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9" r:id="rId1"/>
  </p:sldMasterIdLst>
  <p:notesMasterIdLst>
    <p:notesMasterId r:id="rId109"/>
  </p:notesMasterIdLst>
  <p:handoutMasterIdLst>
    <p:handoutMasterId r:id="rId110"/>
  </p:handoutMasterIdLst>
  <p:sldIdLst>
    <p:sldId id="471" r:id="rId2"/>
    <p:sldId id="1038" r:id="rId3"/>
    <p:sldId id="1003" r:id="rId4"/>
    <p:sldId id="935" r:id="rId5"/>
    <p:sldId id="1045" r:id="rId6"/>
    <p:sldId id="897" r:id="rId7"/>
    <p:sldId id="944" r:id="rId8"/>
    <p:sldId id="1043" r:id="rId9"/>
    <p:sldId id="945" r:id="rId10"/>
    <p:sldId id="1019" r:id="rId11"/>
    <p:sldId id="1021" r:id="rId12"/>
    <p:sldId id="1022" r:id="rId13"/>
    <p:sldId id="1024" r:id="rId14"/>
    <p:sldId id="1025" r:id="rId15"/>
    <p:sldId id="1026" r:id="rId16"/>
    <p:sldId id="1030" r:id="rId17"/>
    <p:sldId id="1031" r:id="rId18"/>
    <p:sldId id="1033" r:id="rId19"/>
    <p:sldId id="1049" r:id="rId20"/>
    <p:sldId id="497" r:id="rId21"/>
    <p:sldId id="1050" r:id="rId22"/>
    <p:sldId id="1059" r:id="rId23"/>
    <p:sldId id="997" r:id="rId24"/>
    <p:sldId id="1042" r:id="rId25"/>
    <p:sldId id="996" r:id="rId26"/>
    <p:sldId id="1041" r:id="rId27"/>
    <p:sldId id="1060" r:id="rId28"/>
    <p:sldId id="918" r:id="rId29"/>
    <p:sldId id="1062" r:id="rId30"/>
    <p:sldId id="1063" r:id="rId31"/>
    <p:sldId id="1064" r:id="rId32"/>
    <p:sldId id="1061" r:id="rId33"/>
    <p:sldId id="759" r:id="rId34"/>
    <p:sldId id="957" r:id="rId35"/>
    <p:sldId id="989" r:id="rId36"/>
    <p:sldId id="805" r:id="rId37"/>
    <p:sldId id="850" r:id="rId38"/>
    <p:sldId id="970" r:id="rId39"/>
    <p:sldId id="958" r:id="rId40"/>
    <p:sldId id="940" r:id="rId41"/>
    <p:sldId id="861" r:id="rId42"/>
    <p:sldId id="1051" r:id="rId43"/>
    <p:sldId id="1079" r:id="rId44"/>
    <p:sldId id="1081" r:id="rId45"/>
    <p:sldId id="919" r:id="rId46"/>
    <p:sldId id="1052" r:id="rId47"/>
    <p:sldId id="1054" r:id="rId48"/>
    <p:sldId id="1053" r:id="rId49"/>
    <p:sldId id="959" r:id="rId50"/>
    <p:sldId id="942" r:id="rId51"/>
    <p:sldId id="1066" r:id="rId52"/>
    <p:sldId id="1068" r:id="rId53"/>
    <p:sldId id="1067" r:id="rId54"/>
    <p:sldId id="1065" r:id="rId55"/>
    <p:sldId id="960" r:id="rId56"/>
    <p:sldId id="760" r:id="rId57"/>
    <p:sldId id="1044" r:id="rId58"/>
    <p:sldId id="444" r:id="rId59"/>
    <p:sldId id="877" r:id="rId60"/>
    <p:sldId id="1055" r:id="rId61"/>
    <p:sldId id="1057" r:id="rId62"/>
    <p:sldId id="1058" r:id="rId63"/>
    <p:sldId id="773" r:id="rId64"/>
    <p:sldId id="774" r:id="rId65"/>
    <p:sldId id="929" r:id="rId66"/>
    <p:sldId id="920" r:id="rId67"/>
    <p:sldId id="703" r:id="rId68"/>
    <p:sldId id="795" r:id="rId69"/>
    <p:sldId id="796" r:id="rId70"/>
    <p:sldId id="797" r:id="rId71"/>
    <p:sldId id="704" r:id="rId72"/>
    <p:sldId id="498" r:id="rId73"/>
    <p:sldId id="500" r:id="rId74"/>
    <p:sldId id="569" r:id="rId75"/>
    <p:sldId id="1011" r:id="rId76"/>
    <p:sldId id="570" r:id="rId77"/>
    <p:sldId id="818" r:id="rId78"/>
    <p:sldId id="1006" r:id="rId79"/>
    <p:sldId id="1007" r:id="rId80"/>
    <p:sldId id="1008" r:id="rId81"/>
    <p:sldId id="1009" r:id="rId82"/>
    <p:sldId id="1010" r:id="rId83"/>
    <p:sldId id="1012" r:id="rId84"/>
    <p:sldId id="1014" r:id="rId85"/>
    <p:sldId id="1015" r:id="rId86"/>
    <p:sldId id="1016" r:id="rId87"/>
    <p:sldId id="1017" r:id="rId88"/>
    <p:sldId id="1018" r:id="rId89"/>
    <p:sldId id="692" r:id="rId90"/>
    <p:sldId id="714" r:id="rId91"/>
    <p:sldId id="420" r:id="rId92"/>
    <p:sldId id="555" r:id="rId93"/>
    <p:sldId id="666" r:id="rId94"/>
    <p:sldId id="1013" r:id="rId95"/>
    <p:sldId id="859" r:id="rId96"/>
    <p:sldId id="860" r:id="rId97"/>
    <p:sldId id="694" r:id="rId98"/>
    <p:sldId id="695" r:id="rId99"/>
    <p:sldId id="1072" r:id="rId100"/>
    <p:sldId id="1077" r:id="rId101"/>
    <p:sldId id="1074" r:id="rId102"/>
    <p:sldId id="1078" r:id="rId103"/>
    <p:sldId id="1070" r:id="rId104"/>
    <p:sldId id="1071" r:id="rId105"/>
    <p:sldId id="445" r:id="rId106"/>
    <p:sldId id="1047" r:id="rId107"/>
    <p:sldId id="1048" r:id="rId108"/>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FFFF00"/>
    <a:srgbClr val="800080"/>
    <a:srgbClr val="F7612F"/>
    <a:srgbClr val="0072B2"/>
    <a:srgbClr val="1E67A0"/>
    <a:srgbClr val="2477B6"/>
    <a:srgbClr val="D8F3FC"/>
    <a:srgbClr val="FFDBDE"/>
    <a:srgbClr val="F0F0F0"/>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530" autoAdjust="0"/>
    <p:restoredTop sz="86674" autoAdjust="0"/>
  </p:normalViewPr>
  <p:slideViewPr>
    <p:cSldViewPr snapToGrid="0">
      <p:cViewPr>
        <p:scale>
          <a:sx n="60" d="100"/>
          <a:sy n="60" d="100"/>
        </p:scale>
        <p:origin x="-634" y="-461"/>
      </p:cViewPr>
      <p:guideLst>
        <p:guide orient="horz" pos="2160"/>
        <p:guide pos="2880"/>
      </p:guideLst>
    </p:cSldViewPr>
  </p:slideViewPr>
  <p:notesTextViewPr>
    <p:cViewPr>
      <p:scale>
        <a:sx n="100" d="100"/>
        <a:sy n="100" d="100"/>
      </p:scale>
      <p:origin x="0" y="0"/>
    </p:cViewPr>
  </p:notesTextViewPr>
  <p:sorterViewPr>
    <p:cViewPr>
      <p:scale>
        <a:sx n="75" d="100"/>
        <a:sy n="75" d="100"/>
      </p:scale>
      <p:origin x="0" y="1027"/>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746B7EFC-63B7-854F-9A37-906D57D519D7}" type="slidenum">
              <a:rPr lang="en-US"/>
              <a:pPr>
                <a:defRPr/>
              </a:pPr>
              <a:t>‹#›</a:t>
            </a:fld>
            <a:endParaRPr lang="en-US"/>
          </a:p>
        </p:txBody>
      </p:sp>
    </p:spTree>
    <p:extLst>
      <p:ext uri="{BB962C8B-B14F-4D97-AF65-F5344CB8AC3E}">
        <p14:creationId xmlns:p14="http://schemas.microsoft.com/office/powerpoint/2010/main" val="1460412560"/>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778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lvl1pPr>
          </a:lstStyle>
          <a:p>
            <a:pPr>
              <a:defRPr/>
            </a:pPr>
            <a:fld id="{BB2A1EF8-0EDD-8945-90CB-BF7A592A791E}" type="slidenum">
              <a:rPr lang="en-US"/>
              <a:pPr>
                <a:defRPr/>
              </a:pPr>
              <a:t>‹#›</a:t>
            </a:fld>
            <a:endParaRPr lang="en-US"/>
          </a:p>
        </p:txBody>
      </p:sp>
    </p:spTree>
    <p:extLst>
      <p:ext uri="{BB962C8B-B14F-4D97-AF65-F5344CB8AC3E}">
        <p14:creationId xmlns:p14="http://schemas.microsoft.com/office/powerpoint/2010/main" val="1130347902"/>
      </p:ext>
    </p:extLst>
  </p:cSld>
  <p:clrMap bg1="lt1" tx1="dk1" bg2="lt2" tx2="dk2" accent1="accent1" accent2="accent2" accent3="accent3" accent4="accent4" accent5="accent5" accent6="accent6" hlink="hlink" folHlink="folHlink"/>
  <p:hf sldNum="0" hdr="0" ftr="0"/>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Rot="1" noChangeAspect="1" noChangeArrowheads="1" noTextEdit="1"/>
          </p:cNvSpPr>
          <p:nvPr>
            <p:ph type="sldImg"/>
          </p:nvPr>
        </p:nvSpPr>
        <p:spPr>
          <a:ln/>
        </p:spPr>
      </p:sp>
      <p:sp>
        <p:nvSpPr>
          <p:cNvPr id="78850" name="Rectangle 3"/>
          <p:cNvSpPr>
            <a:spLocks noGrp="1" noChangeArrowheads="1"/>
          </p:cNvSpPr>
          <p:nvPr>
            <p:ph type="body" idx="1"/>
          </p:nvPr>
        </p:nvSpPr>
        <p:spPr>
          <a:xfrm>
            <a:off x="687388" y="4343400"/>
            <a:ext cx="5483225"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
        <p:nvSpPr>
          <p:cNvPr id="78851" name="Date Placeholder 1"/>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xfrm>
            <a:off x="1143000" y="687388"/>
            <a:ext cx="4572000" cy="3429000"/>
          </a:xfrm>
          <a:ln/>
        </p:spPr>
      </p:sp>
      <p:sp>
        <p:nvSpPr>
          <p:cNvPr id="74755" name="Notes Placeholder 2"/>
          <p:cNvSpPr>
            <a:spLocks noGrp="1"/>
          </p:cNvSpPr>
          <p:nvPr>
            <p:ph type="body" idx="1"/>
          </p:nvPr>
        </p:nvSpPr>
        <p:spPr>
          <a:xfrm>
            <a:off x="686421" y="4344025"/>
            <a:ext cx="5485158" cy="4112926"/>
          </a:xfrm>
          <a:noFill/>
        </p:spPr>
        <p:txBody>
          <a:bodyPr lIns="91428" tIns="45714" rIns="91428" bIns="45714"/>
          <a:lstStyle/>
          <a:p>
            <a:r>
              <a:rPr lang="en-US" smtClean="0"/>
              <a:t>IDC has been tracking IT spending for almost two decades, and a definitive trend has emerged.  When we look back at 1996, this was the day of Big Iron.  Servers were large and expensive.  The initial purchase was hefty, but the management and administration costs were low.  That’s because you don’t have that many of these monsters in your environment.</a:t>
            </a:r>
          </a:p>
          <a:p>
            <a:endParaRPr lang="en-US" smtClean="0"/>
          </a:p>
          <a:p>
            <a:r>
              <a:rPr lang="en-US" smtClean="0"/>
              <a:t>Then, in 2001, distributed computing on x86 systems really took off.  Servers cost dramatically less, but you had so many of them.  There was a shift in IT budgets, where now you spent the majority of your dollars on maintaining this growing infrastrcuture.  In 2006, we reached a tipping point, and very little was spent on new systems, but powering these massive farms, and manually integrating these systems into your environment was a huge burden.  And so arose virtualization in the x86 space.  </a:t>
            </a:r>
          </a:p>
          <a:p>
            <a:endParaRPr lang="en-US" smtClean="0"/>
          </a:p>
          <a:p>
            <a:r>
              <a:rPr lang="en-US" smtClean="0"/>
              <a:t>By 2011, less and less was being spent on hardware, and virtualizing assets reduced the power and cooling costs somewhat, but administration of the environment…whether physical or virtual, was still consuming the lion’s share of IT budgets.  And so that’s where we are today.  But if you’re spending all your time and money on maintaining environments, how do you then find the time and money to deliver new technologies required to drive the business?</a:t>
            </a:r>
          </a:p>
          <a:p>
            <a:endParaRPr lang="en-US" smtClean="0"/>
          </a:p>
          <a:p>
            <a:r>
              <a:rPr lang="en-US" smtClean="0"/>
              <a:t>That’s where integrated systems come in.  &lt;Button Click&gt;.  Integrated systems are designed to recapture the portion of your IT budget related to keeping the lights on.  The goal is to repurpose that spend towards new technologies designed to drive revenue and value for your company.  They’re designed to properly align your IT efforts with the needs of the business.</a:t>
            </a:r>
          </a:p>
        </p:txBody>
      </p:sp>
      <p:sp>
        <p:nvSpPr>
          <p:cNvPr id="74756" name="Slide Number Placeholder 3"/>
          <p:cNvSpPr txBox="1">
            <a:spLocks noGrp="1"/>
          </p:cNvSpPr>
          <p:nvPr/>
        </p:nvSpPr>
        <p:spPr bwMode="auto">
          <a:xfrm>
            <a:off x="3884027" y="8686488"/>
            <a:ext cx="2972421" cy="455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nchor="b"/>
          <a:lstStyle>
            <a:lvl1pPr defTabSz="931863" eaLnBrk="0" hangingPunct="0">
              <a:defRPr>
                <a:solidFill>
                  <a:schemeClr val="tx1"/>
                </a:solidFill>
                <a:latin typeface="Arial" pitchFamily="34" charset="0"/>
                <a:ea typeface="MS PGothic" pitchFamily="34" charset="-128"/>
              </a:defRPr>
            </a:lvl1pPr>
            <a:lvl2pPr marL="742950" indent="-285750" defTabSz="931863" eaLnBrk="0" hangingPunct="0">
              <a:defRPr>
                <a:solidFill>
                  <a:schemeClr val="tx1"/>
                </a:solidFill>
                <a:latin typeface="Arial" pitchFamily="34" charset="0"/>
                <a:ea typeface="MS PGothic" pitchFamily="34" charset="-128"/>
              </a:defRPr>
            </a:lvl2pPr>
            <a:lvl3pPr marL="1143000" indent="-228600" defTabSz="931863" eaLnBrk="0" hangingPunct="0">
              <a:defRPr>
                <a:solidFill>
                  <a:schemeClr val="tx1"/>
                </a:solidFill>
                <a:latin typeface="Arial" pitchFamily="34" charset="0"/>
                <a:ea typeface="MS PGothic" pitchFamily="34" charset="-128"/>
              </a:defRPr>
            </a:lvl3pPr>
            <a:lvl4pPr marL="1600200" indent="-228600" defTabSz="931863" eaLnBrk="0" hangingPunct="0">
              <a:defRPr>
                <a:solidFill>
                  <a:schemeClr val="tx1"/>
                </a:solidFill>
                <a:latin typeface="Arial" pitchFamily="34" charset="0"/>
                <a:ea typeface="MS PGothic" pitchFamily="34" charset="-128"/>
              </a:defRPr>
            </a:lvl4pPr>
            <a:lvl5pPr marL="2057400" indent="-228600" defTabSz="931863" eaLnBrk="0" hangingPunct="0">
              <a:defRPr>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fld id="{75B5858C-B037-45DC-A02B-C7404CB63239}" type="slidenum">
              <a:rPr lang="en-US" sz="1200">
                <a:cs typeface="Arial" pitchFamily="34" charset="0"/>
              </a:rPr>
              <a:pPr algn="r" eaLnBrk="1" hangingPunct="1"/>
              <a:t>2</a:t>
            </a:fld>
            <a:endParaRPr lang="en-US" sz="120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a:t>
            </a:r>
            <a:r>
              <a:rPr lang="en-US" baseline="0" dirty="0" smtClean="0"/>
              <a:t> a supply and demand problem.    The demand for people is growing.   Customers now spend 3x to 4x more on people than server hardware.   According to Gartner, the supply of qualified people due to retirements is reducing.   These numbers are all industries but IT will be feeling this impact as it gets harder to find qualified people.</a:t>
            </a:r>
            <a:endParaRPr lang="en-US" dirty="0"/>
          </a:p>
        </p:txBody>
      </p:sp>
      <p:sp>
        <p:nvSpPr>
          <p:cNvPr id="4" name="Date Placeholder 3"/>
          <p:cNvSpPr>
            <a:spLocks noGrp="1"/>
          </p:cNvSpPr>
          <p:nvPr>
            <p:ph type="dt" idx="10"/>
          </p:nvPr>
        </p:nvSpPr>
        <p:spPr/>
        <p:txBody>
          <a:bodyPr/>
          <a:lstStyle/>
          <a:p>
            <a:pPr>
              <a:defRPr/>
            </a:pPr>
            <a:endParaRPr lang="en-US"/>
          </a:p>
        </p:txBody>
      </p:sp>
    </p:spTree>
    <p:extLst>
      <p:ext uri="{BB962C8B-B14F-4D97-AF65-F5344CB8AC3E}">
        <p14:creationId xmlns:p14="http://schemas.microsoft.com/office/powerpoint/2010/main" val="1619724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noFill/>
        </p:spPr>
        <p:txBody>
          <a:bodyPr/>
          <a:lstStyle/>
          <a:p>
            <a:pPr marL="224325" indent="-224325">
              <a:lnSpc>
                <a:spcPct val="90000"/>
              </a:lnSpc>
            </a:pPr>
            <a:r>
              <a:rPr lang="en-US" sz="900"/>
              <a:t>Some key questions to ask yourself:  </a:t>
            </a:r>
          </a:p>
          <a:p>
            <a:pPr marL="224325" indent="-224325">
              <a:lnSpc>
                <a:spcPct val="90000"/>
              </a:lnSpc>
              <a:buFontTx/>
              <a:buChar char="•"/>
            </a:pPr>
            <a:r>
              <a:rPr lang="en-US" sz="900"/>
              <a:t>Are you able to devote enough time and resource to supporting the business agenda? </a:t>
            </a:r>
          </a:p>
          <a:p>
            <a:pPr marL="224325" indent="-224325">
              <a:lnSpc>
                <a:spcPct val="90000"/>
              </a:lnSpc>
              <a:buFontTx/>
              <a:buChar char="•"/>
            </a:pPr>
            <a:r>
              <a:rPr lang="en-US" sz="900"/>
              <a:t>Are you ready to meet the big data challenge of growing volume, velocity and variety of data as you apply analytics to improve your business?  </a:t>
            </a:r>
          </a:p>
          <a:p>
            <a:pPr marL="224325" indent="-224325">
              <a:lnSpc>
                <a:spcPct val="90000"/>
              </a:lnSpc>
              <a:buFontTx/>
              <a:buChar char="•"/>
            </a:pPr>
            <a:r>
              <a:rPr lang="en-US" sz="900"/>
              <a:t>Are you shifting resources from business-as-usual to new application development and deployment?  </a:t>
            </a:r>
          </a:p>
          <a:p>
            <a:pPr marL="224325" indent="-224325">
              <a:lnSpc>
                <a:spcPct val="90000"/>
              </a:lnSpc>
              <a:buFontTx/>
              <a:buChar char="•"/>
            </a:pPr>
            <a:r>
              <a:rPr lang="en-US" sz="900"/>
              <a:t>Are you transforming your organization to adopt a cloud delivery model?    </a:t>
            </a:r>
          </a:p>
          <a:p>
            <a:pPr marL="224325" indent="-224325">
              <a:lnSpc>
                <a:spcPct val="90000"/>
              </a:lnSpc>
            </a:pPr>
            <a:endParaRPr lang="en-US" sz="900"/>
          </a:p>
          <a:p>
            <a:pPr marL="224325" indent="-224325">
              <a:lnSpc>
                <a:spcPct val="90000"/>
              </a:lnSpc>
            </a:pPr>
            <a:r>
              <a:rPr lang="en-US" sz="900"/>
              <a:t>As they wrestle with the new demands for mobile, social, big data and analytics and other new application needs for their industry and as they approach cloud as a path for delivery, organizations around the world, have consistently articulated three imperatives for their IT organization.  </a:t>
            </a:r>
          </a:p>
          <a:p>
            <a:pPr marL="224325" indent="-224325">
              <a:lnSpc>
                <a:spcPct val="90000"/>
              </a:lnSpc>
            </a:pPr>
            <a:endParaRPr lang="en-US" sz="900"/>
          </a:p>
          <a:p>
            <a:pPr marL="224325" indent="-224325">
              <a:lnSpc>
                <a:spcPct val="90000"/>
              </a:lnSpc>
            </a:pPr>
            <a:r>
              <a:rPr lang="en-US" sz="900"/>
              <a:t>They need to:</a:t>
            </a:r>
          </a:p>
          <a:p>
            <a:pPr marL="224325" indent="-224325">
              <a:lnSpc>
                <a:spcPct val="90000"/>
              </a:lnSpc>
              <a:buFontTx/>
              <a:buChar char="•"/>
            </a:pPr>
            <a:r>
              <a:rPr lang="en-US" sz="900" b="1"/>
              <a:t>Accelerate new applications, big data and analytics.  </a:t>
            </a:r>
            <a:r>
              <a:rPr lang="en-US" sz="900"/>
              <a:t>This isn’t easy. If you look at the timetables for the way we delivery new applications today IT’s business customers are screaming that they are too slow to meet their needs – and even then 34% deploy even later.  Demands for delivery of new mobile and social apps is on an even more rapid and more iterative cycle.  Business has mountains of big data accumulating and desperately needs to be able analyze it and derive usable insight more quickly.  </a:t>
            </a:r>
          </a:p>
          <a:p>
            <a:pPr marL="224325" indent="-224325">
              <a:lnSpc>
                <a:spcPct val="90000"/>
              </a:lnSpc>
              <a:buFontTx/>
              <a:buChar char="•"/>
            </a:pPr>
            <a:r>
              <a:rPr lang="en-US" sz="900" b="1"/>
              <a:t>Improve IT efficiency by simplifying the IT lifecycle.  </a:t>
            </a:r>
            <a:r>
              <a:rPr lang="en-US" sz="900"/>
              <a:t>As mentioned earlier, a new level of operational excellence on what we have today is required to solve the complexity gap.  Only 1 in 5 IT organizations can actually allocate more than half their budget to innovation.  How can existing environments be further consolidated, optimized and moved to the cloud.  Then add on top of that the need to be efficient as we deliver new things like mobile, social and cloud so that today’s innovations don’t become tomorrow’s management nightmare.</a:t>
            </a:r>
          </a:p>
          <a:p>
            <a:pPr marL="224325" indent="-224325">
              <a:lnSpc>
                <a:spcPct val="90000"/>
              </a:lnSpc>
              <a:buFontTx/>
              <a:buChar char="•"/>
            </a:pPr>
            <a:r>
              <a:rPr lang="en-US" sz="900" b="1"/>
              <a:t>Simplify cloud application platforms and infrastructure.  </a:t>
            </a:r>
            <a:r>
              <a:rPr lang="en-US" sz="900"/>
              <a:t>Nearly everybody is looking at cloud as the delivery mechanism to move to.  Again this takes skills and expertise in a new set of technologies.  How can this transformation happen more quickly and easily while reducing the risk?  </a:t>
            </a:r>
          </a:p>
          <a:p>
            <a:pPr marL="224325" indent="-224325">
              <a:lnSpc>
                <a:spcPct val="90000"/>
              </a:lnSpc>
            </a:pPr>
            <a:endParaRPr lang="en-US" sz="7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7" rIns="91416" bIns="45707" anchor="b"/>
          <a:lstStyle>
            <a:lvl1pPr defTabSz="931863" eaLnBrk="0" hangingPunct="0">
              <a:defRPr>
                <a:solidFill>
                  <a:schemeClr val="tx1"/>
                </a:solidFill>
                <a:latin typeface="Arial" pitchFamily="34" charset="0"/>
                <a:ea typeface="MS PGothic" pitchFamily="34" charset="-128"/>
              </a:defRPr>
            </a:lvl1pPr>
            <a:lvl2pPr marL="742950" indent="-285750" defTabSz="931863" eaLnBrk="0" hangingPunct="0">
              <a:defRPr>
                <a:solidFill>
                  <a:schemeClr val="tx1"/>
                </a:solidFill>
                <a:latin typeface="Arial" pitchFamily="34" charset="0"/>
                <a:ea typeface="MS PGothic" pitchFamily="34" charset="-128"/>
              </a:defRPr>
            </a:lvl2pPr>
            <a:lvl3pPr marL="1143000" indent="-228600" defTabSz="931863" eaLnBrk="0" hangingPunct="0">
              <a:defRPr>
                <a:solidFill>
                  <a:schemeClr val="tx1"/>
                </a:solidFill>
                <a:latin typeface="Arial" pitchFamily="34" charset="0"/>
                <a:ea typeface="MS PGothic" pitchFamily="34" charset="-128"/>
              </a:defRPr>
            </a:lvl3pPr>
            <a:lvl4pPr marL="1600200" indent="-228600" defTabSz="931863" eaLnBrk="0" hangingPunct="0">
              <a:defRPr>
                <a:solidFill>
                  <a:schemeClr val="tx1"/>
                </a:solidFill>
                <a:latin typeface="Arial" pitchFamily="34" charset="0"/>
                <a:ea typeface="MS PGothic" pitchFamily="34" charset="-128"/>
              </a:defRPr>
            </a:lvl4pPr>
            <a:lvl5pPr marL="2057400" indent="-228600" defTabSz="931863" eaLnBrk="0" hangingPunct="0">
              <a:defRPr>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fld id="{FDC1C678-FE82-4969-AE04-238ABEF5AC6E}" type="slidenum">
              <a:rPr lang="en-US" sz="1200"/>
              <a:pPr algn="r" eaLnBrk="1" hangingPunct="1"/>
              <a:t>8</a:t>
            </a:fld>
            <a:endParaRPr lang="en-US" sz="1200"/>
          </a:p>
        </p:txBody>
      </p:sp>
      <p:sp>
        <p:nvSpPr>
          <p:cNvPr id="109571" name="Rectangle 2"/>
          <p:cNvSpPr>
            <a:spLocks noGrp="1" noRot="1" noChangeAspect="1" noChangeArrowheads="1" noTextEdit="1"/>
          </p:cNvSpPr>
          <p:nvPr>
            <p:ph type="sldImg"/>
          </p:nvPr>
        </p:nvSpPr>
        <p:spPr>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109572"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91416" tIns="45707" rIns="91416" bIns="45707"/>
          <a:lstStyle/>
          <a:p>
            <a:pPr defTabSz="448650">
              <a:lnSpc>
                <a:spcPct val="90000"/>
              </a:lnSpc>
              <a:defRPr/>
            </a:pPr>
            <a:r>
              <a:rPr lang="en-US" smtClean="0"/>
              <a:t>Now let’s talk about what IBM is doing with its long and growing list of ISVs.  Over 200 ISVs and Partners are writing their applications specifically to run on PureFlex.  They’re codifying their expertise and we’re building it into PureSystems.  </a:t>
            </a:r>
          </a:p>
          <a:p>
            <a:pPr defTabSz="448650">
              <a:lnSpc>
                <a:spcPct val="90000"/>
              </a:lnSpc>
              <a:defRPr/>
            </a:pPr>
            <a:endParaRPr lang="en-US" smtClean="0"/>
          </a:p>
          <a:p>
            <a:pPr defTabSz="448650">
              <a:lnSpc>
                <a:spcPct val="90000"/>
              </a:lnSpc>
              <a:defRPr/>
            </a:pPr>
            <a:r>
              <a:rPr lang="en-US" smtClean="0"/>
              <a:t>Because we have a fully integrated system and a deep understanding and control of the underlying infrastructure, our ISVs can build patterns to be easily deployed and automatically scaled on PureSystems.  Think about being able to go out to a website, download the SugarCRM pattern, fill out some questions about max concurrent users, IP addresses, etc., and in 45 minutes you have a fully deployed implementation of SugarCRM.  Database, application, http servers, all the interconnects, the automated scaling policies, everything.  45 minutes instead of 45 days.</a:t>
            </a:r>
          </a:p>
          <a:p>
            <a:pPr defTabSz="448650">
              <a:lnSpc>
                <a:spcPct val="90000"/>
              </a:lnSpc>
              <a:defRPr/>
            </a:pPr>
            <a:endParaRPr lang="en-US" smtClean="0"/>
          </a:p>
          <a:p>
            <a:pPr defTabSz="448650">
              <a:lnSpc>
                <a:spcPct val="90000"/>
              </a:lnSpc>
              <a:defRPr/>
            </a:pPr>
            <a:r>
              <a:rPr lang="en-US" smtClean="0"/>
              <a:t>We can do this today will several ISVs.  More and more every month.  The iTunes store of IT!</a:t>
            </a:r>
          </a:p>
          <a:p>
            <a:pPr defTabSz="448650">
              <a:lnSpc>
                <a:spcPct val="90000"/>
              </a:lnSpc>
              <a:defRPr/>
            </a:pPr>
            <a:endParaRPr lang="en-US" smtClean="0"/>
          </a:p>
          <a:p>
            <a:pPr defTabSz="448650">
              <a:lnSpc>
                <a:spcPct val="90000"/>
              </a:lnSpc>
              <a:defRPr/>
            </a:pPr>
            <a:r>
              <a:rPr lang="en-US" smtClean="0"/>
              <a:t>&lt;Button Click&gt;</a:t>
            </a:r>
          </a:p>
          <a:p>
            <a:pPr defTabSz="448650">
              <a:lnSpc>
                <a:spcPct val="90000"/>
              </a:lnSpc>
              <a:defRPr/>
            </a:pPr>
            <a:endParaRPr lang="en-US" smtClean="0"/>
          </a:p>
          <a:p>
            <a:pPr defTabSz="448650">
              <a:lnSpc>
                <a:spcPct val="90000"/>
              </a:lnSpc>
              <a:defRPr/>
            </a:pPr>
            <a:r>
              <a:rPr lang="en-US" smtClean="0"/>
              <a:t>And don’t forget, all of your existing applications can already run on PureFlex.  There’s nothing new here from a chipset standpoint.  There’s nothing you have to re-write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162C1773-F2A5-4269-90B1-C126E5B3DEB5}" type="slidenum">
              <a:rPr lang="en-US"/>
              <a:pPr/>
              <a:t>10</a:t>
            </a:fld>
            <a:endParaRPr lang="en-US"/>
          </a:p>
        </p:txBody>
      </p:sp>
      <p:sp>
        <p:nvSpPr>
          <p:cNvPr id="519170" name="Rectangle 7"/>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87852" tIns="43925" rIns="87852" bIns="43925" anchor="b"/>
          <a:lstStyle>
            <a:lvl1pPr defTabSz="830263">
              <a:defRPr>
                <a:solidFill>
                  <a:schemeClr val="tx1"/>
                </a:solidFill>
                <a:latin typeface="Arial" pitchFamily="34" charset="0"/>
                <a:cs typeface="Arial" pitchFamily="34" charset="0"/>
              </a:defRPr>
            </a:lvl1pPr>
            <a:lvl2pPr marL="703263" indent="-271463" defTabSz="830263">
              <a:defRPr>
                <a:solidFill>
                  <a:schemeClr val="tx1"/>
                </a:solidFill>
                <a:latin typeface="Arial" pitchFamily="34" charset="0"/>
                <a:cs typeface="Arial" pitchFamily="34" charset="0"/>
              </a:defRPr>
            </a:lvl2pPr>
            <a:lvl3pPr marL="1081088" indent="-215900" defTabSz="830263">
              <a:defRPr>
                <a:solidFill>
                  <a:schemeClr val="tx1"/>
                </a:solidFill>
                <a:latin typeface="Arial" pitchFamily="34" charset="0"/>
                <a:cs typeface="Arial" pitchFamily="34" charset="0"/>
              </a:defRPr>
            </a:lvl3pPr>
            <a:lvl4pPr marL="1512888" indent="-215900" defTabSz="830263">
              <a:defRPr>
                <a:solidFill>
                  <a:schemeClr val="tx1"/>
                </a:solidFill>
                <a:latin typeface="Arial" pitchFamily="34" charset="0"/>
                <a:cs typeface="Arial" pitchFamily="34" charset="0"/>
              </a:defRPr>
            </a:lvl4pPr>
            <a:lvl5pPr marL="1946275" indent="-215900" defTabSz="830263">
              <a:defRPr>
                <a:solidFill>
                  <a:schemeClr val="tx1"/>
                </a:solidFill>
                <a:latin typeface="Arial" pitchFamily="34" charset="0"/>
                <a:cs typeface="Arial" pitchFamily="34" charset="0"/>
              </a:defRPr>
            </a:lvl5pPr>
            <a:lvl6pPr marL="2403475" indent="-215900" defTabSz="830263" fontAlgn="base">
              <a:spcBef>
                <a:spcPct val="0"/>
              </a:spcBef>
              <a:spcAft>
                <a:spcPct val="0"/>
              </a:spcAft>
              <a:defRPr>
                <a:solidFill>
                  <a:schemeClr val="tx1"/>
                </a:solidFill>
                <a:latin typeface="Arial" pitchFamily="34" charset="0"/>
                <a:cs typeface="Arial" pitchFamily="34" charset="0"/>
              </a:defRPr>
            </a:lvl6pPr>
            <a:lvl7pPr marL="2860675" indent="-215900" defTabSz="830263" fontAlgn="base">
              <a:spcBef>
                <a:spcPct val="0"/>
              </a:spcBef>
              <a:spcAft>
                <a:spcPct val="0"/>
              </a:spcAft>
              <a:defRPr>
                <a:solidFill>
                  <a:schemeClr val="tx1"/>
                </a:solidFill>
                <a:latin typeface="Arial" pitchFamily="34" charset="0"/>
                <a:cs typeface="Arial" pitchFamily="34" charset="0"/>
              </a:defRPr>
            </a:lvl7pPr>
            <a:lvl8pPr marL="3317875" indent="-215900" defTabSz="830263" fontAlgn="base">
              <a:spcBef>
                <a:spcPct val="0"/>
              </a:spcBef>
              <a:spcAft>
                <a:spcPct val="0"/>
              </a:spcAft>
              <a:defRPr>
                <a:solidFill>
                  <a:schemeClr val="tx1"/>
                </a:solidFill>
                <a:latin typeface="Arial" pitchFamily="34" charset="0"/>
                <a:cs typeface="Arial" pitchFamily="34" charset="0"/>
              </a:defRPr>
            </a:lvl8pPr>
            <a:lvl9pPr marL="3775075" indent="-215900" defTabSz="830263"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B4C0D916-E8DE-4952-B978-2CA21F7E39D6}" type="slidenum">
              <a:rPr lang="en-US" sz="1100">
                <a:ea typeface="MS PGothic" pitchFamily="34" charset="-128"/>
              </a:rPr>
              <a:pPr algn="r">
                <a:lnSpc>
                  <a:spcPct val="100000"/>
                </a:lnSpc>
              </a:pPr>
              <a:t>10</a:t>
            </a:fld>
            <a:endParaRPr lang="en-US" sz="1100">
              <a:ea typeface="MS PGothic" pitchFamily="34" charset="-128"/>
            </a:endParaRPr>
          </a:p>
        </p:txBody>
      </p:sp>
      <p:sp>
        <p:nvSpPr>
          <p:cNvPr id="519171" name="Slide Image Placeholder 1"/>
          <p:cNvSpPr>
            <a:spLocks noGrp="1" noRot="1" noChangeAspect="1" noTextEdit="1"/>
          </p:cNvSpPr>
          <p:nvPr>
            <p:ph type="sldImg"/>
          </p:nvPr>
        </p:nvSpPr>
        <p:spPr>
          <a:xfrm>
            <a:off x="1144588" y="685800"/>
            <a:ext cx="4572000" cy="3429000"/>
          </a:xfrm>
          <a:ln/>
        </p:spPr>
      </p:sp>
      <p:sp>
        <p:nvSpPr>
          <p:cNvPr id="519172"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713" tIns="43856" rIns="87713" bIns="43856"/>
          <a:lstStyle/>
          <a:p>
            <a:r>
              <a:rPr lang="en-US" dirty="0"/>
              <a:t>First, we'll start with the integrated infrastructure. IBM offers you one system that brings your resources together.  It's designed for future generations of technology.  It delivers energy efficient power and cooling, which is key to getting the maximum performance out of all the components over future generations.</a:t>
            </a:r>
          </a:p>
          <a:p>
            <a:r>
              <a:rPr lang="en-US" dirty="0"/>
              <a:t>And, unlike a lot of other solutions, we support multiple architectures, but don't require a lot of expensive, non standard components.  IBM PureFlex System provides incredible capacity for compute,  memory,  and storage with a high-level of IO operations in a single rack – with the ability to have up to four full racks in a single system.</a:t>
            </a:r>
          </a:p>
        </p:txBody>
      </p:sp>
      <p:sp>
        <p:nvSpPr>
          <p:cNvPr id="51917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713" tIns="43856" rIns="87713" bIns="43856" anchor="b"/>
          <a:lstStyle>
            <a:lvl1pPr defTabSz="828675">
              <a:defRPr>
                <a:solidFill>
                  <a:schemeClr val="tx1"/>
                </a:solidFill>
                <a:latin typeface="Arial" pitchFamily="34" charset="0"/>
                <a:cs typeface="Arial" pitchFamily="34" charset="0"/>
              </a:defRPr>
            </a:lvl1pPr>
            <a:lvl2pPr marL="703263" indent="-271463" defTabSz="828675">
              <a:defRPr>
                <a:solidFill>
                  <a:schemeClr val="tx1"/>
                </a:solidFill>
                <a:latin typeface="Arial" pitchFamily="34" charset="0"/>
                <a:cs typeface="Arial" pitchFamily="34" charset="0"/>
              </a:defRPr>
            </a:lvl2pPr>
            <a:lvl3pPr marL="1081088" indent="-215900" defTabSz="828675">
              <a:defRPr>
                <a:solidFill>
                  <a:schemeClr val="tx1"/>
                </a:solidFill>
                <a:latin typeface="Arial" pitchFamily="34" charset="0"/>
                <a:cs typeface="Arial" pitchFamily="34" charset="0"/>
              </a:defRPr>
            </a:lvl3pPr>
            <a:lvl4pPr marL="1512888" indent="-215900" defTabSz="828675">
              <a:defRPr>
                <a:solidFill>
                  <a:schemeClr val="tx1"/>
                </a:solidFill>
                <a:latin typeface="Arial" pitchFamily="34" charset="0"/>
                <a:cs typeface="Arial" pitchFamily="34" charset="0"/>
              </a:defRPr>
            </a:lvl4pPr>
            <a:lvl5pPr marL="1946275" indent="-215900" defTabSz="828675">
              <a:defRPr>
                <a:solidFill>
                  <a:schemeClr val="tx1"/>
                </a:solidFill>
                <a:latin typeface="Arial" pitchFamily="34" charset="0"/>
                <a:cs typeface="Arial" pitchFamily="34" charset="0"/>
              </a:defRPr>
            </a:lvl5pPr>
            <a:lvl6pPr marL="2403475" indent="-215900" defTabSz="828675" fontAlgn="base">
              <a:spcBef>
                <a:spcPct val="0"/>
              </a:spcBef>
              <a:spcAft>
                <a:spcPct val="0"/>
              </a:spcAft>
              <a:defRPr>
                <a:solidFill>
                  <a:schemeClr val="tx1"/>
                </a:solidFill>
                <a:latin typeface="Arial" pitchFamily="34" charset="0"/>
                <a:cs typeface="Arial" pitchFamily="34" charset="0"/>
              </a:defRPr>
            </a:lvl6pPr>
            <a:lvl7pPr marL="2860675" indent="-215900" defTabSz="828675" fontAlgn="base">
              <a:spcBef>
                <a:spcPct val="0"/>
              </a:spcBef>
              <a:spcAft>
                <a:spcPct val="0"/>
              </a:spcAft>
              <a:defRPr>
                <a:solidFill>
                  <a:schemeClr val="tx1"/>
                </a:solidFill>
                <a:latin typeface="Arial" pitchFamily="34" charset="0"/>
                <a:cs typeface="Arial" pitchFamily="34" charset="0"/>
              </a:defRPr>
            </a:lvl7pPr>
            <a:lvl8pPr marL="3317875" indent="-215900" defTabSz="828675" fontAlgn="base">
              <a:spcBef>
                <a:spcPct val="0"/>
              </a:spcBef>
              <a:spcAft>
                <a:spcPct val="0"/>
              </a:spcAft>
              <a:defRPr>
                <a:solidFill>
                  <a:schemeClr val="tx1"/>
                </a:solidFill>
                <a:latin typeface="Arial" pitchFamily="34" charset="0"/>
                <a:cs typeface="Arial" pitchFamily="34" charset="0"/>
              </a:defRPr>
            </a:lvl8pPr>
            <a:lvl9pPr marL="3775075" indent="-215900" defTabSz="828675"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3E6A9AD5-8E40-497C-A47E-B6BD128D9BC6}" type="slidenum">
              <a:rPr lang="en-US" sz="1100">
                <a:ea typeface="MS PGothic" pitchFamily="34" charset="-128"/>
              </a:rPr>
              <a:pPr algn="r">
                <a:lnSpc>
                  <a:spcPct val="100000"/>
                </a:lnSpc>
              </a:pPr>
              <a:t>10</a:t>
            </a:fld>
            <a:endParaRPr lang="en-US" sz="1100">
              <a:ea typeface="MS PGothic"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D3D619C1-AF4D-48F3-92DD-B3E41DBE2C16}" type="slidenum">
              <a:rPr lang="en-US"/>
              <a:pPr/>
              <a:t>11</a:t>
            </a:fld>
            <a:endParaRPr lang="en-US"/>
          </a:p>
        </p:txBody>
      </p:sp>
      <p:sp>
        <p:nvSpPr>
          <p:cNvPr id="525314" name="Slide Image Placeholder 1"/>
          <p:cNvSpPr>
            <a:spLocks noGrp="1" noRot="1" noChangeAspect="1" noTextEdit="1"/>
          </p:cNvSpPr>
          <p:nvPr>
            <p:ph type="sldImg"/>
          </p:nvPr>
        </p:nvSpPr>
        <p:spPr>
          <a:xfrm>
            <a:off x="1144588" y="685800"/>
            <a:ext cx="4572000" cy="3429000"/>
          </a:xfrm>
          <a:ln/>
        </p:spPr>
      </p:sp>
      <p:sp>
        <p:nvSpPr>
          <p:cNvPr id="525315"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lstStyle/>
          <a:p>
            <a:endParaRPr lang="en-US"/>
          </a:p>
        </p:txBody>
      </p:sp>
      <p:sp>
        <p:nvSpPr>
          <p:cNvPr id="525316"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nchor="b"/>
          <a:lstStyle>
            <a:lvl1pPr defTabSz="865188">
              <a:defRPr>
                <a:solidFill>
                  <a:schemeClr val="tx1"/>
                </a:solidFill>
                <a:latin typeface="Arial" pitchFamily="34" charset="0"/>
                <a:cs typeface="Arial" pitchFamily="34" charset="0"/>
              </a:defRPr>
            </a:lvl1pPr>
            <a:lvl2pPr marL="703263" indent="-271463" defTabSz="865188">
              <a:defRPr>
                <a:solidFill>
                  <a:schemeClr val="tx1"/>
                </a:solidFill>
                <a:latin typeface="Arial" pitchFamily="34" charset="0"/>
                <a:cs typeface="Arial" pitchFamily="34" charset="0"/>
              </a:defRPr>
            </a:lvl2pPr>
            <a:lvl3pPr marL="1081088" indent="-215900" defTabSz="865188">
              <a:defRPr>
                <a:solidFill>
                  <a:schemeClr val="tx1"/>
                </a:solidFill>
                <a:latin typeface="Arial" pitchFamily="34" charset="0"/>
                <a:cs typeface="Arial" pitchFamily="34" charset="0"/>
              </a:defRPr>
            </a:lvl3pPr>
            <a:lvl4pPr marL="1512888" indent="-215900" defTabSz="865188">
              <a:defRPr>
                <a:solidFill>
                  <a:schemeClr val="tx1"/>
                </a:solidFill>
                <a:latin typeface="Arial" pitchFamily="34" charset="0"/>
                <a:cs typeface="Arial" pitchFamily="34" charset="0"/>
              </a:defRPr>
            </a:lvl4pPr>
            <a:lvl5pPr marL="1946275" indent="-215900" defTabSz="865188">
              <a:defRPr>
                <a:solidFill>
                  <a:schemeClr val="tx1"/>
                </a:solidFill>
                <a:latin typeface="Arial" pitchFamily="34" charset="0"/>
                <a:cs typeface="Arial" pitchFamily="34" charset="0"/>
              </a:defRPr>
            </a:lvl5pPr>
            <a:lvl6pPr marL="2403475" indent="-215900" defTabSz="865188" fontAlgn="base">
              <a:spcBef>
                <a:spcPct val="0"/>
              </a:spcBef>
              <a:spcAft>
                <a:spcPct val="0"/>
              </a:spcAft>
              <a:defRPr>
                <a:solidFill>
                  <a:schemeClr val="tx1"/>
                </a:solidFill>
                <a:latin typeface="Arial" pitchFamily="34" charset="0"/>
                <a:cs typeface="Arial" pitchFamily="34" charset="0"/>
              </a:defRPr>
            </a:lvl6pPr>
            <a:lvl7pPr marL="2860675" indent="-215900" defTabSz="865188" fontAlgn="base">
              <a:spcBef>
                <a:spcPct val="0"/>
              </a:spcBef>
              <a:spcAft>
                <a:spcPct val="0"/>
              </a:spcAft>
              <a:defRPr>
                <a:solidFill>
                  <a:schemeClr val="tx1"/>
                </a:solidFill>
                <a:latin typeface="Arial" pitchFamily="34" charset="0"/>
                <a:cs typeface="Arial" pitchFamily="34" charset="0"/>
              </a:defRPr>
            </a:lvl7pPr>
            <a:lvl8pPr marL="3317875" indent="-215900" defTabSz="865188" fontAlgn="base">
              <a:spcBef>
                <a:spcPct val="0"/>
              </a:spcBef>
              <a:spcAft>
                <a:spcPct val="0"/>
              </a:spcAft>
              <a:defRPr>
                <a:solidFill>
                  <a:schemeClr val="tx1"/>
                </a:solidFill>
                <a:latin typeface="Arial" pitchFamily="34" charset="0"/>
                <a:cs typeface="Arial" pitchFamily="34" charset="0"/>
              </a:defRPr>
            </a:lvl8pPr>
            <a:lvl9pPr marL="3775075" indent="-215900" defTabSz="865188"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AA672AC6-E158-4A64-A865-7141DAF33BD0}" type="slidenum">
              <a:rPr lang="en-US" sz="1200">
                <a:ea typeface="MS PGothic" pitchFamily="34" charset="-128"/>
              </a:rPr>
              <a:pPr algn="r">
                <a:lnSpc>
                  <a:spcPct val="100000"/>
                </a:lnSpc>
              </a:pPr>
              <a:t>11</a:t>
            </a:fld>
            <a:endParaRPr lang="en-US" sz="1200">
              <a:ea typeface="MS PGothic"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1A59A930-4487-4B6A-8343-5300A51E3154}" type="slidenum">
              <a:rPr lang="en-US"/>
              <a:pPr/>
              <a:t>12</a:t>
            </a:fld>
            <a:endParaRPr lang="en-US"/>
          </a:p>
        </p:txBody>
      </p:sp>
      <p:sp>
        <p:nvSpPr>
          <p:cNvPr id="527362" name="Slide Image Placeholder 1"/>
          <p:cNvSpPr>
            <a:spLocks noGrp="1" noRot="1" noChangeAspect="1" noTextEdit="1"/>
          </p:cNvSpPr>
          <p:nvPr>
            <p:ph type="sldImg"/>
          </p:nvPr>
        </p:nvSpPr>
        <p:spPr>
          <a:xfrm>
            <a:off x="1144588" y="685800"/>
            <a:ext cx="4572000" cy="3429000"/>
          </a:xfrm>
          <a:ln/>
        </p:spPr>
      </p:sp>
      <p:sp>
        <p:nvSpPr>
          <p:cNvPr id="527363"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lstStyle/>
          <a:p>
            <a:endParaRPr lang="en-US"/>
          </a:p>
        </p:txBody>
      </p:sp>
      <p:sp>
        <p:nvSpPr>
          <p:cNvPr id="527364"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nchor="b"/>
          <a:lstStyle>
            <a:lvl1pPr defTabSz="865188">
              <a:defRPr>
                <a:solidFill>
                  <a:schemeClr val="tx1"/>
                </a:solidFill>
                <a:latin typeface="Arial" pitchFamily="34" charset="0"/>
                <a:cs typeface="Arial" pitchFamily="34" charset="0"/>
              </a:defRPr>
            </a:lvl1pPr>
            <a:lvl2pPr marL="703263" indent="-271463" defTabSz="865188">
              <a:defRPr>
                <a:solidFill>
                  <a:schemeClr val="tx1"/>
                </a:solidFill>
                <a:latin typeface="Arial" pitchFamily="34" charset="0"/>
                <a:cs typeface="Arial" pitchFamily="34" charset="0"/>
              </a:defRPr>
            </a:lvl2pPr>
            <a:lvl3pPr marL="1081088" indent="-215900" defTabSz="865188">
              <a:defRPr>
                <a:solidFill>
                  <a:schemeClr val="tx1"/>
                </a:solidFill>
                <a:latin typeface="Arial" pitchFamily="34" charset="0"/>
                <a:cs typeface="Arial" pitchFamily="34" charset="0"/>
              </a:defRPr>
            </a:lvl3pPr>
            <a:lvl4pPr marL="1512888" indent="-215900" defTabSz="865188">
              <a:defRPr>
                <a:solidFill>
                  <a:schemeClr val="tx1"/>
                </a:solidFill>
                <a:latin typeface="Arial" pitchFamily="34" charset="0"/>
                <a:cs typeface="Arial" pitchFamily="34" charset="0"/>
              </a:defRPr>
            </a:lvl4pPr>
            <a:lvl5pPr marL="1946275" indent="-215900" defTabSz="865188">
              <a:defRPr>
                <a:solidFill>
                  <a:schemeClr val="tx1"/>
                </a:solidFill>
                <a:latin typeface="Arial" pitchFamily="34" charset="0"/>
                <a:cs typeface="Arial" pitchFamily="34" charset="0"/>
              </a:defRPr>
            </a:lvl5pPr>
            <a:lvl6pPr marL="2403475" indent="-215900" defTabSz="865188" fontAlgn="base">
              <a:spcBef>
                <a:spcPct val="0"/>
              </a:spcBef>
              <a:spcAft>
                <a:spcPct val="0"/>
              </a:spcAft>
              <a:defRPr>
                <a:solidFill>
                  <a:schemeClr val="tx1"/>
                </a:solidFill>
                <a:latin typeface="Arial" pitchFamily="34" charset="0"/>
                <a:cs typeface="Arial" pitchFamily="34" charset="0"/>
              </a:defRPr>
            </a:lvl6pPr>
            <a:lvl7pPr marL="2860675" indent="-215900" defTabSz="865188" fontAlgn="base">
              <a:spcBef>
                <a:spcPct val="0"/>
              </a:spcBef>
              <a:spcAft>
                <a:spcPct val="0"/>
              </a:spcAft>
              <a:defRPr>
                <a:solidFill>
                  <a:schemeClr val="tx1"/>
                </a:solidFill>
                <a:latin typeface="Arial" pitchFamily="34" charset="0"/>
                <a:cs typeface="Arial" pitchFamily="34" charset="0"/>
              </a:defRPr>
            </a:lvl7pPr>
            <a:lvl8pPr marL="3317875" indent="-215900" defTabSz="865188" fontAlgn="base">
              <a:spcBef>
                <a:spcPct val="0"/>
              </a:spcBef>
              <a:spcAft>
                <a:spcPct val="0"/>
              </a:spcAft>
              <a:defRPr>
                <a:solidFill>
                  <a:schemeClr val="tx1"/>
                </a:solidFill>
                <a:latin typeface="Arial" pitchFamily="34" charset="0"/>
                <a:cs typeface="Arial" pitchFamily="34" charset="0"/>
              </a:defRPr>
            </a:lvl8pPr>
            <a:lvl9pPr marL="3775075" indent="-215900" defTabSz="865188"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4EE03E81-EC59-456B-9044-1A8894BC732D}" type="slidenum">
              <a:rPr lang="en-US" sz="1200">
                <a:ea typeface="MS PGothic" pitchFamily="34" charset="-128"/>
              </a:rPr>
              <a:pPr algn="r">
                <a:lnSpc>
                  <a:spcPct val="100000"/>
                </a:lnSpc>
              </a:pPr>
              <a:t>12</a:t>
            </a:fld>
            <a:endParaRPr lang="en-US" sz="1200">
              <a:ea typeface="MS PGothic"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F216C0-67C2-446D-BE70-090275416E15}" type="slidenum">
              <a:rPr lang="en-US"/>
              <a:pPr/>
              <a:t>13</a:t>
            </a:fld>
            <a:endParaRPr lang="en-US"/>
          </a:p>
        </p:txBody>
      </p:sp>
      <p:sp>
        <p:nvSpPr>
          <p:cNvPr id="529410" name="Rectangle 2"/>
          <p:cNvSpPr>
            <a:spLocks noGrp="1" noRot="1" noChangeAspect="1" noChangeArrowheads="1" noTextEdit="1"/>
          </p:cNvSpPr>
          <p:nvPr>
            <p:ph type="sldImg"/>
          </p:nvPr>
        </p:nvSpPr>
        <p:spPr>
          <a:xfrm>
            <a:off x="1144588" y="685800"/>
            <a:ext cx="4572000" cy="3429000"/>
          </a:xfrm>
          <a:ln/>
        </p:spPr>
      </p:sp>
      <p:sp>
        <p:nvSpPr>
          <p:cNvPr id="529411"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5D354190-9448-4756-BA97-1B5DF1E815AE}" type="slidenum">
              <a:rPr lang="en-US"/>
              <a:pPr/>
              <a:t>14</a:t>
            </a:fld>
            <a:endParaRPr lang="en-US"/>
          </a:p>
        </p:txBody>
      </p:sp>
      <p:sp>
        <p:nvSpPr>
          <p:cNvPr id="681986" name="Rectangle 7"/>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87852" tIns="43925" rIns="87852" bIns="43925" anchor="b"/>
          <a:lstStyle>
            <a:lvl1pPr defTabSz="830263">
              <a:defRPr>
                <a:solidFill>
                  <a:schemeClr val="tx1"/>
                </a:solidFill>
                <a:latin typeface="Arial" pitchFamily="34" charset="0"/>
                <a:cs typeface="Arial" pitchFamily="34" charset="0"/>
              </a:defRPr>
            </a:lvl1pPr>
            <a:lvl2pPr marL="703263" indent="-271463" defTabSz="830263">
              <a:defRPr>
                <a:solidFill>
                  <a:schemeClr val="tx1"/>
                </a:solidFill>
                <a:latin typeface="Arial" pitchFamily="34" charset="0"/>
                <a:cs typeface="Arial" pitchFamily="34" charset="0"/>
              </a:defRPr>
            </a:lvl2pPr>
            <a:lvl3pPr marL="1081088" indent="-215900" defTabSz="830263">
              <a:defRPr>
                <a:solidFill>
                  <a:schemeClr val="tx1"/>
                </a:solidFill>
                <a:latin typeface="Arial" pitchFamily="34" charset="0"/>
                <a:cs typeface="Arial" pitchFamily="34" charset="0"/>
              </a:defRPr>
            </a:lvl3pPr>
            <a:lvl4pPr marL="1512888" indent="-215900" defTabSz="830263">
              <a:defRPr>
                <a:solidFill>
                  <a:schemeClr val="tx1"/>
                </a:solidFill>
                <a:latin typeface="Arial" pitchFamily="34" charset="0"/>
                <a:cs typeface="Arial" pitchFamily="34" charset="0"/>
              </a:defRPr>
            </a:lvl4pPr>
            <a:lvl5pPr marL="1946275" indent="-215900" defTabSz="830263">
              <a:defRPr>
                <a:solidFill>
                  <a:schemeClr val="tx1"/>
                </a:solidFill>
                <a:latin typeface="Arial" pitchFamily="34" charset="0"/>
                <a:cs typeface="Arial" pitchFamily="34" charset="0"/>
              </a:defRPr>
            </a:lvl5pPr>
            <a:lvl6pPr marL="2403475" indent="-215900" defTabSz="830263" fontAlgn="base">
              <a:spcBef>
                <a:spcPct val="0"/>
              </a:spcBef>
              <a:spcAft>
                <a:spcPct val="0"/>
              </a:spcAft>
              <a:defRPr>
                <a:solidFill>
                  <a:schemeClr val="tx1"/>
                </a:solidFill>
                <a:latin typeface="Arial" pitchFamily="34" charset="0"/>
                <a:cs typeface="Arial" pitchFamily="34" charset="0"/>
              </a:defRPr>
            </a:lvl6pPr>
            <a:lvl7pPr marL="2860675" indent="-215900" defTabSz="830263" fontAlgn="base">
              <a:spcBef>
                <a:spcPct val="0"/>
              </a:spcBef>
              <a:spcAft>
                <a:spcPct val="0"/>
              </a:spcAft>
              <a:defRPr>
                <a:solidFill>
                  <a:schemeClr val="tx1"/>
                </a:solidFill>
                <a:latin typeface="Arial" pitchFamily="34" charset="0"/>
                <a:cs typeface="Arial" pitchFamily="34" charset="0"/>
              </a:defRPr>
            </a:lvl7pPr>
            <a:lvl8pPr marL="3317875" indent="-215900" defTabSz="830263" fontAlgn="base">
              <a:spcBef>
                <a:spcPct val="0"/>
              </a:spcBef>
              <a:spcAft>
                <a:spcPct val="0"/>
              </a:spcAft>
              <a:defRPr>
                <a:solidFill>
                  <a:schemeClr val="tx1"/>
                </a:solidFill>
                <a:latin typeface="Arial" pitchFamily="34" charset="0"/>
                <a:cs typeface="Arial" pitchFamily="34" charset="0"/>
              </a:defRPr>
            </a:lvl8pPr>
            <a:lvl9pPr marL="3775075" indent="-215900" defTabSz="830263"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8A387E21-F643-4260-B840-86443F8301D6}" type="slidenum">
              <a:rPr lang="en-US" sz="1100">
                <a:ea typeface="MS PGothic" pitchFamily="34" charset="-128"/>
              </a:rPr>
              <a:pPr algn="r">
                <a:lnSpc>
                  <a:spcPct val="100000"/>
                </a:lnSpc>
              </a:pPr>
              <a:t>14</a:t>
            </a:fld>
            <a:endParaRPr lang="en-US" sz="1100">
              <a:ea typeface="MS PGothic" pitchFamily="34" charset="-128"/>
            </a:endParaRPr>
          </a:p>
        </p:txBody>
      </p:sp>
      <p:sp>
        <p:nvSpPr>
          <p:cNvPr id="681987" name="Slide Image Placeholder 1"/>
          <p:cNvSpPr>
            <a:spLocks noGrp="1" noRot="1" noChangeAspect="1" noTextEdit="1"/>
          </p:cNvSpPr>
          <p:nvPr>
            <p:ph type="sldImg"/>
          </p:nvPr>
        </p:nvSpPr>
        <p:spPr>
          <a:xfrm>
            <a:off x="1144588" y="685800"/>
            <a:ext cx="4572000" cy="3429000"/>
          </a:xfrm>
          <a:ln/>
        </p:spPr>
      </p:sp>
      <p:sp>
        <p:nvSpPr>
          <p:cNvPr id="681988"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713" tIns="43856" rIns="87713" bIns="43856"/>
          <a:lstStyle/>
          <a:p>
            <a:r>
              <a:rPr lang="en-US"/>
              <a:t>No compromise designs for integrated compute nodes that support POWER7 or x86 architectures provide the performance behind the IBM PureFlex System.</a:t>
            </a:r>
          </a:p>
          <a:p>
            <a:r>
              <a:rPr lang="en-US"/>
              <a:t>It allows you to share your network, storage and other resources across Power and X86 applications.  And we've built in the security so that when you start the system up, it's doing all the validation and checks across the physical and virtual environments to reduce risk and save administrator time in configuring security.</a:t>
            </a:r>
          </a:p>
        </p:txBody>
      </p:sp>
      <p:sp>
        <p:nvSpPr>
          <p:cNvPr id="681989"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713" tIns="43856" rIns="87713" bIns="43856" anchor="b"/>
          <a:lstStyle>
            <a:lvl1pPr defTabSz="828675">
              <a:defRPr>
                <a:solidFill>
                  <a:schemeClr val="tx1"/>
                </a:solidFill>
                <a:latin typeface="Arial" pitchFamily="34" charset="0"/>
                <a:cs typeface="Arial" pitchFamily="34" charset="0"/>
              </a:defRPr>
            </a:lvl1pPr>
            <a:lvl2pPr marL="703263" indent="-271463" defTabSz="828675">
              <a:defRPr>
                <a:solidFill>
                  <a:schemeClr val="tx1"/>
                </a:solidFill>
                <a:latin typeface="Arial" pitchFamily="34" charset="0"/>
                <a:cs typeface="Arial" pitchFamily="34" charset="0"/>
              </a:defRPr>
            </a:lvl2pPr>
            <a:lvl3pPr marL="1081088" indent="-215900" defTabSz="828675">
              <a:defRPr>
                <a:solidFill>
                  <a:schemeClr val="tx1"/>
                </a:solidFill>
                <a:latin typeface="Arial" pitchFamily="34" charset="0"/>
                <a:cs typeface="Arial" pitchFamily="34" charset="0"/>
              </a:defRPr>
            </a:lvl3pPr>
            <a:lvl4pPr marL="1512888" indent="-215900" defTabSz="828675">
              <a:defRPr>
                <a:solidFill>
                  <a:schemeClr val="tx1"/>
                </a:solidFill>
                <a:latin typeface="Arial" pitchFamily="34" charset="0"/>
                <a:cs typeface="Arial" pitchFamily="34" charset="0"/>
              </a:defRPr>
            </a:lvl4pPr>
            <a:lvl5pPr marL="1946275" indent="-215900" defTabSz="828675">
              <a:defRPr>
                <a:solidFill>
                  <a:schemeClr val="tx1"/>
                </a:solidFill>
                <a:latin typeface="Arial" pitchFamily="34" charset="0"/>
                <a:cs typeface="Arial" pitchFamily="34" charset="0"/>
              </a:defRPr>
            </a:lvl5pPr>
            <a:lvl6pPr marL="2403475" indent="-215900" defTabSz="828675" fontAlgn="base">
              <a:spcBef>
                <a:spcPct val="0"/>
              </a:spcBef>
              <a:spcAft>
                <a:spcPct val="0"/>
              </a:spcAft>
              <a:defRPr>
                <a:solidFill>
                  <a:schemeClr val="tx1"/>
                </a:solidFill>
                <a:latin typeface="Arial" pitchFamily="34" charset="0"/>
                <a:cs typeface="Arial" pitchFamily="34" charset="0"/>
              </a:defRPr>
            </a:lvl6pPr>
            <a:lvl7pPr marL="2860675" indent="-215900" defTabSz="828675" fontAlgn="base">
              <a:spcBef>
                <a:spcPct val="0"/>
              </a:spcBef>
              <a:spcAft>
                <a:spcPct val="0"/>
              </a:spcAft>
              <a:defRPr>
                <a:solidFill>
                  <a:schemeClr val="tx1"/>
                </a:solidFill>
                <a:latin typeface="Arial" pitchFamily="34" charset="0"/>
                <a:cs typeface="Arial" pitchFamily="34" charset="0"/>
              </a:defRPr>
            </a:lvl7pPr>
            <a:lvl8pPr marL="3317875" indent="-215900" defTabSz="828675" fontAlgn="base">
              <a:spcBef>
                <a:spcPct val="0"/>
              </a:spcBef>
              <a:spcAft>
                <a:spcPct val="0"/>
              </a:spcAft>
              <a:defRPr>
                <a:solidFill>
                  <a:schemeClr val="tx1"/>
                </a:solidFill>
                <a:latin typeface="Arial" pitchFamily="34" charset="0"/>
                <a:cs typeface="Arial" pitchFamily="34" charset="0"/>
              </a:defRPr>
            </a:lvl8pPr>
            <a:lvl9pPr marL="3775075" indent="-215900" defTabSz="828675"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A759099F-76CD-4C9D-8AAE-8EA2CDA8B58A}" type="slidenum">
              <a:rPr lang="en-US" sz="1100">
                <a:ea typeface="MS PGothic" pitchFamily="34" charset="-128"/>
              </a:rPr>
              <a:pPr algn="r">
                <a:lnSpc>
                  <a:spcPct val="100000"/>
                </a:lnSpc>
              </a:pPr>
              <a:t>14</a:t>
            </a:fld>
            <a:endParaRPr lang="en-US" sz="1100">
              <a:ea typeface="MS PGothic"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C987890A-CEF7-4F32-8AC3-6F1B91AAC652}" type="slidenum">
              <a:rPr lang="en-US"/>
              <a:pPr/>
              <a:t>15</a:t>
            </a:fld>
            <a:endParaRPr lang="en-US"/>
          </a:p>
        </p:txBody>
      </p:sp>
      <p:sp>
        <p:nvSpPr>
          <p:cNvPr id="684034" name="Slide Image Placeholder 1"/>
          <p:cNvSpPr>
            <a:spLocks noGrp="1" noRot="1" noChangeAspect="1" noTextEdit="1"/>
          </p:cNvSpPr>
          <p:nvPr>
            <p:ph type="sldImg"/>
          </p:nvPr>
        </p:nvSpPr>
        <p:spPr>
          <a:xfrm>
            <a:off x="1144588" y="685800"/>
            <a:ext cx="4572000" cy="3429000"/>
          </a:xfrm>
          <a:ln/>
        </p:spPr>
      </p:sp>
      <p:sp>
        <p:nvSpPr>
          <p:cNvPr id="684035"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lstStyle/>
          <a:p>
            <a:endParaRPr lang="en-US"/>
          </a:p>
        </p:txBody>
      </p:sp>
      <p:sp>
        <p:nvSpPr>
          <p:cNvPr id="684036"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nchor="b"/>
          <a:lstStyle>
            <a:lvl1pPr defTabSz="865188">
              <a:defRPr>
                <a:solidFill>
                  <a:schemeClr val="tx1"/>
                </a:solidFill>
                <a:latin typeface="Arial" pitchFamily="34" charset="0"/>
                <a:cs typeface="Arial" pitchFamily="34" charset="0"/>
              </a:defRPr>
            </a:lvl1pPr>
            <a:lvl2pPr marL="703263" indent="-271463" defTabSz="865188">
              <a:defRPr>
                <a:solidFill>
                  <a:schemeClr val="tx1"/>
                </a:solidFill>
                <a:latin typeface="Arial" pitchFamily="34" charset="0"/>
                <a:cs typeface="Arial" pitchFamily="34" charset="0"/>
              </a:defRPr>
            </a:lvl2pPr>
            <a:lvl3pPr marL="1081088" indent="-215900" defTabSz="865188">
              <a:defRPr>
                <a:solidFill>
                  <a:schemeClr val="tx1"/>
                </a:solidFill>
                <a:latin typeface="Arial" pitchFamily="34" charset="0"/>
                <a:cs typeface="Arial" pitchFamily="34" charset="0"/>
              </a:defRPr>
            </a:lvl3pPr>
            <a:lvl4pPr marL="1512888" indent="-215900" defTabSz="865188">
              <a:defRPr>
                <a:solidFill>
                  <a:schemeClr val="tx1"/>
                </a:solidFill>
                <a:latin typeface="Arial" pitchFamily="34" charset="0"/>
                <a:cs typeface="Arial" pitchFamily="34" charset="0"/>
              </a:defRPr>
            </a:lvl4pPr>
            <a:lvl5pPr marL="1946275" indent="-215900" defTabSz="865188">
              <a:defRPr>
                <a:solidFill>
                  <a:schemeClr val="tx1"/>
                </a:solidFill>
                <a:latin typeface="Arial" pitchFamily="34" charset="0"/>
                <a:cs typeface="Arial" pitchFamily="34" charset="0"/>
              </a:defRPr>
            </a:lvl5pPr>
            <a:lvl6pPr marL="2403475" indent="-215900" defTabSz="865188" fontAlgn="base">
              <a:spcBef>
                <a:spcPct val="0"/>
              </a:spcBef>
              <a:spcAft>
                <a:spcPct val="0"/>
              </a:spcAft>
              <a:defRPr>
                <a:solidFill>
                  <a:schemeClr val="tx1"/>
                </a:solidFill>
                <a:latin typeface="Arial" pitchFamily="34" charset="0"/>
                <a:cs typeface="Arial" pitchFamily="34" charset="0"/>
              </a:defRPr>
            </a:lvl6pPr>
            <a:lvl7pPr marL="2860675" indent="-215900" defTabSz="865188" fontAlgn="base">
              <a:spcBef>
                <a:spcPct val="0"/>
              </a:spcBef>
              <a:spcAft>
                <a:spcPct val="0"/>
              </a:spcAft>
              <a:defRPr>
                <a:solidFill>
                  <a:schemeClr val="tx1"/>
                </a:solidFill>
                <a:latin typeface="Arial" pitchFamily="34" charset="0"/>
                <a:cs typeface="Arial" pitchFamily="34" charset="0"/>
              </a:defRPr>
            </a:lvl7pPr>
            <a:lvl8pPr marL="3317875" indent="-215900" defTabSz="865188" fontAlgn="base">
              <a:spcBef>
                <a:spcPct val="0"/>
              </a:spcBef>
              <a:spcAft>
                <a:spcPct val="0"/>
              </a:spcAft>
              <a:defRPr>
                <a:solidFill>
                  <a:schemeClr val="tx1"/>
                </a:solidFill>
                <a:latin typeface="Arial" pitchFamily="34" charset="0"/>
                <a:cs typeface="Arial" pitchFamily="34" charset="0"/>
              </a:defRPr>
            </a:lvl8pPr>
            <a:lvl9pPr marL="3775075" indent="-215900" defTabSz="865188"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6612C8C3-D7B6-41F3-9C49-599B70BFF851}" type="slidenum">
              <a:rPr lang="en-US" sz="1200">
                <a:ea typeface="MS PGothic" pitchFamily="34" charset="-128"/>
              </a:rPr>
              <a:pPr algn="r">
                <a:lnSpc>
                  <a:spcPct val="100000"/>
                </a:lnSpc>
              </a:pPr>
              <a:t>15</a:t>
            </a:fld>
            <a:endParaRPr lang="en-US" sz="1200">
              <a:ea typeface="MS PGothic"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36A1084-F606-4BFC-80B5-1AB6858D5913}" type="slidenum">
              <a:rPr lang="en-US"/>
              <a:pPr/>
              <a:t>16</a:t>
            </a:fld>
            <a:endParaRPr lang="en-US"/>
          </a:p>
        </p:txBody>
      </p:sp>
      <p:sp>
        <p:nvSpPr>
          <p:cNvPr id="693250" name="Slide Image Placeholder 1"/>
          <p:cNvSpPr>
            <a:spLocks noGrp="1" noRot="1" noChangeAspect="1" noTextEdit="1"/>
          </p:cNvSpPr>
          <p:nvPr>
            <p:ph type="sldImg"/>
          </p:nvPr>
        </p:nvSpPr>
        <p:spPr>
          <a:xfrm>
            <a:off x="1144588" y="685800"/>
            <a:ext cx="4572000" cy="3429000"/>
          </a:xfrm>
          <a:ln/>
        </p:spPr>
      </p:sp>
      <p:sp>
        <p:nvSpPr>
          <p:cNvPr id="693251"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lstStyle/>
          <a:p>
            <a:endParaRPr lang="en-US"/>
          </a:p>
        </p:txBody>
      </p:sp>
      <p:sp>
        <p:nvSpPr>
          <p:cNvPr id="69325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nchor="b"/>
          <a:lstStyle>
            <a:lvl1pPr defTabSz="865188">
              <a:defRPr>
                <a:solidFill>
                  <a:schemeClr val="tx1"/>
                </a:solidFill>
                <a:latin typeface="Arial" pitchFamily="34" charset="0"/>
                <a:cs typeface="Arial" pitchFamily="34" charset="0"/>
              </a:defRPr>
            </a:lvl1pPr>
            <a:lvl2pPr marL="703263" indent="-271463" defTabSz="865188">
              <a:defRPr>
                <a:solidFill>
                  <a:schemeClr val="tx1"/>
                </a:solidFill>
                <a:latin typeface="Arial" pitchFamily="34" charset="0"/>
                <a:cs typeface="Arial" pitchFamily="34" charset="0"/>
              </a:defRPr>
            </a:lvl2pPr>
            <a:lvl3pPr marL="1081088" indent="-215900" defTabSz="865188">
              <a:defRPr>
                <a:solidFill>
                  <a:schemeClr val="tx1"/>
                </a:solidFill>
                <a:latin typeface="Arial" pitchFamily="34" charset="0"/>
                <a:cs typeface="Arial" pitchFamily="34" charset="0"/>
              </a:defRPr>
            </a:lvl3pPr>
            <a:lvl4pPr marL="1512888" indent="-215900" defTabSz="865188">
              <a:defRPr>
                <a:solidFill>
                  <a:schemeClr val="tx1"/>
                </a:solidFill>
                <a:latin typeface="Arial" pitchFamily="34" charset="0"/>
                <a:cs typeface="Arial" pitchFamily="34" charset="0"/>
              </a:defRPr>
            </a:lvl4pPr>
            <a:lvl5pPr marL="1946275" indent="-215900" defTabSz="865188">
              <a:defRPr>
                <a:solidFill>
                  <a:schemeClr val="tx1"/>
                </a:solidFill>
                <a:latin typeface="Arial" pitchFamily="34" charset="0"/>
                <a:cs typeface="Arial" pitchFamily="34" charset="0"/>
              </a:defRPr>
            </a:lvl5pPr>
            <a:lvl6pPr marL="2403475" indent="-215900" defTabSz="865188" fontAlgn="base">
              <a:spcBef>
                <a:spcPct val="0"/>
              </a:spcBef>
              <a:spcAft>
                <a:spcPct val="0"/>
              </a:spcAft>
              <a:defRPr>
                <a:solidFill>
                  <a:schemeClr val="tx1"/>
                </a:solidFill>
                <a:latin typeface="Arial" pitchFamily="34" charset="0"/>
                <a:cs typeface="Arial" pitchFamily="34" charset="0"/>
              </a:defRPr>
            </a:lvl6pPr>
            <a:lvl7pPr marL="2860675" indent="-215900" defTabSz="865188" fontAlgn="base">
              <a:spcBef>
                <a:spcPct val="0"/>
              </a:spcBef>
              <a:spcAft>
                <a:spcPct val="0"/>
              </a:spcAft>
              <a:defRPr>
                <a:solidFill>
                  <a:schemeClr val="tx1"/>
                </a:solidFill>
                <a:latin typeface="Arial" pitchFamily="34" charset="0"/>
                <a:cs typeface="Arial" pitchFamily="34" charset="0"/>
              </a:defRPr>
            </a:lvl7pPr>
            <a:lvl8pPr marL="3317875" indent="-215900" defTabSz="865188" fontAlgn="base">
              <a:spcBef>
                <a:spcPct val="0"/>
              </a:spcBef>
              <a:spcAft>
                <a:spcPct val="0"/>
              </a:spcAft>
              <a:defRPr>
                <a:solidFill>
                  <a:schemeClr val="tx1"/>
                </a:solidFill>
                <a:latin typeface="Arial" pitchFamily="34" charset="0"/>
                <a:cs typeface="Arial" pitchFamily="34" charset="0"/>
              </a:defRPr>
            </a:lvl8pPr>
            <a:lvl9pPr marL="3775075" indent="-215900" defTabSz="865188" fontAlgn="base">
              <a:spcBef>
                <a:spcPct val="0"/>
              </a:spcBef>
              <a:spcAft>
                <a:spcPct val="0"/>
              </a:spcAft>
              <a:defRPr>
                <a:solidFill>
                  <a:schemeClr val="tx1"/>
                </a:solidFill>
                <a:latin typeface="Arial" pitchFamily="34" charset="0"/>
                <a:cs typeface="Arial" pitchFamily="34" charset="0"/>
              </a:defRPr>
            </a:lvl9pPr>
          </a:lstStyle>
          <a:p>
            <a:pPr algn="r" eaLnBrk="0" hangingPunct="0">
              <a:lnSpc>
                <a:spcPct val="100000"/>
              </a:lnSpc>
            </a:pPr>
            <a:fld id="{EA8852DD-F580-48D6-94D3-71A7DA037138}" type="slidenum">
              <a:rPr lang="en-US" sz="1200">
                <a:ea typeface="MS PGothic" pitchFamily="34" charset="-128"/>
              </a:rPr>
              <a:pPr algn="r" eaLnBrk="0" hangingPunct="0">
                <a:lnSpc>
                  <a:spcPct val="100000"/>
                </a:lnSpc>
              </a:pPr>
              <a:t>16</a:t>
            </a:fld>
            <a:endParaRPr lang="en-US" sz="1200">
              <a:ea typeface="MS PGothic"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1AEFFB8E-4BEE-4352-B6A7-154F36D60C3C}" type="slidenum">
              <a:rPr lang="en-US"/>
              <a:pPr/>
              <a:t>17</a:t>
            </a:fld>
            <a:endParaRPr lang="en-US"/>
          </a:p>
        </p:txBody>
      </p:sp>
      <p:sp>
        <p:nvSpPr>
          <p:cNvPr id="876546" name="Slide Image Placeholder 1"/>
          <p:cNvSpPr>
            <a:spLocks noGrp="1" noRot="1" noChangeAspect="1" noTextEdit="1"/>
          </p:cNvSpPr>
          <p:nvPr>
            <p:ph type="sldImg"/>
          </p:nvPr>
        </p:nvSpPr>
        <p:spPr>
          <a:xfrm>
            <a:off x="1144588" y="684213"/>
            <a:ext cx="4572000" cy="3429000"/>
          </a:xfrm>
          <a:ln/>
        </p:spPr>
      </p:sp>
      <p:sp>
        <p:nvSpPr>
          <p:cNvPr id="876547" name="Notes Placeholder 2"/>
          <p:cNvSpPr>
            <a:spLocks noGrp="1"/>
          </p:cNvSpPr>
          <p:nvPr>
            <p:ph type="body" idx="1"/>
          </p:nvPr>
        </p:nvSpPr>
        <p:spPr>
          <a:xfrm>
            <a:off x="685800" y="4343400"/>
            <a:ext cx="5486400" cy="4116388"/>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23" tIns="45812" rIns="91623" bIns="45812"/>
          <a:lstStyle/>
          <a:p>
            <a:endParaRPr lang="en-US"/>
          </a:p>
        </p:txBody>
      </p:sp>
      <p:sp>
        <p:nvSpPr>
          <p:cNvPr id="876548" name="Slide Number Placeholder 3"/>
          <p:cNvSpPr txBox="1">
            <a:spLocks noGrp="1"/>
          </p:cNvSpPr>
          <p:nvPr/>
        </p:nvSpPr>
        <p:spPr bwMode="auto">
          <a:xfrm>
            <a:off x="3884613"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23" tIns="45812" rIns="91623" bIns="45812" anchor="b"/>
          <a:lstStyle>
            <a:lvl1pPr defTabSz="865188">
              <a:defRPr>
                <a:solidFill>
                  <a:schemeClr val="tx1"/>
                </a:solidFill>
                <a:latin typeface="Arial" pitchFamily="34" charset="0"/>
                <a:cs typeface="Arial" pitchFamily="34" charset="0"/>
              </a:defRPr>
            </a:lvl1pPr>
            <a:lvl2pPr marL="703263" indent="-271463" defTabSz="865188">
              <a:defRPr>
                <a:solidFill>
                  <a:schemeClr val="tx1"/>
                </a:solidFill>
                <a:latin typeface="Arial" pitchFamily="34" charset="0"/>
                <a:cs typeface="Arial" pitchFamily="34" charset="0"/>
              </a:defRPr>
            </a:lvl2pPr>
            <a:lvl3pPr marL="1081088" indent="-215900" defTabSz="865188">
              <a:defRPr>
                <a:solidFill>
                  <a:schemeClr val="tx1"/>
                </a:solidFill>
                <a:latin typeface="Arial" pitchFamily="34" charset="0"/>
                <a:cs typeface="Arial" pitchFamily="34" charset="0"/>
              </a:defRPr>
            </a:lvl3pPr>
            <a:lvl4pPr marL="1512888" indent="-215900" defTabSz="865188">
              <a:defRPr>
                <a:solidFill>
                  <a:schemeClr val="tx1"/>
                </a:solidFill>
                <a:latin typeface="Arial" pitchFamily="34" charset="0"/>
                <a:cs typeface="Arial" pitchFamily="34" charset="0"/>
              </a:defRPr>
            </a:lvl4pPr>
            <a:lvl5pPr marL="1946275" indent="-215900" defTabSz="865188">
              <a:defRPr>
                <a:solidFill>
                  <a:schemeClr val="tx1"/>
                </a:solidFill>
                <a:latin typeface="Arial" pitchFamily="34" charset="0"/>
                <a:cs typeface="Arial" pitchFamily="34" charset="0"/>
              </a:defRPr>
            </a:lvl5pPr>
            <a:lvl6pPr marL="2403475" indent="-215900" defTabSz="865188" fontAlgn="base">
              <a:spcBef>
                <a:spcPct val="0"/>
              </a:spcBef>
              <a:spcAft>
                <a:spcPct val="0"/>
              </a:spcAft>
              <a:defRPr>
                <a:solidFill>
                  <a:schemeClr val="tx1"/>
                </a:solidFill>
                <a:latin typeface="Arial" pitchFamily="34" charset="0"/>
                <a:cs typeface="Arial" pitchFamily="34" charset="0"/>
              </a:defRPr>
            </a:lvl6pPr>
            <a:lvl7pPr marL="2860675" indent="-215900" defTabSz="865188" fontAlgn="base">
              <a:spcBef>
                <a:spcPct val="0"/>
              </a:spcBef>
              <a:spcAft>
                <a:spcPct val="0"/>
              </a:spcAft>
              <a:defRPr>
                <a:solidFill>
                  <a:schemeClr val="tx1"/>
                </a:solidFill>
                <a:latin typeface="Arial" pitchFamily="34" charset="0"/>
                <a:cs typeface="Arial" pitchFamily="34" charset="0"/>
              </a:defRPr>
            </a:lvl7pPr>
            <a:lvl8pPr marL="3317875" indent="-215900" defTabSz="865188" fontAlgn="base">
              <a:spcBef>
                <a:spcPct val="0"/>
              </a:spcBef>
              <a:spcAft>
                <a:spcPct val="0"/>
              </a:spcAft>
              <a:defRPr>
                <a:solidFill>
                  <a:schemeClr val="tx1"/>
                </a:solidFill>
                <a:latin typeface="Arial" pitchFamily="34" charset="0"/>
                <a:cs typeface="Arial" pitchFamily="34" charset="0"/>
              </a:defRPr>
            </a:lvl8pPr>
            <a:lvl9pPr marL="3775075" indent="-215900" defTabSz="865188"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7012A671-AB79-4856-B277-D381A386B96A}" type="slidenum">
              <a:rPr lang="en-US" sz="1200">
                <a:ea typeface="MS PGothic" pitchFamily="34" charset="-128"/>
              </a:rPr>
              <a:pPr algn="r">
                <a:lnSpc>
                  <a:spcPct val="100000"/>
                </a:lnSpc>
              </a:pPr>
              <a:t>17</a:t>
            </a:fld>
            <a:endParaRPr lang="en-US" sz="1200">
              <a:ea typeface="MS PGothic"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A8297014-554F-4055-8D37-D663120AD478}" type="slidenum">
              <a:rPr lang="en-US"/>
              <a:pPr/>
              <a:t>18</a:t>
            </a:fld>
            <a:endParaRPr lang="en-US"/>
          </a:p>
        </p:txBody>
      </p:sp>
      <p:sp>
        <p:nvSpPr>
          <p:cNvPr id="878594" name="Slide Image Placeholder 1"/>
          <p:cNvSpPr>
            <a:spLocks noGrp="1" noRot="1" noChangeAspect="1" noTextEdit="1"/>
          </p:cNvSpPr>
          <p:nvPr>
            <p:ph type="sldImg"/>
          </p:nvPr>
        </p:nvSpPr>
        <p:spPr>
          <a:xfrm>
            <a:off x="1144588" y="684213"/>
            <a:ext cx="4572000" cy="3429000"/>
          </a:xfrm>
          <a:ln/>
        </p:spPr>
      </p:sp>
      <p:sp>
        <p:nvSpPr>
          <p:cNvPr id="878595" name="Notes Placeholder 2"/>
          <p:cNvSpPr>
            <a:spLocks noGrp="1"/>
          </p:cNvSpPr>
          <p:nvPr>
            <p:ph type="body" idx="1"/>
          </p:nvPr>
        </p:nvSpPr>
        <p:spPr>
          <a:xfrm>
            <a:off x="685800" y="4343400"/>
            <a:ext cx="5486400" cy="4116388"/>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23" tIns="45812" rIns="91623" bIns="45812"/>
          <a:lstStyle/>
          <a:p>
            <a:endParaRPr lang="en-US"/>
          </a:p>
        </p:txBody>
      </p:sp>
      <p:sp>
        <p:nvSpPr>
          <p:cNvPr id="878596" name="Slide Number Placeholder 3"/>
          <p:cNvSpPr txBox="1">
            <a:spLocks noGrp="1"/>
          </p:cNvSpPr>
          <p:nvPr/>
        </p:nvSpPr>
        <p:spPr bwMode="auto">
          <a:xfrm>
            <a:off x="3884613"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23" tIns="45812" rIns="91623" bIns="45812" anchor="b"/>
          <a:lstStyle>
            <a:lvl1pPr defTabSz="865188">
              <a:defRPr>
                <a:solidFill>
                  <a:schemeClr val="tx1"/>
                </a:solidFill>
                <a:latin typeface="Arial" pitchFamily="34" charset="0"/>
                <a:cs typeface="Arial" pitchFamily="34" charset="0"/>
              </a:defRPr>
            </a:lvl1pPr>
            <a:lvl2pPr marL="703263" indent="-271463" defTabSz="865188">
              <a:defRPr>
                <a:solidFill>
                  <a:schemeClr val="tx1"/>
                </a:solidFill>
                <a:latin typeface="Arial" pitchFamily="34" charset="0"/>
                <a:cs typeface="Arial" pitchFamily="34" charset="0"/>
              </a:defRPr>
            </a:lvl2pPr>
            <a:lvl3pPr marL="1081088" indent="-215900" defTabSz="865188">
              <a:defRPr>
                <a:solidFill>
                  <a:schemeClr val="tx1"/>
                </a:solidFill>
                <a:latin typeface="Arial" pitchFamily="34" charset="0"/>
                <a:cs typeface="Arial" pitchFamily="34" charset="0"/>
              </a:defRPr>
            </a:lvl3pPr>
            <a:lvl4pPr marL="1512888" indent="-215900" defTabSz="865188">
              <a:defRPr>
                <a:solidFill>
                  <a:schemeClr val="tx1"/>
                </a:solidFill>
                <a:latin typeface="Arial" pitchFamily="34" charset="0"/>
                <a:cs typeface="Arial" pitchFamily="34" charset="0"/>
              </a:defRPr>
            </a:lvl4pPr>
            <a:lvl5pPr marL="1946275" indent="-215900" defTabSz="865188">
              <a:defRPr>
                <a:solidFill>
                  <a:schemeClr val="tx1"/>
                </a:solidFill>
                <a:latin typeface="Arial" pitchFamily="34" charset="0"/>
                <a:cs typeface="Arial" pitchFamily="34" charset="0"/>
              </a:defRPr>
            </a:lvl5pPr>
            <a:lvl6pPr marL="2403475" indent="-215900" defTabSz="865188" fontAlgn="base">
              <a:spcBef>
                <a:spcPct val="0"/>
              </a:spcBef>
              <a:spcAft>
                <a:spcPct val="0"/>
              </a:spcAft>
              <a:defRPr>
                <a:solidFill>
                  <a:schemeClr val="tx1"/>
                </a:solidFill>
                <a:latin typeface="Arial" pitchFamily="34" charset="0"/>
                <a:cs typeface="Arial" pitchFamily="34" charset="0"/>
              </a:defRPr>
            </a:lvl6pPr>
            <a:lvl7pPr marL="2860675" indent="-215900" defTabSz="865188" fontAlgn="base">
              <a:spcBef>
                <a:spcPct val="0"/>
              </a:spcBef>
              <a:spcAft>
                <a:spcPct val="0"/>
              </a:spcAft>
              <a:defRPr>
                <a:solidFill>
                  <a:schemeClr val="tx1"/>
                </a:solidFill>
                <a:latin typeface="Arial" pitchFamily="34" charset="0"/>
                <a:cs typeface="Arial" pitchFamily="34" charset="0"/>
              </a:defRPr>
            </a:lvl7pPr>
            <a:lvl8pPr marL="3317875" indent="-215900" defTabSz="865188" fontAlgn="base">
              <a:spcBef>
                <a:spcPct val="0"/>
              </a:spcBef>
              <a:spcAft>
                <a:spcPct val="0"/>
              </a:spcAft>
              <a:defRPr>
                <a:solidFill>
                  <a:schemeClr val="tx1"/>
                </a:solidFill>
                <a:latin typeface="Arial" pitchFamily="34" charset="0"/>
                <a:cs typeface="Arial" pitchFamily="34" charset="0"/>
              </a:defRPr>
            </a:lvl8pPr>
            <a:lvl9pPr marL="3775075" indent="-215900" defTabSz="865188"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8EC83529-E03F-4C82-A58B-E8DA285B14CE}" type="slidenum">
              <a:rPr lang="en-US" sz="1200">
                <a:ea typeface="MS PGothic" pitchFamily="34" charset="-128"/>
              </a:rPr>
              <a:pPr algn="r">
                <a:lnSpc>
                  <a:spcPct val="100000"/>
                </a:lnSpc>
              </a:pPr>
              <a:t>18</a:t>
            </a:fld>
            <a:endParaRPr lang="en-US" sz="1200">
              <a:ea typeface="MS PGothic"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F216C0-67C2-446D-BE70-090275416E15}" type="slidenum">
              <a:rPr lang="en-US"/>
              <a:pPr/>
              <a:t>22</a:t>
            </a:fld>
            <a:endParaRPr lang="en-US"/>
          </a:p>
        </p:txBody>
      </p:sp>
      <p:sp>
        <p:nvSpPr>
          <p:cNvPr id="529410" name="Rectangle 2"/>
          <p:cNvSpPr>
            <a:spLocks noGrp="1" noRot="1" noChangeAspect="1" noChangeArrowheads="1" noTextEdit="1"/>
          </p:cNvSpPr>
          <p:nvPr>
            <p:ph type="sldImg"/>
          </p:nvPr>
        </p:nvSpPr>
        <p:spPr>
          <a:xfrm>
            <a:off x="1144588" y="685800"/>
            <a:ext cx="4572000" cy="3429000"/>
          </a:xfrm>
          <a:ln/>
        </p:spPr>
      </p:sp>
      <p:sp>
        <p:nvSpPr>
          <p:cNvPr id="529411"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p:spPr>
        <p:txBody>
          <a:bodyPr/>
          <a:lstStyle/>
          <a:p>
            <a:endParaRPr lang="en-US" smtClean="0">
              <a:cs typeface="Arial" pitchFamily="34" charset="0"/>
            </a:endParaRPr>
          </a:p>
        </p:txBody>
      </p:sp>
      <p:sp>
        <p:nvSpPr>
          <p:cNvPr id="119812" name="Slide Number Placeholder 3"/>
          <p:cNvSpPr txBox="1">
            <a:spLocks noGrp="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31863" eaLnBrk="0" hangingPunct="0">
              <a:defRPr>
                <a:solidFill>
                  <a:schemeClr val="tx1"/>
                </a:solidFill>
                <a:latin typeface="Arial" pitchFamily="34" charset="0"/>
                <a:ea typeface="MS PGothic" pitchFamily="34" charset="-128"/>
              </a:defRPr>
            </a:lvl1pPr>
            <a:lvl2pPr marL="742950" indent="-285750" defTabSz="931863" eaLnBrk="0" hangingPunct="0">
              <a:defRPr>
                <a:solidFill>
                  <a:schemeClr val="tx1"/>
                </a:solidFill>
                <a:latin typeface="Arial" pitchFamily="34" charset="0"/>
                <a:ea typeface="MS PGothic" pitchFamily="34" charset="-128"/>
              </a:defRPr>
            </a:lvl2pPr>
            <a:lvl3pPr marL="1143000" indent="-228600" defTabSz="931863" eaLnBrk="0" hangingPunct="0">
              <a:defRPr>
                <a:solidFill>
                  <a:schemeClr val="tx1"/>
                </a:solidFill>
                <a:latin typeface="Arial" pitchFamily="34" charset="0"/>
                <a:ea typeface="MS PGothic" pitchFamily="34" charset="-128"/>
              </a:defRPr>
            </a:lvl3pPr>
            <a:lvl4pPr marL="1600200" indent="-228600" defTabSz="931863" eaLnBrk="0" hangingPunct="0">
              <a:defRPr>
                <a:solidFill>
                  <a:schemeClr val="tx1"/>
                </a:solidFill>
                <a:latin typeface="Arial" pitchFamily="34" charset="0"/>
                <a:ea typeface="MS PGothic" pitchFamily="34" charset="-128"/>
              </a:defRPr>
            </a:lvl4pPr>
            <a:lvl5pPr marL="2057400" indent="-228600" defTabSz="931863" eaLnBrk="0" hangingPunct="0">
              <a:defRPr>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fld id="{A6E1E6C6-7444-444E-8E97-58E162B17BB9}" type="slidenum">
              <a:rPr lang="en-US" sz="1200"/>
              <a:pPr algn="r" eaLnBrk="1" hangingPunct="1"/>
              <a:t>24</a:t>
            </a:fld>
            <a:endParaRPr 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txBox="1">
            <a:spLocks noGrp="1" noChangeArrowheads="1"/>
          </p:cNvSpPr>
          <p:nvPr/>
        </p:nvSpPr>
        <p:spPr bwMode="auto">
          <a:xfrm>
            <a:off x="3884027" y="8686488"/>
            <a:ext cx="2972421" cy="455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4" tIns="45712" rIns="91424" bIns="45712" anchor="b"/>
          <a:lstStyle>
            <a:lvl1pPr defTabSz="931863" eaLnBrk="0" hangingPunct="0">
              <a:defRPr>
                <a:solidFill>
                  <a:schemeClr val="tx1"/>
                </a:solidFill>
                <a:latin typeface="Arial" pitchFamily="34" charset="0"/>
                <a:ea typeface="MS PGothic" pitchFamily="34" charset="-128"/>
              </a:defRPr>
            </a:lvl1pPr>
            <a:lvl2pPr marL="742950" indent="-285750" defTabSz="931863" eaLnBrk="0" hangingPunct="0">
              <a:defRPr>
                <a:solidFill>
                  <a:schemeClr val="tx1"/>
                </a:solidFill>
                <a:latin typeface="Arial" pitchFamily="34" charset="0"/>
                <a:ea typeface="MS PGothic" pitchFamily="34" charset="-128"/>
              </a:defRPr>
            </a:lvl2pPr>
            <a:lvl3pPr marL="1143000" indent="-228600" defTabSz="931863" eaLnBrk="0" hangingPunct="0">
              <a:defRPr>
                <a:solidFill>
                  <a:schemeClr val="tx1"/>
                </a:solidFill>
                <a:latin typeface="Arial" pitchFamily="34" charset="0"/>
                <a:ea typeface="MS PGothic" pitchFamily="34" charset="-128"/>
              </a:defRPr>
            </a:lvl3pPr>
            <a:lvl4pPr marL="1600200" indent="-228600" defTabSz="931863" eaLnBrk="0" hangingPunct="0">
              <a:defRPr>
                <a:solidFill>
                  <a:schemeClr val="tx1"/>
                </a:solidFill>
                <a:latin typeface="Arial" pitchFamily="34" charset="0"/>
                <a:ea typeface="MS PGothic" pitchFamily="34" charset="-128"/>
              </a:defRPr>
            </a:lvl4pPr>
            <a:lvl5pPr marL="2057400" indent="-228600" defTabSz="931863" eaLnBrk="0" hangingPunct="0">
              <a:defRPr>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fld id="{3555A9DE-DB11-47BE-9348-069844C2D8A9}" type="slidenum">
              <a:rPr lang="en-US" sz="1300">
                <a:solidFill>
                  <a:srgbClr val="000000"/>
                </a:solidFill>
                <a:cs typeface="Arial" pitchFamily="34" charset="0"/>
              </a:rPr>
              <a:pPr algn="r" eaLnBrk="1" hangingPunct="1"/>
              <a:t>26</a:t>
            </a:fld>
            <a:endParaRPr lang="en-US" sz="1300">
              <a:solidFill>
                <a:srgbClr val="000000"/>
              </a:solidFill>
              <a:cs typeface="Arial" pitchFamily="34" charset="0"/>
            </a:endParaRPr>
          </a:p>
        </p:txBody>
      </p:sp>
      <p:sp>
        <p:nvSpPr>
          <p:cNvPr id="92163" name="Rectangle 7"/>
          <p:cNvSpPr txBox="1">
            <a:spLocks noGrp="1" noChangeArrowheads="1"/>
          </p:cNvSpPr>
          <p:nvPr/>
        </p:nvSpPr>
        <p:spPr bwMode="auto">
          <a:xfrm>
            <a:off x="3882473" y="8686488"/>
            <a:ext cx="2973975" cy="455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96" tIns="45697" rIns="91396" bIns="45697" anchor="b"/>
          <a:lstStyle>
            <a:lvl1pPr defTabSz="965200" eaLnBrk="0" hangingPunct="0">
              <a:defRPr>
                <a:solidFill>
                  <a:schemeClr val="tx1"/>
                </a:solidFill>
                <a:latin typeface="Arial" pitchFamily="34" charset="0"/>
                <a:ea typeface="MS PGothic" pitchFamily="34" charset="-128"/>
              </a:defRPr>
            </a:lvl1pPr>
            <a:lvl2pPr marL="742950" indent="-285750" defTabSz="965200" eaLnBrk="0" hangingPunct="0">
              <a:defRPr>
                <a:solidFill>
                  <a:schemeClr val="tx1"/>
                </a:solidFill>
                <a:latin typeface="Arial" pitchFamily="34" charset="0"/>
                <a:ea typeface="MS PGothic" pitchFamily="34" charset="-128"/>
              </a:defRPr>
            </a:lvl2pPr>
            <a:lvl3pPr marL="1143000" indent="-228600" defTabSz="965200" eaLnBrk="0" hangingPunct="0">
              <a:defRPr>
                <a:solidFill>
                  <a:schemeClr val="tx1"/>
                </a:solidFill>
                <a:latin typeface="Arial" pitchFamily="34" charset="0"/>
                <a:ea typeface="MS PGothic" pitchFamily="34" charset="-128"/>
              </a:defRPr>
            </a:lvl3pPr>
            <a:lvl4pPr marL="1600200" indent="-228600" defTabSz="965200" eaLnBrk="0" hangingPunct="0">
              <a:defRPr>
                <a:solidFill>
                  <a:schemeClr val="tx1"/>
                </a:solidFill>
                <a:latin typeface="Arial" pitchFamily="34" charset="0"/>
                <a:ea typeface="MS PGothic" pitchFamily="34" charset="-128"/>
              </a:defRPr>
            </a:lvl4pPr>
            <a:lvl5pPr marL="2057400" indent="-228600" defTabSz="965200" eaLnBrk="0" hangingPunct="0">
              <a:defRPr>
                <a:solidFill>
                  <a:schemeClr val="tx1"/>
                </a:solidFill>
                <a:latin typeface="Arial" pitchFamily="34" charset="0"/>
                <a:ea typeface="MS PGothic" pitchFamily="34" charset="-128"/>
              </a:defRPr>
            </a:lvl5pPr>
            <a:lvl6pPr marL="2514600" indent="-228600" defTabSz="965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65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65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652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fld id="{1D8E164C-858F-4A43-81ED-1CFF3EF51CBF}" type="slidenum">
              <a:rPr lang="en-US" sz="1300">
                <a:solidFill>
                  <a:srgbClr val="000000"/>
                </a:solidFill>
                <a:cs typeface="Arial" pitchFamily="34" charset="0"/>
              </a:rPr>
              <a:pPr algn="r" eaLnBrk="1" hangingPunct="1"/>
              <a:t>26</a:t>
            </a:fld>
            <a:endParaRPr lang="en-US" sz="1300">
              <a:solidFill>
                <a:srgbClr val="000000"/>
              </a:solidFill>
              <a:cs typeface="Arial" pitchFamily="34" charset="0"/>
            </a:endParaRPr>
          </a:p>
        </p:txBody>
      </p:sp>
      <p:sp>
        <p:nvSpPr>
          <p:cNvPr id="92164" name="Rectangle 7"/>
          <p:cNvSpPr txBox="1">
            <a:spLocks noGrp="1" noChangeArrowheads="1"/>
          </p:cNvSpPr>
          <p:nvPr/>
        </p:nvSpPr>
        <p:spPr bwMode="auto">
          <a:xfrm>
            <a:off x="3882473" y="8686488"/>
            <a:ext cx="2973975"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1" tIns="45689" rIns="91381" bIns="45689" anchor="b"/>
          <a:lstStyle>
            <a:lvl1pPr defTabSz="981075" eaLnBrk="0" hangingPunct="0">
              <a:defRPr>
                <a:solidFill>
                  <a:schemeClr val="tx1"/>
                </a:solidFill>
                <a:latin typeface="Arial" pitchFamily="34" charset="0"/>
                <a:ea typeface="MS PGothic" pitchFamily="34" charset="-128"/>
              </a:defRPr>
            </a:lvl1pPr>
            <a:lvl2pPr marL="742950" indent="-285750" defTabSz="981075" eaLnBrk="0" hangingPunct="0">
              <a:defRPr>
                <a:solidFill>
                  <a:schemeClr val="tx1"/>
                </a:solidFill>
                <a:latin typeface="Arial" pitchFamily="34" charset="0"/>
                <a:ea typeface="MS PGothic" pitchFamily="34" charset="-128"/>
              </a:defRPr>
            </a:lvl2pPr>
            <a:lvl3pPr marL="1143000" indent="-228600" defTabSz="981075" eaLnBrk="0" hangingPunct="0">
              <a:defRPr>
                <a:solidFill>
                  <a:schemeClr val="tx1"/>
                </a:solidFill>
                <a:latin typeface="Arial" pitchFamily="34" charset="0"/>
                <a:ea typeface="MS PGothic" pitchFamily="34" charset="-128"/>
              </a:defRPr>
            </a:lvl3pPr>
            <a:lvl4pPr marL="1600200" indent="-228600" defTabSz="981075" eaLnBrk="0" hangingPunct="0">
              <a:defRPr>
                <a:solidFill>
                  <a:schemeClr val="tx1"/>
                </a:solidFill>
                <a:latin typeface="Arial" pitchFamily="34" charset="0"/>
                <a:ea typeface="MS PGothic" pitchFamily="34" charset="-128"/>
              </a:defRPr>
            </a:lvl4pPr>
            <a:lvl5pPr marL="2057400" indent="-228600" defTabSz="981075" eaLnBrk="0" hangingPunct="0">
              <a:defRPr>
                <a:solidFill>
                  <a:schemeClr val="tx1"/>
                </a:solidFill>
                <a:latin typeface="Arial" pitchFamily="34" charset="0"/>
                <a:ea typeface="MS PGothic" pitchFamily="34" charset="-128"/>
              </a:defRPr>
            </a:lvl5pPr>
            <a:lvl6pPr marL="2514600" indent="-228600" defTabSz="981075"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81075"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81075"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81075"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fld id="{C73D4842-8483-4596-8CA9-AE1F4E27B8E1}" type="slidenum">
              <a:rPr lang="en-US" sz="1300">
                <a:solidFill>
                  <a:srgbClr val="000000"/>
                </a:solidFill>
                <a:cs typeface="Arial" pitchFamily="34" charset="0"/>
              </a:rPr>
              <a:pPr algn="r" eaLnBrk="1" hangingPunct="1"/>
              <a:t>26</a:t>
            </a:fld>
            <a:endParaRPr lang="en-US" sz="1300">
              <a:solidFill>
                <a:srgbClr val="000000"/>
              </a:solidFill>
              <a:cs typeface="Arial" pitchFamily="34" charset="0"/>
            </a:endParaRPr>
          </a:p>
        </p:txBody>
      </p:sp>
      <p:sp>
        <p:nvSpPr>
          <p:cNvPr id="92165" name="Rectangle 2"/>
          <p:cNvSpPr>
            <a:spLocks noGrp="1" noRot="1" noChangeAspect="1" noChangeArrowheads="1" noTextEdit="1"/>
          </p:cNvSpPr>
          <p:nvPr>
            <p:ph type="sldImg"/>
          </p:nvPr>
        </p:nvSpPr>
        <p:spPr>
          <a:xfrm>
            <a:off x="1143000" y="688975"/>
            <a:ext cx="4572000" cy="3429000"/>
          </a:xfrm>
          <a:ln/>
        </p:spPr>
      </p:sp>
      <p:sp>
        <p:nvSpPr>
          <p:cNvPr id="92166" name="Rectangle 3"/>
          <p:cNvSpPr>
            <a:spLocks noGrp="1" noChangeArrowheads="1"/>
          </p:cNvSpPr>
          <p:nvPr>
            <p:ph type="body" idx="1"/>
          </p:nvPr>
        </p:nvSpPr>
        <p:spPr>
          <a:xfrm>
            <a:off x="686421" y="4342464"/>
            <a:ext cx="5485158" cy="4116049"/>
          </a:xfrm>
          <a:noFill/>
        </p:spPr>
        <p:txBody>
          <a:bodyPr lIns="91381" tIns="45689" rIns="91381" bIns="45689"/>
          <a:lstStyle/>
          <a:p>
            <a:pPr eaLnBrk="1" hangingPunct="1"/>
            <a:r>
              <a:rPr lang="en-US" smtClean="0"/>
              <a:t>One key distinction about how we implement networking versus some of our competitors, is that we allow you to keep the switching inside the chassis, instead of sending all server-to-server traffic up through a ToR switch.</a:t>
            </a:r>
          </a:p>
          <a:p>
            <a:pPr eaLnBrk="1" hangingPunct="1"/>
            <a:endParaRPr lang="en-US" smtClean="0"/>
          </a:p>
          <a:p>
            <a:pPr eaLnBrk="1" hangingPunct="1"/>
            <a:r>
              <a:rPr lang="en-US" smtClean="0"/>
              <a:t>A recent Garnter study indicated that with today’s achievable VM densities, upwards of 80% of server-to-server traffic never requires messages to leave a chassis environment.  This is especially the case with the density that the IBM PureFlex chassis can provide.  So why pass those communications up through a FEX chokepoint, just to bounce it back down through that same chokepoint, in order for two servers applications to talk to one another?  Why not run the traffic over a high-speed backplane that provides full 10GbE from server to server?</a:t>
            </a:r>
          </a:p>
          <a:p>
            <a:pPr eaLnBrk="1" hangingPunct="1"/>
            <a:endParaRPr lang="en-US" smtClean="0"/>
          </a:p>
          <a:p>
            <a:pPr eaLnBrk="1" hangingPunct="1"/>
            <a:r>
              <a:rPr lang="en-US" smtClean="0"/>
              <a:t>And what does it mean in the real world?  </a:t>
            </a:r>
          </a:p>
          <a:p>
            <a:pPr eaLnBrk="1" hangingPunct="1"/>
            <a:endParaRPr lang="en-US" smtClean="0"/>
          </a:p>
          <a:p>
            <a:pPr eaLnBrk="1" hangingPunct="1"/>
            <a:r>
              <a:rPr lang="en-US" smtClean="0"/>
              <a:t>&lt;Button Click&gt;</a:t>
            </a:r>
          </a:p>
          <a:p>
            <a:pPr eaLnBrk="1" hangingPunct="1"/>
            <a:endParaRPr lang="en-US" smtClean="0"/>
          </a:p>
          <a:p>
            <a:pPr eaLnBrk="1" hangingPunct="1"/>
            <a:r>
              <a:rPr lang="en-US" smtClean="0"/>
              <a:t>It means 240% higher throughput, in terms of messages passed per second.  240% better throughput… simply because the design is better.</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F216C0-67C2-446D-BE70-090275416E15}" type="slidenum">
              <a:rPr lang="en-US"/>
              <a:pPr/>
              <a:t>27</a:t>
            </a:fld>
            <a:endParaRPr lang="en-US"/>
          </a:p>
        </p:txBody>
      </p:sp>
      <p:sp>
        <p:nvSpPr>
          <p:cNvPr id="529410" name="Rectangle 2"/>
          <p:cNvSpPr>
            <a:spLocks noGrp="1" noRot="1" noChangeAspect="1" noChangeArrowheads="1" noTextEdit="1"/>
          </p:cNvSpPr>
          <p:nvPr>
            <p:ph type="sldImg"/>
          </p:nvPr>
        </p:nvSpPr>
        <p:spPr>
          <a:xfrm>
            <a:off x="1144588" y="685800"/>
            <a:ext cx="4572000" cy="3429000"/>
          </a:xfrm>
          <a:ln/>
        </p:spPr>
      </p:sp>
      <p:sp>
        <p:nvSpPr>
          <p:cNvPr id="529411"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a:ln/>
        </p:spPr>
      </p:sp>
      <p:sp>
        <p:nvSpPr>
          <p:cNvPr id="82946"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http://www-03.ibm.com/systems/info/x86servers/serverproven/compat/us/serverproven/indexf.html</a:t>
            </a:r>
          </a:p>
        </p:txBody>
      </p:sp>
      <p:sp>
        <p:nvSpPr>
          <p:cNvPr id="82947" name="Date Placeholder 3"/>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1146175" y="687388"/>
            <a:ext cx="4567238" cy="3425825"/>
          </a:xfrm>
          <a:ln/>
        </p:spPr>
      </p:sp>
      <p:sp>
        <p:nvSpPr>
          <p:cNvPr id="93187" name="Rectangle 3"/>
          <p:cNvSpPr>
            <a:spLocks noGrp="1" noChangeArrowheads="1"/>
          </p:cNvSpPr>
          <p:nvPr>
            <p:ph type="body" idx="1"/>
          </p:nvPr>
        </p:nvSpPr>
        <p:spPr>
          <a:xfrm>
            <a:off x="684505" y="4343452"/>
            <a:ext cx="5488991" cy="411386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009" tIns="47004" rIns="94009" bIns="47004"/>
          <a:lstStyle/>
          <a:p>
            <a:r>
              <a:rPr lang="en-US" altLang="zh-CN" b="1" smtClean="0">
                <a:latin typeface="Arial" pitchFamily="34" charset="0"/>
              </a:rPr>
              <a:t>Start small.  Expand easily</a:t>
            </a:r>
            <a:endParaRPr lang="en-US" altLang="zh-CN" smtClean="0">
              <a:latin typeface="Arial" pitchFamily="34" charset="0"/>
            </a:endParaRPr>
          </a:p>
          <a:p>
            <a:r>
              <a:rPr lang="en-US" altLang="zh-CN" smtClean="0">
                <a:latin typeface="Arial" pitchFamily="34" charset="0"/>
              </a:rPr>
              <a:t>IBM Storwize V7000 enables clients to start small and expand easily.  </a:t>
            </a:r>
          </a:p>
          <a:p>
            <a:r>
              <a:rPr lang="en-US" altLang="zh-CN" smtClean="0">
                <a:latin typeface="Arial" pitchFamily="34" charset="0"/>
              </a:rPr>
              <a:t>Storwize V7000 grows as your needs grow.  </a:t>
            </a:r>
          </a:p>
          <a:p>
            <a:r>
              <a:rPr lang="en-US" altLang="zh-CN" smtClean="0">
                <a:latin typeface="Arial" pitchFamily="34" charset="0"/>
              </a:rPr>
              <a:t>For example, you can start with a single enclosure.  Dual controllers are built in, so no rack space is wasted.  </a:t>
            </a:r>
          </a:p>
          <a:p>
            <a:r>
              <a:rPr lang="en-US" altLang="zh-CN" smtClean="0">
                <a:latin typeface="Arial" pitchFamily="34" charset="0"/>
              </a:rPr>
              <a:t>IBM Storwize V7000 can expand with up to 9 more enclosures, for a total of up to 240 drives in 1 meter of rack space.  So, it’s very efficient and compact compared to other midrange storage solutions</a:t>
            </a:r>
          </a:p>
          <a:p>
            <a:r>
              <a:rPr lang="en-US" altLang="zh-CN" smtClean="0">
                <a:latin typeface="Arial" pitchFamily="34" charset="0"/>
              </a:rPr>
              <a:t>IBM Storwize V7000 has flexible expansion options.  You have a choice of drives, which enables tiered storage inside the system.  Choices include high-speed solid-state, SAS, and high-capacity 2TB nearline SAS</a:t>
            </a:r>
          </a:p>
          <a:p>
            <a:r>
              <a:rPr lang="en-US" altLang="zh-CN" smtClean="0">
                <a:latin typeface="Arial" pitchFamily="34" charset="0"/>
              </a:rPr>
              <a:t>Storwize V7000 offers both 3.5” and 2.5” drive bays</a:t>
            </a:r>
            <a:endParaRPr lang="en-US" smtClean="0">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F216C0-67C2-446D-BE70-090275416E15}" type="slidenum">
              <a:rPr lang="en-US"/>
              <a:pPr/>
              <a:t>32</a:t>
            </a:fld>
            <a:endParaRPr lang="en-US"/>
          </a:p>
        </p:txBody>
      </p:sp>
      <p:sp>
        <p:nvSpPr>
          <p:cNvPr id="529410" name="Rectangle 2"/>
          <p:cNvSpPr>
            <a:spLocks noGrp="1" noRot="1" noChangeAspect="1" noChangeArrowheads="1" noTextEdit="1"/>
          </p:cNvSpPr>
          <p:nvPr>
            <p:ph type="sldImg"/>
          </p:nvPr>
        </p:nvSpPr>
        <p:spPr>
          <a:xfrm>
            <a:off x="1144588" y="685800"/>
            <a:ext cx="4572000" cy="3429000"/>
          </a:xfrm>
          <a:ln/>
        </p:spPr>
      </p:sp>
      <p:sp>
        <p:nvSpPr>
          <p:cNvPr id="529411"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a:ln/>
        </p:spPr>
      </p:sp>
      <p:sp>
        <p:nvSpPr>
          <p:cNvPr id="8397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
        <p:nvSpPr>
          <p:cNvPr id="83971" name="Date Placeholder 3"/>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8914"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pitchFamily="34" charset="0"/>
              </a:rPr>
              <a:t>SW Integration for System x includes preloading VMWare ESXi hypervisor on USB key.</a:t>
            </a:r>
          </a:p>
        </p:txBody>
      </p:sp>
      <p:sp>
        <p:nvSpPr>
          <p:cNvPr id="4" name="Slide Number Placeholder 3"/>
          <p:cNvSpPr txBox="1">
            <a:spLocks noGrp="1"/>
          </p:cNvSpPr>
          <p:nvPr/>
        </p:nvSpPr>
        <p:spPr bwMode="auto">
          <a:xfrm>
            <a:off x="3884613" y="8685213"/>
            <a:ext cx="29718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nchor="b"/>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r" eaLnBrk="1" hangingPunct="1"/>
            <a:fld id="{9BA0FCEB-C015-4C78-8605-80910EE03D7E}" type="slidenum">
              <a:rPr lang="en-US" sz="1200">
                <a:solidFill>
                  <a:schemeClr val="tx1"/>
                </a:solidFill>
              </a:rPr>
              <a:pPr algn="r" eaLnBrk="1" hangingPunct="1"/>
              <a:t>42</a:t>
            </a:fld>
            <a:endParaRPr lang="en-US" sz="1200">
              <a:solidFill>
                <a:schemeClr val="tx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883" indent="-285724" eaLnBrk="0" hangingPunct="0">
              <a:defRPr>
                <a:solidFill>
                  <a:schemeClr val="tx1"/>
                </a:solidFill>
                <a:latin typeface="Arial" charset="0"/>
              </a:defRPr>
            </a:lvl2pPr>
            <a:lvl3pPr marL="1142898" indent="-228580" eaLnBrk="0" hangingPunct="0">
              <a:defRPr>
                <a:solidFill>
                  <a:schemeClr val="tx1"/>
                </a:solidFill>
                <a:latin typeface="Arial" charset="0"/>
              </a:defRPr>
            </a:lvl3pPr>
            <a:lvl4pPr marL="1600057" indent="-228580" eaLnBrk="0" hangingPunct="0">
              <a:defRPr>
                <a:solidFill>
                  <a:schemeClr val="tx1"/>
                </a:solidFill>
                <a:latin typeface="Arial" charset="0"/>
              </a:defRPr>
            </a:lvl4pPr>
            <a:lvl5pPr marL="2057217" indent="-228580" eaLnBrk="0" hangingPunct="0">
              <a:defRPr>
                <a:solidFill>
                  <a:schemeClr val="tx1"/>
                </a:solidFill>
                <a:latin typeface="Arial" charset="0"/>
              </a:defRPr>
            </a:lvl5pPr>
            <a:lvl6pPr marL="2514376" indent="-228580" eaLnBrk="0" fontAlgn="base" hangingPunct="0">
              <a:spcBef>
                <a:spcPct val="0"/>
              </a:spcBef>
              <a:spcAft>
                <a:spcPct val="0"/>
              </a:spcAft>
              <a:defRPr>
                <a:solidFill>
                  <a:schemeClr val="tx1"/>
                </a:solidFill>
                <a:latin typeface="Arial" charset="0"/>
              </a:defRPr>
            </a:lvl6pPr>
            <a:lvl7pPr marL="2971535" indent="-228580" eaLnBrk="0" fontAlgn="base" hangingPunct="0">
              <a:spcBef>
                <a:spcPct val="0"/>
              </a:spcBef>
              <a:spcAft>
                <a:spcPct val="0"/>
              </a:spcAft>
              <a:defRPr>
                <a:solidFill>
                  <a:schemeClr val="tx1"/>
                </a:solidFill>
                <a:latin typeface="Arial" charset="0"/>
              </a:defRPr>
            </a:lvl7pPr>
            <a:lvl8pPr marL="3428695" indent="-228580" eaLnBrk="0" fontAlgn="base" hangingPunct="0">
              <a:spcBef>
                <a:spcPct val="0"/>
              </a:spcBef>
              <a:spcAft>
                <a:spcPct val="0"/>
              </a:spcAft>
              <a:defRPr>
                <a:solidFill>
                  <a:schemeClr val="tx1"/>
                </a:solidFill>
                <a:latin typeface="Arial" charset="0"/>
              </a:defRPr>
            </a:lvl8pPr>
            <a:lvl9pPr marL="3885854" indent="-228580" eaLnBrk="0" fontAlgn="base" hangingPunct="0">
              <a:spcBef>
                <a:spcPct val="0"/>
              </a:spcBef>
              <a:spcAft>
                <a:spcPct val="0"/>
              </a:spcAft>
              <a:defRPr>
                <a:solidFill>
                  <a:schemeClr val="tx1"/>
                </a:solidFill>
                <a:latin typeface="Arial" charset="0"/>
              </a:defRPr>
            </a:lvl9pPr>
          </a:lstStyle>
          <a:p>
            <a:pPr eaLnBrk="1" hangingPunct="1"/>
            <a:fld id="{3321DC4F-6421-4C9C-903A-CB1F53A1E244}" type="slidenum">
              <a:rPr lang="en-US" smtClean="0"/>
              <a:pPr eaLnBrk="1" hangingPunct="1"/>
              <a:t>47</a:t>
            </a:fld>
            <a:endParaRPr 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1144588" y="685800"/>
            <a:ext cx="4570412" cy="3429000"/>
          </a:xfrm>
          <a:ln/>
        </p:spPr>
      </p:sp>
      <p:sp>
        <p:nvSpPr>
          <p:cNvPr id="54275"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1"/>
          <p:cNvSpPr>
            <a:spLocks noGrp="1" noRot="1" noChangeAspect="1" noChangeArrowheads="1"/>
          </p:cNvSpPr>
          <p:nvPr>
            <p:ph type="sldImg"/>
          </p:nvPr>
        </p:nvSpPr>
        <p:spPr>
          <a:solidFill>
            <a:srgbClr val="FFFFFF"/>
          </a:solidFill>
          <a:ln/>
        </p:spPr>
      </p:sp>
      <p:sp>
        <p:nvSpPr>
          <p:cNvPr id="172034" name="Rectangle 2"/>
          <p:cNvSpPr>
            <a:spLocks noGrp="1" noChangeArrowheads="1"/>
          </p:cNvSpPr>
          <p:nvPr>
            <p:ph type="body" idx="1"/>
          </p:nvPr>
        </p:nvSpPr>
        <p:spPr>
          <a:noFill/>
        </p:spPr>
        <p:txBody>
          <a:bodyPr/>
          <a:lstStyle/>
          <a:p>
            <a:pPr marL="225425" indent="-225425" eaLnBrk="1" hangingPunct="1">
              <a:spcBef>
                <a:spcPts val="400"/>
              </a:spcBef>
              <a:tabLst>
                <a:tab pos="0" algn="l"/>
                <a:tab pos="444500" algn="l"/>
                <a:tab pos="901700" algn="l"/>
                <a:tab pos="1346200" algn="l"/>
                <a:tab pos="1803400" algn="l"/>
                <a:tab pos="2260600" algn="l"/>
                <a:tab pos="2705100" algn="l"/>
                <a:tab pos="3162300" algn="l"/>
                <a:tab pos="3606800" algn="l"/>
                <a:tab pos="4064000" algn="l"/>
                <a:tab pos="4521200" algn="l"/>
                <a:tab pos="4965700" algn="l"/>
                <a:tab pos="5422900" algn="l"/>
                <a:tab pos="5867400" algn="l"/>
                <a:tab pos="6324600" algn="l"/>
                <a:tab pos="6781800" algn="l"/>
                <a:tab pos="7226300" algn="l"/>
                <a:tab pos="7683500" algn="l"/>
                <a:tab pos="8128000" algn="l"/>
                <a:tab pos="8585200" algn="l"/>
                <a:tab pos="9042400" algn="l"/>
              </a:tabLst>
            </a:pPr>
            <a:r>
              <a:rPr lang="en-US" dirty="0" smtClean="0">
                <a:solidFill>
                  <a:srgbClr val="000000"/>
                </a:solidFill>
                <a:latin typeface="Times New Roman Bold" pitchFamily="18" charset="0"/>
                <a:ea typeface="ＭＳ Ｐゴシック" pitchFamily="34" charset="-128"/>
                <a:cs typeface="Times New Roman Bold" pitchFamily="18" charset="0"/>
                <a:sym typeface="Times New Roman Bold" pitchFamily="18" charset="0"/>
              </a:rPr>
              <a:t>Main Point</a:t>
            </a:r>
            <a:r>
              <a:rPr lang="en-US" dirty="0" smtClean="0">
                <a:solidFill>
                  <a:srgbClr val="000000"/>
                </a:solidFill>
                <a:latin typeface="Times New Roman" pitchFamily="18" charset="0"/>
                <a:ea typeface="ＭＳ Ｐゴシック" pitchFamily="34" charset="-128"/>
                <a:cs typeface="Times New Roman" pitchFamily="18" charset="0"/>
                <a:sym typeface="Times New Roman" pitchFamily="18" charset="0"/>
              </a:rPr>
              <a:t>: The </a:t>
            </a:r>
            <a:r>
              <a:rPr lang="en-US" dirty="0" err="1" smtClean="0">
                <a:solidFill>
                  <a:srgbClr val="000000"/>
                </a:solidFill>
                <a:latin typeface="Times New Roman" pitchFamily="18" charset="0"/>
                <a:ea typeface="ＭＳ Ｐゴシック" pitchFamily="34" charset="-128"/>
                <a:cs typeface="Times New Roman" pitchFamily="18" charset="0"/>
                <a:sym typeface="Times New Roman" pitchFamily="18" charset="0"/>
              </a:rPr>
              <a:t>PureExperience</a:t>
            </a:r>
            <a:r>
              <a:rPr lang="en-US" dirty="0" smtClean="0">
                <a:solidFill>
                  <a:srgbClr val="000000"/>
                </a:solidFill>
                <a:latin typeface="Times New Roman" pitchFamily="18" charset="0"/>
                <a:ea typeface="ＭＳ Ｐゴシック" pitchFamily="34" charset="-128"/>
                <a:cs typeface="Times New Roman" pitchFamily="18" charset="0"/>
                <a:sym typeface="Times New Roman" pitchFamily="18" charset="0"/>
              </a:rPr>
              <a:t> offer is a selective offer to provide you an opportunity to gain the benefits of the Project Pure Application System early-on, and with SME guidance. You gain:</a:t>
            </a:r>
            <a:endParaRPr lang="en-US" dirty="0" smtClean="0">
              <a:solidFill>
                <a:srgbClr val="000000"/>
              </a:solidFill>
              <a:latin typeface="Times New Roman" pitchFamily="18" charset="0"/>
              <a:ea typeface="ＭＳ Ｐゴシック" pitchFamily="34" charset="-128"/>
              <a:cs typeface="Times" pitchFamily="18" charset="0"/>
              <a:sym typeface="Times New Roman" pitchFamily="18" charset="0"/>
            </a:endParaRPr>
          </a:p>
          <a:p>
            <a:pPr marL="225425" indent="-225425" eaLnBrk="1" hangingPunct="1">
              <a:spcBef>
                <a:spcPts val="400"/>
              </a:spcBef>
              <a:tabLst>
                <a:tab pos="0" algn="l"/>
                <a:tab pos="444500" algn="l"/>
                <a:tab pos="901700" algn="l"/>
                <a:tab pos="1346200" algn="l"/>
                <a:tab pos="1803400" algn="l"/>
                <a:tab pos="2260600" algn="l"/>
                <a:tab pos="2705100" algn="l"/>
                <a:tab pos="3162300" algn="l"/>
                <a:tab pos="3606800" algn="l"/>
                <a:tab pos="4064000" algn="l"/>
                <a:tab pos="4521200" algn="l"/>
                <a:tab pos="4965700" algn="l"/>
                <a:tab pos="5422900" algn="l"/>
                <a:tab pos="5867400" algn="l"/>
                <a:tab pos="6324600" algn="l"/>
                <a:tab pos="6781800" algn="l"/>
                <a:tab pos="7226300" algn="l"/>
                <a:tab pos="7683500" algn="l"/>
                <a:tab pos="8128000" algn="l"/>
                <a:tab pos="8585200" algn="l"/>
                <a:tab pos="9042400" algn="l"/>
              </a:tabLst>
            </a:pPr>
            <a:endParaRPr lang="en-US" dirty="0" smtClean="0">
              <a:solidFill>
                <a:srgbClr val="000000"/>
              </a:solidFill>
              <a:latin typeface="Times New Roman" pitchFamily="18" charset="0"/>
              <a:ea typeface="ＭＳ Ｐゴシック" pitchFamily="34" charset="-128"/>
              <a:cs typeface="Times" pitchFamily="18" charset="0"/>
              <a:sym typeface="Times New Roman" pitchFamily="18" charset="0"/>
            </a:endParaRPr>
          </a:p>
          <a:p>
            <a:pPr marL="225425" indent="-225425" eaLnBrk="1" hangingPunct="1">
              <a:spcBef>
                <a:spcPts val="575"/>
              </a:spcBef>
              <a:tabLst>
                <a:tab pos="0" algn="l"/>
                <a:tab pos="444500" algn="l"/>
                <a:tab pos="901700" algn="l"/>
                <a:tab pos="1346200" algn="l"/>
                <a:tab pos="1803400" algn="l"/>
                <a:tab pos="2260600" algn="l"/>
                <a:tab pos="2705100" algn="l"/>
                <a:tab pos="3162300" algn="l"/>
                <a:tab pos="3606800" algn="l"/>
                <a:tab pos="4064000" algn="l"/>
                <a:tab pos="4521200" algn="l"/>
                <a:tab pos="4965700" algn="l"/>
                <a:tab pos="5422900" algn="l"/>
                <a:tab pos="5867400" algn="l"/>
                <a:tab pos="6324600" algn="l"/>
                <a:tab pos="6781800" algn="l"/>
                <a:tab pos="7226300" algn="l"/>
                <a:tab pos="7683500" algn="l"/>
                <a:tab pos="8128000" algn="l"/>
                <a:tab pos="8585200" algn="l"/>
                <a:tab pos="9042400" algn="l"/>
              </a:tabLst>
            </a:pPr>
            <a:r>
              <a:rPr lang="en-US" sz="1600" dirty="0" smtClean="0">
                <a:solidFill>
                  <a:srgbClr val="333333"/>
                </a:solidFill>
                <a:latin typeface="Times New Roman" pitchFamily="18" charset="0"/>
                <a:ea typeface="ＭＳ Ｐゴシック" pitchFamily="34" charset="-128"/>
                <a:cs typeface="Times New Roman" pitchFamily="18" charset="0"/>
                <a:sym typeface="Times New Roman" pitchFamily="18" charset="0"/>
              </a:rPr>
              <a:t>IBM SWG and STG Services will perform:</a:t>
            </a:r>
            <a:endParaRPr lang="en-US" dirty="0" smtClean="0">
              <a:solidFill>
                <a:srgbClr val="000000"/>
              </a:solidFill>
              <a:latin typeface="Times New Roman" pitchFamily="18" charset="0"/>
              <a:ea typeface="ＭＳ Ｐゴシック" pitchFamily="34" charset="-128"/>
              <a:cs typeface="Times" pitchFamily="18" charset="0"/>
              <a:sym typeface="Times New Roman" pitchFamily="18" charset="0"/>
            </a:endParaRPr>
          </a:p>
          <a:p>
            <a:pPr marL="682625" lvl="1" indent="-228600" eaLnBrk="1" hangingPunct="1">
              <a:lnSpc>
                <a:spcPct val="90000"/>
              </a:lnSpc>
              <a:spcBef>
                <a:spcPts val="575"/>
              </a:spcBef>
              <a:buClr>
                <a:srgbClr val="333333"/>
              </a:buClr>
              <a:buFont typeface="Times New Roman" pitchFamily="18" charset="0"/>
              <a:buChar char="•"/>
              <a:tabLst>
                <a:tab pos="0" algn="l"/>
                <a:tab pos="444500" algn="l"/>
                <a:tab pos="901700" algn="l"/>
                <a:tab pos="1346200" algn="l"/>
                <a:tab pos="1803400" algn="l"/>
                <a:tab pos="2260600" algn="l"/>
                <a:tab pos="2705100" algn="l"/>
                <a:tab pos="3162300" algn="l"/>
                <a:tab pos="3606800" algn="l"/>
                <a:tab pos="4064000" algn="l"/>
                <a:tab pos="4521200" algn="l"/>
                <a:tab pos="4965700" algn="l"/>
                <a:tab pos="5422900" algn="l"/>
                <a:tab pos="5867400" algn="l"/>
                <a:tab pos="6324600" algn="l"/>
                <a:tab pos="6781800" algn="l"/>
                <a:tab pos="7226300" algn="l"/>
                <a:tab pos="7683500" algn="l"/>
                <a:tab pos="8128000" algn="l"/>
                <a:tab pos="8585200" algn="l"/>
                <a:tab pos="9042400" algn="l"/>
              </a:tabLst>
            </a:pPr>
            <a:r>
              <a:rPr lang="en-US" sz="1600" dirty="0" smtClean="0">
                <a:solidFill>
                  <a:srgbClr val="333333"/>
                </a:solidFill>
                <a:latin typeface="Times New Roman" pitchFamily="18" charset="0"/>
                <a:ea typeface="ＭＳ Ｐゴシック" pitchFamily="34" charset="-128"/>
                <a:cs typeface="Times New Roman" pitchFamily="18" charset="0"/>
                <a:sym typeface="Times New Roman" pitchFamily="18" charset="0"/>
              </a:rPr>
              <a:t>initial education on Application System's capabilities  </a:t>
            </a:r>
            <a:endParaRPr lang="en-US" dirty="0" smtClean="0">
              <a:solidFill>
                <a:srgbClr val="000000"/>
              </a:solidFill>
              <a:latin typeface="Times New Roman" pitchFamily="18" charset="0"/>
              <a:ea typeface="ＭＳ Ｐゴシック" pitchFamily="34" charset="-128"/>
              <a:cs typeface="Times" pitchFamily="18" charset="0"/>
              <a:sym typeface="Times New Roman" pitchFamily="18" charset="0"/>
            </a:endParaRPr>
          </a:p>
          <a:p>
            <a:pPr marL="682625" lvl="1" indent="-228600" eaLnBrk="1" hangingPunct="1">
              <a:lnSpc>
                <a:spcPct val="90000"/>
              </a:lnSpc>
              <a:spcBef>
                <a:spcPts val="575"/>
              </a:spcBef>
              <a:buClr>
                <a:srgbClr val="333333"/>
              </a:buClr>
              <a:buFont typeface="Times New Roman" pitchFamily="18" charset="0"/>
              <a:buChar char="•"/>
              <a:tabLst>
                <a:tab pos="0" algn="l"/>
                <a:tab pos="444500" algn="l"/>
                <a:tab pos="901700" algn="l"/>
                <a:tab pos="1346200" algn="l"/>
                <a:tab pos="1803400" algn="l"/>
                <a:tab pos="2260600" algn="l"/>
                <a:tab pos="2705100" algn="l"/>
                <a:tab pos="3162300" algn="l"/>
                <a:tab pos="3606800" algn="l"/>
                <a:tab pos="4064000" algn="l"/>
                <a:tab pos="4521200" algn="l"/>
                <a:tab pos="4965700" algn="l"/>
                <a:tab pos="5422900" algn="l"/>
                <a:tab pos="5867400" algn="l"/>
                <a:tab pos="6324600" algn="l"/>
                <a:tab pos="6781800" algn="l"/>
                <a:tab pos="7226300" algn="l"/>
                <a:tab pos="7683500" algn="l"/>
                <a:tab pos="8128000" algn="l"/>
                <a:tab pos="8585200" algn="l"/>
                <a:tab pos="9042400" algn="l"/>
              </a:tabLst>
            </a:pPr>
            <a:r>
              <a:rPr lang="en-US" sz="1600" dirty="0" smtClean="0">
                <a:solidFill>
                  <a:srgbClr val="333333"/>
                </a:solidFill>
                <a:latin typeface="Times New Roman" pitchFamily="18" charset="0"/>
                <a:ea typeface="ＭＳ Ｐゴシック" pitchFamily="34" charset="-128"/>
                <a:cs typeface="Times New Roman" pitchFamily="18" charset="0"/>
                <a:sym typeface="Times New Roman" pitchFamily="18" charset="0"/>
              </a:rPr>
              <a:t>working with customer to identify and assess the application(s) that will serve as a customer proof point</a:t>
            </a:r>
            <a:endParaRPr lang="en-US" dirty="0" smtClean="0">
              <a:solidFill>
                <a:srgbClr val="000000"/>
              </a:solidFill>
              <a:latin typeface="Times New Roman" pitchFamily="18" charset="0"/>
              <a:ea typeface="ＭＳ Ｐゴシック" pitchFamily="34" charset="-128"/>
              <a:cs typeface="Times" pitchFamily="18" charset="0"/>
              <a:sym typeface="Times New Roman" pitchFamily="18" charset="0"/>
            </a:endParaRPr>
          </a:p>
          <a:p>
            <a:pPr marL="682625" lvl="1" indent="-228600" eaLnBrk="1" hangingPunct="1">
              <a:lnSpc>
                <a:spcPct val="90000"/>
              </a:lnSpc>
              <a:spcBef>
                <a:spcPts val="575"/>
              </a:spcBef>
              <a:buClr>
                <a:srgbClr val="333333"/>
              </a:buClr>
              <a:buFont typeface="Times New Roman" pitchFamily="18" charset="0"/>
              <a:buChar char="•"/>
              <a:tabLst>
                <a:tab pos="0" algn="l"/>
                <a:tab pos="444500" algn="l"/>
                <a:tab pos="901700" algn="l"/>
                <a:tab pos="1346200" algn="l"/>
                <a:tab pos="1803400" algn="l"/>
                <a:tab pos="2260600" algn="l"/>
                <a:tab pos="2705100" algn="l"/>
                <a:tab pos="3162300" algn="l"/>
                <a:tab pos="3606800" algn="l"/>
                <a:tab pos="4064000" algn="l"/>
                <a:tab pos="4521200" algn="l"/>
                <a:tab pos="4965700" algn="l"/>
                <a:tab pos="5422900" algn="l"/>
                <a:tab pos="5867400" algn="l"/>
                <a:tab pos="6324600" algn="l"/>
                <a:tab pos="6781800" algn="l"/>
                <a:tab pos="7226300" algn="l"/>
                <a:tab pos="7683500" algn="l"/>
                <a:tab pos="8128000" algn="l"/>
                <a:tab pos="8585200" algn="l"/>
                <a:tab pos="9042400" algn="l"/>
              </a:tabLst>
            </a:pPr>
            <a:r>
              <a:rPr lang="en-US" sz="1600" dirty="0" smtClean="0">
                <a:solidFill>
                  <a:srgbClr val="333333"/>
                </a:solidFill>
                <a:latin typeface="Times New Roman" pitchFamily="18" charset="0"/>
                <a:ea typeface="ＭＳ Ｐゴシック" pitchFamily="34" charset="-128"/>
                <a:cs typeface="Times New Roman" pitchFamily="18" charset="0"/>
                <a:sym typeface="Times New Roman" pitchFamily="18" charset="0"/>
              </a:rPr>
              <a:t>developing an agreed-to plan to deploy the proof point application(s) to Application System</a:t>
            </a:r>
            <a:endParaRPr lang="en-US" dirty="0" smtClean="0">
              <a:solidFill>
                <a:srgbClr val="000000"/>
              </a:solidFill>
              <a:latin typeface="Times New Roman" pitchFamily="18" charset="0"/>
              <a:ea typeface="ＭＳ Ｐゴシック" pitchFamily="34" charset="-128"/>
              <a:cs typeface="Times" pitchFamily="18" charset="0"/>
              <a:sym typeface="Times New Roman" pitchFamily="18" charset="0"/>
            </a:endParaRPr>
          </a:p>
          <a:p>
            <a:pPr marL="682625" lvl="1" indent="-228600" eaLnBrk="1" hangingPunct="1">
              <a:lnSpc>
                <a:spcPct val="90000"/>
              </a:lnSpc>
              <a:spcBef>
                <a:spcPts val="575"/>
              </a:spcBef>
              <a:buClr>
                <a:srgbClr val="333333"/>
              </a:buClr>
              <a:buFont typeface="Times New Roman" pitchFamily="18" charset="0"/>
              <a:buChar char="•"/>
              <a:tabLst>
                <a:tab pos="0" algn="l"/>
                <a:tab pos="444500" algn="l"/>
                <a:tab pos="901700" algn="l"/>
                <a:tab pos="1346200" algn="l"/>
                <a:tab pos="1803400" algn="l"/>
                <a:tab pos="2260600" algn="l"/>
                <a:tab pos="2705100" algn="l"/>
                <a:tab pos="3162300" algn="l"/>
                <a:tab pos="3606800" algn="l"/>
                <a:tab pos="4064000" algn="l"/>
                <a:tab pos="4521200" algn="l"/>
                <a:tab pos="4965700" algn="l"/>
                <a:tab pos="5422900" algn="l"/>
                <a:tab pos="5867400" algn="l"/>
                <a:tab pos="6324600" algn="l"/>
                <a:tab pos="6781800" algn="l"/>
                <a:tab pos="7226300" algn="l"/>
                <a:tab pos="7683500" algn="l"/>
                <a:tab pos="8128000" algn="l"/>
                <a:tab pos="8585200" algn="l"/>
                <a:tab pos="9042400" algn="l"/>
              </a:tabLst>
            </a:pPr>
            <a:r>
              <a:rPr lang="en-US" sz="1600" dirty="0" smtClean="0">
                <a:solidFill>
                  <a:srgbClr val="333333"/>
                </a:solidFill>
                <a:latin typeface="Times New Roman" pitchFamily="18" charset="0"/>
                <a:ea typeface="ＭＳ Ｐゴシック" pitchFamily="34" charset="-128"/>
                <a:cs typeface="Times New Roman" pitchFamily="18" charset="0"/>
                <a:sym typeface="Times New Roman" pitchFamily="18" charset="0"/>
              </a:rPr>
              <a:t>deploying the proof point application, including helping in the construction of virtual systems or virtual applications</a:t>
            </a:r>
            <a:endParaRPr lang="en-US" dirty="0" smtClean="0">
              <a:solidFill>
                <a:srgbClr val="000000"/>
              </a:solidFill>
              <a:latin typeface="Times New Roman" pitchFamily="18" charset="0"/>
              <a:ea typeface="ＭＳ Ｐゴシック" pitchFamily="34" charset="-128"/>
              <a:cs typeface="Times" pitchFamily="18" charset="0"/>
              <a:sym typeface="Times New Roman" pitchFamily="18" charset="0"/>
            </a:endParaRPr>
          </a:p>
          <a:p>
            <a:pPr marL="682625" lvl="1" indent="-228600" eaLnBrk="1" hangingPunct="1">
              <a:lnSpc>
                <a:spcPct val="90000"/>
              </a:lnSpc>
              <a:spcBef>
                <a:spcPts val="575"/>
              </a:spcBef>
              <a:buClr>
                <a:srgbClr val="333333"/>
              </a:buClr>
              <a:buFont typeface="Times New Roman" pitchFamily="18" charset="0"/>
              <a:buChar char="•"/>
              <a:tabLst>
                <a:tab pos="0" algn="l"/>
                <a:tab pos="444500" algn="l"/>
                <a:tab pos="901700" algn="l"/>
                <a:tab pos="1346200" algn="l"/>
                <a:tab pos="1803400" algn="l"/>
                <a:tab pos="2260600" algn="l"/>
                <a:tab pos="2705100" algn="l"/>
                <a:tab pos="3162300" algn="l"/>
                <a:tab pos="3606800" algn="l"/>
                <a:tab pos="4064000" algn="l"/>
                <a:tab pos="4521200" algn="l"/>
                <a:tab pos="4965700" algn="l"/>
                <a:tab pos="5422900" algn="l"/>
                <a:tab pos="5867400" algn="l"/>
                <a:tab pos="6324600" algn="l"/>
                <a:tab pos="6781800" algn="l"/>
                <a:tab pos="7226300" algn="l"/>
                <a:tab pos="7683500" algn="l"/>
                <a:tab pos="8128000" algn="l"/>
                <a:tab pos="8585200" algn="l"/>
                <a:tab pos="9042400" algn="l"/>
              </a:tabLst>
            </a:pPr>
            <a:r>
              <a:rPr lang="en-US" sz="1600" dirty="0" smtClean="0">
                <a:solidFill>
                  <a:srgbClr val="333333"/>
                </a:solidFill>
                <a:latin typeface="Times New Roman" pitchFamily="18" charset="0"/>
                <a:ea typeface="ＭＳ Ｐゴシック" pitchFamily="34" charset="-128"/>
                <a:cs typeface="Times New Roman" pitchFamily="18" charset="0"/>
                <a:sym typeface="Times New Roman" pitchFamily="18" charset="0"/>
              </a:rPr>
              <a:t>helping customer perform any necessary system optimization or system updates as needed to meet agreed-to performance goals of the proof-point application</a:t>
            </a:r>
            <a:endParaRPr lang="en-US" dirty="0" smtClean="0">
              <a:solidFill>
                <a:srgbClr val="000000"/>
              </a:solidFill>
              <a:latin typeface="Times New Roman" pitchFamily="18" charset="0"/>
              <a:ea typeface="ＭＳ Ｐゴシック" pitchFamily="34" charset="-128"/>
              <a:cs typeface="Times" pitchFamily="18" charset="0"/>
              <a:sym typeface="Times New Roman" pitchFamily="18" charset="0"/>
            </a:endParaRPr>
          </a:p>
          <a:p>
            <a:pPr marL="682625" lvl="1" indent="-228600" eaLnBrk="1" hangingPunct="1">
              <a:lnSpc>
                <a:spcPct val="90000"/>
              </a:lnSpc>
              <a:spcBef>
                <a:spcPts val="575"/>
              </a:spcBef>
              <a:buClr>
                <a:srgbClr val="333333"/>
              </a:buClr>
              <a:buFont typeface="Times New Roman" pitchFamily="18" charset="0"/>
              <a:buChar char="•"/>
              <a:tabLst>
                <a:tab pos="0" algn="l"/>
                <a:tab pos="444500" algn="l"/>
                <a:tab pos="901700" algn="l"/>
                <a:tab pos="1346200" algn="l"/>
                <a:tab pos="1803400" algn="l"/>
                <a:tab pos="2260600" algn="l"/>
                <a:tab pos="2705100" algn="l"/>
                <a:tab pos="3162300" algn="l"/>
                <a:tab pos="3606800" algn="l"/>
                <a:tab pos="4064000" algn="l"/>
                <a:tab pos="4521200" algn="l"/>
                <a:tab pos="4965700" algn="l"/>
                <a:tab pos="5422900" algn="l"/>
                <a:tab pos="5867400" algn="l"/>
                <a:tab pos="6324600" algn="l"/>
                <a:tab pos="6781800" algn="l"/>
                <a:tab pos="7226300" algn="l"/>
                <a:tab pos="7683500" algn="l"/>
                <a:tab pos="8128000" algn="l"/>
                <a:tab pos="8585200" algn="l"/>
                <a:tab pos="9042400" algn="l"/>
              </a:tabLst>
            </a:pPr>
            <a:r>
              <a:rPr lang="en-US" sz="1600" dirty="0" smtClean="0">
                <a:solidFill>
                  <a:srgbClr val="333333"/>
                </a:solidFill>
                <a:latin typeface="Times New Roman" pitchFamily="18" charset="0"/>
                <a:ea typeface="ＭＳ Ｐゴシック" pitchFamily="34" charset="-128"/>
                <a:cs typeface="Times New Roman" pitchFamily="18" charset="0"/>
                <a:sym typeface="Times New Roman" pitchFamily="18" charset="0"/>
              </a:rPr>
              <a:t>any additional follow-on education as necessary for the client's specific needs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p:spPr>
        <p:txBody>
          <a:bodyPr/>
          <a:lstStyle/>
          <a:p>
            <a:r>
              <a:rPr lang="en-US" smtClean="0"/>
              <a:t>Speaker Note – Handle the distribution of additional information as you see fit.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E700347-896C-C146-A83A-0D95FCEA4B99}" type="slidenum">
              <a:rPr lang="en-US" sz="1200"/>
              <a:pPr eaLnBrk="1" hangingPunct="1"/>
              <a:t>58</a:t>
            </a:fld>
            <a:endParaRPr lang="en-US" sz="1200"/>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a:ln/>
        </p:spPr>
      </p:sp>
      <p:sp>
        <p:nvSpPr>
          <p:cNvPr id="8704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t>Topology patterns: </a:t>
            </a:r>
            <a:r>
              <a:rPr lang="en-US"/>
              <a:t>These patterns are used to quickly and easily deploy database clusters. A cluster instance is a set of database nodes that work together to provide higher levels of scalability, availability and throughput. Using topology pat- terns, administrators can create database clusters in minutes, eliminating the time, effort and expertise required to do so manually. These patterns offer flexible options to create clusters of different sizes to best fit the application’s needs. </a:t>
            </a:r>
          </a:p>
          <a:p>
            <a:endParaRPr lang="en-US"/>
          </a:p>
          <a:p>
            <a:r>
              <a:rPr lang="en-US" b="1"/>
              <a:t>Database patterns: </a:t>
            </a:r>
            <a:r>
              <a:rPr lang="en-US"/>
              <a:t>These patterns are used to quickly and easily deploy DB2 databases on the system. The system includes a default OLTP transactional database pattern that can be used to create databases that are pre-tuned and pre- configured specifically for high-performance transaction processing. IT departments can also create their own database patterns by cloning existing databases. In both cases, database patterns enable quick, simple and consistent database deployment as well as provide a user-friendly, self-service environment for application development. </a:t>
            </a:r>
          </a:p>
          <a:p>
            <a:endParaRPr lang="en-US"/>
          </a:p>
          <a:p>
            <a:r>
              <a:rPr lang="en-US"/>
              <a:t>Patterns help create a standardized infrastructure, reducing the risk of errors by encouraging optimized database configurations, reducing IT operational overhead and improving productivity for application developers. </a:t>
            </a:r>
          </a:p>
          <a:p>
            <a:endParaRPr lang="en-US"/>
          </a:p>
          <a:p>
            <a:r>
              <a:rPr lang="en-US" b="1"/>
              <a:t>Built-in database clustering </a:t>
            </a:r>
            <a:endParaRPr lang="en-US"/>
          </a:p>
          <a:p>
            <a:r>
              <a:rPr lang="en-US"/>
              <a:t>Software pre-installed in PureData System for Transactions provides automatic deployment, management and monitoring of database clusters, which supports fast, seamless failover. The system also delivers high scalability by enabling administrators to add more nodes with no application changes required. Plus, no database clustering skills are required to manage the system. Automatic workload balancing across the multiple servers in a cluster boosts throughput for optimum performance, and higher utilization is provided through shared resource management to help lower costs. </a:t>
            </a:r>
          </a:p>
          <a:p>
            <a:endParaRPr lang="en-US" b="1"/>
          </a:p>
          <a:p>
            <a:r>
              <a:rPr lang="en-US" b="1"/>
              <a:t>Built-in, automated storage tiering </a:t>
            </a:r>
            <a:endParaRPr lang="en-US"/>
          </a:p>
          <a:p>
            <a:r>
              <a:rPr lang="en-US"/>
              <a:t>The virtualized storage in PureData System for Transactions is designed for fast performance and to rapidly respond</a:t>
            </a:r>
            <a:br>
              <a:rPr lang="en-US"/>
            </a:br>
            <a:r>
              <a:rPr lang="en-US"/>
              <a:t>to business needs, being powered by IBM Easy Tier® technology. The system automatically manages hot, warm and cold data to enhance performance and cost savings without sacrificing data accessibility. </a:t>
            </a:r>
          </a:p>
          <a:p>
            <a:endParaRPr lang="en-US"/>
          </a:p>
          <a:p>
            <a:r>
              <a:rPr lang="en-US" b="1"/>
              <a:t>Topology Patterns. </a:t>
            </a:r>
            <a:r>
              <a:rPr lang="en-US"/>
              <a:t>Topology patterns will install all of the software required to run pureScale and create the pureScale instance on a number of compute nodes.  You can deploy a topology pattern of 2, 4, or 6 nodes. The 2 node topology pattern consists of an instance of 2 members with a cluster caching facilities (CFs) co-located on each of two compute nodes. This is the smallest practical HA installation of Db2. The 4 nodes topology pattern consists of 2 members and 2 CFs on Ratings 0 separate compute nodes. The 6 node topology pattern is a 4 member cluster with 2 CFs on separate compute nodes. Of course the more nodes you deploy to the higher the performance and resilience.</a:t>
            </a:r>
            <a:br>
              <a:rPr lang="en-US"/>
            </a:br>
            <a:endParaRPr lang="en-US" b="1"/>
          </a:p>
          <a:p>
            <a:r>
              <a:rPr lang="en-US" b="1"/>
              <a:t>Database Patterns. </a:t>
            </a:r>
            <a:r>
              <a:rPr lang="en-US"/>
              <a:t>A database pattern is essentially a method of storing and reusing database configuration settings. Databases patterns are used to create and configure a database within the instance topology. PureData systems will come with an IBM transaction processing database pattern. You can also "roll your own". </a:t>
            </a:r>
          </a:p>
          <a:p>
            <a:endParaRPr lang="en-US"/>
          </a:p>
          <a:p>
            <a:endParaRPr lang="en-US"/>
          </a:p>
          <a:p>
            <a:endParaRPr lang="en-US"/>
          </a:p>
        </p:txBody>
      </p:sp>
      <p:sp>
        <p:nvSpPr>
          <p:cNvPr id="87043" name="Date Placeholder 3"/>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883" indent="-285724" eaLnBrk="0" hangingPunct="0">
              <a:defRPr>
                <a:solidFill>
                  <a:schemeClr val="tx1"/>
                </a:solidFill>
                <a:latin typeface="Arial" charset="0"/>
              </a:defRPr>
            </a:lvl2pPr>
            <a:lvl3pPr marL="1142898" indent="-228580" eaLnBrk="0" hangingPunct="0">
              <a:defRPr>
                <a:solidFill>
                  <a:schemeClr val="tx1"/>
                </a:solidFill>
                <a:latin typeface="Arial" charset="0"/>
              </a:defRPr>
            </a:lvl3pPr>
            <a:lvl4pPr marL="1600057" indent="-228580" eaLnBrk="0" hangingPunct="0">
              <a:defRPr>
                <a:solidFill>
                  <a:schemeClr val="tx1"/>
                </a:solidFill>
                <a:latin typeface="Arial" charset="0"/>
              </a:defRPr>
            </a:lvl4pPr>
            <a:lvl5pPr marL="2057217" indent="-228580" eaLnBrk="0" hangingPunct="0">
              <a:defRPr>
                <a:solidFill>
                  <a:schemeClr val="tx1"/>
                </a:solidFill>
                <a:latin typeface="Arial" charset="0"/>
              </a:defRPr>
            </a:lvl5pPr>
            <a:lvl6pPr marL="2514376" indent="-228580" eaLnBrk="0" fontAlgn="base" hangingPunct="0">
              <a:spcBef>
                <a:spcPct val="0"/>
              </a:spcBef>
              <a:spcAft>
                <a:spcPct val="0"/>
              </a:spcAft>
              <a:defRPr>
                <a:solidFill>
                  <a:schemeClr val="tx1"/>
                </a:solidFill>
                <a:latin typeface="Arial" charset="0"/>
              </a:defRPr>
            </a:lvl6pPr>
            <a:lvl7pPr marL="2971535" indent="-228580" eaLnBrk="0" fontAlgn="base" hangingPunct="0">
              <a:spcBef>
                <a:spcPct val="0"/>
              </a:spcBef>
              <a:spcAft>
                <a:spcPct val="0"/>
              </a:spcAft>
              <a:defRPr>
                <a:solidFill>
                  <a:schemeClr val="tx1"/>
                </a:solidFill>
                <a:latin typeface="Arial" charset="0"/>
              </a:defRPr>
            </a:lvl7pPr>
            <a:lvl8pPr marL="3428695" indent="-228580" eaLnBrk="0" fontAlgn="base" hangingPunct="0">
              <a:spcBef>
                <a:spcPct val="0"/>
              </a:spcBef>
              <a:spcAft>
                <a:spcPct val="0"/>
              </a:spcAft>
              <a:defRPr>
                <a:solidFill>
                  <a:schemeClr val="tx1"/>
                </a:solidFill>
                <a:latin typeface="Arial" charset="0"/>
              </a:defRPr>
            </a:lvl8pPr>
            <a:lvl9pPr marL="3885854" indent="-228580" eaLnBrk="0" fontAlgn="base" hangingPunct="0">
              <a:spcBef>
                <a:spcPct val="0"/>
              </a:spcBef>
              <a:spcAft>
                <a:spcPct val="0"/>
              </a:spcAft>
              <a:defRPr>
                <a:solidFill>
                  <a:schemeClr val="tx1"/>
                </a:solidFill>
                <a:latin typeface="Arial" charset="0"/>
              </a:defRPr>
            </a:lvl9pPr>
          </a:lstStyle>
          <a:p>
            <a:pPr eaLnBrk="1" hangingPunct="1"/>
            <a:fld id="{BFA8D2DB-3465-48C2-8176-1AD3014630BA}" type="slidenum">
              <a:rPr lang="en-US" smtClean="0"/>
              <a:pPr eaLnBrk="1" hangingPunct="1"/>
              <a:t>60</a:t>
            </a:fld>
            <a:endParaRPr lang="en-US" smtClean="0"/>
          </a:p>
        </p:txBody>
      </p:sp>
      <p:sp>
        <p:nvSpPr>
          <p:cNvPr id="56323" name="Rectangle 2"/>
          <p:cNvSpPr>
            <a:spLocks noGrp="1" noRot="1" noChangeAspect="1" noChangeArrowheads="1" noTextEdit="1"/>
          </p:cNvSpPr>
          <p:nvPr>
            <p:ph type="sldImg"/>
          </p:nvPr>
        </p:nvSpPr>
        <p:spPr>
          <a:xfrm>
            <a:off x="1144588" y="685800"/>
            <a:ext cx="4568825" cy="3427413"/>
          </a:xfrm>
          <a:ln/>
        </p:spPr>
      </p:sp>
      <p:sp>
        <p:nvSpPr>
          <p:cNvPr id="5632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883" indent="-285724" eaLnBrk="0" hangingPunct="0">
              <a:defRPr>
                <a:solidFill>
                  <a:schemeClr val="tx1"/>
                </a:solidFill>
                <a:latin typeface="Arial" charset="0"/>
              </a:defRPr>
            </a:lvl2pPr>
            <a:lvl3pPr marL="1142898" indent="-228580" eaLnBrk="0" hangingPunct="0">
              <a:defRPr>
                <a:solidFill>
                  <a:schemeClr val="tx1"/>
                </a:solidFill>
                <a:latin typeface="Arial" charset="0"/>
              </a:defRPr>
            </a:lvl3pPr>
            <a:lvl4pPr marL="1600057" indent="-228580" eaLnBrk="0" hangingPunct="0">
              <a:defRPr>
                <a:solidFill>
                  <a:schemeClr val="tx1"/>
                </a:solidFill>
                <a:latin typeface="Arial" charset="0"/>
              </a:defRPr>
            </a:lvl4pPr>
            <a:lvl5pPr marL="2057217" indent="-228580" eaLnBrk="0" hangingPunct="0">
              <a:defRPr>
                <a:solidFill>
                  <a:schemeClr val="tx1"/>
                </a:solidFill>
                <a:latin typeface="Arial" charset="0"/>
              </a:defRPr>
            </a:lvl5pPr>
            <a:lvl6pPr marL="2514376" indent="-228580" eaLnBrk="0" fontAlgn="base" hangingPunct="0">
              <a:spcBef>
                <a:spcPct val="0"/>
              </a:spcBef>
              <a:spcAft>
                <a:spcPct val="0"/>
              </a:spcAft>
              <a:defRPr>
                <a:solidFill>
                  <a:schemeClr val="tx1"/>
                </a:solidFill>
                <a:latin typeface="Arial" charset="0"/>
              </a:defRPr>
            </a:lvl6pPr>
            <a:lvl7pPr marL="2971535" indent="-228580" eaLnBrk="0" fontAlgn="base" hangingPunct="0">
              <a:spcBef>
                <a:spcPct val="0"/>
              </a:spcBef>
              <a:spcAft>
                <a:spcPct val="0"/>
              </a:spcAft>
              <a:defRPr>
                <a:solidFill>
                  <a:schemeClr val="tx1"/>
                </a:solidFill>
                <a:latin typeface="Arial" charset="0"/>
              </a:defRPr>
            </a:lvl7pPr>
            <a:lvl8pPr marL="3428695" indent="-228580" eaLnBrk="0" fontAlgn="base" hangingPunct="0">
              <a:spcBef>
                <a:spcPct val="0"/>
              </a:spcBef>
              <a:spcAft>
                <a:spcPct val="0"/>
              </a:spcAft>
              <a:defRPr>
                <a:solidFill>
                  <a:schemeClr val="tx1"/>
                </a:solidFill>
                <a:latin typeface="Arial" charset="0"/>
              </a:defRPr>
            </a:lvl8pPr>
            <a:lvl9pPr marL="3885854" indent="-228580" eaLnBrk="0" fontAlgn="base" hangingPunct="0">
              <a:spcBef>
                <a:spcPct val="0"/>
              </a:spcBef>
              <a:spcAft>
                <a:spcPct val="0"/>
              </a:spcAft>
              <a:defRPr>
                <a:solidFill>
                  <a:schemeClr val="tx1"/>
                </a:solidFill>
                <a:latin typeface="Arial" charset="0"/>
              </a:defRPr>
            </a:lvl9pPr>
          </a:lstStyle>
          <a:p>
            <a:pPr eaLnBrk="1" hangingPunct="1"/>
            <a:fld id="{E510FEC0-C855-4CE4-8BFE-57F65048AC53}" type="slidenum">
              <a:rPr lang="en-US" smtClean="0"/>
              <a:pPr eaLnBrk="1" hangingPunct="1"/>
              <a:t>61</a:t>
            </a:fld>
            <a:endParaRPr lang="en-US" smtClean="0"/>
          </a:p>
        </p:txBody>
      </p:sp>
      <p:sp>
        <p:nvSpPr>
          <p:cNvPr id="58371" name="Rectangle 2"/>
          <p:cNvSpPr>
            <a:spLocks noGrp="1" noRot="1" noChangeAspect="1" noChangeArrowheads="1" noTextEdit="1"/>
          </p:cNvSpPr>
          <p:nvPr>
            <p:ph type="sldImg"/>
          </p:nvPr>
        </p:nvSpPr>
        <p:spPr>
          <a:xfrm>
            <a:off x="1144588" y="685800"/>
            <a:ext cx="4568825" cy="3427413"/>
          </a:xfrm>
          <a:ln/>
        </p:spPr>
      </p:sp>
      <p:sp>
        <p:nvSpPr>
          <p:cNvPr id="5837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883" indent="-285724" eaLnBrk="0" hangingPunct="0">
              <a:defRPr>
                <a:solidFill>
                  <a:schemeClr val="tx1"/>
                </a:solidFill>
                <a:latin typeface="Arial" charset="0"/>
              </a:defRPr>
            </a:lvl2pPr>
            <a:lvl3pPr marL="1142898" indent="-228580" eaLnBrk="0" hangingPunct="0">
              <a:defRPr>
                <a:solidFill>
                  <a:schemeClr val="tx1"/>
                </a:solidFill>
                <a:latin typeface="Arial" charset="0"/>
              </a:defRPr>
            </a:lvl3pPr>
            <a:lvl4pPr marL="1600057" indent="-228580" eaLnBrk="0" hangingPunct="0">
              <a:defRPr>
                <a:solidFill>
                  <a:schemeClr val="tx1"/>
                </a:solidFill>
                <a:latin typeface="Arial" charset="0"/>
              </a:defRPr>
            </a:lvl4pPr>
            <a:lvl5pPr marL="2057217" indent="-228580" eaLnBrk="0" hangingPunct="0">
              <a:defRPr>
                <a:solidFill>
                  <a:schemeClr val="tx1"/>
                </a:solidFill>
                <a:latin typeface="Arial" charset="0"/>
              </a:defRPr>
            </a:lvl5pPr>
            <a:lvl6pPr marL="2514376" indent="-228580" eaLnBrk="0" fontAlgn="base" hangingPunct="0">
              <a:spcBef>
                <a:spcPct val="0"/>
              </a:spcBef>
              <a:spcAft>
                <a:spcPct val="0"/>
              </a:spcAft>
              <a:defRPr>
                <a:solidFill>
                  <a:schemeClr val="tx1"/>
                </a:solidFill>
                <a:latin typeface="Arial" charset="0"/>
              </a:defRPr>
            </a:lvl6pPr>
            <a:lvl7pPr marL="2971535" indent="-228580" eaLnBrk="0" fontAlgn="base" hangingPunct="0">
              <a:spcBef>
                <a:spcPct val="0"/>
              </a:spcBef>
              <a:spcAft>
                <a:spcPct val="0"/>
              </a:spcAft>
              <a:defRPr>
                <a:solidFill>
                  <a:schemeClr val="tx1"/>
                </a:solidFill>
                <a:latin typeface="Arial" charset="0"/>
              </a:defRPr>
            </a:lvl7pPr>
            <a:lvl8pPr marL="3428695" indent="-228580" eaLnBrk="0" fontAlgn="base" hangingPunct="0">
              <a:spcBef>
                <a:spcPct val="0"/>
              </a:spcBef>
              <a:spcAft>
                <a:spcPct val="0"/>
              </a:spcAft>
              <a:defRPr>
                <a:solidFill>
                  <a:schemeClr val="tx1"/>
                </a:solidFill>
                <a:latin typeface="Arial" charset="0"/>
              </a:defRPr>
            </a:lvl8pPr>
            <a:lvl9pPr marL="3885854" indent="-228580" eaLnBrk="0" fontAlgn="base" hangingPunct="0">
              <a:spcBef>
                <a:spcPct val="0"/>
              </a:spcBef>
              <a:spcAft>
                <a:spcPct val="0"/>
              </a:spcAft>
              <a:defRPr>
                <a:solidFill>
                  <a:schemeClr val="tx1"/>
                </a:solidFill>
                <a:latin typeface="Arial" charset="0"/>
              </a:defRPr>
            </a:lvl9pPr>
          </a:lstStyle>
          <a:p>
            <a:pPr eaLnBrk="1" hangingPunct="1"/>
            <a:fld id="{BF380DC3-5B25-4B33-8223-039F1E7BD098}" type="slidenum">
              <a:rPr lang="en-US" smtClean="0"/>
              <a:pPr eaLnBrk="1" hangingPunct="1"/>
              <a:t>62</a:t>
            </a:fld>
            <a:endParaRPr lang="en-US" smtClean="0"/>
          </a:p>
        </p:txBody>
      </p:sp>
      <p:sp>
        <p:nvSpPr>
          <p:cNvPr id="59395" name="Rectangle 2"/>
          <p:cNvSpPr>
            <a:spLocks noGrp="1" noRot="1" noChangeAspect="1" noChangeArrowheads="1" noTextEdit="1"/>
          </p:cNvSpPr>
          <p:nvPr>
            <p:ph type="sldImg"/>
          </p:nvPr>
        </p:nvSpPr>
        <p:spPr>
          <a:xfrm>
            <a:off x="1144588" y="685800"/>
            <a:ext cx="4568825" cy="3427413"/>
          </a:xfrm>
          <a:ln/>
        </p:spPr>
      </p:sp>
      <p:sp>
        <p:nvSpPr>
          <p:cNvPr id="5939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a:ln/>
        </p:spPr>
      </p:sp>
      <p:sp>
        <p:nvSpPr>
          <p:cNvPr id="88066"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atin typeface="Times New Roman" charset="0"/>
              </a:rPr>
              <a:t>This is an overview of the PureData System for Analytics. While you can but PureData for Analytics in ¼ rack, ½ rack, full rack, and multi-rack configurations, each rack will look like this. </a:t>
            </a:r>
          </a:p>
          <a:p>
            <a:pPr eaLnBrk="1" hangingPunct="1"/>
            <a:endParaRPr lang="en-US">
              <a:solidFill>
                <a:srgbClr val="000000"/>
              </a:solidFill>
              <a:latin typeface="Times New Roman" charset="0"/>
            </a:endParaRPr>
          </a:p>
          <a:p>
            <a:pPr eaLnBrk="1" hangingPunct="1"/>
            <a:r>
              <a:rPr lang="en-US">
                <a:solidFill>
                  <a:srgbClr val="000000"/>
                </a:solidFill>
                <a:latin typeface="Times New Roman" charset="0"/>
              </a:rPr>
              <a:t>There are 8 SAS disk enclosures with a total of 96 1TB drives, two front end </a:t>
            </a:r>
            <a:r>
              <a:rPr lang="ja-JP" altLang="en-US">
                <a:solidFill>
                  <a:srgbClr val="000000"/>
                </a:solidFill>
                <a:latin typeface="Times New Roman" charset="0"/>
              </a:rPr>
              <a:t>“</a:t>
            </a:r>
            <a:r>
              <a:rPr lang="en-US" altLang="ja-JP">
                <a:solidFill>
                  <a:srgbClr val="000000"/>
                </a:solidFill>
                <a:latin typeface="Times New Roman" charset="0"/>
              </a:rPr>
              <a:t>hosts</a:t>
            </a:r>
            <a:r>
              <a:rPr lang="ja-JP" altLang="en-US">
                <a:solidFill>
                  <a:srgbClr val="000000"/>
                </a:solidFill>
                <a:latin typeface="Times New Roman" charset="0"/>
              </a:rPr>
              <a:t>”</a:t>
            </a:r>
            <a:r>
              <a:rPr lang="en-US" altLang="ja-JP">
                <a:solidFill>
                  <a:srgbClr val="000000"/>
                </a:solidFill>
                <a:latin typeface="Times New Roman" charset="0"/>
              </a:rPr>
              <a:t> using dual quad core processors and seven 146Gb drives each. </a:t>
            </a:r>
          </a:p>
          <a:p>
            <a:pPr eaLnBrk="1" hangingPunct="1"/>
            <a:endParaRPr lang="en-US">
              <a:solidFill>
                <a:srgbClr val="000000"/>
              </a:solidFill>
              <a:latin typeface="Times New Roman" charset="0"/>
            </a:endParaRPr>
          </a:p>
          <a:p>
            <a:pPr eaLnBrk="1" hangingPunct="1"/>
            <a:r>
              <a:rPr lang="en-US">
                <a:solidFill>
                  <a:srgbClr val="000000"/>
                </a:solidFill>
                <a:latin typeface="Times New Roman" charset="0"/>
              </a:rPr>
              <a:t>But the real work happens on the S-Blades. In a quarter rack configuration there are 4 S-Blades, in a half rack there are 7, and in a full rack there are 14. These S-Blades have two quad core CPUs and four dual core Field programmable gate arrays (FPGAs) along with 24GB of memory. </a:t>
            </a:r>
            <a:r>
              <a:rPr lang="en-US">
                <a:latin typeface="Times New Roman" charset="0"/>
              </a:rPr>
              <a:t>The FPGAs act as an intelligent query filter -- automatically discarding the 90-95% of the data that is irrelevant to the query being run.  The built in expertise of the The FPGA  does more than that though… certain types of processing are pushed down to run inside the FPGA -- on the fly decompression, projections, restrictions, and visibility lists are all handled within the FPGA.  This patented hardware acceleration layer is the secret sauce that provides the breathtaking performance expected from IBM PureSystems. </a:t>
            </a:r>
            <a:endParaRPr lang="en-US">
              <a:solidFill>
                <a:srgbClr val="000000"/>
              </a:solidFill>
              <a:latin typeface="Times New Roman" charset="0"/>
            </a:endParaRPr>
          </a:p>
          <a:p>
            <a:pPr eaLnBrk="1" hangingPunct="1"/>
            <a:endParaRPr lang="en-US">
              <a:solidFill>
                <a:srgbClr val="000000"/>
              </a:solidFill>
              <a:latin typeface="Times New Roman" charset="0"/>
            </a:endParaRPr>
          </a:p>
          <a:p>
            <a:pPr eaLnBrk="1" hangingPunct="1"/>
            <a:r>
              <a:rPr lang="en-US">
                <a:solidFill>
                  <a:srgbClr val="000000"/>
                </a:solidFill>
                <a:latin typeface="Times New Roman" charset="0"/>
              </a:rPr>
              <a:t>All of this adds up to a system that can handle up to 128GB of data in a full rack (Over a petabyte in a 10-rack system) that can scan data at 145TB per hour and load data at over 5TB per hour ---  All without any need for indexes, storage management, or tuning.</a:t>
            </a:r>
          </a:p>
          <a:p>
            <a:pPr eaLnBrk="1" hangingPunct="1"/>
            <a:endParaRPr lang="en-US">
              <a:solidFill>
                <a:srgbClr val="000000"/>
              </a:solidFill>
              <a:latin typeface="Times New Roman" charset="0"/>
            </a:endParaRPr>
          </a:p>
          <a:p>
            <a:endParaRPr lang="en-US"/>
          </a:p>
        </p:txBody>
      </p:sp>
      <p:sp>
        <p:nvSpPr>
          <p:cNvPr id="88067" name="Date Placeholder 3"/>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2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p:cNvSpPr>
          <p:nvPr>
            <p:ph type="sldImg"/>
          </p:nvPr>
        </p:nvSpPr>
        <p:spPr>
          <a:ln/>
        </p:spPr>
      </p:sp>
      <p:sp>
        <p:nvSpPr>
          <p:cNvPr id="9216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
        <p:nvSpPr>
          <p:cNvPr id="92163" name="Date Placeholder 3"/>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2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ln/>
        </p:spPr>
      </p:sp>
      <p:sp>
        <p:nvSpPr>
          <p:cNvPr id="93186"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
        <p:nvSpPr>
          <p:cNvPr id="93187" name="Date Placeholder 3"/>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2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83" eaLnBrk="0" hangingPunct="0">
              <a:defRPr b="1">
                <a:solidFill>
                  <a:schemeClr val="tx1"/>
                </a:solidFill>
                <a:latin typeface="ZapfChancery"/>
                <a:cs typeface="Arial" pitchFamily="34" charset="0"/>
              </a:defRPr>
            </a:lvl1pPr>
            <a:lvl2pPr marL="702756" indent="-270291" defTabSz="912983" eaLnBrk="0" hangingPunct="0">
              <a:defRPr b="1">
                <a:solidFill>
                  <a:schemeClr val="tx1"/>
                </a:solidFill>
                <a:latin typeface="ZapfChancery"/>
                <a:cs typeface="Arial" pitchFamily="34" charset="0"/>
              </a:defRPr>
            </a:lvl2pPr>
            <a:lvl3pPr marL="1081164" indent="-216233" defTabSz="912983" eaLnBrk="0" hangingPunct="0">
              <a:defRPr b="1">
                <a:solidFill>
                  <a:schemeClr val="tx1"/>
                </a:solidFill>
                <a:latin typeface="ZapfChancery"/>
                <a:cs typeface="Arial" pitchFamily="34" charset="0"/>
              </a:defRPr>
            </a:lvl3pPr>
            <a:lvl4pPr marL="1513629" indent="-216233" defTabSz="912983" eaLnBrk="0" hangingPunct="0">
              <a:defRPr b="1">
                <a:solidFill>
                  <a:schemeClr val="tx1"/>
                </a:solidFill>
                <a:latin typeface="ZapfChancery"/>
                <a:cs typeface="Arial" pitchFamily="34" charset="0"/>
              </a:defRPr>
            </a:lvl4pPr>
            <a:lvl5pPr marL="1946095" indent="-216233" defTabSz="912983" eaLnBrk="0" hangingPunct="0">
              <a:defRPr b="1">
                <a:solidFill>
                  <a:schemeClr val="tx1"/>
                </a:solidFill>
                <a:latin typeface="ZapfChancery"/>
                <a:cs typeface="Arial" pitchFamily="34" charset="0"/>
              </a:defRPr>
            </a:lvl5pPr>
            <a:lvl6pPr marL="2378560" indent="-216233" defTabSz="912983" eaLnBrk="0" fontAlgn="base" hangingPunct="0">
              <a:spcBef>
                <a:spcPct val="0"/>
              </a:spcBef>
              <a:spcAft>
                <a:spcPct val="0"/>
              </a:spcAft>
              <a:defRPr b="1">
                <a:solidFill>
                  <a:schemeClr val="tx1"/>
                </a:solidFill>
                <a:latin typeface="ZapfChancery"/>
                <a:cs typeface="Arial" pitchFamily="34" charset="0"/>
              </a:defRPr>
            </a:lvl6pPr>
            <a:lvl7pPr marL="2811026" indent="-216233" defTabSz="912983" eaLnBrk="0" fontAlgn="base" hangingPunct="0">
              <a:spcBef>
                <a:spcPct val="0"/>
              </a:spcBef>
              <a:spcAft>
                <a:spcPct val="0"/>
              </a:spcAft>
              <a:defRPr b="1">
                <a:solidFill>
                  <a:schemeClr val="tx1"/>
                </a:solidFill>
                <a:latin typeface="ZapfChancery"/>
                <a:cs typeface="Arial" pitchFamily="34" charset="0"/>
              </a:defRPr>
            </a:lvl7pPr>
            <a:lvl8pPr marL="3243491" indent="-216233" defTabSz="912983" eaLnBrk="0" fontAlgn="base" hangingPunct="0">
              <a:spcBef>
                <a:spcPct val="0"/>
              </a:spcBef>
              <a:spcAft>
                <a:spcPct val="0"/>
              </a:spcAft>
              <a:defRPr b="1">
                <a:solidFill>
                  <a:schemeClr val="tx1"/>
                </a:solidFill>
                <a:latin typeface="ZapfChancery"/>
                <a:cs typeface="Arial" pitchFamily="34" charset="0"/>
              </a:defRPr>
            </a:lvl8pPr>
            <a:lvl9pPr marL="3675957" indent="-216233" defTabSz="912983" eaLnBrk="0" fontAlgn="base" hangingPunct="0">
              <a:spcBef>
                <a:spcPct val="0"/>
              </a:spcBef>
              <a:spcAft>
                <a:spcPct val="0"/>
              </a:spcAft>
              <a:defRPr b="1">
                <a:solidFill>
                  <a:schemeClr val="tx1"/>
                </a:solidFill>
                <a:latin typeface="ZapfChancery"/>
                <a:cs typeface="Arial" pitchFamily="34" charset="0"/>
              </a:defRPr>
            </a:lvl9pPr>
          </a:lstStyle>
          <a:p>
            <a:pPr eaLnBrk="1" hangingPunct="1"/>
            <a:fld id="{30ECA876-CD03-493A-8477-CDDB5909C370}" type="slidenum">
              <a:rPr lang="en-US" b="0" smtClean="0">
                <a:latin typeface="Arial" pitchFamily="34" charset="0"/>
                <a:ea typeface="MS PGothic" pitchFamily="34" charset="-128"/>
              </a:rPr>
              <a:pPr eaLnBrk="1" hangingPunct="1"/>
              <a:t>79</a:t>
            </a:fld>
            <a:endParaRPr lang="en-US" b="0" smtClean="0">
              <a:latin typeface="Arial" pitchFamily="34" charset="0"/>
              <a:ea typeface="MS PGothic" pitchFamily="34" charset="-128"/>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TW"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96A06C6-1F56-4635-9758-F4FED25080C6}" type="slidenum">
              <a:rPr lang="en-US" smtClean="0"/>
              <a:pPr>
                <a:defRPr/>
              </a:pPr>
              <a:t>80</a:t>
            </a:fld>
            <a:endParaRPr lang="en-US"/>
          </a:p>
        </p:txBody>
      </p:sp>
    </p:spTree>
    <p:extLst>
      <p:ext uri="{BB962C8B-B14F-4D97-AF65-F5344CB8AC3E}">
        <p14:creationId xmlns:p14="http://schemas.microsoft.com/office/powerpoint/2010/main" val="14310202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p:cNvSpPr>
          <p:nvPr>
            <p:ph type="sldImg"/>
          </p:nvPr>
        </p:nvSpPr>
        <p:spPr>
          <a:ln/>
        </p:spPr>
      </p:sp>
      <p:sp>
        <p:nvSpPr>
          <p:cNvPr id="942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
        <p:nvSpPr>
          <p:cNvPr id="94211" name="Date Placeholder 3"/>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2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95691B8-37FC-468D-9C15-A98931F809E8}" type="slidenum">
              <a:rPr lang="en-US"/>
              <a:pPr/>
              <a:t>99</a:t>
            </a:fld>
            <a:endParaRPr lang="en-US"/>
          </a:p>
        </p:txBody>
      </p:sp>
      <p:sp>
        <p:nvSpPr>
          <p:cNvPr id="689154" name="Slide Image Placeholder 1"/>
          <p:cNvSpPr>
            <a:spLocks noGrp="1" noRot="1" noChangeAspect="1" noTextEdit="1"/>
          </p:cNvSpPr>
          <p:nvPr>
            <p:ph type="sldImg"/>
          </p:nvPr>
        </p:nvSpPr>
        <p:spPr>
          <a:xfrm>
            <a:off x="1144588" y="685800"/>
            <a:ext cx="4572000" cy="3429000"/>
          </a:xfrm>
          <a:ln/>
        </p:spPr>
      </p:sp>
      <p:sp>
        <p:nvSpPr>
          <p:cNvPr id="689155"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lstStyle/>
          <a:p>
            <a:endParaRPr lang="en-US"/>
          </a:p>
        </p:txBody>
      </p:sp>
      <p:sp>
        <p:nvSpPr>
          <p:cNvPr id="689156"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nchor="b"/>
          <a:lstStyle>
            <a:lvl1pPr defTabSz="865188">
              <a:defRPr>
                <a:solidFill>
                  <a:schemeClr val="tx1"/>
                </a:solidFill>
                <a:latin typeface="Arial" pitchFamily="34" charset="0"/>
                <a:cs typeface="Arial" pitchFamily="34" charset="0"/>
              </a:defRPr>
            </a:lvl1pPr>
            <a:lvl2pPr marL="703263" indent="-271463" defTabSz="865188">
              <a:defRPr>
                <a:solidFill>
                  <a:schemeClr val="tx1"/>
                </a:solidFill>
                <a:latin typeface="Arial" pitchFamily="34" charset="0"/>
                <a:cs typeface="Arial" pitchFamily="34" charset="0"/>
              </a:defRPr>
            </a:lvl2pPr>
            <a:lvl3pPr marL="1081088" indent="-215900" defTabSz="865188">
              <a:defRPr>
                <a:solidFill>
                  <a:schemeClr val="tx1"/>
                </a:solidFill>
                <a:latin typeface="Arial" pitchFamily="34" charset="0"/>
                <a:cs typeface="Arial" pitchFamily="34" charset="0"/>
              </a:defRPr>
            </a:lvl3pPr>
            <a:lvl4pPr marL="1512888" indent="-215900" defTabSz="865188">
              <a:defRPr>
                <a:solidFill>
                  <a:schemeClr val="tx1"/>
                </a:solidFill>
                <a:latin typeface="Arial" pitchFamily="34" charset="0"/>
                <a:cs typeface="Arial" pitchFamily="34" charset="0"/>
              </a:defRPr>
            </a:lvl4pPr>
            <a:lvl5pPr marL="1946275" indent="-215900" defTabSz="865188">
              <a:defRPr>
                <a:solidFill>
                  <a:schemeClr val="tx1"/>
                </a:solidFill>
                <a:latin typeface="Arial" pitchFamily="34" charset="0"/>
                <a:cs typeface="Arial" pitchFamily="34" charset="0"/>
              </a:defRPr>
            </a:lvl5pPr>
            <a:lvl6pPr marL="2403475" indent="-215900" defTabSz="865188" fontAlgn="base">
              <a:spcBef>
                <a:spcPct val="0"/>
              </a:spcBef>
              <a:spcAft>
                <a:spcPct val="0"/>
              </a:spcAft>
              <a:defRPr>
                <a:solidFill>
                  <a:schemeClr val="tx1"/>
                </a:solidFill>
                <a:latin typeface="Arial" pitchFamily="34" charset="0"/>
                <a:cs typeface="Arial" pitchFamily="34" charset="0"/>
              </a:defRPr>
            </a:lvl6pPr>
            <a:lvl7pPr marL="2860675" indent="-215900" defTabSz="865188" fontAlgn="base">
              <a:spcBef>
                <a:spcPct val="0"/>
              </a:spcBef>
              <a:spcAft>
                <a:spcPct val="0"/>
              </a:spcAft>
              <a:defRPr>
                <a:solidFill>
                  <a:schemeClr val="tx1"/>
                </a:solidFill>
                <a:latin typeface="Arial" pitchFamily="34" charset="0"/>
                <a:cs typeface="Arial" pitchFamily="34" charset="0"/>
              </a:defRPr>
            </a:lvl7pPr>
            <a:lvl8pPr marL="3317875" indent="-215900" defTabSz="865188" fontAlgn="base">
              <a:spcBef>
                <a:spcPct val="0"/>
              </a:spcBef>
              <a:spcAft>
                <a:spcPct val="0"/>
              </a:spcAft>
              <a:defRPr>
                <a:solidFill>
                  <a:schemeClr val="tx1"/>
                </a:solidFill>
                <a:latin typeface="Arial" pitchFamily="34" charset="0"/>
                <a:cs typeface="Arial" pitchFamily="34" charset="0"/>
              </a:defRPr>
            </a:lvl8pPr>
            <a:lvl9pPr marL="3775075" indent="-215900" defTabSz="865188"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7E32BBD1-A6C8-469A-A5DB-826D9F104F50}" type="slidenum">
              <a:rPr lang="en-US" sz="1200">
                <a:ea typeface="MS PGothic" pitchFamily="34" charset="-128"/>
              </a:rPr>
              <a:pPr algn="r">
                <a:lnSpc>
                  <a:spcPct val="100000"/>
                </a:lnSpc>
              </a:pPr>
              <a:t>99</a:t>
            </a:fld>
            <a:endParaRPr lang="en-US" sz="1200">
              <a:ea typeface="MS PGothic" pitchFamily="34"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A9A4B39-FB56-4266-B93F-90F0769B1995}" type="slidenum">
              <a:rPr lang="en-US"/>
              <a:pPr/>
              <a:t>100</a:t>
            </a:fld>
            <a:endParaRPr lang="en-US"/>
          </a:p>
        </p:txBody>
      </p:sp>
      <p:sp>
        <p:nvSpPr>
          <p:cNvPr id="691202" name="Slide Image Placeholder 1"/>
          <p:cNvSpPr>
            <a:spLocks noGrp="1" noRot="1" noChangeAspect="1" noTextEdit="1"/>
          </p:cNvSpPr>
          <p:nvPr>
            <p:ph type="sldImg"/>
          </p:nvPr>
        </p:nvSpPr>
        <p:spPr>
          <a:xfrm>
            <a:off x="1144588" y="685800"/>
            <a:ext cx="4572000" cy="3429000"/>
          </a:xfrm>
          <a:ln/>
        </p:spPr>
      </p:sp>
      <p:sp>
        <p:nvSpPr>
          <p:cNvPr id="691203"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lstStyle/>
          <a:p>
            <a:r>
              <a:rPr lang="en-US" dirty="0"/>
              <a:t>Remove power connector</a:t>
            </a:r>
          </a:p>
        </p:txBody>
      </p:sp>
      <p:sp>
        <p:nvSpPr>
          <p:cNvPr id="691204"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nchor="b"/>
          <a:lstStyle>
            <a:lvl1pPr defTabSz="865188">
              <a:defRPr>
                <a:solidFill>
                  <a:schemeClr val="tx1"/>
                </a:solidFill>
                <a:latin typeface="Arial" pitchFamily="34" charset="0"/>
                <a:cs typeface="Arial" pitchFamily="34" charset="0"/>
              </a:defRPr>
            </a:lvl1pPr>
            <a:lvl2pPr marL="703263" indent="-271463" defTabSz="865188">
              <a:defRPr>
                <a:solidFill>
                  <a:schemeClr val="tx1"/>
                </a:solidFill>
                <a:latin typeface="Arial" pitchFamily="34" charset="0"/>
                <a:cs typeface="Arial" pitchFamily="34" charset="0"/>
              </a:defRPr>
            </a:lvl2pPr>
            <a:lvl3pPr marL="1081088" indent="-215900" defTabSz="865188">
              <a:defRPr>
                <a:solidFill>
                  <a:schemeClr val="tx1"/>
                </a:solidFill>
                <a:latin typeface="Arial" pitchFamily="34" charset="0"/>
                <a:cs typeface="Arial" pitchFamily="34" charset="0"/>
              </a:defRPr>
            </a:lvl3pPr>
            <a:lvl4pPr marL="1512888" indent="-215900" defTabSz="865188">
              <a:defRPr>
                <a:solidFill>
                  <a:schemeClr val="tx1"/>
                </a:solidFill>
                <a:latin typeface="Arial" pitchFamily="34" charset="0"/>
                <a:cs typeface="Arial" pitchFamily="34" charset="0"/>
              </a:defRPr>
            </a:lvl4pPr>
            <a:lvl5pPr marL="1946275" indent="-215900" defTabSz="865188">
              <a:defRPr>
                <a:solidFill>
                  <a:schemeClr val="tx1"/>
                </a:solidFill>
                <a:latin typeface="Arial" pitchFamily="34" charset="0"/>
                <a:cs typeface="Arial" pitchFamily="34" charset="0"/>
              </a:defRPr>
            </a:lvl5pPr>
            <a:lvl6pPr marL="2403475" indent="-215900" defTabSz="865188" fontAlgn="base">
              <a:spcBef>
                <a:spcPct val="0"/>
              </a:spcBef>
              <a:spcAft>
                <a:spcPct val="0"/>
              </a:spcAft>
              <a:defRPr>
                <a:solidFill>
                  <a:schemeClr val="tx1"/>
                </a:solidFill>
                <a:latin typeface="Arial" pitchFamily="34" charset="0"/>
                <a:cs typeface="Arial" pitchFamily="34" charset="0"/>
              </a:defRPr>
            </a:lvl6pPr>
            <a:lvl7pPr marL="2860675" indent="-215900" defTabSz="865188" fontAlgn="base">
              <a:spcBef>
                <a:spcPct val="0"/>
              </a:spcBef>
              <a:spcAft>
                <a:spcPct val="0"/>
              </a:spcAft>
              <a:defRPr>
                <a:solidFill>
                  <a:schemeClr val="tx1"/>
                </a:solidFill>
                <a:latin typeface="Arial" pitchFamily="34" charset="0"/>
                <a:cs typeface="Arial" pitchFamily="34" charset="0"/>
              </a:defRPr>
            </a:lvl7pPr>
            <a:lvl8pPr marL="3317875" indent="-215900" defTabSz="865188" fontAlgn="base">
              <a:spcBef>
                <a:spcPct val="0"/>
              </a:spcBef>
              <a:spcAft>
                <a:spcPct val="0"/>
              </a:spcAft>
              <a:defRPr>
                <a:solidFill>
                  <a:schemeClr val="tx1"/>
                </a:solidFill>
                <a:latin typeface="Arial" pitchFamily="34" charset="0"/>
                <a:cs typeface="Arial" pitchFamily="34" charset="0"/>
              </a:defRPr>
            </a:lvl8pPr>
            <a:lvl9pPr marL="3775075" indent="-215900" defTabSz="865188"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1AF4C356-4183-43D7-8A5D-F74F6B3CBB0B}" type="slidenum">
              <a:rPr lang="en-US" sz="1200">
                <a:ea typeface="MS PGothic" pitchFamily="34" charset="-128"/>
              </a:rPr>
              <a:pPr algn="r">
                <a:lnSpc>
                  <a:spcPct val="100000"/>
                </a:lnSpc>
              </a:pPr>
              <a:t>100</a:t>
            </a:fld>
            <a:endParaRPr lang="en-US" sz="1200">
              <a:ea typeface="MS PGothic" pitchFamily="34"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EE7F6090-F865-4F60-890A-55C6F0F7BB63}" type="slidenum">
              <a:rPr lang="en-US"/>
              <a:pPr/>
              <a:t>101</a:t>
            </a:fld>
            <a:endParaRPr lang="en-US"/>
          </a:p>
        </p:txBody>
      </p:sp>
      <p:sp>
        <p:nvSpPr>
          <p:cNvPr id="695298" name="Slide Image Placeholder 1"/>
          <p:cNvSpPr>
            <a:spLocks noGrp="1" noRot="1" noChangeAspect="1" noTextEdit="1"/>
          </p:cNvSpPr>
          <p:nvPr>
            <p:ph type="sldImg"/>
          </p:nvPr>
        </p:nvSpPr>
        <p:spPr>
          <a:xfrm>
            <a:off x="1144588" y="685800"/>
            <a:ext cx="4572000" cy="3429000"/>
          </a:xfrm>
          <a:ln/>
        </p:spPr>
      </p:sp>
      <p:sp>
        <p:nvSpPr>
          <p:cNvPr id="695299"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lstStyle/>
          <a:p>
            <a:endParaRPr lang="en-US"/>
          </a:p>
        </p:txBody>
      </p:sp>
      <p:sp>
        <p:nvSpPr>
          <p:cNvPr id="69530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nchor="b"/>
          <a:lstStyle>
            <a:lvl1pPr defTabSz="865188">
              <a:defRPr>
                <a:solidFill>
                  <a:schemeClr val="tx1"/>
                </a:solidFill>
                <a:latin typeface="Arial" pitchFamily="34" charset="0"/>
                <a:cs typeface="Arial" pitchFamily="34" charset="0"/>
              </a:defRPr>
            </a:lvl1pPr>
            <a:lvl2pPr marL="703263" indent="-271463" defTabSz="865188">
              <a:defRPr>
                <a:solidFill>
                  <a:schemeClr val="tx1"/>
                </a:solidFill>
                <a:latin typeface="Arial" pitchFamily="34" charset="0"/>
                <a:cs typeface="Arial" pitchFamily="34" charset="0"/>
              </a:defRPr>
            </a:lvl2pPr>
            <a:lvl3pPr marL="1081088" indent="-215900" defTabSz="865188">
              <a:defRPr>
                <a:solidFill>
                  <a:schemeClr val="tx1"/>
                </a:solidFill>
                <a:latin typeface="Arial" pitchFamily="34" charset="0"/>
                <a:cs typeface="Arial" pitchFamily="34" charset="0"/>
              </a:defRPr>
            </a:lvl3pPr>
            <a:lvl4pPr marL="1512888" indent="-215900" defTabSz="865188">
              <a:defRPr>
                <a:solidFill>
                  <a:schemeClr val="tx1"/>
                </a:solidFill>
                <a:latin typeface="Arial" pitchFamily="34" charset="0"/>
                <a:cs typeface="Arial" pitchFamily="34" charset="0"/>
              </a:defRPr>
            </a:lvl4pPr>
            <a:lvl5pPr marL="1946275" indent="-215900" defTabSz="865188">
              <a:defRPr>
                <a:solidFill>
                  <a:schemeClr val="tx1"/>
                </a:solidFill>
                <a:latin typeface="Arial" pitchFamily="34" charset="0"/>
                <a:cs typeface="Arial" pitchFamily="34" charset="0"/>
              </a:defRPr>
            </a:lvl5pPr>
            <a:lvl6pPr marL="2403475" indent="-215900" defTabSz="865188" fontAlgn="base">
              <a:spcBef>
                <a:spcPct val="0"/>
              </a:spcBef>
              <a:spcAft>
                <a:spcPct val="0"/>
              </a:spcAft>
              <a:defRPr>
                <a:solidFill>
                  <a:schemeClr val="tx1"/>
                </a:solidFill>
                <a:latin typeface="Arial" pitchFamily="34" charset="0"/>
                <a:cs typeface="Arial" pitchFamily="34" charset="0"/>
              </a:defRPr>
            </a:lvl6pPr>
            <a:lvl7pPr marL="2860675" indent="-215900" defTabSz="865188" fontAlgn="base">
              <a:spcBef>
                <a:spcPct val="0"/>
              </a:spcBef>
              <a:spcAft>
                <a:spcPct val="0"/>
              </a:spcAft>
              <a:defRPr>
                <a:solidFill>
                  <a:schemeClr val="tx1"/>
                </a:solidFill>
                <a:latin typeface="Arial" pitchFamily="34" charset="0"/>
                <a:cs typeface="Arial" pitchFamily="34" charset="0"/>
              </a:defRPr>
            </a:lvl7pPr>
            <a:lvl8pPr marL="3317875" indent="-215900" defTabSz="865188" fontAlgn="base">
              <a:spcBef>
                <a:spcPct val="0"/>
              </a:spcBef>
              <a:spcAft>
                <a:spcPct val="0"/>
              </a:spcAft>
              <a:defRPr>
                <a:solidFill>
                  <a:schemeClr val="tx1"/>
                </a:solidFill>
                <a:latin typeface="Arial" pitchFamily="34" charset="0"/>
                <a:cs typeface="Arial" pitchFamily="34" charset="0"/>
              </a:defRPr>
            </a:lvl8pPr>
            <a:lvl9pPr marL="3775075" indent="-215900" defTabSz="865188" fontAlgn="base">
              <a:spcBef>
                <a:spcPct val="0"/>
              </a:spcBef>
              <a:spcAft>
                <a:spcPct val="0"/>
              </a:spcAft>
              <a:defRPr>
                <a:solidFill>
                  <a:schemeClr val="tx1"/>
                </a:solidFill>
                <a:latin typeface="Arial" pitchFamily="34" charset="0"/>
                <a:cs typeface="Arial" pitchFamily="34" charset="0"/>
              </a:defRPr>
            </a:lvl9pPr>
          </a:lstStyle>
          <a:p>
            <a:pPr algn="r" eaLnBrk="0" hangingPunct="0">
              <a:lnSpc>
                <a:spcPct val="100000"/>
              </a:lnSpc>
            </a:pPr>
            <a:fld id="{2B647FB6-099E-4ECE-BBEB-04C608068B26}" type="slidenum">
              <a:rPr lang="en-US" sz="1200">
                <a:ea typeface="MS PGothic" pitchFamily="34" charset="-128"/>
              </a:rPr>
              <a:pPr algn="r" eaLnBrk="0" hangingPunct="0">
                <a:lnSpc>
                  <a:spcPct val="100000"/>
                </a:lnSpc>
              </a:pPr>
              <a:t>101</a:t>
            </a:fld>
            <a:endParaRPr lang="en-US" sz="1200">
              <a:ea typeface="MS PGothic" pitchFamily="34"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E2B1029-CD06-40C0-8BA4-1415E9FE90AB}" type="slidenum">
              <a:rPr lang="en-US"/>
              <a:pPr/>
              <a:t>102</a:t>
            </a:fld>
            <a:endParaRPr lang="en-US"/>
          </a:p>
        </p:txBody>
      </p:sp>
      <p:sp>
        <p:nvSpPr>
          <p:cNvPr id="697346" name="Slide Image Placeholder 1"/>
          <p:cNvSpPr>
            <a:spLocks noGrp="1" noRot="1" noChangeAspect="1" noTextEdit="1"/>
          </p:cNvSpPr>
          <p:nvPr>
            <p:ph type="sldImg"/>
          </p:nvPr>
        </p:nvSpPr>
        <p:spPr>
          <a:xfrm>
            <a:off x="1144588" y="685800"/>
            <a:ext cx="4572000" cy="3429000"/>
          </a:xfrm>
          <a:ln/>
        </p:spPr>
      </p:sp>
      <p:sp>
        <p:nvSpPr>
          <p:cNvPr id="697347"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lstStyle/>
          <a:p>
            <a:endParaRPr lang="en-US"/>
          </a:p>
        </p:txBody>
      </p:sp>
      <p:sp>
        <p:nvSpPr>
          <p:cNvPr id="697348"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nchor="b"/>
          <a:lstStyle>
            <a:lvl1pPr defTabSz="865188">
              <a:defRPr>
                <a:solidFill>
                  <a:schemeClr val="tx1"/>
                </a:solidFill>
                <a:latin typeface="Arial" pitchFamily="34" charset="0"/>
                <a:cs typeface="Arial" pitchFamily="34" charset="0"/>
              </a:defRPr>
            </a:lvl1pPr>
            <a:lvl2pPr marL="703263" indent="-271463" defTabSz="865188">
              <a:defRPr>
                <a:solidFill>
                  <a:schemeClr val="tx1"/>
                </a:solidFill>
                <a:latin typeface="Arial" pitchFamily="34" charset="0"/>
                <a:cs typeface="Arial" pitchFamily="34" charset="0"/>
              </a:defRPr>
            </a:lvl2pPr>
            <a:lvl3pPr marL="1081088" indent="-215900" defTabSz="865188">
              <a:defRPr>
                <a:solidFill>
                  <a:schemeClr val="tx1"/>
                </a:solidFill>
                <a:latin typeface="Arial" pitchFamily="34" charset="0"/>
                <a:cs typeface="Arial" pitchFamily="34" charset="0"/>
              </a:defRPr>
            </a:lvl3pPr>
            <a:lvl4pPr marL="1512888" indent="-215900" defTabSz="865188">
              <a:defRPr>
                <a:solidFill>
                  <a:schemeClr val="tx1"/>
                </a:solidFill>
                <a:latin typeface="Arial" pitchFamily="34" charset="0"/>
                <a:cs typeface="Arial" pitchFamily="34" charset="0"/>
              </a:defRPr>
            </a:lvl4pPr>
            <a:lvl5pPr marL="1946275" indent="-215900" defTabSz="865188">
              <a:defRPr>
                <a:solidFill>
                  <a:schemeClr val="tx1"/>
                </a:solidFill>
                <a:latin typeface="Arial" pitchFamily="34" charset="0"/>
                <a:cs typeface="Arial" pitchFamily="34" charset="0"/>
              </a:defRPr>
            </a:lvl5pPr>
            <a:lvl6pPr marL="2403475" indent="-215900" defTabSz="865188" fontAlgn="base">
              <a:spcBef>
                <a:spcPct val="0"/>
              </a:spcBef>
              <a:spcAft>
                <a:spcPct val="0"/>
              </a:spcAft>
              <a:defRPr>
                <a:solidFill>
                  <a:schemeClr val="tx1"/>
                </a:solidFill>
                <a:latin typeface="Arial" pitchFamily="34" charset="0"/>
                <a:cs typeface="Arial" pitchFamily="34" charset="0"/>
              </a:defRPr>
            </a:lvl6pPr>
            <a:lvl7pPr marL="2860675" indent="-215900" defTabSz="865188" fontAlgn="base">
              <a:spcBef>
                <a:spcPct val="0"/>
              </a:spcBef>
              <a:spcAft>
                <a:spcPct val="0"/>
              </a:spcAft>
              <a:defRPr>
                <a:solidFill>
                  <a:schemeClr val="tx1"/>
                </a:solidFill>
                <a:latin typeface="Arial" pitchFamily="34" charset="0"/>
                <a:cs typeface="Arial" pitchFamily="34" charset="0"/>
              </a:defRPr>
            </a:lvl7pPr>
            <a:lvl8pPr marL="3317875" indent="-215900" defTabSz="865188" fontAlgn="base">
              <a:spcBef>
                <a:spcPct val="0"/>
              </a:spcBef>
              <a:spcAft>
                <a:spcPct val="0"/>
              </a:spcAft>
              <a:defRPr>
                <a:solidFill>
                  <a:schemeClr val="tx1"/>
                </a:solidFill>
                <a:latin typeface="Arial" pitchFamily="34" charset="0"/>
                <a:cs typeface="Arial" pitchFamily="34" charset="0"/>
              </a:defRPr>
            </a:lvl8pPr>
            <a:lvl9pPr marL="3775075" indent="-215900" defTabSz="865188"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2DF2A4DC-F704-4CFE-AA9F-84CD8826E38A}" type="slidenum">
              <a:rPr lang="en-US" sz="1200">
                <a:ea typeface="MS PGothic" pitchFamily="34" charset="-128"/>
              </a:rPr>
              <a:pPr algn="r">
                <a:lnSpc>
                  <a:spcPct val="100000"/>
                </a:lnSpc>
              </a:pPr>
              <a:t>102</a:t>
            </a:fld>
            <a:endParaRPr lang="en-US" sz="1200">
              <a:ea typeface="MS PGothic" pitchFamily="34"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B6A58487-8B6F-4148-BE1D-1759FDEAFE23}" type="slidenum">
              <a:rPr lang="en-US"/>
              <a:pPr/>
              <a:t>104</a:t>
            </a:fld>
            <a:endParaRPr lang="en-US"/>
          </a:p>
        </p:txBody>
      </p:sp>
      <p:sp>
        <p:nvSpPr>
          <p:cNvPr id="700418" name="Slide Image Placeholder 1"/>
          <p:cNvSpPr>
            <a:spLocks noGrp="1" noRot="1" noChangeAspect="1" noTextEdit="1"/>
          </p:cNvSpPr>
          <p:nvPr>
            <p:ph type="sldImg"/>
          </p:nvPr>
        </p:nvSpPr>
        <p:spPr>
          <a:xfrm>
            <a:off x="1144588" y="685800"/>
            <a:ext cx="4572000" cy="3429000"/>
          </a:xfrm>
          <a:ln/>
        </p:spPr>
      </p:sp>
      <p:sp>
        <p:nvSpPr>
          <p:cNvPr id="700419"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lstStyle/>
          <a:p>
            <a:endParaRPr lang="en-US"/>
          </a:p>
        </p:txBody>
      </p:sp>
      <p:sp>
        <p:nvSpPr>
          <p:cNvPr id="70042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nchor="b"/>
          <a:lstStyle>
            <a:lvl1pPr defTabSz="865188">
              <a:defRPr>
                <a:solidFill>
                  <a:schemeClr val="tx1"/>
                </a:solidFill>
                <a:latin typeface="Arial" pitchFamily="34" charset="0"/>
                <a:cs typeface="Arial" pitchFamily="34" charset="0"/>
              </a:defRPr>
            </a:lvl1pPr>
            <a:lvl2pPr marL="703263" indent="-271463" defTabSz="865188">
              <a:defRPr>
                <a:solidFill>
                  <a:schemeClr val="tx1"/>
                </a:solidFill>
                <a:latin typeface="Arial" pitchFamily="34" charset="0"/>
                <a:cs typeface="Arial" pitchFamily="34" charset="0"/>
              </a:defRPr>
            </a:lvl2pPr>
            <a:lvl3pPr marL="1081088" indent="-215900" defTabSz="865188">
              <a:defRPr>
                <a:solidFill>
                  <a:schemeClr val="tx1"/>
                </a:solidFill>
                <a:latin typeface="Arial" pitchFamily="34" charset="0"/>
                <a:cs typeface="Arial" pitchFamily="34" charset="0"/>
              </a:defRPr>
            </a:lvl3pPr>
            <a:lvl4pPr marL="1512888" indent="-215900" defTabSz="865188">
              <a:defRPr>
                <a:solidFill>
                  <a:schemeClr val="tx1"/>
                </a:solidFill>
                <a:latin typeface="Arial" pitchFamily="34" charset="0"/>
                <a:cs typeface="Arial" pitchFamily="34" charset="0"/>
              </a:defRPr>
            </a:lvl4pPr>
            <a:lvl5pPr marL="1946275" indent="-215900" defTabSz="865188">
              <a:defRPr>
                <a:solidFill>
                  <a:schemeClr val="tx1"/>
                </a:solidFill>
                <a:latin typeface="Arial" pitchFamily="34" charset="0"/>
                <a:cs typeface="Arial" pitchFamily="34" charset="0"/>
              </a:defRPr>
            </a:lvl5pPr>
            <a:lvl6pPr marL="2403475" indent="-215900" defTabSz="865188" fontAlgn="base">
              <a:spcBef>
                <a:spcPct val="0"/>
              </a:spcBef>
              <a:spcAft>
                <a:spcPct val="0"/>
              </a:spcAft>
              <a:defRPr>
                <a:solidFill>
                  <a:schemeClr val="tx1"/>
                </a:solidFill>
                <a:latin typeface="Arial" pitchFamily="34" charset="0"/>
                <a:cs typeface="Arial" pitchFamily="34" charset="0"/>
              </a:defRPr>
            </a:lvl6pPr>
            <a:lvl7pPr marL="2860675" indent="-215900" defTabSz="865188" fontAlgn="base">
              <a:spcBef>
                <a:spcPct val="0"/>
              </a:spcBef>
              <a:spcAft>
                <a:spcPct val="0"/>
              </a:spcAft>
              <a:defRPr>
                <a:solidFill>
                  <a:schemeClr val="tx1"/>
                </a:solidFill>
                <a:latin typeface="Arial" pitchFamily="34" charset="0"/>
                <a:cs typeface="Arial" pitchFamily="34" charset="0"/>
              </a:defRPr>
            </a:lvl7pPr>
            <a:lvl8pPr marL="3317875" indent="-215900" defTabSz="865188" fontAlgn="base">
              <a:spcBef>
                <a:spcPct val="0"/>
              </a:spcBef>
              <a:spcAft>
                <a:spcPct val="0"/>
              </a:spcAft>
              <a:defRPr>
                <a:solidFill>
                  <a:schemeClr val="tx1"/>
                </a:solidFill>
                <a:latin typeface="Arial" pitchFamily="34" charset="0"/>
                <a:cs typeface="Arial" pitchFamily="34" charset="0"/>
              </a:defRPr>
            </a:lvl8pPr>
            <a:lvl9pPr marL="3775075" indent="-215900" defTabSz="865188" fontAlgn="base">
              <a:spcBef>
                <a:spcPct val="0"/>
              </a:spcBef>
              <a:spcAft>
                <a:spcPct val="0"/>
              </a:spcAft>
              <a:defRPr>
                <a:solidFill>
                  <a:schemeClr val="tx1"/>
                </a:solidFill>
                <a:latin typeface="Arial" pitchFamily="34" charset="0"/>
                <a:cs typeface="Arial" pitchFamily="34" charset="0"/>
              </a:defRPr>
            </a:lvl9pPr>
          </a:lstStyle>
          <a:p>
            <a:pPr algn="r">
              <a:lnSpc>
                <a:spcPct val="100000"/>
              </a:lnSpc>
            </a:pPr>
            <a:fld id="{04EE4DF3-C599-44C0-9253-95892EECF6A3}" type="slidenum">
              <a:rPr lang="en-US" sz="1200">
                <a:ea typeface="MS PGothic" pitchFamily="34" charset="-128"/>
              </a:rPr>
              <a:pPr algn="r">
                <a:lnSpc>
                  <a:spcPct val="100000"/>
                </a:lnSpc>
              </a:pPr>
              <a:t>104</a:t>
            </a:fld>
            <a:endParaRPr lang="en-US" sz="1200">
              <a:ea typeface="MS PGothic" pitchFamily="34"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4313A0F-8086-A048-92F7-1C1ADE35DDF9}" type="slidenum">
              <a:rPr lang="en-US" sz="1200"/>
              <a:pPr eaLnBrk="1" hangingPunct="1"/>
              <a:t>105</a:t>
            </a:fld>
            <a:endParaRPr lang="en-US" sz="1200"/>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txBox="1">
            <a:spLocks noGrp="1" noChangeArrowheads="1"/>
          </p:cNvSpPr>
          <p:nvPr/>
        </p:nvSpPr>
        <p:spPr bwMode="auto">
          <a:xfrm>
            <a:off x="3884027" y="8684926"/>
            <a:ext cx="2972421" cy="457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91435" tIns="45718" rIns="91435" bIns="45718" anchor="b"/>
          <a:lstStyle>
            <a:lvl1pPr defTabSz="930275" eaLnBrk="0" hangingPunct="0">
              <a:defRPr>
                <a:solidFill>
                  <a:schemeClr val="tx1"/>
                </a:solidFill>
                <a:latin typeface="Arial" pitchFamily="34" charset="0"/>
                <a:ea typeface="MS PGothic" pitchFamily="34" charset="-128"/>
              </a:defRPr>
            </a:lvl1pPr>
            <a:lvl2pPr marL="742950" indent="-285750" defTabSz="930275" eaLnBrk="0" hangingPunct="0">
              <a:defRPr>
                <a:solidFill>
                  <a:schemeClr val="tx1"/>
                </a:solidFill>
                <a:latin typeface="Arial" pitchFamily="34" charset="0"/>
                <a:ea typeface="MS PGothic" pitchFamily="34" charset="-128"/>
              </a:defRPr>
            </a:lvl2pPr>
            <a:lvl3pPr marL="1143000" indent="-228600" defTabSz="930275" eaLnBrk="0" hangingPunct="0">
              <a:defRPr>
                <a:solidFill>
                  <a:schemeClr val="tx1"/>
                </a:solidFill>
                <a:latin typeface="Arial" pitchFamily="34" charset="0"/>
                <a:ea typeface="MS PGothic" pitchFamily="34" charset="-128"/>
              </a:defRPr>
            </a:lvl3pPr>
            <a:lvl4pPr marL="1600200" indent="-228600" defTabSz="930275" eaLnBrk="0" hangingPunct="0">
              <a:defRPr>
                <a:solidFill>
                  <a:schemeClr val="tx1"/>
                </a:solidFill>
                <a:latin typeface="Arial" pitchFamily="34" charset="0"/>
                <a:ea typeface="MS PGothic" pitchFamily="34" charset="-128"/>
              </a:defRPr>
            </a:lvl4pPr>
            <a:lvl5pPr marL="2057400" indent="-228600" defTabSz="930275" eaLnBrk="0" hangingPunct="0">
              <a:defRPr>
                <a:solidFill>
                  <a:schemeClr val="tx1"/>
                </a:solidFill>
                <a:latin typeface="Arial" pitchFamily="34" charset="0"/>
                <a:ea typeface="MS PGothic" pitchFamily="34" charset="-128"/>
              </a:defRPr>
            </a:lvl5pPr>
            <a:lvl6pPr marL="2514600" indent="-228600" defTabSz="930275"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0275"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0275"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0275"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fld id="{6B8FC26E-5A0F-4E5F-9889-2828E81ED772}" type="slidenum">
              <a:rPr lang="en-US" sz="1200">
                <a:solidFill>
                  <a:srgbClr val="000000"/>
                </a:solidFill>
              </a:rPr>
              <a:pPr algn="r" eaLnBrk="1" hangingPunct="1"/>
              <a:t>106</a:t>
            </a:fld>
            <a:endParaRPr lang="en-US" sz="1200">
              <a:solidFill>
                <a:srgbClr val="000000"/>
              </a:solidFill>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884027" y="8684926"/>
            <a:ext cx="2972421" cy="457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91435" tIns="45718" rIns="91435" bIns="45718" anchor="b"/>
          <a:lstStyle>
            <a:lvl1pPr defTabSz="930275" eaLnBrk="0" hangingPunct="0">
              <a:defRPr>
                <a:solidFill>
                  <a:schemeClr val="tx1"/>
                </a:solidFill>
                <a:latin typeface="Arial" pitchFamily="34" charset="0"/>
                <a:ea typeface="MS PGothic" pitchFamily="34" charset="-128"/>
              </a:defRPr>
            </a:lvl1pPr>
            <a:lvl2pPr marL="742950" indent="-285750" defTabSz="930275" eaLnBrk="0" hangingPunct="0">
              <a:defRPr>
                <a:solidFill>
                  <a:schemeClr val="tx1"/>
                </a:solidFill>
                <a:latin typeface="Arial" pitchFamily="34" charset="0"/>
                <a:ea typeface="MS PGothic" pitchFamily="34" charset="-128"/>
              </a:defRPr>
            </a:lvl2pPr>
            <a:lvl3pPr marL="1143000" indent="-228600" defTabSz="930275" eaLnBrk="0" hangingPunct="0">
              <a:defRPr>
                <a:solidFill>
                  <a:schemeClr val="tx1"/>
                </a:solidFill>
                <a:latin typeface="Arial" pitchFamily="34" charset="0"/>
                <a:ea typeface="MS PGothic" pitchFamily="34" charset="-128"/>
              </a:defRPr>
            </a:lvl3pPr>
            <a:lvl4pPr marL="1600200" indent="-228600" defTabSz="930275" eaLnBrk="0" hangingPunct="0">
              <a:defRPr>
                <a:solidFill>
                  <a:schemeClr val="tx1"/>
                </a:solidFill>
                <a:latin typeface="Arial" pitchFamily="34" charset="0"/>
                <a:ea typeface="MS PGothic" pitchFamily="34" charset="-128"/>
              </a:defRPr>
            </a:lvl4pPr>
            <a:lvl5pPr marL="2057400" indent="-228600" defTabSz="930275" eaLnBrk="0" hangingPunct="0">
              <a:defRPr>
                <a:solidFill>
                  <a:schemeClr val="tx1"/>
                </a:solidFill>
                <a:latin typeface="Arial" pitchFamily="34" charset="0"/>
                <a:ea typeface="MS PGothic" pitchFamily="34" charset="-128"/>
              </a:defRPr>
            </a:lvl5pPr>
            <a:lvl6pPr marL="2514600" indent="-228600" defTabSz="930275"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0275"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0275"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0275"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fld id="{3DCCA3A0-EFF5-4778-8731-DAD364B70AF7}" type="slidenum">
              <a:rPr lang="en-US" sz="1200">
                <a:solidFill>
                  <a:srgbClr val="000000"/>
                </a:solidFill>
              </a:rPr>
              <a:pPr algn="r" eaLnBrk="1" hangingPunct="1"/>
              <a:t>107</a:t>
            </a:fld>
            <a:endParaRPr lang="en-US" sz="1200">
              <a:solidFill>
                <a:srgbClr val="000000"/>
              </a:solidFill>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flipV="1">
            <a:off x="274638" y="901700"/>
            <a:ext cx="85947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 name="Rectangle 6"/>
          <p:cNvSpPr>
            <a:spLocks noChangeArrowheads="1"/>
          </p:cNvSpPr>
          <p:nvPr/>
        </p:nvSpPr>
        <p:spPr bwMode="black">
          <a:xfrm>
            <a:off x="7381875" y="6594475"/>
            <a:ext cx="1712913"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5720" rIns="45720" anchor="ctr"/>
          <a:lstStyle/>
          <a:p>
            <a:pPr algn="ctr">
              <a:buClr>
                <a:srgbClr val="000000"/>
              </a:buClr>
              <a:buFont typeface="Arial" charset="0"/>
              <a:buNone/>
            </a:pPr>
            <a:r>
              <a:rPr lang="en-US" sz="900" b="1">
                <a:solidFill>
                  <a:srgbClr val="274C6D"/>
                </a:solidFill>
                <a:latin typeface="Times New Roman" charset="0"/>
                <a:cs typeface="Times New Roman" charset="0"/>
                <a:sym typeface="Arial" charset="0"/>
              </a:rPr>
              <a:t>© IBM Corporation, 2013</a:t>
            </a:r>
          </a:p>
        </p:txBody>
      </p:sp>
      <p:pic>
        <p:nvPicPr>
          <p:cNvPr id="6" name="Picture 138" descr="Expert_Integrated_Systems_PPT_MasterGraphics_0209-cove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54000" y="4227513"/>
            <a:ext cx="8631238" cy="215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7" descr="ibm_sp_lockup_western-0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889875" y="503238"/>
            <a:ext cx="10604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39" descr="Expert_Integrated_Systems_PPT_MasterGraphics_0209-wordmark-K"/>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54000" y="393700"/>
            <a:ext cx="21875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4367" name="Rectangle 15"/>
          <p:cNvSpPr>
            <a:spLocks noGrp="1" noChangeArrowheads="1"/>
          </p:cNvSpPr>
          <p:nvPr>
            <p:ph type="ctrTitle"/>
          </p:nvPr>
        </p:nvSpPr>
        <p:spPr>
          <a:xfrm>
            <a:off x="228600" y="1154490"/>
            <a:ext cx="8686800" cy="1665274"/>
          </a:xfrm>
        </p:spPr>
        <p:txBody>
          <a:bodyPr anchor="ctr"/>
          <a:lstStyle>
            <a:lvl1pPr>
              <a:defRPr sz="3200">
                <a:solidFill>
                  <a:srgbClr val="132F57"/>
                </a:solidFill>
              </a:defRPr>
            </a:lvl1pPr>
          </a:lstStyle>
          <a:p>
            <a:pPr lvl="0"/>
            <a:r>
              <a:rPr lang="en-US" noProof="0" smtClean="0"/>
              <a:t>Click to edit Master title style</a:t>
            </a:r>
          </a:p>
        </p:txBody>
      </p:sp>
      <p:sp>
        <p:nvSpPr>
          <p:cNvPr id="484412" name="Rectangle 60"/>
          <p:cNvSpPr>
            <a:spLocks noGrp="1" noChangeArrowheads="1"/>
          </p:cNvSpPr>
          <p:nvPr>
            <p:ph type="subTitle" idx="1"/>
          </p:nvPr>
        </p:nvSpPr>
        <p:spPr>
          <a:xfrm>
            <a:off x="228600" y="2980702"/>
            <a:ext cx="6399213" cy="870699"/>
          </a:xfrm>
        </p:spPr>
        <p:txBody>
          <a:bodyPr/>
          <a:lstStyle>
            <a:lvl1pPr marL="0" indent="0">
              <a:spcAft>
                <a:spcPct val="0"/>
              </a:spcAft>
              <a:buFont typeface="Wingdings" charset="0"/>
              <a:buNone/>
              <a:defRPr sz="1600"/>
            </a:lvl1pPr>
          </a:lstStyle>
          <a:p>
            <a:pPr lvl="0"/>
            <a:r>
              <a:rPr lang="en-US" noProof="0" smtClean="0"/>
              <a:t>Click to edit Master subtitle style</a:t>
            </a:r>
            <a:endParaRPr lang="en-US" noProof="0" dirty="0" smtClean="0"/>
          </a:p>
        </p:txBody>
      </p:sp>
    </p:spTree>
    <p:extLst>
      <p:ext uri="{BB962C8B-B14F-4D97-AF65-F5344CB8AC3E}">
        <p14:creationId xmlns:p14="http://schemas.microsoft.com/office/powerpoint/2010/main" val="20242203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5260486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97746323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5613" y="1392238"/>
            <a:ext cx="4027487" cy="4826000"/>
          </a:xfrm>
        </p:spPr>
        <p:txBody>
          <a:bodyPr/>
          <a:lstStyle>
            <a:lvl1pPr>
              <a:defRPr sz="1900"/>
            </a:lvl1pPr>
            <a:lvl2pPr>
              <a:defRPr sz="1700"/>
            </a:lvl2pPr>
            <a:lvl3pPr>
              <a:defRPr sz="1500"/>
            </a:lvl3pPr>
            <a:lvl4pPr>
              <a:defRPr sz="15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5500" y="1392238"/>
            <a:ext cx="4029075" cy="4826000"/>
          </a:xfrm>
        </p:spPr>
        <p:txBody>
          <a:bodyPr/>
          <a:lstStyle>
            <a:lvl1pPr>
              <a:defRPr sz="1900"/>
            </a:lvl1pPr>
            <a:lvl2pPr>
              <a:defRPr sz="1700"/>
            </a:lvl2pPr>
            <a:lvl3pPr>
              <a:defRPr sz="1500"/>
            </a:lvl3pPr>
            <a:lvl4pPr>
              <a:defRPr sz="15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5930189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6930222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54395729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335928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686191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4799619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5735346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7663" y="615950"/>
            <a:ext cx="2171700" cy="56022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2563" y="615950"/>
            <a:ext cx="6362700" cy="56022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6336447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4000" y="611188"/>
            <a:ext cx="8766175" cy="334962"/>
          </a:xfrm>
        </p:spPr>
        <p:txBody>
          <a:bodyPr/>
          <a:lstStyle/>
          <a:p>
            <a:r>
              <a:rPr lang="en-US"/>
              <a:t>Click to edit Master title style</a:t>
            </a:r>
          </a:p>
        </p:txBody>
      </p:sp>
      <p:sp>
        <p:nvSpPr>
          <p:cNvPr id="3" name="Table Placeholder 2"/>
          <p:cNvSpPr>
            <a:spLocks noGrp="1"/>
          </p:cNvSpPr>
          <p:nvPr>
            <p:ph type="tbl" idx="1"/>
          </p:nvPr>
        </p:nvSpPr>
        <p:spPr>
          <a:xfrm>
            <a:off x="152400" y="1828800"/>
            <a:ext cx="8763000" cy="4495800"/>
          </a:xfrm>
        </p:spPr>
        <p:txBody>
          <a:bodyPr/>
          <a:lstStyle/>
          <a:p>
            <a:pPr lvl="0"/>
            <a:endParaRPr lang="en-US" noProof="0"/>
          </a:p>
        </p:txBody>
      </p:sp>
    </p:spTree>
    <p:extLst>
      <p:ext uri="{BB962C8B-B14F-4D97-AF65-F5344CB8AC3E}">
        <p14:creationId xmlns:p14="http://schemas.microsoft.com/office/powerpoint/2010/main" val="271684742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455613" y="1392238"/>
            <a:ext cx="8208962" cy="482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027" name="Rectangle 7"/>
          <p:cNvSpPr>
            <a:spLocks noGrp="1" noChangeArrowheads="1"/>
          </p:cNvSpPr>
          <p:nvPr>
            <p:ph type="title"/>
          </p:nvPr>
        </p:nvSpPr>
        <p:spPr bwMode="auto">
          <a:xfrm>
            <a:off x="182563" y="615950"/>
            <a:ext cx="86868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8" name="Rectangle 10"/>
          <p:cNvSpPr>
            <a:spLocks noChangeArrowheads="1"/>
          </p:cNvSpPr>
          <p:nvPr/>
        </p:nvSpPr>
        <p:spPr bwMode="auto">
          <a:xfrm>
            <a:off x="0" y="6594475"/>
            <a:ext cx="9140825" cy="274638"/>
          </a:xfrm>
          <a:prstGeom prst="rect">
            <a:avLst/>
          </a:prstGeom>
          <a:solidFill>
            <a:srgbClr val="274C6D">
              <a:alpha val="3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45720" rIns="45720" anchor="ctr"/>
          <a:lstStyle/>
          <a:p>
            <a:pPr defTabSz="820738">
              <a:lnSpc>
                <a:spcPct val="90000"/>
              </a:lnSpc>
              <a:buFont typeface="Arial" charset="0"/>
              <a:buNone/>
            </a:pPr>
            <a:endParaRPr lang="en-US" sz="1000" b="1">
              <a:solidFill>
                <a:srgbClr val="274C6D"/>
              </a:solidFill>
              <a:latin typeface="Times New Roman" charset="0"/>
              <a:cs typeface="Times New Roman" charset="0"/>
            </a:endParaRPr>
          </a:p>
        </p:txBody>
      </p:sp>
      <p:sp>
        <p:nvSpPr>
          <p:cNvPr id="1029" name="Rectangle 13"/>
          <p:cNvSpPr>
            <a:spLocks noChangeArrowheads="1"/>
          </p:cNvSpPr>
          <p:nvPr/>
        </p:nvSpPr>
        <p:spPr bwMode="auto">
          <a:xfrm>
            <a:off x="114300" y="6615113"/>
            <a:ext cx="3937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5720" rIns="45720" anchor="ctr"/>
          <a:lstStyle/>
          <a:p>
            <a:pPr algn="ctr" eaLnBrk="0" hangingPunct="0"/>
            <a:fld id="{6A456710-21EA-024B-99A9-0872D2770E1C}" type="slidenum">
              <a:rPr lang="en-US" sz="900" b="1">
                <a:solidFill>
                  <a:srgbClr val="274C6D"/>
                </a:solidFill>
                <a:latin typeface="Times New Roman" charset="0"/>
                <a:cs typeface="Times New Roman" charset="0"/>
              </a:rPr>
              <a:pPr algn="ctr" eaLnBrk="0" hangingPunct="0"/>
              <a:t>‹#›</a:t>
            </a:fld>
            <a:endParaRPr lang="en-US" sz="900" b="1">
              <a:solidFill>
                <a:srgbClr val="274C6D"/>
              </a:solidFill>
              <a:latin typeface="Times New Roman" charset="0"/>
              <a:cs typeface="Times New Roman" charset="0"/>
            </a:endParaRPr>
          </a:p>
        </p:txBody>
      </p:sp>
      <p:sp>
        <p:nvSpPr>
          <p:cNvPr id="1030" name="Rectangle 6"/>
          <p:cNvSpPr>
            <a:spLocks noChangeArrowheads="1"/>
          </p:cNvSpPr>
          <p:nvPr/>
        </p:nvSpPr>
        <p:spPr bwMode="black">
          <a:xfrm>
            <a:off x="7381875" y="6594475"/>
            <a:ext cx="1712913"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5720" rIns="45720" anchor="ctr"/>
          <a:lstStyle/>
          <a:p>
            <a:pPr algn="ctr">
              <a:buClr>
                <a:srgbClr val="000000"/>
              </a:buClr>
              <a:buFont typeface="Arial" charset="0"/>
              <a:buNone/>
            </a:pPr>
            <a:r>
              <a:rPr lang="en-US" sz="900" b="1">
                <a:solidFill>
                  <a:srgbClr val="274C6D"/>
                </a:solidFill>
                <a:latin typeface="Times New Roman" charset="0"/>
                <a:cs typeface="Times New Roman" charset="0"/>
                <a:sym typeface="Arial" charset="0"/>
              </a:rPr>
              <a:t>© IBM Corporation, 2013</a:t>
            </a:r>
          </a:p>
        </p:txBody>
      </p:sp>
      <p:sp>
        <p:nvSpPr>
          <p:cNvPr id="1031" name="Line 4"/>
          <p:cNvSpPr>
            <a:spLocks noChangeShapeType="1"/>
          </p:cNvSpPr>
          <p:nvPr/>
        </p:nvSpPr>
        <p:spPr bwMode="auto">
          <a:xfrm flipV="1">
            <a:off x="274638" y="534988"/>
            <a:ext cx="8594725" cy="0"/>
          </a:xfrm>
          <a:prstGeom prst="line">
            <a:avLst/>
          </a:prstGeom>
          <a:noFill/>
          <a:ln w="9525">
            <a:solidFill>
              <a:srgbClr val="132F57"/>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032" name="Picture 107" descr="ibm_sp_lockup_western-02"/>
          <p:cNvPicPr>
            <a:picLocks noChangeAspect="1" noChangeArrowheads="1"/>
          </p:cNvPicPr>
          <p:nvPr/>
        </p:nvPicPr>
        <p:blipFill>
          <a:blip r:embed="rId14" cstate="print">
            <a:extLst>
              <a:ext uri="{28A0092B-C50C-407E-A947-70E740481C1C}">
                <a14:useLocalDpi xmlns:a14="http://schemas.microsoft.com/office/drawing/2010/main"/>
              </a:ext>
            </a:extLst>
          </a:blip>
          <a:srcRect/>
          <a:stretch>
            <a:fillRect/>
          </a:stretch>
        </p:blipFill>
        <p:spPr bwMode="auto">
          <a:xfrm>
            <a:off x="7889875" y="111125"/>
            <a:ext cx="10604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328" r:id="rId1"/>
    <p:sldLayoutId id="2147489317" r:id="rId2"/>
    <p:sldLayoutId id="2147489318" r:id="rId3"/>
    <p:sldLayoutId id="2147489319" r:id="rId4"/>
    <p:sldLayoutId id="2147489320" r:id="rId5"/>
    <p:sldLayoutId id="2147489321" r:id="rId6"/>
    <p:sldLayoutId id="2147489322" r:id="rId7"/>
    <p:sldLayoutId id="2147489323" r:id="rId8"/>
    <p:sldLayoutId id="2147489324" r:id="rId9"/>
    <p:sldLayoutId id="2147489325" r:id="rId10"/>
    <p:sldLayoutId id="2147489326" r:id="rId11"/>
    <p:sldLayoutId id="2147489327" r:id="rId12"/>
  </p:sldLayoutIdLst>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hf sldNum="0" hdr="0" ftr="0"/>
  <p:txStyles>
    <p:titleStyle>
      <a:lvl1pPr algn="l" rtl="0" eaLnBrk="0" fontAlgn="base" hangingPunct="0">
        <a:lnSpc>
          <a:spcPct val="90000"/>
        </a:lnSpc>
        <a:spcBef>
          <a:spcPct val="0"/>
        </a:spcBef>
        <a:spcAft>
          <a:spcPct val="0"/>
        </a:spcAft>
        <a:defRPr sz="2300" b="1">
          <a:solidFill>
            <a:srgbClr val="132F57"/>
          </a:solidFill>
          <a:latin typeface="+mj-lt"/>
          <a:ea typeface="+mj-ea"/>
          <a:cs typeface="+mj-cs"/>
        </a:defRPr>
      </a:lvl1pPr>
      <a:lvl2pPr algn="l" rtl="0" eaLnBrk="0" fontAlgn="base" hangingPunct="0">
        <a:lnSpc>
          <a:spcPct val="90000"/>
        </a:lnSpc>
        <a:spcBef>
          <a:spcPct val="0"/>
        </a:spcBef>
        <a:spcAft>
          <a:spcPct val="0"/>
        </a:spcAft>
        <a:defRPr sz="2300" b="1">
          <a:solidFill>
            <a:srgbClr val="132F57"/>
          </a:solidFill>
          <a:latin typeface="Arial" charset="0"/>
          <a:ea typeface="ＭＳ Ｐゴシック" charset="0"/>
          <a:cs typeface="Arial" charset="0"/>
        </a:defRPr>
      </a:lvl2pPr>
      <a:lvl3pPr algn="l" rtl="0" eaLnBrk="0" fontAlgn="base" hangingPunct="0">
        <a:lnSpc>
          <a:spcPct val="90000"/>
        </a:lnSpc>
        <a:spcBef>
          <a:spcPct val="0"/>
        </a:spcBef>
        <a:spcAft>
          <a:spcPct val="0"/>
        </a:spcAft>
        <a:defRPr sz="2300" b="1">
          <a:solidFill>
            <a:srgbClr val="132F57"/>
          </a:solidFill>
          <a:latin typeface="Arial" charset="0"/>
          <a:ea typeface="ＭＳ Ｐゴシック" charset="0"/>
          <a:cs typeface="Arial" charset="0"/>
        </a:defRPr>
      </a:lvl3pPr>
      <a:lvl4pPr algn="l" rtl="0" eaLnBrk="0" fontAlgn="base" hangingPunct="0">
        <a:lnSpc>
          <a:spcPct val="90000"/>
        </a:lnSpc>
        <a:spcBef>
          <a:spcPct val="0"/>
        </a:spcBef>
        <a:spcAft>
          <a:spcPct val="0"/>
        </a:spcAft>
        <a:defRPr sz="2300" b="1">
          <a:solidFill>
            <a:srgbClr val="132F57"/>
          </a:solidFill>
          <a:latin typeface="Arial" charset="0"/>
          <a:ea typeface="ＭＳ Ｐゴシック" charset="0"/>
          <a:cs typeface="Arial" charset="0"/>
        </a:defRPr>
      </a:lvl4pPr>
      <a:lvl5pPr algn="l" rtl="0" eaLnBrk="0" fontAlgn="base" hangingPunct="0">
        <a:lnSpc>
          <a:spcPct val="90000"/>
        </a:lnSpc>
        <a:spcBef>
          <a:spcPct val="0"/>
        </a:spcBef>
        <a:spcAft>
          <a:spcPct val="0"/>
        </a:spcAft>
        <a:defRPr sz="2300" b="1">
          <a:solidFill>
            <a:srgbClr val="132F57"/>
          </a:solidFill>
          <a:latin typeface="Arial" charset="0"/>
          <a:ea typeface="ＭＳ Ｐゴシック" charset="0"/>
          <a:cs typeface="Arial" charset="0"/>
        </a:defRPr>
      </a:lvl5pPr>
      <a:lvl6pPr marL="457200" algn="l" rtl="0" eaLnBrk="1" fontAlgn="base" hangingPunct="1">
        <a:lnSpc>
          <a:spcPct val="90000"/>
        </a:lnSpc>
        <a:spcBef>
          <a:spcPct val="0"/>
        </a:spcBef>
        <a:spcAft>
          <a:spcPct val="0"/>
        </a:spcAft>
        <a:defRPr sz="2300" b="1">
          <a:solidFill>
            <a:srgbClr val="274C6D"/>
          </a:solidFill>
          <a:latin typeface="Arial" charset="0"/>
          <a:ea typeface="ＭＳ Ｐゴシック" charset="0"/>
          <a:cs typeface="Arial" charset="0"/>
        </a:defRPr>
      </a:lvl6pPr>
      <a:lvl7pPr marL="914400" algn="l" rtl="0" eaLnBrk="1" fontAlgn="base" hangingPunct="1">
        <a:lnSpc>
          <a:spcPct val="90000"/>
        </a:lnSpc>
        <a:spcBef>
          <a:spcPct val="0"/>
        </a:spcBef>
        <a:spcAft>
          <a:spcPct val="0"/>
        </a:spcAft>
        <a:defRPr sz="2300" b="1">
          <a:solidFill>
            <a:srgbClr val="274C6D"/>
          </a:solidFill>
          <a:latin typeface="Arial" charset="0"/>
          <a:ea typeface="ＭＳ Ｐゴシック" charset="0"/>
          <a:cs typeface="Arial" charset="0"/>
        </a:defRPr>
      </a:lvl7pPr>
      <a:lvl8pPr marL="1371600" algn="l" rtl="0" eaLnBrk="1" fontAlgn="base" hangingPunct="1">
        <a:lnSpc>
          <a:spcPct val="90000"/>
        </a:lnSpc>
        <a:spcBef>
          <a:spcPct val="0"/>
        </a:spcBef>
        <a:spcAft>
          <a:spcPct val="0"/>
        </a:spcAft>
        <a:defRPr sz="2300" b="1">
          <a:solidFill>
            <a:srgbClr val="274C6D"/>
          </a:solidFill>
          <a:latin typeface="Arial" charset="0"/>
          <a:ea typeface="ＭＳ Ｐゴシック" charset="0"/>
          <a:cs typeface="Arial" charset="0"/>
        </a:defRPr>
      </a:lvl8pPr>
      <a:lvl9pPr marL="1828800" algn="l" rtl="0" eaLnBrk="1" fontAlgn="base" hangingPunct="1">
        <a:lnSpc>
          <a:spcPct val="90000"/>
        </a:lnSpc>
        <a:spcBef>
          <a:spcPct val="0"/>
        </a:spcBef>
        <a:spcAft>
          <a:spcPct val="0"/>
        </a:spcAft>
        <a:defRPr sz="2300" b="1">
          <a:solidFill>
            <a:srgbClr val="274C6D"/>
          </a:solidFill>
          <a:latin typeface="Arial" charset="0"/>
          <a:ea typeface="ＭＳ Ｐゴシック" charset="0"/>
          <a:cs typeface="Arial" charset="0"/>
        </a:defRPr>
      </a:lvl9pPr>
    </p:titleStyle>
    <p:bodyStyle>
      <a:lvl1pPr marL="166688" indent="-166688" algn="l" rtl="0" eaLnBrk="0" fontAlgn="base" hangingPunct="0">
        <a:spcBef>
          <a:spcPct val="10000"/>
        </a:spcBef>
        <a:spcAft>
          <a:spcPct val="20000"/>
        </a:spcAft>
        <a:buClr>
          <a:schemeClr val="tx1"/>
        </a:buClr>
        <a:buFont typeface="Wingdings" charset="0"/>
        <a:buChar char="§"/>
        <a:defRPr sz="1900">
          <a:solidFill>
            <a:schemeClr val="tx1"/>
          </a:solidFill>
          <a:latin typeface="+mn-lt"/>
          <a:ea typeface="+mn-ea"/>
          <a:cs typeface="+mn-cs"/>
        </a:defRPr>
      </a:lvl1pPr>
      <a:lvl2pPr marL="511175" indent="-161925" algn="l" rtl="0" eaLnBrk="0" fontAlgn="base" hangingPunct="0">
        <a:spcBef>
          <a:spcPct val="10000"/>
        </a:spcBef>
        <a:spcAft>
          <a:spcPct val="10000"/>
        </a:spcAft>
        <a:buClr>
          <a:schemeClr val="tx1"/>
        </a:buClr>
        <a:buFont typeface="Arial" charset="0"/>
        <a:buChar char="–"/>
        <a:defRPr sz="1700">
          <a:solidFill>
            <a:schemeClr val="tx1"/>
          </a:solidFill>
          <a:latin typeface="+mn-lt"/>
          <a:ea typeface="Arial" charset="0"/>
          <a:cs typeface="+mn-cs"/>
        </a:defRPr>
      </a:lvl2pPr>
      <a:lvl3pPr marL="855663" indent="-163513" algn="l" rtl="0" eaLnBrk="0" fontAlgn="base" hangingPunct="0">
        <a:spcBef>
          <a:spcPct val="10000"/>
        </a:spcBef>
        <a:spcAft>
          <a:spcPct val="10000"/>
        </a:spcAft>
        <a:buClr>
          <a:schemeClr val="tx1"/>
        </a:buClr>
        <a:buChar char="•"/>
        <a:defRPr sz="1500">
          <a:solidFill>
            <a:schemeClr val="tx1"/>
          </a:solidFill>
          <a:latin typeface="+mn-lt"/>
          <a:ea typeface="Arial" charset="0"/>
          <a:cs typeface="+mn-cs"/>
        </a:defRPr>
      </a:lvl3pPr>
      <a:lvl4pPr marL="1200150" indent="-169863" algn="l" rtl="0" eaLnBrk="0" fontAlgn="base" hangingPunct="0">
        <a:spcBef>
          <a:spcPct val="20000"/>
        </a:spcBef>
        <a:spcAft>
          <a:spcPct val="0"/>
        </a:spcAft>
        <a:buClr>
          <a:schemeClr val="tx1"/>
        </a:buClr>
        <a:buFont typeface="Wingdings" charset="0"/>
        <a:buChar char="§"/>
        <a:defRPr sz="1500">
          <a:solidFill>
            <a:schemeClr val="tx1"/>
          </a:solidFill>
          <a:latin typeface="+mn-lt"/>
          <a:ea typeface="Arial" charset="0"/>
          <a:cs typeface="+mn-cs"/>
        </a:defRPr>
      </a:lvl4pPr>
      <a:lvl5pPr marL="1606550" indent="-230188" algn="l" rtl="0" eaLnBrk="0" fontAlgn="base" hangingPunct="0">
        <a:spcBef>
          <a:spcPct val="20000"/>
        </a:spcBef>
        <a:spcAft>
          <a:spcPct val="0"/>
        </a:spcAft>
        <a:buClr>
          <a:schemeClr val="bg1"/>
        </a:buClr>
        <a:buChar char="»"/>
        <a:defRPr sz="1600">
          <a:solidFill>
            <a:schemeClr val="bg1"/>
          </a:solidFill>
          <a:latin typeface="+mn-lt"/>
          <a:ea typeface="Arial" charset="0"/>
          <a:cs typeface="+mn-cs"/>
        </a:defRPr>
      </a:lvl5pPr>
      <a:lvl6pPr marL="20637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6pPr>
      <a:lvl7pPr marL="25209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7pPr>
      <a:lvl8pPr marL="29781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8pPr>
      <a:lvl9pPr marL="34353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8.png"/><Relationship Id="rId11" Type="http://schemas.openxmlformats.org/officeDocument/2006/relationships/image" Target="../media/image23.jpe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8.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jpeg"/><Relationship Id="rId18" Type="http://schemas.openxmlformats.org/officeDocument/2006/relationships/image" Target="../media/image48.jpeg"/><Relationship Id="rId26" Type="http://schemas.openxmlformats.org/officeDocument/2006/relationships/image" Target="../media/image56.png"/><Relationship Id="rId3" Type="http://schemas.openxmlformats.org/officeDocument/2006/relationships/image" Target="../media/image33.png"/><Relationship Id="rId21" Type="http://schemas.openxmlformats.org/officeDocument/2006/relationships/image" Target="../media/image51.png"/><Relationship Id="rId7" Type="http://schemas.openxmlformats.org/officeDocument/2006/relationships/image" Target="../media/image37.jpeg"/><Relationship Id="rId12" Type="http://schemas.openxmlformats.org/officeDocument/2006/relationships/image" Target="../media/image42.jpeg"/><Relationship Id="rId17" Type="http://schemas.openxmlformats.org/officeDocument/2006/relationships/image" Target="../media/image47.jpeg"/><Relationship Id="rId25" Type="http://schemas.openxmlformats.org/officeDocument/2006/relationships/image" Target="../media/image55.png"/><Relationship Id="rId2" Type="http://schemas.openxmlformats.org/officeDocument/2006/relationships/notesSlide" Target="../notesSlides/notesSlide5.xml"/><Relationship Id="rId16" Type="http://schemas.openxmlformats.org/officeDocument/2006/relationships/image" Target="../media/image46.jpeg"/><Relationship Id="rId20" Type="http://schemas.openxmlformats.org/officeDocument/2006/relationships/image" Target="../media/image50.jpeg"/><Relationship Id="rId29"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image" Target="../media/image36.jpeg"/><Relationship Id="rId11" Type="http://schemas.openxmlformats.org/officeDocument/2006/relationships/image" Target="../media/image41.jpeg"/><Relationship Id="rId24" Type="http://schemas.openxmlformats.org/officeDocument/2006/relationships/image" Target="../media/image54.jpeg"/><Relationship Id="rId32" Type="http://schemas.openxmlformats.org/officeDocument/2006/relationships/image" Target="../media/image62.jpeg"/><Relationship Id="rId5" Type="http://schemas.openxmlformats.org/officeDocument/2006/relationships/image" Target="../media/image35.jpeg"/><Relationship Id="rId15" Type="http://schemas.openxmlformats.org/officeDocument/2006/relationships/image" Target="../media/image45.jpeg"/><Relationship Id="rId23" Type="http://schemas.openxmlformats.org/officeDocument/2006/relationships/image" Target="../media/image53.png"/><Relationship Id="rId28" Type="http://schemas.openxmlformats.org/officeDocument/2006/relationships/image" Target="../media/image58.jpeg"/><Relationship Id="rId10" Type="http://schemas.openxmlformats.org/officeDocument/2006/relationships/image" Target="../media/image40.jpeg"/><Relationship Id="rId19" Type="http://schemas.openxmlformats.org/officeDocument/2006/relationships/image" Target="../media/image49.jpeg"/><Relationship Id="rId31" Type="http://schemas.openxmlformats.org/officeDocument/2006/relationships/image" Target="../media/image61.jpeg"/><Relationship Id="rId4" Type="http://schemas.openxmlformats.org/officeDocument/2006/relationships/image" Target="../media/image34.png"/><Relationship Id="rId9" Type="http://schemas.openxmlformats.org/officeDocument/2006/relationships/image" Target="../media/image39.jpeg"/><Relationship Id="rId14" Type="http://schemas.openxmlformats.org/officeDocument/2006/relationships/image" Target="../media/image44.jpeg"/><Relationship Id="rId22" Type="http://schemas.openxmlformats.org/officeDocument/2006/relationships/image" Target="../media/image52.png"/><Relationship Id="rId27" Type="http://schemas.openxmlformats.org/officeDocument/2006/relationships/image" Target="../media/image57.jpeg"/><Relationship Id="rId30" Type="http://schemas.openxmlformats.org/officeDocument/2006/relationships/image" Target="../media/image6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3.png"/><Relationship Id="rId7" Type="http://schemas.openxmlformats.org/officeDocument/2006/relationships/image" Target="../media/image69.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s>
</file>

<file path=ppt/slides/_rels/slide15.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3.png"/><Relationship Id="rId7" Type="http://schemas.openxmlformats.org/officeDocument/2006/relationships/slide" Target="slide102.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slide" Target="slide100.xml"/></Relationships>
</file>

<file path=ppt/slides/_rels/slide16.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1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80.jpeg"/></Relationships>
</file>

<file path=ppt/slides/_rels/slide18.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6.xml"/><Relationship Id="rId4" Type="http://schemas.openxmlformats.org/officeDocument/2006/relationships/image" Target="../media/image89.png"/></Relationships>
</file>

<file path=ppt/slides/_rels/slide2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92.emf"/><Relationship Id="rId4" Type="http://schemas.openxmlformats.org/officeDocument/2006/relationships/image" Target="../media/image9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74.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98.png"/></Relationships>
</file>

<file path=ppt/slides/_rels/slide2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jpeg"/></Relationships>
</file>

<file path=ppt/slides/_rels/slide3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01.png"/><Relationship Id="rId4" Type="http://schemas.openxmlformats.org/officeDocument/2006/relationships/image" Target="../media/image100.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03.emf"/><Relationship Id="rId4" Type="http://schemas.openxmlformats.org/officeDocument/2006/relationships/oleObject" Target="../embeddings/oleObject1.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37.xml.rels><?xml version="1.0" encoding="UTF-8" standalone="yes"?>
<Relationships xmlns="http://schemas.openxmlformats.org/package/2006/relationships"><Relationship Id="rId3" Type="http://schemas.openxmlformats.org/officeDocument/2006/relationships/image" Target="../media/image111.png"/><Relationship Id="rId7" Type="http://schemas.openxmlformats.org/officeDocument/2006/relationships/image" Target="../media/image115.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38.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image" Target="../media/image117.png"/><Relationship Id="rId7" Type="http://schemas.openxmlformats.org/officeDocument/2006/relationships/image" Target="../media/image121.png"/><Relationship Id="rId2" Type="http://schemas.openxmlformats.org/officeDocument/2006/relationships/image" Target="../media/image116.png"/><Relationship Id="rId1" Type="http://schemas.openxmlformats.org/officeDocument/2006/relationships/slideLayout" Target="../slideLayouts/slideLayout6.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 Id="rId9" Type="http://schemas.openxmlformats.org/officeDocument/2006/relationships/image" Target="../media/image123.png"/></Relationships>
</file>

<file path=ppt/slides/_rels/slide3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6.png"/><Relationship Id="rId7"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7.png"/><Relationship Id="rId9" Type="http://schemas.openxmlformats.org/officeDocument/2006/relationships/image" Target="../media/image28.png"/></Relationships>
</file>

<file path=ppt/slides/_rels/slide40.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27.png"/><Relationship Id="rId7" Type="http://schemas.openxmlformats.org/officeDocument/2006/relationships/image" Target="../media/image131.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30.png"/><Relationship Id="rId11" Type="http://schemas.openxmlformats.org/officeDocument/2006/relationships/image" Target="../media/image135.png"/><Relationship Id="rId5" Type="http://schemas.openxmlformats.org/officeDocument/2006/relationships/image" Target="../media/image129.png"/><Relationship Id="rId10" Type="http://schemas.openxmlformats.org/officeDocument/2006/relationships/image" Target="../media/image134.jpeg"/><Relationship Id="rId4" Type="http://schemas.openxmlformats.org/officeDocument/2006/relationships/image" Target="../media/image128.png"/><Relationship Id="rId9" Type="http://schemas.openxmlformats.org/officeDocument/2006/relationships/image" Target="../media/image133.png"/></Relationships>
</file>

<file path=ppt/slides/_rels/slide43.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6.xml"/><Relationship Id="rId5" Type="http://schemas.openxmlformats.org/officeDocument/2006/relationships/image" Target="../media/image138.jpeg"/><Relationship Id="rId4" Type="http://schemas.openxmlformats.org/officeDocument/2006/relationships/image" Target="../media/image29.png"/></Relationships>
</file>

<file path=ppt/slides/_rels/slide44.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png"/><Relationship Id="rId1" Type="http://schemas.openxmlformats.org/officeDocument/2006/relationships/slideLayout" Target="../slideLayouts/slideLayout6.xml"/><Relationship Id="rId5" Type="http://schemas.openxmlformats.org/officeDocument/2006/relationships/image" Target="../media/image142.png"/><Relationship Id="rId4" Type="http://schemas.openxmlformats.org/officeDocument/2006/relationships/image" Target="../media/image141.jpeg"/></Relationships>
</file>

<file path=ppt/slides/_rels/slide45.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hyperlink" Target="https://www.ibm.com/developerworks/mydeveloperworks/wikis/home?lang=en#/wiki/IBM%20i%20Technology%20Updates/page/IBM%20i%20on%20a%20Flex%20Compute%20Node" TargetMode="External"/><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www.ibm.com/systems/resources/systems_i_Virtualization_Open_Storage.pdf"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45.png"/></Relationships>
</file>

<file path=ppt/slides/_rels/slide4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6.png"/><Relationship Id="rId7"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7.png"/><Relationship Id="rId9" Type="http://schemas.openxmlformats.org/officeDocument/2006/relationships/image" Target="../media/image28.png"/></Relationships>
</file>

<file path=ppt/slides/_rels/slide50.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49.png"/><Relationship Id="rId4" Type="http://schemas.openxmlformats.org/officeDocument/2006/relationships/image" Target="../media/image148.png"/></Relationships>
</file>

<file path=ppt/slides/_rels/slide52.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50.png"/><Relationship Id="rId4" Type="http://schemas.openxmlformats.org/officeDocument/2006/relationships/image" Target="../media/image148.png"/></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48.png"/><Relationship Id="rId4" Type="http://schemas.openxmlformats.org/officeDocument/2006/relationships/image" Target="../media/image147.png"/></Relationships>
</file>

<file path=ppt/slides/_rels/slide5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6.png"/><Relationship Id="rId7"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7.png"/><Relationship Id="rId9" Type="http://schemas.openxmlformats.org/officeDocument/2006/relationships/image" Target="../media/image28.png"/></Relationships>
</file>

<file path=ppt/slides/_rels/slide56.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jpeg"/><Relationship Id="rId1" Type="http://schemas.openxmlformats.org/officeDocument/2006/relationships/slideLayout" Target="../slideLayouts/slideLayout6.xml"/><Relationship Id="rId4" Type="http://schemas.openxmlformats.org/officeDocument/2006/relationships/image" Target="../media/image153.png"/></Relationships>
</file>

<file path=ppt/slides/_rels/slide57.xml.rels><?xml version="1.0" encoding="UTF-8" standalone="yes"?>
<Relationships xmlns="http://schemas.openxmlformats.org/package/2006/relationships"><Relationship Id="rId8" Type="http://schemas.openxmlformats.org/officeDocument/2006/relationships/hyperlink" Target="http://youtu.be/RUoHaH_KwuE" TargetMode="External"/><Relationship Id="rId13" Type="http://schemas.openxmlformats.org/officeDocument/2006/relationships/hyperlink" Target="http://youtu.be/sGhNVDynDA0" TargetMode="External"/><Relationship Id="rId18" Type="http://schemas.openxmlformats.org/officeDocument/2006/relationships/image" Target="../media/image154.png"/><Relationship Id="rId3" Type="http://schemas.openxmlformats.org/officeDocument/2006/relationships/image" Target="../media/image136.png"/><Relationship Id="rId21" Type="http://schemas.openxmlformats.org/officeDocument/2006/relationships/image" Target="../media/image156.png"/><Relationship Id="rId7" Type="http://schemas.openxmlformats.org/officeDocument/2006/relationships/hyperlink" Target="http://youtu.be/0mea2Vwdga8" TargetMode="External"/><Relationship Id="rId12" Type="http://schemas.openxmlformats.org/officeDocument/2006/relationships/hyperlink" Target="http://youtu.be/Dpx_P-DNYjE" TargetMode="External"/><Relationship Id="rId17" Type="http://schemas.openxmlformats.org/officeDocument/2006/relationships/hyperlink" Target="http://youtu.be/B-gKcZEMbc0" TargetMode="External"/><Relationship Id="rId2" Type="http://schemas.openxmlformats.org/officeDocument/2006/relationships/notesSlide" Target="../notesSlides/notesSlide29.xml"/><Relationship Id="rId16" Type="http://schemas.openxmlformats.org/officeDocument/2006/relationships/hyperlink" Target="http://youtu.be/GUBIZMicjjg" TargetMode="External"/><Relationship Id="rId20" Type="http://schemas.openxmlformats.org/officeDocument/2006/relationships/image" Target="../media/image155.png"/><Relationship Id="rId1" Type="http://schemas.openxmlformats.org/officeDocument/2006/relationships/slideLayout" Target="../slideLayouts/slideLayout7.xml"/><Relationship Id="rId6" Type="http://schemas.openxmlformats.org/officeDocument/2006/relationships/hyperlink" Target="http://youtu.be/GDGpzkQm8kU" TargetMode="External"/><Relationship Id="rId11" Type="http://schemas.openxmlformats.org/officeDocument/2006/relationships/hyperlink" Target="http://youtu.be/UiL0ETJrCrg" TargetMode="External"/><Relationship Id="rId5" Type="http://schemas.openxmlformats.org/officeDocument/2006/relationships/hyperlink" Target="http://youtu.be/agmMLFOqGXs" TargetMode="External"/><Relationship Id="rId15" Type="http://schemas.openxmlformats.org/officeDocument/2006/relationships/hyperlink" Target="http://youtu.be/WFodJ4YX6h0" TargetMode="External"/><Relationship Id="rId10" Type="http://schemas.openxmlformats.org/officeDocument/2006/relationships/hyperlink" Target="http://youtu.be/VO2waSrDuIc" TargetMode="External"/><Relationship Id="rId19" Type="http://schemas.openxmlformats.org/officeDocument/2006/relationships/image" Target="../media/image28.png"/><Relationship Id="rId4" Type="http://schemas.openxmlformats.org/officeDocument/2006/relationships/hyperlink" Target="http://youtu.be/AHlHsO4dW2A" TargetMode="External"/><Relationship Id="rId9" Type="http://schemas.openxmlformats.org/officeDocument/2006/relationships/hyperlink" Target="http://youtu.be/YjJlSJf2fEM" TargetMode="External"/><Relationship Id="rId14" Type="http://schemas.openxmlformats.org/officeDocument/2006/relationships/hyperlink" Target="http://youtu.be/U7ICZsIozeg" TargetMode="External"/><Relationship Id="rId22" Type="http://schemas.openxmlformats.org/officeDocument/2006/relationships/image" Target="../media/image157.png"/></Relationships>
</file>

<file path=ppt/slides/_rels/slide58.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168.emf"/><Relationship Id="rId2" Type="http://schemas.openxmlformats.org/officeDocument/2006/relationships/image" Target="../media/image167.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6.xml"/><Relationship Id="rId6" Type="http://schemas.openxmlformats.org/officeDocument/2006/relationships/image" Target="../media/image173.png"/><Relationship Id="rId5" Type="http://schemas.openxmlformats.org/officeDocument/2006/relationships/image" Target="../media/image172.jpeg"/><Relationship Id="rId4" Type="http://schemas.openxmlformats.org/officeDocument/2006/relationships/image" Target="../media/image171.jpeg"/></Relationships>
</file>

<file path=ppt/slides/_rels/slide70.xml.rels><?xml version="1.0" encoding="UTF-8" standalone="yes"?>
<Relationships xmlns="http://schemas.openxmlformats.org/package/2006/relationships"><Relationship Id="rId26" Type="http://schemas.openxmlformats.org/officeDocument/2006/relationships/image" Target="../media/image197.jpeg"/><Relationship Id="rId117" Type="http://schemas.openxmlformats.org/officeDocument/2006/relationships/image" Target="../media/image287.jpeg"/><Relationship Id="rId21" Type="http://schemas.openxmlformats.org/officeDocument/2006/relationships/image" Target="../media/image193.jpeg"/><Relationship Id="rId42" Type="http://schemas.openxmlformats.org/officeDocument/2006/relationships/image" Target="../media/image213.jpeg"/><Relationship Id="rId47" Type="http://schemas.openxmlformats.org/officeDocument/2006/relationships/image" Target="../media/image218.jpeg"/><Relationship Id="rId63" Type="http://schemas.openxmlformats.org/officeDocument/2006/relationships/image" Target="../media/image234.png"/><Relationship Id="rId68" Type="http://schemas.openxmlformats.org/officeDocument/2006/relationships/image" Target="../media/image239.png"/><Relationship Id="rId84" Type="http://schemas.openxmlformats.org/officeDocument/2006/relationships/image" Target="../media/image255.png"/><Relationship Id="rId89" Type="http://schemas.openxmlformats.org/officeDocument/2006/relationships/image" Target="../media/image260.wmf"/><Relationship Id="rId112" Type="http://schemas.openxmlformats.org/officeDocument/2006/relationships/image" Target="../media/image282.png"/><Relationship Id="rId16" Type="http://schemas.openxmlformats.org/officeDocument/2006/relationships/image" Target="../media/image188.png"/><Relationship Id="rId107" Type="http://schemas.openxmlformats.org/officeDocument/2006/relationships/image" Target="../media/image277.png"/><Relationship Id="rId11" Type="http://schemas.openxmlformats.org/officeDocument/2006/relationships/image" Target="../media/image183.jpeg"/><Relationship Id="rId32" Type="http://schemas.openxmlformats.org/officeDocument/2006/relationships/image" Target="../media/image203.jpeg"/><Relationship Id="rId37" Type="http://schemas.openxmlformats.org/officeDocument/2006/relationships/image" Target="../media/image208.png"/><Relationship Id="rId53" Type="http://schemas.openxmlformats.org/officeDocument/2006/relationships/image" Target="../media/image224.png"/><Relationship Id="rId58" Type="http://schemas.openxmlformats.org/officeDocument/2006/relationships/image" Target="../media/image229.jpeg"/><Relationship Id="rId74" Type="http://schemas.openxmlformats.org/officeDocument/2006/relationships/image" Target="../media/image245.png"/><Relationship Id="rId79" Type="http://schemas.openxmlformats.org/officeDocument/2006/relationships/image" Target="../media/image250.png"/><Relationship Id="rId102" Type="http://schemas.openxmlformats.org/officeDocument/2006/relationships/image" Target="../media/image272.jpeg"/><Relationship Id="rId123" Type="http://schemas.openxmlformats.org/officeDocument/2006/relationships/image" Target="../media/image293.jpeg"/><Relationship Id="rId128" Type="http://schemas.openxmlformats.org/officeDocument/2006/relationships/image" Target="../media/image298.png"/><Relationship Id="rId5" Type="http://schemas.openxmlformats.org/officeDocument/2006/relationships/image" Target="../media/image177.jpeg"/><Relationship Id="rId90" Type="http://schemas.openxmlformats.org/officeDocument/2006/relationships/image" Target="../media/image261.jpeg"/><Relationship Id="rId95" Type="http://schemas.openxmlformats.org/officeDocument/2006/relationships/image" Target="../media/image266.png"/><Relationship Id="rId19" Type="http://schemas.openxmlformats.org/officeDocument/2006/relationships/image" Target="../media/image191.png"/><Relationship Id="rId14" Type="http://schemas.openxmlformats.org/officeDocument/2006/relationships/image" Target="../media/image186.jpeg"/><Relationship Id="rId22" Type="http://schemas.openxmlformats.org/officeDocument/2006/relationships/image" Target="../media/image194.jpeg"/><Relationship Id="rId27" Type="http://schemas.openxmlformats.org/officeDocument/2006/relationships/image" Target="../media/image198.jpeg"/><Relationship Id="rId30" Type="http://schemas.openxmlformats.org/officeDocument/2006/relationships/image" Target="../media/image201.jpeg"/><Relationship Id="rId35" Type="http://schemas.openxmlformats.org/officeDocument/2006/relationships/image" Target="../media/image206.png"/><Relationship Id="rId43" Type="http://schemas.openxmlformats.org/officeDocument/2006/relationships/image" Target="../media/image214.png"/><Relationship Id="rId48" Type="http://schemas.openxmlformats.org/officeDocument/2006/relationships/image" Target="../media/image219.jpeg"/><Relationship Id="rId56" Type="http://schemas.openxmlformats.org/officeDocument/2006/relationships/image" Target="../media/image227.png"/><Relationship Id="rId64" Type="http://schemas.openxmlformats.org/officeDocument/2006/relationships/image" Target="../media/image235.jpeg"/><Relationship Id="rId69" Type="http://schemas.openxmlformats.org/officeDocument/2006/relationships/image" Target="../media/image240.jpeg"/><Relationship Id="rId77" Type="http://schemas.openxmlformats.org/officeDocument/2006/relationships/image" Target="../media/image248.jpeg"/><Relationship Id="rId100" Type="http://schemas.openxmlformats.org/officeDocument/2006/relationships/hyperlink" Target="https://radware.webex.com/mw0306ld/mywebex/jsp/frame/%20http:/www.radware.com" TargetMode="External"/><Relationship Id="rId105" Type="http://schemas.openxmlformats.org/officeDocument/2006/relationships/image" Target="../media/image275.jpeg"/><Relationship Id="rId113" Type="http://schemas.openxmlformats.org/officeDocument/2006/relationships/image" Target="../media/image283.jpeg"/><Relationship Id="rId118" Type="http://schemas.openxmlformats.org/officeDocument/2006/relationships/image" Target="../media/image288.jpeg"/><Relationship Id="rId126" Type="http://schemas.openxmlformats.org/officeDocument/2006/relationships/image" Target="../media/image296.jpeg"/><Relationship Id="rId8" Type="http://schemas.openxmlformats.org/officeDocument/2006/relationships/image" Target="../media/image180.jpeg"/><Relationship Id="rId51" Type="http://schemas.openxmlformats.org/officeDocument/2006/relationships/image" Target="../media/image222.jpeg"/><Relationship Id="rId72" Type="http://schemas.openxmlformats.org/officeDocument/2006/relationships/image" Target="../media/image243.png"/><Relationship Id="rId80" Type="http://schemas.openxmlformats.org/officeDocument/2006/relationships/image" Target="../media/image251.png"/><Relationship Id="rId85" Type="http://schemas.openxmlformats.org/officeDocument/2006/relationships/image" Target="../media/image256.jpeg"/><Relationship Id="rId93" Type="http://schemas.openxmlformats.org/officeDocument/2006/relationships/image" Target="../media/image264.png"/><Relationship Id="rId98" Type="http://schemas.openxmlformats.org/officeDocument/2006/relationships/image" Target="../media/image269.png"/><Relationship Id="rId121" Type="http://schemas.openxmlformats.org/officeDocument/2006/relationships/image" Target="../media/image291.jpeg"/><Relationship Id="rId3" Type="http://schemas.openxmlformats.org/officeDocument/2006/relationships/image" Target="../media/image175.jpeg"/><Relationship Id="rId12" Type="http://schemas.openxmlformats.org/officeDocument/2006/relationships/image" Target="../media/image184.jpeg"/><Relationship Id="rId17" Type="http://schemas.openxmlformats.org/officeDocument/2006/relationships/image" Target="../media/image189.png"/><Relationship Id="rId25" Type="http://schemas.openxmlformats.org/officeDocument/2006/relationships/image" Target="../media/image196.jpeg"/><Relationship Id="rId33" Type="http://schemas.openxmlformats.org/officeDocument/2006/relationships/image" Target="../media/image204.jpeg"/><Relationship Id="rId38" Type="http://schemas.openxmlformats.org/officeDocument/2006/relationships/image" Target="../media/image209.jpeg"/><Relationship Id="rId46" Type="http://schemas.openxmlformats.org/officeDocument/2006/relationships/image" Target="../media/image217.jpeg"/><Relationship Id="rId59" Type="http://schemas.openxmlformats.org/officeDocument/2006/relationships/image" Target="../media/image230.png"/><Relationship Id="rId67" Type="http://schemas.openxmlformats.org/officeDocument/2006/relationships/image" Target="../media/image238.jpeg"/><Relationship Id="rId103" Type="http://schemas.openxmlformats.org/officeDocument/2006/relationships/image" Target="../media/image273.png"/><Relationship Id="rId108" Type="http://schemas.openxmlformats.org/officeDocument/2006/relationships/image" Target="../media/image278.jpeg"/><Relationship Id="rId116" Type="http://schemas.openxmlformats.org/officeDocument/2006/relationships/image" Target="../media/image286.jpeg"/><Relationship Id="rId124" Type="http://schemas.openxmlformats.org/officeDocument/2006/relationships/image" Target="../media/image294.jpeg"/><Relationship Id="rId129" Type="http://schemas.openxmlformats.org/officeDocument/2006/relationships/image" Target="../media/image170.png"/><Relationship Id="rId20" Type="http://schemas.openxmlformats.org/officeDocument/2006/relationships/image" Target="../media/image192.jpeg"/><Relationship Id="rId41" Type="http://schemas.openxmlformats.org/officeDocument/2006/relationships/image" Target="../media/image212.png"/><Relationship Id="rId54" Type="http://schemas.openxmlformats.org/officeDocument/2006/relationships/image" Target="../media/image225.jpeg"/><Relationship Id="rId62" Type="http://schemas.openxmlformats.org/officeDocument/2006/relationships/image" Target="../media/image233.png"/><Relationship Id="rId70" Type="http://schemas.openxmlformats.org/officeDocument/2006/relationships/image" Target="../media/image241.png"/><Relationship Id="rId75" Type="http://schemas.openxmlformats.org/officeDocument/2006/relationships/image" Target="../media/image246.png"/><Relationship Id="rId83" Type="http://schemas.openxmlformats.org/officeDocument/2006/relationships/image" Target="../media/image254.jpeg"/><Relationship Id="rId88" Type="http://schemas.openxmlformats.org/officeDocument/2006/relationships/image" Target="../media/image259.jpeg"/><Relationship Id="rId91" Type="http://schemas.openxmlformats.org/officeDocument/2006/relationships/image" Target="../media/image262.jpeg"/><Relationship Id="rId96" Type="http://schemas.openxmlformats.org/officeDocument/2006/relationships/image" Target="../media/image267.jpeg"/><Relationship Id="rId111" Type="http://schemas.openxmlformats.org/officeDocument/2006/relationships/image" Target="../media/image281.png"/><Relationship Id="rId1" Type="http://schemas.openxmlformats.org/officeDocument/2006/relationships/slideLayout" Target="../slideLayouts/slideLayout6.xml"/><Relationship Id="rId6" Type="http://schemas.openxmlformats.org/officeDocument/2006/relationships/image" Target="../media/image178.jpeg"/><Relationship Id="rId15" Type="http://schemas.openxmlformats.org/officeDocument/2006/relationships/image" Target="../media/image187.jpeg"/><Relationship Id="rId23" Type="http://schemas.openxmlformats.org/officeDocument/2006/relationships/image" Target="../media/image43.jpeg"/><Relationship Id="rId28" Type="http://schemas.openxmlformats.org/officeDocument/2006/relationships/image" Target="../media/image199.jpeg"/><Relationship Id="rId36" Type="http://schemas.openxmlformats.org/officeDocument/2006/relationships/image" Target="../media/image207.jpeg"/><Relationship Id="rId49" Type="http://schemas.openxmlformats.org/officeDocument/2006/relationships/image" Target="../media/image220.jpeg"/><Relationship Id="rId57" Type="http://schemas.openxmlformats.org/officeDocument/2006/relationships/image" Target="../media/image228.png"/><Relationship Id="rId106" Type="http://schemas.openxmlformats.org/officeDocument/2006/relationships/image" Target="../media/image276.jpeg"/><Relationship Id="rId114" Type="http://schemas.openxmlformats.org/officeDocument/2006/relationships/image" Target="../media/image284.png"/><Relationship Id="rId119" Type="http://schemas.openxmlformats.org/officeDocument/2006/relationships/image" Target="../media/image289.jpeg"/><Relationship Id="rId127" Type="http://schemas.openxmlformats.org/officeDocument/2006/relationships/image" Target="../media/image297.png"/><Relationship Id="rId10" Type="http://schemas.openxmlformats.org/officeDocument/2006/relationships/image" Target="../media/image182.jpeg"/><Relationship Id="rId31" Type="http://schemas.openxmlformats.org/officeDocument/2006/relationships/image" Target="../media/image202.jpeg"/><Relationship Id="rId44" Type="http://schemas.openxmlformats.org/officeDocument/2006/relationships/image" Target="../media/image215.png"/><Relationship Id="rId52" Type="http://schemas.openxmlformats.org/officeDocument/2006/relationships/image" Target="../media/image223.png"/><Relationship Id="rId60" Type="http://schemas.openxmlformats.org/officeDocument/2006/relationships/image" Target="../media/image231.png"/><Relationship Id="rId65" Type="http://schemas.openxmlformats.org/officeDocument/2006/relationships/image" Target="../media/image236.png"/><Relationship Id="rId73" Type="http://schemas.openxmlformats.org/officeDocument/2006/relationships/image" Target="../media/image244.png"/><Relationship Id="rId78" Type="http://schemas.openxmlformats.org/officeDocument/2006/relationships/image" Target="../media/image249.jpeg"/><Relationship Id="rId81" Type="http://schemas.openxmlformats.org/officeDocument/2006/relationships/image" Target="../media/image252.jpeg"/><Relationship Id="rId86" Type="http://schemas.openxmlformats.org/officeDocument/2006/relationships/image" Target="../media/image257.png"/><Relationship Id="rId94" Type="http://schemas.openxmlformats.org/officeDocument/2006/relationships/image" Target="../media/image265.png"/><Relationship Id="rId99" Type="http://schemas.openxmlformats.org/officeDocument/2006/relationships/image" Target="../media/image270.png"/><Relationship Id="rId101" Type="http://schemas.openxmlformats.org/officeDocument/2006/relationships/image" Target="../media/image271.jpeg"/><Relationship Id="rId122" Type="http://schemas.openxmlformats.org/officeDocument/2006/relationships/image" Target="../media/image292.jpeg"/><Relationship Id="rId130" Type="http://schemas.openxmlformats.org/officeDocument/2006/relationships/image" Target="../media/image299.png"/><Relationship Id="rId4" Type="http://schemas.openxmlformats.org/officeDocument/2006/relationships/image" Target="../media/image176.jpeg"/><Relationship Id="rId9" Type="http://schemas.openxmlformats.org/officeDocument/2006/relationships/image" Target="../media/image181.jpeg"/><Relationship Id="rId13" Type="http://schemas.openxmlformats.org/officeDocument/2006/relationships/image" Target="../media/image185.jpeg"/><Relationship Id="rId18" Type="http://schemas.openxmlformats.org/officeDocument/2006/relationships/image" Target="../media/image190.png"/><Relationship Id="rId39" Type="http://schemas.openxmlformats.org/officeDocument/2006/relationships/image" Target="../media/image210.png"/><Relationship Id="rId109" Type="http://schemas.openxmlformats.org/officeDocument/2006/relationships/image" Target="../media/image279.jpeg"/><Relationship Id="rId34" Type="http://schemas.openxmlformats.org/officeDocument/2006/relationships/image" Target="../media/image205.png"/><Relationship Id="rId50" Type="http://schemas.openxmlformats.org/officeDocument/2006/relationships/image" Target="../media/image221.png"/><Relationship Id="rId55" Type="http://schemas.openxmlformats.org/officeDocument/2006/relationships/image" Target="../media/image226.jpeg"/><Relationship Id="rId76" Type="http://schemas.openxmlformats.org/officeDocument/2006/relationships/image" Target="../media/image247.jpeg"/><Relationship Id="rId97" Type="http://schemas.openxmlformats.org/officeDocument/2006/relationships/image" Target="../media/image268.png"/><Relationship Id="rId104" Type="http://schemas.openxmlformats.org/officeDocument/2006/relationships/image" Target="../media/image274.jpeg"/><Relationship Id="rId120" Type="http://schemas.openxmlformats.org/officeDocument/2006/relationships/image" Target="../media/image290.png"/><Relationship Id="rId125" Type="http://schemas.openxmlformats.org/officeDocument/2006/relationships/image" Target="../media/image295.jpeg"/><Relationship Id="rId7" Type="http://schemas.openxmlformats.org/officeDocument/2006/relationships/image" Target="../media/image179.jpeg"/><Relationship Id="rId71" Type="http://schemas.openxmlformats.org/officeDocument/2006/relationships/image" Target="../media/image242.png"/><Relationship Id="rId92" Type="http://schemas.openxmlformats.org/officeDocument/2006/relationships/image" Target="../media/image263.jpeg"/><Relationship Id="rId2" Type="http://schemas.openxmlformats.org/officeDocument/2006/relationships/image" Target="../media/image174.jpeg"/><Relationship Id="rId29" Type="http://schemas.openxmlformats.org/officeDocument/2006/relationships/image" Target="../media/image200.jpeg"/><Relationship Id="rId24" Type="http://schemas.openxmlformats.org/officeDocument/2006/relationships/image" Target="../media/image195.jpeg"/><Relationship Id="rId40" Type="http://schemas.openxmlformats.org/officeDocument/2006/relationships/image" Target="../media/image211.jpeg"/><Relationship Id="rId45" Type="http://schemas.openxmlformats.org/officeDocument/2006/relationships/image" Target="../media/image216.png"/><Relationship Id="rId66" Type="http://schemas.openxmlformats.org/officeDocument/2006/relationships/image" Target="../media/image237.png"/><Relationship Id="rId87" Type="http://schemas.openxmlformats.org/officeDocument/2006/relationships/image" Target="../media/image258.jpeg"/><Relationship Id="rId110" Type="http://schemas.openxmlformats.org/officeDocument/2006/relationships/image" Target="../media/image280.wmf"/><Relationship Id="rId115" Type="http://schemas.openxmlformats.org/officeDocument/2006/relationships/image" Target="../media/image285.jpeg"/><Relationship Id="rId61" Type="http://schemas.openxmlformats.org/officeDocument/2006/relationships/image" Target="../media/image232.jpeg"/><Relationship Id="rId82" Type="http://schemas.openxmlformats.org/officeDocument/2006/relationships/image" Target="../media/image253.jpe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300.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301.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302.emf"/><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303.jpe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304.emf"/><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305.emf"/><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306.png"/><Relationship Id="rId7" Type="http://schemas.openxmlformats.org/officeDocument/2006/relationships/image" Target="../media/image310.png"/><Relationship Id="rId2" Type="http://schemas.openxmlformats.org/officeDocument/2006/relationships/image" Target="../media/image72.png"/><Relationship Id="rId1" Type="http://schemas.openxmlformats.org/officeDocument/2006/relationships/slideLayout" Target="../slideLayouts/slideLayout6.xml"/><Relationship Id="rId6" Type="http://schemas.openxmlformats.org/officeDocument/2006/relationships/image" Target="../media/image309.gif"/><Relationship Id="rId5" Type="http://schemas.openxmlformats.org/officeDocument/2006/relationships/image" Target="../media/image308.jpeg"/><Relationship Id="rId4" Type="http://schemas.openxmlformats.org/officeDocument/2006/relationships/image" Target="../media/image307.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311.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312.jpe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314.png"/><Relationship Id="rId2" Type="http://schemas.openxmlformats.org/officeDocument/2006/relationships/image" Target="../media/image313.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316.png"/><Relationship Id="rId2" Type="http://schemas.openxmlformats.org/officeDocument/2006/relationships/image" Target="../media/image315.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317.jpe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318.jpe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319.jpe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image" Target="../media/image320.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21.pn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image" Target="../media/image322.emf"/><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3" Type="http://schemas.openxmlformats.org/officeDocument/2006/relationships/image" Target="../media/image324.png"/><Relationship Id="rId2" Type="http://schemas.openxmlformats.org/officeDocument/2006/relationships/image" Target="../media/image323.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325.emf"/><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3" Type="http://schemas.openxmlformats.org/officeDocument/2006/relationships/image" Target="../media/image326.emf"/><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327.png"/></Relationships>
</file>

<file path=ppt/slides/_rels/slide100.xml.rels><?xml version="1.0" encoding="UTF-8" standalone="yes"?>
<Relationships xmlns="http://schemas.openxmlformats.org/package/2006/relationships"><Relationship Id="rId3" Type="http://schemas.openxmlformats.org/officeDocument/2006/relationships/image" Target="../media/image328.pn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slide" Target="slide15.xml"/><Relationship Id="rId4" Type="http://schemas.openxmlformats.org/officeDocument/2006/relationships/image" Target="../media/image329.emf"/></Relationships>
</file>

<file path=ppt/slides/_rels/slide10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330.emf"/></Relationships>
</file>

<file path=ppt/slides/_rels/slide102.xml.rels><?xml version="1.0" encoding="UTF-8" standalone="yes"?>
<Relationships xmlns="http://schemas.openxmlformats.org/package/2006/relationships"><Relationship Id="rId3" Type="http://schemas.openxmlformats.org/officeDocument/2006/relationships/image" Target="../media/image331.emf"/><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slide" Target="slide15.xml"/><Relationship Id="rId5" Type="http://schemas.openxmlformats.org/officeDocument/2006/relationships/image" Target="../media/image333.png"/><Relationship Id="rId4" Type="http://schemas.openxmlformats.org/officeDocument/2006/relationships/image" Target="../media/image332.png"/></Relationships>
</file>

<file path=ppt/slides/_rels/slide103.xml.rels><?xml version="1.0" encoding="UTF-8" standalone="yes"?>
<Relationships xmlns="http://schemas.openxmlformats.org/package/2006/relationships"><Relationship Id="rId3" Type="http://schemas.openxmlformats.org/officeDocument/2006/relationships/image" Target="../media/image331.emf"/><Relationship Id="rId2" Type="http://schemas.openxmlformats.org/officeDocument/2006/relationships/image" Target="../media/image332.png"/><Relationship Id="rId1" Type="http://schemas.openxmlformats.org/officeDocument/2006/relationships/slideLayout" Target="../slideLayouts/slideLayout7.xml"/><Relationship Id="rId4" Type="http://schemas.openxmlformats.org/officeDocument/2006/relationships/image" Target="../media/image333.png"/></Relationships>
</file>

<file path=ppt/slides/_rels/slide104.xml.rels><?xml version="1.0" encoding="UTF-8" standalone="yes"?>
<Relationships xmlns="http://schemas.openxmlformats.org/package/2006/relationships"><Relationship Id="rId3" Type="http://schemas.openxmlformats.org/officeDocument/2006/relationships/image" Target="../media/image334.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335.emf"/></Relationships>
</file>

<file path=ppt/slides/_rels/slide105.xml.rels><?xml version="1.0" encoding="UTF-8" standalone="yes"?>
<Relationships xmlns="http://schemas.openxmlformats.org/package/2006/relationships"><Relationship Id="rId3" Type="http://schemas.openxmlformats.org/officeDocument/2006/relationships/hyperlink" Target="http://www.ibm.com/legal/copytrade.shtml"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p:cNvSpPr>
            <a:spLocks noGrp="1" noChangeArrowheads="1"/>
          </p:cNvSpPr>
          <p:nvPr>
            <p:ph type="ctrTitle"/>
          </p:nvPr>
        </p:nvSpPr>
        <p:spPr>
          <a:xfrm>
            <a:off x="317500" y="1173163"/>
            <a:ext cx="8445500" cy="1792287"/>
          </a:xfrm>
        </p:spPr>
        <p:txBody>
          <a:bodyPr/>
          <a:lstStyle/>
          <a:p>
            <a:pPr eaLnBrk="1" hangingPunct="1"/>
            <a:r>
              <a:rPr lang="en-US" sz="3600" dirty="0">
                <a:latin typeface="Arial" charset="0"/>
                <a:ea typeface="ＭＳ Ｐゴシック" charset="0"/>
              </a:rPr>
              <a:t>IBM </a:t>
            </a:r>
            <a:r>
              <a:rPr lang="en-US" sz="3600" dirty="0" err="1" smtClean="0">
                <a:latin typeface="Arial" charset="0"/>
                <a:ea typeface="ＭＳ Ｐゴシック" charset="0"/>
              </a:rPr>
              <a:t>PureSystems</a:t>
            </a:r>
            <a:r>
              <a:rPr lang="en-US" sz="3600" dirty="0">
                <a:latin typeface="Arial" charset="0"/>
                <a:ea typeface="ＭＳ Ｐゴシック" charset="0"/>
              </a:rPr>
              <a:t/>
            </a:r>
            <a:br>
              <a:rPr lang="en-US" sz="3600" dirty="0">
                <a:latin typeface="Arial" charset="0"/>
                <a:ea typeface="ＭＳ Ｐゴシック" charset="0"/>
              </a:rPr>
            </a:br>
            <a:r>
              <a:rPr lang="en-US" sz="3000" b="0" dirty="0">
                <a:latin typeface="Arial" charset="0"/>
                <a:ea typeface="ＭＳ Ｐゴシック" charset="0"/>
              </a:rPr>
              <a:t>A new family of expert integrated systems</a:t>
            </a:r>
          </a:p>
        </p:txBody>
      </p:sp>
      <p:sp>
        <p:nvSpPr>
          <p:cNvPr id="3074" name="Subtitle 1"/>
          <p:cNvSpPr>
            <a:spLocks noGrp="1"/>
          </p:cNvSpPr>
          <p:nvPr>
            <p:ph type="subTitle" idx="1"/>
          </p:nvPr>
        </p:nvSpPr>
        <p:spPr>
          <a:xfrm>
            <a:off x="228600" y="3205163"/>
            <a:ext cx="6399213" cy="869950"/>
          </a:xfrm>
        </p:spPr>
        <p:txBody>
          <a:bodyPr/>
          <a:lstStyle/>
          <a:p>
            <a:pPr eaLnBrk="1" hangingPunct="1">
              <a:lnSpc>
                <a:spcPct val="90000"/>
              </a:lnSpc>
            </a:pPr>
            <a:r>
              <a:rPr lang="en-US" dirty="0" smtClean="0">
                <a:latin typeface="Arial" charset="0"/>
                <a:ea typeface="ＭＳ Ｐゴシック" charset="0"/>
              </a:rPr>
              <a:t>Joe Armstrong</a:t>
            </a:r>
          </a:p>
          <a:p>
            <a:pPr eaLnBrk="1" hangingPunct="1">
              <a:lnSpc>
                <a:spcPct val="90000"/>
              </a:lnSpc>
            </a:pPr>
            <a:r>
              <a:rPr lang="en-US" sz="1400" dirty="0" smtClean="0">
                <a:latin typeface="Arial" charset="0"/>
                <a:ea typeface="ＭＳ Ｐゴシック" charset="0"/>
              </a:rPr>
              <a:t>Version 1.0</a:t>
            </a:r>
          </a:p>
          <a:p>
            <a:pPr eaLnBrk="1" hangingPunct="1">
              <a:lnSpc>
                <a:spcPct val="90000"/>
              </a:lnSpc>
            </a:pPr>
            <a:r>
              <a:rPr lang="en-US" sz="1400" dirty="0" smtClean="0">
                <a:latin typeface="Arial" charset="0"/>
                <a:ea typeface="ＭＳ Ｐゴシック" charset="0"/>
              </a:rPr>
              <a:t>with significant help from John </a:t>
            </a:r>
            <a:r>
              <a:rPr lang="en-US" sz="1400" dirty="0" err="1" smtClean="0">
                <a:latin typeface="Arial" charset="0"/>
                <a:ea typeface="ＭＳ Ｐゴシック" charset="0"/>
              </a:rPr>
              <a:t>Banchy</a:t>
            </a:r>
            <a:r>
              <a:rPr lang="en-US" sz="1400" dirty="0">
                <a:latin typeface="Arial" charset="0"/>
                <a:ea typeface="ＭＳ Ｐゴシック" charset="0"/>
              </a:rPr>
              <a:t>,</a:t>
            </a:r>
            <a:r>
              <a:rPr lang="en-US" sz="1400" dirty="0" smtClean="0">
                <a:latin typeface="Arial" charset="0"/>
                <a:ea typeface="ＭＳ Ｐゴシック" charset="0"/>
              </a:rPr>
              <a:t> Bob Schuster and others</a:t>
            </a:r>
            <a:endParaRPr lang="en-US" sz="1400" dirty="0">
              <a:latin typeface="Arial" charset="0"/>
              <a:ea typeface="ＭＳ Ｐゴシック"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txBox="1">
            <a:spLocks noGrp="1" noChangeArrowheads="1"/>
          </p:cNvSpPr>
          <p:nvPr/>
        </p:nvSpPr>
        <p:spPr bwMode="auto">
          <a:xfrm>
            <a:off x="6781800" y="6600825"/>
            <a:ext cx="2133600" cy="18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fld id="{DFD77DBB-811F-4247-AC93-F082DCB9E9CA}" type="slidenum">
              <a:rPr lang="en-US" sz="1200">
                <a:latin typeface="Arial Narrow" pitchFamily="34" charset="0"/>
                <a:cs typeface="Arial" pitchFamily="34" charset="0"/>
              </a:rPr>
              <a:pPr algn="r" eaLnBrk="1" hangingPunct="1"/>
              <a:t>2</a:t>
            </a:fld>
            <a:endParaRPr lang="en-US" sz="1200">
              <a:latin typeface="Arial Narrow" pitchFamily="34" charset="0"/>
              <a:cs typeface="Arial" pitchFamily="34" charset="0"/>
            </a:endParaRPr>
          </a:p>
        </p:txBody>
      </p:sp>
      <p:sp>
        <p:nvSpPr>
          <p:cNvPr id="7171" name="Text Box 62"/>
          <p:cNvSpPr txBox="1">
            <a:spLocks noChangeArrowheads="1"/>
          </p:cNvSpPr>
          <p:nvPr/>
        </p:nvSpPr>
        <p:spPr bwMode="auto">
          <a:xfrm>
            <a:off x="168275" y="728663"/>
            <a:ext cx="8718550"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lnSpc>
                <a:spcPct val="95000"/>
              </a:lnSpc>
              <a:spcBef>
                <a:spcPct val="50000"/>
              </a:spcBef>
            </a:pPr>
            <a:r>
              <a:rPr lang="en-US" sz="2200" b="1">
                <a:cs typeface="Arial" pitchFamily="34" charset="0"/>
              </a:rPr>
              <a:t>Worldwide IT Spending on Servers, Power, Cooling and Management Administration</a:t>
            </a:r>
          </a:p>
        </p:txBody>
      </p:sp>
      <p:sp>
        <p:nvSpPr>
          <p:cNvPr id="1074180" name="Text Box 8"/>
          <p:cNvSpPr txBox="1">
            <a:spLocks noChangeArrowheads="1"/>
          </p:cNvSpPr>
          <p:nvPr/>
        </p:nvSpPr>
        <p:spPr bwMode="auto">
          <a:xfrm>
            <a:off x="3613520" y="5800725"/>
            <a:ext cx="4487120"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i="1">
                <a:solidFill>
                  <a:srgbClr val="FF0000"/>
                </a:solidFill>
                <a:cs typeface="Arial" pitchFamily="34" charset="0"/>
              </a:rPr>
              <a:t>Integrated Systems are designed to reduce this</a:t>
            </a:r>
          </a:p>
        </p:txBody>
      </p:sp>
      <p:pic>
        <p:nvPicPr>
          <p:cNvPr id="7173" name="Picture 10" descr="199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663" y="4141788"/>
            <a:ext cx="1004887"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11" descr="2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3705225"/>
            <a:ext cx="1235075"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Picture 12" descr="200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3238" y="3121025"/>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6" name="Picture 13" descr="2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38688" y="2551113"/>
            <a:ext cx="1965325" cy="196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7" name="Picture 14" descr="20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24663" y="2108200"/>
            <a:ext cx="2147887" cy="214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8" name="Text Box 15"/>
          <p:cNvSpPr txBox="1">
            <a:spLocks noChangeArrowheads="1"/>
          </p:cNvSpPr>
          <p:nvPr/>
        </p:nvSpPr>
        <p:spPr bwMode="auto">
          <a:xfrm>
            <a:off x="7962900" y="2365375"/>
            <a:ext cx="647700"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dirty="0">
                <a:solidFill>
                  <a:schemeClr val="bg1"/>
                </a:solidFill>
                <a:cs typeface="Arial" pitchFamily="34" charset="0"/>
              </a:rPr>
              <a:t>20%</a:t>
            </a:r>
          </a:p>
        </p:txBody>
      </p:sp>
      <p:sp>
        <p:nvSpPr>
          <p:cNvPr id="7179" name="Text Box 16"/>
          <p:cNvSpPr txBox="1">
            <a:spLocks noChangeArrowheads="1"/>
          </p:cNvSpPr>
          <p:nvPr/>
        </p:nvSpPr>
        <p:spPr bwMode="auto">
          <a:xfrm>
            <a:off x="7308850" y="2214563"/>
            <a:ext cx="647700"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cs typeface="Arial" pitchFamily="34" charset="0"/>
              </a:rPr>
              <a:t>11%</a:t>
            </a:r>
          </a:p>
        </p:txBody>
      </p:sp>
      <p:sp>
        <p:nvSpPr>
          <p:cNvPr id="7180" name="Text Box 17"/>
          <p:cNvSpPr txBox="1">
            <a:spLocks noChangeArrowheads="1"/>
          </p:cNvSpPr>
          <p:nvPr/>
        </p:nvSpPr>
        <p:spPr bwMode="auto">
          <a:xfrm>
            <a:off x="7562850" y="3413125"/>
            <a:ext cx="647700"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cs typeface="Arial" pitchFamily="34" charset="0"/>
              </a:rPr>
              <a:t>69%</a:t>
            </a:r>
          </a:p>
        </p:txBody>
      </p:sp>
      <p:sp>
        <p:nvSpPr>
          <p:cNvPr id="7181" name="Text Box 18"/>
          <p:cNvSpPr txBox="1">
            <a:spLocks noChangeArrowheads="1"/>
          </p:cNvSpPr>
          <p:nvPr/>
        </p:nvSpPr>
        <p:spPr bwMode="auto">
          <a:xfrm>
            <a:off x="5803900" y="2878138"/>
            <a:ext cx="647700"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solidFill>
                  <a:schemeClr val="bg1"/>
                </a:solidFill>
                <a:cs typeface="Arial" pitchFamily="34" charset="0"/>
              </a:rPr>
              <a:t>22%</a:t>
            </a:r>
          </a:p>
        </p:txBody>
      </p:sp>
      <p:sp>
        <p:nvSpPr>
          <p:cNvPr id="7182" name="Text Box 19"/>
          <p:cNvSpPr txBox="1">
            <a:spLocks noChangeArrowheads="1"/>
          </p:cNvSpPr>
          <p:nvPr/>
        </p:nvSpPr>
        <p:spPr bwMode="auto">
          <a:xfrm>
            <a:off x="5102225" y="2689225"/>
            <a:ext cx="647700"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cs typeface="Arial" pitchFamily="34" charset="0"/>
              </a:rPr>
              <a:t>12%</a:t>
            </a:r>
          </a:p>
        </p:txBody>
      </p:sp>
      <p:sp>
        <p:nvSpPr>
          <p:cNvPr id="7183" name="Text Box 20"/>
          <p:cNvSpPr txBox="1">
            <a:spLocks noChangeArrowheads="1"/>
          </p:cNvSpPr>
          <p:nvPr/>
        </p:nvSpPr>
        <p:spPr bwMode="auto">
          <a:xfrm>
            <a:off x="5432425" y="3690938"/>
            <a:ext cx="647700"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cs typeface="Arial" pitchFamily="34" charset="0"/>
              </a:rPr>
              <a:t>66%</a:t>
            </a:r>
          </a:p>
        </p:txBody>
      </p:sp>
      <p:sp>
        <p:nvSpPr>
          <p:cNvPr id="7184" name="Text Box 21"/>
          <p:cNvSpPr txBox="1">
            <a:spLocks noChangeArrowheads="1"/>
          </p:cNvSpPr>
          <p:nvPr/>
        </p:nvSpPr>
        <p:spPr bwMode="auto">
          <a:xfrm>
            <a:off x="3910013" y="3513138"/>
            <a:ext cx="647700"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solidFill>
                  <a:schemeClr val="bg1"/>
                </a:solidFill>
                <a:cs typeface="Arial" pitchFamily="34" charset="0"/>
              </a:rPr>
              <a:t>33%</a:t>
            </a:r>
          </a:p>
        </p:txBody>
      </p:sp>
      <p:sp>
        <p:nvSpPr>
          <p:cNvPr id="7185" name="Text Box 22"/>
          <p:cNvSpPr txBox="1">
            <a:spLocks noChangeArrowheads="1"/>
          </p:cNvSpPr>
          <p:nvPr/>
        </p:nvSpPr>
        <p:spPr bwMode="auto">
          <a:xfrm>
            <a:off x="3275013" y="3286125"/>
            <a:ext cx="647700"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cs typeface="Arial" pitchFamily="34" charset="0"/>
              </a:rPr>
              <a:t>16%</a:t>
            </a:r>
          </a:p>
        </p:txBody>
      </p:sp>
      <p:sp>
        <p:nvSpPr>
          <p:cNvPr id="7186" name="Text Box 23"/>
          <p:cNvSpPr txBox="1">
            <a:spLocks noChangeArrowheads="1"/>
          </p:cNvSpPr>
          <p:nvPr/>
        </p:nvSpPr>
        <p:spPr bwMode="auto">
          <a:xfrm>
            <a:off x="3452813" y="4057650"/>
            <a:ext cx="647700"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cs typeface="Arial" pitchFamily="34" charset="0"/>
              </a:rPr>
              <a:t>51%</a:t>
            </a:r>
          </a:p>
        </p:txBody>
      </p:sp>
      <p:sp>
        <p:nvSpPr>
          <p:cNvPr id="7187" name="Text Box 24"/>
          <p:cNvSpPr txBox="1">
            <a:spLocks noChangeArrowheads="1"/>
          </p:cNvSpPr>
          <p:nvPr/>
        </p:nvSpPr>
        <p:spPr bwMode="auto">
          <a:xfrm>
            <a:off x="2301875" y="4070350"/>
            <a:ext cx="647700"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100" b="1">
                <a:solidFill>
                  <a:schemeClr val="bg1"/>
                </a:solidFill>
                <a:cs typeface="Arial" pitchFamily="34" charset="0"/>
              </a:rPr>
              <a:t>43%</a:t>
            </a:r>
          </a:p>
        </p:txBody>
      </p:sp>
      <p:sp>
        <p:nvSpPr>
          <p:cNvPr id="7188" name="Text Box 25"/>
          <p:cNvSpPr txBox="1">
            <a:spLocks noChangeArrowheads="1"/>
          </p:cNvSpPr>
          <p:nvPr/>
        </p:nvSpPr>
        <p:spPr bwMode="auto">
          <a:xfrm>
            <a:off x="1839913" y="3697288"/>
            <a:ext cx="647700"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100" b="1">
                <a:cs typeface="Arial" pitchFamily="34" charset="0"/>
              </a:rPr>
              <a:t>11%</a:t>
            </a:r>
          </a:p>
        </p:txBody>
      </p:sp>
      <p:sp>
        <p:nvSpPr>
          <p:cNvPr id="7189" name="Text Box 26"/>
          <p:cNvSpPr txBox="1">
            <a:spLocks noChangeArrowheads="1"/>
          </p:cNvSpPr>
          <p:nvPr/>
        </p:nvSpPr>
        <p:spPr bwMode="auto">
          <a:xfrm>
            <a:off x="1739900" y="4279900"/>
            <a:ext cx="647700"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100" b="1">
                <a:cs typeface="Arial" pitchFamily="34" charset="0"/>
              </a:rPr>
              <a:t>46%</a:t>
            </a:r>
          </a:p>
        </p:txBody>
      </p:sp>
      <p:sp>
        <p:nvSpPr>
          <p:cNvPr id="7190" name="Text Box 27"/>
          <p:cNvSpPr txBox="1">
            <a:spLocks noChangeArrowheads="1"/>
          </p:cNvSpPr>
          <p:nvPr/>
        </p:nvSpPr>
        <p:spPr bwMode="auto">
          <a:xfrm>
            <a:off x="919163" y="4459288"/>
            <a:ext cx="647700"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100" b="1">
                <a:solidFill>
                  <a:schemeClr val="bg1"/>
                </a:solidFill>
                <a:latin typeface="Arial Narrow" pitchFamily="34" charset="0"/>
                <a:cs typeface="Arial" pitchFamily="34" charset="0"/>
              </a:rPr>
              <a:t>63%</a:t>
            </a:r>
          </a:p>
        </p:txBody>
      </p:sp>
      <p:sp>
        <p:nvSpPr>
          <p:cNvPr id="7191" name="Text Box 28"/>
          <p:cNvSpPr txBox="1">
            <a:spLocks noChangeArrowheads="1"/>
          </p:cNvSpPr>
          <p:nvPr/>
        </p:nvSpPr>
        <p:spPr bwMode="auto">
          <a:xfrm>
            <a:off x="525463" y="4137025"/>
            <a:ext cx="647700"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100" b="1">
                <a:latin typeface="Arial Narrow" pitchFamily="34" charset="0"/>
                <a:cs typeface="Arial" pitchFamily="34" charset="0"/>
              </a:rPr>
              <a:t>8%</a:t>
            </a:r>
          </a:p>
        </p:txBody>
      </p:sp>
      <p:sp>
        <p:nvSpPr>
          <p:cNvPr id="7192" name="Text Box 29"/>
          <p:cNvSpPr txBox="1">
            <a:spLocks noChangeArrowheads="1"/>
          </p:cNvSpPr>
          <p:nvPr/>
        </p:nvSpPr>
        <p:spPr bwMode="auto">
          <a:xfrm>
            <a:off x="420688" y="4459288"/>
            <a:ext cx="647700"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100" b="1">
                <a:latin typeface="Arial Narrow" pitchFamily="34" charset="0"/>
                <a:cs typeface="Arial" pitchFamily="34" charset="0"/>
              </a:rPr>
              <a:t>29%</a:t>
            </a:r>
          </a:p>
        </p:txBody>
      </p:sp>
      <p:sp>
        <p:nvSpPr>
          <p:cNvPr id="7193" name="Text Box 30"/>
          <p:cNvSpPr txBox="1">
            <a:spLocks noChangeArrowheads="1"/>
          </p:cNvSpPr>
          <p:nvPr/>
        </p:nvSpPr>
        <p:spPr bwMode="auto">
          <a:xfrm>
            <a:off x="423863" y="5505450"/>
            <a:ext cx="1163637"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cs typeface="Arial" pitchFamily="34" charset="0"/>
              </a:rPr>
              <a:t>$100B</a:t>
            </a:r>
          </a:p>
        </p:txBody>
      </p:sp>
      <p:sp>
        <p:nvSpPr>
          <p:cNvPr id="7194" name="Text Box 31"/>
          <p:cNvSpPr txBox="1">
            <a:spLocks noChangeArrowheads="1"/>
          </p:cNvSpPr>
          <p:nvPr/>
        </p:nvSpPr>
        <p:spPr bwMode="auto">
          <a:xfrm>
            <a:off x="1733550" y="5267325"/>
            <a:ext cx="1163638"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cs typeface="Arial" pitchFamily="34" charset="0"/>
              </a:rPr>
              <a:t>$130B</a:t>
            </a:r>
          </a:p>
        </p:txBody>
      </p:sp>
      <p:sp>
        <p:nvSpPr>
          <p:cNvPr id="7195" name="Text Box 32"/>
          <p:cNvSpPr txBox="1">
            <a:spLocks noChangeArrowheads="1"/>
          </p:cNvSpPr>
          <p:nvPr/>
        </p:nvSpPr>
        <p:spPr bwMode="auto">
          <a:xfrm>
            <a:off x="3278188" y="5040313"/>
            <a:ext cx="1163637"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cs typeface="Arial" pitchFamily="34" charset="0"/>
              </a:rPr>
              <a:t>$175B</a:t>
            </a:r>
          </a:p>
        </p:txBody>
      </p:sp>
      <p:sp>
        <p:nvSpPr>
          <p:cNvPr id="7196" name="Text Box 33"/>
          <p:cNvSpPr txBox="1">
            <a:spLocks noChangeArrowheads="1"/>
          </p:cNvSpPr>
          <p:nvPr/>
        </p:nvSpPr>
        <p:spPr bwMode="auto">
          <a:xfrm>
            <a:off x="5159375" y="4791075"/>
            <a:ext cx="1163638"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cs typeface="Arial" pitchFamily="34" charset="0"/>
              </a:rPr>
              <a:t>$217B</a:t>
            </a:r>
          </a:p>
        </p:txBody>
      </p:sp>
      <p:sp>
        <p:nvSpPr>
          <p:cNvPr id="7197" name="Text Box 34"/>
          <p:cNvSpPr txBox="1">
            <a:spLocks noChangeArrowheads="1"/>
          </p:cNvSpPr>
          <p:nvPr/>
        </p:nvSpPr>
        <p:spPr bwMode="auto">
          <a:xfrm>
            <a:off x="7197725" y="4540250"/>
            <a:ext cx="1420813"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600" b="1">
                <a:cs typeface="Arial" pitchFamily="34" charset="0"/>
              </a:rPr>
              <a:t>$247B </a:t>
            </a:r>
            <a:r>
              <a:rPr lang="en-US" sz="1050" b="1">
                <a:cs typeface="Arial" pitchFamily="34" charset="0"/>
              </a:rPr>
              <a:t>est.</a:t>
            </a:r>
          </a:p>
        </p:txBody>
      </p:sp>
      <p:sp>
        <p:nvSpPr>
          <p:cNvPr id="7198" name="Text Box 63"/>
          <p:cNvSpPr txBox="1">
            <a:spLocks noChangeArrowheads="1"/>
          </p:cNvSpPr>
          <p:nvPr/>
        </p:nvSpPr>
        <p:spPr bwMode="auto">
          <a:xfrm>
            <a:off x="306388" y="6096000"/>
            <a:ext cx="1322387" cy="183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lnSpc>
                <a:spcPct val="85000"/>
              </a:lnSpc>
              <a:spcBef>
                <a:spcPct val="50000"/>
              </a:spcBef>
            </a:pPr>
            <a:r>
              <a:rPr lang="en-US" sz="700">
                <a:cs typeface="Arial" pitchFamily="34" charset="0"/>
              </a:rPr>
              <a:t>Source: IDC, 2012</a:t>
            </a:r>
          </a:p>
        </p:txBody>
      </p:sp>
      <p:sp>
        <p:nvSpPr>
          <p:cNvPr id="7199" name="Text Box 57"/>
          <p:cNvSpPr txBox="1">
            <a:spLocks noChangeArrowheads="1"/>
          </p:cNvSpPr>
          <p:nvPr/>
        </p:nvSpPr>
        <p:spPr bwMode="auto">
          <a:xfrm>
            <a:off x="668338" y="2460625"/>
            <a:ext cx="3956050" cy="600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lnSpc>
                <a:spcPct val="150000"/>
              </a:lnSpc>
              <a:spcBef>
                <a:spcPct val="50000"/>
              </a:spcBef>
            </a:pPr>
            <a:r>
              <a:rPr lang="en-US" sz="1100" dirty="0">
                <a:cs typeface="Arial" pitchFamily="34" charset="0"/>
              </a:rPr>
              <a:t>Power and cooling </a:t>
            </a:r>
            <a:r>
              <a:rPr lang="en-US" sz="1100" dirty="0" smtClean="0">
                <a:cs typeface="Arial" pitchFamily="34" charset="0"/>
              </a:rPr>
              <a:t>costs</a:t>
            </a:r>
            <a:r>
              <a:rPr lang="en-US" sz="1100" dirty="0">
                <a:cs typeface="Arial" pitchFamily="34" charset="0"/>
              </a:rPr>
              <a:t/>
            </a:r>
            <a:br>
              <a:rPr lang="en-US" sz="1100" dirty="0">
                <a:cs typeface="Arial" pitchFamily="34" charset="0"/>
              </a:rPr>
            </a:br>
            <a:r>
              <a:rPr lang="en-US" sz="1100" dirty="0">
                <a:cs typeface="Arial" pitchFamily="34" charset="0"/>
              </a:rPr>
              <a:t>Server management </a:t>
            </a:r>
            <a:r>
              <a:rPr lang="en-US" sz="1100" dirty="0" smtClean="0">
                <a:cs typeface="Arial" pitchFamily="34" charset="0"/>
              </a:rPr>
              <a:t>and </a:t>
            </a:r>
            <a:r>
              <a:rPr lang="en-US" sz="1100" dirty="0">
                <a:cs typeface="Arial" pitchFamily="34" charset="0"/>
              </a:rPr>
              <a:t>admin costs</a:t>
            </a:r>
          </a:p>
        </p:txBody>
      </p:sp>
      <p:pic>
        <p:nvPicPr>
          <p:cNvPr id="7200" name="Picture 37" descr="green-box"/>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2113" y="2547938"/>
            <a:ext cx="217487"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01" name="Picture 38" descr="blue-box"/>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2113" y="2800350"/>
            <a:ext cx="217487"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02" name="Picture 39" descr="dark-blue-box"/>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2113" y="2281238"/>
            <a:ext cx="217487"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03" name="Text Box 40"/>
          <p:cNvSpPr txBox="1">
            <a:spLocks noChangeArrowheads="1"/>
          </p:cNvSpPr>
          <p:nvPr/>
        </p:nvSpPr>
        <p:spPr bwMode="auto">
          <a:xfrm>
            <a:off x="428625" y="5178425"/>
            <a:ext cx="1163638"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050" b="1">
                <a:cs typeface="Arial" pitchFamily="34" charset="0"/>
              </a:rPr>
              <a:t>1996</a:t>
            </a:r>
          </a:p>
        </p:txBody>
      </p:sp>
      <p:sp>
        <p:nvSpPr>
          <p:cNvPr id="7204" name="Text Box 41"/>
          <p:cNvSpPr txBox="1">
            <a:spLocks noChangeArrowheads="1"/>
          </p:cNvSpPr>
          <p:nvPr/>
        </p:nvSpPr>
        <p:spPr bwMode="auto">
          <a:xfrm>
            <a:off x="1731963" y="4945063"/>
            <a:ext cx="1163637"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050" b="1">
                <a:cs typeface="Arial" pitchFamily="34" charset="0"/>
              </a:rPr>
              <a:t>2001</a:t>
            </a:r>
          </a:p>
        </p:txBody>
      </p:sp>
      <p:sp>
        <p:nvSpPr>
          <p:cNvPr id="7205" name="Text Box 42"/>
          <p:cNvSpPr txBox="1">
            <a:spLocks noChangeArrowheads="1"/>
          </p:cNvSpPr>
          <p:nvPr/>
        </p:nvSpPr>
        <p:spPr bwMode="auto">
          <a:xfrm>
            <a:off x="3289300" y="4745038"/>
            <a:ext cx="1163638"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050" b="1">
                <a:cs typeface="Arial" pitchFamily="34" charset="0"/>
              </a:rPr>
              <a:t>2006</a:t>
            </a:r>
          </a:p>
        </p:txBody>
      </p:sp>
      <p:sp>
        <p:nvSpPr>
          <p:cNvPr id="7206" name="Text Box 43"/>
          <p:cNvSpPr txBox="1">
            <a:spLocks noChangeArrowheads="1"/>
          </p:cNvSpPr>
          <p:nvPr/>
        </p:nvSpPr>
        <p:spPr bwMode="auto">
          <a:xfrm>
            <a:off x="5143500" y="4500563"/>
            <a:ext cx="1163638"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050" b="1">
                <a:cs typeface="Arial" pitchFamily="34" charset="0"/>
              </a:rPr>
              <a:t>2011</a:t>
            </a:r>
          </a:p>
        </p:txBody>
      </p:sp>
      <p:sp>
        <p:nvSpPr>
          <p:cNvPr id="7207" name="Text Box 44"/>
          <p:cNvSpPr txBox="1">
            <a:spLocks noChangeArrowheads="1"/>
          </p:cNvSpPr>
          <p:nvPr/>
        </p:nvSpPr>
        <p:spPr bwMode="auto">
          <a:xfrm>
            <a:off x="7318375" y="4222750"/>
            <a:ext cx="1163638"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sz="1050" b="1">
                <a:cs typeface="Arial" pitchFamily="34" charset="0"/>
              </a:rPr>
              <a:t>2013</a:t>
            </a:r>
          </a:p>
        </p:txBody>
      </p:sp>
      <p:sp>
        <p:nvSpPr>
          <p:cNvPr id="7208" name="Text Box 57"/>
          <p:cNvSpPr txBox="1">
            <a:spLocks noChangeArrowheads="1"/>
          </p:cNvSpPr>
          <p:nvPr/>
        </p:nvSpPr>
        <p:spPr bwMode="auto">
          <a:xfrm>
            <a:off x="668338" y="2208213"/>
            <a:ext cx="3076575"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n-US" sz="1100" dirty="0">
                <a:cs typeface="Arial" pitchFamily="34" charset="0"/>
              </a:rPr>
              <a:t>New server spending</a:t>
            </a:r>
          </a:p>
        </p:txBody>
      </p:sp>
      <p:sp>
        <p:nvSpPr>
          <p:cNvPr id="1074217" name="Line 41"/>
          <p:cNvSpPr>
            <a:spLocks noChangeShapeType="1"/>
          </p:cNvSpPr>
          <p:nvPr/>
        </p:nvSpPr>
        <p:spPr bwMode="auto">
          <a:xfrm flipV="1">
            <a:off x="6388100" y="3822700"/>
            <a:ext cx="1206500" cy="2006600"/>
          </a:xfrm>
          <a:prstGeom prst="line">
            <a:avLst/>
          </a:prstGeom>
          <a:noFill/>
          <a:ln w="222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45791" dir="3378596" algn="ctr" rotWithShape="0">
                    <a:srgbClr val="4D4D4D">
                      <a:alpha val="79999"/>
                    </a:srgbClr>
                  </a:outerShdw>
                </a:effectLst>
              </a14:hiddenEffects>
            </a:ext>
          </a:extLst>
        </p:spPr>
        <p:txBody>
          <a:bodyPr wrap="none" anchor="ctr"/>
          <a:lstStyle/>
          <a:p>
            <a:endParaRPr lang="en-US" sz="1600"/>
          </a:p>
        </p:txBody>
      </p:sp>
      <p:sp>
        <p:nvSpPr>
          <p:cNvPr id="7210" name="Line 43"/>
          <p:cNvSpPr>
            <a:spLocks noChangeShapeType="1"/>
          </p:cNvSpPr>
          <p:nvPr/>
        </p:nvSpPr>
        <p:spPr bwMode="auto">
          <a:xfrm>
            <a:off x="0" y="1474788"/>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2310595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74180"/>
                                        </p:tgtEl>
                                        <p:attrNameLst>
                                          <p:attrName>style.visibility</p:attrName>
                                        </p:attrNameLst>
                                      </p:cBhvr>
                                      <p:to>
                                        <p:strVal val="visible"/>
                                      </p:to>
                                    </p:set>
                                    <p:animEffect transition="in" filter="dissolve">
                                      <p:cBhvr>
                                        <p:cTn id="7" dur="500"/>
                                        <p:tgtEl>
                                          <p:spTgt spid="1074180"/>
                                        </p:tgtEl>
                                      </p:cBhvr>
                                    </p:animEffect>
                                  </p:childTnLst>
                                </p:cTn>
                              </p:par>
                            </p:childTnLst>
                          </p:cTn>
                        </p:par>
                        <p:par>
                          <p:cTn id="8" fill="hold" nodeType="afterGroup">
                            <p:stCondLst>
                              <p:cond delay="500"/>
                            </p:stCondLst>
                            <p:childTnLst>
                              <p:par>
                                <p:cTn id="9" presetID="55" presetClass="entr" presetSubtype="0" fill="hold" grpId="0" nodeType="afterEffect">
                                  <p:stCondLst>
                                    <p:cond delay="500"/>
                                  </p:stCondLst>
                                  <p:childTnLst>
                                    <p:set>
                                      <p:cBhvr>
                                        <p:cTn id="10" dur="1" fill="hold">
                                          <p:stCondLst>
                                            <p:cond delay="0"/>
                                          </p:stCondLst>
                                        </p:cTn>
                                        <p:tgtEl>
                                          <p:spTgt spid="1074217"/>
                                        </p:tgtEl>
                                        <p:attrNameLst>
                                          <p:attrName>style.visibility</p:attrName>
                                        </p:attrNameLst>
                                      </p:cBhvr>
                                      <p:to>
                                        <p:strVal val="visible"/>
                                      </p:to>
                                    </p:set>
                                    <p:anim calcmode="lin" valueType="num">
                                      <p:cBhvr>
                                        <p:cTn id="11" dur="1000" fill="hold"/>
                                        <p:tgtEl>
                                          <p:spTgt spid="1074217"/>
                                        </p:tgtEl>
                                        <p:attrNameLst>
                                          <p:attrName>ppt_w</p:attrName>
                                        </p:attrNameLst>
                                      </p:cBhvr>
                                      <p:tavLst>
                                        <p:tav tm="0">
                                          <p:val>
                                            <p:strVal val="#ppt_w*0.70"/>
                                          </p:val>
                                        </p:tav>
                                        <p:tav tm="100000">
                                          <p:val>
                                            <p:strVal val="#ppt_w"/>
                                          </p:val>
                                        </p:tav>
                                      </p:tavLst>
                                    </p:anim>
                                    <p:anim calcmode="lin" valueType="num">
                                      <p:cBhvr>
                                        <p:cTn id="12" dur="1000" fill="hold"/>
                                        <p:tgtEl>
                                          <p:spTgt spid="1074217"/>
                                        </p:tgtEl>
                                        <p:attrNameLst>
                                          <p:attrName>ppt_h</p:attrName>
                                        </p:attrNameLst>
                                      </p:cBhvr>
                                      <p:tavLst>
                                        <p:tav tm="0">
                                          <p:val>
                                            <p:strVal val="#ppt_h"/>
                                          </p:val>
                                        </p:tav>
                                        <p:tav tm="100000">
                                          <p:val>
                                            <p:strVal val="#ppt_h"/>
                                          </p:val>
                                        </p:tav>
                                      </p:tavLst>
                                    </p:anim>
                                    <p:animEffect transition="in" filter="fade">
                                      <p:cBhvr>
                                        <p:cTn id="13" dur="1000"/>
                                        <p:tgtEl>
                                          <p:spTgt spid="1074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4180" grpId="0"/>
      <p:bldP spid="10742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p:cNvSpPr>
            <a:spLocks noGrp="1"/>
          </p:cNvSpPr>
          <p:nvPr>
            <p:ph type="title"/>
          </p:nvPr>
        </p:nvSpPr>
        <p:spPr/>
        <p:txBody>
          <a:bodyPr/>
          <a:lstStyle/>
          <a:p>
            <a:r>
              <a:rPr lang="en-US" sz="2400" dirty="0">
                <a:latin typeface="Arial" charset="0"/>
                <a:ea typeface="ＭＳ Ｐゴシック" charset="0"/>
              </a:rPr>
              <a:t>Unsustainable Growth in Operating Costs </a:t>
            </a:r>
            <a:br>
              <a:rPr lang="en-US" sz="2400" dirty="0">
                <a:latin typeface="Arial" charset="0"/>
                <a:ea typeface="ＭＳ Ｐゴシック" charset="0"/>
              </a:rPr>
            </a:br>
            <a:endParaRPr lang="en-US" dirty="0">
              <a:latin typeface="Arial" charset="0"/>
              <a:ea typeface="ＭＳ Ｐゴシック" charset="0"/>
            </a:endParaRPr>
          </a:p>
        </p:txBody>
      </p:sp>
      <p:sp>
        <p:nvSpPr>
          <p:cNvPr id="18" name="Rectangle 17"/>
          <p:cNvSpPr/>
          <p:nvPr/>
        </p:nvSpPr>
        <p:spPr>
          <a:xfrm>
            <a:off x="907935" y="5673177"/>
            <a:ext cx="2514600" cy="63500"/>
          </a:xfrm>
          <a:prstGeom prst="rect">
            <a:avLst/>
          </a:prstGeom>
          <a:solidFill>
            <a:schemeClr val="bg1"/>
          </a:solidFill>
          <a:ln>
            <a:solidFill>
              <a:schemeClr val="bg1">
                <a:lumMod val="65000"/>
              </a:schemeClr>
            </a:solidFill>
          </a:ln>
          <a:scene3d>
            <a:camera prst="obliqueTopRight"/>
            <a:lightRig rig="soft" dir="t"/>
          </a:scene3d>
          <a:sp3d extrusionH="889000" contourW="12700" prstMaterial="clear">
            <a:bevelT/>
            <a:extrusionClr>
              <a:srgbClr val="FFFFFF"/>
            </a:extrusionClr>
            <a:contourClr>
              <a:schemeClr val="bg1">
                <a:lumMod val="95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err="1" smtClean="0">
              <a:solidFill>
                <a:schemeClr val="tx1"/>
              </a:solidFill>
            </a:endParaRPr>
          </a:p>
        </p:txBody>
      </p:sp>
      <p:sp>
        <p:nvSpPr>
          <p:cNvPr id="7" name="Rectangle 6"/>
          <p:cNvSpPr/>
          <p:nvPr/>
        </p:nvSpPr>
        <p:spPr>
          <a:xfrm>
            <a:off x="1309182" y="4891781"/>
            <a:ext cx="797378" cy="731520"/>
          </a:xfrm>
          <a:prstGeom prst="rect">
            <a:avLst/>
          </a:prstGeom>
          <a:solidFill>
            <a:srgbClr val="3366FF"/>
          </a:solidFill>
          <a:ln>
            <a:solidFill>
              <a:schemeClr val="accent1">
                <a:lumMod val="75000"/>
              </a:schemeClr>
            </a:solidFill>
          </a:ln>
          <a:effectLst/>
          <a:scene3d>
            <a:camera prst="obliqueTopRight"/>
            <a:lightRig rig="soft" dir="t"/>
          </a:scene3d>
          <a:sp3d extrusionH="317500" prstMaterial="matte">
            <a:bevelT/>
            <a:extrusionClr>
              <a:schemeClr val="accent1">
                <a:lumMod val="40000"/>
                <a:lumOff val="60000"/>
              </a:schemeClr>
            </a:extrusion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err="1">
              <a:solidFill>
                <a:schemeClr val="tx1"/>
              </a:solidFill>
            </a:endParaRPr>
          </a:p>
        </p:txBody>
      </p:sp>
      <p:sp>
        <p:nvSpPr>
          <p:cNvPr id="8" name="Rectangle 7"/>
          <p:cNvSpPr/>
          <p:nvPr/>
        </p:nvSpPr>
        <p:spPr>
          <a:xfrm>
            <a:off x="2465695" y="2697221"/>
            <a:ext cx="797378" cy="2926080"/>
          </a:xfrm>
          <a:prstGeom prst="rect">
            <a:avLst/>
          </a:prstGeom>
          <a:solidFill>
            <a:srgbClr val="0E9E15"/>
          </a:solidFill>
          <a:ln>
            <a:solidFill>
              <a:srgbClr val="28784B"/>
            </a:solidFill>
          </a:ln>
          <a:effectLst/>
          <a:scene3d>
            <a:camera prst="obliqueTopRight"/>
            <a:lightRig rig="soft" dir="t"/>
          </a:scene3d>
          <a:sp3d extrusionH="317500" contourW="12700" prstMaterial="matte">
            <a:bevelT/>
            <a:extrusionClr>
              <a:srgbClr val="CCFFCC"/>
            </a:extrusionClr>
            <a:contourClr>
              <a:srgbClr val="008000"/>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err="1">
              <a:solidFill>
                <a:schemeClr val="tx1"/>
              </a:solidFill>
            </a:endParaRPr>
          </a:p>
        </p:txBody>
      </p:sp>
      <p:sp>
        <p:nvSpPr>
          <p:cNvPr id="9" name="TextBox 8"/>
          <p:cNvSpPr txBox="1"/>
          <p:nvPr/>
        </p:nvSpPr>
        <p:spPr>
          <a:xfrm>
            <a:off x="1674596" y="3754367"/>
            <a:ext cx="1109763" cy="358298"/>
          </a:xfrm>
          <a:prstGeom prst="rect">
            <a:avLst/>
          </a:prstGeom>
          <a:solidFill>
            <a:schemeClr val="bg1">
              <a:lumMod val="95000"/>
            </a:schemeClr>
          </a:solidFill>
          <a:ln w="6350">
            <a:solidFill>
              <a:schemeClr val="bg1">
                <a:lumMod val="50000"/>
              </a:schemeClr>
            </a:solidFill>
          </a:ln>
        </p:spPr>
        <p:txBody>
          <a:bodyPr wrap="none" anchor="ctr"/>
          <a:lstStyle/>
          <a:p>
            <a:pPr algn="ctr">
              <a:defRPr/>
            </a:pPr>
            <a:r>
              <a:rPr lang="en-US" sz="1700" b="1" dirty="0"/>
              <a:t>3x to 4x</a:t>
            </a:r>
          </a:p>
        </p:txBody>
      </p:sp>
      <p:sp>
        <p:nvSpPr>
          <p:cNvPr id="4105" name="TextBox 9"/>
          <p:cNvSpPr txBox="1">
            <a:spLocks noChangeArrowheads="1"/>
          </p:cNvSpPr>
          <p:nvPr/>
        </p:nvSpPr>
        <p:spPr bwMode="auto">
          <a:xfrm>
            <a:off x="2388167" y="2115590"/>
            <a:ext cx="10828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a:t>Management</a:t>
            </a:r>
          </a:p>
          <a:p>
            <a:pPr algn="ctr" eaLnBrk="1" hangingPunct="1"/>
            <a:r>
              <a:rPr lang="en-US" sz="1200"/>
              <a:t>and Energy</a:t>
            </a:r>
          </a:p>
        </p:txBody>
      </p:sp>
      <p:sp>
        <p:nvSpPr>
          <p:cNvPr id="4106" name="TextBox 10"/>
          <p:cNvSpPr txBox="1">
            <a:spLocks noChangeArrowheads="1"/>
          </p:cNvSpPr>
          <p:nvPr/>
        </p:nvSpPr>
        <p:spPr bwMode="auto">
          <a:xfrm>
            <a:off x="1230423" y="4494495"/>
            <a:ext cx="1069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t>New Servers</a:t>
            </a:r>
          </a:p>
        </p:txBody>
      </p:sp>
      <p:sp>
        <p:nvSpPr>
          <p:cNvPr id="4110" name="TextBox 15"/>
          <p:cNvSpPr txBox="1">
            <a:spLocks noChangeArrowheads="1"/>
          </p:cNvSpPr>
          <p:nvPr/>
        </p:nvSpPr>
        <p:spPr bwMode="auto">
          <a:xfrm>
            <a:off x="648789" y="5833783"/>
            <a:ext cx="3218602"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0"/>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ts val="600"/>
              </a:spcBef>
            </a:pPr>
            <a:r>
              <a:rPr lang="en-US" sz="800" dirty="0"/>
              <a:t>Source: The Value of Smarter Datacenter Services, IDC, 2011</a:t>
            </a:r>
          </a:p>
        </p:txBody>
      </p:sp>
      <p:sp>
        <p:nvSpPr>
          <p:cNvPr id="4111" name="TextBox 16"/>
          <p:cNvSpPr txBox="1">
            <a:spLocks noChangeArrowheads="1"/>
          </p:cNvSpPr>
          <p:nvPr/>
        </p:nvSpPr>
        <p:spPr bwMode="auto">
          <a:xfrm>
            <a:off x="1113922" y="1617404"/>
            <a:ext cx="2102628" cy="268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90000"/>
              </a:lnSpc>
            </a:pPr>
            <a:r>
              <a:rPr lang="en-US" sz="1900" b="1" dirty="0"/>
              <a:t>Typical IT </a:t>
            </a:r>
            <a:r>
              <a:rPr lang="en-US" sz="1900" b="1" dirty="0" smtClean="0"/>
              <a:t>Spend</a:t>
            </a:r>
            <a:endParaRPr lang="en-US" sz="1900" b="1" dirty="0"/>
          </a:p>
        </p:txBody>
      </p:sp>
      <p:grpSp>
        <p:nvGrpSpPr>
          <p:cNvPr id="16" name="Group 53"/>
          <p:cNvGrpSpPr>
            <a:grpSpLocks/>
          </p:cNvGrpSpPr>
          <p:nvPr/>
        </p:nvGrpSpPr>
        <p:grpSpPr bwMode="auto">
          <a:xfrm>
            <a:off x="7926868" y="5781305"/>
            <a:ext cx="1236182" cy="802058"/>
            <a:chOff x="7530458" y="5344997"/>
            <a:chExt cx="1631950" cy="1235075"/>
          </a:xfrm>
        </p:grpSpPr>
        <p:pic>
          <p:nvPicPr>
            <p:cNvPr id="17" name="Picture 138" descr="Expert_Integrated_Systems_PPT_MasterGraphics_0209-cove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8344846" y="5344997"/>
              <a:ext cx="817562"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6" descr="blue 40.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7530458" y="6170497"/>
              <a:ext cx="81121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12" name="Rectangle 17"/>
          <p:cNvSpPr>
            <a:spLocks noChangeArrowheads="1"/>
          </p:cNvSpPr>
          <p:nvPr/>
        </p:nvSpPr>
        <p:spPr bwMode="auto">
          <a:xfrm>
            <a:off x="4808352" y="2146534"/>
            <a:ext cx="3776134" cy="128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p>
            <a:pPr>
              <a:lnSpc>
                <a:spcPct val="110000"/>
              </a:lnSpc>
            </a:pPr>
            <a:r>
              <a:rPr lang="en-US" sz="1900" dirty="0"/>
              <a:t>“Starting in 2011, an average of </a:t>
            </a:r>
            <a:r>
              <a:rPr lang="en-US" sz="1900" b="1" dirty="0">
                <a:solidFill>
                  <a:srgbClr val="008000"/>
                </a:solidFill>
              </a:rPr>
              <a:t>10,000</a:t>
            </a:r>
            <a:r>
              <a:rPr lang="en-US" sz="1900" dirty="0"/>
              <a:t> baby boomers will be eligible to retire </a:t>
            </a:r>
            <a:r>
              <a:rPr lang="en-US" sz="1900" b="1" dirty="0">
                <a:solidFill>
                  <a:srgbClr val="4C3D96"/>
                </a:solidFill>
              </a:rPr>
              <a:t>every day </a:t>
            </a:r>
            <a:r>
              <a:rPr lang="en-US" sz="1900" dirty="0"/>
              <a:t>for the next 19 years”</a:t>
            </a:r>
          </a:p>
        </p:txBody>
      </p:sp>
      <p:sp>
        <p:nvSpPr>
          <p:cNvPr id="4113" name="Rectangle 18"/>
          <p:cNvSpPr>
            <a:spLocks noChangeArrowheads="1"/>
          </p:cNvSpPr>
          <p:nvPr/>
        </p:nvSpPr>
        <p:spPr bwMode="auto">
          <a:xfrm>
            <a:off x="4808352" y="3525753"/>
            <a:ext cx="3266852" cy="36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10000"/>
              </a:lnSpc>
              <a:spcBef>
                <a:spcPts val="600"/>
              </a:spcBef>
            </a:pPr>
            <a:r>
              <a:rPr lang="en-US" sz="800" dirty="0"/>
              <a:t>Source:  Gartner, http://</a:t>
            </a:r>
            <a:r>
              <a:rPr lang="en-US" sz="800" dirty="0" err="1"/>
              <a:t>www.signaturetechnology.com</a:t>
            </a:r>
            <a:r>
              <a:rPr lang="en-US" sz="800" dirty="0"/>
              <a:t>/media/4031/march_3_top_10_trends_to_watch_dcappuccio.pdf</a:t>
            </a:r>
          </a:p>
        </p:txBody>
      </p:sp>
    </p:spTree>
    <p:extLst>
      <p:ext uri="{BB962C8B-B14F-4D97-AF65-F5344CB8AC3E}">
        <p14:creationId xmlns:p14="http://schemas.microsoft.com/office/powerpoint/2010/main" val="106340011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2"/>
          <p:cNvSpPr>
            <a:spLocks noGrp="1"/>
          </p:cNvSpPr>
          <p:nvPr>
            <p:ph type="title"/>
          </p:nvPr>
        </p:nvSpPr>
        <p:spPr/>
        <p:txBody>
          <a:bodyPr/>
          <a:lstStyle/>
          <a:p>
            <a:r>
              <a:rPr lang="en-US" dirty="0">
                <a:latin typeface="Arial" charset="0"/>
                <a:ea typeface="ＭＳ Ｐゴシック" charset="0"/>
              </a:rPr>
              <a:t>Growth in IT is Not Slowing Down</a:t>
            </a:r>
          </a:p>
        </p:txBody>
      </p:sp>
      <p:sp>
        <p:nvSpPr>
          <p:cNvPr id="6146" name="Content Placeholder 3"/>
          <p:cNvSpPr>
            <a:spLocks noGrp="1"/>
          </p:cNvSpPr>
          <p:nvPr>
            <p:ph sz="half" idx="1"/>
          </p:nvPr>
        </p:nvSpPr>
        <p:spPr>
          <a:xfrm>
            <a:off x="750888" y="1392238"/>
            <a:ext cx="4027487" cy="4826000"/>
          </a:xfrm>
        </p:spPr>
        <p:txBody>
          <a:bodyPr/>
          <a:lstStyle/>
          <a:p>
            <a:r>
              <a:rPr lang="en-US" dirty="0" smtClean="0">
                <a:latin typeface="Arial" charset="0"/>
                <a:ea typeface="ＭＳ Ｐゴシック" charset="0"/>
              </a:rPr>
              <a:t>Big Data and Analytics</a:t>
            </a:r>
            <a:endParaRPr lang="en-US" dirty="0">
              <a:latin typeface="Arial" charset="0"/>
              <a:ea typeface="ＭＳ Ｐゴシック" charset="0"/>
            </a:endParaRPr>
          </a:p>
          <a:p>
            <a:r>
              <a:rPr lang="en-US" dirty="0">
                <a:latin typeface="Arial" charset="0"/>
                <a:ea typeface="ＭＳ Ｐゴシック" charset="0"/>
              </a:rPr>
              <a:t>Mobile devices</a:t>
            </a:r>
          </a:p>
          <a:p>
            <a:r>
              <a:rPr lang="en-US" dirty="0">
                <a:latin typeface="Arial" charset="0"/>
                <a:ea typeface="ＭＳ Ｐゴシック" charset="0"/>
              </a:rPr>
              <a:t>Cloud computing</a:t>
            </a:r>
          </a:p>
          <a:p>
            <a:r>
              <a:rPr lang="en-US" dirty="0">
                <a:latin typeface="Arial" charset="0"/>
                <a:ea typeface="ＭＳ Ｐゴシック" charset="0"/>
              </a:rPr>
              <a:t>In-house disaster recovery</a:t>
            </a:r>
          </a:p>
          <a:p>
            <a:r>
              <a:rPr lang="en-US" dirty="0">
                <a:latin typeface="Arial" charset="0"/>
                <a:ea typeface="ＭＳ Ｐゴシック" charset="0"/>
              </a:rPr>
              <a:t>Video on demand</a:t>
            </a:r>
          </a:p>
          <a:p>
            <a:r>
              <a:rPr lang="en-US" dirty="0">
                <a:latin typeface="Arial" charset="0"/>
                <a:ea typeface="ＭＳ Ｐゴシック" charset="0"/>
              </a:rPr>
              <a:t>Virtual Desktop</a:t>
            </a:r>
          </a:p>
        </p:txBody>
      </p:sp>
      <p:pic>
        <p:nvPicPr>
          <p:cNvPr id="6148" name="Picture 5"/>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5719763" y="1344613"/>
            <a:ext cx="2859087" cy="469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642182" y="4721465"/>
            <a:ext cx="4466754" cy="1241365"/>
          </a:xfrm>
          <a:prstGeom prst="rect">
            <a:avLst/>
          </a:prstGeom>
        </p:spPr>
        <p:txBody>
          <a:bodyPr wrap="square">
            <a:spAutoFit/>
          </a:bodyPr>
          <a:lstStyle/>
          <a:p>
            <a:pPr>
              <a:lnSpc>
                <a:spcPct val="90000"/>
              </a:lnSpc>
            </a:pPr>
            <a:r>
              <a:rPr lang="en-US" sz="2000" dirty="0" smtClean="0"/>
              <a:t>“Every </a:t>
            </a:r>
            <a:r>
              <a:rPr lang="en-US" sz="2000" b="1" dirty="0">
                <a:solidFill>
                  <a:schemeClr val="accent1">
                    <a:lumMod val="75000"/>
                  </a:schemeClr>
                </a:solidFill>
              </a:rPr>
              <a:t>two</a:t>
            </a:r>
            <a:r>
              <a:rPr lang="en-US" sz="2000" dirty="0"/>
              <a:t> days now we create as much information as we did from the dawn of civilization up until </a:t>
            </a:r>
            <a:r>
              <a:rPr lang="en-US" sz="2000" b="1" dirty="0" smtClean="0">
                <a:solidFill>
                  <a:srgbClr val="FF0000"/>
                </a:solidFill>
              </a:rPr>
              <a:t>2003</a:t>
            </a:r>
            <a:r>
              <a:rPr lang="en-US" sz="2000" dirty="0" smtClean="0"/>
              <a:t>.”</a:t>
            </a:r>
          </a:p>
          <a:p>
            <a:pPr>
              <a:spcBef>
                <a:spcPts val="800"/>
              </a:spcBef>
            </a:pPr>
            <a:r>
              <a:rPr lang="en-US" sz="1400" dirty="0" smtClean="0"/>
              <a:t>Eric Schmidt, CEO Google</a:t>
            </a:r>
            <a:endParaRPr lang="en-US" sz="14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z="1800" smtClean="0"/>
              <a:t>Clients need to address critical imperatives in this environment</a:t>
            </a:r>
          </a:p>
        </p:txBody>
      </p:sp>
      <p:sp>
        <p:nvSpPr>
          <p:cNvPr id="35843" name="TextBox 27"/>
          <p:cNvSpPr txBox="1">
            <a:spLocks noChangeArrowheads="1"/>
          </p:cNvSpPr>
          <p:nvPr/>
        </p:nvSpPr>
        <p:spPr bwMode="auto">
          <a:xfrm>
            <a:off x="3184525" y="1466850"/>
            <a:ext cx="2649538"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9200" eaLnBrk="0" hangingPunct="0">
              <a:defRPr>
                <a:solidFill>
                  <a:schemeClr val="tx1"/>
                </a:solidFill>
                <a:latin typeface="Arial" pitchFamily="34" charset="0"/>
                <a:ea typeface="MS PGothic" pitchFamily="34" charset="-128"/>
              </a:defRPr>
            </a:lvl1pPr>
            <a:lvl2pPr marL="742950" indent="-285750" defTabSz="1219200" eaLnBrk="0" hangingPunct="0">
              <a:defRPr>
                <a:solidFill>
                  <a:schemeClr val="tx1"/>
                </a:solidFill>
                <a:latin typeface="Arial" pitchFamily="34" charset="0"/>
                <a:ea typeface="MS PGothic" pitchFamily="34" charset="-128"/>
              </a:defRPr>
            </a:lvl2pPr>
            <a:lvl3pPr marL="1143000" indent="-228600" defTabSz="1219200" eaLnBrk="0" hangingPunct="0">
              <a:defRPr>
                <a:solidFill>
                  <a:schemeClr val="tx1"/>
                </a:solidFill>
                <a:latin typeface="Arial" pitchFamily="34" charset="0"/>
                <a:ea typeface="MS PGothic" pitchFamily="34" charset="-128"/>
              </a:defRPr>
            </a:lvl3pPr>
            <a:lvl4pPr marL="1600200" indent="-228600" defTabSz="1219200" eaLnBrk="0" hangingPunct="0">
              <a:defRPr>
                <a:solidFill>
                  <a:schemeClr val="tx1"/>
                </a:solidFill>
                <a:latin typeface="Arial" pitchFamily="34" charset="0"/>
                <a:ea typeface="MS PGothic" pitchFamily="34" charset="-128"/>
              </a:defRPr>
            </a:lvl4pPr>
            <a:lvl5pPr marL="2057400" indent="-228600" defTabSz="1219200" eaLnBrk="0" hangingPunct="0">
              <a:defRPr>
                <a:solidFill>
                  <a:schemeClr val="tx1"/>
                </a:solidFill>
                <a:latin typeface="Arial" pitchFamily="34" charset="0"/>
                <a:ea typeface="MS PGothic" pitchFamily="34" charset="-128"/>
              </a:defRPr>
            </a:lvl5pPr>
            <a:lvl6pPr marL="2514600" indent="-228600" defTabSz="1219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1219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1219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1219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lnSpc>
                <a:spcPct val="90000"/>
              </a:lnSpc>
              <a:spcBef>
                <a:spcPct val="30000"/>
              </a:spcBef>
            </a:pPr>
            <a:r>
              <a:rPr lang="en-US" sz="1600" b="1">
                <a:solidFill>
                  <a:srgbClr val="00649D"/>
                </a:solidFill>
              </a:rPr>
              <a:t>Improve IT efficiency by simplifying the IT lifecycle</a:t>
            </a:r>
            <a:endParaRPr lang="en-US" sz="1600"/>
          </a:p>
        </p:txBody>
      </p:sp>
      <p:sp>
        <p:nvSpPr>
          <p:cNvPr id="35844" name="TextBox 27"/>
          <p:cNvSpPr txBox="1">
            <a:spLocks noChangeArrowheads="1"/>
          </p:cNvSpPr>
          <p:nvPr/>
        </p:nvSpPr>
        <p:spPr bwMode="auto">
          <a:xfrm>
            <a:off x="231775" y="1466850"/>
            <a:ext cx="2792413"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9200" eaLnBrk="0" hangingPunct="0">
              <a:defRPr>
                <a:solidFill>
                  <a:schemeClr val="tx1"/>
                </a:solidFill>
                <a:latin typeface="Arial" pitchFamily="34" charset="0"/>
                <a:ea typeface="MS PGothic" pitchFamily="34" charset="-128"/>
              </a:defRPr>
            </a:lvl1pPr>
            <a:lvl2pPr marL="742950" indent="-285750" defTabSz="1219200" eaLnBrk="0" hangingPunct="0">
              <a:defRPr>
                <a:solidFill>
                  <a:schemeClr val="tx1"/>
                </a:solidFill>
                <a:latin typeface="Arial" pitchFamily="34" charset="0"/>
                <a:ea typeface="MS PGothic" pitchFamily="34" charset="-128"/>
              </a:defRPr>
            </a:lvl2pPr>
            <a:lvl3pPr marL="1143000" indent="-228600" defTabSz="1219200" eaLnBrk="0" hangingPunct="0">
              <a:defRPr>
                <a:solidFill>
                  <a:schemeClr val="tx1"/>
                </a:solidFill>
                <a:latin typeface="Arial" pitchFamily="34" charset="0"/>
                <a:ea typeface="MS PGothic" pitchFamily="34" charset="-128"/>
              </a:defRPr>
            </a:lvl3pPr>
            <a:lvl4pPr marL="1600200" indent="-228600" defTabSz="1219200" eaLnBrk="0" hangingPunct="0">
              <a:defRPr>
                <a:solidFill>
                  <a:schemeClr val="tx1"/>
                </a:solidFill>
                <a:latin typeface="Arial" pitchFamily="34" charset="0"/>
                <a:ea typeface="MS PGothic" pitchFamily="34" charset="-128"/>
              </a:defRPr>
            </a:lvl4pPr>
            <a:lvl5pPr marL="2057400" indent="-228600" defTabSz="1219200" eaLnBrk="0" hangingPunct="0">
              <a:defRPr>
                <a:solidFill>
                  <a:schemeClr val="tx1"/>
                </a:solidFill>
                <a:latin typeface="Arial" pitchFamily="34" charset="0"/>
                <a:ea typeface="MS PGothic" pitchFamily="34" charset="-128"/>
              </a:defRPr>
            </a:lvl5pPr>
            <a:lvl6pPr marL="2514600" indent="-228600" defTabSz="1219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1219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1219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1219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lnSpc>
                <a:spcPct val="90000"/>
              </a:lnSpc>
              <a:spcBef>
                <a:spcPct val="30000"/>
              </a:spcBef>
            </a:pPr>
            <a:r>
              <a:rPr lang="en-US" sz="1600" b="1">
                <a:solidFill>
                  <a:srgbClr val="00649D"/>
                </a:solidFill>
              </a:rPr>
              <a:t>Accelerate new applications, big data and analytics</a:t>
            </a:r>
            <a:endParaRPr lang="en-US" sz="1600"/>
          </a:p>
        </p:txBody>
      </p:sp>
      <p:sp>
        <p:nvSpPr>
          <p:cNvPr id="35845" name="TextBox 27"/>
          <p:cNvSpPr txBox="1">
            <a:spLocks noChangeArrowheads="1"/>
          </p:cNvSpPr>
          <p:nvPr/>
        </p:nvSpPr>
        <p:spPr bwMode="auto">
          <a:xfrm>
            <a:off x="6140450" y="1466850"/>
            <a:ext cx="2776538"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9200" eaLnBrk="0" hangingPunct="0">
              <a:defRPr>
                <a:solidFill>
                  <a:schemeClr val="tx1"/>
                </a:solidFill>
                <a:latin typeface="Arial" pitchFamily="34" charset="0"/>
                <a:ea typeface="MS PGothic" pitchFamily="34" charset="-128"/>
              </a:defRPr>
            </a:lvl1pPr>
            <a:lvl2pPr marL="742950" indent="-285750" defTabSz="1219200" eaLnBrk="0" hangingPunct="0">
              <a:defRPr>
                <a:solidFill>
                  <a:schemeClr val="tx1"/>
                </a:solidFill>
                <a:latin typeface="Arial" pitchFamily="34" charset="0"/>
                <a:ea typeface="MS PGothic" pitchFamily="34" charset="-128"/>
              </a:defRPr>
            </a:lvl2pPr>
            <a:lvl3pPr marL="1143000" indent="-228600" defTabSz="1219200" eaLnBrk="0" hangingPunct="0">
              <a:defRPr>
                <a:solidFill>
                  <a:schemeClr val="tx1"/>
                </a:solidFill>
                <a:latin typeface="Arial" pitchFamily="34" charset="0"/>
                <a:ea typeface="MS PGothic" pitchFamily="34" charset="-128"/>
              </a:defRPr>
            </a:lvl3pPr>
            <a:lvl4pPr marL="1600200" indent="-228600" defTabSz="1219200" eaLnBrk="0" hangingPunct="0">
              <a:defRPr>
                <a:solidFill>
                  <a:schemeClr val="tx1"/>
                </a:solidFill>
                <a:latin typeface="Arial" pitchFamily="34" charset="0"/>
                <a:ea typeface="MS PGothic" pitchFamily="34" charset="-128"/>
              </a:defRPr>
            </a:lvl4pPr>
            <a:lvl5pPr marL="2057400" indent="-228600" defTabSz="1219200" eaLnBrk="0" hangingPunct="0">
              <a:defRPr>
                <a:solidFill>
                  <a:schemeClr val="tx1"/>
                </a:solidFill>
                <a:latin typeface="Arial" pitchFamily="34" charset="0"/>
                <a:ea typeface="MS PGothic" pitchFamily="34" charset="-128"/>
              </a:defRPr>
            </a:lvl5pPr>
            <a:lvl6pPr marL="2514600" indent="-228600" defTabSz="1219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1219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1219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1219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lnSpc>
                <a:spcPct val="90000"/>
              </a:lnSpc>
              <a:spcBef>
                <a:spcPct val="30000"/>
              </a:spcBef>
            </a:pPr>
            <a:r>
              <a:rPr lang="en-US" sz="1600" b="1">
                <a:solidFill>
                  <a:srgbClr val="00649D"/>
                </a:solidFill>
              </a:rPr>
              <a:t>Simplify cloud application platforms and infrastructure</a:t>
            </a:r>
            <a:endParaRPr lang="en-US" sz="1600"/>
          </a:p>
        </p:txBody>
      </p:sp>
      <p:sp>
        <p:nvSpPr>
          <p:cNvPr id="35846" name="Text Box 6"/>
          <p:cNvSpPr txBox="1">
            <a:spLocks noChangeArrowheads="1"/>
          </p:cNvSpPr>
          <p:nvPr/>
        </p:nvSpPr>
        <p:spPr bwMode="auto">
          <a:xfrm>
            <a:off x="6237288" y="4533900"/>
            <a:ext cx="2514600" cy="8584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1600">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19934" tIns="62366" rIns="119934" bIns="62366">
            <a:spAutoFit/>
          </a:bodyPr>
          <a:lstStyle>
            <a:lvl1pPr defTabSz="609600" eaLnBrk="0" hangingPunct="0">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1pPr>
            <a:lvl2pPr marL="742950" indent="-285750" defTabSz="609600" eaLnBrk="0" hangingPunct="0">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2pPr>
            <a:lvl3pPr marL="1143000" indent="-228600" defTabSz="609600" eaLnBrk="0" hangingPunct="0">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3pPr>
            <a:lvl4pPr marL="1600200" indent="-228600" defTabSz="609600" eaLnBrk="0" hangingPunct="0">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4pPr>
            <a:lvl5pPr marL="2057400" indent="-228600" defTabSz="609600" eaLnBrk="0" hangingPunct="0">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5pPr>
            <a:lvl6pPr marL="2514600" indent="-228600" defTabSz="609600" eaLnBrk="0" fontAlgn="base" hangingPunct="0">
              <a:spcBef>
                <a:spcPct val="0"/>
              </a:spcBef>
              <a:spcAft>
                <a:spcPct val="0"/>
              </a:spcAft>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6pPr>
            <a:lvl7pPr marL="2971800" indent="-228600" defTabSz="609600" eaLnBrk="0" fontAlgn="base" hangingPunct="0">
              <a:spcBef>
                <a:spcPct val="0"/>
              </a:spcBef>
              <a:spcAft>
                <a:spcPct val="0"/>
              </a:spcAft>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7pPr>
            <a:lvl8pPr marL="3429000" indent="-228600" defTabSz="609600" eaLnBrk="0" fontAlgn="base" hangingPunct="0">
              <a:spcBef>
                <a:spcPct val="0"/>
              </a:spcBef>
              <a:spcAft>
                <a:spcPct val="0"/>
              </a:spcAft>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8pPr>
            <a:lvl9pPr marL="3886200" indent="-228600" defTabSz="609600" eaLnBrk="0" fontAlgn="base" hangingPunct="0">
              <a:spcBef>
                <a:spcPct val="0"/>
              </a:spcBef>
              <a:spcAft>
                <a:spcPct val="0"/>
              </a:spcAft>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9pPr>
          </a:lstStyle>
          <a:p>
            <a:pPr algn="ctr" eaLnBrk="1" hangingPunct="1">
              <a:lnSpc>
                <a:spcPct val="85000"/>
              </a:lnSpc>
              <a:buSzPct val="100000"/>
            </a:pPr>
            <a:r>
              <a:rPr lang="en-US" sz="2000" b="1" dirty="0">
                <a:solidFill>
                  <a:srgbClr val="000000"/>
                </a:solidFill>
              </a:rPr>
              <a:t>90</a:t>
            </a:r>
            <a:r>
              <a:rPr lang="en-US" sz="2000" b="1" baseline="26000" dirty="0">
                <a:solidFill>
                  <a:srgbClr val="000000"/>
                </a:solidFill>
              </a:rPr>
              <a:t>%</a:t>
            </a:r>
            <a:r>
              <a:rPr lang="en-US" sz="2000" b="1" dirty="0">
                <a:solidFill>
                  <a:srgbClr val="000000"/>
                </a:solidFill>
              </a:rPr>
              <a:t> plan to implement cloud</a:t>
            </a:r>
          </a:p>
          <a:p>
            <a:pPr algn="ctr" eaLnBrk="1" hangingPunct="1">
              <a:lnSpc>
                <a:spcPct val="85000"/>
              </a:lnSpc>
              <a:buSzPct val="100000"/>
            </a:pPr>
            <a:r>
              <a:rPr lang="en-US" sz="1400" dirty="0">
                <a:solidFill>
                  <a:srgbClr val="000000"/>
                </a:solidFill>
              </a:rPr>
              <a:t>by 2015</a:t>
            </a:r>
          </a:p>
        </p:txBody>
      </p:sp>
      <p:sp>
        <p:nvSpPr>
          <p:cNvPr id="35847" name="Rectangle 6"/>
          <p:cNvSpPr>
            <a:spLocks noChangeArrowheads="1"/>
          </p:cNvSpPr>
          <p:nvPr/>
        </p:nvSpPr>
        <p:spPr bwMode="auto">
          <a:xfrm>
            <a:off x="6126163" y="6035675"/>
            <a:ext cx="27352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685800" eaLnBrk="0" hangingPunct="0"/>
            <a:r>
              <a:rPr lang="en-US" sz="800" dirty="0">
                <a:solidFill>
                  <a:srgbClr val="777777"/>
                </a:solidFill>
              </a:rPr>
              <a:t>* IBM GBS 2011 IBV Study, “The power of cloud: driving business </a:t>
            </a:r>
            <a:r>
              <a:rPr lang="en-US" sz="800" dirty="0" smtClean="0">
                <a:solidFill>
                  <a:srgbClr val="777777"/>
                </a:solidFill>
              </a:rPr>
              <a:t>model </a:t>
            </a:r>
            <a:r>
              <a:rPr lang="en-US" sz="800" dirty="0">
                <a:solidFill>
                  <a:srgbClr val="777777"/>
                </a:solidFill>
              </a:rPr>
              <a:t>innovation</a:t>
            </a:r>
          </a:p>
        </p:txBody>
      </p:sp>
      <p:sp>
        <p:nvSpPr>
          <p:cNvPr id="35848" name="Rectangle 6"/>
          <p:cNvSpPr>
            <a:spLocks noChangeArrowheads="1"/>
          </p:cNvSpPr>
          <p:nvPr/>
        </p:nvSpPr>
        <p:spPr bwMode="auto">
          <a:xfrm>
            <a:off x="512763" y="6035675"/>
            <a:ext cx="22193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685800" eaLnBrk="0" hangingPunct="0"/>
            <a:r>
              <a:rPr lang="en-US" sz="800" dirty="0">
                <a:solidFill>
                  <a:srgbClr val="777777"/>
                </a:solidFill>
                <a:latin typeface="Helvetica" pitchFamily="34" charset="0"/>
              </a:rPr>
              <a:t>From a commissioned study conducted by Forrester Consulting on behalf of IBM</a:t>
            </a:r>
          </a:p>
        </p:txBody>
      </p:sp>
      <p:sp>
        <p:nvSpPr>
          <p:cNvPr id="35849" name="Text Box 9"/>
          <p:cNvSpPr txBox="1">
            <a:spLocks noChangeArrowheads="1"/>
          </p:cNvSpPr>
          <p:nvPr/>
        </p:nvSpPr>
        <p:spPr bwMode="auto">
          <a:xfrm>
            <a:off x="506413" y="4448175"/>
            <a:ext cx="2117725" cy="9107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1600">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19934" tIns="62366" rIns="119934" bIns="62366">
            <a:spAutoFit/>
          </a:bodyPr>
          <a:lstStyle>
            <a:lvl1pPr defTabSz="609600" eaLnBrk="0" hangingPunct="0">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1pPr>
            <a:lvl2pPr marL="742950" indent="-285750" defTabSz="609600" eaLnBrk="0" hangingPunct="0">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2pPr>
            <a:lvl3pPr marL="1143000" indent="-228600" defTabSz="609600" eaLnBrk="0" hangingPunct="0">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3pPr>
            <a:lvl4pPr marL="1600200" indent="-228600" defTabSz="609600" eaLnBrk="0" hangingPunct="0">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4pPr>
            <a:lvl5pPr marL="2057400" indent="-228600" defTabSz="609600" eaLnBrk="0" hangingPunct="0">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5pPr>
            <a:lvl6pPr marL="2514600" indent="-228600" defTabSz="609600" eaLnBrk="0" fontAlgn="base" hangingPunct="0">
              <a:spcBef>
                <a:spcPct val="0"/>
              </a:spcBef>
              <a:spcAft>
                <a:spcPct val="0"/>
              </a:spcAft>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6pPr>
            <a:lvl7pPr marL="2971800" indent="-228600" defTabSz="609600" eaLnBrk="0" fontAlgn="base" hangingPunct="0">
              <a:spcBef>
                <a:spcPct val="0"/>
              </a:spcBef>
              <a:spcAft>
                <a:spcPct val="0"/>
              </a:spcAft>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7pPr>
            <a:lvl8pPr marL="3429000" indent="-228600" defTabSz="609600" eaLnBrk="0" fontAlgn="base" hangingPunct="0">
              <a:spcBef>
                <a:spcPct val="0"/>
              </a:spcBef>
              <a:spcAft>
                <a:spcPct val="0"/>
              </a:spcAft>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8pPr>
            <a:lvl9pPr marL="3886200" indent="-228600" defTabSz="609600" eaLnBrk="0" fontAlgn="base" hangingPunct="0">
              <a:spcBef>
                <a:spcPct val="0"/>
              </a:spcBef>
              <a:spcAft>
                <a:spcPct val="0"/>
              </a:spcAft>
              <a:tabLst>
                <a:tab pos="0" algn="l"/>
                <a:tab pos="609600" algn="l"/>
                <a:tab pos="1219200" algn="l"/>
                <a:tab pos="1827213" algn="l"/>
                <a:tab pos="2436813" algn="l"/>
                <a:tab pos="3046413" algn="l"/>
                <a:tab pos="3656013" algn="l"/>
                <a:tab pos="4265613" algn="l"/>
                <a:tab pos="4873625" algn="l"/>
                <a:tab pos="5483225" algn="l"/>
                <a:tab pos="6092825" algn="l"/>
                <a:tab pos="6702425" algn="l"/>
                <a:tab pos="7310438" algn="l"/>
                <a:tab pos="7920038" algn="l"/>
                <a:tab pos="8529638" algn="l"/>
                <a:tab pos="9139238" algn="l"/>
                <a:tab pos="9748838" algn="l"/>
                <a:tab pos="10356850" algn="l"/>
                <a:tab pos="10966450" algn="l"/>
                <a:tab pos="11576050" algn="l"/>
                <a:tab pos="12185650" algn="l"/>
              </a:tabLst>
              <a:defRPr>
                <a:solidFill>
                  <a:schemeClr val="tx1"/>
                </a:solidFill>
                <a:latin typeface="Arial" pitchFamily="34" charset="0"/>
                <a:ea typeface="MS PGothic" pitchFamily="34" charset="-128"/>
              </a:defRPr>
            </a:lvl9pPr>
          </a:lstStyle>
          <a:p>
            <a:pPr algn="ctr" eaLnBrk="1" hangingPunct="1">
              <a:lnSpc>
                <a:spcPct val="85000"/>
              </a:lnSpc>
              <a:buSzPct val="100000"/>
            </a:pPr>
            <a:r>
              <a:rPr lang="en-US" sz="2000" b="1" dirty="0">
                <a:solidFill>
                  <a:srgbClr val="000000"/>
                </a:solidFill>
              </a:rPr>
              <a:t>34</a:t>
            </a:r>
            <a:r>
              <a:rPr lang="en-US" sz="2000" b="1" baseline="26000" dirty="0">
                <a:solidFill>
                  <a:srgbClr val="000000"/>
                </a:solidFill>
              </a:rPr>
              <a:t>%</a:t>
            </a:r>
            <a:r>
              <a:rPr lang="en-US" sz="2000" b="1" dirty="0">
                <a:solidFill>
                  <a:srgbClr val="000000"/>
                </a:solidFill>
              </a:rPr>
              <a:t> of new IT Projects</a:t>
            </a:r>
          </a:p>
          <a:p>
            <a:pPr algn="ctr" eaLnBrk="1" hangingPunct="1">
              <a:lnSpc>
                <a:spcPct val="85000"/>
              </a:lnSpc>
              <a:buSzPct val="100000"/>
            </a:pPr>
            <a:r>
              <a:rPr lang="en-US" sz="2000" dirty="0">
                <a:solidFill>
                  <a:srgbClr val="000000"/>
                </a:solidFill>
              </a:rPr>
              <a:t>deploy late</a:t>
            </a:r>
            <a:endParaRPr lang="en-US" sz="2000" b="1" dirty="0">
              <a:solidFill>
                <a:srgbClr val="000000"/>
              </a:solidFill>
            </a:endParaRPr>
          </a:p>
        </p:txBody>
      </p:sp>
      <p:grpSp>
        <p:nvGrpSpPr>
          <p:cNvPr id="35850" name="Group 10"/>
          <p:cNvGrpSpPr>
            <a:grpSpLocks/>
          </p:cNvGrpSpPr>
          <p:nvPr/>
        </p:nvGrpSpPr>
        <p:grpSpPr bwMode="auto">
          <a:xfrm>
            <a:off x="222250" y="2355850"/>
            <a:ext cx="2765069" cy="1634897"/>
            <a:chOff x="187" y="1484"/>
            <a:chExt cx="2321" cy="1308"/>
          </a:xfrm>
        </p:grpSpPr>
        <p:grpSp>
          <p:nvGrpSpPr>
            <p:cNvPr id="35867" name="Group 11"/>
            <p:cNvGrpSpPr>
              <a:grpSpLocks/>
            </p:cNvGrpSpPr>
            <p:nvPr/>
          </p:nvGrpSpPr>
          <p:grpSpPr bwMode="auto">
            <a:xfrm>
              <a:off x="680" y="1484"/>
              <a:ext cx="1309" cy="1308"/>
              <a:chOff x="3936" y="796"/>
              <a:chExt cx="1622" cy="1622"/>
            </a:xfrm>
          </p:grpSpPr>
          <p:sp>
            <p:nvSpPr>
              <p:cNvPr id="35872" name="AutoShape 12"/>
              <p:cNvSpPr>
                <a:spLocks noChangeArrowheads="1"/>
              </p:cNvSpPr>
              <p:nvPr/>
            </p:nvSpPr>
            <p:spPr bwMode="auto">
              <a:xfrm>
                <a:off x="3936" y="796"/>
                <a:ext cx="1622" cy="1622"/>
              </a:xfrm>
              <a:custGeom>
                <a:avLst/>
                <a:gdLst>
                  <a:gd name="T0" fmla="*/ 811 w 21600"/>
                  <a:gd name="T1" fmla="*/ 0 h 21600"/>
                  <a:gd name="T2" fmla="*/ 238 w 21600"/>
                  <a:gd name="T3" fmla="*/ 238 h 21600"/>
                  <a:gd name="T4" fmla="*/ 0 w 21600"/>
                  <a:gd name="T5" fmla="*/ 811 h 21600"/>
                  <a:gd name="T6" fmla="*/ 238 w 21600"/>
                  <a:gd name="T7" fmla="*/ 1384 h 21600"/>
                  <a:gd name="T8" fmla="*/ 811 w 21600"/>
                  <a:gd name="T9" fmla="*/ 1622 h 21600"/>
                  <a:gd name="T10" fmla="*/ 1384 w 21600"/>
                  <a:gd name="T11" fmla="*/ 1384 h 21600"/>
                  <a:gd name="T12" fmla="*/ 1622 w 21600"/>
                  <a:gd name="T13" fmla="*/ 811 h 21600"/>
                  <a:gd name="T14" fmla="*/ 1384 w 21600"/>
                  <a:gd name="T15" fmla="*/ 238 h 21600"/>
                  <a:gd name="T16" fmla="*/ 0 60000 65536"/>
                  <a:gd name="T17" fmla="*/ 0 60000 65536"/>
                  <a:gd name="T18" fmla="*/ 0 60000 65536"/>
                  <a:gd name="T19" fmla="*/ 0 60000 65536"/>
                  <a:gd name="T20" fmla="*/ 0 60000 65536"/>
                  <a:gd name="T21" fmla="*/ 0 60000 65536"/>
                  <a:gd name="T22" fmla="*/ 0 60000 65536"/>
                  <a:gd name="T23" fmla="*/ 0 60000 65536"/>
                  <a:gd name="T24" fmla="*/ 3169 w 21600"/>
                  <a:gd name="T25" fmla="*/ 3169 h 21600"/>
                  <a:gd name="T26" fmla="*/ 18431 w 21600"/>
                  <a:gd name="T27" fmla="*/ 18431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422" y="10800"/>
                    </a:moveTo>
                    <a:cubicBezTo>
                      <a:pt x="3422" y="14875"/>
                      <a:pt x="6725" y="18178"/>
                      <a:pt x="10800" y="18178"/>
                    </a:cubicBezTo>
                    <a:cubicBezTo>
                      <a:pt x="14875" y="18178"/>
                      <a:pt x="18178" y="14875"/>
                      <a:pt x="18178" y="10800"/>
                    </a:cubicBezTo>
                    <a:cubicBezTo>
                      <a:pt x="18178" y="6725"/>
                      <a:pt x="14875" y="3422"/>
                      <a:pt x="10800" y="3422"/>
                    </a:cubicBezTo>
                    <a:cubicBezTo>
                      <a:pt x="6725" y="3422"/>
                      <a:pt x="3422" y="6725"/>
                      <a:pt x="3422" y="10800"/>
                    </a:cubicBezTo>
                    <a:close/>
                  </a:path>
                </a:pathLst>
              </a:custGeom>
              <a:solidFill>
                <a:srgbClr val="C5D7D9">
                  <a:alpha val="85097"/>
                </a:srgbClr>
              </a:solidFill>
              <a:ln>
                <a:noFill/>
              </a:ln>
              <a:effectLst/>
              <a:extLst>
                <a:ext uri="{91240B29-F687-4F45-9708-019B960494DF}">
                  <a14:hiddenLine xmlns:a14="http://schemas.microsoft.com/office/drawing/2010/main" w="1270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8653" tIns="34327" rIns="68653" bIns="34327" anchor="ctr"/>
              <a:lstStyle/>
              <a:p>
                <a:endParaRPr lang="en-US" sz="1800"/>
              </a:p>
            </p:txBody>
          </p:sp>
          <p:pic>
            <p:nvPicPr>
              <p:cNvPr id="35873" name="Picture 13" descr="SocialMass"/>
              <p:cNvPicPr>
                <a:picLocks noChangeAspect="1" noChangeArrowheads="1"/>
              </p:cNvPicPr>
              <p:nvPr/>
            </p:nvPicPr>
            <p:blipFill>
              <a:blip r:embed="rId3">
                <a:extLst>
                  <a:ext uri="{28A0092B-C50C-407E-A947-70E740481C1C}">
                    <a14:useLocalDpi xmlns:a14="http://schemas.microsoft.com/office/drawing/2010/main" val="0"/>
                  </a:ext>
                </a:extLst>
              </a:blip>
              <a:srcRect r="27" b="9"/>
              <a:stretch>
                <a:fillRect/>
              </a:stretch>
            </p:blipFill>
            <p:spPr bwMode="auto">
              <a:xfrm>
                <a:off x="3978" y="823"/>
                <a:ext cx="1556" cy="1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868" name="Text Box 14"/>
            <p:cNvSpPr txBox="1">
              <a:spLocks noChangeArrowheads="1"/>
            </p:cNvSpPr>
            <p:nvPr/>
          </p:nvSpPr>
          <p:spPr bwMode="auto">
            <a:xfrm>
              <a:off x="211" y="1556"/>
              <a:ext cx="585"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853" tIns="60926" rIns="121853" bIns="60926">
              <a:spAutoFit/>
            </a:bodyPr>
            <a:lstStyle>
              <a:lvl1pPr defTabSz="1219200" eaLnBrk="0" hangingPunct="0">
                <a:defRPr>
                  <a:solidFill>
                    <a:schemeClr val="tx1"/>
                  </a:solidFill>
                  <a:latin typeface="Arial" pitchFamily="34" charset="0"/>
                  <a:ea typeface="MS PGothic" pitchFamily="34" charset="-128"/>
                </a:defRPr>
              </a:lvl1pPr>
              <a:lvl2pPr marL="742950" indent="-285750" defTabSz="1219200" eaLnBrk="0" hangingPunct="0">
                <a:defRPr>
                  <a:solidFill>
                    <a:schemeClr val="tx1"/>
                  </a:solidFill>
                  <a:latin typeface="Arial" pitchFamily="34" charset="0"/>
                  <a:ea typeface="MS PGothic" pitchFamily="34" charset="-128"/>
                </a:defRPr>
              </a:lvl2pPr>
              <a:lvl3pPr marL="1143000" indent="-228600" defTabSz="1219200" eaLnBrk="0" hangingPunct="0">
                <a:defRPr>
                  <a:solidFill>
                    <a:schemeClr val="tx1"/>
                  </a:solidFill>
                  <a:latin typeface="Arial" pitchFamily="34" charset="0"/>
                  <a:ea typeface="MS PGothic" pitchFamily="34" charset="-128"/>
                </a:defRPr>
              </a:lvl3pPr>
              <a:lvl4pPr marL="1600200" indent="-228600" defTabSz="1219200" eaLnBrk="0" hangingPunct="0">
                <a:defRPr>
                  <a:solidFill>
                    <a:schemeClr val="tx1"/>
                  </a:solidFill>
                  <a:latin typeface="Arial" pitchFamily="34" charset="0"/>
                  <a:ea typeface="MS PGothic" pitchFamily="34" charset="-128"/>
                </a:defRPr>
              </a:lvl4pPr>
              <a:lvl5pPr marL="2057400" indent="-228600" defTabSz="1219200" eaLnBrk="0" hangingPunct="0">
                <a:defRPr>
                  <a:solidFill>
                    <a:schemeClr val="tx1"/>
                  </a:solidFill>
                  <a:latin typeface="Arial" pitchFamily="34" charset="0"/>
                  <a:ea typeface="MS PGothic" pitchFamily="34" charset="-128"/>
                </a:defRPr>
              </a:lvl5pPr>
              <a:lvl6pPr marL="2514600" indent="-228600" defTabSz="1219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1219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1219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12192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r>
                <a:rPr lang="en-US" sz="1200" i="1"/>
                <a:t>Mobile</a:t>
              </a:r>
            </a:p>
          </p:txBody>
        </p:sp>
        <p:sp>
          <p:nvSpPr>
            <p:cNvPr id="35869" name="Text Box 15"/>
            <p:cNvSpPr txBox="1">
              <a:spLocks noChangeArrowheads="1"/>
            </p:cNvSpPr>
            <p:nvPr/>
          </p:nvSpPr>
          <p:spPr bwMode="auto">
            <a:xfrm>
              <a:off x="187" y="2503"/>
              <a:ext cx="700"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853" tIns="60926" rIns="121853" bIns="60926">
              <a:spAutoFit/>
            </a:bodyPr>
            <a:lstStyle>
              <a:lvl1pPr defTabSz="1219200" eaLnBrk="0" hangingPunct="0">
                <a:defRPr>
                  <a:solidFill>
                    <a:schemeClr val="tx1"/>
                  </a:solidFill>
                  <a:latin typeface="Arial" pitchFamily="34" charset="0"/>
                  <a:ea typeface="MS PGothic" pitchFamily="34" charset="-128"/>
                </a:defRPr>
              </a:lvl1pPr>
              <a:lvl2pPr marL="742950" indent="-285750" defTabSz="1219200" eaLnBrk="0" hangingPunct="0">
                <a:defRPr>
                  <a:solidFill>
                    <a:schemeClr val="tx1"/>
                  </a:solidFill>
                  <a:latin typeface="Arial" pitchFamily="34" charset="0"/>
                  <a:ea typeface="MS PGothic" pitchFamily="34" charset="-128"/>
                </a:defRPr>
              </a:lvl2pPr>
              <a:lvl3pPr marL="1143000" indent="-228600" defTabSz="1219200" eaLnBrk="0" hangingPunct="0">
                <a:defRPr>
                  <a:solidFill>
                    <a:schemeClr val="tx1"/>
                  </a:solidFill>
                  <a:latin typeface="Arial" pitchFamily="34" charset="0"/>
                  <a:ea typeface="MS PGothic" pitchFamily="34" charset="-128"/>
                </a:defRPr>
              </a:lvl3pPr>
              <a:lvl4pPr marL="1600200" indent="-228600" defTabSz="1219200" eaLnBrk="0" hangingPunct="0">
                <a:defRPr>
                  <a:solidFill>
                    <a:schemeClr val="tx1"/>
                  </a:solidFill>
                  <a:latin typeface="Arial" pitchFamily="34" charset="0"/>
                  <a:ea typeface="MS PGothic" pitchFamily="34" charset="-128"/>
                </a:defRPr>
              </a:lvl4pPr>
              <a:lvl5pPr marL="2057400" indent="-228600" defTabSz="1219200" eaLnBrk="0" hangingPunct="0">
                <a:defRPr>
                  <a:solidFill>
                    <a:schemeClr val="tx1"/>
                  </a:solidFill>
                  <a:latin typeface="Arial" pitchFamily="34" charset="0"/>
                  <a:ea typeface="MS PGothic" pitchFamily="34" charset="-128"/>
                </a:defRPr>
              </a:lvl5pPr>
              <a:lvl6pPr marL="2514600" indent="-228600" defTabSz="1219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1219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1219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1219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r>
                <a:rPr lang="en-US" sz="1200" i="1"/>
                <a:t>Big Data</a:t>
              </a:r>
            </a:p>
          </p:txBody>
        </p:sp>
        <p:sp>
          <p:nvSpPr>
            <p:cNvPr id="35870" name="Text Box 16"/>
            <p:cNvSpPr txBox="1">
              <a:spLocks noChangeArrowheads="1"/>
            </p:cNvSpPr>
            <p:nvPr/>
          </p:nvSpPr>
          <p:spPr bwMode="auto">
            <a:xfrm>
              <a:off x="1789" y="1550"/>
              <a:ext cx="556"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853" tIns="60926" rIns="121853" bIns="60926">
              <a:spAutoFit/>
            </a:bodyPr>
            <a:lstStyle>
              <a:lvl1pPr defTabSz="1219200" eaLnBrk="0" hangingPunct="0">
                <a:defRPr>
                  <a:solidFill>
                    <a:schemeClr val="tx1"/>
                  </a:solidFill>
                  <a:latin typeface="Arial" pitchFamily="34" charset="0"/>
                  <a:ea typeface="MS PGothic" pitchFamily="34" charset="-128"/>
                </a:defRPr>
              </a:lvl1pPr>
              <a:lvl2pPr marL="742950" indent="-285750" defTabSz="1219200" eaLnBrk="0" hangingPunct="0">
                <a:defRPr>
                  <a:solidFill>
                    <a:schemeClr val="tx1"/>
                  </a:solidFill>
                  <a:latin typeface="Arial" pitchFamily="34" charset="0"/>
                  <a:ea typeface="MS PGothic" pitchFamily="34" charset="-128"/>
                </a:defRPr>
              </a:lvl2pPr>
              <a:lvl3pPr marL="1143000" indent="-228600" defTabSz="1219200" eaLnBrk="0" hangingPunct="0">
                <a:defRPr>
                  <a:solidFill>
                    <a:schemeClr val="tx1"/>
                  </a:solidFill>
                  <a:latin typeface="Arial" pitchFamily="34" charset="0"/>
                  <a:ea typeface="MS PGothic" pitchFamily="34" charset="-128"/>
                </a:defRPr>
              </a:lvl3pPr>
              <a:lvl4pPr marL="1600200" indent="-228600" defTabSz="1219200" eaLnBrk="0" hangingPunct="0">
                <a:defRPr>
                  <a:solidFill>
                    <a:schemeClr val="tx1"/>
                  </a:solidFill>
                  <a:latin typeface="Arial" pitchFamily="34" charset="0"/>
                  <a:ea typeface="MS PGothic" pitchFamily="34" charset="-128"/>
                </a:defRPr>
              </a:lvl4pPr>
              <a:lvl5pPr marL="2057400" indent="-228600" defTabSz="1219200" eaLnBrk="0" hangingPunct="0">
                <a:defRPr>
                  <a:solidFill>
                    <a:schemeClr val="tx1"/>
                  </a:solidFill>
                  <a:latin typeface="Arial" pitchFamily="34" charset="0"/>
                  <a:ea typeface="MS PGothic" pitchFamily="34" charset="-128"/>
                </a:defRPr>
              </a:lvl5pPr>
              <a:lvl6pPr marL="2514600" indent="-228600" defTabSz="1219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1219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1219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12192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r>
                <a:rPr lang="en-US" sz="1200" i="1"/>
                <a:t>Social</a:t>
              </a:r>
            </a:p>
          </p:txBody>
        </p:sp>
        <p:sp>
          <p:nvSpPr>
            <p:cNvPr id="35871" name="Text Box 17"/>
            <p:cNvSpPr txBox="1">
              <a:spLocks noChangeArrowheads="1"/>
            </p:cNvSpPr>
            <p:nvPr/>
          </p:nvSpPr>
          <p:spPr bwMode="auto">
            <a:xfrm>
              <a:off x="1786" y="2503"/>
              <a:ext cx="722"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853" tIns="60926" rIns="121853" bIns="60926">
              <a:spAutoFit/>
            </a:bodyPr>
            <a:lstStyle>
              <a:lvl1pPr defTabSz="1219200" eaLnBrk="0" hangingPunct="0">
                <a:defRPr>
                  <a:solidFill>
                    <a:schemeClr val="tx1"/>
                  </a:solidFill>
                  <a:latin typeface="Arial" pitchFamily="34" charset="0"/>
                  <a:ea typeface="MS PGothic" pitchFamily="34" charset="-128"/>
                </a:defRPr>
              </a:lvl1pPr>
              <a:lvl2pPr marL="742950" indent="-285750" defTabSz="1219200" eaLnBrk="0" hangingPunct="0">
                <a:defRPr>
                  <a:solidFill>
                    <a:schemeClr val="tx1"/>
                  </a:solidFill>
                  <a:latin typeface="Arial" pitchFamily="34" charset="0"/>
                  <a:ea typeface="MS PGothic" pitchFamily="34" charset="-128"/>
                </a:defRPr>
              </a:lvl2pPr>
              <a:lvl3pPr marL="1143000" indent="-228600" defTabSz="1219200" eaLnBrk="0" hangingPunct="0">
                <a:defRPr>
                  <a:solidFill>
                    <a:schemeClr val="tx1"/>
                  </a:solidFill>
                  <a:latin typeface="Arial" pitchFamily="34" charset="0"/>
                  <a:ea typeface="MS PGothic" pitchFamily="34" charset="-128"/>
                </a:defRPr>
              </a:lvl3pPr>
              <a:lvl4pPr marL="1600200" indent="-228600" defTabSz="1219200" eaLnBrk="0" hangingPunct="0">
                <a:defRPr>
                  <a:solidFill>
                    <a:schemeClr val="tx1"/>
                  </a:solidFill>
                  <a:latin typeface="Arial" pitchFamily="34" charset="0"/>
                  <a:ea typeface="MS PGothic" pitchFamily="34" charset="-128"/>
                </a:defRPr>
              </a:lvl4pPr>
              <a:lvl5pPr marL="2057400" indent="-228600" defTabSz="1219200" eaLnBrk="0" hangingPunct="0">
                <a:defRPr>
                  <a:solidFill>
                    <a:schemeClr val="tx1"/>
                  </a:solidFill>
                  <a:latin typeface="Arial" pitchFamily="34" charset="0"/>
                  <a:ea typeface="MS PGothic" pitchFamily="34" charset="-128"/>
                </a:defRPr>
              </a:lvl5pPr>
              <a:lvl6pPr marL="2514600" indent="-228600" defTabSz="1219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1219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1219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1219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r>
                <a:rPr lang="en-US" sz="1200" i="1"/>
                <a:t>Analytics</a:t>
              </a:r>
            </a:p>
          </p:txBody>
        </p:sp>
      </p:grpSp>
      <p:grpSp>
        <p:nvGrpSpPr>
          <p:cNvPr id="35851" name="Group 1"/>
          <p:cNvGrpSpPr>
            <a:grpSpLocks/>
          </p:cNvGrpSpPr>
          <p:nvPr/>
        </p:nvGrpSpPr>
        <p:grpSpPr bwMode="auto">
          <a:xfrm>
            <a:off x="3749675" y="2392364"/>
            <a:ext cx="1533525" cy="1581150"/>
            <a:chOff x="1611313" y="2232025"/>
            <a:chExt cx="6008687" cy="6024563"/>
          </a:xfrm>
        </p:grpSpPr>
        <p:pic>
          <p:nvPicPr>
            <p:cNvPr id="35861" name="Picture 35" descr="Pie_3.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7350" y="2232025"/>
              <a:ext cx="5954713" cy="2967038"/>
            </a:xfrm>
            <a:prstGeom prst="rect">
              <a:avLst/>
            </a:prstGeom>
            <a:noFill/>
            <a:ln>
              <a:noFill/>
            </a:ln>
            <a:extLst>
              <a:ext uri="{909E8E84-426E-40DD-AFC4-6F175D3DCCD1}">
                <a14:hiddenFill xmlns:a14="http://schemas.microsoft.com/office/drawing/2010/main">
                  <a:solidFill>
                    <a:srgbClr val="FFFFFF">
                      <a:alpha val="36862"/>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2" name="Picture 37" descr="gradient bars.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17663" y="2660650"/>
              <a:ext cx="5989637" cy="256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3" name="Picture 24" descr="Pie_2.png"/>
            <p:cNvPicPr>
              <a:picLocks noChangeAspect="1"/>
            </p:cNvPicPr>
            <p:nvPr/>
          </p:nvPicPr>
          <p:blipFill>
            <a:blip r:embed="rId6" cstate="print">
              <a:extLst>
                <a:ext uri="{28A0092B-C50C-407E-A947-70E740481C1C}">
                  <a14:useLocalDpi xmlns:a14="http://schemas.microsoft.com/office/drawing/2010/main" val="0"/>
                </a:ext>
              </a:extLst>
            </a:blip>
            <a:srcRect l="50000"/>
            <a:stretch>
              <a:fillRect/>
            </a:stretch>
          </p:blipFill>
          <p:spPr bwMode="auto">
            <a:xfrm rot="-5400000" flipH="1" flipV="1">
              <a:off x="4610101" y="5226050"/>
              <a:ext cx="3014662" cy="300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4" name="Picture 25" descr="Pie_1.png"/>
            <p:cNvPicPr>
              <a:picLocks noChangeAspect="1"/>
            </p:cNvPicPr>
            <p:nvPr/>
          </p:nvPicPr>
          <p:blipFill>
            <a:blip r:embed="rId7" cstate="print">
              <a:extLst>
                <a:ext uri="{28A0092B-C50C-407E-A947-70E740481C1C}">
                  <a14:useLocalDpi xmlns:a14="http://schemas.microsoft.com/office/drawing/2010/main" val="0"/>
                </a:ext>
              </a:extLst>
            </a:blip>
            <a:srcRect l="50002" r="-377"/>
            <a:stretch>
              <a:fillRect/>
            </a:stretch>
          </p:blipFill>
          <p:spPr bwMode="auto">
            <a:xfrm rot="-5400000" flipH="1" flipV="1">
              <a:off x="1600200" y="5230813"/>
              <a:ext cx="3040063" cy="301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5" name="Picture 26" descr="people 2.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611313" y="2782141"/>
              <a:ext cx="5915025" cy="2444750"/>
            </a:xfrm>
            <a:prstGeom prst="rect">
              <a:avLst/>
            </a:prstGeom>
            <a:noFill/>
            <a:ln>
              <a:noFill/>
            </a:ln>
            <a:extLst>
              <a:ext uri="{909E8E84-426E-40DD-AFC4-6F175D3DCCD1}">
                <a14:hiddenFill xmlns:a14="http://schemas.microsoft.com/office/drawing/2010/main">
                  <a:solidFill>
                    <a:srgbClr val="FFFFFF">
                      <a:alpha val="10196"/>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6" name="Picture 27" descr="people 2.png"/>
            <p:cNvPicPr>
              <a:picLocks noChangeAspect="1"/>
            </p:cNvPicPr>
            <p:nvPr/>
          </p:nvPicPr>
          <p:blipFill>
            <a:blip r:embed="rId8">
              <a:extLst>
                <a:ext uri="{28A0092B-C50C-407E-A947-70E740481C1C}">
                  <a14:useLocalDpi xmlns:a14="http://schemas.microsoft.com/office/drawing/2010/main" val="0"/>
                </a:ext>
              </a:extLst>
            </a:blip>
            <a:srcRect l="39232" r="39706"/>
            <a:stretch>
              <a:fillRect/>
            </a:stretch>
          </p:blipFill>
          <p:spPr bwMode="auto">
            <a:xfrm>
              <a:off x="3932238" y="2782141"/>
              <a:ext cx="1246187"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852" name="Content Placeholder 2"/>
          <p:cNvSpPr>
            <a:spLocks/>
          </p:cNvSpPr>
          <p:nvPr/>
        </p:nvSpPr>
        <p:spPr bwMode="auto">
          <a:xfrm>
            <a:off x="3240088" y="4466742"/>
            <a:ext cx="2657475" cy="829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41" tIns="60921" rIns="121841" bIns="60921" anchor="ctr">
            <a:spAutoFit/>
          </a:bodyPr>
          <a:lstStyle/>
          <a:p>
            <a:pPr algn="ctr" eaLnBrk="0" hangingPunct="0">
              <a:lnSpc>
                <a:spcPct val="85000"/>
              </a:lnSpc>
              <a:buClr>
                <a:schemeClr val="tx1"/>
              </a:buClr>
              <a:buFont typeface="Wingdings" pitchFamily="2" charset="2"/>
              <a:buNone/>
            </a:pPr>
            <a:r>
              <a:rPr lang="en-US" sz="1800" b="1" dirty="0">
                <a:solidFill>
                  <a:srgbClr val="000000"/>
                </a:solidFill>
              </a:rPr>
              <a:t>Only 1 in 5 </a:t>
            </a:r>
          </a:p>
          <a:p>
            <a:pPr algn="ctr" eaLnBrk="0" hangingPunct="0">
              <a:lnSpc>
                <a:spcPct val="85000"/>
              </a:lnSpc>
              <a:buClr>
                <a:schemeClr val="tx1"/>
              </a:buClr>
              <a:buFont typeface="Wingdings" pitchFamily="2" charset="2"/>
              <a:buNone/>
            </a:pPr>
            <a:endParaRPr lang="en-US" sz="1200" dirty="0" smtClean="0">
              <a:solidFill>
                <a:srgbClr val="000000"/>
              </a:solidFill>
            </a:endParaRPr>
          </a:p>
          <a:p>
            <a:pPr algn="ctr" eaLnBrk="0" hangingPunct="0">
              <a:lnSpc>
                <a:spcPct val="85000"/>
              </a:lnSpc>
              <a:buClr>
                <a:schemeClr val="tx1"/>
              </a:buClr>
              <a:buFont typeface="Wingdings" pitchFamily="2" charset="2"/>
              <a:buNone/>
            </a:pPr>
            <a:r>
              <a:rPr lang="en-US" sz="1200" dirty="0" smtClean="0">
                <a:solidFill>
                  <a:srgbClr val="000000"/>
                </a:solidFill>
              </a:rPr>
              <a:t>Can </a:t>
            </a:r>
            <a:r>
              <a:rPr lang="en-US" sz="1200" dirty="0">
                <a:solidFill>
                  <a:srgbClr val="000000"/>
                </a:solidFill>
              </a:rPr>
              <a:t>allocate 50% or more of their IT budget to new projects</a:t>
            </a:r>
            <a:r>
              <a:rPr lang="en-US" sz="1200" baseline="30000" dirty="0">
                <a:solidFill>
                  <a:srgbClr val="000000"/>
                </a:solidFill>
              </a:rPr>
              <a:t>1</a:t>
            </a:r>
          </a:p>
        </p:txBody>
      </p:sp>
      <p:sp>
        <p:nvSpPr>
          <p:cNvPr id="35853" name="Rectangle 6"/>
          <p:cNvSpPr>
            <a:spLocks noChangeArrowheads="1"/>
          </p:cNvSpPr>
          <p:nvPr/>
        </p:nvSpPr>
        <p:spPr bwMode="auto">
          <a:xfrm>
            <a:off x="3276600" y="6035675"/>
            <a:ext cx="2460625"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9200">
              <a:lnSpc>
                <a:spcPct val="90000"/>
              </a:lnSpc>
            </a:pPr>
            <a:r>
              <a:rPr lang="en-US" sz="800">
                <a:solidFill>
                  <a:srgbClr val="777777"/>
                </a:solidFill>
                <a:cs typeface="Arial" pitchFamily="34" charset="0"/>
              </a:rPr>
              <a:t>IBM,</a:t>
            </a:r>
            <a:r>
              <a:rPr lang="en-US" sz="800" i="1">
                <a:solidFill>
                  <a:srgbClr val="777777"/>
                </a:solidFill>
                <a:cs typeface="Arial" pitchFamily="34" charset="0"/>
              </a:rPr>
              <a:t> Data center operational efficiency best practices</a:t>
            </a:r>
            <a:r>
              <a:rPr lang="en-US" sz="800">
                <a:solidFill>
                  <a:srgbClr val="777777"/>
                </a:solidFill>
                <a:cs typeface="Arial" pitchFamily="34" charset="0"/>
              </a:rPr>
              <a:t>, April 2012.</a:t>
            </a:r>
          </a:p>
        </p:txBody>
      </p:sp>
      <p:pic>
        <p:nvPicPr>
          <p:cNvPr id="35854" name="Picture 27" descr="CloudIcon"/>
          <p:cNvPicPr>
            <a:picLocks noChangeAspect="1" noChangeArrowheads="1"/>
          </p:cNvPicPr>
          <p:nvPr/>
        </p:nvPicPr>
        <p:blipFill>
          <a:blip r:embed="rId9">
            <a:extLst>
              <a:ext uri="{28A0092B-C50C-407E-A947-70E740481C1C}">
                <a14:useLocalDpi xmlns:a14="http://schemas.microsoft.com/office/drawing/2010/main" val="0"/>
              </a:ext>
            </a:extLst>
          </a:blip>
          <a:srcRect r="26" b="6"/>
          <a:stretch>
            <a:fillRect/>
          </a:stretch>
        </p:blipFill>
        <p:spPr bwMode="auto">
          <a:xfrm>
            <a:off x="6421438" y="2444750"/>
            <a:ext cx="2103437" cy="1509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5" name="Line 28"/>
          <p:cNvSpPr>
            <a:spLocks noChangeShapeType="1"/>
          </p:cNvSpPr>
          <p:nvPr/>
        </p:nvSpPr>
        <p:spPr bwMode="auto">
          <a:xfrm>
            <a:off x="233363" y="1284288"/>
            <a:ext cx="2717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pic>
        <p:nvPicPr>
          <p:cNvPr id="35856" name="Picture 17" descr="Expert_Integrated_Systems_PPT_MasterGraphics_0209-breaker-blue"/>
          <p:cNvPicPr>
            <a:picLocks noChangeAspect="1" noChangeArrowheads="1"/>
          </p:cNvPicPr>
          <p:nvPr/>
        </p:nvPicPr>
        <p:blipFill>
          <a:blip r:embed="rId10" cstate="print">
            <a:extLst>
              <a:ext uri="{28A0092B-C50C-407E-A947-70E740481C1C}">
                <a14:useLocalDpi xmlns:a14="http://schemas.microsoft.com/office/drawing/2010/main" val="0"/>
              </a:ext>
            </a:extLst>
          </a:blip>
          <a:srcRect t="39030" r="18750" b="55292"/>
          <a:stretch>
            <a:fillRect/>
          </a:stretch>
        </p:blipFill>
        <p:spPr bwMode="auto">
          <a:xfrm>
            <a:off x="227013" y="6380163"/>
            <a:ext cx="2714625"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7" name="Picture 17" descr="Expert_Integrated_Systems_PPT_MasterGraphics_0209-breaker-blue"/>
          <p:cNvPicPr>
            <a:picLocks noChangeAspect="1" noChangeArrowheads="1"/>
          </p:cNvPicPr>
          <p:nvPr/>
        </p:nvPicPr>
        <p:blipFill>
          <a:blip r:embed="rId10" cstate="print">
            <a:extLst>
              <a:ext uri="{28A0092B-C50C-407E-A947-70E740481C1C}">
                <a14:useLocalDpi xmlns:a14="http://schemas.microsoft.com/office/drawing/2010/main" val="0"/>
              </a:ext>
            </a:extLst>
          </a:blip>
          <a:srcRect t="39030" r="18750" b="55292"/>
          <a:stretch>
            <a:fillRect/>
          </a:stretch>
        </p:blipFill>
        <p:spPr bwMode="auto">
          <a:xfrm>
            <a:off x="3206750" y="6380163"/>
            <a:ext cx="2714625"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8" name="Picture 17" descr="Expert_Integrated_Systems_PPT_MasterGraphics_0209-breaker-blue"/>
          <p:cNvPicPr>
            <a:picLocks noChangeAspect="1" noChangeArrowheads="1"/>
          </p:cNvPicPr>
          <p:nvPr/>
        </p:nvPicPr>
        <p:blipFill>
          <a:blip r:embed="rId11" cstate="print">
            <a:extLst>
              <a:ext uri="{28A0092B-C50C-407E-A947-70E740481C1C}">
                <a14:useLocalDpi xmlns:a14="http://schemas.microsoft.com/office/drawing/2010/main" val="0"/>
              </a:ext>
            </a:extLst>
          </a:blip>
          <a:srcRect t="39030" r="18750" b="55292"/>
          <a:stretch>
            <a:fillRect/>
          </a:stretch>
        </p:blipFill>
        <p:spPr bwMode="auto">
          <a:xfrm>
            <a:off x="6122988" y="6392863"/>
            <a:ext cx="2714625"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9" name="Line 32"/>
          <p:cNvSpPr>
            <a:spLocks noChangeShapeType="1"/>
          </p:cNvSpPr>
          <p:nvPr/>
        </p:nvSpPr>
        <p:spPr bwMode="auto">
          <a:xfrm>
            <a:off x="6108700" y="1284288"/>
            <a:ext cx="2717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sp>
        <p:nvSpPr>
          <p:cNvPr id="35860" name="Line 33"/>
          <p:cNvSpPr>
            <a:spLocks noChangeShapeType="1"/>
          </p:cNvSpPr>
          <p:nvPr/>
        </p:nvSpPr>
        <p:spPr bwMode="auto">
          <a:xfrm>
            <a:off x="3170238" y="1284288"/>
            <a:ext cx="2717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spTree>
    <p:extLst>
      <p:ext uri="{BB962C8B-B14F-4D97-AF65-F5344CB8AC3E}">
        <p14:creationId xmlns:p14="http://schemas.microsoft.com/office/powerpoint/2010/main" val="3993076691"/>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p:cNvSpPr>
            <a:spLocks noGrp="1"/>
          </p:cNvSpPr>
          <p:nvPr>
            <p:ph type="title"/>
          </p:nvPr>
        </p:nvSpPr>
        <p:spPr/>
        <p:txBody>
          <a:bodyPr/>
          <a:lstStyle/>
          <a:p>
            <a:r>
              <a:rPr lang="en-US">
                <a:latin typeface="Arial" charset="0"/>
                <a:ea typeface="ＭＳ Ｐゴシック" charset="0"/>
              </a:rPr>
              <a:t>The Time has Come for a New Breed of Systems</a:t>
            </a:r>
          </a:p>
        </p:txBody>
      </p:sp>
      <p:pic>
        <p:nvPicPr>
          <p:cNvPr id="7170" name="Picture 9" descr="Circ0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57213" y="1933575"/>
            <a:ext cx="3346450" cy="334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extBox 27"/>
          <p:cNvSpPr txBox="1">
            <a:spLocks noChangeArrowheads="1"/>
          </p:cNvSpPr>
          <p:nvPr/>
        </p:nvSpPr>
        <p:spPr bwMode="auto">
          <a:xfrm>
            <a:off x="4549775" y="3136900"/>
            <a:ext cx="36512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spcBef>
                <a:spcPct val="50000"/>
              </a:spcBef>
            </a:pPr>
            <a:r>
              <a:rPr lang="en-US" sz="2000" b="1">
                <a:solidFill>
                  <a:srgbClr val="2A0046"/>
                </a:solidFill>
              </a:rPr>
              <a:t>Integration by Design</a:t>
            </a:r>
          </a:p>
          <a:p>
            <a:pPr eaLnBrk="1" hangingPunct="1">
              <a:lnSpc>
                <a:spcPct val="95000"/>
              </a:lnSpc>
              <a:spcBef>
                <a:spcPct val="30000"/>
              </a:spcBef>
            </a:pPr>
            <a:r>
              <a:rPr lang="en-US" sz="1600" i="1"/>
              <a:t>Deeply integrating and tuning hardware and software</a:t>
            </a:r>
            <a:endParaRPr lang="en-US" sz="1600"/>
          </a:p>
        </p:txBody>
      </p:sp>
      <p:sp>
        <p:nvSpPr>
          <p:cNvPr id="7172" name="TextBox 27"/>
          <p:cNvSpPr txBox="1">
            <a:spLocks noChangeArrowheads="1"/>
          </p:cNvSpPr>
          <p:nvPr/>
        </p:nvSpPr>
        <p:spPr bwMode="auto">
          <a:xfrm>
            <a:off x="3921125" y="1414463"/>
            <a:ext cx="34671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spcBef>
                <a:spcPct val="30000"/>
              </a:spcBef>
            </a:pPr>
            <a:r>
              <a:rPr lang="en-US" sz="2000" b="1">
                <a:solidFill>
                  <a:srgbClr val="13411E"/>
                </a:solidFill>
              </a:rPr>
              <a:t>Built-in Expertise</a:t>
            </a:r>
          </a:p>
          <a:p>
            <a:pPr eaLnBrk="1" hangingPunct="1">
              <a:lnSpc>
                <a:spcPct val="95000"/>
              </a:lnSpc>
              <a:spcBef>
                <a:spcPct val="30000"/>
              </a:spcBef>
            </a:pPr>
            <a:r>
              <a:rPr lang="en-US" sz="1600" i="1"/>
              <a:t>Capturing and automating what experts do</a:t>
            </a:r>
            <a:endParaRPr lang="en-US" sz="1600"/>
          </a:p>
        </p:txBody>
      </p:sp>
      <p:sp>
        <p:nvSpPr>
          <p:cNvPr id="7173" name="TextBox 27"/>
          <p:cNvSpPr txBox="1">
            <a:spLocks noChangeArrowheads="1"/>
          </p:cNvSpPr>
          <p:nvPr/>
        </p:nvSpPr>
        <p:spPr bwMode="auto">
          <a:xfrm>
            <a:off x="3957638" y="4860925"/>
            <a:ext cx="4845050"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spcBef>
                <a:spcPct val="50000"/>
              </a:spcBef>
            </a:pPr>
            <a:r>
              <a:rPr lang="en-US" sz="2000" b="1">
                <a:solidFill>
                  <a:srgbClr val="133957"/>
                </a:solidFill>
              </a:rPr>
              <a:t>Simplified Experience</a:t>
            </a:r>
            <a:br>
              <a:rPr lang="en-US" sz="2000" b="1">
                <a:solidFill>
                  <a:srgbClr val="133957"/>
                </a:solidFill>
              </a:rPr>
            </a:br>
            <a:endParaRPr lang="en-US" sz="700" b="1">
              <a:solidFill>
                <a:srgbClr val="133957"/>
              </a:solidFill>
            </a:endParaRPr>
          </a:p>
          <a:p>
            <a:pPr eaLnBrk="1" hangingPunct="1">
              <a:lnSpc>
                <a:spcPct val="95000"/>
              </a:lnSpc>
              <a:spcAft>
                <a:spcPct val="20000"/>
              </a:spcAft>
            </a:pPr>
            <a:r>
              <a:rPr lang="en-US" sz="1600" i="1"/>
              <a:t>Making every part of the IT lifecycle easier</a:t>
            </a:r>
          </a:p>
          <a:p>
            <a:pPr eaLnBrk="1" hangingPunct="1">
              <a:lnSpc>
                <a:spcPct val="95000"/>
              </a:lnSpc>
              <a:spcAft>
                <a:spcPct val="20000"/>
              </a:spcAft>
            </a:pPr>
            <a:r>
              <a:rPr lang="en-US" sz="1600" i="1"/>
              <a:t>Integrated management of the entire system</a:t>
            </a:r>
          </a:p>
          <a:p>
            <a:pPr eaLnBrk="1" hangingPunct="1">
              <a:lnSpc>
                <a:spcPct val="95000"/>
              </a:lnSpc>
              <a:spcAft>
                <a:spcPct val="20000"/>
              </a:spcAft>
            </a:pPr>
            <a:r>
              <a:rPr lang="en-US" sz="1600" i="1"/>
              <a:t>A broad open ecosystem of optimized solutions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p:cNvSpPr>
            <a:spLocks noGrp="1"/>
          </p:cNvSpPr>
          <p:nvPr>
            <p:ph type="title"/>
          </p:nvPr>
        </p:nvSpPr>
        <p:spPr/>
        <p:txBody>
          <a:bodyPr/>
          <a:lstStyle/>
          <a:p>
            <a:r>
              <a:rPr lang="en-US" dirty="0">
                <a:latin typeface="Arial" charset="0"/>
                <a:ea typeface="ＭＳ Ｐゴシック" charset="0"/>
              </a:rPr>
              <a:t>IBM PureSystems Family</a:t>
            </a:r>
          </a:p>
        </p:txBody>
      </p:sp>
      <p:pic>
        <p:nvPicPr>
          <p:cNvPr id="8194" name="Picture 45" descr="Accipiter Front View.tif"/>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93738" y="3605213"/>
            <a:ext cx="1087437"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46" descr="PureFlex_Silo"/>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92450" y="2352675"/>
            <a:ext cx="879475" cy="22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48" descr="PureData_Silo"/>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10463" y="2346325"/>
            <a:ext cx="898525"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1"/>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l="9420" t="33775" r="11799" b="8354"/>
          <a:stretch/>
        </p:blipFill>
        <p:spPr bwMode="auto">
          <a:xfrm>
            <a:off x="407988" y="1489075"/>
            <a:ext cx="1692275" cy="30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cap="rnd">
                <a:solidFill>
                  <a:schemeClr val="bg2"/>
                </a:solidFill>
                <a:prstDash val="sysDot"/>
                <a:miter lim="800000"/>
                <a:headEnd/>
                <a:tailEnd/>
              </a14:hiddenLine>
            </a:ext>
            <a:ext uri="{AF507438-7753-43E0-B8FC-AC1667EBCBE1}">
              <a14:hiddenEffects xmlns:a14="http://schemas.microsoft.com/office/drawing/2010/main">
                <a:effectLst>
                  <a:outerShdw blurRad="63500" dist="17961" dir="2700000" algn="ctr" rotWithShape="0">
                    <a:schemeClr val="accent1">
                      <a:gamma/>
                      <a:shade val="60000"/>
                      <a:invGamma/>
                      <a:alpha val="74998"/>
                    </a:schemeClr>
                  </a:outerShdw>
                </a:effectLst>
              </a14:hiddenEffects>
            </a:ext>
          </a:extLst>
        </p:spPr>
      </p:pic>
      <p:pic>
        <p:nvPicPr>
          <p:cNvPr id="8198" name="Picture 14" descr="PureFlex_Bitmap_Black"/>
          <p:cNvPicPr>
            <a:picLocks noChangeAspect="1" noChangeArrowheads="1"/>
          </p:cNvPicPr>
          <p:nvPr/>
        </p:nvPicPr>
        <p:blipFill>
          <a:blip r:embed="rId6" cstate="print">
            <a:extLst>
              <a:ext uri="{28A0092B-C50C-407E-A947-70E740481C1C}">
                <a14:useLocalDpi xmlns:a14="http://schemas.microsoft.com/office/drawing/2010/main"/>
              </a:ext>
            </a:extLst>
          </a:blip>
          <a:srcRect l="2148" t="7512" r="1643" b="9926"/>
          <a:stretch>
            <a:fillRect/>
          </a:stretch>
        </p:blipFill>
        <p:spPr bwMode="auto">
          <a:xfrm>
            <a:off x="2887663" y="1481138"/>
            <a:ext cx="128905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69"/>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a:ext>
            </a:extLst>
          </a:blip>
          <a:srcRect l="3253" t="13206" r="3165" b="17348"/>
          <a:stretch>
            <a:fillRect/>
          </a:stretch>
        </p:blipFill>
        <p:spPr bwMode="auto">
          <a:xfrm>
            <a:off x="7258050" y="1481138"/>
            <a:ext cx="1403350"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12" descr="PureApplication_Bitmap_Black"/>
          <p:cNvPicPr>
            <a:picLocks noChangeAspect="1" noChangeArrowheads="1"/>
          </p:cNvPicPr>
          <p:nvPr/>
        </p:nvPicPr>
        <p:blipFill>
          <a:blip r:embed="rId8" cstate="print">
            <a:extLst>
              <a:ext uri="{28A0092B-C50C-407E-A947-70E740481C1C}">
                <a14:useLocalDpi xmlns:a14="http://schemas.microsoft.com/office/drawing/2010/main"/>
              </a:ext>
            </a:extLst>
          </a:blip>
          <a:srcRect t="10661" b="7751"/>
          <a:stretch>
            <a:fillRect/>
          </a:stretch>
        </p:blipFill>
        <p:spPr bwMode="auto">
          <a:xfrm>
            <a:off x="4608513" y="1485900"/>
            <a:ext cx="22574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Picture 47" descr="PureApplication_Silo"/>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5294313" y="2346325"/>
            <a:ext cx="885825"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ectangle 38"/>
          <p:cNvSpPr/>
          <p:nvPr/>
        </p:nvSpPr>
        <p:spPr>
          <a:xfrm>
            <a:off x="0" y="5203825"/>
            <a:ext cx="9144000" cy="808038"/>
          </a:xfrm>
          <a:prstGeom prst="rect">
            <a:avLst/>
          </a:prstGeom>
          <a:solidFill>
            <a:srgbClr val="274C6D"/>
          </a:solidFill>
          <a:ln>
            <a:noFill/>
          </a:ln>
        </p:spPr>
        <p:style>
          <a:lnRef idx="1">
            <a:schemeClr val="accent1"/>
          </a:lnRef>
          <a:fillRef idx="3">
            <a:schemeClr val="accent1"/>
          </a:fillRef>
          <a:effectRef idx="2">
            <a:schemeClr val="accent1"/>
          </a:effectRef>
          <a:fontRef idx="minor">
            <a:schemeClr val="lt1"/>
          </a:fontRef>
        </p:style>
        <p:txBody>
          <a:bodyPr lIns="457200" anchor="ctr"/>
          <a:lstStyle/>
          <a:p>
            <a:pPr>
              <a:defRPr/>
            </a:pPr>
            <a:endParaRPr lang="en-US" sz="2300" dirty="0">
              <a:solidFill>
                <a:schemeClr val="bg1"/>
              </a:solidFill>
            </a:endParaRPr>
          </a:p>
        </p:txBody>
      </p:sp>
      <p:sp>
        <p:nvSpPr>
          <p:cNvPr id="8203" name="TextBox 39"/>
          <p:cNvSpPr txBox="1">
            <a:spLocks noChangeArrowheads="1"/>
          </p:cNvSpPr>
          <p:nvPr/>
        </p:nvSpPr>
        <p:spPr bwMode="auto">
          <a:xfrm>
            <a:off x="141288" y="5275263"/>
            <a:ext cx="2103437"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dirty="0">
                <a:solidFill>
                  <a:schemeClr val="bg1"/>
                </a:solidFill>
              </a:rPr>
              <a:t>Infrastructure Components</a:t>
            </a:r>
          </a:p>
          <a:p>
            <a:pPr algn="ctr" eaLnBrk="1" hangingPunct="1">
              <a:lnSpc>
                <a:spcPct val="90000"/>
              </a:lnSpc>
              <a:spcBef>
                <a:spcPts val="500"/>
              </a:spcBef>
            </a:pPr>
            <a:r>
              <a:rPr lang="en-US" sz="1000" i="1" dirty="0">
                <a:solidFill>
                  <a:schemeClr val="bg1"/>
                </a:solidFill>
              </a:rPr>
              <a:t>Beyond Blades</a:t>
            </a:r>
          </a:p>
        </p:txBody>
      </p:sp>
      <p:sp>
        <p:nvSpPr>
          <p:cNvPr id="8204" name="TextBox 40"/>
          <p:cNvSpPr txBox="1">
            <a:spLocks noChangeArrowheads="1"/>
          </p:cNvSpPr>
          <p:nvPr/>
        </p:nvSpPr>
        <p:spPr bwMode="auto">
          <a:xfrm>
            <a:off x="2446338" y="5275263"/>
            <a:ext cx="210185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Integrated Infrastructure</a:t>
            </a:r>
          </a:p>
          <a:p>
            <a:pPr algn="ctr" eaLnBrk="1" hangingPunct="1">
              <a:lnSpc>
                <a:spcPct val="90000"/>
              </a:lnSpc>
              <a:spcBef>
                <a:spcPts val="500"/>
              </a:spcBef>
            </a:pPr>
            <a:r>
              <a:rPr lang="en-US" sz="1000" i="1">
                <a:solidFill>
                  <a:schemeClr val="bg1"/>
                </a:solidFill>
              </a:rPr>
              <a:t>Delivering Cloud </a:t>
            </a:r>
            <a:br>
              <a:rPr lang="en-US" sz="1000" i="1">
                <a:solidFill>
                  <a:schemeClr val="bg1"/>
                </a:solidFill>
              </a:rPr>
            </a:br>
            <a:r>
              <a:rPr lang="en-US" sz="1000" i="1">
                <a:solidFill>
                  <a:schemeClr val="bg1"/>
                </a:solidFill>
              </a:rPr>
              <a:t>Infrastructure Services</a:t>
            </a:r>
          </a:p>
        </p:txBody>
      </p:sp>
      <p:sp>
        <p:nvSpPr>
          <p:cNvPr id="8205" name="TextBox 41"/>
          <p:cNvSpPr txBox="1">
            <a:spLocks noChangeArrowheads="1"/>
          </p:cNvSpPr>
          <p:nvPr/>
        </p:nvSpPr>
        <p:spPr bwMode="auto">
          <a:xfrm>
            <a:off x="4673600" y="5275263"/>
            <a:ext cx="21034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Application Platform</a:t>
            </a:r>
          </a:p>
          <a:p>
            <a:pPr algn="ctr" eaLnBrk="1" hangingPunct="1">
              <a:lnSpc>
                <a:spcPct val="90000"/>
              </a:lnSpc>
              <a:spcBef>
                <a:spcPts val="500"/>
              </a:spcBef>
            </a:pPr>
            <a:r>
              <a:rPr lang="en-US" sz="1000" i="1">
                <a:solidFill>
                  <a:schemeClr val="bg1"/>
                </a:solidFill>
              </a:rPr>
              <a:t>Delivering Cloud Application</a:t>
            </a:r>
            <a:br>
              <a:rPr lang="en-US" sz="1000" i="1">
                <a:solidFill>
                  <a:schemeClr val="bg1"/>
                </a:solidFill>
              </a:rPr>
            </a:br>
            <a:r>
              <a:rPr lang="en-US" sz="1000" i="1">
                <a:solidFill>
                  <a:schemeClr val="bg1"/>
                </a:solidFill>
              </a:rPr>
              <a:t>Platform Services</a:t>
            </a:r>
          </a:p>
        </p:txBody>
      </p:sp>
      <p:sp>
        <p:nvSpPr>
          <p:cNvPr id="8206" name="TextBox 42"/>
          <p:cNvSpPr txBox="1">
            <a:spLocks noChangeArrowheads="1"/>
          </p:cNvSpPr>
          <p:nvPr/>
        </p:nvSpPr>
        <p:spPr bwMode="auto">
          <a:xfrm>
            <a:off x="6938963" y="5275263"/>
            <a:ext cx="2103437"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Data Platform</a:t>
            </a:r>
          </a:p>
          <a:p>
            <a:pPr algn="ctr" eaLnBrk="1" hangingPunct="1">
              <a:lnSpc>
                <a:spcPct val="90000"/>
              </a:lnSpc>
              <a:spcBef>
                <a:spcPts val="500"/>
              </a:spcBef>
            </a:pPr>
            <a:r>
              <a:rPr lang="en-US" sz="1000" i="1">
                <a:solidFill>
                  <a:schemeClr val="bg1"/>
                </a:solidFill>
              </a:rPr>
              <a:t>Delivering Big Data</a:t>
            </a:r>
            <a:br>
              <a:rPr lang="en-US" sz="1000" i="1">
                <a:solidFill>
                  <a:schemeClr val="bg1"/>
                </a:solidFill>
              </a:rPr>
            </a:br>
            <a:r>
              <a:rPr lang="en-US" sz="1000" i="1">
                <a:solidFill>
                  <a:schemeClr val="bg1"/>
                </a:solidFill>
              </a:rPr>
              <a:t>Platform Services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3"/>
          <p:cNvSpPr>
            <a:spLocks noChangeArrowheads="1"/>
          </p:cNvSpPr>
          <p:nvPr/>
        </p:nvSpPr>
        <p:spPr bwMode="auto">
          <a:xfrm>
            <a:off x="8586788" y="6022975"/>
            <a:ext cx="0"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spAutoFit/>
          </a:bodyPr>
          <a:lstStyle/>
          <a:p>
            <a:pPr algn="ctr">
              <a:defRPr/>
            </a:pPr>
            <a:endParaRPr lang="en-US" sz="1400">
              <a:solidFill>
                <a:srgbClr val="333333"/>
              </a:solidFill>
              <a:latin typeface="Arial" charset="0"/>
              <a:ea typeface="MS PGothic" charset="0"/>
              <a:cs typeface="MS PGothic" charset="0"/>
            </a:endParaRPr>
          </a:p>
        </p:txBody>
      </p:sp>
      <p:sp>
        <p:nvSpPr>
          <p:cNvPr id="108548" name="AutoShape 4"/>
          <p:cNvSpPr>
            <a:spLocks noChangeArrowheads="1"/>
          </p:cNvSpPr>
          <p:nvPr/>
        </p:nvSpPr>
        <p:spPr bwMode="auto">
          <a:xfrm>
            <a:off x="8194675" y="2425700"/>
            <a:ext cx="0" cy="214313"/>
          </a:xfrm>
          <a:prstGeom prst="roundRect">
            <a:avLst>
              <a:gd name="adj"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spAutoFit/>
          </a:bodyPr>
          <a:lstStyle/>
          <a:p>
            <a:pPr algn="ctr">
              <a:defRPr/>
            </a:pPr>
            <a:endParaRPr lang="en-US" sz="1400">
              <a:solidFill>
                <a:srgbClr val="333333"/>
              </a:solidFill>
              <a:latin typeface="Arial" charset="0"/>
              <a:ea typeface="MS PGothic" charset="0"/>
              <a:cs typeface="MS PGothic" charset="0"/>
            </a:endParaRPr>
          </a:p>
        </p:txBody>
      </p:sp>
      <p:sp>
        <p:nvSpPr>
          <p:cNvPr id="108549" name="AutoShape 5"/>
          <p:cNvSpPr>
            <a:spLocks noChangeArrowheads="1"/>
          </p:cNvSpPr>
          <p:nvPr/>
        </p:nvSpPr>
        <p:spPr bwMode="auto">
          <a:xfrm>
            <a:off x="8418513" y="4141788"/>
            <a:ext cx="0" cy="214312"/>
          </a:xfrm>
          <a:prstGeom prst="roundRect">
            <a:avLst>
              <a:gd name="adj"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spAutoFit/>
          </a:bodyPr>
          <a:lstStyle/>
          <a:p>
            <a:pPr algn="ctr">
              <a:defRPr/>
            </a:pPr>
            <a:endParaRPr lang="en-US" sz="1400">
              <a:solidFill>
                <a:srgbClr val="333333"/>
              </a:solidFill>
              <a:latin typeface="Arial" charset="0"/>
              <a:ea typeface="MS PGothic" charset="0"/>
              <a:cs typeface="MS PGothic" charset="0"/>
            </a:endParaRPr>
          </a:p>
        </p:txBody>
      </p:sp>
      <p:pic>
        <p:nvPicPr>
          <p:cNvPr id="29701" name="Picture 6"/>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1288" y="5381625"/>
            <a:ext cx="4794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18"/>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17888" y="5032375"/>
            <a:ext cx="728662"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3" name="Picture 9"/>
          <p:cNvPicPr>
            <a:picLocks noChangeAspect="1" noChangeArrowheads="1"/>
          </p:cNvPicPr>
          <p:nvPr/>
        </p:nvPicPr>
        <p:blipFill>
          <a:blip r:embed="rId5"/>
          <a:srcRect/>
          <a:stretch>
            <a:fillRect/>
          </a:stretch>
        </p:blipFill>
        <p:spPr bwMode="auto">
          <a:xfrm>
            <a:off x="7793038" y="5794375"/>
            <a:ext cx="1069975" cy="211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9704" name="Picture 10" descr="CrossView_Color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22588" y="5427663"/>
            <a:ext cx="12795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5" name="Picture 11" descr="sus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5163" y="5635625"/>
            <a:ext cx="731837"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6" name="Picture 12"/>
          <p:cNvPicPr>
            <a:picLocks noChangeAspect="1" noChangeArrowheads="1"/>
          </p:cNvPicPr>
          <p:nvPr/>
        </p:nvPicPr>
        <p:blipFill>
          <a:blip r:embed="rId8"/>
          <a:srcRect/>
          <a:stretch>
            <a:fillRect/>
          </a:stretch>
        </p:blipFill>
        <p:spPr bwMode="auto">
          <a:xfrm>
            <a:off x="3835400" y="5711825"/>
            <a:ext cx="879475" cy="39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9707" name="Picture 13" descr="aviarc"/>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35125" y="5688013"/>
            <a:ext cx="963613"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8" name="Picture 14" descr="SugarLogo_CMYK"/>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45113" y="6196013"/>
            <a:ext cx="18542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9" name="Picture 15" descr="Reflexis_Logo_600dpi_centere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3388" y="6045200"/>
            <a:ext cx="108426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0" name="Picture 10" descr="ANd9GcRR0jfIhErX0LH0K1y-W8DeKp-QyTvTL20qZLfmRXf9GzVOqUI5"/>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09888" y="5838825"/>
            <a:ext cx="869950"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1" name="Picture 17" descr="Diasoft_log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751763" y="5362575"/>
            <a:ext cx="9636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2" name="Picture 18" descr="InnovationGroupLogoCMYK"/>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34150" y="5318125"/>
            <a:ext cx="106521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63" name="Picture 19"/>
          <p:cNvPicPr>
            <a:picLocks noChangeAspect="1" noChangeArrowheads="1"/>
          </p:cNvPicPr>
          <p:nvPr/>
        </p:nvPicPr>
        <p:blipFill>
          <a:blip r:embed="rId15"/>
          <a:srcRect/>
          <a:stretch>
            <a:fillRect/>
          </a:stretch>
        </p:blipFill>
        <p:spPr bwMode="auto">
          <a:xfrm>
            <a:off x="3919538" y="6073775"/>
            <a:ext cx="914400" cy="38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9714" name="Picture 20" descr="Logo SAB Couleur (RVB)"/>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090863" y="6181725"/>
            <a:ext cx="620712"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5" name="Picture 21" descr="Logo_Radware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352925" y="5414963"/>
            <a:ext cx="1184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6" name="Picture 22" descr="HarrisData"/>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312863" y="4868863"/>
            <a:ext cx="1081087"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7" name="Picture 23" descr="Logo - Riverbed (EPS)"/>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688013" y="5311775"/>
            <a:ext cx="814387"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8" name="Picture 24" descr="IBM_Troy_PureSystemsCentre_03-14"/>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57175" y="1050925"/>
            <a:ext cx="3932238" cy="358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9" name="Picture 25" descr="500px-SAP_2011_logo"/>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674938" y="4879975"/>
            <a:ext cx="704850"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20" name="Picture 26" descr="ArkeiaLogo17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384675" y="4953000"/>
            <a:ext cx="8509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21" name="Picture 21"/>
          <p:cNvPicPr>
            <a:picLocks noChangeAspect="1" noChangeArrowheads="1"/>
          </p:cNvPicPr>
          <p:nvPr/>
        </p:nvPicPr>
        <p:blipFill>
          <a:blip r:embed="rId2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83363" y="4865688"/>
            <a:ext cx="10858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22" name="Picture 28" descr="SwordCiboodle_strap2011"/>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687513" y="6294438"/>
            <a:ext cx="109855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23" name="Picture 29" descr="priceLenz-on-white"/>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526213" y="5811838"/>
            <a:ext cx="1227137"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24" name="Picture 129"/>
          <p:cNvPicPr>
            <a:picLocks noChangeAspect="1" noChangeArrowheads="1"/>
          </p:cNvPicPr>
          <p:nvPr/>
        </p:nvPicPr>
        <p:blipFill>
          <a:blip r:embed="rId26">
            <a:extLst>
              <a:ext uri="{28A0092B-C50C-407E-A947-70E740481C1C}">
                <a14:useLocalDpi xmlns:a14="http://schemas.microsoft.com/office/drawing/2010/main" val="0"/>
              </a:ext>
            </a:extLst>
          </a:blip>
          <a:srcRect r="77692" b="-9616"/>
          <a:stretch>
            <a:fillRect/>
          </a:stretch>
        </p:blipFill>
        <p:spPr bwMode="auto">
          <a:xfrm>
            <a:off x="4657725" y="5794375"/>
            <a:ext cx="455613"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pic>
      <p:pic>
        <p:nvPicPr>
          <p:cNvPr id="29725" name="Picture 31" descr="Logo Groupe HARDIS hd"/>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7847013" y="4943475"/>
            <a:ext cx="1138237"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26" name="Picture 32" descr="Works basic"/>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58750" y="4803775"/>
            <a:ext cx="86836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27" name="Picture 33" descr="Premier_BPMark_web_list"/>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7693025" y="3132138"/>
            <a:ext cx="1157288"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28" name="Picture 34" descr="3DS_Logotype_RGB_Black"/>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1263650" y="5184775"/>
            <a:ext cx="1363663"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29" name="Picture 35" descr="MA_295"/>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5073650" y="5726113"/>
            <a:ext cx="1336675"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80" name="Rectangle 36"/>
          <p:cNvSpPr>
            <a:spLocks noChangeArrowheads="1"/>
          </p:cNvSpPr>
          <p:nvPr/>
        </p:nvSpPr>
        <p:spPr bwMode="auto">
          <a:xfrm>
            <a:off x="744538" y="6542088"/>
            <a:ext cx="6784975" cy="184150"/>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cap="rnd">
                <a:solidFill>
                  <a:schemeClr val="bg2"/>
                </a:solidFill>
                <a:prstDash val="sysDot"/>
                <a:miter lim="800000"/>
                <a:headEnd/>
                <a:tailEnd/>
              </a14:hiddenLine>
            </a:ext>
          </a:extLst>
        </p:spPr>
        <p:txBody>
          <a:bodyPr lIns="91422" tIns="45712" rIns="91422" bIns="45712">
            <a:spAutoFit/>
          </a:bodyPr>
          <a:lstStyle/>
          <a:p>
            <a:pPr>
              <a:defRPr/>
            </a:pPr>
            <a:r>
              <a:rPr lang="en-US" sz="600" b="1">
                <a:solidFill>
                  <a:srgbClr val="333333"/>
                </a:solidFill>
                <a:latin typeface="Arial" charset="0"/>
                <a:ea typeface="MS PGothic" charset="0"/>
                <a:cs typeface="MS PGothic" charset="0"/>
              </a:rPr>
              <a:t> The SAP logo is a trademark or registered trademark of SAP AG in Germany and several other countries and is reproduced with the permission of SAP AG.</a:t>
            </a:r>
          </a:p>
        </p:txBody>
      </p:sp>
      <p:pic>
        <p:nvPicPr>
          <p:cNvPr id="29731" name="Picture 37" descr="ibi_v2"/>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5337175" y="4918075"/>
            <a:ext cx="1169988"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32" name="Rectangle 36"/>
          <p:cNvSpPr>
            <a:spLocks noGrp="1" noChangeArrowheads="1"/>
          </p:cNvSpPr>
          <p:nvPr>
            <p:ph type="title"/>
          </p:nvPr>
        </p:nvSpPr>
        <p:spPr/>
        <p:txBody>
          <a:bodyPr/>
          <a:lstStyle/>
          <a:p>
            <a:r>
              <a:rPr lang="en-US" smtClean="0"/>
              <a:t>IBM PureSystems Centre</a:t>
            </a:r>
          </a:p>
        </p:txBody>
      </p:sp>
      <p:sp>
        <p:nvSpPr>
          <p:cNvPr id="962597" name="Rectangle 37"/>
          <p:cNvSpPr>
            <a:spLocks noGrp="1" noChangeArrowheads="1"/>
          </p:cNvSpPr>
          <p:nvPr>
            <p:ph type="body" idx="1"/>
          </p:nvPr>
        </p:nvSpPr>
        <p:spPr>
          <a:xfrm>
            <a:off x="4381500" y="1527175"/>
            <a:ext cx="4389438" cy="2597150"/>
          </a:xfrm>
        </p:spPr>
        <p:txBody>
          <a:bodyPr/>
          <a:lstStyle/>
          <a:p>
            <a:r>
              <a:rPr lang="en-US" sz="1400" dirty="0" smtClean="0"/>
              <a:t>Optimized solutions from nearly 200 leading ISV partners</a:t>
            </a:r>
          </a:p>
          <a:p>
            <a:r>
              <a:rPr lang="en-US" sz="1400" dirty="0" smtClean="0"/>
              <a:t>Search by solution area, industry or system</a:t>
            </a:r>
          </a:p>
          <a:p>
            <a:r>
              <a:rPr lang="en-US" sz="1400" dirty="0" smtClean="0"/>
              <a:t>Gain access to ISV application patterns for trial and production</a:t>
            </a:r>
          </a:p>
          <a:p>
            <a:r>
              <a:rPr lang="en-US" sz="1400" dirty="0" smtClean="0"/>
              <a:t>Certified through ‘Ready for IBM </a:t>
            </a:r>
            <a:r>
              <a:rPr lang="en-US" sz="1400" dirty="0" err="1" smtClean="0"/>
              <a:t>PureSystems</a:t>
            </a:r>
            <a:r>
              <a:rPr lang="en-US" sz="1400" dirty="0" smtClean="0"/>
              <a:t>’ program</a:t>
            </a:r>
          </a:p>
          <a:p>
            <a:r>
              <a:rPr lang="en-US" sz="1400" dirty="0" smtClean="0"/>
              <a:t>All of your existing AIX, IBM i, </a:t>
            </a:r>
            <a:br>
              <a:rPr lang="en-US" sz="1400" dirty="0" smtClean="0"/>
            </a:br>
            <a:r>
              <a:rPr lang="en-US" sz="1400" dirty="0" smtClean="0"/>
              <a:t>Linux and Windows applications </a:t>
            </a:r>
            <a:br>
              <a:rPr lang="en-US" sz="1400" dirty="0" smtClean="0"/>
            </a:br>
            <a:r>
              <a:rPr lang="en-US" sz="1400" dirty="0" smtClean="0"/>
              <a:t>will run on IBM PureFlex System</a:t>
            </a:r>
          </a:p>
        </p:txBody>
      </p:sp>
    </p:spTree>
    <p:extLst>
      <p:ext uri="{BB962C8B-B14F-4D97-AF65-F5344CB8AC3E}">
        <p14:creationId xmlns:p14="http://schemas.microsoft.com/office/powerpoint/2010/main" val="9554728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2" fill="hold" nodeType="clickEffect">
                                  <p:stCondLst>
                                    <p:cond delay="0"/>
                                  </p:stCondLst>
                                  <p:childTnLst>
                                    <p:animClr clrSpc="rgb" dir="cw">
                                      <p:cBhvr override="childStyle">
                                        <p:cTn id="6" dur="1000" fill="hold"/>
                                        <p:tgtEl>
                                          <p:spTgt spid="962597">
                                            <p:txEl>
                                              <p:pRg st="4" end="4"/>
                                            </p:txEl>
                                          </p:spTgt>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10000"/>
            <a:ext cx="9144000" cy="808038"/>
          </a:xfrm>
          <a:prstGeom prst="rect">
            <a:avLst/>
          </a:prstGeom>
          <a:solidFill>
            <a:srgbClr val="274C6D"/>
          </a:solidFill>
          <a:ln>
            <a:noFill/>
          </a:ln>
        </p:spPr>
        <p:style>
          <a:lnRef idx="1">
            <a:schemeClr val="accent1"/>
          </a:lnRef>
          <a:fillRef idx="3">
            <a:schemeClr val="accent1"/>
          </a:fillRef>
          <a:effectRef idx="2">
            <a:schemeClr val="accent1"/>
          </a:effectRef>
          <a:fontRef idx="minor">
            <a:schemeClr val="lt1"/>
          </a:fontRef>
        </p:style>
        <p:txBody>
          <a:bodyPr lIns="457200" anchor="ctr"/>
          <a:lstStyle/>
          <a:p>
            <a:pPr>
              <a:defRPr/>
            </a:pPr>
            <a:r>
              <a:rPr lang="en-US" sz="2300" dirty="0">
                <a:solidFill>
                  <a:schemeClr val="bg1"/>
                </a:solidFill>
              </a:rPr>
              <a:t>Flex System Elements</a:t>
            </a:r>
          </a:p>
        </p:txBody>
      </p:sp>
      <p:sp>
        <p:nvSpPr>
          <p:cNvPr id="3" name="Rectangle 2"/>
          <p:cNvSpPr/>
          <p:nvPr/>
        </p:nvSpPr>
        <p:spPr>
          <a:xfrm>
            <a:off x="0" y="0"/>
            <a:ext cx="9144000" cy="808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457200" anchor="ctr"/>
          <a:lstStyle/>
          <a:p>
            <a:pPr>
              <a:defRPr/>
            </a:pPr>
            <a:endParaRPr lang="en-US" sz="2000" dirty="0">
              <a:solidFill>
                <a:schemeClr val="bg1"/>
              </a:solidFill>
            </a:endParaRPr>
          </a:p>
        </p:txBody>
      </p:sp>
      <p:sp>
        <p:nvSpPr>
          <p:cNvPr id="4" name="Rectangle 3"/>
          <p:cNvSpPr/>
          <p:nvPr/>
        </p:nvSpPr>
        <p:spPr>
          <a:xfrm>
            <a:off x="0" y="6049963"/>
            <a:ext cx="9144000" cy="80803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457200" anchor="ctr"/>
          <a:lstStyle/>
          <a:p>
            <a:pPr>
              <a:defRPr/>
            </a:pPr>
            <a:endParaRPr lang="en-US" sz="20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8146" name="Picture 3" descr="IBM_1227_NGP_Integrated_Infrastructure_Demo_storyboard_032012_v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24025" y="1381125"/>
            <a:ext cx="1905000" cy="544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8147" name="Title 1"/>
          <p:cNvSpPr>
            <a:spLocks noGrp="1"/>
          </p:cNvSpPr>
          <p:nvPr>
            <p:ph type="title" idx="4294967295"/>
          </p:nvPr>
        </p:nvSpPr>
        <p:spPr>
          <a:xfrm>
            <a:off x="254000" y="611188"/>
            <a:ext cx="8766175" cy="561975"/>
          </a:xfrm>
        </p:spPr>
        <p:txBody>
          <a:bodyPr lIns="0" tIns="0" rIns="0" bIns="0">
            <a:spAutoFit/>
          </a:bodyPr>
          <a:lstStyle/>
          <a:p>
            <a:r>
              <a:rPr lang="en-US"/>
              <a:t>Integrated Infrastructure</a:t>
            </a:r>
            <a:br>
              <a:rPr lang="en-US"/>
            </a:br>
            <a:endParaRPr lang="en-US" sz="1900">
              <a:solidFill>
                <a:srgbClr val="7F7F7F"/>
              </a:solidFill>
            </a:endParaRPr>
          </a:p>
        </p:txBody>
      </p:sp>
      <p:sp>
        <p:nvSpPr>
          <p:cNvPr id="518148" name="TextBox 3"/>
          <p:cNvSpPr txBox="1">
            <a:spLocks noChangeArrowheads="1"/>
          </p:cNvSpPr>
          <p:nvPr/>
        </p:nvSpPr>
        <p:spPr bwMode="auto">
          <a:xfrm>
            <a:off x="-57150" y="4746625"/>
            <a:ext cx="1389063"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50" tIns="45675" rIns="91350" bIns="45675">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a:ea typeface="MS PGothic" pitchFamily="34" charset="-128"/>
              </a:rPr>
              <a:t>10U Chassis</a:t>
            </a:r>
          </a:p>
          <a:p>
            <a:pPr algn="ctr">
              <a:lnSpc>
                <a:spcPct val="100000"/>
              </a:lnSpc>
            </a:pPr>
            <a:r>
              <a:rPr lang="en-US" sz="1600">
                <a:ea typeface="MS PGothic" pitchFamily="34" charset="-128"/>
              </a:rPr>
              <a:t>14 Node Bays</a:t>
            </a:r>
          </a:p>
        </p:txBody>
      </p:sp>
      <p:cxnSp>
        <p:nvCxnSpPr>
          <p:cNvPr id="21" name="Straight Connector 20"/>
          <p:cNvCxnSpPr/>
          <p:nvPr/>
        </p:nvCxnSpPr>
        <p:spPr bwMode="auto">
          <a:xfrm flipH="1">
            <a:off x="2943225" y="5257800"/>
            <a:ext cx="65088" cy="0"/>
          </a:xfrm>
          <a:prstGeom prst="line">
            <a:avLst/>
          </a:prstGeom>
          <a:solidFill>
            <a:schemeClr val="accent1"/>
          </a:solidFill>
          <a:ln w="6350" cap="flat" cmpd="sng" algn="ctr">
            <a:solidFill>
              <a:schemeClr val="bg2">
                <a:lumMod val="50000"/>
                <a:lumOff val="50000"/>
              </a:schemeClr>
            </a:solidFill>
            <a:prstDash val="solid"/>
            <a:round/>
            <a:headEnd type="none" w="med" len="med"/>
            <a:tailEnd type="none" w="med" len="med"/>
          </a:ln>
          <a:effectLst/>
        </p:spPr>
      </p:cxnSp>
      <p:cxnSp>
        <p:nvCxnSpPr>
          <p:cNvPr id="25" name="Straight Connector 24"/>
          <p:cNvCxnSpPr/>
          <p:nvPr/>
        </p:nvCxnSpPr>
        <p:spPr bwMode="auto">
          <a:xfrm flipH="1">
            <a:off x="2955925" y="5257800"/>
            <a:ext cx="65088" cy="0"/>
          </a:xfrm>
          <a:prstGeom prst="line">
            <a:avLst/>
          </a:prstGeom>
          <a:solidFill>
            <a:schemeClr val="accent1"/>
          </a:solidFill>
          <a:ln w="6350" cap="flat" cmpd="sng" algn="ctr">
            <a:solidFill>
              <a:schemeClr val="bg2">
                <a:lumMod val="50000"/>
                <a:lumOff val="50000"/>
              </a:schemeClr>
            </a:solidFill>
            <a:prstDash val="solid"/>
            <a:round/>
            <a:headEnd type="none" w="med" len="med"/>
            <a:tailEnd type="none" w="med" len="med"/>
          </a:ln>
          <a:effectLst/>
        </p:spPr>
      </p:cxnSp>
      <p:sp>
        <p:nvSpPr>
          <p:cNvPr id="13" name="Rectangle 3"/>
          <p:cNvSpPr>
            <a:spLocks noChangeArrowheads="1"/>
          </p:cNvSpPr>
          <p:nvPr/>
        </p:nvSpPr>
        <p:spPr bwMode="auto">
          <a:xfrm>
            <a:off x="4211638" y="1828800"/>
            <a:ext cx="4443412"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50" tIns="45675" rIns="91350" bIns="45675">
            <a:spAutoFit/>
          </a:bodyPr>
          <a:lstStyle/>
          <a:p>
            <a:pPr defTabSz="912813">
              <a:lnSpc>
                <a:spcPct val="100000"/>
              </a:lnSpc>
            </a:pPr>
            <a:r>
              <a:rPr lang="en-US" sz="2400">
                <a:solidFill>
                  <a:srgbClr val="990073"/>
                </a:solidFill>
                <a:ea typeface="MS PGothic" pitchFamily="34" charset="-128"/>
              </a:rPr>
              <a:t>1</a:t>
            </a:r>
            <a:r>
              <a:rPr lang="en-US" sz="1400">
                <a:solidFill>
                  <a:srgbClr val="990073"/>
                </a:solidFill>
                <a:ea typeface="MS PGothic" pitchFamily="34" charset="-128"/>
              </a:rPr>
              <a:t> </a:t>
            </a:r>
            <a:r>
              <a:rPr lang="en-US" sz="1600">
                <a:solidFill>
                  <a:srgbClr val="990073"/>
                </a:solidFill>
                <a:ea typeface="MS PGothic" pitchFamily="34" charset="-128"/>
              </a:rPr>
              <a:t>system for compute, </a:t>
            </a:r>
            <a:br>
              <a:rPr lang="en-US" sz="1600">
                <a:solidFill>
                  <a:srgbClr val="990073"/>
                </a:solidFill>
                <a:ea typeface="MS PGothic" pitchFamily="34" charset="-128"/>
              </a:rPr>
            </a:br>
            <a:r>
              <a:rPr lang="en-US" sz="1600">
                <a:solidFill>
                  <a:srgbClr val="990073"/>
                </a:solidFill>
                <a:ea typeface="MS PGothic" pitchFamily="34" charset="-128"/>
              </a:rPr>
              <a:t>storage and systems networking</a:t>
            </a:r>
          </a:p>
          <a:p>
            <a:pPr defTabSz="912813">
              <a:lnSpc>
                <a:spcPct val="100000"/>
              </a:lnSpc>
            </a:pPr>
            <a:endParaRPr lang="en-US" sz="1600">
              <a:solidFill>
                <a:srgbClr val="990073"/>
              </a:solidFill>
              <a:ea typeface="MS PGothic" pitchFamily="34" charset="-128"/>
            </a:endParaRPr>
          </a:p>
          <a:p>
            <a:pPr defTabSz="912813">
              <a:lnSpc>
                <a:spcPct val="100000"/>
              </a:lnSpc>
            </a:pPr>
            <a:r>
              <a:rPr lang="en-US" sz="1600">
                <a:solidFill>
                  <a:srgbClr val="990073"/>
                </a:solidFill>
                <a:ea typeface="MS PGothic" pitchFamily="34" charset="-128"/>
              </a:rPr>
              <a:t>Up to 896 cores, 43 TB memory, 480 TB storage and 26M IO operations per second, per rack</a:t>
            </a:r>
          </a:p>
          <a:p>
            <a:pPr defTabSz="912813">
              <a:lnSpc>
                <a:spcPct val="100000"/>
              </a:lnSpc>
            </a:pPr>
            <a:endParaRPr lang="en-US" sz="1600">
              <a:solidFill>
                <a:srgbClr val="990073"/>
              </a:solidFill>
              <a:ea typeface="MS PGothic" pitchFamily="34" charset="-128"/>
            </a:endParaRPr>
          </a:p>
          <a:p>
            <a:pPr defTabSz="912813">
              <a:lnSpc>
                <a:spcPct val="100000"/>
              </a:lnSpc>
            </a:pPr>
            <a:r>
              <a:rPr lang="en-US" sz="1800">
                <a:solidFill>
                  <a:srgbClr val="990073"/>
                </a:solidFill>
                <a:ea typeface="MS PGothic" pitchFamily="34" charset="-128"/>
              </a:rPr>
              <a:t>Up to 4 chassis per rack scalable up to 4 racks</a:t>
            </a:r>
            <a:endParaRPr lang="en-US" sz="1600">
              <a:solidFill>
                <a:srgbClr val="990073"/>
              </a:solidFill>
              <a:ea typeface="MS PGothic" pitchFamily="34" charset="-128"/>
            </a:endParaRPr>
          </a:p>
          <a:p>
            <a:pPr defTabSz="912813">
              <a:lnSpc>
                <a:spcPct val="100000"/>
              </a:lnSpc>
            </a:pPr>
            <a:endParaRPr lang="en-US" sz="1600">
              <a:solidFill>
                <a:srgbClr val="990073"/>
              </a:solidFill>
              <a:ea typeface="MS PGothic" pitchFamily="34" charset="-128"/>
            </a:endParaRPr>
          </a:p>
        </p:txBody>
      </p:sp>
      <p:sp>
        <p:nvSpPr>
          <p:cNvPr id="6" name="Rectangle 5"/>
          <p:cNvSpPr/>
          <p:nvPr/>
        </p:nvSpPr>
        <p:spPr>
          <a:xfrm>
            <a:off x="1331913" y="4546600"/>
            <a:ext cx="242887" cy="1476375"/>
          </a:xfrm>
          <a:custGeom>
            <a:avLst/>
            <a:gdLst>
              <a:gd name="connsiteX0" fmla="*/ 0 w 241739"/>
              <a:gd name="connsiteY0" fmla="*/ 0 h 1475828"/>
              <a:gd name="connsiteX1" fmla="*/ 241739 w 241739"/>
              <a:gd name="connsiteY1" fmla="*/ 0 h 1475828"/>
              <a:gd name="connsiteX2" fmla="*/ 241739 w 241739"/>
              <a:gd name="connsiteY2" fmla="*/ 1475828 h 1475828"/>
              <a:gd name="connsiteX3" fmla="*/ 0 w 241739"/>
              <a:gd name="connsiteY3" fmla="*/ 1475828 h 1475828"/>
              <a:gd name="connsiteX4" fmla="*/ 0 w 241739"/>
              <a:gd name="connsiteY4" fmla="*/ 0 h 1475828"/>
              <a:gd name="connsiteX0" fmla="*/ 0 w 241739"/>
              <a:gd name="connsiteY0" fmla="*/ 0 h 1475828"/>
              <a:gd name="connsiteX1" fmla="*/ 241739 w 241739"/>
              <a:gd name="connsiteY1" fmla="*/ 0 h 1475828"/>
              <a:gd name="connsiteX2" fmla="*/ 241739 w 241739"/>
              <a:gd name="connsiteY2" fmla="*/ 293414 h 1475828"/>
              <a:gd name="connsiteX3" fmla="*/ 241739 w 241739"/>
              <a:gd name="connsiteY3" fmla="*/ 1475828 h 1475828"/>
              <a:gd name="connsiteX4" fmla="*/ 0 w 241739"/>
              <a:gd name="connsiteY4" fmla="*/ 1475828 h 1475828"/>
              <a:gd name="connsiteX5" fmla="*/ 0 w 241739"/>
              <a:gd name="connsiteY5" fmla="*/ 0 h 1475828"/>
              <a:gd name="connsiteX0" fmla="*/ 241739 w 333179"/>
              <a:gd name="connsiteY0" fmla="*/ 293414 h 1475828"/>
              <a:gd name="connsiteX1" fmla="*/ 241739 w 333179"/>
              <a:gd name="connsiteY1" fmla="*/ 1475828 h 1475828"/>
              <a:gd name="connsiteX2" fmla="*/ 0 w 333179"/>
              <a:gd name="connsiteY2" fmla="*/ 1475828 h 1475828"/>
              <a:gd name="connsiteX3" fmla="*/ 0 w 333179"/>
              <a:gd name="connsiteY3" fmla="*/ 0 h 1475828"/>
              <a:gd name="connsiteX4" fmla="*/ 241739 w 333179"/>
              <a:gd name="connsiteY4" fmla="*/ 0 h 1475828"/>
              <a:gd name="connsiteX5" fmla="*/ 333179 w 333179"/>
              <a:gd name="connsiteY5" fmla="*/ 384854 h 1475828"/>
              <a:gd name="connsiteX0" fmla="*/ 241739 w 241739"/>
              <a:gd name="connsiteY0" fmla="*/ 293414 h 1475828"/>
              <a:gd name="connsiteX1" fmla="*/ 241739 w 241739"/>
              <a:gd name="connsiteY1" fmla="*/ 1475828 h 1475828"/>
              <a:gd name="connsiteX2" fmla="*/ 0 w 241739"/>
              <a:gd name="connsiteY2" fmla="*/ 1475828 h 1475828"/>
              <a:gd name="connsiteX3" fmla="*/ 0 w 241739"/>
              <a:gd name="connsiteY3" fmla="*/ 0 h 1475828"/>
              <a:gd name="connsiteX4" fmla="*/ 241739 w 241739"/>
              <a:gd name="connsiteY4" fmla="*/ 0 h 1475828"/>
              <a:gd name="connsiteX0" fmla="*/ 241739 w 241739"/>
              <a:gd name="connsiteY0" fmla="*/ 1475828 h 1475828"/>
              <a:gd name="connsiteX1" fmla="*/ 0 w 241739"/>
              <a:gd name="connsiteY1" fmla="*/ 1475828 h 1475828"/>
              <a:gd name="connsiteX2" fmla="*/ 0 w 241739"/>
              <a:gd name="connsiteY2" fmla="*/ 0 h 1475828"/>
              <a:gd name="connsiteX3" fmla="*/ 241739 w 241739"/>
              <a:gd name="connsiteY3" fmla="*/ 0 h 1475828"/>
            </a:gdLst>
            <a:ahLst/>
            <a:cxnLst>
              <a:cxn ang="0">
                <a:pos x="connsiteX0" y="connsiteY0"/>
              </a:cxn>
              <a:cxn ang="0">
                <a:pos x="connsiteX1" y="connsiteY1"/>
              </a:cxn>
              <a:cxn ang="0">
                <a:pos x="connsiteX2" y="connsiteY2"/>
              </a:cxn>
              <a:cxn ang="0">
                <a:pos x="connsiteX3" y="connsiteY3"/>
              </a:cxn>
            </a:cxnLst>
            <a:rect l="l" t="t" r="r" b="b"/>
            <a:pathLst>
              <a:path w="241739" h="1475828">
                <a:moveTo>
                  <a:pt x="241739" y="1475828"/>
                </a:moveTo>
                <a:lnTo>
                  <a:pt x="0" y="1475828"/>
                </a:lnTo>
                <a:lnTo>
                  <a:pt x="0" y="0"/>
                </a:lnTo>
                <a:lnTo>
                  <a:pt x="241739" y="0"/>
                </a:lnTo>
              </a:path>
            </a:pathLst>
          </a:custGeom>
          <a:noFill/>
          <a:ln w="12700">
            <a:solidFill>
              <a:srgbClr val="00487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endParaRPr lang="en-US" sz="1400"/>
          </a:p>
        </p:txBody>
      </p:sp>
    </p:spTree>
    <p:extLst>
      <p:ext uri="{BB962C8B-B14F-4D97-AF65-F5344CB8AC3E}">
        <p14:creationId xmlns:p14="http://schemas.microsoft.com/office/powerpoint/2010/main" val="36378499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4290" name="Picture 27" descr="Flex System Chassis v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1425" y="962025"/>
            <a:ext cx="626903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4291" name="Text Box 6"/>
          <p:cNvSpPr txBox="1">
            <a:spLocks noChangeArrowheads="1"/>
          </p:cNvSpPr>
          <p:nvPr/>
        </p:nvSpPr>
        <p:spPr bwMode="auto">
          <a:xfrm>
            <a:off x="449263" y="3821113"/>
            <a:ext cx="1463675" cy="5667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45714" rIns="0" bIns="45714" anchor="ctr" anchorCtr="1"/>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nSpc>
                <a:spcPct val="95000"/>
              </a:lnSpc>
            </a:pPr>
            <a:r>
              <a:rPr lang="en-US" sz="1600">
                <a:ea typeface="MS PGothic" pitchFamily="34" charset="-128"/>
              </a:rPr>
              <a:t>14 Node Bays</a:t>
            </a:r>
          </a:p>
          <a:p>
            <a:pPr>
              <a:lnSpc>
                <a:spcPct val="95000"/>
              </a:lnSpc>
            </a:pPr>
            <a:r>
              <a:rPr lang="en-US" sz="1600">
                <a:ea typeface="MS PGothic" pitchFamily="34" charset="-128"/>
              </a:rPr>
              <a:t>(7 Full Wide)</a:t>
            </a:r>
          </a:p>
        </p:txBody>
      </p:sp>
      <p:sp>
        <p:nvSpPr>
          <p:cNvPr id="524292" name="AutoShape 6"/>
          <p:cNvSpPr>
            <a:spLocks/>
          </p:cNvSpPr>
          <p:nvPr/>
        </p:nvSpPr>
        <p:spPr bwMode="auto">
          <a:xfrm flipH="1">
            <a:off x="2090738" y="1042988"/>
            <a:ext cx="396875" cy="5308600"/>
          </a:xfrm>
          <a:prstGeom prst="rightBrace">
            <a:avLst>
              <a:gd name="adj1" fmla="val 73816"/>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91427" tIns="45714" rIns="91427" bIns="45714" anchor="ctr"/>
          <a:lstStyle/>
          <a:p>
            <a:pPr defTabSz="912813">
              <a:lnSpc>
                <a:spcPct val="100000"/>
              </a:lnSpc>
            </a:pPr>
            <a:endParaRPr lang="en-US" sz="1600">
              <a:solidFill>
                <a:schemeClr val="tx1"/>
              </a:solidFill>
              <a:ea typeface="MS PGothic" pitchFamily="34" charset="-128"/>
            </a:endParaRPr>
          </a:p>
        </p:txBody>
      </p:sp>
      <p:sp>
        <p:nvSpPr>
          <p:cNvPr id="524293" name="Rectangle 18"/>
          <p:cNvSpPr>
            <a:spLocks noGrp="1" noChangeArrowheads="1"/>
          </p:cNvSpPr>
          <p:nvPr>
            <p:ph type="title" idx="4294967295"/>
          </p:nvPr>
        </p:nvSpPr>
        <p:spPr>
          <a:xfrm>
            <a:off x="254000" y="611188"/>
            <a:ext cx="8766175" cy="274637"/>
          </a:xfrm>
          <a:noFill/>
        </p:spPr>
        <p:txBody>
          <a:bodyPr lIns="0" tIns="0" rIns="0" bIns="0">
            <a:spAutoFit/>
          </a:bodyPr>
          <a:lstStyle/>
          <a:p>
            <a:r>
              <a:rPr lang="en-US" sz="2000"/>
              <a:t>IBM Flex System Enterprise Chassis Front View</a:t>
            </a:r>
          </a:p>
        </p:txBody>
      </p:sp>
      <p:sp>
        <p:nvSpPr>
          <p:cNvPr id="524294" name="Text Box 6"/>
          <p:cNvSpPr txBox="1">
            <a:spLocks noChangeArrowheads="1"/>
          </p:cNvSpPr>
          <p:nvPr/>
        </p:nvSpPr>
        <p:spPr bwMode="auto">
          <a:xfrm>
            <a:off x="449263" y="3040063"/>
            <a:ext cx="1463675" cy="565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45714" rIns="0" bIns="45714" anchor="ctr" anchorCtr="1"/>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nSpc>
                <a:spcPct val="95000"/>
              </a:lnSpc>
            </a:pPr>
            <a:r>
              <a:rPr lang="en-US" sz="1600">
                <a:ea typeface="MS PGothic" pitchFamily="34" charset="-128"/>
              </a:rPr>
              <a:t>Size: 10 U</a:t>
            </a:r>
          </a:p>
          <a:p>
            <a:pPr>
              <a:lnSpc>
                <a:spcPct val="95000"/>
              </a:lnSpc>
            </a:pPr>
            <a:r>
              <a:rPr lang="en-US" sz="1600">
                <a:ea typeface="MS PGothic" pitchFamily="34" charset="-128"/>
              </a:rPr>
              <a:t>19” Rack</a:t>
            </a:r>
          </a:p>
        </p:txBody>
      </p:sp>
      <p:sp>
        <p:nvSpPr>
          <p:cNvPr id="524295" name="Text Box 6"/>
          <p:cNvSpPr txBox="1">
            <a:spLocks noChangeArrowheads="1"/>
          </p:cNvSpPr>
          <p:nvPr/>
        </p:nvSpPr>
        <p:spPr bwMode="auto">
          <a:xfrm>
            <a:off x="227013" y="4856163"/>
            <a:ext cx="1908175" cy="11334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698" tIns="45714" rIns="0" bIns="45714" anchor="ctr"/>
          <a:lstStyle>
            <a:lvl1pPr marL="155575" indent="-155575"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nSpc>
                <a:spcPct val="95000"/>
              </a:lnSpc>
            </a:pPr>
            <a:r>
              <a:rPr lang="en-US" sz="1600">
                <a:ea typeface="MS PGothic" pitchFamily="34" charset="-128"/>
              </a:rPr>
              <a:t>Nodes:</a:t>
            </a:r>
          </a:p>
          <a:p>
            <a:pPr>
              <a:lnSpc>
                <a:spcPct val="95000"/>
              </a:lnSpc>
              <a:buFont typeface="Wingdings" pitchFamily="2" charset="2"/>
              <a:buChar char="§"/>
            </a:pPr>
            <a:r>
              <a:rPr lang="en-US" sz="1600">
                <a:ea typeface="MS PGothic" pitchFamily="34" charset="-128"/>
              </a:rPr>
              <a:t>Power</a:t>
            </a:r>
          </a:p>
          <a:p>
            <a:pPr>
              <a:lnSpc>
                <a:spcPct val="95000"/>
              </a:lnSpc>
              <a:buFont typeface="Wingdings" pitchFamily="2" charset="2"/>
              <a:buChar char="§"/>
            </a:pPr>
            <a:r>
              <a:rPr lang="en-US" sz="1600">
                <a:ea typeface="MS PGothic" pitchFamily="34" charset="-128"/>
              </a:rPr>
              <a:t>Intel</a:t>
            </a:r>
          </a:p>
          <a:p>
            <a:pPr>
              <a:lnSpc>
                <a:spcPct val="95000"/>
              </a:lnSpc>
              <a:buFont typeface="Wingdings" pitchFamily="2" charset="2"/>
              <a:buChar char="§"/>
            </a:pPr>
            <a:r>
              <a:rPr lang="en-US" sz="1600">
                <a:ea typeface="MS PGothic" pitchFamily="34" charset="-128"/>
              </a:rPr>
              <a:t>Flex System Mgr</a:t>
            </a:r>
          </a:p>
        </p:txBody>
      </p:sp>
      <p:sp>
        <p:nvSpPr>
          <p:cNvPr id="524296" name="Text Box 4"/>
          <p:cNvSpPr txBox="1">
            <a:spLocks noChangeArrowheads="1"/>
          </p:cNvSpPr>
          <p:nvPr/>
        </p:nvSpPr>
        <p:spPr bwMode="auto">
          <a:xfrm>
            <a:off x="3979863" y="2087563"/>
            <a:ext cx="5730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Filler</a:t>
            </a:r>
          </a:p>
        </p:txBody>
      </p:sp>
      <p:sp>
        <p:nvSpPr>
          <p:cNvPr id="524297" name="Text Box 5"/>
          <p:cNvSpPr txBox="1">
            <a:spLocks noChangeArrowheads="1"/>
          </p:cNvSpPr>
          <p:nvPr/>
        </p:nvSpPr>
        <p:spPr bwMode="auto">
          <a:xfrm>
            <a:off x="3979863" y="2878138"/>
            <a:ext cx="573087"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Filler</a:t>
            </a:r>
          </a:p>
        </p:txBody>
      </p:sp>
      <p:sp>
        <p:nvSpPr>
          <p:cNvPr id="524298" name="Text Box 6"/>
          <p:cNvSpPr txBox="1">
            <a:spLocks noChangeArrowheads="1"/>
          </p:cNvSpPr>
          <p:nvPr/>
        </p:nvSpPr>
        <p:spPr bwMode="auto">
          <a:xfrm>
            <a:off x="6824663" y="2763838"/>
            <a:ext cx="5730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Filler</a:t>
            </a:r>
          </a:p>
        </p:txBody>
      </p:sp>
      <p:sp>
        <p:nvSpPr>
          <p:cNvPr id="524299" name="Text Box 7"/>
          <p:cNvSpPr txBox="1">
            <a:spLocks noChangeArrowheads="1"/>
          </p:cNvSpPr>
          <p:nvPr/>
        </p:nvSpPr>
        <p:spPr bwMode="auto">
          <a:xfrm>
            <a:off x="4057650" y="4873625"/>
            <a:ext cx="5730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Filler</a:t>
            </a:r>
          </a:p>
        </p:txBody>
      </p:sp>
      <p:sp>
        <p:nvSpPr>
          <p:cNvPr id="524300" name="Text Box 8"/>
          <p:cNvSpPr txBox="1">
            <a:spLocks noChangeArrowheads="1"/>
          </p:cNvSpPr>
          <p:nvPr/>
        </p:nvSpPr>
        <p:spPr bwMode="auto">
          <a:xfrm>
            <a:off x="3287713" y="3421063"/>
            <a:ext cx="19859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IBM Flex System p260</a:t>
            </a:r>
          </a:p>
        </p:txBody>
      </p:sp>
      <p:sp>
        <p:nvSpPr>
          <p:cNvPr id="524301" name="Text Box 9"/>
          <p:cNvSpPr txBox="1">
            <a:spLocks noChangeArrowheads="1"/>
          </p:cNvSpPr>
          <p:nvPr/>
        </p:nvSpPr>
        <p:spPr bwMode="auto">
          <a:xfrm>
            <a:off x="6248400" y="3425825"/>
            <a:ext cx="1985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IBM Flex System p260</a:t>
            </a:r>
          </a:p>
        </p:txBody>
      </p:sp>
      <p:sp>
        <p:nvSpPr>
          <p:cNvPr id="524302" name="Text Box 10"/>
          <p:cNvSpPr txBox="1">
            <a:spLocks noChangeArrowheads="1"/>
          </p:cNvSpPr>
          <p:nvPr/>
        </p:nvSpPr>
        <p:spPr bwMode="auto">
          <a:xfrm>
            <a:off x="4216400" y="4105275"/>
            <a:ext cx="305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IBM Flex System p460 ( Full Width )</a:t>
            </a:r>
          </a:p>
        </p:txBody>
      </p:sp>
      <p:sp>
        <p:nvSpPr>
          <p:cNvPr id="524303" name="Text Box 11"/>
          <p:cNvSpPr txBox="1">
            <a:spLocks noChangeArrowheads="1"/>
          </p:cNvSpPr>
          <p:nvPr/>
        </p:nvSpPr>
        <p:spPr bwMode="auto">
          <a:xfrm>
            <a:off x="3241675" y="5553075"/>
            <a:ext cx="19764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IBM Flex System x240</a:t>
            </a:r>
          </a:p>
        </p:txBody>
      </p:sp>
      <p:sp>
        <p:nvSpPr>
          <p:cNvPr id="524304" name="Text Box 14"/>
          <p:cNvSpPr txBox="1">
            <a:spLocks noChangeArrowheads="1"/>
          </p:cNvSpPr>
          <p:nvPr/>
        </p:nvSpPr>
        <p:spPr bwMode="auto">
          <a:xfrm>
            <a:off x="3449638" y="1327150"/>
            <a:ext cx="15287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Flex System Mgr</a:t>
            </a:r>
          </a:p>
        </p:txBody>
      </p:sp>
      <p:sp>
        <p:nvSpPr>
          <p:cNvPr id="524305" name="Text Box 22"/>
          <p:cNvSpPr txBox="1">
            <a:spLocks noChangeArrowheads="1"/>
          </p:cNvSpPr>
          <p:nvPr/>
        </p:nvSpPr>
        <p:spPr bwMode="auto">
          <a:xfrm>
            <a:off x="6824663" y="2063750"/>
            <a:ext cx="573087"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Filler</a:t>
            </a:r>
          </a:p>
        </p:txBody>
      </p:sp>
      <p:sp>
        <p:nvSpPr>
          <p:cNvPr id="524306" name="Text Box 11"/>
          <p:cNvSpPr txBox="1">
            <a:spLocks noChangeArrowheads="1"/>
          </p:cNvSpPr>
          <p:nvPr/>
        </p:nvSpPr>
        <p:spPr bwMode="auto">
          <a:xfrm>
            <a:off x="6072188" y="1292225"/>
            <a:ext cx="19764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IBM Flex System x240</a:t>
            </a:r>
          </a:p>
        </p:txBody>
      </p:sp>
      <p:sp>
        <p:nvSpPr>
          <p:cNvPr id="524307" name="Text Box 7"/>
          <p:cNvSpPr txBox="1">
            <a:spLocks noChangeArrowheads="1"/>
          </p:cNvSpPr>
          <p:nvPr/>
        </p:nvSpPr>
        <p:spPr bwMode="auto">
          <a:xfrm>
            <a:off x="6892925" y="4895850"/>
            <a:ext cx="5730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Filler</a:t>
            </a:r>
          </a:p>
        </p:txBody>
      </p:sp>
      <p:sp>
        <p:nvSpPr>
          <p:cNvPr id="524308" name="Text Box 7"/>
          <p:cNvSpPr txBox="1">
            <a:spLocks noChangeArrowheads="1"/>
          </p:cNvSpPr>
          <p:nvPr/>
        </p:nvSpPr>
        <p:spPr bwMode="auto">
          <a:xfrm>
            <a:off x="6904038" y="5559425"/>
            <a:ext cx="571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31" tIns="45716" rIns="91431" bIns="45716">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a:solidFill>
                  <a:schemeClr val="bg1"/>
                </a:solidFill>
                <a:ea typeface="MS PGothic" pitchFamily="34" charset="-128"/>
              </a:rPr>
              <a:t>Filler</a:t>
            </a:r>
          </a:p>
        </p:txBody>
      </p:sp>
    </p:spTree>
    <p:extLst>
      <p:ext uri="{BB962C8B-B14F-4D97-AF65-F5344CB8AC3E}">
        <p14:creationId xmlns:p14="http://schemas.microsoft.com/office/powerpoint/2010/main" val="184013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6338" name="Picture 41" descr="Chassis-Rear-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8138" y="930275"/>
            <a:ext cx="6153150" cy="533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6339" name="Line 8"/>
          <p:cNvSpPr>
            <a:spLocks noChangeAspect="1" noChangeShapeType="1"/>
          </p:cNvSpPr>
          <p:nvPr/>
        </p:nvSpPr>
        <p:spPr bwMode="auto">
          <a:xfrm>
            <a:off x="1346200" y="995363"/>
            <a:ext cx="311150" cy="11112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lIns="80010" tIns="40005" rIns="80010" bIns="40005" anchor="ctr">
            <a:spAutoFit/>
          </a:bodyPr>
          <a:lstStyle/>
          <a:p>
            <a:endParaRPr lang="en-US"/>
          </a:p>
        </p:txBody>
      </p:sp>
      <p:sp>
        <p:nvSpPr>
          <p:cNvPr id="526340" name="Line 9"/>
          <p:cNvSpPr>
            <a:spLocks noChangeAspect="1" noChangeShapeType="1"/>
          </p:cNvSpPr>
          <p:nvPr/>
        </p:nvSpPr>
        <p:spPr bwMode="auto">
          <a:xfrm flipV="1">
            <a:off x="1447800" y="1103313"/>
            <a:ext cx="0" cy="2844800"/>
          </a:xfrm>
          <a:prstGeom prst="line">
            <a:avLst/>
          </a:prstGeom>
          <a:noFill/>
          <a:ln w="381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lIns="80010" tIns="40005" rIns="80010" bIns="40005" anchor="ctr">
            <a:spAutoFit/>
          </a:bodyPr>
          <a:lstStyle/>
          <a:p>
            <a:endParaRPr lang="en-US"/>
          </a:p>
        </p:txBody>
      </p:sp>
      <p:sp>
        <p:nvSpPr>
          <p:cNvPr id="526341" name="Text Box 10"/>
          <p:cNvSpPr txBox="1">
            <a:spLocks noChangeAspect="1" noChangeArrowheads="1"/>
          </p:cNvSpPr>
          <p:nvPr/>
        </p:nvSpPr>
        <p:spPr bwMode="auto">
          <a:xfrm>
            <a:off x="650875" y="2395538"/>
            <a:ext cx="7493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45710" rIns="0" bIns="45710" anchor="ctr" anchorCtr="1"/>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1800">
                <a:ea typeface="MS PGothic" pitchFamily="34" charset="-128"/>
              </a:rPr>
              <a:t>10 U</a:t>
            </a:r>
          </a:p>
        </p:txBody>
      </p:sp>
      <p:sp>
        <p:nvSpPr>
          <p:cNvPr id="526342" name="Line 11"/>
          <p:cNvSpPr>
            <a:spLocks noChangeAspect="1" noChangeShapeType="1"/>
          </p:cNvSpPr>
          <p:nvPr/>
        </p:nvSpPr>
        <p:spPr bwMode="auto">
          <a:xfrm>
            <a:off x="1300163" y="3968750"/>
            <a:ext cx="333375" cy="1143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lIns="80010" tIns="40005" rIns="80010" bIns="40005" anchor="ctr">
            <a:spAutoFit/>
          </a:bodyPr>
          <a:lstStyle/>
          <a:p>
            <a:endParaRPr lang="en-US"/>
          </a:p>
        </p:txBody>
      </p:sp>
      <p:sp>
        <p:nvSpPr>
          <p:cNvPr id="526343" name="Line 15"/>
          <p:cNvSpPr>
            <a:spLocks noChangeShapeType="1"/>
          </p:cNvSpPr>
          <p:nvPr/>
        </p:nvSpPr>
        <p:spPr bwMode="auto">
          <a:xfrm flipV="1">
            <a:off x="6662738" y="5408613"/>
            <a:ext cx="120650" cy="56038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lIns="80010" tIns="40005" rIns="80010" bIns="40005">
            <a:spAutoFit/>
          </a:bodyPr>
          <a:lstStyle/>
          <a:p>
            <a:endParaRPr lang="en-US"/>
          </a:p>
        </p:txBody>
      </p:sp>
      <p:sp>
        <p:nvSpPr>
          <p:cNvPr id="526344" name="Line 16"/>
          <p:cNvSpPr>
            <a:spLocks noChangeShapeType="1"/>
          </p:cNvSpPr>
          <p:nvPr/>
        </p:nvSpPr>
        <p:spPr bwMode="auto">
          <a:xfrm flipH="1" flipV="1">
            <a:off x="5884863" y="5532438"/>
            <a:ext cx="427037" cy="3524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lIns="80010" tIns="40005" rIns="80010" bIns="40005">
            <a:spAutoFit/>
          </a:bodyPr>
          <a:lstStyle/>
          <a:p>
            <a:endParaRPr lang="en-US"/>
          </a:p>
        </p:txBody>
      </p:sp>
      <p:sp>
        <p:nvSpPr>
          <p:cNvPr id="526345" name="Line 17"/>
          <p:cNvSpPr>
            <a:spLocks noChangeShapeType="1"/>
          </p:cNvSpPr>
          <p:nvPr/>
        </p:nvSpPr>
        <p:spPr bwMode="auto">
          <a:xfrm>
            <a:off x="6030913" y="1150938"/>
            <a:ext cx="128587" cy="114141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lIns="80010" tIns="40005" rIns="80010" bIns="40005">
            <a:spAutoFit/>
          </a:bodyPr>
          <a:lstStyle/>
          <a:p>
            <a:endParaRPr lang="en-US"/>
          </a:p>
        </p:txBody>
      </p:sp>
      <p:sp>
        <p:nvSpPr>
          <p:cNvPr id="526346" name="Line 18"/>
          <p:cNvSpPr>
            <a:spLocks noChangeShapeType="1"/>
          </p:cNvSpPr>
          <p:nvPr/>
        </p:nvSpPr>
        <p:spPr bwMode="auto">
          <a:xfrm flipH="1">
            <a:off x="4495800" y="1150938"/>
            <a:ext cx="1182688" cy="13652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lIns="80010" tIns="40005" rIns="80010" bIns="40005">
            <a:spAutoFit/>
          </a:bodyPr>
          <a:lstStyle/>
          <a:p>
            <a:endParaRPr lang="en-US"/>
          </a:p>
        </p:txBody>
      </p:sp>
      <p:sp>
        <p:nvSpPr>
          <p:cNvPr id="526347" name="Line 19"/>
          <p:cNvSpPr>
            <a:spLocks noChangeShapeType="1"/>
          </p:cNvSpPr>
          <p:nvPr/>
        </p:nvSpPr>
        <p:spPr bwMode="auto">
          <a:xfrm flipV="1">
            <a:off x="2359025" y="4227513"/>
            <a:ext cx="1128713" cy="129063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lIns="80010" tIns="40005" rIns="80010" bIns="40005">
            <a:spAutoFit/>
          </a:bodyPr>
          <a:lstStyle/>
          <a:p>
            <a:endParaRPr lang="en-US"/>
          </a:p>
        </p:txBody>
      </p:sp>
      <p:sp>
        <p:nvSpPr>
          <p:cNvPr id="526348" name="Line 20"/>
          <p:cNvSpPr>
            <a:spLocks noChangeShapeType="1"/>
          </p:cNvSpPr>
          <p:nvPr/>
        </p:nvSpPr>
        <p:spPr bwMode="auto">
          <a:xfrm flipV="1">
            <a:off x="2900363" y="4064000"/>
            <a:ext cx="2555875" cy="17145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lIns="80010" tIns="40005" rIns="80010" bIns="40005">
            <a:spAutoFit/>
          </a:bodyPr>
          <a:lstStyle/>
          <a:p>
            <a:endParaRPr lang="en-US"/>
          </a:p>
        </p:txBody>
      </p:sp>
      <p:sp>
        <p:nvSpPr>
          <p:cNvPr id="526349" name="Text Box 21"/>
          <p:cNvSpPr txBox="1">
            <a:spLocks noChangeAspect="1" noChangeArrowheads="1"/>
          </p:cNvSpPr>
          <p:nvPr/>
        </p:nvSpPr>
        <p:spPr bwMode="auto">
          <a:xfrm>
            <a:off x="7534275" y="1846263"/>
            <a:ext cx="6540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45710" rIns="0" bIns="45710" anchor="ctr" anchorCtr="1"/>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800">
                <a:ea typeface="MS PGothic" pitchFamily="34" charset="-128"/>
              </a:rPr>
              <a:t> CMM</a:t>
            </a:r>
          </a:p>
        </p:txBody>
      </p:sp>
      <p:sp>
        <p:nvSpPr>
          <p:cNvPr id="526350" name="Line 22"/>
          <p:cNvSpPr>
            <a:spLocks noChangeShapeType="1"/>
          </p:cNvSpPr>
          <p:nvPr/>
        </p:nvSpPr>
        <p:spPr bwMode="auto">
          <a:xfrm flipH="1">
            <a:off x="7040563" y="2124075"/>
            <a:ext cx="434975" cy="7080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lIns="80010" tIns="40005" rIns="80010" bIns="40005">
            <a:spAutoFit/>
          </a:bodyPr>
          <a:lstStyle/>
          <a:p>
            <a:endParaRPr lang="en-US"/>
          </a:p>
        </p:txBody>
      </p:sp>
      <p:sp>
        <p:nvSpPr>
          <p:cNvPr id="526351" name="Line 23"/>
          <p:cNvSpPr>
            <a:spLocks noChangeShapeType="1"/>
          </p:cNvSpPr>
          <p:nvPr/>
        </p:nvSpPr>
        <p:spPr bwMode="auto">
          <a:xfrm flipH="1">
            <a:off x="7299325" y="2282825"/>
            <a:ext cx="374650" cy="23304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lIns="80010" tIns="40005" rIns="80010" bIns="40005">
            <a:spAutoFit/>
          </a:bodyPr>
          <a:lstStyle/>
          <a:p>
            <a:endParaRPr lang="en-US"/>
          </a:p>
        </p:txBody>
      </p:sp>
      <p:sp>
        <p:nvSpPr>
          <p:cNvPr id="526352" name="Line 24"/>
          <p:cNvSpPr>
            <a:spLocks noChangeShapeType="1"/>
          </p:cNvSpPr>
          <p:nvPr/>
        </p:nvSpPr>
        <p:spPr bwMode="auto">
          <a:xfrm flipH="1" flipV="1">
            <a:off x="3863975" y="5649913"/>
            <a:ext cx="1619250" cy="3873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lIns="80010" tIns="40005" rIns="80010" bIns="40005">
            <a:spAutoFit/>
          </a:bodyPr>
          <a:lstStyle/>
          <a:p>
            <a:endParaRPr lang="en-US"/>
          </a:p>
        </p:txBody>
      </p:sp>
      <p:sp>
        <p:nvSpPr>
          <p:cNvPr id="526353" name="Line 25"/>
          <p:cNvSpPr>
            <a:spLocks noChangeShapeType="1"/>
          </p:cNvSpPr>
          <p:nvPr/>
        </p:nvSpPr>
        <p:spPr bwMode="auto">
          <a:xfrm flipH="1" flipV="1">
            <a:off x="4841875" y="5583238"/>
            <a:ext cx="906463" cy="26828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lIns="80010" tIns="40005" rIns="80010" bIns="40005">
            <a:spAutoFit/>
          </a:bodyPr>
          <a:lstStyle/>
          <a:p>
            <a:endParaRPr lang="en-US"/>
          </a:p>
        </p:txBody>
      </p:sp>
      <p:sp>
        <p:nvSpPr>
          <p:cNvPr id="526354" name="Text Box 12"/>
          <p:cNvSpPr txBox="1">
            <a:spLocks noChangeAspect="1" noChangeArrowheads="1"/>
          </p:cNvSpPr>
          <p:nvPr/>
        </p:nvSpPr>
        <p:spPr bwMode="auto">
          <a:xfrm>
            <a:off x="5603875" y="873125"/>
            <a:ext cx="874713" cy="336550"/>
          </a:xfrm>
          <a:prstGeom prst="rect">
            <a:avLst/>
          </a:prstGeom>
          <a:solidFill>
            <a:schemeClr val="bg1"/>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8248" tIns="45710" rIns="8248" bIns="45710" anchor="ctr" anchorCtr="1"/>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800">
                <a:ea typeface="MS PGothic" pitchFamily="34" charset="-128"/>
              </a:rPr>
              <a:t> Fans</a:t>
            </a:r>
          </a:p>
        </p:txBody>
      </p:sp>
      <p:sp>
        <p:nvSpPr>
          <p:cNvPr id="526355" name="Text Box 7"/>
          <p:cNvSpPr txBox="1">
            <a:spLocks noChangeAspect="1" noChangeArrowheads="1"/>
          </p:cNvSpPr>
          <p:nvPr/>
        </p:nvSpPr>
        <p:spPr bwMode="auto">
          <a:xfrm>
            <a:off x="5397500" y="5927725"/>
            <a:ext cx="1709738" cy="546100"/>
          </a:xfrm>
          <a:prstGeom prst="rect">
            <a:avLst/>
          </a:prstGeom>
          <a:solidFill>
            <a:schemeClr val="bg1"/>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0" tIns="0" rIns="0" bIns="0" anchor="ctr" anchorCtr="1"/>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800">
                <a:ea typeface="MS PGothic" pitchFamily="34" charset="-128"/>
              </a:rPr>
              <a:t>High Speed Switch (4X)</a:t>
            </a:r>
          </a:p>
        </p:txBody>
      </p:sp>
      <p:sp>
        <p:nvSpPr>
          <p:cNvPr id="526356" name="Text Box 6"/>
          <p:cNvSpPr txBox="1">
            <a:spLocks noChangeAspect="1" noChangeArrowheads="1"/>
          </p:cNvSpPr>
          <p:nvPr/>
        </p:nvSpPr>
        <p:spPr bwMode="auto">
          <a:xfrm>
            <a:off x="1054100" y="5538788"/>
            <a:ext cx="1893888"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91420" tIns="45710" rIns="91420" bIns="45710">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a:r>
              <a:rPr lang="en-US" sz="1800">
                <a:ea typeface="MS PGothic" pitchFamily="34" charset="-128"/>
              </a:rPr>
              <a:t>Power Supplies</a:t>
            </a:r>
          </a:p>
          <a:p>
            <a:pPr algn="ctr"/>
            <a:r>
              <a:rPr lang="en-US" sz="1800">
                <a:ea typeface="MS PGothic" pitchFamily="34" charset="-128"/>
              </a:rPr>
              <a:t> (6X)</a:t>
            </a:r>
          </a:p>
        </p:txBody>
      </p:sp>
      <p:sp>
        <p:nvSpPr>
          <p:cNvPr id="24" name="Rectangle 18"/>
          <p:cNvSpPr txBox="1">
            <a:spLocks noChangeArrowheads="1"/>
          </p:cNvSpPr>
          <p:nvPr/>
        </p:nvSpPr>
        <p:spPr bwMode="auto">
          <a:xfrm>
            <a:off x="254000" y="565150"/>
            <a:ext cx="8766175" cy="304800"/>
          </a:xfrm>
          <a:prstGeom prst="rect">
            <a:avLst/>
          </a:prstGeom>
          <a:noFill/>
          <a:ln w="9525">
            <a:noFill/>
            <a:miter lim="800000"/>
            <a:headEnd/>
            <a:tailEnd/>
          </a:ln>
        </p:spPr>
        <p:txBody>
          <a:bodyPr lIns="0" tIns="0" rIns="0" bIns="0">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nSpc>
                <a:spcPct val="100000"/>
              </a:lnSpc>
            </a:pPr>
            <a:r>
              <a:rPr lang="en-US" sz="2000">
                <a:solidFill>
                  <a:schemeClr val="accent1"/>
                </a:solidFill>
                <a:ea typeface="MS PGothic" pitchFamily="34" charset="-128"/>
              </a:rPr>
              <a:t>IBM Flex System Enterprise Chassis Rear View</a:t>
            </a:r>
          </a:p>
        </p:txBody>
      </p:sp>
    </p:spTree>
    <p:extLst>
      <p:ext uri="{BB962C8B-B14F-4D97-AF65-F5344CB8AC3E}">
        <p14:creationId xmlns:p14="http://schemas.microsoft.com/office/powerpoint/2010/main" val="21051085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40"/>
          <p:cNvSpPr>
            <a:spLocks noChangeArrowheads="1"/>
          </p:cNvSpPr>
          <p:nvPr/>
        </p:nvSpPr>
        <p:spPr bwMode="auto">
          <a:xfrm>
            <a:off x="3195638" y="3468688"/>
            <a:ext cx="267493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marL="166688" indent="-166688" algn="ctr">
              <a:lnSpc>
                <a:spcPct val="100000"/>
              </a:lnSpc>
            </a:pPr>
            <a:r>
              <a:rPr lang="en-US" sz="3200">
                <a:solidFill>
                  <a:schemeClr val="tx1"/>
                </a:solidFill>
                <a:ea typeface="MS PGothic" pitchFamily="34" charset="-128"/>
              </a:rPr>
              <a:t>Compute</a:t>
            </a:r>
          </a:p>
        </p:txBody>
      </p:sp>
      <p:sp>
        <p:nvSpPr>
          <p:cNvPr id="6" name="TextBox 5"/>
          <p:cNvSpPr txBox="1">
            <a:spLocks noChangeArrowheads="1"/>
          </p:cNvSpPr>
          <p:nvPr/>
        </p:nvSpPr>
        <p:spPr bwMode="auto">
          <a:xfrm>
            <a:off x="0" y="4670425"/>
            <a:ext cx="9144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2000" dirty="0" smtClean="0">
                <a:ea typeface="MS PGothic" pitchFamily="34" charset="-128"/>
              </a:rPr>
              <a:t>POWER 7 &amp; </a:t>
            </a:r>
            <a:r>
              <a:rPr lang="en-US" sz="2000" dirty="0">
                <a:ea typeface="MS PGothic" pitchFamily="34" charset="-128"/>
              </a:rPr>
              <a:t>x86</a:t>
            </a:r>
          </a:p>
          <a:p>
            <a:pPr algn="ctr">
              <a:lnSpc>
                <a:spcPct val="100000"/>
              </a:lnSpc>
            </a:pPr>
            <a:endParaRPr lang="en-US" sz="2000" dirty="0">
              <a:ea typeface="MS PGothic" pitchFamily="34" charset="-128"/>
            </a:endParaRPr>
          </a:p>
          <a:p>
            <a:pPr algn="ctr">
              <a:lnSpc>
                <a:spcPct val="100000"/>
              </a:lnSpc>
            </a:pPr>
            <a:r>
              <a:rPr lang="en-US" sz="2000" dirty="0">
                <a:ea typeface="MS PGothic" pitchFamily="34" charset="-128"/>
              </a:rPr>
              <a:t>No compromise design for the next decade</a:t>
            </a:r>
          </a:p>
        </p:txBody>
      </p:sp>
      <p:grpSp>
        <p:nvGrpSpPr>
          <p:cNvPr id="528388" name="Group 193"/>
          <p:cNvGrpSpPr>
            <a:grpSpLocks/>
          </p:cNvGrpSpPr>
          <p:nvPr/>
        </p:nvGrpSpPr>
        <p:grpSpPr bwMode="auto">
          <a:xfrm>
            <a:off x="3352800" y="1100138"/>
            <a:ext cx="2441575" cy="2441575"/>
            <a:chOff x="560" y="2042"/>
            <a:chExt cx="269" cy="269"/>
          </a:xfrm>
        </p:grpSpPr>
        <p:sp>
          <p:nvSpPr>
            <p:cNvPr id="528389" name="Oval 66"/>
            <p:cNvSpPr>
              <a:spLocks noChangeArrowheads="1"/>
            </p:cNvSpPr>
            <p:nvPr/>
          </p:nvSpPr>
          <p:spPr bwMode="auto">
            <a:xfrm>
              <a:off x="560" y="2042"/>
              <a:ext cx="269" cy="269"/>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nSpc>
                  <a:spcPct val="100000"/>
                </a:lnSpc>
              </a:pPr>
              <a:endParaRPr lang="en-US" sz="1400">
                <a:solidFill>
                  <a:srgbClr val="333333"/>
                </a:solidFill>
                <a:ea typeface="MS PGothic" pitchFamily="34" charset="-128"/>
              </a:endParaRPr>
            </a:p>
          </p:txBody>
        </p:sp>
        <p:grpSp>
          <p:nvGrpSpPr>
            <p:cNvPr id="528390" name="Group 181"/>
            <p:cNvGrpSpPr>
              <a:grpSpLocks/>
            </p:cNvGrpSpPr>
            <p:nvPr/>
          </p:nvGrpSpPr>
          <p:grpSpPr bwMode="auto">
            <a:xfrm>
              <a:off x="651" y="2084"/>
              <a:ext cx="88" cy="189"/>
              <a:chOff x="5350" y="980"/>
              <a:chExt cx="1230" cy="2586"/>
            </a:xfrm>
          </p:grpSpPr>
          <p:sp>
            <p:nvSpPr>
              <p:cNvPr id="528391" name="Freeform 182"/>
              <p:cNvSpPr>
                <a:spLocks/>
              </p:cNvSpPr>
              <p:nvPr/>
            </p:nvSpPr>
            <p:spPr bwMode="auto">
              <a:xfrm>
                <a:off x="5369" y="980"/>
                <a:ext cx="1198" cy="82"/>
              </a:xfrm>
              <a:custGeom>
                <a:avLst/>
                <a:gdLst>
                  <a:gd name="T0" fmla="*/ 2147483647 w 379"/>
                  <a:gd name="T1" fmla="*/ 2147483647 h 27"/>
                  <a:gd name="T2" fmla="*/ 2147483647 w 379"/>
                  <a:gd name="T3" fmla="*/ 0 h 27"/>
                  <a:gd name="T4" fmla="*/ 2147483647 w 379"/>
                  <a:gd name="T5" fmla="*/ 2147483647 h 27"/>
                  <a:gd name="T6" fmla="*/ 2147483647 w 379"/>
                  <a:gd name="T7" fmla="*/ 2147483647 h 27"/>
                  <a:gd name="T8" fmla="*/ 2147483647 w 379"/>
                  <a:gd name="T9" fmla="*/ 2147483647 h 27"/>
                  <a:gd name="T10" fmla="*/ 0 w 379"/>
                  <a:gd name="T11" fmla="*/ 2147483647 h 27"/>
                  <a:gd name="T12" fmla="*/ 2147483647 w 379"/>
                  <a:gd name="T13" fmla="*/ 2147483647 h 27"/>
                  <a:gd name="T14" fmla="*/ 2147483647 w 379"/>
                  <a:gd name="T15" fmla="*/ 2147483647 h 27"/>
                  <a:gd name="T16" fmla="*/ 2147483647 w 379"/>
                  <a:gd name="T17" fmla="*/ 2147483647 h 27"/>
                  <a:gd name="T18" fmla="*/ 2147483647 w 379"/>
                  <a:gd name="T19" fmla="*/ 2147483647 h 27"/>
                  <a:gd name="T20" fmla="*/ 2147483647 w 379"/>
                  <a:gd name="T21" fmla="*/ 2147483647 h 27"/>
                  <a:gd name="T22" fmla="*/ 2147483647 w 379"/>
                  <a:gd name="T23" fmla="*/ 2147483647 h 27"/>
                  <a:gd name="T24" fmla="*/ 2147483647 w 379"/>
                  <a:gd name="T25" fmla="*/ 2147483647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9"/>
                  <a:gd name="T40" fmla="*/ 0 h 27"/>
                  <a:gd name="T41" fmla="*/ 379 w 379"/>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9" h="27">
                    <a:moveTo>
                      <a:pt x="377" y="14"/>
                    </a:moveTo>
                    <a:lnTo>
                      <a:pt x="231" y="0"/>
                    </a:lnTo>
                    <a:lnTo>
                      <a:pt x="2" y="4"/>
                    </a:lnTo>
                    <a:lnTo>
                      <a:pt x="0" y="4"/>
                    </a:lnTo>
                    <a:lnTo>
                      <a:pt x="2" y="5"/>
                    </a:lnTo>
                    <a:lnTo>
                      <a:pt x="214" y="27"/>
                    </a:lnTo>
                    <a:lnTo>
                      <a:pt x="377" y="16"/>
                    </a:lnTo>
                    <a:lnTo>
                      <a:pt x="379" y="14"/>
                    </a:lnTo>
                    <a:lnTo>
                      <a:pt x="377"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2" name="Freeform 183"/>
              <p:cNvSpPr>
                <a:spLocks noEditPoints="1"/>
              </p:cNvSpPr>
              <p:nvPr/>
            </p:nvSpPr>
            <p:spPr bwMode="auto">
              <a:xfrm>
                <a:off x="5350" y="1031"/>
                <a:ext cx="672" cy="2535"/>
              </a:xfrm>
              <a:custGeom>
                <a:avLst/>
                <a:gdLst>
                  <a:gd name="T0" fmla="*/ 2147483647 w 211"/>
                  <a:gd name="T1" fmla="*/ 0 h 804"/>
                  <a:gd name="T2" fmla="*/ 2147483647 w 211"/>
                  <a:gd name="T3" fmla="*/ 0 h 804"/>
                  <a:gd name="T4" fmla="*/ 0 w 211"/>
                  <a:gd name="T5" fmla="*/ 2147483647 h 804"/>
                  <a:gd name="T6" fmla="*/ 2147483647 w 211"/>
                  <a:gd name="T7" fmla="*/ 2147483647 h 804"/>
                  <a:gd name="T8" fmla="*/ 2147483647 w 211"/>
                  <a:gd name="T9" fmla="*/ 2147483647 h 804"/>
                  <a:gd name="T10" fmla="*/ 2147483647 w 211"/>
                  <a:gd name="T11" fmla="*/ 2147483647 h 804"/>
                  <a:gd name="T12" fmla="*/ 2147483647 w 211"/>
                  <a:gd name="T13" fmla="*/ 2147483647 h 804"/>
                  <a:gd name="T14" fmla="*/ 2147483647 w 211"/>
                  <a:gd name="T15" fmla="*/ 2147483647 h 804"/>
                  <a:gd name="T16" fmla="*/ 2147483647 w 211"/>
                  <a:gd name="T17" fmla="*/ 2147483647 h 804"/>
                  <a:gd name="T18" fmla="*/ 2147483647 w 211"/>
                  <a:gd name="T19" fmla="*/ 2147483647 h 804"/>
                  <a:gd name="T20" fmla="*/ 2147483647 w 211"/>
                  <a:gd name="T21" fmla="*/ 2147483647 h 804"/>
                  <a:gd name="T22" fmla="*/ 2147483647 w 211"/>
                  <a:gd name="T23" fmla="*/ 2147483647 h 804"/>
                  <a:gd name="T24" fmla="*/ 2147483647 w 211"/>
                  <a:gd name="T25" fmla="*/ 2147483647 h 804"/>
                  <a:gd name="T26" fmla="*/ 2147483647 w 211"/>
                  <a:gd name="T27" fmla="*/ 2147483647 h 804"/>
                  <a:gd name="T28" fmla="*/ 2147483647 w 211"/>
                  <a:gd name="T29" fmla="*/ 2147483647 h 804"/>
                  <a:gd name="T30" fmla="*/ 2147483647 w 211"/>
                  <a:gd name="T31" fmla="*/ 2147483647 h 804"/>
                  <a:gd name="T32" fmla="*/ 2147483647 w 211"/>
                  <a:gd name="T33" fmla="*/ 2147483647 h 804"/>
                  <a:gd name="T34" fmla="*/ 2147483647 w 211"/>
                  <a:gd name="T35" fmla="*/ 2147483647 h 804"/>
                  <a:gd name="T36" fmla="*/ 2147483647 w 211"/>
                  <a:gd name="T37" fmla="*/ 2147483647 h 804"/>
                  <a:gd name="T38" fmla="*/ 2147483647 w 211"/>
                  <a:gd name="T39" fmla="*/ 2147483647 h 804"/>
                  <a:gd name="T40" fmla="*/ 2147483647 w 211"/>
                  <a:gd name="T41" fmla="*/ 2147483647 h 804"/>
                  <a:gd name="T42" fmla="*/ 2147483647 w 211"/>
                  <a:gd name="T43" fmla="*/ 2147483647 h 804"/>
                  <a:gd name="T44" fmla="*/ 2147483647 w 211"/>
                  <a:gd name="T45" fmla="*/ 2147483647 h 804"/>
                  <a:gd name="T46" fmla="*/ 2147483647 w 211"/>
                  <a:gd name="T47" fmla="*/ 2147483647 h 804"/>
                  <a:gd name="T48" fmla="*/ 2147483647 w 211"/>
                  <a:gd name="T49" fmla="*/ 2147483647 h 804"/>
                  <a:gd name="T50" fmla="*/ 2147483647 w 211"/>
                  <a:gd name="T51" fmla="*/ 2147483647 h 804"/>
                  <a:gd name="T52" fmla="*/ 2147483647 w 211"/>
                  <a:gd name="T53" fmla="*/ 2147483647 h 804"/>
                  <a:gd name="T54" fmla="*/ 2147483647 w 211"/>
                  <a:gd name="T55" fmla="*/ 2147483647 h 804"/>
                  <a:gd name="T56" fmla="*/ 2147483647 w 211"/>
                  <a:gd name="T57" fmla="*/ 2147483647 h 804"/>
                  <a:gd name="T58" fmla="*/ 2147483647 w 211"/>
                  <a:gd name="T59" fmla="*/ 2147483647 h 804"/>
                  <a:gd name="T60" fmla="*/ 2147483647 w 211"/>
                  <a:gd name="T61" fmla="*/ 2147483647 h 804"/>
                  <a:gd name="T62" fmla="*/ 2147483647 w 211"/>
                  <a:gd name="T63" fmla="*/ 2147483647 h 804"/>
                  <a:gd name="T64" fmla="*/ 2147483647 w 211"/>
                  <a:gd name="T65" fmla="*/ 2147483647 h 804"/>
                  <a:gd name="T66" fmla="*/ 2147483647 w 211"/>
                  <a:gd name="T67" fmla="*/ 2147483647 h 804"/>
                  <a:gd name="T68" fmla="*/ 2147483647 w 211"/>
                  <a:gd name="T69" fmla="*/ 2147483647 h 804"/>
                  <a:gd name="T70" fmla="*/ 2147483647 w 211"/>
                  <a:gd name="T71" fmla="*/ 2147483647 h 804"/>
                  <a:gd name="T72" fmla="*/ 2147483647 w 211"/>
                  <a:gd name="T73" fmla="*/ 2147483647 h 804"/>
                  <a:gd name="T74" fmla="*/ 2147483647 w 211"/>
                  <a:gd name="T75" fmla="*/ 2147483647 h 804"/>
                  <a:gd name="T76" fmla="*/ 2147483647 w 211"/>
                  <a:gd name="T77" fmla="*/ 2147483647 h 80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1"/>
                  <a:gd name="T118" fmla="*/ 0 h 804"/>
                  <a:gd name="T119" fmla="*/ 211 w 211"/>
                  <a:gd name="T120" fmla="*/ 804 h 80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1" h="804">
                    <a:moveTo>
                      <a:pt x="210" y="23"/>
                    </a:moveTo>
                    <a:lnTo>
                      <a:pt x="4" y="0"/>
                    </a:lnTo>
                    <a:lnTo>
                      <a:pt x="2" y="0"/>
                    </a:lnTo>
                    <a:lnTo>
                      <a:pt x="0" y="2"/>
                    </a:lnTo>
                    <a:lnTo>
                      <a:pt x="0" y="428"/>
                    </a:lnTo>
                    <a:lnTo>
                      <a:pt x="52" y="439"/>
                    </a:lnTo>
                    <a:lnTo>
                      <a:pt x="52" y="747"/>
                    </a:lnTo>
                    <a:lnTo>
                      <a:pt x="210" y="804"/>
                    </a:lnTo>
                    <a:lnTo>
                      <a:pt x="211" y="804"/>
                    </a:lnTo>
                    <a:lnTo>
                      <a:pt x="211" y="802"/>
                    </a:lnTo>
                    <a:lnTo>
                      <a:pt x="211" y="25"/>
                    </a:lnTo>
                    <a:lnTo>
                      <a:pt x="210" y="23"/>
                    </a:lnTo>
                    <a:close/>
                    <a:moveTo>
                      <a:pt x="171" y="420"/>
                    </a:moveTo>
                    <a:lnTo>
                      <a:pt x="171" y="420"/>
                    </a:lnTo>
                    <a:lnTo>
                      <a:pt x="167" y="418"/>
                    </a:lnTo>
                    <a:lnTo>
                      <a:pt x="163" y="416"/>
                    </a:lnTo>
                    <a:lnTo>
                      <a:pt x="162" y="412"/>
                    </a:lnTo>
                    <a:lnTo>
                      <a:pt x="162" y="409"/>
                    </a:lnTo>
                    <a:lnTo>
                      <a:pt x="162" y="405"/>
                    </a:lnTo>
                    <a:lnTo>
                      <a:pt x="163" y="404"/>
                    </a:lnTo>
                    <a:lnTo>
                      <a:pt x="167" y="402"/>
                    </a:lnTo>
                    <a:lnTo>
                      <a:pt x="171" y="400"/>
                    </a:lnTo>
                    <a:lnTo>
                      <a:pt x="174" y="402"/>
                    </a:lnTo>
                    <a:lnTo>
                      <a:pt x="176" y="404"/>
                    </a:lnTo>
                    <a:lnTo>
                      <a:pt x="178" y="407"/>
                    </a:lnTo>
                    <a:lnTo>
                      <a:pt x="179" y="411"/>
                    </a:lnTo>
                    <a:lnTo>
                      <a:pt x="178" y="414"/>
                    </a:lnTo>
                    <a:lnTo>
                      <a:pt x="176" y="418"/>
                    </a:lnTo>
                    <a:lnTo>
                      <a:pt x="174" y="420"/>
                    </a:lnTo>
                    <a:lnTo>
                      <a:pt x="171" y="420"/>
                    </a:lnTo>
                    <a:close/>
                    <a:moveTo>
                      <a:pt x="171" y="384"/>
                    </a:moveTo>
                    <a:lnTo>
                      <a:pt x="171" y="384"/>
                    </a:lnTo>
                    <a:lnTo>
                      <a:pt x="167" y="384"/>
                    </a:lnTo>
                    <a:lnTo>
                      <a:pt x="163" y="382"/>
                    </a:lnTo>
                    <a:lnTo>
                      <a:pt x="162" y="379"/>
                    </a:lnTo>
                    <a:lnTo>
                      <a:pt x="162" y="375"/>
                    </a:lnTo>
                    <a:lnTo>
                      <a:pt x="162" y="372"/>
                    </a:lnTo>
                    <a:lnTo>
                      <a:pt x="163" y="368"/>
                    </a:lnTo>
                    <a:lnTo>
                      <a:pt x="167" y="366"/>
                    </a:lnTo>
                    <a:lnTo>
                      <a:pt x="171" y="366"/>
                    </a:lnTo>
                    <a:lnTo>
                      <a:pt x="174" y="366"/>
                    </a:lnTo>
                    <a:lnTo>
                      <a:pt x="176" y="370"/>
                    </a:lnTo>
                    <a:lnTo>
                      <a:pt x="178" y="372"/>
                    </a:lnTo>
                    <a:lnTo>
                      <a:pt x="179" y="375"/>
                    </a:lnTo>
                    <a:lnTo>
                      <a:pt x="178" y="380"/>
                    </a:lnTo>
                    <a:lnTo>
                      <a:pt x="176" y="382"/>
                    </a:lnTo>
                    <a:lnTo>
                      <a:pt x="174" y="384"/>
                    </a:lnTo>
                    <a:lnTo>
                      <a:pt x="171" y="384"/>
                    </a:lnTo>
                    <a:close/>
                    <a:moveTo>
                      <a:pt x="179" y="322"/>
                    </a:moveTo>
                    <a:lnTo>
                      <a:pt x="30" y="295"/>
                    </a:lnTo>
                    <a:lnTo>
                      <a:pt x="30" y="274"/>
                    </a:lnTo>
                    <a:lnTo>
                      <a:pt x="179" y="301"/>
                    </a:lnTo>
                    <a:lnTo>
                      <a:pt x="179" y="322"/>
                    </a:lnTo>
                    <a:close/>
                    <a:moveTo>
                      <a:pt x="179" y="254"/>
                    </a:moveTo>
                    <a:lnTo>
                      <a:pt x="32" y="229"/>
                    </a:lnTo>
                    <a:lnTo>
                      <a:pt x="32" y="208"/>
                    </a:lnTo>
                    <a:lnTo>
                      <a:pt x="179" y="235"/>
                    </a:lnTo>
                    <a:lnTo>
                      <a:pt x="179" y="254"/>
                    </a:lnTo>
                    <a:close/>
                    <a:moveTo>
                      <a:pt x="179" y="187"/>
                    </a:moveTo>
                    <a:lnTo>
                      <a:pt x="30" y="164"/>
                    </a:lnTo>
                    <a:lnTo>
                      <a:pt x="30" y="144"/>
                    </a:lnTo>
                    <a:lnTo>
                      <a:pt x="179" y="167"/>
                    </a:lnTo>
                    <a:lnTo>
                      <a:pt x="179" y="187"/>
                    </a:lnTo>
                    <a:close/>
                    <a:moveTo>
                      <a:pt x="179" y="121"/>
                    </a:moveTo>
                    <a:lnTo>
                      <a:pt x="30" y="100"/>
                    </a:lnTo>
                    <a:lnTo>
                      <a:pt x="30" y="78"/>
                    </a:lnTo>
                    <a:lnTo>
                      <a:pt x="179" y="100"/>
                    </a:lnTo>
                    <a:lnTo>
                      <a:pt x="179" y="1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3" name="Freeform 184"/>
              <p:cNvSpPr>
                <a:spLocks noEditPoints="1"/>
              </p:cNvSpPr>
              <p:nvPr/>
            </p:nvSpPr>
            <p:spPr bwMode="auto">
              <a:xfrm>
                <a:off x="6066" y="1062"/>
                <a:ext cx="514" cy="2504"/>
              </a:xfrm>
              <a:custGeom>
                <a:avLst/>
                <a:gdLst>
                  <a:gd name="T0" fmla="*/ 2147483647 w 161"/>
                  <a:gd name="T1" fmla="*/ 2147483647 h 793"/>
                  <a:gd name="T2" fmla="*/ 2147483647 w 161"/>
                  <a:gd name="T3" fmla="*/ 2147483647 h 793"/>
                  <a:gd name="T4" fmla="*/ 2147483647 w 161"/>
                  <a:gd name="T5" fmla="*/ 2147483647 h 793"/>
                  <a:gd name="T6" fmla="*/ 2147483647 w 161"/>
                  <a:gd name="T7" fmla="*/ 2147483647 h 793"/>
                  <a:gd name="T8" fmla="*/ 2147483647 w 161"/>
                  <a:gd name="T9" fmla="*/ 2147483647 h 793"/>
                  <a:gd name="T10" fmla="*/ 2147483647 w 161"/>
                  <a:gd name="T11" fmla="*/ 0 h 793"/>
                  <a:gd name="T12" fmla="*/ 2147483647 w 161"/>
                  <a:gd name="T13" fmla="*/ 2147483647 h 793"/>
                  <a:gd name="T14" fmla="*/ 2147483647 w 161"/>
                  <a:gd name="T15" fmla="*/ 2147483647 h 793"/>
                  <a:gd name="T16" fmla="*/ 0 w 161"/>
                  <a:gd name="T17" fmla="*/ 2147483647 h 793"/>
                  <a:gd name="T18" fmla="*/ 0 w 161"/>
                  <a:gd name="T19" fmla="*/ 2147483647 h 793"/>
                  <a:gd name="T20" fmla="*/ 0 w 161"/>
                  <a:gd name="T21" fmla="*/ 2147483647 h 793"/>
                  <a:gd name="T22" fmla="*/ 0 w 161"/>
                  <a:gd name="T23" fmla="*/ 2147483647 h 793"/>
                  <a:gd name="T24" fmla="*/ 0 w 161"/>
                  <a:gd name="T25" fmla="*/ 2147483647 h 793"/>
                  <a:gd name="T26" fmla="*/ 2147483647 w 161"/>
                  <a:gd name="T27" fmla="*/ 2147483647 h 793"/>
                  <a:gd name="T28" fmla="*/ 2147483647 w 161"/>
                  <a:gd name="T29" fmla="*/ 2147483647 h 793"/>
                  <a:gd name="T30" fmla="*/ 2147483647 w 161"/>
                  <a:gd name="T31" fmla="*/ 2147483647 h 793"/>
                  <a:gd name="T32" fmla="*/ 2147483647 w 161"/>
                  <a:gd name="T33" fmla="*/ 2147483647 h 793"/>
                  <a:gd name="T34" fmla="*/ 2147483647 w 161"/>
                  <a:gd name="T35" fmla="*/ 2147483647 h 793"/>
                  <a:gd name="T36" fmla="*/ 2147483647 w 161"/>
                  <a:gd name="T37" fmla="*/ 2147483647 h 793"/>
                  <a:gd name="T38" fmla="*/ 2147483647 w 161"/>
                  <a:gd name="T39" fmla="*/ 2147483647 h 793"/>
                  <a:gd name="T40" fmla="*/ 2147483647 w 161"/>
                  <a:gd name="T41" fmla="*/ 2147483647 h 793"/>
                  <a:gd name="T42" fmla="*/ 2147483647 w 161"/>
                  <a:gd name="T43" fmla="*/ 2147483647 h 793"/>
                  <a:gd name="T44" fmla="*/ 2147483647 w 161"/>
                  <a:gd name="T45" fmla="*/ 2147483647 h 793"/>
                  <a:gd name="T46" fmla="*/ 2147483647 w 161"/>
                  <a:gd name="T47" fmla="*/ 2147483647 h 793"/>
                  <a:gd name="T48" fmla="*/ 2147483647 w 161"/>
                  <a:gd name="T49" fmla="*/ 2147483647 h 793"/>
                  <a:gd name="T50" fmla="*/ 2147483647 w 161"/>
                  <a:gd name="T51" fmla="*/ 2147483647 h 793"/>
                  <a:gd name="T52" fmla="*/ 2147483647 w 161"/>
                  <a:gd name="T53" fmla="*/ 2147483647 h 793"/>
                  <a:gd name="T54" fmla="*/ 2147483647 w 161"/>
                  <a:gd name="T55" fmla="*/ 2147483647 h 793"/>
                  <a:gd name="T56" fmla="*/ 2147483647 w 161"/>
                  <a:gd name="T57" fmla="*/ 2147483647 h 793"/>
                  <a:gd name="T58" fmla="*/ 2147483647 w 161"/>
                  <a:gd name="T59" fmla="*/ 2147483647 h 793"/>
                  <a:gd name="T60" fmla="*/ 2147483647 w 161"/>
                  <a:gd name="T61" fmla="*/ 2147483647 h 793"/>
                  <a:gd name="T62" fmla="*/ 2147483647 w 161"/>
                  <a:gd name="T63" fmla="*/ 2147483647 h 793"/>
                  <a:gd name="T64" fmla="*/ 2147483647 w 161"/>
                  <a:gd name="T65" fmla="*/ 2147483647 h 793"/>
                  <a:gd name="T66" fmla="*/ 2147483647 w 161"/>
                  <a:gd name="T67" fmla="*/ 2147483647 h 793"/>
                  <a:gd name="T68" fmla="*/ 2147483647 w 161"/>
                  <a:gd name="T69" fmla="*/ 2147483647 h 793"/>
                  <a:gd name="T70" fmla="*/ 2147483647 w 161"/>
                  <a:gd name="T71" fmla="*/ 2147483647 h 793"/>
                  <a:gd name="T72" fmla="*/ 2147483647 w 161"/>
                  <a:gd name="T73" fmla="*/ 2147483647 h 7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1"/>
                  <a:gd name="T112" fmla="*/ 0 h 793"/>
                  <a:gd name="T113" fmla="*/ 161 w 161"/>
                  <a:gd name="T114" fmla="*/ 793 h 7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1" h="793">
                    <a:moveTo>
                      <a:pt x="106" y="295"/>
                    </a:moveTo>
                    <a:lnTo>
                      <a:pt x="161" y="281"/>
                    </a:lnTo>
                    <a:lnTo>
                      <a:pt x="161" y="2"/>
                    </a:lnTo>
                    <a:lnTo>
                      <a:pt x="160" y="0"/>
                    </a:lnTo>
                    <a:lnTo>
                      <a:pt x="1" y="12"/>
                    </a:lnTo>
                    <a:lnTo>
                      <a:pt x="0" y="14"/>
                    </a:lnTo>
                    <a:lnTo>
                      <a:pt x="0" y="791"/>
                    </a:lnTo>
                    <a:lnTo>
                      <a:pt x="0" y="793"/>
                    </a:lnTo>
                    <a:lnTo>
                      <a:pt x="1" y="793"/>
                    </a:lnTo>
                    <a:lnTo>
                      <a:pt x="106" y="743"/>
                    </a:lnTo>
                    <a:lnTo>
                      <a:pt x="106" y="295"/>
                    </a:lnTo>
                    <a:close/>
                    <a:moveTo>
                      <a:pt x="137" y="50"/>
                    </a:moveTo>
                    <a:lnTo>
                      <a:pt x="137" y="50"/>
                    </a:lnTo>
                    <a:lnTo>
                      <a:pt x="140" y="51"/>
                    </a:lnTo>
                    <a:lnTo>
                      <a:pt x="142" y="53"/>
                    </a:lnTo>
                    <a:lnTo>
                      <a:pt x="144" y="55"/>
                    </a:lnTo>
                    <a:lnTo>
                      <a:pt x="145" y="58"/>
                    </a:lnTo>
                    <a:lnTo>
                      <a:pt x="144" y="64"/>
                    </a:lnTo>
                    <a:lnTo>
                      <a:pt x="142" y="66"/>
                    </a:lnTo>
                    <a:lnTo>
                      <a:pt x="140" y="69"/>
                    </a:lnTo>
                    <a:lnTo>
                      <a:pt x="137" y="69"/>
                    </a:lnTo>
                    <a:lnTo>
                      <a:pt x="133" y="69"/>
                    </a:lnTo>
                    <a:lnTo>
                      <a:pt x="129" y="67"/>
                    </a:lnTo>
                    <a:lnTo>
                      <a:pt x="128" y="64"/>
                    </a:lnTo>
                    <a:lnTo>
                      <a:pt x="128" y="60"/>
                    </a:lnTo>
                    <a:lnTo>
                      <a:pt x="128" y="57"/>
                    </a:lnTo>
                    <a:lnTo>
                      <a:pt x="129" y="53"/>
                    </a:lnTo>
                    <a:lnTo>
                      <a:pt x="133" y="51"/>
                    </a:lnTo>
                    <a:lnTo>
                      <a:pt x="137"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4" name="Freeform 185"/>
              <p:cNvSpPr>
                <a:spLocks/>
              </p:cNvSpPr>
              <p:nvPr/>
            </p:nvSpPr>
            <p:spPr bwMode="auto">
              <a:xfrm>
                <a:off x="5350" y="2422"/>
                <a:ext cx="127" cy="954"/>
              </a:xfrm>
              <a:custGeom>
                <a:avLst/>
                <a:gdLst>
                  <a:gd name="T0" fmla="*/ 2147483647 w 39"/>
                  <a:gd name="T1" fmla="*/ 2147483647 h 302"/>
                  <a:gd name="T2" fmla="*/ 0 w 39"/>
                  <a:gd name="T3" fmla="*/ 0 h 302"/>
                  <a:gd name="T4" fmla="*/ 0 w 39"/>
                  <a:gd name="T5" fmla="*/ 2147483647 h 302"/>
                  <a:gd name="T6" fmla="*/ 0 w 39"/>
                  <a:gd name="T7" fmla="*/ 2147483647 h 302"/>
                  <a:gd name="T8" fmla="*/ 2147483647 w 39"/>
                  <a:gd name="T9" fmla="*/ 2147483647 h 302"/>
                  <a:gd name="T10" fmla="*/ 2147483647 w 39"/>
                  <a:gd name="T11" fmla="*/ 2147483647 h 302"/>
                  <a:gd name="T12" fmla="*/ 2147483647 w 39"/>
                  <a:gd name="T13" fmla="*/ 2147483647 h 302"/>
                  <a:gd name="T14" fmla="*/ 2147483647 w 39"/>
                  <a:gd name="T15" fmla="*/ 2147483647 h 302"/>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302"/>
                  <a:gd name="T26" fmla="*/ 39 w 39"/>
                  <a:gd name="T27" fmla="*/ 302 h 3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302">
                    <a:moveTo>
                      <a:pt x="39" y="9"/>
                    </a:moveTo>
                    <a:lnTo>
                      <a:pt x="0" y="0"/>
                    </a:lnTo>
                    <a:lnTo>
                      <a:pt x="0" y="286"/>
                    </a:lnTo>
                    <a:lnTo>
                      <a:pt x="2" y="288"/>
                    </a:lnTo>
                    <a:lnTo>
                      <a:pt x="4" y="288"/>
                    </a:lnTo>
                    <a:lnTo>
                      <a:pt x="39" y="302"/>
                    </a:lnTo>
                    <a:lnTo>
                      <a:pt x="39" y="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5" name="Freeform 186"/>
              <p:cNvSpPr>
                <a:spLocks/>
              </p:cNvSpPr>
              <p:nvPr/>
            </p:nvSpPr>
            <p:spPr bwMode="auto">
              <a:xfrm>
                <a:off x="6447" y="1992"/>
                <a:ext cx="133" cy="1403"/>
              </a:xfrm>
              <a:custGeom>
                <a:avLst/>
                <a:gdLst>
                  <a:gd name="T0" fmla="*/ 0 w 42"/>
                  <a:gd name="T1" fmla="*/ 2147483647 h 444"/>
                  <a:gd name="T2" fmla="*/ 0 w 42"/>
                  <a:gd name="T3" fmla="*/ 2147483647 h 444"/>
                  <a:gd name="T4" fmla="*/ 2147483647 w 42"/>
                  <a:gd name="T5" fmla="*/ 2147483647 h 444"/>
                  <a:gd name="T6" fmla="*/ 2147483647 w 42"/>
                  <a:gd name="T7" fmla="*/ 2147483647 h 444"/>
                  <a:gd name="T8" fmla="*/ 2147483647 w 42"/>
                  <a:gd name="T9" fmla="*/ 2147483647 h 444"/>
                  <a:gd name="T10" fmla="*/ 2147483647 w 42"/>
                  <a:gd name="T11" fmla="*/ 2147483647 h 444"/>
                  <a:gd name="T12" fmla="*/ 2147483647 w 42"/>
                  <a:gd name="T13" fmla="*/ 0 h 444"/>
                  <a:gd name="T14" fmla="*/ 0 w 42"/>
                  <a:gd name="T15" fmla="*/ 2147483647 h 44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44"/>
                  <a:gd name="T26" fmla="*/ 42 w 42"/>
                  <a:gd name="T27" fmla="*/ 444 h 4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44">
                    <a:moveTo>
                      <a:pt x="0" y="13"/>
                    </a:moveTo>
                    <a:lnTo>
                      <a:pt x="0" y="444"/>
                    </a:lnTo>
                    <a:lnTo>
                      <a:pt x="41" y="425"/>
                    </a:lnTo>
                    <a:lnTo>
                      <a:pt x="42" y="425"/>
                    </a:lnTo>
                    <a:lnTo>
                      <a:pt x="42" y="423"/>
                    </a:lnTo>
                    <a:lnTo>
                      <a:pt x="42" y="0"/>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Tree>
    <p:extLst>
      <p:ext uri="{BB962C8B-B14F-4D97-AF65-F5344CB8AC3E}">
        <p14:creationId xmlns:p14="http://schemas.microsoft.com/office/powerpoint/2010/main" val="7107050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0962" name="Picture 3" descr="IBM_1227_NGP_Integrated_Infrastructure_Demo_storyboard_032012_v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381125"/>
            <a:ext cx="1905000" cy="544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0963" name="Title 1"/>
          <p:cNvSpPr>
            <a:spLocks noGrp="1"/>
          </p:cNvSpPr>
          <p:nvPr>
            <p:ph type="title" idx="4294967295"/>
          </p:nvPr>
        </p:nvSpPr>
        <p:spPr>
          <a:xfrm>
            <a:off x="254000" y="611188"/>
            <a:ext cx="8766175" cy="561975"/>
          </a:xfrm>
        </p:spPr>
        <p:txBody>
          <a:bodyPr lIns="0" tIns="0" rIns="0" bIns="0">
            <a:spAutoFit/>
          </a:bodyPr>
          <a:lstStyle/>
          <a:p>
            <a:r>
              <a:rPr lang="en-US"/>
              <a:t>Integrated Compute Nodes</a:t>
            </a:r>
            <a:br>
              <a:rPr lang="en-US"/>
            </a:br>
            <a:endParaRPr lang="en-US" sz="1900">
              <a:solidFill>
                <a:srgbClr val="7F7F7F"/>
              </a:solidFill>
            </a:endParaRPr>
          </a:p>
        </p:txBody>
      </p:sp>
      <p:cxnSp>
        <p:nvCxnSpPr>
          <p:cNvPr id="21" name="Straight Connector 20"/>
          <p:cNvCxnSpPr/>
          <p:nvPr/>
        </p:nvCxnSpPr>
        <p:spPr bwMode="auto">
          <a:xfrm flipH="1">
            <a:off x="3276600" y="5257800"/>
            <a:ext cx="65088" cy="0"/>
          </a:xfrm>
          <a:prstGeom prst="line">
            <a:avLst/>
          </a:prstGeom>
          <a:solidFill>
            <a:schemeClr val="accent1"/>
          </a:solidFill>
          <a:ln w="6350" cap="flat" cmpd="sng" algn="ctr">
            <a:solidFill>
              <a:schemeClr val="bg2">
                <a:lumMod val="50000"/>
                <a:lumOff val="50000"/>
              </a:schemeClr>
            </a:solidFill>
            <a:prstDash val="solid"/>
            <a:round/>
            <a:headEnd type="none" w="med" len="med"/>
            <a:tailEnd type="none" w="med" len="med"/>
          </a:ln>
          <a:effectLst/>
        </p:spPr>
      </p:cxnSp>
      <p:cxnSp>
        <p:nvCxnSpPr>
          <p:cNvPr id="25" name="Straight Connector 24"/>
          <p:cNvCxnSpPr/>
          <p:nvPr/>
        </p:nvCxnSpPr>
        <p:spPr bwMode="auto">
          <a:xfrm flipH="1">
            <a:off x="3289300" y="5257800"/>
            <a:ext cx="65088" cy="0"/>
          </a:xfrm>
          <a:prstGeom prst="line">
            <a:avLst/>
          </a:prstGeom>
          <a:solidFill>
            <a:schemeClr val="accent1"/>
          </a:solidFill>
          <a:ln w="6350" cap="flat" cmpd="sng" algn="ctr">
            <a:solidFill>
              <a:schemeClr val="bg2">
                <a:lumMod val="50000"/>
                <a:lumOff val="50000"/>
              </a:schemeClr>
            </a:solidFill>
            <a:prstDash val="solid"/>
            <a:round/>
            <a:headEnd type="none" w="med" len="med"/>
            <a:tailEnd type="none" w="med" len="med"/>
          </a:ln>
          <a:effectLst/>
        </p:spPr>
      </p:cxnSp>
      <p:pic>
        <p:nvPicPr>
          <p:cNvPr id="11" name="Picture 20" descr="4S Power7 ITE v2.tif"/>
          <p:cNvPicPr>
            <a:picLocks noChangeAspect="1"/>
          </p:cNvPicPr>
          <p:nvPr/>
        </p:nvPicPr>
        <p:blipFill>
          <a:blip r:embed="rId4"/>
          <a:srcRect/>
          <a:stretch>
            <a:fillRect/>
          </a:stretch>
        </p:blipFill>
        <p:spPr bwMode="auto">
          <a:xfrm>
            <a:off x="1094802" y="4885577"/>
            <a:ext cx="3109058" cy="309832"/>
          </a:xfrm>
          <a:prstGeom prst="rect">
            <a:avLst/>
          </a:prstGeom>
          <a:noFill/>
          <a:ln>
            <a:noFill/>
          </a:ln>
          <a:effectLst>
            <a:glow rad="63500">
              <a:schemeClr val="bg1">
                <a:alpha val="40000"/>
              </a:schemeClr>
            </a:glow>
            <a:outerShdw blurRad="63500" dist="38100" dir="5400000" algn="t"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3" descr="2S Power ITE.tif"/>
          <p:cNvPicPr>
            <a:picLocks noChangeAspect="1"/>
          </p:cNvPicPr>
          <p:nvPr/>
        </p:nvPicPr>
        <p:blipFill>
          <a:blip r:embed="rId5"/>
          <a:srcRect/>
          <a:stretch>
            <a:fillRect/>
          </a:stretch>
        </p:blipFill>
        <p:spPr bwMode="auto">
          <a:xfrm>
            <a:off x="1848128" y="4314283"/>
            <a:ext cx="1828626" cy="365990"/>
          </a:xfrm>
          <a:prstGeom prst="rect">
            <a:avLst/>
          </a:prstGeom>
          <a:noFill/>
          <a:ln>
            <a:noFill/>
          </a:ln>
          <a:effectLst>
            <a:glow rad="63500">
              <a:schemeClr val="bg1">
                <a:alpha val="40000"/>
              </a:schemeClr>
            </a:glow>
            <a:outerShdw blurRad="63500" dist="38100" dir="5400000" algn="t"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5" descr="2S EP ITE.tif"/>
          <p:cNvPicPr>
            <a:picLocks noChangeAspect="1"/>
          </p:cNvPicPr>
          <p:nvPr/>
        </p:nvPicPr>
        <p:blipFill>
          <a:blip r:embed="rId6"/>
          <a:srcRect/>
          <a:stretch>
            <a:fillRect/>
          </a:stretch>
        </p:blipFill>
        <p:spPr bwMode="auto">
          <a:xfrm>
            <a:off x="1716586" y="5331163"/>
            <a:ext cx="1739622" cy="445005"/>
          </a:xfrm>
          <a:prstGeom prst="rect">
            <a:avLst/>
          </a:prstGeom>
          <a:noFill/>
          <a:ln>
            <a:noFill/>
          </a:ln>
          <a:effectLst>
            <a:glow rad="63500">
              <a:schemeClr val="bg1">
                <a:alpha val="40000"/>
              </a:schemeClr>
            </a:glow>
            <a:outerShdw blurRad="63500" dist="38100" dir="5400000" algn="t"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0969" name="Picture 2" descr="AIX_pres_trans_white-bckgrn.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249488" y="1749425"/>
            <a:ext cx="777875"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0970" name="Picture 3" descr="IBM_i_pres_trans_white-bck.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98788" y="2209800"/>
            <a:ext cx="76993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0971" name="Picture 4" descr="Linux_pres_trans_white-bckg.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274888" y="2746375"/>
            <a:ext cx="777875"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0972" name="Picture 5" descr="Windows Vista Logo.gi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076575" y="3094038"/>
            <a:ext cx="784225"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3"/>
          <p:cNvSpPr>
            <a:spLocks noChangeArrowheads="1"/>
          </p:cNvSpPr>
          <p:nvPr/>
        </p:nvSpPr>
        <p:spPr bwMode="auto">
          <a:xfrm>
            <a:off x="4860925" y="1909763"/>
            <a:ext cx="3044825" cy="344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50" tIns="45675" rIns="91350" bIns="45675">
            <a:spAutoFit/>
          </a:bodyPr>
          <a:lstStyle/>
          <a:p>
            <a:pPr defTabSz="912813">
              <a:lnSpc>
                <a:spcPct val="100000"/>
              </a:lnSpc>
            </a:pPr>
            <a:r>
              <a:rPr lang="en-US" sz="1800">
                <a:solidFill>
                  <a:srgbClr val="990073"/>
                </a:solidFill>
                <a:ea typeface="MS PGothic" pitchFamily="34" charset="-128"/>
              </a:rPr>
              <a:t>Support multiple architectures using up to 14 POWER7 or x86 nodes per chassis</a:t>
            </a:r>
          </a:p>
          <a:p>
            <a:pPr defTabSz="912813">
              <a:lnSpc>
                <a:spcPct val="100000"/>
              </a:lnSpc>
            </a:pPr>
            <a:endParaRPr lang="en-US" sz="1600" baseline="30000">
              <a:solidFill>
                <a:srgbClr val="990073"/>
              </a:solidFill>
              <a:ea typeface="MS PGothic" pitchFamily="34" charset="-128"/>
            </a:endParaRPr>
          </a:p>
          <a:p>
            <a:pPr defTabSz="912813">
              <a:lnSpc>
                <a:spcPct val="100000"/>
              </a:lnSpc>
            </a:pPr>
            <a:r>
              <a:rPr lang="en-US" sz="1800">
                <a:solidFill>
                  <a:srgbClr val="990073"/>
                </a:solidFill>
                <a:ea typeface="MS PGothic" pitchFamily="34" charset="-128"/>
              </a:rPr>
              <a:t>Support for applications across 4 operating environments</a:t>
            </a:r>
          </a:p>
          <a:p>
            <a:pPr defTabSz="912813">
              <a:lnSpc>
                <a:spcPct val="100000"/>
              </a:lnSpc>
            </a:pPr>
            <a:endParaRPr lang="en-US" sz="1800">
              <a:solidFill>
                <a:srgbClr val="990073"/>
              </a:solidFill>
              <a:ea typeface="MS PGothic" pitchFamily="34" charset="-128"/>
            </a:endParaRPr>
          </a:p>
          <a:p>
            <a:pPr defTabSz="912813">
              <a:lnSpc>
                <a:spcPct val="100000"/>
              </a:lnSpc>
            </a:pPr>
            <a:r>
              <a:rPr lang="en-US" sz="1800">
                <a:solidFill>
                  <a:srgbClr val="990073"/>
                </a:solidFill>
                <a:ea typeface="MS PGothic" pitchFamily="34" charset="-128"/>
              </a:rPr>
              <a:t>Secure startup for both physical and virtual environments</a:t>
            </a:r>
          </a:p>
          <a:p>
            <a:pPr defTabSz="912813">
              <a:lnSpc>
                <a:spcPct val="100000"/>
              </a:lnSpc>
            </a:pPr>
            <a:endParaRPr lang="en-US" sz="1600" baseline="30000">
              <a:solidFill>
                <a:srgbClr val="990073"/>
              </a:solidFill>
              <a:ea typeface="MS PGothic" pitchFamily="34" charset="-128"/>
            </a:endParaRPr>
          </a:p>
        </p:txBody>
      </p:sp>
      <p:sp>
        <p:nvSpPr>
          <p:cNvPr id="26" name="TextBox 3"/>
          <p:cNvSpPr txBox="1">
            <a:spLocks noChangeArrowheads="1"/>
          </p:cNvSpPr>
          <p:nvPr/>
        </p:nvSpPr>
        <p:spPr bwMode="auto">
          <a:xfrm>
            <a:off x="219075" y="5030788"/>
            <a:ext cx="1557338"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50" tIns="45675" rIns="91350" bIns="45675">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nSpc>
                <a:spcPct val="100000"/>
              </a:lnSpc>
            </a:pPr>
            <a:r>
              <a:rPr lang="en-US" sz="1600">
                <a:solidFill>
                  <a:srgbClr val="7F7F7F"/>
                </a:solidFill>
                <a:ea typeface="MS PGothic" pitchFamily="34" charset="-128"/>
              </a:rPr>
              <a:t>x86</a:t>
            </a:r>
          </a:p>
          <a:p>
            <a:pPr>
              <a:lnSpc>
                <a:spcPct val="100000"/>
              </a:lnSpc>
            </a:pPr>
            <a:r>
              <a:rPr lang="en-US" sz="1600">
                <a:ea typeface="MS PGothic" pitchFamily="34" charset="-128"/>
              </a:rPr>
              <a:t>Linux</a:t>
            </a:r>
            <a:r>
              <a:rPr lang="en-US" sz="1300" baseline="75000">
                <a:ea typeface="MS PGothic" pitchFamily="34" charset="-128"/>
              </a:rPr>
              <a:t>®</a:t>
            </a:r>
            <a:r>
              <a:rPr lang="en-US" sz="1600">
                <a:ea typeface="MS PGothic" pitchFamily="34" charset="-128"/>
              </a:rPr>
              <a:t>, Windows</a:t>
            </a:r>
            <a:r>
              <a:rPr lang="en-US" sz="1300" baseline="75000">
                <a:ea typeface="MS PGothic" pitchFamily="34" charset="-128"/>
              </a:rPr>
              <a:t>®</a:t>
            </a:r>
          </a:p>
        </p:txBody>
      </p:sp>
      <p:sp>
        <p:nvSpPr>
          <p:cNvPr id="27" name="TextBox 3"/>
          <p:cNvSpPr txBox="1">
            <a:spLocks noChangeArrowheads="1"/>
          </p:cNvSpPr>
          <p:nvPr/>
        </p:nvSpPr>
        <p:spPr bwMode="auto">
          <a:xfrm>
            <a:off x="219075" y="3978275"/>
            <a:ext cx="17970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50" tIns="45675" rIns="91350" bIns="45675">
            <a:spAutoFit/>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nSpc>
                <a:spcPct val="100000"/>
              </a:lnSpc>
            </a:pPr>
            <a:r>
              <a:rPr lang="en-US" sz="1600">
                <a:solidFill>
                  <a:srgbClr val="7F7F7F"/>
                </a:solidFill>
                <a:ea typeface="MS PGothic" pitchFamily="34" charset="-128"/>
              </a:rPr>
              <a:t>POWER7</a:t>
            </a:r>
          </a:p>
          <a:p>
            <a:pPr>
              <a:lnSpc>
                <a:spcPct val="100000"/>
              </a:lnSpc>
            </a:pPr>
            <a:r>
              <a:rPr lang="en-US" sz="1600">
                <a:ea typeface="MS PGothic" pitchFamily="34" charset="-128"/>
              </a:rPr>
              <a:t>AIX</a:t>
            </a:r>
            <a:r>
              <a:rPr lang="en-US" sz="1300" baseline="75000">
                <a:ea typeface="MS PGothic" pitchFamily="34" charset="-128"/>
              </a:rPr>
              <a:t>®</a:t>
            </a:r>
            <a:r>
              <a:rPr lang="en-US" sz="1600">
                <a:ea typeface="MS PGothic" pitchFamily="34" charset="-128"/>
              </a:rPr>
              <a:t>, i</a:t>
            </a:r>
            <a:r>
              <a:rPr lang="en-US" sz="1300" baseline="75000">
                <a:ea typeface="MS PGothic" pitchFamily="34" charset="-128"/>
              </a:rPr>
              <a:t>®</a:t>
            </a:r>
            <a:r>
              <a:rPr lang="en-US" sz="1600">
                <a:ea typeface="MS PGothic" pitchFamily="34" charset="-128"/>
              </a:rPr>
              <a:t>, Linux</a:t>
            </a:r>
            <a:r>
              <a:rPr lang="en-US" sz="1300" baseline="75000">
                <a:ea typeface="MS PGothic" pitchFamily="34" charset="-128"/>
              </a:rPr>
              <a:t>®</a:t>
            </a:r>
          </a:p>
        </p:txBody>
      </p:sp>
    </p:spTree>
    <p:extLst>
      <p:ext uri="{BB962C8B-B14F-4D97-AF65-F5344CB8AC3E}">
        <p14:creationId xmlns:p14="http://schemas.microsoft.com/office/powerpoint/2010/main" val="3954059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3010" name="Freeform 28"/>
          <p:cNvSpPr>
            <a:spLocks/>
          </p:cNvSpPr>
          <p:nvPr/>
        </p:nvSpPr>
        <p:spPr bwMode="auto">
          <a:xfrm>
            <a:off x="185738" y="1046163"/>
            <a:ext cx="3346450" cy="5327650"/>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83011" name="Text Box 29"/>
          <p:cNvSpPr txBox="1">
            <a:spLocks noChangeArrowheads="1"/>
          </p:cNvSpPr>
          <p:nvPr/>
        </p:nvSpPr>
        <p:spPr bwMode="auto">
          <a:xfrm rot="-5400000">
            <a:off x="-1054100" y="3916363"/>
            <a:ext cx="3349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System infrastructure</a:t>
            </a:r>
          </a:p>
        </p:txBody>
      </p:sp>
      <p:sp>
        <p:nvSpPr>
          <p:cNvPr id="683012" name="Freeform 31"/>
          <p:cNvSpPr>
            <a:spLocks noEditPoints="1"/>
          </p:cNvSpPr>
          <p:nvPr/>
        </p:nvSpPr>
        <p:spPr bwMode="auto">
          <a:xfrm flipH="1">
            <a:off x="441325" y="1735138"/>
            <a:ext cx="104775" cy="419100"/>
          </a:xfrm>
          <a:custGeom>
            <a:avLst/>
            <a:gdLst>
              <a:gd name="T0" fmla="*/ 0 w 808"/>
              <a:gd name="T1" fmla="*/ 0 h 3210"/>
              <a:gd name="T2" fmla="*/ 0 w 808"/>
              <a:gd name="T3" fmla="*/ 0 h 3210"/>
              <a:gd name="T4" fmla="*/ 0 w 808"/>
              <a:gd name="T5" fmla="*/ 0 h 3210"/>
              <a:gd name="T6" fmla="*/ 0 w 808"/>
              <a:gd name="T7" fmla="*/ 0 h 3210"/>
              <a:gd name="T8" fmla="*/ 0 w 808"/>
              <a:gd name="T9" fmla="*/ 0 h 3210"/>
              <a:gd name="T10" fmla="*/ 0 w 808"/>
              <a:gd name="T11" fmla="*/ 0 h 3210"/>
              <a:gd name="T12" fmla="*/ 0 w 808"/>
              <a:gd name="T13" fmla="*/ 0 h 3210"/>
              <a:gd name="T14" fmla="*/ 0 w 808"/>
              <a:gd name="T15" fmla="*/ 0 h 3210"/>
              <a:gd name="T16" fmla="*/ 0 w 808"/>
              <a:gd name="T17" fmla="*/ 0 h 3210"/>
              <a:gd name="T18" fmla="*/ 0 w 808"/>
              <a:gd name="T19" fmla="*/ 0 h 3210"/>
              <a:gd name="T20" fmla="*/ 0 w 808"/>
              <a:gd name="T21" fmla="*/ 0 h 3210"/>
              <a:gd name="T22" fmla="*/ 0 w 808"/>
              <a:gd name="T23" fmla="*/ 0 h 3210"/>
              <a:gd name="T24" fmla="*/ 0 w 808"/>
              <a:gd name="T25" fmla="*/ 0 h 3210"/>
              <a:gd name="T26" fmla="*/ 0 w 808"/>
              <a:gd name="T27" fmla="*/ 0 h 3210"/>
              <a:gd name="T28" fmla="*/ 0 w 808"/>
              <a:gd name="T29" fmla="*/ 0 h 3210"/>
              <a:gd name="T30" fmla="*/ 0 w 808"/>
              <a:gd name="T31" fmla="*/ 0 h 3210"/>
              <a:gd name="T32" fmla="*/ 0 w 808"/>
              <a:gd name="T33" fmla="*/ 0 h 3210"/>
              <a:gd name="T34" fmla="*/ 0 w 808"/>
              <a:gd name="T35" fmla="*/ 0 h 3210"/>
              <a:gd name="T36" fmla="*/ 0 w 808"/>
              <a:gd name="T37" fmla="*/ 0 h 3210"/>
              <a:gd name="T38" fmla="*/ 0 w 808"/>
              <a:gd name="T39" fmla="*/ 0 h 3210"/>
              <a:gd name="T40" fmla="*/ 0 w 808"/>
              <a:gd name="T41" fmla="*/ 0 h 3210"/>
              <a:gd name="T42" fmla="*/ 0 w 808"/>
              <a:gd name="T43" fmla="*/ 0 h 3210"/>
              <a:gd name="T44" fmla="*/ 0 w 808"/>
              <a:gd name="T45" fmla="*/ 0 h 3210"/>
              <a:gd name="T46" fmla="*/ 0 w 808"/>
              <a:gd name="T47" fmla="*/ 0 h 3210"/>
              <a:gd name="T48" fmla="*/ 0 w 808"/>
              <a:gd name="T49" fmla="*/ 0 h 3210"/>
              <a:gd name="T50" fmla="*/ 0 w 808"/>
              <a:gd name="T51" fmla="*/ 0 h 3210"/>
              <a:gd name="T52" fmla="*/ 0 w 808"/>
              <a:gd name="T53" fmla="*/ 0 h 3210"/>
              <a:gd name="T54" fmla="*/ 0 w 808"/>
              <a:gd name="T55" fmla="*/ 0 h 3210"/>
              <a:gd name="T56" fmla="*/ 0 w 808"/>
              <a:gd name="T57" fmla="*/ 0 h 3210"/>
              <a:gd name="T58" fmla="*/ 0 w 808"/>
              <a:gd name="T59" fmla="*/ 0 h 3210"/>
              <a:gd name="T60" fmla="*/ 0 w 808"/>
              <a:gd name="T61" fmla="*/ 0 h 3210"/>
              <a:gd name="T62" fmla="*/ 0 w 808"/>
              <a:gd name="T63" fmla="*/ 0 h 3210"/>
              <a:gd name="T64" fmla="*/ 0 w 808"/>
              <a:gd name="T65" fmla="*/ 0 h 3210"/>
              <a:gd name="T66" fmla="*/ 0 w 808"/>
              <a:gd name="T67" fmla="*/ 0 h 3210"/>
              <a:gd name="T68" fmla="*/ 0 w 808"/>
              <a:gd name="T69" fmla="*/ 0 h 3210"/>
              <a:gd name="T70" fmla="*/ 0 w 808"/>
              <a:gd name="T71" fmla="*/ 0 h 3210"/>
              <a:gd name="T72" fmla="*/ 0 w 808"/>
              <a:gd name="T73" fmla="*/ 0 h 3210"/>
              <a:gd name="T74" fmla="*/ 0 w 808"/>
              <a:gd name="T75" fmla="*/ 0 h 3210"/>
              <a:gd name="T76" fmla="*/ 0 w 808"/>
              <a:gd name="T77" fmla="*/ 0 h 3210"/>
              <a:gd name="T78" fmla="*/ 0 w 808"/>
              <a:gd name="T79" fmla="*/ 0 h 3210"/>
              <a:gd name="T80" fmla="*/ 0 w 808"/>
              <a:gd name="T81" fmla="*/ 0 h 3210"/>
              <a:gd name="T82" fmla="*/ 0 w 808"/>
              <a:gd name="T83" fmla="*/ 0 h 3210"/>
              <a:gd name="T84" fmla="*/ 0 w 808"/>
              <a:gd name="T85" fmla="*/ 0 h 3210"/>
              <a:gd name="T86" fmla="*/ 0 w 808"/>
              <a:gd name="T87" fmla="*/ 0 h 3210"/>
              <a:gd name="T88" fmla="*/ 0 w 808"/>
              <a:gd name="T89" fmla="*/ 0 h 3210"/>
              <a:gd name="T90" fmla="*/ 0 w 808"/>
              <a:gd name="T91" fmla="*/ 0 h 3210"/>
              <a:gd name="T92" fmla="*/ 0 w 808"/>
              <a:gd name="T93" fmla="*/ 0 h 3210"/>
              <a:gd name="T94" fmla="*/ 0 w 808"/>
              <a:gd name="T95" fmla="*/ 0 h 3210"/>
              <a:gd name="T96" fmla="*/ 0 w 808"/>
              <a:gd name="T97" fmla="*/ 0 h 3210"/>
              <a:gd name="T98" fmla="*/ 0 w 808"/>
              <a:gd name="T99" fmla="*/ 0 h 3210"/>
              <a:gd name="T100" fmla="*/ 0 w 808"/>
              <a:gd name="T101" fmla="*/ 0 h 3210"/>
              <a:gd name="T102" fmla="*/ 0 w 808"/>
              <a:gd name="T103" fmla="*/ 0 h 3210"/>
              <a:gd name="T104" fmla="*/ 0 w 808"/>
              <a:gd name="T105" fmla="*/ 0 h 3210"/>
              <a:gd name="T106" fmla="*/ 0 w 808"/>
              <a:gd name="T107" fmla="*/ 0 h 3210"/>
              <a:gd name="T108" fmla="*/ 0 w 808"/>
              <a:gd name="T109" fmla="*/ 0 h 3210"/>
              <a:gd name="T110" fmla="*/ 0 w 808"/>
              <a:gd name="T111" fmla="*/ 0 h 3210"/>
              <a:gd name="T112" fmla="*/ 0 w 808"/>
              <a:gd name="T113" fmla="*/ 0 h 3210"/>
              <a:gd name="T114" fmla="*/ 0 w 808"/>
              <a:gd name="T115" fmla="*/ 0 h 3210"/>
              <a:gd name="T116" fmla="*/ 0 w 808"/>
              <a:gd name="T117" fmla="*/ 0 h 3210"/>
              <a:gd name="T118" fmla="*/ 0 w 808"/>
              <a:gd name="T119" fmla="*/ 0 h 3210"/>
              <a:gd name="T120" fmla="*/ 0 w 808"/>
              <a:gd name="T121" fmla="*/ 0 h 3210"/>
              <a:gd name="T122" fmla="*/ 0 w 808"/>
              <a:gd name="T123" fmla="*/ 0 h 3210"/>
              <a:gd name="T124" fmla="*/ 0 w 808"/>
              <a:gd name="T125" fmla="*/ 0 h 3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8"/>
              <a:gd name="T190" fmla="*/ 0 h 3210"/>
              <a:gd name="T191" fmla="*/ 808 w 808"/>
              <a:gd name="T192" fmla="*/ 3210 h 3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8" h="3210">
                <a:moveTo>
                  <a:pt x="542" y="378"/>
                </a:moveTo>
                <a:lnTo>
                  <a:pt x="542" y="378"/>
                </a:lnTo>
                <a:lnTo>
                  <a:pt x="546" y="374"/>
                </a:lnTo>
                <a:lnTo>
                  <a:pt x="554" y="372"/>
                </a:lnTo>
                <a:lnTo>
                  <a:pt x="560" y="374"/>
                </a:lnTo>
                <a:lnTo>
                  <a:pt x="562" y="376"/>
                </a:lnTo>
                <a:lnTo>
                  <a:pt x="554" y="378"/>
                </a:lnTo>
                <a:lnTo>
                  <a:pt x="548" y="378"/>
                </a:lnTo>
                <a:lnTo>
                  <a:pt x="542" y="380"/>
                </a:lnTo>
                <a:lnTo>
                  <a:pt x="542" y="378"/>
                </a:lnTo>
                <a:close/>
                <a:moveTo>
                  <a:pt x="330" y="398"/>
                </a:moveTo>
                <a:lnTo>
                  <a:pt x="330" y="398"/>
                </a:lnTo>
                <a:lnTo>
                  <a:pt x="348" y="354"/>
                </a:lnTo>
                <a:lnTo>
                  <a:pt x="350" y="358"/>
                </a:lnTo>
                <a:lnTo>
                  <a:pt x="344" y="376"/>
                </a:lnTo>
                <a:lnTo>
                  <a:pt x="342" y="384"/>
                </a:lnTo>
                <a:lnTo>
                  <a:pt x="342" y="392"/>
                </a:lnTo>
                <a:lnTo>
                  <a:pt x="342" y="398"/>
                </a:lnTo>
                <a:lnTo>
                  <a:pt x="340" y="404"/>
                </a:lnTo>
                <a:lnTo>
                  <a:pt x="332" y="422"/>
                </a:lnTo>
                <a:lnTo>
                  <a:pt x="330" y="416"/>
                </a:lnTo>
                <a:lnTo>
                  <a:pt x="328" y="410"/>
                </a:lnTo>
                <a:lnTo>
                  <a:pt x="328" y="404"/>
                </a:lnTo>
                <a:lnTo>
                  <a:pt x="330" y="398"/>
                </a:lnTo>
                <a:close/>
                <a:moveTo>
                  <a:pt x="430" y="2"/>
                </a:moveTo>
                <a:lnTo>
                  <a:pt x="430" y="2"/>
                </a:lnTo>
                <a:lnTo>
                  <a:pt x="422" y="0"/>
                </a:lnTo>
                <a:lnTo>
                  <a:pt x="414" y="0"/>
                </a:lnTo>
                <a:lnTo>
                  <a:pt x="404" y="4"/>
                </a:lnTo>
                <a:lnTo>
                  <a:pt x="386" y="12"/>
                </a:lnTo>
                <a:lnTo>
                  <a:pt x="378" y="16"/>
                </a:lnTo>
                <a:lnTo>
                  <a:pt x="374" y="18"/>
                </a:lnTo>
                <a:lnTo>
                  <a:pt x="362" y="24"/>
                </a:lnTo>
                <a:lnTo>
                  <a:pt x="356" y="30"/>
                </a:lnTo>
                <a:lnTo>
                  <a:pt x="350" y="38"/>
                </a:lnTo>
                <a:lnTo>
                  <a:pt x="346" y="48"/>
                </a:lnTo>
                <a:lnTo>
                  <a:pt x="340" y="60"/>
                </a:lnTo>
                <a:lnTo>
                  <a:pt x="334" y="68"/>
                </a:lnTo>
                <a:lnTo>
                  <a:pt x="328" y="76"/>
                </a:lnTo>
                <a:lnTo>
                  <a:pt x="320" y="84"/>
                </a:lnTo>
                <a:lnTo>
                  <a:pt x="316" y="94"/>
                </a:lnTo>
                <a:lnTo>
                  <a:pt x="308" y="112"/>
                </a:lnTo>
                <a:lnTo>
                  <a:pt x="298" y="138"/>
                </a:lnTo>
                <a:lnTo>
                  <a:pt x="292" y="160"/>
                </a:lnTo>
                <a:lnTo>
                  <a:pt x="290" y="180"/>
                </a:lnTo>
                <a:lnTo>
                  <a:pt x="290" y="194"/>
                </a:lnTo>
                <a:lnTo>
                  <a:pt x="292" y="206"/>
                </a:lnTo>
                <a:lnTo>
                  <a:pt x="296" y="216"/>
                </a:lnTo>
                <a:lnTo>
                  <a:pt x="300" y="224"/>
                </a:lnTo>
                <a:lnTo>
                  <a:pt x="306" y="230"/>
                </a:lnTo>
                <a:lnTo>
                  <a:pt x="308" y="256"/>
                </a:lnTo>
                <a:lnTo>
                  <a:pt x="308" y="270"/>
                </a:lnTo>
                <a:lnTo>
                  <a:pt x="312" y="280"/>
                </a:lnTo>
                <a:lnTo>
                  <a:pt x="316" y="290"/>
                </a:lnTo>
                <a:lnTo>
                  <a:pt x="320" y="294"/>
                </a:lnTo>
                <a:lnTo>
                  <a:pt x="322" y="306"/>
                </a:lnTo>
                <a:lnTo>
                  <a:pt x="320" y="312"/>
                </a:lnTo>
                <a:lnTo>
                  <a:pt x="318" y="316"/>
                </a:lnTo>
                <a:lnTo>
                  <a:pt x="312" y="322"/>
                </a:lnTo>
                <a:lnTo>
                  <a:pt x="306" y="322"/>
                </a:lnTo>
                <a:lnTo>
                  <a:pt x="304" y="324"/>
                </a:lnTo>
                <a:lnTo>
                  <a:pt x="306" y="326"/>
                </a:lnTo>
                <a:lnTo>
                  <a:pt x="312" y="326"/>
                </a:lnTo>
                <a:lnTo>
                  <a:pt x="320" y="324"/>
                </a:lnTo>
                <a:lnTo>
                  <a:pt x="328" y="318"/>
                </a:lnTo>
                <a:lnTo>
                  <a:pt x="336" y="328"/>
                </a:lnTo>
                <a:lnTo>
                  <a:pt x="340" y="342"/>
                </a:lnTo>
                <a:lnTo>
                  <a:pt x="332" y="366"/>
                </a:lnTo>
                <a:lnTo>
                  <a:pt x="328" y="378"/>
                </a:lnTo>
                <a:lnTo>
                  <a:pt x="326" y="392"/>
                </a:lnTo>
                <a:lnTo>
                  <a:pt x="324" y="408"/>
                </a:lnTo>
                <a:lnTo>
                  <a:pt x="326" y="414"/>
                </a:lnTo>
                <a:lnTo>
                  <a:pt x="326" y="418"/>
                </a:lnTo>
                <a:lnTo>
                  <a:pt x="330" y="424"/>
                </a:lnTo>
                <a:lnTo>
                  <a:pt x="316" y="444"/>
                </a:lnTo>
                <a:lnTo>
                  <a:pt x="312" y="450"/>
                </a:lnTo>
                <a:lnTo>
                  <a:pt x="310" y="458"/>
                </a:lnTo>
                <a:lnTo>
                  <a:pt x="310" y="466"/>
                </a:lnTo>
                <a:lnTo>
                  <a:pt x="310" y="474"/>
                </a:lnTo>
                <a:lnTo>
                  <a:pt x="314" y="488"/>
                </a:lnTo>
                <a:lnTo>
                  <a:pt x="320" y="500"/>
                </a:lnTo>
                <a:lnTo>
                  <a:pt x="314" y="504"/>
                </a:lnTo>
                <a:lnTo>
                  <a:pt x="288" y="514"/>
                </a:lnTo>
                <a:lnTo>
                  <a:pt x="276" y="520"/>
                </a:lnTo>
                <a:lnTo>
                  <a:pt x="266" y="526"/>
                </a:lnTo>
                <a:lnTo>
                  <a:pt x="256" y="532"/>
                </a:lnTo>
                <a:lnTo>
                  <a:pt x="252" y="532"/>
                </a:lnTo>
                <a:lnTo>
                  <a:pt x="242" y="530"/>
                </a:lnTo>
                <a:lnTo>
                  <a:pt x="226" y="530"/>
                </a:lnTo>
                <a:lnTo>
                  <a:pt x="218" y="532"/>
                </a:lnTo>
                <a:lnTo>
                  <a:pt x="208" y="536"/>
                </a:lnTo>
                <a:lnTo>
                  <a:pt x="176" y="548"/>
                </a:lnTo>
                <a:lnTo>
                  <a:pt x="154" y="556"/>
                </a:lnTo>
                <a:lnTo>
                  <a:pt x="150" y="558"/>
                </a:lnTo>
                <a:lnTo>
                  <a:pt x="144" y="564"/>
                </a:lnTo>
                <a:lnTo>
                  <a:pt x="134" y="580"/>
                </a:lnTo>
                <a:lnTo>
                  <a:pt x="126" y="596"/>
                </a:lnTo>
                <a:lnTo>
                  <a:pt x="122" y="608"/>
                </a:lnTo>
                <a:lnTo>
                  <a:pt x="120" y="620"/>
                </a:lnTo>
                <a:lnTo>
                  <a:pt x="120" y="626"/>
                </a:lnTo>
                <a:lnTo>
                  <a:pt x="112" y="632"/>
                </a:lnTo>
                <a:lnTo>
                  <a:pt x="108" y="638"/>
                </a:lnTo>
                <a:lnTo>
                  <a:pt x="106" y="650"/>
                </a:lnTo>
                <a:lnTo>
                  <a:pt x="106" y="674"/>
                </a:lnTo>
                <a:lnTo>
                  <a:pt x="106" y="686"/>
                </a:lnTo>
                <a:lnTo>
                  <a:pt x="98" y="710"/>
                </a:lnTo>
                <a:lnTo>
                  <a:pt x="88" y="742"/>
                </a:lnTo>
                <a:lnTo>
                  <a:pt x="78" y="770"/>
                </a:lnTo>
                <a:lnTo>
                  <a:pt x="72" y="770"/>
                </a:lnTo>
                <a:lnTo>
                  <a:pt x="68" y="774"/>
                </a:lnTo>
                <a:lnTo>
                  <a:pt x="62" y="782"/>
                </a:lnTo>
                <a:lnTo>
                  <a:pt x="60" y="792"/>
                </a:lnTo>
                <a:lnTo>
                  <a:pt x="58" y="804"/>
                </a:lnTo>
                <a:lnTo>
                  <a:pt x="56" y="820"/>
                </a:lnTo>
                <a:lnTo>
                  <a:pt x="48" y="838"/>
                </a:lnTo>
                <a:lnTo>
                  <a:pt x="40" y="860"/>
                </a:lnTo>
                <a:lnTo>
                  <a:pt x="30" y="882"/>
                </a:lnTo>
                <a:lnTo>
                  <a:pt x="18" y="914"/>
                </a:lnTo>
                <a:lnTo>
                  <a:pt x="14" y="924"/>
                </a:lnTo>
                <a:lnTo>
                  <a:pt x="12" y="934"/>
                </a:lnTo>
                <a:lnTo>
                  <a:pt x="12" y="946"/>
                </a:lnTo>
                <a:lnTo>
                  <a:pt x="6" y="962"/>
                </a:lnTo>
                <a:lnTo>
                  <a:pt x="2" y="976"/>
                </a:lnTo>
                <a:lnTo>
                  <a:pt x="0" y="988"/>
                </a:lnTo>
                <a:lnTo>
                  <a:pt x="6" y="1020"/>
                </a:lnTo>
                <a:lnTo>
                  <a:pt x="8" y="1034"/>
                </a:lnTo>
                <a:lnTo>
                  <a:pt x="10" y="1044"/>
                </a:lnTo>
                <a:lnTo>
                  <a:pt x="10" y="1054"/>
                </a:lnTo>
                <a:lnTo>
                  <a:pt x="12" y="1074"/>
                </a:lnTo>
                <a:lnTo>
                  <a:pt x="14" y="1084"/>
                </a:lnTo>
                <a:lnTo>
                  <a:pt x="20" y="1094"/>
                </a:lnTo>
                <a:lnTo>
                  <a:pt x="26" y="1102"/>
                </a:lnTo>
                <a:lnTo>
                  <a:pt x="36" y="1108"/>
                </a:lnTo>
                <a:lnTo>
                  <a:pt x="68" y="1116"/>
                </a:lnTo>
                <a:lnTo>
                  <a:pt x="112" y="1126"/>
                </a:lnTo>
                <a:lnTo>
                  <a:pt x="170" y="1138"/>
                </a:lnTo>
                <a:lnTo>
                  <a:pt x="156" y="1204"/>
                </a:lnTo>
                <a:lnTo>
                  <a:pt x="144" y="1260"/>
                </a:lnTo>
                <a:lnTo>
                  <a:pt x="130" y="1304"/>
                </a:lnTo>
                <a:lnTo>
                  <a:pt x="122" y="1340"/>
                </a:lnTo>
                <a:lnTo>
                  <a:pt x="114" y="1376"/>
                </a:lnTo>
                <a:lnTo>
                  <a:pt x="110" y="1406"/>
                </a:lnTo>
                <a:lnTo>
                  <a:pt x="108" y="1422"/>
                </a:lnTo>
                <a:lnTo>
                  <a:pt x="108" y="1426"/>
                </a:lnTo>
                <a:lnTo>
                  <a:pt x="110" y="1428"/>
                </a:lnTo>
                <a:lnTo>
                  <a:pt x="118" y="1436"/>
                </a:lnTo>
                <a:lnTo>
                  <a:pt x="126" y="1442"/>
                </a:lnTo>
                <a:lnTo>
                  <a:pt x="118" y="1554"/>
                </a:lnTo>
                <a:lnTo>
                  <a:pt x="110" y="1656"/>
                </a:lnTo>
                <a:lnTo>
                  <a:pt x="104" y="1754"/>
                </a:lnTo>
                <a:lnTo>
                  <a:pt x="100" y="1866"/>
                </a:lnTo>
                <a:lnTo>
                  <a:pt x="94" y="1996"/>
                </a:lnTo>
                <a:lnTo>
                  <a:pt x="84" y="2156"/>
                </a:lnTo>
                <a:lnTo>
                  <a:pt x="86" y="2158"/>
                </a:lnTo>
                <a:lnTo>
                  <a:pt x="92" y="2162"/>
                </a:lnTo>
                <a:lnTo>
                  <a:pt x="110" y="2168"/>
                </a:lnTo>
                <a:lnTo>
                  <a:pt x="110" y="2198"/>
                </a:lnTo>
                <a:lnTo>
                  <a:pt x="114" y="2218"/>
                </a:lnTo>
                <a:lnTo>
                  <a:pt x="118" y="2236"/>
                </a:lnTo>
                <a:lnTo>
                  <a:pt x="120" y="2258"/>
                </a:lnTo>
                <a:lnTo>
                  <a:pt x="124" y="2288"/>
                </a:lnTo>
                <a:lnTo>
                  <a:pt x="130" y="2304"/>
                </a:lnTo>
                <a:lnTo>
                  <a:pt x="136" y="2324"/>
                </a:lnTo>
                <a:lnTo>
                  <a:pt x="140" y="2344"/>
                </a:lnTo>
                <a:lnTo>
                  <a:pt x="144" y="2378"/>
                </a:lnTo>
                <a:lnTo>
                  <a:pt x="154" y="2472"/>
                </a:lnTo>
                <a:lnTo>
                  <a:pt x="166" y="2574"/>
                </a:lnTo>
                <a:lnTo>
                  <a:pt x="172" y="2618"/>
                </a:lnTo>
                <a:lnTo>
                  <a:pt x="180" y="2654"/>
                </a:lnTo>
                <a:lnTo>
                  <a:pt x="212" y="2796"/>
                </a:lnTo>
                <a:lnTo>
                  <a:pt x="226" y="2864"/>
                </a:lnTo>
                <a:lnTo>
                  <a:pt x="230" y="2888"/>
                </a:lnTo>
                <a:lnTo>
                  <a:pt x="232" y="2904"/>
                </a:lnTo>
                <a:lnTo>
                  <a:pt x="230" y="2928"/>
                </a:lnTo>
                <a:lnTo>
                  <a:pt x="226" y="2956"/>
                </a:lnTo>
                <a:lnTo>
                  <a:pt x="218" y="2982"/>
                </a:lnTo>
                <a:lnTo>
                  <a:pt x="214" y="2994"/>
                </a:lnTo>
                <a:lnTo>
                  <a:pt x="208" y="3004"/>
                </a:lnTo>
                <a:lnTo>
                  <a:pt x="188" y="3044"/>
                </a:lnTo>
                <a:lnTo>
                  <a:pt x="178" y="3064"/>
                </a:lnTo>
                <a:lnTo>
                  <a:pt x="176" y="3064"/>
                </a:lnTo>
                <a:lnTo>
                  <a:pt x="172" y="3066"/>
                </a:lnTo>
                <a:lnTo>
                  <a:pt x="170" y="3070"/>
                </a:lnTo>
                <a:lnTo>
                  <a:pt x="168" y="3076"/>
                </a:lnTo>
                <a:lnTo>
                  <a:pt x="160" y="3090"/>
                </a:lnTo>
                <a:lnTo>
                  <a:pt x="156" y="3100"/>
                </a:lnTo>
                <a:lnTo>
                  <a:pt x="150" y="3108"/>
                </a:lnTo>
                <a:lnTo>
                  <a:pt x="118" y="3134"/>
                </a:lnTo>
                <a:lnTo>
                  <a:pt x="86" y="3156"/>
                </a:lnTo>
                <a:lnTo>
                  <a:pt x="80" y="3162"/>
                </a:lnTo>
                <a:lnTo>
                  <a:pt x="74" y="3168"/>
                </a:lnTo>
                <a:lnTo>
                  <a:pt x="70" y="3174"/>
                </a:lnTo>
                <a:lnTo>
                  <a:pt x="68" y="3180"/>
                </a:lnTo>
                <a:lnTo>
                  <a:pt x="70" y="3184"/>
                </a:lnTo>
                <a:lnTo>
                  <a:pt x="72" y="3186"/>
                </a:lnTo>
                <a:lnTo>
                  <a:pt x="80" y="3192"/>
                </a:lnTo>
                <a:lnTo>
                  <a:pt x="90" y="3196"/>
                </a:lnTo>
                <a:lnTo>
                  <a:pt x="104" y="3198"/>
                </a:lnTo>
                <a:lnTo>
                  <a:pt x="128" y="3200"/>
                </a:lnTo>
                <a:lnTo>
                  <a:pt x="162" y="3200"/>
                </a:lnTo>
                <a:lnTo>
                  <a:pt x="234" y="3198"/>
                </a:lnTo>
                <a:lnTo>
                  <a:pt x="246" y="3196"/>
                </a:lnTo>
                <a:lnTo>
                  <a:pt x="254" y="3192"/>
                </a:lnTo>
                <a:lnTo>
                  <a:pt x="260" y="3188"/>
                </a:lnTo>
                <a:lnTo>
                  <a:pt x="264" y="3182"/>
                </a:lnTo>
                <a:lnTo>
                  <a:pt x="270" y="3170"/>
                </a:lnTo>
                <a:lnTo>
                  <a:pt x="272" y="3162"/>
                </a:lnTo>
                <a:lnTo>
                  <a:pt x="276" y="3154"/>
                </a:lnTo>
                <a:lnTo>
                  <a:pt x="284" y="3142"/>
                </a:lnTo>
                <a:lnTo>
                  <a:pt x="302" y="3120"/>
                </a:lnTo>
                <a:lnTo>
                  <a:pt x="312" y="3112"/>
                </a:lnTo>
                <a:lnTo>
                  <a:pt x="322" y="3104"/>
                </a:lnTo>
                <a:lnTo>
                  <a:pt x="332" y="3098"/>
                </a:lnTo>
                <a:lnTo>
                  <a:pt x="334" y="3114"/>
                </a:lnTo>
                <a:lnTo>
                  <a:pt x="336" y="3136"/>
                </a:lnTo>
                <a:lnTo>
                  <a:pt x="336" y="3144"/>
                </a:lnTo>
                <a:lnTo>
                  <a:pt x="334" y="3152"/>
                </a:lnTo>
                <a:lnTo>
                  <a:pt x="332" y="3156"/>
                </a:lnTo>
                <a:lnTo>
                  <a:pt x="334" y="3160"/>
                </a:lnTo>
                <a:lnTo>
                  <a:pt x="340" y="3162"/>
                </a:lnTo>
                <a:lnTo>
                  <a:pt x="350" y="3162"/>
                </a:lnTo>
                <a:lnTo>
                  <a:pt x="354" y="3162"/>
                </a:lnTo>
                <a:lnTo>
                  <a:pt x="356" y="3160"/>
                </a:lnTo>
                <a:lnTo>
                  <a:pt x="358" y="3156"/>
                </a:lnTo>
                <a:lnTo>
                  <a:pt x="358" y="3152"/>
                </a:lnTo>
                <a:lnTo>
                  <a:pt x="362" y="3126"/>
                </a:lnTo>
                <a:lnTo>
                  <a:pt x="366" y="3108"/>
                </a:lnTo>
                <a:lnTo>
                  <a:pt x="372" y="3092"/>
                </a:lnTo>
                <a:lnTo>
                  <a:pt x="380" y="3080"/>
                </a:lnTo>
                <a:lnTo>
                  <a:pt x="388" y="3070"/>
                </a:lnTo>
                <a:lnTo>
                  <a:pt x="402" y="3054"/>
                </a:lnTo>
                <a:lnTo>
                  <a:pt x="408" y="3044"/>
                </a:lnTo>
                <a:lnTo>
                  <a:pt x="410" y="3030"/>
                </a:lnTo>
                <a:lnTo>
                  <a:pt x="408" y="3014"/>
                </a:lnTo>
                <a:lnTo>
                  <a:pt x="406" y="3004"/>
                </a:lnTo>
                <a:lnTo>
                  <a:pt x="402" y="2994"/>
                </a:lnTo>
                <a:lnTo>
                  <a:pt x="380" y="2948"/>
                </a:lnTo>
                <a:lnTo>
                  <a:pt x="378" y="2944"/>
                </a:lnTo>
                <a:lnTo>
                  <a:pt x="374" y="2942"/>
                </a:lnTo>
                <a:lnTo>
                  <a:pt x="374" y="2940"/>
                </a:lnTo>
                <a:lnTo>
                  <a:pt x="356" y="2844"/>
                </a:lnTo>
                <a:lnTo>
                  <a:pt x="352" y="2812"/>
                </a:lnTo>
                <a:lnTo>
                  <a:pt x="348" y="2760"/>
                </a:lnTo>
                <a:lnTo>
                  <a:pt x="346" y="2698"/>
                </a:lnTo>
                <a:lnTo>
                  <a:pt x="348" y="2666"/>
                </a:lnTo>
                <a:lnTo>
                  <a:pt x="350" y="2636"/>
                </a:lnTo>
                <a:lnTo>
                  <a:pt x="352" y="2604"/>
                </a:lnTo>
                <a:lnTo>
                  <a:pt x="350" y="2570"/>
                </a:lnTo>
                <a:lnTo>
                  <a:pt x="348" y="2534"/>
                </a:lnTo>
                <a:lnTo>
                  <a:pt x="344" y="2496"/>
                </a:lnTo>
                <a:lnTo>
                  <a:pt x="332" y="2422"/>
                </a:lnTo>
                <a:lnTo>
                  <a:pt x="318" y="2360"/>
                </a:lnTo>
                <a:lnTo>
                  <a:pt x="308" y="2314"/>
                </a:lnTo>
                <a:lnTo>
                  <a:pt x="304" y="2286"/>
                </a:lnTo>
                <a:lnTo>
                  <a:pt x="304" y="2266"/>
                </a:lnTo>
                <a:lnTo>
                  <a:pt x="306" y="2252"/>
                </a:lnTo>
                <a:lnTo>
                  <a:pt x="312" y="2192"/>
                </a:lnTo>
                <a:lnTo>
                  <a:pt x="468" y="2192"/>
                </a:lnTo>
                <a:lnTo>
                  <a:pt x="478" y="2254"/>
                </a:lnTo>
                <a:lnTo>
                  <a:pt x="486" y="2296"/>
                </a:lnTo>
                <a:lnTo>
                  <a:pt x="498" y="2348"/>
                </a:lnTo>
                <a:lnTo>
                  <a:pt x="498" y="2366"/>
                </a:lnTo>
                <a:lnTo>
                  <a:pt x="498" y="2394"/>
                </a:lnTo>
                <a:lnTo>
                  <a:pt x="492" y="2470"/>
                </a:lnTo>
                <a:lnTo>
                  <a:pt x="490" y="2516"/>
                </a:lnTo>
                <a:lnTo>
                  <a:pt x="488" y="2566"/>
                </a:lnTo>
                <a:lnTo>
                  <a:pt x="490" y="2614"/>
                </a:lnTo>
                <a:lnTo>
                  <a:pt x="494" y="2662"/>
                </a:lnTo>
                <a:lnTo>
                  <a:pt x="500" y="2708"/>
                </a:lnTo>
                <a:lnTo>
                  <a:pt x="502" y="2746"/>
                </a:lnTo>
                <a:lnTo>
                  <a:pt x="502" y="2780"/>
                </a:lnTo>
                <a:lnTo>
                  <a:pt x="500" y="2808"/>
                </a:lnTo>
                <a:lnTo>
                  <a:pt x="498" y="2834"/>
                </a:lnTo>
                <a:lnTo>
                  <a:pt x="494" y="2854"/>
                </a:lnTo>
                <a:lnTo>
                  <a:pt x="484" y="2886"/>
                </a:lnTo>
                <a:lnTo>
                  <a:pt x="478" y="2908"/>
                </a:lnTo>
                <a:lnTo>
                  <a:pt x="476" y="2926"/>
                </a:lnTo>
                <a:lnTo>
                  <a:pt x="472" y="2950"/>
                </a:lnTo>
                <a:lnTo>
                  <a:pt x="468" y="2972"/>
                </a:lnTo>
                <a:lnTo>
                  <a:pt x="460" y="3004"/>
                </a:lnTo>
                <a:lnTo>
                  <a:pt x="448" y="3044"/>
                </a:lnTo>
                <a:lnTo>
                  <a:pt x="440" y="3068"/>
                </a:lnTo>
                <a:lnTo>
                  <a:pt x="436" y="3070"/>
                </a:lnTo>
                <a:lnTo>
                  <a:pt x="430" y="3076"/>
                </a:lnTo>
                <a:lnTo>
                  <a:pt x="428" y="3082"/>
                </a:lnTo>
                <a:lnTo>
                  <a:pt x="426" y="3090"/>
                </a:lnTo>
                <a:lnTo>
                  <a:pt x="422" y="3098"/>
                </a:lnTo>
                <a:lnTo>
                  <a:pt x="408" y="3118"/>
                </a:lnTo>
                <a:lnTo>
                  <a:pt x="400" y="3130"/>
                </a:lnTo>
                <a:lnTo>
                  <a:pt x="390" y="3148"/>
                </a:lnTo>
                <a:lnTo>
                  <a:pt x="382" y="3166"/>
                </a:lnTo>
                <a:lnTo>
                  <a:pt x="376" y="3180"/>
                </a:lnTo>
                <a:lnTo>
                  <a:pt x="376" y="3192"/>
                </a:lnTo>
                <a:lnTo>
                  <a:pt x="380" y="3200"/>
                </a:lnTo>
                <a:lnTo>
                  <a:pt x="386" y="3204"/>
                </a:lnTo>
                <a:lnTo>
                  <a:pt x="392" y="3206"/>
                </a:lnTo>
                <a:lnTo>
                  <a:pt x="406" y="3208"/>
                </a:lnTo>
                <a:lnTo>
                  <a:pt x="430" y="3210"/>
                </a:lnTo>
                <a:lnTo>
                  <a:pt x="456" y="3210"/>
                </a:lnTo>
                <a:lnTo>
                  <a:pt x="482" y="3210"/>
                </a:lnTo>
                <a:lnTo>
                  <a:pt x="504" y="3206"/>
                </a:lnTo>
                <a:lnTo>
                  <a:pt x="528" y="3200"/>
                </a:lnTo>
                <a:lnTo>
                  <a:pt x="548" y="3194"/>
                </a:lnTo>
                <a:lnTo>
                  <a:pt x="554" y="3190"/>
                </a:lnTo>
                <a:lnTo>
                  <a:pt x="558" y="3186"/>
                </a:lnTo>
                <a:lnTo>
                  <a:pt x="564" y="3178"/>
                </a:lnTo>
                <a:lnTo>
                  <a:pt x="566" y="3170"/>
                </a:lnTo>
                <a:lnTo>
                  <a:pt x="566" y="3160"/>
                </a:lnTo>
                <a:lnTo>
                  <a:pt x="572" y="3158"/>
                </a:lnTo>
                <a:lnTo>
                  <a:pt x="574" y="3154"/>
                </a:lnTo>
                <a:lnTo>
                  <a:pt x="574" y="3144"/>
                </a:lnTo>
                <a:lnTo>
                  <a:pt x="574" y="3114"/>
                </a:lnTo>
                <a:lnTo>
                  <a:pt x="582" y="3094"/>
                </a:lnTo>
                <a:lnTo>
                  <a:pt x="590" y="3076"/>
                </a:lnTo>
                <a:lnTo>
                  <a:pt x="596" y="3068"/>
                </a:lnTo>
                <a:lnTo>
                  <a:pt x="602" y="3062"/>
                </a:lnTo>
                <a:lnTo>
                  <a:pt x="608" y="3054"/>
                </a:lnTo>
                <a:lnTo>
                  <a:pt x="612" y="3046"/>
                </a:lnTo>
                <a:lnTo>
                  <a:pt x="614" y="3036"/>
                </a:lnTo>
                <a:lnTo>
                  <a:pt x="616" y="3026"/>
                </a:lnTo>
                <a:lnTo>
                  <a:pt x="616" y="3004"/>
                </a:lnTo>
                <a:lnTo>
                  <a:pt x="612" y="2988"/>
                </a:lnTo>
                <a:lnTo>
                  <a:pt x="608" y="2974"/>
                </a:lnTo>
                <a:lnTo>
                  <a:pt x="606" y="2964"/>
                </a:lnTo>
                <a:lnTo>
                  <a:pt x="606" y="2952"/>
                </a:lnTo>
                <a:lnTo>
                  <a:pt x="602" y="2952"/>
                </a:lnTo>
                <a:lnTo>
                  <a:pt x="602" y="2946"/>
                </a:lnTo>
                <a:lnTo>
                  <a:pt x="600" y="2924"/>
                </a:lnTo>
                <a:lnTo>
                  <a:pt x="602" y="2896"/>
                </a:lnTo>
                <a:lnTo>
                  <a:pt x="608" y="2854"/>
                </a:lnTo>
                <a:lnTo>
                  <a:pt x="622" y="2794"/>
                </a:lnTo>
                <a:lnTo>
                  <a:pt x="636" y="2738"/>
                </a:lnTo>
                <a:lnTo>
                  <a:pt x="648" y="2680"/>
                </a:lnTo>
                <a:lnTo>
                  <a:pt x="658" y="2624"/>
                </a:lnTo>
                <a:lnTo>
                  <a:pt x="666" y="2568"/>
                </a:lnTo>
                <a:lnTo>
                  <a:pt x="672" y="2512"/>
                </a:lnTo>
                <a:lnTo>
                  <a:pt x="676" y="2460"/>
                </a:lnTo>
                <a:lnTo>
                  <a:pt x="678" y="2412"/>
                </a:lnTo>
                <a:lnTo>
                  <a:pt x="676" y="2368"/>
                </a:lnTo>
                <a:lnTo>
                  <a:pt x="672" y="2306"/>
                </a:lnTo>
                <a:lnTo>
                  <a:pt x="666" y="2254"/>
                </a:lnTo>
                <a:lnTo>
                  <a:pt x="658" y="2214"/>
                </a:lnTo>
                <a:lnTo>
                  <a:pt x="652" y="2186"/>
                </a:lnTo>
                <a:lnTo>
                  <a:pt x="718" y="2178"/>
                </a:lnTo>
                <a:lnTo>
                  <a:pt x="722" y="2176"/>
                </a:lnTo>
                <a:lnTo>
                  <a:pt x="724" y="2174"/>
                </a:lnTo>
                <a:lnTo>
                  <a:pt x="726" y="2170"/>
                </a:lnTo>
                <a:lnTo>
                  <a:pt x="726" y="2006"/>
                </a:lnTo>
                <a:lnTo>
                  <a:pt x="728" y="1874"/>
                </a:lnTo>
                <a:lnTo>
                  <a:pt x="726" y="1774"/>
                </a:lnTo>
                <a:lnTo>
                  <a:pt x="722" y="1696"/>
                </a:lnTo>
                <a:lnTo>
                  <a:pt x="722" y="1614"/>
                </a:lnTo>
                <a:lnTo>
                  <a:pt x="722" y="1500"/>
                </a:lnTo>
                <a:lnTo>
                  <a:pt x="718" y="1462"/>
                </a:lnTo>
                <a:lnTo>
                  <a:pt x="716" y="1448"/>
                </a:lnTo>
                <a:lnTo>
                  <a:pt x="724" y="1446"/>
                </a:lnTo>
                <a:lnTo>
                  <a:pt x="742" y="1442"/>
                </a:lnTo>
                <a:lnTo>
                  <a:pt x="750" y="1438"/>
                </a:lnTo>
                <a:lnTo>
                  <a:pt x="758" y="1434"/>
                </a:lnTo>
                <a:lnTo>
                  <a:pt x="764" y="1430"/>
                </a:lnTo>
                <a:lnTo>
                  <a:pt x="764" y="1426"/>
                </a:lnTo>
                <a:lnTo>
                  <a:pt x="712" y="1182"/>
                </a:lnTo>
                <a:lnTo>
                  <a:pt x="702" y="1124"/>
                </a:lnTo>
                <a:lnTo>
                  <a:pt x="696" y="1084"/>
                </a:lnTo>
                <a:lnTo>
                  <a:pt x="694" y="1054"/>
                </a:lnTo>
                <a:lnTo>
                  <a:pt x="692" y="1032"/>
                </a:lnTo>
                <a:lnTo>
                  <a:pt x="692" y="1010"/>
                </a:lnTo>
                <a:lnTo>
                  <a:pt x="694" y="990"/>
                </a:lnTo>
                <a:lnTo>
                  <a:pt x="704" y="986"/>
                </a:lnTo>
                <a:lnTo>
                  <a:pt x="712" y="978"/>
                </a:lnTo>
                <a:lnTo>
                  <a:pt x="716" y="974"/>
                </a:lnTo>
                <a:lnTo>
                  <a:pt x="720" y="968"/>
                </a:lnTo>
                <a:lnTo>
                  <a:pt x="730" y="942"/>
                </a:lnTo>
                <a:lnTo>
                  <a:pt x="746" y="902"/>
                </a:lnTo>
                <a:lnTo>
                  <a:pt x="760" y="860"/>
                </a:lnTo>
                <a:lnTo>
                  <a:pt x="764" y="840"/>
                </a:lnTo>
                <a:lnTo>
                  <a:pt x="766" y="826"/>
                </a:lnTo>
                <a:lnTo>
                  <a:pt x="770" y="766"/>
                </a:lnTo>
                <a:lnTo>
                  <a:pt x="772" y="738"/>
                </a:lnTo>
                <a:lnTo>
                  <a:pt x="776" y="722"/>
                </a:lnTo>
                <a:lnTo>
                  <a:pt x="782" y="710"/>
                </a:lnTo>
                <a:lnTo>
                  <a:pt x="784" y="704"/>
                </a:lnTo>
                <a:lnTo>
                  <a:pt x="786" y="698"/>
                </a:lnTo>
                <a:lnTo>
                  <a:pt x="786" y="688"/>
                </a:lnTo>
                <a:lnTo>
                  <a:pt x="788" y="674"/>
                </a:lnTo>
                <a:lnTo>
                  <a:pt x="792" y="658"/>
                </a:lnTo>
                <a:lnTo>
                  <a:pt x="800" y="652"/>
                </a:lnTo>
                <a:lnTo>
                  <a:pt x="804" y="646"/>
                </a:lnTo>
                <a:lnTo>
                  <a:pt x="808" y="640"/>
                </a:lnTo>
                <a:lnTo>
                  <a:pt x="808" y="634"/>
                </a:lnTo>
                <a:lnTo>
                  <a:pt x="806" y="628"/>
                </a:lnTo>
                <a:lnTo>
                  <a:pt x="804" y="622"/>
                </a:lnTo>
                <a:lnTo>
                  <a:pt x="804" y="618"/>
                </a:lnTo>
                <a:lnTo>
                  <a:pt x="804" y="604"/>
                </a:lnTo>
                <a:lnTo>
                  <a:pt x="802" y="578"/>
                </a:lnTo>
                <a:lnTo>
                  <a:pt x="798" y="550"/>
                </a:lnTo>
                <a:lnTo>
                  <a:pt x="794" y="540"/>
                </a:lnTo>
                <a:lnTo>
                  <a:pt x="790" y="532"/>
                </a:lnTo>
                <a:lnTo>
                  <a:pt x="776" y="522"/>
                </a:lnTo>
                <a:lnTo>
                  <a:pt x="758" y="510"/>
                </a:lnTo>
                <a:lnTo>
                  <a:pt x="736" y="502"/>
                </a:lnTo>
                <a:lnTo>
                  <a:pt x="726" y="498"/>
                </a:lnTo>
                <a:lnTo>
                  <a:pt x="714" y="496"/>
                </a:lnTo>
                <a:lnTo>
                  <a:pt x="672" y="494"/>
                </a:lnTo>
                <a:lnTo>
                  <a:pt x="648" y="490"/>
                </a:lnTo>
                <a:lnTo>
                  <a:pt x="634" y="486"/>
                </a:lnTo>
                <a:lnTo>
                  <a:pt x="624" y="482"/>
                </a:lnTo>
                <a:lnTo>
                  <a:pt x="616" y="476"/>
                </a:lnTo>
                <a:lnTo>
                  <a:pt x="620" y="476"/>
                </a:lnTo>
                <a:lnTo>
                  <a:pt x="628" y="478"/>
                </a:lnTo>
                <a:lnTo>
                  <a:pt x="634" y="476"/>
                </a:lnTo>
                <a:lnTo>
                  <a:pt x="638" y="474"/>
                </a:lnTo>
                <a:lnTo>
                  <a:pt x="638" y="472"/>
                </a:lnTo>
                <a:lnTo>
                  <a:pt x="636" y="472"/>
                </a:lnTo>
                <a:lnTo>
                  <a:pt x="634" y="474"/>
                </a:lnTo>
                <a:lnTo>
                  <a:pt x="630" y="474"/>
                </a:lnTo>
                <a:lnTo>
                  <a:pt x="624" y="474"/>
                </a:lnTo>
                <a:lnTo>
                  <a:pt x="620" y="472"/>
                </a:lnTo>
                <a:lnTo>
                  <a:pt x="618" y="470"/>
                </a:lnTo>
                <a:lnTo>
                  <a:pt x="616" y="464"/>
                </a:lnTo>
                <a:lnTo>
                  <a:pt x="614" y="456"/>
                </a:lnTo>
                <a:lnTo>
                  <a:pt x="614" y="446"/>
                </a:lnTo>
                <a:lnTo>
                  <a:pt x="610" y="438"/>
                </a:lnTo>
                <a:lnTo>
                  <a:pt x="606" y="430"/>
                </a:lnTo>
                <a:lnTo>
                  <a:pt x="598" y="424"/>
                </a:lnTo>
                <a:lnTo>
                  <a:pt x="590" y="416"/>
                </a:lnTo>
                <a:lnTo>
                  <a:pt x="580" y="410"/>
                </a:lnTo>
                <a:lnTo>
                  <a:pt x="570" y="408"/>
                </a:lnTo>
                <a:lnTo>
                  <a:pt x="556" y="408"/>
                </a:lnTo>
                <a:lnTo>
                  <a:pt x="554" y="404"/>
                </a:lnTo>
                <a:lnTo>
                  <a:pt x="554" y="402"/>
                </a:lnTo>
                <a:lnTo>
                  <a:pt x="554" y="400"/>
                </a:lnTo>
                <a:lnTo>
                  <a:pt x="552" y="398"/>
                </a:lnTo>
                <a:lnTo>
                  <a:pt x="550" y="396"/>
                </a:lnTo>
                <a:lnTo>
                  <a:pt x="550" y="392"/>
                </a:lnTo>
                <a:lnTo>
                  <a:pt x="556" y="388"/>
                </a:lnTo>
                <a:lnTo>
                  <a:pt x="562" y="386"/>
                </a:lnTo>
                <a:lnTo>
                  <a:pt x="568" y="386"/>
                </a:lnTo>
                <a:lnTo>
                  <a:pt x="574" y="384"/>
                </a:lnTo>
                <a:lnTo>
                  <a:pt x="580" y="384"/>
                </a:lnTo>
                <a:lnTo>
                  <a:pt x="584" y="380"/>
                </a:lnTo>
                <a:lnTo>
                  <a:pt x="582" y="378"/>
                </a:lnTo>
                <a:lnTo>
                  <a:pt x="570" y="368"/>
                </a:lnTo>
                <a:lnTo>
                  <a:pt x="556" y="358"/>
                </a:lnTo>
                <a:lnTo>
                  <a:pt x="562" y="346"/>
                </a:lnTo>
                <a:lnTo>
                  <a:pt x="566" y="332"/>
                </a:lnTo>
                <a:lnTo>
                  <a:pt x="568" y="328"/>
                </a:lnTo>
                <a:lnTo>
                  <a:pt x="584" y="298"/>
                </a:lnTo>
                <a:lnTo>
                  <a:pt x="590" y="296"/>
                </a:lnTo>
                <a:lnTo>
                  <a:pt x="596" y="292"/>
                </a:lnTo>
                <a:lnTo>
                  <a:pt x="602" y="282"/>
                </a:lnTo>
                <a:lnTo>
                  <a:pt x="606" y="270"/>
                </a:lnTo>
                <a:lnTo>
                  <a:pt x="610" y="254"/>
                </a:lnTo>
                <a:lnTo>
                  <a:pt x="614" y="240"/>
                </a:lnTo>
                <a:lnTo>
                  <a:pt x="616" y="222"/>
                </a:lnTo>
                <a:lnTo>
                  <a:pt x="620" y="212"/>
                </a:lnTo>
                <a:lnTo>
                  <a:pt x="624" y="198"/>
                </a:lnTo>
                <a:lnTo>
                  <a:pt x="626" y="182"/>
                </a:lnTo>
                <a:lnTo>
                  <a:pt x="626" y="168"/>
                </a:lnTo>
                <a:lnTo>
                  <a:pt x="624" y="154"/>
                </a:lnTo>
                <a:lnTo>
                  <a:pt x="620" y="142"/>
                </a:lnTo>
                <a:lnTo>
                  <a:pt x="610" y="118"/>
                </a:lnTo>
                <a:lnTo>
                  <a:pt x="600" y="102"/>
                </a:lnTo>
                <a:lnTo>
                  <a:pt x="596" y="96"/>
                </a:lnTo>
                <a:lnTo>
                  <a:pt x="590" y="88"/>
                </a:lnTo>
                <a:lnTo>
                  <a:pt x="578" y="68"/>
                </a:lnTo>
                <a:lnTo>
                  <a:pt x="560" y="44"/>
                </a:lnTo>
                <a:lnTo>
                  <a:pt x="550" y="32"/>
                </a:lnTo>
                <a:lnTo>
                  <a:pt x="538" y="22"/>
                </a:lnTo>
                <a:lnTo>
                  <a:pt x="528" y="14"/>
                </a:lnTo>
                <a:lnTo>
                  <a:pt x="516" y="8"/>
                </a:lnTo>
                <a:lnTo>
                  <a:pt x="498" y="2"/>
                </a:lnTo>
                <a:lnTo>
                  <a:pt x="486" y="0"/>
                </a:lnTo>
                <a:lnTo>
                  <a:pt x="482" y="0"/>
                </a:lnTo>
                <a:lnTo>
                  <a:pt x="464" y="0"/>
                </a:lnTo>
                <a:lnTo>
                  <a:pt x="462" y="0"/>
                </a:lnTo>
                <a:lnTo>
                  <a:pt x="442" y="2"/>
                </a:lnTo>
                <a:lnTo>
                  <a:pt x="430" y="2"/>
                </a:lnTo>
                <a:close/>
              </a:path>
            </a:pathLst>
          </a:custGeom>
          <a:solidFill>
            <a:schemeClr val="bg1">
              <a:alpha val="5294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3013" name="Freeform 32"/>
          <p:cNvSpPr>
            <a:spLocks noEditPoints="1"/>
          </p:cNvSpPr>
          <p:nvPr/>
        </p:nvSpPr>
        <p:spPr bwMode="auto">
          <a:xfrm flipH="1">
            <a:off x="795338" y="1746250"/>
            <a:ext cx="95250" cy="406400"/>
          </a:xfrm>
          <a:custGeom>
            <a:avLst/>
            <a:gdLst>
              <a:gd name="T0" fmla="*/ 0 w 734"/>
              <a:gd name="T1" fmla="*/ 0 h 3116"/>
              <a:gd name="T2" fmla="*/ 0 w 734"/>
              <a:gd name="T3" fmla="*/ 0 h 3116"/>
              <a:gd name="T4" fmla="*/ 0 w 734"/>
              <a:gd name="T5" fmla="*/ 0 h 3116"/>
              <a:gd name="T6" fmla="*/ 0 w 734"/>
              <a:gd name="T7" fmla="*/ 0 h 3116"/>
              <a:gd name="T8" fmla="*/ 0 w 734"/>
              <a:gd name="T9" fmla="*/ 0 h 3116"/>
              <a:gd name="T10" fmla="*/ 0 w 734"/>
              <a:gd name="T11" fmla="*/ 0 h 3116"/>
              <a:gd name="T12" fmla="*/ 0 w 734"/>
              <a:gd name="T13" fmla="*/ 0 h 3116"/>
              <a:gd name="T14" fmla="*/ 0 w 734"/>
              <a:gd name="T15" fmla="*/ 0 h 3116"/>
              <a:gd name="T16" fmla="*/ 0 w 734"/>
              <a:gd name="T17" fmla="*/ 0 h 3116"/>
              <a:gd name="T18" fmla="*/ 0 w 734"/>
              <a:gd name="T19" fmla="*/ 0 h 3116"/>
              <a:gd name="T20" fmla="*/ 0 w 734"/>
              <a:gd name="T21" fmla="*/ 0 h 3116"/>
              <a:gd name="T22" fmla="*/ 0 w 734"/>
              <a:gd name="T23" fmla="*/ 0 h 3116"/>
              <a:gd name="T24" fmla="*/ 0 w 734"/>
              <a:gd name="T25" fmla="*/ 0 h 3116"/>
              <a:gd name="T26" fmla="*/ 0 w 734"/>
              <a:gd name="T27" fmla="*/ 0 h 3116"/>
              <a:gd name="T28" fmla="*/ 0 w 734"/>
              <a:gd name="T29" fmla="*/ 0 h 3116"/>
              <a:gd name="T30" fmla="*/ 0 w 734"/>
              <a:gd name="T31" fmla="*/ 0 h 3116"/>
              <a:gd name="T32" fmla="*/ 0 w 734"/>
              <a:gd name="T33" fmla="*/ 0 h 3116"/>
              <a:gd name="T34" fmla="*/ 0 w 734"/>
              <a:gd name="T35" fmla="*/ 0 h 3116"/>
              <a:gd name="T36" fmla="*/ 0 w 734"/>
              <a:gd name="T37" fmla="*/ 0 h 3116"/>
              <a:gd name="T38" fmla="*/ 0 w 734"/>
              <a:gd name="T39" fmla="*/ 0 h 3116"/>
              <a:gd name="T40" fmla="*/ 0 w 734"/>
              <a:gd name="T41" fmla="*/ 0 h 3116"/>
              <a:gd name="T42" fmla="*/ 0 w 734"/>
              <a:gd name="T43" fmla="*/ 0 h 3116"/>
              <a:gd name="T44" fmla="*/ 0 w 734"/>
              <a:gd name="T45" fmla="*/ 0 h 3116"/>
              <a:gd name="T46" fmla="*/ 0 w 734"/>
              <a:gd name="T47" fmla="*/ 0 h 3116"/>
              <a:gd name="T48" fmla="*/ 0 w 734"/>
              <a:gd name="T49" fmla="*/ 0 h 3116"/>
              <a:gd name="T50" fmla="*/ 0 w 734"/>
              <a:gd name="T51" fmla="*/ 0 h 3116"/>
              <a:gd name="T52" fmla="*/ 0 w 734"/>
              <a:gd name="T53" fmla="*/ 0 h 3116"/>
              <a:gd name="T54" fmla="*/ 0 w 734"/>
              <a:gd name="T55" fmla="*/ 0 h 3116"/>
              <a:gd name="T56" fmla="*/ 0 w 734"/>
              <a:gd name="T57" fmla="*/ 0 h 3116"/>
              <a:gd name="T58" fmla="*/ 0 w 734"/>
              <a:gd name="T59" fmla="*/ 0 h 3116"/>
              <a:gd name="T60" fmla="*/ 0 w 734"/>
              <a:gd name="T61" fmla="*/ 0 h 3116"/>
              <a:gd name="T62" fmla="*/ 0 w 734"/>
              <a:gd name="T63" fmla="*/ 0 h 3116"/>
              <a:gd name="T64" fmla="*/ 0 w 734"/>
              <a:gd name="T65" fmla="*/ 0 h 3116"/>
              <a:gd name="T66" fmla="*/ 0 w 734"/>
              <a:gd name="T67" fmla="*/ 0 h 3116"/>
              <a:gd name="T68" fmla="*/ 0 w 734"/>
              <a:gd name="T69" fmla="*/ 0 h 3116"/>
              <a:gd name="T70" fmla="*/ 0 w 734"/>
              <a:gd name="T71" fmla="*/ 0 h 3116"/>
              <a:gd name="T72" fmla="*/ 0 w 734"/>
              <a:gd name="T73" fmla="*/ 0 h 3116"/>
              <a:gd name="T74" fmla="*/ 0 w 734"/>
              <a:gd name="T75" fmla="*/ 0 h 3116"/>
              <a:gd name="T76" fmla="*/ 0 w 734"/>
              <a:gd name="T77" fmla="*/ 0 h 3116"/>
              <a:gd name="T78" fmla="*/ 0 w 734"/>
              <a:gd name="T79" fmla="*/ 0 h 3116"/>
              <a:gd name="T80" fmla="*/ 0 w 734"/>
              <a:gd name="T81" fmla="*/ 0 h 3116"/>
              <a:gd name="T82" fmla="*/ 0 w 734"/>
              <a:gd name="T83" fmla="*/ 0 h 3116"/>
              <a:gd name="T84" fmla="*/ 0 w 734"/>
              <a:gd name="T85" fmla="*/ 0 h 3116"/>
              <a:gd name="T86" fmla="*/ 0 w 734"/>
              <a:gd name="T87" fmla="*/ 0 h 3116"/>
              <a:gd name="T88" fmla="*/ 0 w 734"/>
              <a:gd name="T89" fmla="*/ 0 h 3116"/>
              <a:gd name="T90" fmla="*/ 0 w 734"/>
              <a:gd name="T91" fmla="*/ 0 h 3116"/>
              <a:gd name="T92" fmla="*/ 0 w 734"/>
              <a:gd name="T93" fmla="*/ 0 h 3116"/>
              <a:gd name="T94" fmla="*/ 0 w 734"/>
              <a:gd name="T95" fmla="*/ 0 h 3116"/>
              <a:gd name="T96" fmla="*/ 0 w 734"/>
              <a:gd name="T97" fmla="*/ 0 h 3116"/>
              <a:gd name="T98" fmla="*/ 0 w 734"/>
              <a:gd name="T99" fmla="*/ 0 h 3116"/>
              <a:gd name="T100" fmla="*/ 0 w 734"/>
              <a:gd name="T101" fmla="*/ 0 h 3116"/>
              <a:gd name="T102" fmla="*/ 0 w 734"/>
              <a:gd name="T103" fmla="*/ 0 h 3116"/>
              <a:gd name="T104" fmla="*/ 0 w 734"/>
              <a:gd name="T105" fmla="*/ 0 h 3116"/>
              <a:gd name="T106" fmla="*/ 0 w 734"/>
              <a:gd name="T107" fmla="*/ 0 h 3116"/>
              <a:gd name="T108" fmla="*/ 0 w 734"/>
              <a:gd name="T109" fmla="*/ 0 h 3116"/>
              <a:gd name="T110" fmla="*/ 0 w 734"/>
              <a:gd name="T111" fmla="*/ 0 h 3116"/>
              <a:gd name="T112" fmla="*/ 0 w 734"/>
              <a:gd name="T113" fmla="*/ 0 h 3116"/>
              <a:gd name="T114" fmla="*/ 0 w 734"/>
              <a:gd name="T115" fmla="*/ 0 h 3116"/>
              <a:gd name="T116" fmla="*/ 0 w 734"/>
              <a:gd name="T117" fmla="*/ 0 h 3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34"/>
              <a:gd name="T178" fmla="*/ 0 h 3116"/>
              <a:gd name="T179" fmla="*/ 734 w 734"/>
              <a:gd name="T180" fmla="*/ 3116 h 3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34" h="3116">
                <a:moveTo>
                  <a:pt x="224" y="2826"/>
                </a:moveTo>
                <a:lnTo>
                  <a:pt x="224" y="2826"/>
                </a:lnTo>
                <a:lnTo>
                  <a:pt x="226" y="2834"/>
                </a:lnTo>
                <a:lnTo>
                  <a:pt x="226" y="2840"/>
                </a:lnTo>
                <a:lnTo>
                  <a:pt x="222" y="2852"/>
                </a:lnTo>
                <a:lnTo>
                  <a:pt x="210" y="2878"/>
                </a:lnTo>
                <a:lnTo>
                  <a:pt x="204" y="2898"/>
                </a:lnTo>
                <a:lnTo>
                  <a:pt x="200" y="2906"/>
                </a:lnTo>
                <a:lnTo>
                  <a:pt x="194" y="2912"/>
                </a:lnTo>
                <a:lnTo>
                  <a:pt x="206" y="2866"/>
                </a:lnTo>
                <a:lnTo>
                  <a:pt x="214" y="2846"/>
                </a:lnTo>
                <a:lnTo>
                  <a:pt x="218" y="2836"/>
                </a:lnTo>
                <a:lnTo>
                  <a:pt x="224" y="2826"/>
                </a:lnTo>
                <a:close/>
                <a:moveTo>
                  <a:pt x="308" y="2684"/>
                </a:moveTo>
                <a:lnTo>
                  <a:pt x="308" y="2684"/>
                </a:lnTo>
                <a:lnTo>
                  <a:pt x="310" y="2644"/>
                </a:lnTo>
                <a:lnTo>
                  <a:pt x="314" y="2626"/>
                </a:lnTo>
                <a:lnTo>
                  <a:pt x="316" y="2612"/>
                </a:lnTo>
                <a:lnTo>
                  <a:pt x="320" y="2654"/>
                </a:lnTo>
                <a:lnTo>
                  <a:pt x="322" y="2698"/>
                </a:lnTo>
                <a:lnTo>
                  <a:pt x="322" y="2788"/>
                </a:lnTo>
                <a:lnTo>
                  <a:pt x="312" y="2780"/>
                </a:lnTo>
                <a:lnTo>
                  <a:pt x="306" y="2770"/>
                </a:lnTo>
                <a:lnTo>
                  <a:pt x="304" y="2758"/>
                </a:lnTo>
                <a:lnTo>
                  <a:pt x="302" y="2746"/>
                </a:lnTo>
                <a:lnTo>
                  <a:pt x="304" y="2716"/>
                </a:lnTo>
                <a:lnTo>
                  <a:pt x="308" y="2684"/>
                </a:lnTo>
                <a:close/>
                <a:moveTo>
                  <a:pt x="348" y="2030"/>
                </a:moveTo>
                <a:lnTo>
                  <a:pt x="348" y="2030"/>
                </a:lnTo>
                <a:lnTo>
                  <a:pt x="354" y="2030"/>
                </a:lnTo>
                <a:lnTo>
                  <a:pt x="360" y="2030"/>
                </a:lnTo>
                <a:lnTo>
                  <a:pt x="360" y="2064"/>
                </a:lnTo>
                <a:lnTo>
                  <a:pt x="360" y="2096"/>
                </a:lnTo>
                <a:lnTo>
                  <a:pt x="362" y="2114"/>
                </a:lnTo>
                <a:lnTo>
                  <a:pt x="364" y="2122"/>
                </a:lnTo>
                <a:lnTo>
                  <a:pt x="364" y="2130"/>
                </a:lnTo>
                <a:lnTo>
                  <a:pt x="362" y="2138"/>
                </a:lnTo>
                <a:lnTo>
                  <a:pt x="356" y="2146"/>
                </a:lnTo>
                <a:lnTo>
                  <a:pt x="346" y="2162"/>
                </a:lnTo>
                <a:lnTo>
                  <a:pt x="336" y="2180"/>
                </a:lnTo>
                <a:lnTo>
                  <a:pt x="324" y="2196"/>
                </a:lnTo>
                <a:lnTo>
                  <a:pt x="320" y="2176"/>
                </a:lnTo>
                <a:lnTo>
                  <a:pt x="320" y="2156"/>
                </a:lnTo>
                <a:lnTo>
                  <a:pt x="324" y="2136"/>
                </a:lnTo>
                <a:lnTo>
                  <a:pt x="328" y="2118"/>
                </a:lnTo>
                <a:lnTo>
                  <a:pt x="332" y="2098"/>
                </a:lnTo>
                <a:lnTo>
                  <a:pt x="336" y="2076"/>
                </a:lnTo>
                <a:lnTo>
                  <a:pt x="338" y="2054"/>
                </a:lnTo>
                <a:lnTo>
                  <a:pt x="338" y="2030"/>
                </a:lnTo>
                <a:lnTo>
                  <a:pt x="340" y="2032"/>
                </a:lnTo>
                <a:lnTo>
                  <a:pt x="348" y="2030"/>
                </a:lnTo>
                <a:close/>
                <a:moveTo>
                  <a:pt x="314" y="14"/>
                </a:moveTo>
                <a:lnTo>
                  <a:pt x="314" y="14"/>
                </a:lnTo>
                <a:lnTo>
                  <a:pt x="300" y="24"/>
                </a:lnTo>
                <a:lnTo>
                  <a:pt x="290" y="36"/>
                </a:lnTo>
                <a:lnTo>
                  <a:pt x="280" y="46"/>
                </a:lnTo>
                <a:lnTo>
                  <a:pt x="270" y="60"/>
                </a:lnTo>
                <a:lnTo>
                  <a:pt x="252" y="88"/>
                </a:lnTo>
                <a:lnTo>
                  <a:pt x="238" y="118"/>
                </a:lnTo>
                <a:lnTo>
                  <a:pt x="226" y="150"/>
                </a:lnTo>
                <a:lnTo>
                  <a:pt x="216" y="186"/>
                </a:lnTo>
                <a:lnTo>
                  <a:pt x="200" y="260"/>
                </a:lnTo>
                <a:lnTo>
                  <a:pt x="190" y="308"/>
                </a:lnTo>
                <a:lnTo>
                  <a:pt x="180" y="356"/>
                </a:lnTo>
                <a:lnTo>
                  <a:pt x="174" y="404"/>
                </a:lnTo>
                <a:lnTo>
                  <a:pt x="170" y="452"/>
                </a:lnTo>
                <a:lnTo>
                  <a:pt x="156" y="452"/>
                </a:lnTo>
                <a:lnTo>
                  <a:pt x="144" y="454"/>
                </a:lnTo>
                <a:lnTo>
                  <a:pt x="124" y="460"/>
                </a:lnTo>
                <a:lnTo>
                  <a:pt x="104" y="468"/>
                </a:lnTo>
                <a:lnTo>
                  <a:pt x="84" y="472"/>
                </a:lnTo>
                <a:lnTo>
                  <a:pt x="58" y="514"/>
                </a:lnTo>
                <a:lnTo>
                  <a:pt x="44" y="536"/>
                </a:lnTo>
                <a:lnTo>
                  <a:pt x="38" y="548"/>
                </a:lnTo>
                <a:lnTo>
                  <a:pt x="34" y="556"/>
                </a:lnTo>
                <a:lnTo>
                  <a:pt x="34" y="574"/>
                </a:lnTo>
                <a:lnTo>
                  <a:pt x="34" y="596"/>
                </a:lnTo>
                <a:lnTo>
                  <a:pt x="36" y="618"/>
                </a:lnTo>
                <a:lnTo>
                  <a:pt x="36" y="640"/>
                </a:lnTo>
                <a:lnTo>
                  <a:pt x="32" y="676"/>
                </a:lnTo>
                <a:lnTo>
                  <a:pt x="24" y="712"/>
                </a:lnTo>
                <a:lnTo>
                  <a:pt x="16" y="750"/>
                </a:lnTo>
                <a:lnTo>
                  <a:pt x="10" y="786"/>
                </a:lnTo>
                <a:lnTo>
                  <a:pt x="8" y="814"/>
                </a:lnTo>
                <a:lnTo>
                  <a:pt x="6" y="846"/>
                </a:lnTo>
                <a:lnTo>
                  <a:pt x="2" y="878"/>
                </a:lnTo>
                <a:lnTo>
                  <a:pt x="0" y="894"/>
                </a:lnTo>
                <a:lnTo>
                  <a:pt x="2" y="908"/>
                </a:lnTo>
                <a:lnTo>
                  <a:pt x="4" y="916"/>
                </a:lnTo>
                <a:lnTo>
                  <a:pt x="8" y="924"/>
                </a:lnTo>
                <a:lnTo>
                  <a:pt x="20" y="944"/>
                </a:lnTo>
                <a:lnTo>
                  <a:pt x="32" y="962"/>
                </a:lnTo>
                <a:lnTo>
                  <a:pt x="42" y="976"/>
                </a:lnTo>
                <a:lnTo>
                  <a:pt x="56" y="988"/>
                </a:lnTo>
                <a:lnTo>
                  <a:pt x="72" y="1000"/>
                </a:lnTo>
                <a:lnTo>
                  <a:pt x="118" y="1032"/>
                </a:lnTo>
                <a:lnTo>
                  <a:pt x="166" y="1064"/>
                </a:lnTo>
                <a:lnTo>
                  <a:pt x="160" y="1094"/>
                </a:lnTo>
                <a:lnTo>
                  <a:pt x="154" y="1122"/>
                </a:lnTo>
                <a:lnTo>
                  <a:pt x="146" y="1148"/>
                </a:lnTo>
                <a:lnTo>
                  <a:pt x="136" y="1174"/>
                </a:lnTo>
                <a:lnTo>
                  <a:pt x="116" y="1226"/>
                </a:lnTo>
                <a:lnTo>
                  <a:pt x="96" y="1280"/>
                </a:lnTo>
                <a:lnTo>
                  <a:pt x="82" y="1336"/>
                </a:lnTo>
                <a:lnTo>
                  <a:pt x="70" y="1394"/>
                </a:lnTo>
                <a:lnTo>
                  <a:pt x="62" y="1456"/>
                </a:lnTo>
                <a:lnTo>
                  <a:pt x="56" y="1526"/>
                </a:lnTo>
                <a:lnTo>
                  <a:pt x="70" y="1536"/>
                </a:lnTo>
                <a:lnTo>
                  <a:pt x="84" y="1546"/>
                </a:lnTo>
                <a:lnTo>
                  <a:pt x="80" y="1660"/>
                </a:lnTo>
                <a:lnTo>
                  <a:pt x="80" y="1776"/>
                </a:lnTo>
                <a:lnTo>
                  <a:pt x="78" y="1890"/>
                </a:lnTo>
                <a:lnTo>
                  <a:pt x="76" y="2000"/>
                </a:lnTo>
                <a:lnTo>
                  <a:pt x="98" y="2008"/>
                </a:lnTo>
                <a:lnTo>
                  <a:pt x="122" y="2016"/>
                </a:lnTo>
                <a:lnTo>
                  <a:pt x="170" y="2026"/>
                </a:lnTo>
                <a:lnTo>
                  <a:pt x="178" y="2056"/>
                </a:lnTo>
                <a:lnTo>
                  <a:pt x="184" y="2084"/>
                </a:lnTo>
                <a:lnTo>
                  <a:pt x="190" y="2112"/>
                </a:lnTo>
                <a:lnTo>
                  <a:pt x="192" y="2128"/>
                </a:lnTo>
                <a:lnTo>
                  <a:pt x="192" y="2144"/>
                </a:lnTo>
                <a:lnTo>
                  <a:pt x="188" y="2162"/>
                </a:lnTo>
                <a:lnTo>
                  <a:pt x="184" y="2178"/>
                </a:lnTo>
                <a:lnTo>
                  <a:pt x="178" y="2196"/>
                </a:lnTo>
                <a:lnTo>
                  <a:pt x="172" y="2214"/>
                </a:lnTo>
                <a:lnTo>
                  <a:pt x="168" y="2238"/>
                </a:lnTo>
                <a:lnTo>
                  <a:pt x="166" y="2262"/>
                </a:lnTo>
                <a:lnTo>
                  <a:pt x="164" y="2312"/>
                </a:lnTo>
                <a:lnTo>
                  <a:pt x="166" y="2362"/>
                </a:lnTo>
                <a:lnTo>
                  <a:pt x="172" y="2410"/>
                </a:lnTo>
                <a:lnTo>
                  <a:pt x="180" y="2458"/>
                </a:lnTo>
                <a:lnTo>
                  <a:pt x="190" y="2506"/>
                </a:lnTo>
                <a:lnTo>
                  <a:pt x="208" y="2600"/>
                </a:lnTo>
                <a:lnTo>
                  <a:pt x="222" y="2674"/>
                </a:lnTo>
                <a:lnTo>
                  <a:pt x="232" y="2722"/>
                </a:lnTo>
                <a:lnTo>
                  <a:pt x="234" y="2734"/>
                </a:lnTo>
                <a:lnTo>
                  <a:pt x="236" y="2746"/>
                </a:lnTo>
                <a:lnTo>
                  <a:pt x="234" y="2758"/>
                </a:lnTo>
                <a:lnTo>
                  <a:pt x="232" y="2768"/>
                </a:lnTo>
                <a:lnTo>
                  <a:pt x="226" y="2774"/>
                </a:lnTo>
                <a:lnTo>
                  <a:pt x="220" y="2778"/>
                </a:lnTo>
                <a:lnTo>
                  <a:pt x="216" y="2784"/>
                </a:lnTo>
                <a:lnTo>
                  <a:pt x="214" y="2788"/>
                </a:lnTo>
                <a:lnTo>
                  <a:pt x="214" y="2792"/>
                </a:lnTo>
                <a:lnTo>
                  <a:pt x="214" y="2796"/>
                </a:lnTo>
                <a:lnTo>
                  <a:pt x="216" y="2798"/>
                </a:lnTo>
                <a:lnTo>
                  <a:pt x="220" y="2804"/>
                </a:lnTo>
                <a:lnTo>
                  <a:pt x="200" y="2864"/>
                </a:lnTo>
                <a:lnTo>
                  <a:pt x="192" y="2896"/>
                </a:lnTo>
                <a:lnTo>
                  <a:pt x="186" y="2930"/>
                </a:lnTo>
                <a:lnTo>
                  <a:pt x="180" y="2942"/>
                </a:lnTo>
                <a:lnTo>
                  <a:pt x="176" y="2946"/>
                </a:lnTo>
                <a:lnTo>
                  <a:pt x="172" y="2954"/>
                </a:lnTo>
                <a:lnTo>
                  <a:pt x="164" y="2956"/>
                </a:lnTo>
                <a:lnTo>
                  <a:pt x="156" y="2958"/>
                </a:lnTo>
                <a:lnTo>
                  <a:pt x="154" y="2974"/>
                </a:lnTo>
                <a:lnTo>
                  <a:pt x="156" y="2988"/>
                </a:lnTo>
                <a:lnTo>
                  <a:pt x="160" y="3000"/>
                </a:lnTo>
                <a:lnTo>
                  <a:pt x="164" y="3012"/>
                </a:lnTo>
                <a:lnTo>
                  <a:pt x="166" y="3016"/>
                </a:lnTo>
                <a:lnTo>
                  <a:pt x="168" y="3022"/>
                </a:lnTo>
                <a:lnTo>
                  <a:pt x="170" y="3026"/>
                </a:lnTo>
                <a:lnTo>
                  <a:pt x="176" y="3028"/>
                </a:lnTo>
                <a:lnTo>
                  <a:pt x="180" y="3028"/>
                </a:lnTo>
                <a:lnTo>
                  <a:pt x="186" y="3028"/>
                </a:lnTo>
                <a:lnTo>
                  <a:pt x="216" y="3032"/>
                </a:lnTo>
                <a:lnTo>
                  <a:pt x="220" y="3036"/>
                </a:lnTo>
                <a:lnTo>
                  <a:pt x="220" y="3042"/>
                </a:lnTo>
                <a:lnTo>
                  <a:pt x="220" y="3046"/>
                </a:lnTo>
                <a:lnTo>
                  <a:pt x="220" y="3050"/>
                </a:lnTo>
                <a:lnTo>
                  <a:pt x="222" y="3052"/>
                </a:lnTo>
                <a:lnTo>
                  <a:pt x="232" y="3054"/>
                </a:lnTo>
                <a:lnTo>
                  <a:pt x="236" y="3056"/>
                </a:lnTo>
                <a:lnTo>
                  <a:pt x="242" y="3054"/>
                </a:lnTo>
                <a:lnTo>
                  <a:pt x="244" y="3054"/>
                </a:lnTo>
                <a:lnTo>
                  <a:pt x="246" y="3052"/>
                </a:lnTo>
                <a:lnTo>
                  <a:pt x="248" y="3046"/>
                </a:lnTo>
                <a:lnTo>
                  <a:pt x="248" y="3040"/>
                </a:lnTo>
                <a:lnTo>
                  <a:pt x="250" y="3034"/>
                </a:lnTo>
                <a:lnTo>
                  <a:pt x="274" y="3036"/>
                </a:lnTo>
                <a:lnTo>
                  <a:pt x="296" y="3038"/>
                </a:lnTo>
                <a:lnTo>
                  <a:pt x="300" y="3034"/>
                </a:lnTo>
                <a:lnTo>
                  <a:pt x="302" y="3030"/>
                </a:lnTo>
                <a:lnTo>
                  <a:pt x="302" y="3026"/>
                </a:lnTo>
                <a:lnTo>
                  <a:pt x="308" y="3044"/>
                </a:lnTo>
                <a:lnTo>
                  <a:pt x="312" y="3062"/>
                </a:lnTo>
                <a:lnTo>
                  <a:pt x="314" y="3068"/>
                </a:lnTo>
                <a:lnTo>
                  <a:pt x="316" y="3078"/>
                </a:lnTo>
                <a:lnTo>
                  <a:pt x="320" y="3082"/>
                </a:lnTo>
                <a:lnTo>
                  <a:pt x="322" y="3084"/>
                </a:lnTo>
                <a:lnTo>
                  <a:pt x="328" y="3084"/>
                </a:lnTo>
                <a:lnTo>
                  <a:pt x="334" y="3084"/>
                </a:lnTo>
                <a:lnTo>
                  <a:pt x="338" y="3082"/>
                </a:lnTo>
                <a:lnTo>
                  <a:pt x="340" y="3078"/>
                </a:lnTo>
                <a:lnTo>
                  <a:pt x="340" y="3076"/>
                </a:lnTo>
                <a:lnTo>
                  <a:pt x="340" y="3068"/>
                </a:lnTo>
                <a:lnTo>
                  <a:pt x="340" y="3062"/>
                </a:lnTo>
                <a:lnTo>
                  <a:pt x="344" y="3032"/>
                </a:lnTo>
                <a:lnTo>
                  <a:pt x="354" y="3038"/>
                </a:lnTo>
                <a:lnTo>
                  <a:pt x="362" y="3044"/>
                </a:lnTo>
                <a:lnTo>
                  <a:pt x="370" y="3052"/>
                </a:lnTo>
                <a:lnTo>
                  <a:pt x="376" y="3062"/>
                </a:lnTo>
                <a:lnTo>
                  <a:pt x="388" y="3084"/>
                </a:lnTo>
                <a:lnTo>
                  <a:pt x="394" y="3096"/>
                </a:lnTo>
                <a:lnTo>
                  <a:pt x="402" y="3104"/>
                </a:lnTo>
                <a:lnTo>
                  <a:pt x="412" y="3108"/>
                </a:lnTo>
                <a:lnTo>
                  <a:pt x="428" y="3112"/>
                </a:lnTo>
                <a:lnTo>
                  <a:pt x="460" y="3116"/>
                </a:lnTo>
                <a:lnTo>
                  <a:pt x="490" y="3116"/>
                </a:lnTo>
                <a:lnTo>
                  <a:pt x="518" y="3116"/>
                </a:lnTo>
                <a:lnTo>
                  <a:pt x="546" y="3116"/>
                </a:lnTo>
                <a:lnTo>
                  <a:pt x="570" y="3110"/>
                </a:lnTo>
                <a:lnTo>
                  <a:pt x="576" y="3110"/>
                </a:lnTo>
                <a:lnTo>
                  <a:pt x="582" y="3108"/>
                </a:lnTo>
                <a:lnTo>
                  <a:pt x="588" y="3104"/>
                </a:lnTo>
                <a:lnTo>
                  <a:pt x="590" y="3100"/>
                </a:lnTo>
                <a:lnTo>
                  <a:pt x="592" y="3094"/>
                </a:lnTo>
                <a:lnTo>
                  <a:pt x="592" y="3088"/>
                </a:lnTo>
                <a:lnTo>
                  <a:pt x="594" y="3084"/>
                </a:lnTo>
                <a:lnTo>
                  <a:pt x="592" y="3078"/>
                </a:lnTo>
                <a:lnTo>
                  <a:pt x="590" y="3074"/>
                </a:lnTo>
                <a:lnTo>
                  <a:pt x="584" y="3070"/>
                </a:lnTo>
                <a:lnTo>
                  <a:pt x="580" y="3066"/>
                </a:lnTo>
                <a:lnTo>
                  <a:pt x="556" y="3052"/>
                </a:lnTo>
                <a:lnTo>
                  <a:pt x="534" y="3040"/>
                </a:lnTo>
                <a:lnTo>
                  <a:pt x="528" y="3036"/>
                </a:lnTo>
                <a:lnTo>
                  <a:pt x="520" y="3030"/>
                </a:lnTo>
                <a:lnTo>
                  <a:pt x="518" y="3026"/>
                </a:lnTo>
                <a:lnTo>
                  <a:pt x="512" y="3020"/>
                </a:lnTo>
                <a:lnTo>
                  <a:pt x="506" y="3016"/>
                </a:lnTo>
                <a:lnTo>
                  <a:pt x="492" y="3008"/>
                </a:lnTo>
                <a:lnTo>
                  <a:pt x="488" y="3004"/>
                </a:lnTo>
                <a:lnTo>
                  <a:pt x="474" y="2994"/>
                </a:lnTo>
                <a:lnTo>
                  <a:pt x="462" y="2980"/>
                </a:lnTo>
                <a:lnTo>
                  <a:pt x="454" y="2968"/>
                </a:lnTo>
                <a:lnTo>
                  <a:pt x="448" y="2952"/>
                </a:lnTo>
                <a:lnTo>
                  <a:pt x="436" y="2920"/>
                </a:lnTo>
                <a:lnTo>
                  <a:pt x="430" y="2904"/>
                </a:lnTo>
                <a:lnTo>
                  <a:pt x="424" y="2886"/>
                </a:lnTo>
                <a:lnTo>
                  <a:pt x="422" y="2868"/>
                </a:lnTo>
                <a:lnTo>
                  <a:pt x="422" y="2848"/>
                </a:lnTo>
                <a:lnTo>
                  <a:pt x="422" y="2846"/>
                </a:lnTo>
                <a:lnTo>
                  <a:pt x="424" y="2846"/>
                </a:lnTo>
                <a:lnTo>
                  <a:pt x="428" y="2846"/>
                </a:lnTo>
                <a:lnTo>
                  <a:pt x="432" y="2844"/>
                </a:lnTo>
                <a:lnTo>
                  <a:pt x="434" y="2842"/>
                </a:lnTo>
                <a:lnTo>
                  <a:pt x="434" y="2840"/>
                </a:lnTo>
                <a:lnTo>
                  <a:pt x="432" y="2834"/>
                </a:lnTo>
                <a:lnTo>
                  <a:pt x="428" y="2830"/>
                </a:lnTo>
                <a:lnTo>
                  <a:pt x="420" y="2826"/>
                </a:lnTo>
                <a:lnTo>
                  <a:pt x="418" y="2790"/>
                </a:lnTo>
                <a:lnTo>
                  <a:pt x="418" y="2754"/>
                </a:lnTo>
                <a:lnTo>
                  <a:pt x="422" y="2718"/>
                </a:lnTo>
                <a:lnTo>
                  <a:pt x="426" y="2682"/>
                </a:lnTo>
                <a:lnTo>
                  <a:pt x="436" y="2610"/>
                </a:lnTo>
                <a:lnTo>
                  <a:pt x="448" y="2540"/>
                </a:lnTo>
                <a:lnTo>
                  <a:pt x="468" y="2400"/>
                </a:lnTo>
                <a:lnTo>
                  <a:pt x="472" y="2364"/>
                </a:lnTo>
                <a:lnTo>
                  <a:pt x="476" y="2326"/>
                </a:lnTo>
                <a:lnTo>
                  <a:pt x="478" y="2252"/>
                </a:lnTo>
                <a:lnTo>
                  <a:pt x="480" y="2230"/>
                </a:lnTo>
                <a:lnTo>
                  <a:pt x="484" y="2208"/>
                </a:lnTo>
                <a:lnTo>
                  <a:pt x="486" y="2200"/>
                </a:lnTo>
                <a:lnTo>
                  <a:pt x="492" y="2190"/>
                </a:lnTo>
                <a:lnTo>
                  <a:pt x="502" y="2174"/>
                </a:lnTo>
                <a:lnTo>
                  <a:pt x="510" y="2154"/>
                </a:lnTo>
                <a:lnTo>
                  <a:pt x="514" y="2134"/>
                </a:lnTo>
                <a:lnTo>
                  <a:pt x="520" y="2122"/>
                </a:lnTo>
                <a:lnTo>
                  <a:pt x="524" y="2112"/>
                </a:lnTo>
                <a:lnTo>
                  <a:pt x="526" y="2098"/>
                </a:lnTo>
                <a:lnTo>
                  <a:pt x="526" y="2086"/>
                </a:lnTo>
                <a:lnTo>
                  <a:pt x="526" y="2060"/>
                </a:lnTo>
                <a:lnTo>
                  <a:pt x="526" y="2048"/>
                </a:lnTo>
                <a:lnTo>
                  <a:pt x="526" y="2036"/>
                </a:lnTo>
                <a:lnTo>
                  <a:pt x="530" y="2026"/>
                </a:lnTo>
                <a:lnTo>
                  <a:pt x="536" y="2016"/>
                </a:lnTo>
                <a:lnTo>
                  <a:pt x="566" y="2014"/>
                </a:lnTo>
                <a:lnTo>
                  <a:pt x="598" y="2012"/>
                </a:lnTo>
                <a:lnTo>
                  <a:pt x="612" y="2010"/>
                </a:lnTo>
                <a:lnTo>
                  <a:pt x="626" y="2006"/>
                </a:lnTo>
                <a:lnTo>
                  <a:pt x="638" y="2000"/>
                </a:lnTo>
                <a:lnTo>
                  <a:pt x="646" y="1992"/>
                </a:lnTo>
                <a:lnTo>
                  <a:pt x="650" y="1988"/>
                </a:lnTo>
                <a:lnTo>
                  <a:pt x="652" y="1984"/>
                </a:lnTo>
                <a:lnTo>
                  <a:pt x="652" y="1980"/>
                </a:lnTo>
                <a:lnTo>
                  <a:pt x="652" y="1970"/>
                </a:lnTo>
                <a:lnTo>
                  <a:pt x="652" y="1964"/>
                </a:lnTo>
                <a:lnTo>
                  <a:pt x="650" y="1914"/>
                </a:lnTo>
                <a:lnTo>
                  <a:pt x="652" y="1864"/>
                </a:lnTo>
                <a:lnTo>
                  <a:pt x="656" y="1764"/>
                </a:lnTo>
                <a:lnTo>
                  <a:pt x="662" y="1664"/>
                </a:lnTo>
                <a:lnTo>
                  <a:pt x="662" y="1614"/>
                </a:lnTo>
                <a:lnTo>
                  <a:pt x="660" y="1564"/>
                </a:lnTo>
                <a:lnTo>
                  <a:pt x="666" y="1560"/>
                </a:lnTo>
                <a:lnTo>
                  <a:pt x="672" y="1558"/>
                </a:lnTo>
                <a:lnTo>
                  <a:pt x="676" y="1556"/>
                </a:lnTo>
                <a:lnTo>
                  <a:pt x="680" y="1552"/>
                </a:lnTo>
                <a:lnTo>
                  <a:pt x="682" y="1548"/>
                </a:lnTo>
                <a:lnTo>
                  <a:pt x="684" y="1540"/>
                </a:lnTo>
                <a:lnTo>
                  <a:pt x="682" y="1532"/>
                </a:lnTo>
                <a:lnTo>
                  <a:pt x="680" y="1528"/>
                </a:lnTo>
                <a:lnTo>
                  <a:pt x="680" y="1524"/>
                </a:lnTo>
                <a:lnTo>
                  <a:pt x="680" y="1518"/>
                </a:lnTo>
                <a:lnTo>
                  <a:pt x="680" y="1514"/>
                </a:lnTo>
                <a:lnTo>
                  <a:pt x="678" y="1506"/>
                </a:lnTo>
                <a:lnTo>
                  <a:pt x="672" y="1424"/>
                </a:lnTo>
                <a:lnTo>
                  <a:pt x="668" y="1382"/>
                </a:lnTo>
                <a:lnTo>
                  <a:pt x="664" y="1342"/>
                </a:lnTo>
                <a:lnTo>
                  <a:pt x="660" y="1324"/>
                </a:lnTo>
                <a:lnTo>
                  <a:pt x="656" y="1308"/>
                </a:lnTo>
                <a:lnTo>
                  <a:pt x="652" y="1292"/>
                </a:lnTo>
                <a:lnTo>
                  <a:pt x="652" y="1278"/>
                </a:lnTo>
                <a:lnTo>
                  <a:pt x="654" y="1272"/>
                </a:lnTo>
                <a:lnTo>
                  <a:pt x="656" y="1266"/>
                </a:lnTo>
                <a:lnTo>
                  <a:pt x="660" y="1262"/>
                </a:lnTo>
                <a:lnTo>
                  <a:pt x="660" y="1256"/>
                </a:lnTo>
                <a:lnTo>
                  <a:pt x="658" y="1246"/>
                </a:lnTo>
                <a:lnTo>
                  <a:pt x="654" y="1238"/>
                </a:lnTo>
                <a:lnTo>
                  <a:pt x="646" y="1230"/>
                </a:lnTo>
                <a:lnTo>
                  <a:pt x="642" y="1220"/>
                </a:lnTo>
                <a:lnTo>
                  <a:pt x="634" y="1198"/>
                </a:lnTo>
                <a:lnTo>
                  <a:pt x="632" y="1186"/>
                </a:lnTo>
                <a:lnTo>
                  <a:pt x="630" y="1176"/>
                </a:lnTo>
                <a:lnTo>
                  <a:pt x="634" y="1166"/>
                </a:lnTo>
                <a:lnTo>
                  <a:pt x="640" y="1152"/>
                </a:lnTo>
                <a:lnTo>
                  <a:pt x="654" y="1128"/>
                </a:lnTo>
                <a:lnTo>
                  <a:pt x="678" y="1078"/>
                </a:lnTo>
                <a:lnTo>
                  <a:pt x="700" y="1030"/>
                </a:lnTo>
                <a:lnTo>
                  <a:pt x="714" y="1006"/>
                </a:lnTo>
                <a:lnTo>
                  <a:pt x="720" y="994"/>
                </a:lnTo>
                <a:lnTo>
                  <a:pt x="726" y="984"/>
                </a:lnTo>
                <a:lnTo>
                  <a:pt x="728" y="968"/>
                </a:lnTo>
                <a:lnTo>
                  <a:pt x="730" y="950"/>
                </a:lnTo>
                <a:lnTo>
                  <a:pt x="734" y="928"/>
                </a:lnTo>
                <a:lnTo>
                  <a:pt x="734" y="910"/>
                </a:lnTo>
                <a:lnTo>
                  <a:pt x="732" y="890"/>
                </a:lnTo>
                <a:lnTo>
                  <a:pt x="728" y="866"/>
                </a:lnTo>
                <a:lnTo>
                  <a:pt x="722" y="840"/>
                </a:lnTo>
                <a:lnTo>
                  <a:pt x="718" y="814"/>
                </a:lnTo>
                <a:lnTo>
                  <a:pt x="712" y="804"/>
                </a:lnTo>
                <a:lnTo>
                  <a:pt x="708" y="792"/>
                </a:lnTo>
                <a:lnTo>
                  <a:pt x="698" y="758"/>
                </a:lnTo>
                <a:lnTo>
                  <a:pt x="690" y="722"/>
                </a:lnTo>
                <a:lnTo>
                  <a:pt x="682" y="686"/>
                </a:lnTo>
                <a:lnTo>
                  <a:pt x="678" y="648"/>
                </a:lnTo>
                <a:lnTo>
                  <a:pt x="678" y="632"/>
                </a:lnTo>
                <a:lnTo>
                  <a:pt x="680" y="616"/>
                </a:lnTo>
                <a:lnTo>
                  <a:pt x="680" y="598"/>
                </a:lnTo>
                <a:lnTo>
                  <a:pt x="678" y="580"/>
                </a:lnTo>
                <a:lnTo>
                  <a:pt x="676" y="570"/>
                </a:lnTo>
                <a:lnTo>
                  <a:pt x="672" y="562"/>
                </a:lnTo>
                <a:lnTo>
                  <a:pt x="660" y="544"/>
                </a:lnTo>
                <a:lnTo>
                  <a:pt x="658" y="540"/>
                </a:lnTo>
                <a:lnTo>
                  <a:pt x="640" y="518"/>
                </a:lnTo>
                <a:lnTo>
                  <a:pt x="632" y="508"/>
                </a:lnTo>
                <a:lnTo>
                  <a:pt x="622" y="500"/>
                </a:lnTo>
                <a:lnTo>
                  <a:pt x="616" y="498"/>
                </a:lnTo>
                <a:lnTo>
                  <a:pt x="606" y="492"/>
                </a:lnTo>
                <a:lnTo>
                  <a:pt x="596" y="488"/>
                </a:lnTo>
                <a:lnTo>
                  <a:pt x="584" y="484"/>
                </a:lnTo>
                <a:lnTo>
                  <a:pt x="570" y="482"/>
                </a:lnTo>
                <a:lnTo>
                  <a:pt x="568" y="478"/>
                </a:lnTo>
                <a:lnTo>
                  <a:pt x="568" y="474"/>
                </a:lnTo>
                <a:lnTo>
                  <a:pt x="568" y="464"/>
                </a:lnTo>
                <a:lnTo>
                  <a:pt x="572" y="466"/>
                </a:lnTo>
                <a:lnTo>
                  <a:pt x="574" y="472"/>
                </a:lnTo>
                <a:lnTo>
                  <a:pt x="578" y="478"/>
                </a:lnTo>
                <a:lnTo>
                  <a:pt x="580" y="480"/>
                </a:lnTo>
                <a:lnTo>
                  <a:pt x="582" y="480"/>
                </a:lnTo>
                <a:lnTo>
                  <a:pt x="576" y="464"/>
                </a:lnTo>
                <a:lnTo>
                  <a:pt x="572" y="442"/>
                </a:lnTo>
                <a:lnTo>
                  <a:pt x="568" y="420"/>
                </a:lnTo>
                <a:lnTo>
                  <a:pt x="566" y="396"/>
                </a:lnTo>
                <a:lnTo>
                  <a:pt x="564" y="346"/>
                </a:lnTo>
                <a:lnTo>
                  <a:pt x="564" y="296"/>
                </a:lnTo>
                <a:lnTo>
                  <a:pt x="568" y="242"/>
                </a:lnTo>
                <a:lnTo>
                  <a:pt x="568" y="212"/>
                </a:lnTo>
                <a:lnTo>
                  <a:pt x="566" y="184"/>
                </a:lnTo>
                <a:lnTo>
                  <a:pt x="562" y="166"/>
                </a:lnTo>
                <a:lnTo>
                  <a:pt x="554" y="148"/>
                </a:lnTo>
                <a:lnTo>
                  <a:pt x="550" y="130"/>
                </a:lnTo>
                <a:lnTo>
                  <a:pt x="546" y="112"/>
                </a:lnTo>
                <a:lnTo>
                  <a:pt x="554" y="124"/>
                </a:lnTo>
                <a:lnTo>
                  <a:pt x="558" y="138"/>
                </a:lnTo>
                <a:lnTo>
                  <a:pt x="562" y="156"/>
                </a:lnTo>
                <a:lnTo>
                  <a:pt x="564" y="174"/>
                </a:lnTo>
                <a:lnTo>
                  <a:pt x="564" y="150"/>
                </a:lnTo>
                <a:lnTo>
                  <a:pt x="560" y="130"/>
                </a:lnTo>
                <a:lnTo>
                  <a:pt x="554" y="110"/>
                </a:lnTo>
                <a:lnTo>
                  <a:pt x="546" y="94"/>
                </a:lnTo>
                <a:lnTo>
                  <a:pt x="536" y="78"/>
                </a:lnTo>
                <a:lnTo>
                  <a:pt x="524" y="64"/>
                </a:lnTo>
                <a:lnTo>
                  <a:pt x="500" y="36"/>
                </a:lnTo>
                <a:lnTo>
                  <a:pt x="492" y="36"/>
                </a:lnTo>
                <a:lnTo>
                  <a:pt x="484" y="38"/>
                </a:lnTo>
                <a:lnTo>
                  <a:pt x="474" y="38"/>
                </a:lnTo>
                <a:lnTo>
                  <a:pt x="466" y="36"/>
                </a:lnTo>
                <a:lnTo>
                  <a:pt x="460" y="34"/>
                </a:lnTo>
                <a:lnTo>
                  <a:pt x="454" y="30"/>
                </a:lnTo>
                <a:lnTo>
                  <a:pt x="450" y="24"/>
                </a:lnTo>
                <a:lnTo>
                  <a:pt x="444" y="18"/>
                </a:lnTo>
                <a:lnTo>
                  <a:pt x="430" y="10"/>
                </a:lnTo>
                <a:lnTo>
                  <a:pt x="414" y="6"/>
                </a:lnTo>
                <a:lnTo>
                  <a:pt x="398" y="2"/>
                </a:lnTo>
                <a:lnTo>
                  <a:pt x="380" y="0"/>
                </a:lnTo>
                <a:lnTo>
                  <a:pt x="364" y="2"/>
                </a:lnTo>
                <a:lnTo>
                  <a:pt x="346" y="4"/>
                </a:lnTo>
                <a:lnTo>
                  <a:pt x="330" y="8"/>
                </a:lnTo>
                <a:lnTo>
                  <a:pt x="314" y="14"/>
                </a:lnTo>
                <a:close/>
              </a:path>
            </a:pathLst>
          </a:custGeom>
          <a:solidFill>
            <a:schemeClr val="bg1">
              <a:alpha val="4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3014" name="Freeform 33"/>
          <p:cNvSpPr>
            <a:spLocks/>
          </p:cNvSpPr>
          <p:nvPr/>
        </p:nvSpPr>
        <p:spPr bwMode="auto">
          <a:xfrm flipH="1">
            <a:off x="615950" y="1695450"/>
            <a:ext cx="111125" cy="406400"/>
          </a:xfrm>
          <a:custGeom>
            <a:avLst/>
            <a:gdLst>
              <a:gd name="T0" fmla="*/ 0 w 844"/>
              <a:gd name="T1" fmla="*/ 0 h 3116"/>
              <a:gd name="T2" fmla="*/ 0 w 844"/>
              <a:gd name="T3" fmla="*/ 0 h 3116"/>
              <a:gd name="T4" fmla="*/ 0 w 844"/>
              <a:gd name="T5" fmla="*/ 0 h 3116"/>
              <a:gd name="T6" fmla="*/ 0 w 844"/>
              <a:gd name="T7" fmla="*/ 0 h 3116"/>
              <a:gd name="T8" fmla="*/ 0 w 844"/>
              <a:gd name="T9" fmla="*/ 0 h 3116"/>
              <a:gd name="T10" fmla="*/ 0 w 844"/>
              <a:gd name="T11" fmla="*/ 0 h 3116"/>
              <a:gd name="T12" fmla="*/ 0 w 844"/>
              <a:gd name="T13" fmla="*/ 0 h 3116"/>
              <a:gd name="T14" fmla="*/ 0 w 844"/>
              <a:gd name="T15" fmla="*/ 0 h 3116"/>
              <a:gd name="T16" fmla="*/ 0 w 844"/>
              <a:gd name="T17" fmla="*/ 0 h 3116"/>
              <a:gd name="T18" fmla="*/ 0 w 844"/>
              <a:gd name="T19" fmla="*/ 0 h 3116"/>
              <a:gd name="T20" fmla="*/ 0 w 844"/>
              <a:gd name="T21" fmla="*/ 0 h 3116"/>
              <a:gd name="T22" fmla="*/ 0 w 844"/>
              <a:gd name="T23" fmla="*/ 0 h 3116"/>
              <a:gd name="T24" fmla="*/ 0 w 844"/>
              <a:gd name="T25" fmla="*/ 0 h 3116"/>
              <a:gd name="T26" fmla="*/ 0 w 844"/>
              <a:gd name="T27" fmla="*/ 0 h 3116"/>
              <a:gd name="T28" fmla="*/ 0 w 844"/>
              <a:gd name="T29" fmla="*/ 0 h 3116"/>
              <a:gd name="T30" fmla="*/ 0 w 844"/>
              <a:gd name="T31" fmla="*/ 0 h 3116"/>
              <a:gd name="T32" fmla="*/ 0 w 844"/>
              <a:gd name="T33" fmla="*/ 0 h 3116"/>
              <a:gd name="T34" fmla="*/ 0 w 844"/>
              <a:gd name="T35" fmla="*/ 0 h 3116"/>
              <a:gd name="T36" fmla="*/ 0 w 844"/>
              <a:gd name="T37" fmla="*/ 0 h 3116"/>
              <a:gd name="T38" fmla="*/ 0 w 844"/>
              <a:gd name="T39" fmla="*/ 0 h 3116"/>
              <a:gd name="T40" fmla="*/ 0 w 844"/>
              <a:gd name="T41" fmla="*/ 0 h 3116"/>
              <a:gd name="T42" fmla="*/ 0 w 844"/>
              <a:gd name="T43" fmla="*/ 0 h 3116"/>
              <a:gd name="T44" fmla="*/ 0 w 844"/>
              <a:gd name="T45" fmla="*/ 0 h 3116"/>
              <a:gd name="T46" fmla="*/ 0 w 844"/>
              <a:gd name="T47" fmla="*/ 0 h 3116"/>
              <a:gd name="T48" fmla="*/ 0 w 844"/>
              <a:gd name="T49" fmla="*/ 0 h 3116"/>
              <a:gd name="T50" fmla="*/ 0 w 844"/>
              <a:gd name="T51" fmla="*/ 0 h 3116"/>
              <a:gd name="T52" fmla="*/ 0 w 844"/>
              <a:gd name="T53" fmla="*/ 0 h 3116"/>
              <a:gd name="T54" fmla="*/ 0 w 844"/>
              <a:gd name="T55" fmla="*/ 0 h 3116"/>
              <a:gd name="T56" fmla="*/ 0 w 844"/>
              <a:gd name="T57" fmla="*/ 0 h 3116"/>
              <a:gd name="T58" fmla="*/ 0 w 844"/>
              <a:gd name="T59" fmla="*/ 0 h 3116"/>
              <a:gd name="T60" fmla="*/ 0 w 844"/>
              <a:gd name="T61" fmla="*/ 0 h 3116"/>
              <a:gd name="T62" fmla="*/ 0 w 844"/>
              <a:gd name="T63" fmla="*/ 0 h 3116"/>
              <a:gd name="T64" fmla="*/ 0 w 844"/>
              <a:gd name="T65" fmla="*/ 0 h 3116"/>
              <a:gd name="T66" fmla="*/ 0 w 844"/>
              <a:gd name="T67" fmla="*/ 0 h 3116"/>
              <a:gd name="T68" fmla="*/ 0 w 844"/>
              <a:gd name="T69" fmla="*/ 0 h 3116"/>
              <a:gd name="T70" fmla="*/ 0 w 844"/>
              <a:gd name="T71" fmla="*/ 0 h 3116"/>
              <a:gd name="T72" fmla="*/ 0 w 844"/>
              <a:gd name="T73" fmla="*/ 0 h 3116"/>
              <a:gd name="T74" fmla="*/ 0 w 844"/>
              <a:gd name="T75" fmla="*/ 0 h 3116"/>
              <a:gd name="T76" fmla="*/ 0 w 844"/>
              <a:gd name="T77" fmla="*/ 0 h 3116"/>
              <a:gd name="T78" fmla="*/ 0 w 844"/>
              <a:gd name="T79" fmla="*/ 0 h 3116"/>
              <a:gd name="T80" fmla="*/ 0 w 844"/>
              <a:gd name="T81" fmla="*/ 0 h 3116"/>
              <a:gd name="T82" fmla="*/ 0 w 844"/>
              <a:gd name="T83" fmla="*/ 0 h 3116"/>
              <a:gd name="T84" fmla="*/ 0 w 844"/>
              <a:gd name="T85" fmla="*/ 0 h 3116"/>
              <a:gd name="T86" fmla="*/ 0 w 844"/>
              <a:gd name="T87" fmla="*/ 0 h 3116"/>
              <a:gd name="T88" fmla="*/ 0 w 844"/>
              <a:gd name="T89" fmla="*/ 0 h 3116"/>
              <a:gd name="T90" fmla="*/ 0 w 844"/>
              <a:gd name="T91" fmla="*/ 0 h 3116"/>
              <a:gd name="T92" fmla="*/ 0 w 844"/>
              <a:gd name="T93" fmla="*/ 0 h 3116"/>
              <a:gd name="T94" fmla="*/ 0 w 844"/>
              <a:gd name="T95" fmla="*/ 0 h 3116"/>
              <a:gd name="T96" fmla="*/ 0 w 844"/>
              <a:gd name="T97" fmla="*/ 0 h 3116"/>
              <a:gd name="T98" fmla="*/ 0 w 844"/>
              <a:gd name="T99" fmla="*/ 0 h 3116"/>
              <a:gd name="T100" fmla="*/ 0 w 844"/>
              <a:gd name="T101" fmla="*/ 0 h 3116"/>
              <a:gd name="T102" fmla="*/ 0 w 844"/>
              <a:gd name="T103" fmla="*/ 0 h 3116"/>
              <a:gd name="T104" fmla="*/ 0 w 844"/>
              <a:gd name="T105" fmla="*/ 0 h 3116"/>
              <a:gd name="T106" fmla="*/ 0 w 844"/>
              <a:gd name="T107" fmla="*/ 0 h 3116"/>
              <a:gd name="T108" fmla="*/ 0 w 844"/>
              <a:gd name="T109" fmla="*/ 0 h 3116"/>
              <a:gd name="T110" fmla="*/ 0 w 844"/>
              <a:gd name="T111" fmla="*/ 0 h 3116"/>
              <a:gd name="T112" fmla="*/ 0 w 844"/>
              <a:gd name="T113" fmla="*/ 0 h 3116"/>
              <a:gd name="T114" fmla="*/ 0 w 844"/>
              <a:gd name="T115" fmla="*/ 0 h 3116"/>
              <a:gd name="T116" fmla="*/ 0 w 844"/>
              <a:gd name="T117" fmla="*/ 0 h 3116"/>
              <a:gd name="T118" fmla="*/ 0 w 844"/>
              <a:gd name="T119" fmla="*/ 0 h 31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4"/>
              <a:gd name="T181" fmla="*/ 0 h 3116"/>
              <a:gd name="T182" fmla="*/ 844 w 844"/>
              <a:gd name="T183" fmla="*/ 3116 h 31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4" h="3116">
                <a:moveTo>
                  <a:pt x="504" y="4"/>
                </a:moveTo>
                <a:lnTo>
                  <a:pt x="504" y="4"/>
                </a:lnTo>
                <a:lnTo>
                  <a:pt x="498" y="4"/>
                </a:lnTo>
                <a:lnTo>
                  <a:pt x="492" y="4"/>
                </a:lnTo>
                <a:lnTo>
                  <a:pt x="488" y="6"/>
                </a:lnTo>
                <a:lnTo>
                  <a:pt x="482" y="10"/>
                </a:lnTo>
                <a:lnTo>
                  <a:pt x="476" y="10"/>
                </a:lnTo>
                <a:lnTo>
                  <a:pt x="462" y="10"/>
                </a:lnTo>
                <a:lnTo>
                  <a:pt x="446" y="16"/>
                </a:lnTo>
                <a:lnTo>
                  <a:pt x="432" y="20"/>
                </a:lnTo>
                <a:lnTo>
                  <a:pt x="426" y="24"/>
                </a:lnTo>
                <a:lnTo>
                  <a:pt x="414" y="26"/>
                </a:lnTo>
                <a:lnTo>
                  <a:pt x="404" y="30"/>
                </a:lnTo>
                <a:lnTo>
                  <a:pt x="396" y="38"/>
                </a:lnTo>
                <a:lnTo>
                  <a:pt x="390" y="48"/>
                </a:lnTo>
                <a:lnTo>
                  <a:pt x="386" y="60"/>
                </a:lnTo>
                <a:lnTo>
                  <a:pt x="382" y="74"/>
                </a:lnTo>
                <a:lnTo>
                  <a:pt x="376" y="78"/>
                </a:lnTo>
                <a:lnTo>
                  <a:pt x="372" y="82"/>
                </a:lnTo>
                <a:lnTo>
                  <a:pt x="370" y="84"/>
                </a:lnTo>
                <a:lnTo>
                  <a:pt x="366" y="98"/>
                </a:lnTo>
                <a:lnTo>
                  <a:pt x="362" y="106"/>
                </a:lnTo>
                <a:lnTo>
                  <a:pt x="356" y="118"/>
                </a:lnTo>
                <a:lnTo>
                  <a:pt x="356" y="124"/>
                </a:lnTo>
                <a:lnTo>
                  <a:pt x="352" y="132"/>
                </a:lnTo>
                <a:lnTo>
                  <a:pt x="350" y="144"/>
                </a:lnTo>
                <a:lnTo>
                  <a:pt x="350" y="154"/>
                </a:lnTo>
                <a:lnTo>
                  <a:pt x="348" y="162"/>
                </a:lnTo>
                <a:lnTo>
                  <a:pt x="352" y="184"/>
                </a:lnTo>
                <a:lnTo>
                  <a:pt x="350" y="194"/>
                </a:lnTo>
                <a:lnTo>
                  <a:pt x="350" y="202"/>
                </a:lnTo>
                <a:lnTo>
                  <a:pt x="350" y="214"/>
                </a:lnTo>
                <a:lnTo>
                  <a:pt x="358" y="246"/>
                </a:lnTo>
                <a:lnTo>
                  <a:pt x="362" y="256"/>
                </a:lnTo>
                <a:lnTo>
                  <a:pt x="368" y="266"/>
                </a:lnTo>
                <a:lnTo>
                  <a:pt x="372" y="270"/>
                </a:lnTo>
                <a:lnTo>
                  <a:pt x="374" y="272"/>
                </a:lnTo>
                <a:lnTo>
                  <a:pt x="380" y="274"/>
                </a:lnTo>
                <a:lnTo>
                  <a:pt x="382" y="292"/>
                </a:lnTo>
                <a:lnTo>
                  <a:pt x="382" y="308"/>
                </a:lnTo>
                <a:lnTo>
                  <a:pt x="382" y="326"/>
                </a:lnTo>
                <a:lnTo>
                  <a:pt x="376" y="372"/>
                </a:lnTo>
                <a:lnTo>
                  <a:pt x="374" y="370"/>
                </a:lnTo>
                <a:lnTo>
                  <a:pt x="372" y="370"/>
                </a:lnTo>
                <a:lnTo>
                  <a:pt x="368" y="376"/>
                </a:lnTo>
                <a:lnTo>
                  <a:pt x="366" y="384"/>
                </a:lnTo>
                <a:lnTo>
                  <a:pt x="362" y="386"/>
                </a:lnTo>
                <a:lnTo>
                  <a:pt x="358" y="392"/>
                </a:lnTo>
                <a:lnTo>
                  <a:pt x="352" y="400"/>
                </a:lnTo>
                <a:lnTo>
                  <a:pt x="342" y="410"/>
                </a:lnTo>
                <a:lnTo>
                  <a:pt x="332" y="420"/>
                </a:lnTo>
                <a:lnTo>
                  <a:pt x="324" y="426"/>
                </a:lnTo>
                <a:lnTo>
                  <a:pt x="310" y="432"/>
                </a:lnTo>
                <a:lnTo>
                  <a:pt x="306" y="434"/>
                </a:lnTo>
                <a:lnTo>
                  <a:pt x="302" y="438"/>
                </a:lnTo>
                <a:lnTo>
                  <a:pt x="274" y="440"/>
                </a:lnTo>
                <a:lnTo>
                  <a:pt x="226" y="446"/>
                </a:lnTo>
                <a:lnTo>
                  <a:pt x="180" y="456"/>
                </a:lnTo>
                <a:lnTo>
                  <a:pt x="156" y="460"/>
                </a:lnTo>
                <a:lnTo>
                  <a:pt x="132" y="462"/>
                </a:lnTo>
                <a:lnTo>
                  <a:pt x="110" y="464"/>
                </a:lnTo>
                <a:lnTo>
                  <a:pt x="100" y="466"/>
                </a:lnTo>
                <a:lnTo>
                  <a:pt x="88" y="470"/>
                </a:lnTo>
                <a:lnTo>
                  <a:pt x="78" y="476"/>
                </a:lnTo>
                <a:lnTo>
                  <a:pt x="68" y="484"/>
                </a:lnTo>
                <a:lnTo>
                  <a:pt x="62" y="496"/>
                </a:lnTo>
                <a:lnTo>
                  <a:pt x="56" y="510"/>
                </a:lnTo>
                <a:lnTo>
                  <a:pt x="48" y="548"/>
                </a:lnTo>
                <a:lnTo>
                  <a:pt x="42" y="584"/>
                </a:lnTo>
                <a:lnTo>
                  <a:pt x="38" y="624"/>
                </a:lnTo>
                <a:lnTo>
                  <a:pt x="32" y="634"/>
                </a:lnTo>
                <a:lnTo>
                  <a:pt x="18" y="658"/>
                </a:lnTo>
                <a:lnTo>
                  <a:pt x="12" y="676"/>
                </a:lnTo>
                <a:lnTo>
                  <a:pt x="8" y="698"/>
                </a:lnTo>
                <a:lnTo>
                  <a:pt x="4" y="722"/>
                </a:lnTo>
                <a:lnTo>
                  <a:pt x="4" y="748"/>
                </a:lnTo>
                <a:lnTo>
                  <a:pt x="4" y="818"/>
                </a:lnTo>
                <a:lnTo>
                  <a:pt x="4" y="904"/>
                </a:lnTo>
                <a:lnTo>
                  <a:pt x="0" y="1016"/>
                </a:lnTo>
                <a:lnTo>
                  <a:pt x="6" y="1050"/>
                </a:lnTo>
                <a:lnTo>
                  <a:pt x="18" y="1106"/>
                </a:lnTo>
                <a:lnTo>
                  <a:pt x="30" y="1164"/>
                </a:lnTo>
                <a:lnTo>
                  <a:pt x="36" y="1202"/>
                </a:lnTo>
                <a:lnTo>
                  <a:pt x="38" y="1220"/>
                </a:lnTo>
                <a:lnTo>
                  <a:pt x="42" y="1238"/>
                </a:lnTo>
                <a:lnTo>
                  <a:pt x="46" y="1246"/>
                </a:lnTo>
                <a:lnTo>
                  <a:pt x="52" y="1254"/>
                </a:lnTo>
                <a:lnTo>
                  <a:pt x="60" y="1258"/>
                </a:lnTo>
                <a:lnTo>
                  <a:pt x="68" y="1262"/>
                </a:lnTo>
                <a:lnTo>
                  <a:pt x="86" y="1268"/>
                </a:lnTo>
                <a:lnTo>
                  <a:pt x="96" y="1272"/>
                </a:lnTo>
                <a:lnTo>
                  <a:pt x="102" y="1276"/>
                </a:lnTo>
                <a:lnTo>
                  <a:pt x="104" y="1280"/>
                </a:lnTo>
                <a:lnTo>
                  <a:pt x="110" y="1284"/>
                </a:lnTo>
                <a:lnTo>
                  <a:pt x="114" y="1286"/>
                </a:lnTo>
                <a:lnTo>
                  <a:pt x="48" y="1616"/>
                </a:lnTo>
                <a:lnTo>
                  <a:pt x="48" y="1626"/>
                </a:lnTo>
                <a:lnTo>
                  <a:pt x="50" y="1636"/>
                </a:lnTo>
                <a:lnTo>
                  <a:pt x="52" y="1644"/>
                </a:lnTo>
                <a:lnTo>
                  <a:pt x="56" y="1646"/>
                </a:lnTo>
                <a:lnTo>
                  <a:pt x="58" y="1646"/>
                </a:lnTo>
                <a:lnTo>
                  <a:pt x="68" y="1646"/>
                </a:lnTo>
                <a:lnTo>
                  <a:pt x="82" y="1648"/>
                </a:lnTo>
                <a:lnTo>
                  <a:pt x="98" y="1654"/>
                </a:lnTo>
                <a:lnTo>
                  <a:pt x="104" y="1658"/>
                </a:lnTo>
                <a:lnTo>
                  <a:pt x="110" y="1662"/>
                </a:lnTo>
                <a:lnTo>
                  <a:pt x="118" y="1666"/>
                </a:lnTo>
                <a:lnTo>
                  <a:pt x="126" y="1670"/>
                </a:lnTo>
                <a:lnTo>
                  <a:pt x="144" y="1672"/>
                </a:lnTo>
                <a:lnTo>
                  <a:pt x="158" y="1672"/>
                </a:lnTo>
                <a:lnTo>
                  <a:pt x="168" y="1672"/>
                </a:lnTo>
                <a:lnTo>
                  <a:pt x="196" y="1670"/>
                </a:lnTo>
                <a:lnTo>
                  <a:pt x="196" y="1798"/>
                </a:lnTo>
                <a:lnTo>
                  <a:pt x="198" y="1820"/>
                </a:lnTo>
                <a:lnTo>
                  <a:pt x="200" y="1844"/>
                </a:lnTo>
                <a:lnTo>
                  <a:pt x="204" y="1868"/>
                </a:lnTo>
                <a:lnTo>
                  <a:pt x="196" y="1936"/>
                </a:lnTo>
                <a:lnTo>
                  <a:pt x="190" y="1998"/>
                </a:lnTo>
                <a:lnTo>
                  <a:pt x="188" y="2060"/>
                </a:lnTo>
                <a:lnTo>
                  <a:pt x="188" y="2188"/>
                </a:lnTo>
                <a:lnTo>
                  <a:pt x="188" y="2284"/>
                </a:lnTo>
                <a:lnTo>
                  <a:pt x="182" y="2376"/>
                </a:lnTo>
                <a:lnTo>
                  <a:pt x="178" y="2442"/>
                </a:lnTo>
                <a:lnTo>
                  <a:pt x="180" y="2508"/>
                </a:lnTo>
                <a:lnTo>
                  <a:pt x="184" y="2674"/>
                </a:lnTo>
                <a:lnTo>
                  <a:pt x="186" y="2804"/>
                </a:lnTo>
                <a:lnTo>
                  <a:pt x="184" y="2832"/>
                </a:lnTo>
                <a:lnTo>
                  <a:pt x="180" y="2866"/>
                </a:lnTo>
                <a:lnTo>
                  <a:pt x="180" y="2880"/>
                </a:lnTo>
                <a:lnTo>
                  <a:pt x="180" y="2894"/>
                </a:lnTo>
                <a:lnTo>
                  <a:pt x="186" y="2906"/>
                </a:lnTo>
                <a:lnTo>
                  <a:pt x="188" y="2910"/>
                </a:lnTo>
                <a:lnTo>
                  <a:pt x="192" y="2912"/>
                </a:lnTo>
                <a:lnTo>
                  <a:pt x="208" y="2920"/>
                </a:lnTo>
                <a:lnTo>
                  <a:pt x="216" y="2928"/>
                </a:lnTo>
                <a:lnTo>
                  <a:pt x="224" y="2936"/>
                </a:lnTo>
                <a:lnTo>
                  <a:pt x="226" y="2942"/>
                </a:lnTo>
                <a:lnTo>
                  <a:pt x="230" y="2958"/>
                </a:lnTo>
                <a:lnTo>
                  <a:pt x="238" y="2984"/>
                </a:lnTo>
                <a:lnTo>
                  <a:pt x="240" y="2988"/>
                </a:lnTo>
                <a:lnTo>
                  <a:pt x="244" y="2990"/>
                </a:lnTo>
                <a:lnTo>
                  <a:pt x="248" y="2992"/>
                </a:lnTo>
                <a:lnTo>
                  <a:pt x="242" y="3012"/>
                </a:lnTo>
                <a:lnTo>
                  <a:pt x="238" y="3026"/>
                </a:lnTo>
                <a:lnTo>
                  <a:pt x="234" y="3038"/>
                </a:lnTo>
                <a:lnTo>
                  <a:pt x="230" y="3044"/>
                </a:lnTo>
                <a:lnTo>
                  <a:pt x="226" y="3054"/>
                </a:lnTo>
                <a:lnTo>
                  <a:pt x="222" y="3070"/>
                </a:lnTo>
                <a:lnTo>
                  <a:pt x="222" y="3076"/>
                </a:lnTo>
                <a:lnTo>
                  <a:pt x="224" y="3082"/>
                </a:lnTo>
                <a:lnTo>
                  <a:pt x="226" y="3088"/>
                </a:lnTo>
                <a:lnTo>
                  <a:pt x="224" y="3094"/>
                </a:lnTo>
                <a:lnTo>
                  <a:pt x="222" y="3098"/>
                </a:lnTo>
                <a:lnTo>
                  <a:pt x="220" y="3102"/>
                </a:lnTo>
                <a:lnTo>
                  <a:pt x="222" y="3108"/>
                </a:lnTo>
                <a:lnTo>
                  <a:pt x="224" y="3110"/>
                </a:lnTo>
                <a:lnTo>
                  <a:pt x="226" y="3112"/>
                </a:lnTo>
                <a:lnTo>
                  <a:pt x="288" y="3114"/>
                </a:lnTo>
                <a:lnTo>
                  <a:pt x="364" y="3116"/>
                </a:lnTo>
                <a:lnTo>
                  <a:pt x="426" y="3116"/>
                </a:lnTo>
                <a:lnTo>
                  <a:pt x="428" y="3116"/>
                </a:lnTo>
                <a:lnTo>
                  <a:pt x="428" y="3112"/>
                </a:lnTo>
                <a:lnTo>
                  <a:pt x="430" y="3104"/>
                </a:lnTo>
                <a:lnTo>
                  <a:pt x="430" y="3100"/>
                </a:lnTo>
                <a:lnTo>
                  <a:pt x="428" y="3098"/>
                </a:lnTo>
                <a:lnTo>
                  <a:pt x="438" y="3096"/>
                </a:lnTo>
                <a:lnTo>
                  <a:pt x="440" y="3080"/>
                </a:lnTo>
                <a:lnTo>
                  <a:pt x="456" y="3078"/>
                </a:lnTo>
                <a:lnTo>
                  <a:pt x="474" y="3082"/>
                </a:lnTo>
                <a:lnTo>
                  <a:pt x="500" y="3086"/>
                </a:lnTo>
                <a:lnTo>
                  <a:pt x="524" y="3094"/>
                </a:lnTo>
                <a:lnTo>
                  <a:pt x="546" y="3098"/>
                </a:lnTo>
                <a:lnTo>
                  <a:pt x="574" y="3100"/>
                </a:lnTo>
                <a:lnTo>
                  <a:pt x="608" y="3102"/>
                </a:lnTo>
                <a:lnTo>
                  <a:pt x="650" y="3100"/>
                </a:lnTo>
                <a:lnTo>
                  <a:pt x="688" y="3098"/>
                </a:lnTo>
                <a:lnTo>
                  <a:pt x="720" y="3094"/>
                </a:lnTo>
                <a:lnTo>
                  <a:pt x="738" y="3088"/>
                </a:lnTo>
                <a:lnTo>
                  <a:pt x="758" y="3080"/>
                </a:lnTo>
                <a:lnTo>
                  <a:pt x="760" y="3080"/>
                </a:lnTo>
                <a:lnTo>
                  <a:pt x="760" y="3076"/>
                </a:lnTo>
                <a:lnTo>
                  <a:pt x="758" y="3070"/>
                </a:lnTo>
                <a:lnTo>
                  <a:pt x="754" y="3068"/>
                </a:lnTo>
                <a:lnTo>
                  <a:pt x="752" y="3066"/>
                </a:lnTo>
                <a:lnTo>
                  <a:pt x="752" y="3060"/>
                </a:lnTo>
                <a:lnTo>
                  <a:pt x="750" y="3056"/>
                </a:lnTo>
                <a:lnTo>
                  <a:pt x="746" y="3050"/>
                </a:lnTo>
                <a:lnTo>
                  <a:pt x="740" y="3044"/>
                </a:lnTo>
                <a:lnTo>
                  <a:pt x="732" y="3040"/>
                </a:lnTo>
                <a:lnTo>
                  <a:pt x="720" y="3034"/>
                </a:lnTo>
                <a:lnTo>
                  <a:pt x="704" y="3032"/>
                </a:lnTo>
                <a:lnTo>
                  <a:pt x="654" y="3028"/>
                </a:lnTo>
                <a:lnTo>
                  <a:pt x="646" y="3024"/>
                </a:lnTo>
                <a:lnTo>
                  <a:pt x="636" y="3018"/>
                </a:lnTo>
                <a:lnTo>
                  <a:pt x="620" y="3018"/>
                </a:lnTo>
                <a:lnTo>
                  <a:pt x="616" y="3012"/>
                </a:lnTo>
                <a:lnTo>
                  <a:pt x="604" y="3004"/>
                </a:lnTo>
                <a:lnTo>
                  <a:pt x="584" y="2990"/>
                </a:lnTo>
                <a:lnTo>
                  <a:pt x="586" y="2986"/>
                </a:lnTo>
                <a:lnTo>
                  <a:pt x="584" y="2982"/>
                </a:lnTo>
                <a:lnTo>
                  <a:pt x="580" y="2980"/>
                </a:lnTo>
                <a:lnTo>
                  <a:pt x="578" y="2980"/>
                </a:lnTo>
                <a:lnTo>
                  <a:pt x="576" y="2976"/>
                </a:lnTo>
                <a:lnTo>
                  <a:pt x="572" y="2974"/>
                </a:lnTo>
                <a:lnTo>
                  <a:pt x="566" y="2962"/>
                </a:lnTo>
                <a:lnTo>
                  <a:pt x="564" y="2960"/>
                </a:lnTo>
                <a:lnTo>
                  <a:pt x="560" y="2958"/>
                </a:lnTo>
                <a:lnTo>
                  <a:pt x="556" y="2958"/>
                </a:lnTo>
                <a:lnTo>
                  <a:pt x="554" y="2948"/>
                </a:lnTo>
                <a:lnTo>
                  <a:pt x="550" y="2944"/>
                </a:lnTo>
                <a:lnTo>
                  <a:pt x="552" y="2922"/>
                </a:lnTo>
                <a:lnTo>
                  <a:pt x="544" y="2896"/>
                </a:lnTo>
                <a:lnTo>
                  <a:pt x="536" y="2880"/>
                </a:lnTo>
                <a:lnTo>
                  <a:pt x="528" y="2868"/>
                </a:lnTo>
                <a:lnTo>
                  <a:pt x="522" y="2862"/>
                </a:lnTo>
                <a:lnTo>
                  <a:pt x="514" y="2858"/>
                </a:lnTo>
                <a:lnTo>
                  <a:pt x="506" y="2858"/>
                </a:lnTo>
                <a:lnTo>
                  <a:pt x="506" y="2854"/>
                </a:lnTo>
                <a:lnTo>
                  <a:pt x="506" y="2852"/>
                </a:lnTo>
                <a:lnTo>
                  <a:pt x="510" y="2850"/>
                </a:lnTo>
                <a:lnTo>
                  <a:pt x="518" y="2844"/>
                </a:lnTo>
                <a:lnTo>
                  <a:pt x="530" y="2836"/>
                </a:lnTo>
                <a:lnTo>
                  <a:pt x="540" y="2824"/>
                </a:lnTo>
                <a:lnTo>
                  <a:pt x="548" y="2814"/>
                </a:lnTo>
                <a:lnTo>
                  <a:pt x="588" y="2660"/>
                </a:lnTo>
                <a:lnTo>
                  <a:pt x="620" y="2546"/>
                </a:lnTo>
                <a:lnTo>
                  <a:pt x="634" y="2498"/>
                </a:lnTo>
                <a:lnTo>
                  <a:pt x="646" y="2462"/>
                </a:lnTo>
                <a:lnTo>
                  <a:pt x="656" y="2430"/>
                </a:lnTo>
                <a:lnTo>
                  <a:pt x="666" y="2392"/>
                </a:lnTo>
                <a:lnTo>
                  <a:pt x="686" y="2308"/>
                </a:lnTo>
                <a:lnTo>
                  <a:pt x="700" y="2234"/>
                </a:lnTo>
                <a:lnTo>
                  <a:pt x="708" y="2192"/>
                </a:lnTo>
                <a:lnTo>
                  <a:pt x="740" y="1986"/>
                </a:lnTo>
                <a:lnTo>
                  <a:pt x="760" y="1846"/>
                </a:lnTo>
                <a:lnTo>
                  <a:pt x="770" y="1768"/>
                </a:lnTo>
                <a:lnTo>
                  <a:pt x="776" y="1732"/>
                </a:lnTo>
                <a:lnTo>
                  <a:pt x="784" y="1688"/>
                </a:lnTo>
                <a:lnTo>
                  <a:pt x="798" y="1628"/>
                </a:lnTo>
                <a:lnTo>
                  <a:pt x="808" y="1592"/>
                </a:lnTo>
                <a:lnTo>
                  <a:pt x="816" y="1564"/>
                </a:lnTo>
                <a:lnTo>
                  <a:pt x="824" y="1540"/>
                </a:lnTo>
                <a:lnTo>
                  <a:pt x="834" y="1504"/>
                </a:lnTo>
                <a:lnTo>
                  <a:pt x="838" y="1488"/>
                </a:lnTo>
                <a:lnTo>
                  <a:pt x="838" y="1474"/>
                </a:lnTo>
                <a:lnTo>
                  <a:pt x="836" y="1444"/>
                </a:lnTo>
                <a:lnTo>
                  <a:pt x="832" y="1422"/>
                </a:lnTo>
                <a:lnTo>
                  <a:pt x="830" y="1414"/>
                </a:lnTo>
                <a:lnTo>
                  <a:pt x="832" y="1408"/>
                </a:lnTo>
                <a:lnTo>
                  <a:pt x="836" y="1404"/>
                </a:lnTo>
                <a:lnTo>
                  <a:pt x="838" y="1398"/>
                </a:lnTo>
                <a:lnTo>
                  <a:pt x="840" y="1370"/>
                </a:lnTo>
                <a:lnTo>
                  <a:pt x="844" y="1336"/>
                </a:lnTo>
                <a:lnTo>
                  <a:pt x="842" y="1322"/>
                </a:lnTo>
                <a:lnTo>
                  <a:pt x="838" y="1304"/>
                </a:lnTo>
                <a:lnTo>
                  <a:pt x="832" y="1284"/>
                </a:lnTo>
                <a:lnTo>
                  <a:pt x="830" y="1266"/>
                </a:lnTo>
                <a:lnTo>
                  <a:pt x="830" y="1258"/>
                </a:lnTo>
                <a:lnTo>
                  <a:pt x="828" y="1250"/>
                </a:lnTo>
                <a:lnTo>
                  <a:pt x="822" y="1230"/>
                </a:lnTo>
                <a:lnTo>
                  <a:pt x="812" y="1208"/>
                </a:lnTo>
                <a:lnTo>
                  <a:pt x="814" y="1184"/>
                </a:lnTo>
                <a:lnTo>
                  <a:pt x="818" y="1150"/>
                </a:lnTo>
                <a:lnTo>
                  <a:pt x="820" y="1134"/>
                </a:lnTo>
                <a:lnTo>
                  <a:pt x="820" y="1126"/>
                </a:lnTo>
                <a:lnTo>
                  <a:pt x="822" y="1122"/>
                </a:lnTo>
                <a:lnTo>
                  <a:pt x="828" y="1118"/>
                </a:lnTo>
                <a:lnTo>
                  <a:pt x="832" y="1112"/>
                </a:lnTo>
                <a:lnTo>
                  <a:pt x="834" y="1100"/>
                </a:lnTo>
                <a:lnTo>
                  <a:pt x="834" y="1086"/>
                </a:lnTo>
                <a:lnTo>
                  <a:pt x="826" y="1018"/>
                </a:lnTo>
                <a:lnTo>
                  <a:pt x="822" y="980"/>
                </a:lnTo>
                <a:lnTo>
                  <a:pt x="818" y="956"/>
                </a:lnTo>
                <a:lnTo>
                  <a:pt x="816" y="934"/>
                </a:lnTo>
                <a:lnTo>
                  <a:pt x="814" y="904"/>
                </a:lnTo>
                <a:lnTo>
                  <a:pt x="814" y="856"/>
                </a:lnTo>
                <a:lnTo>
                  <a:pt x="818" y="814"/>
                </a:lnTo>
                <a:lnTo>
                  <a:pt x="820" y="784"/>
                </a:lnTo>
                <a:lnTo>
                  <a:pt x="820" y="768"/>
                </a:lnTo>
                <a:lnTo>
                  <a:pt x="820" y="756"/>
                </a:lnTo>
                <a:lnTo>
                  <a:pt x="816" y="730"/>
                </a:lnTo>
                <a:lnTo>
                  <a:pt x="812" y="698"/>
                </a:lnTo>
                <a:lnTo>
                  <a:pt x="808" y="670"/>
                </a:lnTo>
                <a:lnTo>
                  <a:pt x="806" y="658"/>
                </a:lnTo>
                <a:lnTo>
                  <a:pt x="802" y="646"/>
                </a:lnTo>
                <a:lnTo>
                  <a:pt x="796" y="632"/>
                </a:lnTo>
                <a:lnTo>
                  <a:pt x="788" y="622"/>
                </a:lnTo>
                <a:lnTo>
                  <a:pt x="782" y="614"/>
                </a:lnTo>
                <a:lnTo>
                  <a:pt x="772" y="606"/>
                </a:lnTo>
                <a:lnTo>
                  <a:pt x="754" y="592"/>
                </a:lnTo>
                <a:lnTo>
                  <a:pt x="722" y="570"/>
                </a:lnTo>
                <a:lnTo>
                  <a:pt x="666" y="534"/>
                </a:lnTo>
                <a:lnTo>
                  <a:pt x="648" y="522"/>
                </a:lnTo>
                <a:lnTo>
                  <a:pt x="628" y="512"/>
                </a:lnTo>
                <a:lnTo>
                  <a:pt x="604" y="502"/>
                </a:lnTo>
                <a:lnTo>
                  <a:pt x="584" y="472"/>
                </a:lnTo>
                <a:lnTo>
                  <a:pt x="582" y="458"/>
                </a:lnTo>
                <a:lnTo>
                  <a:pt x="582" y="448"/>
                </a:lnTo>
                <a:lnTo>
                  <a:pt x="582" y="436"/>
                </a:lnTo>
                <a:lnTo>
                  <a:pt x="580" y="430"/>
                </a:lnTo>
                <a:lnTo>
                  <a:pt x="576" y="428"/>
                </a:lnTo>
                <a:lnTo>
                  <a:pt x="572" y="426"/>
                </a:lnTo>
                <a:lnTo>
                  <a:pt x="576" y="416"/>
                </a:lnTo>
                <a:lnTo>
                  <a:pt x="586" y="416"/>
                </a:lnTo>
                <a:lnTo>
                  <a:pt x="594" y="414"/>
                </a:lnTo>
                <a:lnTo>
                  <a:pt x="598" y="410"/>
                </a:lnTo>
                <a:lnTo>
                  <a:pt x="602" y="408"/>
                </a:lnTo>
                <a:lnTo>
                  <a:pt x="616" y="380"/>
                </a:lnTo>
                <a:lnTo>
                  <a:pt x="630" y="346"/>
                </a:lnTo>
                <a:lnTo>
                  <a:pt x="636" y="330"/>
                </a:lnTo>
                <a:lnTo>
                  <a:pt x="640" y="310"/>
                </a:lnTo>
                <a:lnTo>
                  <a:pt x="646" y="290"/>
                </a:lnTo>
                <a:lnTo>
                  <a:pt x="650" y="274"/>
                </a:lnTo>
                <a:lnTo>
                  <a:pt x="652" y="268"/>
                </a:lnTo>
                <a:lnTo>
                  <a:pt x="654" y="262"/>
                </a:lnTo>
                <a:lnTo>
                  <a:pt x="654" y="250"/>
                </a:lnTo>
                <a:lnTo>
                  <a:pt x="650" y="240"/>
                </a:lnTo>
                <a:lnTo>
                  <a:pt x="652" y="228"/>
                </a:lnTo>
                <a:lnTo>
                  <a:pt x="654" y="226"/>
                </a:lnTo>
                <a:lnTo>
                  <a:pt x="660" y="224"/>
                </a:lnTo>
                <a:lnTo>
                  <a:pt x="664" y="222"/>
                </a:lnTo>
                <a:lnTo>
                  <a:pt x="656" y="222"/>
                </a:lnTo>
                <a:lnTo>
                  <a:pt x="664" y="202"/>
                </a:lnTo>
                <a:lnTo>
                  <a:pt x="666" y="198"/>
                </a:lnTo>
                <a:lnTo>
                  <a:pt x="666" y="194"/>
                </a:lnTo>
                <a:lnTo>
                  <a:pt x="664" y="190"/>
                </a:lnTo>
                <a:lnTo>
                  <a:pt x="664" y="178"/>
                </a:lnTo>
                <a:lnTo>
                  <a:pt x="664" y="166"/>
                </a:lnTo>
                <a:lnTo>
                  <a:pt x="662" y="154"/>
                </a:lnTo>
                <a:lnTo>
                  <a:pt x="654" y="130"/>
                </a:lnTo>
                <a:lnTo>
                  <a:pt x="650" y="116"/>
                </a:lnTo>
                <a:lnTo>
                  <a:pt x="658" y="112"/>
                </a:lnTo>
                <a:lnTo>
                  <a:pt x="662" y="108"/>
                </a:lnTo>
                <a:lnTo>
                  <a:pt x="664" y="106"/>
                </a:lnTo>
                <a:lnTo>
                  <a:pt x="664" y="102"/>
                </a:lnTo>
                <a:lnTo>
                  <a:pt x="664" y="88"/>
                </a:lnTo>
                <a:lnTo>
                  <a:pt x="664" y="86"/>
                </a:lnTo>
                <a:lnTo>
                  <a:pt x="662" y="74"/>
                </a:lnTo>
                <a:lnTo>
                  <a:pt x="658" y="68"/>
                </a:lnTo>
                <a:lnTo>
                  <a:pt x="656" y="64"/>
                </a:lnTo>
                <a:lnTo>
                  <a:pt x="654" y="62"/>
                </a:lnTo>
                <a:lnTo>
                  <a:pt x="628" y="36"/>
                </a:lnTo>
                <a:lnTo>
                  <a:pt x="620" y="30"/>
                </a:lnTo>
                <a:lnTo>
                  <a:pt x="614" y="26"/>
                </a:lnTo>
                <a:lnTo>
                  <a:pt x="604" y="22"/>
                </a:lnTo>
                <a:lnTo>
                  <a:pt x="596" y="20"/>
                </a:lnTo>
                <a:lnTo>
                  <a:pt x="590" y="16"/>
                </a:lnTo>
                <a:lnTo>
                  <a:pt x="584" y="16"/>
                </a:lnTo>
                <a:lnTo>
                  <a:pt x="574" y="14"/>
                </a:lnTo>
                <a:lnTo>
                  <a:pt x="560" y="10"/>
                </a:lnTo>
                <a:lnTo>
                  <a:pt x="540" y="6"/>
                </a:lnTo>
                <a:lnTo>
                  <a:pt x="532" y="2"/>
                </a:lnTo>
                <a:lnTo>
                  <a:pt x="516" y="0"/>
                </a:lnTo>
                <a:lnTo>
                  <a:pt x="512" y="2"/>
                </a:lnTo>
                <a:lnTo>
                  <a:pt x="508" y="2"/>
                </a:lnTo>
                <a:lnTo>
                  <a:pt x="504" y="4"/>
                </a:lnTo>
                <a:close/>
              </a:path>
            </a:pathLst>
          </a:custGeom>
          <a:solidFill>
            <a:schemeClr val="bg1">
              <a:alpha val="5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3015" name="Freeform 34"/>
          <p:cNvSpPr>
            <a:spLocks/>
          </p:cNvSpPr>
          <p:nvPr/>
        </p:nvSpPr>
        <p:spPr bwMode="auto">
          <a:xfrm>
            <a:off x="708025" y="1795463"/>
            <a:ext cx="114300" cy="419100"/>
          </a:xfrm>
          <a:custGeom>
            <a:avLst/>
            <a:gdLst>
              <a:gd name="T0" fmla="*/ 0 w 872"/>
              <a:gd name="T1" fmla="*/ 0 h 3210"/>
              <a:gd name="T2" fmla="*/ 0 w 872"/>
              <a:gd name="T3" fmla="*/ 0 h 3210"/>
              <a:gd name="T4" fmla="*/ 0 w 872"/>
              <a:gd name="T5" fmla="*/ 0 h 3210"/>
              <a:gd name="T6" fmla="*/ 0 w 872"/>
              <a:gd name="T7" fmla="*/ 0 h 3210"/>
              <a:gd name="T8" fmla="*/ 0 w 872"/>
              <a:gd name="T9" fmla="*/ 0 h 3210"/>
              <a:gd name="T10" fmla="*/ 0 w 872"/>
              <a:gd name="T11" fmla="*/ 0 h 3210"/>
              <a:gd name="T12" fmla="*/ 0 w 872"/>
              <a:gd name="T13" fmla="*/ 0 h 3210"/>
              <a:gd name="T14" fmla="*/ 0 w 872"/>
              <a:gd name="T15" fmla="*/ 0 h 3210"/>
              <a:gd name="T16" fmla="*/ 0 w 872"/>
              <a:gd name="T17" fmla="*/ 0 h 3210"/>
              <a:gd name="T18" fmla="*/ 0 w 872"/>
              <a:gd name="T19" fmla="*/ 0 h 3210"/>
              <a:gd name="T20" fmla="*/ 0 w 872"/>
              <a:gd name="T21" fmla="*/ 0 h 3210"/>
              <a:gd name="T22" fmla="*/ 0 w 872"/>
              <a:gd name="T23" fmla="*/ 0 h 3210"/>
              <a:gd name="T24" fmla="*/ 0 w 872"/>
              <a:gd name="T25" fmla="*/ 0 h 3210"/>
              <a:gd name="T26" fmla="*/ 0 w 872"/>
              <a:gd name="T27" fmla="*/ 0 h 3210"/>
              <a:gd name="T28" fmla="*/ 0 w 872"/>
              <a:gd name="T29" fmla="*/ 0 h 3210"/>
              <a:gd name="T30" fmla="*/ 0 w 872"/>
              <a:gd name="T31" fmla="*/ 0 h 3210"/>
              <a:gd name="T32" fmla="*/ 0 w 872"/>
              <a:gd name="T33" fmla="*/ 0 h 3210"/>
              <a:gd name="T34" fmla="*/ 0 w 872"/>
              <a:gd name="T35" fmla="*/ 0 h 3210"/>
              <a:gd name="T36" fmla="*/ 0 w 872"/>
              <a:gd name="T37" fmla="*/ 0 h 3210"/>
              <a:gd name="T38" fmla="*/ 0 w 872"/>
              <a:gd name="T39" fmla="*/ 0 h 3210"/>
              <a:gd name="T40" fmla="*/ 0 w 872"/>
              <a:gd name="T41" fmla="*/ 0 h 3210"/>
              <a:gd name="T42" fmla="*/ 0 w 872"/>
              <a:gd name="T43" fmla="*/ 0 h 3210"/>
              <a:gd name="T44" fmla="*/ 0 w 872"/>
              <a:gd name="T45" fmla="*/ 0 h 3210"/>
              <a:gd name="T46" fmla="*/ 0 w 872"/>
              <a:gd name="T47" fmla="*/ 0 h 3210"/>
              <a:gd name="T48" fmla="*/ 0 w 872"/>
              <a:gd name="T49" fmla="*/ 0 h 3210"/>
              <a:gd name="T50" fmla="*/ 0 w 872"/>
              <a:gd name="T51" fmla="*/ 0 h 3210"/>
              <a:gd name="T52" fmla="*/ 0 w 872"/>
              <a:gd name="T53" fmla="*/ 0 h 3210"/>
              <a:gd name="T54" fmla="*/ 0 w 872"/>
              <a:gd name="T55" fmla="*/ 0 h 3210"/>
              <a:gd name="T56" fmla="*/ 0 w 872"/>
              <a:gd name="T57" fmla="*/ 0 h 3210"/>
              <a:gd name="T58" fmla="*/ 0 w 872"/>
              <a:gd name="T59" fmla="*/ 0 h 3210"/>
              <a:gd name="T60" fmla="*/ 0 w 872"/>
              <a:gd name="T61" fmla="*/ 0 h 3210"/>
              <a:gd name="T62" fmla="*/ 0 w 872"/>
              <a:gd name="T63" fmla="*/ 0 h 3210"/>
              <a:gd name="T64" fmla="*/ 0 w 872"/>
              <a:gd name="T65" fmla="*/ 0 h 3210"/>
              <a:gd name="T66" fmla="*/ 0 w 872"/>
              <a:gd name="T67" fmla="*/ 0 h 3210"/>
              <a:gd name="T68" fmla="*/ 0 w 872"/>
              <a:gd name="T69" fmla="*/ 0 h 3210"/>
              <a:gd name="T70" fmla="*/ 0 w 872"/>
              <a:gd name="T71" fmla="*/ 0 h 3210"/>
              <a:gd name="T72" fmla="*/ 0 w 872"/>
              <a:gd name="T73" fmla="*/ 0 h 3210"/>
              <a:gd name="T74" fmla="*/ 0 w 872"/>
              <a:gd name="T75" fmla="*/ 0 h 3210"/>
              <a:gd name="T76" fmla="*/ 0 w 872"/>
              <a:gd name="T77" fmla="*/ 0 h 3210"/>
              <a:gd name="T78" fmla="*/ 0 w 872"/>
              <a:gd name="T79" fmla="*/ 0 h 3210"/>
              <a:gd name="T80" fmla="*/ 0 w 872"/>
              <a:gd name="T81" fmla="*/ 0 h 3210"/>
              <a:gd name="T82" fmla="*/ 0 w 872"/>
              <a:gd name="T83" fmla="*/ 0 h 3210"/>
              <a:gd name="T84" fmla="*/ 0 w 872"/>
              <a:gd name="T85" fmla="*/ 0 h 3210"/>
              <a:gd name="T86" fmla="*/ 0 w 872"/>
              <a:gd name="T87" fmla="*/ 0 h 3210"/>
              <a:gd name="T88" fmla="*/ 0 w 872"/>
              <a:gd name="T89" fmla="*/ 0 h 3210"/>
              <a:gd name="T90" fmla="*/ 0 w 872"/>
              <a:gd name="T91" fmla="*/ 0 h 3210"/>
              <a:gd name="T92" fmla="*/ 0 w 872"/>
              <a:gd name="T93" fmla="*/ 0 h 3210"/>
              <a:gd name="T94" fmla="*/ 0 w 872"/>
              <a:gd name="T95" fmla="*/ 0 h 3210"/>
              <a:gd name="T96" fmla="*/ 0 w 872"/>
              <a:gd name="T97" fmla="*/ 0 h 3210"/>
              <a:gd name="T98" fmla="*/ 0 w 872"/>
              <a:gd name="T99" fmla="*/ 0 h 3210"/>
              <a:gd name="T100" fmla="*/ 0 w 872"/>
              <a:gd name="T101" fmla="*/ 0 h 3210"/>
              <a:gd name="T102" fmla="*/ 0 w 872"/>
              <a:gd name="T103" fmla="*/ 0 h 3210"/>
              <a:gd name="T104" fmla="*/ 0 w 872"/>
              <a:gd name="T105" fmla="*/ 0 h 3210"/>
              <a:gd name="T106" fmla="*/ 0 w 872"/>
              <a:gd name="T107" fmla="*/ 0 h 3210"/>
              <a:gd name="T108" fmla="*/ 0 w 872"/>
              <a:gd name="T109" fmla="*/ 0 h 3210"/>
              <a:gd name="T110" fmla="*/ 0 w 872"/>
              <a:gd name="T111" fmla="*/ 0 h 3210"/>
              <a:gd name="T112" fmla="*/ 0 w 872"/>
              <a:gd name="T113" fmla="*/ 0 h 3210"/>
              <a:gd name="T114" fmla="*/ 0 w 872"/>
              <a:gd name="T115" fmla="*/ 0 h 3210"/>
              <a:gd name="T116" fmla="*/ 0 w 872"/>
              <a:gd name="T117" fmla="*/ 0 h 3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2"/>
              <a:gd name="T178" fmla="*/ 0 h 3210"/>
              <a:gd name="T179" fmla="*/ 872 w 872"/>
              <a:gd name="T180" fmla="*/ 3210 h 3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2" h="3210">
                <a:moveTo>
                  <a:pt x="386" y="0"/>
                </a:moveTo>
                <a:lnTo>
                  <a:pt x="386" y="0"/>
                </a:lnTo>
                <a:lnTo>
                  <a:pt x="370" y="0"/>
                </a:lnTo>
                <a:lnTo>
                  <a:pt x="360" y="0"/>
                </a:lnTo>
                <a:lnTo>
                  <a:pt x="348" y="0"/>
                </a:lnTo>
                <a:lnTo>
                  <a:pt x="334" y="6"/>
                </a:lnTo>
                <a:lnTo>
                  <a:pt x="318" y="16"/>
                </a:lnTo>
                <a:lnTo>
                  <a:pt x="296" y="34"/>
                </a:lnTo>
                <a:lnTo>
                  <a:pt x="274" y="58"/>
                </a:lnTo>
                <a:lnTo>
                  <a:pt x="254" y="84"/>
                </a:lnTo>
                <a:lnTo>
                  <a:pt x="238" y="108"/>
                </a:lnTo>
                <a:lnTo>
                  <a:pt x="232" y="126"/>
                </a:lnTo>
                <a:lnTo>
                  <a:pt x="228" y="136"/>
                </a:lnTo>
                <a:lnTo>
                  <a:pt x="228" y="142"/>
                </a:lnTo>
                <a:lnTo>
                  <a:pt x="228" y="146"/>
                </a:lnTo>
                <a:lnTo>
                  <a:pt x="226" y="152"/>
                </a:lnTo>
                <a:lnTo>
                  <a:pt x="224" y="162"/>
                </a:lnTo>
                <a:lnTo>
                  <a:pt x="220" y="186"/>
                </a:lnTo>
                <a:lnTo>
                  <a:pt x="220" y="192"/>
                </a:lnTo>
                <a:lnTo>
                  <a:pt x="220" y="196"/>
                </a:lnTo>
                <a:lnTo>
                  <a:pt x="222" y="200"/>
                </a:lnTo>
                <a:lnTo>
                  <a:pt x="222" y="206"/>
                </a:lnTo>
                <a:lnTo>
                  <a:pt x="220" y="208"/>
                </a:lnTo>
                <a:lnTo>
                  <a:pt x="218" y="216"/>
                </a:lnTo>
                <a:lnTo>
                  <a:pt x="218" y="228"/>
                </a:lnTo>
                <a:lnTo>
                  <a:pt x="222" y="244"/>
                </a:lnTo>
                <a:lnTo>
                  <a:pt x="232" y="274"/>
                </a:lnTo>
                <a:lnTo>
                  <a:pt x="236" y="288"/>
                </a:lnTo>
                <a:lnTo>
                  <a:pt x="238" y="294"/>
                </a:lnTo>
                <a:lnTo>
                  <a:pt x="244" y="300"/>
                </a:lnTo>
                <a:lnTo>
                  <a:pt x="248" y="304"/>
                </a:lnTo>
                <a:lnTo>
                  <a:pt x="254" y="306"/>
                </a:lnTo>
                <a:lnTo>
                  <a:pt x="262" y="308"/>
                </a:lnTo>
                <a:lnTo>
                  <a:pt x="264" y="306"/>
                </a:lnTo>
                <a:lnTo>
                  <a:pt x="266" y="326"/>
                </a:lnTo>
                <a:lnTo>
                  <a:pt x="268" y="340"/>
                </a:lnTo>
                <a:lnTo>
                  <a:pt x="268" y="360"/>
                </a:lnTo>
                <a:lnTo>
                  <a:pt x="266" y="370"/>
                </a:lnTo>
                <a:lnTo>
                  <a:pt x="260" y="372"/>
                </a:lnTo>
                <a:lnTo>
                  <a:pt x="254" y="374"/>
                </a:lnTo>
                <a:lnTo>
                  <a:pt x="248" y="384"/>
                </a:lnTo>
                <a:lnTo>
                  <a:pt x="228" y="406"/>
                </a:lnTo>
                <a:lnTo>
                  <a:pt x="218" y="416"/>
                </a:lnTo>
                <a:lnTo>
                  <a:pt x="212" y="420"/>
                </a:lnTo>
                <a:lnTo>
                  <a:pt x="210" y="422"/>
                </a:lnTo>
                <a:lnTo>
                  <a:pt x="208" y="424"/>
                </a:lnTo>
                <a:lnTo>
                  <a:pt x="210" y="426"/>
                </a:lnTo>
                <a:lnTo>
                  <a:pt x="186" y="436"/>
                </a:lnTo>
                <a:lnTo>
                  <a:pt x="178" y="434"/>
                </a:lnTo>
                <a:lnTo>
                  <a:pt x="172" y="434"/>
                </a:lnTo>
                <a:lnTo>
                  <a:pt x="166" y="434"/>
                </a:lnTo>
                <a:lnTo>
                  <a:pt x="134" y="436"/>
                </a:lnTo>
                <a:lnTo>
                  <a:pt x="96" y="436"/>
                </a:lnTo>
                <a:lnTo>
                  <a:pt x="80" y="440"/>
                </a:lnTo>
                <a:lnTo>
                  <a:pt x="70" y="442"/>
                </a:lnTo>
                <a:lnTo>
                  <a:pt x="60" y="446"/>
                </a:lnTo>
                <a:lnTo>
                  <a:pt x="48" y="454"/>
                </a:lnTo>
                <a:lnTo>
                  <a:pt x="38" y="462"/>
                </a:lnTo>
                <a:lnTo>
                  <a:pt x="28" y="474"/>
                </a:lnTo>
                <a:lnTo>
                  <a:pt x="20" y="488"/>
                </a:lnTo>
                <a:lnTo>
                  <a:pt x="8" y="514"/>
                </a:lnTo>
                <a:lnTo>
                  <a:pt x="4" y="530"/>
                </a:lnTo>
                <a:lnTo>
                  <a:pt x="2" y="538"/>
                </a:lnTo>
                <a:lnTo>
                  <a:pt x="2" y="544"/>
                </a:lnTo>
                <a:lnTo>
                  <a:pt x="2" y="560"/>
                </a:lnTo>
                <a:lnTo>
                  <a:pt x="2" y="576"/>
                </a:lnTo>
                <a:lnTo>
                  <a:pt x="2" y="584"/>
                </a:lnTo>
                <a:lnTo>
                  <a:pt x="2" y="596"/>
                </a:lnTo>
                <a:lnTo>
                  <a:pt x="0" y="616"/>
                </a:lnTo>
                <a:lnTo>
                  <a:pt x="0" y="636"/>
                </a:lnTo>
                <a:lnTo>
                  <a:pt x="0" y="650"/>
                </a:lnTo>
                <a:lnTo>
                  <a:pt x="2" y="660"/>
                </a:lnTo>
                <a:lnTo>
                  <a:pt x="8" y="676"/>
                </a:lnTo>
                <a:lnTo>
                  <a:pt x="12" y="684"/>
                </a:lnTo>
                <a:lnTo>
                  <a:pt x="12" y="716"/>
                </a:lnTo>
                <a:lnTo>
                  <a:pt x="12" y="742"/>
                </a:lnTo>
                <a:lnTo>
                  <a:pt x="14" y="764"/>
                </a:lnTo>
                <a:lnTo>
                  <a:pt x="18" y="782"/>
                </a:lnTo>
                <a:lnTo>
                  <a:pt x="20" y="790"/>
                </a:lnTo>
                <a:lnTo>
                  <a:pt x="24" y="796"/>
                </a:lnTo>
                <a:lnTo>
                  <a:pt x="34" y="804"/>
                </a:lnTo>
                <a:lnTo>
                  <a:pt x="42" y="808"/>
                </a:lnTo>
                <a:lnTo>
                  <a:pt x="46" y="808"/>
                </a:lnTo>
                <a:lnTo>
                  <a:pt x="48" y="820"/>
                </a:lnTo>
                <a:lnTo>
                  <a:pt x="54" y="838"/>
                </a:lnTo>
                <a:lnTo>
                  <a:pt x="62" y="860"/>
                </a:lnTo>
                <a:lnTo>
                  <a:pt x="66" y="874"/>
                </a:lnTo>
                <a:lnTo>
                  <a:pt x="68" y="884"/>
                </a:lnTo>
                <a:lnTo>
                  <a:pt x="70" y="894"/>
                </a:lnTo>
                <a:lnTo>
                  <a:pt x="76" y="906"/>
                </a:lnTo>
                <a:lnTo>
                  <a:pt x="86" y="922"/>
                </a:lnTo>
                <a:lnTo>
                  <a:pt x="88" y="936"/>
                </a:lnTo>
                <a:lnTo>
                  <a:pt x="90" y="960"/>
                </a:lnTo>
                <a:lnTo>
                  <a:pt x="90" y="986"/>
                </a:lnTo>
                <a:lnTo>
                  <a:pt x="92" y="1008"/>
                </a:lnTo>
                <a:lnTo>
                  <a:pt x="96" y="1034"/>
                </a:lnTo>
                <a:lnTo>
                  <a:pt x="96" y="1044"/>
                </a:lnTo>
                <a:lnTo>
                  <a:pt x="96" y="1134"/>
                </a:lnTo>
                <a:lnTo>
                  <a:pt x="92" y="1236"/>
                </a:lnTo>
                <a:lnTo>
                  <a:pt x="88" y="1310"/>
                </a:lnTo>
                <a:lnTo>
                  <a:pt x="88" y="1368"/>
                </a:lnTo>
                <a:lnTo>
                  <a:pt x="88" y="1508"/>
                </a:lnTo>
                <a:lnTo>
                  <a:pt x="88" y="1608"/>
                </a:lnTo>
                <a:lnTo>
                  <a:pt x="88" y="1616"/>
                </a:lnTo>
                <a:lnTo>
                  <a:pt x="90" y="1622"/>
                </a:lnTo>
                <a:lnTo>
                  <a:pt x="98" y="1632"/>
                </a:lnTo>
                <a:lnTo>
                  <a:pt x="104" y="1638"/>
                </a:lnTo>
                <a:lnTo>
                  <a:pt x="106" y="1640"/>
                </a:lnTo>
                <a:lnTo>
                  <a:pt x="104" y="1674"/>
                </a:lnTo>
                <a:lnTo>
                  <a:pt x="104" y="1704"/>
                </a:lnTo>
                <a:lnTo>
                  <a:pt x="108" y="1736"/>
                </a:lnTo>
                <a:lnTo>
                  <a:pt x="110" y="1772"/>
                </a:lnTo>
                <a:lnTo>
                  <a:pt x="110" y="1814"/>
                </a:lnTo>
                <a:lnTo>
                  <a:pt x="108" y="1860"/>
                </a:lnTo>
                <a:lnTo>
                  <a:pt x="108" y="1944"/>
                </a:lnTo>
                <a:lnTo>
                  <a:pt x="96" y="2006"/>
                </a:lnTo>
                <a:lnTo>
                  <a:pt x="88" y="2062"/>
                </a:lnTo>
                <a:lnTo>
                  <a:pt x="86" y="2088"/>
                </a:lnTo>
                <a:lnTo>
                  <a:pt x="86" y="2110"/>
                </a:lnTo>
                <a:lnTo>
                  <a:pt x="86" y="2182"/>
                </a:lnTo>
                <a:lnTo>
                  <a:pt x="86" y="2214"/>
                </a:lnTo>
                <a:lnTo>
                  <a:pt x="70" y="2262"/>
                </a:lnTo>
                <a:lnTo>
                  <a:pt x="58" y="2304"/>
                </a:lnTo>
                <a:lnTo>
                  <a:pt x="54" y="2322"/>
                </a:lnTo>
                <a:lnTo>
                  <a:pt x="52" y="2336"/>
                </a:lnTo>
                <a:lnTo>
                  <a:pt x="48" y="2380"/>
                </a:lnTo>
                <a:lnTo>
                  <a:pt x="40" y="2448"/>
                </a:lnTo>
                <a:lnTo>
                  <a:pt x="30" y="2524"/>
                </a:lnTo>
                <a:lnTo>
                  <a:pt x="28" y="2560"/>
                </a:lnTo>
                <a:lnTo>
                  <a:pt x="28" y="2592"/>
                </a:lnTo>
                <a:lnTo>
                  <a:pt x="32" y="2790"/>
                </a:lnTo>
                <a:lnTo>
                  <a:pt x="30" y="2814"/>
                </a:lnTo>
                <a:lnTo>
                  <a:pt x="24" y="2840"/>
                </a:lnTo>
                <a:lnTo>
                  <a:pt x="12" y="2892"/>
                </a:lnTo>
                <a:lnTo>
                  <a:pt x="6" y="2916"/>
                </a:lnTo>
                <a:lnTo>
                  <a:pt x="2" y="2936"/>
                </a:lnTo>
                <a:lnTo>
                  <a:pt x="2" y="2946"/>
                </a:lnTo>
                <a:lnTo>
                  <a:pt x="4" y="2954"/>
                </a:lnTo>
                <a:lnTo>
                  <a:pt x="6" y="2962"/>
                </a:lnTo>
                <a:lnTo>
                  <a:pt x="10" y="2968"/>
                </a:lnTo>
                <a:lnTo>
                  <a:pt x="18" y="2980"/>
                </a:lnTo>
                <a:lnTo>
                  <a:pt x="24" y="2990"/>
                </a:lnTo>
                <a:lnTo>
                  <a:pt x="30" y="3014"/>
                </a:lnTo>
                <a:lnTo>
                  <a:pt x="38" y="3062"/>
                </a:lnTo>
                <a:lnTo>
                  <a:pt x="44" y="3094"/>
                </a:lnTo>
                <a:lnTo>
                  <a:pt x="48" y="3102"/>
                </a:lnTo>
                <a:lnTo>
                  <a:pt x="44" y="3110"/>
                </a:lnTo>
                <a:lnTo>
                  <a:pt x="40" y="3120"/>
                </a:lnTo>
                <a:lnTo>
                  <a:pt x="40" y="3130"/>
                </a:lnTo>
                <a:lnTo>
                  <a:pt x="44" y="3154"/>
                </a:lnTo>
                <a:lnTo>
                  <a:pt x="46" y="3170"/>
                </a:lnTo>
                <a:lnTo>
                  <a:pt x="44" y="3172"/>
                </a:lnTo>
                <a:lnTo>
                  <a:pt x="44" y="3196"/>
                </a:lnTo>
                <a:lnTo>
                  <a:pt x="78" y="3204"/>
                </a:lnTo>
                <a:lnTo>
                  <a:pt x="114" y="3208"/>
                </a:lnTo>
                <a:lnTo>
                  <a:pt x="132" y="3208"/>
                </a:lnTo>
                <a:lnTo>
                  <a:pt x="152" y="3210"/>
                </a:lnTo>
                <a:lnTo>
                  <a:pt x="190" y="3208"/>
                </a:lnTo>
                <a:lnTo>
                  <a:pt x="214" y="3206"/>
                </a:lnTo>
                <a:lnTo>
                  <a:pt x="230" y="3202"/>
                </a:lnTo>
                <a:lnTo>
                  <a:pt x="244" y="3200"/>
                </a:lnTo>
                <a:lnTo>
                  <a:pt x="248" y="3198"/>
                </a:lnTo>
                <a:lnTo>
                  <a:pt x="250" y="3196"/>
                </a:lnTo>
                <a:lnTo>
                  <a:pt x="248" y="3184"/>
                </a:lnTo>
                <a:lnTo>
                  <a:pt x="244" y="3178"/>
                </a:lnTo>
                <a:lnTo>
                  <a:pt x="240" y="3176"/>
                </a:lnTo>
                <a:lnTo>
                  <a:pt x="242" y="3170"/>
                </a:lnTo>
                <a:lnTo>
                  <a:pt x="244" y="3160"/>
                </a:lnTo>
                <a:lnTo>
                  <a:pt x="244" y="3144"/>
                </a:lnTo>
                <a:lnTo>
                  <a:pt x="242" y="3138"/>
                </a:lnTo>
                <a:lnTo>
                  <a:pt x="240" y="3130"/>
                </a:lnTo>
                <a:lnTo>
                  <a:pt x="230" y="3120"/>
                </a:lnTo>
                <a:lnTo>
                  <a:pt x="224" y="3116"/>
                </a:lnTo>
                <a:lnTo>
                  <a:pt x="226" y="3114"/>
                </a:lnTo>
                <a:lnTo>
                  <a:pt x="222" y="3106"/>
                </a:lnTo>
                <a:lnTo>
                  <a:pt x="216" y="3096"/>
                </a:lnTo>
                <a:lnTo>
                  <a:pt x="214" y="3090"/>
                </a:lnTo>
                <a:lnTo>
                  <a:pt x="212" y="3086"/>
                </a:lnTo>
                <a:lnTo>
                  <a:pt x="214" y="3078"/>
                </a:lnTo>
                <a:lnTo>
                  <a:pt x="216" y="3078"/>
                </a:lnTo>
                <a:lnTo>
                  <a:pt x="218" y="3078"/>
                </a:lnTo>
                <a:lnTo>
                  <a:pt x="220" y="3076"/>
                </a:lnTo>
                <a:lnTo>
                  <a:pt x="244" y="3036"/>
                </a:lnTo>
                <a:lnTo>
                  <a:pt x="246" y="3032"/>
                </a:lnTo>
                <a:lnTo>
                  <a:pt x="248" y="3026"/>
                </a:lnTo>
                <a:lnTo>
                  <a:pt x="248" y="3020"/>
                </a:lnTo>
                <a:lnTo>
                  <a:pt x="248" y="3010"/>
                </a:lnTo>
                <a:lnTo>
                  <a:pt x="246" y="2984"/>
                </a:lnTo>
                <a:lnTo>
                  <a:pt x="242" y="2974"/>
                </a:lnTo>
                <a:lnTo>
                  <a:pt x="238" y="2962"/>
                </a:lnTo>
                <a:lnTo>
                  <a:pt x="228" y="2948"/>
                </a:lnTo>
                <a:lnTo>
                  <a:pt x="216" y="2936"/>
                </a:lnTo>
                <a:lnTo>
                  <a:pt x="204" y="2922"/>
                </a:lnTo>
                <a:lnTo>
                  <a:pt x="218" y="2890"/>
                </a:lnTo>
                <a:lnTo>
                  <a:pt x="228" y="2862"/>
                </a:lnTo>
                <a:lnTo>
                  <a:pt x="234" y="2840"/>
                </a:lnTo>
                <a:lnTo>
                  <a:pt x="242" y="2754"/>
                </a:lnTo>
                <a:lnTo>
                  <a:pt x="248" y="2678"/>
                </a:lnTo>
                <a:lnTo>
                  <a:pt x="260" y="2566"/>
                </a:lnTo>
                <a:lnTo>
                  <a:pt x="298" y="2456"/>
                </a:lnTo>
                <a:lnTo>
                  <a:pt x="316" y="2396"/>
                </a:lnTo>
                <a:lnTo>
                  <a:pt x="334" y="2332"/>
                </a:lnTo>
                <a:lnTo>
                  <a:pt x="350" y="2264"/>
                </a:lnTo>
                <a:lnTo>
                  <a:pt x="364" y="2230"/>
                </a:lnTo>
                <a:lnTo>
                  <a:pt x="384" y="2184"/>
                </a:lnTo>
                <a:lnTo>
                  <a:pt x="412" y="2108"/>
                </a:lnTo>
                <a:lnTo>
                  <a:pt x="416" y="2220"/>
                </a:lnTo>
                <a:lnTo>
                  <a:pt x="420" y="2286"/>
                </a:lnTo>
                <a:lnTo>
                  <a:pt x="424" y="2326"/>
                </a:lnTo>
                <a:lnTo>
                  <a:pt x="426" y="2340"/>
                </a:lnTo>
                <a:lnTo>
                  <a:pt x="430" y="2352"/>
                </a:lnTo>
                <a:lnTo>
                  <a:pt x="438" y="2366"/>
                </a:lnTo>
                <a:lnTo>
                  <a:pt x="446" y="2380"/>
                </a:lnTo>
                <a:lnTo>
                  <a:pt x="454" y="2392"/>
                </a:lnTo>
                <a:lnTo>
                  <a:pt x="450" y="2398"/>
                </a:lnTo>
                <a:lnTo>
                  <a:pt x="438" y="2412"/>
                </a:lnTo>
                <a:lnTo>
                  <a:pt x="432" y="2422"/>
                </a:lnTo>
                <a:lnTo>
                  <a:pt x="428" y="2434"/>
                </a:lnTo>
                <a:lnTo>
                  <a:pt x="424" y="2446"/>
                </a:lnTo>
                <a:lnTo>
                  <a:pt x="424" y="2462"/>
                </a:lnTo>
                <a:lnTo>
                  <a:pt x="424" y="2502"/>
                </a:lnTo>
                <a:lnTo>
                  <a:pt x="428" y="2554"/>
                </a:lnTo>
                <a:lnTo>
                  <a:pt x="430" y="2610"/>
                </a:lnTo>
                <a:lnTo>
                  <a:pt x="430" y="2640"/>
                </a:lnTo>
                <a:lnTo>
                  <a:pt x="428" y="2666"/>
                </a:lnTo>
                <a:lnTo>
                  <a:pt x="420" y="2764"/>
                </a:lnTo>
                <a:lnTo>
                  <a:pt x="418" y="2806"/>
                </a:lnTo>
                <a:lnTo>
                  <a:pt x="418" y="2838"/>
                </a:lnTo>
                <a:lnTo>
                  <a:pt x="422" y="2904"/>
                </a:lnTo>
                <a:lnTo>
                  <a:pt x="422" y="2942"/>
                </a:lnTo>
                <a:lnTo>
                  <a:pt x="420" y="2950"/>
                </a:lnTo>
                <a:lnTo>
                  <a:pt x="414" y="2966"/>
                </a:lnTo>
                <a:lnTo>
                  <a:pt x="410" y="2988"/>
                </a:lnTo>
                <a:lnTo>
                  <a:pt x="410" y="3002"/>
                </a:lnTo>
                <a:lnTo>
                  <a:pt x="410" y="3014"/>
                </a:lnTo>
                <a:lnTo>
                  <a:pt x="416" y="3090"/>
                </a:lnTo>
                <a:lnTo>
                  <a:pt x="418" y="3092"/>
                </a:lnTo>
                <a:lnTo>
                  <a:pt x="420" y="3092"/>
                </a:lnTo>
                <a:lnTo>
                  <a:pt x="422" y="3094"/>
                </a:lnTo>
                <a:lnTo>
                  <a:pt x="422" y="3110"/>
                </a:lnTo>
                <a:lnTo>
                  <a:pt x="424" y="3132"/>
                </a:lnTo>
                <a:lnTo>
                  <a:pt x="422" y="3134"/>
                </a:lnTo>
                <a:lnTo>
                  <a:pt x="418" y="3136"/>
                </a:lnTo>
                <a:lnTo>
                  <a:pt x="418" y="3138"/>
                </a:lnTo>
                <a:lnTo>
                  <a:pt x="418" y="3172"/>
                </a:lnTo>
                <a:lnTo>
                  <a:pt x="418" y="3174"/>
                </a:lnTo>
                <a:lnTo>
                  <a:pt x="424" y="3176"/>
                </a:lnTo>
                <a:lnTo>
                  <a:pt x="550" y="3178"/>
                </a:lnTo>
                <a:lnTo>
                  <a:pt x="596" y="3174"/>
                </a:lnTo>
                <a:lnTo>
                  <a:pt x="594" y="3164"/>
                </a:lnTo>
                <a:lnTo>
                  <a:pt x="614" y="3170"/>
                </a:lnTo>
                <a:lnTo>
                  <a:pt x="634" y="3174"/>
                </a:lnTo>
                <a:lnTo>
                  <a:pt x="654" y="3176"/>
                </a:lnTo>
                <a:lnTo>
                  <a:pt x="776" y="3176"/>
                </a:lnTo>
                <a:lnTo>
                  <a:pt x="804" y="3176"/>
                </a:lnTo>
                <a:lnTo>
                  <a:pt x="830" y="3172"/>
                </a:lnTo>
                <a:lnTo>
                  <a:pt x="862" y="3168"/>
                </a:lnTo>
                <a:lnTo>
                  <a:pt x="862" y="3166"/>
                </a:lnTo>
                <a:lnTo>
                  <a:pt x="864" y="3164"/>
                </a:lnTo>
                <a:lnTo>
                  <a:pt x="864" y="3162"/>
                </a:lnTo>
                <a:lnTo>
                  <a:pt x="860" y="3154"/>
                </a:lnTo>
                <a:lnTo>
                  <a:pt x="858" y="3152"/>
                </a:lnTo>
                <a:lnTo>
                  <a:pt x="856" y="3150"/>
                </a:lnTo>
                <a:lnTo>
                  <a:pt x="856" y="3146"/>
                </a:lnTo>
                <a:lnTo>
                  <a:pt x="856" y="3140"/>
                </a:lnTo>
                <a:lnTo>
                  <a:pt x="854" y="3136"/>
                </a:lnTo>
                <a:lnTo>
                  <a:pt x="852" y="3130"/>
                </a:lnTo>
                <a:lnTo>
                  <a:pt x="844" y="3122"/>
                </a:lnTo>
                <a:lnTo>
                  <a:pt x="834" y="3114"/>
                </a:lnTo>
                <a:lnTo>
                  <a:pt x="826" y="3110"/>
                </a:lnTo>
                <a:lnTo>
                  <a:pt x="816" y="3108"/>
                </a:lnTo>
                <a:lnTo>
                  <a:pt x="786" y="3106"/>
                </a:lnTo>
                <a:lnTo>
                  <a:pt x="768" y="3104"/>
                </a:lnTo>
                <a:lnTo>
                  <a:pt x="756" y="3100"/>
                </a:lnTo>
                <a:lnTo>
                  <a:pt x="750" y="3096"/>
                </a:lnTo>
                <a:lnTo>
                  <a:pt x="746" y="3092"/>
                </a:lnTo>
                <a:lnTo>
                  <a:pt x="734" y="3090"/>
                </a:lnTo>
                <a:lnTo>
                  <a:pt x="726" y="3086"/>
                </a:lnTo>
                <a:lnTo>
                  <a:pt x="720" y="3084"/>
                </a:lnTo>
                <a:lnTo>
                  <a:pt x="712" y="3076"/>
                </a:lnTo>
                <a:lnTo>
                  <a:pt x="714" y="3072"/>
                </a:lnTo>
                <a:lnTo>
                  <a:pt x="714" y="3068"/>
                </a:lnTo>
                <a:lnTo>
                  <a:pt x="712" y="3066"/>
                </a:lnTo>
                <a:lnTo>
                  <a:pt x="706" y="3062"/>
                </a:lnTo>
                <a:lnTo>
                  <a:pt x="702" y="3062"/>
                </a:lnTo>
                <a:lnTo>
                  <a:pt x="698" y="3058"/>
                </a:lnTo>
                <a:lnTo>
                  <a:pt x="698" y="3054"/>
                </a:lnTo>
                <a:lnTo>
                  <a:pt x="698" y="3048"/>
                </a:lnTo>
                <a:lnTo>
                  <a:pt x="696" y="3046"/>
                </a:lnTo>
                <a:lnTo>
                  <a:pt x="688" y="3042"/>
                </a:lnTo>
                <a:lnTo>
                  <a:pt x="682" y="3040"/>
                </a:lnTo>
                <a:lnTo>
                  <a:pt x="684" y="3038"/>
                </a:lnTo>
                <a:lnTo>
                  <a:pt x="684" y="3034"/>
                </a:lnTo>
                <a:lnTo>
                  <a:pt x="682" y="3028"/>
                </a:lnTo>
                <a:lnTo>
                  <a:pt x="672" y="3000"/>
                </a:lnTo>
                <a:lnTo>
                  <a:pt x="660" y="2970"/>
                </a:lnTo>
                <a:lnTo>
                  <a:pt x="658" y="2966"/>
                </a:lnTo>
                <a:lnTo>
                  <a:pt x="654" y="2964"/>
                </a:lnTo>
                <a:lnTo>
                  <a:pt x="642" y="2958"/>
                </a:lnTo>
                <a:lnTo>
                  <a:pt x="626" y="2956"/>
                </a:lnTo>
                <a:lnTo>
                  <a:pt x="630" y="2948"/>
                </a:lnTo>
                <a:lnTo>
                  <a:pt x="634" y="2948"/>
                </a:lnTo>
                <a:lnTo>
                  <a:pt x="644" y="2946"/>
                </a:lnTo>
                <a:lnTo>
                  <a:pt x="650" y="2944"/>
                </a:lnTo>
                <a:lnTo>
                  <a:pt x="658" y="2938"/>
                </a:lnTo>
                <a:lnTo>
                  <a:pt x="662" y="2930"/>
                </a:lnTo>
                <a:lnTo>
                  <a:pt x="668" y="2920"/>
                </a:lnTo>
                <a:lnTo>
                  <a:pt x="684" y="2878"/>
                </a:lnTo>
                <a:lnTo>
                  <a:pt x="690" y="2860"/>
                </a:lnTo>
                <a:lnTo>
                  <a:pt x="692" y="2850"/>
                </a:lnTo>
                <a:lnTo>
                  <a:pt x="696" y="2636"/>
                </a:lnTo>
                <a:lnTo>
                  <a:pt x="700" y="2566"/>
                </a:lnTo>
                <a:lnTo>
                  <a:pt x="702" y="2498"/>
                </a:lnTo>
                <a:lnTo>
                  <a:pt x="710" y="2404"/>
                </a:lnTo>
                <a:lnTo>
                  <a:pt x="716" y="2300"/>
                </a:lnTo>
                <a:lnTo>
                  <a:pt x="718" y="2258"/>
                </a:lnTo>
                <a:lnTo>
                  <a:pt x="718" y="2204"/>
                </a:lnTo>
                <a:lnTo>
                  <a:pt x="716" y="2136"/>
                </a:lnTo>
                <a:lnTo>
                  <a:pt x="720" y="2102"/>
                </a:lnTo>
                <a:lnTo>
                  <a:pt x="724" y="2070"/>
                </a:lnTo>
                <a:lnTo>
                  <a:pt x="726" y="2032"/>
                </a:lnTo>
                <a:lnTo>
                  <a:pt x="730" y="1868"/>
                </a:lnTo>
                <a:lnTo>
                  <a:pt x="730" y="1624"/>
                </a:lnTo>
                <a:lnTo>
                  <a:pt x="748" y="1618"/>
                </a:lnTo>
                <a:lnTo>
                  <a:pt x="764" y="1612"/>
                </a:lnTo>
                <a:lnTo>
                  <a:pt x="782" y="1604"/>
                </a:lnTo>
                <a:lnTo>
                  <a:pt x="800" y="1594"/>
                </a:lnTo>
                <a:lnTo>
                  <a:pt x="808" y="1584"/>
                </a:lnTo>
                <a:lnTo>
                  <a:pt x="812" y="1578"/>
                </a:lnTo>
                <a:lnTo>
                  <a:pt x="812" y="1576"/>
                </a:lnTo>
                <a:lnTo>
                  <a:pt x="802" y="1536"/>
                </a:lnTo>
                <a:lnTo>
                  <a:pt x="792" y="1500"/>
                </a:lnTo>
                <a:lnTo>
                  <a:pt x="786" y="1464"/>
                </a:lnTo>
                <a:lnTo>
                  <a:pt x="776" y="1420"/>
                </a:lnTo>
                <a:lnTo>
                  <a:pt x="760" y="1366"/>
                </a:lnTo>
                <a:lnTo>
                  <a:pt x="734" y="1284"/>
                </a:lnTo>
                <a:lnTo>
                  <a:pt x="732" y="1268"/>
                </a:lnTo>
                <a:lnTo>
                  <a:pt x="732" y="1252"/>
                </a:lnTo>
                <a:lnTo>
                  <a:pt x="734" y="1232"/>
                </a:lnTo>
                <a:lnTo>
                  <a:pt x="736" y="1228"/>
                </a:lnTo>
                <a:lnTo>
                  <a:pt x="738" y="1224"/>
                </a:lnTo>
                <a:lnTo>
                  <a:pt x="738" y="1220"/>
                </a:lnTo>
                <a:lnTo>
                  <a:pt x="706" y="1134"/>
                </a:lnTo>
                <a:lnTo>
                  <a:pt x="704" y="1114"/>
                </a:lnTo>
                <a:lnTo>
                  <a:pt x="700" y="1088"/>
                </a:lnTo>
                <a:lnTo>
                  <a:pt x="696" y="1062"/>
                </a:lnTo>
                <a:lnTo>
                  <a:pt x="706" y="1062"/>
                </a:lnTo>
                <a:lnTo>
                  <a:pt x="728" y="1064"/>
                </a:lnTo>
                <a:lnTo>
                  <a:pt x="750" y="1066"/>
                </a:lnTo>
                <a:lnTo>
                  <a:pt x="758" y="1066"/>
                </a:lnTo>
                <a:lnTo>
                  <a:pt x="762" y="1068"/>
                </a:lnTo>
                <a:lnTo>
                  <a:pt x="772" y="1072"/>
                </a:lnTo>
                <a:lnTo>
                  <a:pt x="778" y="1072"/>
                </a:lnTo>
                <a:lnTo>
                  <a:pt x="786" y="1072"/>
                </a:lnTo>
                <a:lnTo>
                  <a:pt x="794" y="1070"/>
                </a:lnTo>
                <a:lnTo>
                  <a:pt x="804" y="1066"/>
                </a:lnTo>
                <a:lnTo>
                  <a:pt x="818" y="1056"/>
                </a:lnTo>
                <a:lnTo>
                  <a:pt x="828" y="1048"/>
                </a:lnTo>
                <a:lnTo>
                  <a:pt x="834" y="1038"/>
                </a:lnTo>
                <a:lnTo>
                  <a:pt x="846" y="1008"/>
                </a:lnTo>
                <a:lnTo>
                  <a:pt x="854" y="988"/>
                </a:lnTo>
                <a:lnTo>
                  <a:pt x="858" y="972"/>
                </a:lnTo>
                <a:lnTo>
                  <a:pt x="864" y="948"/>
                </a:lnTo>
                <a:lnTo>
                  <a:pt x="868" y="932"/>
                </a:lnTo>
                <a:lnTo>
                  <a:pt x="872" y="924"/>
                </a:lnTo>
                <a:lnTo>
                  <a:pt x="872" y="920"/>
                </a:lnTo>
                <a:lnTo>
                  <a:pt x="870" y="914"/>
                </a:lnTo>
                <a:lnTo>
                  <a:pt x="860" y="892"/>
                </a:lnTo>
                <a:lnTo>
                  <a:pt x="852" y="868"/>
                </a:lnTo>
                <a:lnTo>
                  <a:pt x="844" y="854"/>
                </a:lnTo>
                <a:lnTo>
                  <a:pt x="832" y="830"/>
                </a:lnTo>
                <a:lnTo>
                  <a:pt x="812" y="792"/>
                </a:lnTo>
                <a:lnTo>
                  <a:pt x="802" y="770"/>
                </a:lnTo>
                <a:lnTo>
                  <a:pt x="798" y="758"/>
                </a:lnTo>
                <a:lnTo>
                  <a:pt x="796" y="750"/>
                </a:lnTo>
                <a:lnTo>
                  <a:pt x="796" y="742"/>
                </a:lnTo>
                <a:lnTo>
                  <a:pt x="794" y="738"/>
                </a:lnTo>
                <a:lnTo>
                  <a:pt x="790" y="734"/>
                </a:lnTo>
                <a:lnTo>
                  <a:pt x="788" y="730"/>
                </a:lnTo>
                <a:lnTo>
                  <a:pt x="780" y="726"/>
                </a:lnTo>
                <a:lnTo>
                  <a:pt x="776" y="716"/>
                </a:lnTo>
                <a:lnTo>
                  <a:pt x="772" y="704"/>
                </a:lnTo>
                <a:lnTo>
                  <a:pt x="772" y="696"/>
                </a:lnTo>
                <a:lnTo>
                  <a:pt x="774" y="692"/>
                </a:lnTo>
                <a:lnTo>
                  <a:pt x="774" y="688"/>
                </a:lnTo>
                <a:lnTo>
                  <a:pt x="774" y="686"/>
                </a:lnTo>
                <a:lnTo>
                  <a:pt x="770" y="678"/>
                </a:lnTo>
                <a:lnTo>
                  <a:pt x="770" y="670"/>
                </a:lnTo>
                <a:lnTo>
                  <a:pt x="770" y="660"/>
                </a:lnTo>
                <a:lnTo>
                  <a:pt x="768" y="654"/>
                </a:lnTo>
                <a:lnTo>
                  <a:pt x="766" y="646"/>
                </a:lnTo>
                <a:lnTo>
                  <a:pt x="758" y="628"/>
                </a:lnTo>
                <a:lnTo>
                  <a:pt x="754" y="620"/>
                </a:lnTo>
                <a:lnTo>
                  <a:pt x="752" y="614"/>
                </a:lnTo>
                <a:lnTo>
                  <a:pt x="744" y="604"/>
                </a:lnTo>
                <a:lnTo>
                  <a:pt x="742" y="594"/>
                </a:lnTo>
                <a:lnTo>
                  <a:pt x="742" y="586"/>
                </a:lnTo>
                <a:lnTo>
                  <a:pt x="742" y="580"/>
                </a:lnTo>
                <a:lnTo>
                  <a:pt x="736" y="570"/>
                </a:lnTo>
                <a:lnTo>
                  <a:pt x="722" y="550"/>
                </a:lnTo>
                <a:lnTo>
                  <a:pt x="716" y="542"/>
                </a:lnTo>
                <a:lnTo>
                  <a:pt x="710" y="540"/>
                </a:lnTo>
                <a:lnTo>
                  <a:pt x="696" y="538"/>
                </a:lnTo>
                <a:lnTo>
                  <a:pt x="672" y="530"/>
                </a:lnTo>
                <a:lnTo>
                  <a:pt x="624" y="514"/>
                </a:lnTo>
                <a:lnTo>
                  <a:pt x="560" y="496"/>
                </a:lnTo>
                <a:lnTo>
                  <a:pt x="524" y="488"/>
                </a:lnTo>
                <a:lnTo>
                  <a:pt x="516" y="480"/>
                </a:lnTo>
                <a:lnTo>
                  <a:pt x="500" y="464"/>
                </a:lnTo>
                <a:lnTo>
                  <a:pt x="488" y="446"/>
                </a:lnTo>
                <a:lnTo>
                  <a:pt x="484" y="438"/>
                </a:lnTo>
                <a:lnTo>
                  <a:pt x="478" y="432"/>
                </a:lnTo>
                <a:lnTo>
                  <a:pt x="472" y="426"/>
                </a:lnTo>
                <a:lnTo>
                  <a:pt x="470" y="422"/>
                </a:lnTo>
                <a:lnTo>
                  <a:pt x="470" y="412"/>
                </a:lnTo>
                <a:lnTo>
                  <a:pt x="476" y="394"/>
                </a:lnTo>
                <a:lnTo>
                  <a:pt x="480" y="388"/>
                </a:lnTo>
                <a:lnTo>
                  <a:pt x="488" y="380"/>
                </a:lnTo>
                <a:lnTo>
                  <a:pt x="494" y="372"/>
                </a:lnTo>
                <a:lnTo>
                  <a:pt x="498" y="362"/>
                </a:lnTo>
                <a:lnTo>
                  <a:pt x="512" y="324"/>
                </a:lnTo>
                <a:lnTo>
                  <a:pt x="516" y="324"/>
                </a:lnTo>
                <a:lnTo>
                  <a:pt x="520" y="318"/>
                </a:lnTo>
                <a:lnTo>
                  <a:pt x="524" y="308"/>
                </a:lnTo>
                <a:lnTo>
                  <a:pt x="534" y="284"/>
                </a:lnTo>
                <a:lnTo>
                  <a:pt x="544" y="262"/>
                </a:lnTo>
                <a:lnTo>
                  <a:pt x="550" y="248"/>
                </a:lnTo>
                <a:lnTo>
                  <a:pt x="550" y="244"/>
                </a:lnTo>
                <a:lnTo>
                  <a:pt x="550" y="238"/>
                </a:lnTo>
                <a:lnTo>
                  <a:pt x="546" y="232"/>
                </a:lnTo>
                <a:lnTo>
                  <a:pt x="544" y="230"/>
                </a:lnTo>
                <a:lnTo>
                  <a:pt x="540" y="230"/>
                </a:lnTo>
                <a:lnTo>
                  <a:pt x="540" y="224"/>
                </a:lnTo>
                <a:lnTo>
                  <a:pt x="544" y="218"/>
                </a:lnTo>
                <a:lnTo>
                  <a:pt x="548" y="208"/>
                </a:lnTo>
                <a:lnTo>
                  <a:pt x="552" y="198"/>
                </a:lnTo>
                <a:lnTo>
                  <a:pt x="552" y="190"/>
                </a:lnTo>
                <a:lnTo>
                  <a:pt x="556" y="182"/>
                </a:lnTo>
                <a:lnTo>
                  <a:pt x="558" y="176"/>
                </a:lnTo>
                <a:lnTo>
                  <a:pt x="558" y="166"/>
                </a:lnTo>
                <a:lnTo>
                  <a:pt x="556" y="152"/>
                </a:lnTo>
                <a:lnTo>
                  <a:pt x="556" y="118"/>
                </a:lnTo>
                <a:lnTo>
                  <a:pt x="554" y="112"/>
                </a:lnTo>
                <a:lnTo>
                  <a:pt x="556" y="94"/>
                </a:lnTo>
                <a:lnTo>
                  <a:pt x="554" y="80"/>
                </a:lnTo>
                <a:lnTo>
                  <a:pt x="550" y="72"/>
                </a:lnTo>
                <a:lnTo>
                  <a:pt x="548" y="66"/>
                </a:lnTo>
                <a:lnTo>
                  <a:pt x="540" y="56"/>
                </a:lnTo>
                <a:lnTo>
                  <a:pt x="534" y="50"/>
                </a:lnTo>
                <a:lnTo>
                  <a:pt x="528" y="46"/>
                </a:lnTo>
                <a:lnTo>
                  <a:pt x="520" y="38"/>
                </a:lnTo>
                <a:lnTo>
                  <a:pt x="518" y="34"/>
                </a:lnTo>
                <a:lnTo>
                  <a:pt x="506" y="22"/>
                </a:lnTo>
                <a:lnTo>
                  <a:pt x="502" y="20"/>
                </a:lnTo>
                <a:lnTo>
                  <a:pt x="496" y="18"/>
                </a:lnTo>
                <a:lnTo>
                  <a:pt x="488" y="18"/>
                </a:lnTo>
                <a:lnTo>
                  <a:pt x="476" y="18"/>
                </a:lnTo>
                <a:lnTo>
                  <a:pt x="472" y="14"/>
                </a:lnTo>
                <a:lnTo>
                  <a:pt x="466" y="12"/>
                </a:lnTo>
                <a:lnTo>
                  <a:pt x="458" y="10"/>
                </a:lnTo>
                <a:lnTo>
                  <a:pt x="438" y="12"/>
                </a:lnTo>
                <a:lnTo>
                  <a:pt x="434" y="8"/>
                </a:lnTo>
                <a:lnTo>
                  <a:pt x="430" y="8"/>
                </a:lnTo>
                <a:lnTo>
                  <a:pt x="426" y="6"/>
                </a:lnTo>
                <a:lnTo>
                  <a:pt x="418" y="8"/>
                </a:lnTo>
                <a:lnTo>
                  <a:pt x="408" y="4"/>
                </a:lnTo>
                <a:lnTo>
                  <a:pt x="398" y="0"/>
                </a:lnTo>
                <a:lnTo>
                  <a:pt x="388" y="0"/>
                </a:lnTo>
                <a:lnTo>
                  <a:pt x="3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3016" name="Freeform 35"/>
          <p:cNvSpPr>
            <a:spLocks noEditPoints="1"/>
          </p:cNvSpPr>
          <p:nvPr/>
        </p:nvSpPr>
        <p:spPr bwMode="auto">
          <a:xfrm flipH="1">
            <a:off x="522288" y="1801813"/>
            <a:ext cx="134937" cy="419100"/>
          </a:xfrm>
          <a:custGeom>
            <a:avLst/>
            <a:gdLst>
              <a:gd name="T0" fmla="*/ 0 w 1040"/>
              <a:gd name="T1" fmla="*/ 0 h 3210"/>
              <a:gd name="T2" fmla="*/ 0 w 1040"/>
              <a:gd name="T3" fmla="*/ 0 h 3210"/>
              <a:gd name="T4" fmla="*/ 0 w 1040"/>
              <a:gd name="T5" fmla="*/ 0 h 3210"/>
              <a:gd name="T6" fmla="*/ 0 w 1040"/>
              <a:gd name="T7" fmla="*/ 0 h 3210"/>
              <a:gd name="T8" fmla="*/ 0 w 1040"/>
              <a:gd name="T9" fmla="*/ 0 h 3210"/>
              <a:gd name="T10" fmla="*/ 0 w 1040"/>
              <a:gd name="T11" fmla="*/ 0 h 3210"/>
              <a:gd name="T12" fmla="*/ 0 w 1040"/>
              <a:gd name="T13" fmla="*/ 0 h 3210"/>
              <a:gd name="T14" fmla="*/ 0 w 1040"/>
              <a:gd name="T15" fmla="*/ 0 h 3210"/>
              <a:gd name="T16" fmla="*/ 0 w 1040"/>
              <a:gd name="T17" fmla="*/ 0 h 3210"/>
              <a:gd name="T18" fmla="*/ 0 w 1040"/>
              <a:gd name="T19" fmla="*/ 0 h 3210"/>
              <a:gd name="T20" fmla="*/ 0 w 1040"/>
              <a:gd name="T21" fmla="*/ 0 h 3210"/>
              <a:gd name="T22" fmla="*/ 0 w 1040"/>
              <a:gd name="T23" fmla="*/ 0 h 3210"/>
              <a:gd name="T24" fmla="*/ 0 w 1040"/>
              <a:gd name="T25" fmla="*/ 0 h 3210"/>
              <a:gd name="T26" fmla="*/ 0 w 1040"/>
              <a:gd name="T27" fmla="*/ 0 h 3210"/>
              <a:gd name="T28" fmla="*/ 0 w 1040"/>
              <a:gd name="T29" fmla="*/ 0 h 3210"/>
              <a:gd name="T30" fmla="*/ 0 w 1040"/>
              <a:gd name="T31" fmla="*/ 0 h 3210"/>
              <a:gd name="T32" fmla="*/ 0 w 1040"/>
              <a:gd name="T33" fmla="*/ 0 h 3210"/>
              <a:gd name="T34" fmla="*/ 0 w 1040"/>
              <a:gd name="T35" fmla="*/ 0 h 3210"/>
              <a:gd name="T36" fmla="*/ 0 w 1040"/>
              <a:gd name="T37" fmla="*/ 0 h 3210"/>
              <a:gd name="T38" fmla="*/ 0 w 1040"/>
              <a:gd name="T39" fmla="*/ 0 h 3210"/>
              <a:gd name="T40" fmla="*/ 0 w 1040"/>
              <a:gd name="T41" fmla="*/ 0 h 3210"/>
              <a:gd name="T42" fmla="*/ 0 w 1040"/>
              <a:gd name="T43" fmla="*/ 0 h 3210"/>
              <a:gd name="T44" fmla="*/ 0 w 1040"/>
              <a:gd name="T45" fmla="*/ 0 h 3210"/>
              <a:gd name="T46" fmla="*/ 0 w 1040"/>
              <a:gd name="T47" fmla="*/ 0 h 3210"/>
              <a:gd name="T48" fmla="*/ 0 w 1040"/>
              <a:gd name="T49" fmla="*/ 0 h 3210"/>
              <a:gd name="T50" fmla="*/ 0 w 1040"/>
              <a:gd name="T51" fmla="*/ 0 h 3210"/>
              <a:gd name="T52" fmla="*/ 0 w 1040"/>
              <a:gd name="T53" fmla="*/ 0 h 3210"/>
              <a:gd name="T54" fmla="*/ 0 w 1040"/>
              <a:gd name="T55" fmla="*/ 0 h 3210"/>
              <a:gd name="T56" fmla="*/ 0 w 1040"/>
              <a:gd name="T57" fmla="*/ 0 h 3210"/>
              <a:gd name="T58" fmla="*/ 0 w 1040"/>
              <a:gd name="T59" fmla="*/ 0 h 3210"/>
              <a:gd name="T60" fmla="*/ 0 w 1040"/>
              <a:gd name="T61" fmla="*/ 0 h 3210"/>
              <a:gd name="T62" fmla="*/ 0 w 1040"/>
              <a:gd name="T63" fmla="*/ 0 h 3210"/>
              <a:gd name="T64" fmla="*/ 0 w 1040"/>
              <a:gd name="T65" fmla="*/ 0 h 3210"/>
              <a:gd name="T66" fmla="*/ 0 w 1040"/>
              <a:gd name="T67" fmla="*/ 0 h 3210"/>
              <a:gd name="T68" fmla="*/ 0 w 1040"/>
              <a:gd name="T69" fmla="*/ 0 h 3210"/>
              <a:gd name="T70" fmla="*/ 0 w 1040"/>
              <a:gd name="T71" fmla="*/ 0 h 3210"/>
              <a:gd name="T72" fmla="*/ 0 w 1040"/>
              <a:gd name="T73" fmla="*/ 0 h 3210"/>
              <a:gd name="T74" fmla="*/ 0 w 1040"/>
              <a:gd name="T75" fmla="*/ 0 h 3210"/>
              <a:gd name="T76" fmla="*/ 0 w 1040"/>
              <a:gd name="T77" fmla="*/ 0 h 3210"/>
              <a:gd name="T78" fmla="*/ 0 w 1040"/>
              <a:gd name="T79" fmla="*/ 0 h 3210"/>
              <a:gd name="T80" fmla="*/ 0 w 1040"/>
              <a:gd name="T81" fmla="*/ 0 h 3210"/>
              <a:gd name="T82" fmla="*/ 0 w 1040"/>
              <a:gd name="T83" fmla="*/ 0 h 3210"/>
              <a:gd name="T84" fmla="*/ 0 w 1040"/>
              <a:gd name="T85" fmla="*/ 0 h 3210"/>
              <a:gd name="T86" fmla="*/ 0 w 1040"/>
              <a:gd name="T87" fmla="*/ 0 h 3210"/>
              <a:gd name="T88" fmla="*/ 0 w 1040"/>
              <a:gd name="T89" fmla="*/ 0 h 3210"/>
              <a:gd name="T90" fmla="*/ 0 w 1040"/>
              <a:gd name="T91" fmla="*/ 0 h 3210"/>
              <a:gd name="T92" fmla="*/ 0 w 1040"/>
              <a:gd name="T93" fmla="*/ 0 h 3210"/>
              <a:gd name="T94" fmla="*/ 0 w 1040"/>
              <a:gd name="T95" fmla="*/ 0 h 3210"/>
              <a:gd name="T96" fmla="*/ 0 w 1040"/>
              <a:gd name="T97" fmla="*/ 0 h 3210"/>
              <a:gd name="T98" fmla="*/ 0 w 1040"/>
              <a:gd name="T99" fmla="*/ 0 h 3210"/>
              <a:gd name="T100" fmla="*/ 0 w 1040"/>
              <a:gd name="T101" fmla="*/ 0 h 3210"/>
              <a:gd name="T102" fmla="*/ 0 w 1040"/>
              <a:gd name="T103" fmla="*/ 0 h 3210"/>
              <a:gd name="T104" fmla="*/ 0 w 1040"/>
              <a:gd name="T105" fmla="*/ 0 h 3210"/>
              <a:gd name="T106" fmla="*/ 0 w 1040"/>
              <a:gd name="T107" fmla="*/ 0 h 3210"/>
              <a:gd name="T108" fmla="*/ 0 w 1040"/>
              <a:gd name="T109" fmla="*/ 0 h 3210"/>
              <a:gd name="T110" fmla="*/ 0 w 1040"/>
              <a:gd name="T111" fmla="*/ 0 h 3210"/>
              <a:gd name="T112" fmla="*/ 0 w 1040"/>
              <a:gd name="T113" fmla="*/ 0 h 3210"/>
              <a:gd name="T114" fmla="*/ 0 w 1040"/>
              <a:gd name="T115" fmla="*/ 0 h 3210"/>
              <a:gd name="T116" fmla="*/ 0 w 1040"/>
              <a:gd name="T117" fmla="*/ 0 h 3210"/>
              <a:gd name="T118" fmla="*/ 0 w 1040"/>
              <a:gd name="T119" fmla="*/ 0 h 3210"/>
              <a:gd name="T120" fmla="*/ 0 w 1040"/>
              <a:gd name="T121" fmla="*/ 0 h 3210"/>
              <a:gd name="T122" fmla="*/ 0 w 1040"/>
              <a:gd name="T123" fmla="*/ 0 h 3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3210"/>
              <a:gd name="T188" fmla="*/ 1040 w 1040"/>
              <a:gd name="T189" fmla="*/ 3210 h 3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3210">
                <a:moveTo>
                  <a:pt x="608" y="406"/>
                </a:moveTo>
                <a:lnTo>
                  <a:pt x="608" y="406"/>
                </a:lnTo>
                <a:lnTo>
                  <a:pt x="606" y="418"/>
                </a:lnTo>
                <a:lnTo>
                  <a:pt x="608" y="406"/>
                </a:lnTo>
                <a:close/>
                <a:moveTo>
                  <a:pt x="500" y="0"/>
                </a:moveTo>
                <a:lnTo>
                  <a:pt x="500" y="0"/>
                </a:lnTo>
                <a:lnTo>
                  <a:pt x="472" y="6"/>
                </a:lnTo>
                <a:lnTo>
                  <a:pt x="450" y="12"/>
                </a:lnTo>
                <a:lnTo>
                  <a:pt x="432" y="22"/>
                </a:lnTo>
                <a:lnTo>
                  <a:pt x="418" y="32"/>
                </a:lnTo>
                <a:lnTo>
                  <a:pt x="408" y="42"/>
                </a:lnTo>
                <a:lnTo>
                  <a:pt x="402" y="50"/>
                </a:lnTo>
                <a:lnTo>
                  <a:pt x="396" y="58"/>
                </a:lnTo>
                <a:lnTo>
                  <a:pt x="382" y="64"/>
                </a:lnTo>
                <a:lnTo>
                  <a:pt x="372" y="72"/>
                </a:lnTo>
                <a:lnTo>
                  <a:pt x="364" y="82"/>
                </a:lnTo>
                <a:lnTo>
                  <a:pt x="360" y="90"/>
                </a:lnTo>
                <a:lnTo>
                  <a:pt x="354" y="106"/>
                </a:lnTo>
                <a:lnTo>
                  <a:pt x="352" y="114"/>
                </a:lnTo>
                <a:lnTo>
                  <a:pt x="344" y="134"/>
                </a:lnTo>
                <a:lnTo>
                  <a:pt x="340" y="148"/>
                </a:lnTo>
                <a:lnTo>
                  <a:pt x="336" y="172"/>
                </a:lnTo>
                <a:lnTo>
                  <a:pt x="330" y="210"/>
                </a:lnTo>
                <a:lnTo>
                  <a:pt x="328" y="224"/>
                </a:lnTo>
                <a:lnTo>
                  <a:pt x="332" y="240"/>
                </a:lnTo>
                <a:lnTo>
                  <a:pt x="336" y="256"/>
                </a:lnTo>
                <a:lnTo>
                  <a:pt x="342" y="268"/>
                </a:lnTo>
                <a:lnTo>
                  <a:pt x="360" y="292"/>
                </a:lnTo>
                <a:lnTo>
                  <a:pt x="370" y="314"/>
                </a:lnTo>
                <a:lnTo>
                  <a:pt x="374" y="320"/>
                </a:lnTo>
                <a:lnTo>
                  <a:pt x="378" y="322"/>
                </a:lnTo>
                <a:lnTo>
                  <a:pt x="380" y="336"/>
                </a:lnTo>
                <a:lnTo>
                  <a:pt x="386" y="348"/>
                </a:lnTo>
                <a:lnTo>
                  <a:pt x="392" y="358"/>
                </a:lnTo>
                <a:lnTo>
                  <a:pt x="400" y="364"/>
                </a:lnTo>
                <a:lnTo>
                  <a:pt x="400" y="372"/>
                </a:lnTo>
                <a:lnTo>
                  <a:pt x="400" y="370"/>
                </a:lnTo>
                <a:lnTo>
                  <a:pt x="398" y="370"/>
                </a:lnTo>
                <a:lnTo>
                  <a:pt x="396" y="370"/>
                </a:lnTo>
                <a:lnTo>
                  <a:pt x="394" y="380"/>
                </a:lnTo>
                <a:lnTo>
                  <a:pt x="388" y="382"/>
                </a:lnTo>
                <a:lnTo>
                  <a:pt x="382" y="386"/>
                </a:lnTo>
                <a:lnTo>
                  <a:pt x="368" y="408"/>
                </a:lnTo>
                <a:lnTo>
                  <a:pt x="354" y="424"/>
                </a:lnTo>
                <a:lnTo>
                  <a:pt x="342" y="436"/>
                </a:lnTo>
                <a:lnTo>
                  <a:pt x="336" y="442"/>
                </a:lnTo>
                <a:lnTo>
                  <a:pt x="332" y="448"/>
                </a:lnTo>
                <a:lnTo>
                  <a:pt x="330" y="450"/>
                </a:lnTo>
                <a:lnTo>
                  <a:pt x="318" y="450"/>
                </a:lnTo>
                <a:lnTo>
                  <a:pt x="304" y="452"/>
                </a:lnTo>
                <a:lnTo>
                  <a:pt x="288" y="458"/>
                </a:lnTo>
                <a:lnTo>
                  <a:pt x="242" y="474"/>
                </a:lnTo>
                <a:lnTo>
                  <a:pt x="216" y="484"/>
                </a:lnTo>
                <a:lnTo>
                  <a:pt x="194" y="490"/>
                </a:lnTo>
                <a:lnTo>
                  <a:pt x="140" y="498"/>
                </a:lnTo>
                <a:lnTo>
                  <a:pt x="116" y="504"/>
                </a:lnTo>
                <a:lnTo>
                  <a:pt x="102" y="508"/>
                </a:lnTo>
                <a:lnTo>
                  <a:pt x="100" y="512"/>
                </a:lnTo>
                <a:lnTo>
                  <a:pt x="94" y="518"/>
                </a:lnTo>
                <a:lnTo>
                  <a:pt x="86" y="538"/>
                </a:lnTo>
                <a:lnTo>
                  <a:pt x="76" y="556"/>
                </a:lnTo>
                <a:lnTo>
                  <a:pt x="72" y="570"/>
                </a:lnTo>
                <a:lnTo>
                  <a:pt x="60" y="604"/>
                </a:lnTo>
                <a:lnTo>
                  <a:pt x="52" y="628"/>
                </a:lnTo>
                <a:lnTo>
                  <a:pt x="48" y="638"/>
                </a:lnTo>
                <a:lnTo>
                  <a:pt x="48" y="648"/>
                </a:lnTo>
                <a:lnTo>
                  <a:pt x="40" y="714"/>
                </a:lnTo>
                <a:lnTo>
                  <a:pt x="32" y="762"/>
                </a:lnTo>
                <a:lnTo>
                  <a:pt x="22" y="792"/>
                </a:lnTo>
                <a:lnTo>
                  <a:pt x="14" y="816"/>
                </a:lnTo>
                <a:lnTo>
                  <a:pt x="10" y="838"/>
                </a:lnTo>
                <a:lnTo>
                  <a:pt x="10" y="846"/>
                </a:lnTo>
                <a:lnTo>
                  <a:pt x="12" y="854"/>
                </a:lnTo>
                <a:lnTo>
                  <a:pt x="16" y="870"/>
                </a:lnTo>
                <a:lnTo>
                  <a:pt x="20" y="888"/>
                </a:lnTo>
                <a:lnTo>
                  <a:pt x="20" y="898"/>
                </a:lnTo>
                <a:lnTo>
                  <a:pt x="18" y="912"/>
                </a:lnTo>
                <a:lnTo>
                  <a:pt x="6" y="960"/>
                </a:lnTo>
                <a:lnTo>
                  <a:pt x="2" y="992"/>
                </a:lnTo>
                <a:lnTo>
                  <a:pt x="0" y="1010"/>
                </a:lnTo>
                <a:lnTo>
                  <a:pt x="0" y="1024"/>
                </a:lnTo>
                <a:lnTo>
                  <a:pt x="2" y="1054"/>
                </a:lnTo>
                <a:lnTo>
                  <a:pt x="6" y="1082"/>
                </a:lnTo>
                <a:lnTo>
                  <a:pt x="10" y="1108"/>
                </a:lnTo>
                <a:lnTo>
                  <a:pt x="16" y="1126"/>
                </a:lnTo>
                <a:lnTo>
                  <a:pt x="56" y="1232"/>
                </a:lnTo>
                <a:lnTo>
                  <a:pt x="82" y="1300"/>
                </a:lnTo>
                <a:lnTo>
                  <a:pt x="92" y="1324"/>
                </a:lnTo>
                <a:lnTo>
                  <a:pt x="100" y="1336"/>
                </a:lnTo>
                <a:lnTo>
                  <a:pt x="110" y="1348"/>
                </a:lnTo>
                <a:lnTo>
                  <a:pt x="122" y="1356"/>
                </a:lnTo>
                <a:lnTo>
                  <a:pt x="132" y="1364"/>
                </a:lnTo>
                <a:lnTo>
                  <a:pt x="136" y="1376"/>
                </a:lnTo>
                <a:lnTo>
                  <a:pt x="140" y="1388"/>
                </a:lnTo>
                <a:lnTo>
                  <a:pt x="142" y="1406"/>
                </a:lnTo>
                <a:lnTo>
                  <a:pt x="142" y="1424"/>
                </a:lnTo>
                <a:lnTo>
                  <a:pt x="136" y="1450"/>
                </a:lnTo>
                <a:lnTo>
                  <a:pt x="122" y="1522"/>
                </a:lnTo>
                <a:lnTo>
                  <a:pt x="100" y="1620"/>
                </a:lnTo>
                <a:lnTo>
                  <a:pt x="98" y="1626"/>
                </a:lnTo>
                <a:lnTo>
                  <a:pt x="98" y="1632"/>
                </a:lnTo>
                <a:lnTo>
                  <a:pt x="102" y="1642"/>
                </a:lnTo>
                <a:lnTo>
                  <a:pt x="108" y="1650"/>
                </a:lnTo>
                <a:lnTo>
                  <a:pt x="134" y="1680"/>
                </a:lnTo>
                <a:lnTo>
                  <a:pt x="136" y="1712"/>
                </a:lnTo>
                <a:lnTo>
                  <a:pt x="150" y="1716"/>
                </a:lnTo>
                <a:lnTo>
                  <a:pt x="182" y="1720"/>
                </a:lnTo>
                <a:lnTo>
                  <a:pt x="200" y="1720"/>
                </a:lnTo>
                <a:lnTo>
                  <a:pt x="214" y="1720"/>
                </a:lnTo>
                <a:lnTo>
                  <a:pt x="230" y="1718"/>
                </a:lnTo>
                <a:lnTo>
                  <a:pt x="238" y="1814"/>
                </a:lnTo>
                <a:lnTo>
                  <a:pt x="248" y="1890"/>
                </a:lnTo>
                <a:lnTo>
                  <a:pt x="252" y="1922"/>
                </a:lnTo>
                <a:lnTo>
                  <a:pt x="256" y="1948"/>
                </a:lnTo>
                <a:lnTo>
                  <a:pt x="260" y="1974"/>
                </a:lnTo>
                <a:lnTo>
                  <a:pt x="262" y="2014"/>
                </a:lnTo>
                <a:lnTo>
                  <a:pt x="262" y="2106"/>
                </a:lnTo>
                <a:lnTo>
                  <a:pt x="260" y="2192"/>
                </a:lnTo>
                <a:lnTo>
                  <a:pt x="258" y="2220"/>
                </a:lnTo>
                <a:lnTo>
                  <a:pt x="256" y="2232"/>
                </a:lnTo>
                <a:lnTo>
                  <a:pt x="250" y="2248"/>
                </a:lnTo>
                <a:lnTo>
                  <a:pt x="242" y="2284"/>
                </a:lnTo>
                <a:lnTo>
                  <a:pt x="234" y="2330"/>
                </a:lnTo>
                <a:lnTo>
                  <a:pt x="228" y="2378"/>
                </a:lnTo>
                <a:lnTo>
                  <a:pt x="228" y="2452"/>
                </a:lnTo>
                <a:lnTo>
                  <a:pt x="230" y="2554"/>
                </a:lnTo>
                <a:lnTo>
                  <a:pt x="232" y="2702"/>
                </a:lnTo>
                <a:lnTo>
                  <a:pt x="232" y="2714"/>
                </a:lnTo>
                <a:lnTo>
                  <a:pt x="234" y="2732"/>
                </a:lnTo>
                <a:lnTo>
                  <a:pt x="242" y="2772"/>
                </a:lnTo>
                <a:lnTo>
                  <a:pt x="252" y="2822"/>
                </a:lnTo>
                <a:lnTo>
                  <a:pt x="242" y="2894"/>
                </a:lnTo>
                <a:lnTo>
                  <a:pt x="236" y="2950"/>
                </a:lnTo>
                <a:lnTo>
                  <a:pt x="232" y="2990"/>
                </a:lnTo>
                <a:lnTo>
                  <a:pt x="234" y="3010"/>
                </a:lnTo>
                <a:lnTo>
                  <a:pt x="238" y="3022"/>
                </a:lnTo>
                <a:lnTo>
                  <a:pt x="242" y="3028"/>
                </a:lnTo>
                <a:lnTo>
                  <a:pt x="246" y="3034"/>
                </a:lnTo>
                <a:lnTo>
                  <a:pt x="248" y="3042"/>
                </a:lnTo>
                <a:lnTo>
                  <a:pt x="248" y="3046"/>
                </a:lnTo>
                <a:lnTo>
                  <a:pt x="248" y="3052"/>
                </a:lnTo>
                <a:lnTo>
                  <a:pt x="248" y="3054"/>
                </a:lnTo>
                <a:lnTo>
                  <a:pt x="250" y="3060"/>
                </a:lnTo>
                <a:lnTo>
                  <a:pt x="252" y="3060"/>
                </a:lnTo>
                <a:lnTo>
                  <a:pt x="248" y="3072"/>
                </a:lnTo>
                <a:lnTo>
                  <a:pt x="246" y="3082"/>
                </a:lnTo>
                <a:lnTo>
                  <a:pt x="244" y="3090"/>
                </a:lnTo>
                <a:lnTo>
                  <a:pt x="246" y="3104"/>
                </a:lnTo>
                <a:lnTo>
                  <a:pt x="248" y="3110"/>
                </a:lnTo>
                <a:lnTo>
                  <a:pt x="246" y="3114"/>
                </a:lnTo>
                <a:lnTo>
                  <a:pt x="244" y="3118"/>
                </a:lnTo>
                <a:lnTo>
                  <a:pt x="242" y="3122"/>
                </a:lnTo>
                <a:lnTo>
                  <a:pt x="242" y="3156"/>
                </a:lnTo>
                <a:lnTo>
                  <a:pt x="260" y="3172"/>
                </a:lnTo>
                <a:lnTo>
                  <a:pt x="270" y="3172"/>
                </a:lnTo>
                <a:lnTo>
                  <a:pt x="270" y="3174"/>
                </a:lnTo>
                <a:lnTo>
                  <a:pt x="274" y="3182"/>
                </a:lnTo>
                <a:lnTo>
                  <a:pt x="276" y="3188"/>
                </a:lnTo>
                <a:lnTo>
                  <a:pt x="280" y="3192"/>
                </a:lnTo>
                <a:lnTo>
                  <a:pt x="284" y="3196"/>
                </a:lnTo>
                <a:lnTo>
                  <a:pt x="292" y="3200"/>
                </a:lnTo>
                <a:lnTo>
                  <a:pt x="308" y="3204"/>
                </a:lnTo>
                <a:lnTo>
                  <a:pt x="334" y="3206"/>
                </a:lnTo>
                <a:lnTo>
                  <a:pt x="384" y="3210"/>
                </a:lnTo>
                <a:lnTo>
                  <a:pt x="446" y="3208"/>
                </a:lnTo>
                <a:lnTo>
                  <a:pt x="494" y="3206"/>
                </a:lnTo>
                <a:lnTo>
                  <a:pt x="500" y="3204"/>
                </a:lnTo>
                <a:lnTo>
                  <a:pt x="500" y="3200"/>
                </a:lnTo>
                <a:lnTo>
                  <a:pt x="496" y="3190"/>
                </a:lnTo>
                <a:lnTo>
                  <a:pt x="496" y="3186"/>
                </a:lnTo>
                <a:lnTo>
                  <a:pt x="492" y="3182"/>
                </a:lnTo>
                <a:lnTo>
                  <a:pt x="488" y="3176"/>
                </a:lnTo>
                <a:lnTo>
                  <a:pt x="488" y="3168"/>
                </a:lnTo>
                <a:lnTo>
                  <a:pt x="488" y="3158"/>
                </a:lnTo>
                <a:lnTo>
                  <a:pt x="484" y="3148"/>
                </a:lnTo>
                <a:lnTo>
                  <a:pt x="474" y="3126"/>
                </a:lnTo>
                <a:lnTo>
                  <a:pt x="508" y="3118"/>
                </a:lnTo>
                <a:lnTo>
                  <a:pt x="508" y="3112"/>
                </a:lnTo>
                <a:lnTo>
                  <a:pt x="536" y="3122"/>
                </a:lnTo>
                <a:lnTo>
                  <a:pt x="560" y="3132"/>
                </a:lnTo>
                <a:lnTo>
                  <a:pt x="586" y="3138"/>
                </a:lnTo>
                <a:lnTo>
                  <a:pt x="616" y="3140"/>
                </a:lnTo>
                <a:lnTo>
                  <a:pt x="652" y="3140"/>
                </a:lnTo>
                <a:lnTo>
                  <a:pt x="692" y="3140"/>
                </a:lnTo>
                <a:lnTo>
                  <a:pt x="726" y="3136"/>
                </a:lnTo>
                <a:lnTo>
                  <a:pt x="750" y="3132"/>
                </a:lnTo>
                <a:lnTo>
                  <a:pt x="768" y="3128"/>
                </a:lnTo>
                <a:lnTo>
                  <a:pt x="776" y="3126"/>
                </a:lnTo>
                <a:lnTo>
                  <a:pt x="782" y="3122"/>
                </a:lnTo>
                <a:lnTo>
                  <a:pt x="782" y="3120"/>
                </a:lnTo>
                <a:lnTo>
                  <a:pt x="782" y="3116"/>
                </a:lnTo>
                <a:lnTo>
                  <a:pt x="782" y="3112"/>
                </a:lnTo>
                <a:lnTo>
                  <a:pt x="780" y="3110"/>
                </a:lnTo>
                <a:lnTo>
                  <a:pt x="776" y="3110"/>
                </a:lnTo>
                <a:lnTo>
                  <a:pt x="772" y="3108"/>
                </a:lnTo>
                <a:lnTo>
                  <a:pt x="774" y="3100"/>
                </a:lnTo>
                <a:lnTo>
                  <a:pt x="774" y="3094"/>
                </a:lnTo>
                <a:lnTo>
                  <a:pt x="770" y="3088"/>
                </a:lnTo>
                <a:lnTo>
                  <a:pt x="754" y="3076"/>
                </a:lnTo>
                <a:lnTo>
                  <a:pt x="744" y="3072"/>
                </a:lnTo>
                <a:lnTo>
                  <a:pt x="734" y="3068"/>
                </a:lnTo>
                <a:lnTo>
                  <a:pt x="672" y="3052"/>
                </a:lnTo>
                <a:lnTo>
                  <a:pt x="662" y="3048"/>
                </a:lnTo>
                <a:lnTo>
                  <a:pt x="648" y="3040"/>
                </a:lnTo>
                <a:lnTo>
                  <a:pt x="628" y="3028"/>
                </a:lnTo>
                <a:lnTo>
                  <a:pt x="630" y="3024"/>
                </a:lnTo>
                <a:lnTo>
                  <a:pt x="630" y="3022"/>
                </a:lnTo>
                <a:lnTo>
                  <a:pt x="628" y="3020"/>
                </a:lnTo>
                <a:lnTo>
                  <a:pt x="618" y="3014"/>
                </a:lnTo>
                <a:lnTo>
                  <a:pt x="612" y="3004"/>
                </a:lnTo>
                <a:lnTo>
                  <a:pt x="614" y="3002"/>
                </a:lnTo>
                <a:lnTo>
                  <a:pt x="612" y="2998"/>
                </a:lnTo>
                <a:lnTo>
                  <a:pt x="608" y="2994"/>
                </a:lnTo>
                <a:lnTo>
                  <a:pt x="606" y="2992"/>
                </a:lnTo>
                <a:lnTo>
                  <a:pt x="600" y="2986"/>
                </a:lnTo>
                <a:lnTo>
                  <a:pt x="594" y="2980"/>
                </a:lnTo>
                <a:lnTo>
                  <a:pt x="596" y="2978"/>
                </a:lnTo>
                <a:lnTo>
                  <a:pt x="596" y="2976"/>
                </a:lnTo>
                <a:lnTo>
                  <a:pt x="596" y="2972"/>
                </a:lnTo>
                <a:lnTo>
                  <a:pt x="560" y="2904"/>
                </a:lnTo>
                <a:lnTo>
                  <a:pt x="558" y="2898"/>
                </a:lnTo>
                <a:lnTo>
                  <a:pt x="558" y="2890"/>
                </a:lnTo>
                <a:lnTo>
                  <a:pt x="560" y="2880"/>
                </a:lnTo>
                <a:lnTo>
                  <a:pt x="574" y="2872"/>
                </a:lnTo>
                <a:lnTo>
                  <a:pt x="584" y="2864"/>
                </a:lnTo>
                <a:lnTo>
                  <a:pt x="586" y="2860"/>
                </a:lnTo>
                <a:lnTo>
                  <a:pt x="588" y="2856"/>
                </a:lnTo>
                <a:lnTo>
                  <a:pt x="590" y="2842"/>
                </a:lnTo>
                <a:lnTo>
                  <a:pt x="590" y="2822"/>
                </a:lnTo>
                <a:lnTo>
                  <a:pt x="590" y="2802"/>
                </a:lnTo>
                <a:lnTo>
                  <a:pt x="592" y="2786"/>
                </a:lnTo>
                <a:lnTo>
                  <a:pt x="604" y="2738"/>
                </a:lnTo>
                <a:lnTo>
                  <a:pt x="614" y="2708"/>
                </a:lnTo>
                <a:lnTo>
                  <a:pt x="620" y="2688"/>
                </a:lnTo>
                <a:lnTo>
                  <a:pt x="626" y="2666"/>
                </a:lnTo>
                <a:lnTo>
                  <a:pt x="634" y="2632"/>
                </a:lnTo>
                <a:lnTo>
                  <a:pt x="642" y="2596"/>
                </a:lnTo>
                <a:lnTo>
                  <a:pt x="650" y="2568"/>
                </a:lnTo>
                <a:lnTo>
                  <a:pt x="662" y="2524"/>
                </a:lnTo>
                <a:lnTo>
                  <a:pt x="680" y="2446"/>
                </a:lnTo>
                <a:lnTo>
                  <a:pt x="702" y="2354"/>
                </a:lnTo>
                <a:lnTo>
                  <a:pt x="720" y="2268"/>
                </a:lnTo>
                <a:lnTo>
                  <a:pt x="732" y="2176"/>
                </a:lnTo>
                <a:lnTo>
                  <a:pt x="746" y="2068"/>
                </a:lnTo>
                <a:lnTo>
                  <a:pt x="762" y="1912"/>
                </a:lnTo>
                <a:lnTo>
                  <a:pt x="778" y="1732"/>
                </a:lnTo>
                <a:lnTo>
                  <a:pt x="806" y="1732"/>
                </a:lnTo>
                <a:lnTo>
                  <a:pt x="826" y="1730"/>
                </a:lnTo>
                <a:lnTo>
                  <a:pt x="832" y="1730"/>
                </a:lnTo>
                <a:lnTo>
                  <a:pt x="834" y="1728"/>
                </a:lnTo>
                <a:lnTo>
                  <a:pt x="832" y="1640"/>
                </a:lnTo>
                <a:lnTo>
                  <a:pt x="832" y="1546"/>
                </a:lnTo>
                <a:lnTo>
                  <a:pt x="828" y="1470"/>
                </a:lnTo>
                <a:lnTo>
                  <a:pt x="846" y="1520"/>
                </a:lnTo>
                <a:lnTo>
                  <a:pt x="860" y="1558"/>
                </a:lnTo>
                <a:lnTo>
                  <a:pt x="870" y="1580"/>
                </a:lnTo>
                <a:lnTo>
                  <a:pt x="876" y="1588"/>
                </a:lnTo>
                <a:lnTo>
                  <a:pt x="886" y="1596"/>
                </a:lnTo>
                <a:lnTo>
                  <a:pt x="900" y="1602"/>
                </a:lnTo>
                <a:lnTo>
                  <a:pt x="918" y="1606"/>
                </a:lnTo>
                <a:lnTo>
                  <a:pt x="922" y="1610"/>
                </a:lnTo>
                <a:lnTo>
                  <a:pt x="930" y="1644"/>
                </a:lnTo>
                <a:lnTo>
                  <a:pt x="938" y="1658"/>
                </a:lnTo>
                <a:lnTo>
                  <a:pt x="944" y="1668"/>
                </a:lnTo>
                <a:lnTo>
                  <a:pt x="932" y="1668"/>
                </a:lnTo>
                <a:lnTo>
                  <a:pt x="922" y="1670"/>
                </a:lnTo>
                <a:lnTo>
                  <a:pt x="916" y="1672"/>
                </a:lnTo>
                <a:lnTo>
                  <a:pt x="910" y="1678"/>
                </a:lnTo>
                <a:lnTo>
                  <a:pt x="906" y="1688"/>
                </a:lnTo>
                <a:lnTo>
                  <a:pt x="908" y="1690"/>
                </a:lnTo>
                <a:lnTo>
                  <a:pt x="912" y="1694"/>
                </a:lnTo>
                <a:lnTo>
                  <a:pt x="916" y="1694"/>
                </a:lnTo>
                <a:lnTo>
                  <a:pt x="916" y="1698"/>
                </a:lnTo>
                <a:lnTo>
                  <a:pt x="916" y="1702"/>
                </a:lnTo>
                <a:lnTo>
                  <a:pt x="918" y="1706"/>
                </a:lnTo>
                <a:lnTo>
                  <a:pt x="922" y="1708"/>
                </a:lnTo>
                <a:lnTo>
                  <a:pt x="928" y="1708"/>
                </a:lnTo>
                <a:lnTo>
                  <a:pt x="936" y="1706"/>
                </a:lnTo>
                <a:lnTo>
                  <a:pt x="948" y="1706"/>
                </a:lnTo>
                <a:lnTo>
                  <a:pt x="970" y="1702"/>
                </a:lnTo>
                <a:lnTo>
                  <a:pt x="982" y="1694"/>
                </a:lnTo>
                <a:lnTo>
                  <a:pt x="992" y="1690"/>
                </a:lnTo>
                <a:lnTo>
                  <a:pt x="988" y="1700"/>
                </a:lnTo>
                <a:lnTo>
                  <a:pt x="986" y="1710"/>
                </a:lnTo>
                <a:lnTo>
                  <a:pt x="986" y="1716"/>
                </a:lnTo>
                <a:lnTo>
                  <a:pt x="990" y="1720"/>
                </a:lnTo>
                <a:lnTo>
                  <a:pt x="996" y="1720"/>
                </a:lnTo>
                <a:lnTo>
                  <a:pt x="1002" y="1720"/>
                </a:lnTo>
                <a:lnTo>
                  <a:pt x="1008" y="1716"/>
                </a:lnTo>
                <a:lnTo>
                  <a:pt x="1016" y="1704"/>
                </a:lnTo>
                <a:lnTo>
                  <a:pt x="1022" y="1692"/>
                </a:lnTo>
                <a:lnTo>
                  <a:pt x="1028" y="1670"/>
                </a:lnTo>
                <a:lnTo>
                  <a:pt x="1034" y="1654"/>
                </a:lnTo>
                <a:lnTo>
                  <a:pt x="1038" y="1642"/>
                </a:lnTo>
                <a:lnTo>
                  <a:pt x="1040" y="1638"/>
                </a:lnTo>
                <a:lnTo>
                  <a:pt x="1040" y="1634"/>
                </a:lnTo>
                <a:lnTo>
                  <a:pt x="1038" y="1624"/>
                </a:lnTo>
                <a:lnTo>
                  <a:pt x="1034" y="1612"/>
                </a:lnTo>
                <a:lnTo>
                  <a:pt x="1036" y="1598"/>
                </a:lnTo>
                <a:lnTo>
                  <a:pt x="1036" y="1586"/>
                </a:lnTo>
                <a:lnTo>
                  <a:pt x="1034" y="1578"/>
                </a:lnTo>
                <a:lnTo>
                  <a:pt x="1010" y="1550"/>
                </a:lnTo>
                <a:lnTo>
                  <a:pt x="1002" y="1478"/>
                </a:lnTo>
                <a:lnTo>
                  <a:pt x="996" y="1426"/>
                </a:lnTo>
                <a:lnTo>
                  <a:pt x="990" y="1386"/>
                </a:lnTo>
                <a:lnTo>
                  <a:pt x="968" y="1278"/>
                </a:lnTo>
                <a:lnTo>
                  <a:pt x="956" y="1210"/>
                </a:lnTo>
                <a:lnTo>
                  <a:pt x="948" y="1158"/>
                </a:lnTo>
                <a:lnTo>
                  <a:pt x="946" y="1136"/>
                </a:lnTo>
                <a:lnTo>
                  <a:pt x="942" y="1114"/>
                </a:lnTo>
                <a:lnTo>
                  <a:pt x="930" y="1068"/>
                </a:lnTo>
                <a:lnTo>
                  <a:pt x="920" y="1028"/>
                </a:lnTo>
                <a:lnTo>
                  <a:pt x="916" y="1012"/>
                </a:lnTo>
                <a:lnTo>
                  <a:pt x="916" y="1000"/>
                </a:lnTo>
                <a:lnTo>
                  <a:pt x="910" y="960"/>
                </a:lnTo>
                <a:lnTo>
                  <a:pt x="902" y="896"/>
                </a:lnTo>
                <a:lnTo>
                  <a:pt x="886" y="772"/>
                </a:lnTo>
                <a:lnTo>
                  <a:pt x="872" y="666"/>
                </a:lnTo>
                <a:lnTo>
                  <a:pt x="862" y="614"/>
                </a:lnTo>
                <a:lnTo>
                  <a:pt x="858" y="592"/>
                </a:lnTo>
                <a:lnTo>
                  <a:pt x="854" y="578"/>
                </a:lnTo>
                <a:lnTo>
                  <a:pt x="850" y="570"/>
                </a:lnTo>
                <a:lnTo>
                  <a:pt x="846" y="562"/>
                </a:lnTo>
                <a:lnTo>
                  <a:pt x="840" y="556"/>
                </a:lnTo>
                <a:lnTo>
                  <a:pt x="834" y="552"/>
                </a:lnTo>
                <a:lnTo>
                  <a:pt x="826" y="548"/>
                </a:lnTo>
                <a:lnTo>
                  <a:pt x="822" y="546"/>
                </a:lnTo>
                <a:lnTo>
                  <a:pt x="782" y="528"/>
                </a:lnTo>
                <a:lnTo>
                  <a:pt x="730" y="504"/>
                </a:lnTo>
                <a:lnTo>
                  <a:pt x="650" y="466"/>
                </a:lnTo>
                <a:lnTo>
                  <a:pt x="622" y="438"/>
                </a:lnTo>
                <a:lnTo>
                  <a:pt x="620" y="424"/>
                </a:lnTo>
                <a:lnTo>
                  <a:pt x="616" y="412"/>
                </a:lnTo>
                <a:lnTo>
                  <a:pt x="612" y="408"/>
                </a:lnTo>
                <a:lnTo>
                  <a:pt x="608" y="404"/>
                </a:lnTo>
                <a:lnTo>
                  <a:pt x="610" y="396"/>
                </a:lnTo>
                <a:lnTo>
                  <a:pt x="612" y="360"/>
                </a:lnTo>
                <a:lnTo>
                  <a:pt x="618" y="356"/>
                </a:lnTo>
                <a:lnTo>
                  <a:pt x="626" y="346"/>
                </a:lnTo>
                <a:lnTo>
                  <a:pt x="632" y="322"/>
                </a:lnTo>
                <a:lnTo>
                  <a:pt x="636" y="308"/>
                </a:lnTo>
                <a:lnTo>
                  <a:pt x="648" y="302"/>
                </a:lnTo>
                <a:lnTo>
                  <a:pt x="650" y="298"/>
                </a:lnTo>
                <a:lnTo>
                  <a:pt x="654" y="288"/>
                </a:lnTo>
                <a:lnTo>
                  <a:pt x="656" y="276"/>
                </a:lnTo>
                <a:lnTo>
                  <a:pt x="660" y="266"/>
                </a:lnTo>
                <a:lnTo>
                  <a:pt x="670" y="238"/>
                </a:lnTo>
                <a:lnTo>
                  <a:pt x="674" y="224"/>
                </a:lnTo>
                <a:lnTo>
                  <a:pt x="672" y="218"/>
                </a:lnTo>
                <a:lnTo>
                  <a:pt x="670" y="212"/>
                </a:lnTo>
                <a:lnTo>
                  <a:pt x="666" y="208"/>
                </a:lnTo>
                <a:lnTo>
                  <a:pt x="666" y="194"/>
                </a:lnTo>
                <a:lnTo>
                  <a:pt x="664" y="186"/>
                </a:lnTo>
                <a:lnTo>
                  <a:pt x="660" y="178"/>
                </a:lnTo>
                <a:lnTo>
                  <a:pt x="654" y="168"/>
                </a:lnTo>
                <a:lnTo>
                  <a:pt x="654" y="144"/>
                </a:lnTo>
                <a:lnTo>
                  <a:pt x="652" y="118"/>
                </a:lnTo>
                <a:lnTo>
                  <a:pt x="652" y="110"/>
                </a:lnTo>
                <a:lnTo>
                  <a:pt x="650" y="96"/>
                </a:lnTo>
                <a:lnTo>
                  <a:pt x="646" y="88"/>
                </a:lnTo>
                <a:lnTo>
                  <a:pt x="642" y="76"/>
                </a:lnTo>
                <a:lnTo>
                  <a:pt x="636" y="64"/>
                </a:lnTo>
                <a:lnTo>
                  <a:pt x="626" y="52"/>
                </a:lnTo>
                <a:lnTo>
                  <a:pt x="614" y="38"/>
                </a:lnTo>
                <a:lnTo>
                  <a:pt x="602" y="30"/>
                </a:lnTo>
                <a:lnTo>
                  <a:pt x="590" y="24"/>
                </a:lnTo>
                <a:lnTo>
                  <a:pt x="578" y="22"/>
                </a:lnTo>
                <a:lnTo>
                  <a:pt x="560" y="20"/>
                </a:lnTo>
                <a:lnTo>
                  <a:pt x="552" y="20"/>
                </a:lnTo>
                <a:lnTo>
                  <a:pt x="552" y="18"/>
                </a:lnTo>
                <a:lnTo>
                  <a:pt x="544" y="10"/>
                </a:lnTo>
                <a:lnTo>
                  <a:pt x="540" y="6"/>
                </a:lnTo>
                <a:lnTo>
                  <a:pt x="532" y="4"/>
                </a:lnTo>
                <a:lnTo>
                  <a:pt x="522" y="2"/>
                </a:lnTo>
                <a:lnTo>
                  <a:pt x="510" y="0"/>
                </a:lnTo>
                <a:lnTo>
                  <a:pt x="5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 name="Rectangle 74"/>
          <p:cNvSpPr/>
          <p:nvPr/>
        </p:nvSpPr>
        <p:spPr bwMode="auto">
          <a:xfrm>
            <a:off x="922338" y="1474788"/>
            <a:ext cx="2859087" cy="4900612"/>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endParaRPr lang="en-US" sz="1800" b="1" dirty="0"/>
          </a:p>
        </p:txBody>
      </p:sp>
      <p:sp>
        <p:nvSpPr>
          <p:cNvPr id="81" name="Rectangle 80"/>
          <p:cNvSpPr/>
          <p:nvPr/>
        </p:nvSpPr>
        <p:spPr bwMode="auto">
          <a:xfrm>
            <a:off x="922338" y="1489075"/>
            <a:ext cx="2859087" cy="4892675"/>
          </a:xfrm>
          <a:prstGeom prst="rect">
            <a:avLst/>
          </a:prstGeom>
          <a:solidFill>
            <a:srgbClr val="FFFFFF">
              <a:alpha val="60000"/>
            </a:srgbClr>
          </a:solidFill>
          <a:ln w="25400" cap="flat" cmpd="sng" algn="ctr">
            <a:noFill/>
            <a:prstDash val="solid"/>
          </a:ln>
          <a:effectLst/>
        </p:spPr>
        <p:txBody>
          <a:bodyPr anchor="ctr"/>
          <a:lstStyle/>
          <a:p>
            <a:pPr algn="ctr" fontAlgn="auto">
              <a:lnSpc>
                <a:spcPct val="100000"/>
              </a:lnSpc>
              <a:spcBef>
                <a:spcPts val="0"/>
              </a:spcBef>
              <a:spcAft>
                <a:spcPts val="0"/>
              </a:spcAft>
              <a:defRPr/>
            </a:pPr>
            <a:endParaRPr lang="en-US" sz="2000" kern="0" dirty="0">
              <a:solidFill>
                <a:srgbClr val="FFFFFF"/>
              </a:solidFill>
              <a:latin typeface="Arial"/>
              <a:ea typeface="MS PGothic" pitchFamily="34" charset="-128"/>
              <a:cs typeface="+mn-cs"/>
            </a:endParaRPr>
          </a:p>
        </p:txBody>
      </p:sp>
      <p:sp>
        <p:nvSpPr>
          <p:cNvPr id="76" name="Rectangle 75"/>
          <p:cNvSpPr/>
          <p:nvPr/>
        </p:nvSpPr>
        <p:spPr bwMode="auto">
          <a:xfrm>
            <a:off x="922338" y="1050925"/>
            <a:ext cx="2859087" cy="487363"/>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r>
              <a:rPr lang="en-US" sz="1800" b="1" dirty="0"/>
              <a:t>Compute</a:t>
            </a:r>
          </a:p>
        </p:txBody>
      </p:sp>
      <p:sp>
        <p:nvSpPr>
          <p:cNvPr id="683020" name="Oval 87"/>
          <p:cNvSpPr>
            <a:spLocks noChangeArrowheads="1"/>
          </p:cNvSpPr>
          <p:nvPr/>
        </p:nvSpPr>
        <p:spPr bwMode="auto">
          <a:xfrm>
            <a:off x="2017713" y="1638300"/>
            <a:ext cx="668337" cy="668338"/>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lnSpc>
                <a:spcPct val="100000"/>
              </a:lnSpc>
            </a:pPr>
            <a:endParaRPr lang="en-US" sz="1400">
              <a:solidFill>
                <a:srgbClr val="333333"/>
              </a:solidFill>
              <a:ea typeface="MS PGothic" pitchFamily="34" charset="-128"/>
            </a:endParaRPr>
          </a:p>
        </p:txBody>
      </p:sp>
      <p:sp>
        <p:nvSpPr>
          <p:cNvPr id="683021" name="Freeform 69"/>
          <p:cNvSpPr>
            <a:spLocks noEditPoints="1"/>
          </p:cNvSpPr>
          <p:nvPr/>
        </p:nvSpPr>
        <p:spPr bwMode="auto">
          <a:xfrm>
            <a:off x="2120900" y="1746250"/>
            <a:ext cx="461963" cy="452438"/>
          </a:xfrm>
          <a:custGeom>
            <a:avLst/>
            <a:gdLst>
              <a:gd name="T0" fmla="*/ 2147483647 w 1337"/>
              <a:gd name="T1" fmla="*/ 2147483647 h 1308"/>
              <a:gd name="T2" fmla="*/ 0 w 1337"/>
              <a:gd name="T3" fmla="*/ 2147483647 h 1308"/>
              <a:gd name="T4" fmla="*/ 0 w 1337"/>
              <a:gd name="T5" fmla="*/ 2147483647 h 1308"/>
              <a:gd name="T6" fmla="*/ 0 w 1337"/>
              <a:gd name="T7" fmla="*/ 2147483647 h 1308"/>
              <a:gd name="T8" fmla="*/ 0 w 1337"/>
              <a:gd name="T9" fmla="*/ 2147483647 h 1308"/>
              <a:gd name="T10" fmla="*/ 2147483647 w 1337"/>
              <a:gd name="T11" fmla="*/ 2147483647 h 1308"/>
              <a:gd name="T12" fmla="*/ 2147483647 w 1337"/>
              <a:gd name="T13" fmla="*/ 2147483647 h 1308"/>
              <a:gd name="T14" fmla="*/ 2147483647 w 1337"/>
              <a:gd name="T15" fmla="*/ 2147483647 h 1308"/>
              <a:gd name="T16" fmla="*/ 2147483647 w 1337"/>
              <a:gd name="T17" fmla="*/ 2147483647 h 1308"/>
              <a:gd name="T18" fmla="*/ 2147483647 w 1337"/>
              <a:gd name="T19" fmla="*/ 2147483647 h 1308"/>
              <a:gd name="T20" fmla="*/ 2147483647 w 1337"/>
              <a:gd name="T21" fmla="*/ 2147483647 h 1308"/>
              <a:gd name="T22" fmla="*/ 2147483647 w 1337"/>
              <a:gd name="T23" fmla="*/ 2147483647 h 1308"/>
              <a:gd name="T24" fmla="*/ 2147483647 w 1337"/>
              <a:gd name="T25" fmla="*/ 2147483647 h 1308"/>
              <a:gd name="T26" fmla="*/ 2147483647 w 1337"/>
              <a:gd name="T27" fmla="*/ 2147483647 h 1308"/>
              <a:gd name="T28" fmla="*/ 2147483647 w 1337"/>
              <a:gd name="T29" fmla="*/ 2147483647 h 1308"/>
              <a:gd name="T30" fmla="*/ 2147483647 w 1337"/>
              <a:gd name="T31" fmla="*/ 2147483647 h 1308"/>
              <a:gd name="T32" fmla="*/ 2147483647 w 1337"/>
              <a:gd name="T33" fmla="*/ 2147483647 h 1308"/>
              <a:gd name="T34" fmla="*/ 2147483647 w 1337"/>
              <a:gd name="T35" fmla="*/ 2147483647 h 1308"/>
              <a:gd name="T36" fmla="*/ 2147483647 w 1337"/>
              <a:gd name="T37" fmla="*/ 2147483647 h 1308"/>
              <a:gd name="T38" fmla="*/ 2147483647 w 1337"/>
              <a:gd name="T39" fmla="*/ 2147483647 h 1308"/>
              <a:gd name="T40" fmla="*/ 2147483647 w 1337"/>
              <a:gd name="T41" fmla="*/ 2147483647 h 1308"/>
              <a:gd name="T42" fmla="*/ 2147483647 w 1337"/>
              <a:gd name="T43" fmla="*/ 2147483647 h 1308"/>
              <a:gd name="T44" fmla="*/ 2147483647 w 1337"/>
              <a:gd name="T45" fmla="*/ 2147483647 h 1308"/>
              <a:gd name="T46" fmla="*/ 2147483647 w 1337"/>
              <a:gd name="T47" fmla="*/ 2147483647 h 1308"/>
              <a:gd name="T48" fmla="*/ 2147483647 w 1337"/>
              <a:gd name="T49" fmla="*/ 2147483647 h 1308"/>
              <a:gd name="T50" fmla="*/ 2147483647 w 1337"/>
              <a:gd name="T51" fmla="*/ 2147483647 h 1308"/>
              <a:gd name="T52" fmla="*/ 2147483647 w 1337"/>
              <a:gd name="T53" fmla="*/ 2147483647 h 1308"/>
              <a:gd name="T54" fmla="*/ 2147483647 w 1337"/>
              <a:gd name="T55" fmla="*/ 2147483647 h 1308"/>
              <a:gd name="T56" fmla="*/ 2147483647 w 1337"/>
              <a:gd name="T57" fmla="*/ 2147483647 h 1308"/>
              <a:gd name="T58" fmla="*/ 2147483647 w 1337"/>
              <a:gd name="T59" fmla="*/ 2147483647 h 1308"/>
              <a:gd name="T60" fmla="*/ 2147483647 w 1337"/>
              <a:gd name="T61" fmla="*/ 2147483647 h 1308"/>
              <a:gd name="T62" fmla="*/ 2147483647 w 1337"/>
              <a:gd name="T63" fmla="*/ 2147483647 h 1308"/>
              <a:gd name="T64" fmla="*/ 2147483647 w 1337"/>
              <a:gd name="T65" fmla="*/ 2147483647 h 1308"/>
              <a:gd name="T66" fmla="*/ 2147483647 w 1337"/>
              <a:gd name="T67" fmla="*/ 2147483647 h 1308"/>
              <a:gd name="T68" fmla="*/ 2147483647 w 1337"/>
              <a:gd name="T69" fmla="*/ 2147483647 h 1308"/>
              <a:gd name="T70" fmla="*/ 2147483647 w 1337"/>
              <a:gd name="T71" fmla="*/ 2147483647 h 1308"/>
              <a:gd name="T72" fmla="*/ 2147483647 w 1337"/>
              <a:gd name="T73" fmla="*/ 2147483647 h 1308"/>
              <a:gd name="T74" fmla="*/ 2147483647 w 1337"/>
              <a:gd name="T75" fmla="*/ 2147483647 h 1308"/>
              <a:gd name="T76" fmla="*/ 2147483647 w 1337"/>
              <a:gd name="T77" fmla="*/ 2147483647 h 1308"/>
              <a:gd name="T78" fmla="*/ 2147483647 w 1337"/>
              <a:gd name="T79" fmla="*/ 2147483647 h 1308"/>
              <a:gd name="T80" fmla="*/ 2147483647 w 1337"/>
              <a:gd name="T81" fmla="*/ 2147483647 h 1308"/>
              <a:gd name="T82" fmla="*/ 2147483647 w 1337"/>
              <a:gd name="T83" fmla="*/ 2147483647 h 1308"/>
              <a:gd name="T84" fmla="*/ 2147483647 w 1337"/>
              <a:gd name="T85" fmla="*/ 2147483647 h 1308"/>
              <a:gd name="T86" fmla="*/ 2147483647 w 1337"/>
              <a:gd name="T87" fmla="*/ 2147483647 h 1308"/>
              <a:gd name="T88" fmla="*/ 2147483647 w 1337"/>
              <a:gd name="T89" fmla="*/ 2147483647 h 1308"/>
              <a:gd name="T90" fmla="*/ 2147483647 w 1337"/>
              <a:gd name="T91" fmla="*/ 2147483647 h 1308"/>
              <a:gd name="T92" fmla="*/ 2147483647 w 1337"/>
              <a:gd name="T93" fmla="*/ 2147483647 h 1308"/>
              <a:gd name="T94" fmla="*/ 2147483647 w 1337"/>
              <a:gd name="T95" fmla="*/ 2147483647 h 1308"/>
              <a:gd name="T96" fmla="*/ 2147483647 w 1337"/>
              <a:gd name="T97" fmla="*/ 2147483647 h 1308"/>
              <a:gd name="T98" fmla="*/ 2147483647 w 1337"/>
              <a:gd name="T99" fmla="*/ 2147483647 h 1308"/>
              <a:gd name="T100" fmla="*/ 2147483647 w 1337"/>
              <a:gd name="T101" fmla="*/ 2147483647 h 1308"/>
              <a:gd name="T102" fmla="*/ 2147483647 w 1337"/>
              <a:gd name="T103" fmla="*/ 2147483647 h 1308"/>
              <a:gd name="T104" fmla="*/ 2147483647 w 1337"/>
              <a:gd name="T105" fmla="*/ 2147483647 h 1308"/>
              <a:gd name="T106" fmla="*/ 2147483647 w 1337"/>
              <a:gd name="T107" fmla="*/ 2147483647 h 1308"/>
              <a:gd name="T108" fmla="*/ 2147483647 w 1337"/>
              <a:gd name="T109" fmla="*/ 2147483647 h 1308"/>
              <a:gd name="T110" fmla="*/ 2147483647 w 1337"/>
              <a:gd name="T111" fmla="*/ 2147483647 h 1308"/>
              <a:gd name="T112" fmla="*/ 2147483647 w 1337"/>
              <a:gd name="T113" fmla="*/ 2147483647 h 1308"/>
              <a:gd name="T114" fmla="*/ 2147483647 w 1337"/>
              <a:gd name="T115" fmla="*/ 2147483647 h 1308"/>
              <a:gd name="T116" fmla="*/ 2147483647 w 1337"/>
              <a:gd name="T117" fmla="*/ 2147483647 h 1308"/>
              <a:gd name="T118" fmla="*/ 2147483647 w 1337"/>
              <a:gd name="T119" fmla="*/ 2147483647 h 130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37"/>
              <a:gd name="T181" fmla="*/ 0 h 1308"/>
              <a:gd name="T182" fmla="*/ 1337 w 1337"/>
              <a:gd name="T183" fmla="*/ 1308 h 130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37" h="1308">
                <a:moveTo>
                  <a:pt x="668" y="1308"/>
                </a:moveTo>
                <a:lnTo>
                  <a:pt x="668" y="1308"/>
                </a:lnTo>
                <a:lnTo>
                  <a:pt x="658" y="1307"/>
                </a:lnTo>
                <a:lnTo>
                  <a:pt x="649" y="1303"/>
                </a:lnTo>
                <a:lnTo>
                  <a:pt x="648" y="1303"/>
                </a:lnTo>
                <a:lnTo>
                  <a:pt x="20" y="929"/>
                </a:lnTo>
                <a:lnTo>
                  <a:pt x="12" y="924"/>
                </a:lnTo>
                <a:lnTo>
                  <a:pt x="7" y="915"/>
                </a:lnTo>
                <a:lnTo>
                  <a:pt x="2" y="905"/>
                </a:lnTo>
                <a:lnTo>
                  <a:pt x="0" y="895"/>
                </a:lnTo>
                <a:lnTo>
                  <a:pt x="0" y="413"/>
                </a:lnTo>
                <a:lnTo>
                  <a:pt x="0" y="411"/>
                </a:lnTo>
                <a:lnTo>
                  <a:pt x="2" y="411"/>
                </a:lnTo>
                <a:lnTo>
                  <a:pt x="2" y="403"/>
                </a:lnTo>
                <a:lnTo>
                  <a:pt x="5" y="394"/>
                </a:lnTo>
                <a:lnTo>
                  <a:pt x="7" y="394"/>
                </a:lnTo>
                <a:lnTo>
                  <a:pt x="7" y="393"/>
                </a:lnTo>
                <a:lnTo>
                  <a:pt x="7" y="391"/>
                </a:lnTo>
                <a:lnTo>
                  <a:pt x="8" y="391"/>
                </a:lnTo>
                <a:lnTo>
                  <a:pt x="10" y="388"/>
                </a:lnTo>
                <a:lnTo>
                  <a:pt x="10" y="386"/>
                </a:lnTo>
                <a:lnTo>
                  <a:pt x="12" y="386"/>
                </a:lnTo>
                <a:lnTo>
                  <a:pt x="20" y="379"/>
                </a:lnTo>
                <a:lnTo>
                  <a:pt x="648" y="5"/>
                </a:lnTo>
                <a:lnTo>
                  <a:pt x="658" y="1"/>
                </a:lnTo>
                <a:lnTo>
                  <a:pt x="668" y="0"/>
                </a:lnTo>
                <a:lnTo>
                  <a:pt x="679" y="1"/>
                </a:lnTo>
                <a:lnTo>
                  <a:pt x="689" y="5"/>
                </a:lnTo>
                <a:lnTo>
                  <a:pt x="1317" y="379"/>
                </a:lnTo>
                <a:lnTo>
                  <a:pt x="1322" y="383"/>
                </a:lnTo>
                <a:lnTo>
                  <a:pt x="1327" y="388"/>
                </a:lnTo>
                <a:lnTo>
                  <a:pt x="1327" y="389"/>
                </a:lnTo>
                <a:lnTo>
                  <a:pt x="1329" y="389"/>
                </a:lnTo>
                <a:lnTo>
                  <a:pt x="1329" y="391"/>
                </a:lnTo>
                <a:lnTo>
                  <a:pt x="1330" y="391"/>
                </a:lnTo>
                <a:lnTo>
                  <a:pt x="1330" y="393"/>
                </a:lnTo>
                <a:lnTo>
                  <a:pt x="1334" y="401"/>
                </a:lnTo>
                <a:lnTo>
                  <a:pt x="1337" y="411"/>
                </a:lnTo>
                <a:lnTo>
                  <a:pt x="1337" y="413"/>
                </a:lnTo>
                <a:lnTo>
                  <a:pt x="1337" y="895"/>
                </a:lnTo>
                <a:lnTo>
                  <a:pt x="1335" y="905"/>
                </a:lnTo>
                <a:lnTo>
                  <a:pt x="1330" y="915"/>
                </a:lnTo>
                <a:lnTo>
                  <a:pt x="1325" y="924"/>
                </a:lnTo>
                <a:lnTo>
                  <a:pt x="1317" y="929"/>
                </a:lnTo>
                <a:lnTo>
                  <a:pt x="689" y="1303"/>
                </a:lnTo>
                <a:lnTo>
                  <a:pt x="688" y="1303"/>
                </a:lnTo>
                <a:lnTo>
                  <a:pt x="686" y="1305"/>
                </a:lnTo>
                <a:lnTo>
                  <a:pt x="684" y="1305"/>
                </a:lnTo>
                <a:lnTo>
                  <a:pt x="678" y="1307"/>
                </a:lnTo>
                <a:lnTo>
                  <a:pt x="669" y="1308"/>
                </a:lnTo>
                <a:lnTo>
                  <a:pt x="668" y="1308"/>
                </a:lnTo>
                <a:close/>
                <a:moveTo>
                  <a:pt x="709" y="809"/>
                </a:moveTo>
                <a:lnTo>
                  <a:pt x="709" y="1199"/>
                </a:lnTo>
                <a:lnTo>
                  <a:pt x="1255" y="872"/>
                </a:lnTo>
                <a:lnTo>
                  <a:pt x="1255" y="484"/>
                </a:lnTo>
                <a:lnTo>
                  <a:pt x="709" y="809"/>
                </a:lnTo>
                <a:close/>
                <a:moveTo>
                  <a:pt x="82" y="872"/>
                </a:moveTo>
                <a:lnTo>
                  <a:pt x="628" y="1199"/>
                </a:lnTo>
                <a:lnTo>
                  <a:pt x="628" y="809"/>
                </a:lnTo>
                <a:lnTo>
                  <a:pt x="82" y="484"/>
                </a:lnTo>
                <a:lnTo>
                  <a:pt x="82" y="872"/>
                </a:lnTo>
                <a:close/>
                <a:moveTo>
                  <a:pt x="120" y="413"/>
                </a:moveTo>
                <a:lnTo>
                  <a:pt x="668" y="741"/>
                </a:lnTo>
                <a:lnTo>
                  <a:pt x="1217" y="413"/>
                </a:lnTo>
                <a:lnTo>
                  <a:pt x="668" y="86"/>
                </a:lnTo>
                <a:lnTo>
                  <a:pt x="120" y="4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Rectangle 2"/>
          <p:cNvSpPr txBox="1">
            <a:spLocks noChangeArrowheads="1"/>
          </p:cNvSpPr>
          <p:nvPr/>
        </p:nvSpPr>
        <p:spPr bwMode="auto">
          <a:xfrm>
            <a:off x="320675" y="603250"/>
            <a:ext cx="8666163" cy="1143000"/>
          </a:xfrm>
          <a:prstGeom prst="rect">
            <a:avLst/>
          </a:prstGeom>
          <a:noFill/>
          <a:ln w="9525">
            <a:noFill/>
            <a:miter lim="800000"/>
            <a:headEnd/>
            <a:tailEnd/>
          </a:ln>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0" hangingPunct="0">
              <a:lnSpc>
                <a:spcPct val="100000"/>
              </a:lnSpc>
            </a:pPr>
            <a:r>
              <a:rPr lang="en-US" sz="2000">
                <a:solidFill>
                  <a:schemeClr val="accent1"/>
                </a:solidFill>
                <a:ea typeface="MS PGothic" pitchFamily="34" charset="-128"/>
              </a:rPr>
              <a:t>Diverse offerings to match the diverse workloads</a:t>
            </a:r>
          </a:p>
        </p:txBody>
      </p:sp>
      <p:sp>
        <p:nvSpPr>
          <p:cNvPr id="683023" name="Rounded Rectangle 47"/>
          <p:cNvSpPr>
            <a:spLocks noChangeArrowheads="1"/>
          </p:cNvSpPr>
          <p:nvPr/>
        </p:nvSpPr>
        <p:spPr bwMode="auto">
          <a:xfrm>
            <a:off x="904875" y="2803525"/>
            <a:ext cx="2882900" cy="2101850"/>
          </a:xfrm>
          <a:prstGeom prst="roundRect">
            <a:avLst>
              <a:gd name="adj" fmla="val 6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00000"/>
              </a:lnSpc>
            </a:pPr>
            <a:r>
              <a:rPr lang="en-US" sz="1600">
                <a:solidFill>
                  <a:srgbClr val="333333"/>
                </a:solidFill>
                <a:ea typeface="MS PGothic" pitchFamily="34" charset="-128"/>
              </a:rPr>
              <a:t>System Portfolio tuned to workloads</a:t>
            </a:r>
            <a:endParaRPr lang="en-US" sz="500">
              <a:solidFill>
                <a:srgbClr val="333333"/>
              </a:solidFill>
              <a:ea typeface="MS PGothic" pitchFamily="34" charset="-128"/>
            </a:endParaRP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Reduce acquisition costs through virtualization consolidation</a:t>
            </a:r>
            <a:endParaRPr lang="en-US" sz="500">
              <a:solidFill>
                <a:srgbClr val="333333"/>
              </a:solidFill>
              <a:ea typeface="MS PGothic" pitchFamily="34" charset="-128"/>
            </a:endParaRP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Maximum platform capability provides deployment flexibility</a:t>
            </a:r>
            <a:endParaRPr lang="en-US" sz="500">
              <a:solidFill>
                <a:srgbClr val="333333"/>
              </a:solidFill>
              <a:ea typeface="MS PGothic" pitchFamily="34" charset="-128"/>
            </a:endParaRPr>
          </a:p>
          <a:p>
            <a:pPr algn="ctr">
              <a:lnSpc>
                <a:spcPct val="100000"/>
              </a:lnSpc>
            </a:pPr>
            <a:endParaRPr lang="en-US" sz="1600">
              <a:solidFill>
                <a:srgbClr val="333333"/>
              </a:solidFill>
              <a:ea typeface="MS PGothic" pitchFamily="34" charset="-128"/>
            </a:endParaRPr>
          </a:p>
        </p:txBody>
      </p:sp>
      <p:pic>
        <p:nvPicPr>
          <p:cNvPr id="52" name="Picture 25" descr="2S EP ITE.tif"/>
          <p:cNvPicPr>
            <a:picLocks noChangeAspect="1"/>
          </p:cNvPicPr>
          <p:nvPr/>
        </p:nvPicPr>
        <p:blipFill>
          <a:blip r:embed="rId3" cstate="print"/>
          <a:srcRect/>
          <a:stretch>
            <a:fillRect/>
          </a:stretch>
        </p:blipFill>
        <p:spPr bwMode="auto">
          <a:xfrm>
            <a:off x="3951288" y="2181338"/>
            <a:ext cx="1438246" cy="368300"/>
          </a:xfrm>
          <a:prstGeom prst="rect">
            <a:avLst/>
          </a:prstGeom>
          <a:noFill/>
          <a:ln w="9525">
            <a:noFill/>
            <a:miter lim="800000"/>
            <a:headEnd/>
            <a:tailEnd/>
          </a:ln>
          <a:effectLst>
            <a:reflection blurRad="6350" stA="50000" endA="300" endPos="38500" dist="50800" dir="5400000" sy="-100000" algn="bl" rotWithShape="0"/>
          </a:effectLst>
        </p:spPr>
      </p:pic>
      <p:sp>
        <p:nvSpPr>
          <p:cNvPr id="683025" name="Text Box 14"/>
          <p:cNvSpPr txBox="1">
            <a:spLocks noChangeArrowheads="1"/>
          </p:cNvSpPr>
          <p:nvPr/>
        </p:nvSpPr>
        <p:spPr bwMode="auto">
          <a:xfrm>
            <a:off x="5875338" y="2214563"/>
            <a:ext cx="32686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r">
              <a:spcBef>
                <a:spcPct val="20000"/>
              </a:spcBef>
            </a:pPr>
            <a:r>
              <a:rPr lang="pt-BR" sz="1600" b="1" dirty="0">
                <a:solidFill>
                  <a:srgbClr val="333333"/>
                </a:solidFill>
                <a:ea typeface="MS PGothic" pitchFamily="34" charset="-128"/>
              </a:rPr>
              <a:t>IBM Flex System </a:t>
            </a:r>
            <a:r>
              <a:rPr lang="pt-BR" sz="1600" b="1" dirty="0">
                <a:solidFill>
                  <a:srgbClr val="333333"/>
                </a:solidFill>
                <a:ea typeface="MS PGothic" pitchFamily="34" charset="-128"/>
                <a:hlinkClick r:id="rId4" action="ppaction://hlinksldjump"/>
              </a:rPr>
              <a:t>x240</a:t>
            </a:r>
            <a:endParaRPr lang="pt-BR" sz="1600" b="1" dirty="0">
              <a:solidFill>
                <a:srgbClr val="333333"/>
              </a:solidFill>
              <a:ea typeface="MS PGothic" pitchFamily="34" charset="-128"/>
            </a:endParaRPr>
          </a:p>
        </p:txBody>
      </p:sp>
      <p:pic>
        <p:nvPicPr>
          <p:cNvPr id="57" name="Picture 20" descr="4S Power7 ITE v2.tif"/>
          <p:cNvPicPr>
            <a:picLocks/>
          </p:cNvPicPr>
          <p:nvPr/>
        </p:nvPicPr>
        <p:blipFill>
          <a:blip r:embed="rId5" cstate="print"/>
          <a:srcRect/>
          <a:stretch>
            <a:fillRect/>
          </a:stretch>
        </p:blipFill>
        <p:spPr bwMode="auto">
          <a:xfrm>
            <a:off x="3934976" y="5686441"/>
            <a:ext cx="2779776" cy="365760"/>
          </a:xfrm>
          <a:prstGeom prst="rect">
            <a:avLst/>
          </a:prstGeom>
          <a:noFill/>
          <a:ln w="9525">
            <a:noFill/>
            <a:miter lim="800000"/>
            <a:headEnd/>
            <a:tailEnd/>
          </a:ln>
          <a:effectLst>
            <a:reflection blurRad="6350" stA="50000" endA="300" endPos="38500" dist="50800" dir="5400000" sy="-100000" algn="bl" rotWithShape="0"/>
          </a:effectLst>
        </p:spPr>
      </p:pic>
      <p:sp>
        <p:nvSpPr>
          <p:cNvPr id="16403" name="Text Box 14"/>
          <p:cNvSpPr txBox="1">
            <a:spLocks noChangeArrowheads="1"/>
          </p:cNvSpPr>
          <p:nvPr/>
        </p:nvSpPr>
        <p:spPr bwMode="auto">
          <a:xfrm>
            <a:off x="6807200" y="5732463"/>
            <a:ext cx="233680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r">
              <a:spcBef>
                <a:spcPct val="20000"/>
              </a:spcBef>
            </a:pPr>
            <a:r>
              <a:rPr lang="pt-BR" sz="1600" b="1">
                <a:solidFill>
                  <a:srgbClr val="333333"/>
                </a:solidFill>
                <a:ea typeface="MS PGothic" pitchFamily="34" charset="-128"/>
              </a:rPr>
              <a:t>IBM Flex System p460</a:t>
            </a:r>
          </a:p>
        </p:txBody>
      </p:sp>
      <p:pic>
        <p:nvPicPr>
          <p:cNvPr id="59" name="Picture 23" descr="2S Power ITE.tif"/>
          <p:cNvPicPr>
            <a:picLocks/>
          </p:cNvPicPr>
          <p:nvPr/>
        </p:nvPicPr>
        <p:blipFill>
          <a:blip r:embed="rId6" cstate="print"/>
          <a:srcRect/>
          <a:stretch>
            <a:fillRect/>
          </a:stretch>
        </p:blipFill>
        <p:spPr bwMode="auto">
          <a:xfrm>
            <a:off x="3934976" y="3972120"/>
            <a:ext cx="1435608" cy="365760"/>
          </a:xfrm>
          <a:prstGeom prst="rect">
            <a:avLst/>
          </a:prstGeom>
          <a:noFill/>
          <a:ln w="9525">
            <a:noFill/>
            <a:miter lim="800000"/>
            <a:headEnd/>
            <a:tailEnd/>
          </a:ln>
          <a:effectLst>
            <a:reflection blurRad="6350" stA="50000" endA="300" endPos="38500" dist="50800" dir="5400000" sy="-100000" algn="bl" rotWithShape="0"/>
          </a:effectLst>
        </p:spPr>
      </p:pic>
      <p:sp>
        <p:nvSpPr>
          <p:cNvPr id="16405" name="Text Box 14"/>
          <p:cNvSpPr txBox="1">
            <a:spLocks noChangeArrowheads="1"/>
          </p:cNvSpPr>
          <p:nvPr/>
        </p:nvSpPr>
        <p:spPr bwMode="auto">
          <a:xfrm>
            <a:off x="5840413" y="4037013"/>
            <a:ext cx="33035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r">
              <a:spcBef>
                <a:spcPct val="20000"/>
              </a:spcBef>
            </a:pPr>
            <a:r>
              <a:rPr lang="pt-BR" sz="1600" b="1" dirty="0">
                <a:solidFill>
                  <a:srgbClr val="333333"/>
                </a:solidFill>
                <a:ea typeface="MS PGothic" pitchFamily="34" charset="-128"/>
              </a:rPr>
              <a:t>IBM Flex System </a:t>
            </a:r>
            <a:r>
              <a:rPr lang="pt-BR" sz="1600" b="1" dirty="0">
                <a:solidFill>
                  <a:srgbClr val="333333"/>
                </a:solidFill>
                <a:ea typeface="MS PGothic" pitchFamily="34" charset="-128"/>
                <a:hlinkClick r:id="rId7" action="ppaction://hlinksldjump"/>
              </a:rPr>
              <a:t>p260</a:t>
            </a:r>
            <a:endParaRPr lang="pt-BR" sz="1600" b="1" dirty="0">
              <a:solidFill>
                <a:srgbClr val="333333"/>
              </a:solidFill>
              <a:ea typeface="MS PGothic" pitchFamily="34" charset="-128"/>
            </a:endParaRPr>
          </a:p>
        </p:txBody>
      </p:sp>
      <p:pic>
        <p:nvPicPr>
          <p:cNvPr id="63" name="Picture 23" descr="2S Power ITE.tif"/>
          <p:cNvPicPr>
            <a:picLocks noChangeAspect="1"/>
          </p:cNvPicPr>
          <p:nvPr/>
        </p:nvPicPr>
        <p:blipFill>
          <a:blip r:embed="rId6" cstate="print"/>
          <a:srcRect/>
          <a:stretch>
            <a:fillRect/>
          </a:stretch>
        </p:blipFill>
        <p:spPr bwMode="auto">
          <a:xfrm>
            <a:off x="3906436" y="4762433"/>
            <a:ext cx="1456815" cy="368867"/>
          </a:xfrm>
          <a:prstGeom prst="rect">
            <a:avLst/>
          </a:prstGeom>
          <a:noFill/>
          <a:ln w="9525">
            <a:noFill/>
            <a:miter lim="800000"/>
            <a:headEnd/>
            <a:tailEnd/>
          </a:ln>
          <a:effectLst>
            <a:reflection blurRad="6350" stA="50000" endA="300" endPos="38500" dist="50800" dir="5400000" sy="-100000" algn="bl" rotWithShape="0"/>
          </a:effectLst>
        </p:spPr>
      </p:pic>
      <p:sp>
        <p:nvSpPr>
          <p:cNvPr id="16407" name="Text Box 14"/>
          <p:cNvSpPr txBox="1">
            <a:spLocks noChangeArrowheads="1"/>
          </p:cNvSpPr>
          <p:nvPr/>
        </p:nvSpPr>
        <p:spPr bwMode="auto">
          <a:xfrm>
            <a:off x="6288088" y="4773613"/>
            <a:ext cx="2855912"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r">
              <a:spcBef>
                <a:spcPct val="20000"/>
              </a:spcBef>
            </a:pPr>
            <a:r>
              <a:rPr lang="pt-BR" sz="1600" b="1">
                <a:ea typeface="MS PGothic" pitchFamily="34" charset="-128"/>
              </a:rPr>
              <a:t>IBM Flex System p24L</a:t>
            </a:r>
          </a:p>
        </p:txBody>
      </p:sp>
      <p:pic>
        <p:nvPicPr>
          <p:cNvPr id="2" name="Picture 25" descr="2S EP ITE.tif"/>
          <p:cNvPicPr>
            <a:picLocks noChangeAspect="1"/>
          </p:cNvPicPr>
          <p:nvPr/>
        </p:nvPicPr>
        <p:blipFill>
          <a:blip r:embed="rId3" cstate="print"/>
          <a:srcRect/>
          <a:stretch>
            <a:fillRect/>
          </a:stretch>
        </p:blipFill>
        <p:spPr bwMode="auto">
          <a:xfrm>
            <a:off x="3973513" y="1373300"/>
            <a:ext cx="1438246" cy="368300"/>
          </a:xfrm>
          <a:prstGeom prst="rect">
            <a:avLst/>
          </a:prstGeom>
          <a:noFill/>
          <a:ln w="9525">
            <a:noFill/>
            <a:miter lim="800000"/>
            <a:headEnd/>
            <a:tailEnd/>
          </a:ln>
          <a:effectLst>
            <a:reflection blurRad="6350" stA="50000" endA="300" endPos="38500" dist="50800" dir="5400000" sy="-100000" algn="bl" rotWithShape="0"/>
          </a:effectLst>
        </p:spPr>
      </p:pic>
      <p:sp>
        <p:nvSpPr>
          <p:cNvPr id="683033" name="Text Box 14"/>
          <p:cNvSpPr txBox="1">
            <a:spLocks noChangeArrowheads="1"/>
          </p:cNvSpPr>
          <p:nvPr/>
        </p:nvSpPr>
        <p:spPr bwMode="auto">
          <a:xfrm>
            <a:off x="5875338" y="1406525"/>
            <a:ext cx="3268662"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r">
              <a:spcBef>
                <a:spcPct val="20000"/>
              </a:spcBef>
            </a:pPr>
            <a:r>
              <a:rPr lang="pt-BR" sz="1600" b="1" dirty="0">
                <a:solidFill>
                  <a:srgbClr val="333333"/>
                </a:solidFill>
                <a:ea typeface="MS PGothic" pitchFamily="34" charset="-128"/>
              </a:rPr>
              <a:t>IBM Flex System x220</a:t>
            </a:r>
          </a:p>
        </p:txBody>
      </p:sp>
      <p:pic>
        <p:nvPicPr>
          <p:cNvPr id="26" name="Picture 25" descr="4S EXB ITE.tif"/>
          <p:cNvPicPr>
            <a:picLocks noChangeAspect="1"/>
          </p:cNvPicPr>
          <p:nvPr/>
        </p:nvPicPr>
        <p:blipFill>
          <a:blip r:embed="rId8" cstate="screen"/>
          <a:srcRect/>
          <a:stretch>
            <a:fillRect/>
          </a:stretch>
        </p:blipFill>
        <p:spPr bwMode="auto">
          <a:xfrm>
            <a:off x="3973513" y="3076316"/>
            <a:ext cx="2741239" cy="332928"/>
          </a:xfrm>
          <a:prstGeom prst="rect">
            <a:avLst/>
          </a:prstGeom>
          <a:noFill/>
          <a:ln w="9525">
            <a:noFill/>
            <a:miter lim="800000"/>
            <a:headEnd/>
            <a:tailEnd/>
          </a:ln>
          <a:effectLst>
            <a:reflection blurRad="6350" stA="50000" endA="300" endPos="38500" dist="50800" dir="5400000" sy="-100000" algn="bl" rotWithShape="0"/>
          </a:effectLst>
        </p:spPr>
      </p:pic>
      <p:sp>
        <p:nvSpPr>
          <p:cNvPr id="28" name="Text Box 14"/>
          <p:cNvSpPr txBox="1">
            <a:spLocks noChangeArrowheads="1"/>
          </p:cNvSpPr>
          <p:nvPr/>
        </p:nvSpPr>
        <p:spPr bwMode="auto">
          <a:xfrm>
            <a:off x="5892800" y="3100388"/>
            <a:ext cx="3268663"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r">
              <a:spcBef>
                <a:spcPct val="20000"/>
              </a:spcBef>
            </a:pPr>
            <a:r>
              <a:rPr lang="pt-BR" sz="1600" b="1">
                <a:solidFill>
                  <a:srgbClr val="333333"/>
                </a:solidFill>
                <a:ea typeface="MS PGothic" pitchFamily="34" charset="-128"/>
              </a:rPr>
              <a:t>IBM Flex System x440</a:t>
            </a:r>
          </a:p>
        </p:txBody>
      </p:sp>
    </p:spTree>
    <p:extLst>
      <p:ext uri="{BB962C8B-B14F-4D97-AF65-F5344CB8AC3E}">
        <p14:creationId xmlns:p14="http://schemas.microsoft.com/office/powerpoint/2010/main" val="31816623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2226" name="Picture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3038" y="3633788"/>
            <a:ext cx="5108575"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2227" name="Freeform 28"/>
          <p:cNvSpPr>
            <a:spLocks/>
          </p:cNvSpPr>
          <p:nvPr/>
        </p:nvSpPr>
        <p:spPr bwMode="auto">
          <a:xfrm>
            <a:off x="185738" y="1046163"/>
            <a:ext cx="3346450" cy="5327650"/>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2228" name="Text Box 29"/>
          <p:cNvSpPr txBox="1">
            <a:spLocks noChangeArrowheads="1"/>
          </p:cNvSpPr>
          <p:nvPr/>
        </p:nvSpPr>
        <p:spPr bwMode="auto">
          <a:xfrm rot="-5400000">
            <a:off x="-1054100" y="3916363"/>
            <a:ext cx="3349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System infrastructure</a:t>
            </a:r>
          </a:p>
        </p:txBody>
      </p:sp>
      <p:sp>
        <p:nvSpPr>
          <p:cNvPr id="692229" name="Freeform 31"/>
          <p:cNvSpPr>
            <a:spLocks noEditPoints="1"/>
          </p:cNvSpPr>
          <p:nvPr/>
        </p:nvSpPr>
        <p:spPr bwMode="auto">
          <a:xfrm flipH="1">
            <a:off x="441325" y="1735138"/>
            <a:ext cx="104775" cy="419100"/>
          </a:xfrm>
          <a:custGeom>
            <a:avLst/>
            <a:gdLst>
              <a:gd name="T0" fmla="*/ 0 w 808"/>
              <a:gd name="T1" fmla="*/ 0 h 3210"/>
              <a:gd name="T2" fmla="*/ 0 w 808"/>
              <a:gd name="T3" fmla="*/ 0 h 3210"/>
              <a:gd name="T4" fmla="*/ 0 w 808"/>
              <a:gd name="T5" fmla="*/ 0 h 3210"/>
              <a:gd name="T6" fmla="*/ 0 w 808"/>
              <a:gd name="T7" fmla="*/ 0 h 3210"/>
              <a:gd name="T8" fmla="*/ 0 w 808"/>
              <a:gd name="T9" fmla="*/ 0 h 3210"/>
              <a:gd name="T10" fmla="*/ 0 w 808"/>
              <a:gd name="T11" fmla="*/ 0 h 3210"/>
              <a:gd name="T12" fmla="*/ 0 w 808"/>
              <a:gd name="T13" fmla="*/ 0 h 3210"/>
              <a:gd name="T14" fmla="*/ 0 w 808"/>
              <a:gd name="T15" fmla="*/ 0 h 3210"/>
              <a:gd name="T16" fmla="*/ 0 w 808"/>
              <a:gd name="T17" fmla="*/ 0 h 3210"/>
              <a:gd name="T18" fmla="*/ 0 w 808"/>
              <a:gd name="T19" fmla="*/ 0 h 3210"/>
              <a:gd name="T20" fmla="*/ 0 w 808"/>
              <a:gd name="T21" fmla="*/ 0 h 3210"/>
              <a:gd name="T22" fmla="*/ 0 w 808"/>
              <a:gd name="T23" fmla="*/ 0 h 3210"/>
              <a:gd name="T24" fmla="*/ 0 w 808"/>
              <a:gd name="T25" fmla="*/ 0 h 3210"/>
              <a:gd name="T26" fmla="*/ 0 w 808"/>
              <a:gd name="T27" fmla="*/ 0 h 3210"/>
              <a:gd name="T28" fmla="*/ 0 w 808"/>
              <a:gd name="T29" fmla="*/ 0 h 3210"/>
              <a:gd name="T30" fmla="*/ 0 w 808"/>
              <a:gd name="T31" fmla="*/ 0 h 3210"/>
              <a:gd name="T32" fmla="*/ 0 w 808"/>
              <a:gd name="T33" fmla="*/ 0 h 3210"/>
              <a:gd name="T34" fmla="*/ 0 w 808"/>
              <a:gd name="T35" fmla="*/ 0 h 3210"/>
              <a:gd name="T36" fmla="*/ 0 w 808"/>
              <a:gd name="T37" fmla="*/ 0 h 3210"/>
              <a:gd name="T38" fmla="*/ 0 w 808"/>
              <a:gd name="T39" fmla="*/ 0 h 3210"/>
              <a:gd name="T40" fmla="*/ 0 w 808"/>
              <a:gd name="T41" fmla="*/ 0 h 3210"/>
              <a:gd name="T42" fmla="*/ 0 w 808"/>
              <a:gd name="T43" fmla="*/ 0 h 3210"/>
              <a:gd name="T44" fmla="*/ 0 w 808"/>
              <a:gd name="T45" fmla="*/ 0 h 3210"/>
              <a:gd name="T46" fmla="*/ 0 w 808"/>
              <a:gd name="T47" fmla="*/ 0 h 3210"/>
              <a:gd name="T48" fmla="*/ 0 w 808"/>
              <a:gd name="T49" fmla="*/ 0 h 3210"/>
              <a:gd name="T50" fmla="*/ 0 w 808"/>
              <a:gd name="T51" fmla="*/ 0 h 3210"/>
              <a:gd name="T52" fmla="*/ 0 w 808"/>
              <a:gd name="T53" fmla="*/ 0 h 3210"/>
              <a:gd name="T54" fmla="*/ 0 w 808"/>
              <a:gd name="T55" fmla="*/ 0 h 3210"/>
              <a:gd name="T56" fmla="*/ 0 w 808"/>
              <a:gd name="T57" fmla="*/ 0 h 3210"/>
              <a:gd name="T58" fmla="*/ 0 w 808"/>
              <a:gd name="T59" fmla="*/ 0 h 3210"/>
              <a:gd name="T60" fmla="*/ 0 w 808"/>
              <a:gd name="T61" fmla="*/ 0 h 3210"/>
              <a:gd name="T62" fmla="*/ 0 w 808"/>
              <a:gd name="T63" fmla="*/ 0 h 3210"/>
              <a:gd name="T64" fmla="*/ 0 w 808"/>
              <a:gd name="T65" fmla="*/ 0 h 3210"/>
              <a:gd name="T66" fmla="*/ 0 w 808"/>
              <a:gd name="T67" fmla="*/ 0 h 3210"/>
              <a:gd name="T68" fmla="*/ 0 w 808"/>
              <a:gd name="T69" fmla="*/ 0 h 3210"/>
              <a:gd name="T70" fmla="*/ 0 w 808"/>
              <a:gd name="T71" fmla="*/ 0 h 3210"/>
              <a:gd name="T72" fmla="*/ 0 w 808"/>
              <a:gd name="T73" fmla="*/ 0 h 3210"/>
              <a:gd name="T74" fmla="*/ 0 w 808"/>
              <a:gd name="T75" fmla="*/ 0 h 3210"/>
              <a:gd name="T76" fmla="*/ 0 w 808"/>
              <a:gd name="T77" fmla="*/ 0 h 3210"/>
              <a:gd name="T78" fmla="*/ 0 w 808"/>
              <a:gd name="T79" fmla="*/ 0 h 3210"/>
              <a:gd name="T80" fmla="*/ 0 w 808"/>
              <a:gd name="T81" fmla="*/ 0 h 3210"/>
              <a:gd name="T82" fmla="*/ 0 w 808"/>
              <a:gd name="T83" fmla="*/ 0 h 3210"/>
              <a:gd name="T84" fmla="*/ 0 w 808"/>
              <a:gd name="T85" fmla="*/ 0 h 3210"/>
              <a:gd name="T86" fmla="*/ 0 w 808"/>
              <a:gd name="T87" fmla="*/ 0 h 3210"/>
              <a:gd name="T88" fmla="*/ 0 w 808"/>
              <a:gd name="T89" fmla="*/ 0 h 3210"/>
              <a:gd name="T90" fmla="*/ 0 w 808"/>
              <a:gd name="T91" fmla="*/ 0 h 3210"/>
              <a:gd name="T92" fmla="*/ 0 w 808"/>
              <a:gd name="T93" fmla="*/ 0 h 3210"/>
              <a:gd name="T94" fmla="*/ 0 w 808"/>
              <a:gd name="T95" fmla="*/ 0 h 3210"/>
              <a:gd name="T96" fmla="*/ 0 w 808"/>
              <a:gd name="T97" fmla="*/ 0 h 3210"/>
              <a:gd name="T98" fmla="*/ 0 w 808"/>
              <a:gd name="T99" fmla="*/ 0 h 3210"/>
              <a:gd name="T100" fmla="*/ 0 w 808"/>
              <a:gd name="T101" fmla="*/ 0 h 3210"/>
              <a:gd name="T102" fmla="*/ 0 w 808"/>
              <a:gd name="T103" fmla="*/ 0 h 3210"/>
              <a:gd name="T104" fmla="*/ 0 w 808"/>
              <a:gd name="T105" fmla="*/ 0 h 3210"/>
              <a:gd name="T106" fmla="*/ 0 w 808"/>
              <a:gd name="T107" fmla="*/ 0 h 3210"/>
              <a:gd name="T108" fmla="*/ 0 w 808"/>
              <a:gd name="T109" fmla="*/ 0 h 3210"/>
              <a:gd name="T110" fmla="*/ 0 w 808"/>
              <a:gd name="T111" fmla="*/ 0 h 3210"/>
              <a:gd name="T112" fmla="*/ 0 w 808"/>
              <a:gd name="T113" fmla="*/ 0 h 3210"/>
              <a:gd name="T114" fmla="*/ 0 w 808"/>
              <a:gd name="T115" fmla="*/ 0 h 3210"/>
              <a:gd name="T116" fmla="*/ 0 w 808"/>
              <a:gd name="T117" fmla="*/ 0 h 3210"/>
              <a:gd name="T118" fmla="*/ 0 w 808"/>
              <a:gd name="T119" fmla="*/ 0 h 3210"/>
              <a:gd name="T120" fmla="*/ 0 w 808"/>
              <a:gd name="T121" fmla="*/ 0 h 3210"/>
              <a:gd name="T122" fmla="*/ 0 w 808"/>
              <a:gd name="T123" fmla="*/ 0 h 3210"/>
              <a:gd name="T124" fmla="*/ 0 w 808"/>
              <a:gd name="T125" fmla="*/ 0 h 3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8"/>
              <a:gd name="T190" fmla="*/ 0 h 3210"/>
              <a:gd name="T191" fmla="*/ 808 w 808"/>
              <a:gd name="T192" fmla="*/ 3210 h 3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8" h="3210">
                <a:moveTo>
                  <a:pt x="542" y="378"/>
                </a:moveTo>
                <a:lnTo>
                  <a:pt x="542" y="378"/>
                </a:lnTo>
                <a:lnTo>
                  <a:pt x="546" y="374"/>
                </a:lnTo>
                <a:lnTo>
                  <a:pt x="554" y="372"/>
                </a:lnTo>
                <a:lnTo>
                  <a:pt x="560" y="374"/>
                </a:lnTo>
                <a:lnTo>
                  <a:pt x="562" y="376"/>
                </a:lnTo>
                <a:lnTo>
                  <a:pt x="554" y="378"/>
                </a:lnTo>
                <a:lnTo>
                  <a:pt x="548" y="378"/>
                </a:lnTo>
                <a:lnTo>
                  <a:pt x="542" y="380"/>
                </a:lnTo>
                <a:lnTo>
                  <a:pt x="542" y="378"/>
                </a:lnTo>
                <a:close/>
                <a:moveTo>
                  <a:pt x="330" y="398"/>
                </a:moveTo>
                <a:lnTo>
                  <a:pt x="330" y="398"/>
                </a:lnTo>
                <a:lnTo>
                  <a:pt x="348" y="354"/>
                </a:lnTo>
                <a:lnTo>
                  <a:pt x="350" y="358"/>
                </a:lnTo>
                <a:lnTo>
                  <a:pt x="344" y="376"/>
                </a:lnTo>
                <a:lnTo>
                  <a:pt x="342" y="384"/>
                </a:lnTo>
                <a:lnTo>
                  <a:pt x="342" y="392"/>
                </a:lnTo>
                <a:lnTo>
                  <a:pt x="342" y="398"/>
                </a:lnTo>
                <a:lnTo>
                  <a:pt x="340" y="404"/>
                </a:lnTo>
                <a:lnTo>
                  <a:pt x="332" y="422"/>
                </a:lnTo>
                <a:lnTo>
                  <a:pt x="330" y="416"/>
                </a:lnTo>
                <a:lnTo>
                  <a:pt x="328" y="410"/>
                </a:lnTo>
                <a:lnTo>
                  <a:pt x="328" y="404"/>
                </a:lnTo>
                <a:lnTo>
                  <a:pt x="330" y="398"/>
                </a:lnTo>
                <a:close/>
                <a:moveTo>
                  <a:pt x="430" y="2"/>
                </a:moveTo>
                <a:lnTo>
                  <a:pt x="430" y="2"/>
                </a:lnTo>
                <a:lnTo>
                  <a:pt x="422" y="0"/>
                </a:lnTo>
                <a:lnTo>
                  <a:pt x="414" y="0"/>
                </a:lnTo>
                <a:lnTo>
                  <a:pt x="404" y="4"/>
                </a:lnTo>
                <a:lnTo>
                  <a:pt x="386" y="12"/>
                </a:lnTo>
                <a:lnTo>
                  <a:pt x="378" y="16"/>
                </a:lnTo>
                <a:lnTo>
                  <a:pt x="374" y="18"/>
                </a:lnTo>
                <a:lnTo>
                  <a:pt x="362" y="24"/>
                </a:lnTo>
                <a:lnTo>
                  <a:pt x="356" y="30"/>
                </a:lnTo>
                <a:lnTo>
                  <a:pt x="350" y="38"/>
                </a:lnTo>
                <a:lnTo>
                  <a:pt x="346" y="48"/>
                </a:lnTo>
                <a:lnTo>
                  <a:pt x="340" y="60"/>
                </a:lnTo>
                <a:lnTo>
                  <a:pt x="334" y="68"/>
                </a:lnTo>
                <a:lnTo>
                  <a:pt x="328" y="76"/>
                </a:lnTo>
                <a:lnTo>
                  <a:pt x="320" y="84"/>
                </a:lnTo>
                <a:lnTo>
                  <a:pt x="316" y="94"/>
                </a:lnTo>
                <a:lnTo>
                  <a:pt x="308" y="112"/>
                </a:lnTo>
                <a:lnTo>
                  <a:pt x="298" y="138"/>
                </a:lnTo>
                <a:lnTo>
                  <a:pt x="292" y="160"/>
                </a:lnTo>
                <a:lnTo>
                  <a:pt x="290" y="180"/>
                </a:lnTo>
                <a:lnTo>
                  <a:pt x="290" y="194"/>
                </a:lnTo>
                <a:lnTo>
                  <a:pt x="292" y="206"/>
                </a:lnTo>
                <a:lnTo>
                  <a:pt x="296" y="216"/>
                </a:lnTo>
                <a:lnTo>
                  <a:pt x="300" y="224"/>
                </a:lnTo>
                <a:lnTo>
                  <a:pt x="306" y="230"/>
                </a:lnTo>
                <a:lnTo>
                  <a:pt x="308" y="256"/>
                </a:lnTo>
                <a:lnTo>
                  <a:pt x="308" y="270"/>
                </a:lnTo>
                <a:lnTo>
                  <a:pt x="312" y="280"/>
                </a:lnTo>
                <a:lnTo>
                  <a:pt x="316" y="290"/>
                </a:lnTo>
                <a:lnTo>
                  <a:pt x="320" y="294"/>
                </a:lnTo>
                <a:lnTo>
                  <a:pt x="322" y="306"/>
                </a:lnTo>
                <a:lnTo>
                  <a:pt x="320" y="312"/>
                </a:lnTo>
                <a:lnTo>
                  <a:pt x="318" y="316"/>
                </a:lnTo>
                <a:lnTo>
                  <a:pt x="312" y="322"/>
                </a:lnTo>
                <a:lnTo>
                  <a:pt x="306" y="322"/>
                </a:lnTo>
                <a:lnTo>
                  <a:pt x="304" y="324"/>
                </a:lnTo>
                <a:lnTo>
                  <a:pt x="306" y="326"/>
                </a:lnTo>
                <a:lnTo>
                  <a:pt x="312" y="326"/>
                </a:lnTo>
                <a:lnTo>
                  <a:pt x="320" y="324"/>
                </a:lnTo>
                <a:lnTo>
                  <a:pt x="328" y="318"/>
                </a:lnTo>
                <a:lnTo>
                  <a:pt x="336" y="328"/>
                </a:lnTo>
                <a:lnTo>
                  <a:pt x="340" y="342"/>
                </a:lnTo>
                <a:lnTo>
                  <a:pt x="332" y="366"/>
                </a:lnTo>
                <a:lnTo>
                  <a:pt x="328" y="378"/>
                </a:lnTo>
                <a:lnTo>
                  <a:pt x="326" y="392"/>
                </a:lnTo>
                <a:lnTo>
                  <a:pt x="324" y="408"/>
                </a:lnTo>
                <a:lnTo>
                  <a:pt x="326" y="414"/>
                </a:lnTo>
                <a:lnTo>
                  <a:pt x="326" y="418"/>
                </a:lnTo>
                <a:lnTo>
                  <a:pt x="330" y="424"/>
                </a:lnTo>
                <a:lnTo>
                  <a:pt x="316" y="444"/>
                </a:lnTo>
                <a:lnTo>
                  <a:pt x="312" y="450"/>
                </a:lnTo>
                <a:lnTo>
                  <a:pt x="310" y="458"/>
                </a:lnTo>
                <a:lnTo>
                  <a:pt x="310" y="466"/>
                </a:lnTo>
                <a:lnTo>
                  <a:pt x="310" y="474"/>
                </a:lnTo>
                <a:lnTo>
                  <a:pt x="314" y="488"/>
                </a:lnTo>
                <a:lnTo>
                  <a:pt x="320" y="500"/>
                </a:lnTo>
                <a:lnTo>
                  <a:pt x="314" y="504"/>
                </a:lnTo>
                <a:lnTo>
                  <a:pt x="288" y="514"/>
                </a:lnTo>
                <a:lnTo>
                  <a:pt x="276" y="520"/>
                </a:lnTo>
                <a:lnTo>
                  <a:pt x="266" y="526"/>
                </a:lnTo>
                <a:lnTo>
                  <a:pt x="256" y="532"/>
                </a:lnTo>
                <a:lnTo>
                  <a:pt x="252" y="532"/>
                </a:lnTo>
                <a:lnTo>
                  <a:pt x="242" y="530"/>
                </a:lnTo>
                <a:lnTo>
                  <a:pt x="226" y="530"/>
                </a:lnTo>
                <a:lnTo>
                  <a:pt x="218" y="532"/>
                </a:lnTo>
                <a:lnTo>
                  <a:pt x="208" y="536"/>
                </a:lnTo>
                <a:lnTo>
                  <a:pt x="176" y="548"/>
                </a:lnTo>
                <a:lnTo>
                  <a:pt x="154" y="556"/>
                </a:lnTo>
                <a:lnTo>
                  <a:pt x="150" y="558"/>
                </a:lnTo>
                <a:lnTo>
                  <a:pt x="144" y="564"/>
                </a:lnTo>
                <a:lnTo>
                  <a:pt x="134" y="580"/>
                </a:lnTo>
                <a:lnTo>
                  <a:pt x="126" y="596"/>
                </a:lnTo>
                <a:lnTo>
                  <a:pt x="122" y="608"/>
                </a:lnTo>
                <a:lnTo>
                  <a:pt x="120" y="620"/>
                </a:lnTo>
                <a:lnTo>
                  <a:pt x="120" y="626"/>
                </a:lnTo>
                <a:lnTo>
                  <a:pt x="112" y="632"/>
                </a:lnTo>
                <a:lnTo>
                  <a:pt x="108" y="638"/>
                </a:lnTo>
                <a:lnTo>
                  <a:pt x="106" y="650"/>
                </a:lnTo>
                <a:lnTo>
                  <a:pt x="106" y="674"/>
                </a:lnTo>
                <a:lnTo>
                  <a:pt x="106" y="686"/>
                </a:lnTo>
                <a:lnTo>
                  <a:pt x="98" y="710"/>
                </a:lnTo>
                <a:lnTo>
                  <a:pt x="88" y="742"/>
                </a:lnTo>
                <a:lnTo>
                  <a:pt x="78" y="770"/>
                </a:lnTo>
                <a:lnTo>
                  <a:pt x="72" y="770"/>
                </a:lnTo>
                <a:lnTo>
                  <a:pt x="68" y="774"/>
                </a:lnTo>
                <a:lnTo>
                  <a:pt x="62" y="782"/>
                </a:lnTo>
                <a:lnTo>
                  <a:pt x="60" y="792"/>
                </a:lnTo>
                <a:lnTo>
                  <a:pt x="58" y="804"/>
                </a:lnTo>
                <a:lnTo>
                  <a:pt x="56" y="820"/>
                </a:lnTo>
                <a:lnTo>
                  <a:pt x="48" y="838"/>
                </a:lnTo>
                <a:lnTo>
                  <a:pt x="40" y="860"/>
                </a:lnTo>
                <a:lnTo>
                  <a:pt x="30" y="882"/>
                </a:lnTo>
                <a:lnTo>
                  <a:pt x="18" y="914"/>
                </a:lnTo>
                <a:lnTo>
                  <a:pt x="14" y="924"/>
                </a:lnTo>
                <a:lnTo>
                  <a:pt x="12" y="934"/>
                </a:lnTo>
                <a:lnTo>
                  <a:pt x="12" y="946"/>
                </a:lnTo>
                <a:lnTo>
                  <a:pt x="6" y="962"/>
                </a:lnTo>
                <a:lnTo>
                  <a:pt x="2" y="976"/>
                </a:lnTo>
                <a:lnTo>
                  <a:pt x="0" y="988"/>
                </a:lnTo>
                <a:lnTo>
                  <a:pt x="6" y="1020"/>
                </a:lnTo>
                <a:lnTo>
                  <a:pt x="8" y="1034"/>
                </a:lnTo>
                <a:lnTo>
                  <a:pt x="10" y="1044"/>
                </a:lnTo>
                <a:lnTo>
                  <a:pt x="10" y="1054"/>
                </a:lnTo>
                <a:lnTo>
                  <a:pt x="12" y="1074"/>
                </a:lnTo>
                <a:lnTo>
                  <a:pt x="14" y="1084"/>
                </a:lnTo>
                <a:lnTo>
                  <a:pt x="20" y="1094"/>
                </a:lnTo>
                <a:lnTo>
                  <a:pt x="26" y="1102"/>
                </a:lnTo>
                <a:lnTo>
                  <a:pt x="36" y="1108"/>
                </a:lnTo>
                <a:lnTo>
                  <a:pt x="68" y="1116"/>
                </a:lnTo>
                <a:lnTo>
                  <a:pt x="112" y="1126"/>
                </a:lnTo>
                <a:lnTo>
                  <a:pt x="170" y="1138"/>
                </a:lnTo>
                <a:lnTo>
                  <a:pt x="156" y="1204"/>
                </a:lnTo>
                <a:lnTo>
                  <a:pt x="144" y="1260"/>
                </a:lnTo>
                <a:lnTo>
                  <a:pt x="130" y="1304"/>
                </a:lnTo>
                <a:lnTo>
                  <a:pt x="122" y="1340"/>
                </a:lnTo>
                <a:lnTo>
                  <a:pt x="114" y="1376"/>
                </a:lnTo>
                <a:lnTo>
                  <a:pt x="110" y="1406"/>
                </a:lnTo>
                <a:lnTo>
                  <a:pt x="108" y="1422"/>
                </a:lnTo>
                <a:lnTo>
                  <a:pt x="108" y="1426"/>
                </a:lnTo>
                <a:lnTo>
                  <a:pt x="110" y="1428"/>
                </a:lnTo>
                <a:lnTo>
                  <a:pt x="118" y="1436"/>
                </a:lnTo>
                <a:lnTo>
                  <a:pt x="126" y="1442"/>
                </a:lnTo>
                <a:lnTo>
                  <a:pt x="118" y="1554"/>
                </a:lnTo>
                <a:lnTo>
                  <a:pt x="110" y="1656"/>
                </a:lnTo>
                <a:lnTo>
                  <a:pt x="104" y="1754"/>
                </a:lnTo>
                <a:lnTo>
                  <a:pt x="100" y="1866"/>
                </a:lnTo>
                <a:lnTo>
                  <a:pt x="94" y="1996"/>
                </a:lnTo>
                <a:lnTo>
                  <a:pt x="84" y="2156"/>
                </a:lnTo>
                <a:lnTo>
                  <a:pt x="86" y="2158"/>
                </a:lnTo>
                <a:lnTo>
                  <a:pt x="92" y="2162"/>
                </a:lnTo>
                <a:lnTo>
                  <a:pt x="110" y="2168"/>
                </a:lnTo>
                <a:lnTo>
                  <a:pt x="110" y="2198"/>
                </a:lnTo>
                <a:lnTo>
                  <a:pt x="114" y="2218"/>
                </a:lnTo>
                <a:lnTo>
                  <a:pt x="118" y="2236"/>
                </a:lnTo>
                <a:lnTo>
                  <a:pt x="120" y="2258"/>
                </a:lnTo>
                <a:lnTo>
                  <a:pt x="124" y="2288"/>
                </a:lnTo>
                <a:lnTo>
                  <a:pt x="130" y="2304"/>
                </a:lnTo>
                <a:lnTo>
                  <a:pt x="136" y="2324"/>
                </a:lnTo>
                <a:lnTo>
                  <a:pt x="140" y="2344"/>
                </a:lnTo>
                <a:lnTo>
                  <a:pt x="144" y="2378"/>
                </a:lnTo>
                <a:lnTo>
                  <a:pt x="154" y="2472"/>
                </a:lnTo>
                <a:lnTo>
                  <a:pt x="166" y="2574"/>
                </a:lnTo>
                <a:lnTo>
                  <a:pt x="172" y="2618"/>
                </a:lnTo>
                <a:lnTo>
                  <a:pt x="180" y="2654"/>
                </a:lnTo>
                <a:lnTo>
                  <a:pt x="212" y="2796"/>
                </a:lnTo>
                <a:lnTo>
                  <a:pt x="226" y="2864"/>
                </a:lnTo>
                <a:lnTo>
                  <a:pt x="230" y="2888"/>
                </a:lnTo>
                <a:lnTo>
                  <a:pt x="232" y="2904"/>
                </a:lnTo>
                <a:lnTo>
                  <a:pt x="230" y="2928"/>
                </a:lnTo>
                <a:lnTo>
                  <a:pt x="226" y="2956"/>
                </a:lnTo>
                <a:lnTo>
                  <a:pt x="218" y="2982"/>
                </a:lnTo>
                <a:lnTo>
                  <a:pt x="214" y="2994"/>
                </a:lnTo>
                <a:lnTo>
                  <a:pt x="208" y="3004"/>
                </a:lnTo>
                <a:lnTo>
                  <a:pt x="188" y="3044"/>
                </a:lnTo>
                <a:lnTo>
                  <a:pt x="178" y="3064"/>
                </a:lnTo>
                <a:lnTo>
                  <a:pt x="176" y="3064"/>
                </a:lnTo>
                <a:lnTo>
                  <a:pt x="172" y="3066"/>
                </a:lnTo>
                <a:lnTo>
                  <a:pt x="170" y="3070"/>
                </a:lnTo>
                <a:lnTo>
                  <a:pt x="168" y="3076"/>
                </a:lnTo>
                <a:lnTo>
                  <a:pt x="160" y="3090"/>
                </a:lnTo>
                <a:lnTo>
                  <a:pt x="156" y="3100"/>
                </a:lnTo>
                <a:lnTo>
                  <a:pt x="150" y="3108"/>
                </a:lnTo>
                <a:lnTo>
                  <a:pt x="118" y="3134"/>
                </a:lnTo>
                <a:lnTo>
                  <a:pt x="86" y="3156"/>
                </a:lnTo>
                <a:lnTo>
                  <a:pt x="80" y="3162"/>
                </a:lnTo>
                <a:lnTo>
                  <a:pt x="74" y="3168"/>
                </a:lnTo>
                <a:lnTo>
                  <a:pt x="70" y="3174"/>
                </a:lnTo>
                <a:lnTo>
                  <a:pt x="68" y="3180"/>
                </a:lnTo>
                <a:lnTo>
                  <a:pt x="70" y="3184"/>
                </a:lnTo>
                <a:lnTo>
                  <a:pt x="72" y="3186"/>
                </a:lnTo>
                <a:lnTo>
                  <a:pt x="80" y="3192"/>
                </a:lnTo>
                <a:lnTo>
                  <a:pt x="90" y="3196"/>
                </a:lnTo>
                <a:lnTo>
                  <a:pt x="104" y="3198"/>
                </a:lnTo>
                <a:lnTo>
                  <a:pt x="128" y="3200"/>
                </a:lnTo>
                <a:lnTo>
                  <a:pt x="162" y="3200"/>
                </a:lnTo>
                <a:lnTo>
                  <a:pt x="234" y="3198"/>
                </a:lnTo>
                <a:lnTo>
                  <a:pt x="246" y="3196"/>
                </a:lnTo>
                <a:lnTo>
                  <a:pt x="254" y="3192"/>
                </a:lnTo>
                <a:lnTo>
                  <a:pt x="260" y="3188"/>
                </a:lnTo>
                <a:lnTo>
                  <a:pt x="264" y="3182"/>
                </a:lnTo>
                <a:lnTo>
                  <a:pt x="270" y="3170"/>
                </a:lnTo>
                <a:lnTo>
                  <a:pt x="272" y="3162"/>
                </a:lnTo>
                <a:lnTo>
                  <a:pt x="276" y="3154"/>
                </a:lnTo>
                <a:lnTo>
                  <a:pt x="284" y="3142"/>
                </a:lnTo>
                <a:lnTo>
                  <a:pt x="302" y="3120"/>
                </a:lnTo>
                <a:lnTo>
                  <a:pt x="312" y="3112"/>
                </a:lnTo>
                <a:lnTo>
                  <a:pt x="322" y="3104"/>
                </a:lnTo>
                <a:lnTo>
                  <a:pt x="332" y="3098"/>
                </a:lnTo>
                <a:lnTo>
                  <a:pt x="334" y="3114"/>
                </a:lnTo>
                <a:lnTo>
                  <a:pt x="336" y="3136"/>
                </a:lnTo>
                <a:lnTo>
                  <a:pt x="336" y="3144"/>
                </a:lnTo>
                <a:lnTo>
                  <a:pt x="334" y="3152"/>
                </a:lnTo>
                <a:lnTo>
                  <a:pt x="332" y="3156"/>
                </a:lnTo>
                <a:lnTo>
                  <a:pt x="334" y="3160"/>
                </a:lnTo>
                <a:lnTo>
                  <a:pt x="340" y="3162"/>
                </a:lnTo>
                <a:lnTo>
                  <a:pt x="350" y="3162"/>
                </a:lnTo>
                <a:lnTo>
                  <a:pt x="354" y="3162"/>
                </a:lnTo>
                <a:lnTo>
                  <a:pt x="356" y="3160"/>
                </a:lnTo>
                <a:lnTo>
                  <a:pt x="358" y="3156"/>
                </a:lnTo>
                <a:lnTo>
                  <a:pt x="358" y="3152"/>
                </a:lnTo>
                <a:lnTo>
                  <a:pt x="362" y="3126"/>
                </a:lnTo>
                <a:lnTo>
                  <a:pt x="366" y="3108"/>
                </a:lnTo>
                <a:lnTo>
                  <a:pt x="372" y="3092"/>
                </a:lnTo>
                <a:lnTo>
                  <a:pt x="380" y="3080"/>
                </a:lnTo>
                <a:lnTo>
                  <a:pt x="388" y="3070"/>
                </a:lnTo>
                <a:lnTo>
                  <a:pt x="402" y="3054"/>
                </a:lnTo>
                <a:lnTo>
                  <a:pt x="408" y="3044"/>
                </a:lnTo>
                <a:lnTo>
                  <a:pt x="410" y="3030"/>
                </a:lnTo>
                <a:lnTo>
                  <a:pt x="408" y="3014"/>
                </a:lnTo>
                <a:lnTo>
                  <a:pt x="406" y="3004"/>
                </a:lnTo>
                <a:lnTo>
                  <a:pt x="402" y="2994"/>
                </a:lnTo>
                <a:lnTo>
                  <a:pt x="380" y="2948"/>
                </a:lnTo>
                <a:lnTo>
                  <a:pt x="378" y="2944"/>
                </a:lnTo>
                <a:lnTo>
                  <a:pt x="374" y="2942"/>
                </a:lnTo>
                <a:lnTo>
                  <a:pt x="374" y="2940"/>
                </a:lnTo>
                <a:lnTo>
                  <a:pt x="356" y="2844"/>
                </a:lnTo>
                <a:lnTo>
                  <a:pt x="352" y="2812"/>
                </a:lnTo>
                <a:lnTo>
                  <a:pt x="348" y="2760"/>
                </a:lnTo>
                <a:lnTo>
                  <a:pt x="346" y="2698"/>
                </a:lnTo>
                <a:lnTo>
                  <a:pt x="348" y="2666"/>
                </a:lnTo>
                <a:lnTo>
                  <a:pt x="350" y="2636"/>
                </a:lnTo>
                <a:lnTo>
                  <a:pt x="352" y="2604"/>
                </a:lnTo>
                <a:lnTo>
                  <a:pt x="350" y="2570"/>
                </a:lnTo>
                <a:lnTo>
                  <a:pt x="348" y="2534"/>
                </a:lnTo>
                <a:lnTo>
                  <a:pt x="344" y="2496"/>
                </a:lnTo>
                <a:lnTo>
                  <a:pt x="332" y="2422"/>
                </a:lnTo>
                <a:lnTo>
                  <a:pt x="318" y="2360"/>
                </a:lnTo>
                <a:lnTo>
                  <a:pt x="308" y="2314"/>
                </a:lnTo>
                <a:lnTo>
                  <a:pt x="304" y="2286"/>
                </a:lnTo>
                <a:lnTo>
                  <a:pt x="304" y="2266"/>
                </a:lnTo>
                <a:lnTo>
                  <a:pt x="306" y="2252"/>
                </a:lnTo>
                <a:lnTo>
                  <a:pt x="312" y="2192"/>
                </a:lnTo>
                <a:lnTo>
                  <a:pt x="468" y="2192"/>
                </a:lnTo>
                <a:lnTo>
                  <a:pt x="478" y="2254"/>
                </a:lnTo>
                <a:lnTo>
                  <a:pt x="486" y="2296"/>
                </a:lnTo>
                <a:lnTo>
                  <a:pt x="498" y="2348"/>
                </a:lnTo>
                <a:lnTo>
                  <a:pt x="498" y="2366"/>
                </a:lnTo>
                <a:lnTo>
                  <a:pt x="498" y="2394"/>
                </a:lnTo>
                <a:lnTo>
                  <a:pt x="492" y="2470"/>
                </a:lnTo>
                <a:lnTo>
                  <a:pt x="490" y="2516"/>
                </a:lnTo>
                <a:lnTo>
                  <a:pt x="488" y="2566"/>
                </a:lnTo>
                <a:lnTo>
                  <a:pt x="490" y="2614"/>
                </a:lnTo>
                <a:lnTo>
                  <a:pt x="494" y="2662"/>
                </a:lnTo>
                <a:lnTo>
                  <a:pt x="500" y="2708"/>
                </a:lnTo>
                <a:lnTo>
                  <a:pt x="502" y="2746"/>
                </a:lnTo>
                <a:lnTo>
                  <a:pt x="502" y="2780"/>
                </a:lnTo>
                <a:lnTo>
                  <a:pt x="500" y="2808"/>
                </a:lnTo>
                <a:lnTo>
                  <a:pt x="498" y="2834"/>
                </a:lnTo>
                <a:lnTo>
                  <a:pt x="494" y="2854"/>
                </a:lnTo>
                <a:lnTo>
                  <a:pt x="484" y="2886"/>
                </a:lnTo>
                <a:lnTo>
                  <a:pt x="478" y="2908"/>
                </a:lnTo>
                <a:lnTo>
                  <a:pt x="476" y="2926"/>
                </a:lnTo>
                <a:lnTo>
                  <a:pt x="472" y="2950"/>
                </a:lnTo>
                <a:lnTo>
                  <a:pt x="468" y="2972"/>
                </a:lnTo>
                <a:lnTo>
                  <a:pt x="460" y="3004"/>
                </a:lnTo>
                <a:lnTo>
                  <a:pt x="448" y="3044"/>
                </a:lnTo>
                <a:lnTo>
                  <a:pt x="440" y="3068"/>
                </a:lnTo>
                <a:lnTo>
                  <a:pt x="436" y="3070"/>
                </a:lnTo>
                <a:lnTo>
                  <a:pt x="430" y="3076"/>
                </a:lnTo>
                <a:lnTo>
                  <a:pt x="428" y="3082"/>
                </a:lnTo>
                <a:lnTo>
                  <a:pt x="426" y="3090"/>
                </a:lnTo>
                <a:lnTo>
                  <a:pt x="422" y="3098"/>
                </a:lnTo>
                <a:lnTo>
                  <a:pt x="408" y="3118"/>
                </a:lnTo>
                <a:lnTo>
                  <a:pt x="400" y="3130"/>
                </a:lnTo>
                <a:lnTo>
                  <a:pt x="390" y="3148"/>
                </a:lnTo>
                <a:lnTo>
                  <a:pt x="382" y="3166"/>
                </a:lnTo>
                <a:lnTo>
                  <a:pt x="376" y="3180"/>
                </a:lnTo>
                <a:lnTo>
                  <a:pt x="376" y="3192"/>
                </a:lnTo>
                <a:lnTo>
                  <a:pt x="380" y="3200"/>
                </a:lnTo>
                <a:lnTo>
                  <a:pt x="386" y="3204"/>
                </a:lnTo>
                <a:lnTo>
                  <a:pt x="392" y="3206"/>
                </a:lnTo>
                <a:lnTo>
                  <a:pt x="406" y="3208"/>
                </a:lnTo>
                <a:lnTo>
                  <a:pt x="430" y="3210"/>
                </a:lnTo>
                <a:lnTo>
                  <a:pt x="456" y="3210"/>
                </a:lnTo>
                <a:lnTo>
                  <a:pt x="482" y="3210"/>
                </a:lnTo>
                <a:lnTo>
                  <a:pt x="504" y="3206"/>
                </a:lnTo>
                <a:lnTo>
                  <a:pt x="528" y="3200"/>
                </a:lnTo>
                <a:lnTo>
                  <a:pt x="548" y="3194"/>
                </a:lnTo>
                <a:lnTo>
                  <a:pt x="554" y="3190"/>
                </a:lnTo>
                <a:lnTo>
                  <a:pt x="558" y="3186"/>
                </a:lnTo>
                <a:lnTo>
                  <a:pt x="564" y="3178"/>
                </a:lnTo>
                <a:lnTo>
                  <a:pt x="566" y="3170"/>
                </a:lnTo>
                <a:lnTo>
                  <a:pt x="566" y="3160"/>
                </a:lnTo>
                <a:lnTo>
                  <a:pt x="572" y="3158"/>
                </a:lnTo>
                <a:lnTo>
                  <a:pt x="574" y="3154"/>
                </a:lnTo>
                <a:lnTo>
                  <a:pt x="574" y="3144"/>
                </a:lnTo>
                <a:lnTo>
                  <a:pt x="574" y="3114"/>
                </a:lnTo>
                <a:lnTo>
                  <a:pt x="582" y="3094"/>
                </a:lnTo>
                <a:lnTo>
                  <a:pt x="590" y="3076"/>
                </a:lnTo>
                <a:lnTo>
                  <a:pt x="596" y="3068"/>
                </a:lnTo>
                <a:lnTo>
                  <a:pt x="602" y="3062"/>
                </a:lnTo>
                <a:lnTo>
                  <a:pt x="608" y="3054"/>
                </a:lnTo>
                <a:lnTo>
                  <a:pt x="612" y="3046"/>
                </a:lnTo>
                <a:lnTo>
                  <a:pt x="614" y="3036"/>
                </a:lnTo>
                <a:lnTo>
                  <a:pt x="616" y="3026"/>
                </a:lnTo>
                <a:lnTo>
                  <a:pt x="616" y="3004"/>
                </a:lnTo>
                <a:lnTo>
                  <a:pt x="612" y="2988"/>
                </a:lnTo>
                <a:lnTo>
                  <a:pt x="608" y="2974"/>
                </a:lnTo>
                <a:lnTo>
                  <a:pt x="606" y="2964"/>
                </a:lnTo>
                <a:lnTo>
                  <a:pt x="606" y="2952"/>
                </a:lnTo>
                <a:lnTo>
                  <a:pt x="602" y="2952"/>
                </a:lnTo>
                <a:lnTo>
                  <a:pt x="602" y="2946"/>
                </a:lnTo>
                <a:lnTo>
                  <a:pt x="600" y="2924"/>
                </a:lnTo>
                <a:lnTo>
                  <a:pt x="602" y="2896"/>
                </a:lnTo>
                <a:lnTo>
                  <a:pt x="608" y="2854"/>
                </a:lnTo>
                <a:lnTo>
                  <a:pt x="622" y="2794"/>
                </a:lnTo>
                <a:lnTo>
                  <a:pt x="636" y="2738"/>
                </a:lnTo>
                <a:lnTo>
                  <a:pt x="648" y="2680"/>
                </a:lnTo>
                <a:lnTo>
                  <a:pt x="658" y="2624"/>
                </a:lnTo>
                <a:lnTo>
                  <a:pt x="666" y="2568"/>
                </a:lnTo>
                <a:lnTo>
                  <a:pt x="672" y="2512"/>
                </a:lnTo>
                <a:lnTo>
                  <a:pt x="676" y="2460"/>
                </a:lnTo>
                <a:lnTo>
                  <a:pt x="678" y="2412"/>
                </a:lnTo>
                <a:lnTo>
                  <a:pt x="676" y="2368"/>
                </a:lnTo>
                <a:lnTo>
                  <a:pt x="672" y="2306"/>
                </a:lnTo>
                <a:lnTo>
                  <a:pt x="666" y="2254"/>
                </a:lnTo>
                <a:lnTo>
                  <a:pt x="658" y="2214"/>
                </a:lnTo>
                <a:lnTo>
                  <a:pt x="652" y="2186"/>
                </a:lnTo>
                <a:lnTo>
                  <a:pt x="718" y="2178"/>
                </a:lnTo>
                <a:lnTo>
                  <a:pt x="722" y="2176"/>
                </a:lnTo>
                <a:lnTo>
                  <a:pt x="724" y="2174"/>
                </a:lnTo>
                <a:lnTo>
                  <a:pt x="726" y="2170"/>
                </a:lnTo>
                <a:lnTo>
                  <a:pt x="726" y="2006"/>
                </a:lnTo>
                <a:lnTo>
                  <a:pt x="728" y="1874"/>
                </a:lnTo>
                <a:lnTo>
                  <a:pt x="726" y="1774"/>
                </a:lnTo>
                <a:lnTo>
                  <a:pt x="722" y="1696"/>
                </a:lnTo>
                <a:lnTo>
                  <a:pt x="722" y="1614"/>
                </a:lnTo>
                <a:lnTo>
                  <a:pt x="722" y="1500"/>
                </a:lnTo>
                <a:lnTo>
                  <a:pt x="718" y="1462"/>
                </a:lnTo>
                <a:lnTo>
                  <a:pt x="716" y="1448"/>
                </a:lnTo>
                <a:lnTo>
                  <a:pt x="724" y="1446"/>
                </a:lnTo>
                <a:lnTo>
                  <a:pt x="742" y="1442"/>
                </a:lnTo>
                <a:lnTo>
                  <a:pt x="750" y="1438"/>
                </a:lnTo>
                <a:lnTo>
                  <a:pt x="758" y="1434"/>
                </a:lnTo>
                <a:lnTo>
                  <a:pt x="764" y="1430"/>
                </a:lnTo>
                <a:lnTo>
                  <a:pt x="764" y="1426"/>
                </a:lnTo>
                <a:lnTo>
                  <a:pt x="712" y="1182"/>
                </a:lnTo>
                <a:lnTo>
                  <a:pt x="702" y="1124"/>
                </a:lnTo>
                <a:lnTo>
                  <a:pt x="696" y="1084"/>
                </a:lnTo>
                <a:lnTo>
                  <a:pt x="694" y="1054"/>
                </a:lnTo>
                <a:lnTo>
                  <a:pt x="692" y="1032"/>
                </a:lnTo>
                <a:lnTo>
                  <a:pt x="692" y="1010"/>
                </a:lnTo>
                <a:lnTo>
                  <a:pt x="694" y="990"/>
                </a:lnTo>
                <a:lnTo>
                  <a:pt x="704" y="986"/>
                </a:lnTo>
                <a:lnTo>
                  <a:pt x="712" y="978"/>
                </a:lnTo>
                <a:lnTo>
                  <a:pt x="716" y="974"/>
                </a:lnTo>
                <a:lnTo>
                  <a:pt x="720" y="968"/>
                </a:lnTo>
                <a:lnTo>
                  <a:pt x="730" y="942"/>
                </a:lnTo>
                <a:lnTo>
                  <a:pt x="746" y="902"/>
                </a:lnTo>
                <a:lnTo>
                  <a:pt x="760" y="860"/>
                </a:lnTo>
                <a:lnTo>
                  <a:pt x="764" y="840"/>
                </a:lnTo>
                <a:lnTo>
                  <a:pt x="766" y="826"/>
                </a:lnTo>
                <a:lnTo>
                  <a:pt x="770" y="766"/>
                </a:lnTo>
                <a:lnTo>
                  <a:pt x="772" y="738"/>
                </a:lnTo>
                <a:lnTo>
                  <a:pt x="776" y="722"/>
                </a:lnTo>
                <a:lnTo>
                  <a:pt x="782" y="710"/>
                </a:lnTo>
                <a:lnTo>
                  <a:pt x="784" y="704"/>
                </a:lnTo>
                <a:lnTo>
                  <a:pt x="786" y="698"/>
                </a:lnTo>
                <a:lnTo>
                  <a:pt x="786" y="688"/>
                </a:lnTo>
                <a:lnTo>
                  <a:pt x="788" y="674"/>
                </a:lnTo>
                <a:lnTo>
                  <a:pt x="792" y="658"/>
                </a:lnTo>
                <a:lnTo>
                  <a:pt x="800" y="652"/>
                </a:lnTo>
                <a:lnTo>
                  <a:pt x="804" y="646"/>
                </a:lnTo>
                <a:lnTo>
                  <a:pt x="808" y="640"/>
                </a:lnTo>
                <a:lnTo>
                  <a:pt x="808" y="634"/>
                </a:lnTo>
                <a:lnTo>
                  <a:pt x="806" y="628"/>
                </a:lnTo>
                <a:lnTo>
                  <a:pt x="804" y="622"/>
                </a:lnTo>
                <a:lnTo>
                  <a:pt x="804" y="618"/>
                </a:lnTo>
                <a:lnTo>
                  <a:pt x="804" y="604"/>
                </a:lnTo>
                <a:lnTo>
                  <a:pt x="802" y="578"/>
                </a:lnTo>
                <a:lnTo>
                  <a:pt x="798" y="550"/>
                </a:lnTo>
                <a:lnTo>
                  <a:pt x="794" y="540"/>
                </a:lnTo>
                <a:lnTo>
                  <a:pt x="790" y="532"/>
                </a:lnTo>
                <a:lnTo>
                  <a:pt x="776" y="522"/>
                </a:lnTo>
                <a:lnTo>
                  <a:pt x="758" y="510"/>
                </a:lnTo>
                <a:lnTo>
                  <a:pt x="736" y="502"/>
                </a:lnTo>
                <a:lnTo>
                  <a:pt x="726" y="498"/>
                </a:lnTo>
                <a:lnTo>
                  <a:pt x="714" y="496"/>
                </a:lnTo>
                <a:lnTo>
                  <a:pt x="672" y="494"/>
                </a:lnTo>
                <a:lnTo>
                  <a:pt x="648" y="490"/>
                </a:lnTo>
                <a:lnTo>
                  <a:pt x="634" y="486"/>
                </a:lnTo>
                <a:lnTo>
                  <a:pt x="624" y="482"/>
                </a:lnTo>
                <a:lnTo>
                  <a:pt x="616" y="476"/>
                </a:lnTo>
                <a:lnTo>
                  <a:pt x="620" y="476"/>
                </a:lnTo>
                <a:lnTo>
                  <a:pt x="628" y="478"/>
                </a:lnTo>
                <a:lnTo>
                  <a:pt x="634" y="476"/>
                </a:lnTo>
                <a:lnTo>
                  <a:pt x="638" y="474"/>
                </a:lnTo>
                <a:lnTo>
                  <a:pt x="638" y="472"/>
                </a:lnTo>
                <a:lnTo>
                  <a:pt x="636" y="472"/>
                </a:lnTo>
                <a:lnTo>
                  <a:pt x="634" y="474"/>
                </a:lnTo>
                <a:lnTo>
                  <a:pt x="630" y="474"/>
                </a:lnTo>
                <a:lnTo>
                  <a:pt x="624" y="474"/>
                </a:lnTo>
                <a:lnTo>
                  <a:pt x="620" y="472"/>
                </a:lnTo>
                <a:lnTo>
                  <a:pt x="618" y="470"/>
                </a:lnTo>
                <a:lnTo>
                  <a:pt x="616" y="464"/>
                </a:lnTo>
                <a:lnTo>
                  <a:pt x="614" y="456"/>
                </a:lnTo>
                <a:lnTo>
                  <a:pt x="614" y="446"/>
                </a:lnTo>
                <a:lnTo>
                  <a:pt x="610" y="438"/>
                </a:lnTo>
                <a:lnTo>
                  <a:pt x="606" y="430"/>
                </a:lnTo>
                <a:lnTo>
                  <a:pt x="598" y="424"/>
                </a:lnTo>
                <a:lnTo>
                  <a:pt x="590" y="416"/>
                </a:lnTo>
                <a:lnTo>
                  <a:pt x="580" y="410"/>
                </a:lnTo>
                <a:lnTo>
                  <a:pt x="570" y="408"/>
                </a:lnTo>
                <a:lnTo>
                  <a:pt x="556" y="408"/>
                </a:lnTo>
                <a:lnTo>
                  <a:pt x="554" y="404"/>
                </a:lnTo>
                <a:lnTo>
                  <a:pt x="554" y="402"/>
                </a:lnTo>
                <a:lnTo>
                  <a:pt x="554" y="400"/>
                </a:lnTo>
                <a:lnTo>
                  <a:pt x="552" y="398"/>
                </a:lnTo>
                <a:lnTo>
                  <a:pt x="550" y="396"/>
                </a:lnTo>
                <a:lnTo>
                  <a:pt x="550" y="392"/>
                </a:lnTo>
                <a:lnTo>
                  <a:pt x="556" y="388"/>
                </a:lnTo>
                <a:lnTo>
                  <a:pt x="562" y="386"/>
                </a:lnTo>
                <a:lnTo>
                  <a:pt x="568" y="386"/>
                </a:lnTo>
                <a:lnTo>
                  <a:pt x="574" y="384"/>
                </a:lnTo>
                <a:lnTo>
                  <a:pt x="580" y="384"/>
                </a:lnTo>
                <a:lnTo>
                  <a:pt x="584" y="380"/>
                </a:lnTo>
                <a:lnTo>
                  <a:pt x="582" y="378"/>
                </a:lnTo>
                <a:lnTo>
                  <a:pt x="570" y="368"/>
                </a:lnTo>
                <a:lnTo>
                  <a:pt x="556" y="358"/>
                </a:lnTo>
                <a:lnTo>
                  <a:pt x="562" y="346"/>
                </a:lnTo>
                <a:lnTo>
                  <a:pt x="566" y="332"/>
                </a:lnTo>
                <a:lnTo>
                  <a:pt x="568" y="328"/>
                </a:lnTo>
                <a:lnTo>
                  <a:pt x="584" y="298"/>
                </a:lnTo>
                <a:lnTo>
                  <a:pt x="590" y="296"/>
                </a:lnTo>
                <a:lnTo>
                  <a:pt x="596" y="292"/>
                </a:lnTo>
                <a:lnTo>
                  <a:pt x="602" y="282"/>
                </a:lnTo>
                <a:lnTo>
                  <a:pt x="606" y="270"/>
                </a:lnTo>
                <a:lnTo>
                  <a:pt x="610" y="254"/>
                </a:lnTo>
                <a:lnTo>
                  <a:pt x="614" y="240"/>
                </a:lnTo>
                <a:lnTo>
                  <a:pt x="616" y="222"/>
                </a:lnTo>
                <a:lnTo>
                  <a:pt x="620" y="212"/>
                </a:lnTo>
                <a:lnTo>
                  <a:pt x="624" y="198"/>
                </a:lnTo>
                <a:lnTo>
                  <a:pt x="626" y="182"/>
                </a:lnTo>
                <a:lnTo>
                  <a:pt x="626" y="168"/>
                </a:lnTo>
                <a:lnTo>
                  <a:pt x="624" y="154"/>
                </a:lnTo>
                <a:lnTo>
                  <a:pt x="620" y="142"/>
                </a:lnTo>
                <a:lnTo>
                  <a:pt x="610" y="118"/>
                </a:lnTo>
                <a:lnTo>
                  <a:pt x="600" y="102"/>
                </a:lnTo>
                <a:lnTo>
                  <a:pt x="596" y="96"/>
                </a:lnTo>
                <a:lnTo>
                  <a:pt x="590" y="88"/>
                </a:lnTo>
                <a:lnTo>
                  <a:pt x="578" y="68"/>
                </a:lnTo>
                <a:lnTo>
                  <a:pt x="560" y="44"/>
                </a:lnTo>
                <a:lnTo>
                  <a:pt x="550" y="32"/>
                </a:lnTo>
                <a:lnTo>
                  <a:pt x="538" y="22"/>
                </a:lnTo>
                <a:lnTo>
                  <a:pt x="528" y="14"/>
                </a:lnTo>
                <a:lnTo>
                  <a:pt x="516" y="8"/>
                </a:lnTo>
                <a:lnTo>
                  <a:pt x="498" y="2"/>
                </a:lnTo>
                <a:lnTo>
                  <a:pt x="486" y="0"/>
                </a:lnTo>
                <a:lnTo>
                  <a:pt x="482" y="0"/>
                </a:lnTo>
                <a:lnTo>
                  <a:pt x="464" y="0"/>
                </a:lnTo>
                <a:lnTo>
                  <a:pt x="462" y="0"/>
                </a:lnTo>
                <a:lnTo>
                  <a:pt x="442" y="2"/>
                </a:lnTo>
                <a:lnTo>
                  <a:pt x="430" y="2"/>
                </a:lnTo>
                <a:close/>
              </a:path>
            </a:pathLst>
          </a:custGeom>
          <a:solidFill>
            <a:schemeClr val="bg1">
              <a:alpha val="5294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2230" name="Freeform 32"/>
          <p:cNvSpPr>
            <a:spLocks noEditPoints="1"/>
          </p:cNvSpPr>
          <p:nvPr/>
        </p:nvSpPr>
        <p:spPr bwMode="auto">
          <a:xfrm flipH="1">
            <a:off x="795338" y="1746250"/>
            <a:ext cx="95250" cy="406400"/>
          </a:xfrm>
          <a:custGeom>
            <a:avLst/>
            <a:gdLst>
              <a:gd name="T0" fmla="*/ 0 w 734"/>
              <a:gd name="T1" fmla="*/ 0 h 3116"/>
              <a:gd name="T2" fmla="*/ 0 w 734"/>
              <a:gd name="T3" fmla="*/ 0 h 3116"/>
              <a:gd name="T4" fmla="*/ 0 w 734"/>
              <a:gd name="T5" fmla="*/ 0 h 3116"/>
              <a:gd name="T6" fmla="*/ 0 w 734"/>
              <a:gd name="T7" fmla="*/ 0 h 3116"/>
              <a:gd name="T8" fmla="*/ 0 w 734"/>
              <a:gd name="T9" fmla="*/ 0 h 3116"/>
              <a:gd name="T10" fmla="*/ 0 w 734"/>
              <a:gd name="T11" fmla="*/ 0 h 3116"/>
              <a:gd name="T12" fmla="*/ 0 w 734"/>
              <a:gd name="T13" fmla="*/ 0 h 3116"/>
              <a:gd name="T14" fmla="*/ 0 w 734"/>
              <a:gd name="T15" fmla="*/ 0 h 3116"/>
              <a:gd name="T16" fmla="*/ 0 w 734"/>
              <a:gd name="T17" fmla="*/ 0 h 3116"/>
              <a:gd name="T18" fmla="*/ 0 w 734"/>
              <a:gd name="T19" fmla="*/ 0 h 3116"/>
              <a:gd name="T20" fmla="*/ 0 w 734"/>
              <a:gd name="T21" fmla="*/ 0 h 3116"/>
              <a:gd name="T22" fmla="*/ 0 w 734"/>
              <a:gd name="T23" fmla="*/ 0 h 3116"/>
              <a:gd name="T24" fmla="*/ 0 w 734"/>
              <a:gd name="T25" fmla="*/ 0 h 3116"/>
              <a:gd name="T26" fmla="*/ 0 w 734"/>
              <a:gd name="T27" fmla="*/ 0 h 3116"/>
              <a:gd name="T28" fmla="*/ 0 w 734"/>
              <a:gd name="T29" fmla="*/ 0 h 3116"/>
              <a:gd name="T30" fmla="*/ 0 w 734"/>
              <a:gd name="T31" fmla="*/ 0 h 3116"/>
              <a:gd name="T32" fmla="*/ 0 w 734"/>
              <a:gd name="T33" fmla="*/ 0 h 3116"/>
              <a:gd name="T34" fmla="*/ 0 w 734"/>
              <a:gd name="T35" fmla="*/ 0 h 3116"/>
              <a:gd name="T36" fmla="*/ 0 w 734"/>
              <a:gd name="T37" fmla="*/ 0 h 3116"/>
              <a:gd name="T38" fmla="*/ 0 w 734"/>
              <a:gd name="T39" fmla="*/ 0 h 3116"/>
              <a:gd name="T40" fmla="*/ 0 w 734"/>
              <a:gd name="T41" fmla="*/ 0 h 3116"/>
              <a:gd name="T42" fmla="*/ 0 w 734"/>
              <a:gd name="T43" fmla="*/ 0 h 3116"/>
              <a:gd name="T44" fmla="*/ 0 w 734"/>
              <a:gd name="T45" fmla="*/ 0 h 3116"/>
              <a:gd name="T46" fmla="*/ 0 w 734"/>
              <a:gd name="T47" fmla="*/ 0 h 3116"/>
              <a:gd name="T48" fmla="*/ 0 w 734"/>
              <a:gd name="T49" fmla="*/ 0 h 3116"/>
              <a:gd name="T50" fmla="*/ 0 w 734"/>
              <a:gd name="T51" fmla="*/ 0 h 3116"/>
              <a:gd name="T52" fmla="*/ 0 w 734"/>
              <a:gd name="T53" fmla="*/ 0 h 3116"/>
              <a:gd name="T54" fmla="*/ 0 w 734"/>
              <a:gd name="T55" fmla="*/ 0 h 3116"/>
              <a:gd name="T56" fmla="*/ 0 w 734"/>
              <a:gd name="T57" fmla="*/ 0 h 3116"/>
              <a:gd name="T58" fmla="*/ 0 w 734"/>
              <a:gd name="T59" fmla="*/ 0 h 3116"/>
              <a:gd name="T60" fmla="*/ 0 w 734"/>
              <a:gd name="T61" fmla="*/ 0 h 3116"/>
              <a:gd name="T62" fmla="*/ 0 w 734"/>
              <a:gd name="T63" fmla="*/ 0 h 3116"/>
              <a:gd name="T64" fmla="*/ 0 w 734"/>
              <a:gd name="T65" fmla="*/ 0 h 3116"/>
              <a:gd name="T66" fmla="*/ 0 w 734"/>
              <a:gd name="T67" fmla="*/ 0 h 3116"/>
              <a:gd name="T68" fmla="*/ 0 w 734"/>
              <a:gd name="T69" fmla="*/ 0 h 3116"/>
              <a:gd name="T70" fmla="*/ 0 w 734"/>
              <a:gd name="T71" fmla="*/ 0 h 3116"/>
              <a:gd name="T72" fmla="*/ 0 w 734"/>
              <a:gd name="T73" fmla="*/ 0 h 3116"/>
              <a:gd name="T74" fmla="*/ 0 w 734"/>
              <a:gd name="T75" fmla="*/ 0 h 3116"/>
              <a:gd name="T76" fmla="*/ 0 w 734"/>
              <a:gd name="T77" fmla="*/ 0 h 3116"/>
              <a:gd name="T78" fmla="*/ 0 w 734"/>
              <a:gd name="T79" fmla="*/ 0 h 3116"/>
              <a:gd name="T80" fmla="*/ 0 w 734"/>
              <a:gd name="T81" fmla="*/ 0 h 3116"/>
              <a:gd name="T82" fmla="*/ 0 w 734"/>
              <a:gd name="T83" fmla="*/ 0 h 3116"/>
              <a:gd name="T84" fmla="*/ 0 w 734"/>
              <a:gd name="T85" fmla="*/ 0 h 3116"/>
              <a:gd name="T86" fmla="*/ 0 w 734"/>
              <a:gd name="T87" fmla="*/ 0 h 3116"/>
              <a:gd name="T88" fmla="*/ 0 w 734"/>
              <a:gd name="T89" fmla="*/ 0 h 3116"/>
              <a:gd name="T90" fmla="*/ 0 w 734"/>
              <a:gd name="T91" fmla="*/ 0 h 3116"/>
              <a:gd name="T92" fmla="*/ 0 w 734"/>
              <a:gd name="T93" fmla="*/ 0 h 3116"/>
              <a:gd name="T94" fmla="*/ 0 w 734"/>
              <a:gd name="T95" fmla="*/ 0 h 3116"/>
              <a:gd name="T96" fmla="*/ 0 w 734"/>
              <a:gd name="T97" fmla="*/ 0 h 3116"/>
              <a:gd name="T98" fmla="*/ 0 w 734"/>
              <a:gd name="T99" fmla="*/ 0 h 3116"/>
              <a:gd name="T100" fmla="*/ 0 w 734"/>
              <a:gd name="T101" fmla="*/ 0 h 3116"/>
              <a:gd name="T102" fmla="*/ 0 w 734"/>
              <a:gd name="T103" fmla="*/ 0 h 3116"/>
              <a:gd name="T104" fmla="*/ 0 w 734"/>
              <a:gd name="T105" fmla="*/ 0 h 3116"/>
              <a:gd name="T106" fmla="*/ 0 w 734"/>
              <a:gd name="T107" fmla="*/ 0 h 3116"/>
              <a:gd name="T108" fmla="*/ 0 w 734"/>
              <a:gd name="T109" fmla="*/ 0 h 3116"/>
              <a:gd name="T110" fmla="*/ 0 w 734"/>
              <a:gd name="T111" fmla="*/ 0 h 3116"/>
              <a:gd name="T112" fmla="*/ 0 w 734"/>
              <a:gd name="T113" fmla="*/ 0 h 3116"/>
              <a:gd name="T114" fmla="*/ 0 w 734"/>
              <a:gd name="T115" fmla="*/ 0 h 3116"/>
              <a:gd name="T116" fmla="*/ 0 w 734"/>
              <a:gd name="T117" fmla="*/ 0 h 3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34"/>
              <a:gd name="T178" fmla="*/ 0 h 3116"/>
              <a:gd name="T179" fmla="*/ 734 w 734"/>
              <a:gd name="T180" fmla="*/ 3116 h 3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34" h="3116">
                <a:moveTo>
                  <a:pt x="224" y="2826"/>
                </a:moveTo>
                <a:lnTo>
                  <a:pt x="224" y="2826"/>
                </a:lnTo>
                <a:lnTo>
                  <a:pt x="226" y="2834"/>
                </a:lnTo>
                <a:lnTo>
                  <a:pt x="226" y="2840"/>
                </a:lnTo>
                <a:lnTo>
                  <a:pt x="222" y="2852"/>
                </a:lnTo>
                <a:lnTo>
                  <a:pt x="210" y="2878"/>
                </a:lnTo>
                <a:lnTo>
                  <a:pt x="204" y="2898"/>
                </a:lnTo>
                <a:lnTo>
                  <a:pt x="200" y="2906"/>
                </a:lnTo>
                <a:lnTo>
                  <a:pt x="194" y="2912"/>
                </a:lnTo>
                <a:lnTo>
                  <a:pt x="206" y="2866"/>
                </a:lnTo>
                <a:lnTo>
                  <a:pt x="214" y="2846"/>
                </a:lnTo>
                <a:lnTo>
                  <a:pt x="218" y="2836"/>
                </a:lnTo>
                <a:lnTo>
                  <a:pt x="224" y="2826"/>
                </a:lnTo>
                <a:close/>
                <a:moveTo>
                  <a:pt x="308" y="2684"/>
                </a:moveTo>
                <a:lnTo>
                  <a:pt x="308" y="2684"/>
                </a:lnTo>
                <a:lnTo>
                  <a:pt x="310" y="2644"/>
                </a:lnTo>
                <a:lnTo>
                  <a:pt x="314" y="2626"/>
                </a:lnTo>
                <a:lnTo>
                  <a:pt x="316" y="2612"/>
                </a:lnTo>
                <a:lnTo>
                  <a:pt x="320" y="2654"/>
                </a:lnTo>
                <a:lnTo>
                  <a:pt x="322" y="2698"/>
                </a:lnTo>
                <a:lnTo>
                  <a:pt x="322" y="2788"/>
                </a:lnTo>
                <a:lnTo>
                  <a:pt x="312" y="2780"/>
                </a:lnTo>
                <a:lnTo>
                  <a:pt x="306" y="2770"/>
                </a:lnTo>
                <a:lnTo>
                  <a:pt x="304" y="2758"/>
                </a:lnTo>
                <a:lnTo>
                  <a:pt x="302" y="2746"/>
                </a:lnTo>
                <a:lnTo>
                  <a:pt x="304" y="2716"/>
                </a:lnTo>
                <a:lnTo>
                  <a:pt x="308" y="2684"/>
                </a:lnTo>
                <a:close/>
                <a:moveTo>
                  <a:pt x="348" y="2030"/>
                </a:moveTo>
                <a:lnTo>
                  <a:pt x="348" y="2030"/>
                </a:lnTo>
                <a:lnTo>
                  <a:pt x="354" y="2030"/>
                </a:lnTo>
                <a:lnTo>
                  <a:pt x="360" y="2030"/>
                </a:lnTo>
                <a:lnTo>
                  <a:pt x="360" y="2064"/>
                </a:lnTo>
                <a:lnTo>
                  <a:pt x="360" y="2096"/>
                </a:lnTo>
                <a:lnTo>
                  <a:pt x="362" y="2114"/>
                </a:lnTo>
                <a:lnTo>
                  <a:pt x="364" y="2122"/>
                </a:lnTo>
                <a:lnTo>
                  <a:pt x="364" y="2130"/>
                </a:lnTo>
                <a:lnTo>
                  <a:pt x="362" y="2138"/>
                </a:lnTo>
                <a:lnTo>
                  <a:pt x="356" y="2146"/>
                </a:lnTo>
                <a:lnTo>
                  <a:pt x="346" y="2162"/>
                </a:lnTo>
                <a:lnTo>
                  <a:pt x="336" y="2180"/>
                </a:lnTo>
                <a:lnTo>
                  <a:pt x="324" y="2196"/>
                </a:lnTo>
                <a:lnTo>
                  <a:pt x="320" y="2176"/>
                </a:lnTo>
                <a:lnTo>
                  <a:pt x="320" y="2156"/>
                </a:lnTo>
                <a:lnTo>
                  <a:pt x="324" y="2136"/>
                </a:lnTo>
                <a:lnTo>
                  <a:pt x="328" y="2118"/>
                </a:lnTo>
                <a:lnTo>
                  <a:pt x="332" y="2098"/>
                </a:lnTo>
                <a:lnTo>
                  <a:pt x="336" y="2076"/>
                </a:lnTo>
                <a:lnTo>
                  <a:pt x="338" y="2054"/>
                </a:lnTo>
                <a:lnTo>
                  <a:pt x="338" y="2030"/>
                </a:lnTo>
                <a:lnTo>
                  <a:pt x="340" y="2032"/>
                </a:lnTo>
                <a:lnTo>
                  <a:pt x="348" y="2030"/>
                </a:lnTo>
                <a:close/>
                <a:moveTo>
                  <a:pt x="314" y="14"/>
                </a:moveTo>
                <a:lnTo>
                  <a:pt x="314" y="14"/>
                </a:lnTo>
                <a:lnTo>
                  <a:pt x="300" y="24"/>
                </a:lnTo>
                <a:lnTo>
                  <a:pt x="290" y="36"/>
                </a:lnTo>
                <a:lnTo>
                  <a:pt x="280" y="46"/>
                </a:lnTo>
                <a:lnTo>
                  <a:pt x="270" y="60"/>
                </a:lnTo>
                <a:lnTo>
                  <a:pt x="252" y="88"/>
                </a:lnTo>
                <a:lnTo>
                  <a:pt x="238" y="118"/>
                </a:lnTo>
                <a:lnTo>
                  <a:pt x="226" y="150"/>
                </a:lnTo>
                <a:lnTo>
                  <a:pt x="216" y="186"/>
                </a:lnTo>
                <a:lnTo>
                  <a:pt x="200" y="260"/>
                </a:lnTo>
                <a:lnTo>
                  <a:pt x="190" y="308"/>
                </a:lnTo>
                <a:lnTo>
                  <a:pt x="180" y="356"/>
                </a:lnTo>
                <a:lnTo>
                  <a:pt x="174" y="404"/>
                </a:lnTo>
                <a:lnTo>
                  <a:pt x="170" y="452"/>
                </a:lnTo>
                <a:lnTo>
                  <a:pt x="156" y="452"/>
                </a:lnTo>
                <a:lnTo>
                  <a:pt x="144" y="454"/>
                </a:lnTo>
                <a:lnTo>
                  <a:pt x="124" y="460"/>
                </a:lnTo>
                <a:lnTo>
                  <a:pt x="104" y="468"/>
                </a:lnTo>
                <a:lnTo>
                  <a:pt x="84" y="472"/>
                </a:lnTo>
                <a:lnTo>
                  <a:pt x="58" y="514"/>
                </a:lnTo>
                <a:lnTo>
                  <a:pt x="44" y="536"/>
                </a:lnTo>
                <a:lnTo>
                  <a:pt x="38" y="548"/>
                </a:lnTo>
                <a:lnTo>
                  <a:pt x="34" y="556"/>
                </a:lnTo>
                <a:lnTo>
                  <a:pt x="34" y="574"/>
                </a:lnTo>
                <a:lnTo>
                  <a:pt x="34" y="596"/>
                </a:lnTo>
                <a:lnTo>
                  <a:pt x="36" y="618"/>
                </a:lnTo>
                <a:lnTo>
                  <a:pt x="36" y="640"/>
                </a:lnTo>
                <a:lnTo>
                  <a:pt x="32" y="676"/>
                </a:lnTo>
                <a:lnTo>
                  <a:pt x="24" y="712"/>
                </a:lnTo>
                <a:lnTo>
                  <a:pt x="16" y="750"/>
                </a:lnTo>
                <a:lnTo>
                  <a:pt x="10" y="786"/>
                </a:lnTo>
                <a:lnTo>
                  <a:pt x="8" y="814"/>
                </a:lnTo>
                <a:lnTo>
                  <a:pt x="6" y="846"/>
                </a:lnTo>
                <a:lnTo>
                  <a:pt x="2" y="878"/>
                </a:lnTo>
                <a:lnTo>
                  <a:pt x="0" y="894"/>
                </a:lnTo>
                <a:lnTo>
                  <a:pt x="2" y="908"/>
                </a:lnTo>
                <a:lnTo>
                  <a:pt x="4" y="916"/>
                </a:lnTo>
                <a:lnTo>
                  <a:pt x="8" y="924"/>
                </a:lnTo>
                <a:lnTo>
                  <a:pt x="20" y="944"/>
                </a:lnTo>
                <a:lnTo>
                  <a:pt x="32" y="962"/>
                </a:lnTo>
                <a:lnTo>
                  <a:pt x="42" y="976"/>
                </a:lnTo>
                <a:lnTo>
                  <a:pt x="56" y="988"/>
                </a:lnTo>
                <a:lnTo>
                  <a:pt x="72" y="1000"/>
                </a:lnTo>
                <a:lnTo>
                  <a:pt x="118" y="1032"/>
                </a:lnTo>
                <a:lnTo>
                  <a:pt x="166" y="1064"/>
                </a:lnTo>
                <a:lnTo>
                  <a:pt x="160" y="1094"/>
                </a:lnTo>
                <a:lnTo>
                  <a:pt x="154" y="1122"/>
                </a:lnTo>
                <a:lnTo>
                  <a:pt x="146" y="1148"/>
                </a:lnTo>
                <a:lnTo>
                  <a:pt x="136" y="1174"/>
                </a:lnTo>
                <a:lnTo>
                  <a:pt x="116" y="1226"/>
                </a:lnTo>
                <a:lnTo>
                  <a:pt x="96" y="1280"/>
                </a:lnTo>
                <a:lnTo>
                  <a:pt x="82" y="1336"/>
                </a:lnTo>
                <a:lnTo>
                  <a:pt x="70" y="1394"/>
                </a:lnTo>
                <a:lnTo>
                  <a:pt x="62" y="1456"/>
                </a:lnTo>
                <a:lnTo>
                  <a:pt x="56" y="1526"/>
                </a:lnTo>
                <a:lnTo>
                  <a:pt x="70" y="1536"/>
                </a:lnTo>
                <a:lnTo>
                  <a:pt x="84" y="1546"/>
                </a:lnTo>
                <a:lnTo>
                  <a:pt x="80" y="1660"/>
                </a:lnTo>
                <a:lnTo>
                  <a:pt x="80" y="1776"/>
                </a:lnTo>
                <a:lnTo>
                  <a:pt x="78" y="1890"/>
                </a:lnTo>
                <a:lnTo>
                  <a:pt x="76" y="2000"/>
                </a:lnTo>
                <a:lnTo>
                  <a:pt x="98" y="2008"/>
                </a:lnTo>
                <a:lnTo>
                  <a:pt x="122" y="2016"/>
                </a:lnTo>
                <a:lnTo>
                  <a:pt x="170" y="2026"/>
                </a:lnTo>
                <a:lnTo>
                  <a:pt x="178" y="2056"/>
                </a:lnTo>
                <a:lnTo>
                  <a:pt x="184" y="2084"/>
                </a:lnTo>
                <a:lnTo>
                  <a:pt x="190" y="2112"/>
                </a:lnTo>
                <a:lnTo>
                  <a:pt x="192" y="2128"/>
                </a:lnTo>
                <a:lnTo>
                  <a:pt x="192" y="2144"/>
                </a:lnTo>
                <a:lnTo>
                  <a:pt x="188" y="2162"/>
                </a:lnTo>
                <a:lnTo>
                  <a:pt x="184" y="2178"/>
                </a:lnTo>
                <a:lnTo>
                  <a:pt x="178" y="2196"/>
                </a:lnTo>
                <a:lnTo>
                  <a:pt x="172" y="2214"/>
                </a:lnTo>
                <a:lnTo>
                  <a:pt x="168" y="2238"/>
                </a:lnTo>
                <a:lnTo>
                  <a:pt x="166" y="2262"/>
                </a:lnTo>
                <a:lnTo>
                  <a:pt x="164" y="2312"/>
                </a:lnTo>
                <a:lnTo>
                  <a:pt x="166" y="2362"/>
                </a:lnTo>
                <a:lnTo>
                  <a:pt x="172" y="2410"/>
                </a:lnTo>
                <a:lnTo>
                  <a:pt x="180" y="2458"/>
                </a:lnTo>
                <a:lnTo>
                  <a:pt x="190" y="2506"/>
                </a:lnTo>
                <a:lnTo>
                  <a:pt x="208" y="2600"/>
                </a:lnTo>
                <a:lnTo>
                  <a:pt x="222" y="2674"/>
                </a:lnTo>
                <a:lnTo>
                  <a:pt x="232" y="2722"/>
                </a:lnTo>
                <a:lnTo>
                  <a:pt x="234" y="2734"/>
                </a:lnTo>
                <a:lnTo>
                  <a:pt x="236" y="2746"/>
                </a:lnTo>
                <a:lnTo>
                  <a:pt x="234" y="2758"/>
                </a:lnTo>
                <a:lnTo>
                  <a:pt x="232" y="2768"/>
                </a:lnTo>
                <a:lnTo>
                  <a:pt x="226" y="2774"/>
                </a:lnTo>
                <a:lnTo>
                  <a:pt x="220" y="2778"/>
                </a:lnTo>
                <a:lnTo>
                  <a:pt x="216" y="2784"/>
                </a:lnTo>
                <a:lnTo>
                  <a:pt x="214" y="2788"/>
                </a:lnTo>
                <a:lnTo>
                  <a:pt x="214" y="2792"/>
                </a:lnTo>
                <a:lnTo>
                  <a:pt x="214" y="2796"/>
                </a:lnTo>
                <a:lnTo>
                  <a:pt x="216" y="2798"/>
                </a:lnTo>
                <a:lnTo>
                  <a:pt x="220" y="2804"/>
                </a:lnTo>
                <a:lnTo>
                  <a:pt x="200" y="2864"/>
                </a:lnTo>
                <a:lnTo>
                  <a:pt x="192" y="2896"/>
                </a:lnTo>
                <a:lnTo>
                  <a:pt x="186" y="2930"/>
                </a:lnTo>
                <a:lnTo>
                  <a:pt x="180" y="2942"/>
                </a:lnTo>
                <a:lnTo>
                  <a:pt x="176" y="2946"/>
                </a:lnTo>
                <a:lnTo>
                  <a:pt x="172" y="2954"/>
                </a:lnTo>
                <a:lnTo>
                  <a:pt x="164" y="2956"/>
                </a:lnTo>
                <a:lnTo>
                  <a:pt x="156" y="2958"/>
                </a:lnTo>
                <a:lnTo>
                  <a:pt x="154" y="2974"/>
                </a:lnTo>
                <a:lnTo>
                  <a:pt x="156" y="2988"/>
                </a:lnTo>
                <a:lnTo>
                  <a:pt x="160" y="3000"/>
                </a:lnTo>
                <a:lnTo>
                  <a:pt x="164" y="3012"/>
                </a:lnTo>
                <a:lnTo>
                  <a:pt x="166" y="3016"/>
                </a:lnTo>
                <a:lnTo>
                  <a:pt x="168" y="3022"/>
                </a:lnTo>
                <a:lnTo>
                  <a:pt x="170" y="3026"/>
                </a:lnTo>
                <a:lnTo>
                  <a:pt x="176" y="3028"/>
                </a:lnTo>
                <a:lnTo>
                  <a:pt x="180" y="3028"/>
                </a:lnTo>
                <a:lnTo>
                  <a:pt x="186" y="3028"/>
                </a:lnTo>
                <a:lnTo>
                  <a:pt x="216" y="3032"/>
                </a:lnTo>
                <a:lnTo>
                  <a:pt x="220" y="3036"/>
                </a:lnTo>
                <a:lnTo>
                  <a:pt x="220" y="3042"/>
                </a:lnTo>
                <a:lnTo>
                  <a:pt x="220" y="3046"/>
                </a:lnTo>
                <a:lnTo>
                  <a:pt x="220" y="3050"/>
                </a:lnTo>
                <a:lnTo>
                  <a:pt x="222" y="3052"/>
                </a:lnTo>
                <a:lnTo>
                  <a:pt x="232" y="3054"/>
                </a:lnTo>
                <a:lnTo>
                  <a:pt x="236" y="3056"/>
                </a:lnTo>
                <a:lnTo>
                  <a:pt x="242" y="3054"/>
                </a:lnTo>
                <a:lnTo>
                  <a:pt x="244" y="3054"/>
                </a:lnTo>
                <a:lnTo>
                  <a:pt x="246" y="3052"/>
                </a:lnTo>
                <a:lnTo>
                  <a:pt x="248" y="3046"/>
                </a:lnTo>
                <a:lnTo>
                  <a:pt x="248" y="3040"/>
                </a:lnTo>
                <a:lnTo>
                  <a:pt x="250" y="3034"/>
                </a:lnTo>
                <a:lnTo>
                  <a:pt x="274" y="3036"/>
                </a:lnTo>
                <a:lnTo>
                  <a:pt x="296" y="3038"/>
                </a:lnTo>
                <a:lnTo>
                  <a:pt x="300" y="3034"/>
                </a:lnTo>
                <a:lnTo>
                  <a:pt x="302" y="3030"/>
                </a:lnTo>
                <a:lnTo>
                  <a:pt x="302" y="3026"/>
                </a:lnTo>
                <a:lnTo>
                  <a:pt x="308" y="3044"/>
                </a:lnTo>
                <a:lnTo>
                  <a:pt x="312" y="3062"/>
                </a:lnTo>
                <a:lnTo>
                  <a:pt x="314" y="3068"/>
                </a:lnTo>
                <a:lnTo>
                  <a:pt x="316" y="3078"/>
                </a:lnTo>
                <a:lnTo>
                  <a:pt x="320" y="3082"/>
                </a:lnTo>
                <a:lnTo>
                  <a:pt x="322" y="3084"/>
                </a:lnTo>
                <a:lnTo>
                  <a:pt x="328" y="3084"/>
                </a:lnTo>
                <a:lnTo>
                  <a:pt x="334" y="3084"/>
                </a:lnTo>
                <a:lnTo>
                  <a:pt x="338" y="3082"/>
                </a:lnTo>
                <a:lnTo>
                  <a:pt x="340" y="3078"/>
                </a:lnTo>
                <a:lnTo>
                  <a:pt x="340" y="3076"/>
                </a:lnTo>
                <a:lnTo>
                  <a:pt x="340" y="3068"/>
                </a:lnTo>
                <a:lnTo>
                  <a:pt x="340" y="3062"/>
                </a:lnTo>
                <a:lnTo>
                  <a:pt x="344" y="3032"/>
                </a:lnTo>
                <a:lnTo>
                  <a:pt x="354" y="3038"/>
                </a:lnTo>
                <a:lnTo>
                  <a:pt x="362" y="3044"/>
                </a:lnTo>
                <a:lnTo>
                  <a:pt x="370" y="3052"/>
                </a:lnTo>
                <a:lnTo>
                  <a:pt x="376" y="3062"/>
                </a:lnTo>
                <a:lnTo>
                  <a:pt x="388" y="3084"/>
                </a:lnTo>
                <a:lnTo>
                  <a:pt x="394" y="3096"/>
                </a:lnTo>
                <a:lnTo>
                  <a:pt x="402" y="3104"/>
                </a:lnTo>
                <a:lnTo>
                  <a:pt x="412" y="3108"/>
                </a:lnTo>
                <a:lnTo>
                  <a:pt x="428" y="3112"/>
                </a:lnTo>
                <a:lnTo>
                  <a:pt x="460" y="3116"/>
                </a:lnTo>
                <a:lnTo>
                  <a:pt x="490" y="3116"/>
                </a:lnTo>
                <a:lnTo>
                  <a:pt x="518" y="3116"/>
                </a:lnTo>
                <a:lnTo>
                  <a:pt x="546" y="3116"/>
                </a:lnTo>
                <a:lnTo>
                  <a:pt x="570" y="3110"/>
                </a:lnTo>
                <a:lnTo>
                  <a:pt x="576" y="3110"/>
                </a:lnTo>
                <a:lnTo>
                  <a:pt x="582" y="3108"/>
                </a:lnTo>
                <a:lnTo>
                  <a:pt x="588" y="3104"/>
                </a:lnTo>
                <a:lnTo>
                  <a:pt x="590" y="3100"/>
                </a:lnTo>
                <a:lnTo>
                  <a:pt x="592" y="3094"/>
                </a:lnTo>
                <a:lnTo>
                  <a:pt x="592" y="3088"/>
                </a:lnTo>
                <a:lnTo>
                  <a:pt x="594" y="3084"/>
                </a:lnTo>
                <a:lnTo>
                  <a:pt x="592" y="3078"/>
                </a:lnTo>
                <a:lnTo>
                  <a:pt x="590" y="3074"/>
                </a:lnTo>
                <a:lnTo>
                  <a:pt x="584" y="3070"/>
                </a:lnTo>
                <a:lnTo>
                  <a:pt x="580" y="3066"/>
                </a:lnTo>
                <a:lnTo>
                  <a:pt x="556" y="3052"/>
                </a:lnTo>
                <a:lnTo>
                  <a:pt x="534" y="3040"/>
                </a:lnTo>
                <a:lnTo>
                  <a:pt x="528" y="3036"/>
                </a:lnTo>
                <a:lnTo>
                  <a:pt x="520" y="3030"/>
                </a:lnTo>
                <a:lnTo>
                  <a:pt x="518" y="3026"/>
                </a:lnTo>
                <a:lnTo>
                  <a:pt x="512" y="3020"/>
                </a:lnTo>
                <a:lnTo>
                  <a:pt x="506" y="3016"/>
                </a:lnTo>
                <a:lnTo>
                  <a:pt x="492" y="3008"/>
                </a:lnTo>
                <a:lnTo>
                  <a:pt x="488" y="3004"/>
                </a:lnTo>
                <a:lnTo>
                  <a:pt x="474" y="2994"/>
                </a:lnTo>
                <a:lnTo>
                  <a:pt x="462" y="2980"/>
                </a:lnTo>
                <a:lnTo>
                  <a:pt x="454" y="2968"/>
                </a:lnTo>
                <a:lnTo>
                  <a:pt x="448" y="2952"/>
                </a:lnTo>
                <a:lnTo>
                  <a:pt x="436" y="2920"/>
                </a:lnTo>
                <a:lnTo>
                  <a:pt x="430" y="2904"/>
                </a:lnTo>
                <a:lnTo>
                  <a:pt x="424" y="2886"/>
                </a:lnTo>
                <a:lnTo>
                  <a:pt x="422" y="2868"/>
                </a:lnTo>
                <a:lnTo>
                  <a:pt x="422" y="2848"/>
                </a:lnTo>
                <a:lnTo>
                  <a:pt x="422" y="2846"/>
                </a:lnTo>
                <a:lnTo>
                  <a:pt x="424" y="2846"/>
                </a:lnTo>
                <a:lnTo>
                  <a:pt x="428" y="2846"/>
                </a:lnTo>
                <a:lnTo>
                  <a:pt x="432" y="2844"/>
                </a:lnTo>
                <a:lnTo>
                  <a:pt x="434" y="2842"/>
                </a:lnTo>
                <a:lnTo>
                  <a:pt x="434" y="2840"/>
                </a:lnTo>
                <a:lnTo>
                  <a:pt x="432" y="2834"/>
                </a:lnTo>
                <a:lnTo>
                  <a:pt x="428" y="2830"/>
                </a:lnTo>
                <a:lnTo>
                  <a:pt x="420" y="2826"/>
                </a:lnTo>
                <a:lnTo>
                  <a:pt x="418" y="2790"/>
                </a:lnTo>
                <a:lnTo>
                  <a:pt x="418" y="2754"/>
                </a:lnTo>
                <a:lnTo>
                  <a:pt x="422" y="2718"/>
                </a:lnTo>
                <a:lnTo>
                  <a:pt x="426" y="2682"/>
                </a:lnTo>
                <a:lnTo>
                  <a:pt x="436" y="2610"/>
                </a:lnTo>
                <a:lnTo>
                  <a:pt x="448" y="2540"/>
                </a:lnTo>
                <a:lnTo>
                  <a:pt x="468" y="2400"/>
                </a:lnTo>
                <a:lnTo>
                  <a:pt x="472" y="2364"/>
                </a:lnTo>
                <a:lnTo>
                  <a:pt x="476" y="2326"/>
                </a:lnTo>
                <a:lnTo>
                  <a:pt x="478" y="2252"/>
                </a:lnTo>
                <a:lnTo>
                  <a:pt x="480" y="2230"/>
                </a:lnTo>
                <a:lnTo>
                  <a:pt x="484" y="2208"/>
                </a:lnTo>
                <a:lnTo>
                  <a:pt x="486" y="2200"/>
                </a:lnTo>
                <a:lnTo>
                  <a:pt x="492" y="2190"/>
                </a:lnTo>
                <a:lnTo>
                  <a:pt x="502" y="2174"/>
                </a:lnTo>
                <a:lnTo>
                  <a:pt x="510" y="2154"/>
                </a:lnTo>
                <a:lnTo>
                  <a:pt x="514" y="2134"/>
                </a:lnTo>
                <a:lnTo>
                  <a:pt x="520" y="2122"/>
                </a:lnTo>
                <a:lnTo>
                  <a:pt x="524" y="2112"/>
                </a:lnTo>
                <a:lnTo>
                  <a:pt x="526" y="2098"/>
                </a:lnTo>
                <a:lnTo>
                  <a:pt x="526" y="2086"/>
                </a:lnTo>
                <a:lnTo>
                  <a:pt x="526" y="2060"/>
                </a:lnTo>
                <a:lnTo>
                  <a:pt x="526" y="2048"/>
                </a:lnTo>
                <a:lnTo>
                  <a:pt x="526" y="2036"/>
                </a:lnTo>
                <a:lnTo>
                  <a:pt x="530" y="2026"/>
                </a:lnTo>
                <a:lnTo>
                  <a:pt x="536" y="2016"/>
                </a:lnTo>
                <a:lnTo>
                  <a:pt x="566" y="2014"/>
                </a:lnTo>
                <a:lnTo>
                  <a:pt x="598" y="2012"/>
                </a:lnTo>
                <a:lnTo>
                  <a:pt x="612" y="2010"/>
                </a:lnTo>
                <a:lnTo>
                  <a:pt x="626" y="2006"/>
                </a:lnTo>
                <a:lnTo>
                  <a:pt x="638" y="2000"/>
                </a:lnTo>
                <a:lnTo>
                  <a:pt x="646" y="1992"/>
                </a:lnTo>
                <a:lnTo>
                  <a:pt x="650" y="1988"/>
                </a:lnTo>
                <a:lnTo>
                  <a:pt x="652" y="1984"/>
                </a:lnTo>
                <a:lnTo>
                  <a:pt x="652" y="1980"/>
                </a:lnTo>
                <a:lnTo>
                  <a:pt x="652" y="1970"/>
                </a:lnTo>
                <a:lnTo>
                  <a:pt x="652" y="1964"/>
                </a:lnTo>
                <a:lnTo>
                  <a:pt x="650" y="1914"/>
                </a:lnTo>
                <a:lnTo>
                  <a:pt x="652" y="1864"/>
                </a:lnTo>
                <a:lnTo>
                  <a:pt x="656" y="1764"/>
                </a:lnTo>
                <a:lnTo>
                  <a:pt x="662" y="1664"/>
                </a:lnTo>
                <a:lnTo>
                  <a:pt x="662" y="1614"/>
                </a:lnTo>
                <a:lnTo>
                  <a:pt x="660" y="1564"/>
                </a:lnTo>
                <a:lnTo>
                  <a:pt x="666" y="1560"/>
                </a:lnTo>
                <a:lnTo>
                  <a:pt x="672" y="1558"/>
                </a:lnTo>
                <a:lnTo>
                  <a:pt x="676" y="1556"/>
                </a:lnTo>
                <a:lnTo>
                  <a:pt x="680" y="1552"/>
                </a:lnTo>
                <a:lnTo>
                  <a:pt x="682" y="1548"/>
                </a:lnTo>
                <a:lnTo>
                  <a:pt x="684" y="1540"/>
                </a:lnTo>
                <a:lnTo>
                  <a:pt x="682" y="1532"/>
                </a:lnTo>
                <a:lnTo>
                  <a:pt x="680" y="1528"/>
                </a:lnTo>
                <a:lnTo>
                  <a:pt x="680" y="1524"/>
                </a:lnTo>
                <a:lnTo>
                  <a:pt x="680" y="1518"/>
                </a:lnTo>
                <a:lnTo>
                  <a:pt x="680" y="1514"/>
                </a:lnTo>
                <a:lnTo>
                  <a:pt x="678" y="1506"/>
                </a:lnTo>
                <a:lnTo>
                  <a:pt x="672" y="1424"/>
                </a:lnTo>
                <a:lnTo>
                  <a:pt x="668" y="1382"/>
                </a:lnTo>
                <a:lnTo>
                  <a:pt x="664" y="1342"/>
                </a:lnTo>
                <a:lnTo>
                  <a:pt x="660" y="1324"/>
                </a:lnTo>
                <a:lnTo>
                  <a:pt x="656" y="1308"/>
                </a:lnTo>
                <a:lnTo>
                  <a:pt x="652" y="1292"/>
                </a:lnTo>
                <a:lnTo>
                  <a:pt x="652" y="1278"/>
                </a:lnTo>
                <a:lnTo>
                  <a:pt x="654" y="1272"/>
                </a:lnTo>
                <a:lnTo>
                  <a:pt x="656" y="1266"/>
                </a:lnTo>
                <a:lnTo>
                  <a:pt x="660" y="1262"/>
                </a:lnTo>
                <a:lnTo>
                  <a:pt x="660" y="1256"/>
                </a:lnTo>
                <a:lnTo>
                  <a:pt x="658" y="1246"/>
                </a:lnTo>
                <a:lnTo>
                  <a:pt x="654" y="1238"/>
                </a:lnTo>
                <a:lnTo>
                  <a:pt x="646" y="1230"/>
                </a:lnTo>
                <a:lnTo>
                  <a:pt x="642" y="1220"/>
                </a:lnTo>
                <a:lnTo>
                  <a:pt x="634" y="1198"/>
                </a:lnTo>
                <a:lnTo>
                  <a:pt x="632" y="1186"/>
                </a:lnTo>
                <a:lnTo>
                  <a:pt x="630" y="1176"/>
                </a:lnTo>
                <a:lnTo>
                  <a:pt x="634" y="1166"/>
                </a:lnTo>
                <a:lnTo>
                  <a:pt x="640" y="1152"/>
                </a:lnTo>
                <a:lnTo>
                  <a:pt x="654" y="1128"/>
                </a:lnTo>
                <a:lnTo>
                  <a:pt x="678" y="1078"/>
                </a:lnTo>
                <a:lnTo>
                  <a:pt x="700" y="1030"/>
                </a:lnTo>
                <a:lnTo>
                  <a:pt x="714" y="1006"/>
                </a:lnTo>
                <a:lnTo>
                  <a:pt x="720" y="994"/>
                </a:lnTo>
                <a:lnTo>
                  <a:pt x="726" y="984"/>
                </a:lnTo>
                <a:lnTo>
                  <a:pt x="728" y="968"/>
                </a:lnTo>
                <a:lnTo>
                  <a:pt x="730" y="950"/>
                </a:lnTo>
                <a:lnTo>
                  <a:pt x="734" y="928"/>
                </a:lnTo>
                <a:lnTo>
                  <a:pt x="734" y="910"/>
                </a:lnTo>
                <a:lnTo>
                  <a:pt x="732" y="890"/>
                </a:lnTo>
                <a:lnTo>
                  <a:pt x="728" y="866"/>
                </a:lnTo>
                <a:lnTo>
                  <a:pt x="722" y="840"/>
                </a:lnTo>
                <a:lnTo>
                  <a:pt x="718" y="814"/>
                </a:lnTo>
                <a:lnTo>
                  <a:pt x="712" y="804"/>
                </a:lnTo>
                <a:lnTo>
                  <a:pt x="708" y="792"/>
                </a:lnTo>
                <a:lnTo>
                  <a:pt x="698" y="758"/>
                </a:lnTo>
                <a:lnTo>
                  <a:pt x="690" y="722"/>
                </a:lnTo>
                <a:lnTo>
                  <a:pt x="682" y="686"/>
                </a:lnTo>
                <a:lnTo>
                  <a:pt x="678" y="648"/>
                </a:lnTo>
                <a:lnTo>
                  <a:pt x="678" y="632"/>
                </a:lnTo>
                <a:lnTo>
                  <a:pt x="680" y="616"/>
                </a:lnTo>
                <a:lnTo>
                  <a:pt x="680" y="598"/>
                </a:lnTo>
                <a:lnTo>
                  <a:pt x="678" y="580"/>
                </a:lnTo>
                <a:lnTo>
                  <a:pt x="676" y="570"/>
                </a:lnTo>
                <a:lnTo>
                  <a:pt x="672" y="562"/>
                </a:lnTo>
                <a:lnTo>
                  <a:pt x="660" y="544"/>
                </a:lnTo>
                <a:lnTo>
                  <a:pt x="658" y="540"/>
                </a:lnTo>
                <a:lnTo>
                  <a:pt x="640" y="518"/>
                </a:lnTo>
                <a:lnTo>
                  <a:pt x="632" y="508"/>
                </a:lnTo>
                <a:lnTo>
                  <a:pt x="622" y="500"/>
                </a:lnTo>
                <a:lnTo>
                  <a:pt x="616" y="498"/>
                </a:lnTo>
                <a:lnTo>
                  <a:pt x="606" y="492"/>
                </a:lnTo>
                <a:lnTo>
                  <a:pt x="596" y="488"/>
                </a:lnTo>
                <a:lnTo>
                  <a:pt x="584" y="484"/>
                </a:lnTo>
                <a:lnTo>
                  <a:pt x="570" y="482"/>
                </a:lnTo>
                <a:lnTo>
                  <a:pt x="568" y="478"/>
                </a:lnTo>
                <a:lnTo>
                  <a:pt x="568" y="474"/>
                </a:lnTo>
                <a:lnTo>
                  <a:pt x="568" y="464"/>
                </a:lnTo>
                <a:lnTo>
                  <a:pt x="572" y="466"/>
                </a:lnTo>
                <a:lnTo>
                  <a:pt x="574" y="472"/>
                </a:lnTo>
                <a:lnTo>
                  <a:pt x="578" y="478"/>
                </a:lnTo>
                <a:lnTo>
                  <a:pt x="580" y="480"/>
                </a:lnTo>
                <a:lnTo>
                  <a:pt x="582" y="480"/>
                </a:lnTo>
                <a:lnTo>
                  <a:pt x="576" y="464"/>
                </a:lnTo>
                <a:lnTo>
                  <a:pt x="572" y="442"/>
                </a:lnTo>
                <a:lnTo>
                  <a:pt x="568" y="420"/>
                </a:lnTo>
                <a:lnTo>
                  <a:pt x="566" y="396"/>
                </a:lnTo>
                <a:lnTo>
                  <a:pt x="564" y="346"/>
                </a:lnTo>
                <a:lnTo>
                  <a:pt x="564" y="296"/>
                </a:lnTo>
                <a:lnTo>
                  <a:pt x="568" y="242"/>
                </a:lnTo>
                <a:lnTo>
                  <a:pt x="568" y="212"/>
                </a:lnTo>
                <a:lnTo>
                  <a:pt x="566" y="184"/>
                </a:lnTo>
                <a:lnTo>
                  <a:pt x="562" y="166"/>
                </a:lnTo>
                <a:lnTo>
                  <a:pt x="554" y="148"/>
                </a:lnTo>
                <a:lnTo>
                  <a:pt x="550" y="130"/>
                </a:lnTo>
                <a:lnTo>
                  <a:pt x="546" y="112"/>
                </a:lnTo>
                <a:lnTo>
                  <a:pt x="554" y="124"/>
                </a:lnTo>
                <a:lnTo>
                  <a:pt x="558" y="138"/>
                </a:lnTo>
                <a:lnTo>
                  <a:pt x="562" y="156"/>
                </a:lnTo>
                <a:lnTo>
                  <a:pt x="564" y="174"/>
                </a:lnTo>
                <a:lnTo>
                  <a:pt x="564" y="150"/>
                </a:lnTo>
                <a:lnTo>
                  <a:pt x="560" y="130"/>
                </a:lnTo>
                <a:lnTo>
                  <a:pt x="554" y="110"/>
                </a:lnTo>
                <a:lnTo>
                  <a:pt x="546" y="94"/>
                </a:lnTo>
                <a:lnTo>
                  <a:pt x="536" y="78"/>
                </a:lnTo>
                <a:lnTo>
                  <a:pt x="524" y="64"/>
                </a:lnTo>
                <a:lnTo>
                  <a:pt x="500" y="36"/>
                </a:lnTo>
                <a:lnTo>
                  <a:pt x="492" y="36"/>
                </a:lnTo>
                <a:lnTo>
                  <a:pt x="484" y="38"/>
                </a:lnTo>
                <a:lnTo>
                  <a:pt x="474" y="38"/>
                </a:lnTo>
                <a:lnTo>
                  <a:pt x="466" y="36"/>
                </a:lnTo>
                <a:lnTo>
                  <a:pt x="460" y="34"/>
                </a:lnTo>
                <a:lnTo>
                  <a:pt x="454" y="30"/>
                </a:lnTo>
                <a:lnTo>
                  <a:pt x="450" y="24"/>
                </a:lnTo>
                <a:lnTo>
                  <a:pt x="444" y="18"/>
                </a:lnTo>
                <a:lnTo>
                  <a:pt x="430" y="10"/>
                </a:lnTo>
                <a:lnTo>
                  <a:pt x="414" y="6"/>
                </a:lnTo>
                <a:lnTo>
                  <a:pt x="398" y="2"/>
                </a:lnTo>
                <a:lnTo>
                  <a:pt x="380" y="0"/>
                </a:lnTo>
                <a:lnTo>
                  <a:pt x="364" y="2"/>
                </a:lnTo>
                <a:lnTo>
                  <a:pt x="346" y="4"/>
                </a:lnTo>
                <a:lnTo>
                  <a:pt x="330" y="8"/>
                </a:lnTo>
                <a:lnTo>
                  <a:pt x="314" y="14"/>
                </a:lnTo>
                <a:close/>
              </a:path>
            </a:pathLst>
          </a:custGeom>
          <a:solidFill>
            <a:schemeClr val="bg1">
              <a:alpha val="4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2231" name="Freeform 33"/>
          <p:cNvSpPr>
            <a:spLocks/>
          </p:cNvSpPr>
          <p:nvPr/>
        </p:nvSpPr>
        <p:spPr bwMode="auto">
          <a:xfrm flipH="1">
            <a:off x="615950" y="1695450"/>
            <a:ext cx="111125" cy="406400"/>
          </a:xfrm>
          <a:custGeom>
            <a:avLst/>
            <a:gdLst>
              <a:gd name="T0" fmla="*/ 0 w 844"/>
              <a:gd name="T1" fmla="*/ 0 h 3116"/>
              <a:gd name="T2" fmla="*/ 0 w 844"/>
              <a:gd name="T3" fmla="*/ 0 h 3116"/>
              <a:gd name="T4" fmla="*/ 0 w 844"/>
              <a:gd name="T5" fmla="*/ 0 h 3116"/>
              <a:gd name="T6" fmla="*/ 0 w 844"/>
              <a:gd name="T7" fmla="*/ 0 h 3116"/>
              <a:gd name="T8" fmla="*/ 0 w 844"/>
              <a:gd name="T9" fmla="*/ 0 h 3116"/>
              <a:gd name="T10" fmla="*/ 0 w 844"/>
              <a:gd name="T11" fmla="*/ 0 h 3116"/>
              <a:gd name="T12" fmla="*/ 0 w 844"/>
              <a:gd name="T13" fmla="*/ 0 h 3116"/>
              <a:gd name="T14" fmla="*/ 0 w 844"/>
              <a:gd name="T15" fmla="*/ 0 h 3116"/>
              <a:gd name="T16" fmla="*/ 0 w 844"/>
              <a:gd name="T17" fmla="*/ 0 h 3116"/>
              <a:gd name="T18" fmla="*/ 0 w 844"/>
              <a:gd name="T19" fmla="*/ 0 h 3116"/>
              <a:gd name="T20" fmla="*/ 0 w 844"/>
              <a:gd name="T21" fmla="*/ 0 h 3116"/>
              <a:gd name="T22" fmla="*/ 0 w 844"/>
              <a:gd name="T23" fmla="*/ 0 h 3116"/>
              <a:gd name="T24" fmla="*/ 0 w 844"/>
              <a:gd name="T25" fmla="*/ 0 h 3116"/>
              <a:gd name="T26" fmla="*/ 0 w 844"/>
              <a:gd name="T27" fmla="*/ 0 h 3116"/>
              <a:gd name="T28" fmla="*/ 0 w 844"/>
              <a:gd name="T29" fmla="*/ 0 h 3116"/>
              <a:gd name="T30" fmla="*/ 0 w 844"/>
              <a:gd name="T31" fmla="*/ 0 h 3116"/>
              <a:gd name="T32" fmla="*/ 0 w 844"/>
              <a:gd name="T33" fmla="*/ 0 h 3116"/>
              <a:gd name="T34" fmla="*/ 0 w 844"/>
              <a:gd name="T35" fmla="*/ 0 h 3116"/>
              <a:gd name="T36" fmla="*/ 0 w 844"/>
              <a:gd name="T37" fmla="*/ 0 h 3116"/>
              <a:gd name="T38" fmla="*/ 0 w 844"/>
              <a:gd name="T39" fmla="*/ 0 h 3116"/>
              <a:gd name="T40" fmla="*/ 0 w 844"/>
              <a:gd name="T41" fmla="*/ 0 h 3116"/>
              <a:gd name="T42" fmla="*/ 0 w 844"/>
              <a:gd name="T43" fmla="*/ 0 h 3116"/>
              <a:gd name="T44" fmla="*/ 0 w 844"/>
              <a:gd name="T45" fmla="*/ 0 h 3116"/>
              <a:gd name="T46" fmla="*/ 0 w 844"/>
              <a:gd name="T47" fmla="*/ 0 h 3116"/>
              <a:gd name="T48" fmla="*/ 0 w 844"/>
              <a:gd name="T49" fmla="*/ 0 h 3116"/>
              <a:gd name="T50" fmla="*/ 0 w 844"/>
              <a:gd name="T51" fmla="*/ 0 h 3116"/>
              <a:gd name="T52" fmla="*/ 0 w 844"/>
              <a:gd name="T53" fmla="*/ 0 h 3116"/>
              <a:gd name="T54" fmla="*/ 0 w 844"/>
              <a:gd name="T55" fmla="*/ 0 h 3116"/>
              <a:gd name="T56" fmla="*/ 0 w 844"/>
              <a:gd name="T57" fmla="*/ 0 h 3116"/>
              <a:gd name="T58" fmla="*/ 0 w 844"/>
              <a:gd name="T59" fmla="*/ 0 h 3116"/>
              <a:gd name="T60" fmla="*/ 0 w 844"/>
              <a:gd name="T61" fmla="*/ 0 h 3116"/>
              <a:gd name="T62" fmla="*/ 0 w 844"/>
              <a:gd name="T63" fmla="*/ 0 h 3116"/>
              <a:gd name="T64" fmla="*/ 0 w 844"/>
              <a:gd name="T65" fmla="*/ 0 h 3116"/>
              <a:gd name="T66" fmla="*/ 0 w 844"/>
              <a:gd name="T67" fmla="*/ 0 h 3116"/>
              <a:gd name="T68" fmla="*/ 0 w 844"/>
              <a:gd name="T69" fmla="*/ 0 h 3116"/>
              <a:gd name="T70" fmla="*/ 0 w 844"/>
              <a:gd name="T71" fmla="*/ 0 h 3116"/>
              <a:gd name="T72" fmla="*/ 0 w 844"/>
              <a:gd name="T73" fmla="*/ 0 h 3116"/>
              <a:gd name="T74" fmla="*/ 0 w 844"/>
              <a:gd name="T75" fmla="*/ 0 h 3116"/>
              <a:gd name="T76" fmla="*/ 0 w 844"/>
              <a:gd name="T77" fmla="*/ 0 h 3116"/>
              <a:gd name="T78" fmla="*/ 0 w 844"/>
              <a:gd name="T79" fmla="*/ 0 h 3116"/>
              <a:gd name="T80" fmla="*/ 0 w 844"/>
              <a:gd name="T81" fmla="*/ 0 h 3116"/>
              <a:gd name="T82" fmla="*/ 0 w 844"/>
              <a:gd name="T83" fmla="*/ 0 h 3116"/>
              <a:gd name="T84" fmla="*/ 0 w 844"/>
              <a:gd name="T85" fmla="*/ 0 h 3116"/>
              <a:gd name="T86" fmla="*/ 0 w 844"/>
              <a:gd name="T87" fmla="*/ 0 h 3116"/>
              <a:gd name="T88" fmla="*/ 0 w 844"/>
              <a:gd name="T89" fmla="*/ 0 h 3116"/>
              <a:gd name="T90" fmla="*/ 0 w 844"/>
              <a:gd name="T91" fmla="*/ 0 h 3116"/>
              <a:gd name="T92" fmla="*/ 0 w 844"/>
              <a:gd name="T93" fmla="*/ 0 h 3116"/>
              <a:gd name="T94" fmla="*/ 0 w 844"/>
              <a:gd name="T95" fmla="*/ 0 h 3116"/>
              <a:gd name="T96" fmla="*/ 0 w 844"/>
              <a:gd name="T97" fmla="*/ 0 h 3116"/>
              <a:gd name="T98" fmla="*/ 0 w 844"/>
              <a:gd name="T99" fmla="*/ 0 h 3116"/>
              <a:gd name="T100" fmla="*/ 0 w 844"/>
              <a:gd name="T101" fmla="*/ 0 h 3116"/>
              <a:gd name="T102" fmla="*/ 0 w 844"/>
              <a:gd name="T103" fmla="*/ 0 h 3116"/>
              <a:gd name="T104" fmla="*/ 0 w 844"/>
              <a:gd name="T105" fmla="*/ 0 h 3116"/>
              <a:gd name="T106" fmla="*/ 0 w 844"/>
              <a:gd name="T107" fmla="*/ 0 h 3116"/>
              <a:gd name="T108" fmla="*/ 0 w 844"/>
              <a:gd name="T109" fmla="*/ 0 h 3116"/>
              <a:gd name="T110" fmla="*/ 0 w 844"/>
              <a:gd name="T111" fmla="*/ 0 h 3116"/>
              <a:gd name="T112" fmla="*/ 0 w 844"/>
              <a:gd name="T113" fmla="*/ 0 h 3116"/>
              <a:gd name="T114" fmla="*/ 0 w 844"/>
              <a:gd name="T115" fmla="*/ 0 h 3116"/>
              <a:gd name="T116" fmla="*/ 0 w 844"/>
              <a:gd name="T117" fmla="*/ 0 h 3116"/>
              <a:gd name="T118" fmla="*/ 0 w 844"/>
              <a:gd name="T119" fmla="*/ 0 h 31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4"/>
              <a:gd name="T181" fmla="*/ 0 h 3116"/>
              <a:gd name="T182" fmla="*/ 844 w 844"/>
              <a:gd name="T183" fmla="*/ 3116 h 31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4" h="3116">
                <a:moveTo>
                  <a:pt x="504" y="4"/>
                </a:moveTo>
                <a:lnTo>
                  <a:pt x="504" y="4"/>
                </a:lnTo>
                <a:lnTo>
                  <a:pt x="498" y="4"/>
                </a:lnTo>
                <a:lnTo>
                  <a:pt x="492" y="4"/>
                </a:lnTo>
                <a:lnTo>
                  <a:pt x="488" y="6"/>
                </a:lnTo>
                <a:lnTo>
                  <a:pt x="482" y="10"/>
                </a:lnTo>
                <a:lnTo>
                  <a:pt x="476" y="10"/>
                </a:lnTo>
                <a:lnTo>
                  <a:pt x="462" y="10"/>
                </a:lnTo>
                <a:lnTo>
                  <a:pt x="446" y="16"/>
                </a:lnTo>
                <a:lnTo>
                  <a:pt x="432" y="20"/>
                </a:lnTo>
                <a:lnTo>
                  <a:pt x="426" y="24"/>
                </a:lnTo>
                <a:lnTo>
                  <a:pt x="414" y="26"/>
                </a:lnTo>
                <a:lnTo>
                  <a:pt x="404" y="30"/>
                </a:lnTo>
                <a:lnTo>
                  <a:pt x="396" y="38"/>
                </a:lnTo>
                <a:lnTo>
                  <a:pt x="390" y="48"/>
                </a:lnTo>
                <a:lnTo>
                  <a:pt x="386" y="60"/>
                </a:lnTo>
                <a:lnTo>
                  <a:pt x="382" y="74"/>
                </a:lnTo>
                <a:lnTo>
                  <a:pt x="376" y="78"/>
                </a:lnTo>
                <a:lnTo>
                  <a:pt x="372" y="82"/>
                </a:lnTo>
                <a:lnTo>
                  <a:pt x="370" y="84"/>
                </a:lnTo>
                <a:lnTo>
                  <a:pt x="366" y="98"/>
                </a:lnTo>
                <a:lnTo>
                  <a:pt x="362" y="106"/>
                </a:lnTo>
                <a:lnTo>
                  <a:pt x="356" y="118"/>
                </a:lnTo>
                <a:lnTo>
                  <a:pt x="356" y="124"/>
                </a:lnTo>
                <a:lnTo>
                  <a:pt x="352" y="132"/>
                </a:lnTo>
                <a:lnTo>
                  <a:pt x="350" y="144"/>
                </a:lnTo>
                <a:lnTo>
                  <a:pt x="350" y="154"/>
                </a:lnTo>
                <a:lnTo>
                  <a:pt x="348" y="162"/>
                </a:lnTo>
                <a:lnTo>
                  <a:pt x="352" y="184"/>
                </a:lnTo>
                <a:lnTo>
                  <a:pt x="350" y="194"/>
                </a:lnTo>
                <a:lnTo>
                  <a:pt x="350" y="202"/>
                </a:lnTo>
                <a:lnTo>
                  <a:pt x="350" y="214"/>
                </a:lnTo>
                <a:lnTo>
                  <a:pt x="358" y="246"/>
                </a:lnTo>
                <a:lnTo>
                  <a:pt x="362" y="256"/>
                </a:lnTo>
                <a:lnTo>
                  <a:pt x="368" y="266"/>
                </a:lnTo>
                <a:lnTo>
                  <a:pt x="372" y="270"/>
                </a:lnTo>
                <a:lnTo>
                  <a:pt x="374" y="272"/>
                </a:lnTo>
                <a:lnTo>
                  <a:pt x="380" y="274"/>
                </a:lnTo>
                <a:lnTo>
                  <a:pt x="382" y="292"/>
                </a:lnTo>
                <a:lnTo>
                  <a:pt x="382" y="308"/>
                </a:lnTo>
                <a:lnTo>
                  <a:pt x="382" y="326"/>
                </a:lnTo>
                <a:lnTo>
                  <a:pt x="376" y="372"/>
                </a:lnTo>
                <a:lnTo>
                  <a:pt x="374" y="370"/>
                </a:lnTo>
                <a:lnTo>
                  <a:pt x="372" y="370"/>
                </a:lnTo>
                <a:lnTo>
                  <a:pt x="368" y="376"/>
                </a:lnTo>
                <a:lnTo>
                  <a:pt x="366" y="384"/>
                </a:lnTo>
                <a:lnTo>
                  <a:pt x="362" y="386"/>
                </a:lnTo>
                <a:lnTo>
                  <a:pt x="358" y="392"/>
                </a:lnTo>
                <a:lnTo>
                  <a:pt x="352" y="400"/>
                </a:lnTo>
                <a:lnTo>
                  <a:pt x="342" y="410"/>
                </a:lnTo>
                <a:lnTo>
                  <a:pt x="332" y="420"/>
                </a:lnTo>
                <a:lnTo>
                  <a:pt x="324" y="426"/>
                </a:lnTo>
                <a:lnTo>
                  <a:pt x="310" y="432"/>
                </a:lnTo>
                <a:lnTo>
                  <a:pt x="306" y="434"/>
                </a:lnTo>
                <a:lnTo>
                  <a:pt x="302" y="438"/>
                </a:lnTo>
                <a:lnTo>
                  <a:pt x="274" y="440"/>
                </a:lnTo>
                <a:lnTo>
                  <a:pt x="226" y="446"/>
                </a:lnTo>
                <a:lnTo>
                  <a:pt x="180" y="456"/>
                </a:lnTo>
                <a:lnTo>
                  <a:pt x="156" y="460"/>
                </a:lnTo>
                <a:lnTo>
                  <a:pt x="132" y="462"/>
                </a:lnTo>
                <a:lnTo>
                  <a:pt x="110" y="464"/>
                </a:lnTo>
                <a:lnTo>
                  <a:pt x="100" y="466"/>
                </a:lnTo>
                <a:lnTo>
                  <a:pt x="88" y="470"/>
                </a:lnTo>
                <a:lnTo>
                  <a:pt x="78" y="476"/>
                </a:lnTo>
                <a:lnTo>
                  <a:pt x="68" y="484"/>
                </a:lnTo>
                <a:lnTo>
                  <a:pt x="62" y="496"/>
                </a:lnTo>
                <a:lnTo>
                  <a:pt x="56" y="510"/>
                </a:lnTo>
                <a:lnTo>
                  <a:pt x="48" y="548"/>
                </a:lnTo>
                <a:lnTo>
                  <a:pt x="42" y="584"/>
                </a:lnTo>
                <a:lnTo>
                  <a:pt x="38" y="624"/>
                </a:lnTo>
                <a:lnTo>
                  <a:pt x="32" y="634"/>
                </a:lnTo>
                <a:lnTo>
                  <a:pt x="18" y="658"/>
                </a:lnTo>
                <a:lnTo>
                  <a:pt x="12" y="676"/>
                </a:lnTo>
                <a:lnTo>
                  <a:pt x="8" y="698"/>
                </a:lnTo>
                <a:lnTo>
                  <a:pt x="4" y="722"/>
                </a:lnTo>
                <a:lnTo>
                  <a:pt x="4" y="748"/>
                </a:lnTo>
                <a:lnTo>
                  <a:pt x="4" y="818"/>
                </a:lnTo>
                <a:lnTo>
                  <a:pt x="4" y="904"/>
                </a:lnTo>
                <a:lnTo>
                  <a:pt x="0" y="1016"/>
                </a:lnTo>
                <a:lnTo>
                  <a:pt x="6" y="1050"/>
                </a:lnTo>
                <a:lnTo>
                  <a:pt x="18" y="1106"/>
                </a:lnTo>
                <a:lnTo>
                  <a:pt x="30" y="1164"/>
                </a:lnTo>
                <a:lnTo>
                  <a:pt x="36" y="1202"/>
                </a:lnTo>
                <a:lnTo>
                  <a:pt x="38" y="1220"/>
                </a:lnTo>
                <a:lnTo>
                  <a:pt x="42" y="1238"/>
                </a:lnTo>
                <a:lnTo>
                  <a:pt x="46" y="1246"/>
                </a:lnTo>
                <a:lnTo>
                  <a:pt x="52" y="1254"/>
                </a:lnTo>
                <a:lnTo>
                  <a:pt x="60" y="1258"/>
                </a:lnTo>
                <a:lnTo>
                  <a:pt x="68" y="1262"/>
                </a:lnTo>
                <a:lnTo>
                  <a:pt x="86" y="1268"/>
                </a:lnTo>
                <a:lnTo>
                  <a:pt x="96" y="1272"/>
                </a:lnTo>
                <a:lnTo>
                  <a:pt x="102" y="1276"/>
                </a:lnTo>
                <a:lnTo>
                  <a:pt x="104" y="1280"/>
                </a:lnTo>
                <a:lnTo>
                  <a:pt x="110" y="1284"/>
                </a:lnTo>
                <a:lnTo>
                  <a:pt x="114" y="1286"/>
                </a:lnTo>
                <a:lnTo>
                  <a:pt x="48" y="1616"/>
                </a:lnTo>
                <a:lnTo>
                  <a:pt x="48" y="1626"/>
                </a:lnTo>
                <a:lnTo>
                  <a:pt x="50" y="1636"/>
                </a:lnTo>
                <a:lnTo>
                  <a:pt x="52" y="1644"/>
                </a:lnTo>
                <a:lnTo>
                  <a:pt x="56" y="1646"/>
                </a:lnTo>
                <a:lnTo>
                  <a:pt x="58" y="1646"/>
                </a:lnTo>
                <a:lnTo>
                  <a:pt x="68" y="1646"/>
                </a:lnTo>
                <a:lnTo>
                  <a:pt x="82" y="1648"/>
                </a:lnTo>
                <a:lnTo>
                  <a:pt x="98" y="1654"/>
                </a:lnTo>
                <a:lnTo>
                  <a:pt x="104" y="1658"/>
                </a:lnTo>
                <a:lnTo>
                  <a:pt x="110" y="1662"/>
                </a:lnTo>
                <a:lnTo>
                  <a:pt x="118" y="1666"/>
                </a:lnTo>
                <a:lnTo>
                  <a:pt x="126" y="1670"/>
                </a:lnTo>
                <a:lnTo>
                  <a:pt x="144" y="1672"/>
                </a:lnTo>
                <a:lnTo>
                  <a:pt x="158" y="1672"/>
                </a:lnTo>
                <a:lnTo>
                  <a:pt x="168" y="1672"/>
                </a:lnTo>
                <a:lnTo>
                  <a:pt x="196" y="1670"/>
                </a:lnTo>
                <a:lnTo>
                  <a:pt x="196" y="1798"/>
                </a:lnTo>
                <a:lnTo>
                  <a:pt x="198" y="1820"/>
                </a:lnTo>
                <a:lnTo>
                  <a:pt x="200" y="1844"/>
                </a:lnTo>
                <a:lnTo>
                  <a:pt x="204" y="1868"/>
                </a:lnTo>
                <a:lnTo>
                  <a:pt x="196" y="1936"/>
                </a:lnTo>
                <a:lnTo>
                  <a:pt x="190" y="1998"/>
                </a:lnTo>
                <a:lnTo>
                  <a:pt x="188" y="2060"/>
                </a:lnTo>
                <a:lnTo>
                  <a:pt x="188" y="2188"/>
                </a:lnTo>
                <a:lnTo>
                  <a:pt x="188" y="2284"/>
                </a:lnTo>
                <a:lnTo>
                  <a:pt x="182" y="2376"/>
                </a:lnTo>
                <a:lnTo>
                  <a:pt x="178" y="2442"/>
                </a:lnTo>
                <a:lnTo>
                  <a:pt x="180" y="2508"/>
                </a:lnTo>
                <a:lnTo>
                  <a:pt x="184" y="2674"/>
                </a:lnTo>
                <a:lnTo>
                  <a:pt x="186" y="2804"/>
                </a:lnTo>
                <a:lnTo>
                  <a:pt x="184" y="2832"/>
                </a:lnTo>
                <a:lnTo>
                  <a:pt x="180" y="2866"/>
                </a:lnTo>
                <a:lnTo>
                  <a:pt x="180" y="2880"/>
                </a:lnTo>
                <a:lnTo>
                  <a:pt x="180" y="2894"/>
                </a:lnTo>
                <a:lnTo>
                  <a:pt x="186" y="2906"/>
                </a:lnTo>
                <a:lnTo>
                  <a:pt x="188" y="2910"/>
                </a:lnTo>
                <a:lnTo>
                  <a:pt x="192" y="2912"/>
                </a:lnTo>
                <a:lnTo>
                  <a:pt x="208" y="2920"/>
                </a:lnTo>
                <a:lnTo>
                  <a:pt x="216" y="2928"/>
                </a:lnTo>
                <a:lnTo>
                  <a:pt x="224" y="2936"/>
                </a:lnTo>
                <a:lnTo>
                  <a:pt x="226" y="2942"/>
                </a:lnTo>
                <a:lnTo>
                  <a:pt x="230" y="2958"/>
                </a:lnTo>
                <a:lnTo>
                  <a:pt x="238" y="2984"/>
                </a:lnTo>
                <a:lnTo>
                  <a:pt x="240" y="2988"/>
                </a:lnTo>
                <a:lnTo>
                  <a:pt x="244" y="2990"/>
                </a:lnTo>
                <a:lnTo>
                  <a:pt x="248" y="2992"/>
                </a:lnTo>
                <a:lnTo>
                  <a:pt x="242" y="3012"/>
                </a:lnTo>
                <a:lnTo>
                  <a:pt x="238" y="3026"/>
                </a:lnTo>
                <a:lnTo>
                  <a:pt x="234" y="3038"/>
                </a:lnTo>
                <a:lnTo>
                  <a:pt x="230" y="3044"/>
                </a:lnTo>
                <a:lnTo>
                  <a:pt x="226" y="3054"/>
                </a:lnTo>
                <a:lnTo>
                  <a:pt x="222" y="3070"/>
                </a:lnTo>
                <a:lnTo>
                  <a:pt x="222" y="3076"/>
                </a:lnTo>
                <a:lnTo>
                  <a:pt x="224" y="3082"/>
                </a:lnTo>
                <a:lnTo>
                  <a:pt x="226" y="3088"/>
                </a:lnTo>
                <a:lnTo>
                  <a:pt x="224" y="3094"/>
                </a:lnTo>
                <a:lnTo>
                  <a:pt x="222" y="3098"/>
                </a:lnTo>
                <a:lnTo>
                  <a:pt x="220" y="3102"/>
                </a:lnTo>
                <a:lnTo>
                  <a:pt x="222" y="3108"/>
                </a:lnTo>
                <a:lnTo>
                  <a:pt x="224" y="3110"/>
                </a:lnTo>
                <a:lnTo>
                  <a:pt x="226" y="3112"/>
                </a:lnTo>
                <a:lnTo>
                  <a:pt x="288" y="3114"/>
                </a:lnTo>
                <a:lnTo>
                  <a:pt x="364" y="3116"/>
                </a:lnTo>
                <a:lnTo>
                  <a:pt x="426" y="3116"/>
                </a:lnTo>
                <a:lnTo>
                  <a:pt x="428" y="3116"/>
                </a:lnTo>
                <a:lnTo>
                  <a:pt x="428" y="3112"/>
                </a:lnTo>
                <a:lnTo>
                  <a:pt x="430" y="3104"/>
                </a:lnTo>
                <a:lnTo>
                  <a:pt x="430" y="3100"/>
                </a:lnTo>
                <a:lnTo>
                  <a:pt x="428" y="3098"/>
                </a:lnTo>
                <a:lnTo>
                  <a:pt x="438" y="3096"/>
                </a:lnTo>
                <a:lnTo>
                  <a:pt x="440" y="3080"/>
                </a:lnTo>
                <a:lnTo>
                  <a:pt x="456" y="3078"/>
                </a:lnTo>
                <a:lnTo>
                  <a:pt x="474" y="3082"/>
                </a:lnTo>
                <a:lnTo>
                  <a:pt x="500" y="3086"/>
                </a:lnTo>
                <a:lnTo>
                  <a:pt x="524" y="3094"/>
                </a:lnTo>
                <a:lnTo>
                  <a:pt x="546" y="3098"/>
                </a:lnTo>
                <a:lnTo>
                  <a:pt x="574" y="3100"/>
                </a:lnTo>
                <a:lnTo>
                  <a:pt x="608" y="3102"/>
                </a:lnTo>
                <a:lnTo>
                  <a:pt x="650" y="3100"/>
                </a:lnTo>
                <a:lnTo>
                  <a:pt x="688" y="3098"/>
                </a:lnTo>
                <a:lnTo>
                  <a:pt x="720" y="3094"/>
                </a:lnTo>
                <a:lnTo>
                  <a:pt x="738" y="3088"/>
                </a:lnTo>
                <a:lnTo>
                  <a:pt x="758" y="3080"/>
                </a:lnTo>
                <a:lnTo>
                  <a:pt x="760" y="3080"/>
                </a:lnTo>
                <a:lnTo>
                  <a:pt x="760" y="3076"/>
                </a:lnTo>
                <a:lnTo>
                  <a:pt x="758" y="3070"/>
                </a:lnTo>
                <a:lnTo>
                  <a:pt x="754" y="3068"/>
                </a:lnTo>
                <a:lnTo>
                  <a:pt x="752" y="3066"/>
                </a:lnTo>
                <a:lnTo>
                  <a:pt x="752" y="3060"/>
                </a:lnTo>
                <a:lnTo>
                  <a:pt x="750" y="3056"/>
                </a:lnTo>
                <a:lnTo>
                  <a:pt x="746" y="3050"/>
                </a:lnTo>
                <a:lnTo>
                  <a:pt x="740" y="3044"/>
                </a:lnTo>
                <a:lnTo>
                  <a:pt x="732" y="3040"/>
                </a:lnTo>
                <a:lnTo>
                  <a:pt x="720" y="3034"/>
                </a:lnTo>
                <a:lnTo>
                  <a:pt x="704" y="3032"/>
                </a:lnTo>
                <a:lnTo>
                  <a:pt x="654" y="3028"/>
                </a:lnTo>
                <a:lnTo>
                  <a:pt x="646" y="3024"/>
                </a:lnTo>
                <a:lnTo>
                  <a:pt x="636" y="3018"/>
                </a:lnTo>
                <a:lnTo>
                  <a:pt x="620" y="3018"/>
                </a:lnTo>
                <a:lnTo>
                  <a:pt x="616" y="3012"/>
                </a:lnTo>
                <a:lnTo>
                  <a:pt x="604" y="3004"/>
                </a:lnTo>
                <a:lnTo>
                  <a:pt x="584" y="2990"/>
                </a:lnTo>
                <a:lnTo>
                  <a:pt x="586" y="2986"/>
                </a:lnTo>
                <a:lnTo>
                  <a:pt x="584" y="2982"/>
                </a:lnTo>
                <a:lnTo>
                  <a:pt x="580" y="2980"/>
                </a:lnTo>
                <a:lnTo>
                  <a:pt x="578" y="2980"/>
                </a:lnTo>
                <a:lnTo>
                  <a:pt x="576" y="2976"/>
                </a:lnTo>
                <a:lnTo>
                  <a:pt x="572" y="2974"/>
                </a:lnTo>
                <a:lnTo>
                  <a:pt x="566" y="2962"/>
                </a:lnTo>
                <a:lnTo>
                  <a:pt x="564" y="2960"/>
                </a:lnTo>
                <a:lnTo>
                  <a:pt x="560" y="2958"/>
                </a:lnTo>
                <a:lnTo>
                  <a:pt x="556" y="2958"/>
                </a:lnTo>
                <a:lnTo>
                  <a:pt x="554" y="2948"/>
                </a:lnTo>
                <a:lnTo>
                  <a:pt x="550" y="2944"/>
                </a:lnTo>
                <a:lnTo>
                  <a:pt x="552" y="2922"/>
                </a:lnTo>
                <a:lnTo>
                  <a:pt x="544" y="2896"/>
                </a:lnTo>
                <a:lnTo>
                  <a:pt x="536" y="2880"/>
                </a:lnTo>
                <a:lnTo>
                  <a:pt x="528" y="2868"/>
                </a:lnTo>
                <a:lnTo>
                  <a:pt x="522" y="2862"/>
                </a:lnTo>
                <a:lnTo>
                  <a:pt x="514" y="2858"/>
                </a:lnTo>
                <a:lnTo>
                  <a:pt x="506" y="2858"/>
                </a:lnTo>
                <a:lnTo>
                  <a:pt x="506" y="2854"/>
                </a:lnTo>
                <a:lnTo>
                  <a:pt x="506" y="2852"/>
                </a:lnTo>
                <a:lnTo>
                  <a:pt x="510" y="2850"/>
                </a:lnTo>
                <a:lnTo>
                  <a:pt x="518" y="2844"/>
                </a:lnTo>
                <a:lnTo>
                  <a:pt x="530" y="2836"/>
                </a:lnTo>
                <a:lnTo>
                  <a:pt x="540" y="2824"/>
                </a:lnTo>
                <a:lnTo>
                  <a:pt x="548" y="2814"/>
                </a:lnTo>
                <a:lnTo>
                  <a:pt x="588" y="2660"/>
                </a:lnTo>
                <a:lnTo>
                  <a:pt x="620" y="2546"/>
                </a:lnTo>
                <a:lnTo>
                  <a:pt x="634" y="2498"/>
                </a:lnTo>
                <a:lnTo>
                  <a:pt x="646" y="2462"/>
                </a:lnTo>
                <a:lnTo>
                  <a:pt x="656" y="2430"/>
                </a:lnTo>
                <a:lnTo>
                  <a:pt x="666" y="2392"/>
                </a:lnTo>
                <a:lnTo>
                  <a:pt x="686" y="2308"/>
                </a:lnTo>
                <a:lnTo>
                  <a:pt x="700" y="2234"/>
                </a:lnTo>
                <a:lnTo>
                  <a:pt x="708" y="2192"/>
                </a:lnTo>
                <a:lnTo>
                  <a:pt x="740" y="1986"/>
                </a:lnTo>
                <a:lnTo>
                  <a:pt x="760" y="1846"/>
                </a:lnTo>
                <a:lnTo>
                  <a:pt x="770" y="1768"/>
                </a:lnTo>
                <a:lnTo>
                  <a:pt x="776" y="1732"/>
                </a:lnTo>
                <a:lnTo>
                  <a:pt x="784" y="1688"/>
                </a:lnTo>
                <a:lnTo>
                  <a:pt x="798" y="1628"/>
                </a:lnTo>
                <a:lnTo>
                  <a:pt x="808" y="1592"/>
                </a:lnTo>
                <a:lnTo>
                  <a:pt x="816" y="1564"/>
                </a:lnTo>
                <a:lnTo>
                  <a:pt x="824" y="1540"/>
                </a:lnTo>
                <a:lnTo>
                  <a:pt x="834" y="1504"/>
                </a:lnTo>
                <a:lnTo>
                  <a:pt x="838" y="1488"/>
                </a:lnTo>
                <a:lnTo>
                  <a:pt x="838" y="1474"/>
                </a:lnTo>
                <a:lnTo>
                  <a:pt x="836" y="1444"/>
                </a:lnTo>
                <a:lnTo>
                  <a:pt x="832" y="1422"/>
                </a:lnTo>
                <a:lnTo>
                  <a:pt x="830" y="1414"/>
                </a:lnTo>
                <a:lnTo>
                  <a:pt x="832" y="1408"/>
                </a:lnTo>
                <a:lnTo>
                  <a:pt x="836" y="1404"/>
                </a:lnTo>
                <a:lnTo>
                  <a:pt x="838" y="1398"/>
                </a:lnTo>
                <a:lnTo>
                  <a:pt x="840" y="1370"/>
                </a:lnTo>
                <a:lnTo>
                  <a:pt x="844" y="1336"/>
                </a:lnTo>
                <a:lnTo>
                  <a:pt x="842" y="1322"/>
                </a:lnTo>
                <a:lnTo>
                  <a:pt x="838" y="1304"/>
                </a:lnTo>
                <a:lnTo>
                  <a:pt x="832" y="1284"/>
                </a:lnTo>
                <a:lnTo>
                  <a:pt x="830" y="1266"/>
                </a:lnTo>
                <a:lnTo>
                  <a:pt x="830" y="1258"/>
                </a:lnTo>
                <a:lnTo>
                  <a:pt x="828" y="1250"/>
                </a:lnTo>
                <a:lnTo>
                  <a:pt x="822" y="1230"/>
                </a:lnTo>
                <a:lnTo>
                  <a:pt x="812" y="1208"/>
                </a:lnTo>
                <a:lnTo>
                  <a:pt x="814" y="1184"/>
                </a:lnTo>
                <a:lnTo>
                  <a:pt x="818" y="1150"/>
                </a:lnTo>
                <a:lnTo>
                  <a:pt x="820" y="1134"/>
                </a:lnTo>
                <a:lnTo>
                  <a:pt x="820" y="1126"/>
                </a:lnTo>
                <a:lnTo>
                  <a:pt x="822" y="1122"/>
                </a:lnTo>
                <a:lnTo>
                  <a:pt x="828" y="1118"/>
                </a:lnTo>
                <a:lnTo>
                  <a:pt x="832" y="1112"/>
                </a:lnTo>
                <a:lnTo>
                  <a:pt x="834" y="1100"/>
                </a:lnTo>
                <a:lnTo>
                  <a:pt x="834" y="1086"/>
                </a:lnTo>
                <a:lnTo>
                  <a:pt x="826" y="1018"/>
                </a:lnTo>
                <a:lnTo>
                  <a:pt x="822" y="980"/>
                </a:lnTo>
                <a:lnTo>
                  <a:pt x="818" y="956"/>
                </a:lnTo>
                <a:lnTo>
                  <a:pt x="816" y="934"/>
                </a:lnTo>
                <a:lnTo>
                  <a:pt x="814" y="904"/>
                </a:lnTo>
                <a:lnTo>
                  <a:pt x="814" y="856"/>
                </a:lnTo>
                <a:lnTo>
                  <a:pt x="818" y="814"/>
                </a:lnTo>
                <a:lnTo>
                  <a:pt x="820" y="784"/>
                </a:lnTo>
                <a:lnTo>
                  <a:pt x="820" y="768"/>
                </a:lnTo>
                <a:lnTo>
                  <a:pt x="820" y="756"/>
                </a:lnTo>
                <a:lnTo>
                  <a:pt x="816" y="730"/>
                </a:lnTo>
                <a:lnTo>
                  <a:pt x="812" y="698"/>
                </a:lnTo>
                <a:lnTo>
                  <a:pt x="808" y="670"/>
                </a:lnTo>
                <a:lnTo>
                  <a:pt x="806" y="658"/>
                </a:lnTo>
                <a:lnTo>
                  <a:pt x="802" y="646"/>
                </a:lnTo>
                <a:lnTo>
                  <a:pt x="796" y="632"/>
                </a:lnTo>
                <a:lnTo>
                  <a:pt x="788" y="622"/>
                </a:lnTo>
                <a:lnTo>
                  <a:pt x="782" y="614"/>
                </a:lnTo>
                <a:lnTo>
                  <a:pt x="772" y="606"/>
                </a:lnTo>
                <a:lnTo>
                  <a:pt x="754" y="592"/>
                </a:lnTo>
                <a:lnTo>
                  <a:pt x="722" y="570"/>
                </a:lnTo>
                <a:lnTo>
                  <a:pt x="666" y="534"/>
                </a:lnTo>
                <a:lnTo>
                  <a:pt x="648" y="522"/>
                </a:lnTo>
                <a:lnTo>
                  <a:pt x="628" y="512"/>
                </a:lnTo>
                <a:lnTo>
                  <a:pt x="604" y="502"/>
                </a:lnTo>
                <a:lnTo>
                  <a:pt x="584" y="472"/>
                </a:lnTo>
                <a:lnTo>
                  <a:pt x="582" y="458"/>
                </a:lnTo>
                <a:lnTo>
                  <a:pt x="582" y="448"/>
                </a:lnTo>
                <a:lnTo>
                  <a:pt x="582" y="436"/>
                </a:lnTo>
                <a:lnTo>
                  <a:pt x="580" y="430"/>
                </a:lnTo>
                <a:lnTo>
                  <a:pt x="576" y="428"/>
                </a:lnTo>
                <a:lnTo>
                  <a:pt x="572" y="426"/>
                </a:lnTo>
                <a:lnTo>
                  <a:pt x="576" y="416"/>
                </a:lnTo>
                <a:lnTo>
                  <a:pt x="586" y="416"/>
                </a:lnTo>
                <a:lnTo>
                  <a:pt x="594" y="414"/>
                </a:lnTo>
                <a:lnTo>
                  <a:pt x="598" y="410"/>
                </a:lnTo>
                <a:lnTo>
                  <a:pt x="602" y="408"/>
                </a:lnTo>
                <a:lnTo>
                  <a:pt x="616" y="380"/>
                </a:lnTo>
                <a:lnTo>
                  <a:pt x="630" y="346"/>
                </a:lnTo>
                <a:lnTo>
                  <a:pt x="636" y="330"/>
                </a:lnTo>
                <a:lnTo>
                  <a:pt x="640" y="310"/>
                </a:lnTo>
                <a:lnTo>
                  <a:pt x="646" y="290"/>
                </a:lnTo>
                <a:lnTo>
                  <a:pt x="650" y="274"/>
                </a:lnTo>
                <a:lnTo>
                  <a:pt x="652" y="268"/>
                </a:lnTo>
                <a:lnTo>
                  <a:pt x="654" y="262"/>
                </a:lnTo>
                <a:lnTo>
                  <a:pt x="654" y="250"/>
                </a:lnTo>
                <a:lnTo>
                  <a:pt x="650" y="240"/>
                </a:lnTo>
                <a:lnTo>
                  <a:pt x="652" y="228"/>
                </a:lnTo>
                <a:lnTo>
                  <a:pt x="654" y="226"/>
                </a:lnTo>
                <a:lnTo>
                  <a:pt x="660" y="224"/>
                </a:lnTo>
                <a:lnTo>
                  <a:pt x="664" y="222"/>
                </a:lnTo>
                <a:lnTo>
                  <a:pt x="656" y="222"/>
                </a:lnTo>
                <a:lnTo>
                  <a:pt x="664" y="202"/>
                </a:lnTo>
                <a:lnTo>
                  <a:pt x="666" y="198"/>
                </a:lnTo>
                <a:lnTo>
                  <a:pt x="666" y="194"/>
                </a:lnTo>
                <a:lnTo>
                  <a:pt x="664" y="190"/>
                </a:lnTo>
                <a:lnTo>
                  <a:pt x="664" y="178"/>
                </a:lnTo>
                <a:lnTo>
                  <a:pt x="664" y="166"/>
                </a:lnTo>
                <a:lnTo>
                  <a:pt x="662" y="154"/>
                </a:lnTo>
                <a:lnTo>
                  <a:pt x="654" y="130"/>
                </a:lnTo>
                <a:lnTo>
                  <a:pt x="650" y="116"/>
                </a:lnTo>
                <a:lnTo>
                  <a:pt x="658" y="112"/>
                </a:lnTo>
                <a:lnTo>
                  <a:pt x="662" y="108"/>
                </a:lnTo>
                <a:lnTo>
                  <a:pt x="664" y="106"/>
                </a:lnTo>
                <a:lnTo>
                  <a:pt x="664" y="102"/>
                </a:lnTo>
                <a:lnTo>
                  <a:pt x="664" y="88"/>
                </a:lnTo>
                <a:lnTo>
                  <a:pt x="664" y="86"/>
                </a:lnTo>
                <a:lnTo>
                  <a:pt x="662" y="74"/>
                </a:lnTo>
                <a:lnTo>
                  <a:pt x="658" y="68"/>
                </a:lnTo>
                <a:lnTo>
                  <a:pt x="656" y="64"/>
                </a:lnTo>
                <a:lnTo>
                  <a:pt x="654" y="62"/>
                </a:lnTo>
                <a:lnTo>
                  <a:pt x="628" y="36"/>
                </a:lnTo>
                <a:lnTo>
                  <a:pt x="620" y="30"/>
                </a:lnTo>
                <a:lnTo>
                  <a:pt x="614" y="26"/>
                </a:lnTo>
                <a:lnTo>
                  <a:pt x="604" y="22"/>
                </a:lnTo>
                <a:lnTo>
                  <a:pt x="596" y="20"/>
                </a:lnTo>
                <a:lnTo>
                  <a:pt x="590" y="16"/>
                </a:lnTo>
                <a:lnTo>
                  <a:pt x="584" y="16"/>
                </a:lnTo>
                <a:lnTo>
                  <a:pt x="574" y="14"/>
                </a:lnTo>
                <a:lnTo>
                  <a:pt x="560" y="10"/>
                </a:lnTo>
                <a:lnTo>
                  <a:pt x="540" y="6"/>
                </a:lnTo>
                <a:lnTo>
                  <a:pt x="532" y="2"/>
                </a:lnTo>
                <a:lnTo>
                  <a:pt x="516" y="0"/>
                </a:lnTo>
                <a:lnTo>
                  <a:pt x="512" y="2"/>
                </a:lnTo>
                <a:lnTo>
                  <a:pt x="508" y="2"/>
                </a:lnTo>
                <a:lnTo>
                  <a:pt x="504" y="4"/>
                </a:lnTo>
                <a:close/>
              </a:path>
            </a:pathLst>
          </a:custGeom>
          <a:solidFill>
            <a:schemeClr val="bg1">
              <a:alpha val="5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2232" name="Freeform 34"/>
          <p:cNvSpPr>
            <a:spLocks/>
          </p:cNvSpPr>
          <p:nvPr/>
        </p:nvSpPr>
        <p:spPr bwMode="auto">
          <a:xfrm>
            <a:off x="708025" y="1795463"/>
            <a:ext cx="114300" cy="419100"/>
          </a:xfrm>
          <a:custGeom>
            <a:avLst/>
            <a:gdLst>
              <a:gd name="T0" fmla="*/ 0 w 872"/>
              <a:gd name="T1" fmla="*/ 0 h 3210"/>
              <a:gd name="T2" fmla="*/ 0 w 872"/>
              <a:gd name="T3" fmla="*/ 0 h 3210"/>
              <a:gd name="T4" fmla="*/ 0 w 872"/>
              <a:gd name="T5" fmla="*/ 0 h 3210"/>
              <a:gd name="T6" fmla="*/ 0 w 872"/>
              <a:gd name="T7" fmla="*/ 0 h 3210"/>
              <a:gd name="T8" fmla="*/ 0 w 872"/>
              <a:gd name="T9" fmla="*/ 0 h 3210"/>
              <a:gd name="T10" fmla="*/ 0 w 872"/>
              <a:gd name="T11" fmla="*/ 0 h 3210"/>
              <a:gd name="T12" fmla="*/ 0 w 872"/>
              <a:gd name="T13" fmla="*/ 0 h 3210"/>
              <a:gd name="T14" fmla="*/ 0 w 872"/>
              <a:gd name="T15" fmla="*/ 0 h 3210"/>
              <a:gd name="T16" fmla="*/ 0 w 872"/>
              <a:gd name="T17" fmla="*/ 0 h 3210"/>
              <a:gd name="T18" fmla="*/ 0 w 872"/>
              <a:gd name="T19" fmla="*/ 0 h 3210"/>
              <a:gd name="T20" fmla="*/ 0 w 872"/>
              <a:gd name="T21" fmla="*/ 0 h 3210"/>
              <a:gd name="T22" fmla="*/ 0 w 872"/>
              <a:gd name="T23" fmla="*/ 0 h 3210"/>
              <a:gd name="T24" fmla="*/ 0 w 872"/>
              <a:gd name="T25" fmla="*/ 0 h 3210"/>
              <a:gd name="T26" fmla="*/ 0 w 872"/>
              <a:gd name="T27" fmla="*/ 0 h 3210"/>
              <a:gd name="T28" fmla="*/ 0 w 872"/>
              <a:gd name="T29" fmla="*/ 0 h 3210"/>
              <a:gd name="T30" fmla="*/ 0 w 872"/>
              <a:gd name="T31" fmla="*/ 0 h 3210"/>
              <a:gd name="T32" fmla="*/ 0 w 872"/>
              <a:gd name="T33" fmla="*/ 0 h 3210"/>
              <a:gd name="T34" fmla="*/ 0 w 872"/>
              <a:gd name="T35" fmla="*/ 0 h 3210"/>
              <a:gd name="T36" fmla="*/ 0 w 872"/>
              <a:gd name="T37" fmla="*/ 0 h 3210"/>
              <a:gd name="T38" fmla="*/ 0 w 872"/>
              <a:gd name="T39" fmla="*/ 0 h 3210"/>
              <a:gd name="T40" fmla="*/ 0 w 872"/>
              <a:gd name="T41" fmla="*/ 0 h 3210"/>
              <a:gd name="T42" fmla="*/ 0 w 872"/>
              <a:gd name="T43" fmla="*/ 0 h 3210"/>
              <a:gd name="T44" fmla="*/ 0 w 872"/>
              <a:gd name="T45" fmla="*/ 0 h 3210"/>
              <a:gd name="T46" fmla="*/ 0 w 872"/>
              <a:gd name="T47" fmla="*/ 0 h 3210"/>
              <a:gd name="T48" fmla="*/ 0 w 872"/>
              <a:gd name="T49" fmla="*/ 0 h 3210"/>
              <a:gd name="T50" fmla="*/ 0 w 872"/>
              <a:gd name="T51" fmla="*/ 0 h 3210"/>
              <a:gd name="T52" fmla="*/ 0 w 872"/>
              <a:gd name="T53" fmla="*/ 0 h 3210"/>
              <a:gd name="T54" fmla="*/ 0 w 872"/>
              <a:gd name="T55" fmla="*/ 0 h 3210"/>
              <a:gd name="T56" fmla="*/ 0 w 872"/>
              <a:gd name="T57" fmla="*/ 0 h 3210"/>
              <a:gd name="T58" fmla="*/ 0 w 872"/>
              <a:gd name="T59" fmla="*/ 0 h 3210"/>
              <a:gd name="T60" fmla="*/ 0 w 872"/>
              <a:gd name="T61" fmla="*/ 0 h 3210"/>
              <a:gd name="T62" fmla="*/ 0 w 872"/>
              <a:gd name="T63" fmla="*/ 0 h 3210"/>
              <a:gd name="T64" fmla="*/ 0 w 872"/>
              <a:gd name="T65" fmla="*/ 0 h 3210"/>
              <a:gd name="T66" fmla="*/ 0 w 872"/>
              <a:gd name="T67" fmla="*/ 0 h 3210"/>
              <a:gd name="T68" fmla="*/ 0 w 872"/>
              <a:gd name="T69" fmla="*/ 0 h 3210"/>
              <a:gd name="T70" fmla="*/ 0 w 872"/>
              <a:gd name="T71" fmla="*/ 0 h 3210"/>
              <a:gd name="T72" fmla="*/ 0 w 872"/>
              <a:gd name="T73" fmla="*/ 0 h 3210"/>
              <a:gd name="T74" fmla="*/ 0 w 872"/>
              <a:gd name="T75" fmla="*/ 0 h 3210"/>
              <a:gd name="T76" fmla="*/ 0 w 872"/>
              <a:gd name="T77" fmla="*/ 0 h 3210"/>
              <a:gd name="T78" fmla="*/ 0 w 872"/>
              <a:gd name="T79" fmla="*/ 0 h 3210"/>
              <a:gd name="T80" fmla="*/ 0 w 872"/>
              <a:gd name="T81" fmla="*/ 0 h 3210"/>
              <a:gd name="T82" fmla="*/ 0 w 872"/>
              <a:gd name="T83" fmla="*/ 0 h 3210"/>
              <a:gd name="T84" fmla="*/ 0 w 872"/>
              <a:gd name="T85" fmla="*/ 0 h 3210"/>
              <a:gd name="T86" fmla="*/ 0 w 872"/>
              <a:gd name="T87" fmla="*/ 0 h 3210"/>
              <a:gd name="T88" fmla="*/ 0 w 872"/>
              <a:gd name="T89" fmla="*/ 0 h 3210"/>
              <a:gd name="T90" fmla="*/ 0 w 872"/>
              <a:gd name="T91" fmla="*/ 0 h 3210"/>
              <a:gd name="T92" fmla="*/ 0 w 872"/>
              <a:gd name="T93" fmla="*/ 0 h 3210"/>
              <a:gd name="T94" fmla="*/ 0 w 872"/>
              <a:gd name="T95" fmla="*/ 0 h 3210"/>
              <a:gd name="T96" fmla="*/ 0 w 872"/>
              <a:gd name="T97" fmla="*/ 0 h 3210"/>
              <a:gd name="T98" fmla="*/ 0 w 872"/>
              <a:gd name="T99" fmla="*/ 0 h 3210"/>
              <a:gd name="T100" fmla="*/ 0 w 872"/>
              <a:gd name="T101" fmla="*/ 0 h 3210"/>
              <a:gd name="T102" fmla="*/ 0 w 872"/>
              <a:gd name="T103" fmla="*/ 0 h 3210"/>
              <a:gd name="T104" fmla="*/ 0 w 872"/>
              <a:gd name="T105" fmla="*/ 0 h 3210"/>
              <a:gd name="T106" fmla="*/ 0 w 872"/>
              <a:gd name="T107" fmla="*/ 0 h 3210"/>
              <a:gd name="T108" fmla="*/ 0 w 872"/>
              <a:gd name="T109" fmla="*/ 0 h 3210"/>
              <a:gd name="T110" fmla="*/ 0 w 872"/>
              <a:gd name="T111" fmla="*/ 0 h 3210"/>
              <a:gd name="T112" fmla="*/ 0 w 872"/>
              <a:gd name="T113" fmla="*/ 0 h 3210"/>
              <a:gd name="T114" fmla="*/ 0 w 872"/>
              <a:gd name="T115" fmla="*/ 0 h 3210"/>
              <a:gd name="T116" fmla="*/ 0 w 872"/>
              <a:gd name="T117" fmla="*/ 0 h 3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2"/>
              <a:gd name="T178" fmla="*/ 0 h 3210"/>
              <a:gd name="T179" fmla="*/ 872 w 872"/>
              <a:gd name="T180" fmla="*/ 3210 h 3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2" h="3210">
                <a:moveTo>
                  <a:pt x="386" y="0"/>
                </a:moveTo>
                <a:lnTo>
                  <a:pt x="386" y="0"/>
                </a:lnTo>
                <a:lnTo>
                  <a:pt x="370" y="0"/>
                </a:lnTo>
                <a:lnTo>
                  <a:pt x="360" y="0"/>
                </a:lnTo>
                <a:lnTo>
                  <a:pt x="348" y="0"/>
                </a:lnTo>
                <a:lnTo>
                  <a:pt x="334" y="6"/>
                </a:lnTo>
                <a:lnTo>
                  <a:pt x="318" y="16"/>
                </a:lnTo>
                <a:lnTo>
                  <a:pt x="296" y="34"/>
                </a:lnTo>
                <a:lnTo>
                  <a:pt x="274" y="58"/>
                </a:lnTo>
                <a:lnTo>
                  <a:pt x="254" y="84"/>
                </a:lnTo>
                <a:lnTo>
                  <a:pt x="238" y="108"/>
                </a:lnTo>
                <a:lnTo>
                  <a:pt x="232" y="126"/>
                </a:lnTo>
                <a:lnTo>
                  <a:pt x="228" y="136"/>
                </a:lnTo>
                <a:lnTo>
                  <a:pt x="228" y="142"/>
                </a:lnTo>
                <a:lnTo>
                  <a:pt x="228" y="146"/>
                </a:lnTo>
                <a:lnTo>
                  <a:pt x="226" y="152"/>
                </a:lnTo>
                <a:lnTo>
                  <a:pt x="224" y="162"/>
                </a:lnTo>
                <a:lnTo>
                  <a:pt x="220" y="186"/>
                </a:lnTo>
                <a:lnTo>
                  <a:pt x="220" y="192"/>
                </a:lnTo>
                <a:lnTo>
                  <a:pt x="220" y="196"/>
                </a:lnTo>
                <a:lnTo>
                  <a:pt x="222" y="200"/>
                </a:lnTo>
                <a:lnTo>
                  <a:pt x="222" y="206"/>
                </a:lnTo>
                <a:lnTo>
                  <a:pt x="220" y="208"/>
                </a:lnTo>
                <a:lnTo>
                  <a:pt x="218" y="216"/>
                </a:lnTo>
                <a:lnTo>
                  <a:pt x="218" y="228"/>
                </a:lnTo>
                <a:lnTo>
                  <a:pt x="222" y="244"/>
                </a:lnTo>
                <a:lnTo>
                  <a:pt x="232" y="274"/>
                </a:lnTo>
                <a:lnTo>
                  <a:pt x="236" y="288"/>
                </a:lnTo>
                <a:lnTo>
                  <a:pt x="238" y="294"/>
                </a:lnTo>
                <a:lnTo>
                  <a:pt x="244" y="300"/>
                </a:lnTo>
                <a:lnTo>
                  <a:pt x="248" y="304"/>
                </a:lnTo>
                <a:lnTo>
                  <a:pt x="254" y="306"/>
                </a:lnTo>
                <a:lnTo>
                  <a:pt x="262" y="308"/>
                </a:lnTo>
                <a:lnTo>
                  <a:pt x="264" y="306"/>
                </a:lnTo>
                <a:lnTo>
                  <a:pt x="266" y="326"/>
                </a:lnTo>
                <a:lnTo>
                  <a:pt x="268" y="340"/>
                </a:lnTo>
                <a:lnTo>
                  <a:pt x="268" y="360"/>
                </a:lnTo>
                <a:lnTo>
                  <a:pt x="266" y="370"/>
                </a:lnTo>
                <a:lnTo>
                  <a:pt x="260" y="372"/>
                </a:lnTo>
                <a:lnTo>
                  <a:pt x="254" y="374"/>
                </a:lnTo>
                <a:lnTo>
                  <a:pt x="248" y="384"/>
                </a:lnTo>
                <a:lnTo>
                  <a:pt x="228" y="406"/>
                </a:lnTo>
                <a:lnTo>
                  <a:pt x="218" y="416"/>
                </a:lnTo>
                <a:lnTo>
                  <a:pt x="212" y="420"/>
                </a:lnTo>
                <a:lnTo>
                  <a:pt x="210" y="422"/>
                </a:lnTo>
                <a:lnTo>
                  <a:pt x="208" y="424"/>
                </a:lnTo>
                <a:lnTo>
                  <a:pt x="210" y="426"/>
                </a:lnTo>
                <a:lnTo>
                  <a:pt x="186" y="436"/>
                </a:lnTo>
                <a:lnTo>
                  <a:pt x="178" y="434"/>
                </a:lnTo>
                <a:lnTo>
                  <a:pt x="172" y="434"/>
                </a:lnTo>
                <a:lnTo>
                  <a:pt x="166" y="434"/>
                </a:lnTo>
                <a:lnTo>
                  <a:pt x="134" y="436"/>
                </a:lnTo>
                <a:lnTo>
                  <a:pt x="96" y="436"/>
                </a:lnTo>
                <a:lnTo>
                  <a:pt x="80" y="440"/>
                </a:lnTo>
                <a:lnTo>
                  <a:pt x="70" y="442"/>
                </a:lnTo>
                <a:lnTo>
                  <a:pt x="60" y="446"/>
                </a:lnTo>
                <a:lnTo>
                  <a:pt x="48" y="454"/>
                </a:lnTo>
                <a:lnTo>
                  <a:pt x="38" y="462"/>
                </a:lnTo>
                <a:lnTo>
                  <a:pt x="28" y="474"/>
                </a:lnTo>
                <a:lnTo>
                  <a:pt x="20" y="488"/>
                </a:lnTo>
                <a:lnTo>
                  <a:pt x="8" y="514"/>
                </a:lnTo>
                <a:lnTo>
                  <a:pt x="4" y="530"/>
                </a:lnTo>
                <a:lnTo>
                  <a:pt x="2" y="538"/>
                </a:lnTo>
                <a:lnTo>
                  <a:pt x="2" y="544"/>
                </a:lnTo>
                <a:lnTo>
                  <a:pt x="2" y="560"/>
                </a:lnTo>
                <a:lnTo>
                  <a:pt x="2" y="576"/>
                </a:lnTo>
                <a:lnTo>
                  <a:pt x="2" y="584"/>
                </a:lnTo>
                <a:lnTo>
                  <a:pt x="2" y="596"/>
                </a:lnTo>
                <a:lnTo>
                  <a:pt x="0" y="616"/>
                </a:lnTo>
                <a:lnTo>
                  <a:pt x="0" y="636"/>
                </a:lnTo>
                <a:lnTo>
                  <a:pt x="0" y="650"/>
                </a:lnTo>
                <a:lnTo>
                  <a:pt x="2" y="660"/>
                </a:lnTo>
                <a:lnTo>
                  <a:pt x="8" y="676"/>
                </a:lnTo>
                <a:lnTo>
                  <a:pt x="12" y="684"/>
                </a:lnTo>
                <a:lnTo>
                  <a:pt x="12" y="716"/>
                </a:lnTo>
                <a:lnTo>
                  <a:pt x="12" y="742"/>
                </a:lnTo>
                <a:lnTo>
                  <a:pt x="14" y="764"/>
                </a:lnTo>
                <a:lnTo>
                  <a:pt x="18" y="782"/>
                </a:lnTo>
                <a:lnTo>
                  <a:pt x="20" y="790"/>
                </a:lnTo>
                <a:lnTo>
                  <a:pt x="24" y="796"/>
                </a:lnTo>
                <a:lnTo>
                  <a:pt x="34" y="804"/>
                </a:lnTo>
                <a:lnTo>
                  <a:pt x="42" y="808"/>
                </a:lnTo>
                <a:lnTo>
                  <a:pt x="46" y="808"/>
                </a:lnTo>
                <a:lnTo>
                  <a:pt x="48" y="820"/>
                </a:lnTo>
                <a:lnTo>
                  <a:pt x="54" y="838"/>
                </a:lnTo>
                <a:lnTo>
                  <a:pt x="62" y="860"/>
                </a:lnTo>
                <a:lnTo>
                  <a:pt x="66" y="874"/>
                </a:lnTo>
                <a:lnTo>
                  <a:pt x="68" y="884"/>
                </a:lnTo>
                <a:lnTo>
                  <a:pt x="70" y="894"/>
                </a:lnTo>
                <a:lnTo>
                  <a:pt x="76" y="906"/>
                </a:lnTo>
                <a:lnTo>
                  <a:pt x="86" y="922"/>
                </a:lnTo>
                <a:lnTo>
                  <a:pt x="88" y="936"/>
                </a:lnTo>
                <a:lnTo>
                  <a:pt x="90" y="960"/>
                </a:lnTo>
                <a:lnTo>
                  <a:pt x="90" y="986"/>
                </a:lnTo>
                <a:lnTo>
                  <a:pt x="92" y="1008"/>
                </a:lnTo>
                <a:lnTo>
                  <a:pt x="96" y="1034"/>
                </a:lnTo>
                <a:lnTo>
                  <a:pt x="96" y="1044"/>
                </a:lnTo>
                <a:lnTo>
                  <a:pt x="96" y="1134"/>
                </a:lnTo>
                <a:lnTo>
                  <a:pt x="92" y="1236"/>
                </a:lnTo>
                <a:lnTo>
                  <a:pt x="88" y="1310"/>
                </a:lnTo>
                <a:lnTo>
                  <a:pt x="88" y="1368"/>
                </a:lnTo>
                <a:lnTo>
                  <a:pt x="88" y="1508"/>
                </a:lnTo>
                <a:lnTo>
                  <a:pt x="88" y="1608"/>
                </a:lnTo>
                <a:lnTo>
                  <a:pt x="88" y="1616"/>
                </a:lnTo>
                <a:lnTo>
                  <a:pt x="90" y="1622"/>
                </a:lnTo>
                <a:lnTo>
                  <a:pt x="98" y="1632"/>
                </a:lnTo>
                <a:lnTo>
                  <a:pt x="104" y="1638"/>
                </a:lnTo>
                <a:lnTo>
                  <a:pt x="106" y="1640"/>
                </a:lnTo>
                <a:lnTo>
                  <a:pt x="104" y="1674"/>
                </a:lnTo>
                <a:lnTo>
                  <a:pt x="104" y="1704"/>
                </a:lnTo>
                <a:lnTo>
                  <a:pt x="108" y="1736"/>
                </a:lnTo>
                <a:lnTo>
                  <a:pt x="110" y="1772"/>
                </a:lnTo>
                <a:lnTo>
                  <a:pt x="110" y="1814"/>
                </a:lnTo>
                <a:lnTo>
                  <a:pt x="108" y="1860"/>
                </a:lnTo>
                <a:lnTo>
                  <a:pt x="108" y="1944"/>
                </a:lnTo>
                <a:lnTo>
                  <a:pt x="96" y="2006"/>
                </a:lnTo>
                <a:lnTo>
                  <a:pt x="88" y="2062"/>
                </a:lnTo>
                <a:lnTo>
                  <a:pt x="86" y="2088"/>
                </a:lnTo>
                <a:lnTo>
                  <a:pt x="86" y="2110"/>
                </a:lnTo>
                <a:lnTo>
                  <a:pt x="86" y="2182"/>
                </a:lnTo>
                <a:lnTo>
                  <a:pt x="86" y="2214"/>
                </a:lnTo>
                <a:lnTo>
                  <a:pt x="70" y="2262"/>
                </a:lnTo>
                <a:lnTo>
                  <a:pt x="58" y="2304"/>
                </a:lnTo>
                <a:lnTo>
                  <a:pt x="54" y="2322"/>
                </a:lnTo>
                <a:lnTo>
                  <a:pt x="52" y="2336"/>
                </a:lnTo>
                <a:lnTo>
                  <a:pt x="48" y="2380"/>
                </a:lnTo>
                <a:lnTo>
                  <a:pt x="40" y="2448"/>
                </a:lnTo>
                <a:lnTo>
                  <a:pt x="30" y="2524"/>
                </a:lnTo>
                <a:lnTo>
                  <a:pt x="28" y="2560"/>
                </a:lnTo>
                <a:lnTo>
                  <a:pt x="28" y="2592"/>
                </a:lnTo>
                <a:lnTo>
                  <a:pt x="32" y="2790"/>
                </a:lnTo>
                <a:lnTo>
                  <a:pt x="30" y="2814"/>
                </a:lnTo>
                <a:lnTo>
                  <a:pt x="24" y="2840"/>
                </a:lnTo>
                <a:lnTo>
                  <a:pt x="12" y="2892"/>
                </a:lnTo>
                <a:lnTo>
                  <a:pt x="6" y="2916"/>
                </a:lnTo>
                <a:lnTo>
                  <a:pt x="2" y="2936"/>
                </a:lnTo>
                <a:lnTo>
                  <a:pt x="2" y="2946"/>
                </a:lnTo>
                <a:lnTo>
                  <a:pt x="4" y="2954"/>
                </a:lnTo>
                <a:lnTo>
                  <a:pt x="6" y="2962"/>
                </a:lnTo>
                <a:lnTo>
                  <a:pt x="10" y="2968"/>
                </a:lnTo>
                <a:lnTo>
                  <a:pt x="18" y="2980"/>
                </a:lnTo>
                <a:lnTo>
                  <a:pt x="24" y="2990"/>
                </a:lnTo>
                <a:lnTo>
                  <a:pt x="30" y="3014"/>
                </a:lnTo>
                <a:lnTo>
                  <a:pt x="38" y="3062"/>
                </a:lnTo>
                <a:lnTo>
                  <a:pt x="44" y="3094"/>
                </a:lnTo>
                <a:lnTo>
                  <a:pt x="48" y="3102"/>
                </a:lnTo>
                <a:lnTo>
                  <a:pt x="44" y="3110"/>
                </a:lnTo>
                <a:lnTo>
                  <a:pt x="40" y="3120"/>
                </a:lnTo>
                <a:lnTo>
                  <a:pt x="40" y="3130"/>
                </a:lnTo>
                <a:lnTo>
                  <a:pt x="44" y="3154"/>
                </a:lnTo>
                <a:lnTo>
                  <a:pt x="46" y="3170"/>
                </a:lnTo>
                <a:lnTo>
                  <a:pt x="44" y="3172"/>
                </a:lnTo>
                <a:lnTo>
                  <a:pt x="44" y="3196"/>
                </a:lnTo>
                <a:lnTo>
                  <a:pt x="78" y="3204"/>
                </a:lnTo>
                <a:lnTo>
                  <a:pt x="114" y="3208"/>
                </a:lnTo>
                <a:lnTo>
                  <a:pt x="132" y="3208"/>
                </a:lnTo>
                <a:lnTo>
                  <a:pt x="152" y="3210"/>
                </a:lnTo>
                <a:lnTo>
                  <a:pt x="190" y="3208"/>
                </a:lnTo>
                <a:lnTo>
                  <a:pt x="214" y="3206"/>
                </a:lnTo>
                <a:lnTo>
                  <a:pt x="230" y="3202"/>
                </a:lnTo>
                <a:lnTo>
                  <a:pt x="244" y="3200"/>
                </a:lnTo>
                <a:lnTo>
                  <a:pt x="248" y="3198"/>
                </a:lnTo>
                <a:lnTo>
                  <a:pt x="250" y="3196"/>
                </a:lnTo>
                <a:lnTo>
                  <a:pt x="248" y="3184"/>
                </a:lnTo>
                <a:lnTo>
                  <a:pt x="244" y="3178"/>
                </a:lnTo>
                <a:lnTo>
                  <a:pt x="240" y="3176"/>
                </a:lnTo>
                <a:lnTo>
                  <a:pt x="242" y="3170"/>
                </a:lnTo>
                <a:lnTo>
                  <a:pt x="244" y="3160"/>
                </a:lnTo>
                <a:lnTo>
                  <a:pt x="244" y="3144"/>
                </a:lnTo>
                <a:lnTo>
                  <a:pt x="242" y="3138"/>
                </a:lnTo>
                <a:lnTo>
                  <a:pt x="240" y="3130"/>
                </a:lnTo>
                <a:lnTo>
                  <a:pt x="230" y="3120"/>
                </a:lnTo>
                <a:lnTo>
                  <a:pt x="224" y="3116"/>
                </a:lnTo>
                <a:lnTo>
                  <a:pt x="226" y="3114"/>
                </a:lnTo>
                <a:lnTo>
                  <a:pt x="222" y="3106"/>
                </a:lnTo>
                <a:lnTo>
                  <a:pt x="216" y="3096"/>
                </a:lnTo>
                <a:lnTo>
                  <a:pt x="214" y="3090"/>
                </a:lnTo>
                <a:lnTo>
                  <a:pt x="212" y="3086"/>
                </a:lnTo>
                <a:lnTo>
                  <a:pt x="214" y="3078"/>
                </a:lnTo>
                <a:lnTo>
                  <a:pt x="216" y="3078"/>
                </a:lnTo>
                <a:lnTo>
                  <a:pt x="218" y="3078"/>
                </a:lnTo>
                <a:lnTo>
                  <a:pt x="220" y="3076"/>
                </a:lnTo>
                <a:lnTo>
                  <a:pt x="244" y="3036"/>
                </a:lnTo>
                <a:lnTo>
                  <a:pt x="246" y="3032"/>
                </a:lnTo>
                <a:lnTo>
                  <a:pt x="248" y="3026"/>
                </a:lnTo>
                <a:lnTo>
                  <a:pt x="248" y="3020"/>
                </a:lnTo>
                <a:lnTo>
                  <a:pt x="248" y="3010"/>
                </a:lnTo>
                <a:lnTo>
                  <a:pt x="246" y="2984"/>
                </a:lnTo>
                <a:lnTo>
                  <a:pt x="242" y="2974"/>
                </a:lnTo>
                <a:lnTo>
                  <a:pt x="238" y="2962"/>
                </a:lnTo>
                <a:lnTo>
                  <a:pt x="228" y="2948"/>
                </a:lnTo>
                <a:lnTo>
                  <a:pt x="216" y="2936"/>
                </a:lnTo>
                <a:lnTo>
                  <a:pt x="204" y="2922"/>
                </a:lnTo>
                <a:lnTo>
                  <a:pt x="218" y="2890"/>
                </a:lnTo>
                <a:lnTo>
                  <a:pt x="228" y="2862"/>
                </a:lnTo>
                <a:lnTo>
                  <a:pt x="234" y="2840"/>
                </a:lnTo>
                <a:lnTo>
                  <a:pt x="242" y="2754"/>
                </a:lnTo>
                <a:lnTo>
                  <a:pt x="248" y="2678"/>
                </a:lnTo>
                <a:lnTo>
                  <a:pt x="260" y="2566"/>
                </a:lnTo>
                <a:lnTo>
                  <a:pt x="298" y="2456"/>
                </a:lnTo>
                <a:lnTo>
                  <a:pt x="316" y="2396"/>
                </a:lnTo>
                <a:lnTo>
                  <a:pt x="334" y="2332"/>
                </a:lnTo>
                <a:lnTo>
                  <a:pt x="350" y="2264"/>
                </a:lnTo>
                <a:lnTo>
                  <a:pt x="364" y="2230"/>
                </a:lnTo>
                <a:lnTo>
                  <a:pt x="384" y="2184"/>
                </a:lnTo>
                <a:lnTo>
                  <a:pt x="412" y="2108"/>
                </a:lnTo>
                <a:lnTo>
                  <a:pt x="416" y="2220"/>
                </a:lnTo>
                <a:lnTo>
                  <a:pt x="420" y="2286"/>
                </a:lnTo>
                <a:lnTo>
                  <a:pt x="424" y="2326"/>
                </a:lnTo>
                <a:lnTo>
                  <a:pt x="426" y="2340"/>
                </a:lnTo>
                <a:lnTo>
                  <a:pt x="430" y="2352"/>
                </a:lnTo>
                <a:lnTo>
                  <a:pt x="438" y="2366"/>
                </a:lnTo>
                <a:lnTo>
                  <a:pt x="446" y="2380"/>
                </a:lnTo>
                <a:lnTo>
                  <a:pt x="454" y="2392"/>
                </a:lnTo>
                <a:lnTo>
                  <a:pt x="450" y="2398"/>
                </a:lnTo>
                <a:lnTo>
                  <a:pt x="438" y="2412"/>
                </a:lnTo>
                <a:lnTo>
                  <a:pt x="432" y="2422"/>
                </a:lnTo>
                <a:lnTo>
                  <a:pt x="428" y="2434"/>
                </a:lnTo>
                <a:lnTo>
                  <a:pt x="424" y="2446"/>
                </a:lnTo>
                <a:lnTo>
                  <a:pt x="424" y="2462"/>
                </a:lnTo>
                <a:lnTo>
                  <a:pt x="424" y="2502"/>
                </a:lnTo>
                <a:lnTo>
                  <a:pt x="428" y="2554"/>
                </a:lnTo>
                <a:lnTo>
                  <a:pt x="430" y="2610"/>
                </a:lnTo>
                <a:lnTo>
                  <a:pt x="430" y="2640"/>
                </a:lnTo>
                <a:lnTo>
                  <a:pt x="428" y="2666"/>
                </a:lnTo>
                <a:lnTo>
                  <a:pt x="420" y="2764"/>
                </a:lnTo>
                <a:lnTo>
                  <a:pt x="418" y="2806"/>
                </a:lnTo>
                <a:lnTo>
                  <a:pt x="418" y="2838"/>
                </a:lnTo>
                <a:lnTo>
                  <a:pt x="422" y="2904"/>
                </a:lnTo>
                <a:lnTo>
                  <a:pt x="422" y="2942"/>
                </a:lnTo>
                <a:lnTo>
                  <a:pt x="420" y="2950"/>
                </a:lnTo>
                <a:lnTo>
                  <a:pt x="414" y="2966"/>
                </a:lnTo>
                <a:lnTo>
                  <a:pt x="410" y="2988"/>
                </a:lnTo>
                <a:lnTo>
                  <a:pt x="410" y="3002"/>
                </a:lnTo>
                <a:lnTo>
                  <a:pt x="410" y="3014"/>
                </a:lnTo>
                <a:lnTo>
                  <a:pt x="416" y="3090"/>
                </a:lnTo>
                <a:lnTo>
                  <a:pt x="418" y="3092"/>
                </a:lnTo>
                <a:lnTo>
                  <a:pt x="420" y="3092"/>
                </a:lnTo>
                <a:lnTo>
                  <a:pt x="422" y="3094"/>
                </a:lnTo>
                <a:lnTo>
                  <a:pt x="422" y="3110"/>
                </a:lnTo>
                <a:lnTo>
                  <a:pt x="424" y="3132"/>
                </a:lnTo>
                <a:lnTo>
                  <a:pt x="422" y="3134"/>
                </a:lnTo>
                <a:lnTo>
                  <a:pt x="418" y="3136"/>
                </a:lnTo>
                <a:lnTo>
                  <a:pt x="418" y="3138"/>
                </a:lnTo>
                <a:lnTo>
                  <a:pt x="418" y="3172"/>
                </a:lnTo>
                <a:lnTo>
                  <a:pt x="418" y="3174"/>
                </a:lnTo>
                <a:lnTo>
                  <a:pt x="424" y="3176"/>
                </a:lnTo>
                <a:lnTo>
                  <a:pt x="550" y="3178"/>
                </a:lnTo>
                <a:lnTo>
                  <a:pt x="596" y="3174"/>
                </a:lnTo>
                <a:lnTo>
                  <a:pt x="594" y="3164"/>
                </a:lnTo>
                <a:lnTo>
                  <a:pt x="614" y="3170"/>
                </a:lnTo>
                <a:lnTo>
                  <a:pt x="634" y="3174"/>
                </a:lnTo>
                <a:lnTo>
                  <a:pt x="654" y="3176"/>
                </a:lnTo>
                <a:lnTo>
                  <a:pt x="776" y="3176"/>
                </a:lnTo>
                <a:lnTo>
                  <a:pt x="804" y="3176"/>
                </a:lnTo>
                <a:lnTo>
                  <a:pt x="830" y="3172"/>
                </a:lnTo>
                <a:lnTo>
                  <a:pt x="862" y="3168"/>
                </a:lnTo>
                <a:lnTo>
                  <a:pt x="862" y="3166"/>
                </a:lnTo>
                <a:lnTo>
                  <a:pt x="864" y="3164"/>
                </a:lnTo>
                <a:lnTo>
                  <a:pt x="864" y="3162"/>
                </a:lnTo>
                <a:lnTo>
                  <a:pt x="860" y="3154"/>
                </a:lnTo>
                <a:lnTo>
                  <a:pt x="858" y="3152"/>
                </a:lnTo>
                <a:lnTo>
                  <a:pt x="856" y="3150"/>
                </a:lnTo>
                <a:lnTo>
                  <a:pt x="856" y="3146"/>
                </a:lnTo>
                <a:lnTo>
                  <a:pt x="856" y="3140"/>
                </a:lnTo>
                <a:lnTo>
                  <a:pt x="854" y="3136"/>
                </a:lnTo>
                <a:lnTo>
                  <a:pt x="852" y="3130"/>
                </a:lnTo>
                <a:lnTo>
                  <a:pt x="844" y="3122"/>
                </a:lnTo>
                <a:lnTo>
                  <a:pt x="834" y="3114"/>
                </a:lnTo>
                <a:lnTo>
                  <a:pt x="826" y="3110"/>
                </a:lnTo>
                <a:lnTo>
                  <a:pt x="816" y="3108"/>
                </a:lnTo>
                <a:lnTo>
                  <a:pt x="786" y="3106"/>
                </a:lnTo>
                <a:lnTo>
                  <a:pt x="768" y="3104"/>
                </a:lnTo>
                <a:lnTo>
                  <a:pt x="756" y="3100"/>
                </a:lnTo>
                <a:lnTo>
                  <a:pt x="750" y="3096"/>
                </a:lnTo>
                <a:lnTo>
                  <a:pt x="746" y="3092"/>
                </a:lnTo>
                <a:lnTo>
                  <a:pt x="734" y="3090"/>
                </a:lnTo>
                <a:lnTo>
                  <a:pt x="726" y="3086"/>
                </a:lnTo>
                <a:lnTo>
                  <a:pt x="720" y="3084"/>
                </a:lnTo>
                <a:lnTo>
                  <a:pt x="712" y="3076"/>
                </a:lnTo>
                <a:lnTo>
                  <a:pt x="714" y="3072"/>
                </a:lnTo>
                <a:lnTo>
                  <a:pt x="714" y="3068"/>
                </a:lnTo>
                <a:lnTo>
                  <a:pt x="712" y="3066"/>
                </a:lnTo>
                <a:lnTo>
                  <a:pt x="706" y="3062"/>
                </a:lnTo>
                <a:lnTo>
                  <a:pt x="702" y="3062"/>
                </a:lnTo>
                <a:lnTo>
                  <a:pt x="698" y="3058"/>
                </a:lnTo>
                <a:lnTo>
                  <a:pt x="698" y="3054"/>
                </a:lnTo>
                <a:lnTo>
                  <a:pt x="698" y="3048"/>
                </a:lnTo>
                <a:lnTo>
                  <a:pt x="696" y="3046"/>
                </a:lnTo>
                <a:lnTo>
                  <a:pt x="688" y="3042"/>
                </a:lnTo>
                <a:lnTo>
                  <a:pt x="682" y="3040"/>
                </a:lnTo>
                <a:lnTo>
                  <a:pt x="684" y="3038"/>
                </a:lnTo>
                <a:lnTo>
                  <a:pt x="684" y="3034"/>
                </a:lnTo>
                <a:lnTo>
                  <a:pt x="682" y="3028"/>
                </a:lnTo>
                <a:lnTo>
                  <a:pt x="672" y="3000"/>
                </a:lnTo>
                <a:lnTo>
                  <a:pt x="660" y="2970"/>
                </a:lnTo>
                <a:lnTo>
                  <a:pt x="658" y="2966"/>
                </a:lnTo>
                <a:lnTo>
                  <a:pt x="654" y="2964"/>
                </a:lnTo>
                <a:lnTo>
                  <a:pt x="642" y="2958"/>
                </a:lnTo>
                <a:lnTo>
                  <a:pt x="626" y="2956"/>
                </a:lnTo>
                <a:lnTo>
                  <a:pt x="630" y="2948"/>
                </a:lnTo>
                <a:lnTo>
                  <a:pt x="634" y="2948"/>
                </a:lnTo>
                <a:lnTo>
                  <a:pt x="644" y="2946"/>
                </a:lnTo>
                <a:lnTo>
                  <a:pt x="650" y="2944"/>
                </a:lnTo>
                <a:lnTo>
                  <a:pt x="658" y="2938"/>
                </a:lnTo>
                <a:lnTo>
                  <a:pt x="662" y="2930"/>
                </a:lnTo>
                <a:lnTo>
                  <a:pt x="668" y="2920"/>
                </a:lnTo>
                <a:lnTo>
                  <a:pt x="684" y="2878"/>
                </a:lnTo>
                <a:lnTo>
                  <a:pt x="690" y="2860"/>
                </a:lnTo>
                <a:lnTo>
                  <a:pt x="692" y="2850"/>
                </a:lnTo>
                <a:lnTo>
                  <a:pt x="696" y="2636"/>
                </a:lnTo>
                <a:lnTo>
                  <a:pt x="700" y="2566"/>
                </a:lnTo>
                <a:lnTo>
                  <a:pt x="702" y="2498"/>
                </a:lnTo>
                <a:lnTo>
                  <a:pt x="710" y="2404"/>
                </a:lnTo>
                <a:lnTo>
                  <a:pt x="716" y="2300"/>
                </a:lnTo>
                <a:lnTo>
                  <a:pt x="718" y="2258"/>
                </a:lnTo>
                <a:lnTo>
                  <a:pt x="718" y="2204"/>
                </a:lnTo>
                <a:lnTo>
                  <a:pt x="716" y="2136"/>
                </a:lnTo>
                <a:lnTo>
                  <a:pt x="720" y="2102"/>
                </a:lnTo>
                <a:lnTo>
                  <a:pt x="724" y="2070"/>
                </a:lnTo>
                <a:lnTo>
                  <a:pt x="726" y="2032"/>
                </a:lnTo>
                <a:lnTo>
                  <a:pt x="730" y="1868"/>
                </a:lnTo>
                <a:lnTo>
                  <a:pt x="730" y="1624"/>
                </a:lnTo>
                <a:lnTo>
                  <a:pt x="748" y="1618"/>
                </a:lnTo>
                <a:lnTo>
                  <a:pt x="764" y="1612"/>
                </a:lnTo>
                <a:lnTo>
                  <a:pt x="782" y="1604"/>
                </a:lnTo>
                <a:lnTo>
                  <a:pt x="800" y="1594"/>
                </a:lnTo>
                <a:lnTo>
                  <a:pt x="808" y="1584"/>
                </a:lnTo>
                <a:lnTo>
                  <a:pt x="812" y="1578"/>
                </a:lnTo>
                <a:lnTo>
                  <a:pt x="812" y="1576"/>
                </a:lnTo>
                <a:lnTo>
                  <a:pt x="802" y="1536"/>
                </a:lnTo>
                <a:lnTo>
                  <a:pt x="792" y="1500"/>
                </a:lnTo>
                <a:lnTo>
                  <a:pt x="786" y="1464"/>
                </a:lnTo>
                <a:lnTo>
                  <a:pt x="776" y="1420"/>
                </a:lnTo>
                <a:lnTo>
                  <a:pt x="760" y="1366"/>
                </a:lnTo>
                <a:lnTo>
                  <a:pt x="734" y="1284"/>
                </a:lnTo>
                <a:lnTo>
                  <a:pt x="732" y="1268"/>
                </a:lnTo>
                <a:lnTo>
                  <a:pt x="732" y="1252"/>
                </a:lnTo>
                <a:lnTo>
                  <a:pt x="734" y="1232"/>
                </a:lnTo>
                <a:lnTo>
                  <a:pt x="736" y="1228"/>
                </a:lnTo>
                <a:lnTo>
                  <a:pt x="738" y="1224"/>
                </a:lnTo>
                <a:lnTo>
                  <a:pt x="738" y="1220"/>
                </a:lnTo>
                <a:lnTo>
                  <a:pt x="706" y="1134"/>
                </a:lnTo>
                <a:lnTo>
                  <a:pt x="704" y="1114"/>
                </a:lnTo>
                <a:lnTo>
                  <a:pt x="700" y="1088"/>
                </a:lnTo>
                <a:lnTo>
                  <a:pt x="696" y="1062"/>
                </a:lnTo>
                <a:lnTo>
                  <a:pt x="706" y="1062"/>
                </a:lnTo>
                <a:lnTo>
                  <a:pt x="728" y="1064"/>
                </a:lnTo>
                <a:lnTo>
                  <a:pt x="750" y="1066"/>
                </a:lnTo>
                <a:lnTo>
                  <a:pt x="758" y="1066"/>
                </a:lnTo>
                <a:lnTo>
                  <a:pt x="762" y="1068"/>
                </a:lnTo>
                <a:lnTo>
                  <a:pt x="772" y="1072"/>
                </a:lnTo>
                <a:lnTo>
                  <a:pt x="778" y="1072"/>
                </a:lnTo>
                <a:lnTo>
                  <a:pt x="786" y="1072"/>
                </a:lnTo>
                <a:lnTo>
                  <a:pt x="794" y="1070"/>
                </a:lnTo>
                <a:lnTo>
                  <a:pt x="804" y="1066"/>
                </a:lnTo>
                <a:lnTo>
                  <a:pt x="818" y="1056"/>
                </a:lnTo>
                <a:lnTo>
                  <a:pt x="828" y="1048"/>
                </a:lnTo>
                <a:lnTo>
                  <a:pt x="834" y="1038"/>
                </a:lnTo>
                <a:lnTo>
                  <a:pt x="846" y="1008"/>
                </a:lnTo>
                <a:lnTo>
                  <a:pt x="854" y="988"/>
                </a:lnTo>
                <a:lnTo>
                  <a:pt x="858" y="972"/>
                </a:lnTo>
                <a:lnTo>
                  <a:pt x="864" y="948"/>
                </a:lnTo>
                <a:lnTo>
                  <a:pt x="868" y="932"/>
                </a:lnTo>
                <a:lnTo>
                  <a:pt x="872" y="924"/>
                </a:lnTo>
                <a:lnTo>
                  <a:pt x="872" y="920"/>
                </a:lnTo>
                <a:lnTo>
                  <a:pt x="870" y="914"/>
                </a:lnTo>
                <a:lnTo>
                  <a:pt x="860" y="892"/>
                </a:lnTo>
                <a:lnTo>
                  <a:pt x="852" y="868"/>
                </a:lnTo>
                <a:lnTo>
                  <a:pt x="844" y="854"/>
                </a:lnTo>
                <a:lnTo>
                  <a:pt x="832" y="830"/>
                </a:lnTo>
                <a:lnTo>
                  <a:pt x="812" y="792"/>
                </a:lnTo>
                <a:lnTo>
                  <a:pt x="802" y="770"/>
                </a:lnTo>
                <a:lnTo>
                  <a:pt x="798" y="758"/>
                </a:lnTo>
                <a:lnTo>
                  <a:pt x="796" y="750"/>
                </a:lnTo>
                <a:lnTo>
                  <a:pt x="796" y="742"/>
                </a:lnTo>
                <a:lnTo>
                  <a:pt x="794" y="738"/>
                </a:lnTo>
                <a:lnTo>
                  <a:pt x="790" y="734"/>
                </a:lnTo>
                <a:lnTo>
                  <a:pt x="788" y="730"/>
                </a:lnTo>
                <a:lnTo>
                  <a:pt x="780" y="726"/>
                </a:lnTo>
                <a:lnTo>
                  <a:pt x="776" y="716"/>
                </a:lnTo>
                <a:lnTo>
                  <a:pt x="772" y="704"/>
                </a:lnTo>
                <a:lnTo>
                  <a:pt x="772" y="696"/>
                </a:lnTo>
                <a:lnTo>
                  <a:pt x="774" y="692"/>
                </a:lnTo>
                <a:lnTo>
                  <a:pt x="774" y="688"/>
                </a:lnTo>
                <a:lnTo>
                  <a:pt x="774" y="686"/>
                </a:lnTo>
                <a:lnTo>
                  <a:pt x="770" y="678"/>
                </a:lnTo>
                <a:lnTo>
                  <a:pt x="770" y="670"/>
                </a:lnTo>
                <a:lnTo>
                  <a:pt x="770" y="660"/>
                </a:lnTo>
                <a:lnTo>
                  <a:pt x="768" y="654"/>
                </a:lnTo>
                <a:lnTo>
                  <a:pt x="766" y="646"/>
                </a:lnTo>
                <a:lnTo>
                  <a:pt x="758" y="628"/>
                </a:lnTo>
                <a:lnTo>
                  <a:pt x="754" y="620"/>
                </a:lnTo>
                <a:lnTo>
                  <a:pt x="752" y="614"/>
                </a:lnTo>
                <a:lnTo>
                  <a:pt x="744" y="604"/>
                </a:lnTo>
                <a:lnTo>
                  <a:pt x="742" y="594"/>
                </a:lnTo>
                <a:lnTo>
                  <a:pt x="742" y="586"/>
                </a:lnTo>
                <a:lnTo>
                  <a:pt x="742" y="580"/>
                </a:lnTo>
                <a:lnTo>
                  <a:pt x="736" y="570"/>
                </a:lnTo>
                <a:lnTo>
                  <a:pt x="722" y="550"/>
                </a:lnTo>
                <a:lnTo>
                  <a:pt x="716" y="542"/>
                </a:lnTo>
                <a:lnTo>
                  <a:pt x="710" y="540"/>
                </a:lnTo>
                <a:lnTo>
                  <a:pt x="696" y="538"/>
                </a:lnTo>
                <a:lnTo>
                  <a:pt x="672" y="530"/>
                </a:lnTo>
                <a:lnTo>
                  <a:pt x="624" y="514"/>
                </a:lnTo>
                <a:lnTo>
                  <a:pt x="560" y="496"/>
                </a:lnTo>
                <a:lnTo>
                  <a:pt x="524" y="488"/>
                </a:lnTo>
                <a:lnTo>
                  <a:pt x="516" y="480"/>
                </a:lnTo>
                <a:lnTo>
                  <a:pt x="500" y="464"/>
                </a:lnTo>
                <a:lnTo>
                  <a:pt x="488" y="446"/>
                </a:lnTo>
                <a:lnTo>
                  <a:pt x="484" y="438"/>
                </a:lnTo>
                <a:lnTo>
                  <a:pt x="478" y="432"/>
                </a:lnTo>
                <a:lnTo>
                  <a:pt x="472" y="426"/>
                </a:lnTo>
                <a:lnTo>
                  <a:pt x="470" y="422"/>
                </a:lnTo>
                <a:lnTo>
                  <a:pt x="470" y="412"/>
                </a:lnTo>
                <a:lnTo>
                  <a:pt x="476" y="394"/>
                </a:lnTo>
                <a:lnTo>
                  <a:pt x="480" y="388"/>
                </a:lnTo>
                <a:lnTo>
                  <a:pt x="488" y="380"/>
                </a:lnTo>
                <a:lnTo>
                  <a:pt x="494" y="372"/>
                </a:lnTo>
                <a:lnTo>
                  <a:pt x="498" y="362"/>
                </a:lnTo>
                <a:lnTo>
                  <a:pt x="512" y="324"/>
                </a:lnTo>
                <a:lnTo>
                  <a:pt x="516" y="324"/>
                </a:lnTo>
                <a:lnTo>
                  <a:pt x="520" y="318"/>
                </a:lnTo>
                <a:lnTo>
                  <a:pt x="524" y="308"/>
                </a:lnTo>
                <a:lnTo>
                  <a:pt x="534" y="284"/>
                </a:lnTo>
                <a:lnTo>
                  <a:pt x="544" y="262"/>
                </a:lnTo>
                <a:lnTo>
                  <a:pt x="550" y="248"/>
                </a:lnTo>
                <a:lnTo>
                  <a:pt x="550" y="244"/>
                </a:lnTo>
                <a:lnTo>
                  <a:pt x="550" y="238"/>
                </a:lnTo>
                <a:lnTo>
                  <a:pt x="546" y="232"/>
                </a:lnTo>
                <a:lnTo>
                  <a:pt x="544" y="230"/>
                </a:lnTo>
                <a:lnTo>
                  <a:pt x="540" y="230"/>
                </a:lnTo>
                <a:lnTo>
                  <a:pt x="540" y="224"/>
                </a:lnTo>
                <a:lnTo>
                  <a:pt x="544" y="218"/>
                </a:lnTo>
                <a:lnTo>
                  <a:pt x="548" y="208"/>
                </a:lnTo>
                <a:lnTo>
                  <a:pt x="552" y="198"/>
                </a:lnTo>
                <a:lnTo>
                  <a:pt x="552" y="190"/>
                </a:lnTo>
                <a:lnTo>
                  <a:pt x="556" y="182"/>
                </a:lnTo>
                <a:lnTo>
                  <a:pt x="558" y="176"/>
                </a:lnTo>
                <a:lnTo>
                  <a:pt x="558" y="166"/>
                </a:lnTo>
                <a:lnTo>
                  <a:pt x="556" y="152"/>
                </a:lnTo>
                <a:lnTo>
                  <a:pt x="556" y="118"/>
                </a:lnTo>
                <a:lnTo>
                  <a:pt x="554" y="112"/>
                </a:lnTo>
                <a:lnTo>
                  <a:pt x="556" y="94"/>
                </a:lnTo>
                <a:lnTo>
                  <a:pt x="554" y="80"/>
                </a:lnTo>
                <a:lnTo>
                  <a:pt x="550" y="72"/>
                </a:lnTo>
                <a:lnTo>
                  <a:pt x="548" y="66"/>
                </a:lnTo>
                <a:lnTo>
                  <a:pt x="540" y="56"/>
                </a:lnTo>
                <a:lnTo>
                  <a:pt x="534" y="50"/>
                </a:lnTo>
                <a:lnTo>
                  <a:pt x="528" y="46"/>
                </a:lnTo>
                <a:lnTo>
                  <a:pt x="520" y="38"/>
                </a:lnTo>
                <a:lnTo>
                  <a:pt x="518" y="34"/>
                </a:lnTo>
                <a:lnTo>
                  <a:pt x="506" y="22"/>
                </a:lnTo>
                <a:lnTo>
                  <a:pt x="502" y="20"/>
                </a:lnTo>
                <a:lnTo>
                  <a:pt x="496" y="18"/>
                </a:lnTo>
                <a:lnTo>
                  <a:pt x="488" y="18"/>
                </a:lnTo>
                <a:lnTo>
                  <a:pt x="476" y="18"/>
                </a:lnTo>
                <a:lnTo>
                  <a:pt x="472" y="14"/>
                </a:lnTo>
                <a:lnTo>
                  <a:pt x="466" y="12"/>
                </a:lnTo>
                <a:lnTo>
                  <a:pt x="458" y="10"/>
                </a:lnTo>
                <a:lnTo>
                  <a:pt x="438" y="12"/>
                </a:lnTo>
                <a:lnTo>
                  <a:pt x="434" y="8"/>
                </a:lnTo>
                <a:lnTo>
                  <a:pt x="430" y="8"/>
                </a:lnTo>
                <a:lnTo>
                  <a:pt x="426" y="6"/>
                </a:lnTo>
                <a:lnTo>
                  <a:pt x="418" y="8"/>
                </a:lnTo>
                <a:lnTo>
                  <a:pt x="408" y="4"/>
                </a:lnTo>
                <a:lnTo>
                  <a:pt x="398" y="0"/>
                </a:lnTo>
                <a:lnTo>
                  <a:pt x="388" y="0"/>
                </a:lnTo>
                <a:lnTo>
                  <a:pt x="3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2233" name="Freeform 35"/>
          <p:cNvSpPr>
            <a:spLocks noEditPoints="1"/>
          </p:cNvSpPr>
          <p:nvPr/>
        </p:nvSpPr>
        <p:spPr bwMode="auto">
          <a:xfrm flipH="1">
            <a:off x="522288" y="1801813"/>
            <a:ext cx="134937" cy="419100"/>
          </a:xfrm>
          <a:custGeom>
            <a:avLst/>
            <a:gdLst>
              <a:gd name="T0" fmla="*/ 0 w 1040"/>
              <a:gd name="T1" fmla="*/ 0 h 3210"/>
              <a:gd name="T2" fmla="*/ 0 w 1040"/>
              <a:gd name="T3" fmla="*/ 0 h 3210"/>
              <a:gd name="T4" fmla="*/ 0 w 1040"/>
              <a:gd name="T5" fmla="*/ 0 h 3210"/>
              <a:gd name="T6" fmla="*/ 0 w 1040"/>
              <a:gd name="T7" fmla="*/ 0 h 3210"/>
              <a:gd name="T8" fmla="*/ 0 w 1040"/>
              <a:gd name="T9" fmla="*/ 0 h 3210"/>
              <a:gd name="T10" fmla="*/ 0 w 1040"/>
              <a:gd name="T11" fmla="*/ 0 h 3210"/>
              <a:gd name="T12" fmla="*/ 0 w 1040"/>
              <a:gd name="T13" fmla="*/ 0 h 3210"/>
              <a:gd name="T14" fmla="*/ 0 w 1040"/>
              <a:gd name="T15" fmla="*/ 0 h 3210"/>
              <a:gd name="T16" fmla="*/ 0 w 1040"/>
              <a:gd name="T17" fmla="*/ 0 h 3210"/>
              <a:gd name="T18" fmla="*/ 0 w 1040"/>
              <a:gd name="T19" fmla="*/ 0 h 3210"/>
              <a:gd name="T20" fmla="*/ 0 w 1040"/>
              <a:gd name="T21" fmla="*/ 0 h 3210"/>
              <a:gd name="T22" fmla="*/ 0 w 1040"/>
              <a:gd name="T23" fmla="*/ 0 h 3210"/>
              <a:gd name="T24" fmla="*/ 0 w 1040"/>
              <a:gd name="T25" fmla="*/ 0 h 3210"/>
              <a:gd name="T26" fmla="*/ 0 w 1040"/>
              <a:gd name="T27" fmla="*/ 0 h 3210"/>
              <a:gd name="T28" fmla="*/ 0 w 1040"/>
              <a:gd name="T29" fmla="*/ 0 h 3210"/>
              <a:gd name="T30" fmla="*/ 0 w 1040"/>
              <a:gd name="T31" fmla="*/ 0 h 3210"/>
              <a:gd name="T32" fmla="*/ 0 w 1040"/>
              <a:gd name="T33" fmla="*/ 0 h 3210"/>
              <a:gd name="T34" fmla="*/ 0 w 1040"/>
              <a:gd name="T35" fmla="*/ 0 h 3210"/>
              <a:gd name="T36" fmla="*/ 0 w 1040"/>
              <a:gd name="T37" fmla="*/ 0 h 3210"/>
              <a:gd name="T38" fmla="*/ 0 w 1040"/>
              <a:gd name="T39" fmla="*/ 0 h 3210"/>
              <a:gd name="T40" fmla="*/ 0 w 1040"/>
              <a:gd name="T41" fmla="*/ 0 h 3210"/>
              <a:gd name="T42" fmla="*/ 0 w 1040"/>
              <a:gd name="T43" fmla="*/ 0 h 3210"/>
              <a:gd name="T44" fmla="*/ 0 w 1040"/>
              <a:gd name="T45" fmla="*/ 0 h 3210"/>
              <a:gd name="T46" fmla="*/ 0 w 1040"/>
              <a:gd name="T47" fmla="*/ 0 h 3210"/>
              <a:gd name="T48" fmla="*/ 0 w 1040"/>
              <a:gd name="T49" fmla="*/ 0 h 3210"/>
              <a:gd name="T50" fmla="*/ 0 w 1040"/>
              <a:gd name="T51" fmla="*/ 0 h 3210"/>
              <a:gd name="T52" fmla="*/ 0 w 1040"/>
              <a:gd name="T53" fmla="*/ 0 h 3210"/>
              <a:gd name="T54" fmla="*/ 0 w 1040"/>
              <a:gd name="T55" fmla="*/ 0 h 3210"/>
              <a:gd name="T56" fmla="*/ 0 w 1040"/>
              <a:gd name="T57" fmla="*/ 0 h 3210"/>
              <a:gd name="T58" fmla="*/ 0 w 1040"/>
              <a:gd name="T59" fmla="*/ 0 h 3210"/>
              <a:gd name="T60" fmla="*/ 0 w 1040"/>
              <a:gd name="T61" fmla="*/ 0 h 3210"/>
              <a:gd name="T62" fmla="*/ 0 w 1040"/>
              <a:gd name="T63" fmla="*/ 0 h 3210"/>
              <a:gd name="T64" fmla="*/ 0 w 1040"/>
              <a:gd name="T65" fmla="*/ 0 h 3210"/>
              <a:gd name="T66" fmla="*/ 0 w 1040"/>
              <a:gd name="T67" fmla="*/ 0 h 3210"/>
              <a:gd name="T68" fmla="*/ 0 w 1040"/>
              <a:gd name="T69" fmla="*/ 0 h 3210"/>
              <a:gd name="T70" fmla="*/ 0 w 1040"/>
              <a:gd name="T71" fmla="*/ 0 h 3210"/>
              <a:gd name="T72" fmla="*/ 0 w 1040"/>
              <a:gd name="T73" fmla="*/ 0 h 3210"/>
              <a:gd name="T74" fmla="*/ 0 w 1040"/>
              <a:gd name="T75" fmla="*/ 0 h 3210"/>
              <a:gd name="T76" fmla="*/ 0 w 1040"/>
              <a:gd name="T77" fmla="*/ 0 h 3210"/>
              <a:gd name="T78" fmla="*/ 0 w 1040"/>
              <a:gd name="T79" fmla="*/ 0 h 3210"/>
              <a:gd name="T80" fmla="*/ 0 w 1040"/>
              <a:gd name="T81" fmla="*/ 0 h 3210"/>
              <a:gd name="T82" fmla="*/ 0 w 1040"/>
              <a:gd name="T83" fmla="*/ 0 h 3210"/>
              <a:gd name="T84" fmla="*/ 0 w 1040"/>
              <a:gd name="T85" fmla="*/ 0 h 3210"/>
              <a:gd name="T86" fmla="*/ 0 w 1040"/>
              <a:gd name="T87" fmla="*/ 0 h 3210"/>
              <a:gd name="T88" fmla="*/ 0 w 1040"/>
              <a:gd name="T89" fmla="*/ 0 h 3210"/>
              <a:gd name="T90" fmla="*/ 0 w 1040"/>
              <a:gd name="T91" fmla="*/ 0 h 3210"/>
              <a:gd name="T92" fmla="*/ 0 w 1040"/>
              <a:gd name="T93" fmla="*/ 0 h 3210"/>
              <a:gd name="T94" fmla="*/ 0 w 1040"/>
              <a:gd name="T95" fmla="*/ 0 h 3210"/>
              <a:gd name="T96" fmla="*/ 0 w 1040"/>
              <a:gd name="T97" fmla="*/ 0 h 3210"/>
              <a:gd name="T98" fmla="*/ 0 w 1040"/>
              <a:gd name="T99" fmla="*/ 0 h 3210"/>
              <a:gd name="T100" fmla="*/ 0 w 1040"/>
              <a:gd name="T101" fmla="*/ 0 h 3210"/>
              <a:gd name="T102" fmla="*/ 0 w 1040"/>
              <a:gd name="T103" fmla="*/ 0 h 3210"/>
              <a:gd name="T104" fmla="*/ 0 w 1040"/>
              <a:gd name="T105" fmla="*/ 0 h 3210"/>
              <a:gd name="T106" fmla="*/ 0 w 1040"/>
              <a:gd name="T107" fmla="*/ 0 h 3210"/>
              <a:gd name="T108" fmla="*/ 0 w 1040"/>
              <a:gd name="T109" fmla="*/ 0 h 3210"/>
              <a:gd name="T110" fmla="*/ 0 w 1040"/>
              <a:gd name="T111" fmla="*/ 0 h 3210"/>
              <a:gd name="T112" fmla="*/ 0 w 1040"/>
              <a:gd name="T113" fmla="*/ 0 h 3210"/>
              <a:gd name="T114" fmla="*/ 0 w 1040"/>
              <a:gd name="T115" fmla="*/ 0 h 3210"/>
              <a:gd name="T116" fmla="*/ 0 w 1040"/>
              <a:gd name="T117" fmla="*/ 0 h 3210"/>
              <a:gd name="T118" fmla="*/ 0 w 1040"/>
              <a:gd name="T119" fmla="*/ 0 h 3210"/>
              <a:gd name="T120" fmla="*/ 0 w 1040"/>
              <a:gd name="T121" fmla="*/ 0 h 3210"/>
              <a:gd name="T122" fmla="*/ 0 w 1040"/>
              <a:gd name="T123" fmla="*/ 0 h 3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3210"/>
              <a:gd name="T188" fmla="*/ 1040 w 1040"/>
              <a:gd name="T189" fmla="*/ 3210 h 3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3210">
                <a:moveTo>
                  <a:pt x="608" y="406"/>
                </a:moveTo>
                <a:lnTo>
                  <a:pt x="608" y="406"/>
                </a:lnTo>
                <a:lnTo>
                  <a:pt x="606" y="418"/>
                </a:lnTo>
                <a:lnTo>
                  <a:pt x="608" y="406"/>
                </a:lnTo>
                <a:close/>
                <a:moveTo>
                  <a:pt x="500" y="0"/>
                </a:moveTo>
                <a:lnTo>
                  <a:pt x="500" y="0"/>
                </a:lnTo>
                <a:lnTo>
                  <a:pt x="472" y="6"/>
                </a:lnTo>
                <a:lnTo>
                  <a:pt x="450" y="12"/>
                </a:lnTo>
                <a:lnTo>
                  <a:pt x="432" y="22"/>
                </a:lnTo>
                <a:lnTo>
                  <a:pt x="418" y="32"/>
                </a:lnTo>
                <a:lnTo>
                  <a:pt x="408" y="42"/>
                </a:lnTo>
                <a:lnTo>
                  <a:pt x="402" y="50"/>
                </a:lnTo>
                <a:lnTo>
                  <a:pt x="396" y="58"/>
                </a:lnTo>
                <a:lnTo>
                  <a:pt x="382" y="64"/>
                </a:lnTo>
                <a:lnTo>
                  <a:pt x="372" y="72"/>
                </a:lnTo>
                <a:lnTo>
                  <a:pt x="364" y="82"/>
                </a:lnTo>
                <a:lnTo>
                  <a:pt x="360" y="90"/>
                </a:lnTo>
                <a:lnTo>
                  <a:pt x="354" y="106"/>
                </a:lnTo>
                <a:lnTo>
                  <a:pt x="352" y="114"/>
                </a:lnTo>
                <a:lnTo>
                  <a:pt x="344" y="134"/>
                </a:lnTo>
                <a:lnTo>
                  <a:pt x="340" y="148"/>
                </a:lnTo>
                <a:lnTo>
                  <a:pt x="336" y="172"/>
                </a:lnTo>
                <a:lnTo>
                  <a:pt x="330" y="210"/>
                </a:lnTo>
                <a:lnTo>
                  <a:pt x="328" y="224"/>
                </a:lnTo>
                <a:lnTo>
                  <a:pt x="332" y="240"/>
                </a:lnTo>
                <a:lnTo>
                  <a:pt x="336" y="256"/>
                </a:lnTo>
                <a:lnTo>
                  <a:pt x="342" y="268"/>
                </a:lnTo>
                <a:lnTo>
                  <a:pt x="360" y="292"/>
                </a:lnTo>
                <a:lnTo>
                  <a:pt x="370" y="314"/>
                </a:lnTo>
                <a:lnTo>
                  <a:pt x="374" y="320"/>
                </a:lnTo>
                <a:lnTo>
                  <a:pt x="378" y="322"/>
                </a:lnTo>
                <a:lnTo>
                  <a:pt x="380" y="336"/>
                </a:lnTo>
                <a:lnTo>
                  <a:pt x="386" y="348"/>
                </a:lnTo>
                <a:lnTo>
                  <a:pt x="392" y="358"/>
                </a:lnTo>
                <a:lnTo>
                  <a:pt x="400" y="364"/>
                </a:lnTo>
                <a:lnTo>
                  <a:pt x="400" y="372"/>
                </a:lnTo>
                <a:lnTo>
                  <a:pt x="400" y="370"/>
                </a:lnTo>
                <a:lnTo>
                  <a:pt x="398" y="370"/>
                </a:lnTo>
                <a:lnTo>
                  <a:pt x="396" y="370"/>
                </a:lnTo>
                <a:lnTo>
                  <a:pt x="394" y="380"/>
                </a:lnTo>
                <a:lnTo>
                  <a:pt x="388" y="382"/>
                </a:lnTo>
                <a:lnTo>
                  <a:pt x="382" y="386"/>
                </a:lnTo>
                <a:lnTo>
                  <a:pt x="368" y="408"/>
                </a:lnTo>
                <a:lnTo>
                  <a:pt x="354" y="424"/>
                </a:lnTo>
                <a:lnTo>
                  <a:pt x="342" y="436"/>
                </a:lnTo>
                <a:lnTo>
                  <a:pt x="336" y="442"/>
                </a:lnTo>
                <a:lnTo>
                  <a:pt x="332" y="448"/>
                </a:lnTo>
                <a:lnTo>
                  <a:pt x="330" y="450"/>
                </a:lnTo>
                <a:lnTo>
                  <a:pt x="318" y="450"/>
                </a:lnTo>
                <a:lnTo>
                  <a:pt x="304" y="452"/>
                </a:lnTo>
                <a:lnTo>
                  <a:pt x="288" y="458"/>
                </a:lnTo>
                <a:lnTo>
                  <a:pt x="242" y="474"/>
                </a:lnTo>
                <a:lnTo>
                  <a:pt x="216" y="484"/>
                </a:lnTo>
                <a:lnTo>
                  <a:pt x="194" y="490"/>
                </a:lnTo>
                <a:lnTo>
                  <a:pt x="140" y="498"/>
                </a:lnTo>
                <a:lnTo>
                  <a:pt x="116" y="504"/>
                </a:lnTo>
                <a:lnTo>
                  <a:pt x="102" y="508"/>
                </a:lnTo>
                <a:lnTo>
                  <a:pt x="100" y="512"/>
                </a:lnTo>
                <a:lnTo>
                  <a:pt x="94" y="518"/>
                </a:lnTo>
                <a:lnTo>
                  <a:pt x="86" y="538"/>
                </a:lnTo>
                <a:lnTo>
                  <a:pt x="76" y="556"/>
                </a:lnTo>
                <a:lnTo>
                  <a:pt x="72" y="570"/>
                </a:lnTo>
                <a:lnTo>
                  <a:pt x="60" y="604"/>
                </a:lnTo>
                <a:lnTo>
                  <a:pt x="52" y="628"/>
                </a:lnTo>
                <a:lnTo>
                  <a:pt x="48" y="638"/>
                </a:lnTo>
                <a:lnTo>
                  <a:pt x="48" y="648"/>
                </a:lnTo>
                <a:lnTo>
                  <a:pt x="40" y="714"/>
                </a:lnTo>
                <a:lnTo>
                  <a:pt x="32" y="762"/>
                </a:lnTo>
                <a:lnTo>
                  <a:pt x="22" y="792"/>
                </a:lnTo>
                <a:lnTo>
                  <a:pt x="14" y="816"/>
                </a:lnTo>
                <a:lnTo>
                  <a:pt x="10" y="838"/>
                </a:lnTo>
                <a:lnTo>
                  <a:pt x="10" y="846"/>
                </a:lnTo>
                <a:lnTo>
                  <a:pt x="12" y="854"/>
                </a:lnTo>
                <a:lnTo>
                  <a:pt x="16" y="870"/>
                </a:lnTo>
                <a:lnTo>
                  <a:pt x="20" y="888"/>
                </a:lnTo>
                <a:lnTo>
                  <a:pt x="20" y="898"/>
                </a:lnTo>
                <a:lnTo>
                  <a:pt x="18" y="912"/>
                </a:lnTo>
                <a:lnTo>
                  <a:pt x="6" y="960"/>
                </a:lnTo>
                <a:lnTo>
                  <a:pt x="2" y="992"/>
                </a:lnTo>
                <a:lnTo>
                  <a:pt x="0" y="1010"/>
                </a:lnTo>
                <a:lnTo>
                  <a:pt x="0" y="1024"/>
                </a:lnTo>
                <a:lnTo>
                  <a:pt x="2" y="1054"/>
                </a:lnTo>
                <a:lnTo>
                  <a:pt x="6" y="1082"/>
                </a:lnTo>
                <a:lnTo>
                  <a:pt x="10" y="1108"/>
                </a:lnTo>
                <a:lnTo>
                  <a:pt x="16" y="1126"/>
                </a:lnTo>
                <a:lnTo>
                  <a:pt x="56" y="1232"/>
                </a:lnTo>
                <a:lnTo>
                  <a:pt x="82" y="1300"/>
                </a:lnTo>
                <a:lnTo>
                  <a:pt x="92" y="1324"/>
                </a:lnTo>
                <a:lnTo>
                  <a:pt x="100" y="1336"/>
                </a:lnTo>
                <a:lnTo>
                  <a:pt x="110" y="1348"/>
                </a:lnTo>
                <a:lnTo>
                  <a:pt x="122" y="1356"/>
                </a:lnTo>
                <a:lnTo>
                  <a:pt x="132" y="1364"/>
                </a:lnTo>
                <a:lnTo>
                  <a:pt x="136" y="1376"/>
                </a:lnTo>
                <a:lnTo>
                  <a:pt x="140" y="1388"/>
                </a:lnTo>
                <a:lnTo>
                  <a:pt x="142" y="1406"/>
                </a:lnTo>
                <a:lnTo>
                  <a:pt x="142" y="1424"/>
                </a:lnTo>
                <a:lnTo>
                  <a:pt x="136" y="1450"/>
                </a:lnTo>
                <a:lnTo>
                  <a:pt x="122" y="1522"/>
                </a:lnTo>
                <a:lnTo>
                  <a:pt x="100" y="1620"/>
                </a:lnTo>
                <a:lnTo>
                  <a:pt x="98" y="1626"/>
                </a:lnTo>
                <a:lnTo>
                  <a:pt x="98" y="1632"/>
                </a:lnTo>
                <a:lnTo>
                  <a:pt x="102" y="1642"/>
                </a:lnTo>
                <a:lnTo>
                  <a:pt x="108" y="1650"/>
                </a:lnTo>
                <a:lnTo>
                  <a:pt x="134" y="1680"/>
                </a:lnTo>
                <a:lnTo>
                  <a:pt x="136" y="1712"/>
                </a:lnTo>
                <a:lnTo>
                  <a:pt x="150" y="1716"/>
                </a:lnTo>
                <a:lnTo>
                  <a:pt x="182" y="1720"/>
                </a:lnTo>
                <a:lnTo>
                  <a:pt x="200" y="1720"/>
                </a:lnTo>
                <a:lnTo>
                  <a:pt x="214" y="1720"/>
                </a:lnTo>
                <a:lnTo>
                  <a:pt x="230" y="1718"/>
                </a:lnTo>
                <a:lnTo>
                  <a:pt x="238" y="1814"/>
                </a:lnTo>
                <a:lnTo>
                  <a:pt x="248" y="1890"/>
                </a:lnTo>
                <a:lnTo>
                  <a:pt x="252" y="1922"/>
                </a:lnTo>
                <a:lnTo>
                  <a:pt x="256" y="1948"/>
                </a:lnTo>
                <a:lnTo>
                  <a:pt x="260" y="1974"/>
                </a:lnTo>
                <a:lnTo>
                  <a:pt x="262" y="2014"/>
                </a:lnTo>
                <a:lnTo>
                  <a:pt x="262" y="2106"/>
                </a:lnTo>
                <a:lnTo>
                  <a:pt x="260" y="2192"/>
                </a:lnTo>
                <a:lnTo>
                  <a:pt x="258" y="2220"/>
                </a:lnTo>
                <a:lnTo>
                  <a:pt x="256" y="2232"/>
                </a:lnTo>
                <a:lnTo>
                  <a:pt x="250" y="2248"/>
                </a:lnTo>
                <a:lnTo>
                  <a:pt x="242" y="2284"/>
                </a:lnTo>
                <a:lnTo>
                  <a:pt x="234" y="2330"/>
                </a:lnTo>
                <a:lnTo>
                  <a:pt x="228" y="2378"/>
                </a:lnTo>
                <a:lnTo>
                  <a:pt x="228" y="2452"/>
                </a:lnTo>
                <a:lnTo>
                  <a:pt x="230" y="2554"/>
                </a:lnTo>
                <a:lnTo>
                  <a:pt x="232" y="2702"/>
                </a:lnTo>
                <a:lnTo>
                  <a:pt x="232" y="2714"/>
                </a:lnTo>
                <a:lnTo>
                  <a:pt x="234" y="2732"/>
                </a:lnTo>
                <a:lnTo>
                  <a:pt x="242" y="2772"/>
                </a:lnTo>
                <a:lnTo>
                  <a:pt x="252" y="2822"/>
                </a:lnTo>
                <a:lnTo>
                  <a:pt x="242" y="2894"/>
                </a:lnTo>
                <a:lnTo>
                  <a:pt x="236" y="2950"/>
                </a:lnTo>
                <a:lnTo>
                  <a:pt x="232" y="2990"/>
                </a:lnTo>
                <a:lnTo>
                  <a:pt x="234" y="3010"/>
                </a:lnTo>
                <a:lnTo>
                  <a:pt x="238" y="3022"/>
                </a:lnTo>
                <a:lnTo>
                  <a:pt x="242" y="3028"/>
                </a:lnTo>
                <a:lnTo>
                  <a:pt x="246" y="3034"/>
                </a:lnTo>
                <a:lnTo>
                  <a:pt x="248" y="3042"/>
                </a:lnTo>
                <a:lnTo>
                  <a:pt x="248" y="3046"/>
                </a:lnTo>
                <a:lnTo>
                  <a:pt x="248" y="3052"/>
                </a:lnTo>
                <a:lnTo>
                  <a:pt x="248" y="3054"/>
                </a:lnTo>
                <a:lnTo>
                  <a:pt x="250" y="3060"/>
                </a:lnTo>
                <a:lnTo>
                  <a:pt x="252" y="3060"/>
                </a:lnTo>
                <a:lnTo>
                  <a:pt x="248" y="3072"/>
                </a:lnTo>
                <a:lnTo>
                  <a:pt x="246" y="3082"/>
                </a:lnTo>
                <a:lnTo>
                  <a:pt x="244" y="3090"/>
                </a:lnTo>
                <a:lnTo>
                  <a:pt x="246" y="3104"/>
                </a:lnTo>
                <a:lnTo>
                  <a:pt x="248" y="3110"/>
                </a:lnTo>
                <a:lnTo>
                  <a:pt x="246" y="3114"/>
                </a:lnTo>
                <a:lnTo>
                  <a:pt x="244" y="3118"/>
                </a:lnTo>
                <a:lnTo>
                  <a:pt x="242" y="3122"/>
                </a:lnTo>
                <a:lnTo>
                  <a:pt x="242" y="3156"/>
                </a:lnTo>
                <a:lnTo>
                  <a:pt x="260" y="3172"/>
                </a:lnTo>
                <a:lnTo>
                  <a:pt x="270" y="3172"/>
                </a:lnTo>
                <a:lnTo>
                  <a:pt x="270" y="3174"/>
                </a:lnTo>
                <a:lnTo>
                  <a:pt x="274" y="3182"/>
                </a:lnTo>
                <a:lnTo>
                  <a:pt x="276" y="3188"/>
                </a:lnTo>
                <a:lnTo>
                  <a:pt x="280" y="3192"/>
                </a:lnTo>
                <a:lnTo>
                  <a:pt x="284" y="3196"/>
                </a:lnTo>
                <a:lnTo>
                  <a:pt x="292" y="3200"/>
                </a:lnTo>
                <a:lnTo>
                  <a:pt x="308" y="3204"/>
                </a:lnTo>
                <a:lnTo>
                  <a:pt x="334" y="3206"/>
                </a:lnTo>
                <a:lnTo>
                  <a:pt x="384" y="3210"/>
                </a:lnTo>
                <a:lnTo>
                  <a:pt x="446" y="3208"/>
                </a:lnTo>
                <a:lnTo>
                  <a:pt x="494" y="3206"/>
                </a:lnTo>
                <a:lnTo>
                  <a:pt x="500" y="3204"/>
                </a:lnTo>
                <a:lnTo>
                  <a:pt x="500" y="3200"/>
                </a:lnTo>
                <a:lnTo>
                  <a:pt x="496" y="3190"/>
                </a:lnTo>
                <a:lnTo>
                  <a:pt x="496" y="3186"/>
                </a:lnTo>
                <a:lnTo>
                  <a:pt x="492" y="3182"/>
                </a:lnTo>
                <a:lnTo>
                  <a:pt x="488" y="3176"/>
                </a:lnTo>
                <a:lnTo>
                  <a:pt x="488" y="3168"/>
                </a:lnTo>
                <a:lnTo>
                  <a:pt x="488" y="3158"/>
                </a:lnTo>
                <a:lnTo>
                  <a:pt x="484" y="3148"/>
                </a:lnTo>
                <a:lnTo>
                  <a:pt x="474" y="3126"/>
                </a:lnTo>
                <a:lnTo>
                  <a:pt x="508" y="3118"/>
                </a:lnTo>
                <a:lnTo>
                  <a:pt x="508" y="3112"/>
                </a:lnTo>
                <a:lnTo>
                  <a:pt x="536" y="3122"/>
                </a:lnTo>
                <a:lnTo>
                  <a:pt x="560" y="3132"/>
                </a:lnTo>
                <a:lnTo>
                  <a:pt x="586" y="3138"/>
                </a:lnTo>
                <a:lnTo>
                  <a:pt x="616" y="3140"/>
                </a:lnTo>
                <a:lnTo>
                  <a:pt x="652" y="3140"/>
                </a:lnTo>
                <a:lnTo>
                  <a:pt x="692" y="3140"/>
                </a:lnTo>
                <a:lnTo>
                  <a:pt x="726" y="3136"/>
                </a:lnTo>
                <a:lnTo>
                  <a:pt x="750" y="3132"/>
                </a:lnTo>
                <a:lnTo>
                  <a:pt x="768" y="3128"/>
                </a:lnTo>
                <a:lnTo>
                  <a:pt x="776" y="3126"/>
                </a:lnTo>
                <a:lnTo>
                  <a:pt x="782" y="3122"/>
                </a:lnTo>
                <a:lnTo>
                  <a:pt x="782" y="3120"/>
                </a:lnTo>
                <a:lnTo>
                  <a:pt x="782" y="3116"/>
                </a:lnTo>
                <a:lnTo>
                  <a:pt x="782" y="3112"/>
                </a:lnTo>
                <a:lnTo>
                  <a:pt x="780" y="3110"/>
                </a:lnTo>
                <a:lnTo>
                  <a:pt x="776" y="3110"/>
                </a:lnTo>
                <a:lnTo>
                  <a:pt x="772" y="3108"/>
                </a:lnTo>
                <a:lnTo>
                  <a:pt x="774" y="3100"/>
                </a:lnTo>
                <a:lnTo>
                  <a:pt x="774" y="3094"/>
                </a:lnTo>
                <a:lnTo>
                  <a:pt x="770" y="3088"/>
                </a:lnTo>
                <a:lnTo>
                  <a:pt x="754" y="3076"/>
                </a:lnTo>
                <a:lnTo>
                  <a:pt x="744" y="3072"/>
                </a:lnTo>
                <a:lnTo>
                  <a:pt x="734" y="3068"/>
                </a:lnTo>
                <a:lnTo>
                  <a:pt x="672" y="3052"/>
                </a:lnTo>
                <a:lnTo>
                  <a:pt x="662" y="3048"/>
                </a:lnTo>
                <a:lnTo>
                  <a:pt x="648" y="3040"/>
                </a:lnTo>
                <a:lnTo>
                  <a:pt x="628" y="3028"/>
                </a:lnTo>
                <a:lnTo>
                  <a:pt x="630" y="3024"/>
                </a:lnTo>
                <a:lnTo>
                  <a:pt x="630" y="3022"/>
                </a:lnTo>
                <a:lnTo>
                  <a:pt x="628" y="3020"/>
                </a:lnTo>
                <a:lnTo>
                  <a:pt x="618" y="3014"/>
                </a:lnTo>
                <a:lnTo>
                  <a:pt x="612" y="3004"/>
                </a:lnTo>
                <a:lnTo>
                  <a:pt x="614" y="3002"/>
                </a:lnTo>
                <a:lnTo>
                  <a:pt x="612" y="2998"/>
                </a:lnTo>
                <a:lnTo>
                  <a:pt x="608" y="2994"/>
                </a:lnTo>
                <a:lnTo>
                  <a:pt x="606" y="2992"/>
                </a:lnTo>
                <a:lnTo>
                  <a:pt x="600" y="2986"/>
                </a:lnTo>
                <a:lnTo>
                  <a:pt x="594" y="2980"/>
                </a:lnTo>
                <a:lnTo>
                  <a:pt x="596" y="2978"/>
                </a:lnTo>
                <a:lnTo>
                  <a:pt x="596" y="2976"/>
                </a:lnTo>
                <a:lnTo>
                  <a:pt x="596" y="2972"/>
                </a:lnTo>
                <a:lnTo>
                  <a:pt x="560" y="2904"/>
                </a:lnTo>
                <a:lnTo>
                  <a:pt x="558" y="2898"/>
                </a:lnTo>
                <a:lnTo>
                  <a:pt x="558" y="2890"/>
                </a:lnTo>
                <a:lnTo>
                  <a:pt x="560" y="2880"/>
                </a:lnTo>
                <a:lnTo>
                  <a:pt x="574" y="2872"/>
                </a:lnTo>
                <a:lnTo>
                  <a:pt x="584" y="2864"/>
                </a:lnTo>
                <a:lnTo>
                  <a:pt x="586" y="2860"/>
                </a:lnTo>
                <a:lnTo>
                  <a:pt x="588" y="2856"/>
                </a:lnTo>
                <a:lnTo>
                  <a:pt x="590" y="2842"/>
                </a:lnTo>
                <a:lnTo>
                  <a:pt x="590" y="2822"/>
                </a:lnTo>
                <a:lnTo>
                  <a:pt x="590" y="2802"/>
                </a:lnTo>
                <a:lnTo>
                  <a:pt x="592" y="2786"/>
                </a:lnTo>
                <a:lnTo>
                  <a:pt x="604" y="2738"/>
                </a:lnTo>
                <a:lnTo>
                  <a:pt x="614" y="2708"/>
                </a:lnTo>
                <a:lnTo>
                  <a:pt x="620" y="2688"/>
                </a:lnTo>
                <a:lnTo>
                  <a:pt x="626" y="2666"/>
                </a:lnTo>
                <a:lnTo>
                  <a:pt x="634" y="2632"/>
                </a:lnTo>
                <a:lnTo>
                  <a:pt x="642" y="2596"/>
                </a:lnTo>
                <a:lnTo>
                  <a:pt x="650" y="2568"/>
                </a:lnTo>
                <a:lnTo>
                  <a:pt x="662" y="2524"/>
                </a:lnTo>
                <a:lnTo>
                  <a:pt x="680" y="2446"/>
                </a:lnTo>
                <a:lnTo>
                  <a:pt x="702" y="2354"/>
                </a:lnTo>
                <a:lnTo>
                  <a:pt x="720" y="2268"/>
                </a:lnTo>
                <a:lnTo>
                  <a:pt x="732" y="2176"/>
                </a:lnTo>
                <a:lnTo>
                  <a:pt x="746" y="2068"/>
                </a:lnTo>
                <a:lnTo>
                  <a:pt x="762" y="1912"/>
                </a:lnTo>
                <a:lnTo>
                  <a:pt x="778" y="1732"/>
                </a:lnTo>
                <a:lnTo>
                  <a:pt x="806" y="1732"/>
                </a:lnTo>
                <a:lnTo>
                  <a:pt x="826" y="1730"/>
                </a:lnTo>
                <a:lnTo>
                  <a:pt x="832" y="1730"/>
                </a:lnTo>
                <a:lnTo>
                  <a:pt x="834" y="1728"/>
                </a:lnTo>
                <a:lnTo>
                  <a:pt x="832" y="1640"/>
                </a:lnTo>
                <a:lnTo>
                  <a:pt x="832" y="1546"/>
                </a:lnTo>
                <a:lnTo>
                  <a:pt x="828" y="1470"/>
                </a:lnTo>
                <a:lnTo>
                  <a:pt x="846" y="1520"/>
                </a:lnTo>
                <a:lnTo>
                  <a:pt x="860" y="1558"/>
                </a:lnTo>
                <a:lnTo>
                  <a:pt x="870" y="1580"/>
                </a:lnTo>
                <a:lnTo>
                  <a:pt x="876" y="1588"/>
                </a:lnTo>
                <a:lnTo>
                  <a:pt x="886" y="1596"/>
                </a:lnTo>
                <a:lnTo>
                  <a:pt x="900" y="1602"/>
                </a:lnTo>
                <a:lnTo>
                  <a:pt x="918" y="1606"/>
                </a:lnTo>
                <a:lnTo>
                  <a:pt x="922" y="1610"/>
                </a:lnTo>
                <a:lnTo>
                  <a:pt x="930" y="1644"/>
                </a:lnTo>
                <a:lnTo>
                  <a:pt x="938" y="1658"/>
                </a:lnTo>
                <a:lnTo>
                  <a:pt x="944" y="1668"/>
                </a:lnTo>
                <a:lnTo>
                  <a:pt x="932" y="1668"/>
                </a:lnTo>
                <a:lnTo>
                  <a:pt x="922" y="1670"/>
                </a:lnTo>
                <a:lnTo>
                  <a:pt x="916" y="1672"/>
                </a:lnTo>
                <a:lnTo>
                  <a:pt x="910" y="1678"/>
                </a:lnTo>
                <a:lnTo>
                  <a:pt x="906" y="1688"/>
                </a:lnTo>
                <a:lnTo>
                  <a:pt x="908" y="1690"/>
                </a:lnTo>
                <a:lnTo>
                  <a:pt x="912" y="1694"/>
                </a:lnTo>
                <a:lnTo>
                  <a:pt x="916" y="1694"/>
                </a:lnTo>
                <a:lnTo>
                  <a:pt x="916" y="1698"/>
                </a:lnTo>
                <a:lnTo>
                  <a:pt x="916" y="1702"/>
                </a:lnTo>
                <a:lnTo>
                  <a:pt x="918" y="1706"/>
                </a:lnTo>
                <a:lnTo>
                  <a:pt x="922" y="1708"/>
                </a:lnTo>
                <a:lnTo>
                  <a:pt x="928" y="1708"/>
                </a:lnTo>
                <a:lnTo>
                  <a:pt x="936" y="1706"/>
                </a:lnTo>
                <a:lnTo>
                  <a:pt x="948" y="1706"/>
                </a:lnTo>
                <a:lnTo>
                  <a:pt x="970" y="1702"/>
                </a:lnTo>
                <a:lnTo>
                  <a:pt x="982" y="1694"/>
                </a:lnTo>
                <a:lnTo>
                  <a:pt x="992" y="1690"/>
                </a:lnTo>
                <a:lnTo>
                  <a:pt x="988" y="1700"/>
                </a:lnTo>
                <a:lnTo>
                  <a:pt x="986" y="1710"/>
                </a:lnTo>
                <a:lnTo>
                  <a:pt x="986" y="1716"/>
                </a:lnTo>
                <a:lnTo>
                  <a:pt x="990" y="1720"/>
                </a:lnTo>
                <a:lnTo>
                  <a:pt x="996" y="1720"/>
                </a:lnTo>
                <a:lnTo>
                  <a:pt x="1002" y="1720"/>
                </a:lnTo>
                <a:lnTo>
                  <a:pt x="1008" y="1716"/>
                </a:lnTo>
                <a:lnTo>
                  <a:pt x="1016" y="1704"/>
                </a:lnTo>
                <a:lnTo>
                  <a:pt x="1022" y="1692"/>
                </a:lnTo>
                <a:lnTo>
                  <a:pt x="1028" y="1670"/>
                </a:lnTo>
                <a:lnTo>
                  <a:pt x="1034" y="1654"/>
                </a:lnTo>
                <a:lnTo>
                  <a:pt x="1038" y="1642"/>
                </a:lnTo>
                <a:lnTo>
                  <a:pt x="1040" y="1638"/>
                </a:lnTo>
                <a:lnTo>
                  <a:pt x="1040" y="1634"/>
                </a:lnTo>
                <a:lnTo>
                  <a:pt x="1038" y="1624"/>
                </a:lnTo>
                <a:lnTo>
                  <a:pt x="1034" y="1612"/>
                </a:lnTo>
                <a:lnTo>
                  <a:pt x="1036" y="1598"/>
                </a:lnTo>
                <a:lnTo>
                  <a:pt x="1036" y="1586"/>
                </a:lnTo>
                <a:lnTo>
                  <a:pt x="1034" y="1578"/>
                </a:lnTo>
                <a:lnTo>
                  <a:pt x="1010" y="1550"/>
                </a:lnTo>
                <a:lnTo>
                  <a:pt x="1002" y="1478"/>
                </a:lnTo>
                <a:lnTo>
                  <a:pt x="996" y="1426"/>
                </a:lnTo>
                <a:lnTo>
                  <a:pt x="990" y="1386"/>
                </a:lnTo>
                <a:lnTo>
                  <a:pt x="968" y="1278"/>
                </a:lnTo>
                <a:lnTo>
                  <a:pt x="956" y="1210"/>
                </a:lnTo>
                <a:lnTo>
                  <a:pt x="948" y="1158"/>
                </a:lnTo>
                <a:lnTo>
                  <a:pt x="946" y="1136"/>
                </a:lnTo>
                <a:lnTo>
                  <a:pt x="942" y="1114"/>
                </a:lnTo>
                <a:lnTo>
                  <a:pt x="930" y="1068"/>
                </a:lnTo>
                <a:lnTo>
                  <a:pt x="920" y="1028"/>
                </a:lnTo>
                <a:lnTo>
                  <a:pt x="916" y="1012"/>
                </a:lnTo>
                <a:lnTo>
                  <a:pt x="916" y="1000"/>
                </a:lnTo>
                <a:lnTo>
                  <a:pt x="910" y="960"/>
                </a:lnTo>
                <a:lnTo>
                  <a:pt x="902" y="896"/>
                </a:lnTo>
                <a:lnTo>
                  <a:pt x="886" y="772"/>
                </a:lnTo>
                <a:lnTo>
                  <a:pt x="872" y="666"/>
                </a:lnTo>
                <a:lnTo>
                  <a:pt x="862" y="614"/>
                </a:lnTo>
                <a:lnTo>
                  <a:pt x="858" y="592"/>
                </a:lnTo>
                <a:lnTo>
                  <a:pt x="854" y="578"/>
                </a:lnTo>
                <a:lnTo>
                  <a:pt x="850" y="570"/>
                </a:lnTo>
                <a:lnTo>
                  <a:pt x="846" y="562"/>
                </a:lnTo>
                <a:lnTo>
                  <a:pt x="840" y="556"/>
                </a:lnTo>
                <a:lnTo>
                  <a:pt x="834" y="552"/>
                </a:lnTo>
                <a:lnTo>
                  <a:pt x="826" y="548"/>
                </a:lnTo>
                <a:lnTo>
                  <a:pt x="822" y="546"/>
                </a:lnTo>
                <a:lnTo>
                  <a:pt x="782" y="528"/>
                </a:lnTo>
                <a:lnTo>
                  <a:pt x="730" y="504"/>
                </a:lnTo>
                <a:lnTo>
                  <a:pt x="650" y="466"/>
                </a:lnTo>
                <a:lnTo>
                  <a:pt x="622" y="438"/>
                </a:lnTo>
                <a:lnTo>
                  <a:pt x="620" y="424"/>
                </a:lnTo>
                <a:lnTo>
                  <a:pt x="616" y="412"/>
                </a:lnTo>
                <a:lnTo>
                  <a:pt x="612" y="408"/>
                </a:lnTo>
                <a:lnTo>
                  <a:pt x="608" y="404"/>
                </a:lnTo>
                <a:lnTo>
                  <a:pt x="610" y="396"/>
                </a:lnTo>
                <a:lnTo>
                  <a:pt x="612" y="360"/>
                </a:lnTo>
                <a:lnTo>
                  <a:pt x="618" y="356"/>
                </a:lnTo>
                <a:lnTo>
                  <a:pt x="626" y="346"/>
                </a:lnTo>
                <a:lnTo>
                  <a:pt x="632" y="322"/>
                </a:lnTo>
                <a:lnTo>
                  <a:pt x="636" y="308"/>
                </a:lnTo>
                <a:lnTo>
                  <a:pt x="648" y="302"/>
                </a:lnTo>
                <a:lnTo>
                  <a:pt x="650" y="298"/>
                </a:lnTo>
                <a:lnTo>
                  <a:pt x="654" y="288"/>
                </a:lnTo>
                <a:lnTo>
                  <a:pt x="656" y="276"/>
                </a:lnTo>
                <a:lnTo>
                  <a:pt x="660" y="266"/>
                </a:lnTo>
                <a:lnTo>
                  <a:pt x="670" y="238"/>
                </a:lnTo>
                <a:lnTo>
                  <a:pt x="674" y="224"/>
                </a:lnTo>
                <a:lnTo>
                  <a:pt x="672" y="218"/>
                </a:lnTo>
                <a:lnTo>
                  <a:pt x="670" y="212"/>
                </a:lnTo>
                <a:lnTo>
                  <a:pt x="666" y="208"/>
                </a:lnTo>
                <a:lnTo>
                  <a:pt x="666" y="194"/>
                </a:lnTo>
                <a:lnTo>
                  <a:pt x="664" y="186"/>
                </a:lnTo>
                <a:lnTo>
                  <a:pt x="660" y="178"/>
                </a:lnTo>
                <a:lnTo>
                  <a:pt x="654" y="168"/>
                </a:lnTo>
                <a:lnTo>
                  <a:pt x="654" y="144"/>
                </a:lnTo>
                <a:lnTo>
                  <a:pt x="652" y="118"/>
                </a:lnTo>
                <a:lnTo>
                  <a:pt x="652" y="110"/>
                </a:lnTo>
                <a:lnTo>
                  <a:pt x="650" y="96"/>
                </a:lnTo>
                <a:lnTo>
                  <a:pt x="646" y="88"/>
                </a:lnTo>
                <a:lnTo>
                  <a:pt x="642" y="76"/>
                </a:lnTo>
                <a:lnTo>
                  <a:pt x="636" y="64"/>
                </a:lnTo>
                <a:lnTo>
                  <a:pt x="626" y="52"/>
                </a:lnTo>
                <a:lnTo>
                  <a:pt x="614" y="38"/>
                </a:lnTo>
                <a:lnTo>
                  <a:pt x="602" y="30"/>
                </a:lnTo>
                <a:lnTo>
                  <a:pt x="590" y="24"/>
                </a:lnTo>
                <a:lnTo>
                  <a:pt x="578" y="22"/>
                </a:lnTo>
                <a:lnTo>
                  <a:pt x="560" y="20"/>
                </a:lnTo>
                <a:lnTo>
                  <a:pt x="552" y="20"/>
                </a:lnTo>
                <a:lnTo>
                  <a:pt x="552" y="18"/>
                </a:lnTo>
                <a:lnTo>
                  <a:pt x="544" y="10"/>
                </a:lnTo>
                <a:lnTo>
                  <a:pt x="540" y="6"/>
                </a:lnTo>
                <a:lnTo>
                  <a:pt x="532" y="4"/>
                </a:lnTo>
                <a:lnTo>
                  <a:pt x="522" y="2"/>
                </a:lnTo>
                <a:lnTo>
                  <a:pt x="510" y="0"/>
                </a:lnTo>
                <a:lnTo>
                  <a:pt x="5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 name="Rectangle 70"/>
          <p:cNvSpPr/>
          <p:nvPr/>
        </p:nvSpPr>
        <p:spPr bwMode="auto">
          <a:xfrm>
            <a:off x="922338" y="1474788"/>
            <a:ext cx="2859087" cy="4900612"/>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endParaRPr lang="en-US" sz="1800" dirty="0"/>
          </a:p>
        </p:txBody>
      </p:sp>
      <p:sp>
        <p:nvSpPr>
          <p:cNvPr id="73" name="Rectangle 72"/>
          <p:cNvSpPr/>
          <p:nvPr/>
        </p:nvSpPr>
        <p:spPr bwMode="auto">
          <a:xfrm>
            <a:off x="922338" y="1489075"/>
            <a:ext cx="2859087" cy="4892675"/>
          </a:xfrm>
          <a:prstGeom prst="rect">
            <a:avLst/>
          </a:prstGeom>
          <a:solidFill>
            <a:srgbClr val="FFFFFF">
              <a:alpha val="60000"/>
            </a:srgbClr>
          </a:solidFill>
          <a:ln w="25400" cap="flat" cmpd="sng" algn="ctr">
            <a:noFill/>
            <a:prstDash val="solid"/>
          </a:ln>
          <a:effectLst/>
        </p:spPr>
        <p:txBody>
          <a:bodyPr anchor="ctr"/>
          <a:lstStyle/>
          <a:p>
            <a:pPr algn="ctr" fontAlgn="auto">
              <a:lnSpc>
                <a:spcPct val="100000"/>
              </a:lnSpc>
              <a:spcBef>
                <a:spcPts val="0"/>
              </a:spcBef>
              <a:spcAft>
                <a:spcPts val="0"/>
              </a:spcAft>
              <a:defRPr/>
            </a:pPr>
            <a:endParaRPr lang="en-US" sz="2000" kern="0" dirty="0">
              <a:solidFill>
                <a:srgbClr val="FFFFFF"/>
              </a:solidFill>
              <a:latin typeface="Arial"/>
              <a:ea typeface="MS PGothic" pitchFamily="34" charset="-128"/>
              <a:cs typeface="+mn-cs"/>
            </a:endParaRPr>
          </a:p>
        </p:txBody>
      </p:sp>
      <p:sp>
        <p:nvSpPr>
          <p:cNvPr id="72" name="Rectangle 71"/>
          <p:cNvSpPr/>
          <p:nvPr/>
        </p:nvSpPr>
        <p:spPr bwMode="auto">
          <a:xfrm>
            <a:off x="922338" y="1050925"/>
            <a:ext cx="2859087" cy="487363"/>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r>
              <a:rPr lang="en-US" sz="1800" dirty="0"/>
              <a:t>Compute</a:t>
            </a:r>
          </a:p>
        </p:txBody>
      </p:sp>
      <p:sp>
        <p:nvSpPr>
          <p:cNvPr id="692237" name="Oval 68"/>
          <p:cNvSpPr>
            <a:spLocks noChangeArrowheads="1"/>
          </p:cNvSpPr>
          <p:nvPr/>
        </p:nvSpPr>
        <p:spPr bwMode="auto">
          <a:xfrm>
            <a:off x="2017713" y="1638300"/>
            <a:ext cx="668337" cy="668338"/>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lnSpc>
                <a:spcPct val="100000"/>
              </a:lnSpc>
            </a:pPr>
            <a:endParaRPr lang="en-US" sz="1400">
              <a:solidFill>
                <a:srgbClr val="333333"/>
              </a:solidFill>
              <a:ea typeface="MS PGothic" pitchFamily="34" charset="-128"/>
            </a:endParaRPr>
          </a:p>
        </p:txBody>
      </p:sp>
      <p:sp>
        <p:nvSpPr>
          <p:cNvPr id="692238" name="Freeform 69"/>
          <p:cNvSpPr>
            <a:spLocks noEditPoints="1"/>
          </p:cNvSpPr>
          <p:nvPr/>
        </p:nvSpPr>
        <p:spPr bwMode="auto">
          <a:xfrm>
            <a:off x="2120900" y="1746250"/>
            <a:ext cx="461963" cy="452438"/>
          </a:xfrm>
          <a:custGeom>
            <a:avLst/>
            <a:gdLst>
              <a:gd name="T0" fmla="*/ 2147483647 w 1337"/>
              <a:gd name="T1" fmla="*/ 2147483647 h 1308"/>
              <a:gd name="T2" fmla="*/ 0 w 1337"/>
              <a:gd name="T3" fmla="*/ 2147483647 h 1308"/>
              <a:gd name="T4" fmla="*/ 0 w 1337"/>
              <a:gd name="T5" fmla="*/ 2147483647 h 1308"/>
              <a:gd name="T6" fmla="*/ 0 w 1337"/>
              <a:gd name="T7" fmla="*/ 2147483647 h 1308"/>
              <a:gd name="T8" fmla="*/ 0 w 1337"/>
              <a:gd name="T9" fmla="*/ 2147483647 h 1308"/>
              <a:gd name="T10" fmla="*/ 2147483647 w 1337"/>
              <a:gd name="T11" fmla="*/ 2147483647 h 1308"/>
              <a:gd name="T12" fmla="*/ 2147483647 w 1337"/>
              <a:gd name="T13" fmla="*/ 2147483647 h 1308"/>
              <a:gd name="T14" fmla="*/ 2147483647 w 1337"/>
              <a:gd name="T15" fmla="*/ 2147483647 h 1308"/>
              <a:gd name="T16" fmla="*/ 2147483647 w 1337"/>
              <a:gd name="T17" fmla="*/ 2147483647 h 1308"/>
              <a:gd name="T18" fmla="*/ 2147483647 w 1337"/>
              <a:gd name="T19" fmla="*/ 2147483647 h 1308"/>
              <a:gd name="T20" fmla="*/ 2147483647 w 1337"/>
              <a:gd name="T21" fmla="*/ 2147483647 h 1308"/>
              <a:gd name="T22" fmla="*/ 2147483647 w 1337"/>
              <a:gd name="T23" fmla="*/ 2147483647 h 1308"/>
              <a:gd name="T24" fmla="*/ 2147483647 w 1337"/>
              <a:gd name="T25" fmla="*/ 2147483647 h 1308"/>
              <a:gd name="T26" fmla="*/ 2147483647 w 1337"/>
              <a:gd name="T27" fmla="*/ 2147483647 h 1308"/>
              <a:gd name="T28" fmla="*/ 2147483647 w 1337"/>
              <a:gd name="T29" fmla="*/ 2147483647 h 1308"/>
              <a:gd name="T30" fmla="*/ 2147483647 w 1337"/>
              <a:gd name="T31" fmla="*/ 2147483647 h 1308"/>
              <a:gd name="T32" fmla="*/ 2147483647 w 1337"/>
              <a:gd name="T33" fmla="*/ 2147483647 h 1308"/>
              <a:gd name="T34" fmla="*/ 2147483647 w 1337"/>
              <a:gd name="T35" fmla="*/ 2147483647 h 1308"/>
              <a:gd name="T36" fmla="*/ 2147483647 w 1337"/>
              <a:gd name="T37" fmla="*/ 2147483647 h 1308"/>
              <a:gd name="T38" fmla="*/ 2147483647 w 1337"/>
              <a:gd name="T39" fmla="*/ 2147483647 h 1308"/>
              <a:gd name="T40" fmla="*/ 2147483647 w 1337"/>
              <a:gd name="T41" fmla="*/ 2147483647 h 1308"/>
              <a:gd name="T42" fmla="*/ 2147483647 w 1337"/>
              <a:gd name="T43" fmla="*/ 2147483647 h 1308"/>
              <a:gd name="T44" fmla="*/ 2147483647 w 1337"/>
              <a:gd name="T45" fmla="*/ 2147483647 h 1308"/>
              <a:gd name="T46" fmla="*/ 2147483647 w 1337"/>
              <a:gd name="T47" fmla="*/ 2147483647 h 1308"/>
              <a:gd name="T48" fmla="*/ 2147483647 w 1337"/>
              <a:gd name="T49" fmla="*/ 2147483647 h 1308"/>
              <a:gd name="T50" fmla="*/ 2147483647 w 1337"/>
              <a:gd name="T51" fmla="*/ 2147483647 h 1308"/>
              <a:gd name="T52" fmla="*/ 2147483647 w 1337"/>
              <a:gd name="T53" fmla="*/ 2147483647 h 1308"/>
              <a:gd name="T54" fmla="*/ 2147483647 w 1337"/>
              <a:gd name="T55" fmla="*/ 2147483647 h 1308"/>
              <a:gd name="T56" fmla="*/ 2147483647 w 1337"/>
              <a:gd name="T57" fmla="*/ 2147483647 h 1308"/>
              <a:gd name="T58" fmla="*/ 2147483647 w 1337"/>
              <a:gd name="T59" fmla="*/ 2147483647 h 1308"/>
              <a:gd name="T60" fmla="*/ 2147483647 w 1337"/>
              <a:gd name="T61" fmla="*/ 2147483647 h 1308"/>
              <a:gd name="T62" fmla="*/ 2147483647 w 1337"/>
              <a:gd name="T63" fmla="*/ 2147483647 h 1308"/>
              <a:gd name="T64" fmla="*/ 2147483647 w 1337"/>
              <a:gd name="T65" fmla="*/ 2147483647 h 1308"/>
              <a:gd name="T66" fmla="*/ 2147483647 w 1337"/>
              <a:gd name="T67" fmla="*/ 2147483647 h 1308"/>
              <a:gd name="T68" fmla="*/ 2147483647 w 1337"/>
              <a:gd name="T69" fmla="*/ 2147483647 h 1308"/>
              <a:gd name="T70" fmla="*/ 2147483647 w 1337"/>
              <a:gd name="T71" fmla="*/ 2147483647 h 1308"/>
              <a:gd name="T72" fmla="*/ 2147483647 w 1337"/>
              <a:gd name="T73" fmla="*/ 2147483647 h 1308"/>
              <a:gd name="T74" fmla="*/ 2147483647 w 1337"/>
              <a:gd name="T75" fmla="*/ 2147483647 h 1308"/>
              <a:gd name="T76" fmla="*/ 2147483647 w 1337"/>
              <a:gd name="T77" fmla="*/ 2147483647 h 1308"/>
              <a:gd name="T78" fmla="*/ 2147483647 w 1337"/>
              <a:gd name="T79" fmla="*/ 2147483647 h 1308"/>
              <a:gd name="T80" fmla="*/ 2147483647 w 1337"/>
              <a:gd name="T81" fmla="*/ 2147483647 h 1308"/>
              <a:gd name="T82" fmla="*/ 2147483647 w 1337"/>
              <a:gd name="T83" fmla="*/ 2147483647 h 1308"/>
              <a:gd name="T84" fmla="*/ 2147483647 w 1337"/>
              <a:gd name="T85" fmla="*/ 2147483647 h 1308"/>
              <a:gd name="T86" fmla="*/ 2147483647 w 1337"/>
              <a:gd name="T87" fmla="*/ 2147483647 h 1308"/>
              <a:gd name="T88" fmla="*/ 2147483647 w 1337"/>
              <a:gd name="T89" fmla="*/ 2147483647 h 1308"/>
              <a:gd name="T90" fmla="*/ 2147483647 w 1337"/>
              <a:gd name="T91" fmla="*/ 2147483647 h 1308"/>
              <a:gd name="T92" fmla="*/ 2147483647 w 1337"/>
              <a:gd name="T93" fmla="*/ 2147483647 h 1308"/>
              <a:gd name="T94" fmla="*/ 2147483647 w 1337"/>
              <a:gd name="T95" fmla="*/ 2147483647 h 1308"/>
              <a:gd name="T96" fmla="*/ 2147483647 w 1337"/>
              <a:gd name="T97" fmla="*/ 2147483647 h 1308"/>
              <a:gd name="T98" fmla="*/ 2147483647 w 1337"/>
              <a:gd name="T99" fmla="*/ 2147483647 h 1308"/>
              <a:gd name="T100" fmla="*/ 2147483647 w 1337"/>
              <a:gd name="T101" fmla="*/ 2147483647 h 1308"/>
              <a:gd name="T102" fmla="*/ 2147483647 w 1337"/>
              <a:gd name="T103" fmla="*/ 2147483647 h 1308"/>
              <a:gd name="T104" fmla="*/ 2147483647 w 1337"/>
              <a:gd name="T105" fmla="*/ 2147483647 h 1308"/>
              <a:gd name="T106" fmla="*/ 2147483647 w 1337"/>
              <a:gd name="T107" fmla="*/ 2147483647 h 1308"/>
              <a:gd name="T108" fmla="*/ 2147483647 w 1337"/>
              <a:gd name="T109" fmla="*/ 2147483647 h 1308"/>
              <a:gd name="T110" fmla="*/ 2147483647 w 1337"/>
              <a:gd name="T111" fmla="*/ 2147483647 h 1308"/>
              <a:gd name="T112" fmla="*/ 2147483647 w 1337"/>
              <a:gd name="T113" fmla="*/ 2147483647 h 1308"/>
              <a:gd name="T114" fmla="*/ 2147483647 w 1337"/>
              <a:gd name="T115" fmla="*/ 2147483647 h 1308"/>
              <a:gd name="T116" fmla="*/ 2147483647 w 1337"/>
              <a:gd name="T117" fmla="*/ 2147483647 h 1308"/>
              <a:gd name="T118" fmla="*/ 2147483647 w 1337"/>
              <a:gd name="T119" fmla="*/ 2147483647 h 130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37"/>
              <a:gd name="T181" fmla="*/ 0 h 1308"/>
              <a:gd name="T182" fmla="*/ 1337 w 1337"/>
              <a:gd name="T183" fmla="*/ 1308 h 130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37" h="1308">
                <a:moveTo>
                  <a:pt x="668" y="1308"/>
                </a:moveTo>
                <a:lnTo>
                  <a:pt x="668" y="1308"/>
                </a:lnTo>
                <a:lnTo>
                  <a:pt x="658" y="1307"/>
                </a:lnTo>
                <a:lnTo>
                  <a:pt x="649" y="1303"/>
                </a:lnTo>
                <a:lnTo>
                  <a:pt x="648" y="1303"/>
                </a:lnTo>
                <a:lnTo>
                  <a:pt x="20" y="929"/>
                </a:lnTo>
                <a:lnTo>
                  <a:pt x="12" y="924"/>
                </a:lnTo>
                <a:lnTo>
                  <a:pt x="7" y="915"/>
                </a:lnTo>
                <a:lnTo>
                  <a:pt x="2" y="905"/>
                </a:lnTo>
                <a:lnTo>
                  <a:pt x="0" y="895"/>
                </a:lnTo>
                <a:lnTo>
                  <a:pt x="0" y="413"/>
                </a:lnTo>
                <a:lnTo>
                  <a:pt x="0" y="411"/>
                </a:lnTo>
                <a:lnTo>
                  <a:pt x="2" y="411"/>
                </a:lnTo>
                <a:lnTo>
                  <a:pt x="2" y="403"/>
                </a:lnTo>
                <a:lnTo>
                  <a:pt x="5" y="394"/>
                </a:lnTo>
                <a:lnTo>
                  <a:pt x="7" y="394"/>
                </a:lnTo>
                <a:lnTo>
                  <a:pt x="7" y="393"/>
                </a:lnTo>
                <a:lnTo>
                  <a:pt x="7" y="391"/>
                </a:lnTo>
                <a:lnTo>
                  <a:pt x="8" y="391"/>
                </a:lnTo>
                <a:lnTo>
                  <a:pt x="10" y="388"/>
                </a:lnTo>
                <a:lnTo>
                  <a:pt x="10" y="386"/>
                </a:lnTo>
                <a:lnTo>
                  <a:pt x="12" y="386"/>
                </a:lnTo>
                <a:lnTo>
                  <a:pt x="20" y="379"/>
                </a:lnTo>
                <a:lnTo>
                  <a:pt x="648" y="5"/>
                </a:lnTo>
                <a:lnTo>
                  <a:pt x="658" y="1"/>
                </a:lnTo>
                <a:lnTo>
                  <a:pt x="668" y="0"/>
                </a:lnTo>
                <a:lnTo>
                  <a:pt x="679" y="1"/>
                </a:lnTo>
                <a:lnTo>
                  <a:pt x="689" y="5"/>
                </a:lnTo>
                <a:lnTo>
                  <a:pt x="1317" y="379"/>
                </a:lnTo>
                <a:lnTo>
                  <a:pt x="1322" y="383"/>
                </a:lnTo>
                <a:lnTo>
                  <a:pt x="1327" y="388"/>
                </a:lnTo>
                <a:lnTo>
                  <a:pt x="1327" y="389"/>
                </a:lnTo>
                <a:lnTo>
                  <a:pt x="1329" y="389"/>
                </a:lnTo>
                <a:lnTo>
                  <a:pt x="1329" y="391"/>
                </a:lnTo>
                <a:lnTo>
                  <a:pt x="1330" y="391"/>
                </a:lnTo>
                <a:lnTo>
                  <a:pt x="1330" y="393"/>
                </a:lnTo>
                <a:lnTo>
                  <a:pt x="1334" y="401"/>
                </a:lnTo>
                <a:lnTo>
                  <a:pt x="1337" y="411"/>
                </a:lnTo>
                <a:lnTo>
                  <a:pt x="1337" y="413"/>
                </a:lnTo>
                <a:lnTo>
                  <a:pt x="1337" y="895"/>
                </a:lnTo>
                <a:lnTo>
                  <a:pt x="1335" y="905"/>
                </a:lnTo>
                <a:lnTo>
                  <a:pt x="1330" y="915"/>
                </a:lnTo>
                <a:lnTo>
                  <a:pt x="1325" y="924"/>
                </a:lnTo>
                <a:lnTo>
                  <a:pt x="1317" y="929"/>
                </a:lnTo>
                <a:lnTo>
                  <a:pt x="689" y="1303"/>
                </a:lnTo>
                <a:lnTo>
                  <a:pt x="688" y="1303"/>
                </a:lnTo>
                <a:lnTo>
                  <a:pt x="686" y="1305"/>
                </a:lnTo>
                <a:lnTo>
                  <a:pt x="684" y="1305"/>
                </a:lnTo>
                <a:lnTo>
                  <a:pt x="678" y="1307"/>
                </a:lnTo>
                <a:lnTo>
                  <a:pt x="669" y="1308"/>
                </a:lnTo>
                <a:lnTo>
                  <a:pt x="668" y="1308"/>
                </a:lnTo>
                <a:close/>
                <a:moveTo>
                  <a:pt x="709" y="809"/>
                </a:moveTo>
                <a:lnTo>
                  <a:pt x="709" y="1199"/>
                </a:lnTo>
                <a:lnTo>
                  <a:pt x="1255" y="872"/>
                </a:lnTo>
                <a:lnTo>
                  <a:pt x="1255" y="484"/>
                </a:lnTo>
                <a:lnTo>
                  <a:pt x="709" y="809"/>
                </a:lnTo>
                <a:close/>
                <a:moveTo>
                  <a:pt x="82" y="872"/>
                </a:moveTo>
                <a:lnTo>
                  <a:pt x="628" y="1199"/>
                </a:lnTo>
                <a:lnTo>
                  <a:pt x="628" y="809"/>
                </a:lnTo>
                <a:lnTo>
                  <a:pt x="82" y="484"/>
                </a:lnTo>
                <a:lnTo>
                  <a:pt x="82" y="872"/>
                </a:lnTo>
                <a:close/>
                <a:moveTo>
                  <a:pt x="120" y="413"/>
                </a:moveTo>
                <a:lnTo>
                  <a:pt x="668" y="741"/>
                </a:lnTo>
                <a:lnTo>
                  <a:pt x="1217" y="413"/>
                </a:lnTo>
                <a:lnTo>
                  <a:pt x="668" y="86"/>
                </a:lnTo>
                <a:lnTo>
                  <a:pt x="120" y="4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2239" name="Rectangle 35"/>
          <p:cNvSpPr>
            <a:spLocks noChangeArrowheads="1"/>
          </p:cNvSpPr>
          <p:nvPr/>
        </p:nvSpPr>
        <p:spPr bwMode="auto">
          <a:xfrm>
            <a:off x="3949700" y="1787525"/>
            <a:ext cx="5110163" cy="1220847"/>
          </a:xfrm>
          <a:prstGeom prst="rect">
            <a:avLst/>
          </a:prstGeom>
          <a:noFill/>
          <a:ln>
            <a:noFill/>
          </a:ln>
          <a:effectLst>
            <a:prstShdw prst="shdw17" dist="17961" dir="2700000">
              <a:srgbClr val="485297">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74625" indent="-174625">
              <a:lnSpc>
                <a:spcPct val="100000"/>
              </a:lnSpc>
              <a:spcBef>
                <a:spcPts val="100"/>
              </a:spcBef>
              <a:buClr>
                <a:schemeClr val="tx1"/>
              </a:buClr>
              <a:buFont typeface="Arial" pitchFamily="34" charset="0"/>
              <a:buChar char="•"/>
            </a:pPr>
            <a:r>
              <a:rPr lang="en-US" sz="1400" dirty="0">
                <a:solidFill>
                  <a:srgbClr val="333333"/>
                </a:solidFill>
                <a:ea typeface="PMingLiU" pitchFamily="18" charset="-120"/>
              </a:rPr>
              <a:t>A new I/O expansion Compute sidecar</a:t>
            </a:r>
          </a:p>
          <a:p>
            <a:pPr marL="171450" lvl="1" indent="-171450">
              <a:lnSpc>
                <a:spcPct val="100000"/>
              </a:lnSpc>
              <a:spcBef>
                <a:spcPts val="100"/>
              </a:spcBef>
              <a:buClr>
                <a:schemeClr val="tx1"/>
              </a:buClr>
              <a:buFont typeface="Arial" pitchFamily="34" charset="0"/>
              <a:buChar char="•"/>
            </a:pPr>
            <a:r>
              <a:rPr lang="en-US" sz="1400" dirty="0">
                <a:solidFill>
                  <a:srgbClr val="333333"/>
                </a:solidFill>
                <a:ea typeface="PMingLiU" pitchFamily="18" charset="-120"/>
              </a:rPr>
              <a:t>Industry standard </a:t>
            </a:r>
            <a:r>
              <a:rPr lang="en-US" sz="1400" dirty="0" err="1">
                <a:solidFill>
                  <a:srgbClr val="333333"/>
                </a:solidFill>
                <a:ea typeface="PMingLiU" pitchFamily="18" charset="-120"/>
              </a:rPr>
              <a:t>PCIe</a:t>
            </a:r>
            <a:r>
              <a:rPr lang="en-US" sz="1400" dirty="0">
                <a:solidFill>
                  <a:srgbClr val="333333"/>
                </a:solidFill>
                <a:ea typeface="PMingLiU" pitchFamily="18" charset="-120"/>
              </a:rPr>
              <a:t> cards</a:t>
            </a:r>
          </a:p>
          <a:p>
            <a:pPr marL="171450" lvl="1" indent="-171450">
              <a:lnSpc>
                <a:spcPct val="100000"/>
              </a:lnSpc>
              <a:spcBef>
                <a:spcPts val="100"/>
              </a:spcBef>
              <a:buClr>
                <a:schemeClr val="tx1"/>
              </a:buClr>
              <a:buFont typeface="Arial" pitchFamily="34" charset="0"/>
              <a:buChar char="•"/>
            </a:pPr>
            <a:r>
              <a:rPr lang="en-US" sz="1400" dirty="0">
                <a:solidFill>
                  <a:srgbClr val="333333"/>
                </a:solidFill>
                <a:ea typeface="PMingLiU" pitchFamily="18" charset="-120"/>
              </a:rPr>
              <a:t>Additional Next Generation Platform fabric I/O</a:t>
            </a:r>
          </a:p>
          <a:p>
            <a:pPr marL="171450" lvl="1" indent="-171450">
              <a:lnSpc>
                <a:spcPct val="100000"/>
              </a:lnSpc>
              <a:spcBef>
                <a:spcPts val="100"/>
              </a:spcBef>
              <a:buClr>
                <a:schemeClr val="tx1"/>
              </a:buClr>
              <a:buFont typeface="Arial" pitchFamily="34" charset="0"/>
              <a:buChar char="•"/>
            </a:pPr>
            <a:r>
              <a:rPr lang="en-US" sz="1400" dirty="0">
                <a:solidFill>
                  <a:srgbClr val="333333"/>
                </a:solidFill>
                <a:ea typeface="PMingLiU" pitchFamily="18" charset="-120"/>
              </a:rPr>
              <a:t>Graphics, Storage, and I/O </a:t>
            </a:r>
            <a:r>
              <a:rPr lang="en-US" sz="1400" dirty="0" smtClean="0">
                <a:solidFill>
                  <a:srgbClr val="333333"/>
                </a:solidFill>
                <a:ea typeface="PMingLiU" pitchFamily="18" charset="-120"/>
              </a:rPr>
              <a:t>adapters</a:t>
            </a:r>
          </a:p>
          <a:p>
            <a:pPr marL="171450" lvl="1" indent="-171450">
              <a:lnSpc>
                <a:spcPct val="100000"/>
              </a:lnSpc>
              <a:spcBef>
                <a:spcPts val="100"/>
              </a:spcBef>
              <a:buClr>
                <a:schemeClr val="tx1"/>
              </a:buClr>
              <a:buFont typeface="Arial" pitchFamily="34" charset="0"/>
              <a:buChar char="•"/>
            </a:pPr>
            <a:r>
              <a:rPr lang="en-US" altLang="ja-JP" sz="1400" b="1" dirty="0">
                <a:ea typeface="MS PGothic" pitchFamily="34" charset="-128"/>
              </a:rPr>
              <a:t>Attaches to 2-socket x240 and x220 nodes</a:t>
            </a:r>
            <a:endParaRPr lang="en-US" sz="1400" b="1" dirty="0">
              <a:solidFill>
                <a:srgbClr val="333333"/>
              </a:solidFill>
              <a:ea typeface="PMingLiU" pitchFamily="18" charset="-120"/>
            </a:endParaRPr>
          </a:p>
        </p:txBody>
      </p:sp>
      <p:pic>
        <p:nvPicPr>
          <p:cNvPr id="30" name="Picture 6" descr="2S ITE PME.tif"/>
          <p:cNvPicPr>
            <a:picLocks noChangeAspect="1"/>
          </p:cNvPicPr>
          <p:nvPr/>
        </p:nvPicPr>
        <p:blipFill>
          <a:blip r:embed="rId4" cstate="screen"/>
          <a:srcRect/>
          <a:stretch>
            <a:fillRect/>
          </a:stretch>
        </p:blipFill>
        <p:spPr bwMode="auto">
          <a:xfrm>
            <a:off x="4617230" y="1089471"/>
            <a:ext cx="3488352" cy="457200"/>
          </a:xfrm>
          <a:prstGeom prst="rect">
            <a:avLst/>
          </a:prstGeom>
          <a:noFill/>
          <a:ln w="9525">
            <a:noFill/>
            <a:miter lim="800000"/>
            <a:headEnd/>
            <a:tailEnd/>
          </a:ln>
          <a:effectLst>
            <a:reflection blurRad="6350" stA="50000" endA="300" endPos="38500" dist="50800" dir="5400000" sy="-100000" algn="bl" rotWithShape="0"/>
          </a:effectLst>
        </p:spPr>
      </p:pic>
      <p:sp>
        <p:nvSpPr>
          <p:cNvPr id="692241" name="Rounded Rectangle 28"/>
          <p:cNvSpPr>
            <a:spLocks noChangeArrowheads="1"/>
          </p:cNvSpPr>
          <p:nvPr/>
        </p:nvSpPr>
        <p:spPr bwMode="auto">
          <a:xfrm>
            <a:off x="904875" y="2381250"/>
            <a:ext cx="2882900" cy="2101850"/>
          </a:xfrm>
          <a:prstGeom prst="roundRect">
            <a:avLst>
              <a:gd name="adj" fmla="val 6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gn="ctr">
              <a:lnSpc>
                <a:spcPct val="100000"/>
              </a:lnSpc>
            </a:pPr>
            <a:r>
              <a:rPr lang="en-US" sz="1600">
                <a:solidFill>
                  <a:srgbClr val="333333"/>
                </a:solidFill>
                <a:ea typeface="MS PGothic" pitchFamily="34" charset="-128"/>
              </a:rPr>
              <a:t>Utilize high-capacity, flash based storage to significantly boost transaction based workloads </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Utilize high performance GPUs to boost computationally capabilities</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Enable attachment of external drive enclosures</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Tap all available I/O of modern CPU architectures</a:t>
            </a:r>
          </a:p>
        </p:txBody>
      </p:sp>
      <p:sp>
        <p:nvSpPr>
          <p:cNvPr id="692242" name="Text Box 6"/>
          <p:cNvSpPr txBox="1">
            <a:spLocks noChangeArrowheads="1"/>
          </p:cNvSpPr>
          <p:nvPr/>
        </p:nvSpPr>
        <p:spPr bwMode="auto">
          <a:xfrm flipH="1">
            <a:off x="4679950" y="3284538"/>
            <a:ext cx="19018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spcBef>
                <a:spcPct val="50000"/>
              </a:spcBef>
            </a:pPr>
            <a:r>
              <a:rPr lang="en-US" sz="1400" b="1">
                <a:solidFill>
                  <a:srgbClr val="333333"/>
                </a:solidFill>
                <a:ea typeface="MS PGothic" pitchFamily="34" charset="-128"/>
              </a:rPr>
              <a:t>PCIe Bridge  Chip</a:t>
            </a:r>
          </a:p>
        </p:txBody>
      </p:sp>
      <p:sp>
        <p:nvSpPr>
          <p:cNvPr id="692243" name="Text Box 6"/>
          <p:cNvSpPr txBox="1">
            <a:spLocks noChangeArrowheads="1"/>
          </p:cNvSpPr>
          <p:nvPr/>
        </p:nvSpPr>
        <p:spPr bwMode="auto">
          <a:xfrm flipH="1">
            <a:off x="7805738" y="3476625"/>
            <a:ext cx="14097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spcBef>
                <a:spcPct val="50000"/>
              </a:spcBef>
            </a:pPr>
            <a:r>
              <a:rPr lang="en-US" sz="1400" b="1">
                <a:solidFill>
                  <a:srgbClr val="333333"/>
                </a:solidFill>
                <a:ea typeface="MS PGothic" pitchFamily="34" charset="-128"/>
              </a:rPr>
              <a:t>PCIe Low Profile Slots (2)</a:t>
            </a:r>
          </a:p>
        </p:txBody>
      </p:sp>
      <p:sp>
        <p:nvSpPr>
          <p:cNvPr id="692244" name="Text Box 6"/>
          <p:cNvSpPr txBox="1">
            <a:spLocks noChangeArrowheads="1"/>
          </p:cNvSpPr>
          <p:nvPr/>
        </p:nvSpPr>
        <p:spPr bwMode="auto">
          <a:xfrm flipH="1">
            <a:off x="6562725" y="3058688"/>
            <a:ext cx="16303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spcBef>
                <a:spcPct val="50000"/>
              </a:spcBef>
            </a:pPr>
            <a:r>
              <a:rPr lang="en-US" sz="1400" b="1" dirty="0" err="1">
                <a:solidFill>
                  <a:srgbClr val="333333"/>
                </a:solidFill>
                <a:ea typeface="MS PGothic" pitchFamily="34" charset="-128"/>
              </a:rPr>
              <a:t>PCIe</a:t>
            </a:r>
            <a:r>
              <a:rPr lang="en-US" sz="1400" b="1" dirty="0">
                <a:solidFill>
                  <a:srgbClr val="333333"/>
                </a:solidFill>
                <a:ea typeface="MS PGothic" pitchFamily="34" charset="-128"/>
              </a:rPr>
              <a:t> Full Width, Full Height Slots (2)</a:t>
            </a:r>
          </a:p>
        </p:txBody>
      </p:sp>
      <p:sp>
        <p:nvSpPr>
          <p:cNvPr id="692245" name="Text Box 6"/>
          <p:cNvSpPr txBox="1">
            <a:spLocks noChangeArrowheads="1"/>
          </p:cNvSpPr>
          <p:nvPr/>
        </p:nvSpPr>
        <p:spPr bwMode="auto">
          <a:xfrm flipH="1">
            <a:off x="5607050" y="6070600"/>
            <a:ext cx="32369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spcBef>
                <a:spcPct val="50000"/>
              </a:spcBef>
            </a:pPr>
            <a:r>
              <a:rPr lang="en-US" sz="1400" b="1">
                <a:solidFill>
                  <a:srgbClr val="333333"/>
                </a:solidFill>
                <a:ea typeface="MS PGothic" pitchFamily="34" charset="-128"/>
              </a:rPr>
              <a:t>PCIe Adapters load from front</a:t>
            </a:r>
          </a:p>
        </p:txBody>
      </p:sp>
      <p:sp>
        <p:nvSpPr>
          <p:cNvPr id="692246" name="Text Box 6"/>
          <p:cNvSpPr txBox="1">
            <a:spLocks noChangeArrowheads="1"/>
          </p:cNvSpPr>
          <p:nvPr/>
        </p:nvSpPr>
        <p:spPr bwMode="auto">
          <a:xfrm flipH="1">
            <a:off x="3994150" y="3548063"/>
            <a:ext cx="11064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spcBef>
                <a:spcPct val="50000"/>
              </a:spcBef>
            </a:pPr>
            <a:r>
              <a:rPr lang="en-US" sz="1400" b="1" dirty="0">
                <a:solidFill>
                  <a:srgbClr val="333333"/>
                </a:solidFill>
                <a:ea typeface="MS PGothic" pitchFamily="34" charset="-128"/>
              </a:rPr>
              <a:t>2 Extra </a:t>
            </a:r>
            <a:r>
              <a:rPr lang="en-US" sz="1400" b="1" dirty="0" err="1" smtClean="0">
                <a:solidFill>
                  <a:srgbClr val="333333"/>
                </a:solidFill>
                <a:ea typeface="MS PGothic" pitchFamily="34" charset="-128"/>
              </a:rPr>
              <a:t>Mezz</a:t>
            </a:r>
            <a:r>
              <a:rPr lang="en-US" sz="1400" b="1" dirty="0" smtClean="0">
                <a:solidFill>
                  <a:srgbClr val="333333"/>
                </a:solidFill>
                <a:ea typeface="MS PGothic" pitchFamily="34" charset="-128"/>
              </a:rPr>
              <a:t> </a:t>
            </a:r>
            <a:r>
              <a:rPr lang="en-US" sz="1400" b="1" dirty="0">
                <a:solidFill>
                  <a:srgbClr val="333333"/>
                </a:solidFill>
                <a:ea typeface="MS PGothic" pitchFamily="34" charset="-128"/>
              </a:rPr>
              <a:t>slots</a:t>
            </a:r>
          </a:p>
        </p:txBody>
      </p:sp>
      <p:sp>
        <p:nvSpPr>
          <p:cNvPr id="25" name="Rectangle 2"/>
          <p:cNvSpPr txBox="1">
            <a:spLocks noChangeArrowheads="1"/>
          </p:cNvSpPr>
          <p:nvPr/>
        </p:nvSpPr>
        <p:spPr bwMode="auto">
          <a:xfrm>
            <a:off x="320675" y="587375"/>
            <a:ext cx="8666163" cy="1143000"/>
          </a:xfrm>
          <a:prstGeom prst="rect">
            <a:avLst/>
          </a:prstGeom>
          <a:noFill/>
          <a:ln w="9525">
            <a:noFill/>
            <a:miter lim="800000"/>
            <a:headEnd/>
            <a:tailEnd/>
          </a:ln>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0" hangingPunct="0">
              <a:lnSpc>
                <a:spcPct val="100000"/>
              </a:lnSpc>
            </a:pPr>
            <a:r>
              <a:rPr lang="en-US" sz="2000">
                <a:solidFill>
                  <a:schemeClr val="accent1"/>
                </a:solidFill>
                <a:ea typeface="MS PGothic" pitchFamily="34" charset="-128"/>
              </a:rPr>
              <a:t>IBM Flex System PCIe Expansion Node</a:t>
            </a:r>
          </a:p>
        </p:txBody>
      </p:sp>
      <p:sp>
        <p:nvSpPr>
          <p:cNvPr id="26" name="Rectangle 25"/>
          <p:cNvSpPr/>
          <p:nvPr/>
        </p:nvSpPr>
        <p:spPr bwMode="auto">
          <a:xfrm>
            <a:off x="6202363" y="5791200"/>
            <a:ext cx="334962" cy="119063"/>
          </a:xfrm>
          <a:prstGeom prst="rect">
            <a:avLst/>
          </a:prstGeom>
          <a:solidFill>
            <a:srgbClr val="333333"/>
          </a:solidFill>
          <a:ln>
            <a:noFill/>
            <a:headEnd type="none" w="med" len="med"/>
            <a:tailEnd type="none" w="med" len="med"/>
          </a:ln>
          <a:extLst/>
        </p:spPr>
        <p:style>
          <a:lnRef idx="2">
            <a:schemeClr val="dk1">
              <a:shade val="50000"/>
            </a:schemeClr>
          </a:lnRef>
          <a:fillRef idx="1">
            <a:schemeClr val="dk1"/>
          </a:fillRef>
          <a:effectRef idx="0">
            <a:schemeClr val="dk1"/>
          </a:effectRef>
          <a:fontRef idx="minor">
            <a:schemeClr val="lt1"/>
          </a:fontRef>
        </p:style>
        <p:txBody>
          <a:bodyPr/>
          <a:lstStyle/>
          <a:p>
            <a:pPr algn="ctr">
              <a:lnSpc>
                <a:spcPct val="100000"/>
              </a:lnSpc>
              <a:defRPr/>
            </a:pPr>
            <a:endParaRPr lang="en-US" sz="1400">
              <a:solidFill>
                <a:srgbClr val="333333"/>
              </a:solidFill>
              <a:cs typeface="ＭＳ Ｐゴシック" charset="0"/>
            </a:endParaRPr>
          </a:p>
        </p:txBody>
      </p:sp>
    </p:spTree>
    <p:extLst>
      <p:ext uri="{BB962C8B-B14F-4D97-AF65-F5344CB8AC3E}">
        <p14:creationId xmlns:p14="http://schemas.microsoft.com/office/powerpoint/2010/main" val="562893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5522" name="Freeform 28"/>
          <p:cNvSpPr>
            <a:spLocks/>
          </p:cNvSpPr>
          <p:nvPr/>
        </p:nvSpPr>
        <p:spPr bwMode="auto">
          <a:xfrm>
            <a:off x="185738" y="1046163"/>
            <a:ext cx="3346450" cy="5327650"/>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875523" name="Text Box 29"/>
          <p:cNvSpPr txBox="1">
            <a:spLocks noChangeArrowheads="1"/>
          </p:cNvSpPr>
          <p:nvPr/>
        </p:nvSpPr>
        <p:spPr bwMode="auto">
          <a:xfrm rot="-5400000">
            <a:off x="-1054100" y="3916363"/>
            <a:ext cx="3349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System infrastructure</a:t>
            </a:r>
          </a:p>
        </p:txBody>
      </p:sp>
      <p:sp>
        <p:nvSpPr>
          <p:cNvPr id="875524" name="Freeform 31"/>
          <p:cNvSpPr>
            <a:spLocks noEditPoints="1"/>
          </p:cNvSpPr>
          <p:nvPr/>
        </p:nvSpPr>
        <p:spPr bwMode="auto">
          <a:xfrm flipH="1">
            <a:off x="441325" y="1735138"/>
            <a:ext cx="104775" cy="419100"/>
          </a:xfrm>
          <a:custGeom>
            <a:avLst/>
            <a:gdLst>
              <a:gd name="T0" fmla="*/ 0 w 808"/>
              <a:gd name="T1" fmla="*/ 0 h 3210"/>
              <a:gd name="T2" fmla="*/ 0 w 808"/>
              <a:gd name="T3" fmla="*/ 0 h 3210"/>
              <a:gd name="T4" fmla="*/ 0 w 808"/>
              <a:gd name="T5" fmla="*/ 0 h 3210"/>
              <a:gd name="T6" fmla="*/ 0 w 808"/>
              <a:gd name="T7" fmla="*/ 0 h 3210"/>
              <a:gd name="T8" fmla="*/ 0 w 808"/>
              <a:gd name="T9" fmla="*/ 0 h 3210"/>
              <a:gd name="T10" fmla="*/ 0 w 808"/>
              <a:gd name="T11" fmla="*/ 0 h 3210"/>
              <a:gd name="T12" fmla="*/ 0 w 808"/>
              <a:gd name="T13" fmla="*/ 0 h 3210"/>
              <a:gd name="T14" fmla="*/ 0 w 808"/>
              <a:gd name="T15" fmla="*/ 0 h 3210"/>
              <a:gd name="T16" fmla="*/ 0 w 808"/>
              <a:gd name="T17" fmla="*/ 0 h 3210"/>
              <a:gd name="T18" fmla="*/ 0 w 808"/>
              <a:gd name="T19" fmla="*/ 0 h 3210"/>
              <a:gd name="T20" fmla="*/ 0 w 808"/>
              <a:gd name="T21" fmla="*/ 0 h 3210"/>
              <a:gd name="T22" fmla="*/ 0 w 808"/>
              <a:gd name="T23" fmla="*/ 0 h 3210"/>
              <a:gd name="T24" fmla="*/ 0 w 808"/>
              <a:gd name="T25" fmla="*/ 0 h 3210"/>
              <a:gd name="T26" fmla="*/ 0 w 808"/>
              <a:gd name="T27" fmla="*/ 0 h 3210"/>
              <a:gd name="T28" fmla="*/ 0 w 808"/>
              <a:gd name="T29" fmla="*/ 0 h 3210"/>
              <a:gd name="T30" fmla="*/ 0 w 808"/>
              <a:gd name="T31" fmla="*/ 0 h 3210"/>
              <a:gd name="T32" fmla="*/ 0 w 808"/>
              <a:gd name="T33" fmla="*/ 0 h 3210"/>
              <a:gd name="T34" fmla="*/ 0 w 808"/>
              <a:gd name="T35" fmla="*/ 0 h 3210"/>
              <a:gd name="T36" fmla="*/ 0 w 808"/>
              <a:gd name="T37" fmla="*/ 0 h 3210"/>
              <a:gd name="T38" fmla="*/ 0 w 808"/>
              <a:gd name="T39" fmla="*/ 0 h 3210"/>
              <a:gd name="T40" fmla="*/ 0 w 808"/>
              <a:gd name="T41" fmla="*/ 0 h 3210"/>
              <a:gd name="T42" fmla="*/ 0 w 808"/>
              <a:gd name="T43" fmla="*/ 0 h 3210"/>
              <a:gd name="T44" fmla="*/ 0 w 808"/>
              <a:gd name="T45" fmla="*/ 0 h 3210"/>
              <a:gd name="T46" fmla="*/ 0 w 808"/>
              <a:gd name="T47" fmla="*/ 0 h 3210"/>
              <a:gd name="T48" fmla="*/ 0 w 808"/>
              <a:gd name="T49" fmla="*/ 0 h 3210"/>
              <a:gd name="T50" fmla="*/ 0 w 808"/>
              <a:gd name="T51" fmla="*/ 0 h 3210"/>
              <a:gd name="T52" fmla="*/ 0 w 808"/>
              <a:gd name="T53" fmla="*/ 0 h 3210"/>
              <a:gd name="T54" fmla="*/ 0 w 808"/>
              <a:gd name="T55" fmla="*/ 0 h 3210"/>
              <a:gd name="T56" fmla="*/ 0 w 808"/>
              <a:gd name="T57" fmla="*/ 0 h 3210"/>
              <a:gd name="T58" fmla="*/ 0 w 808"/>
              <a:gd name="T59" fmla="*/ 0 h 3210"/>
              <a:gd name="T60" fmla="*/ 0 w 808"/>
              <a:gd name="T61" fmla="*/ 0 h 3210"/>
              <a:gd name="T62" fmla="*/ 0 w 808"/>
              <a:gd name="T63" fmla="*/ 0 h 3210"/>
              <a:gd name="T64" fmla="*/ 0 w 808"/>
              <a:gd name="T65" fmla="*/ 0 h 3210"/>
              <a:gd name="T66" fmla="*/ 0 w 808"/>
              <a:gd name="T67" fmla="*/ 0 h 3210"/>
              <a:gd name="T68" fmla="*/ 0 w 808"/>
              <a:gd name="T69" fmla="*/ 0 h 3210"/>
              <a:gd name="T70" fmla="*/ 0 w 808"/>
              <a:gd name="T71" fmla="*/ 0 h 3210"/>
              <a:gd name="T72" fmla="*/ 0 w 808"/>
              <a:gd name="T73" fmla="*/ 0 h 3210"/>
              <a:gd name="T74" fmla="*/ 0 w 808"/>
              <a:gd name="T75" fmla="*/ 0 h 3210"/>
              <a:gd name="T76" fmla="*/ 0 w 808"/>
              <a:gd name="T77" fmla="*/ 0 h 3210"/>
              <a:gd name="T78" fmla="*/ 0 w 808"/>
              <a:gd name="T79" fmla="*/ 0 h 3210"/>
              <a:gd name="T80" fmla="*/ 0 w 808"/>
              <a:gd name="T81" fmla="*/ 0 h 3210"/>
              <a:gd name="T82" fmla="*/ 0 w 808"/>
              <a:gd name="T83" fmla="*/ 0 h 3210"/>
              <a:gd name="T84" fmla="*/ 0 w 808"/>
              <a:gd name="T85" fmla="*/ 0 h 3210"/>
              <a:gd name="T86" fmla="*/ 0 w 808"/>
              <a:gd name="T87" fmla="*/ 0 h 3210"/>
              <a:gd name="T88" fmla="*/ 0 w 808"/>
              <a:gd name="T89" fmla="*/ 0 h 3210"/>
              <a:gd name="T90" fmla="*/ 0 w 808"/>
              <a:gd name="T91" fmla="*/ 0 h 3210"/>
              <a:gd name="T92" fmla="*/ 0 w 808"/>
              <a:gd name="T93" fmla="*/ 0 h 3210"/>
              <a:gd name="T94" fmla="*/ 0 w 808"/>
              <a:gd name="T95" fmla="*/ 0 h 3210"/>
              <a:gd name="T96" fmla="*/ 0 w 808"/>
              <a:gd name="T97" fmla="*/ 0 h 3210"/>
              <a:gd name="T98" fmla="*/ 0 w 808"/>
              <a:gd name="T99" fmla="*/ 0 h 3210"/>
              <a:gd name="T100" fmla="*/ 0 w 808"/>
              <a:gd name="T101" fmla="*/ 0 h 3210"/>
              <a:gd name="T102" fmla="*/ 0 w 808"/>
              <a:gd name="T103" fmla="*/ 0 h 3210"/>
              <a:gd name="T104" fmla="*/ 0 w 808"/>
              <a:gd name="T105" fmla="*/ 0 h 3210"/>
              <a:gd name="T106" fmla="*/ 0 w 808"/>
              <a:gd name="T107" fmla="*/ 0 h 3210"/>
              <a:gd name="T108" fmla="*/ 0 w 808"/>
              <a:gd name="T109" fmla="*/ 0 h 3210"/>
              <a:gd name="T110" fmla="*/ 0 w 808"/>
              <a:gd name="T111" fmla="*/ 0 h 3210"/>
              <a:gd name="T112" fmla="*/ 0 w 808"/>
              <a:gd name="T113" fmla="*/ 0 h 3210"/>
              <a:gd name="T114" fmla="*/ 0 w 808"/>
              <a:gd name="T115" fmla="*/ 0 h 3210"/>
              <a:gd name="T116" fmla="*/ 0 w 808"/>
              <a:gd name="T117" fmla="*/ 0 h 3210"/>
              <a:gd name="T118" fmla="*/ 0 w 808"/>
              <a:gd name="T119" fmla="*/ 0 h 3210"/>
              <a:gd name="T120" fmla="*/ 0 w 808"/>
              <a:gd name="T121" fmla="*/ 0 h 3210"/>
              <a:gd name="T122" fmla="*/ 0 w 808"/>
              <a:gd name="T123" fmla="*/ 0 h 3210"/>
              <a:gd name="T124" fmla="*/ 0 w 808"/>
              <a:gd name="T125" fmla="*/ 0 h 3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8"/>
              <a:gd name="T190" fmla="*/ 0 h 3210"/>
              <a:gd name="T191" fmla="*/ 808 w 808"/>
              <a:gd name="T192" fmla="*/ 3210 h 3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8" h="3210">
                <a:moveTo>
                  <a:pt x="542" y="378"/>
                </a:moveTo>
                <a:lnTo>
                  <a:pt x="542" y="378"/>
                </a:lnTo>
                <a:lnTo>
                  <a:pt x="546" y="374"/>
                </a:lnTo>
                <a:lnTo>
                  <a:pt x="554" y="372"/>
                </a:lnTo>
                <a:lnTo>
                  <a:pt x="560" y="374"/>
                </a:lnTo>
                <a:lnTo>
                  <a:pt x="562" y="376"/>
                </a:lnTo>
                <a:lnTo>
                  <a:pt x="554" y="378"/>
                </a:lnTo>
                <a:lnTo>
                  <a:pt x="548" y="378"/>
                </a:lnTo>
                <a:lnTo>
                  <a:pt x="542" y="380"/>
                </a:lnTo>
                <a:lnTo>
                  <a:pt x="542" y="378"/>
                </a:lnTo>
                <a:close/>
                <a:moveTo>
                  <a:pt x="330" y="398"/>
                </a:moveTo>
                <a:lnTo>
                  <a:pt x="330" y="398"/>
                </a:lnTo>
                <a:lnTo>
                  <a:pt x="348" y="354"/>
                </a:lnTo>
                <a:lnTo>
                  <a:pt x="350" y="358"/>
                </a:lnTo>
                <a:lnTo>
                  <a:pt x="344" y="376"/>
                </a:lnTo>
                <a:lnTo>
                  <a:pt x="342" y="384"/>
                </a:lnTo>
                <a:lnTo>
                  <a:pt x="342" y="392"/>
                </a:lnTo>
                <a:lnTo>
                  <a:pt x="342" y="398"/>
                </a:lnTo>
                <a:lnTo>
                  <a:pt x="340" y="404"/>
                </a:lnTo>
                <a:lnTo>
                  <a:pt x="332" y="422"/>
                </a:lnTo>
                <a:lnTo>
                  <a:pt x="330" y="416"/>
                </a:lnTo>
                <a:lnTo>
                  <a:pt x="328" y="410"/>
                </a:lnTo>
                <a:lnTo>
                  <a:pt x="328" y="404"/>
                </a:lnTo>
                <a:lnTo>
                  <a:pt x="330" y="398"/>
                </a:lnTo>
                <a:close/>
                <a:moveTo>
                  <a:pt x="430" y="2"/>
                </a:moveTo>
                <a:lnTo>
                  <a:pt x="430" y="2"/>
                </a:lnTo>
                <a:lnTo>
                  <a:pt x="422" y="0"/>
                </a:lnTo>
                <a:lnTo>
                  <a:pt x="414" y="0"/>
                </a:lnTo>
                <a:lnTo>
                  <a:pt x="404" y="4"/>
                </a:lnTo>
                <a:lnTo>
                  <a:pt x="386" y="12"/>
                </a:lnTo>
                <a:lnTo>
                  <a:pt x="378" y="16"/>
                </a:lnTo>
                <a:lnTo>
                  <a:pt x="374" y="18"/>
                </a:lnTo>
                <a:lnTo>
                  <a:pt x="362" y="24"/>
                </a:lnTo>
                <a:lnTo>
                  <a:pt x="356" y="30"/>
                </a:lnTo>
                <a:lnTo>
                  <a:pt x="350" y="38"/>
                </a:lnTo>
                <a:lnTo>
                  <a:pt x="346" y="48"/>
                </a:lnTo>
                <a:lnTo>
                  <a:pt x="340" y="60"/>
                </a:lnTo>
                <a:lnTo>
                  <a:pt x="334" y="68"/>
                </a:lnTo>
                <a:lnTo>
                  <a:pt x="328" y="76"/>
                </a:lnTo>
                <a:lnTo>
                  <a:pt x="320" y="84"/>
                </a:lnTo>
                <a:lnTo>
                  <a:pt x="316" y="94"/>
                </a:lnTo>
                <a:lnTo>
                  <a:pt x="308" y="112"/>
                </a:lnTo>
                <a:lnTo>
                  <a:pt x="298" y="138"/>
                </a:lnTo>
                <a:lnTo>
                  <a:pt x="292" y="160"/>
                </a:lnTo>
                <a:lnTo>
                  <a:pt x="290" y="180"/>
                </a:lnTo>
                <a:lnTo>
                  <a:pt x="290" y="194"/>
                </a:lnTo>
                <a:lnTo>
                  <a:pt x="292" y="206"/>
                </a:lnTo>
                <a:lnTo>
                  <a:pt x="296" y="216"/>
                </a:lnTo>
                <a:lnTo>
                  <a:pt x="300" y="224"/>
                </a:lnTo>
                <a:lnTo>
                  <a:pt x="306" y="230"/>
                </a:lnTo>
                <a:lnTo>
                  <a:pt x="308" y="256"/>
                </a:lnTo>
                <a:lnTo>
                  <a:pt x="308" y="270"/>
                </a:lnTo>
                <a:lnTo>
                  <a:pt x="312" y="280"/>
                </a:lnTo>
                <a:lnTo>
                  <a:pt x="316" y="290"/>
                </a:lnTo>
                <a:lnTo>
                  <a:pt x="320" y="294"/>
                </a:lnTo>
                <a:lnTo>
                  <a:pt x="322" y="306"/>
                </a:lnTo>
                <a:lnTo>
                  <a:pt x="320" y="312"/>
                </a:lnTo>
                <a:lnTo>
                  <a:pt x="318" y="316"/>
                </a:lnTo>
                <a:lnTo>
                  <a:pt x="312" y="322"/>
                </a:lnTo>
                <a:lnTo>
                  <a:pt x="306" y="322"/>
                </a:lnTo>
                <a:lnTo>
                  <a:pt x="304" y="324"/>
                </a:lnTo>
                <a:lnTo>
                  <a:pt x="306" y="326"/>
                </a:lnTo>
                <a:lnTo>
                  <a:pt x="312" y="326"/>
                </a:lnTo>
                <a:lnTo>
                  <a:pt x="320" y="324"/>
                </a:lnTo>
                <a:lnTo>
                  <a:pt x="328" y="318"/>
                </a:lnTo>
                <a:lnTo>
                  <a:pt x="336" y="328"/>
                </a:lnTo>
                <a:lnTo>
                  <a:pt x="340" y="342"/>
                </a:lnTo>
                <a:lnTo>
                  <a:pt x="332" y="366"/>
                </a:lnTo>
                <a:lnTo>
                  <a:pt x="328" y="378"/>
                </a:lnTo>
                <a:lnTo>
                  <a:pt x="326" y="392"/>
                </a:lnTo>
                <a:lnTo>
                  <a:pt x="324" y="408"/>
                </a:lnTo>
                <a:lnTo>
                  <a:pt x="326" y="414"/>
                </a:lnTo>
                <a:lnTo>
                  <a:pt x="326" y="418"/>
                </a:lnTo>
                <a:lnTo>
                  <a:pt x="330" y="424"/>
                </a:lnTo>
                <a:lnTo>
                  <a:pt x="316" y="444"/>
                </a:lnTo>
                <a:lnTo>
                  <a:pt x="312" y="450"/>
                </a:lnTo>
                <a:lnTo>
                  <a:pt x="310" y="458"/>
                </a:lnTo>
                <a:lnTo>
                  <a:pt x="310" y="466"/>
                </a:lnTo>
                <a:lnTo>
                  <a:pt x="310" y="474"/>
                </a:lnTo>
                <a:lnTo>
                  <a:pt x="314" y="488"/>
                </a:lnTo>
                <a:lnTo>
                  <a:pt x="320" y="500"/>
                </a:lnTo>
                <a:lnTo>
                  <a:pt x="314" y="504"/>
                </a:lnTo>
                <a:lnTo>
                  <a:pt x="288" y="514"/>
                </a:lnTo>
                <a:lnTo>
                  <a:pt x="276" y="520"/>
                </a:lnTo>
                <a:lnTo>
                  <a:pt x="266" y="526"/>
                </a:lnTo>
                <a:lnTo>
                  <a:pt x="256" y="532"/>
                </a:lnTo>
                <a:lnTo>
                  <a:pt x="252" y="532"/>
                </a:lnTo>
                <a:lnTo>
                  <a:pt x="242" y="530"/>
                </a:lnTo>
                <a:lnTo>
                  <a:pt x="226" y="530"/>
                </a:lnTo>
                <a:lnTo>
                  <a:pt x="218" y="532"/>
                </a:lnTo>
                <a:lnTo>
                  <a:pt x="208" y="536"/>
                </a:lnTo>
                <a:lnTo>
                  <a:pt x="176" y="548"/>
                </a:lnTo>
                <a:lnTo>
                  <a:pt x="154" y="556"/>
                </a:lnTo>
                <a:lnTo>
                  <a:pt x="150" y="558"/>
                </a:lnTo>
                <a:lnTo>
                  <a:pt x="144" y="564"/>
                </a:lnTo>
                <a:lnTo>
                  <a:pt x="134" y="580"/>
                </a:lnTo>
                <a:lnTo>
                  <a:pt x="126" y="596"/>
                </a:lnTo>
                <a:lnTo>
                  <a:pt x="122" y="608"/>
                </a:lnTo>
                <a:lnTo>
                  <a:pt x="120" y="620"/>
                </a:lnTo>
                <a:lnTo>
                  <a:pt x="120" y="626"/>
                </a:lnTo>
                <a:lnTo>
                  <a:pt x="112" y="632"/>
                </a:lnTo>
                <a:lnTo>
                  <a:pt x="108" y="638"/>
                </a:lnTo>
                <a:lnTo>
                  <a:pt x="106" y="650"/>
                </a:lnTo>
                <a:lnTo>
                  <a:pt x="106" y="674"/>
                </a:lnTo>
                <a:lnTo>
                  <a:pt x="106" y="686"/>
                </a:lnTo>
                <a:lnTo>
                  <a:pt x="98" y="710"/>
                </a:lnTo>
                <a:lnTo>
                  <a:pt x="88" y="742"/>
                </a:lnTo>
                <a:lnTo>
                  <a:pt x="78" y="770"/>
                </a:lnTo>
                <a:lnTo>
                  <a:pt x="72" y="770"/>
                </a:lnTo>
                <a:lnTo>
                  <a:pt x="68" y="774"/>
                </a:lnTo>
                <a:lnTo>
                  <a:pt x="62" y="782"/>
                </a:lnTo>
                <a:lnTo>
                  <a:pt x="60" y="792"/>
                </a:lnTo>
                <a:lnTo>
                  <a:pt x="58" y="804"/>
                </a:lnTo>
                <a:lnTo>
                  <a:pt x="56" y="820"/>
                </a:lnTo>
                <a:lnTo>
                  <a:pt x="48" y="838"/>
                </a:lnTo>
                <a:lnTo>
                  <a:pt x="40" y="860"/>
                </a:lnTo>
                <a:lnTo>
                  <a:pt x="30" y="882"/>
                </a:lnTo>
                <a:lnTo>
                  <a:pt x="18" y="914"/>
                </a:lnTo>
                <a:lnTo>
                  <a:pt x="14" y="924"/>
                </a:lnTo>
                <a:lnTo>
                  <a:pt x="12" y="934"/>
                </a:lnTo>
                <a:lnTo>
                  <a:pt x="12" y="946"/>
                </a:lnTo>
                <a:lnTo>
                  <a:pt x="6" y="962"/>
                </a:lnTo>
                <a:lnTo>
                  <a:pt x="2" y="976"/>
                </a:lnTo>
                <a:lnTo>
                  <a:pt x="0" y="988"/>
                </a:lnTo>
                <a:lnTo>
                  <a:pt x="6" y="1020"/>
                </a:lnTo>
                <a:lnTo>
                  <a:pt x="8" y="1034"/>
                </a:lnTo>
                <a:lnTo>
                  <a:pt x="10" y="1044"/>
                </a:lnTo>
                <a:lnTo>
                  <a:pt x="10" y="1054"/>
                </a:lnTo>
                <a:lnTo>
                  <a:pt x="12" y="1074"/>
                </a:lnTo>
                <a:lnTo>
                  <a:pt x="14" y="1084"/>
                </a:lnTo>
                <a:lnTo>
                  <a:pt x="20" y="1094"/>
                </a:lnTo>
                <a:lnTo>
                  <a:pt x="26" y="1102"/>
                </a:lnTo>
                <a:lnTo>
                  <a:pt x="36" y="1108"/>
                </a:lnTo>
                <a:lnTo>
                  <a:pt x="68" y="1116"/>
                </a:lnTo>
                <a:lnTo>
                  <a:pt x="112" y="1126"/>
                </a:lnTo>
                <a:lnTo>
                  <a:pt x="170" y="1138"/>
                </a:lnTo>
                <a:lnTo>
                  <a:pt x="156" y="1204"/>
                </a:lnTo>
                <a:lnTo>
                  <a:pt x="144" y="1260"/>
                </a:lnTo>
                <a:lnTo>
                  <a:pt x="130" y="1304"/>
                </a:lnTo>
                <a:lnTo>
                  <a:pt x="122" y="1340"/>
                </a:lnTo>
                <a:lnTo>
                  <a:pt x="114" y="1376"/>
                </a:lnTo>
                <a:lnTo>
                  <a:pt x="110" y="1406"/>
                </a:lnTo>
                <a:lnTo>
                  <a:pt x="108" y="1422"/>
                </a:lnTo>
                <a:lnTo>
                  <a:pt x="108" y="1426"/>
                </a:lnTo>
                <a:lnTo>
                  <a:pt x="110" y="1428"/>
                </a:lnTo>
                <a:lnTo>
                  <a:pt x="118" y="1436"/>
                </a:lnTo>
                <a:lnTo>
                  <a:pt x="126" y="1442"/>
                </a:lnTo>
                <a:lnTo>
                  <a:pt x="118" y="1554"/>
                </a:lnTo>
                <a:lnTo>
                  <a:pt x="110" y="1656"/>
                </a:lnTo>
                <a:lnTo>
                  <a:pt x="104" y="1754"/>
                </a:lnTo>
                <a:lnTo>
                  <a:pt x="100" y="1866"/>
                </a:lnTo>
                <a:lnTo>
                  <a:pt x="94" y="1996"/>
                </a:lnTo>
                <a:lnTo>
                  <a:pt x="84" y="2156"/>
                </a:lnTo>
                <a:lnTo>
                  <a:pt x="86" y="2158"/>
                </a:lnTo>
                <a:lnTo>
                  <a:pt x="92" y="2162"/>
                </a:lnTo>
                <a:lnTo>
                  <a:pt x="110" y="2168"/>
                </a:lnTo>
                <a:lnTo>
                  <a:pt x="110" y="2198"/>
                </a:lnTo>
                <a:lnTo>
                  <a:pt x="114" y="2218"/>
                </a:lnTo>
                <a:lnTo>
                  <a:pt x="118" y="2236"/>
                </a:lnTo>
                <a:lnTo>
                  <a:pt x="120" y="2258"/>
                </a:lnTo>
                <a:lnTo>
                  <a:pt x="124" y="2288"/>
                </a:lnTo>
                <a:lnTo>
                  <a:pt x="130" y="2304"/>
                </a:lnTo>
                <a:lnTo>
                  <a:pt x="136" y="2324"/>
                </a:lnTo>
                <a:lnTo>
                  <a:pt x="140" y="2344"/>
                </a:lnTo>
                <a:lnTo>
                  <a:pt x="144" y="2378"/>
                </a:lnTo>
                <a:lnTo>
                  <a:pt x="154" y="2472"/>
                </a:lnTo>
                <a:lnTo>
                  <a:pt x="166" y="2574"/>
                </a:lnTo>
                <a:lnTo>
                  <a:pt x="172" y="2618"/>
                </a:lnTo>
                <a:lnTo>
                  <a:pt x="180" y="2654"/>
                </a:lnTo>
                <a:lnTo>
                  <a:pt x="212" y="2796"/>
                </a:lnTo>
                <a:lnTo>
                  <a:pt x="226" y="2864"/>
                </a:lnTo>
                <a:lnTo>
                  <a:pt x="230" y="2888"/>
                </a:lnTo>
                <a:lnTo>
                  <a:pt x="232" y="2904"/>
                </a:lnTo>
                <a:lnTo>
                  <a:pt x="230" y="2928"/>
                </a:lnTo>
                <a:lnTo>
                  <a:pt x="226" y="2956"/>
                </a:lnTo>
                <a:lnTo>
                  <a:pt x="218" y="2982"/>
                </a:lnTo>
                <a:lnTo>
                  <a:pt x="214" y="2994"/>
                </a:lnTo>
                <a:lnTo>
                  <a:pt x="208" y="3004"/>
                </a:lnTo>
                <a:lnTo>
                  <a:pt x="188" y="3044"/>
                </a:lnTo>
                <a:lnTo>
                  <a:pt x="178" y="3064"/>
                </a:lnTo>
                <a:lnTo>
                  <a:pt x="176" y="3064"/>
                </a:lnTo>
                <a:lnTo>
                  <a:pt x="172" y="3066"/>
                </a:lnTo>
                <a:lnTo>
                  <a:pt x="170" y="3070"/>
                </a:lnTo>
                <a:lnTo>
                  <a:pt x="168" y="3076"/>
                </a:lnTo>
                <a:lnTo>
                  <a:pt x="160" y="3090"/>
                </a:lnTo>
                <a:lnTo>
                  <a:pt x="156" y="3100"/>
                </a:lnTo>
                <a:lnTo>
                  <a:pt x="150" y="3108"/>
                </a:lnTo>
                <a:lnTo>
                  <a:pt x="118" y="3134"/>
                </a:lnTo>
                <a:lnTo>
                  <a:pt x="86" y="3156"/>
                </a:lnTo>
                <a:lnTo>
                  <a:pt x="80" y="3162"/>
                </a:lnTo>
                <a:lnTo>
                  <a:pt x="74" y="3168"/>
                </a:lnTo>
                <a:lnTo>
                  <a:pt x="70" y="3174"/>
                </a:lnTo>
                <a:lnTo>
                  <a:pt x="68" y="3180"/>
                </a:lnTo>
                <a:lnTo>
                  <a:pt x="70" y="3184"/>
                </a:lnTo>
                <a:lnTo>
                  <a:pt x="72" y="3186"/>
                </a:lnTo>
                <a:lnTo>
                  <a:pt x="80" y="3192"/>
                </a:lnTo>
                <a:lnTo>
                  <a:pt x="90" y="3196"/>
                </a:lnTo>
                <a:lnTo>
                  <a:pt x="104" y="3198"/>
                </a:lnTo>
                <a:lnTo>
                  <a:pt x="128" y="3200"/>
                </a:lnTo>
                <a:lnTo>
                  <a:pt x="162" y="3200"/>
                </a:lnTo>
                <a:lnTo>
                  <a:pt x="234" y="3198"/>
                </a:lnTo>
                <a:lnTo>
                  <a:pt x="246" y="3196"/>
                </a:lnTo>
                <a:lnTo>
                  <a:pt x="254" y="3192"/>
                </a:lnTo>
                <a:lnTo>
                  <a:pt x="260" y="3188"/>
                </a:lnTo>
                <a:lnTo>
                  <a:pt x="264" y="3182"/>
                </a:lnTo>
                <a:lnTo>
                  <a:pt x="270" y="3170"/>
                </a:lnTo>
                <a:lnTo>
                  <a:pt x="272" y="3162"/>
                </a:lnTo>
                <a:lnTo>
                  <a:pt x="276" y="3154"/>
                </a:lnTo>
                <a:lnTo>
                  <a:pt x="284" y="3142"/>
                </a:lnTo>
                <a:lnTo>
                  <a:pt x="302" y="3120"/>
                </a:lnTo>
                <a:lnTo>
                  <a:pt x="312" y="3112"/>
                </a:lnTo>
                <a:lnTo>
                  <a:pt x="322" y="3104"/>
                </a:lnTo>
                <a:lnTo>
                  <a:pt x="332" y="3098"/>
                </a:lnTo>
                <a:lnTo>
                  <a:pt x="334" y="3114"/>
                </a:lnTo>
                <a:lnTo>
                  <a:pt x="336" y="3136"/>
                </a:lnTo>
                <a:lnTo>
                  <a:pt x="336" y="3144"/>
                </a:lnTo>
                <a:lnTo>
                  <a:pt x="334" y="3152"/>
                </a:lnTo>
                <a:lnTo>
                  <a:pt x="332" y="3156"/>
                </a:lnTo>
                <a:lnTo>
                  <a:pt x="334" y="3160"/>
                </a:lnTo>
                <a:lnTo>
                  <a:pt x="340" y="3162"/>
                </a:lnTo>
                <a:lnTo>
                  <a:pt x="350" y="3162"/>
                </a:lnTo>
                <a:lnTo>
                  <a:pt x="354" y="3162"/>
                </a:lnTo>
                <a:lnTo>
                  <a:pt x="356" y="3160"/>
                </a:lnTo>
                <a:lnTo>
                  <a:pt x="358" y="3156"/>
                </a:lnTo>
                <a:lnTo>
                  <a:pt x="358" y="3152"/>
                </a:lnTo>
                <a:lnTo>
                  <a:pt x="362" y="3126"/>
                </a:lnTo>
                <a:lnTo>
                  <a:pt x="366" y="3108"/>
                </a:lnTo>
                <a:lnTo>
                  <a:pt x="372" y="3092"/>
                </a:lnTo>
                <a:lnTo>
                  <a:pt x="380" y="3080"/>
                </a:lnTo>
                <a:lnTo>
                  <a:pt x="388" y="3070"/>
                </a:lnTo>
                <a:lnTo>
                  <a:pt x="402" y="3054"/>
                </a:lnTo>
                <a:lnTo>
                  <a:pt x="408" y="3044"/>
                </a:lnTo>
                <a:lnTo>
                  <a:pt x="410" y="3030"/>
                </a:lnTo>
                <a:lnTo>
                  <a:pt x="408" y="3014"/>
                </a:lnTo>
                <a:lnTo>
                  <a:pt x="406" y="3004"/>
                </a:lnTo>
                <a:lnTo>
                  <a:pt x="402" y="2994"/>
                </a:lnTo>
                <a:lnTo>
                  <a:pt x="380" y="2948"/>
                </a:lnTo>
                <a:lnTo>
                  <a:pt x="378" y="2944"/>
                </a:lnTo>
                <a:lnTo>
                  <a:pt x="374" y="2942"/>
                </a:lnTo>
                <a:lnTo>
                  <a:pt x="374" y="2940"/>
                </a:lnTo>
                <a:lnTo>
                  <a:pt x="356" y="2844"/>
                </a:lnTo>
                <a:lnTo>
                  <a:pt x="352" y="2812"/>
                </a:lnTo>
                <a:lnTo>
                  <a:pt x="348" y="2760"/>
                </a:lnTo>
                <a:lnTo>
                  <a:pt x="346" y="2698"/>
                </a:lnTo>
                <a:lnTo>
                  <a:pt x="348" y="2666"/>
                </a:lnTo>
                <a:lnTo>
                  <a:pt x="350" y="2636"/>
                </a:lnTo>
                <a:lnTo>
                  <a:pt x="352" y="2604"/>
                </a:lnTo>
                <a:lnTo>
                  <a:pt x="350" y="2570"/>
                </a:lnTo>
                <a:lnTo>
                  <a:pt x="348" y="2534"/>
                </a:lnTo>
                <a:lnTo>
                  <a:pt x="344" y="2496"/>
                </a:lnTo>
                <a:lnTo>
                  <a:pt x="332" y="2422"/>
                </a:lnTo>
                <a:lnTo>
                  <a:pt x="318" y="2360"/>
                </a:lnTo>
                <a:lnTo>
                  <a:pt x="308" y="2314"/>
                </a:lnTo>
                <a:lnTo>
                  <a:pt x="304" y="2286"/>
                </a:lnTo>
                <a:lnTo>
                  <a:pt x="304" y="2266"/>
                </a:lnTo>
                <a:lnTo>
                  <a:pt x="306" y="2252"/>
                </a:lnTo>
                <a:lnTo>
                  <a:pt x="312" y="2192"/>
                </a:lnTo>
                <a:lnTo>
                  <a:pt x="468" y="2192"/>
                </a:lnTo>
                <a:lnTo>
                  <a:pt x="478" y="2254"/>
                </a:lnTo>
                <a:lnTo>
                  <a:pt x="486" y="2296"/>
                </a:lnTo>
                <a:lnTo>
                  <a:pt x="498" y="2348"/>
                </a:lnTo>
                <a:lnTo>
                  <a:pt x="498" y="2366"/>
                </a:lnTo>
                <a:lnTo>
                  <a:pt x="498" y="2394"/>
                </a:lnTo>
                <a:lnTo>
                  <a:pt x="492" y="2470"/>
                </a:lnTo>
                <a:lnTo>
                  <a:pt x="490" y="2516"/>
                </a:lnTo>
                <a:lnTo>
                  <a:pt x="488" y="2566"/>
                </a:lnTo>
                <a:lnTo>
                  <a:pt x="490" y="2614"/>
                </a:lnTo>
                <a:lnTo>
                  <a:pt x="494" y="2662"/>
                </a:lnTo>
                <a:lnTo>
                  <a:pt x="500" y="2708"/>
                </a:lnTo>
                <a:lnTo>
                  <a:pt x="502" y="2746"/>
                </a:lnTo>
                <a:lnTo>
                  <a:pt x="502" y="2780"/>
                </a:lnTo>
                <a:lnTo>
                  <a:pt x="500" y="2808"/>
                </a:lnTo>
                <a:lnTo>
                  <a:pt x="498" y="2834"/>
                </a:lnTo>
                <a:lnTo>
                  <a:pt x="494" y="2854"/>
                </a:lnTo>
                <a:lnTo>
                  <a:pt x="484" y="2886"/>
                </a:lnTo>
                <a:lnTo>
                  <a:pt x="478" y="2908"/>
                </a:lnTo>
                <a:lnTo>
                  <a:pt x="476" y="2926"/>
                </a:lnTo>
                <a:lnTo>
                  <a:pt x="472" y="2950"/>
                </a:lnTo>
                <a:lnTo>
                  <a:pt x="468" y="2972"/>
                </a:lnTo>
                <a:lnTo>
                  <a:pt x="460" y="3004"/>
                </a:lnTo>
                <a:lnTo>
                  <a:pt x="448" y="3044"/>
                </a:lnTo>
                <a:lnTo>
                  <a:pt x="440" y="3068"/>
                </a:lnTo>
                <a:lnTo>
                  <a:pt x="436" y="3070"/>
                </a:lnTo>
                <a:lnTo>
                  <a:pt x="430" y="3076"/>
                </a:lnTo>
                <a:lnTo>
                  <a:pt x="428" y="3082"/>
                </a:lnTo>
                <a:lnTo>
                  <a:pt x="426" y="3090"/>
                </a:lnTo>
                <a:lnTo>
                  <a:pt x="422" y="3098"/>
                </a:lnTo>
                <a:lnTo>
                  <a:pt x="408" y="3118"/>
                </a:lnTo>
                <a:lnTo>
                  <a:pt x="400" y="3130"/>
                </a:lnTo>
                <a:lnTo>
                  <a:pt x="390" y="3148"/>
                </a:lnTo>
                <a:lnTo>
                  <a:pt x="382" y="3166"/>
                </a:lnTo>
                <a:lnTo>
                  <a:pt x="376" y="3180"/>
                </a:lnTo>
                <a:lnTo>
                  <a:pt x="376" y="3192"/>
                </a:lnTo>
                <a:lnTo>
                  <a:pt x="380" y="3200"/>
                </a:lnTo>
                <a:lnTo>
                  <a:pt x="386" y="3204"/>
                </a:lnTo>
                <a:lnTo>
                  <a:pt x="392" y="3206"/>
                </a:lnTo>
                <a:lnTo>
                  <a:pt x="406" y="3208"/>
                </a:lnTo>
                <a:lnTo>
                  <a:pt x="430" y="3210"/>
                </a:lnTo>
                <a:lnTo>
                  <a:pt x="456" y="3210"/>
                </a:lnTo>
                <a:lnTo>
                  <a:pt x="482" y="3210"/>
                </a:lnTo>
                <a:lnTo>
                  <a:pt x="504" y="3206"/>
                </a:lnTo>
                <a:lnTo>
                  <a:pt x="528" y="3200"/>
                </a:lnTo>
                <a:lnTo>
                  <a:pt x="548" y="3194"/>
                </a:lnTo>
                <a:lnTo>
                  <a:pt x="554" y="3190"/>
                </a:lnTo>
                <a:lnTo>
                  <a:pt x="558" y="3186"/>
                </a:lnTo>
                <a:lnTo>
                  <a:pt x="564" y="3178"/>
                </a:lnTo>
                <a:lnTo>
                  <a:pt x="566" y="3170"/>
                </a:lnTo>
                <a:lnTo>
                  <a:pt x="566" y="3160"/>
                </a:lnTo>
                <a:lnTo>
                  <a:pt x="572" y="3158"/>
                </a:lnTo>
                <a:lnTo>
                  <a:pt x="574" y="3154"/>
                </a:lnTo>
                <a:lnTo>
                  <a:pt x="574" y="3144"/>
                </a:lnTo>
                <a:lnTo>
                  <a:pt x="574" y="3114"/>
                </a:lnTo>
                <a:lnTo>
                  <a:pt x="582" y="3094"/>
                </a:lnTo>
                <a:lnTo>
                  <a:pt x="590" y="3076"/>
                </a:lnTo>
                <a:lnTo>
                  <a:pt x="596" y="3068"/>
                </a:lnTo>
                <a:lnTo>
                  <a:pt x="602" y="3062"/>
                </a:lnTo>
                <a:lnTo>
                  <a:pt x="608" y="3054"/>
                </a:lnTo>
                <a:lnTo>
                  <a:pt x="612" y="3046"/>
                </a:lnTo>
                <a:lnTo>
                  <a:pt x="614" y="3036"/>
                </a:lnTo>
                <a:lnTo>
                  <a:pt x="616" y="3026"/>
                </a:lnTo>
                <a:lnTo>
                  <a:pt x="616" y="3004"/>
                </a:lnTo>
                <a:lnTo>
                  <a:pt x="612" y="2988"/>
                </a:lnTo>
                <a:lnTo>
                  <a:pt x="608" y="2974"/>
                </a:lnTo>
                <a:lnTo>
                  <a:pt x="606" y="2964"/>
                </a:lnTo>
                <a:lnTo>
                  <a:pt x="606" y="2952"/>
                </a:lnTo>
                <a:lnTo>
                  <a:pt x="602" y="2952"/>
                </a:lnTo>
                <a:lnTo>
                  <a:pt x="602" y="2946"/>
                </a:lnTo>
                <a:lnTo>
                  <a:pt x="600" y="2924"/>
                </a:lnTo>
                <a:lnTo>
                  <a:pt x="602" y="2896"/>
                </a:lnTo>
                <a:lnTo>
                  <a:pt x="608" y="2854"/>
                </a:lnTo>
                <a:lnTo>
                  <a:pt x="622" y="2794"/>
                </a:lnTo>
                <a:lnTo>
                  <a:pt x="636" y="2738"/>
                </a:lnTo>
                <a:lnTo>
                  <a:pt x="648" y="2680"/>
                </a:lnTo>
                <a:lnTo>
                  <a:pt x="658" y="2624"/>
                </a:lnTo>
                <a:lnTo>
                  <a:pt x="666" y="2568"/>
                </a:lnTo>
                <a:lnTo>
                  <a:pt x="672" y="2512"/>
                </a:lnTo>
                <a:lnTo>
                  <a:pt x="676" y="2460"/>
                </a:lnTo>
                <a:lnTo>
                  <a:pt x="678" y="2412"/>
                </a:lnTo>
                <a:lnTo>
                  <a:pt x="676" y="2368"/>
                </a:lnTo>
                <a:lnTo>
                  <a:pt x="672" y="2306"/>
                </a:lnTo>
                <a:lnTo>
                  <a:pt x="666" y="2254"/>
                </a:lnTo>
                <a:lnTo>
                  <a:pt x="658" y="2214"/>
                </a:lnTo>
                <a:lnTo>
                  <a:pt x="652" y="2186"/>
                </a:lnTo>
                <a:lnTo>
                  <a:pt x="718" y="2178"/>
                </a:lnTo>
                <a:lnTo>
                  <a:pt x="722" y="2176"/>
                </a:lnTo>
                <a:lnTo>
                  <a:pt x="724" y="2174"/>
                </a:lnTo>
                <a:lnTo>
                  <a:pt x="726" y="2170"/>
                </a:lnTo>
                <a:lnTo>
                  <a:pt x="726" y="2006"/>
                </a:lnTo>
                <a:lnTo>
                  <a:pt x="728" y="1874"/>
                </a:lnTo>
                <a:lnTo>
                  <a:pt x="726" y="1774"/>
                </a:lnTo>
                <a:lnTo>
                  <a:pt x="722" y="1696"/>
                </a:lnTo>
                <a:lnTo>
                  <a:pt x="722" y="1614"/>
                </a:lnTo>
                <a:lnTo>
                  <a:pt x="722" y="1500"/>
                </a:lnTo>
                <a:lnTo>
                  <a:pt x="718" y="1462"/>
                </a:lnTo>
                <a:lnTo>
                  <a:pt x="716" y="1448"/>
                </a:lnTo>
                <a:lnTo>
                  <a:pt x="724" y="1446"/>
                </a:lnTo>
                <a:lnTo>
                  <a:pt x="742" y="1442"/>
                </a:lnTo>
                <a:lnTo>
                  <a:pt x="750" y="1438"/>
                </a:lnTo>
                <a:lnTo>
                  <a:pt x="758" y="1434"/>
                </a:lnTo>
                <a:lnTo>
                  <a:pt x="764" y="1430"/>
                </a:lnTo>
                <a:lnTo>
                  <a:pt x="764" y="1426"/>
                </a:lnTo>
                <a:lnTo>
                  <a:pt x="712" y="1182"/>
                </a:lnTo>
                <a:lnTo>
                  <a:pt x="702" y="1124"/>
                </a:lnTo>
                <a:lnTo>
                  <a:pt x="696" y="1084"/>
                </a:lnTo>
                <a:lnTo>
                  <a:pt x="694" y="1054"/>
                </a:lnTo>
                <a:lnTo>
                  <a:pt x="692" y="1032"/>
                </a:lnTo>
                <a:lnTo>
                  <a:pt x="692" y="1010"/>
                </a:lnTo>
                <a:lnTo>
                  <a:pt x="694" y="990"/>
                </a:lnTo>
                <a:lnTo>
                  <a:pt x="704" y="986"/>
                </a:lnTo>
                <a:lnTo>
                  <a:pt x="712" y="978"/>
                </a:lnTo>
                <a:lnTo>
                  <a:pt x="716" y="974"/>
                </a:lnTo>
                <a:lnTo>
                  <a:pt x="720" y="968"/>
                </a:lnTo>
                <a:lnTo>
                  <a:pt x="730" y="942"/>
                </a:lnTo>
                <a:lnTo>
                  <a:pt x="746" y="902"/>
                </a:lnTo>
                <a:lnTo>
                  <a:pt x="760" y="860"/>
                </a:lnTo>
                <a:lnTo>
                  <a:pt x="764" y="840"/>
                </a:lnTo>
                <a:lnTo>
                  <a:pt x="766" y="826"/>
                </a:lnTo>
                <a:lnTo>
                  <a:pt x="770" y="766"/>
                </a:lnTo>
                <a:lnTo>
                  <a:pt x="772" y="738"/>
                </a:lnTo>
                <a:lnTo>
                  <a:pt x="776" y="722"/>
                </a:lnTo>
                <a:lnTo>
                  <a:pt x="782" y="710"/>
                </a:lnTo>
                <a:lnTo>
                  <a:pt x="784" y="704"/>
                </a:lnTo>
                <a:lnTo>
                  <a:pt x="786" y="698"/>
                </a:lnTo>
                <a:lnTo>
                  <a:pt x="786" y="688"/>
                </a:lnTo>
                <a:lnTo>
                  <a:pt x="788" y="674"/>
                </a:lnTo>
                <a:lnTo>
                  <a:pt x="792" y="658"/>
                </a:lnTo>
                <a:lnTo>
                  <a:pt x="800" y="652"/>
                </a:lnTo>
                <a:lnTo>
                  <a:pt x="804" y="646"/>
                </a:lnTo>
                <a:lnTo>
                  <a:pt x="808" y="640"/>
                </a:lnTo>
                <a:lnTo>
                  <a:pt x="808" y="634"/>
                </a:lnTo>
                <a:lnTo>
                  <a:pt x="806" y="628"/>
                </a:lnTo>
                <a:lnTo>
                  <a:pt x="804" y="622"/>
                </a:lnTo>
                <a:lnTo>
                  <a:pt x="804" y="618"/>
                </a:lnTo>
                <a:lnTo>
                  <a:pt x="804" y="604"/>
                </a:lnTo>
                <a:lnTo>
                  <a:pt x="802" y="578"/>
                </a:lnTo>
                <a:lnTo>
                  <a:pt x="798" y="550"/>
                </a:lnTo>
                <a:lnTo>
                  <a:pt x="794" y="540"/>
                </a:lnTo>
                <a:lnTo>
                  <a:pt x="790" y="532"/>
                </a:lnTo>
                <a:lnTo>
                  <a:pt x="776" y="522"/>
                </a:lnTo>
                <a:lnTo>
                  <a:pt x="758" y="510"/>
                </a:lnTo>
                <a:lnTo>
                  <a:pt x="736" y="502"/>
                </a:lnTo>
                <a:lnTo>
                  <a:pt x="726" y="498"/>
                </a:lnTo>
                <a:lnTo>
                  <a:pt x="714" y="496"/>
                </a:lnTo>
                <a:lnTo>
                  <a:pt x="672" y="494"/>
                </a:lnTo>
                <a:lnTo>
                  <a:pt x="648" y="490"/>
                </a:lnTo>
                <a:lnTo>
                  <a:pt x="634" y="486"/>
                </a:lnTo>
                <a:lnTo>
                  <a:pt x="624" y="482"/>
                </a:lnTo>
                <a:lnTo>
                  <a:pt x="616" y="476"/>
                </a:lnTo>
                <a:lnTo>
                  <a:pt x="620" y="476"/>
                </a:lnTo>
                <a:lnTo>
                  <a:pt x="628" y="478"/>
                </a:lnTo>
                <a:lnTo>
                  <a:pt x="634" y="476"/>
                </a:lnTo>
                <a:lnTo>
                  <a:pt x="638" y="474"/>
                </a:lnTo>
                <a:lnTo>
                  <a:pt x="638" y="472"/>
                </a:lnTo>
                <a:lnTo>
                  <a:pt x="636" y="472"/>
                </a:lnTo>
                <a:lnTo>
                  <a:pt x="634" y="474"/>
                </a:lnTo>
                <a:lnTo>
                  <a:pt x="630" y="474"/>
                </a:lnTo>
                <a:lnTo>
                  <a:pt x="624" y="474"/>
                </a:lnTo>
                <a:lnTo>
                  <a:pt x="620" y="472"/>
                </a:lnTo>
                <a:lnTo>
                  <a:pt x="618" y="470"/>
                </a:lnTo>
                <a:lnTo>
                  <a:pt x="616" y="464"/>
                </a:lnTo>
                <a:lnTo>
                  <a:pt x="614" y="456"/>
                </a:lnTo>
                <a:lnTo>
                  <a:pt x="614" y="446"/>
                </a:lnTo>
                <a:lnTo>
                  <a:pt x="610" y="438"/>
                </a:lnTo>
                <a:lnTo>
                  <a:pt x="606" y="430"/>
                </a:lnTo>
                <a:lnTo>
                  <a:pt x="598" y="424"/>
                </a:lnTo>
                <a:lnTo>
                  <a:pt x="590" y="416"/>
                </a:lnTo>
                <a:lnTo>
                  <a:pt x="580" y="410"/>
                </a:lnTo>
                <a:lnTo>
                  <a:pt x="570" y="408"/>
                </a:lnTo>
                <a:lnTo>
                  <a:pt x="556" y="408"/>
                </a:lnTo>
                <a:lnTo>
                  <a:pt x="554" y="404"/>
                </a:lnTo>
                <a:lnTo>
                  <a:pt x="554" y="402"/>
                </a:lnTo>
                <a:lnTo>
                  <a:pt x="554" y="400"/>
                </a:lnTo>
                <a:lnTo>
                  <a:pt x="552" y="398"/>
                </a:lnTo>
                <a:lnTo>
                  <a:pt x="550" y="396"/>
                </a:lnTo>
                <a:lnTo>
                  <a:pt x="550" y="392"/>
                </a:lnTo>
                <a:lnTo>
                  <a:pt x="556" y="388"/>
                </a:lnTo>
                <a:lnTo>
                  <a:pt x="562" y="386"/>
                </a:lnTo>
                <a:lnTo>
                  <a:pt x="568" y="386"/>
                </a:lnTo>
                <a:lnTo>
                  <a:pt x="574" y="384"/>
                </a:lnTo>
                <a:lnTo>
                  <a:pt x="580" y="384"/>
                </a:lnTo>
                <a:lnTo>
                  <a:pt x="584" y="380"/>
                </a:lnTo>
                <a:lnTo>
                  <a:pt x="582" y="378"/>
                </a:lnTo>
                <a:lnTo>
                  <a:pt x="570" y="368"/>
                </a:lnTo>
                <a:lnTo>
                  <a:pt x="556" y="358"/>
                </a:lnTo>
                <a:lnTo>
                  <a:pt x="562" y="346"/>
                </a:lnTo>
                <a:lnTo>
                  <a:pt x="566" y="332"/>
                </a:lnTo>
                <a:lnTo>
                  <a:pt x="568" y="328"/>
                </a:lnTo>
                <a:lnTo>
                  <a:pt x="584" y="298"/>
                </a:lnTo>
                <a:lnTo>
                  <a:pt x="590" y="296"/>
                </a:lnTo>
                <a:lnTo>
                  <a:pt x="596" y="292"/>
                </a:lnTo>
                <a:lnTo>
                  <a:pt x="602" y="282"/>
                </a:lnTo>
                <a:lnTo>
                  <a:pt x="606" y="270"/>
                </a:lnTo>
                <a:lnTo>
                  <a:pt x="610" y="254"/>
                </a:lnTo>
                <a:lnTo>
                  <a:pt x="614" y="240"/>
                </a:lnTo>
                <a:lnTo>
                  <a:pt x="616" y="222"/>
                </a:lnTo>
                <a:lnTo>
                  <a:pt x="620" y="212"/>
                </a:lnTo>
                <a:lnTo>
                  <a:pt x="624" y="198"/>
                </a:lnTo>
                <a:lnTo>
                  <a:pt x="626" y="182"/>
                </a:lnTo>
                <a:lnTo>
                  <a:pt x="626" y="168"/>
                </a:lnTo>
                <a:lnTo>
                  <a:pt x="624" y="154"/>
                </a:lnTo>
                <a:lnTo>
                  <a:pt x="620" y="142"/>
                </a:lnTo>
                <a:lnTo>
                  <a:pt x="610" y="118"/>
                </a:lnTo>
                <a:lnTo>
                  <a:pt x="600" y="102"/>
                </a:lnTo>
                <a:lnTo>
                  <a:pt x="596" y="96"/>
                </a:lnTo>
                <a:lnTo>
                  <a:pt x="590" y="88"/>
                </a:lnTo>
                <a:lnTo>
                  <a:pt x="578" y="68"/>
                </a:lnTo>
                <a:lnTo>
                  <a:pt x="560" y="44"/>
                </a:lnTo>
                <a:lnTo>
                  <a:pt x="550" y="32"/>
                </a:lnTo>
                <a:lnTo>
                  <a:pt x="538" y="22"/>
                </a:lnTo>
                <a:lnTo>
                  <a:pt x="528" y="14"/>
                </a:lnTo>
                <a:lnTo>
                  <a:pt x="516" y="8"/>
                </a:lnTo>
                <a:lnTo>
                  <a:pt x="498" y="2"/>
                </a:lnTo>
                <a:lnTo>
                  <a:pt x="486" y="0"/>
                </a:lnTo>
                <a:lnTo>
                  <a:pt x="482" y="0"/>
                </a:lnTo>
                <a:lnTo>
                  <a:pt x="464" y="0"/>
                </a:lnTo>
                <a:lnTo>
                  <a:pt x="462" y="0"/>
                </a:lnTo>
                <a:lnTo>
                  <a:pt x="442" y="2"/>
                </a:lnTo>
                <a:lnTo>
                  <a:pt x="430" y="2"/>
                </a:lnTo>
                <a:close/>
              </a:path>
            </a:pathLst>
          </a:custGeom>
          <a:solidFill>
            <a:schemeClr val="bg1">
              <a:alpha val="5294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5525" name="Freeform 32"/>
          <p:cNvSpPr>
            <a:spLocks noEditPoints="1"/>
          </p:cNvSpPr>
          <p:nvPr/>
        </p:nvSpPr>
        <p:spPr bwMode="auto">
          <a:xfrm flipH="1">
            <a:off x="795338" y="1746250"/>
            <a:ext cx="95250" cy="406400"/>
          </a:xfrm>
          <a:custGeom>
            <a:avLst/>
            <a:gdLst>
              <a:gd name="T0" fmla="*/ 0 w 734"/>
              <a:gd name="T1" fmla="*/ 0 h 3116"/>
              <a:gd name="T2" fmla="*/ 0 w 734"/>
              <a:gd name="T3" fmla="*/ 0 h 3116"/>
              <a:gd name="T4" fmla="*/ 0 w 734"/>
              <a:gd name="T5" fmla="*/ 0 h 3116"/>
              <a:gd name="T6" fmla="*/ 0 w 734"/>
              <a:gd name="T7" fmla="*/ 0 h 3116"/>
              <a:gd name="T8" fmla="*/ 0 w 734"/>
              <a:gd name="T9" fmla="*/ 0 h 3116"/>
              <a:gd name="T10" fmla="*/ 0 w 734"/>
              <a:gd name="T11" fmla="*/ 0 h 3116"/>
              <a:gd name="T12" fmla="*/ 0 w 734"/>
              <a:gd name="T13" fmla="*/ 0 h 3116"/>
              <a:gd name="T14" fmla="*/ 0 w 734"/>
              <a:gd name="T15" fmla="*/ 0 h 3116"/>
              <a:gd name="T16" fmla="*/ 0 w 734"/>
              <a:gd name="T17" fmla="*/ 0 h 3116"/>
              <a:gd name="T18" fmla="*/ 0 w 734"/>
              <a:gd name="T19" fmla="*/ 0 h 3116"/>
              <a:gd name="T20" fmla="*/ 0 w 734"/>
              <a:gd name="T21" fmla="*/ 0 h 3116"/>
              <a:gd name="T22" fmla="*/ 0 w 734"/>
              <a:gd name="T23" fmla="*/ 0 h 3116"/>
              <a:gd name="T24" fmla="*/ 0 w 734"/>
              <a:gd name="T25" fmla="*/ 0 h 3116"/>
              <a:gd name="T26" fmla="*/ 0 w 734"/>
              <a:gd name="T27" fmla="*/ 0 h 3116"/>
              <a:gd name="T28" fmla="*/ 0 w 734"/>
              <a:gd name="T29" fmla="*/ 0 h 3116"/>
              <a:gd name="T30" fmla="*/ 0 w 734"/>
              <a:gd name="T31" fmla="*/ 0 h 3116"/>
              <a:gd name="T32" fmla="*/ 0 w 734"/>
              <a:gd name="T33" fmla="*/ 0 h 3116"/>
              <a:gd name="T34" fmla="*/ 0 w 734"/>
              <a:gd name="T35" fmla="*/ 0 h 3116"/>
              <a:gd name="T36" fmla="*/ 0 w 734"/>
              <a:gd name="T37" fmla="*/ 0 h 3116"/>
              <a:gd name="T38" fmla="*/ 0 w 734"/>
              <a:gd name="T39" fmla="*/ 0 h 3116"/>
              <a:gd name="T40" fmla="*/ 0 w 734"/>
              <a:gd name="T41" fmla="*/ 0 h 3116"/>
              <a:gd name="T42" fmla="*/ 0 w 734"/>
              <a:gd name="T43" fmla="*/ 0 h 3116"/>
              <a:gd name="T44" fmla="*/ 0 w 734"/>
              <a:gd name="T45" fmla="*/ 0 h 3116"/>
              <a:gd name="T46" fmla="*/ 0 w 734"/>
              <a:gd name="T47" fmla="*/ 0 h 3116"/>
              <a:gd name="T48" fmla="*/ 0 w 734"/>
              <a:gd name="T49" fmla="*/ 0 h 3116"/>
              <a:gd name="T50" fmla="*/ 0 w 734"/>
              <a:gd name="T51" fmla="*/ 0 h 3116"/>
              <a:gd name="T52" fmla="*/ 0 w 734"/>
              <a:gd name="T53" fmla="*/ 0 h 3116"/>
              <a:gd name="T54" fmla="*/ 0 w 734"/>
              <a:gd name="T55" fmla="*/ 0 h 3116"/>
              <a:gd name="T56" fmla="*/ 0 w 734"/>
              <a:gd name="T57" fmla="*/ 0 h 3116"/>
              <a:gd name="T58" fmla="*/ 0 w 734"/>
              <a:gd name="T59" fmla="*/ 0 h 3116"/>
              <a:gd name="T60" fmla="*/ 0 w 734"/>
              <a:gd name="T61" fmla="*/ 0 h 3116"/>
              <a:gd name="T62" fmla="*/ 0 w 734"/>
              <a:gd name="T63" fmla="*/ 0 h 3116"/>
              <a:gd name="T64" fmla="*/ 0 w 734"/>
              <a:gd name="T65" fmla="*/ 0 h 3116"/>
              <a:gd name="T66" fmla="*/ 0 w 734"/>
              <a:gd name="T67" fmla="*/ 0 h 3116"/>
              <a:gd name="T68" fmla="*/ 0 w 734"/>
              <a:gd name="T69" fmla="*/ 0 h 3116"/>
              <a:gd name="T70" fmla="*/ 0 w 734"/>
              <a:gd name="T71" fmla="*/ 0 h 3116"/>
              <a:gd name="T72" fmla="*/ 0 w 734"/>
              <a:gd name="T73" fmla="*/ 0 h 3116"/>
              <a:gd name="T74" fmla="*/ 0 w 734"/>
              <a:gd name="T75" fmla="*/ 0 h 3116"/>
              <a:gd name="T76" fmla="*/ 0 w 734"/>
              <a:gd name="T77" fmla="*/ 0 h 3116"/>
              <a:gd name="T78" fmla="*/ 0 w 734"/>
              <a:gd name="T79" fmla="*/ 0 h 3116"/>
              <a:gd name="T80" fmla="*/ 0 w 734"/>
              <a:gd name="T81" fmla="*/ 0 h 3116"/>
              <a:gd name="T82" fmla="*/ 0 w 734"/>
              <a:gd name="T83" fmla="*/ 0 h 3116"/>
              <a:gd name="T84" fmla="*/ 0 w 734"/>
              <a:gd name="T85" fmla="*/ 0 h 3116"/>
              <a:gd name="T86" fmla="*/ 0 w 734"/>
              <a:gd name="T87" fmla="*/ 0 h 3116"/>
              <a:gd name="T88" fmla="*/ 0 w 734"/>
              <a:gd name="T89" fmla="*/ 0 h 3116"/>
              <a:gd name="T90" fmla="*/ 0 w 734"/>
              <a:gd name="T91" fmla="*/ 0 h 3116"/>
              <a:gd name="T92" fmla="*/ 0 w 734"/>
              <a:gd name="T93" fmla="*/ 0 h 3116"/>
              <a:gd name="T94" fmla="*/ 0 w 734"/>
              <a:gd name="T95" fmla="*/ 0 h 3116"/>
              <a:gd name="T96" fmla="*/ 0 w 734"/>
              <a:gd name="T97" fmla="*/ 0 h 3116"/>
              <a:gd name="T98" fmla="*/ 0 w 734"/>
              <a:gd name="T99" fmla="*/ 0 h 3116"/>
              <a:gd name="T100" fmla="*/ 0 w 734"/>
              <a:gd name="T101" fmla="*/ 0 h 3116"/>
              <a:gd name="T102" fmla="*/ 0 w 734"/>
              <a:gd name="T103" fmla="*/ 0 h 3116"/>
              <a:gd name="T104" fmla="*/ 0 w 734"/>
              <a:gd name="T105" fmla="*/ 0 h 3116"/>
              <a:gd name="T106" fmla="*/ 0 w 734"/>
              <a:gd name="T107" fmla="*/ 0 h 3116"/>
              <a:gd name="T108" fmla="*/ 0 w 734"/>
              <a:gd name="T109" fmla="*/ 0 h 3116"/>
              <a:gd name="T110" fmla="*/ 0 w 734"/>
              <a:gd name="T111" fmla="*/ 0 h 3116"/>
              <a:gd name="T112" fmla="*/ 0 w 734"/>
              <a:gd name="T113" fmla="*/ 0 h 3116"/>
              <a:gd name="T114" fmla="*/ 0 w 734"/>
              <a:gd name="T115" fmla="*/ 0 h 3116"/>
              <a:gd name="T116" fmla="*/ 0 w 734"/>
              <a:gd name="T117" fmla="*/ 0 h 3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34"/>
              <a:gd name="T178" fmla="*/ 0 h 3116"/>
              <a:gd name="T179" fmla="*/ 734 w 734"/>
              <a:gd name="T180" fmla="*/ 3116 h 3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34" h="3116">
                <a:moveTo>
                  <a:pt x="224" y="2826"/>
                </a:moveTo>
                <a:lnTo>
                  <a:pt x="224" y="2826"/>
                </a:lnTo>
                <a:lnTo>
                  <a:pt x="226" y="2834"/>
                </a:lnTo>
                <a:lnTo>
                  <a:pt x="226" y="2840"/>
                </a:lnTo>
                <a:lnTo>
                  <a:pt x="222" y="2852"/>
                </a:lnTo>
                <a:lnTo>
                  <a:pt x="210" y="2878"/>
                </a:lnTo>
                <a:lnTo>
                  <a:pt x="204" y="2898"/>
                </a:lnTo>
                <a:lnTo>
                  <a:pt x="200" y="2906"/>
                </a:lnTo>
                <a:lnTo>
                  <a:pt x="194" y="2912"/>
                </a:lnTo>
                <a:lnTo>
                  <a:pt x="206" y="2866"/>
                </a:lnTo>
                <a:lnTo>
                  <a:pt x="214" y="2846"/>
                </a:lnTo>
                <a:lnTo>
                  <a:pt x="218" y="2836"/>
                </a:lnTo>
                <a:lnTo>
                  <a:pt x="224" y="2826"/>
                </a:lnTo>
                <a:close/>
                <a:moveTo>
                  <a:pt x="308" y="2684"/>
                </a:moveTo>
                <a:lnTo>
                  <a:pt x="308" y="2684"/>
                </a:lnTo>
                <a:lnTo>
                  <a:pt x="310" y="2644"/>
                </a:lnTo>
                <a:lnTo>
                  <a:pt x="314" y="2626"/>
                </a:lnTo>
                <a:lnTo>
                  <a:pt x="316" y="2612"/>
                </a:lnTo>
                <a:lnTo>
                  <a:pt x="320" y="2654"/>
                </a:lnTo>
                <a:lnTo>
                  <a:pt x="322" y="2698"/>
                </a:lnTo>
                <a:lnTo>
                  <a:pt x="322" y="2788"/>
                </a:lnTo>
                <a:lnTo>
                  <a:pt x="312" y="2780"/>
                </a:lnTo>
                <a:lnTo>
                  <a:pt x="306" y="2770"/>
                </a:lnTo>
                <a:lnTo>
                  <a:pt x="304" y="2758"/>
                </a:lnTo>
                <a:lnTo>
                  <a:pt x="302" y="2746"/>
                </a:lnTo>
                <a:lnTo>
                  <a:pt x="304" y="2716"/>
                </a:lnTo>
                <a:lnTo>
                  <a:pt x="308" y="2684"/>
                </a:lnTo>
                <a:close/>
                <a:moveTo>
                  <a:pt x="348" y="2030"/>
                </a:moveTo>
                <a:lnTo>
                  <a:pt x="348" y="2030"/>
                </a:lnTo>
                <a:lnTo>
                  <a:pt x="354" y="2030"/>
                </a:lnTo>
                <a:lnTo>
                  <a:pt x="360" y="2030"/>
                </a:lnTo>
                <a:lnTo>
                  <a:pt x="360" y="2064"/>
                </a:lnTo>
                <a:lnTo>
                  <a:pt x="360" y="2096"/>
                </a:lnTo>
                <a:lnTo>
                  <a:pt x="362" y="2114"/>
                </a:lnTo>
                <a:lnTo>
                  <a:pt x="364" y="2122"/>
                </a:lnTo>
                <a:lnTo>
                  <a:pt x="364" y="2130"/>
                </a:lnTo>
                <a:lnTo>
                  <a:pt x="362" y="2138"/>
                </a:lnTo>
                <a:lnTo>
                  <a:pt x="356" y="2146"/>
                </a:lnTo>
                <a:lnTo>
                  <a:pt x="346" y="2162"/>
                </a:lnTo>
                <a:lnTo>
                  <a:pt x="336" y="2180"/>
                </a:lnTo>
                <a:lnTo>
                  <a:pt x="324" y="2196"/>
                </a:lnTo>
                <a:lnTo>
                  <a:pt x="320" y="2176"/>
                </a:lnTo>
                <a:lnTo>
                  <a:pt x="320" y="2156"/>
                </a:lnTo>
                <a:lnTo>
                  <a:pt x="324" y="2136"/>
                </a:lnTo>
                <a:lnTo>
                  <a:pt x="328" y="2118"/>
                </a:lnTo>
                <a:lnTo>
                  <a:pt x="332" y="2098"/>
                </a:lnTo>
                <a:lnTo>
                  <a:pt x="336" y="2076"/>
                </a:lnTo>
                <a:lnTo>
                  <a:pt x="338" y="2054"/>
                </a:lnTo>
                <a:lnTo>
                  <a:pt x="338" y="2030"/>
                </a:lnTo>
                <a:lnTo>
                  <a:pt x="340" y="2032"/>
                </a:lnTo>
                <a:lnTo>
                  <a:pt x="348" y="2030"/>
                </a:lnTo>
                <a:close/>
                <a:moveTo>
                  <a:pt x="314" y="14"/>
                </a:moveTo>
                <a:lnTo>
                  <a:pt x="314" y="14"/>
                </a:lnTo>
                <a:lnTo>
                  <a:pt x="300" y="24"/>
                </a:lnTo>
                <a:lnTo>
                  <a:pt x="290" y="36"/>
                </a:lnTo>
                <a:lnTo>
                  <a:pt x="280" y="46"/>
                </a:lnTo>
                <a:lnTo>
                  <a:pt x="270" y="60"/>
                </a:lnTo>
                <a:lnTo>
                  <a:pt x="252" y="88"/>
                </a:lnTo>
                <a:lnTo>
                  <a:pt x="238" y="118"/>
                </a:lnTo>
                <a:lnTo>
                  <a:pt x="226" y="150"/>
                </a:lnTo>
                <a:lnTo>
                  <a:pt x="216" y="186"/>
                </a:lnTo>
                <a:lnTo>
                  <a:pt x="200" y="260"/>
                </a:lnTo>
                <a:lnTo>
                  <a:pt x="190" y="308"/>
                </a:lnTo>
                <a:lnTo>
                  <a:pt x="180" y="356"/>
                </a:lnTo>
                <a:lnTo>
                  <a:pt x="174" y="404"/>
                </a:lnTo>
                <a:lnTo>
                  <a:pt x="170" y="452"/>
                </a:lnTo>
                <a:lnTo>
                  <a:pt x="156" y="452"/>
                </a:lnTo>
                <a:lnTo>
                  <a:pt x="144" y="454"/>
                </a:lnTo>
                <a:lnTo>
                  <a:pt x="124" y="460"/>
                </a:lnTo>
                <a:lnTo>
                  <a:pt x="104" y="468"/>
                </a:lnTo>
                <a:lnTo>
                  <a:pt x="84" y="472"/>
                </a:lnTo>
                <a:lnTo>
                  <a:pt x="58" y="514"/>
                </a:lnTo>
                <a:lnTo>
                  <a:pt x="44" y="536"/>
                </a:lnTo>
                <a:lnTo>
                  <a:pt x="38" y="548"/>
                </a:lnTo>
                <a:lnTo>
                  <a:pt x="34" y="556"/>
                </a:lnTo>
                <a:lnTo>
                  <a:pt x="34" y="574"/>
                </a:lnTo>
                <a:lnTo>
                  <a:pt x="34" y="596"/>
                </a:lnTo>
                <a:lnTo>
                  <a:pt x="36" y="618"/>
                </a:lnTo>
                <a:lnTo>
                  <a:pt x="36" y="640"/>
                </a:lnTo>
                <a:lnTo>
                  <a:pt x="32" y="676"/>
                </a:lnTo>
                <a:lnTo>
                  <a:pt x="24" y="712"/>
                </a:lnTo>
                <a:lnTo>
                  <a:pt x="16" y="750"/>
                </a:lnTo>
                <a:lnTo>
                  <a:pt x="10" y="786"/>
                </a:lnTo>
                <a:lnTo>
                  <a:pt x="8" y="814"/>
                </a:lnTo>
                <a:lnTo>
                  <a:pt x="6" y="846"/>
                </a:lnTo>
                <a:lnTo>
                  <a:pt x="2" y="878"/>
                </a:lnTo>
                <a:lnTo>
                  <a:pt x="0" y="894"/>
                </a:lnTo>
                <a:lnTo>
                  <a:pt x="2" y="908"/>
                </a:lnTo>
                <a:lnTo>
                  <a:pt x="4" y="916"/>
                </a:lnTo>
                <a:lnTo>
                  <a:pt x="8" y="924"/>
                </a:lnTo>
                <a:lnTo>
                  <a:pt x="20" y="944"/>
                </a:lnTo>
                <a:lnTo>
                  <a:pt x="32" y="962"/>
                </a:lnTo>
                <a:lnTo>
                  <a:pt x="42" y="976"/>
                </a:lnTo>
                <a:lnTo>
                  <a:pt x="56" y="988"/>
                </a:lnTo>
                <a:lnTo>
                  <a:pt x="72" y="1000"/>
                </a:lnTo>
                <a:lnTo>
                  <a:pt x="118" y="1032"/>
                </a:lnTo>
                <a:lnTo>
                  <a:pt x="166" y="1064"/>
                </a:lnTo>
                <a:lnTo>
                  <a:pt x="160" y="1094"/>
                </a:lnTo>
                <a:lnTo>
                  <a:pt x="154" y="1122"/>
                </a:lnTo>
                <a:lnTo>
                  <a:pt x="146" y="1148"/>
                </a:lnTo>
                <a:lnTo>
                  <a:pt x="136" y="1174"/>
                </a:lnTo>
                <a:lnTo>
                  <a:pt x="116" y="1226"/>
                </a:lnTo>
                <a:lnTo>
                  <a:pt x="96" y="1280"/>
                </a:lnTo>
                <a:lnTo>
                  <a:pt x="82" y="1336"/>
                </a:lnTo>
                <a:lnTo>
                  <a:pt x="70" y="1394"/>
                </a:lnTo>
                <a:lnTo>
                  <a:pt x="62" y="1456"/>
                </a:lnTo>
                <a:lnTo>
                  <a:pt x="56" y="1526"/>
                </a:lnTo>
                <a:lnTo>
                  <a:pt x="70" y="1536"/>
                </a:lnTo>
                <a:lnTo>
                  <a:pt x="84" y="1546"/>
                </a:lnTo>
                <a:lnTo>
                  <a:pt x="80" y="1660"/>
                </a:lnTo>
                <a:lnTo>
                  <a:pt x="80" y="1776"/>
                </a:lnTo>
                <a:lnTo>
                  <a:pt x="78" y="1890"/>
                </a:lnTo>
                <a:lnTo>
                  <a:pt x="76" y="2000"/>
                </a:lnTo>
                <a:lnTo>
                  <a:pt x="98" y="2008"/>
                </a:lnTo>
                <a:lnTo>
                  <a:pt x="122" y="2016"/>
                </a:lnTo>
                <a:lnTo>
                  <a:pt x="170" y="2026"/>
                </a:lnTo>
                <a:lnTo>
                  <a:pt x="178" y="2056"/>
                </a:lnTo>
                <a:lnTo>
                  <a:pt x="184" y="2084"/>
                </a:lnTo>
                <a:lnTo>
                  <a:pt x="190" y="2112"/>
                </a:lnTo>
                <a:lnTo>
                  <a:pt x="192" y="2128"/>
                </a:lnTo>
                <a:lnTo>
                  <a:pt x="192" y="2144"/>
                </a:lnTo>
                <a:lnTo>
                  <a:pt x="188" y="2162"/>
                </a:lnTo>
                <a:lnTo>
                  <a:pt x="184" y="2178"/>
                </a:lnTo>
                <a:lnTo>
                  <a:pt x="178" y="2196"/>
                </a:lnTo>
                <a:lnTo>
                  <a:pt x="172" y="2214"/>
                </a:lnTo>
                <a:lnTo>
                  <a:pt x="168" y="2238"/>
                </a:lnTo>
                <a:lnTo>
                  <a:pt x="166" y="2262"/>
                </a:lnTo>
                <a:lnTo>
                  <a:pt x="164" y="2312"/>
                </a:lnTo>
                <a:lnTo>
                  <a:pt x="166" y="2362"/>
                </a:lnTo>
                <a:lnTo>
                  <a:pt x="172" y="2410"/>
                </a:lnTo>
                <a:lnTo>
                  <a:pt x="180" y="2458"/>
                </a:lnTo>
                <a:lnTo>
                  <a:pt x="190" y="2506"/>
                </a:lnTo>
                <a:lnTo>
                  <a:pt x="208" y="2600"/>
                </a:lnTo>
                <a:lnTo>
                  <a:pt x="222" y="2674"/>
                </a:lnTo>
                <a:lnTo>
                  <a:pt x="232" y="2722"/>
                </a:lnTo>
                <a:lnTo>
                  <a:pt x="234" y="2734"/>
                </a:lnTo>
                <a:lnTo>
                  <a:pt x="236" y="2746"/>
                </a:lnTo>
                <a:lnTo>
                  <a:pt x="234" y="2758"/>
                </a:lnTo>
                <a:lnTo>
                  <a:pt x="232" y="2768"/>
                </a:lnTo>
                <a:lnTo>
                  <a:pt x="226" y="2774"/>
                </a:lnTo>
                <a:lnTo>
                  <a:pt x="220" y="2778"/>
                </a:lnTo>
                <a:lnTo>
                  <a:pt x="216" y="2784"/>
                </a:lnTo>
                <a:lnTo>
                  <a:pt x="214" y="2788"/>
                </a:lnTo>
                <a:lnTo>
                  <a:pt x="214" y="2792"/>
                </a:lnTo>
                <a:lnTo>
                  <a:pt x="214" y="2796"/>
                </a:lnTo>
                <a:lnTo>
                  <a:pt x="216" y="2798"/>
                </a:lnTo>
                <a:lnTo>
                  <a:pt x="220" y="2804"/>
                </a:lnTo>
                <a:lnTo>
                  <a:pt x="200" y="2864"/>
                </a:lnTo>
                <a:lnTo>
                  <a:pt x="192" y="2896"/>
                </a:lnTo>
                <a:lnTo>
                  <a:pt x="186" y="2930"/>
                </a:lnTo>
                <a:lnTo>
                  <a:pt x="180" y="2942"/>
                </a:lnTo>
                <a:lnTo>
                  <a:pt x="176" y="2946"/>
                </a:lnTo>
                <a:lnTo>
                  <a:pt x="172" y="2954"/>
                </a:lnTo>
                <a:lnTo>
                  <a:pt x="164" y="2956"/>
                </a:lnTo>
                <a:lnTo>
                  <a:pt x="156" y="2958"/>
                </a:lnTo>
                <a:lnTo>
                  <a:pt x="154" y="2974"/>
                </a:lnTo>
                <a:lnTo>
                  <a:pt x="156" y="2988"/>
                </a:lnTo>
                <a:lnTo>
                  <a:pt x="160" y="3000"/>
                </a:lnTo>
                <a:lnTo>
                  <a:pt x="164" y="3012"/>
                </a:lnTo>
                <a:lnTo>
                  <a:pt x="166" y="3016"/>
                </a:lnTo>
                <a:lnTo>
                  <a:pt x="168" y="3022"/>
                </a:lnTo>
                <a:lnTo>
                  <a:pt x="170" y="3026"/>
                </a:lnTo>
                <a:lnTo>
                  <a:pt x="176" y="3028"/>
                </a:lnTo>
                <a:lnTo>
                  <a:pt x="180" y="3028"/>
                </a:lnTo>
                <a:lnTo>
                  <a:pt x="186" y="3028"/>
                </a:lnTo>
                <a:lnTo>
                  <a:pt x="216" y="3032"/>
                </a:lnTo>
                <a:lnTo>
                  <a:pt x="220" y="3036"/>
                </a:lnTo>
                <a:lnTo>
                  <a:pt x="220" y="3042"/>
                </a:lnTo>
                <a:lnTo>
                  <a:pt x="220" y="3046"/>
                </a:lnTo>
                <a:lnTo>
                  <a:pt x="220" y="3050"/>
                </a:lnTo>
                <a:lnTo>
                  <a:pt x="222" y="3052"/>
                </a:lnTo>
                <a:lnTo>
                  <a:pt x="232" y="3054"/>
                </a:lnTo>
                <a:lnTo>
                  <a:pt x="236" y="3056"/>
                </a:lnTo>
                <a:lnTo>
                  <a:pt x="242" y="3054"/>
                </a:lnTo>
                <a:lnTo>
                  <a:pt x="244" y="3054"/>
                </a:lnTo>
                <a:lnTo>
                  <a:pt x="246" y="3052"/>
                </a:lnTo>
                <a:lnTo>
                  <a:pt x="248" y="3046"/>
                </a:lnTo>
                <a:lnTo>
                  <a:pt x="248" y="3040"/>
                </a:lnTo>
                <a:lnTo>
                  <a:pt x="250" y="3034"/>
                </a:lnTo>
                <a:lnTo>
                  <a:pt x="274" y="3036"/>
                </a:lnTo>
                <a:lnTo>
                  <a:pt x="296" y="3038"/>
                </a:lnTo>
                <a:lnTo>
                  <a:pt x="300" y="3034"/>
                </a:lnTo>
                <a:lnTo>
                  <a:pt x="302" y="3030"/>
                </a:lnTo>
                <a:lnTo>
                  <a:pt x="302" y="3026"/>
                </a:lnTo>
                <a:lnTo>
                  <a:pt x="308" y="3044"/>
                </a:lnTo>
                <a:lnTo>
                  <a:pt x="312" y="3062"/>
                </a:lnTo>
                <a:lnTo>
                  <a:pt x="314" y="3068"/>
                </a:lnTo>
                <a:lnTo>
                  <a:pt x="316" y="3078"/>
                </a:lnTo>
                <a:lnTo>
                  <a:pt x="320" y="3082"/>
                </a:lnTo>
                <a:lnTo>
                  <a:pt x="322" y="3084"/>
                </a:lnTo>
                <a:lnTo>
                  <a:pt x="328" y="3084"/>
                </a:lnTo>
                <a:lnTo>
                  <a:pt x="334" y="3084"/>
                </a:lnTo>
                <a:lnTo>
                  <a:pt x="338" y="3082"/>
                </a:lnTo>
                <a:lnTo>
                  <a:pt x="340" y="3078"/>
                </a:lnTo>
                <a:lnTo>
                  <a:pt x="340" y="3076"/>
                </a:lnTo>
                <a:lnTo>
                  <a:pt x="340" y="3068"/>
                </a:lnTo>
                <a:lnTo>
                  <a:pt x="340" y="3062"/>
                </a:lnTo>
                <a:lnTo>
                  <a:pt x="344" y="3032"/>
                </a:lnTo>
                <a:lnTo>
                  <a:pt x="354" y="3038"/>
                </a:lnTo>
                <a:lnTo>
                  <a:pt x="362" y="3044"/>
                </a:lnTo>
                <a:lnTo>
                  <a:pt x="370" y="3052"/>
                </a:lnTo>
                <a:lnTo>
                  <a:pt x="376" y="3062"/>
                </a:lnTo>
                <a:lnTo>
                  <a:pt x="388" y="3084"/>
                </a:lnTo>
                <a:lnTo>
                  <a:pt x="394" y="3096"/>
                </a:lnTo>
                <a:lnTo>
                  <a:pt x="402" y="3104"/>
                </a:lnTo>
                <a:lnTo>
                  <a:pt x="412" y="3108"/>
                </a:lnTo>
                <a:lnTo>
                  <a:pt x="428" y="3112"/>
                </a:lnTo>
                <a:lnTo>
                  <a:pt x="460" y="3116"/>
                </a:lnTo>
                <a:lnTo>
                  <a:pt x="490" y="3116"/>
                </a:lnTo>
                <a:lnTo>
                  <a:pt x="518" y="3116"/>
                </a:lnTo>
                <a:lnTo>
                  <a:pt x="546" y="3116"/>
                </a:lnTo>
                <a:lnTo>
                  <a:pt x="570" y="3110"/>
                </a:lnTo>
                <a:lnTo>
                  <a:pt x="576" y="3110"/>
                </a:lnTo>
                <a:lnTo>
                  <a:pt x="582" y="3108"/>
                </a:lnTo>
                <a:lnTo>
                  <a:pt x="588" y="3104"/>
                </a:lnTo>
                <a:lnTo>
                  <a:pt x="590" y="3100"/>
                </a:lnTo>
                <a:lnTo>
                  <a:pt x="592" y="3094"/>
                </a:lnTo>
                <a:lnTo>
                  <a:pt x="592" y="3088"/>
                </a:lnTo>
                <a:lnTo>
                  <a:pt x="594" y="3084"/>
                </a:lnTo>
                <a:lnTo>
                  <a:pt x="592" y="3078"/>
                </a:lnTo>
                <a:lnTo>
                  <a:pt x="590" y="3074"/>
                </a:lnTo>
                <a:lnTo>
                  <a:pt x="584" y="3070"/>
                </a:lnTo>
                <a:lnTo>
                  <a:pt x="580" y="3066"/>
                </a:lnTo>
                <a:lnTo>
                  <a:pt x="556" y="3052"/>
                </a:lnTo>
                <a:lnTo>
                  <a:pt x="534" y="3040"/>
                </a:lnTo>
                <a:lnTo>
                  <a:pt x="528" y="3036"/>
                </a:lnTo>
                <a:lnTo>
                  <a:pt x="520" y="3030"/>
                </a:lnTo>
                <a:lnTo>
                  <a:pt x="518" y="3026"/>
                </a:lnTo>
                <a:lnTo>
                  <a:pt x="512" y="3020"/>
                </a:lnTo>
                <a:lnTo>
                  <a:pt x="506" y="3016"/>
                </a:lnTo>
                <a:lnTo>
                  <a:pt x="492" y="3008"/>
                </a:lnTo>
                <a:lnTo>
                  <a:pt x="488" y="3004"/>
                </a:lnTo>
                <a:lnTo>
                  <a:pt x="474" y="2994"/>
                </a:lnTo>
                <a:lnTo>
                  <a:pt x="462" y="2980"/>
                </a:lnTo>
                <a:lnTo>
                  <a:pt x="454" y="2968"/>
                </a:lnTo>
                <a:lnTo>
                  <a:pt x="448" y="2952"/>
                </a:lnTo>
                <a:lnTo>
                  <a:pt x="436" y="2920"/>
                </a:lnTo>
                <a:lnTo>
                  <a:pt x="430" y="2904"/>
                </a:lnTo>
                <a:lnTo>
                  <a:pt x="424" y="2886"/>
                </a:lnTo>
                <a:lnTo>
                  <a:pt x="422" y="2868"/>
                </a:lnTo>
                <a:lnTo>
                  <a:pt x="422" y="2848"/>
                </a:lnTo>
                <a:lnTo>
                  <a:pt x="422" y="2846"/>
                </a:lnTo>
                <a:lnTo>
                  <a:pt x="424" y="2846"/>
                </a:lnTo>
                <a:lnTo>
                  <a:pt x="428" y="2846"/>
                </a:lnTo>
                <a:lnTo>
                  <a:pt x="432" y="2844"/>
                </a:lnTo>
                <a:lnTo>
                  <a:pt x="434" y="2842"/>
                </a:lnTo>
                <a:lnTo>
                  <a:pt x="434" y="2840"/>
                </a:lnTo>
                <a:lnTo>
                  <a:pt x="432" y="2834"/>
                </a:lnTo>
                <a:lnTo>
                  <a:pt x="428" y="2830"/>
                </a:lnTo>
                <a:lnTo>
                  <a:pt x="420" y="2826"/>
                </a:lnTo>
                <a:lnTo>
                  <a:pt x="418" y="2790"/>
                </a:lnTo>
                <a:lnTo>
                  <a:pt x="418" y="2754"/>
                </a:lnTo>
                <a:lnTo>
                  <a:pt x="422" y="2718"/>
                </a:lnTo>
                <a:lnTo>
                  <a:pt x="426" y="2682"/>
                </a:lnTo>
                <a:lnTo>
                  <a:pt x="436" y="2610"/>
                </a:lnTo>
                <a:lnTo>
                  <a:pt x="448" y="2540"/>
                </a:lnTo>
                <a:lnTo>
                  <a:pt x="468" y="2400"/>
                </a:lnTo>
                <a:lnTo>
                  <a:pt x="472" y="2364"/>
                </a:lnTo>
                <a:lnTo>
                  <a:pt x="476" y="2326"/>
                </a:lnTo>
                <a:lnTo>
                  <a:pt x="478" y="2252"/>
                </a:lnTo>
                <a:lnTo>
                  <a:pt x="480" y="2230"/>
                </a:lnTo>
                <a:lnTo>
                  <a:pt x="484" y="2208"/>
                </a:lnTo>
                <a:lnTo>
                  <a:pt x="486" y="2200"/>
                </a:lnTo>
                <a:lnTo>
                  <a:pt x="492" y="2190"/>
                </a:lnTo>
                <a:lnTo>
                  <a:pt x="502" y="2174"/>
                </a:lnTo>
                <a:lnTo>
                  <a:pt x="510" y="2154"/>
                </a:lnTo>
                <a:lnTo>
                  <a:pt x="514" y="2134"/>
                </a:lnTo>
                <a:lnTo>
                  <a:pt x="520" y="2122"/>
                </a:lnTo>
                <a:lnTo>
                  <a:pt x="524" y="2112"/>
                </a:lnTo>
                <a:lnTo>
                  <a:pt x="526" y="2098"/>
                </a:lnTo>
                <a:lnTo>
                  <a:pt x="526" y="2086"/>
                </a:lnTo>
                <a:lnTo>
                  <a:pt x="526" y="2060"/>
                </a:lnTo>
                <a:lnTo>
                  <a:pt x="526" y="2048"/>
                </a:lnTo>
                <a:lnTo>
                  <a:pt x="526" y="2036"/>
                </a:lnTo>
                <a:lnTo>
                  <a:pt x="530" y="2026"/>
                </a:lnTo>
                <a:lnTo>
                  <a:pt x="536" y="2016"/>
                </a:lnTo>
                <a:lnTo>
                  <a:pt x="566" y="2014"/>
                </a:lnTo>
                <a:lnTo>
                  <a:pt x="598" y="2012"/>
                </a:lnTo>
                <a:lnTo>
                  <a:pt x="612" y="2010"/>
                </a:lnTo>
                <a:lnTo>
                  <a:pt x="626" y="2006"/>
                </a:lnTo>
                <a:lnTo>
                  <a:pt x="638" y="2000"/>
                </a:lnTo>
                <a:lnTo>
                  <a:pt x="646" y="1992"/>
                </a:lnTo>
                <a:lnTo>
                  <a:pt x="650" y="1988"/>
                </a:lnTo>
                <a:lnTo>
                  <a:pt x="652" y="1984"/>
                </a:lnTo>
                <a:lnTo>
                  <a:pt x="652" y="1980"/>
                </a:lnTo>
                <a:lnTo>
                  <a:pt x="652" y="1970"/>
                </a:lnTo>
                <a:lnTo>
                  <a:pt x="652" y="1964"/>
                </a:lnTo>
                <a:lnTo>
                  <a:pt x="650" y="1914"/>
                </a:lnTo>
                <a:lnTo>
                  <a:pt x="652" y="1864"/>
                </a:lnTo>
                <a:lnTo>
                  <a:pt x="656" y="1764"/>
                </a:lnTo>
                <a:lnTo>
                  <a:pt x="662" y="1664"/>
                </a:lnTo>
                <a:lnTo>
                  <a:pt x="662" y="1614"/>
                </a:lnTo>
                <a:lnTo>
                  <a:pt x="660" y="1564"/>
                </a:lnTo>
                <a:lnTo>
                  <a:pt x="666" y="1560"/>
                </a:lnTo>
                <a:lnTo>
                  <a:pt x="672" y="1558"/>
                </a:lnTo>
                <a:lnTo>
                  <a:pt x="676" y="1556"/>
                </a:lnTo>
                <a:lnTo>
                  <a:pt x="680" y="1552"/>
                </a:lnTo>
                <a:lnTo>
                  <a:pt x="682" y="1548"/>
                </a:lnTo>
                <a:lnTo>
                  <a:pt x="684" y="1540"/>
                </a:lnTo>
                <a:lnTo>
                  <a:pt x="682" y="1532"/>
                </a:lnTo>
                <a:lnTo>
                  <a:pt x="680" y="1528"/>
                </a:lnTo>
                <a:lnTo>
                  <a:pt x="680" y="1524"/>
                </a:lnTo>
                <a:lnTo>
                  <a:pt x="680" y="1518"/>
                </a:lnTo>
                <a:lnTo>
                  <a:pt x="680" y="1514"/>
                </a:lnTo>
                <a:lnTo>
                  <a:pt x="678" y="1506"/>
                </a:lnTo>
                <a:lnTo>
                  <a:pt x="672" y="1424"/>
                </a:lnTo>
                <a:lnTo>
                  <a:pt x="668" y="1382"/>
                </a:lnTo>
                <a:lnTo>
                  <a:pt x="664" y="1342"/>
                </a:lnTo>
                <a:lnTo>
                  <a:pt x="660" y="1324"/>
                </a:lnTo>
                <a:lnTo>
                  <a:pt x="656" y="1308"/>
                </a:lnTo>
                <a:lnTo>
                  <a:pt x="652" y="1292"/>
                </a:lnTo>
                <a:lnTo>
                  <a:pt x="652" y="1278"/>
                </a:lnTo>
                <a:lnTo>
                  <a:pt x="654" y="1272"/>
                </a:lnTo>
                <a:lnTo>
                  <a:pt x="656" y="1266"/>
                </a:lnTo>
                <a:lnTo>
                  <a:pt x="660" y="1262"/>
                </a:lnTo>
                <a:lnTo>
                  <a:pt x="660" y="1256"/>
                </a:lnTo>
                <a:lnTo>
                  <a:pt x="658" y="1246"/>
                </a:lnTo>
                <a:lnTo>
                  <a:pt x="654" y="1238"/>
                </a:lnTo>
                <a:lnTo>
                  <a:pt x="646" y="1230"/>
                </a:lnTo>
                <a:lnTo>
                  <a:pt x="642" y="1220"/>
                </a:lnTo>
                <a:lnTo>
                  <a:pt x="634" y="1198"/>
                </a:lnTo>
                <a:lnTo>
                  <a:pt x="632" y="1186"/>
                </a:lnTo>
                <a:lnTo>
                  <a:pt x="630" y="1176"/>
                </a:lnTo>
                <a:lnTo>
                  <a:pt x="634" y="1166"/>
                </a:lnTo>
                <a:lnTo>
                  <a:pt x="640" y="1152"/>
                </a:lnTo>
                <a:lnTo>
                  <a:pt x="654" y="1128"/>
                </a:lnTo>
                <a:lnTo>
                  <a:pt x="678" y="1078"/>
                </a:lnTo>
                <a:lnTo>
                  <a:pt x="700" y="1030"/>
                </a:lnTo>
                <a:lnTo>
                  <a:pt x="714" y="1006"/>
                </a:lnTo>
                <a:lnTo>
                  <a:pt x="720" y="994"/>
                </a:lnTo>
                <a:lnTo>
                  <a:pt x="726" y="984"/>
                </a:lnTo>
                <a:lnTo>
                  <a:pt x="728" y="968"/>
                </a:lnTo>
                <a:lnTo>
                  <a:pt x="730" y="950"/>
                </a:lnTo>
                <a:lnTo>
                  <a:pt x="734" y="928"/>
                </a:lnTo>
                <a:lnTo>
                  <a:pt x="734" y="910"/>
                </a:lnTo>
                <a:lnTo>
                  <a:pt x="732" y="890"/>
                </a:lnTo>
                <a:lnTo>
                  <a:pt x="728" y="866"/>
                </a:lnTo>
                <a:lnTo>
                  <a:pt x="722" y="840"/>
                </a:lnTo>
                <a:lnTo>
                  <a:pt x="718" y="814"/>
                </a:lnTo>
                <a:lnTo>
                  <a:pt x="712" y="804"/>
                </a:lnTo>
                <a:lnTo>
                  <a:pt x="708" y="792"/>
                </a:lnTo>
                <a:lnTo>
                  <a:pt x="698" y="758"/>
                </a:lnTo>
                <a:lnTo>
                  <a:pt x="690" y="722"/>
                </a:lnTo>
                <a:lnTo>
                  <a:pt x="682" y="686"/>
                </a:lnTo>
                <a:lnTo>
                  <a:pt x="678" y="648"/>
                </a:lnTo>
                <a:lnTo>
                  <a:pt x="678" y="632"/>
                </a:lnTo>
                <a:lnTo>
                  <a:pt x="680" y="616"/>
                </a:lnTo>
                <a:lnTo>
                  <a:pt x="680" y="598"/>
                </a:lnTo>
                <a:lnTo>
                  <a:pt x="678" y="580"/>
                </a:lnTo>
                <a:lnTo>
                  <a:pt x="676" y="570"/>
                </a:lnTo>
                <a:lnTo>
                  <a:pt x="672" y="562"/>
                </a:lnTo>
                <a:lnTo>
                  <a:pt x="660" y="544"/>
                </a:lnTo>
                <a:lnTo>
                  <a:pt x="658" y="540"/>
                </a:lnTo>
                <a:lnTo>
                  <a:pt x="640" y="518"/>
                </a:lnTo>
                <a:lnTo>
                  <a:pt x="632" y="508"/>
                </a:lnTo>
                <a:lnTo>
                  <a:pt x="622" y="500"/>
                </a:lnTo>
                <a:lnTo>
                  <a:pt x="616" y="498"/>
                </a:lnTo>
                <a:lnTo>
                  <a:pt x="606" y="492"/>
                </a:lnTo>
                <a:lnTo>
                  <a:pt x="596" y="488"/>
                </a:lnTo>
                <a:lnTo>
                  <a:pt x="584" y="484"/>
                </a:lnTo>
                <a:lnTo>
                  <a:pt x="570" y="482"/>
                </a:lnTo>
                <a:lnTo>
                  <a:pt x="568" y="478"/>
                </a:lnTo>
                <a:lnTo>
                  <a:pt x="568" y="474"/>
                </a:lnTo>
                <a:lnTo>
                  <a:pt x="568" y="464"/>
                </a:lnTo>
                <a:lnTo>
                  <a:pt x="572" y="466"/>
                </a:lnTo>
                <a:lnTo>
                  <a:pt x="574" y="472"/>
                </a:lnTo>
                <a:lnTo>
                  <a:pt x="578" y="478"/>
                </a:lnTo>
                <a:lnTo>
                  <a:pt x="580" y="480"/>
                </a:lnTo>
                <a:lnTo>
                  <a:pt x="582" y="480"/>
                </a:lnTo>
                <a:lnTo>
                  <a:pt x="576" y="464"/>
                </a:lnTo>
                <a:lnTo>
                  <a:pt x="572" y="442"/>
                </a:lnTo>
                <a:lnTo>
                  <a:pt x="568" y="420"/>
                </a:lnTo>
                <a:lnTo>
                  <a:pt x="566" y="396"/>
                </a:lnTo>
                <a:lnTo>
                  <a:pt x="564" y="346"/>
                </a:lnTo>
                <a:lnTo>
                  <a:pt x="564" y="296"/>
                </a:lnTo>
                <a:lnTo>
                  <a:pt x="568" y="242"/>
                </a:lnTo>
                <a:lnTo>
                  <a:pt x="568" y="212"/>
                </a:lnTo>
                <a:lnTo>
                  <a:pt x="566" y="184"/>
                </a:lnTo>
                <a:lnTo>
                  <a:pt x="562" y="166"/>
                </a:lnTo>
                <a:lnTo>
                  <a:pt x="554" y="148"/>
                </a:lnTo>
                <a:lnTo>
                  <a:pt x="550" y="130"/>
                </a:lnTo>
                <a:lnTo>
                  <a:pt x="546" y="112"/>
                </a:lnTo>
                <a:lnTo>
                  <a:pt x="554" y="124"/>
                </a:lnTo>
                <a:lnTo>
                  <a:pt x="558" y="138"/>
                </a:lnTo>
                <a:lnTo>
                  <a:pt x="562" y="156"/>
                </a:lnTo>
                <a:lnTo>
                  <a:pt x="564" y="174"/>
                </a:lnTo>
                <a:lnTo>
                  <a:pt x="564" y="150"/>
                </a:lnTo>
                <a:lnTo>
                  <a:pt x="560" y="130"/>
                </a:lnTo>
                <a:lnTo>
                  <a:pt x="554" y="110"/>
                </a:lnTo>
                <a:lnTo>
                  <a:pt x="546" y="94"/>
                </a:lnTo>
                <a:lnTo>
                  <a:pt x="536" y="78"/>
                </a:lnTo>
                <a:lnTo>
                  <a:pt x="524" y="64"/>
                </a:lnTo>
                <a:lnTo>
                  <a:pt x="500" y="36"/>
                </a:lnTo>
                <a:lnTo>
                  <a:pt x="492" y="36"/>
                </a:lnTo>
                <a:lnTo>
                  <a:pt x="484" y="38"/>
                </a:lnTo>
                <a:lnTo>
                  <a:pt x="474" y="38"/>
                </a:lnTo>
                <a:lnTo>
                  <a:pt x="466" y="36"/>
                </a:lnTo>
                <a:lnTo>
                  <a:pt x="460" y="34"/>
                </a:lnTo>
                <a:lnTo>
                  <a:pt x="454" y="30"/>
                </a:lnTo>
                <a:lnTo>
                  <a:pt x="450" y="24"/>
                </a:lnTo>
                <a:lnTo>
                  <a:pt x="444" y="18"/>
                </a:lnTo>
                <a:lnTo>
                  <a:pt x="430" y="10"/>
                </a:lnTo>
                <a:lnTo>
                  <a:pt x="414" y="6"/>
                </a:lnTo>
                <a:lnTo>
                  <a:pt x="398" y="2"/>
                </a:lnTo>
                <a:lnTo>
                  <a:pt x="380" y="0"/>
                </a:lnTo>
                <a:lnTo>
                  <a:pt x="364" y="2"/>
                </a:lnTo>
                <a:lnTo>
                  <a:pt x="346" y="4"/>
                </a:lnTo>
                <a:lnTo>
                  <a:pt x="330" y="8"/>
                </a:lnTo>
                <a:lnTo>
                  <a:pt x="314" y="14"/>
                </a:lnTo>
                <a:close/>
              </a:path>
            </a:pathLst>
          </a:custGeom>
          <a:solidFill>
            <a:schemeClr val="bg1">
              <a:alpha val="4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5526" name="Freeform 33"/>
          <p:cNvSpPr>
            <a:spLocks/>
          </p:cNvSpPr>
          <p:nvPr/>
        </p:nvSpPr>
        <p:spPr bwMode="auto">
          <a:xfrm flipH="1">
            <a:off x="615950" y="1695450"/>
            <a:ext cx="111125" cy="406400"/>
          </a:xfrm>
          <a:custGeom>
            <a:avLst/>
            <a:gdLst>
              <a:gd name="T0" fmla="*/ 0 w 844"/>
              <a:gd name="T1" fmla="*/ 0 h 3116"/>
              <a:gd name="T2" fmla="*/ 0 w 844"/>
              <a:gd name="T3" fmla="*/ 0 h 3116"/>
              <a:gd name="T4" fmla="*/ 0 w 844"/>
              <a:gd name="T5" fmla="*/ 0 h 3116"/>
              <a:gd name="T6" fmla="*/ 0 w 844"/>
              <a:gd name="T7" fmla="*/ 0 h 3116"/>
              <a:gd name="T8" fmla="*/ 0 w 844"/>
              <a:gd name="T9" fmla="*/ 0 h 3116"/>
              <a:gd name="T10" fmla="*/ 0 w 844"/>
              <a:gd name="T11" fmla="*/ 0 h 3116"/>
              <a:gd name="T12" fmla="*/ 0 w 844"/>
              <a:gd name="T13" fmla="*/ 0 h 3116"/>
              <a:gd name="T14" fmla="*/ 0 w 844"/>
              <a:gd name="T15" fmla="*/ 0 h 3116"/>
              <a:gd name="T16" fmla="*/ 0 w 844"/>
              <a:gd name="T17" fmla="*/ 0 h 3116"/>
              <a:gd name="T18" fmla="*/ 0 w 844"/>
              <a:gd name="T19" fmla="*/ 0 h 3116"/>
              <a:gd name="T20" fmla="*/ 0 w 844"/>
              <a:gd name="T21" fmla="*/ 0 h 3116"/>
              <a:gd name="T22" fmla="*/ 0 w 844"/>
              <a:gd name="T23" fmla="*/ 0 h 3116"/>
              <a:gd name="T24" fmla="*/ 0 w 844"/>
              <a:gd name="T25" fmla="*/ 0 h 3116"/>
              <a:gd name="T26" fmla="*/ 0 w 844"/>
              <a:gd name="T27" fmla="*/ 0 h 3116"/>
              <a:gd name="T28" fmla="*/ 0 w 844"/>
              <a:gd name="T29" fmla="*/ 0 h 3116"/>
              <a:gd name="T30" fmla="*/ 0 w 844"/>
              <a:gd name="T31" fmla="*/ 0 h 3116"/>
              <a:gd name="T32" fmla="*/ 0 w 844"/>
              <a:gd name="T33" fmla="*/ 0 h 3116"/>
              <a:gd name="T34" fmla="*/ 0 w 844"/>
              <a:gd name="T35" fmla="*/ 0 h 3116"/>
              <a:gd name="T36" fmla="*/ 0 w 844"/>
              <a:gd name="T37" fmla="*/ 0 h 3116"/>
              <a:gd name="T38" fmla="*/ 0 w 844"/>
              <a:gd name="T39" fmla="*/ 0 h 3116"/>
              <a:gd name="T40" fmla="*/ 0 w 844"/>
              <a:gd name="T41" fmla="*/ 0 h 3116"/>
              <a:gd name="T42" fmla="*/ 0 w 844"/>
              <a:gd name="T43" fmla="*/ 0 h 3116"/>
              <a:gd name="T44" fmla="*/ 0 w 844"/>
              <a:gd name="T45" fmla="*/ 0 h 3116"/>
              <a:gd name="T46" fmla="*/ 0 w 844"/>
              <a:gd name="T47" fmla="*/ 0 h 3116"/>
              <a:gd name="T48" fmla="*/ 0 w 844"/>
              <a:gd name="T49" fmla="*/ 0 h 3116"/>
              <a:gd name="T50" fmla="*/ 0 w 844"/>
              <a:gd name="T51" fmla="*/ 0 h 3116"/>
              <a:gd name="T52" fmla="*/ 0 w 844"/>
              <a:gd name="T53" fmla="*/ 0 h 3116"/>
              <a:gd name="T54" fmla="*/ 0 w 844"/>
              <a:gd name="T55" fmla="*/ 0 h 3116"/>
              <a:gd name="T56" fmla="*/ 0 w 844"/>
              <a:gd name="T57" fmla="*/ 0 h 3116"/>
              <a:gd name="T58" fmla="*/ 0 w 844"/>
              <a:gd name="T59" fmla="*/ 0 h 3116"/>
              <a:gd name="T60" fmla="*/ 0 w 844"/>
              <a:gd name="T61" fmla="*/ 0 h 3116"/>
              <a:gd name="T62" fmla="*/ 0 w 844"/>
              <a:gd name="T63" fmla="*/ 0 h 3116"/>
              <a:gd name="T64" fmla="*/ 0 w 844"/>
              <a:gd name="T65" fmla="*/ 0 h 3116"/>
              <a:gd name="T66" fmla="*/ 0 w 844"/>
              <a:gd name="T67" fmla="*/ 0 h 3116"/>
              <a:gd name="T68" fmla="*/ 0 w 844"/>
              <a:gd name="T69" fmla="*/ 0 h 3116"/>
              <a:gd name="T70" fmla="*/ 0 w 844"/>
              <a:gd name="T71" fmla="*/ 0 h 3116"/>
              <a:gd name="T72" fmla="*/ 0 w 844"/>
              <a:gd name="T73" fmla="*/ 0 h 3116"/>
              <a:gd name="T74" fmla="*/ 0 w 844"/>
              <a:gd name="T75" fmla="*/ 0 h 3116"/>
              <a:gd name="T76" fmla="*/ 0 w 844"/>
              <a:gd name="T77" fmla="*/ 0 h 3116"/>
              <a:gd name="T78" fmla="*/ 0 w 844"/>
              <a:gd name="T79" fmla="*/ 0 h 3116"/>
              <a:gd name="T80" fmla="*/ 0 w 844"/>
              <a:gd name="T81" fmla="*/ 0 h 3116"/>
              <a:gd name="T82" fmla="*/ 0 w 844"/>
              <a:gd name="T83" fmla="*/ 0 h 3116"/>
              <a:gd name="T84" fmla="*/ 0 w 844"/>
              <a:gd name="T85" fmla="*/ 0 h 3116"/>
              <a:gd name="T86" fmla="*/ 0 w 844"/>
              <a:gd name="T87" fmla="*/ 0 h 3116"/>
              <a:gd name="T88" fmla="*/ 0 w 844"/>
              <a:gd name="T89" fmla="*/ 0 h 3116"/>
              <a:gd name="T90" fmla="*/ 0 w 844"/>
              <a:gd name="T91" fmla="*/ 0 h 3116"/>
              <a:gd name="T92" fmla="*/ 0 w 844"/>
              <a:gd name="T93" fmla="*/ 0 h 3116"/>
              <a:gd name="T94" fmla="*/ 0 w 844"/>
              <a:gd name="T95" fmla="*/ 0 h 3116"/>
              <a:gd name="T96" fmla="*/ 0 w 844"/>
              <a:gd name="T97" fmla="*/ 0 h 3116"/>
              <a:gd name="T98" fmla="*/ 0 w 844"/>
              <a:gd name="T99" fmla="*/ 0 h 3116"/>
              <a:gd name="T100" fmla="*/ 0 w 844"/>
              <a:gd name="T101" fmla="*/ 0 h 3116"/>
              <a:gd name="T102" fmla="*/ 0 w 844"/>
              <a:gd name="T103" fmla="*/ 0 h 3116"/>
              <a:gd name="T104" fmla="*/ 0 w 844"/>
              <a:gd name="T105" fmla="*/ 0 h 3116"/>
              <a:gd name="T106" fmla="*/ 0 w 844"/>
              <a:gd name="T107" fmla="*/ 0 h 3116"/>
              <a:gd name="T108" fmla="*/ 0 w 844"/>
              <a:gd name="T109" fmla="*/ 0 h 3116"/>
              <a:gd name="T110" fmla="*/ 0 w 844"/>
              <a:gd name="T111" fmla="*/ 0 h 3116"/>
              <a:gd name="T112" fmla="*/ 0 w 844"/>
              <a:gd name="T113" fmla="*/ 0 h 3116"/>
              <a:gd name="T114" fmla="*/ 0 w 844"/>
              <a:gd name="T115" fmla="*/ 0 h 3116"/>
              <a:gd name="T116" fmla="*/ 0 w 844"/>
              <a:gd name="T117" fmla="*/ 0 h 3116"/>
              <a:gd name="T118" fmla="*/ 0 w 844"/>
              <a:gd name="T119" fmla="*/ 0 h 31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4"/>
              <a:gd name="T181" fmla="*/ 0 h 3116"/>
              <a:gd name="T182" fmla="*/ 844 w 844"/>
              <a:gd name="T183" fmla="*/ 3116 h 31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4" h="3116">
                <a:moveTo>
                  <a:pt x="504" y="4"/>
                </a:moveTo>
                <a:lnTo>
                  <a:pt x="504" y="4"/>
                </a:lnTo>
                <a:lnTo>
                  <a:pt x="498" y="4"/>
                </a:lnTo>
                <a:lnTo>
                  <a:pt x="492" y="4"/>
                </a:lnTo>
                <a:lnTo>
                  <a:pt x="488" y="6"/>
                </a:lnTo>
                <a:lnTo>
                  <a:pt x="482" y="10"/>
                </a:lnTo>
                <a:lnTo>
                  <a:pt x="476" y="10"/>
                </a:lnTo>
                <a:lnTo>
                  <a:pt x="462" y="10"/>
                </a:lnTo>
                <a:lnTo>
                  <a:pt x="446" y="16"/>
                </a:lnTo>
                <a:lnTo>
                  <a:pt x="432" y="20"/>
                </a:lnTo>
                <a:lnTo>
                  <a:pt x="426" y="24"/>
                </a:lnTo>
                <a:lnTo>
                  <a:pt x="414" y="26"/>
                </a:lnTo>
                <a:lnTo>
                  <a:pt x="404" y="30"/>
                </a:lnTo>
                <a:lnTo>
                  <a:pt x="396" y="38"/>
                </a:lnTo>
                <a:lnTo>
                  <a:pt x="390" y="48"/>
                </a:lnTo>
                <a:lnTo>
                  <a:pt x="386" y="60"/>
                </a:lnTo>
                <a:lnTo>
                  <a:pt x="382" y="74"/>
                </a:lnTo>
                <a:lnTo>
                  <a:pt x="376" y="78"/>
                </a:lnTo>
                <a:lnTo>
                  <a:pt x="372" y="82"/>
                </a:lnTo>
                <a:lnTo>
                  <a:pt x="370" y="84"/>
                </a:lnTo>
                <a:lnTo>
                  <a:pt x="366" y="98"/>
                </a:lnTo>
                <a:lnTo>
                  <a:pt x="362" y="106"/>
                </a:lnTo>
                <a:lnTo>
                  <a:pt x="356" y="118"/>
                </a:lnTo>
                <a:lnTo>
                  <a:pt x="356" y="124"/>
                </a:lnTo>
                <a:lnTo>
                  <a:pt x="352" y="132"/>
                </a:lnTo>
                <a:lnTo>
                  <a:pt x="350" y="144"/>
                </a:lnTo>
                <a:lnTo>
                  <a:pt x="350" y="154"/>
                </a:lnTo>
                <a:lnTo>
                  <a:pt x="348" y="162"/>
                </a:lnTo>
                <a:lnTo>
                  <a:pt x="352" y="184"/>
                </a:lnTo>
                <a:lnTo>
                  <a:pt x="350" y="194"/>
                </a:lnTo>
                <a:lnTo>
                  <a:pt x="350" y="202"/>
                </a:lnTo>
                <a:lnTo>
                  <a:pt x="350" y="214"/>
                </a:lnTo>
                <a:lnTo>
                  <a:pt x="358" y="246"/>
                </a:lnTo>
                <a:lnTo>
                  <a:pt x="362" y="256"/>
                </a:lnTo>
                <a:lnTo>
                  <a:pt x="368" y="266"/>
                </a:lnTo>
                <a:lnTo>
                  <a:pt x="372" y="270"/>
                </a:lnTo>
                <a:lnTo>
                  <a:pt x="374" y="272"/>
                </a:lnTo>
                <a:lnTo>
                  <a:pt x="380" y="274"/>
                </a:lnTo>
                <a:lnTo>
                  <a:pt x="382" y="292"/>
                </a:lnTo>
                <a:lnTo>
                  <a:pt x="382" y="308"/>
                </a:lnTo>
                <a:lnTo>
                  <a:pt x="382" y="326"/>
                </a:lnTo>
                <a:lnTo>
                  <a:pt x="376" y="372"/>
                </a:lnTo>
                <a:lnTo>
                  <a:pt x="374" y="370"/>
                </a:lnTo>
                <a:lnTo>
                  <a:pt x="372" y="370"/>
                </a:lnTo>
                <a:lnTo>
                  <a:pt x="368" y="376"/>
                </a:lnTo>
                <a:lnTo>
                  <a:pt x="366" y="384"/>
                </a:lnTo>
                <a:lnTo>
                  <a:pt x="362" y="386"/>
                </a:lnTo>
                <a:lnTo>
                  <a:pt x="358" y="392"/>
                </a:lnTo>
                <a:lnTo>
                  <a:pt x="352" y="400"/>
                </a:lnTo>
                <a:lnTo>
                  <a:pt x="342" y="410"/>
                </a:lnTo>
                <a:lnTo>
                  <a:pt x="332" y="420"/>
                </a:lnTo>
                <a:lnTo>
                  <a:pt x="324" y="426"/>
                </a:lnTo>
                <a:lnTo>
                  <a:pt x="310" y="432"/>
                </a:lnTo>
                <a:lnTo>
                  <a:pt x="306" y="434"/>
                </a:lnTo>
                <a:lnTo>
                  <a:pt x="302" y="438"/>
                </a:lnTo>
                <a:lnTo>
                  <a:pt x="274" y="440"/>
                </a:lnTo>
                <a:lnTo>
                  <a:pt x="226" y="446"/>
                </a:lnTo>
                <a:lnTo>
                  <a:pt x="180" y="456"/>
                </a:lnTo>
                <a:lnTo>
                  <a:pt x="156" y="460"/>
                </a:lnTo>
                <a:lnTo>
                  <a:pt x="132" y="462"/>
                </a:lnTo>
                <a:lnTo>
                  <a:pt x="110" y="464"/>
                </a:lnTo>
                <a:lnTo>
                  <a:pt x="100" y="466"/>
                </a:lnTo>
                <a:lnTo>
                  <a:pt x="88" y="470"/>
                </a:lnTo>
                <a:lnTo>
                  <a:pt x="78" y="476"/>
                </a:lnTo>
                <a:lnTo>
                  <a:pt x="68" y="484"/>
                </a:lnTo>
                <a:lnTo>
                  <a:pt x="62" y="496"/>
                </a:lnTo>
                <a:lnTo>
                  <a:pt x="56" y="510"/>
                </a:lnTo>
                <a:lnTo>
                  <a:pt x="48" y="548"/>
                </a:lnTo>
                <a:lnTo>
                  <a:pt x="42" y="584"/>
                </a:lnTo>
                <a:lnTo>
                  <a:pt x="38" y="624"/>
                </a:lnTo>
                <a:lnTo>
                  <a:pt x="32" y="634"/>
                </a:lnTo>
                <a:lnTo>
                  <a:pt x="18" y="658"/>
                </a:lnTo>
                <a:lnTo>
                  <a:pt x="12" y="676"/>
                </a:lnTo>
                <a:lnTo>
                  <a:pt x="8" y="698"/>
                </a:lnTo>
                <a:lnTo>
                  <a:pt x="4" y="722"/>
                </a:lnTo>
                <a:lnTo>
                  <a:pt x="4" y="748"/>
                </a:lnTo>
                <a:lnTo>
                  <a:pt x="4" y="818"/>
                </a:lnTo>
                <a:lnTo>
                  <a:pt x="4" y="904"/>
                </a:lnTo>
                <a:lnTo>
                  <a:pt x="0" y="1016"/>
                </a:lnTo>
                <a:lnTo>
                  <a:pt x="6" y="1050"/>
                </a:lnTo>
                <a:lnTo>
                  <a:pt x="18" y="1106"/>
                </a:lnTo>
                <a:lnTo>
                  <a:pt x="30" y="1164"/>
                </a:lnTo>
                <a:lnTo>
                  <a:pt x="36" y="1202"/>
                </a:lnTo>
                <a:lnTo>
                  <a:pt x="38" y="1220"/>
                </a:lnTo>
                <a:lnTo>
                  <a:pt x="42" y="1238"/>
                </a:lnTo>
                <a:lnTo>
                  <a:pt x="46" y="1246"/>
                </a:lnTo>
                <a:lnTo>
                  <a:pt x="52" y="1254"/>
                </a:lnTo>
                <a:lnTo>
                  <a:pt x="60" y="1258"/>
                </a:lnTo>
                <a:lnTo>
                  <a:pt x="68" y="1262"/>
                </a:lnTo>
                <a:lnTo>
                  <a:pt x="86" y="1268"/>
                </a:lnTo>
                <a:lnTo>
                  <a:pt x="96" y="1272"/>
                </a:lnTo>
                <a:lnTo>
                  <a:pt x="102" y="1276"/>
                </a:lnTo>
                <a:lnTo>
                  <a:pt x="104" y="1280"/>
                </a:lnTo>
                <a:lnTo>
                  <a:pt x="110" y="1284"/>
                </a:lnTo>
                <a:lnTo>
                  <a:pt x="114" y="1286"/>
                </a:lnTo>
                <a:lnTo>
                  <a:pt x="48" y="1616"/>
                </a:lnTo>
                <a:lnTo>
                  <a:pt x="48" y="1626"/>
                </a:lnTo>
                <a:lnTo>
                  <a:pt x="50" y="1636"/>
                </a:lnTo>
                <a:lnTo>
                  <a:pt x="52" y="1644"/>
                </a:lnTo>
                <a:lnTo>
                  <a:pt x="56" y="1646"/>
                </a:lnTo>
                <a:lnTo>
                  <a:pt x="58" y="1646"/>
                </a:lnTo>
                <a:lnTo>
                  <a:pt x="68" y="1646"/>
                </a:lnTo>
                <a:lnTo>
                  <a:pt x="82" y="1648"/>
                </a:lnTo>
                <a:lnTo>
                  <a:pt x="98" y="1654"/>
                </a:lnTo>
                <a:lnTo>
                  <a:pt x="104" y="1658"/>
                </a:lnTo>
                <a:lnTo>
                  <a:pt x="110" y="1662"/>
                </a:lnTo>
                <a:lnTo>
                  <a:pt x="118" y="1666"/>
                </a:lnTo>
                <a:lnTo>
                  <a:pt x="126" y="1670"/>
                </a:lnTo>
                <a:lnTo>
                  <a:pt x="144" y="1672"/>
                </a:lnTo>
                <a:lnTo>
                  <a:pt x="158" y="1672"/>
                </a:lnTo>
                <a:lnTo>
                  <a:pt x="168" y="1672"/>
                </a:lnTo>
                <a:lnTo>
                  <a:pt x="196" y="1670"/>
                </a:lnTo>
                <a:lnTo>
                  <a:pt x="196" y="1798"/>
                </a:lnTo>
                <a:lnTo>
                  <a:pt x="198" y="1820"/>
                </a:lnTo>
                <a:lnTo>
                  <a:pt x="200" y="1844"/>
                </a:lnTo>
                <a:lnTo>
                  <a:pt x="204" y="1868"/>
                </a:lnTo>
                <a:lnTo>
                  <a:pt x="196" y="1936"/>
                </a:lnTo>
                <a:lnTo>
                  <a:pt x="190" y="1998"/>
                </a:lnTo>
                <a:lnTo>
                  <a:pt x="188" y="2060"/>
                </a:lnTo>
                <a:lnTo>
                  <a:pt x="188" y="2188"/>
                </a:lnTo>
                <a:lnTo>
                  <a:pt x="188" y="2284"/>
                </a:lnTo>
                <a:lnTo>
                  <a:pt x="182" y="2376"/>
                </a:lnTo>
                <a:lnTo>
                  <a:pt x="178" y="2442"/>
                </a:lnTo>
                <a:lnTo>
                  <a:pt x="180" y="2508"/>
                </a:lnTo>
                <a:lnTo>
                  <a:pt x="184" y="2674"/>
                </a:lnTo>
                <a:lnTo>
                  <a:pt x="186" y="2804"/>
                </a:lnTo>
                <a:lnTo>
                  <a:pt x="184" y="2832"/>
                </a:lnTo>
                <a:lnTo>
                  <a:pt x="180" y="2866"/>
                </a:lnTo>
                <a:lnTo>
                  <a:pt x="180" y="2880"/>
                </a:lnTo>
                <a:lnTo>
                  <a:pt x="180" y="2894"/>
                </a:lnTo>
                <a:lnTo>
                  <a:pt x="186" y="2906"/>
                </a:lnTo>
                <a:lnTo>
                  <a:pt x="188" y="2910"/>
                </a:lnTo>
                <a:lnTo>
                  <a:pt x="192" y="2912"/>
                </a:lnTo>
                <a:lnTo>
                  <a:pt x="208" y="2920"/>
                </a:lnTo>
                <a:lnTo>
                  <a:pt x="216" y="2928"/>
                </a:lnTo>
                <a:lnTo>
                  <a:pt x="224" y="2936"/>
                </a:lnTo>
                <a:lnTo>
                  <a:pt x="226" y="2942"/>
                </a:lnTo>
                <a:lnTo>
                  <a:pt x="230" y="2958"/>
                </a:lnTo>
                <a:lnTo>
                  <a:pt x="238" y="2984"/>
                </a:lnTo>
                <a:lnTo>
                  <a:pt x="240" y="2988"/>
                </a:lnTo>
                <a:lnTo>
                  <a:pt x="244" y="2990"/>
                </a:lnTo>
                <a:lnTo>
                  <a:pt x="248" y="2992"/>
                </a:lnTo>
                <a:lnTo>
                  <a:pt x="242" y="3012"/>
                </a:lnTo>
                <a:lnTo>
                  <a:pt x="238" y="3026"/>
                </a:lnTo>
                <a:lnTo>
                  <a:pt x="234" y="3038"/>
                </a:lnTo>
                <a:lnTo>
                  <a:pt x="230" y="3044"/>
                </a:lnTo>
                <a:lnTo>
                  <a:pt x="226" y="3054"/>
                </a:lnTo>
                <a:lnTo>
                  <a:pt x="222" y="3070"/>
                </a:lnTo>
                <a:lnTo>
                  <a:pt x="222" y="3076"/>
                </a:lnTo>
                <a:lnTo>
                  <a:pt x="224" y="3082"/>
                </a:lnTo>
                <a:lnTo>
                  <a:pt x="226" y="3088"/>
                </a:lnTo>
                <a:lnTo>
                  <a:pt x="224" y="3094"/>
                </a:lnTo>
                <a:lnTo>
                  <a:pt x="222" y="3098"/>
                </a:lnTo>
                <a:lnTo>
                  <a:pt x="220" y="3102"/>
                </a:lnTo>
                <a:lnTo>
                  <a:pt x="222" y="3108"/>
                </a:lnTo>
                <a:lnTo>
                  <a:pt x="224" y="3110"/>
                </a:lnTo>
                <a:lnTo>
                  <a:pt x="226" y="3112"/>
                </a:lnTo>
                <a:lnTo>
                  <a:pt x="288" y="3114"/>
                </a:lnTo>
                <a:lnTo>
                  <a:pt x="364" y="3116"/>
                </a:lnTo>
                <a:lnTo>
                  <a:pt x="426" y="3116"/>
                </a:lnTo>
                <a:lnTo>
                  <a:pt x="428" y="3116"/>
                </a:lnTo>
                <a:lnTo>
                  <a:pt x="428" y="3112"/>
                </a:lnTo>
                <a:lnTo>
                  <a:pt x="430" y="3104"/>
                </a:lnTo>
                <a:lnTo>
                  <a:pt x="430" y="3100"/>
                </a:lnTo>
                <a:lnTo>
                  <a:pt x="428" y="3098"/>
                </a:lnTo>
                <a:lnTo>
                  <a:pt x="438" y="3096"/>
                </a:lnTo>
                <a:lnTo>
                  <a:pt x="440" y="3080"/>
                </a:lnTo>
                <a:lnTo>
                  <a:pt x="456" y="3078"/>
                </a:lnTo>
                <a:lnTo>
                  <a:pt x="474" y="3082"/>
                </a:lnTo>
                <a:lnTo>
                  <a:pt x="500" y="3086"/>
                </a:lnTo>
                <a:lnTo>
                  <a:pt x="524" y="3094"/>
                </a:lnTo>
                <a:lnTo>
                  <a:pt x="546" y="3098"/>
                </a:lnTo>
                <a:lnTo>
                  <a:pt x="574" y="3100"/>
                </a:lnTo>
                <a:lnTo>
                  <a:pt x="608" y="3102"/>
                </a:lnTo>
                <a:lnTo>
                  <a:pt x="650" y="3100"/>
                </a:lnTo>
                <a:lnTo>
                  <a:pt x="688" y="3098"/>
                </a:lnTo>
                <a:lnTo>
                  <a:pt x="720" y="3094"/>
                </a:lnTo>
                <a:lnTo>
                  <a:pt x="738" y="3088"/>
                </a:lnTo>
                <a:lnTo>
                  <a:pt x="758" y="3080"/>
                </a:lnTo>
                <a:lnTo>
                  <a:pt x="760" y="3080"/>
                </a:lnTo>
                <a:lnTo>
                  <a:pt x="760" y="3076"/>
                </a:lnTo>
                <a:lnTo>
                  <a:pt x="758" y="3070"/>
                </a:lnTo>
                <a:lnTo>
                  <a:pt x="754" y="3068"/>
                </a:lnTo>
                <a:lnTo>
                  <a:pt x="752" y="3066"/>
                </a:lnTo>
                <a:lnTo>
                  <a:pt x="752" y="3060"/>
                </a:lnTo>
                <a:lnTo>
                  <a:pt x="750" y="3056"/>
                </a:lnTo>
                <a:lnTo>
                  <a:pt x="746" y="3050"/>
                </a:lnTo>
                <a:lnTo>
                  <a:pt x="740" y="3044"/>
                </a:lnTo>
                <a:lnTo>
                  <a:pt x="732" y="3040"/>
                </a:lnTo>
                <a:lnTo>
                  <a:pt x="720" y="3034"/>
                </a:lnTo>
                <a:lnTo>
                  <a:pt x="704" y="3032"/>
                </a:lnTo>
                <a:lnTo>
                  <a:pt x="654" y="3028"/>
                </a:lnTo>
                <a:lnTo>
                  <a:pt x="646" y="3024"/>
                </a:lnTo>
                <a:lnTo>
                  <a:pt x="636" y="3018"/>
                </a:lnTo>
                <a:lnTo>
                  <a:pt x="620" y="3018"/>
                </a:lnTo>
                <a:lnTo>
                  <a:pt x="616" y="3012"/>
                </a:lnTo>
                <a:lnTo>
                  <a:pt x="604" y="3004"/>
                </a:lnTo>
                <a:lnTo>
                  <a:pt x="584" y="2990"/>
                </a:lnTo>
                <a:lnTo>
                  <a:pt x="586" y="2986"/>
                </a:lnTo>
                <a:lnTo>
                  <a:pt x="584" y="2982"/>
                </a:lnTo>
                <a:lnTo>
                  <a:pt x="580" y="2980"/>
                </a:lnTo>
                <a:lnTo>
                  <a:pt x="578" y="2980"/>
                </a:lnTo>
                <a:lnTo>
                  <a:pt x="576" y="2976"/>
                </a:lnTo>
                <a:lnTo>
                  <a:pt x="572" y="2974"/>
                </a:lnTo>
                <a:lnTo>
                  <a:pt x="566" y="2962"/>
                </a:lnTo>
                <a:lnTo>
                  <a:pt x="564" y="2960"/>
                </a:lnTo>
                <a:lnTo>
                  <a:pt x="560" y="2958"/>
                </a:lnTo>
                <a:lnTo>
                  <a:pt x="556" y="2958"/>
                </a:lnTo>
                <a:lnTo>
                  <a:pt x="554" y="2948"/>
                </a:lnTo>
                <a:lnTo>
                  <a:pt x="550" y="2944"/>
                </a:lnTo>
                <a:lnTo>
                  <a:pt x="552" y="2922"/>
                </a:lnTo>
                <a:lnTo>
                  <a:pt x="544" y="2896"/>
                </a:lnTo>
                <a:lnTo>
                  <a:pt x="536" y="2880"/>
                </a:lnTo>
                <a:lnTo>
                  <a:pt x="528" y="2868"/>
                </a:lnTo>
                <a:lnTo>
                  <a:pt x="522" y="2862"/>
                </a:lnTo>
                <a:lnTo>
                  <a:pt x="514" y="2858"/>
                </a:lnTo>
                <a:lnTo>
                  <a:pt x="506" y="2858"/>
                </a:lnTo>
                <a:lnTo>
                  <a:pt x="506" y="2854"/>
                </a:lnTo>
                <a:lnTo>
                  <a:pt x="506" y="2852"/>
                </a:lnTo>
                <a:lnTo>
                  <a:pt x="510" y="2850"/>
                </a:lnTo>
                <a:lnTo>
                  <a:pt x="518" y="2844"/>
                </a:lnTo>
                <a:lnTo>
                  <a:pt x="530" y="2836"/>
                </a:lnTo>
                <a:lnTo>
                  <a:pt x="540" y="2824"/>
                </a:lnTo>
                <a:lnTo>
                  <a:pt x="548" y="2814"/>
                </a:lnTo>
                <a:lnTo>
                  <a:pt x="588" y="2660"/>
                </a:lnTo>
                <a:lnTo>
                  <a:pt x="620" y="2546"/>
                </a:lnTo>
                <a:lnTo>
                  <a:pt x="634" y="2498"/>
                </a:lnTo>
                <a:lnTo>
                  <a:pt x="646" y="2462"/>
                </a:lnTo>
                <a:lnTo>
                  <a:pt x="656" y="2430"/>
                </a:lnTo>
                <a:lnTo>
                  <a:pt x="666" y="2392"/>
                </a:lnTo>
                <a:lnTo>
                  <a:pt x="686" y="2308"/>
                </a:lnTo>
                <a:lnTo>
                  <a:pt x="700" y="2234"/>
                </a:lnTo>
                <a:lnTo>
                  <a:pt x="708" y="2192"/>
                </a:lnTo>
                <a:lnTo>
                  <a:pt x="740" y="1986"/>
                </a:lnTo>
                <a:lnTo>
                  <a:pt x="760" y="1846"/>
                </a:lnTo>
                <a:lnTo>
                  <a:pt x="770" y="1768"/>
                </a:lnTo>
                <a:lnTo>
                  <a:pt x="776" y="1732"/>
                </a:lnTo>
                <a:lnTo>
                  <a:pt x="784" y="1688"/>
                </a:lnTo>
                <a:lnTo>
                  <a:pt x="798" y="1628"/>
                </a:lnTo>
                <a:lnTo>
                  <a:pt x="808" y="1592"/>
                </a:lnTo>
                <a:lnTo>
                  <a:pt x="816" y="1564"/>
                </a:lnTo>
                <a:lnTo>
                  <a:pt x="824" y="1540"/>
                </a:lnTo>
                <a:lnTo>
                  <a:pt x="834" y="1504"/>
                </a:lnTo>
                <a:lnTo>
                  <a:pt x="838" y="1488"/>
                </a:lnTo>
                <a:lnTo>
                  <a:pt x="838" y="1474"/>
                </a:lnTo>
                <a:lnTo>
                  <a:pt x="836" y="1444"/>
                </a:lnTo>
                <a:lnTo>
                  <a:pt x="832" y="1422"/>
                </a:lnTo>
                <a:lnTo>
                  <a:pt x="830" y="1414"/>
                </a:lnTo>
                <a:lnTo>
                  <a:pt x="832" y="1408"/>
                </a:lnTo>
                <a:lnTo>
                  <a:pt x="836" y="1404"/>
                </a:lnTo>
                <a:lnTo>
                  <a:pt x="838" y="1398"/>
                </a:lnTo>
                <a:lnTo>
                  <a:pt x="840" y="1370"/>
                </a:lnTo>
                <a:lnTo>
                  <a:pt x="844" y="1336"/>
                </a:lnTo>
                <a:lnTo>
                  <a:pt x="842" y="1322"/>
                </a:lnTo>
                <a:lnTo>
                  <a:pt x="838" y="1304"/>
                </a:lnTo>
                <a:lnTo>
                  <a:pt x="832" y="1284"/>
                </a:lnTo>
                <a:lnTo>
                  <a:pt x="830" y="1266"/>
                </a:lnTo>
                <a:lnTo>
                  <a:pt x="830" y="1258"/>
                </a:lnTo>
                <a:lnTo>
                  <a:pt x="828" y="1250"/>
                </a:lnTo>
                <a:lnTo>
                  <a:pt x="822" y="1230"/>
                </a:lnTo>
                <a:lnTo>
                  <a:pt x="812" y="1208"/>
                </a:lnTo>
                <a:lnTo>
                  <a:pt x="814" y="1184"/>
                </a:lnTo>
                <a:lnTo>
                  <a:pt x="818" y="1150"/>
                </a:lnTo>
                <a:lnTo>
                  <a:pt x="820" y="1134"/>
                </a:lnTo>
                <a:lnTo>
                  <a:pt x="820" y="1126"/>
                </a:lnTo>
                <a:lnTo>
                  <a:pt x="822" y="1122"/>
                </a:lnTo>
                <a:lnTo>
                  <a:pt x="828" y="1118"/>
                </a:lnTo>
                <a:lnTo>
                  <a:pt x="832" y="1112"/>
                </a:lnTo>
                <a:lnTo>
                  <a:pt x="834" y="1100"/>
                </a:lnTo>
                <a:lnTo>
                  <a:pt x="834" y="1086"/>
                </a:lnTo>
                <a:lnTo>
                  <a:pt x="826" y="1018"/>
                </a:lnTo>
                <a:lnTo>
                  <a:pt x="822" y="980"/>
                </a:lnTo>
                <a:lnTo>
                  <a:pt x="818" y="956"/>
                </a:lnTo>
                <a:lnTo>
                  <a:pt x="816" y="934"/>
                </a:lnTo>
                <a:lnTo>
                  <a:pt x="814" y="904"/>
                </a:lnTo>
                <a:lnTo>
                  <a:pt x="814" y="856"/>
                </a:lnTo>
                <a:lnTo>
                  <a:pt x="818" y="814"/>
                </a:lnTo>
                <a:lnTo>
                  <a:pt x="820" y="784"/>
                </a:lnTo>
                <a:lnTo>
                  <a:pt x="820" y="768"/>
                </a:lnTo>
                <a:lnTo>
                  <a:pt x="820" y="756"/>
                </a:lnTo>
                <a:lnTo>
                  <a:pt x="816" y="730"/>
                </a:lnTo>
                <a:lnTo>
                  <a:pt x="812" y="698"/>
                </a:lnTo>
                <a:lnTo>
                  <a:pt x="808" y="670"/>
                </a:lnTo>
                <a:lnTo>
                  <a:pt x="806" y="658"/>
                </a:lnTo>
                <a:lnTo>
                  <a:pt x="802" y="646"/>
                </a:lnTo>
                <a:lnTo>
                  <a:pt x="796" y="632"/>
                </a:lnTo>
                <a:lnTo>
                  <a:pt x="788" y="622"/>
                </a:lnTo>
                <a:lnTo>
                  <a:pt x="782" y="614"/>
                </a:lnTo>
                <a:lnTo>
                  <a:pt x="772" y="606"/>
                </a:lnTo>
                <a:lnTo>
                  <a:pt x="754" y="592"/>
                </a:lnTo>
                <a:lnTo>
                  <a:pt x="722" y="570"/>
                </a:lnTo>
                <a:lnTo>
                  <a:pt x="666" y="534"/>
                </a:lnTo>
                <a:lnTo>
                  <a:pt x="648" y="522"/>
                </a:lnTo>
                <a:lnTo>
                  <a:pt x="628" y="512"/>
                </a:lnTo>
                <a:lnTo>
                  <a:pt x="604" y="502"/>
                </a:lnTo>
                <a:lnTo>
                  <a:pt x="584" y="472"/>
                </a:lnTo>
                <a:lnTo>
                  <a:pt x="582" y="458"/>
                </a:lnTo>
                <a:lnTo>
                  <a:pt x="582" y="448"/>
                </a:lnTo>
                <a:lnTo>
                  <a:pt x="582" y="436"/>
                </a:lnTo>
                <a:lnTo>
                  <a:pt x="580" y="430"/>
                </a:lnTo>
                <a:lnTo>
                  <a:pt x="576" y="428"/>
                </a:lnTo>
                <a:lnTo>
                  <a:pt x="572" y="426"/>
                </a:lnTo>
                <a:lnTo>
                  <a:pt x="576" y="416"/>
                </a:lnTo>
                <a:lnTo>
                  <a:pt x="586" y="416"/>
                </a:lnTo>
                <a:lnTo>
                  <a:pt x="594" y="414"/>
                </a:lnTo>
                <a:lnTo>
                  <a:pt x="598" y="410"/>
                </a:lnTo>
                <a:lnTo>
                  <a:pt x="602" y="408"/>
                </a:lnTo>
                <a:lnTo>
                  <a:pt x="616" y="380"/>
                </a:lnTo>
                <a:lnTo>
                  <a:pt x="630" y="346"/>
                </a:lnTo>
                <a:lnTo>
                  <a:pt x="636" y="330"/>
                </a:lnTo>
                <a:lnTo>
                  <a:pt x="640" y="310"/>
                </a:lnTo>
                <a:lnTo>
                  <a:pt x="646" y="290"/>
                </a:lnTo>
                <a:lnTo>
                  <a:pt x="650" y="274"/>
                </a:lnTo>
                <a:lnTo>
                  <a:pt x="652" y="268"/>
                </a:lnTo>
                <a:lnTo>
                  <a:pt x="654" y="262"/>
                </a:lnTo>
                <a:lnTo>
                  <a:pt x="654" y="250"/>
                </a:lnTo>
                <a:lnTo>
                  <a:pt x="650" y="240"/>
                </a:lnTo>
                <a:lnTo>
                  <a:pt x="652" y="228"/>
                </a:lnTo>
                <a:lnTo>
                  <a:pt x="654" y="226"/>
                </a:lnTo>
                <a:lnTo>
                  <a:pt x="660" y="224"/>
                </a:lnTo>
                <a:lnTo>
                  <a:pt x="664" y="222"/>
                </a:lnTo>
                <a:lnTo>
                  <a:pt x="656" y="222"/>
                </a:lnTo>
                <a:lnTo>
                  <a:pt x="664" y="202"/>
                </a:lnTo>
                <a:lnTo>
                  <a:pt x="666" y="198"/>
                </a:lnTo>
                <a:lnTo>
                  <a:pt x="666" y="194"/>
                </a:lnTo>
                <a:lnTo>
                  <a:pt x="664" y="190"/>
                </a:lnTo>
                <a:lnTo>
                  <a:pt x="664" y="178"/>
                </a:lnTo>
                <a:lnTo>
                  <a:pt x="664" y="166"/>
                </a:lnTo>
                <a:lnTo>
                  <a:pt x="662" y="154"/>
                </a:lnTo>
                <a:lnTo>
                  <a:pt x="654" y="130"/>
                </a:lnTo>
                <a:lnTo>
                  <a:pt x="650" y="116"/>
                </a:lnTo>
                <a:lnTo>
                  <a:pt x="658" y="112"/>
                </a:lnTo>
                <a:lnTo>
                  <a:pt x="662" y="108"/>
                </a:lnTo>
                <a:lnTo>
                  <a:pt x="664" y="106"/>
                </a:lnTo>
                <a:lnTo>
                  <a:pt x="664" y="102"/>
                </a:lnTo>
                <a:lnTo>
                  <a:pt x="664" y="88"/>
                </a:lnTo>
                <a:lnTo>
                  <a:pt x="664" y="86"/>
                </a:lnTo>
                <a:lnTo>
                  <a:pt x="662" y="74"/>
                </a:lnTo>
                <a:lnTo>
                  <a:pt x="658" y="68"/>
                </a:lnTo>
                <a:lnTo>
                  <a:pt x="656" y="64"/>
                </a:lnTo>
                <a:lnTo>
                  <a:pt x="654" y="62"/>
                </a:lnTo>
                <a:lnTo>
                  <a:pt x="628" y="36"/>
                </a:lnTo>
                <a:lnTo>
                  <a:pt x="620" y="30"/>
                </a:lnTo>
                <a:lnTo>
                  <a:pt x="614" y="26"/>
                </a:lnTo>
                <a:lnTo>
                  <a:pt x="604" y="22"/>
                </a:lnTo>
                <a:lnTo>
                  <a:pt x="596" y="20"/>
                </a:lnTo>
                <a:lnTo>
                  <a:pt x="590" y="16"/>
                </a:lnTo>
                <a:lnTo>
                  <a:pt x="584" y="16"/>
                </a:lnTo>
                <a:lnTo>
                  <a:pt x="574" y="14"/>
                </a:lnTo>
                <a:lnTo>
                  <a:pt x="560" y="10"/>
                </a:lnTo>
                <a:lnTo>
                  <a:pt x="540" y="6"/>
                </a:lnTo>
                <a:lnTo>
                  <a:pt x="532" y="2"/>
                </a:lnTo>
                <a:lnTo>
                  <a:pt x="516" y="0"/>
                </a:lnTo>
                <a:lnTo>
                  <a:pt x="512" y="2"/>
                </a:lnTo>
                <a:lnTo>
                  <a:pt x="508" y="2"/>
                </a:lnTo>
                <a:lnTo>
                  <a:pt x="504" y="4"/>
                </a:lnTo>
                <a:close/>
              </a:path>
            </a:pathLst>
          </a:custGeom>
          <a:solidFill>
            <a:schemeClr val="bg1">
              <a:alpha val="5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5527" name="Freeform 34"/>
          <p:cNvSpPr>
            <a:spLocks/>
          </p:cNvSpPr>
          <p:nvPr/>
        </p:nvSpPr>
        <p:spPr bwMode="auto">
          <a:xfrm>
            <a:off x="708025" y="1795463"/>
            <a:ext cx="114300" cy="419100"/>
          </a:xfrm>
          <a:custGeom>
            <a:avLst/>
            <a:gdLst>
              <a:gd name="T0" fmla="*/ 0 w 872"/>
              <a:gd name="T1" fmla="*/ 0 h 3210"/>
              <a:gd name="T2" fmla="*/ 0 w 872"/>
              <a:gd name="T3" fmla="*/ 0 h 3210"/>
              <a:gd name="T4" fmla="*/ 0 w 872"/>
              <a:gd name="T5" fmla="*/ 0 h 3210"/>
              <a:gd name="T6" fmla="*/ 0 w 872"/>
              <a:gd name="T7" fmla="*/ 0 h 3210"/>
              <a:gd name="T8" fmla="*/ 0 w 872"/>
              <a:gd name="T9" fmla="*/ 0 h 3210"/>
              <a:gd name="T10" fmla="*/ 0 w 872"/>
              <a:gd name="T11" fmla="*/ 0 h 3210"/>
              <a:gd name="T12" fmla="*/ 0 w 872"/>
              <a:gd name="T13" fmla="*/ 0 h 3210"/>
              <a:gd name="T14" fmla="*/ 0 w 872"/>
              <a:gd name="T15" fmla="*/ 0 h 3210"/>
              <a:gd name="T16" fmla="*/ 0 w 872"/>
              <a:gd name="T17" fmla="*/ 0 h 3210"/>
              <a:gd name="T18" fmla="*/ 0 w 872"/>
              <a:gd name="T19" fmla="*/ 0 h 3210"/>
              <a:gd name="T20" fmla="*/ 0 w 872"/>
              <a:gd name="T21" fmla="*/ 0 h 3210"/>
              <a:gd name="T22" fmla="*/ 0 w 872"/>
              <a:gd name="T23" fmla="*/ 0 h 3210"/>
              <a:gd name="T24" fmla="*/ 0 w 872"/>
              <a:gd name="T25" fmla="*/ 0 h 3210"/>
              <a:gd name="T26" fmla="*/ 0 w 872"/>
              <a:gd name="T27" fmla="*/ 0 h 3210"/>
              <a:gd name="T28" fmla="*/ 0 w 872"/>
              <a:gd name="T29" fmla="*/ 0 h 3210"/>
              <a:gd name="T30" fmla="*/ 0 w 872"/>
              <a:gd name="T31" fmla="*/ 0 h 3210"/>
              <a:gd name="T32" fmla="*/ 0 w 872"/>
              <a:gd name="T33" fmla="*/ 0 h 3210"/>
              <a:gd name="T34" fmla="*/ 0 w 872"/>
              <a:gd name="T35" fmla="*/ 0 h 3210"/>
              <a:gd name="T36" fmla="*/ 0 w 872"/>
              <a:gd name="T37" fmla="*/ 0 h 3210"/>
              <a:gd name="T38" fmla="*/ 0 w 872"/>
              <a:gd name="T39" fmla="*/ 0 h 3210"/>
              <a:gd name="T40" fmla="*/ 0 w 872"/>
              <a:gd name="T41" fmla="*/ 0 h 3210"/>
              <a:gd name="T42" fmla="*/ 0 w 872"/>
              <a:gd name="T43" fmla="*/ 0 h 3210"/>
              <a:gd name="T44" fmla="*/ 0 w 872"/>
              <a:gd name="T45" fmla="*/ 0 h 3210"/>
              <a:gd name="T46" fmla="*/ 0 w 872"/>
              <a:gd name="T47" fmla="*/ 0 h 3210"/>
              <a:gd name="T48" fmla="*/ 0 w 872"/>
              <a:gd name="T49" fmla="*/ 0 h 3210"/>
              <a:gd name="T50" fmla="*/ 0 w 872"/>
              <a:gd name="T51" fmla="*/ 0 h 3210"/>
              <a:gd name="T52" fmla="*/ 0 w 872"/>
              <a:gd name="T53" fmla="*/ 0 h 3210"/>
              <a:gd name="T54" fmla="*/ 0 w 872"/>
              <a:gd name="T55" fmla="*/ 0 h 3210"/>
              <a:gd name="T56" fmla="*/ 0 w 872"/>
              <a:gd name="T57" fmla="*/ 0 h 3210"/>
              <a:gd name="T58" fmla="*/ 0 w 872"/>
              <a:gd name="T59" fmla="*/ 0 h 3210"/>
              <a:gd name="T60" fmla="*/ 0 w 872"/>
              <a:gd name="T61" fmla="*/ 0 h 3210"/>
              <a:gd name="T62" fmla="*/ 0 w 872"/>
              <a:gd name="T63" fmla="*/ 0 h 3210"/>
              <a:gd name="T64" fmla="*/ 0 w 872"/>
              <a:gd name="T65" fmla="*/ 0 h 3210"/>
              <a:gd name="T66" fmla="*/ 0 w 872"/>
              <a:gd name="T67" fmla="*/ 0 h 3210"/>
              <a:gd name="T68" fmla="*/ 0 w 872"/>
              <a:gd name="T69" fmla="*/ 0 h 3210"/>
              <a:gd name="T70" fmla="*/ 0 w 872"/>
              <a:gd name="T71" fmla="*/ 0 h 3210"/>
              <a:gd name="T72" fmla="*/ 0 w 872"/>
              <a:gd name="T73" fmla="*/ 0 h 3210"/>
              <a:gd name="T74" fmla="*/ 0 w 872"/>
              <a:gd name="T75" fmla="*/ 0 h 3210"/>
              <a:gd name="T76" fmla="*/ 0 w 872"/>
              <a:gd name="T77" fmla="*/ 0 h 3210"/>
              <a:gd name="T78" fmla="*/ 0 w 872"/>
              <a:gd name="T79" fmla="*/ 0 h 3210"/>
              <a:gd name="T80" fmla="*/ 0 w 872"/>
              <a:gd name="T81" fmla="*/ 0 h 3210"/>
              <a:gd name="T82" fmla="*/ 0 w 872"/>
              <a:gd name="T83" fmla="*/ 0 h 3210"/>
              <a:gd name="T84" fmla="*/ 0 w 872"/>
              <a:gd name="T85" fmla="*/ 0 h 3210"/>
              <a:gd name="T86" fmla="*/ 0 w 872"/>
              <a:gd name="T87" fmla="*/ 0 h 3210"/>
              <a:gd name="T88" fmla="*/ 0 w 872"/>
              <a:gd name="T89" fmla="*/ 0 h 3210"/>
              <a:gd name="T90" fmla="*/ 0 w 872"/>
              <a:gd name="T91" fmla="*/ 0 h 3210"/>
              <a:gd name="T92" fmla="*/ 0 w 872"/>
              <a:gd name="T93" fmla="*/ 0 h 3210"/>
              <a:gd name="T94" fmla="*/ 0 w 872"/>
              <a:gd name="T95" fmla="*/ 0 h 3210"/>
              <a:gd name="T96" fmla="*/ 0 w 872"/>
              <a:gd name="T97" fmla="*/ 0 h 3210"/>
              <a:gd name="T98" fmla="*/ 0 w 872"/>
              <a:gd name="T99" fmla="*/ 0 h 3210"/>
              <a:gd name="T100" fmla="*/ 0 w 872"/>
              <a:gd name="T101" fmla="*/ 0 h 3210"/>
              <a:gd name="T102" fmla="*/ 0 w 872"/>
              <a:gd name="T103" fmla="*/ 0 h 3210"/>
              <a:gd name="T104" fmla="*/ 0 w 872"/>
              <a:gd name="T105" fmla="*/ 0 h 3210"/>
              <a:gd name="T106" fmla="*/ 0 w 872"/>
              <a:gd name="T107" fmla="*/ 0 h 3210"/>
              <a:gd name="T108" fmla="*/ 0 w 872"/>
              <a:gd name="T109" fmla="*/ 0 h 3210"/>
              <a:gd name="T110" fmla="*/ 0 w 872"/>
              <a:gd name="T111" fmla="*/ 0 h 3210"/>
              <a:gd name="T112" fmla="*/ 0 w 872"/>
              <a:gd name="T113" fmla="*/ 0 h 3210"/>
              <a:gd name="T114" fmla="*/ 0 w 872"/>
              <a:gd name="T115" fmla="*/ 0 h 3210"/>
              <a:gd name="T116" fmla="*/ 0 w 872"/>
              <a:gd name="T117" fmla="*/ 0 h 3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2"/>
              <a:gd name="T178" fmla="*/ 0 h 3210"/>
              <a:gd name="T179" fmla="*/ 872 w 872"/>
              <a:gd name="T180" fmla="*/ 3210 h 3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2" h="3210">
                <a:moveTo>
                  <a:pt x="386" y="0"/>
                </a:moveTo>
                <a:lnTo>
                  <a:pt x="386" y="0"/>
                </a:lnTo>
                <a:lnTo>
                  <a:pt x="370" y="0"/>
                </a:lnTo>
                <a:lnTo>
                  <a:pt x="360" y="0"/>
                </a:lnTo>
                <a:lnTo>
                  <a:pt x="348" y="0"/>
                </a:lnTo>
                <a:lnTo>
                  <a:pt x="334" y="6"/>
                </a:lnTo>
                <a:lnTo>
                  <a:pt x="318" y="16"/>
                </a:lnTo>
                <a:lnTo>
                  <a:pt x="296" y="34"/>
                </a:lnTo>
                <a:lnTo>
                  <a:pt x="274" y="58"/>
                </a:lnTo>
                <a:lnTo>
                  <a:pt x="254" y="84"/>
                </a:lnTo>
                <a:lnTo>
                  <a:pt x="238" y="108"/>
                </a:lnTo>
                <a:lnTo>
                  <a:pt x="232" y="126"/>
                </a:lnTo>
                <a:lnTo>
                  <a:pt x="228" y="136"/>
                </a:lnTo>
                <a:lnTo>
                  <a:pt x="228" y="142"/>
                </a:lnTo>
                <a:lnTo>
                  <a:pt x="228" y="146"/>
                </a:lnTo>
                <a:lnTo>
                  <a:pt x="226" y="152"/>
                </a:lnTo>
                <a:lnTo>
                  <a:pt x="224" y="162"/>
                </a:lnTo>
                <a:lnTo>
                  <a:pt x="220" y="186"/>
                </a:lnTo>
                <a:lnTo>
                  <a:pt x="220" y="192"/>
                </a:lnTo>
                <a:lnTo>
                  <a:pt x="220" y="196"/>
                </a:lnTo>
                <a:lnTo>
                  <a:pt x="222" y="200"/>
                </a:lnTo>
                <a:lnTo>
                  <a:pt x="222" y="206"/>
                </a:lnTo>
                <a:lnTo>
                  <a:pt x="220" y="208"/>
                </a:lnTo>
                <a:lnTo>
                  <a:pt x="218" y="216"/>
                </a:lnTo>
                <a:lnTo>
                  <a:pt x="218" y="228"/>
                </a:lnTo>
                <a:lnTo>
                  <a:pt x="222" y="244"/>
                </a:lnTo>
                <a:lnTo>
                  <a:pt x="232" y="274"/>
                </a:lnTo>
                <a:lnTo>
                  <a:pt x="236" y="288"/>
                </a:lnTo>
                <a:lnTo>
                  <a:pt x="238" y="294"/>
                </a:lnTo>
                <a:lnTo>
                  <a:pt x="244" y="300"/>
                </a:lnTo>
                <a:lnTo>
                  <a:pt x="248" y="304"/>
                </a:lnTo>
                <a:lnTo>
                  <a:pt x="254" y="306"/>
                </a:lnTo>
                <a:lnTo>
                  <a:pt x="262" y="308"/>
                </a:lnTo>
                <a:lnTo>
                  <a:pt x="264" y="306"/>
                </a:lnTo>
                <a:lnTo>
                  <a:pt x="266" y="326"/>
                </a:lnTo>
                <a:lnTo>
                  <a:pt x="268" y="340"/>
                </a:lnTo>
                <a:lnTo>
                  <a:pt x="268" y="360"/>
                </a:lnTo>
                <a:lnTo>
                  <a:pt x="266" y="370"/>
                </a:lnTo>
                <a:lnTo>
                  <a:pt x="260" y="372"/>
                </a:lnTo>
                <a:lnTo>
                  <a:pt x="254" y="374"/>
                </a:lnTo>
                <a:lnTo>
                  <a:pt x="248" y="384"/>
                </a:lnTo>
                <a:lnTo>
                  <a:pt x="228" y="406"/>
                </a:lnTo>
                <a:lnTo>
                  <a:pt x="218" y="416"/>
                </a:lnTo>
                <a:lnTo>
                  <a:pt x="212" y="420"/>
                </a:lnTo>
                <a:lnTo>
                  <a:pt x="210" y="422"/>
                </a:lnTo>
                <a:lnTo>
                  <a:pt x="208" y="424"/>
                </a:lnTo>
                <a:lnTo>
                  <a:pt x="210" y="426"/>
                </a:lnTo>
                <a:lnTo>
                  <a:pt x="186" y="436"/>
                </a:lnTo>
                <a:lnTo>
                  <a:pt x="178" y="434"/>
                </a:lnTo>
                <a:lnTo>
                  <a:pt x="172" y="434"/>
                </a:lnTo>
                <a:lnTo>
                  <a:pt x="166" y="434"/>
                </a:lnTo>
                <a:lnTo>
                  <a:pt x="134" y="436"/>
                </a:lnTo>
                <a:lnTo>
                  <a:pt x="96" y="436"/>
                </a:lnTo>
                <a:lnTo>
                  <a:pt x="80" y="440"/>
                </a:lnTo>
                <a:lnTo>
                  <a:pt x="70" y="442"/>
                </a:lnTo>
                <a:lnTo>
                  <a:pt x="60" y="446"/>
                </a:lnTo>
                <a:lnTo>
                  <a:pt x="48" y="454"/>
                </a:lnTo>
                <a:lnTo>
                  <a:pt x="38" y="462"/>
                </a:lnTo>
                <a:lnTo>
                  <a:pt x="28" y="474"/>
                </a:lnTo>
                <a:lnTo>
                  <a:pt x="20" y="488"/>
                </a:lnTo>
                <a:lnTo>
                  <a:pt x="8" y="514"/>
                </a:lnTo>
                <a:lnTo>
                  <a:pt x="4" y="530"/>
                </a:lnTo>
                <a:lnTo>
                  <a:pt x="2" y="538"/>
                </a:lnTo>
                <a:lnTo>
                  <a:pt x="2" y="544"/>
                </a:lnTo>
                <a:lnTo>
                  <a:pt x="2" y="560"/>
                </a:lnTo>
                <a:lnTo>
                  <a:pt x="2" y="576"/>
                </a:lnTo>
                <a:lnTo>
                  <a:pt x="2" y="584"/>
                </a:lnTo>
                <a:lnTo>
                  <a:pt x="2" y="596"/>
                </a:lnTo>
                <a:lnTo>
                  <a:pt x="0" y="616"/>
                </a:lnTo>
                <a:lnTo>
                  <a:pt x="0" y="636"/>
                </a:lnTo>
                <a:lnTo>
                  <a:pt x="0" y="650"/>
                </a:lnTo>
                <a:lnTo>
                  <a:pt x="2" y="660"/>
                </a:lnTo>
                <a:lnTo>
                  <a:pt x="8" y="676"/>
                </a:lnTo>
                <a:lnTo>
                  <a:pt x="12" y="684"/>
                </a:lnTo>
                <a:lnTo>
                  <a:pt x="12" y="716"/>
                </a:lnTo>
                <a:lnTo>
                  <a:pt x="12" y="742"/>
                </a:lnTo>
                <a:lnTo>
                  <a:pt x="14" y="764"/>
                </a:lnTo>
                <a:lnTo>
                  <a:pt x="18" y="782"/>
                </a:lnTo>
                <a:lnTo>
                  <a:pt x="20" y="790"/>
                </a:lnTo>
                <a:lnTo>
                  <a:pt x="24" y="796"/>
                </a:lnTo>
                <a:lnTo>
                  <a:pt x="34" y="804"/>
                </a:lnTo>
                <a:lnTo>
                  <a:pt x="42" y="808"/>
                </a:lnTo>
                <a:lnTo>
                  <a:pt x="46" y="808"/>
                </a:lnTo>
                <a:lnTo>
                  <a:pt x="48" y="820"/>
                </a:lnTo>
                <a:lnTo>
                  <a:pt x="54" y="838"/>
                </a:lnTo>
                <a:lnTo>
                  <a:pt x="62" y="860"/>
                </a:lnTo>
                <a:lnTo>
                  <a:pt x="66" y="874"/>
                </a:lnTo>
                <a:lnTo>
                  <a:pt x="68" y="884"/>
                </a:lnTo>
                <a:lnTo>
                  <a:pt x="70" y="894"/>
                </a:lnTo>
                <a:lnTo>
                  <a:pt x="76" y="906"/>
                </a:lnTo>
                <a:lnTo>
                  <a:pt x="86" y="922"/>
                </a:lnTo>
                <a:lnTo>
                  <a:pt x="88" y="936"/>
                </a:lnTo>
                <a:lnTo>
                  <a:pt x="90" y="960"/>
                </a:lnTo>
                <a:lnTo>
                  <a:pt x="90" y="986"/>
                </a:lnTo>
                <a:lnTo>
                  <a:pt x="92" y="1008"/>
                </a:lnTo>
                <a:lnTo>
                  <a:pt x="96" y="1034"/>
                </a:lnTo>
                <a:lnTo>
                  <a:pt x="96" y="1044"/>
                </a:lnTo>
                <a:lnTo>
                  <a:pt x="96" y="1134"/>
                </a:lnTo>
                <a:lnTo>
                  <a:pt x="92" y="1236"/>
                </a:lnTo>
                <a:lnTo>
                  <a:pt x="88" y="1310"/>
                </a:lnTo>
                <a:lnTo>
                  <a:pt x="88" y="1368"/>
                </a:lnTo>
                <a:lnTo>
                  <a:pt x="88" y="1508"/>
                </a:lnTo>
                <a:lnTo>
                  <a:pt x="88" y="1608"/>
                </a:lnTo>
                <a:lnTo>
                  <a:pt x="88" y="1616"/>
                </a:lnTo>
                <a:lnTo>
                  <a:pt x="90" y="1622"/>
                </a:lnTo>
                <a:lnTo>
                  <a:pt x="98" y="1632"/>
                </a:lnTo>
                <a:lnTo>
                  <a:pt x="104" y="1638"/>
                </a:lnTo>
                <a:lnTo>
                  <a:pt x="106" y="1640"/>
                </a:lnTo>
                <a:lnTo>
                  <a:pt x="104" y="1674"/>
                </a:lnTo>
                <a:lnTo>
                  <a:pt x="104" y="1704"/>
                </a:lnTo>
                <a:lnTo>
                  <a:pt x="108" y="1736"/>
                </a:lnTo>
                <a:lnTo>
                  <a:pt x="110" y="1772"/>
                </a:lnTo>
                <a:lnTo>
                  <a:pt x="110" y="1814"/>
                </a:lnTo>
                <a:lnTo>
                  <a:pt x="108" y="1860"/>
                </a:lnTo>
                <a:lnTo>
                  <a:pt x="108" y="1944"/>
                </a:lnTo>
                <a:lnTo>
                  <a:pt x="96" y="2006"/>
                </a:lnTo>
                <a:lnTo>
                  <a:pt x="88" y="2062"/>
                </a:lnTo>
                <a:lnTo>
                  <a:pt x="86" y="2088"/>
                </a:lnTo>
                <a:lnTo>
                  <a:pt x="86" y="2110"/>
                </a:lnTo>
                <a:lnTo>
                  <a:pt x="86" y="2182"/>
                </a:lnTo>
                <a:lnTo>
                  <a:pt x="86" y="2214"/>
                </a:lnTo>
                <a:lnTo>
                  <a:pt x="70" y="2262"/>
                </a:lnTo>
                <a:lnTo>
                  <a:pt x="58" y="2304"/>
                </a:lnTo>
                <a:lnTo>
                  <a:pt x="54" y="2322"/>
                </a:lnTo>
                <a:lnTo>
                  <a:pt x="52" y="2336"/>
                </a:lnTo>
                <a:lnTo>
                  <a:pt x="48" y="2380"/>
                </a:lnTo>
                <a:lnTo>
                  <a:pt x="40" y="2448"/>
                </a:lnTo>
                <a:lnTo>
                  <a:pt x="30" y="2524"/>
                </a:lnTo>
                <a:lnTo>
                  <a:pt x="28" y="2560"/>
                </a:lnTo>
                <a:lnTo>
                  <a:pt x="28" y="2592"/>
                </a:lnTo>
                <a:lnTo>
                  <a:pt x="32" y="2790"/>
                </a:lnTo>
                <a:lnTo>
                  <a:pt x="30" y="2814"/>
                </a:lnTo>
                <a:lnTo>
                  <a:pt x="24" y="2840"/>
                </a:lnTo>
                <a:lnTo>
                  <a:pt x="12" y="2892"/>
                </a:lnTo>
                <a:lnTo>
                  <a:pt x="6" y="2916"/>
                </a:lnTo>
                <a:lnTo>
                  <a:pt x="2" y="2936"/>
                </a:lnTo>
                <a:lnTo>
                  <a:pt x="2" y="2946"/>
                </a:lnTo>
                <a:lnTo>
                  <a:pt x="4" y="2954"/>
                </a:lnTo>
                <a:lnTo>
                  <a:pt x="6" y="2962"/>
                </a:lnTo>
                <a:lnTo>
                  <a:pt x="10" y="2968"/>
                </a:lnTo>
                <a:lnTo>
                  <a:pt x="18" y="2980"/>
                </a:lnTo>
                <a:lnTo>
                  <a:pt x="24" y="2990"/>
                </a:lnTo>
                <a:lnTo>
                  <a:pt x="30" y="3014"/>
                </a:lnTo>
                <a:lnTo>
                  <a:pt x="38" y="3062"/>
                </a:lnTo>
                <a:lnTo>
                  <a:pt x="44" y="3094"/>
                </a:lnTo>
                <a:lnTo>
                  <a:pt x="48" y="3102"/>
                </a:lnTo>
                <a:lnTo>
                  <a:pt x="44" y="3110"/>
                </a:lnTo>
                <a:lnTo>
                  <a:pt x="40" y="3120"/>
                </a:lnTo>
                <a:lnTo>
                  <a:pt x="40" y="3130"/>
                </a:lnTo>
                <a:lnTo>
                  <a:pt x="44" y="3154"/>
                </a:lnTo>
                <a:lnTo>
                  <a:pt x="46" y="3170"/>
                </a:lnTo>
                <a:lnTo>
                  <a:pt x="44" y="3172"/>
                </a:lnTo>
                <a:lnTo>
                  <a:pt x="44" y="3196"/>
                </a:lnTo>
                <a:lnTo>
                  <a:pt x="78" y="3204"/>
                </a:lnTo>
                <a:lnTo>
                  <a:pt x="114" y="3208"/>
                </a:lnTo>
                <a:lnTo>
                  <a:pt x="132" y="3208"/>
                </a:lnTo>
                <a:lnTo>
                  <a:pt x="152" y="3210"/>
                </a:lnTo>
                <a:lnTo>
                  <a:pt x="190" y="3208"/>
                </a:lnTo>
                <a:lnTo>
                  <a:pt x="214" y="3206"/>
                </a:lnTo>
                <a:lnTo>
                  <a:pt x="230" y="3202"/>
                </a:lnTo>
                <a:lnTo>
                  <a:pt x="244" y="3200"/>
                </a:lnTo>
                <a:lnTo>
                  <a:pt x="248" y="3198"/>
                </a:lnTo>
                <a:lnTo>
                  <a:pt x="250" y="3196"/>
                </a:lnTo>
                <a:lnTo>
                  <a:pt x="248" y="3184"/>
                </a:lnTo>
                <a:lnTo>
                  <a:pt x="244" y="3178"/>
                </a:lnTo>
                <a:lnTo>
                  <a:pt x="240" y="3176"/>
                </a:lnTo>
                <a:lnTo>
                  <a:pt x="242" y="3170"/>
                </a:lnTo>
                <a:lnTo>
                  <a:pt x="244" y="3160"/>
                </a:lnTo>
                <a:lnTo>
                  <a:pt x="244" y="3144"/>
                </a:lnTo>
                <a:lnTo>
                  <a:pt x="242" y="3138"/>
                </a:lnTo>
                <a:lnTo>
                  <a:pt x="240" y="3130"/>
                </a:lnTo>
                <a:lnTo>
                  <a:pt x="230" y="3120"/>
                </a:lnTo>
                <a:lnTo>
                  <a:pt x="224" y="3116"/>
                </a:lnTo>
                <a:lnTo>
                  <a:pt x="226" y="3114"/>
                </a:lnTo>
                <a:lnTo>
                  <a:pt x="222" y="3106"/>
                </a:lnTo>
                <a:lnTo>
                  <a:pt x="216" y="3096"/>
                </a:lnTo>
                <a:lnTo>
                  <a:pt x="214" y="3090"/>
                </a:lnTo>
                <a:lnTo>
                  <a:pt x="212" y="3086"/>
                </a:lnTo>
                <a:lnTo>
                  <a:pt x="214" y="3078"/>
                </a:lnTo>
                <a:lnTo>
                  <a:pt x="216" y="3078"/>
                </a:lnTo>
                <a:lnTo>
                  <a:pt x="218" y="3078"/>
                </a:lnTo>
                <a:lnTo>
                  <a:pt x="220" y="3076"/>
                </a:lnTo>
                <a:lnTo>
                  <a:pt x="244" y="3036"/>
                </a:lnTo>
                <a:lnTo>
                  <a:pt x="246" y="3032"/>
                </a:lnTo>
                <a:lnTo>
                  <a:pt x="248" y="3026"/>
                </a:lnTo>
                <a:lnTo>
                  <a:pt x="248" y="3020"/>
                </a:lnTo>
                <a:lnTo>
                  <a:pt x="248" y="3010"/>
                </a:lnTo>
                <a:lnTo>
                  <a:pt x="246" y="2984"/>
                </a:lnTo>
                <a:lnTo>
                  <a:pt x="242" y="2974"/>
                </a:lnTo>
                <a:lnTo>
                  <a:pt x="238" y="2962"/>
                </a:lnTo>
                <a:lnTo>
                  <a:pt x="228" y="2948"/>
                </a:lnTo>
                <a:lnTo>
                  <a:pt x="216" y="2936"/>
                </a:lnTo>
                <a:lnTo>
                  <a:pt x="204" y="2922"/>
                </a:lnTo>
                <a:lnTo>
                  <a:pt x="218" y="2890"/>
                </a:lnTo>
                <a:lnTo>
                  <a:pt x="228" y="2862"/>
                </a:lnTo>
                <a:lnTo>
                  <a:pt x="234" y="2840"/>
                </a:lnTo>
                <a:lnTo>
                  <a:pt x="242" y="2754"/>
                </a:lnTo>
                <a:lnTo>
                  <a:pt x="248" y="2678"/>
                </a:lnTo>
                <a:lnTo>
                  <a:pt x="260" y="2566"/>
                </a:lnTo>
                <a:lnTo>
                  <a:pt x="298" y="2456"/>
                </a:lnTo>
                <a:lnTo>
                  <a:pt x="316" y="2396"/>
                </a:lnTo>
                <a:lnTo>
                  <a:pt x="334" y="2332"/>
                </a:lnTo>
                <a:lnTo>
                  <a:pt x="350" y="2264"/>
                </a:lnTo>
                <a:lnTo>
                  <a:pt x="364" y="2230"/>
                </a:lnTo>
                <a:lnTo>
                  <a:pt x="384" y="2184"/>
                </a:lnTo>
                <a:lnTo>
                  <a:pt x="412" y="2108"/>
                </a:lnTo>
                <a:lnTo>
                  <a:pt x="416" y="2220"/>
                </a:lnTo>
                <a:lnTo>
                  <a:pt x="420" y="2286"/>
                </a:lnTo>
                <a:lnTo>
                  <a:pt x="424" y="2326"/>
                </a:lnTo>
                <a:lnTo>
                  <a:pt x="426" y="2340"/>
                </a:lnTo>
                <a:lnTo>
                  <a:pt x="430" y="2352"/>
                </a:lnTo>
                <a:lnTo>
                  <a:pt x="438" y="2366"/>
                </a:lnTo>
                <a:lnTo>
                  <a:pt x="446" y="2380"/>
                </a:lnTo>
                <a:lnTo>
                  <a:pt x="454" y="2392"/>
                </a:lnTo>
                <a:lnTo>
                  <a:pt x="450" y="2398"/>
                </a:lnTo>
                <a:lnTo>
                  <a:pt x="438" y="2412"/>
                </a:lnTo>
                <a:lnTo>
                  <a:pt x="432" y="2422"/>
                </a:lnTo>
                <a:lnTo>
                  <a:pt x="428" y="2434"/>
                </a:lnTo>
                <a:lnTo>
                  <a:pt x="424" y="2446"/>
                </a:lnTo>
                <a:lnTo>
                  <a:pt x="424" y="2462"/>
                </a:lnTo>
                <a:lnTo>
                  <a:pt x="424" y="2502"/>
                </a:lnTo>
                <a:lnTo>
                  <a:pt x="428" y="2554"/>
                </a:lnTo>
                <a:lnTo>
                  <a:pt x="430" y="2610"/>
                </a:lnTo>
                <a:lnTo>
                  <a:pt x="430" y="2640"/>
                </a:lnTo>
                <a:lnTo>
                  <a:pt x="428" y="2666"/>
                </a:lnTo>
                <a:lnTo>
                  <a:pt x="420" y="2764"/>
                </a:lnTo>
                <a:lnTo>
                  <a:pt x="418" y="2806"/>
                </a:lnTo>
                <a:lnTo>
                  <a:pt x="418" y="2838"/>
                </a:lnTo>
                <a:lnTo>
                  <a:pt x="422" y="2904"/>
                </a:lnTo>
                <a:lnTo>
                  <a:pt x="422" y="2942"/>
                </a:lnTo>
                <a:lnTo>
                  <a:pt x="420" y="2950"/>
                </a:lnTo>
                <a:lnTo>
                  <a:pt x="414" y="2966"/>
                </a:lnTo>
                <a:lnTo>
                  <a:pt x="410" y="2988"/>
                </a:lnTo>
                <a:lnTo>
                  <a:pt x="410" y="3002"/>
                </a:lnTo>
                <a:lnTo>
                  <a:pt x="410" y="3014"/>
                </a:lnTo>
                <a:lnTo>
                  <a:pt x="416" y="3090"/>
                </a:lnTo>
                <a:lnTo>
                  <a:pt x="418" y="3092"/>
                </a:lnTo>
                <a:lnTo>
                  <a:pt x="420" y="3092"/>
                </a:lnTo>
                <a:lnTo>
                  <a:pt x="422" y="3094"/>
                </a:lnTo>
                <a:lnTo>
                  <a:pt x="422" y="3110"/>
                </a:lnTo>
                <a:lnTo>
                  <a:pt x="424" y="3132"/>
                </a:lnTo>
                <a:lnTo>
                  <a:pt x="422" y="3134"/>
                </a:lnTo>
                <a:lnTo>
                  <a:pt x="418" y="3136"/>
                </a:lnTo>
                <a:lnTo>
                  <a:pt x="418" y="3138"/>
                </a:lnTo>
                <a:lnTo>
                  <a:pt x="418" y="3172"/>
                </a:lnTo>
                <a:lnTo>
                  <a:pt x="418" y="3174"/>
                </a:lnTo>
                <a:lnTo>
                  <a:pt x="424" y="3176"/>
                </a:lnTo>
                <a:lnTo>
                  <a:pt x="550" y="3178"/>
                </a:lnTo>
                <a:lnTo>
                  <a:pt x="596" y="3174"/>
                </a:lnTo>
                <a:lnTo>
                  <a:pt x="594" y="3164"/>
                </a:lnTo>
                <a:lnTo>
                  <a:pt x="614" y="3170"/>
                </a:lnTo>
                <a:lnTo>
                  <a:pt x="634" y="3174"/>
                </a:lnTo>
                <a:lnTo>
                  <a:pt x="654" y="3176"/>
                </a:lnTo>
                <a:lnTo>
                  <a:pt x="776" y="3176"/>
                </a:lnTo>
                <a:lnTo>
                  <a:pt x="804" y="3176"/>
                </a:lnTo>
                <a:lnTo>
                  <a:pt x="830" y="3172"/>
                </a:lnTo>
                <a:lnTo>
                  <a:pt x="862" y="3168"/>
                </a:lnTo>
                <a:lnTo>
                  <a:pt x="862" y="3166"/>
                </a:lnTo>
                <a:lnTo>
                  <a:pt x="864" y="3164"/>
                </a:lnTo>
                <a:lnTo>
                  <a:pt x="864" y="3162"/>
                </a:lnTo>
                <a:lnTo>
                  <a:pt x="860" y="3154"/>
                </a:lnTo>
                <a:lnTo>
                  <a:pt x="858" y="3152"/>
                </a:lnTo>
                <a:lnTo>
                  <a:pt x="856" y="3150"/>
                </a:lnTo>
                <a:lnTo>
                  <a:pt x="856" y="3146"/>
                </a:lnTo>
                <a:lnTo>
                  <a:pt x="856" y="3140"/>
                </a:lnTo>
                <a:lnTo>
                  <a:pt x="854" y="3136"/>
                </a:lnTo>
                <a:lnTo>
                  <a:pt x="852" y="3130"/>
                </a:lnTo>
                <a:lnTo>
                  <a:pt x="844" y="3122"/>
                </a:lnTo>
                <a:lnTo>
                  <a:pt x="834" y="3114"/>
                </a:lnTo>
                <a:lnTo>
                  <a:pt x="826" y="3110"/>
                </a:lnTo>
                <a:lnTo>
                  <a:pt x="816" y="3108"/>
                </a:lnTo>
                <a:lnTo>
                  <a:pt x="786" y="3106"/>
                </a:lnTo>
                <a:lnTo>
                  <a:pt x="768" y="3104"/>
                </a:lnTo>
                <a:lnTo>
                  <a:pt x="756" y="3100"/>
                </a:lnTo>
                <a:lnTo>
                  <a:pt x="750" y="3096"/>
                </a:lnTo>
                <a:lnTo>
                  <a:pt x="746" y="3092"/>
                </a:lnTo>
                <a:lnTo>
                  <a:pt x="734" y="3090"/>
                </a:lnTo>
                <a:lnTo>
                  <a:pt x="726" y="3086"/>
                </a:lnTo>
                <a:lnTo>
                  <a:pt x="720" y="3084"/>
                </a:lnTo>
                <a:lnTo>
                  <a:pt x="712" y="3076"/>
                </a:lnTo>
                <a:lnTo>
                  <a:pt x="714" y="3072"/>
                </a:lnTo>
                <a:lnTo>
                  <a:pt x="714" y="3068"/>
                </a:lnTo>
                <a:lnTo>
                  <a:pt x="712" y="3066"/>
                </a:lnTo>
                <a:lnTo>
                  <a:pt x="706" y="3062"/>
                </a:lnTo>
                <a:lnTo>
                  <a:pt x="702" y="3062"/>
                </a:lnTo>
                <a:lnTo>
                  <a:pt x="698" y="3058"/>
                </a:lnTo>
                <a:lnTo>
                  <a:pt x="698" y="3054"/>
                </a:lnTo>
                <a:lnTo>
                  <a:pt x="698" y="3048"/>
                </a:lnTo>
                <a:lnTo>
                  <a:pt x="696" y="3046"/>
                </a:lnTo>
                <a:lnTo>
                  <a:pt x="688" y="3042"/>
                </a:lnTo>
                <a:lnTo>
                  <a:pt x="682" y="3040"/>
                </a:lnTo>
                <a:lnTo>
                  <a:pt x="684" y="3038"/>
                </a:lnTo>
                <a:lnTo>
                  <a:pt x="684" y="3034"/>
                </a:lnTo>
                <a:lnTo>
                  <a:pt x="682" y="3028"/>
                </a:lnTo>
                <a:lnTo>
                  <a:pt x="672" y="3000"/>
                </a:lnTo>
                <a:lnTo>
                  <a:pt x="660" y="2970"/>
                </a:lnTo>
                <a:lnTo>
                  <a:pt x="658" y="2966"/>
                </a:lnTo>
                <a:lnTo>
                  <a:pt x="654" y="2964"/>
                </a:lnTo>
                <a:lnTo>
                  <a:pt x="642" y="2958"/>
                </a:lnTo>
                <a:lnTo>
                  <a:pt x="626" y="2956"/>
                </a:lnTo>
                <a:lnTo>
                  <a:pt x="630" y="2948"/>
                </a:lnTo>
                <a:lnTo>
                  <a:pt x="634" y="2948"/>
                </a:lnTo>
                <a:lnTo>
                  <a:pt x="644" y="2946"/>
                </a:lnTo>
                <a:lnTo>
                  <a:pt x="650" y="2944"/>
                </a:lnTo>
                <a:lnTo>
                  <a:pt x="658" y="2938"/>
                </a:lnTo>
                <a:lnTo>
                  <a:pt x="662" y="2930"/>
                </a:lnTo>
                <a:lnTo>
                  <a:pt x="668" y="2920"/>
                </a:lnTo>
                <a:lnTo>
                  <a:pt x="684" y="2878"/>
                </a:lnTo>
                <a:lnTo>
                  <a:pt x="690" y="2860"/>
                </a:lnTo>
                <a:lnTo>
                  <a:pt x="692" y="2850"/>
                </a:lnTo>
                <a:lnTo>
                  <a:pt x="696" y="2636"/>
                </a:lnTo>
                <a:lnTo>
                  <a:pt x="700" y="2566"/>
                </a:lnTo>
                <a:lnTo>
                  <a:pt x="702" y="2498"/>
                </a:lnTo>
                <a:lnTo>
                  <a:pt x="710" y="2404"/>
                </a:lnTo>
                <a:lnTo>
                  <a:pt x="716" y="2300"/>
                </a:lnTo>
                <a:lnTo>
                  <a:pt x="718" y="2258"/>
                </a:lnTo>
                <a:lnTo>
                  <a:pt x="718" y="2204"/>
                </a:lnTo>
                <a:lnTo>
                  <a:pt x="716" y="2136"/>
                </a:lnTo>
                <a:lnTo>
                  <a:pt x="720" y="2102"/>
                </a:lnTo>
                <a:lnTo>
                  <a:pt x="724" y="2070"/>
                </a:lnTo>
                <a:lnTo>
                  <a:pt x="726" y="2032"/>
                </a:lnTo>
                <a:lnTo>
                  <a:pt x="730" y="1868"/>
                </a:lnTo>
                <a:lnTo>
                  <a:pt x="730" y="1624"/>
                </a:lnTo>
                <a:lnTo>
                  <a:pt x="748" y="1618"/>
                </a:lnTo>
                <a:lnTo>
                  <a:pt x="764" y="1612"/>
                </a:lnTo>
                <a:lnTo>
                  <a:pt x="782" y="1604"/>
                </a:lnTo>
                <a:lnTo>
                  <a:pt x="800" y="1594"/>
                </a:lnTo>
                <a:lnTo>
                  <a:pt x="808" y="1584"/>
                </a:lnTo>
                <a:lnTo>
                  <a:pt x="812" y="1578"/>
                </a:lnTo>
                <a:lnTo>
                  <a:pt x="812" y="1576"/>
                </a:lnTo>
                <a:lnTo>
                  <a:pt x="802" y="1536"/>
                </a:lnTo>
                <a:lnTo>
                  <a:pt x="792" y="1500"/>
                </a:lnTo>
                <a:lnTo>
                  <a:pt x="786" y="1464"/>
                </a:lnTo>
                <a:lnTo>
                  <a:pt x="776" y="1420"/>
                </a:lnTo>
                <a:lnTo>
                  <a:pt x="760" y="1366"/>
                </a:lnTo>
                <a:lnTo>
                  <a:pt x="734" y="1284"/>
                </a:lnTo>
                <a:lnTo>
                  <a:pt x="732" y="1268"/>
                </a:lnTo>
                <a:lnTo>
                  <a:pt x="732" y="1252"/>
                </a:lnTo>
                <a:lnTo>
                  <a:pt x="734" y="1232"/>
                </a:lnTo>
                <a:lnTo>
                  <a:pt x="736" y="1228"/>
                </a:lnTo>
                <a:lnTo>
                  <a:pt x="738" y="1224"/>
                </a:lnTo>
                <a:lnTo>
                  <a:pt x="738" y="1220"/>
                </a:lnTo>
                <a:lnTo>
                  <a:pt x="706" y="1134"/>
                </a:lnTo>
                <a:lnTo>
                  <a:pt x="704" y="1114"/>
                </a:lnTo>
                <a:lnTo>
                  <a:pt x="700" y="1088"/>
                </a:lnTo>
                <a:lnTo>
                  <a:pt x="696" y="1062"/>
                </a:lnTo>
                <a:lnTo>
                  <a:pt x="706" y="1062"/>
                </a:lnTo>
                <a:lnTo>
                  <a:pt x="728" y="1064"/>
                </a:lnTo>
                <a:lnTo>
                  <a:pt x="750" y="1066"/>
                </a:lnTo>
                <a:lnTo>
                  <a:pt x="758" y="1066"/>
                </a:lnTo>
                <a:lnTo>
                  <a:pt x="762" y="1068"/>
                </a:lnTo>
                <a:lnTo>
                  <a:pt x="772" y="1072"/>
                </a:lnTo>
                <a:lnTo>
                  <a:pt x="778" y="1072"/>
                </a:lnTo>
                <a:lnTo>
                  <a:pt x="786" y="1072"/>
                </a:lnTo>
                <a:lnTo>
                  <a:pt x="794" y="1070"/>
                </a:lnTo>
                <a:lnTo>
                  <a:pt x="804" y="1066"/>
                </a:lnTo>
                <a:lnTo>
                  <a:pt x="818" y="1056"/>
                </a:lnTo>
                <a:lnTo>
                  <a:pt x="828" y="1048"/>
                </a:lnTo>
                <a:lnTo>
                  <a:pt x="834" y="1038"/>
                </a:lnTo>
                <a:lnTo>
                  <a:pt x="846" y="1008"/>
                </a:lnTo>
                <a:lnTo>
                  <a:pt x="854" y="988"/>
                </a:lnTo>
                <a:lnTo>
                  <a:pt x="858" y="972"/>
                </a:lnTo>
                <a:lnTo>
                  <a:pt x="864" y="948"/>
                </a:lnTo>
                <a:lnTo>
                  <a:pt x="868" y="932"/>
                </a:lnTo>
                <a:lnTo>
                  <a:pt x="872" y="924"/>
                </a:lnTo>
                <a:lnTo>
                  <a:pt x="872" y="920"/>
                </a:lnTo>
                <a:lnTo>
                  <a:pt x="870" y="914"/>
                </a:lnTo>
                <a:lnTo>
                  <a:pt x="860" y="892"/>
                </a:lnTo>
                <a:lnTo>
                  <a:pt x="852" y="868"/>
                </a:lnTo>
                <a:lnTo>
                  <a:pt x="844" y="854"/>
                </a:lnTo>
                <a:lnTo>
                  <a:pt x="832" y="830"/>
                </a:lnTo>
                <a:lnTo>
                  <a:pt x="812" y="792"/>
                </a:lnTo>
                <a:lnTo>
                  <a:pt x="802" y="770"/>
                </a:lnTo>
                <a:lnTo>
                  <a:pt x="798" y="758"/>
                </a:lnTo>
                <a:lnTo>
                  <a:pt x="796" y="750"/>
                </a:lnTo>
                <a:lnTo>
                  <a:pt x="796" y="742"/>
                </a:lnTo>
                <a:lnTo>
                  <a:pt x="794" y="738"/>
                </a:lnTo>
                <a:lnTo>
                  <a:pt x="790" y="734"/>
                </a:lnTo>
                <a:lnTo>
                  <a:pt x="788" y="730"/>
                </a:lnTo>
                <a:lnTo>
                  <a:pt x="780" y="726"/>
                </a:lnTo>
                <a:lnTo>
                  <a:pt x="776" y="716"/>
                </a:lnTo>
                <a:lnTo>
                  <a:pt x="772" y="704"/>
                </a:lnTo>
                <a:lnTo>
                  <a:pt x="772" y="696"/>
                </a:lnTo>
                <a:lnTo>
                  <a:pt x="774" y="692"/>
                </a:lnTo>
                <a:lnTo>
                  <a:pt x="774" y="688"/>
                </a:lnTo>
                <a:lnTo>
                  <a:pt x="774" y="686"/>
                </a:lnTo>
                <a:lnTo>
                  <a:pt x="770" y="678"/>
                </a:lnTo>
                <a:lnTo>
                  <a:pt x="770" y="670"/>
                </a:lnTo>
                <a:lnTo>
                  <a:pt x="770" y="660"/>
                </a:lnTo>
                <a:lnTo>
                  <a:pt x="768" y="654"/>
                </a:lnTo>
                <a:lnTo>
                  <a:pt x="766" y="646"/>
                </a:lnTo>
                <a:lnTo>
                  <a:pt x="758" y="628"/>
                </a:lnTo>
                <a:lnTo>
                  <a:pt x="754" y="620"/>
                </a:lnTo>
                <a:lnTo>
                  <a:pt x="752" y="614"/>
                </a:lnTo>
                <a:lnTo>
                  <a:pt x="744" y="604"/>
                </a:lnTo>
                <a:lnTo>
                  <a:pt x="742" y="594"/>
                </a:lnTo>
                <a:lnTo>
                  <a:pt x="742" y="586"/>
                </a:lnTo>
                <a:lnTo>
                  <a:pt x="742" y="580"/>
                </a:lnTo>
                <a:lnTo>
                  <a:pt x="736" y="570"/>
                </a:lnTo>
                <a:lnTo>
                  <a:pt x="722" y="550"/>
                </a:lnTo>
                <a:lnTo>
                  <a:pt x="716" y="542"/>
                </a:lnTo>
                <a:lnTo>
                  <a:pt x="710" y="540"/>
                </a:lnTo>
                <a:lnTo>
                  <a:pt x="696" y="538"/>
                </a:lnTo>
                <a:lnTo>
                  <a:pt x="672" y="530"/>
                </a:lnTo>
                <a:lnTo>
                  <a:pt x="624" y="514"/>
                </a:lnTo>
                <a:lnTo>
                  <a:pt x="560" y="496"/>
                </a:lnTo>
                <a:lnTo>
                  <a:pt x="524" y="488"/>
                </a:lnTo>
                <a:lnTo>
                  <a:pt x="516" y="480"/>
                </a:lnTo>
                <a:lnTo>
                  <a:pt x="500" y="464"/>
                </a:lnTo>
                <a:lnTo>
                  <a:pt x="488" y="446"/>
                </a:lnTo>
                <a:lnTo>
                  <a:pt x="484" y="438"/>
                </a:lnTo>
                <a:lnTo>
                  <a:pt x="478" y="432"/>
                </a:lnTo>
                <a:lnTo>
                  <a:pt x="472" y="426"/>
                </a:lnTo>
                <a:lnTo>
                  <a:pt x="470" y="422"/>
                </a:lnTo>
                <a:lnTo>
                  <a:pt x="470" y="412"/>
                </a:lnTo>
                <a:lnTo>
                  <a:pt x="476" y="394"/>
                </a:lnTo>
                <a:lnTo>
                  <a:pt x="480" y="388"/>
                </a:lnTo>
                <a:lnTo>
                  <a:pt x="488" y="380"/>
                </a:lnTo>
                <a:lnTo>
                  <a:pt x="494" y="372"/>
                </a:lnTo>
                <a:lnTo>
                  <a:pt x="498" y="362"/>
                </a:lnTo>
                <a:lnTo>
                  <a:pt x="512" y="324"/>
                </a:lnTo>
                <a:lnTo>
                  <a:pt x="516" y="324"/>
                </a:lnTo>
                <a:lnTo>
                  <a:pt x="520" y="318"/>
                </a:lnTo>
                <a:lnTo>
                  <a:pt x="524" y="308"/>
                </a:lnTo>
                <a:lnTo>
                  <a:pt x="534" y="284"/>
                </a:lnTo>
                <a:lnTo>
                  <a:pt x="544" y="262"/>
                </a:lnTo>
                <a:lnTo>
                  <a:pt x="550" y="248"/>
                </a:lnTo>
                <a:lnTo>
                  <a:pt x="550" y="244"/>
                </a:lnTo>
                <a:lnTo>
                  <a:pt x="550" y="238"/>
                </a:lnTo>
                <a:lnTo>
                  <a:pt x="546" y="232"/>
                </a:lnTo>
                <a:lnTo>
                  <a:pt x="544" y="230"/>
                </a:lnTo>
                <a:lnTo>
                  <a:pt x="540" y="230"/>
                </a:lnTo>
                <a:lnTo>
                  <a:pt x="540" y="224"/>
                </a:lnTo>
                <a:lnTo>
                  <a:pt x="544" y="218"/>
                </a:lnTo>
                <a:lnTo>
                  <a:pt x="548" y="208"/>
                </a:lnTo>
                <a:lnTo>
                  <a:pt x="552" y="198"/>
                </a:lnTo>
                <a:lnTo>
                  <a:pt x="552" y="190"/>
                </a:lnTo>
                <a:lnTo>
                  <a:pt x="556" y="182"/>
                </a:lnTo>
                <a:lnTo>
                  <a:pt x="558" y="176"/>
                </a:lnTo>
                <a:lnTo>
                  <a:pt x="558" y="166"/>
                </a:lnTo>
                <a:lnTo>
                  <a:pt x="556" y="152"/>
                </a:lnTo>
                <a:lnTo>
                  <a:pt x="556" y="118"/>
                </a:lnTo>
                <a:lnTo>
                  <a:pt x="554" y="112"/>
                </a:lnTo>
                <a:lnTo>
                  <a:pt x="556" y="94"/>
                </a:lnTo>
                <a:lnTo>
                  <a:pt x="554" y="80"/>
                </a:lnTo>
                <a:lnTo>
                  <a:pt x="550" y="72"/>
                </a:lnTo>
                <a:lnTo>
                  <a:pt x="548" y="66"/>
                </a:lnTo>
                <a:lnTo>
                  <a:pt x="540" y="56"/>
                </a:lnTo>
                <a:lnTo>
                  <a:pt x="534" y="50"/>
                </a:lnTo>
                <a:lnTo>
                  <a:pt x="528" y="46"/>
                </a:lnTo>
                <a:lnTo>
                  <a:pt x="520" y="38"/>
                </a:lnTo>
                <a:lnTo>
                  <a:pt x="518" y="34"/>
                </a:lnTo>
                <a:lnTo>
                  <a:pt x="506" y="22"/>
                </a:lnTo>
                <a:lnTo>
                  <a:pt x="502" y="20"/>
                </a:lnTo>
                <a:lnTo>
                  <a:pt x="496" y="18"/>
                </a:lnTo>
                <a:lnTo>
                  <a:pt x="488" y="18"/>
                </a:lnTo>
                <a:lnTo>
                  <a:pt x="476" y="18"/>
                </a:lnTo>
                <a:lnTo>
                  <a:pt x="472" y="14"/>
                </a:lnTo>
                <a:lnTo>
                  <a:pt x="466" y="12"/>
                </a:lnTo>
                <a:lnTo>
                  <a:pt x="458" y="10"/>
                </a:lnTo>
                <a:lnTo>
                  <a:pt x="438" y="12"/>
                </a:lnTo>
                <a:lnTo>
                  <a:pt x="434" y="8"/>
                </a:lnTo>
                <a:lnTo>
                  <a:pt x="430" y="8"/>
                </a:lnTo>
                <a:lnTo>
                  <a:pt x="426" y="6"/>
                </a:lnTo>
                <a:lnTo>
                  <a:pt x="418" y="8"/>
                </a:lnTo>
                <a:lnTo>
                  <a:pt x="408" y="4"/>
                </a:lnTo>
                <a:lnTo>
                  <a:pt x="398" y="0"/>
                </a:lnTo>
                <a:lnTo>
                  <a:pt x="388" y="0"/>
                </a:lnTo>
                <a:lnTo>
                  <a:pt x="3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5528" name="Freeform 35"/>
          <p:cNvSpPr>
            <a:spLocks noEditPoints="1"/>
          </p:cNvSpPr>
          <p:nvPr/>
        </p:nvSpPr>
        <p:spPr bwMode="auto">
          <a:xfrm flipH="1">
            <a:off x="522288" y="1801813"/>
            <a:ext cx="134937" cy="419100"/>
          </a:xfrm>
          <a:custGeom>
            <a:avLst/>
            <a:gdLst>
              <a:gd name="T0" fmla="*/ 0 w 1040"/>
              <a:gd name="T1" fmla="*/ 0 h 3210"/>
              <a:gd name="T2" fmla="*/ 0 w 1040"/>
              <a:gd name="T3" fmla="*/ 0 h 3210"/>
              <a:gd name="T4" fmla="*/ 0 w 1040"/>
              <a:gd name="T5" fmla="*/ 0 h 3210"/>
              <a:gd name="T6" fmla="*/ 0 w 1040"/>
              <a:gd name="T7" fmla="*/ 0 h 3210"/>
              <a:gd name="T8" fmla="*/ 0 w 1040"/>
              <a:gd name="T9" fmla="*/ 0 h 3210"/>
              <a:gd name="T10" fmla="*/ 0 w 1040"/>
              <a:gd name="T11" fmla="*/ 0 h 3210"/>
              <a:gd name="T12" fmla="*/ 0 w 1040"/>
              <a:gd name="T13" fmla="*/ 0 h 3210"/>
              <a:gd name="T14" fmla="*/ 0 w 1040"/>
              <a:gd name="T15" fmla="*/ 0 h 3210"/>
              <a:gd name="T16" fmla="*/ 0 w 1040"/>
              <a:gd name="T17" fmla="*/ 0 h 3210"/>
              <a:gd name="T18" fmla="*/ 0 w 1040"/>
              <a:gd name="T19" fmla="*/ 0 h 3210"/>
              <a:gd name="T20" fmla="*/ 0 w 1040"/>
              <a:gd name="T21" fmla="*/ 0 h 3210"/>
              <a:gd name="T22" fmla="*/ 0 w 1040"/>
              <a:gd name="T23" fmla="*/ 0 h 3210"/>
              <a:gd name="T24" fmla="*/ 0 w 1040"/>
              <a:gd name="T25" fmla="*/ 0 h 3210"/>
              <a:gd name="T26" fmla="*/ 0 w 1040"/>
              <a:gd name="T27" fmla="*/ 0 h 3210"/>
              <a:gd name="T28" fmla="*/ 0 w 1040"/>
              <a:gd name="T29" fmla="*/ 0 h 3210"/>
              <a:gd name="T30" fmla="*/ 0 w 1040"/>
              <a:gd name="T31" fmla="*/ 0 h 3210"/>
              <a:gd name="T32" fmla="*/ 0 w 1040"/>
              <a:gd name="T33" fmla="*/ 0 h 3210"/>
              <a:gd name="T34" fmla="*/ 0 w 1040"/>
              <a:gd name="T35" fmla="*/ 0 h 3210"/>
              <a:gd name="T36" fmla="*/ 0 w 1040"/>
              <a:gd name="T37" fmla="*/ 0 h 3210"/>
              <a:gd name="T38" fmla="*/ 0 w 1040"/>
              <a:gd name="T39" fmla="*/ 0 h 3210"/>
              <a:gd name="T40" fmla="*/ 0 w 1040"/>
              <a:gd name="T41" fmla="*/ 0 h 3210"/>
              <a:gd name="T42" fmla="*/ 0 w 1040"/>
              <a:gd name="T43" fmla="*/ 0 h 3210"/>
              <a:gd name="T44" fmla="*/ 0 w 1040"/>
              <a:gd name="T45" fmla="*/ 0 h 3210"/>
              <a:gd name="T46" fmla="*/ 0 w 1040"/>
              <a:gd name="T47" fmla="*/ 0 h 3210"/>
              <a:gd name="T48" fmla="*/ 0 w 1040"/>
              <a:gd name="T49" fmla="*/ 0 h 3210"/>
              <a:gd name="T50" fmla="*/ 0 w 1040"/>
              <a:gd name="T51" fmla="*/ 0 h 3210"/>
              <a:gd name="T52" fmla="*/ 0 w 1040"/>
              <a:gd name="T53" fmla="*/ 0 h 3210"/>
              <a:gd name="T54" fmla="*/ 0 w 1040"/>
              <a:gd name="T55" fmla="*/ 0 h 3210"/>
              <a:gd name="T56" fmla="*/ 0 w 1040"/>
              <a:gd name="T57" fmla="*/ 0 h 3210"/>
              <a:gd name="T58" fmla="*/ 0 w 1040"/>
              <a:gd name="T59" fmla="*/ 0 h 3210"/>
              <a:gd name="T60" fmla="*/ 0 w 1040"/>
              <a:gd name="T61" fmla="*/ 0 h 3210"/>
              <a:gd name="T62" fmla="*/ 0 w 1040"/>
              <a:gd name="T63" fmla="*/ 0 h 3210"/>
              <a:gd name="T64" fmla="*/ 0 w 1040"/>
              <a:gd name="T65" fmla="*/ 0 h 3210"/>
              <a:gd name="T66" fmla="*/ 0 w 1040"/>
              <a:gd name="T67" fmla="*/ 0 h 3210"/>
              <a:gd name="T68" fmla="*/ 0 w 1040"/>
              <a:gd name="T69" fmla="*/ 0 h 3210"/>
              <a:gd name="T70" fmla="*/ 0 w 1040"/>
              <a:gd name="T71" fmla="*/ 0 h 3210"/>
              <a:gd name="T72" fmla="*/ 0 w 1040"/>
              <a:gd name="T73" fmla="*/ 0 h 3210"/>
              <a:gd name="T74" fmla="*/ 0 w 1040"/>
              <a:gd name="T75" fmla="*/ 0 h 3210"/>
              <a:gd name="T76" fmla="*/ 0 w 1040"/>
              <a:gd name="T77" fmla="*/ 0 h 3210"/>
              <a:gd name="T78" fmla="*/ 0 w 1040"/>
              <a:gd name="T79" fmla="*/ 0 h 3210"/>
              <a:gd name="T80" fmla="*/ 0 w 1040"/>
              <a:gd name="T81" fmla="*/ 0 h 3210"/>
              <a:gd name="T82" fmla="*/ 0 w 1040"/>
              <a:gd name="T83" fmla="*/ 0 h 3210"/>
              <a:gd name="T84" fmla="*/ 0 w 1040"/>
              <a:gd name="T85" fmla="*/ 0 h 3210"/>
              <a:gd name="T86" fmla="*/ 0 w 1040"/>
              <a:gd name="T87" fmla="*/ 0 h 3210"/>
              <a:gd name="T88" fmla="*/ 0 w 1040"/>
              <a:gd name="T89" fmla="*/ 0 h 3210"/>
              <a:gd name="T90" fmla="*/ 0 w 1040"/>
              <a:gd name="T91" fmla="*/ 0 h 3210"/>
              <a:gd name="T92" fmla="*/ 0 w 1040"/>
              <a:gd name="T93" fmla="*/ 0 h 3210"/>
              <a:gd name="T94" fmla="*/ 0 w 1040"/>
              <a:gd name="T95" fmla="*/ 0 h 3210"/>
              <a:gd name="T96" fmla="*/ 0 w 1040"/>
              <a:gd name="T97" fmla="*/ 0 h 3210"/>
              <a:gd name="T98" fmla="*/ 0 w 1040"/>
              <a:gd name="T99" fmla="*/ 0 h 3210"/>
              <a:gd name="T100" fmla="*/ 0 w 1040"/>
              <a:gd name="T101" fmla="*/ 0 h 3210"/>
              <a:gd name="T102" fmla="*/ 0 w 1040"/>
              <a:gd name="T103" fmla="*/ 0 h 3210"/>
              <a:gd name="T104" fmla="*/ 0 w 1040"/>
              <a:gd name="T105" fmla="*/ 0 h 3210"/>
              <a:gd name="T106" fmla="*/ 0 w 1040"/>
              <a:gd name="T107" fmla="*/ 0 h 3210"/>
              <a:gd name="T108" fmla="*/ 0 w 1040"/>
              <a:gd name="T109" fmla="*/ 0 h 3210"/>
              <a:gd name="T110" fmla="*/ 0 w 1040"/>
              <a:gd name="T111" fmla="*/ 0 h 3210"/>
              <a:gd name="T112" fmla="*/ 0 w 1040"/>
              <a:gd name="T113" fmla="*/ 0 h 3210"/>
              <a:gd name="T114" fmla="*/ 0 w 1040"/>
              <a:gd name="T115" fmla="*/ 0 h 3210"/>
              <a:gd name="T116" fmla="*/ 0 w 1040"/>
              <a:gd name="T117" fmla="*/ 0 h 3210"/>
              <a:gd name="T118" fmla="*/ 0 w 1040"/>
              <a:gd name="T119" fmla="*/ 0 h 3210"/>
              <a:gd name="T120" fmla="*/ 0 w 1040"/>
              <a:gd name="T121" fmla="*/ 0 h 3210"/>
              <a:gd name="T122" fmla="*/ 0 w 1040"/>
              <a:gd name="T123" fmla="*/ 0 h 3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3210"/>
              <a:gd name="T188" fmla="*/ 1040 w 1040"/>
              <a:gd name="T189" fmla="*/ 3210 h 3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3210">
                <a:moveTo>
                  <a:pt x="608" y="406"/>
                </a:moveTo>
                <a:lnTo>
                  <a:pt x="608" y="406"/>
                </a:lnTo>
                <a:lnTo>
                  <a:pt x="606" y="418"/>
                </a:lnTo>
                <a:lnTo>
                  <a:pt x="608" y="406"/>
                </a:lnTo>
                <a:close/>
                <a:moveTo>
                  <a:pt x="500" y="0"/>
                </a:moveTo>
                <a:lnTo>
                  <a:pt x="500" y="0"/>
                </a:lnTo>
                <a:lnTo>
                  <a:pt x="472" y="6"/>
                </a:lnTo>
                <a:lnTo>
                  <a:pt x="450" y="12"/>
                </a:lnTo>
                <a:lnTo>
                  <a:pt x="432" y="22"/>
                </a:lnTo>
                <a:lnTo>
                  <a:pt x="418" y="32"/>
                </a:lnTo>
                <a:lnTo>
                  <a:pt x="408" y="42"/>
                </a:lnTo>
                <a:lnTo>
                  <a:pt x="402" y="50"/>
                </a:lnTo>
                <a:lnTo>
                  <a:pt x="396" y="58"/>
                </a:lnTo>
                <a:lnTo>
                  <a:pt x="382" y="64"/>
                </a:lnTo>
                <a:lnTo>
                  <a:pt x="372" y="72"/>
                </a:lnTo>
                <a:lnTo>
                  <a:pt x="364" y="82"/>
                </a:lnTo>
                <a:lnTo>
                  <a:pt x="360" y="90"/>
                </a:lnTo>
                <a:lnTo>
                  <a:pt x="354" y="106"/>
                </a:lnTo>
                <a:lnTo>
                  <a:pt x="352" y="114"/>
                </a:lnTo>
                <a:lnTo>
                  <a:pt x="344" y="134"/>
                </a:lnTo>
                <a:lnTo>
                  <a:pt x="340" y="148"/>
                </a:lnTo>
                <a:lnTo>
                  <a:pt x="336" y="172"/>
                </a:lnTo>
                <a:lnTo>
                  <a:pt x="330" y="210"/>
                </a:lnTo>
                <a:lnTo>
                  <a:pt x="328" y="224"/>
                </a:lnTo>
                <a:lnTo>
                  <a:pt x="332" y="240"/>
                </a:lnTo>
                <a:lnTo>
                  <a:pt x="336" y="256"/>
                </a:lnTo>
                <a:lnTo>
                  <a:pt x="342" y="268"/>
                </a:lnTo>
                <a:lnTo>
                  <a:pt x="360" y="292"/>
                </a:lnTo>
                <a:lnTo>
                  <a:pt x="370" y="314"/>
                </a:lnTo>
                <a:lnTo>
                  <a:pt x="374" y="320"/>
                </a:lnTo>
                <a:lnTo>
                  <a:pt x="378" y="322"/>
                </a:lnTo>
                <a:lnTo>
                  <a:pt x="380" y="336"/>
                </a:lnTo>
                <a:lnTo>
                  <a:pt x="386" y="348"/>
                </a:lnTo>
                <a:lnTo>
                  <a:pt x="392" y="358"/>
                </a:lnTo>
                <a:lnTo>
                  <a:pt x="400" y="364"/>
                </a:lnTo>
                <a:lnTo>
                  <a:pt x="400" y="372"/>
                </a:lnTo>
                <a:lnTo>
                  <a:pt x="400" y="370"/>
                </a:lnTo>
                <a:lnTo>
                  <a:pt x="398" y="370"/>
                </a:lnTo>
                <a:lnTo>
                  <a:pt x="396" y="370"/>
                </a:lnTo>
                <a:lnTo>
                  <a:pt x="394" y="380"/>
                </a:lnTo>
                <a:lnTo>
                  <a:pt x="388" y="382"/>
                </a:lnTo>
                <a:lnTo>
                  <a:pt x="382" y="386"/>
                </a:lnTo>
                <a:lnTo>
                  <a:pt x="368" y="408"/>
                </a:lnTo>
                <a:lnTo>
                  <a:pt x="354" y="424"/>
                </a:lnTo>
                <a:lnTo>
                  <a:pt x="342" y="436"/>
                </a:lnTo>
                <a:lnTo>
                  <a:pt x="336" y="442"/>
                </a:lnTo>
                <a:lnTo>
                  <a:pt x="332" y="448"/>
                </a:lnTo>
                <a:lnTo>
                  <a:pt x="330" y="450"/>
                </a:lnTo>
                <a:lnTo>
                  <a:pt x="318" y="450"/>
                </a:lnTo>
                <a:lnTo>
                  <a:pt x="304" y="452"/>
                </a:lnTo>
                <a:lnTo>
                  <a:pt x="288" y="458"/>
                </a:lnTo>
                <a:lnTo>
                  <a:pt x="242" y="474"/>
                </a:lnTo>
                <a:lnTo>
                  <a:pt x="216" y="484"/>
                </a:lnTo>
                <a:lnTo>
                  <a:pt x="194" y="490"/>
                </a:lnTo>
                <a:lnTo>
                  <a:pt x="140" y="498"/>
                </a:lnTo>
                <a:lnTo>
                  <a:pt x="116" y="504"/>
                </a:lnTo>
                <a:lnTo>
                  <a:pt x="102" y="508"/>
                </a:lnTo>
                <a:lnTo>
                  <a:pt x="100" y="512"/>
                </a:lnTo>
                <a:lnTo>
                  <a:pt x="94" y="518"/>
                </a:lnTo>
                <a:lnTo>
                  <a:pt x="86" y="538"/>
                </a:lnTo>
                <a:lnTo>
                  <a:pt x="76" y="556"/>
                </a:lnTo>
                <a:lnTo>
                  <a:pt x="72" y="570"/>
                </a:lnTo>
                <a:lnTo>
                  <a:pt x="60" y="604"/>
                </a:lnTo>
                <a:lnTo>
                  <a:pt x="52" y="628"/>
                </a:lnTo>
                <a:lnTo>
                  <a:pt x="48" y="638"/>
                </a:lnTo>
                <a:lnTo>
                  <a:pt x="48" y="648"/>
                </a:lnTo>
                <a:lnTo>
                  <a:pt x="40" y="714"/>
                </a:lnTo>
                <a:lnTo>
                  <a:pt x="32" y="762"/>
                </a:lnTo>
                <a:lnTo>
                  <a:pt x="22" y="792"/>
                </a:lnTo>
                <a:lnTo>
                  <a:pt x="14" y="816"/>
                </a:lnTo>
                <a:lnTo>
                  <a:pt x="10" y="838"/>
                </a:lnTo>
                <a:lnTo>
                  <a:pt x="10" y="846"/>
                </a:lnTo>
                <a:lnTo>
                  <a:pt x="12" y="854"/>
                </a:lnTo>
                <a:lnTo>
                  <a:pt x="16" y="870"/>
                </a:lnTo>
                <a:lnTo>
                  <a:pt x="20" y="888"/>
                </a:lnTo>
                <a:lnTo>
                  <a:pt x="20" y="898"/>
                </a:lnTo>
                <a:lnTo>
                  <a:pt x="18" y="912"/>
                </a:lnTo>
                <a:lnTo>
                  <a:pt x="6" y="960"/>
                </a:lnTo>
                <a:lnTo>
                  <a:pt x="2" y="992"/>
                </a:lnTo>
                <a:lnTo>
                  <a:pt x="0" y="1010"/>
                </a:lnTo>
                <a:lnTo>
                  <a:pt x="0" y="1024"/>
                </a:lnTo>
                <a:lnTo>
                  <a:pt x="2" y="1054"/>
                </a:lnTo>
                <a:lnTo>
                  <a:pt x="6" y="1082"/>
                </a:lnTo>
                <a:lnTo>
                  <a:pt x="10" y="1108"/>
                </a:lnTo>
                <a:lnTo>
                  <a:pt x="16" y="1126"/>
                </a:lnTo>
                <a:lnTo>
                  <a:pt x="56" y="1232"/>
                </a:lnTo>
                <a:lnTo>
                  <a:pt x="82" y="1300"/>
                </a:lnTo>
                <a:lnTo>
                  <a:pt x="92" y="1324"/>
                </a:lnTo>
                <a:lnTo>
                  <a:pt x="100" y="1336"/>
                </a:lnTo>
                <a:lnTo>
                  <a:pt x="110" y="1348"/>
                </a:lnTo>
                <a:lnTo>
                  <a:pt x="122" y="1356"/>
                </a:lnTo>
                <a:lnTo>
                  <a:pt x="132" y="1364"/>
                </a:lnTo>
                <a:lnTo>
                  <a:pt x="136" y="1376"/>
                </a:lnTo>
                <a:lnTo>
                  <a:pt x="140" y="1388"/>
                </a:lnTo>
                <a:lnTo>
                  <a:pt x="142" y="1406"/>
                </a:lnTo>
                <a:lnTo>
                  <a:pt x="142" y="1424"/>
                </a:lnTo>
                <a:lnTo>
                  <a:pt x="136" y="1450"/>
                </a:lnTo>
                <a:lnTo>
                  <a:pt x="122" y="1522"/>
                </a:lnTo>
                <a:lnTo>
                  <a:pt x="100" y="1620"/>
                </a:lnTo>
                <a:lnTo>
                  <a:pt x="98" y="1626"/>
                </a:lnTo>
                <a:lnTo>
                  <a:pt x="98" y="1632"/>
                </a:lnTo>
                <a:lnTo>
                  <a:pt x="102" y="1642"/>
                </a:lnTo>
                <a:lnTo>
                  <a:pt x="108" y="1650"/>
                </a:lnTo>
                <a:lnTo>
                  <a:pt x="134" y="1680"/>
                </a:lnTo>
                <a:lnTo>
                  <a:pt x="136" y="1712"/>
                </a:lnTo>
                <a:lnTo>
                  <a:pt x="150" y="1716"/>
                </a:lnTo>
                <a:lnTo>
                  <a:pt x="182" y="1720"/>
                </a:lnTo>
                <a:lnTo>
                  <a:pt x="200" y="1720"/>
                </a:lnTo>
                <a:lnTo>
                  <a:pt x="214" y="1720"/>
                </a:lnTo>
                <a:lnTo>
                  <a:pt x="230" y="1718"/>
                </a:lnTo>
                <a:lnTo>
                  <a:pt x="238" y="1814"/>
                </a:lnTo>
                <a:lnTo>
                  <a:pt x="248" y="1890"/>
                </a:lnTo>
                <a:lnTo>
                  <a:pt x="252" y="1922"/>
                </a:lnTo>
                <a:lnTo>
                  <a:pt x="256" y="1948"/>
                </a:lnTo>
                <a:lnTo>
                  <a:pt x="260" y="1974"/>
                </a:lnTo>
                <a:lnTo>
                  <a:pt x="262" y="2014"/>
                </a:lnTo>
                <a:lnTo>
                  <a:pt x="262" y="2106"/>
                </a:lnTo>
                <a:lnTo>
                  <a:pt x="260" y="2192"/>
                </a:lnTo>
                <a:lnTo>
                  <a:pt x="258" y="2220"/>
                </a:lnTo>
                <a:lnTo>
                  <a:pt x="256" y="2232"/>
                </a:lnTo>
                <a:lnTo>
                  <a:pt x="250" y="2248"/>
                </a:lnTo>
                <a:lnTo>
                  <a:pt x="242" y="2284"/>
                </a:lnTo>
                <a:lnTo>
                  <a:pt x="234" y="2330"/>
                </a:lnTo>
                <a:lnTo>
                  <a:pt x="228" y="2378"/>
                </a:lnTo>
                <a:lnTo>
                  <a:pt x="228" y="2452"/>
                </a:lnTo>
                <a:lnTo>
                  <a:pt x="230" y="2554"/>
                </a:lnTo>
                <a:lnTo>
                  <a:pt x="232" y="2702"/>
                </a:lnTo>
                <a:lnTo>
                  <a:pt x="232" y="2714"/>
                </a:lnTo>
                <a:lnTo>
                  <a:pt x="234" y="2732"/>
                </a:lnTo>
                <a:lnTo>
                  <a:pt x="242" y="2772"/>
                </a:lnTo>
                <a:lnTo>
                  <a:pt x="252" y="2822"/>
                </a:lnTo>
                <a:lnTo>
                  <a:pt x="242" y="2894"/>
                </a:lnTo>
                <a:lnTo>
                  <a:pt x="236" y="2950"/>
                </a:lnTo>
                <a:lnTo>
                  <a:pt x="232" y="2990"/>
                </a:lnTo>
                <a:lnTo>
                  <a:pt x="234" y="3010"/>
                </a:lnTo>
                <a:lnTo>
                  <a:pt x="238" y="3022"/>
                </a:lnTo>
                <a:lnTo>
                  <a:pt x="242" y="3028"/>
                </a:lnTo>
                <a:lnTo>
                  <a:pt x="246" y="3034"/>
                </a:lnTo>
                <a:lnTo>
                  <a:pt x="248" y="3042"/>
                </a:lnTo>
                <a:lnTo>
                  <a:pt x="248" y="3046"/>
                </a:lnTo>
                <a:lnTo>
                  <a:pt x="248" y="3052"/>
                </a:lnTo>
                <a:lnTo>
                  <a:pt x="248" y="3054"/>
                </a:lnTo>
                <a:lnTo>
                  <a:pt x="250" y="3060"/>
                </a:lnTo>
                <a:lnTo>
                  <a:pt x="252" y="3060"/>
                </a:lnTo>
                <a:lnTo>
                  <a:pt x="248" y="3072"/>
                </a:lnTo>
                <a:lnTo>
                  <a:pt x="246" y="3082"/>
                </a:lnTo>
                <a:lnTo>
                  <a:pt x="244" y="3090"/>
                </a:lnTo>
                <a:lnTo>
                  <a:pt x="246" y="3104"/>
                </a:lnTo>
                <a:lnTo>
                  <a:pt x="248" y="3110"/>
                </a:lnTo>
                <a:lnTo>
                  <a:pt x="246" y="3114"/>
                </a:lnTo>
                <a:lnTo>
                  <a:pt x="244" y="3118"/>
                </a:lnTo>
                <a:lnTo>
                  <a:pt x="242" y="3122"/>
                </a:lnTo>
                <a:lnTo>
                  <a:pt x="242" y="3156"/>
                </a:lnTo>
                <a:lnTo>
                  <a:pt x="260" y="3172"/>
                </a:lnTo>
                <a:lnTo>
                  <a:pt x="270" y="3172"/>
                </a:lnTo>
                <a:lnTo>
                  <a:pt x="270" y="3174"/>
                </a:lnTo>
                <a:lnTo>
                  <a:pt x="274" y="3182"/>
                </a:lnTo>
                <a:lnTo>
                  <a:pt x="276" y="3188"/>
                </a:lnTo>
                <a:lnTo>
                  <a:pt x="280" y="3192"/>
                </a:lnTo>
                <a:lnTo>
                  <a:pt x="284" y="3196"/>
                </a:lnTo>
                <a:lnTo>
                  <a:pt x="292" y="3200"/>
                </a:lnTo>
                <a:lnTo>
                  <a:pt x="308" y="3204"/>
                </a:lnTo>
                <a:lnTo>
                  <a:pt x="334" y="3206"/>
                </a:lnTo>
                <a:lnTo>
                  <a:pt x="384" y="3210"/>
                </a:lnTo>
                <a:lnTo>
                  <a:pt x="446" y="3208"/>
                </a:lnTo>
                <a:lnTo>
                  <a:pt x="494" y="3206"/>
                </a:lnTo>
                <a:lnTo>
                  <a:pt x="500" y="3204"/>
                </a:lnTo>
                <a:lnTo>
                  <a:pt x="500" y="3200"/>
                </a:lnTo>
                <a:lnTo>
                  <a:pt x="496" y="3190"/>
                </a:lnTo>
                <a:lnTo>
                  <a:pt x="496" y="3186"/>
                </a:lnTo>
                <a:lnTo>
                  <a:pt x="492" y="3182"/>
                </a:lnTo>
                <a:lnTo>
                  <a:pt x="488" y="3176"/>
                </a:lnTo>
                <a:lnTo>
                  <a:pt x="488" y="3168"/>
                </a:lnTo>
                <a:lnTo>
                  <a:pt x="488" y="3158"/>
                </a:lnTo>
                <a:lnTo>
                  <a:pt x="484" y="3148"/>
                </a:lnTo>
                <a:lnTo>
                  <a:pt x="474" y="3126"/>
                </a:lnTo>
                <a:lnTo>
                  <a:pt x="508" y="3118"/>
                </a:lnTo>
                <a:lnTo>
                  <a:pt x="508" y="3112"/>
                </a:lnTo>
                <a:lnTo>
                  <a:pt x="536" y="3122"/>
                </a:lnTo>
                <a:lnTo>
                  <a:pt x="560" y="3132"/>
                </a:lnTo>
                <a:lnTo>
                  <a:pt x="586" y="3138"/>
                </a:lnTo>
                <a:lnTo>
                  <a:pt x="616" y="3140"/>
                </a:lnTo>
                <a:lnTo>
                  <a:pt x="652" y="3140"/>
                </a:lnTo>
                <a:lnTo>
                  <a:pt x="692" y="3140"/>
                </a:lnTo>
                <a:lnTo>
                  <a:pt x="726" y="3136"/>
                </a:lnTo>
                <a:lnTo>
                  <a:pt x="750" y="3132"/>
                </a:lnTo>
                <a:lnTo>
                  <a:pt x="768" y="3128"/>
                </a:lnTo>
                <a:lnTo>
                  <a:pt x="776" y="3126"/>
                </a:lnTo>
                <a:lnTo>
                  <a:pt x="782" y="3122"/>
                </a:lnTo>
                <a:lnTo>
                  <a:pt x="782" y="3120"/>
                </a:lnTo>
                <a:lnTo>
                  <a:pt x="782" y="3116"/>
                </a:lnTo>
                <a:lnTo>
                  <a:pt x="782" y="3112"/>
                </a:lnTo>
                <a:lnTo>
                  <a:pt x="780" y="3110"/>
                </a:lnTo>
                <a:lnTo>
                  <a:pt x="776" y="3110"/>
                </a:lnTo>
                <a:lnTo>
                  <a:pt x="772" y="3108"/>
                </a:lnTo>
                <a:lnTo>
                  <a:pt x="774" y="3100"/>
                </a:lnTo>
                <a:lnTo>
                  <a:pt x="774" y="3094"/>
                </a:lnTo>
                <a:lnTo>
                  <a:pt x="770" y="3088"/>
                </a:lnTo>
                <a:lnTo>
                  <a:pt x="754" y="3076"/>
                </a:lnTo>
                <a:lnTo>
                  <a:pt x="744" y="3072"/>
                </a:lnTo>
                <a:lnTo>
                  <a:pt x="734" y="3068"/>
                </a:lnTo>
                <a:lnTo>
                  <a:pt x="672" y="3052"/>
                </a:lnTo>
                <a:lnTo>
                  <a:pt x="662" y="3048"/>
                </a:lnTo>
                <a:lnTo>
                  <a:pt x="648" y="3040"/>
                </a:lnTo>
                <a:lnTo>
                  <a:pt x="628" y="3028"/>
                </a:lnTo>
                <a:lnTo>
                  <a:pt x="630" y="3024"/>
                </a:lnTo>
                <a:lnTo>
                  <a:pt x="630" y="3022"/>
                </a:lnTo>
                <a:lnTo>
                  <a:pt x="628" y="3020"/>
                </a:lnTo>
                <a:lnTo>
                  <a:pt x="618" y="3014"/>
                </a:lnTo>
                <a:lnTo>
                  <a:pt x="612" y="3004"/>
                </a:lnTo>
                <a:lnTo>
                  <a:pt x="614" y="3002"/>
                </a:lnTo>
                <a:lnTo>
                  <a:pt x="612" y="2998"/>
                </a:lnTo>
                <a:lnTo>
                  <a:pt x="608" y="2994"/>
                </a:lnTo>
                <a:lnTo>
                  <a:pt x="606" y="2992"/>
                </a:lnTo>
                <a:lnTo>
                  <a:pt x="600" y="2986"/>
                </a:lnTo>
                <a:lnTo>
                  <a:pt x="594" y="2980"/>
                </a:lnTo>
                <a:lnTo>
                  <a:pt x="596" y="2978"/>
                </a:lnTo>
                <a:lnTo>
                  <a:pt x="596" y="2976"/>
                </a:lnTo>
                <a:lnTo>
                  <a:pt x="596" y="2972"/>
                </a:lnTo>
                <a:lnTo>
                  <a:pt x="560" y="2904"/>
                </a:lnTo>
                <a:lnTo>
                  <a:pt x="558" y="2898"/>
                </a:lnTo>
                <a:lnTo>
                  <a:pt x="558" y="2890"/>
                </a:lnTo>
                <a:lnTo>
                  <a:pt x="560" y="2880"/>
                </a:lnTo>
                <a:lnTo>
                  <a:pt x="574" y="2872"/>
                </a:lnTo>
                <a:lnTo>
                  <a:pt x="584" y="2864"/>
                </a:lnTo>
                <a:lnTo>
                  <a:pt x="586" y="2860"/>
                </a:lnTo>
                <a:lnTo>
                  <a:pt x="588" y="2856"/>
                </a:lnTo>
                <a:lnTo>
                  <a:pt x="590" y="2842"/>
                </a:lnTo>
                <a:lnTo>
                  <a:pt x="590" y="2822"/>
                </a:lnTo>
                <a:lnTo>
                  <a:pt x="590" y="2802"/>
                </a:lnTo>
                <a:lnTo>
                  <a:pt x="592" y="2786"/>
                </a:lnTo>
                <a:lnTo>
                  <a:pt x="604" y="2738"/>
                </a:lnTo>
                <a:lnTo>
                  <a:pt x="614" y="2708"/>
                </a:lnTo>
                <a:lnTo>
                  <a:pt x="620" y="2688"/>
                </a:lnTo>
                <a:lnTo>
                  <a:pt x="626" y="2666"/>
                </a:lnTo>
                <a:lnTo>
                  <a:pt x="634" y="2632"/>
                </a:lnTo>
                <a:lnTo>
                  <a:pt x="642" y="2596"/>
                </a:lnTo>
                <a:lnTo>
                  <a:pt x="650" y="2568"/>
                </a:lnTo>
                <a:lnTo>
                  <a:pt x="662" y="2524"/>
                </a:lnTo>
                <a:lnTo>
                  <a:pt x="680" y="2446"/>
                </a:lnTo>
                <a:lnTo>
                  <a:pt x="702" y="2354"/>
                </a:lnTo>
                <a:lnTo>
                  <a:pt x="720" y="2268"/>
                </a:lnTo>
                <a:lnTo>
                  <a:pt x="732" y="2176"/>
                </a:lnTo>
                <a:lnTo>
                  <a:pt x="746" y="2068"/>
                </a:lnTo>
                <a:lnTo>
                  <a:pt x="762" y="1912"/>
                </a:lnTo>
                <a:lnTo>
                  <a:pt x="778" y="1732"/>
                </a:lnTo>
                <a:lnTo>
                  <a:pt x="806" y="1732"/>
                </a:lnTo>
                <a:lnTo>
                  <a:pt x="826" y="1730"/>
                </a:lnTo>
                <a:lnTo>
                  <a:pt x="832" y="1730"/>
                </a:lnTo>
                <a:lnTo>
                  <a:pt x="834" y="1728"/>
                </a:lnTo>
                <a:lnTo>
                  <a:pt x="832" y="1640"/>
                </a:lnTo>
                <a:lnTo>
                  <a:pt x="832" y="1546"/>
                </a:lnTo>
                <a:lnTo>
                  <a:pt x="828" y="1470"/>
                </a:lnTo>
                <a:lnTo>
                  <a:pt x="846" y="1520"/>
                </a:lnTo>
                <a:lnTo>
                  <a:pt x="860" y="1558"/>
                </a:lnTo>
                <a:lnTo>
                  <a:pt x="870" y="1580"/>
                </a:lnTo>
                <a:lnTo>
                  <a:pt x="876" y="1588"/>
                </a:lnTo>
                <a:lnTo>
                  <a:pt x="886" y="1596"/>
                </a:lnTo>
                <a:lnTo>
                  <a:pt x="900" y="1602"/>
                </a:lnTo>
                <a:lnTo>
                  <a:pt x="918" y="1606"/>
                </a:lnTo>
                <a:lnTo>
                  <a:pt x="922" y="1610"/>
                </a:lnTo>
                <a:lnTo>
                  <a:pt x="930" y="1644"/>
                </a:lnTo>
                <a:lnTo>
                  <a:pt x="938" y="1658"/>
                </a:lnTo>
                <a:lnTo>
                  <a:pt x="944" y="1668"/>
                </a:lnTo>
                <a:lnTo>
                  <a:pt x="932" y="1668"/>
                </a:lnTo>
                <a:lnTo>
                  <a:pt x="922" y="1670"/>
                </a:lnTo>
                <a:lnTo>
                  <a:pt x="916" y="1672"/>
                </a:lnTo>
                <a:lnTo>
                  <a:pt x="910" y="1678"/>
                </a:lnTo>
                <a:lnTo>
                  <a:pt x="906" y="1688"/>
                </a:lnTo>
                <a:lnTo>
                  <a:pt x="908" y="1690"/>
                </a:lnTo>
                <a:lnTo>
                  <a:pt x="912" y="1694"/>
                </a:lnTo>
                <a:lnTo>
                  <a:pt x="916" y="1694"/>
                </a:lnTo>
                <a:lnTo>
                  <a:pt x="916" y="1698"/>
                </a:lnTo>
                <a:lnTo>
                  <a:pt x="916" y="1702"/>
                </a:lnTo>
                <a:lnTo>
                  <a:pt x="918" y="1706"/>
                </a:lnTo>
                <a:lnTo>
                  <a:pt x="922" y="1708"/>
                </a:lnTo>
                <a:lnTo>
                  <a:pt x="928" y="1708"/>
                </a:lnTo>
                <a:lnTo>
                  <a:pt x="936" y="1706"/>
                </a:lnTo>
                <a:lnTo>
                  <a:pt x="948" y="1706"/>
                </a:lnTo>
                <a:lnTo>
                  <a:pt x="970" y="1702"/>
                </a:lnTo>
                <a:lnTo>
                  <a:pt x="982" y="1694"/>
                </a:lnTo>
                <a:lnTo>
                  <a:pt x="992" y="1690"/>
                </a:lnTo>
                <a:lnTo>
                  <a:pt x="988" y="1700"/>
                </a:lnTo>
                <a:lnTo>
                  <a:pt x="986" y="1710"/>
                </a:lnTo>
                <a:lnTo>
                  <a:pt x="986" y="1716"/>
                </a:lnTo>
                <a:lnTo>
                  <a:pt x="990" y="1720"/>
                </a:lnTo>
                <a:lnTo>
                  <a:pt x="996" y="1720"/>
                </a:lnTo>
                <a:lnTo>
                  <a:pt x="1002" y="1720"/>
                </a:lnTo>
                <a:lnTo>
                  <a:pt x="1008" y="1716"/>
                </a:lnTo>
                <a:lnTo>
                  <a:pt x="1016" y="1704"/>
                </a:lnTo>
                <a:lnTo>
                  <a:pt x="1022" y="1692"/>
                </a:lnTo>
                <a:lnTo>
                  <a:pt x="1028" y="1670"/>
                </a:lnTo>
                <a:lnTo>
                  <a:pt x="1034" y="1654"/>
                </a:lnTo>
                <a:lnTo>
                  <a:pt x="1038" y="1642"/>
                </a:lnTo>
                <a:lnTo>
                  <a:pt x="1040" y="1638"/>
                </a:lnTo>
                <a:lnTo>
                  <a:pt x="1040" y="1634"/>
                </a:lnTo>
                <a:lnTo>
                  <a:pt x="1038" y="1624"/>
                </a:lnTo>
                <a:lnTo>
                  <a:pt x="1034" y="1612"/>
                </a:lnTo>
                <a:lnTo>
                  <a:pt x="1036" y="1598"/>
                </a:lnTo>
                <a:lnTo>
                  <a:pt x="1036" y="1586"/>
                </a:lnTo>
                <a:lnTo>
                  <a:pt x="1034" y="1578"/>
                </a:lnTo>
                <a:lnTo>
                  <a:pt x="1010" y="1550"/>
                </a:lnTo>
                <a:lnTo>
                  <a:pt x="1002" y="1478"/>
                </a:lnTo>
                <a:lnTo>
                  <a:pt x="996" y="1426"/>
                </a:lnTo>
                <a:lnTo>
                  <a:pt x="990" y="1386"/>
                </a:lnTo>
                <a:lnTo>
                  <a:pt x="968" y="1278"/>
                </a:lnTo>
                <a:lnTo>
                  <a:pt x="956" y="1210"/>
                </a:lnTo>
                <a:lnTo>
                  <a:pt x="948" y="1158"/>
                </a:lnTo>
                <a:lnTo>
                  <a:pt x="946" y="1136"/>
                </a:lnTo>
                <a:lnTo>
                  <a:pt x="942" y="1114"/>
                </a:lnTo>
                <a:lnTo>
                  <a:pt x="930" y="1068"/>
                </a:lnTo>
                <a:lnTo>
                  <a:pt x="920" y="1028"/>
                </a:lnTo>
                <a:lnTo>
                  <a:pt x="916" y="1012"/>
                </a:lnTo>
                <a:lnTo>
                  <a:pt x="916" y="1000"/>
                </a:lnTo>
                <a:lnTo>
                  <a:pt x="910" y="960"/>
                </a:lnTo>
                <a:lnTo>
                  <a:pt x="902" y="896"/>
                </a:lnTo>
                <a:lnTo>
                  <a:pt x="886" y="772"/>
                </a:lnTo>
                <a:lnTo>
                  <a:pt x="872" y="666"/>
                </a:lnTo>
                <a:lnTo>
                  <a:pt x="862" y="614"/>
                </a:lnTo>
                <a:lnTo>
                  <a:pt x="858" y="592"/>
                </a:lnTo>
                <a:lnTo>
                  <a:pt x="854" y="578"/>
                </a:lnTo>
                <a:lnTo>
                  <a:pt x="850" y="570"/>
                </a:lnTo>
                <a:lnTo>
                  <a:pt x="846" y="562"/>
                </a:lnTo>
                <a:lnTo>
                  <a:pt x="840" y="556"/>
                </a:lnTo>
                <a:lnTo>
                  <a:pt x="834" y="552"/>
                </a:lnTo>
                <a:lnTo>
                  <a:pt x="826" y="548"/>
                </a:lnTo>
                <a:lnTo>
                  <a:pt x="822" y="546"/>
                </a:lnTo>
                <a:lnTo>
                  <a:pt x="782" y="528"/>
                </a:lnTo>
                <a:lnTo>
                  <a:pt x="730" y="504"/>
                </a:lnTo>
                <a:lnTo>
                  <a:pt x="650" y="466"/>
                </a:lnTo>
                <a:lnTo>
                  <a:pt x="622" y="438"/>
                </a:lnTo>
                <a:lnTo>
                  <a:pt x="620" y="424"/>
                </a:lnTo>
                <a:lnTo>
                  <a:pt x="616" y="412"/>
                </a:lnTo>
                <a:lnTo>
                  <a:pt x="612" y="408"/>
                </a:lnTo>
                <a:lnTo>
                  <a:pt x="608" y="404"/>
                </a:lnTo>
                <a:lnTo>
                  <a:pt x="610" y="396"/>
                </a:lnTo>
                <a:lnTo>
                  <a:pt x="612" y="360"/>
                </a:lnTo>
                <a:lnTo>
                  <a:pt x="618" y="356"/>
                </a:lnTo>
                <a:lnTo>
                  <a:pt x="626" y="346"/>
                </a:lnTo>
                <a:lnTo>
                  <a:pt x="632" y="322"/>
                </a:lnTo>
                <a:lnTo>
                  <a:pt x="636" y="308"/>
                </a:lnTo>
                <a:lnTo>
                  <a:pt x="648" y="302"/>
                </a:lnTo>
                <a:lnTo>
                  <a:pt x="650" y="298"/>
                </a:lnTo>
                <a:lnTo>
                  <a:pt x="654" y="288"/>
                </a:lnTo>
                <a:lnTo>
                  <a:pt x="656" y="276"/>
                </a:lnTo>
                <a:lnTo>
                  <a:pt x="660" y="266"/>
                </a:lnTo>
                <a:lnTo>
                  <a:pt x="670" y="238"/>
                </a:lnTo>
                <a:lnTo>
                  <a:pt x="674" y="224"/>
                </a:lnTo>
                <a:lnTo>
                  <a:pt x="672" y="218"/>
                </a:lnTo>
                <a:lnTo>
                  <a:pt x="670" y="212"/>
                </a:lnTo>
                <a:lnTo>
                  <a:pt x="666" y="208"/>
                </a:lnTo>
                <a:lnTo>
                  <a:pt x="666" y="194"/>
                </a:lnTo>
                <a:lnTo>
                  <a:pt x="664" y="186"/>
                </a:lnTo>
                <a:lnTo>
                  <a:pt x="660" y="178"/>
                </a:lnTo>
                <a:lnTo>
                  <a:pt x="654" y="168"/>
                </a:lnTo>
                <a:lnTo>
                  <a:pt x="654" y="144"/>
                </a:lnTo>
                <a:lnTo>
                  <a:pt x="652" y="118"/>
                </a:lnTo>
                <a:lnTo>
                  <a:pt x="652" y="110"/>
                </a:lnTo>
                <a:lnTo>
                  <a:pt x="650" y="96"/>
                </a:lnTo>
                <a:lnTo>
                  <a:pt x="646" y="88"/>
                </a:lnTo>
                <a:lnTo>
                  <a:pt x="642" y="76"/>
                </a:lnTo>
                <a:lnTo>
                  <a:pt x="636" y="64"/>
                </a:lnTo>
                <a:lnTo>
                  <a:pt x="626" y="52"/>
                </a:lnTo>
                <a:lnTo>
                  <a:pt x="614" y="38"/>
                </a:lnTo>
                <a:lnTo>
                  <a:pt x="602" y="30"/>
                </a:lnTo>
                <a:lnTo>
                  <a:pt x="590" y="24"/>
                </a:lnTo>
                <a:lnTo>
                  <a:pt x="578" y="22"/>
                </a:lnTo>
                <a:lnTo>
                  <a:pt x="560" y="20"/>
                </a:lnTo>
                <a:lnTo>
                  <a:pt x="552" y="20"/>
                </a:lnTo>
                <a:lnTo>
                  <a:pt x="552" y="18"/>
                </a:lnTo>
                <a:lnTo>
                  <a:pt x="544" y="10"/>
                </a:lnTo>
                <a:lnTo>
                  <a:pt x="540" y="6"/>
                </a:lnTo>
                <a:lnTo>
                  <a:pt x="532" y="4"/>
                </a:lnTo>
                <a:lnTo>
                  <a:pt x="522" y="2"/>
                </a:lnTo>
                <a:lnTo>
                  <a:pt x="510" y="0"/>
                </a:lnTo>
                <a:lnTo>
                  <a:pt x="5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5529" name="Rectangle 61"/>
          <p:cNvSpPr>
            <a:spLocks noChangeArrowheads="1"/>
          </p:cNvSpPr>
          <p:nvPr/>
        </p:nvSpPr>
        <p:spPr bwMode="auto">
          <a:xfrm>
            <a:off x="922338" y="1474788"/>
            <a:ext cx="2859087" cy="4900612"/>
          </a:xfrm>
          <a:prstGeom prst="rect">
            <a:avLst/>
          </a:prstGeom>
          <a:solidFill>
            <a:srgbClr val="0081C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lnSpc>
                <a:spcPct val="100000"/>
              </a:lnSpc>
            </a:pPr>
            <a:endParaRPr lang="en-US" sz="1800" b="1">
              <a:solidFill>
                <a:schemeClr val="bg1"/>
              </a:solidFill>
              <a:ea typeface="MS PGothic" pitchFamily="34" charset="-128"/>
            </a:endParaRPr>
          </a:p>
        </p:txBody>
      </p:sp>
      <p:sp>
        <p:nvSpPr>
          <p:cNvPr id="64" name="Rectangle 63"/>
          <p:cNvSpPr/>
          <p:nvPr/>
        </p:nvSpPr>
        <p:spPr bwMode="auto">
          <a:xfrm>
            <a:off x="922338" y="1489075"/>
            <a:ext cx="2859087" cy="4892675"/>
          </a:xfrm>
          <a:prstGeom prst="rect">
            <a:avLst/>
          </a:prstGeom>
          <a:solidFill>
            <a:srgbClr val="FFFFFF">
              <a:alpha val="60000"/>
            </a:srgbClr>
          </a:solidFill>
          <a:ln w="25400" cap="flat" cmpd="sng" algn="ctr">
            <a:noFill/>
            <a:prstDash val="solid"/>
          </a:ln>
          <a:effectLst/>
        </p:spPr>
        <p:txBody>
          <a:bodyPr anchor="ctr"/>
          <a:lstStyle/>
          <a:p>
            <a:pPr fontAlgn="auto">
              <a:lnSpc>
                <a:spcPct val="100000"/>
              </a:lnSpc>
              <a:spcBef>
                <a:spcPts val="0"/>
              </a:spcBef>
              <a:spcAft>
                <a:spcPts val="0"/>
              </a:spcAft>
              <a:defRPr/>
            </a:pPr>
            <a:endParaRPr lang="en-US" sz="2000" kern="0" dirty="0">
              <a:solidFill>
                <a:srgbClr val="FFFFFF"/>
              </a:solidFill>
              <a:latin typeface="Arial"/>
              <a:ea typeface="MS PGothic" pitchFamily="34" charset="-128"/>
              <a:cs typeface="+mn-cs"/>
            </a:endParaRPr>
          </a:p>
        </p:txBody>
      </p:sp>
      <p:sp>
        <p:nvSpPr>
          <p:cNvPr id="875531" name="Rectangle 62"/>
          <p:cNvSpPr>
            <a:spLocks noChangeArrowheads="1"/>
          </p:cNvSpPr>
          <p:nvPr/>
        </p:nvSpPr>
        <p:spPr bwMode="auto">
          <a:xfrm>
            <a:off x="922338" y="1050925"/>
            <a:ext cx="2859087" cy="487363"/>
          </a:xfrm>
          <a:prstGeom prst="rect">
            <a:avLst/>
          </a:prstGeom>
          <a:solidFill>
            <a:srgbClr val="0081C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lnSpc>
                <a:spcPct val="100000"/>
              </a:lnSpc>
            </a:pPr>
            <a:r>
              <a:rPr lang="en-US" sz="1800" b="1">
                <a:solidFill>
                  <a:schemeClr val="bg1"/>
                </a:solidFill>
                <a:ea typeface="MS PGothic" pitchFamily="34" charset="-128"/>
              </a:rPr>
              <a:t>Storage</a:t>
            </a:r>
          </a:p>
        </p:txBody>
      </p:sp>
      <p:sp>
        <p:nvSpPr>
          <p:cNvPr id="875532" name="Oval 59"/>
          <p:cNvSpPr>
            <a:spLocks noChangeArrowheads="1"/>
          </p:cNvSpPr>
          <p:nvPr/>
        </p:nvSpPr>
        <p:spPr bwMode="auto">
          <a:xfrm>
            <a:off x="2017713" y="1638300"/>
            <a:ext cx="668337" cy="668338"/>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nSpc>
                <a:spcPct val="100000"/>
              </a:lnSpc>
            </a:pPr>
            <a:endParaRPr lang="en-US" sz="1400">
              <a:solidFill>
                <a:srgbClr val="333333"/>
              </a:solidFill>
              <a:ea typeface="MS PGothic" pitchFamily="34" charset="-128"/>
            </a:endParaRPr>
          </a:p>
        </p:txBody>
      </p:sp>
      <p:sp>
        <p:nvSpPr>
          <p:cNvPr id="875533" name="Freeform 16"/>
          <p:cNvSpPr>
            <a:spLocks noEditPoints="1"/>
          </p:cNvSpPr>
          <p:nvPr/>
        </p:nvSpPr>
        <p:spPr bwMode="auto">
          <a:xfrm>
            <a:off x="2143125" y="1747838"/>
            <a:ext cx="417513" cy="450850"/>
          </a:xfrm>
          <a:custGeom>
            <a:avLst/>
            <a:gdLst>
              <a:gd name="T0" fmla="*/ 2147483647 w 393"/>
              <a:gd name="T1" fmla="*/ 2147483647 h 514"/>
              <a:gd name="T2" fmla="*/ 2147483647 w 393"/>
              <a:gd name="T3" fmla="*/ 2147483647 h 514"/>
              <a:gd name="T4" fmla="*/ 2147483647 w 393"/>
              <a:gd name="T5" fmla="*/ 2147483647 h 514"/>
              <a:gd name="T6" fmla="*/ 2147483647 w 393"/>
              <a:gd name="T7" fmla="*/ 2147483647 h 514"/>
              <a:gd name="T8" fmla="*/ 0 w 393"/>
              <a:gd name="T9" fmla="*/ 2147483647 h 514"/>
              <a:gd name="T10" fmla="*/ 2147483647 w 393"/>
              <a:gd name="T11" fmla="*/ 2147483647 h 514"/>
              <a:gd name="T12" fmla="*/ 2147483647 w 393"/>
              <a:gd name="T13" fmla="*/ 2147483647 h 514"/>
              <a:gd name="T14" fmla="*/ 2147483647 w 393"/>
              <a:gd name="T15" fmla="*/ 2147483647 h 514"/>
              <a:gd name="T16" fmla="*/ 2147483647 w 393"/>
              <a:gd name="T17" fmla="*/ 2147483647 h 514"/>
              <a:gd name="T18" fmla="*/ 2147483647 w 393"/>
              <a:gd name="T19" fmla="*/ 2147483647 h 514"/>
              <a:gd name="T20" fmla="*/ 2147483647 w 393"/>
              <a:gd name="T21" fmla="*/ 2147483647 h 514"/>
              <a:gd name="T22" fmla="*/ 2147483647 w 393"/>
              <a:gd name="T23" fmla="*/ 2147483647 h 514"/>
              <a:gd name="T24" fmla="*/ 2147483647 w 393"/>
              <a:gd name="T25" fmla="*/ 2147483647 h 514"/>
              <a:gd name="T26" fmla="*/ 2147483647 w 393"/>
              <a:gd name="T27" fmla="*/ 2147483647 h 514"/>
              <a:gd name="T28" fmla="*/ 2147483647 w 393"/>
              <a:gd name="T29" fmla="*/ 2147483647 h 514"/>
              <a:gd name="T30" fmla="*/ 2147483647 w 393"/>
              <a:gd name="T31" fmla="*/ 2147483647 h 514"/>
              <a:gd name="T32" fmla="*/ 2147483647 w 393"/>
              <a:gd name="T33" fmla="*/ 2147483647 h 514"/>
              <a:gd name="T34" fmla="*/ 2147483647 w 393"/>
              <a:gd name="T35" fmla="*/ 2147483647 h 514"/>
              <a:gd name="T36" fmla="*/ 2147483647 w 393"/>
              <a:gd name="T37" fmla="*/ 2147483647 h 514"/>
              <a:gd name="T38" fmla="*/ 2147483647 w 393"/>
              <a:gd name="T39" fmla="*/ 2147483647 h 514"/>
              <a:gd name="T40" fmla="*/ 2147483647 w 393"/>
              <a:gd name="T41" fmla="*/ 2147483647 h 514"/>
              <a:gd name="T42" fmla="*/ 2147483647 w 393"/>
              <a:gd name="T43" fmla="*/ 2147483647 h 514"/>
              <a:gd name="T44" fmla="*/ 2147483647 w 393"/>
              <a:gd name="T45" fmla="*/ 2147483647 h 514"/>
              <a:gd name="T46" fmla="*/ 2147483647 w 393"/>
              <a:gd name="T47" fmla="*/ 2147483647 h 514"/>
              <a:gd name="T48" fmla="*/ 2147483647 w 393"/>
              <a:gd name="T49" fmla="*/ 2147483647 h 514"/>
              <a:gd name="T50" fmla="*/ 2147483647 w 393"/>
              <a:gd name="T51" fmla="*/ 2147483647 h 514"/>
              <a:gd name="T52" fmla="*/ 2147483647 w 393"/>
              <a:gd name="T53" fmla="*/ 2147483647 h 514"/>
              <a:gd name="T54" fmla="*/ 2147483647 w 393"/>
              <a:gd name="T55" fmla="*/ 2147483647 h 514"/>
              <a:gd name="T56" fmla="*/ 2147483647 w 393"/>
              <a:gd name="T57" fmla="*/ 2147483647 h 514"/>
              <a:gd name="T58" fmla="*/ 2147483647 w 393"/>
              <a:gd name="T59" fmla="*/ 2147483647 h 514"/>
              <a:gd name="T60" fmla="*/ 2147483647 w 393"/>
              <a:gd name="T61" fmla="*/ 2147483647 h 514"/>
              <a:gd name="T62" fmla="*/ 2147483647 w 393"/>
              <a:gd name="T63" fmla="*/ 2147483647 h 514"/>
              <a:gd name="T64" fmla="*/ 2147483647 w 393"/>
              <a:gd name="T65" fmla="*/ 2147483647 h 514"/>
              <a:gd name="T66" fmla="*/ 2147483647 w 393"/>
              <a:gd name="T67" fmla="*/ 2147483647 h 514"/>
              <a:gd name="T68" fmla="*/ 2147483647 w 393"/>
              <a:gd name="T69" fmla="*/ 2147483647 h 514"/>
              <a:gd name="T70" fmla="*/ 2147483647 w 393"/>
              <a:gd name="T71" fmla="*/ 2147483647 h 514"/>
              <a:gd name="T72" fmla="*/ 2147483647 w 393"/>
              <a:gd name="T73" fmla="*/ 2147483647 h 514"/>
              <a:gd name="T74" fmla="*/ 2147483647 w 393"/>
              <a:gd name="T75" fmla="*/ 2147483647 h 514"/>
              <a:gd name="T76" fmla="*/ 2147483647 w 393"/>
              <a:gd name="T77" fmla="*/ 2147483647 h 514"/>
              <a:gd name="T78" fmla="*/ 2147483647 w 393"/>
              <a:gd name="T79" fmla="*/ 2147483647 h 514"/>
              <a:gd name="T80" fmla="*/ 2147483647 w 393"/>
              <a:gd name="T81" fmla="*/ 2147483647 h 514"/>
              <a:gd name="T82" fmla="*/ 2147483647 w 393"/>
              <a:gd name="T83" fmla="*/ 2147483647 h 514"/>
              <a:gd name="T84" fmla="*/ 2147483647 w 393"/>
              <a:gd name="T85" fmla="*/ 2147483647 h 514"/>
              <a:gd name="T86" fmla="*/ 2147483647 w 393"/>
              <a:gd name="T87" fmla="*/ 2147483647 h 514"/>
              <a:gd name="T88" fmla="*/ 2147483647 w 393"/>
              <a:gd name="T89" fmla="*/ 2147483647 h 514"/>
              <a:gd name="T90" fmla="*/ 2147483647 w 393"/>
              <a:gd name="T91" fmla="*/ 2147483647 h 514"/>
              <a:gd name="T92" fmla="*/ 2147483647 w 393"/>
              <a:gd name="T93" fmla="*/ 2147483647 h 514"/>
              <a:gd name="T94" fmla="*/ 2147483647 w 393"/>
              <a:gd name="T95" fmla="*/ 2147483647 h 514"/>
              <a:gd name="T96" fmla="*/ 2147483647 w 393"/>
              <a:gd name="T97" fmla="*/ 2147483647 h 514"/>
              <a:gd name="T98" fmla="*/ 2147483647 w 393"/>
              <a:gd name="T99" fmla="*/ 2147483647 h 514"/>
              <a:gd name="T100" fmla="*/ 2147483647 w 393"/>
              <a:gd name="T101" fmla="*/ 2147483647 h 514"/>
              <a:gd name="T102" fmla="*/ 2147483647 w 393"/>
              <a:gd name="T103" fmla="*/ 2147483647 h 514"/>
              <a:gd name="T104" fmla="*/ 2147483647 w 393"/>
              <a:gd name="T105" fmla="*/ 2147483647 h 514"/>
              <a:gd name="T106" fmla="*/ 2147483647 w 393"/>
              <a:gd name="T107" fmla="*/ 2147483647 h 514"/>
              <a:gd name="T108" fmla="*/ 2147483647 w 393"/>
              <a:gd name="T109" fmla="*/ 2147483647 h 51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93"/>
              <a:gd name="T166" fmla="*/ 0 h 514"/>
              <a:gd name="T167" fmla="*/ 393 w 393"/>
              <a:gd name="T168" fmla="*/ 514 h 51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93" h="514">
                <a:moveTo>
                  <a:pt x="330" y="13"/>
                </a:moveTo>
                <a:lnTo>
                  <a:pt x="330" y="13"/>
                </a:lnTo>
                <a:lnTo>
                  <a:pt x="301" y="7"/>
                </a:lnTo>
                <a:lnTo>
                  <a:pt x="268" y="4"/>
                </a:lnTo>
                <a:lnTo>
                  <a:pt x="233" y="2"/>
                </a:lnTo>
                <a:lnTo>
                  <a:pt x="196" y="0"/>
                </a:lnTo>
                <a:lnTo>
                  <a:pt x="159" y="2"/>
                </a:lnTo>
                <a:lnTo>
                  <a:pt x="124" y="4"/>
                </a:lnTo>
                <a:lnTo>
                  <a:pt x="92" y="7"/>
                </a:lnTo>
                <a:lnTo>
                  <a:pt x="63" y="13"/>
                </a:lnTo>
                <a:lnTo>
                  <a:pt x="48" y="17"/>
                </a:lnTo>
                <a:lnTo>
                  <a:pt x="35" y="20"/>
                </a:lnTo>
                <a:lnTo>
                  <a:pt x="24" y="25"/>
                </a:lnTo>
                <a:lnTo>
                  <a:pt x="15" y="29"/>
                </a:lnTo>
                <a:lnTo>
                  <a:pt x="8" y="35"/>
                </a:lnTo>
                <a:lnTo>
                  <a:pt x="4" y="40"/>
                </a:lnTo>
                <a:lnTo>
                  <a:pt x="1" y="47"/>
                </a:lnTo>
                <a:lnTo>
                  <a:pt x="0" y="53"/>
                </a:lnTo>
                <a:lnTo>
                  <a:pt x="0" y="461"/>
                </a:lnTo>
                <a:lnTo>
                  <a:pt x="1" y="467"/>
                </a:lnTo>
                <a:lnTo>
                  <a:pt x="4" y="473"/>
                </a:lnTo>
                <a:lnTo>
                  <a:pt x="8" y="479"/>
                </a:lnTo>
                <a:lnTo>
                  <a:pt x="15" y="485"/>
                </a:lnTo>
                <a:lnTo>
                  <a:pt x="24" y="489"/>
                </a:lnTo>
                <a:lnTo>
                  <a:pt x="35" y="493"/>
                </a:lnTo>
                <a:lnTo>
                  <a:pt x="48" y="497"/>
                </a:lnTo>
                <a:lnTo>
                  <a:pt x="63" y="501"/>
                </a:lnTo>
                <a:lnTo>
                  <a:pt x="92" y="507"/>
                </a:lnTo>
                <a:lnTo>
                  <a:pt x="124" y="510"/>
                </a:lnTo>
                <a:lnTo>
                  <a:pt x="159" y="512"/>
                </a:lnTo>
                <a:lnTo>
                  <a:pt x="196" y="514"/>
                </a:lnTo>
                <a:lnTo>
                  <a:pt x="233" y="512"/>
                </a:lnTo>
                <a:lnTo>
                  <a:pt x="268" y="510"/>
                </a:lnTo>
                <a:lnTo>
                  <a:pt x="301" y="507"/>
                </a:lnTo>
                <a:lnTo>
                  <a:pt x="330" y="501"/>
                </a:lnTo>
                <a:lnTo>
                  <a:pt x="345" y="497"/>
                </a:lnTo>
                <a:lnTo>
                  <a:pt x="358" y="493"/>
                </a:lnTo>
                <a:lnTo>
                  <a:pt x="368" y="489"/>
                </a:lnTo>
                <a:lnTo>
                  <a:pt x="377" y="485"/>
                </a:lnTo>
                <a:lnTo>
                  <a:pt x="384" y="479"/>
                </a:lnTo>
                <a:lnTo>
                  <a:pt x="389" y="473"/>
                </a:lnTo>
                <a:lnTo>
                  <a:pt x="391" y="467"/>
                </a:lnTo>
                <a:lnTo>
                  <a:pt x="393" y="461"/>
                </a:lnTo>
                <a:lnTo>
                  <a:pt x="393" y="53"/>
                </a:lnTo>
                <a:lnTo>
                  <a:pt x="391" y="47"/>
                </a:lnTo>
                <a:lnTo>
                  <a:pt x="389" y="40"/>
                </a:lnTo>
                <a:lnTo>
                  <a:pt x="384" y="35"/>
                </a:lnTo>
                <a:lnTo>
                  <a:pt x="377" y="29"/>
                </a:lnTo>
                <a:lnTo>
                  <a:pt x="368" y="25"/>
                </a:lnTo>
                <a:lnTo>
                  <a:pt x="358" y="20"/>
                </a:lnTo>
                <a:lnTo>
                  <a:pt x="345" y="17"/>
                </a:lnTo>
                <a:lnTo>
                  <a:pt x="330" y="13"/>
                </a:lnTo>
                <a:close/>
                <a:moveTo>
                  <a:pt x="369" y="461"/>
                </a:moveTo>
                <a:lnTo>
                  <a:pt x="369" y="461"/>
                </a:lnTo>
                <a:lnTo>
                  <a:pt x="365" y="465"/>
                </a:lnTo>
                <a:lnTo>
                  <a:pt x="357" y="468"/>
                </a:lnTo>
                <a:lnTo>
                  <a:pt x="341" y="474"/>
                </a:lnTo>
                <a:lnTo>
                  <a:pt x="318" y="480"/>
                </a:lnTo>
                <a:lnTo>
                  <a:pt x="292" y="483"/>
                </a:lnTo>
                <a:lnTo>
                  <a:pt x="262" y="487"/>
                </a:lnTo>
                <a:lnTo>
                  <a:pt x="230" y="489"/>
                </a:lnTo>
                <a:lnTo>
                  <a:pt x="196" y="490"/>
                </a:lnTo>
                <a:lnTo>
                  <a:pt x="163" y="489"/>
                </a:lnTo>
                <a:lnTo>
                  <a:pt x="130" y="487"/>
                </a:lnTo>
                <a:lnTo>
                  <a:pt x="101" y="483"/>
                </a:lnTo>
                <a:lnTo>
                  <a:pt x="74" y="480"/>
                </a:lnTo>
                <a:lnTo>
                  <a:pt x="51" y="474"/>
                </a:lnTo>
                <a:lnTo>
                  <a:pt x="36" y="468"/>
                </a:lnTo>
                <a:lnTo>
                  <a:pt x="28" y="465"/>
                </a:lnTo>
                <a:lnTo>
                  <a:pt x="23" y="461"/>
                </a:lnTo>
                <a:lnTo>
                  <a:pt x="23" y="352"/>
                </a:lnTo>
                <a:lnTo>
                  <a:pt x="41" y="359"/>
                </a:lnTo>
                <a:lnTo>
                  <a:pt x="63" y="365"/>
                </a:lnTo>
                <a:lnTo>
                  <a:pt x="92" y="370"/>
                </a:lnTo>
                <a:lnTo>
                  <a:pt x="124" y="374"/>
                </a:lnTo>
                <a:lnTo>
                  <a:pt x="159" y="377"/>
                </a:lnTo>
                <a:lnTo>
                  <a:pt x="196" y="377"/>
                </a:lnTo>
                <a:lnTo>
                  <a:pt x="233" y="377"/>
                </a:lnTo>
                <a:lnTo>
                  <a:pt x="268" y="374"/>
                </a:lnTo>
                <a:lnTo>
                  <a:pt x="301" y="370"/>
                </a:lnTo>
                <a:lnTo>
                  <a:pt x="330" y="365"/>
                </a:lnTo>
                <a:lnTo>
                  <a:pt x="352" y="359"/>
                </a:lnTo>
                <a:lnTo>
                  <a:pt x="369" y="352"/>
                </a:lnTo>
                <a:lnTo>
                  <a:pt x="369" y="461"/>
                </a:lnTo>
                <a:close/>
                <a:moveTo>
                  <a:pt x="369" y="53"/>
                </a:moveTo>
                <a:lnTo>
                  <a:pt x="369" y="53"/>
                </a:lnTo>
                <a:lnTo>
                  <a:pt x="365" y="56"/>
                </a:lnTo>
                <a:lnTo>
                  <a:pt x="357" y="61"/>
                </a:lnTo>
                <a:lnTo>
                  <a:pt x="341" y="65"/>
                </a:lnTo>
                <a:lnTo>
                  <a:pt x="318" y="71"/>
                </a:lnTo>
                <a:lnTo>
                  <a:pt x="292" y="76"/>
                </a:lnTo>
                <a:lnTo>
                  <a:pt x="262" y="79"/>
                </a:lnTo>
                <a:lnTo>
                  <a:pt x="230" y="81"/>
                </a:lnTo>
                <a:lnTo>
                  <a:pt x="196" y="82"/>
                </a:lnTo>
                <a:lnTo>
                  <a:pt x="163" y="81"/>
                </a:lnTo>
                <a:lnTo>
                  <a:pt x="130" y="79"/>
                </a:lnTo>
                <a:lnTo>
                  <a:pt x="101" y="76"/>
                </a:lnTo>
                <a:lnTo>
                  <a:pt x="74" y="71"/>
                </a:lnTo>
                <a:lnTo>
                  <a:pt x="51" y="65"/>
                </a:lnTo>
                <a:lnTo>
                  <a:pt x="36" y="61"/>
                </a:lnTo>
                <a:lnTo>
                  <a:pt x="28" y="56"/>
                </a:lnTo>
                <a:lnTo>
                  <a:pt x="23" y="53"/>
                </a:lnTo>
                <a:lnTo>
                  <a:pt x="28" y="49"/>
                </a:lnTo>
                <a:lnTo>
                  <a:pt x="36" y="45"/>
                </a:lnTo>
                <a:lnTo>
                  <a:pt x="51" y="40"/>
                </a:lnTo>
                <a:lnTo>
                  <a:pt x="74" y="34"/>
                </a:lnTo>
                <a:lnTo>
                  <a:pt x="101" y="29"/>
                </a:lnTo>
                <a:lnTo>
                  <a:pt x="130" y="27"/>
                </a:lnTo>
                <a:lnTo>
                  <a:pt x="163" y="25"/>
                </a:lnTo>
                <a:lnTo>
                  <a:pt x="196" y="24"/>
                </a:lnTo>
                <a:lnTo>
                  <a:pt x="230" y="25"/>
                </a:lnTo>
                <a:lnTo>
                  <a:pt x="262" y="27"/>
                </a:lnTo>
                <a:lnTo>
                  <a:pt x="292" y="29"/>
                </a:lnTo>
                <a:lnTo>
                  <a:pt x="318" y="34"/>
                </a:lnTo>
                <a:lnTo>
                  <a:pt x="341" y="40"/>
                </a:lnTo>
                <a:lnTo>
                  <a:pt x="357" y="45"/>
                </a:lnTo>
                <a:lnTo>
                  <a:pt x="365" y="49"/>
                </a:lnTo>
                <a:lnTo>
                  <a:pt x="369" y="53"/>
                </a:lnTo>
                <a:close/>
                <a:moveTo>
                  <a:pt x="369" y="324"/>
                </a:moveTo>
                <a:lnTo>
                  <a:pt x="369" y="324"/>
                </a:lnTo>
                <a:lnTo>
                  <a:pt x="366" y="328"/>
                </a:lnTo>
                <a:lnTo>
                  <a:pt x="358" y="332"/>
                </a:lnTo>
                <a:lnTo>
                  <a:pt x="343" y="338"/>
                </a:lnTo>
                <a:lnTo>
                  <a:pt x="318" y="343"/>
                </a:lnTo>
                <a:lnTo>
                  <a:pt x="292" y="348"/>
                </a:lnTo>
                <a:lnTo>
                  <a:pt x="262" y="351"/>
                </a:lnTo>
                <a:lnTo>
                  <a:pt x="230" y="353"/>
                </a:lnTo>
                <a:lnTo>
                  <a:pt x="196" y="353"/>
                </a:lnTo>
                <a:lnTo>
                  <a:pt x="163" y="353"/>
                </a:lnTo>
                <a:lnTo>
                  <a:pt x="130" y="351"/>
                </a:lnTo>
                <a:lnTo>
                  <a:pt x="101" y="348"/>
                </a:lnTo>
                <a:lnTo>
                  <a:pt x="74" y="343"/>
                </a:lnTo>
                <a:lnTo>
                  <a:pt x="51" y="338"/>
                </a:lnTo>
                <a:lnTo>
                  <a:pt x="35" y="332"/>
                </a:lnTo>
                <a:lnTo>
                  <a:pt x="27" y="328"/>
                </a:lnTo>
                <a:lnTo>
                  <a:pt x="23" y="324"/>
                </a:lnTo>
                <a:lnTo>
                  <a:pt x="23" y="216"/>
                </a:lnTo>
                <a:lnTo>
                  <a:pt x="41" y="223"/>
                </a:lnTo>
                <a:lnTo>
                  <a:pt x="63" y="229"/>
                </a:lnTo>
                <a:lnTo>
                  <a:pt x="92" y="234"/>
                </a:lnTo>
                <a:lnTo>
                  <a:pt x="124" y="237"/>
                </a:lnTo>
                <a:lnTo>
                  <a:pt x="159" y="240"/>
                </a:lnTo>
                <a:lnTo>
                  <a:pt x="196" y="241"/>
                </a:lnTo>
                <a:lnTo>
                  <a:pt x="233" y="240"/>
                </a:lnTo>
                <a:lnTo>
                  <a:pt x="268" y="237"/>
                </a:lnTo>
                <a:lnTo>
                  <a:pt x="301" y="234"/>
                </a:lnTo>
                <a:lnTo>
                  <a:pt x="330" y="229"/>
                </a:lnTo>
                <a:lnTo>
                  <a:pt x="352" y="223"/>
                </a:lnTo>
                <a:lnTo>
                  <a:pt x="369" y="216"/>
                </a:lnTo>
                <a:lnTo>
                  <a:pt x="369" y="324"/>
                </a:lnTo>
                <a:close/>
                <a:moveTo>
                  <a:pt x="369" y="189"/>
                </a:moveTo>
                <a:lnTo>
                  <a:pt x="369" y="189"/>
                </a:lnTo>
                <a:lnTo>
                  <a:pt x="366" y="192"/>
                </a:lnTo>
                <a:lnTo>
                  <a:pt x="358" y="197"/>
                </a:lnTo>
                <a:lnTo>
                  <a:pt x="343" y="201"/>
                </a:lnTo>
                <a:lnTo>
                  <a:pt x="318" y="207"/>
                </a:lnTo>
                <a:lnTo>
                  <a:pt x="292" y="212"/>
                </a:lnTo>
                <a:lnTo>
                  <a:pt x="262" y="215"/>
                </a:lnTo>
                <a:lnTo>
                  <a:pt x="230" y="218"/>
                </a:lnTo>
                <a:lnTo>
                  <a:pt x="196" y="218"/>
                </a:lnTo>
                <a:lnTo>
                  <a:pt x="163" y="218"/>
                </a:lnTo>
                <a:lnTo>
                  <a:pt x="130" y="215"/>
                </a:lnTo>
                <a:lnTo>
                  <a:pt x="101" y="212"/>
                </a:lnTo>
                <a:lnTo>
                  <a:pt x="74" y="207"/>
                </a:lnTo>
                <a:lnTo>
                  <a:pt x="51" y="201"/>
                </a:lnTo>
                <a:lnTo>
                  <a:pt x="35" y="197"/>
                </a:lnTo>
                <a:lnTo>
                  <a:pt x="27" y="192"/>
                </a:lnTo>
                <a:lnTo>
                  <a:pt x="23" y="189"/>
                </a:lnTo>
                <a:lnTo>
                  <a:pt x="23" y="81"/>
                </a:lnTo>
                <a:lnTo>
                  <a:pt x="41" y="86"/>
                </a:lnTo>
                <a:lnTo>
                  <a:pt x="63" y="93"/>
                </a:lnTo>
                <a:lnTo>
                  <a:pt x="92" y="98"/>
                </a:lnTo>
                <a:lnTo>
                  <a:pt x="124" y="101"/>
                </a:lnTo>
                <a:lnTo>
                  <a:pt x="159" y="104"/>
                </a:lnTo>
                <a:lnTo>
                  <a:pt x="196" y="105"/>
                </a:lnTo>
                <a:lnTo>
                  <a:pt x="233" y="104"/>
                </a:lnTo>
                <a:lnTo>
                  <a:pt x="268" y="101"/>
                </a:lnTo>
                <a:lnTo>
                  <a:pt x="301" y="98"/>
                </a:lnTo>
                <a:lnTo>
                  <a:pt x="330" y="93"/>
                </a:lnTo>
                <a:lnTo>
                  <a:pt x="352" y="86"/>
                </a:lnTo>
                <a:lnTo>
                  <a:pt x="369" y="81"/>
                </a:lnTo>
                <a:lnTo>
                  <a:pt x="369" y="18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75534" name="Picture 29" descr="SME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32300" y="3441700"/>
            <a:ext cx="4032250" cy="254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5535" name="Rectangle 6"/>
          <p:cNvSpPr>
            <a:spLocks noChangeArrowheads="1"/>
          </p:cNvSpPr>
          <p:nvPr/>
        </p:nvSpPr>
        <p:spPr bwMode="auto">
          <a:xfrm>
            <a:off x="5776913" y="1905000"/>
            <a:ext cx="3138487"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46" tIns="45625" rIns="91246" bIns="45625"/>
          <a:lstStyle/>
          <a:p>
            <a:pPr marL="173038" indent="-173038">
              <a:lnSpc>
                <a:spcPct val="100000"/>
              </a:lnSpc>
              <a:spcBef>
                <a:spcPct val="35000"/>
              </a:spcBef>
              <a:spcAft>
                <a:spcPct val="15000"/>
              </a:spcAft>
              <a:buClr>
                <a:srgbClr val="7889FB"/>
              </a:buClr>
              <a:buSzPct val="110000"/>
              <a:buFont typeface="Wingdings" pitchFamily="2" charset="2"/>
              <a:buChar char="§"/>
            </a:pPr>
            <a:endParaRPr lang="en-US" sz="1200" i="1">
              <a:solidFill>
                <a:srgbClr val="000099"/>
              </a:solidFill>
              <a:ea typeface="MS PGothic" pitchFamily="34" charset="-128"/>
            </a:endParaRPr>
          </a:p>
        </p:txBody>
      </p:sp>
      <p:sp>
        <p:nvSpPr>
          <p:cNvPr id="20" name="Rectangle 2"/>
          <p:cNvSpPr txBox="1">
            <a:spLocks noChangeArrowheads="1"/>
          </p:cNvSpPr>
          <p:nvPr/>
        </p:nvSpPr>
        <p:spPr bwMode="auto">
          <a:xfrm>
            <a:off x="247650" y="509588"/>
            <a:ext cx="8666163" cy="1143000"/>
          </a:xfrm>
          <a:prstGeom prst="rect">
            <a:avLst/>
          </a:prstGeom>
          <a:noFill/>
          <a:ln w="9525">
            <a:noFill/>
            <a:miter lim="800000"/>
            <a:headEnd/>
            <a:tailEnd/>
          </a:ln>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0" hangingPunct="0">
              <a:lnSpc>
                <a:spcPct val="100000"/>
              </a:lnSpc>
            </a:pPr>
            <a:r>
              <a:rPr lang="en-US" sz="2000">
                <a:solidFill>
                  <a:schemeClr val="accent1"/>
                </a:solidFill>
                <a:ea typeface="MS PGothic" pitchFamily="34" charset="-128"/>
              </a:rPr>
              <a:t>Direct Attach Storage Options</a:t>
            </a:r>
          </a:p>
        </p:txBody>
      </p:sp>
      <p:sp>
        <p:nvSpPr>
          <p:cNvPr id="875537" name="Text Box 8"/>
          <p:cNvSpPr txBox="1">
            <a:spLocks noChangeArrowheads="1"/>
          </p:cNvSpPr>
          <p:nvPr/>
        </p:nvSpPr>
        <p:spPr bwMode="auto">
          <a:xfrm>
            <a:off x="3773488" y="3711575"/>
            <a:ext cx="18002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r">
              <a:lnSpc>
                <a:spcPct val="100000"/>
              </a:lnSpc>
              <a:spcBef>
                <a:spcPct val="50000"/>
              </a:spcBef>
              <a:buClr>
                <a:srgbClr val="142FF8"/>
              </a:buClr>
            </a:pPr>
            <a:r>
              <a:rPr lang="en-US" sz="1400" b="1" dirty="0">
                <a:ea typeface="MS PGothic" pitchFamily="34" charset="-128"/>
                <a:sym typeface="Wingdings" pitchFamily="2" charset="2"/>
              </a:rPr>
              <a:t>12 x 2.5” drive module</a:t>
            </a:r>
            <a:endParaRPr lang="en-US" sz="1400" b="1" dirty="0">
              <a:ea typeface="MS PGothic" pitchFamily="34" charset="-128"/>
            </a:endParaRPr>
          </a:p>
        </p:txBody>
      </p:sp>
      <p:sp>
        <p:nvSpPr>
          <p:cNvPr id="875538" name="Text Box 8"/>
          <p:cNvSpPr txBox="1">
            <a:spLocks noChangeArrowheads="1"/>
          </p:cNvSpPr>
          <p:nvPr/>
        </p:nvSpPr>
        <p:spPr bwMode="auto">
          <a:xfrm>
            <a:off x="6616700" y="5067300"/>
            <a:ext cx="12287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r">
              <a:lnSpc>
                <a:spcPct val="100000"/>
              </a:lnSpc>
              <a:spcBef>
                <a:spcPct val="50000"/>
              </a:spcBef>
              <a:buClr>
                <a:srgbClr val="142FF8"/>
              </a:buClr>
            </a:pPr>
            <a:r>
              <a:rPr lang="en-US" sz="1400" b="1">
                <a:ea typeface="MS PGothic" pitchFamily="34" charset="-128"/>
                <a:sym typeface="Wingdings" pitchFamily="2" charset="2"/>
              </a:rPr>
              <a:t>SAS Expander</a:t>
            </a:r>
            <a:endParaRPr lang="en-US" sz="1400" b="1">
              <a:ea typeface="MS PGothic" pitchFamily="34" charset="-128"/>
            </a:endParaRPr>
          </a:p>
        </p:txBody>
      </p:sp>
      <p:sp>
        <p:nvSpPr>
          <p:cNvPr id="875539" name="Text Box 8"/>
          <p:cNvSpPr txBox="1">
            <a:spLocks noChangeArrowheads="1"/>
          </p:cNvSpPr>
          <p:nvPr/>
        </p:nvSpPr>
        <p:spPr bwMode="auto">
          <a:xfrm>
            <a:off x="7967663" y="4649788"/>
            <a:ext cx="11874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nSpc>
                <a:spcPct val="100000"/>
              </a:lnSpc>
              <a:spcBef>
                <a:spcPct val="50000"/>
              </a:spcBef>
              <a:buClr>
                <a:srgbClr val="142FF8"/>
              </a:buClr>
            </a:pPr>
            <a:r>
              <a:rPr lang="en-US" sz="1400" b="1">
                <a:ea typeface="MS PGothic" pitchFamily="34" charset="-128"/>
                <a:sym typeface="Wingdings" pitchFamily="2" charset="2"/>
              </a:rPr>
              <a:t>RAID Controller</a:t>
            </a:r>
            <a:endParaRPr lang="en-US" sz="1400" b="1">
              <a:ea typeface="MS PGothic" pitchFamily="34" charset="-128"/>
            </a:endParaRPr>
          </a:p>
        </p:txBody>
      </p:sp>
      <p:sp>
        <p:nvSpPr>
          <p:cNvPr id="875540" name="Text Box 8"/>
          <p:cNvSpPr txBox="1">
            <a:spLocks noChangeArrowheads="1"/>
          </p:cNvSpPr>
          <p:nvPr/>
        </p:nvSpPr>
        <p:spPr bwMode="auto">
          <a:xfrm>
            <a:off x="3786188" y="5700713"/>
            <a:ext cx="14112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nSpc>
                <a:spcPct val="100000"/>
              </a:lnSpc>
              <a:spcBef>
                <a:spcPts val="625"/>
              </a:spcBef>
              <a:buClr>
                <a:srgbClr val="142FF8"/>
              </a:buClr>
            </a:pPr>
            <a:r>
              <a:rPr lang="en-US" sz="1400" b="1">
                <a:ea typeface="MS PGothic" pitchFamily="34" charset="-128"/>
                <a:sym typeface="Wingdings" pitchFamily="2" charset="2"/>
              </a:rPr>
              <a:t>Hot Swap drive tray</a:t>
            </a:r>
            <a:endParaRPr lang="en-US" sz="1400" b="1">
              <a:ea typeface="MS PGothic" pitchFamily="34" charset="-128"/>
            </a:endParaRPr>
          </a:p>
        </p:txBody>
      </p:sp>
      <p:sp>
        <p:nvSpPr>
          <p:cNvPr id="875541" name="Rounded Rectangle 20"/>
          <p:cNvSpPr>
            <a:spLocks noChangeArrowheads="1"/>
          </p:cNvSpPr>
          <p:nvPr/>
        </p:nvSpPr>
        <p:spPr bwMode="auto">
          <a:xfrm>
            <a:off x="904875" y="2411414"/>
            <a:ext cx="2882900" cy="3875086"/>
          </a:xfrm>
          <a:prstGeom prst="roundRect">
            <a:avLst>
              <a:gd name="adj" fmla="val 6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00000"/>
              </a:lnSpc>
            </a:pPr>
            <a:r>
              <a:rPr lang="en-US" sz="1400" dirty="0">
                <a:solidFill>
                  <a:schemeClr val="tx1"/>
                </a:solidFill>
                <a:ea typeface="MS PGothic" pitchFamily="34" charset="-128"/>
              </a:rPr>
              <a:t>Dedicated storage “side-car” that attaches to single width compute node</a:t>
            </a:r>
          </a:p>
          <a:p>
            <a:pPr algn="ctr">
              <a:lnSpc>
                <a:spcPct val="100000"/>
              </a:lnSpc>
            </a:pPr>
            <a:endParaRPr lang="en-US" sz="400" dirty="0">
              <a:solidFill>
                <a:schemeClr val="tx1"/>
              </a:solidFill>
              <a:ea typeface="MS PGothic" pitchFamily="34" charset="-128"/>
            </a:endParaRPr>
          </a:p>
          <a:p>
            <a:pPr algn="ctr">
              <a:lnSpc>
                <a:spcPct val="100000"/>
              </a:lnSpc>
            </a:pPr>
            <a:r>
              <a:rPr lang="en-US" sz="1400" dirty="0">
                <a:solidFill>
                  <a:schemeClr val="tx1"/>
                </a:solidFill>
                <a:ea typeface="MS PGothic" pitchFamily="34" charset="-128"/>
              </a:rPr>
              <a:t>◊</a:t>
            </a:r>
          </a:p>
          <a:p>
            <a:pPr algn="ctr">
              <a:lnSpc>
                <a:spcPct val="100000"/>
              </a:lnSpc>
            </a:pPr>
            <a:endParaRPr lang="en-US" sz="400" dirty="0">
              <a:solidFill>
                <a:schemeClr val="tx1"/>
              </a:solidFill>
              <a:ea typeface="MS PGothic" pitchFamily="34" charset="-128"/>
            </a:endParaRPr>
          </a:p>
          <a:p>
            <a:pPr algn="ctr">
              <a:lnSpc>
                <a:spcPct val="100000"/>
              </a:lnSpc>
            </a:pPr>
            <a:r>
              <a:rPr lang="en-US" sz="1400" dirty="0">
                <a:solidFill>
                  <a:schemeClr val="tx1"/>
                </a:solidFill>
                <a:ea typeface="MS PGothic" pitchFamily="34" charset="-128"/>
              </a:rPr>
              <a:t>12 x HS 2.5” hot swap HDDs or SSDs</a:t>
            </a:r>
          </a:p>
          <a:p>
            <a:pPr algn="ctr">
              <a:lnSpc>
                <a:spcPct val="100000"/>
              </a:lnSpc>
            </a:pPr>
            <a:endParaRPr lang="en-US" sz="400" dirty="0">
              <a:solidFill>
                <a:schemeClr val="tx1"/>
              </a:solidFill>
              <a:ea typeface="MS PGothic" pitchFamily="34" charset="-128"/>
            </a:endParaRPr>
          </a:p>
          <a:p>
            <a:pPr algn="ctr">
              <a:lnSpc>
                <a:spcPct val="100000"/>
              </a:lnSpc>
            </a:pPr>
            <a:r>
              <a:rPr lang="en-US" sz="1400" dirty="0">
                <a:solidFill>
                  <a:schemeClr val="tx1"/>
                </a:solidFill>
                <a:ea typeface="MS PGothic" pitchFamily="34" charset="-128"/>
              </a:rPr>
              <a:t>◊</a:t>
            </a:r>
          </a:p>
          <a:p>
            <a:pPr algn="ctr">
              <a:lnSpc>
                <a:spcPct val="100000"/>
              </a:lnSpc>
            </a:pPr>
            <a:endParaRPr lang="en-US" sz="400" dirty="0">
              <a:solidFill>
                <a:schemeClr val="tx1"/>
              </a:solidFill>
              <a:ea typeface="MS PGothic" pitchFamily="34" charset="-128"/>
            </a:endParaRPr>
          </a:p>
          <a:p>
            <a:pPr algn="ctr">
              <a:lnSpc>
                <a:spcPct val="100000"/>
              </a:lnSpc>
            </a:pPr>
            <a:r>
              <a:rPr lang="en-US" sz="1400" dirty="0">
                <a:solidFill>
                  <a:schemeClr val="tx1"/>
                </a:solidFill>
                <a:ea typeface="MS PGothic" pitchFamily="34" charset="-128"/>
              </a:rPr>
              <a:t>Integrated RAID function</a:t>
            </a:r>
          </a:p>
          <a:p>
            <a:pPr algn="ctr">
              <a:lnSpc>
                <a:spcPct val="100000"/>
              </a:lnSpc>
            </a:pPr>
            <a:endParaRPr lang="en-US" sz="400" dirty="0">
              <a:solidFill>
                <a:schemeClr val="tx1"/>
              </a:solidFill>
              <a:ea typeface="MS PGothic" pitchFamily="34" charset="-128"/>
            </a:endParaRPr>
          </a:p>
          <a:p>
            <a:pPr algn="ctr">
              <a:lnSpc>
                <a:spcPct val="100000"/>
              </a:lnSpc>
            </a:pPr>
            <a:r>
              <a:rPr lang="en-US" sz="1400" dirty="0">
                <a:solidFill>
                  <a:schemeClr val="tx1"/>
                </a:solidFill>
                <a:ea typeface="MS PGothic" pitchFamily="34" charset="-128"/>
              </a:rPr>
              <a:t>◊</a:t>
            </a:r>
          </a:p>
          <a:p>
            <a:pPr algn="ctr">
              <a:lnSpc>
                <a:spcPct val="100000"/>
              </a:lnSpc>
            </a:pPr>
            <a:endParaRPr lang="en-US" sz="400" dirty="0">
              <a:solidFill>
                <a:schemeClr val="tx1"/>
              </a:solidFill>
              <a:ea typeface="MS PGothic" pitchFamily="34" charset="-128"/>
            </a:endParaRPr>
          </a:p>
          <a:p>
            <a:pPr algn="ctr">
              <a:lnSpc>
                <a:spcPct val="100000"/>
              </a:lnSpc>
            </a:pPr>
            <a:r>
              <a:rPr lang="en-US" sz="1400" dirty="0">
                <a:solidFill>
                  <a:schemeClr val="tx1"/>
                </a:solidFill>
                <a:ea typeface="MS PGothic" pitchFamily="34" charset="-128"/>
              </a:rPr>
              <a:t>1 GB RAID Cache  (</a:t>
            </a:r>
            <a:r>
              <a:rPr lang="en-US" sz="1400" dirty="0" smtClean="0">
                <a:solidFill>
                  <a:schemeClr val="tx1"/>
                </a:solidFill>
                <a:ea typeface="MS PGothic" pitchFamily="34" charset="-128"/>
              </a:rPr>
              <a:t>optional</a:t>
            </a:r>
            <a:r>
              <a:rPr lang="en-US" sz="1400" dirty="0">
                <a:ea typeface="MS PGothic" pitchFamily="34" charset="-128"/>
              </a:rPr>
              <a:t>)</a:t>
            </a:r>
            <a:endParaRPr lang="en-US" sz="1400" dirty="0">
              <a:solidFill>
                <a:schemeClr val="tx1"/>
              </a:solidFill>
              <a:ea typeface="MS PGothic" pitchFamily="34" charset="-128"/>
            </a:endParaRPr>
          </a:p>
        </p:txBody>
      </p:sp>
      <p:sp>
        <p:nvSpPr>
          <p:cNvPr id="40" name="Text Box 14"/>
          <p:cNvSpPr txBox="1">
            <a:spLocks noChangeArrowheads="1"/>
          </p:cNvSpPr>
          <p:nvPr/>
        </p:nvSpPr>
        <p:spPr bwMode="auto">
          <a:xfrm>
            <a:off x="3846513" y="944563"/>
            <a:ext cx="5153025" cy="314325"/>
          </a:xfrm>
          <a:prstGeom prst="rect">
            <a:avLst/>
          </a:prstGeom>
          <a:noFill/>
          <a:ln w="9525">
            <a:noFill/>
            <a:miter lim="800000"/>
            <a:headEnd/>
            <a:tailEnd/>
          </a:ln>
        </p:spPr>
        <p:txBody>
          <a:bodyPr>
            <a:spAutoFit/>
          </a:bodyPr>
          <a:lstStyle/>
          <a:p>
            <a:pPr>
              <a:spcBef>
                <a:spcPct val="20000"/>
              </a:spcBef>
              <a:defRPr/>
            </a:pPr>
            <a:r>
              <a:rPr lang="en-US" sz="1600" b="1" dirty="0">
                <a:solidFill>
                  <a:schemeClr val="tx1">
                    <a:lumMod val="50000"/>
                  </a:schemeClr>
                </a:solidFill>
                <a:ea typeface="MS PGothic" pitchFamily="34" charset="-128"/>
              </a:rPr>
              <a:t>IBM Storage Expansion Node</a:t>
            </a:r>
          </a:p>
        </p:txBody>
      </p:sp>
      <p:sp>
        <p:nvSpPr>
          <p:cNvPr id="875543" name="Text Box 8"/>
          <p:cNvSpPr txBox="1">
            <a:spLocks noChangeArrowheads="1"/>
          </p:cNvSpPr>
          <p:nvPr/>
        </p:nvSpPr>
        <p:spPr bwMode="auto">
          <a:xfrm>
            <a:off x="7564438" y="2998788"/>
            <a:ext cx="157956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nSpc>
                <a:spcPct val="100000"/>
              </a:lnSpc>
              <a:spcBef>
                <a:spcPct val="50000"/>
              </a:spcBef>
              <a:buClr>
                <a:srgbClr val="142FF8"/>
              </a:buClr>
            </a:pPr>
            <a:r>
              <a:rPr lang="en-US" sz="1400" b="1">
                <a:ea typeface="MS PGothic" pitchFamily="34" charset="-128"/>
                <a:sym typeface="Wingdings" pitchFamily="2" charset="2"/>
              </a:rPr>
              <a:t>Chassis Management / Power Interface</a:t>
            </a:r>
            <a:endParaRPr lang="en-US" sz="1400" b="1">
              <a:ea typeface="MS PGothic" pitchFamily="34" charset="-128"/>
            </a:endParaRPr>
          </a:p>
        </p:txBody>
      </p:sp>
      <p:grpSp>
        <p:nvGrpSpPr>
          <p:cNvPr id="875544" name="Group 32"/>
          <p:cNvGrpSpPr>
            <a:grpSpLocks/>
          </p:cNvGrpSpPr>
          <p:nvPr/>
        </p:nvGrpSpPr>
        <p:grpSpPr bwMode="auto">
          <a:xfrm>
            <a:off x="4195985" y="1255713"/>
            <a:ext cx="4767040" cy="898525"/>
            <a:chOff x="3863394" y="1451809"/>
            <a:chExt cx="5100136" cy="1015751"/>
          </a:xfrm>
        </p:grpSpPr>
        <p:sp>
          <p:nvSpPr>
            <p:cNvPr id="875545" name="Freeform 28"/>
            <p:cNvSpPr>
              <a:spLocks/>
            </p:cNvSpPr>
            <p:nvPr/>
          </p:nvSpPr>
          <p:spPr bwMode="auto">
            <a:xfrm>
              <a:off x="3863394" y="1451809"/>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875546" name="Freeform 28"/>
            <p:cNvSpPr>
              <a:spLocks/>
            </p:cNvSpPr>
            <p:nvPr/>
          </p:nvSpPr>
          <p:spPr bwMode="auto">
            <a:xfrm>
              <a:off x="3863394" y="1451809"/>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chemeClr val="bg1">
                <a:alpha val="27058"/>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875547" name="TextBox 35"/>
            <p:cNvSpPr txBox="1">
              <a:spLocks noChangeArrowheads="1"/>
            </p:cNvSpPr>
            <p:nvPr/>
          </p:nvSpPr>
          <p:spPr bwMode="auto">
            <a:xfrm>
              <a:off x="3922286" y="1525778"/>
              <a:ext cx="4929605" cy="523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b="1" i="1" dirty="0">
                  <a:solidFill>
                    <a:schemeClr val="bg1"/>
                  </a:solidFill>
                  <a:ea typeface="MS PGothic" pitchFamily="34" charset="-128"/>
                </a:rPr>
                <a:t>Provides cost optimized, high capacity, direct attached storage to meet today's  needs data intensive workloads</a:t>
              </a:r>
            </a:p>
          </p:txBody>
        </p:sp>
      </p:grpSp>
      <p:sp>
        <p:nvSpPr>
          <p:cNvPr id="875548" name="Rectangle 14"/>
          <p:cNvSpPr>
            <a:spLocks noChangeArrowheads="1"/>
          </p:cNvSpPr>
          <p:nvPr/>
        </p:nvSpPr>
        <p:spPr bwMode="auto">
          <a:xfrm>
            <a:off x="6157913" y="5761038"/>
            <a:ext cx="1317625" cy="971550"/>
          </a:xfrm>
          <a:prstGeom prst="rect">
            <a:avLst/>
          </a:prstGeom>
          <a:solidFill>
            <a:srgbClr val="003F69"/>
          </a:solidFill>
          <a:ln w="9525" algn="ctr">
            <a:solidFill>
              <a:srgbClr val="7283F9"/>
            </a:solidFill>
            <a:miter lim="800000"/>
            <a:headEnd/>
            <a:tailEnd/>
          </a:ln>
          <a:effectLst>
            <a:outerShdw dist="23000" dir="5400000" rotWithShape="0">
              <a:srgbClr val="000000">
                <a:alpha val="34998"/>
              </a:srgbClr>
            </a:outerShdw>
          </a:effectLst>
        </p:spPr>
        <p:txBody>
          <a:bodyPr anchor="ctr"/>
          <a:lstStyle/>
          <a:p>
            <a:pPr algn="ctr">
              <a:lnSpc>
                <a:spcPct val="100000"/>
              </a:lnSpc>
              <a:spcAft>
                <a:spcPts val="600"/>
              </a:spcAft>
            </a:pPr>
            <a:r>
              <a:rPr lang="en-US" sz="1200" b="1">
                <a:solidFill>
                  <a:srgbClr val="FFFFFF"/>
                </a:solidFill>
                <a:ea typeface="MS PGothic" pitchFamily="34" charset="-128"/>
              </a:rPr>
              <a:t>Up to</a:t>
            </a:r>
          </a:p>
          <a:p>
            <a:pPr algn="ctr">
              <a:lnSpc>
                <a:spcPct val="100000"/>
              </a:lnSpc>
              <a:spcAft>
                <a:spcPts val="600"/>
              </a:spcAft>
            </a:pPr>
            <a:r>
              <a:rPr lang="en-US" sz="2800" b="1">
                <a:solidFill>
                  <a:srgbClr val="FFFFFF"/>
                </a:solidFill>
                <a:ea typeface="MS PGothic" pitchFamily="34" charset="-128"/>
              </a:rPr>
              <a:t>12 TB</a:t>
            </a:r>
          </a:p>
          <a:p>
            <a:pPr algn="ctr">
              <a:lnSpc>
                <a:spcPct val="100000"/>
              </a:lnSpc>
              <a:spcAft>
                <a:spcPts val="600"/>
              </a:spcAft>
            </a:pPr>
            <a:r>
              <a:rPr lang="en-US" sz="1200" b="1">
                <a:solidFill>
                  <a:srgbClr val="FFFFFF"/>
                </a:solidFill>
                <a:ea typeface="MS PGothic" pitchFamily="34" charset="-128"/>
              </a:rPr>
              <a:t>of storage</a:t>
            </a:r>
          </a:p>
        </p:txBody>
      </p:sp>
      <p:pic>
        <p:nvPicPr>
          <p:cNvPr id="875549" name="Picture 22" descr="C:\Users\IBM_ADMIN\Desktop\FSSENRFOPE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7488" y="2306638"/>
            <a:ext cx="3317875" cy="119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5550" name="Rectangle 2"/>
          <p:cNvSpPr>
            <a:spLocks noChangeArrowheads="1"/>
          </p:cNvSpPr>
          <p:nvPr/>
        </p:nvSpPr>
        <p:spPr bwMode="auto">
          <a:xfrm>
            <a:off x="3235325" y="2230438"/>
            <a:ext cx="45720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00000"/>
              </a:lnSpc>
            </a:pPr>
            <a:r>
              <a:rPr lang="en-US" sz="1400" b="1">
                <a:solidFill>
                  <a:srgbClr val="000000"/>
                </a:solidFill>
                <a:ea typeface="MS PGothic" pitchFamily="34" charset="-128"/>
              </a:rPr>
              <a:t>IBM Flex System x220 / x240 With Storage Expansion Node</a:t>
            </a:r>
          </a:p>
        </p:txBody>
      </p:sp>
    </p:spTree>
    <p:extLst>
      <p:ext uri="{BB962C8B-B14F-4D97-AF65-F5344CB8AC3E}">
        <p14:creationId xmlns:p14="http://schemas.microsoft.com/office/powerpoint/2010/main" val="11823059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Freeform 28"/>
          <p:cNvSpPr>
            <a:spLocks/>
          </p:cNvSpPr>
          <p:nvPr/>
        </p:nvSpPr>
        <p:spPr bwMode="auto">
          <a:xfrm>
            <a:off x="185738" y="1046163"/>
            <a:ext cx="3346450" cy="5327650"/>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877571" name="Text Box 29"/>
          <p:cNvSpPr txBox="1">
            <a:spLocks noChangeArrowheads="1"/>
          </p:cNvSpPr>
          <p:nvPr/>
        </p:nvSpPr>
        <p:spPr bwMode="auto">
          <a:xfrm rot="-5400000">
            <a:off x="-1054100" y="3916363"/>
            <a:ext cx="3349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System infrastructure</a:t>
            </a:r>
          </a:p>
        </p:txBody>
      </p:sp>
      <p:sp>
        <p:nvSpPr>
          <p:cNvPr id="877572" name="Freeform 31"/>
          <p:cNvSpPr>
            <a:spLocks noEditPoints="1"/>
          </p:cNvSpPr>
          <p:nvPr/>
        </p:nvSpPr>
        <p:spPr bwMode="auto">
          <a:xfrm flipH="1">
            <a:off x="441325" y="1735138"/>
            <a:ext cx="104775" cy="419100"/>
          </a:xfrm>
          <a:custGeom>
            <a:avLst/>
            <a:gdLst>
              <a:gd name="T0" fmla="*/ 0 w 808"/>
              <a:gd name="T1" fmla="*/ 0 h 3210"/>
              <a:gd name="T2" fmla="*/ 0 w 808"/>
              <a:gd name="T3" fmla="*/ 0 h 3210"/>
              <a:gd name="T4" fmla="*/ 0 w 808"/>
              <a:gd name="T5" fmla="*/ 0 h 3210"/>
              <a:gd name="T6" fmla="*/ 0 w 808"/>
              <a:gd name="T7" fmla="*/ 0 h 3210"/>
              <a:gd name="T8" fmla="*/ 0 w 808"/>
              <a:gd name="T9" fmla="*/ 0 h 3210"/>
              <a:gd name="T10" fmla="*/ 0 w 808"/>
              <a:gd name="T11" fmla="*/ 0 h 3210"/>
              <a:gd name="T12" fmla="*/ 0 w 808"/>
              <a:gd name="T13" fmla="*/ 0 h 3210"/>
              <a:gd name="T14" fmla="*/ 0 w 808"/>
              <a:gd name="T15" fmla="*/ 0 h 3210"/>
              <a:gd name="T16" fmla="*/ 0 w 808"/>
              <a:gd name="T17" fmla="*/ 0 h 3210"/>
              <a:gd name="T18" fmla="*/ 0 w 808"/>
              <a:gd name="T19" fmla="*/ 0 h 3210"/>
              <a:gd name="T20" fmla="*/ 0 w 808"/>
              <a:gd name="T21" fmla="*/ 0 h 3210"/>
              <a:gd name="T22" fmla="*/ 0 w 808"/>
              <a:gd name="T23" fmla="*/ 0 h 3210"/>
              <a:gd name="T24" fmla="*/ 0 w 808"/>
              <a:gd name="T25" fmla="*/ 0 h 3210"/>
              <a:gd name="T26" fmla="*/ 0 w 808"/>
              <a:gd name="T27" fmla="*/ 0 h 3210"/>
              <a:gd name="T28" fmla="*/ 0 w 808"/>
              <a:gd name="T29" fmla="*/ 0 h 3210"/>
              <a:gd name="T30" fmla="*/ 0 w 808"/>
              <a:gd name="T31" fmla="*/ 0 h 3210"/>
              <a:gd name="T32" fmla="*/ 0 w 808"/>
              <a:gd name="T33" fmla="*/ 0 h 3210"/>
              <a:gd name="T34" fmla="*/ 0 w 808"/>
              <a:gd name="T35" fmla="*/ 0 h 3210"/>
              <a:gd name="T36" fmla="*/ 0 w 808"/>
              <a:gd name="T37" fmla="*/ 0 h 3210"/>
              <a:gd name="T38" fmla="*/ 0 w 808"/>
              <a:gd name="T39" fmla="*/ 0 h 3210"/>
              <a:gd name="T40" fmla="*/ 0 w 808"/>
              <a:gd name="T41" fmla="*/ 0 h 3210"/>
              <a:gd name="T42" fmla="*/ 0 w 808"/>
              <a:gd name="T43" fmla="*/ 0 h 3210"/>
              <a:gd name="T44" fmla="*/ 0 w 808"/>
              <a:gd name="T45" fmla="*/ 0 h 3210"/>
              <a:gd name="T46" fmla="*/ 0 w 808"/>
              <a:gd name="T47" fmla="*/ 0 h 3210"/>
              <a:gd name="T48" fmla="*/ 0 w 808"/>
              <a:gd name="T49" fmla="*/ 0 h 3210"/>
              <a:gd name="T50" fmla="*/ 0 w 808"/>
              <a:gd name="T51" fmla="*/ 0 h 3210"/>
              <a:gd name="T52" fmla="*/ 0 w 808"/>
              <a:gd name="T53" fmla="*/ 0 h 3210"/>
              <a:gd name="T54" fmla="*/ 0 w 808"/>
              <a:gd name="T55" fmla="*/ 0 h 3210"/>
              <a:gd name="T56" fmla="*/ 0 w 808"/>
              <a:gd name="T57" fmla="*/ 0 h 3210"/>
              <a:gd name="T58" fmla="*/ 0 w 808"/>
              <a:gd name="T59" fmla="*/ 0 h 3210"/>
              <a:gd name="T60" fmla="*/ 0 w 808"/>
              <a:gd name="T61" fmla="*/ 0 h 3210"/>
              <a:gd name="T62" fmla="*/ 0 w 808"/>
              <a:gd name="T63" fmla="*/ 0 h 3210"/>
              <a:gd name="T64" fmla="*/ 0 w 808"/>
              <a:gd name="T65" fmla="*/ 0 h 3210"/>
              <a:gd name="T66" fmla="*/ 0 w 808"/>
              <a:gd name="T67" fmla="*/ 0 h 3210"/>
              <a:gd name="T68" fmla="*/ 0 w 808"/>
              <a:gd name="T69" fmla="*/ 0 h 3210"/>
              <a:gd name="T70" fmla="*/ 0 w 808"/>
              <a:gd name="T71" fmla="*/ 0 h 3210"/>
              <a:gd name="T72" fmla="*/ 0 w 808"/>
              <a:gd name="T73" fmla="*/ 0 h 3210"/>
              <a:gd name="T74" fmla="*/ 0 w 808"/>
              <a:gd name="T75" fmla="*/ 0 h 3210"/>
              <a:gd name="T76" fmla="*/ 0 w 808"/>
              <a:gd name="T77" fmla="*/ 0 h 3210"/>
              <a:gd name="T78" fmla="*/ 0 w 808"/>
              <a:gd name="T79" fmla="*/ 0 h 3210"/>
              <a:gd name="T80" fmla="*/ 0 w 808"/>
              <a:gd name="T81" fmla="*/ 0 h 3210"/>
              <a:gd name="T82" fmla="*/ 0 w 808"/>
              <a:gd name="T83" fmla="*/ 0 h 3210"/>
              <a:gd name="T84" fmla="*/ 0 w 808"/>
              <a:gd name="T85" fmla="*/ 0 h 3210"/>
              <a:gd name="T86" fmla="*/ 0 w 808"/>
              <a:gd name="T87" fmla="*/ 0 h 3210"/>
              <a:gd name="T88" fmla="*/ 0 w 808"/>
              <a:gd name="T89" fmla="*/ 0 h 3210"/>
              <a:gd name="T90" fmla="*/ 0 w 808"/>
              <a:gd name="T91" fmla="*/ 0 h 3210"/>
              <a:gd name="T92" fmla="*/ 0 w 808"/>
              <a:gd name="T93" fmla="*/ 0 h 3210"/>
              <a:gd name="T94" fmla="*/ 0 w 808"/>
              <a:gd name="T95" fmla="*/ 0 h 3210"/>
              <a:gd name="T96" fmla="*/ 0 w 808"/>
              <a:gd name="T97" fmla="*/ 0 h 3210"/>
              <a:gd name="T98" fmla="*/ 0 w 808"/>
              <a:gd name="T99" fmla="*/ 0 h 3210"/>
              <a:gd name="T100" fmla="*/ 0 w 808"/>
              <a:gd name="T101" fmla="*/ 0 h 3210"/>
              <a:gd name="T102" fmla="*/ 0 w 808"/>
              <a:gd name="T103" fmla="*/ 0 h 3210"/>
              <a:gd name="T104" fmla="*/ 0 w 808"/>
              <a:gd name="T105" fmla="*/ 0 h 3210"/>
              <a:gd name="T106" fmla="*/ 0 w 808"/>
              <a:gd name="T107" fmla="*/ 0 h 3210"/>
              <a:gd name="T108" fmla="*/ 0 w 808"/>
              <a:gd name="T109" fmla="*/ 0 h 3210"/>
              <a:gd name="T110" fmla="*/ 0 w 808"/>
              <a:gd name="T111" fmla="*/ 0 h 3210"/>
              <a:gd name="T112" fmla="*/ 0 w 808"/>
              <a:gd name="T113" fmla="*/ 0 h 3210"/>
              <a:gd name="T114" fmla="*/ 0 w 808"/>
              <a:gd name="T115" fmla="*/ 0 h 3210"/>
              <a:gd name="T116" fmla="*/ 0 w 808"/>
              <a:gd name="T117" fmla="*/ 0 h 3210"/>
              <a:gd name="T118" fmla="*/ 0 w 808"/>
              <a:gd name="T119" fmla="*/ 0 h 3210"/>
              <a:gd name="T120" fmla="*/ 0 w 808"/>
              <a:gd name="T121" fmla="*/ 0 h 3210"/>
              <a:gd name="T122" fmla="*/ 0 w 808"/>
              <a:gd name="T123" fmla="*/ 0 h 3210"/>
              <a:gd name="T124" fmla="*/ 0 w 808"/>
              <a:gd name="T125" fmla="*/ 0 h 3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8"/>
              <a:gd name="T190" fmla="*/ 0 h 3210"/>
              <a:gd name="T191" fmla="*/ 808 w 808"/>
              <a:gd name="T192" fmla="*/ 3210 h 3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8" h="3210">
                <a:moveTo>
                  <a:pt x="542" y="378"/>
                </a:moveTo>
                <a:lnTo>
                  <a:pt x="542" y="378"/>
                </a:lnTo>
                <a:lnTo>
                  <a:pt x="546" y="374"/>
                </a:lnTo>
                <a:lnTo>
                  <a:pt x="554" y="372"/>
                </a:lnTo>
                <a:lnTo>
                  <a:pt x="560" y="374"/>
                </a:lnTo>
                <a:lnTo>
                  <a:pt x="562" y="376"/>
                </a:lnTo>
                <a:lnTo>
                  <a:pt x="554" y="378"/>
                </a:lnTo>
                <a:lnTo>
                  <a:pt x="548" y="378"/>
                </a:lnTo>
                <a:lnTo>
                  <a:pt x="542" y="380"/>
                </a:lnTo>
                <a:lnTo>
                  <a:pt x="542" y="378"/>
                </a:lnTo>
                <a:close/>
                <a:moveTo>
                  <a:pt x="330" y="398"/>
                </a:moveTo>
                <a:lnTo>
                  <a:pt x="330" y="398"/>
                </a:lnTo>
                <a:lnTo>
                  <a:pt x="348" y="354"/>
                </a:lnTo>
                <a:lnTo>
                  <a:pt x="350" y="358"/>
                </a:lnTo>
                <a:lnTo>
                  <a:pt x="344" y="376"/>
                </a:lnTo>
                <a:lnTo>
                  <a:pt x="342" y="384"/>
                </a:lnTo>
                <a:lnTo>
                  <a:pt x="342" y="392"/>
                </a:lnTo>
                <a:lnTo>
                  <a:pt x="342" y="398"/>
                </a:lnTo>
                <a:lnTo>
                  <a:pt x="340" y="404"/>
                </a:lnTo>
                <a:lnTo>
                  <a:pt x="332" y="422"/>
                </a:lnTo>
                <a:lnTo>
                  <a:pt x="330" y="416"/>
                </a:lnTo>
                <a:lnTo>
                  <a:pt x="328" y="410"/>
                </a:lnTo>
                <a:lnTo>
                  <a:pt x="328" y="404"/>
                </a:lnTo>
                <a:lnTo>
                  <a:pt x="330" y="398"/>
                </a:lnTo>
                <a:close/>
                <a:moveTo>
                  <a:pt x="430" y="2"/>
                </a:moveTo>
                <a:lnTo>
                  <a:pt x="430" y="2"/>
                </a:lnTo>
                <a:lnTo>
                  <a:pt x="422" y="0"/>
                </a:lnTo>
                <a:lnTo>
                  <a:pt x="414" y="0"/>
                </a:lnTo>
                <a:lnTo>
                  <a:pt x="404" y="4"/>
                </a:lnTo>
                <a:lnTo>
                  <a:pt x="386" y="12"/>
                </a:lnTo>
                <a:lnTo>
                  <a:pt x="378" y="16"/>
                </a:lnTo>
                <a:lnTo>
                  <a:pt x="374" y="18"/>
                </a:lnTo>
                <a:lnTo>
                  <a:pt x="362" y="24"/>
                </a:lnTo>
                <a:lnTo>
                  <a:pt x="356" y="30"/>
                </a:lnTo>
                <a:lnTo>
                  <a:pt x="350" y="38"/>
                </a:lnTo>
                <a:lnTo>
                  <a:pt x="346" y="48"/>
                </a:lnTo>
                <a:lnTo>
                  <a:pt x="340" y="60"/>
                </a:lnTo>
                <a:lnTo>
                  <a:pt x="334" y="68"/>
                </a:lnTo>
                <a:lnTo>
                  <a:pt x="328" y="76"/>
                </a:lnTo>
                <a:lnTo>
                  <a:pt x="320" y="84"/>
                </a:lnTo>
                <a:lnTo>
                  <a:pt x="316" y="94"/>
                </a:lnTo>
                <a:lnTo>
                  <a:pt x="308" y="112"/>
                </a:lnTo>
                <a:lnTo>
                  <a:pt x="298" y="138"/>
                </a:lnTo>
                <a:lnTo>
                  <a:pt x="292" y="160"/>
                </a:lnTo>
                <a:lnTo>
                  <a:pt x="290" y="180"/>
                </a:lnTo>
                <a:lnTo>
                  <a:pt x="290" y="194"/>
                </a:lnTo>
                <a:lnTo>
                  <a:pt x="292" y="206"/>
                </a:lnTo>
                <a:lnTo>
                  <a:pt x="296" y="216"/>
                </a:lnTo>
                <a:lnTo>
                  <a:pt x="300" y="224"/>
                </a:lnTo>
                <a:lnTo>
                  <a:pt x="306" y="230"/>
                </a:lnTo>
                <a:lnTo>
                  <a:pt x="308" y="256"/>
                </a:lnTo>
                <a:lnTo>
                  <a:pt x="308" y="270"/>
                </a:lnTo>
                <a:lnTo>
                  <a:pt x="312" y="280"/>
                </a:lnTo>
                <a:lnTo>
                  <a:pt x="316" y="290"/>
                </a:lnTo>
                <a:lnTo>
                  <a:pt x="320" y="294"/>
                </a:lnTo>
                <a:lnTo>
                  <a:pt x="322" y="306"/>
                </a:lnTo>
                <a:lnTo>
                  <a:pt x="320" y="312"/>
                </a:lnTo>
                <a:lnTo>
                  <a:pt x="318" y="316"/>
                </a:lnTo>
                <a:lnTo>
                  <a:pt x="312" y="322"/>
                </a:lnTo>
                <a:lnTo>
                  <a:pt x="306" y="322"/>
                </a:lnTo>
                <a:lnTo>
                  <a:pt x="304" y="324"/>
                </a:lnTo>
                <a:lnTo>
                  <a:pt x="306" y="326"/>
                </a:lnTo>
                <a:lnTo>
                  <a:pt x="312" y="326"/>
                </a:lnTo>
                <a:lnTo>
                  <a:pt x="320" y="324"/>
                </a:lnTo>
                <a:lnTo>
                  <a:pt x="328" y="318"/>
                </a:lnTo>
                <a:lnTo>
                  <a:pt x="336" y="328"/>
                </a:lnTo>
                <a:lnTo>
                  <a:pt x="340" y="342"/>
                </a:lnTo>
                <a:lnTo>
                  <a:pt x="332" y="366"/>
                </a:lnTo>
                <a:lnTo>
                  <a:pt x="328" y="378"/>
                </a:lnTo>
                <a:lnTo>
                  <a:pt x="326" y="392"/>
                </a:lnTo>
                <a:lnTo>
                  <a:pt x="324" y="408"/>
                </a:lnTo>
                <a:lnTo>
                  <a:pt x="326" y="414"/>
                </a:lnTo>
                <a:lnTo>
                  <a:pt x="326" y="418"/>
                </a:lnTo>
                <a:lnTo>
                  <a:pt x="330" y="424"/>
                </a:lnTo>
                <a:lnTo>
                  <a:pt x="316" y="444"/>
                </a:lnTo>
                <a:lnTo>
                  <a:pt x="312" y="450"/>
                </a:lnTo>
                <a:lnTo>
                  <a:pt x="310" y="458"/>
                </a:lnTo>
                <a:lnTo>
                  <a:pt x="310" y="466"/>
                </a:lnTo>
                <a:lnTo>
                  <a:pt x="310" y="474"/>
                </a:lnTo>
                <a:lnTo>
                  <a:pt x="314" y="488"/>
                </a:lnTo>
                <a:lnTo>
                  <a:pt x="320" y="500"/>
                </a:lnTo>
                <a:lnTo>
                  <a:pt x="314" y="504"/>
                </a:lnTo>
                <a:lnTo>
                  <a:pt x="288" y="514"/>
                </a:lnTo>
                <a:lnTo>
                  <a:pt x="276" y="520"/>
                </a:lnTo>
                <a:lnTo>
                  <a:pt x="266" y="526"/>
                </a:lnTo>
                <a:lnTo>
                  <a:pt x="256" y="532"/>
                </a:lnTo>
                <a:lnTo>
                  <a:pt x="252" y="532"/>
                </a:lnTo>
                <a:lnTo>
                  <a:pt x="242" y="530"/>
                </a:lnTo>
                <a:lnTo>
                  <a:pt x="226" y="530"/>
                </a:lnTo>
                <a:lnTo>
                  <a:pt x="218" y="532"/>
                </a:lnTo>
                <a:lnTo>
                  <a:pt x="208" y="536"/>
                </a:lnTo>
                <a:lnTo>
                  <a:pt x="176" y="548"/>
                </a:lnTo>
                <a:lnTo>
                  <a:pt x="154" y="556"/>
                </a:lnTo>
                <a:lnTo>
                  <a:pt x="150" y="558"/>
                </a:lnTo>
                <a:lnTo>
                  <a:pt x="144" y="564"/>
                </a:lnTo>
                <a:lnTo>
                  <a:pt x="134" y="580"/>
                </a:lnTo>
                <a:lnTo>
                  <a:pt x="126" y="596"/>
                </a:lnTo>
                <a:lnTo>
                  <a:pt x="122" y="608"/>
                </a:lnTo>
                <a:lnTo>
                  <a:pt x="120" y="620"/>
                </a:lnTo>
                <a:lnTo>
                  <a:pt x="120" y="626"/>
                </a:lnTo>
                <a:lnTo>
                  <a:pt x="112" y="632"/>
                </a:lnTo>
                <a:lnTo>
                  <a:pt x="108" y="638"/>
                </a:lnTo>
                <a:lnTo>
                  <a:pt x="106" y="650"/>
                </a:lnTo>
                <a:lnTo>
                  <a:pt x="106" y="674"/>
                </a:lnTo>
                <a:lnTo>
                  <a:pt x="106" y="686"/>
                </a:lnTo>
                <a:lnTo>
                  <a:pt x="98" y="710"/>
                </a:lnTo>
                <a:lnTo>
                  <a:pt x="88" y="742"/>
                </a:lnTo>
                <a:lnTo>
                  <a:pt x="78" y="770"/>
                </a:lnTo>
                <a:lnTo>
                  <a:pt x="72" y="770"/>
                </a:lnTo>
                <a:lnTo>
                  <a:pt x="68" y="774"/>
                </a:lnTo>
                <a:lnTo>
                  <a:pt x="62" y="782"/>
                </a:lnTo>
                <a:lnTo>
                  <a:pt x="60" y="792"/>
                </a:lnTo>
                <a:lnTo>
                  <a:pt x="58" y="804"/>
                </a:lnTo>
                <a:lnTo>
                  <a:pt x="56" y="820"/>
                </a:lnTo>
                <a:lnTo>
                  <a:pt x="48" y="838"/>
                </a:lnTo>
                <a:lnTo>
                  <a:pt x="40" y="860"/>
                </a:lnTo>
                <a:lnTo>
                  <a:pt x="30" y="882"/>
                </a:lnTo>
                <a:lnTo>
                  <a:pt x="18" y="914"/>
                </a:lnTo>
                <a:lnTo>
                  <a:pt x="14" y="924"/>
                </a:lnTo>
                <a:lnTo>
                  <a:pt x="12" y="934"/>
                </a:lnTo>
                <a:lnTo>
                  <a:pt x="12" y="946"/>
                </a:lnTo>
                <a:lnTo>
                  <a:pt x="6" y="962"/>
                </a:lnTo>
                <a:lnTo>
                  <a:pt x="2" y="976"/>
                </a:lnTo>
                <a:lnTo>
                  <a:pt x="0" y="988"/>
                </a:lnTo>
                <a:lnTo>
                  <a:pt x="6" y="1020"/>
                </a:lnTo>
                <a:lnTo>
                  <a:pt x="8" y="1034"/>
                </a:lnTo>
                <a:lnTo>
                  <a:pt x="10" y="1044"/>
                </a:lnTo>
                <a:lnTo>
                  <a:pt x="10" y="1054"/>
                </a:lnTo>
                <a:lnTo>
                  <a:pt x="12" y="1074"/>
                </a:lnTo>
                <a:lnTo>
                  <a:pt x="14" y="1084"/>
                </a:lnTo>
                <a:lnTo>
                  <a:pt x="20" y="1094"/>
                </a:lnTo>
                <a:lnTo>
                  <a:pt x="26" y="1102"/>
                </a:lnTo>
                <a:lnTo>
                  <a:pt x="36" y="1108"/>
                </a:lnTo>
                <a:lnTo>
                  <a:pt x="68" y="1116"/>
                </a:lnTo>
                <a:lnTo>
                  <a:pt x="112" y="1126"/>
                </a:lnTo>
                <a:lnTo>
                  <a:pt x="170" y="1138"/>
                </a:lnTo>
                <a:lnTo>
                  <a:pt x="156" y="1204"/>
                </a:lnTo>
                <a:lnTo>
                  <a:pt x="144" y="1260"/>
                </a:lnTo>
                <a:lnTo>
                  <a:pt x="130" y="1304"/>
                </a:lnTo>
                <a:lnTo>
                  <a:pt x="122" y="1340"/>
                </a:lnTo>
                <a:lnTo>
                  <a:pt x="114" y="1376"/>
                </a:lnTo>
                <a:lnTo>
                  <a:pt x="110" y="1406"/>
                </a:lnTo>
                <a:lnTo>
                  <a:pt x="108" y="1422"/>
                </a:lnTo>
                <a:lnTo>
                  <a:pt x="108" y="1426"/>
                </a:lnTo>
                <a:lnTo>
                  <a:pt x="110" y="1428"/>
                </a:lnTo>
                <a:lnTo>
                  <a:pt x="118" y="1436"/>
                </a:lnTo>
                <a:lnTo>
                  <a:pt x="126" y="1442"/>
                </a:lnTo>
                <a:lnTo>
                  <a:pt x="118" y="1554"/>
                </a:lnTo>
                <a:lnTo>
                  <a:pt x="110" y="1656"/>
                </a:lnTo>
                <a:lnTo>
                  <a:pt x="104" y="1754"/>
                </a:lnTo>
                <a:lnTo>
                  <a:pt x="100" y="1866"/>
                </a:lnTo>
                <a:lnTo>
                  <a:pt x="94" y="1996"/>
                </a:lnTo>
                <a:lnTo>
                  <a:pt x="84" y="2156"/>
                </a:lnTo>
                <a:lnTo>
                  <a:pt x="86" y="2158"/>
                </a:lnTo>
                <a:lnTo>
                  <a:pt x="92" y="2162"/>
                </a:lnTo>
                <a:lnTo>
                  <a:pt x="110" y="2168"/>
                </a:lnTo>
                <a:lnTo>
                  <a:pt x="110" y="2198"/>
                </a:lnTo>
                <a:lnTo>
                  <a:pt x="114" y="2218"/>
                </a:lnTo>
                <a:lnTo>
                  <a:pt x="118" y="2236"/>
                </a:lnTo>
                <a:lnTo>
                  <a:pt x="120" y="2258"/>
                </a:lnTo>
                <a:lnTo>
                  <a:pt x="124" y="2288"/>
                </a:lnTo>
                <a:lnTo>
                  <a:pt x="130" y="2304"/>
                </a:lnTo>
                <a:lnTo>
                  <a:pt x="136" y="2324"/>
                </a:lnTo>
                <a:lnTo>
                  <a:pt x="140" y="2344"/>
                </a:lnTo>
                <a:lnTo>
                  <a:pt x="144" y="2378"/>
                </a:lnTo>
                <a:lnTo>
                  <a:pt x="154" y="2472"/>
                </a:lnTo>
                <a:lnTo>
                  <a:pt x="166" y="2574"/>
                </a:lnTo>
                <a:lnTo>
                  <a:pt x="172" y="2618"/>
                </a:lnTo>
                <a:lnTo>
                  <a:pt x="180" y="2654"/>
                </a:lnTo>
                <a:lnTo>
                  <a:pt x="212" y="2796"/>
                </a:lnTo>
                <a:lnTo>
                  <a:pt x="226" y="2864"/>
                </a:lnTo>
                <a:lnTo>
                  <a:pt x="230" y="2888"/>
                </a:lnTo>
                <a:lnTo>
                  <a:pt x="232" y="2904"/>
                </a:lnTo>
                <a:lnTo>
                  <a:pt x="230" y="2928"/>
                </a:lnTo>
                <a:lnTo>
                  <a:pt x="226" y="2956"/>
                </a:lnTo>
                <a:lnTo>
                  <a:pt x="218" y="2982"/>
                </a:lnTo>
                <a:lnTo>
                  <a:pt x="214" y="2994"/>
                </a:lnTo>
                <a:lnTo>
                  <a:pt x="208" y="3004"/>
                </a:lnTo>
                <a:lnTo>
                  <a:pt x="188" y="3044"/>
                </a:lnTo>
                <a:lnTo>
                  <a:pt x="178" y="3064"/>
                </a:lnTo>
                <a:lnTo>
                  <a:pt x="176" y="3064"/>
                </a:lnTo>
                <a:lnTo>
                  <a:pt x="172" y="3066"/>
                </a:lnTo>
                <a:lnTo>
                  <a:pt x="170" y="3070"/>
                </a:lnTo>
                <a:lnTo>
                  <a:pt x="168" y="3076"/>
                </a:lnTo>
                <a:lnTo>
                  <a:pt x="160" y="3090"/>
                </a:lnTo>
                <a:lnTo>
                  <a:pt x="156" y="3100"/>
                </a:lnTo>
                <a:lnTo>
                  <a:pt x="150" y="3108"/>
                </a:lnTo>
                <a:lnTo>
                  <a:pt x="118" y="3134"/>
                </a:lnTo>
                <a:lnTo>
                  <a:pt x="86" y="3156"/>
                </a:lnTo>
                <a:lnTo>
                  <a:pt x="80" y="3162"/>
                </a:lnTo>
                <a:lnTo>
                  <a:pt x="74" y="3168"/>
                </a:lnTo>
                <a:lnTo>
                  <a:pt x="70" y="3174"/>
                </a:lnTo>
                <a:lnTo>
                  <a:pt x="68" y="3180"/>
                </a:lnTo>
                <a:lnTo>
                  <a:pt x="70" y="3184"/>
                </a:lnTo>
                <a:lnTo>
                  <a:pt x="72" y="3186"/>
                </a:lnTo>
                <a:lnTo>
                  <a:pt x="80" y="3192"/>
                </a:lnTo>
                <a:lnTo>
                  <a:pt x="90" y="3196"/>
                </a:lnTo>
                <a:lnTo>
                  <a:pt x="104" y="3198"/>
                </a:lnTo>
                <a:lnTo>
                  <a:pt x="128" y="3200"/>
                </a:lnTo>
                <a:lnTo>
                  <a:pt x="162" y="3200"/>
                </a:lnTo>
                <a:lnTo>
                  <a:pt x="234" y="3198"/>
                </a:lnTo>
                <a:lnTo>
                  <a:pt x="246" y="3196"/>
                </a:lnTo>
                <a:lnTo>
                  <a:pt x="254" y="3192"/>
                </a:lnTo>
                <a:lnTo>
                  <a:pt x="260" y="3188"/>
                </a:lnTo>
                <a:lnTo>
                  <a:pt x="264" y="3182"/>
                </a:lnTo>
                <a:lnTo>
                  <a:pt x="270" y="3170"/>
                </a:lnTo>
                <a:lnTo>
                  <a:pt x="272" y="3162"/>
                </a:lnTo>
                <a:lnTo>
                  <a:pt x="276" y="3154"/>
                </a:lnTo>
                <a:lnTo>
                  <a:pt x="284" y="3142"/>
                </a:lnTo>
                <a:lnTo>
                  <a:pt x="302" y="3120"/>
                </a:lnTo>
                <a:lnTo>
                  <a:pt x="312" y="3112"/>
                </a:lnTo>
                <a:lnTo>
                  <a:pt x="322" y="3104"/>
                </a:lnTo>
                <a:lnTo>
                  <a:pt x="332" y="3098"/>
                </a:lnTo>
                <a:lnTo>
                  <a:pt x="334" y="3114"/>
                </a:lnTo>
                <a:lnTo>
                  <a:pt x="336" y="3136"/>
                </a:lnTo>
                <a:lnTo>
                  <a:pt x="336" y="3144"/>
                </a:lnTo>
                <a:lnTo>
                  <a:pt x="334" y="3152"/>
                </a:lnTo>
                <a:lnTo>
                  <a:pt x="332" y="3156"/>
                </a:lnTo>
                <a:lnTo>
                  <a:pt x="334" y="3160"/>
                </a:lnTo>
                <a:lnTo>
                  <a:pt x="340" y="3162"/>
                </a:lnTo>
                <a:lnTo>
                  <a:pt x="350" y="3162"/>
                </a:lnTo>
                <a:lnTo>
                  <a:pt x="354" y="3162"/>
                </a:lnTo>
                <a:lnTo>
                  <a:pt x="356" y="3160"/>
                </a:lnTo>
                <a:lnTo>
                  <a:pt x="358" y="3156"/>
                </a:lnTo>
                <a:lnTo>
                  <a:pt x="358" y="3152"/>
                </a:lnTo>
                <a:lnTo>
                  <a:pt x="362" y="3126"/>
                </a:lnTo>
                <a:lnTo>
                  <a:pt x="366" y="3108"/>
                </a:lnTo>
                <a:lnTo>
                  <a:pt x="372" y="3092"/>
                </a:lnTo>
                <a:lnTo>
                  <a:pt x="380" y="3080"/>
                </a:lnTo>
                <a:lnTo>
                  <a:pt x="388" y="3070"/>
                </a:lnTo>
                <a:lnTo>
                  <a:pt x="402" y="3054"/>
                </a:lnTo>
                <a:lnTo>
                  <a:pt x="408" y="3044"/>
                </a:lnTo>
                <a:lnTo>
                  <a:pt x="410" y="3030"/>
                </a:lnTo>
                <a:lnTo>
                  <a:pt x="408" y="3014"/>
                </a:lnTo>
                <a:lnTo>
                  <a:pt x="406" y="3004"/>
                </a:lnTo>
                <a:lnTo>
                  <a:pt x="402" y="2994"/>
                </a:lnTo>
                <a:lnTo>
                  <a:pt x="380" y="2948"/>
                </a:lnTo>
                <a:lnTo>
                  <a:pt x="378" y="2944"/>
                </a:lnTo>
                <a:lnTo>
                  <a:pt x="374" y="2942"/>
                </a:lnTo>
                <a:lnTo>
                  <a:pt x="374" y="2940"/>
                </a:lnTo>
                <a:lnTo>
                  <a:pt x="356" y="2844"/>
                </a:lnTo>
                <a:lnTo>
                  <a:pt x="352" y="2812"/>
                </a:lnTo>
                <a:lnTo>
                  <a:pt x="348" y="2760"/>
                </a:lnTo>
                <a:lnTo>
                  <a:pt x="346" y="2698"/>
                </a:lnTo>
                <a:lnTo>
                  <a:pt x="348" y="2666"/>
                </a:lnTo>
                <a:lnTo>
                  <a:pt x="350" y="2636"/>
                </a:lnTo>
                <a:lnTo>
                  <a:pt x="352" y="2604"/>
                </a:lnTo>
                <a:lnTo>
                  <a:pt x="350" y="2570"/>
                </a:lnTo>
                <a:lnTo>
                  <a:pt x="348" y="2534"/>
                </a:lnTo>
                <a:lnTo>
                  <a:pt x="344" y="2496"/>
                </a:lnTo>
                <a:lnTo>
                  <a:pt x="332" y="2422"/>
                </a:lnTo>
                <a:lnTo>
                  <a:pt x="318" y="2360"/>
                </a:lnTo>
                <a:lnTo>
                  <a:pt x="308" y="2314"/>
                </a:lnTo>
                <a:lnTo>
                  <a:pt x="304" y="2286"/>
                </a:lnTo>
                <a:lnTo>
                  <a:pt x="304" y="2266"/>
                </a:lnTo>
                <a:lnTo>
                  <a:pt x="306" y="2252"/>
                </a:lnTo>
                <a:lnTo>
                  <a:pt x="312" y="2192"/>
                </a:lnTo>
                <a:lnTo>
                  <a:pt x="468" y="2192"/>
                </a:lnTo>
                <a:lnTo>
                  <a:pt x="478" y="2254"/>
                </a:lnTo>
                <a:lnTo>
                  <a:pt x="486" y="2296"/>
                </a:lnTo>
                <a:lnTo>
                  <a:pt x="498" y="2348"/>
                </a:lnTo>
                <a:lnTo>
                  <a:pt x="498" y="2366"/>
                </a:lnTo>
                <a:lnTo>
                  <a:pt x="498" y="2394"/>
                </a:lnTo>
                <a:lnTo>
                  <a:pt x="492" y="2470"/>
                </a:lnTo>
                <a:lnTo>
                  <a:pt x="490" y="2516"/>
                </a:lnTo>
                <a:lnTo>
                  <a:pt x="488" y="2566"/>
                </a:lnTo>
                <a:lnTo>
                  <a:pt x="490" y="2614"/>
                </a:lnTo>
                <a:lnTo>
                  <a:pt x="494" y="2662"/>
                </a:lnTo>
                <a:lnTo>
                  <a:pt x="500" y="2708"/>
                </a:lnTo>
                <a:lnTo>
                  <a:pt x="502" y="2746"/>
                </a:lnTo>
                <a:lnTo>
                  <a:pt x="502" y="2780"/>
                </a:lnTo>
                <a:lnTo>
                  <a:pt x="500" y="2808"/>
                </a:lnTo>
                <a:lnTo>
                  <a:pt x="498" y="2834"/>
                </a:lnTo>
                <a:lnTo>
                  <a:pt x="494" y="2854"/>
                </a:lnTo>
                <a:lnTo>
                  <a:pt x="484" y="2886"/>
                </a:lnTo>
                <a:lnTo>
                  <a:pt x="478" y="2908"/>
                </a:lnTo>
                <a:lnTo>
                  <a:pt x="476" y="2926"/>
                </a:lnTo>
                <a:lnTo>
                  <a:pt x="472" y="2950"/>
                </a:lnTo>
                <a:lnTo>
                  <a:pt x="468" y="2972"/>
                </a:lnTo>
                <a:lnTo>
                  <a:pt x="460" y="3004"/>
                </a:lnTo>
                <a:lnTo>
                  <a:pt x="448" y="3044"/>
                </a:lnTo>
                <a:lnTo>
                  <a:pt x="440" y="3068"/>
                </a:lnTo>
                <a:lnTo>
                  <a:pt x="436" y="3070"/>
                </a:lnTo>
                <a:lnTo>
                  <a:pt x="430" y="3076"/>
                </a:lnTo>
                <a:lnTo>
                  <a:pt x="428" y="3082"/>
                </a:lnTo>
                <a:lnTo>
                  <a:pt x="426" y="3090"/>
                </a:lnTo>
                <a:lnTo>
                  <a:pt x="422" y="3098"/>
                </a:lnTo>
                <a:lnTo>
                  <a:pt x="408" y="3118"/>
                </a:lnTo>
                <a:lnTo>
                  <a:pt x="400" y="3130"/>
                </a:lnTo>
                <a:lnTo>
                  <a:pt x="390" y="3148"/>
                </a:lnTo>
                <a:lnTo>
                  <a:pt x="382" y="3166"/>
                </a:lnTo>
                <a:lnTo>
                  <a:pt x="376" y="3180"/>
                </a:lnTo>
                <a:lnTo>
                  <a:pt x="376" y="3192"/>
                </a:lnTo>
                <a:lnTo>
                  <a:pt x="380" y="3200"/>
                </a:lnTo>
                <a:lnTo>
                  <a:pt x="386" y="3204"/>
                </a:lnTo>
                <a:lnTo>
                  <a:pt x="392" y="3206"/>
                </a:lnTo>
                <a:lnTo>
                  <a:pt x="406" y="3208"/>
                </a:lnTo>
                <a:lnTo>
                  <a:pt x="430" y="3210"/>
                </a:lnTo>
                <a:lnTo>
                  <a:pt x="456" y="3210"/>
                </a:lnTo>
                <a:lnTo>
                  <a:pt x="482" y="3210"/>
                </a:lnTo>
                <a:lnTo>
                  <a:pt x="504" y="3206"/>
                </a:lnTo>
                <a:lnTo>
                  <a:pt x="528" y="3200"/>
                </a:lnTo>
                <a:lnTo>
                  <a:pt x="548" y="3194"/>
                </a:lnTo>
                <a:lnTo>
                  <a:pt x="554" y="3190"/>
                </a:lnTo>
                <a:lnTo>
                  <a:pt x="558" y="3186"/>
                </a:lnTo>
                <a:lnTo>
                  <a:pt x="564" y="3178"/>
                </a:lnTo>
                <a:lnTo>
                  <a:pt x="566" y="3170"/>
                </a:lnTo>
                <a:lnTo>
                  <a:pt x="566" y="3160"/>
                </a:lnTo>
                <a:lnTo>
                  <a:pt x="572" y="3158"/>
                </a:lnTo>
                <a:lnTo>
                  <a:pt x="574" y="3154"/>
                </a:lnTo>
                <a:lnTo>
                  <a:pt x="574" y="3144"/>
                </a:lnTo>
                <a:lnTo>
                  <a:pt x="574" y="3114"/>
                </a:lnTo>
                <a:lnTo>
                  <a:pt x="582" y="3094"/>
                </a:lnTo>
                <a:lnTo>
                  <a:pt x="590" y="3076"/>
                </a:lnTo>
                <a:lnTo>
                  <a:pt x="596" y="3068"/>
                </a:lnTo>
                <a:lnTo>
                  <a:pt x="602" y="3062"/>
                </a:lnTo>
                <a:lnTo>
                  <a:pt x="608" y="3054"/>
                </a:lnTo>
                <a:lnTo>
                  <a:pt x="612" y="3046"/>
                </a:lnTo>
                <a:lnTo>
                  <a:pt x="614" y="3036"/>
                </a:lnTo>
                <a:lnTo>
                  <a:pt x="616" y="3026"/>
                </a:lnTo>
                <a:lnTo>
                  <a:pt x="616" y="3004"/>
                </a:lnTo>
                <a:lnTo>
                  <a:pt x="612" y="2988"/>
                </a:lnTo>
                <a:lnTo>
                  <a:pt x="608" y="2974"/>
                </a:lnTo>
                <a:lnTo>
                  <a:pt x="606" y="2964"/>
                </a:lnTo>
                <a:lnTo>
                  <a:pt x="606" y="2952"/>
                </a:lnTo>
                <a:lnTo>
                  <a:pt x="602" y="2952"/>
                </a:lnTo>
                <a:lnTo>
                  <a:pt x="602" y="2946"/>
                </a:lnTo>
                <a:lnTo>
                  <a:pt x="600" y="2924"/>
                </a:lnTo>
                <a:lnTo>
                  <a:pt x="602" y="2896"/>
                </a:lnTo>
                <a:lnTo>
                  <a:pt x="608" y="2854"/>
                </a:lnTo>
                <a:lnTo>
                  <a:pt x="622" y="2794"/>
                </a:lnTo>
                <a:lnTo>
                  <a:pt x="636" y="2738"/>
                </a:lnTo>
                <a:lnTo>
                  <a:pt x="648" y="2680"/>
                </a:lnTo>
                <a:lnTo>
                  <a:pt x="658" y="2624"/>
                </a:lnTo>
                <a:lnTo>
                  <a:pt x="666" y="2568"/>
                </a:lnTo>
                <a:lnTo>
                  <a:pt x="672" y="2512"/>
                </a:lnTo>
                <a:lnTo>
                  <a:pt x="676" y="2460"/>
                </a:lnTo>
                <a:lnTo>
                  <a:pt x="678" y="2412"/>
                </a:lnTo>
                <a:lnTo>
                  <a:pt x="676" y="2368"/>
                </a:lnTo>
                <a:lnTo>
                  <a:pt x="672" y="2306"/>
                </a:lnTo>
                <a:lnTo>
                  <a:pt x="666" y="2254"/>
                </a:lnTo>
                <a:lnTo>
                  <a:pt x="658" y="2214"/>
                </a:lnTo>
                <a:lnTo>
                  <a:pt x="652" y="2186"/>
                </a:lnTo>
                <a:lnTo>
                  <a:pt x="718" y="2178"/>
                </a:lnTo>
                <a:lnTo>
                  <a:pt x="722" y="2176"/>
                </a:lnTo>
                <a:lnTo>
                  <a:pt x="724" y="2174"/>
                </a:lnTo>
                <a:lnTo>
                  <a:pt x="726" y="2170"/>
                </a:lnTo>
                <a:lnTo>
                  <a:pt x="726" y="2006"/>
                </a:lnTo>
                <a:lnTo>
                  <a:pt x="728" y="1874"/>
                </a:lnTo>
                <a:lnTo>
                  <a:pt x="726" y="1774"/>
                </a:lnTo>
                <a:lnTo>
                  <a:pt x="722" y="1696"/>
                </a:lnTo>
                <a:lnTo>
                  <a:pt x="722" y="1614"/>
                </a:lnTo>
                <a:lnTo>
                  <a:pt x="722" y="1500"/>
                </a:lnTo>
                <a:lnTo>
                  <a:pt x="718" y="1462"/>
                </a:lnTo>
                <a:lnTo>
                  <a:pt x="716" y="1448"/>
                </a:lnTo>
                <a:lnTo>
                  <a:pt x="724" y="1446"/>
                </a:lnTo>
                <a:lnTo>
                  <a:pt x="742" y="1442"/>
                </a:lnTo>
                <a:lnTo>
                  <a:pt x="750" y="1438"/>
                </a:lnTo>
                <a:lnTo>
                  <a:pt x="758" y="1434"/>
                </a:lnTo>
                <a:lnTo>
                  <a:pt x="764" y="1430"/>
                </a:lnTo>
                <a:lnTo>
                  <a:pt x="764" y="1426"/>
                </a:lnTo>
                <a:lnTo>
                  <a:pt x="712" y="1182"/>
                </a:lnTo>
                <a:lnTo>
                  <a:pt x="702" y="1124"/>
                </a:lnTo>
                <a:lnTo>
                  <a:pt x="696" y="1084"/>
                </a:lnTo>
                <a:lnTo>
                  <a:pt x="694" y="1054"/>
                </a:lnTo>
                <a:lnTo>
                  <a:pt x="692" y="1032"/>
                </a:lnTo>
                <a:lnTo>
                  <a:pt x="692" y="1010"/>
                </a:lnTo>
                <a:lnTo>
                  <a:pt x="694" y="990"/>
                </a:lnTo>
                <a:lnTo>
                  <a:pt x="704" y="986"/>
                </a:lnTo>
                <a:lnTo>
                  <a:pt x="712" y="978"/>
                </a:lnTo>
                <a:lnTo>
                  <a:pt x="716" y="974"/>
                </a:lnTo>
                <a:lnTo>
                  <a:pt x="720" y="968"/>
                </a:lnTo>
                <a:lnTo>
                  <a:pt x="730" y="942"/>
                </a:lnTo>
                <a:lnTo>
                  <a:pt x="746" y="902"/>
                </a:lnTo>
                <a:lnTo>
                  <a:pt x="760" y="860"/>
                </a:lnTo>
                <a:lnTo>
                  <a:pt x="764" y="840"/>
                </a:lnTo>
                <a:lnTo>
                  <a:pt x="766" y="826"/>
                </a:lnTo>
                <a:lnTo>
                  <a:pt x="770" y="766"/>
                </a:lnTo>
                <a:lnTo>
                  <a:pt x="772" y="738"/>
                </a:lnTo>
                <a:lnTo>
                  <a:pt x="776" y="722"/>
                </a:lnTo>
                <a:lnTo>
                  <a:pt x="782" y="710"/>
                </a:lnTo>
                <a:lnTo>
                  <a:pt x="784" y="704"/>
                </a:lnTo>
                <a:lnTo>
                  <a:pt x="786" y="698"/>
                </a:lnTo>
                <a:lnTo>
                  <a:pt x="786" y="688"/>
                </a:lnTo>
                <a:lnTo>
                  <a:pt x="788" y="674"/>
                </a:lnTo>
                <a:lnTo>
                  <a:pt x="792" y="658"/>
                </a:lnTo>
                <a:lnTo>
                  <a:pt x="800" y="652"/>
                </a:lnTo>
                <a:lnTo>
                  <a:pt x="804" y="646"/>
                </a:lnTo>
                <a:lnTo>
                  <a:pt x="808" y="640"/>
                </a:lnTo>
                <a:lnTo>
                  <a:pt x="808" y="634"/>
                </a:lnTo>
                <a:lnTo>
                  <a:pt x="806" y="628"/>
                </a:lnTo>
                <a:lnTo>
                  <a:pt x="804" y="622"/>
                </a:lnTo>
                <a:lnTo>
                  <a:pt x="804" y="618"/>
                </a:lnTo>
                <a:lnTo>
                  <a:pt x="804" y="604"/>
                </a:lnTo>
                <a:lnTo>
                  <a:pt x="802" y="578"/>
                </a:lnTo>
                <a:lnTo>
                  <a:pt x="798" y="550"/>
                </a:lnTo>
                <a:lnTo>
                  <a:pt x="794" y="540"/>
                </a:lnTo>
                <a:lnTo>
                  <a:pt x="790" y="532"/>
                </a:lnTo>
                <a:lnTo>
                  <a:pt x="776" y="522"/>
                </a:lnTo>
                <a:lnTo>
                  <a:pt x="758" y="510"/>
                </a:lnTo>
                <a:lnTo>
                  <a:pt x="736" y="502"/>
                </a:lnTo>
                <a:lnTo>
                  <a:pt x="726" y="498"/>
                </a:lnTo>
                <a:lnTo>
                  <a:pt x="714" y="496"/>
                </a:lnTo>
                <a:lnTo>
                  <a:pt x="672" y="494"/>
                </a:lnTo>
                <a:lnTo>
                  <a:pt x="648" y="490"/>
                </a:lnTo>
                <a:lnTo>
                  <a:pt x="634" y="486"/>
                </a:lnTo>
                <a:lnTo>
                  <a:pt x="624" y="482"/>
                </a:lnTo>
                <a:lnTo>
                  <a:pt x="616" y="476"/>
                </a:lnTo>
                <a:lnTo>
                  <a:pt x="620" y="476"/>
                </a:lnTo>
                <a:lnTo>
                  <a:pt x="628" y="478"/>
                </a:lnTo>
                <a:lnTo>
                  <a:pt x="634" y="476"/>
                </a:lnTo>
                <a:lnTo>
                  <a:pt x="638" y="474"/>
                </a:lnTo>
                <a:lnTo>
                  <a:pt x="638" y="472"/>
                </a:lnTo>
                <a:lnTo>
                  <a:pt x="636" y="472"/>
                </a:lnTo>
                <a:lnTo>
                  <a:pt x="634" y="474"/>
                </a:lnTo>
                <a:lnTo>
                  <a:pt x="630" y="474"/>
                </a:lnTo>
                <a:lnTo>
                  <a:pt x="624" y="474"/>
                </a:lnTo>
                <a:lnTo>
                  <a:pt x="620" y="472"/>
                </a:lnTo>
                <a:lnTo>
                  <a:pt x="618" y="470"/>
                </a:lnTo>
                <a:lnTo>
                  <a:pt x="616" y="464"/>
                </a:lnTo>
                <a:lnTo>
                  <a:pt x="614" y="456"/>
                </a:lnTo>
                <a:lnTo>
                  <a:pt x="614" y="446"/>
                </a:lnTo>
                <a:lnTo>
                  <a:pt x="610" y="438"/>
                </a:lnTo>
                <a:lnTo>
                  <a:pt x="606" y="430"/>
                </a:lnTo>
                <a:lnTo>
                  <a:pt x="598" y="424"/>
                </a:lnTo>
                <a:lnTo>
                  <a:pt x="590" y="416"/>
                </a:lnTo>
                <a:lnTo>
                  <a:pt x="580" y="410"/>
                </a:lnTo>
                <a:lnTo>
                  <a:pt x="570" y="408"/>
                </a:lnTo>
                <a:lnTo>
                  <a:pt x="556" y="408"/>
                </a:lnTo>
                <a:lnTo>
                  <a:pt x="554" y="404"/>
                </a:lnTo>
                <a:lnTo>
                  <a:pt x="554" y="402"/>
                </a:lnTo>
                <a:lnTo>
                  <a:pt x="554" y="400"/>
                </a:lnTo>
                <a:lnTo>
                  <a:pt x="552" y="398"/>
                </a:lnTo>
                <a:lnTo>
                  <a:pt x="550" y="396"/>
                </a:lnTo>
                <a:lnTo>
                  <a:pt x="550" y="392"/>
                </a:lnTo>
                <a:lnTo>
                  <a:pt x="556" y="388"/>
                </a:lnTo>
                <a:lnTo>
                  <a:pt x="562" y="386"/>
                </a:lnTo>
                <a:lnTo>
                  <a:pt x="568" y="386"/>
                </a:lnTo>
                <a:lnTo>
                  <a:pt x="574" y="384"/>
                </a:lnTo>
                <a:lnTo>
                  <a:pt x="580" y="384"/>
                </a:lnTo>
                <a:lnTo>
                  <a:pt x="584" y="380"/>
                </a:lnTo>
                <a:lnTo>
                  <a:pt x="582" y="378"/>
                </a:lnTo>
                <a:lnTo>
                  <a:pt x="570" y="368"/>
                </a:lnTo>
                <a:lnTo>
                  <a:pt x="556" y="358"/>
                </a:lnTo>
                <a:lnTo>
                  <a:pt x="562" y="346"/>
                </a:lnTo>
                <a:lnTo>
                  <a:pt x="566" y="332"/>
                </a:lnTo>
                <a:lnTo>
                  <a:pt x="568" y="328"/>
                </a:lnTo>
                <a:lnTo>
                  <a:pt x="584" y="298"/>
                </a:lnTo>
                <a:lnTo>
                  <a:pt x="590" y="296"/>
                </a:lnTo>
                <a:lnTo>
                  <a:pt x="596" y="292"/>
                </a:lnTo>
                <a:lnTo>
                  <a:pt x="602" y="282"/>
                </a:lnTo>
                <a:lnTo>
                  <a:pt x="606" y="270"/>
                </a:lnTo>
                <a:lnTo>
                  <a:pt x="610" y="254"/>
                </a:lnTo>
                <a:lnTo>
                  <a:pt x="614" y="240"/>
                </a:lnTo>
                <a:lnTo>
                  <a:pt x="616" y="222"/>
                </a:lnTo>
                <a:lnTo>
                  <a:pt x="620" y="212"/>
                </a:lnTo>
                <a:lnTo>
                  <a:pt x="624" y="198"/>
                </a:lnTo>
                <a:lnTo>
                  <a:pt x="626" y="182"/>
                </a:lnTo>
                <a:lnTo>
                  <a:pt x="626" y="168"/>
                </a:lnTo>
                <a:lnTo>
                  <a:pt x="624" y="154"/>
                </a:lnTo>
                <a:lnTo>
                  <a:pt x="620" y="142"/>
                </a:lnTo>
                <a:lnTo>
                  <a:pt x="610" y="118"/>
                </a:lnTo>
                <a:lnTo>
                  <a:pt x="600" y="102"/>
                </a:lnTo>
                <a:lnTo>
                  <a:pt x="596" y="96"/>
                </a:lnTo>
                <a:lnTo>
                  <a:pt x="590" y="88"/>
                </a:lnTo>
                <a:lnTo>
                  <a:pt x="578" y="68"/>
                </a:lnTo>
                <a:lnTo>
                  <a:pt x="560" y="44"/>
                </a:lnTo>
                <a:lnTo>
                  <a:pt x="550" y="32"/>
                </a:lnTo>
                <a:lnTo>
                  <a:pt x="538" y="22"/>
                </a:lnTo>
                <a:lnTo>
                  <a:pt x="528" y="14"/>
                </a:lnTo>
                <a:lnTo>
                  <a:pt x="516" y="8"/>
                </a:lnTo>
                <a:lnTo>
                  <a:pt x="498" y="2"/>
                </a:lnTo>
                <a:lnTo>
                  <a:pt x="486" y="0"/>
                </a:lnTo>
                <a:lnTo>
                  <a:pt x="482" y="0"/>
                </a:lnTo>
                <a:lnTo>
                  <a:pt x="464" y="0"/>
                </a:lnTo>
                <a:lnTo>
                  <a:pt x="462" y="0"/>
                </a:lnTo>
                <a:lnTo>
                  <a:pt x="442" y="2"/>
                </a:lnTo>
                <a:lnTo>
                  <a:pt x="430" y="2"/>
                </a:lnTo>
                <a:close/>
              </a:path>
            </a:pathLst>
          </a:custGeom>
          <a:solidFill>
            <a:schemeClr val="bg1">
              <a:alpha val="5294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7573" name="Freeform 32"/>
          <p:cNvSpPr>
            <a:spLocks noEditPoints="1"/>
          </p:cNvSpPr>
          <p:nvPr/>
        </p:nvSpPr>
        <p:spPr bwMode="auto">
          <a:xfrm flipH="1">
            <a:off x="795338" y="1746250"/>
            <a:ext cx="95250" cy="406400"/>
          </a:xfrm>
          <a:custGeom>
            <a:avLst/>
            <a:gdLst>
              <a:gd name="T0" fmla="*/ 0 w 734"/>
              <a:gd name="T1" fmla="*/ 0 h 3116"/>
              <a:gd name="T2" fmla="*/ 0 w 734"/>
              <a:gd name="T3" fmla="*/ 0 h 3116"/>
              <a:gd name="T4" fmla="*/ 0 w 734"/>
              <a:gd name="T5" fmla="*/ 0 h 3116"/>
              <a:gd name="T6" fmla="*/ 0 w 734"/>
              <a:gd name="T7" fmla="*/ 0 h 3116"/>
              <a:gd name="T8" fmla="*/ 0 w 734"/>
              <a:gd name="T9" fmla="*/ 0 h 3116"/>
              <a:gd name="T10" fmla="*/ 0 w 734"/>
              <a:gd name="T11" fmla="*/ 0 h 3116"/>
              <a:gd name="T12" fmla="*/ 0 w 734"/>
              <a:gd name="T13" fmla="*/ 0 h 3116"/>
              <a:gd name="T14" fmla="*/ 0 w 734"/>
              <a:gd name="T15" fmla="*/ 0 h 3116"/>
              <a:gd name="T16" fmla="*/ 0 w 734"/>
              <a:gd name="T17" fmla="*/ 0 h 3116"/>
              <a:gd name="T18" fmla="*/ 0 w 734"/>
              <a:gd name="T19" fmla="*/ 0 h 3116"/>
              <a:gd name="T20" fmla="*/ 0 w 734"/>
              <a:gd name="T21" fmla="*/ 0 h 3116"/>
              <a:gd name="T22" fmla="*/ 0 w 734"/>
              <a:gd name="T23" fmla="*/ 0 h 3116"/>
              <a:gd name="T24" fmla="*/ 0 w 734"/>
              <a:gd name="T25" fmla="*/ 0 h 3116"/>
              <a:gd name="T26" fmla="*/ 0 w 734"/>
              <a:gd name="T27" fmla="*/ 0 h 3116"/>
              <a:gd name="T28" fmla="*/ 0 w 734"/>
              <a:gd name="T29" fmla="*/ 0 h 3116"/>
              <a:gd name="T30" fmla="*/ 0 w 734"/>
              <a:gd name="T31" fmla="*/ 0 h 3116"/>
              <a:gd name="T32" fmla="*/ 0 w 734"/>
              <a:gd name="T33" fmla="*/ 0 h 3116"/>
              <a:gd name="T34" fmla="*/ 0 w 734"/>
              <a:gd name="T35" fmla="*/ 0 h 3116"/>
              <a:gd name="T36" fmla="*/ 0 w 734"/>
              <a:gd name="T37" fmla="*/ 0 h 3116"/>
              <a:gd name="T38" fmla="*/ 0 w 734"/>
              <a:gd name="T39" fmla="*/ 0 h 3116"/>
              <a:gd name="T40" fmla="*/ 0 w 734"/>
              <a:gd name="T41" fmla="*/ 0 h 3116"/>
              <a:gd name="T42" fmla="*/ 0 w 734"/>
              <a:gd name="T43" fmla="*/ 0 h 3116"/>
              <a:gd name="T44" fmla="*/ 0 w 734"/>
              <a:gd name="T45" fmla="*/ 0 h 3116"/>
              <a:gd name="T46" fmla="*/ 0 w 734"/>
              <a:gd name="T47" fmla="*/ 0 h 3116"/>
              <a:gd name="T48" fmla="*/ 0 w 734"/>
              <a:gd name="T49" fmla="*/ 0 h 3116"/>
              <a:gd name="T50" fmla="*/ 0 w 734"/>
              <a:gd name="T51" fmla="*/ 0 h 3116"/>
              <a:gd name="T52" fmla="*/ 0 w 734"/>
              <a:gd name="T53" fmla="*/ 0 h 3116"/>
              <a:gd name="T54" fmla="*/ 0 w 734"/>
              <a:gd name="T55" fmla="*/ 0 h 3116"/>
              <a:gd name="T56" fmla="*/ 0 w 734"/>
              <a:gd name="T57" fmla="*/ 0 h 3116"/>
              <a:gd name="T58" fmla="*/ 0 w 734"/>
              <a:gd name="T59" fmla="*/ 0 h 3116"/>
              <a:gd name="T60" fmla="*/ 0 w 734"/>
              <a:gd name="T61" fmla="*/ 0 h 3116"/>
              <a:gd name="T62" fmla="*/ 0 w 734"/>
              <a:gd name="T63" fmla="*/ 0 h 3116"/>
              <a:gd name="T64" fmla="*/ 0 w 734"/>
              <a:gd name="T65" fmla="*/ 0 h 3116"/>
              <a:gd name="T66" fmla="*/ 0 w 734"/>
              <a:gd name="T67" fmla="*/ 0 h 3116"/>
              <a:gd name="T68" fmla="*/ 0 w 734"/>
              <a:gd name="T69" fmla="*/ 0 h 3116"/>
              <a:gd name="T70" fmla="*/ 0 w 734"/>
              <a:gd name="T71" fmla="*/ 0 h 3116"/>
              <a:gd name="T72" fmla="*/ 0 w 734"/>
              <a:gd name="T73" fmla="*/ 0 h 3116"/>
              <a:gd name="T74" fmla="*/ 0 w 734"/>
              <a:gd name="T75" fmla="*/ 0 h 3116"/>
              <a:gd name="T76" fmla="*/ 0 w 734"/>
              <a:gd name="T77" fmla="*/ 0 h 3116"/>
              <a:gd name="T78" fmla="*/ 0 w 734"/>
              <a:gd name="T79" fmla="*/ 0 h 3116"/>
              <a:gd name="T80" fmla="*/ 0 w 734"/>
              <a:gd name="T81" fmla="*/ 0 h 3116"/>
              <a:gd name="T82" fmla="*/ 0 w 734"/>
              <a:gd name="T83" fmla="*/ 0 h 3116"/>
              <a:gd name="T84" fmla="*/ 0 w 734"/>
              <a:gd name="T85" fmla="*/ 0 h 3116"/>
              <a:gd name="T86" fmla="*/ 0 w 734"/>
              <a:gd name="T87" fmla="*/ 0 h 3116"/>
              <a:gd name="T88" fmla="*/ 0 w 734"/>
              <a:gd name="T89" fmla="*/ 0 h 3116"/>
              <a:gd name="T90" fmla="*/ 0 w 734"/>
              <a:gd name="T91" fmla="*/ 0 h 3116"/>
              <a:gd name="T92" fmla="*/ 0 w 734"/>
              <a:gd name="T93" fmla="*/ 0 h 3116"/>
              <a:gd name="T94" fmla="*/ 0 w 734"/>
              <a:gd name="T95" fmla="*/ 0 h 3116"/>
              <a:gd name="T96" fmla="*/ 0 w 734"/>
              <a:gd name="T97" fmla="*/ 0 h 3116"/>
              <a:gd name="T98" fmla="*/ 0 w 734"/>
              <a:gd name="T99" fmla="*/ 0 h 3116"/>
              <a:gd name="T100" fmla="*/ 0 w 734"/>
              <a:gd name="T101" fmla="*/ 0 h 3116"/>
              <a:gd name="T102" fmla="*/ 0 w 734"/>
              <a:gd name="T103" fmla="*/ 0 h 3116"/>
              <a:gd name="T104" fmla="*/ 0 w 734"/>
              <a:gd name="T105" fmla="*/ 0 h 3116"/>
              <a:gd name="T106" fmla="*/ 0 w 734"/>
              <a:gd name="T107" fmla="*/ 0 h 3116"/>
              <a:gd name="T108" fmla="*/ 0 w 734"/>
              <a:gd name="T109" fmla="*/ 0 h 3116"/>
              <a:gd name="T110" fmla="*/ 0 w 734"/>
              <a:gd name="T111" fmla="*/ 0 h 3116"/>
              <a:gd name="T112" fmla="*/ 0 w 734"/>
              <a:gd name="T113" fmla="*/ 0 h 3116"/>
              <a:gd name="T114" fmla="*/ 0 w 734"/>
              <a:gd name="T115" fmla="*/ 0 h 3116"/>
              <a:gd name="T116" fmla="*/ 0 w 734"/>
              <a:gd name="T117" fmla="*/ 0 h 3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34"/>
              <a:gd name="T178" fmla="*/ 0 h 3116"/>
              <a:gd name="T179" fmla="*/ 734 w 734"/>
              <a:gd name="T180" fmla="*/ 3116 h 3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34" h="3116">
                <a:moveTo>
                  <a:pt x="224" y="2826"/>
                </a:moveTo>
                <a:lnTo>
                  <a:pt x="224" y="2826"/>
                </a:lnTo>
                <a:lnTo>
                  <a:pt x="226" y="2834"/>
                </a:lnTo>
                <a:lnTo>
                  <a:pt x="226" y="2840"/>
                </a:lnTo>
                <a:lnTo>
                  <a:pt x="222" y="2852"/>
                </a:lnTo>
                <a:lnTo>
                  <a:pt x="210" y="2878"/>
                </a:lnTo>
                <a:lnTo>
                  <a:pt x="204" y="2898"/>
                </a:lnTo>
                <a:lnTo>
                  <a:pt x="200" y="2906"/>
                </a:lnTo>
                <a:lnTo>
                  <a:pt x="194" y="2912"/>
                </a:lnTo>
                <a:lnTo>
                  <a:pt x="206" y="2866"/>
                </a:lnTo>
                <a:lnTo>
                  <a:pt x="214" y="2846"/>
                </a:lnTo>
                <a:lnTo>
                  <a:pt x="218" y="2836"/>
                </a:lnTo>
                <a:lnTo>
                  <a:pt x="224" y="2826"/>
                </a:lnTo>
                <a:close/>
                <a:moveTo>
                  <a:pt x="308" y="2684"/>
                </a:moveTo>
                <a:lnTo>
                  <a:pt x="308" y="2684"/>
                </a:lnTo>
                <a:lnTo>
                  <a:pt x="310" y="2644"/>
                </a:lnTo>
                <a:lnTo>
                  <a:pt x="314" y="2626"/>
                </a:lnTo>
                <a:lnTo>
                  <a:pt x="316" y="2612"/>
                </a:lnTo>
                <a:lnTo>
                  <a:pt x="320" y="2654"/>
                </a:lnTo>
                <a:lnTo>
                  <a:pt x="322" y="2698"/>
                </a:lnTo>
                <a:lnTo>
                  <a:pt x="322" y="2788"/>
                </a:lnTo>
                <a:lnTo>
                  <a:pt x="312" y="2780"/>
                </a:lnTo>
                <a:lnTo>
                  <a:pt x="306" y="2770"/>
                </a:lnTo>
                <a:lnTo>
                  <a:pt x="304" y="2758"/>
                </a:lnTo>
                <a:lnTo>
                  <a:pt x="302" y="2746"/>
                </a:lnTo>
                <a:lnTo>
                  <a:pt x="304" y="2716"/>
                </a:lnTo>
                <a:lnTo>
                  <a:pt x="308" y="2684"/>
                </a:lnTo>
                <a:close/>
                <a:moveTo>
                  <a:pt x="348" y="2030"/>
                </a:moveTo>
                <a:lnTo>
                  <a:pt x="348" y="2030"/>
                </a:lnTo>
                <a:lnTo>
                  <a:pt x="354" y="2030"/>
                </a:lnTo>
                <a:lnTo>
                  <a:pt x="360" y="2030"/>
                </a:lnTo>
                <a:lnTo>
                  <a:pt x="360" y="2064"/>
                </a:lnTo>
                <a:lnTo>
                  <a:pt x="360" y="2096"/>
                </a:lnTo>
                <a:lnTo>
                  <a:pt x="362" y="2114"/>
                </a:lnTo>
                <a:lnTo>
                  <a:pt x="364" y="2122"/>
                </a:lnTo>
                <a:lnTo>
                  <a:pt x="364" y="2130"/>
                </a:lnTo>
                <a:lnTo>
                  <a:pt x="362" y="2138"/>
                </a:lnTo>
                <a:lnTo>
                  <a:pt x="356" y="2146"/>
                </a:lnTo>
                <a:lnTo>
                  <a:pt x="346" y="2162"/>
                </a:lnTo>
                <a:lnTo>
                  <a:pt x="336" y="2180"/>
                </a:lnTo>
                <a:lnTo>
                  <a:pt x="324" y="2196"/>
                </a:lnTo>
                <a:lnTo>
                  <a:pt x="320" y="2176"/>
                </a:lnTo>
                <a:lnTo>
                  <a:pt x="320" y="2156"/>
                </a:lnTo>
                <a:lnTo>
                  <a:pt x="324" y="2136"/>
                </a:lnTo>
                <a:lnTo>
                  <a:pt x="328" y="2118"/>
                </a:lnTo>
                <a:lnTo>
                  <a:pt x="332" y="2098"/>
                </a:lnTo>
                <a:lnTo>
                  <a:pt x="336" y="2076"/>
                </a:lnTo>
                <a:lnTo>
                  <a:pt x="338" y="2054"/>
                </a:lnTo>
                <a:lnTo>
                  <a:pt x="338" y="2030"/>
                </a:lnTo>
                <a:lnTo>
                  <a:pt x="340" y="2032"/>
                </a:lnTo>
                <a:lnTo>
                  <a:pt x="348" y="2030"/>
                </a:lnTo>
                <a:close/>
                <a:moveTo>
                  <a:pt x="314" y="14"/>
                </a:moveTo>
                <a:lnTo>
                  <a:pt x="314" y="14"/>
                </a:lnTo>
                <a:lnTo>
                  <a:pt x="300" y="24"/>
                </a:lnTo>
                <a:lnTo>
                  <a:pt x="290" y="36"/>
                </a:lnTo>
                <a:lnTo>
                  <a:pt x="280" y="46"/>
                </a:lnTo>
                <a:lnTo>
                  <a:pt x="270" y="60"/>
                </a:lnTo>
                <a:lnTo>
                  <a:pt x="252" y="88"/>
                </a:lnTo>
                <a:lnTo>
                  <a:pt x="238" y="118"/>
                </a:lnTo>
                <a:lnTo>
                  <a:pt x="226" y="150"/>
                </a:lnTo>
                <a:lnTo>
                  <a:pt x="216" y="186"/>
                </a:lnTo>
                <a:lnTo>
                  <a:pt x="200" y="260"/>
                </a:lnTo>
                <a:lnTo>
                  <a:pt x="190" y="308"/>
                </a:lnTo>
                <a:lnTo>
                  <a:pt x="180" y="356"/>
                </a:lnTo>
                <a:lnTo>
                  <a:pt x="174" y="404"/>
                </a:lnTo>
                <a:lnTo>
                  <a:pt x="170" y="452"/>
                </a:lnTo>
                <a:lnTo>
                  <a:pt x="156" y="452"/>
                </a:lnTo>
                <a:lnTo>
                  <a:pt x="144" y="454"/>
                </a:lnTo>
                <a:lnTo>
                  <a:pt x="124" y="460"/>
                </a:lnTo>
                <a:lnTo>
                  <a:pt x="104" y="468"/>
                </a:lnTo>
                <a:lnTo>
                  <a:pt x="84" y="472"/>
                </a:lnTo>
                <a:lnTo>
                  <a:pt x="58" y="514"/>
                </a:lnTo>
                <a:lnTo>
                  <a:pt x="44" y="536"/>
                </a:lnTo>
                <a:lnTo>
                  <a:pt x="38" y="548"/>
                </a:lnTo>
                <a:lnTo>
                  <a:pt x="34" y="556"/>
                </a:lnTo>
                <a:lnTo>
                  <a:pt x="34" y="574"/>
                </a:lnTo>
                <a:lnTo>
                  <a:pt x="34" y="596"/>
                </a:lnTo>
                <a:lnTo>
                  <a:pt x="36" y="618"/>
                </a:lnTo>
                <a:lnTo>
                  <a:pt x="36" y="640"/>
                </a:lnTo>
                <a:lnTo>
                  <a:pt x="32" y="676"/>
                </a:lnTo>
                <a:lnTo>
                  <a:pt x="24" y="712"/>
                </a:lnTo>
                <a:lnTo>
                  <a:pt x="16" y="750"/>
                </a:lnTo>
                <a:lnTo>
                  <a:pt x="10" y="786"/>
                </a:lnTo>
                <a:lnTo>
                  <a:pt x="8" y="814"/>
                </a:lnTo>
                <a:lnTo>
                  <a:pt x="6" y="846"/>
                </a:lnTo>
                <a:lnTo>
                  <a:pt x="2" y="878"/>
                </a:lnTo>
                <a:lnTo>
                  <a:pt x="0" y="894"/>
                </a:lnTo>
                <a:lnTo>
                  <a:pt x="2" y="908"/>
                </a:lnTo>
                <a:lnTo>
                  <a:pt x="4" y="916"/>
                </a:lnTo>
                <a:lnTo>
                  <a:pt x="8" y="924"/>
                </a:lnTo>
                <a:lnTo>
                  <a:pt x="20" y="944"/>
                </a:lnTo>
                <a:lnTo>
                  <a:pt x="32" y="962"/>
                </a:lnTo>
                <a:lnTo>
                  <a:pt x="42" y="976"/>
                </a:lnTo>
                <a:lnTo>
                  <a:pt x="56" y="988"/>
                </a:lnTo>
                <a:lnTo>
                  <a:pt x="72" y="1000"/>
                </a:lnTo>
                <a:lnTo>
                  <a:pt x="118" y="1032"/>
                </a:lnTo>
                <a:lnTo>
                  <a:pt x="166" y="1064"/>
                </a:lnTo>
                <a:lnTo>
                  <a:pt x="160" y="1094"/>
                </a:lnTo>
                <a:lnTo>
                  <a:pt x="154" y="1122"/>
                </a:lnTo>
                <a:lnTo>
                  <a:pt x="146" y="1148"/>
                </a:lnTo>
                <a:lnTo>
                  <a:pt x="136" y="1174"/>
                </a:lnTo>
                <a:lnTo>
                  <a:pt x="116" y="1226"/>
                </a:lnTo>
                <a:lnTo>
                  <a:pt x="96" y="1280"/>
                </a:lnTo>
                <a:lnTo>
                  <a:pt x="82" y="1336"/>
                </a:lnTo>
                <a:lnTo>
                  <a:pt x="70" y="1394"/>
                </a:lnTo>
                <a:lnTo>
                  <a:pt x="62" y="1456"/>
                </a:lnTo>
                <a:lnTo>
                  <a:pt x="56" y="1526"/>
                </a:lnTo>
                <a:lnTo>
                  <a:pt x="70" y="1536"/>
                </a:lnTo>
                <a:lnTo>
                  <a:pt x="84" y="1546"/>
                </a:lnTo>
                <a:lnTo>
                  <a:pt x="80" y="1660"/>
                </a:lnTo>
                <a:lnTo>
                  <a:pt x="80" y="1776"/>
                </a:lnTo>
                <a:lnTo>
                  <a:pt x="78" y="1890"/>
                </a:lnTo>
                <a:lnTo>
                  <a:pt x="76" y="2000"/>
                </a:lnTo>
                <a:lnTo>
                  <a:pt x="98" y="2008"/>
                </a:lnTo>
                <a:lnTo>
                  <a:pt x="122" y="2016"/>
                </a:lnTo>
                <a:lnTo>
                  <a:pt x="170" y="2026"/>
                </a:lnTo>
                <a:lnTo>
                  <a:pt x="178" y="2056"/>
                </a:lnTo>
                <a:lnTo>
                  <a:pt x="184" y="2084"/>
                </a:lnTo>
                <a:lnTo>
                  <a:pt x="190" y="2112"/>
                </a:lnTo>
                <a:lnTo>
                  <a:pt x="192" y="2128"/>
                </a:lnTo>
                <a:lnTo>
                  <a:pt x="192" y="2144"/>
                </a:lnTo>
                <a:lnTo>
                  <a:pt x="188" y="2162"/>
                </a:lnTo>
                <a:lnTo>
                  <a:pt x="184" y="2178"/>
                </a:lnTo>
                <a:lnTo>
                  <a:pt x="178" y="2196"/>
                </a:lnTo>
                <a:lnTo>
                  <a:pt x="172" y="2214"/>
                </a:lnTo>
                <a:lnTo>
                  <a:pt x="168" y="2238"/>
                </a:lnTo>
                <a:lnTo>
                  <a:pt x="166" y="2262"/>
                </a:lnTo>
                <a:lnTo>
                  <a:pt x="164" y="2312"/>
                </a:lnTo>
                <a:lnTo>
                  <a:pt x="166" y="2362"/>
                </a:lnTo>
                <a:lnTo>
                  <a:pt x="172" y="2410"/>
                </a:lnTo>
                <a:lnTo>
                  <a:pt x="180" y="2458"/>
                </a:lnTo>
                <a:lnTo>
                  <a:pt x="190" y="2506"/>
                </a:lnTo>
                <a:lnTo>
                  <a:pt x="208" y="2600"/>
                </a:lnTo>
                <a:lnTo>
                  <a:pt x="222" y="2674"/>
                </a:lnTo>
                <a:lnTo>
                  <a:pt x="232" y="2722"/>
                </a:lnTo>
                <a:lnTo>
                  <a:pt x="234" y="2734"/>
                </a:lnTo>
                <a:lnTo>
                  <a:pt x="236" y="2746"/>
                </a:lnTo>
                <a:lnTo>
                  <a:pt x="234" y="2758"/>
                </a:lnTo>
                <a:lnTo>
                  <a:pt x="232" y="2768"/>
                </a:lnTo>
                <a:lnTo>
                  <a:pt x="226" y="2774"/>
                </a:lnTo>
                <a:lnTo>
                  <a:pt x="220" y="2778"/>
                </a:lnTo>
                <a:lnTo>
                  <a:pt x="216" y="2784"/>
                </a:lnTo>
                <a:lnTo>
                  <a:pt x="214" y="2788"/>
                </a:lnTo>
                <a:lnTo>
                  <a:pt x="214" y="2792"/>
                </a:lnTo>
                <a:lnTo>
                  <a:pt x="214" y="2796"/>
                </a:lnTo>
                <a:lnTo>
                  <a:pt x="216" y="2798"/>
                </a:lnTo>
                <a:lnTo>
                  <a:pt x="220" y="2804"/>
                </a:lnTo>
                <a:lnTo>
                  <a:pt x="200" y="2864"/>
                </a:lnTo>
                <a:lnTo>
                  <a:pt x="192" y="2896"/>
                </a:lnTo>
                <a:lnTo>
                  <a:pt x="186" y="2930"/>
                </a:lnTo>
                <a:lnTo>
                  <a:pt x="180" y="2942"/>
                </a:lnTo>
                <a:lnTo>
                  <a:pt x="176" y="2946"/>
                </a:lnTo>
                <a:lnTo>
                  <a:pt x="172" y="2954"/>
                </a:lnTo>
                <a:lnTo>
                  <a:pt x="164" y="2956"/>
                </a:lnTo>
                <a:lnTo>
                  <a:pt x="156" y="2958"/>
                </a:lnTo>
                <a:lnTo>
                  <a:pt x="154" y="2974"/>
                </a:lnTo>
                <a:lnTo>
                  <a:pt x="156" y="2988"/>
                </a:lnTo>
                <a:lnTo>
                  <a:pt x="160" y="3000"/>
                </a:lnTo>
                <a:lnTo>
                  <a:pt x="164" y="3012"/>
                </a:lnTo>
                <a:lnTo>
                  <a:pt x="166" y="3016"/>
                </a:lnTo>
                <a:lnTo>
                  <a:pt x="168" y="3022"/>
                </a:lnTo>
                <a:lnTo>
                  <a:pt x="170" y="3026"/>
                </a:lnTo>
                <a:lnTo>
                  <a:pt x="176" y="3028"/>
                </a:lnTo>
                <a:lnTo>
                  <a:pt x="180" y="3028"/>
                </a:lnTo>
                <a:lnTo>
                  <a:pt x="186" y="3028"/>
                </a:lnTo>
                <a:lnTo>
                  <a:pt x="216" y="3032"/>
                </a:lnTo>
                <a:lnTo>
                  <a:pt x="220" y="3036"/>
                </a:lnTo>
                <a:lnTo>
                  <a:pt x="220" y="3042"/>
                </a:lnTo>
                <a:lnTo>
                  <a:pt x="220" y="3046"/>
                </a:lnTo>
                <a:lnTo>
                  <a:pt x="220" y="3050"/>
                </a:lnTo>
                <a:lnTo>
                  <a:pt x="222" y="3052"/>
                </a:lnTo>
                <a:lnTo>
                  <a:pt x="232" y="3054"/>
                </a:lnTo>
                <a:lnTo>
                  <a:pt x="236" y="3056"/>
                </a:lnTo>
                <a:lnTo>
                  <a:pt x="242" y="3054"/>
                </a:lnTo>
                <a:lnTo>
                  <a:pt x="244" y="3054"/>
                </a:lnTo>
                <a:lnTo>
                  <a:pt x="246" y="3052"/>
                </a:lnTo>
                <a:lnTo>
                  <a:pt x="248" y="3046"/>
                </a:lnTo>
                <a:lnTo>
                  <a:pt x="248" y="3040"/>
                </a:lnTo>
                <a:lnTo>
                  <a:pt x="250" y="3034"/>
                </a:lnTo>
                <a:lnTo>
                  <a:pt x="274" y="3036"/>
                </a:lnTo>
                <a:lnTo>
                  <a:pt x="296" y="3038"/>
                </a:lnTo>
                <a:lnTo>
                  <a:pt x="300" y="3034"/>
                </a:lnTo>
                <a:lnTo>
                  <a:pt x="302" y="3030"/>
                </a:lnTo>
                <a:lnTo>
                  <a:pt x="302" y="3026"/>
                </a:lnTo>
                <a:lnTo>
                  <a:pt x="308" y="3044"/>
                </a:lnTo>
                <a:lnTo>
                  <a:pt x="312" y="3062"/>
                </a:lnTo>
                <a:lnTo>
                  <a:pt x="314" y="3068"/>
                </a:lnTo>
                <a:lnTo>
                  <a:pt x="316" y="3078"/>
                </a:lnTo>
                <a:lnTo>
                  <a:pt x="320" y="3082"/>
                </a:lnTo>
                <a:lnTo>
                  <a:pt x="322" y="3084"/>
                </a:lnTo>
                <a:lnTo>
                  <a:pt x="328" y="3084"/>
                </a:lnTo>
                <a:lnTo>
                  <a:pt x="334" y="3084"/>
                </a:lnTo>
                <a:lnTo>
                  <a:pt x="338" y="3082"/>
                </a:lnTo>
                <a:lnTo>
                  <a:pt x="340" y="3078"/>
                </a:lnTo>
                <a:lnTo>
                  <a:pt x="340" y="3076"/>
                </a:lnTo>
                <a:lnTo>
                  <a:pt x="340" y="3068"/>
                </a:lnTo>
                <a:lnTo>
                  <a:pt x="340" y="3062"/>
                </a:lnTo>
                <a:lnTo>
                  <a:pt x="344" y="3032"/>
                </a:lnTo>
                <a:lnTo>
                  <a:pt x="354" y="3038"/>
                </a:lnTo>
                <a:lnTo>
                  <a:pt x="362" y="3044"/>
                </a:lnTo>
                <a:lnTo>
                  <a:pt x="370" y="3052"/>
                </a:lnTo>
                <a:lnTo>
                  <a:pt x="376" y="3062"/>
                </a:lnTo>
                <a:lnTo>
                  <a:pt x="388" y="3084"/>
                </a:lnTo>
                <a:lnTo>
                  <a:pt x="394" y="3096"/>
                </a:lnTo>
                <a:lnTo>
                  <a:pt x="402" y="3104"/>
                </a:lnTo>
                <a:lnTo>
                  <a:pt x="412" y="3108"/>
                </a:lnTo>
                <a:lnTo>
                  <a:pt x="428" y="3112"/>
                </a:lnTo>
                <a:lnTo>
                  <a:pt x="460" y="3116"/>
                </a:lnTo>
                <a:lnTo>
                  <a:pt x="490" y="3116"/>
                </a:lnTo>
                <a:lnTo>
                  <a:pt x="518" y="3116"/>
                </a:lnTo>
                <a:lnTo>
                  <a:pt x="546" y="3116"/>
                </a:lnTo>
                <a:lnTo>
                  <a:pt x="570" y="3110"/>
                </a:lnTo>
                <a:lnTo>
                  <a:pt x="576" y="3110"/>
                </a:lnTo>
                <a:lnTo>
                  <a:pt x="582" y="3108"/>
                </a:lnTo>
                <a:lnTo>
                  <a:pt x="588" y="3104"/>
                </a:lnTo>
                <a:lnTo>
                  <a:pt x="590" y="3100"/>
                </a:lnTo>
                <a:lnTo>
                  <a:pt x="592" y="3094"/>
                </a:lnTo>
                <a:lnTo>
                  <a:pt x="592" y="3088"/>
                </a:lnTo>
                <a:lnTo>
                  <a:pt x="594" y="3084"/>
                </a:lnTo>
                <a:lnTo>
                  <a:pt x="592" y="3078"/>
                </a:lnTo>
                <a:lnTo>
                  <a:pt x="590" y="3074"/>
                </a:lnTo>
                <a:lnTo>
                  <a:pt x="584" y="3070"/>
                </a:lnTo>
                <a:lnTo>
                  <a:pt x="580" y="3066"/>
                </a:lnTo>
                <a:lnTo>
                  <a:pt x="556" y="3052"/>
                </a:lnTo>
                <a:lnTo>
                  <a:pt x="534" y="3040"/>
                </a:lnTo>
                <a:lnTo>
                  <a:pt x="528" y="3036"/>
                </a:lnTo>
                <a:lnTo>
                  <a:pt x="520" y="3030"/>
                </a:lnTo>
                <a:lnTo>
                  <a:pt x="518" y="3026"/>
                </a:lnTo>
                <a:lnTo>
                  <a:pt x="512" y="3020"/>
                </a:lnTo>
                <a:lnTo>
                  <a:pt x="506" y="3016"/>
                </a:lnTo>
                <a:lnTo>
                  <a:pt x="492" y="3008"/>
                </a:lnTo>
                <a:lnTo>
                  <a:pt x="488" y="3004"/>
                </a:lnTo>
                <a:lnTo>
                  <a:pt x="474" y="2994"/>
                </a:lnTo>
                <a:lnTo>
                  <a:pt x="462" y="2980"/>
                </a:lnTo>
                <a:lnTo>
                  <a:pt x="454" y="2968"/>
                </a:lnTo>
                <a:lnTo>
                  <a:pt x="448" y="2952"/>
                </a:lnTo>
                <a:lnTo>
                  <a:pt x="436" y="2920"/>
                </a:lnTo>
                <a:lnTo>
                  <a:pt x="430" y="2904"/>
                </a:lnTo>
                <a:lnTo>
                  <a:pt x="424" y="2886"/>
                </a:lnTo>
                <a:lnTo>
                  <a:pt x="422" y="2868"/>
                </a:lnTo>
                <a:lnTo>
                  <a:pt x="422" y="2848"/>
                </a:lnTo>
                <a:lnTo>
                  <a:pt x="422" y="2846"/>
                </a:lnTo>
                <a:lnTo>
                  <a:pt x="424" y="2846"/>
                </a:lnTo>
                <a:lnTo>
                  <a:pt x="428" y="2846"/>
                </a:lnTo>
                <a:lnTo>
                  <a:pt x="432" y="2844"/>
                </a:lnTo>
                <a:lnTo>
                  <a:pt x="434" y="2842"/>
                </a:lnTo>
                <a:lnTo>
                  <a:pt x="434" y="2840"/>
                </a:lnTo>
                <a:lnTo>
                  <a:pt x="432" y="2834"/>
                </a:lnTo>
                <a:lnTo>
                  <a:pt x="428" y="2830"/>
                </a:lnTo>
                <a:lnTo>
                  <a:pt x="420" y="2826"/>
                </a:lnTo>
                <a:lnTo>
                  <a:pt x="418" y="2790"/>
                </a:lnTo>
                <a:lnTo>
                  <a:pt x="418" y="2754"/>
                </a:lnTo>
                <a:lnTo>
                  <a:pt x="422" y="2718"/>
                </a:lnTo>
                <a:lnTo>
                  <a:pt x="426" y="2682"/>
                </a:lnTo>
                <a:lnTo>
                  <a:pt x="436" y="2610"/>
                </a:lnTo>
                <a:lnTo>
                  <a:pt x="448" y="2540"/>
                </a:lnTo>
                <a:lnTo>
                  <a:pt x="468" y="2400"/>
                </a:lnTo>
                <a:lnTo>
                  <a:pt x="472" y="2364"/>
                </a:lnTo>
                <a:lnTo>
                  <a:pt x="476" y="2326"/>
                </a:lnTo>
                <a:lnTo>
                  <a:pt x="478" y="2252"/>
                </a:lnTo>
                <a:lnTo>
                  <a:pt x="480" y="2230"/>
                </a:lnTo>
                <a:lnTo>
                  <a:pt x="484" y="2208"/>
                </a:lnTo>
                <a:lnTo>
                  <a:pt x="486" y="2200"/>
                </a:lnTo>
                <a:lnTo>
                  <a:pt x="492" y="2190"/>
                </a:lnTo>
                <a:lnTo>
                  <a:pt x="502" y="2174"/>
                </a:lnTo>
                <a:lnTo>
                  <a:pt x="510" y="2154"/>
                </a:lnTo>
                <a:lnTo>
                  <a:pt x="514" y="2134"/>
                </a:lnTo>
                <a:lnTo>
                  <a:pt x="520" y="2122"/>
                </a:lnTo>
                <a:lnTo>
                  <a:pt x="524" y="2112"/>
                </a:lnTo>
                <a:lnTo>
                  <a:pt x="526" y="2098"/>
                </a:lnTo>
                <a:lnTo>
                  <a:pt x="526" y="2086"/>
                </a:lnTo>
                <a:lnTo>
                  <a:pt x="526" y="2060"/>
                </a:lnTo>
                <a:lnTo>
                  <a:pt x="526" y="2048"/>
                </a:lnTo>
                <a:lnTo>
                  <a:pt x="526" y="2036"/>
                </a:lnTo>
                <a:lnTo>
                  <a:pt x="530" y="2026"/>
                </a:lnTo>
                <a:lnTo>
                  <a:pt x="536" y="2016"/>
                </a:lnTo>
                <a:lnTo>
                  <a:pt x="566" y="2014"/>
                </a:lnTo>
                <a:lnTo>
                  <a:pt x="598" y="2012"/>
                </a:lnTo>
                <a:lnTo>
                  <a:pt x="612" y="2010"/>
                </a:lnTo>
                <a:lnTo>
                  <a:pt x="626" y="2006"/>
                </a:lnTo>
                <a:lnTo>
                  <a:pt x="638" y="2000"/>
                </a:lnTo>
                <a:lnTo>
                  <a:pt x="646" y="1992"/>
                </a:lnTo>
                <a:lnTo>
                  <a:pt x="650" y="1988"/>
                </a:lnTo>
                <a:lnTo>
                  <a:pt x="652" y="1984"/>
                </a:lnTo>
                <a:lnTo>
                  <a:pt x="652" y="1980"/>
                </a:lnTo>
                <a:lnTo>
                  <a:pt x="652" y="1970"/>
                </a:lnTo>
                <a:lnTo>
                  <a:pt x="652" y="1964"/>
                </a:lnTo>
                <a:lnTo>
                  <a:pt x="650" y="1914"/>
                </a:lnTo>
                <a:lnTo>
                  <a:pt x="652" y="1864"/>
                </a:lnTo>
                <a:lnTo>
                  <a:pt x="656" y="1764"/>
                </a:lnTo>
                <a:lnTo>
                  <a:pt x="662" y="1664"/>
                </a:lnTo>
                <a:lnTo>
                  <a:pt x="662" y="1614"/>
                </a:lnTo>
                <a:lnTo>
                  <a:pt x="660" y="1564"/>
                </a:lnTo>
                <a:lnTo>
                  <a:pt x="666" y="1560"/>
                </a:lnTo>
                <a:lnTo>
                  <a:pt x="672" y="1558"/>
                </a:lnTo>
                <a:lnTo>
                  <a:pt x="676" y="1556"/>
                </a:lnTo>
                <a:lnTo>
                  <a:pt x="680" y="1552"/>
                </a:lnTo>
                <a:lnTo>
                  <a:pt x="682" y="1548"/>
                </a:lnTo>
                <a:lnTo>
                  <a:pt x="684" y="1540"/>
                </a:lnTo>
                <a:lnTo>
                  <a:pt x="682" y="1532"/>
                </a:lnTo>
                <a:lnTo>
                  <a:pt x="680" y="1528"/>
                </a:lnTo>
                <a:lnTo>
                  <a:pt x="680" y="1524"/>
                </a:lnTo>
                <a:lnTo>
                  <a:pt x="680" y="1518"/>
                </a:lnTo>
                <a:lnTo>
                  <a:pt x="680" y="1514"/>
                </a:lnTo>
                <a:lnTo>
                  <a:pt x="678" y="1506"/>
                </a:lnTo>
                <a:lnTo>
                  <a:pt x="672" y="1424"/>
                </a:lnTo>
                <a:lnTo>
                  <a:pt x="668" y="1382"/>
                </a:lnTo>
                <a:lnTo>
                  <a:pt x="664" y="1342"/>
                </a:lnTo>
                <a:lnTo>
                  <a:pt x="660" y="1324"/>
                </a:lnTo>
                <a:lnTo>
                  <a:pt x="656" y="1308"/>
                </a:lnTo>
                <a:lnTo>
                  <a:pt x="652" y="1292"/>
                </a:lnTo>
                <a:lnTo>
                  <a:pt x="652" y="1278"/>
                </a:lnTo>
                <a:lnTo>
                  <a:pt x="654" y="1272"/>
                </a:lnTo>
                <a:lnTo>
                  <a:pt x="656" y="1266"/>
                </a:lnTo>
                <a:lnTo>
                  <a:pt x="660" y="1262"/>
                </a:lnTo>
                <a:lnTo>
                  <a:pt x="660" y="1256"/>
                </a:lnTo>
                <a:lnTo>
                  <a:pt x="658" y="1246"/>
                </a:lnTo>
                <a:lnTo>
                  <a:pt x="654" y="1238"/>
                </a:lnTo>
                <a:lnTo>
                  <a:pt x="646" y="1230"/>
                </a:lnTo>
                <a:lnTo>
                  <a:pt x="642" y="1220"/>
                </a:lnTo>
                <a:lnTo>
                  <a:pt x="634" y="1198"/>
                </a:lnTo>
                <a:lnTo>
                  <a:pt x="632" y="1186"/>
                </a:lnTo>
                <a:lnTo>
                  <a:pt x="630" y="1176"/>
                </a:lnTo>
                <a:lnTo>
                  <a:pt x="634" y="1166"/>
                </a:lnTo>
                <a:lnTo>
                  <a:pt x="640" y="1152"/>
                </a:lnTo>
                <a:lnTo>
                  <a:pt x="654" y="1128"/>
                </a:lnTo>
                <a:lnTo>
                  <a:pt x="678" y="1078"/>
                </a:lnTo>
                <a:lnTo>
                  <a:pt x="700" y="1030"/>
                </a:lnTo>
                <a:lnTo>
                  <a:pt x="714" y="1006"/>
                </a:lnTo>
                <a:lnTo>
                  <a:pt x="720" y="994"/>
                </a:lnTo>
                <a:lnTo>
                  <a:pt x="726" y="984"/>
                </a:lnTo>
                <a:lnTo>
                  <a:pt x="728" y="968"/>
                </a:lnTo>
                <a:lnTo>
                  <a:pt x="730" y="950"/>
                </a:lnTo>
                <a:lnTo>
                  <a:pt x="734" y="928"/>
                </a:lnTo>
                <a:lnTo>
                  <a:pt x="734" y="910"/>
                </a:lnTo>
                <a:lnTo>
                  <a:pt x="732" y="890"/>
                </a:lnTo>
                <a:lnTo>
                  <a:pt x="728" y="866"/>
                </a:lnTo>
                <a:lnTo>
                  <a:pt x="722" y="840"/>
                </a:lnTo>
                <a:lnTo>
                  <a:pt x="718" y="814"/>
                </a:lnTo>
                <a:lnTo>
                  <a:pt x="712" y="804"/>
                </a:lnTo>
                <a:lnTo>
                  <a:pt x="708" y="792"/>
                </a:lnTo>
                <a:lnTo>
                  <a:pt x="698" y="758"/>
                </a:lnTo>
                <a:lnTo>
                  <a:pt x="690" y="722"/>
                </a:lnTo>
                <a:lnTo>
                  <a:pt x="682" y="686"/>
                </a:lnTo>
                <a:lnTo>
                  <a:pt x="678" y="648"/>
                </a:lnTo>
                <a:lnTo>
                  <a:pt x="678" y="632"/>
                </a:lnTo>
                <a:lnTo>
                  <a:pt x="680" y="616"/>
                </a:lnTo>
                <a:lnTo>
                  <a:pt x="680" y="598"/>
                </a:lnTo>
                <a:lnTo>
                  <a:pt x="678" y="580"/>
                </a:lnTo>
                <a:lnTo>
                  <a:pt x="676" y="570"/>
                </a:lnTo>
                <a:lnTo>
                  <a:pt x="672" y="562"/>
                </a:lnTo>
                <a:lnTo>
                  <a:pt x="660" y="544"/>
                </a:lnTo>
                <a:lnTo>
                  <a:pt x="658" y="540"/>
                </a:lnTo>
                <a:lnTo>
                  <a:pt x="640" y="518"/>
                </a:lnTo>
                <a:lnTo>
                  <a:pt x="632" y="508"/>
                </a:lnTo>
                <a:lnTo>
                  <a:pt x="622" y="500"/>
                </a:lnTo>
                <a:lnTo>
                  <a:pt x="616" y="498"/>
                </a:lnTo>
                <a:lnTo>
                  <a:pt x="606" y="492"/>
                </a:lnTo>
                <a:lnTo>
                  <a:pt x="596" y="488"/>
                </a:lnTo>
                <a:lnTo>
                  <a:pt x="584" y="484"/>
                </a:lnTo>
                <a:lnTo>
                  <a:pt x="570" y="482"/>
                </a:lnTo>
                <a:lnTo>
                  <a:pt x="568" y="478"/>
                </a:lnTo>
                <a:lnTo>
                  <a:pt x="568" y="474"/>
                </a:lnTo>
                <a:lnTo>
                  <a:pt x="568" y="464"/>
                </a:lnTo>
                <a:lnTo>
                  <a:pt x="572" y="466"/>
                </a:lnTo>
                <a:lnTo>
                  <a:pt x="574" y="472"/>
                </a:lnTo>
                <a:lnTo>
                  <a:pt x="578" y="478"/>
                </a:lnTo>
                <a:lnTo>
                  <a:pt x="580" y="480"/>
                </a:lnTo>
                <a:lnTo>
                  <a:pt x="582" y="480"/>
                </a:lnTo>
                <a:lnTo>
                  <a:pt x="576" y="464"/>
                </a:lnTo>
                <a:lnTo>
                  <a:pt x="572" y="442"/>
                </a:lnTo>
                <a:lnTo>
                  <a:pt x="568" y="420"/>
                </a:lnTo>
                <a:lnTo>
                  <a:pt x="566" y="396"/>
                </a:lnTo>
                <a:lnTo>
                  <a:pt x="564" y="346"/>
                </a:lnTo>
                <a:lnTo>
                  <a:pt x="564" y="296"/>
                </a:lnTo>
                <a:lnTo>
                  <a:pt x="568" y="242"/>
                </a:lnTo>
                <a:lnTo>
                  <a:pt x="568" y="212"/>
                </a:lnTo>
                <a:lnTo>
                  <a:pt x="566" y="184"/>
                </a:lnTo>
                <a:lnTo>
                  <a:pt x="562" y="166"/>
                </a:lnTo>
                <a:lnTo>
                  <a:pt x="554" y="148"/>
                </a:lnTo>
                <a:lnTo>
                  <a:pt x="550" y="130"/>
                </a:lnTo>
                <a:lnTo>
                  <a:pt x="546" y="112"/>
                </a:lnTo>
                <a:lnTo>
                  <a:pt x="554" y="124"/>
                </a:lnTo>
                <a:lnTo>
                  <a:pt x="558" y="138"/>
                </a:lnTo>
                <a:lnTo>
                  <a:pt x="562" y="156"/>
                </a:lnTo>
                <a:lnTo>
                  <a:pt x="564" y="174"/>
                </a:lnTo>
                <a:lnTo>
                  <a:pt x="564" y="150"/>
                </a:lnTo>
                <a:lnTo>
                  <a:pt x="560" y="130"/>
                </a:lnTo>
                <a:lnTo>
                  <a:pt x="554" y="110"/>
                </a:lnTo>
                <a:lnTo>
                  <a:pt x="546" y="94"/>
                </a:lnTo>
                <a:lnTo>
                  <a:pt x="536" y="78"/>
                </a:lnTo>
                <a:lnTo>
                  <a:pt x="524" y="64"/>
                </a:lnTo>
                <a:lnTo>
                  <a:pt x="500" y="36"/>
                </a:lnTo>
                <a:lnTo>
                  <a:pt x="492" y="36"/>
                </a:lnTo>
                <a:lnTo>
                  <a:pt x="484" y="38"/>
                </a:lnTo>
                <a:lnTo>
                  <a:pt x="474" y="38"/>
                </a:lnTo>
                <a:lnTo>
                  <a:pt x="466" y="36"/>
                </a:lnTo>
                <a:lnTo>
                  <a:pt x="460" y="34"/>
                </a:lnTo>
                <a:lnTo>
                  <a:pt x="454" y="30"/>
                </a:lnTo>
                <a:lnTo>
                  <a:pt x="450" y="24"/>
                </a:lnTo>
                <a:lnTo>
                  <a:pt x="444" y="18"/>
                </a:lnTo>
                <a:lnTo>
                  <a:pt x="430" y="10"/>
                </a:lnTo>
                <a:lnTo>
                  <a:pt x="414" y="6"/>
                </a:lnTo>
                <a:lnTo>
                  <a:pt x="398" y="2"/>
                </a:lnTo>
                <a:lnTo>
                  <a:pt x="380" y="0"/>
                </a:lnTo>
                <a:lnTo>
                  <a:pt x="364" y="2"/>
                </a:lnTo>
                <a:lnTo>
                  <a:pt x="346" y="4"/>
                </a:lnTo>
                <a:lnTo>
                  <a:pt x="330" y="8"/>
                </a:lnTo>
                <a:lnTo>
                  <a:pt x="314" y="14"/>
                </a:lnTo>
                <a:close/>
              </a:path>
            </a:pathLst>
          </a:custGeom>
          <a:solidFill>
            <a:schemeClr val="bg1">
              <a:alpha val="4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7574" name="Freeform 33"/>
          <p:cNvSpPr>
            <a:spLocks/>
          </p:cNvSpPr>
          <p:nvPr/>
        </p:nvSpPr>
        <p:spPr bwMode="auto">
          <a:xfrm flipH="1">
            <a:off x="615950" y="1695450"/>
            <a:ext cx="111125" cy="406400"/>
          </a:xfrm>
          <a:custGeom>
            <a:avLst/>
            <a:gdLst>
              <a:gd name="T0" fmla="*/ 0 w 844"/>
              <a:gd name="T1" fmla="*/ 0 h 3116"/>
              <a:gd name="T2" fmla="*/ 0 w 844"/>
              <a:gd name="T3" fmla="*/ 0 h 3116"/>
              <a:gd name="T4" fmla="*/ 0 w 844"/>
              <a:gd name="T5" fmla="*/ 0 h 3116"/>
              <a:gd name="T6" fmla="*/ 0 w 844"/>
              <a:gd name="T7" fmla="*/ 0 h 3116"/>
              <a:gd name="T8" fmla="*/ 0 w 844"/>
              <a:gd name="T9" fmla="*/ 0 h 3116"/>
              <a:gd name="T10" fmla="*/ 0 w 844"/>
              <a:gd name="T11" fmla="*/ 0 h 3116"/>
              <a:gd name="T12" fmla="*/ 0 w 844"/>
              <a:gd name="T13" fmla="*/ 0 h 3116"/>
              <a:gd name="T14" fmla="*/ 0 w 844"/>
              <a:gd name="T15" fmla="*/ 0 h 3116"/>
              <a:gd name="T16" fmla="*/ 0 w 844"/>
              <a:gd name="T17" fmla="*/ 0 h 3116"/>
              <a:gd name="T18" fmla="*/ 0 w 844"/>
              <a:gd name="T19" fmla="*/ 0 h 3116"/>
              <a:gd name="T20" fmla="*/ 0 w 844"/>
              <a:gd name="T21" fmla="*/ 0 h 3116"/>
              <a:gd name="T22" fmla="*/ 0 w 844"/>
              <a:gd name="T23" fmla="*/ 0 h 3116"/>
              <a:gd name="T24" fmla="*/ 0 w 844"/>
              <a:gd name="T25" fmla="*/ 0 h 3116"/>
              <a:gd name="T26" fmla="*/ 0 w 844"/>
              <a:gd name="T27" fmla="*/ 0 h 3116"/>
              <a:gd name="T28" fmla="*/ 0 w 844"/>
              <a:gd name="T29" fmla="*/ 0 h 3116"/>
              <a:gd name="T30" fmla="*/ 0 w 844"/>
              <a:gd name="T31" fmla="*/ 0 h 3116"/>
              <a:gd name="T32" fmla="*/ 0 w 844"/>
              <a:gd name="T33" fmla="*/ 0 h 3116"/>
              <a:gd name="T34" fmla="*/ 0 w 844"/>
              <a:gd name="T35" fmla="*/ 0 h 3116"/>
              <a:gd name="T36" fmla="*/ 0 w 844"/>
              <a:gd name="T37" fmla="*/ 0 h 3116"/>
              <a:gd name="T38" fmla="*/ 0 w 844"/>
              <a:gd name="T39" fmla="*/ 0 h 3116"/>
              <a:gd name="T40" fmla="*/ 0 w 844"/>
              <a:gd name="T41" fmla="*/ 0 h 3116"/>
              <a:gd name="T42" fmla="*/ 0 w 844"/>
              <a:gd name="T43" fmla="*/ 0 h 3116"/>
              <a:gd name="T44" fmla="*/ 0 w 844"/>
              <a:gd name="T45" fmla="*/ 0 h 3116"/>
              <a:gd name="T46" fmla="*/ 0 w 844"/>
              <a:gd name="T47" fmla="*/ 0 h 3116"/>
              <a:gd name="T48" fmla="*/ 0 w 844"/>
              <a:gd name="T49" fmla="*/ 0 h 3116"/>
              <a:gd name="T50" fmla="*/ 0 w 844"/>
              <a:gd name="T51" fmla="*/ 0 h 3116"/>
              <a:gd name="T52" fmla="*/ 0 w 844"/>
              <a:gd name="T53" fmla="*/ 0 h 3116"/>
              <a:gd name="T54" fmla="*/ 0 w 844"/>
              <a:gd name="T55" fmla="*/ 0 h 3116"/>
              <a:gd name="T56" fmla="*/ 0 w 844"/>
              <a:gd name="T57" fmla="*/ 0 h 3116"/>
              <a:gd name="T58" fmla="*/ 0 w 844"/>
              <a:gd name="T59" fmla="*/ 0 h 3116"/>
              <a:gd name="T60" fmla="*/ 0 w 844"/>
              <a:gd name="T61" fmla="*/ 0 h 3116"/>
              <a:gd name="T62" fmla="*/ 0 w 844"/>
              <a:gd name="T63" fmla="*/ 0 h 3116"/>
              <a:gd name="T64" fmla="*/ 0 w 844"/>
              <a:gd name="T65" fmla="*/ 0 h 3116"/>
              <a:gd name="T66" fmla="*/ 0 w 844"/>
              <a:gd name="T67" fmla="*/ 0 h 3116"/>
              <a:gd name="T68" fmla="*/ 0 w 844"/>
              <a:gd name="T69" fmla="*/ 0 h 3116"/>
              <a:gd name="T70" fmla="*/ 0 w 844"/>
              <a:gd name="T71" fmla="*/ 0 h 3116"/>
              <a:gd name="T72" fmla="*/ 0 w 844"/>
              <a:gd name="T73" fmla="*/ 0 h 3116"/>
              <a:gd name="T74" fmla="*/ 0 w 844"/>
              <a:gd name="T75" fmla="*/ 0 h 3116"/>
              <a:gd name="T76" fmla="*/ 0 w 844"/>
              <a:gd name="T77" fmla="*/ 0 h 3116"/>
              <a:gd name="T78" fmla="*/ 0 w 844"/>
              <a:gd name="T79" fmla="*/ 0 h 3116"/>
              <a:gd name="T80" fmla="*/ 0 w 844"/>
              <a:gd name="T81" fmla="*/ 0 h 3116"/>
              <a:gd name="T82" fmla="*/ 0 w 844"/>
              <a:gd name="T83" fmla="*/ 0 h 3116"/>
              <a:gd name="T84" fmla="*/ 0 w 844"/>
              <a:gd name="T85" fmla="*/ 0 h 3116"/>
              <a:gd name="T86" fmla="*/ 0 w 844"/>
              <a:gd name="T87" fmla="*/ 0 h 3116"/>
              <a:gd name="T88" fmla="*/ 0 w 844"/>
              <a:gd name="T89" fmla="*/ 0 h 3116"/>
              <a:gd name="T90" fmla="*/ 0 w 844"/>
              <a:gd name="T91" fmla="*/ 0 h 3116"/>
              <a:gd name="T92" fmla="*/ 0 w 844"/>
              <a:gd name="T93" fmla="*/ 0 h 3116"/>
              <a:gd name="T94" fmla="*/ 0 w 844"/>
              <a:gd name="T95" fmla="*/ 0 h 3116"/>
              <a:gd name="T96" fmla="*/ 0 w 844"/>
              <a:gd name="T97" fmla="*/ 0 h 3116"/>
              <a:gd name="T98" fmla="*/ 0 w 844"/>
              <a:gd name="T99" fmla="*/ 0 h 3116"/>
              <a:gd name="T100" fmla="*/ 0 w 844"/>
              <a:gd name="T101" fmla="*/ 0 h 3116"/>
              <a:gd name="T102" fmla="*/ 0 w 844"/>
              <a:gd name="T103" fmla="*/ 0 h 3116"/>
              <a:gd name="T104" fmla="*/ 0 w 844"/>
              <a:gd name="T105" fmla="*/ 0 h 3116"/>
              <a:gd name="T106" fmla="*/ 0 w 844"/>
              <a:gd name="T107" fmla="*/ 0 h 3116"/>
              <a:gd name="T108" fmla="*/ 0 w 844"/>
              <a:gd name="T109" fmla="*/ 0 h 3116"/>
              <a:gd name="T110" fmla="*/ 0 w 844"/>
              <a:gd name="T111" fmla="*/ 0 h 3116"/>
              <a:gd name="T112" fmla="*/ 0 w 844"/>
              <a:gd name="T113" fmla="*/ 0 h 3116"/>
              <a:gd name="T114" fmla="*/ 0 w 844"/>
              <a:gd name="T115" fmla="*/ 0 h 3116"/>
              <a:gd name="T116" fmla="*/ 0 w 844"/>
              <a:gd name="T117" fmla="*/ 0 h 3116"/>
              <a:gd name="T118" fmla="*/ 0 w 844"/>
              <a:gd name="T119" fmla="*/ 0 h 31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4"/>
              <a:gd name="T181" fmla="*/ 0 h 3116"/>
              <a:gd name="T182" fmla="*/ 844 w 844"/>
              <a:gd name="T183" fmla="*/ 3116 h 31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4" h="3116">
                <a:moveTo>
                  <a:pt x="504" y="4"/>
                </a:moveTo>
                <a:lnTo>
                  <a:pt x="504" y="4"/>
                </a:lnTo>
                <a:lnTo>
                  <a:pt x="498" y="4"/>
                </a:lnTo>
                <a:lnTo>
                  <a:pt x="492" y="4"/>
                </a:lnTo>
                <a:lnTo>
                  <a:pt x="488" y="6"/>
                </a:lnTo>
                <a:lnTo>
                  <a:pt x="482" y="10"/>
                </a:lnTo>
                <a:lnTo>
                  <a:pt x="476" y="10"/>
                </a:lnTo>
                <a:lnTo>
                  <a:pt x="462" y="10"/>
                </a:lnTo>
                <a:lnTo>
                  <a:pt x="446" y="16"/>
                </a:lnTo>
                <a:lnTo>
                  <a:pt x="432" y="20"/>
                </a:lnTo>
                <a:lnTo>
                  <a:pt x="426" y="24"/>
                </a:lnTo>
                <a:lnTo>
                  <a:pt x="414" y="26"/>
                </a:lnTo>
                <a:lnTo>
                  <a:pt x="404" y="30"/>
                </a:lnTo>
                <a:lnTo>
                  <a:pt x="396" y="38"/>
                </a:lnTo>
                <a:lnTo>
                  <a:pt x="390" y="48"/>
                </a:lnTo>
                <a:lnTo>
                  <a:pt x="386" y="60"/>
                </a:lnTo>
                <a:lnTo>
                  <a:pt x="382" y="74"/>
                </a:lnTo>
                <a:lnTo>
                  <a:pt x="376" y="78"/>
                </a:lnTo>
                <a:lnTo>
                  <a:pt x="372" y="82"/>
                </a:lnTo>
                <a:lnTo>
                  <a:pt x="370" y="84"/>
                </a:lnTo>
                <a:lnTo>
                  <a:pt x="366" y="98"/>
                </a:lnTo>
                <a:lnTo>
                  <a:pt x="362" y="106"/>
                </a:lnTo>
                <a:lnTo>
                  <a:pt x="356" y="118"/>
                </a:lnTo>
                <a:lnTo>
                  <a:pt x="356" y="124"/>
                </a:lnTo>
                <a:lnTo>
                  <a:pt x="352" y="132"/>
                </a:lnTo>
                <a:lnTo>
                  <a:pt x="350" y="144"/>
                </a:lnTo>
                <a:lnTo>
                  <a:pt x="350" y="154"/>
                </a:lnTo>
                <a:lnTo>
                  <a:pt x="348" y="162"/>
                </a:lnTo>
                <a:lnTo>
                  <a:pt x="352" y="184"/>
                </a:lnTo>
                <a:lnTo>
                  <a:pt x="350" y="194"/>
                </a:lnTo>
                <a:lnTo>
                  <a:pt x="350" y="202"/>
                </a:lnTo>
                <a:lnTo>
                  <a:pt x="350" y="214"/>
                </a:lnTo>
                <a:lnTo>
                  <a:pt x="358" y="246"/>
                </a:lnTo>
                <a:lnTo>
                  <a:pt x="362" y="256"/>
                </a:lnTo>
                <a:lnTo>
                  <a:pt x="368" y="266"/>
                </a:lnTo>
                <a:lnTo>
                  <a:pt x="372" y="270"/>
                </a:lnTo>
                <a:lnTo>
                  <a:pt x="374" y="272"/>
                </a:lnTo>
                <a:lnTo>
                  <a:pt x="380" y="274"/>
                </a:lnTo>
                <a:lnTo>
                  <a:pt x="382" y="292"/>
                </a:lnTo>
                <a:lnTo>
                  <a:pt x="382" y="308"/>
                </a:lnTo>
                <a:lnTo>
                  <a:pt x="382" y="326"/>
                </a:lnTo>
                <a:lnTo>
                  <a:pt x="376" y="372"/>
                </a:lnTo>
                <a:lnTo>
                  <a:pt x="374" y="370"/>
                </a:lnTo>
                <a:lnTo>
                  <a:pt x="372" y="370"/>
                </a:lnTo>
                <a:lnTo>
                  <a:pt x="368" y="376"/>
                </a:lnTo>
                <a:lnTo>
                  <a:pt x="366" y="384"/>
                </a:lnTo>
                <a:lnTo>
                  <a:pt x="362" y="386"/>
                </a:lnTo>
                <a:lnTo>
                  <a:pt x="358" y="392"/>
                </a:lnTo>
                <a:lnTo>
                  <a:pt x="352" y="400"/>
                </a:lnTo>
                <a:lnTo>
                  <a:pt x="342" y="410"/>
                </a:lnTo>
                <a:lnTo>
                  <a:pt x="332" y="420"/>
                </a:lnTo>
                <a:lnTo>
                  <a:pt x="324" y="426"/>
                </a:lnTo>
                <a:lnTo>
                  <a:pt x="310" y="432"/>
                </a:lnTo>
                <a:lnTo>
                  <a:pt x="306" y="434"/>
                </a:lnTo>
                <a:lnTo>
                  <a:pt x="302" y="438"/>
                </a:lnTo>
                <a:lnTo>
                  <a:pt x="274" y="440"/>
                </a:lnTo>
                <a:lnTo>
                  <a:pt x="226" y="446"/>
                </a:lnTo>
                <a:lnTo>
                  <a:pt x="180" y="456"/>
                </a:lnTo>
                <a:lnTo>
                  <a:pt x="156" y="460"/>
                </a:lnTo>
                <a:lnTo>
                  <a:pt x="132" y="462"/>
                </a:lnTo>
                <a:lnTo>
                  <a:pt x="110" y="464"/>
                </a:lnTo>
                <a:lnTo>
                  <a:pt x="100" y="466"/>
                </a:lnTo>
                <a:lnTo>
                  <a:pt x="88" y="470"/>
                </a:lnTo>
                <a:lnTo>
                  <a:pt x="78" y="476"/>
                </a:lnTo>
                <a:lnTo>
                  <a:pt x="68" y="484"/>
                </a:lnTo>
                <a:lnTo>
                  <a:pt x="62" y="496"/>
                </a:lnTo>
                <a:lnTo>
                  <a:pt x="56" y="510"/>
                </a:lnTo>
                <a:lnTo>
                  <a:pt x="48" y="548"/>
                </a:lnTo>
                <a:lnTo>
                  <a:pt x="42" y="584"/>
                </a:lnTo>
                <a:lnTo>
                  <a:pt x="38" y="624"/>
                </a:lnTo>
                <a:lnTo>
                  <a:pt x="32" y="634"/>
                </a:lnTo>
                <a:lnTo>
                  <a:pt x="18" y="658"/>
                </a:lnTo>
                <a:lnTo>
                  <a:pt x="12" y="676"/>
                </a:lnTo>
                <a:lnTo>
                  <a:pt x="8" y="698"/>
                </a:lnTo>
                <a:lnTo>
                  <a:pt x="4" y="722"/>
                </a:lnTo>
                <a:lnTo>
                  <a:pt x="4" y="748"/>
                </a:lnTo>
                <a:lnTo>
                  <a:pt x="4" y="818"/>
                </a:lnTo>
                <a:lnTo>
                  <a:pt x="4" y="904"/>
                </a:lnTo>
                <a:lnTo>
                  <a:pt x="0" y="1016"/>
                </a:lnTo>
                <a:lnTo>
                  <a:pt x="6" y="1050"/>
                </a:lnTo>
                <a:lnTo>
                  <a:pt x="18" y="1106"/>
                </a:lnTo>
                <a:lnTo>
                  <a:pt x="30" y="1164"/>
                </a:lnTo>
                <a:lnTo>
                  <a:pt x="36" y="1202"/>
                </a:lnTo>
                <a:lnTo>
                  <a:pt x="38" y="1220"/>
                </a:lnTo>
                <a:lnTo>
                  <a:pt x="42" y="1238"/>
                </a:lnTo>
                <a:lnTo>
                  <a:pt x="46" y="1246"/>
                </a:lnTo>
                <a:lnTo>
                  <a:pt x="52" y="1254"/>
                </a:lnTo>
                <a:lnTo>
                  <a:pt x="60" y="1258"/>
                </a:lnTo>
                <a:lnTo>
                  <a:pt x="68" y="1262"/>
                </a:lnTo>
                <a:lnTo>
                  <a:pt x="86" y="1268"/>
                </a:lnTo>
                <a:lnTo>
                  <a:pt x="96" y="1272"/>
                </a:lnTo>
                <a:lnTo>
                  <a:pt x="102" y="1276"/>
                </a:lnTo>
                <a:lnTo>
                  <a:pt x="104" y="1280"/>
                </a:lnTo>
                <a:lnTo>
                  <a:pt x="110" y="1284"/>
                </a:lnTo>
                <a:lnTo>
                  <a:pt x="114" y="1286"/>
                </a:lnTo>
                <a:lnTo>
                  <a:pt x="48" y="1616"/>
                </a:lnTo>
                <a:lnTo>
                  <a:pt x="48" y="1626"/>
                </a:lnTo>
                <a:lnTo>
                  <a:pt x="50" y="1636"/>
                </a:lnTo>
                <a:lnTo>
                  <a:pt x="52" y="1644"/>
                </a:lnTo>
                <a:lnTo>
                  <a:pt x="56" y="1646"/>
                </a:lnTo>
                <a:lnTo>
                  <a:pt x="58" y="1646"/>
                </a:lnTo>
                <a:lnTo>
                  <a:pt x="68" y="1646"/>
                </a:lnTo>
                <a:lnTo>
                  <a:pt x="82" y="1648"/>
                </a:lnTo>
                <a:lnTo>
                  <a:pt x="98" y="1654"/>
                </a:lnTo>
                <a:lnTo>
                  <a:pt x="104" y="1658"/>
                </a:lnTo>
                <a:lnTo>
                  <a:pt x="110" y="1662"/>
                </a:lnTo>
                <a:lnTo>
                  <a:pt x="118" y="1666"/>
                </a:lnTo>
                <a:lnTo>
                  <a:pt x="126" y="1670"/>
                </a:lnTo>
                <a:lnTo>
                  <a:pt x="144" y="1672"/>
                </a:lnTo>
                <a:lnTo>
                  <a:pt x="158" y="1672"/>
                </a:lnTo>
                <a:lnTo>
                  <a:pt x="168" y="1672"/>
                </a:lnTo>
                <a:lnTo>
                  <a:pt x="196" y="1670"/>
                </a:lnTo>
                <a:lnTo>
                  <a:pt x="196" y="1798"/>
                </a:lnTo>
                <a:lnTo>
                  <a:pt x="198" y="1820"/>
                </a:lnTo>
                <a:lnTo>
                  <a:pt x="200" y="1844"/>
                </a:lnTo>
                <a:lnTo>
                  <a:pt x="204" y="1868"/>
                </a:lnTo>
                <a:lnTo>
                  <a:pt x="196" y="1936"/>
                </a:lnTo>
                <a:lnTo>
                  <a:pt x="190" y="1998"/>
                </a:lnTo>
                <a:lnTo>
                  <a:pt x="188" y="2060"/>
                </a:lnTo>
                <a:lnTo>
                  <a:pt x="188" y="2188"/>
                </a:lnTo>
                <a:lnTo>
                  <a:pt x="188" y="2284"/>
                </a:lnTo>
                <a:lnTo>
                  <a:pt x="182" y="2376"/>
                </a:lnTo>
                <a:lnTo>
                  <a:pt x="178" y="2442"/>
                </a:lnTo>
                <a:lnTo>
                  <a:pt x="180" y="2508"/>
                </a:lnTo>
                <a:lnTo>
                  <a:pt x="184" y="2674"/>
                </a:lnTo>
                <a:lnTo>
                  <a:pt x="186" y="2804"/>
                </a:lnTo>
                <a:lnTo>
                  <a:pt x="184" y="2832"/>
                </a:lnTo>
                <a:lnTo>
                  <a:pt x="180" y="2866"/>
                </a:lnTo>
                <a:lnTo>
                  <a:pt x="180" y="2880"/>
                </a:lnTo>
                <a:lnTo>
                  <a:pt x="180" y="2894"/>
                </a:lnTo>
                <a:lnTo>
                  <a:pt x="186" y="2906"/>
                </a:lnTo>
                <a:lnTo>
                  <a:pt x="188" y="2910"/>
                </a:lnTo>
                <a:lnTo>
                  <a:pt x="192" y="2912"/>
                </a:lnTo>
                <a:lnTo>
                  <a:pt x="208" y="2920"/>
                </a:lnTo>
                <a:lnTo>
                  <a:pt x="216" y="2928"/>
                </a:lnTo>
                <a:lnTo>
                  <a:pt x="224" y="2936"/>
                </a:lnTo>
                <a:lnTo>
                  <a:pt x="226" y="2942"/>
                </a:lnTo>
                <a:lnTo>
                  <a:pt x="230" y="2958"/>
                </a:lnTo>
                <a:lnTo>
                  <a:pt x="238" y="2984"/>
                </a:lnTo>
                <a:lnTo>
                  <a:pt x="240" y="2988"/>
                </a:lnTo>
                <a:lnTo>
                  <a:pt x="244" y="2990"/>
                </a:lnTo>
                <a:lnTo>
                  <a:pt x="248" y="2992"/>
                </a:lnTo>
                <a:lnTo>
                  <a:pt x="242" y="3012"/>
                </a:lnTo>
                <a:lnTo>
                  <a:pt x="238" y="3026"/>
                </a:lnTo>
                <a:lnTo>
                  <a:pt x="234" y="3038"/>
                </a:lnTo>
                <a:lnTo>
                  <a:pt x="230" y="3044"/>
                </a:lnTo>
                <a:lnTo>
                  <a:pt x="226" y="3054"/>
                </a:lnTo>
                <a:lnTo>
                  <a:pt x="222" y="3070"/>
                </a:lnTo>
                <a:lnTo>
                  <a:pt x="222" y="3076"/>
                </a:lnTo>
                <a:lnTo>
                  <a:pt x="224" y="3082"/>
                </a:lnTo>
                <a:lnTo>
                  <a:pt x="226" y="3088"/>
                </a:lnTo>
                <a:lnTo>
                  <a:pt x="224" y="3094"/>
                </a:lnTo>
                <a:lnTo>
                  <a:pt x="222" y="3098"/>
                </a:lnTo>
                <a:lnTo>
                  <a:pt x="220" y="3102"/>
                </a:lnTo>
                <a:lnTo>
                  <a:pt x="222" y="3108"/>
                </a:lnTo>
                <a:lnTo>
                  <a:pt x="224" y="3110"/>
                </a:lnTo>
                <a:lnTo>
                  <a:pt x="226" y="3112"/>
                </a:lnTo>
                <a:lnTo>
                  <a:pt x="288" y="3114"/>
                </a:lnTo>
                <a:lnTo>
                  <a:pt x="364" y="3116"/>
                </a:lnTo>
                <a:lnTo>
                  <a:pt x="426" y="3116"/>
                </a:lnTo>
                <a:lnTo>
                  <a:pt x="428" y="3116"/>
                </a:lnTo>
                <a:lnTo>
                  <a:pt x="428" y="3112"/>
                </a:lnTo>
                <a:lnTo>
                  <a:pt x="430" y="3104"/>
                </a:lnTo>
                <a:lnTo>
                  <a:pt x="430" y="3100"/>
                </a:lnTo>
                <a:lnTo>
                  <a:pt x="428" y="3098"/>
                </a:lnTo>
                <a:lnTo>
                  <a:pt x="438" y="3096"/>
                </a:lnTo>
                <a:lnTo>
                  <a:pt x="440" y="3080"/>
                </a:lnTo>
                <a:lnTo>
                  <a:pt x="456" y="3078"/>
                </a:lnTo>
                <a:lnTo>
                  <a:pt x="474" y="3082"/>
                </a:lnTo>
                <a:lnTo>
                  <a:pt x="500" y="3086"/>
                </a:lnTo>
                <a:lnTo>
                  <a:pt x="524" y="3094"/>
                </a:lnTo>
                <a:lnTo>
                  <a:pt x="546" y="3098"/>
                </a:lnTo>
                <a:lnTo>
                  <a:pt x="574" y="3100"/>
                </a:lnTo>
                <a:lnTo>
                  <a:pt x="608" y="3102"/>
                </a:lnTo>
                <a:lnTo>
                  <a:pt x="650" y="3100"/>
                </a:lnTo>
                <a:lnTo>
                  <a:pt x="688" y="3098"/>
                </a:lnTo>
                <a:lnTo>
                  <a:pt x="720" y="3094"/>
                </a:lnTo>
                <a:lnTo>
                  <a:pt x="738" y="3088"/>
                </a:lnTo>
                <a:lnTo>
                  <a:pt x="758" y="3080"/>
                </a:lnTo>
                <a:lnTo>
                  <a:pt x="760" y="3080"/>
                </a:lnTo>
                <a:lnTo>
                  <a:pt x="760" y="3076"/>
                </a:lnTo>
                <a:lnTo>
                  <a:pt x="758" y="3070"/>
                </a:lnTo>
                <a:lnTo>
                  <a:pt x="754" y="3068"/>
                </a:lnTo>
                <a:lnTo>
                  <a:pt x="752" y="3066"/>
                </a:lnTo>
                <a:lnTo>
                  <a:pt x="752" y="3060"/>
                </a:lnTo>
                <a:lnTo>
                  <a:pt x="750" y="3056"/>
                </a:lnTo>
                <a:lnTo>
                  <a:pt x="746" y="3050"/>
                </a:lnTo>
                <a:lnTo>
                  <a:pt x="740" y="3044"/>
                </a:lnTo>
                <a:lnTo>
                  <a:pt x="732" y="3040"/>
                </a:lnTo>
                <a:lnTo>
                  <a:pt x="720" y="3034"/>
                </a:lnTo>
                <a:lnTo>
                  <a:pt x="704" y="3032"/>
                </a:lnTo>
                <a:lnTo>
                  <a:pt x="654" y="3028"/>
                </a:lnTo>
                <a:lnTo>
                  <a:pt x="646" y="3024"/>
                </a:lnTo>
                <a:lnTo>
                  <a:pt x="636" y="3018"/>
                </a:lnTo>
                <a:lnTo>
                  <a:pt x="620" y="3018"/>
                </a:lnTo>
                <a:lnTo>
                  <a:pt x="616" y="3012"/>
                </a:lnTo>
                <a:lnTo>
                  <a:pt x="604" y="3004"/>
                </a:lnTo>
                <a:lnTo>
                  <a:pt x="584" y="2990"/>
                </a:lnTo>
                <a:lnTo>
                  <a:pt x="586" y="2986"/>
                </a:lnTo>
                <a:lnTo>
                  <a:pt x="584" y="2982"/>
                </a:lnTo>
                <a:lnTo>
                  <a:pt x="580" y="2980"/>
                </a:lnTo>
                <a:lnTo>
                  <a:pt x="578" y="2980"/>
                </a:lnTo>
                <a:lnTo>
                  <a:pt x="576" y="2976"/>
                </a:lnTo>
                <a:lnTo>
                  <a:pt x="572" y="2974"/>
                </a:lnTo>
                <a:lnTo>
                  <a:pt x="566" y="2962"/>
                </a:lnTo>
                <a:lnTo>
                  <a:pt x="564" y="2960"/>
                </a:lnTo>
                <a:lnTo>
                  <a:pt x="560" y="2958"/>
                </a:lnTo>
                <a:lnTo>
                  <a:pt x="556" y="2958"/>
                </a:lnTo>
                <a:lnTo>
                  <a:pt x="554" y="2948"/>
                </a:lnTo>
                <a:lnTo>
                  <a:pt x="550" y="2944"/>
                </a:lnTo>
                <a:lnTo>
                  <a:pt x="552" y="2922"/>
                </a:lnTo>
                <a:lnTo>
                  <a:pt x="544" y="2896"/>
                </a:lnTo>
                <a:lnTo>
                  <a:pt x="536" y="2880"/>
                </a:lnTo>
                <a:lnTo>
                  <a:pt x="528" y="2868"/>
                </a:lnTo>
                <a:lnTo>
                  <a:pt x="522" y="2862"/>
                </a:lnTo>
                <a:lnTo>
                  <a:pt x="514" y="2858"/>
                </a:lnTo>
                <a:lnTo>
                  <a:pt x="506" y="2858"/>
                </a:lnTo>
                <a:lnTo>
                  <a:pt x="506" y="2854"/>
                </a:lnTo>
                <a:lnTo>
                  <a:pt x="506" y="2852"/>
                </a:lnTo>
                <a:lnTo>
                  <a:pt x="510" y="2850"/>
                </a:lnTo>
                <a:lnTo>
                  <a:pt x="518" y="2844"/>
                </a:lnTo>
                <a:lnTo>
                  <a:pt x="530" y="2836"/>
                </a:lnTo>
                <a:lnTo>
                  <a:pt x="540" y="2824"/>
                </a:lnTo>
                <a:lnTo>
                  <a:pt x="548" y="2814"/>
                </a:lnTo>
                <a:lnTo>
                  <a:pt x="588" y="2660"/>
                </a:lnTo>
                <a:lnTo>
                  <a:pt x="620" y="2546"/>
                </a:lnTo>
                <a:lnTo>
                  <a:pt x="634" y="2498"/>
                </a:lnTo>
                <a:lnTo>
                  <a:pt x="646" y="2462"/>
                </a:lnTo>
                <a:lnTo>
                  <a:pt x="656" y="2430"/>
                </a:lnTo>
                <a:lnTo>
                  <a:pt x="666" y="2392"/>
                </a:lnTo>
                <a:lnTo>
                  <a:pt x="686" y="2308"/>
                </a:lnTo>
                <a:lnTo>
                  <a:pt x="700" y="2234"/>
                </a:lnTo>
                <a:lnTo>
                  <a:pt x="708" y="2192"/>
                </a:lnTo>
                <a:lnTo>
                  <a:pt x="740" y="1986"/>
                </a:lnTo>
                <a:lnTo>
                  <a:pt x="760" y="1846"/>
                </a:lnTo>
                <a:lnTo>
                  <a:pt x="770" y="1768"/>
                </a:lnTo>
                <a:lnTo>
                  <a:pt x="776" y="1732"/>
                </a:lnTo>
                <a:lnTo>
                  <a:pt x="784" y="1688"/>
                </a:lnTo>
                <a:lnTo>
                  <a:pt x="798" y="1628"/>
                </a:lnTo>
                <a:lnTo>
                  <a:pt x="808" y="1592"/>
                </a:lnTo>
                <a:lnTo>
                  <a:pt x="816" y="1564"/>
                </a:lnTo>
                <a:lnTo>
                  <a:pt x="824" y="1540"/>
                </a:lnTo>
                <a:lnTo>
                  <a:pt x="834" y="1504"/>
                </a:lnTo>
                <a:lnTo>
                  <a:pt x="838" y="1488"/>
                </a:lnTo>
                <a:lnTo>
                  <a:pt x="838" y="1474"/>
                </a:lnTo>
                <a:lnTo>
                  <a:pt x="836" y="1444"/>
                </a:lnTo>
                <a:lnTo>
                  <a:pt x="832" y="1422"/>
                </a:lnTo>
                <a:lnTo>
                  <a:pt x="830" y="1414"/>
                </a:lnTo>
                <a:lnTo>
                  <a:pt x="832" y="1408"/>
                </a:lnTo>
                <a:lnTo>
                  <a:pt x="836" y="1404"/>
                </a:lnTo>
                <a:lnTo>
                  <a:pt x="838" y="1398"/>
                </a:lnTo>
                <a:lnTo>
                  <a:pt x="840" y="1370"/>
                </a:lnTo>
                <a:lnTo>
                  <a:pt x="844" y="1336"/>
                </a:lnTo>
                <a:lnTo>
                  <a:pt x="842" y="1322"/>
                </a:lnTo>
                <a:lnTo>
                  <a:pt x="838" y="1304"/>
                </a:lnTo>
                <a:lnTo>
                  <a:pt x="832" y="1284"/>
                </a:lnTo>
                <a:lnTo>
                  <a:pt x="830" y="1266"/>
                </a:lnTo>
                <a:lnTo>
                  <a:pt x="830" y="1258"/>
                </a:lnTo>
                <a:lnTo>
                  <a:pt x="828" y="1250"/>
                </a:lnTo>
                <a:lnTo>
                  <a:pt x="822" y="1230"/>
                </a:lnTo>
                <a:lnTo>
                  <a:pt x="812" y="1208"/>
                </a:lnTo>
                <a:lnTo>
                  <a:pt x="814" y="1184"/>
                </a:lnTo>
                <a:lnTo>
                  <a:pt x="818" y="1150"/>
                </a:lnTo>
                <a:lnTo>
                  <a:pt x="820" y="1134"/>
                </a:lnTo>
                <a:lnTo>
                  <a:pt x="820" y="1126"/>
                </a:lnTo>
                <a:lnTo>
                  <a:pt x="822" y="1122"/>
                </a:lnTo>
                <a:lnTo>
                  <a:pt x="828" y="1118"/>
                </a:lnTo>
                <a:lnTo>
                  <a:pt x="832" y="1112"/>
                </a:lnTo>
                <a:lnTo>
                  <a:pt x="834" y="1100"/>
                </a:lnTo>
                <a:lnTo>
                  <a:pt x="834" y="1086"/>
                </a:lnTo>
                <a:lnTo>
                  <a:pt x="826" y="1018"/>
                </a:lnTo>
                <a:lnTo>
                  <a:pt x="822" y="980"/>
                </a:lnTo>
                <a:lnTo>
                  <a:pt x="818" y="956"/>
                </a:lnTo>
                <a:lnTo>
                  <a:pt x="816" y="934"/>
                </a:lnTo>
                <a:lnTo>
                  <a:pt x="814" y="904"/>
                </a:lnTo>
                <a:lnTo>
                  <a:pt x="814" y="856"/>
                </a:lnTo>
                <a:lnTo>
                  <a:pt x="818" y="814"/>
                </a:lnTo>
                <a:lnTo>
                  <a:pt x="820" y="784"/>
                </a:lnTo>
                <a:lnTo>
                  <a:pt x="820" y="768"/>
                </a:lnTo>
                <a:lnTo>
                  <a:pt x="820" y="756"/>
                </a:lnTo>
                <a:lnTo>
                  <a:pt x="816" y="730"/>
                </a:lnTo>
                <a:lnTo>
                  <a:pt x="812" y="698"/>
                </a:lnTo>
                <a:lnTo>
                  <a:pt x="808" y="670"/>
                </a:lnTo>
                <a:lnTo>
                  <a:pt x="806" y="658"/>
                </a:lnTo>
                <a:lnTo>
                  <a:pt x="802" y="646"/>
                </a:lnTo>
                <a:lnTo>
                  <a:pt x="796" y="632"/>
                </a:lnTo>
                <a:lnTo>
                  <a:pt x="788" y="622"/>
                </a:lnTo>
                <a:lnTo>
                  <a:pt x="782" y="614"/>
                </a:lnTo>
                <a:lnTo>
                  <a:pt x="772" y="606"/>
                </a:lnTo>
                <a:lnTo>
                  <a:pt x="754" y="592"/>
                </a:lnTo>
                <a:lnTo>
                  <a:pt x="722" y="570"/>
                </a:lnTo>
                <a:lnTo>
                  <a:pt x="666" y="534"/>
                </a:lnTo>
                <a:lnTo>
                  <a:pt x="648" y="522"/>
                </a:lnTo>
                <a:lnTo>
                  <a:pt x="628" y="512"/>
                </a:lnTo>
                <a:lnTo>
                  <a:pt x="604" y="502"/>
                </a:lnTo>
                <a:lnTo>
                  <a:pt x="584" y="472"/>
                </a:lnTo>
                <a:lnTo>
                  <a:pt x="582" y="458"/>
                </a:lnTo>
                <a:lnTo>
                  <a:pt x="582" y="448"/>
                </a:lnTo>
                <a:lnTo>
                  <a:pt x="582" y="436"/>
                </a:lnTo>
                <a:lnTo>
                  <a:pt x="580" y="430"/>
                </a:lnTo>
                <a:lnTo>
                  <a:pt x="576" y="428"/>
                </a:lnTo>
                <a:lnTo>
                  <a:pt x="572" y="426"/>
                </a:lnTo>
                <a:lnTo>
                  <a:pt x="576" y="416"/>
                </a:lnTo>
                <a:lnTo>
                  <a:pt x="586" y="416"/>
                </a:lnTo>
                <a:lnTo>
                  <a:pt x="594" y="414"/>
                </a:lnTo>
                <a:lnTo>
                  <a:pt x="598" y="410"/>
                </a:lnTo>
                <a:lnTo>
                  <a:pt x="602" y="408"/>
                </a:lnTo>
                <a:lnTo>
                  <a:pt x="616" y="380"/>
                </a:lnTo>
                <a:lnTo>
                  <a:pt x="630" y="346"/>
                </a:lnTo>
                <a:lnTo>
                  <a:pt x="636" y="330"/>
                </a:lnTo>
                <a:lnTo>
                  <a:pt x="640" y="310"/>
                </a:lnTo>
                <a:lnTo>
                  <a:pt x="646" y="290"/>
                </a:lnTo>
                <a:lnTo>
                  <a:pt x="650" y="274"/>
                </a:lnTo>
                <a:lnTo>
                  <a:pt x="652" y="268"/>
                </a:lnTo>
                <a:lnTo>
                  <a:pt x="654" y="262"/>
                </a:lnTo>
                <a:lnTo>
                  <a:pt x="654" y="250"/>
                </a:lnTo>
                <a:lnTo>
                  <a:pt x="650" y="240"/>
                </a:lnTo>
                <a:lnTo>
                  <a:pt x="652" y="228"/>
                </a:lnTo>
                <a:lnTo>
                  <a:pt x="654" y="226"/>
                </a:lnTo>
                <a:lnTo>
                  <a:pt x="660" y="224"/>
                </a:lnTo>
                <a:lnTo>
                  <a:pt x="664" y="222"/>
                </a:lnTo>
                <a:lnTo>
                  <a:pt x="656" y="222"/>
                </a:lnTo>
                <a:lnTo>
                  <a:pt x="664" y="202"/>
                </a:lnTo>
                <a:lnTo>
                  <a:pt x="666" y="198"/>
                </a:lnTo>
                <a:lnTo>
                  <a:pt x="666" y="194"/>
                </a:lnTo>
                <a:lnTo>
                  <a:pt x="664" y="190"/>
                </a:lnTo>
                <a:lnTo>
                  <a:pt x="664" y="178"/>
                </a:lnTo>
                <a:lnTo>
                  <a:pt x="664" y="166"/>
                </a:lnTo>
                <a:lnTo>
                  <a:pt x="662" y="154"/>
                </a:lnTo>
                <a:lnTo>
                  <a:pt x="654" y="130"/>
                </a:lnTo>
                <a:lnTo>
                  <a:pt x="650" y="116"/>
                </a:lnTo>
                <a:lnTo>
                  <a:pt x="658" y="112"/>
                </a:lnTo>
                <a:lnTo>
                  <a:pt x="662" y="108"/>
                </a:lnTo>
                <a:lnTo>
                  <a:pt x="664" y="106"/>
                </a:lnTo>
                <a:lnTo>
                  <a:pt x="664" y="102"/>
                </a:lnTo>
                <a:lnTo>
                  <a:pt x="664" y="88"/>
                </a:lnTo>
                <a:lnTo>
                  <a:pt x="664" y="86"/>
                </a:lnTo>
                <a:lnTo>
                  <a:pt x="662" y="74"/>
                </a:lnTo>
                <a:lnTo>
                  <a:pt x="658" y="68"/>
                </a:lnTo>
                <a:lnTo>
                  <a:pt x="656" y="64"/>
                </a:lnTo>
                <a:lnTo>
                  <a:pt x="654" y="62"/>
                </a:lnTo>
                <a:lnTo>
                  <a:pt x="628" y="36"/>
                </a:lnTo>
                <a:lnTo>
                  <a:pt x="620" y="30"/>
                </a:lnTo>
                <a:lnTo>
                  <a:pt x="614" y="26"/>
                </a:lnTo>
                <a:lnTo>
                  <a:pt x="604" y="22"/>
                </a:lnTo>
                <a:lnTo>
                  <a:pt x="596" y="20"/>
                </a:lnTo>
                <a:lnTo>
                  <a:pt x="590" y="16"/>
                </a:lnTo>
                <a:lnTo>
                  <a:pt x="584" y="16"/>
                </a:lnTo>
                <a:lnTo>
                  <a:pt x="574" y="14"/>
                </a:lnTo>
                <a:lnTo>
                  <a:pt x="560" y="10"/>
                </a:lnTo>
                <a:lnTo>
                  <a:pt x="540" y="6"/>
                </a:lnTo>
                <a:lnTo>
                  <a:pt x="532" y="2"/>
                </a:lnTo>
                <a:lnTo>
                  <a:pt x="516" y="0"/>
                </a:lnTo>
                <a:lnTo>
                  <a:pt x="512" y="2"/>
                </a:lnTo>
                <a:lnTo>
                  <a:pt x="508" y="2"/>
                </a:lnTo>
                <a:lnTo>
                  <a:pt x="504" y="4"/>
                </a:lnTo>
                <a:close/>
              </a:path>
            </a:pathLst>
          </a:custGeom>
          <a:solidFill>
            <a:schemeClr val="bg1">
              <a:alpha val="5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7575" name="Freeform 34"/>
          <p:cNvSpPr>
            <a:spLocks/>
          </p:cNvSpPr>
          <p:nvPr/>
        </p:nvSpPr>
        <p:spPr bwMode="auto">
          <a:xfrm>
            <a:off x="708025" y="1795463"/>
            <a:ext cx="114300" cy="419100"/>
          </a:xfrm>
          <a:custGeom>
            <a:avLst/>
            <a:gdLst>
              <a:gd name="T0" fmla="*/ 0 w 872"/>
              <a:gd name="T1" fmla="*/ 0 h 3210"/>
              <a:gd name="T2" fmla="*/ 0 w 872"/>
              <a:gd name="T3" fmla="*/ 0 h 3210"/>
              <a:gd name="T4" fmla="*/ 0 w 872"/>
              <a:gd name="T5" fmla="*/ 0 h 3210"/>
              <a:gd name="T6" fmla="*/ 0 w 872"/>
              <a:gd name="T7" fmla="*/ 0 h 3210"/>
              <a:gd name="T8" fmla="*/ 0 w 872"/>
              <a:gd name="T9" fmla="*/ 0 h 3210"/>
              <a:gd name="T10" fmla="*/ 0 w 872"/>
              <a:gd name="T11" fmla="*/ 0 h 3210"/>
              <a:gd name="T12" fmla="*/ 0 w 872"/>
              <a:gd name="T13" fmla="*/ 0 h 3210"/>
              <a:gd name="T14" fmla="*/ 0 w 872"/>
              <a:gd name="T15" fmla="*/ 0 h 3210"/>
              <a:gd name="T16" fmla="*/ 0 w 872"/>
              <a:gd name="T17" fmla="*/ 0 h 3210"/>
              <a:gd name="T18" fmla="*/ 0 w 872"/>
              <a:gd name="T19" fmla="*/ 0 h 3210"/>
              <a:gd name="T20" fmla="*/ 0 w 872"/>
              <a:gd name="T21" fmla="*/ 0 h 3210"/>
              <a:gd name="T22" fmla="*/ 0 w 872"/>
              <a:gd name="T23" fmla="*/ 0 h 3210"/>
              <a:gd name="T24" fmla="*/ 0 w 872"/>
              <a:gd name="T25" fmla="*/ 0 h 3210"/>
              <a:gd name="T26" fmla="*/ 0 w 872"/>
              <a:gd name="T27" fmla="*/ 0 h 3210"/>
              <a:gd name="T28" fmla="*/ 0 w 872"/>
              <a:gd name="T29" fmla="*/ 0 h 3210"/>
              <a:gd name="T30" fmla="*/ 0 w 872"/>
              <a:gd name="T31" fmla="*/ 0 h 3210"/>
              <a:gd name="T32" fmla="*/ 0 w 872"/>
              <a:gd name="T33" fmla="*/ 0 h 3210"/>
              <a:gd name="T34" fmla="*/ 0 w 872"/>
              <a:gd name="T35" fmla="*/ 0 h 3210"/>
              <a:gd name="T36" fmla="*/ 0 w 872"/>
              <a:gd name="T37" fmla="*/ 0 h 3210"/>
              <a:gd name="T38" fmla="*/ 0 w 872"/>
              <a:gd name="T39" fmla="*/ 0 h 3210"/>
              <a:gd name="T40" fmla="*/ 0 w 872"/>
              <a:gd name="T41" fmla="*/ 0 h 3210"/>
              <a:gd name="T42" fmla="*/ 0 w 872"/>
              <a:gd name="T43" fmla="*/ 0 h 3210"/>
              <a:gd name="T44" fmla="*/ 0 w 872"/>
              <a:gd name="T45" fmla="*/ 0 h 3210"/>
              <a:gd name="T46" fmla="*/ 0 w 872"/>
              <a:gd name="T47" fmla="*/ 0 h 3210"/>
              <a:gd name="T48" fmla="*/ 0 w 872"/>
              <a:gd name="T49" fmla="*/ 0 h 3210"/>
              <a:gd name="T50" fmla="*/ 0 w 872"/>
              <a:gd name="T51" fmla="*/ 0 h 3210"/>
              <a:gd name="T52" fmla="*/ 0 w 872"/>
              <a:gd name="T53" fmla="*/ 0 h 3210"/>
              <a:gd name="T54" fmla="*/ 0 w 872"/>
              <a:gd name="T55" fmla="*/ 0 h 3210"/>
              <a:gd name="T56" fmla="*/ 0 w 872"/>
              <a:gd name="T57" fmla="*/ 0 h 3210"/>
              <a:gd name="T58" fmla="*/ 0 w 872"/>
              <a:gd name="T59" fmla="*/ 0 h 3210"/>
              <a:gd name="T60" fmla="*/ 0 w 872"/>
              <a:gd name="T61" fmla="*/ 0 h 3210"/>
              <a:gd name="T62" fmla="*/ 0 w 872"/>
              <a:gd name="T63" fmla="*/ 0 h 3210"/>
              <a:gd name="T64" fmla="*/ 0 w 872"/>
              <a:gd name="T65" fmla="*/ 0 h 3210"/>
              <a:gd name="T66" fmla="*/ 0 w 872"/>
              <a:gd name="T67" fmla="*/ 0 h 3210"/>
              <a:gd name="T68" fmla="*/ 0 w 872"/>
              <a:gd name="T69" fmla="*/ 0 h 3210"/>
              <a:gd name="T70" fmla="*/ 0 w 872"/>
              <a:gd name="T71" fmla="*/ 0 h 3210"/>
              <a:gd name="T72" fmla="*/ 0 w 872"/>
              <a:gd name="T73" fmla="*/ 0 h 3210"/>
              <a:gd name="T74" fmla="*/ 0 w 872"/>
              <a:gd name="T75" fmla="*/ 0 h 3210"/>
              <a:gd name="T76" fmla="*/ 0 w 872"/>
              <a:gd name="T77" fmla="*/ 0 h 3210"/>
              <a:gd name="T78" fmla="*/ 0 w 872"/>
              <a:gd name="T79" fmla="*/ 0 h 3210"/>
              <a:gd name="T80" fmla="*/ 0 w 872"/>
              <a:gd name="T81" fmla="*/ 0 h 3210"/>
              <a:gd name="T82" fmla="*/ 0 w 872"/>
              <a:gd name="T83" fmla="*/ 0 h 3210"/>
              <a:gd name="T84" fmla="*/ 0 w 872"/>
              <a:gd name="T85" fmla="*/ 0 h 3210"/>
              <a:gd name="T86" fmla="*/ 0 w 872"/>
              <a:gd name="T87" fmla="*/ 0 h 3210"/>
              <a:gd name="T88" fmla="*/ 0 w 872"/>
              <a:gd name="T89" fmla="*/ 0 h 3210"/>
              <a:gd name="T90" fmla="*/ 0 w 872"/>
              <a:gd name="T91" fmla="*/ 0 h 3210"/>
              <a:gd name="T92" fmla="*/ 0 w 872"/>
              <a:gd name="T93" fmla="*/ 0 h 3210"/>
              <a:gd name="T94" fmla="*/ 0 w 872"/>
              <a:gd name="T95" fmla="*/ 0 h 3210"/>
              <a:gd name="T96" fmla="*/ 0 w 872"/>
              <a:gd name="T97" fmla="*/ 0 h 3210"/>
              <a:gd name="T98" fmla="*/ 0 w 872"/>
              <a:gd name="T99" fmla="*/ 0 h 3210"/>
              <a:gd name="T100" fmla="*/ 0 w 872"/>
              <a:gd name="T101" fmla="*/ 0 h 3210"/>
              <a:gd name="T102" fmla="*/ 0 w 872"/>
              <a:gd name="T103" fmla="*/ 0 h 3210"/>
              <a:gd name="T104" fmla="*/ 0 w 872"/>
              <a:gd name="T105" fmla="*/ 0 h 3210"/>
              <a:gd name="T106" fmla="*/ 0 w 872"/>
              <a:gd name="T107" fmla="*/ 0 h 3210"/>
              <a:gd name="T108" fmla="*/ 0 w 872"/>
              <a:gd name="T109" fmla="*/ 0 h 3210"/>
              <a:gd name="T110" fmla="*/ 0 w 872"/>
              <a:gd name="T111" fmla="*/ 0 h 3210"/>
              <a:gd name="T112" fmla="*/ 0 w 872"/>
              <a:gd name="T113" fmla="*/ 0 h 3210"/>
              <a:gd name="T114" fmla="*/ 0 w 872"/>
              <a:gd name="T115" fmla="*/ 0 h 3210"/>
              <a:gd name="T116" fmla="*/ 0 w 872"/>
              <a:gd name="T117" fmla="*/ 0 h 3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2"/>
              <a:gd name="T178" fmla="*/ 0 h 3210"/>
              <a:gd name="T179" fmla="*/ 872 w 872"/>
              <a:gd name="T180" fmla="*/ 3210 h 3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2" h="3210">
                <a:moveTo>
                  <a:pt x="386" y="0"/>
                </a:moveTo>
                <a:lnTo>
                  <a:pt x="386" y="0"/>
                </a:lnTo>
                <a:lnTo>
                  <a:pt x="370" y="0"/>
                </a:lnTo>
                <a:lnTo>
                  <a:pt x="360" y="0"/>
                </a:lnTo>
                <a:lnTo>
                  <a:pt x="348" y="0"/>
                </a:lnTo>
                <a:lnTo>
                  <a:pt x="334" y="6"/>
                </a:lnTo>
                <a:lnTo>
                  <a:pt x="318" y="16"/>
                </a:lnTo>
                <a:lnTo>
                  <a:pt x="296" y="34"/>
                </a:lnTo>
                <a:lnTo>
                  <a:pt x="274" y="58"/>
                </a:lnTo>
                <a:lnTo>
                  <a:pt x="254" y="84"/>
                </a:lnTo>
                <a:lnTo>
                  <a:pt x="238" y="108"/>
                </a:lnTo>
                <a:lnTo>
                  <a:pt x="232" y="126"/>
                </a:lnTo>
                <a:lnTo>
                  <a:pt x="228" y="136"/>
                </a:lnTo>
                <a:lnTo>
                  <a:pt x="228" y="142"/>
                </a:lnTo>
                <a:lnTo>
                  <a:pt x="228" y="146"/>
                </a:lnTo>
                <a:lnTo>
                  <a:pt x="226" y="152"/>
                </a:lnTo>
                <a:lnTo>
                  <a:pt x="224" y="162"/>
                </a:lnTo>
                <a:lnTo>
                  <a:pt x="220" y="186"/>
                </a:lnTo>
                <a:lnTo>
                  <a:pt x="220" y="192"/>
                </a:lnTo>
                <a:lnTo>
                  <a:pt x="220" y="196"/>
                </a:lnTo>
                <a:lnTo>
                  <a:pt x="222" y="200"/>
                </a:lnTo>
                <a:lnTo>
                  <a:pt x="222" y="206"/>
                </a:lnTo>
                <a:lnTo>
                  <a:pt x="220" y="208"/>
                </a:lnTo>
                <a:lnTo>
                  <a:pt x="218" y="216"/>
                </a:lnTo>
                <a:lnTo>
                  <a:pt x="218" y="228"/>
                </a:lnTo>
                <a:lnTo>
                  <a:pt x="222" y="244"/>
                </a:lnTo>
                <a:lnTo>
                  <a:pt x="232" y="274"/>
                </a:lnTo>
                <a:lnTo>
                  <a:pt x="236" y="288"/>
                </a:lnTo>
                <a:lnTo>
                  <a:pt x="238" y="294"/>
                </a:lnTo>
                <a:lnTo>
                  <a:pt x="244" y="300"/>
                </a:lnTo>
                <a:lnTo>
                  <a:pt x="248" y="304"/>
                </a:lnTo>
                <a:lnTo>
                  <a:pt x="254" y="306"/>
                </a:lnTo>
                <a:lnTo>
                  <a:pt x="262" y="308"/>
                </a:lnTo>
                <a:lnTo>
                  <a:pt x="264" y="306"/>
                </a:lnTo>
                <a:lnTo>
                  <a:pt x="266" y="326"/>
                </a:lnTo>
                <a:lnTo>
                  <a:pt x="268" y="340"/>
                </a:lnTo>
                <a:lnTo>
                  <a:pt x="268" y="360"/>
                </a:lnTo>
                <a:lnTo>
                  <a:pt x="266" y="370"/>
                </a:lnTo>
                <a:lnTo>
                  <a:pt x="260" y="372"/>
                </a:lnTo>
                <a:lnTo>
                  <a:pt x="254" y="374"/>
                </a:lnTo>
                <a:lnTo>
                  <a:pt x="248" y="384"/>
                </a:lnTo>
                <a:lnTo>
                  <a:pt x="228" y="406"/>
                </a:lnTo>
                <a:lnTo>
                  <a:pt x="218" y="416"/>
                </a:lnTo>
                <a:lnTo>
                  <a:pt x="212" y="420"/>
                </a:lnTo>
                <a:lnTo>
                  <a:pt x="210" y="422"/>
                </a:lnTo>
                <a:lnTo>
                  <a:pt x="208" y="424"/>
                </a:lnTo>
                <a:lnTo>
                  <a:pt x="210" y="426"/>
                </a:lnTo>
                <a:lnTo>
                  <a:pt x="186" y="436"/>
                </a:lnTo>
                <a:lnTo>
                  <a:pt x="178" y="434"/>
                </a:lnTo>
                <a:lnTo>
                  <a:pt x="172" y="434"/>
                </a:lnTo>
                <a:lnTo>
                  <a:pt x="166" y="434"/>
                </a:lnTo>
                <a:lnTo>
                  <a:pt x="134" y="436"/>
                </a:lnTo>
                <a:lnTo>
                  <a:pt x="96" y="436"/>
                </a:lnTo>
                <a:lnTo>
                  <a:pt x="80" y="440"/>
                </a:lnTo>
                <a:lnTo>
                  <a:pt x="70" y="442"/>
                </a:lnTo>
                <a:lnTo>
                  <a:pt x="60" y="446"/>
                </a:lnTo>
                <a:lnTo>
                  <a:pt x="48" y="454"/>
                </a:lnTo>
                <a:lnTo>
                  <a:pt x="38" y="462"/>
                </a:lnTo>
                <a:lnTo>
                  <a:pt x="28" y="474"/>
                </a:lnTo>
                <a:lnTo>
                  <a:pt x="20" y="488"/>
                </a:lnTo>
                <a:lnTo>
                  <a:pt x="8" y="514"/>
                </a:lnTo>
                <a:lnTo>
                  <a:pt x="4" y="530"/>
                </a:lnTo>
                <a:lnTo>
                  <a:pt x="2" y="538"/>
                </a:lnTo>
                <a:lnTo>
                  <a:pt x="2" y="544"/>
                </a:lnTo>
                <a:lnTo>
                  <a:pt x="2" y="560"/>
                </a:lnTo>
                <a:lnTo>
                  <a:pt x="2" y="576"/>
                </a:lnTo>
                <a:lnTo>
                  <a:pt x="2" y="584"/>
                </a:lnTo>
                <a:lnTo>
                  <a:pt x="2" y="596"/>
                </a:lnTo>
                <a:lnTo>
                  <a:pt x="0" y="616"/>
                </a:lnTo>
                <a:lnTo>
                  <a:pt x="0" y="636"/>
                </a:lnTo>
                <a:lnTo>
                  <a:pt x="0" y="650"/>
                </a:lnTo>
                <a:lnTo>
                  <a:pt x="2" y="660"/>
                </a:lnTo>
                <a:lnTo>
                  <a:pt x="8" y="676"/>
                </a:lnTo>
                <a:lnTo>
                  <a:pt x="12" y="684"/>
                </a:lnTo>
                <a:lnTo>
                  <a:pt x="12" y="716"/>
                </a:lnTo>
                <a:lnTo>
                  <a:pt x="12" y="742"/>
                </a:lnTo>
                <a:lnTo>
                  <a:pt x="14" y="764"/>
                </a:lnTo>
                <a:lnTo>
                  <a:pt x="18" y="782"/>
                </a:lnTo>
                <a:lnTo>
                  <a:pt x="20" y="790"/>
                </a:lnTo>
                <a:lnTo>
                  <a:pt x="24" y="796"/>
                </a:lnTo>
                <a:lnTo>
                  <a:pt x="34" y="804"/>
                </a:lnTo>
                <a:lnTo>
                  <a:pt x="42" y="808"/>
                </a:lnTo>
                <a:lnTo>
                  <a:pt x="46" y="808"/>
                </a:lnTo>
                <a:lnTo>
                  <a:pt x="48" y="820"/>
                </a:lnTo>
                <a:lnTo>
                  <a:pt x="54" y="838"/>
                </a:lnTo>
                <a:lnTo>
                  <a:pt x="62" y="860"/>
                </a:lnTo>
                <a:lnTo>
                  <a:pt x="66" y="874"/>
                </a:lnTo>
                <a:lnTo>
                  <a:pt x="68" y="884"/>
                </a:lnTo>
                <a:lnTo>
                  <a:pt x="70" y="894"/>
                </a:lnTo>
                <a:lnTo>
                  <a:pt x="76" y="906"/>
                </a:lnTo>
                <a:lnTo>
                  <a:pt x="86" y="922"/>
                </a:lnTo>
                <a:lnTo>
                  <a:pt x="88" y="936"/>
                </a:lnTo>
                <a:lnTo>
                  <a:pt x="90" y="960"/>
                </a:lnTo>
                <a:lnTo>
                  <a:pt x="90" y="986"/>
                </a:lnTo>
                <a:lnTo>
                  <a:pt x="92" y="1008"/>
                </a:lnTo>
                <a:lnTo>
                  <a:pt x="96" y="1034"/>
                </a:lnTo>
                <a:lnTo>
                  <a:pt x="96" y="1044"/>
                </a:lnTo>
                <a:lnTo>
                  <a:pt x="96" y="1134"/>
                </a:lnTo>
                <a:lnTo>
                  <a:pt x="92" y="1236"/>
                </a:lnTo>
                <a:lnTo>
                  <a:pt x="88" y="1310"/>
                </a:lnTo>
                <a:lnTo>
                  <a:pt x="88" y="1368"/>
                </a:lnTo>
                <a:lnTo>
                  <a:pt x="88" y="1508"/>
                </a:lnTo>
                <a:lnTo>
                  <a:pt x="88" y="1608"/>
                </a:lnTo>
                <a:lnTo>
                  <a:pt x="88" y="1616"/>
                </a:lnTo>
                <a:lnTo>
                  <a:pt x="90" y="1622"/>
                </a:lnTo>
                <a:lnTo>
                  <a:pt x="98" y="1632"/>
                </a:lnTo>
                <a:lnTo>
                  <a:pt x="104" y="1638"/>
                </a:lnTo>
                <a:lnTo>
                  <a:pt x="106" y="1640"/>
                </a:lnTo>
                <a:lnTo>
                  <a:pt x="104" y="1674"/>
                </a:lnTo>
                <a:lnTo>
                  <a:pt x="104" y="1704"/>
                </a:lnTo>
                <a:lnTo>
                  <a:pt x="108" y="1736"/>
                </a:lnTo>
                <a:lnTo>
                  <a:pt x="110" y="1772"/>
                </a:lnTo>
                <a:lnTo>
                  <a:pt x="110" y="1814"/>
                </a:lnTo>
                <a:lnTo>
                  <a:pt x="108" y="1860"/>
                </a:lnTo>
                <a:lnTo>
                  <a:pt x="108" y="1944"/>
                </a:lnTo>
                <a:lnTo>
                  <a:pt x="96" y="2006"/>
                </a:lnTo>
                <a:lnTo>
                  <a:pt x="88" y="2062"/>
                </a:lnTo>
                <a:lnTo>
                  <a:pt x="86" y="2088"/>
                </a:lnTo>
                <a:lnTo>
                  <a:pt x="86" y="2110"/>
                </a:lnTo>
                <a:lnTo>
                  <a:pt x="86" y="2182"/>
                </a:lnTo>
                <a:lnTo>
                  <a:pt x="86" y="2214"/>
                </a:lnTo>
                <a:lnTo>
                  <a:pt x="70" y="2262"/>
                </a:lnTo>
                <a:lnTo>
                  <a:pt x="58" y="2304"/>
                </a:lnTo>
                <a:lnTo>
                  <a:pt x="54" y="2322"/>
                </a:lnTo>
                <a:lnTo>
                  <a:pt x="52" y="2336"/>
                </a:lnTo>
                <a:lnTo>
                  <a:pt x="48" y="2380"/>
                </a:lnTo>
                <a:lnTo>
                  <a:pt x="40" y="2448"/>
                </a:lnTo>
                <a:lnTo>
                  <a:pt x="30" y="2524"/>
                </a:lnTo>
                <a:lnTo>
                  <a:pt x="28" y="2560"/>
                </a:lnTo>
                <a:lnTo>
                  <a:pt x="28" y="2592"/>
                </a:lnTo>
                <a:lnTo>
                  <a:pt x="32" y="2790"/>
                </a:lnTo>
                <a:lnTo>
                  <a:pt x="30" y="2814"/>
                </a:lnTo>
                <a:lnTo>
                  <a:pt x="24" y="2840"/>
                </a:lnTo>
                <a:lnTo>
                  <a:pt x="12" y="2892"/>
                </a:lnTo>
                <a:lnTo>
                  <a:pt x="6" y="2916"/>
                </a:lnTo>
                <a:lnTo>
                  <a:pt x="2" y="2936"/>
                </a:lnTo>
                <a:lnTo>
                  <a:pt x="2" y="2946"/>
                </a:lnTo>
                <a:lnTo>
                  <a:pt x="4" y="2954"/>
                </a:lnTo>
                <a:lnTo>
                  <a:pt x="6" y="2962"/>
                </a:lnTo>
                <a:lnTo>
                  <a:pt x="10" y="2968"/>
                </a:lnTo>
                <a:lnTo>
                  <a:pt x="18" y="2980"/>
                </a:lnTo>
                <a:lnTo>
                  <a:pt x="24" y="2990"/>
                </a:lnTo>
                <a:lnTo>
                  <a:pt x="30" y="3014"/>
                </a:lnTo>
                <a:lnTo>
                  <a:pt x="38" y="3062"/>
                </a:lnTo>
                <a:lnTo>
                  <a:pt x="44" y="3094"/>
                </a:lnTo>
                <a:lnTo>
                  <a:pt x="48" y="3102"/>
                </a:lnTo>
                <a:lnTo>
                  <a:pt x="44" y="3110"/>
                </a:lnTo>
                <a:lnTo>
                  <a:pt x="40" y="3120"/>
                </a:lnTo>
                <a:lnTo>
                  <a:pt x="40" y="3130"/>
                </a:lnTo>
                <a:lnTo>
                  <a:pt x="44" y="3154"/>
                </a:lnTo>
                <a:lnTo>
                  <a:pt x="46" y="3170"/>
                </a:lnTo>
                <a:lnTo>
                  <a:pt x="44" y="3172"/>
                </a:lnTo>
                <a:lnTo>
                  <a:pt x="44" y="3196"/>
                </a:lnTo>
                <a:lnTo>
                  <a:pt x="78" y="3204"/>
                </a:lnTo>
                <a:lnTo>
                  <a:pt x="114" y="3208"/>
                </a:lnTo>
                <a:lnTo>
                  <a:pt x="132" y="3208"/>
                </a:lnTo>
                <a:lnTo>
                  <a:pt x="152" y="3210"/>
                </a:lnTo>
                <a:lnTo>
                  <a:pt x="190" y="3208"/>
                </a:lnTo>
                <a:lnTo>
                  <a:pt x="214" y="3206"/>
                </a:lnTo>
                <a:lnTo>
                  <a:pt x="230" y="3202"/>
                </a:lnTo>
                <a:lnTo>
                  <a:pt x="244" y="3200"/>
                </a:lnTo>
                <a:lnTo>
                  <a:pt x="248" y="3198"/>
                </a:lnTo>
                <a:lnTo>
                  <a:pt x="250" y="3196"/>
                </a:lnTo>
                <a:lnTo>
                  <a:pt x="248" y="3184"/>
                </a:lnTo>
                <a:lnTo>
                  <a:pt x="244" y="3178"/>
                </a:lnTo>
                <a:lnTo>
                  <a:pt x="240" y="3176"/>
                </a:lnTo>
                <a:lnTo>
                  <a:pt x="242" y="3170"/>
                </a:lnTo>
                <a:lnTo>
                  <a:pt x="244" y="3160"/>
                </a:lnTo>
                <a:lnTo>
                  <a:pt x="244" y="3144"/>
                </a:lnTo>
                <a:lnTo>
                  <a:pt x="242" y="3138"/>
                </a:lnTo>
                <a:lnTo>
                  <a:pt x="240" y="3130"/>
                </a:lnTo>
                <a:lnTo>
                  <a:pt x="230" y="3120"/>
                </a:lnTo>
                <a:lnTo>
                  <a:pt x="224" y="3116"/>
                </a:lnTo>
                <a:lnTo>
                  <a:pt x="226" y="3114"/>
                </a:lnTo>
                <a:lnTo>
                  <a:pt x="222" y="3106"/>
                </a:lnTo>
                <a:lnTo>
                  <a:pt x="216" y="3096"/>
                </a:lnTo>
                <a:lnTo>
                  <a:pt x="214" y="3090"/>
                </a:lnTo>
                <a:lnTo>
                  <a:pt x="212" y="3086"/>
                </a:lnTo>
                <a:lnTo>
                  <a:pt x="214" y="3078"/>
                </a:lnTo>
                <a:lnTo>
                  <a:pt x="216" y="3078"/>
                </a:lnTo>
                <a:lnTo>
                  <a:pt x="218" y="3078"/>
                </a:lnTo>
                <a:lnTo>
                  <a:pt x="220" y="3076"/>
                </a:lnTo>
                <a:lnTo>
                  <a:pt x="244" y="3036"/>
                </a:lnTo>
                <a:lnTo>
                  <a:pt x="246" y="3032"/>
                </a:lnTo>
                <a:lnTo>
                  <a:pt x="248" y="3026"/>
                </a:lnTo>
                <a:lnTo>
                  <a:pt x="248" y="3020"/>
                </a:lnTo>
                <a:lnTo>
                  <a:pt x="248" y="3010"/>
                </a:lnTo>
                <a:lnTo>
                  <a:pt x="246" y="2984"/>
                </a:lnTo>
                <a:lnTo>
                  <a:pt x="242" y="2974"/>
                </a:lnTo>
                <a:lnTo>
                  <a:pt x="238" y="2962"/>
                </a:lnTo>
                <a:lnTo>
                  <a:pt x="228" y="2948"/>
                </a:lnTo>
                <a:lnTo>
                  <a:pt x="216" y="2936"/>
                </a:lnTo>
                <a:lnTo>
                  <a:pt x="204" y="2922"/>
                </a:lnTo>
                <a:lnTo>
                  <a:pt x="218" y="2890"/>
                </a:lnTo>
                <a:lnTo>
                  <a:pt x="228" y="2862"/>
                </a:lnTo>
                <a:lnTo>
                  <a:pt x="234" y="2840"/>
                </a:lnTo>
                <a:lnTo>
                  <a:pt x="242" y="2754"/>
                </a:lnTo>
                <a:lnTo>
                  <a:pt x="248" y="2678"/>
                </a:lnTo>
                <a:lnTo>
                  <a:pt x="260" y="2566"/>
                </a:lnTo>
                <a:lnTo>
                  <a:pt x="298" y="2456"/>
                </a:lnTo>
                <a:lnTo>
                  <a:pt x="316" y="2396"/>
                </a:lnTo>
                <a:lnTo>
                  <a:pt x="334" y="2332"/>
                </a:lnTo>
                <a:lnTo>
                  <a:pt x="350" y="2264"/>
                </a:lnTo>
                <a:lnTo>
                  <a:pt x="364" y="2230"/>
                </a:lnTo>
                <a:lnTo>
                  <a:pt x="384" y="2184"/>
                </a:lnTo>
                <a:lnTo>
                  <a:pt x="412" y="2108"/>
                </a:lnTo>
                <a:lnTo>
                  <a:pt x="416" y="2220"/>
                </a:lnTo>
                <a:lnTo>
                  <a:pt x="420" y="2286"/>
                </a:lnTo>
                <a:lnTo>
                  <a:pt x="424" y="2326"/>
                </a:lnTo>
                <a:lnTo>
                  <a:pt x="426" y="2340"/>
                </a:lnTo>
                <a:lnTo>
                  <a:pt x="430" y="2352"/>
                </a:lnTo>
                <a:lnTo>
                  <a:pt x="438" y="2366"/>
                </a:lnTo>
                <a:lnTo>
                  <a:pt x="446" y="2380"/>
                </a:lnTo>
                <a:lnTo>
                  <a:pt x="454" y="2392"/>
                </a:lnTo>
                <a:lnTo>
                  <a:pt x="450" y="2398"/>
                </a:lnTo>
                <a:lnTo>
                  <a:pt x="438" y="2412"/>
                </a:lnTo>
                <a:lnTo>
                  <a:pt x="432" y="2422"/>
                </a:lnTo>
                <a:lnTo>
                  <a:pt x="428" y="2434"/>
                </a:lnTo>
                <a:lnTo>
                  <a:pt x="424" y="2446"/>
                </a:lnTo>
                <a:lnTo>
                  <a:pt x="424" y="2462"/>
                </a:lnTo>
                <a:lnTo>
                  <a:pt x="424" y="2502"/>
                </a:lnTo>
                <a:lnTo>
                  <a:pt x="428" y="2554"/>
                </a:lnTo>
                <a:lnTo>
                  <a:pt x="430" y="2610"/>
                </a:lnTo>
                <a:lnTo>
                  <a:pt x="430" y="2640"/>
                </a:lnTo>
                <a:lnTo>
                  <a:pt x="428" y="2666"/>
                </a:lnTo>
                <a:lnTo>
                  <a:pt x="420" y="2764"/>
                </a:lnTo>
                <a:lnTo>
                  <a:pt x="418" y="2806"/>
                </a:lnTo>
                <a:lnTo>
                  <a:pt x="418" y="2838"/>
                </a:lnTo>
                <a:lnTo>
                  <a:pt x="422" y="2904"/>
                </a:lnTo>
                <a:lnTo>
                  <a:pt x="422" y="2942"/>
                </a:lnTo>
                <a:lnTo>
                  <a:pt x="420" y="2950"/>
                </a:lnTo>
                <a:lnTo>
                  <a:pt x="414" y="2966"/>
                </a:lnTo>
                <a:lnTo>
                  <a:pt x="410" y="2988"/>
                </a:lnTo>
                <a:lnTo>
                  <a:pt x="410" y="3002"/>
                </a:lnTo>
                <a:lnTo>
                  <a:pt x="410" y="3014"/>
                </a:lnTo>
                <a:lnTo>
                  <a:pt x="416" y="3090"/>
                </a:lnTo>
                <a:lnTo>
                  <a:pt x="418" y="3092"/>
                </a:lnTo>
                <a:lnTo>
                  <a:pt x="420" y="3092"/>
                </a:lnTo>
                <a:lnTo>
                  <a:pt x="422" y="3094"/>
                </a:lnTo>
                <a:lnTo>
                  <a:pt x="422" y="3110"/>
                </a:lnTo>
                <a:lnTo>
                  <a:pt x="424" y="3132"/>
                </a:lnTo>
                <a:lnTo>
                  <a:pt x="422" y="3134"/>
                </a:lnTo>
                <a:lnTo>
                  <a:pt x="418" y="3136"/>
                </a:lnTo>
                <a:lnTo>
                  <a:pt x="418" y="3138"/>
                </a:lnTo>
                <a:lnTo>
                  <a:pt x="418" y="3172"/>
                </a:lnTo>
                <a:lnTo>
                  <a:pt x="418" y="3174"/>
                </a:lnTo>
                <a:lnTo>
                  <a:pt x="424" y="3176"/>
                </a:lnTo>
                <a:lnTo>
                  <a:pt x="550" y="3178"/>
                </a:lnTo>
                <a:lnTo>
                  <a:pt x="596" y="3174"/>
                </a:lnTo>
                <a:lnTo>
                  <a:pt x="594" y="3164"/>
                </a:lnTo>
                <a:lnTo>
                  <a:pt x="614" y="3170"/>
                </a:lnTo>
                <a:lnTo>
                  <a:pt x="634" y="3174"/>
                </a:lnTo>
                <a:lnTo>
                  <a:pt x="654" y="3176"/>
                </a:lnTo>
                <a:lnTo>
                  <a:pt x="776" y="3176"/>
                </a:lnTo>
                <a:lnTo>
                  <a:pt x="804" y="3176"/>
                </a:lnTo>
                <a:lnTo>
                  <a:pt x="830" y="3172"/>
                </a:lnTo>
                <a:lnTo>
                  <a:pt x="862" y="3168"/>
                </a:lnTo>
                <a:lnTo>
                  <a:pt x="862" y="3166"/>
                </a:lnTo>
                <a:lnTo>
                  <a:pt x="864" y="3164"/>
                </a:lnTo>
                <a:lnTo>
                  <a:pt x="864" y="3162"/>
                </a:lnTo>
                <a:lnTo>
                  <a:pt x="860" y="3154"/>
                </a:lnTo>
                <a:lnTo>
                  <a:pt x="858" y="3152"/>
                </a:lnTo>
                <a:lnTo>
                  <a:pt x="856" y="3150"/>
                </a:lnTo>
                <a:lnTo>
                  <a:pt x="856" y="3146"/>
                </a:lnTo>
                <a:lnTo>
                  <a:pt x="856" y="3140"/>
                </a:lnTo>
                <a:lnTo>
                  <a:pt x="854" y="3136"/>
                </a:lnTo>
                <a:lnTo>
                  <a:pt x="852" y="3130"/>
                </a:lnTo>
                <a:lnTo>
                  <a:pt x="844" y="3122"/>
                </a:lnTo>
                <a:lnTo>
                  <a:pt x="834" y="3114"/>
                </a:lnTo>
                <a:lnTo>
                  <a:pt x="826" y="3110"/>
                </a:lnTo>
                <a:lnTo>
                  <a:pt x="816" y="3108"/>
                </a:lnTo>
                <a:lnTo>
                  <a:pt x="786" y="3106"/>
                </a:lnTo>
                <a:lnTo>
                  <a:pt x="768" y="3104"/>
                </a:lnTo>
                <a:lnTo>
                  <a:pt x="756" y="3100"/>
                </a:lnTo>
                <a:lnTo>
                  <a:pt x="750" y="3096"/>
                </a:lnTo>
                <a:lnTo>
                  <a:pt x="746" y="3092"/>
                </a:lnTo>
                <a:lnTo>
                  <a:pt x="734" y="3090"/>
                </a:lnTo>
                <a:lnTo>
                  <a:pt x="726" y="3086"/>
                </a:lnTo>
                <a:lnTo>
                  <a:pt x="720" y="3084"/>
                </a:lnTo>
                <a:lnTo>
                  <a:pt x="712" y="3076"/>
                </a:lnTo>
                <a:lnTo>
                  <a:pt x="714" y="3072"/>
                </a:lnTo>
                <a:lnTo>
                  <a:pt x="714" y="3068"/>
                </a:lnTo>
                <a:lnTo>
                  <a:pt x="712" y="3066"/>
                </a:lnTo>
                <a:lnTo>
                  <a:pt x="706" y="3062"/>
                </a:lnTo>
                <a:lnTo>
                  <a:pt x="702" y="3062"/>
                </a:lnTo>
                <a:lnTo>
                  <a:pt x="698" y="3058"/>
                </a:lnTo>
                <a:lnTo>
                  <a:pt x="698" y="3054"/>
                </a:lnTo>
                <a:lnTo>
                  <a:pt x="698" y="3048"/>
                </a:lnTo>
                <a:lnTo>
                  <a:pt x="696" y="3046"/>
                </a:lnTo>
                <a:lnTo>
                  <a:pt x="688" y="3042"/>
                </a:lnTo>
                <a:lnTo>
                  <a:pt x="682" y="3040"/>
                </a:lnTo>
                <a:lnTo>
                  <a:pt x="684" y="3038"/>
                </a:lnTo>
                <a:lnTo>
                  <a:pt x="684" y="3034"/>
                </a:lnTo>
                <a:lnTo>
                  <a:pt x="682" y="3028"/>
                </a:lnTo>
                <a:lnTo>
                  <a:pt x="672" y="3000"/>
                </a:lnTo>
                <a:lnTo>
                  <a:pt x="660" y="2970"/>
                </a:lnTo>
                <a:lnTo>
                  <a:pt x="658" y="2966"/>
                </a:lnTo>
                <a:lnTo>
                  <a:pt x="654" y="2964"/>
                </a:lnTo>
                <a:lnTo>
                  <a:pt x="642" y="2958"/>
                </a:lnTo>
                <a:lnTo>
                  <a:pt x="626" y="2956"/>
                </a:lnTo>
                <a:lnTo>
                  <a:pt x="630" y="2948"/>
                </a:lnTo>
                <a:lnTo>
                  <a:pt x="634" y="2948"/>
                </a:lnTo>
                <a:lnTo>
                  <a:pt x="644" y="2946"/>
                </a:lnTo>
                <a:lnTo>
                  <a:pt x="650" y="2944"/>
                </a:lnTo>
                <a:lnTo>
                  <a:pt x="658" y="2938"/>
                </a:lnTo>
                <a:lnTo>
                  <a:pt x="662" y="2930"/>
                </a:lnTo>
                <a:lnTo>
                  <a:pt x="668" y="2920"/>
                </a:lnTo>
                <a:lnTo>
                  <a:pt x="684" y="2878"/>
                </a:lnTo>
                <a:lnTo>
                  <a:pt x="690" y="2860"/>
                </a:lnTo>
                <a:lnTo>
                  <a:pt x="692" y="2850"/>
                </a:lnTo>
                <a:lnTo>
                  <a:pt x="696" y="2636"/>
                </a:lnTo>
                <a:lnTo>
                  <a:pt x="700" y="2566"/>
                </a:lnTo>
                <a:lnTo>
                  <a:pt x="702" y="2498"/>
                </a:lnTo>
                <a:lnTo>
                  <a:pt x="710" y="2404"/>
                </a:lnTo>
                <a:lnTo>
                  <a:pt x="716" y="2300"/>
                </a:lnTo>
                <a:lnTo>
                  <a:pt x="718" y="2258"/>
                </a:lnTo>
                <a:lnTo>
                  <a:pt x="718" y="2204"/>
                </a:lnTo>
                <a:lnTo>
                  <a:pt x="716" y="2136"/>
                </a:lnTo>
                <a:lnTo>
                  <a:pt x="720" y="2102"/>
                </a:lnTo>
                <a:lnTo>
                  <a:pt x="724" y="2070"/>
                </a:lnTo>
                <a:lnTo>
                  <a:pt x="726" y="2032"/>
                </a:lnTo>
                <a:lnTo>
                  <a:pt x="730" y="1868"/>
                </a:lnTo>
                <a:lnTo>
                  <a:pt x="730" y="1624"/>
                </a:lnTo>
                <a:lnTo>
                  <a:pt x="748" y="1618"/>
                </a:lnTo>
                <a:lnTo>
                  <a:pt x="764" y="1612"/>
                </a:lnTo>
                <a:lnTo>
                  <a:pt x="782" y="1604"/>
                </a:lnTo>
                <a:lnTo>
                  <a:pt x="800" y="1594"/>
                </a:lnTo>
                <a:lnTo>
                  <a:pt x="808" y="1584"/>
                </a:lnTo>
                <a:lnTo>
                  <a:pt x="812" y="1578"/>
                </a:lnTo>
                <a:lnTo>
                  <a:pt x="812" y="1576"/>
                </a:lnTo>
                <a:lnTo>
                  <a:pt x="802" y="1536"/>
                </a:lnTo>
                <a:lnTo>
                  <a:pt x="792" y="1500"/>
                </a:lnTo>
                <a:lnTo>
                  <a:pt x="786" y="1464"/>
                </a:lnTo>
                <a:lnTo>
                  <a:pt x="776" y="1420"/>
                </a:lnTo>
                <a:lnTo>
                  <a:pt x="760" y="1366"/>
                </a:lnTo>
                <a:lnTo>
                  <a:pt x="734" y="1284"/>
                </a:lnTo>
                <a:lnTo>
                  <a:pt x="732" y="1268"/>
                </a:lnTo>
                <a:lnTo>
                  <a:pt x="732" y="1252"/>
                </a:lnTo>
                <a:lnTo>
                  <a:pt x="734" y="1232"/>
                </a:lnTo>
                <a:lnTo>
                  <a:pt x="736" y="1228"/>
                </a:lnTo>
                <a:lnTo>
                  <a:pt x="738" y="1224"/>
                </a:lnTo>
                <a:lnTo>
                  <a:pt x="738" y="1220"/>
                </a:lnTo>
                <a:lnTo>
                  <a:pt x="706" y="1134"/>
                </a:lnTo>
                <a:lnTo>
                  <a:pt x="704" y="1114"/>
                </a:lnTo>
                <a:lnTo>
                  <a:pt x="700" y="1088"/>
                </a:lnTo>
                <a:lnTo>
                  <a:pt x="696" y="1062"/>
                </a:lnTo>
                <a:lnTo>
                  <a:pt x="706" y="1062"/>
                </a:lnTo>
                <a:lnTo>
                  <a:pt x="728" y="1064"/>
                </a:lnTo>
                <a:lnTo>
                  <a:pt x="750" y="1066"/>
                </a:lnTo>
                <a:lnTo>
                  <a:pt x="758" y="1066"/>
                </a:lnTo>
                <a:lnTo>
                  <a:pt x="762" y="1068"/>
                </a:lnTo>
                <a:lnTo>
                  <a:pt x="772" y="1072"/>
                </a:lnTo>
                <a:lnTo>
                  <a:pt x="778" y="1072"/>
                </a:lnTo>
                <a:lnTo>
                  <a:pt x="786" y="1072"/>
                </a:lnTo>
                <a:lnTo>
                  <a:pt x="794" y="1070"/>
                </a:lnTo>
                <a:lnTo>
                  <a:pt x="804" y="1066"/>
                </a:lnTo>
                <a:lnTo>
                  <a:pt x="818" y="1056"/>
                </a:lnTo>
                <a:lnTo>
                  <a:pt x="828" y="1048"/>
                </a:lnTo>
                <a:lnTo>
                  <a:pt x="834" y="1038"/>
                </a:lnTo>
                <a:lnTo>
                  <a:pt x="846" y="1008"/>
                </a:lnTo>
                <a:lnTo>
                  <a:pt x="854" y="988"/>
                </a:lnTo>
                <a:lnTo>
                  <a:pt x="858" y="972"/>
                </a:lnTo>
                <a:lnTo>
                  <a:pt x="864" y="948"/>
                </a:lnTo>
                <a:lnTo>
                  <a:pt x="868" y="932"/>
                </a:lnTo>
                <a:lnTo>
                  <a:pt x="872" y="924"/>
                </a:lnTo>
                <a:lnTo>
                  <a:pt x="872" y="920"/>
                </a:lnTo>
                <a:lnTo>
                  <a:pt x="870" y="914"/>
                </a:lnTo>
                <a:lnTo>
                  <a:pt x="860" y="892"/>
                </a:lnTo>
                <a:lnTo>
                  <a:pt x="852" y="868"/>
                </a:lnTo>
                <a:lnTo>
                  <a:pt x="844" y="854"/>
                </a:lnTo>
                <a:lnTo>
                  <a:pt x="832" y="830"/>
                </a:lnTo>
                <a:lnTo>
                  <a:pt x="812" y="792"/>
                </a:lnTo>
                <a:lnTo>
                  <a:pt x="802" y="770"/>
                </a:lnTo>
                <a:lnTo>
                  <a:pt x="798" y="758"/>
                </a:lnTo>
                <a:lnTo>
                  <a:pt x="796" y="750"/>
                </a:lnTo>
                <a:lnTo>
                  <a:pt x="796" y="742"/>
                </a:lnTo>
                <a:lnTo>
                  <a:pt x="794" y="738"/>
                </a:lnTo>
                <a:lnTo>
                  <a:pt x="790" y="734"/>
                </a:lnTo>
                <a:lnTo>
                  <a:pt x="788" y="730"/>
                </a:lnTo>
                <a:lnTo>
                  <a:pt x="780" y="726"/>
                </a:lnTo>
                <a:lnTo>
                  <a:pt x="776" y="716"/>
                </a:lnTo>
                <a:lnTo>
                  <a:pt x="772" y="704"/>
                </a:lnTo>
                <a:lnTo>
                  <a:pt x="772" y="696"/>
                </a:lnTo>
                <a:lnTo>
                  <a:pt x="774" y="692"/>
                </a:lnTo>
                <a:lnTo>
                  <a:pt x="774" y="688"/>
                </a:lnTo>
                <a:lnTo>
                  <a:pt x="774" y="686"/>
                </a:lnTo>
                <a:lnTo>
                  <a:pt x="770" y="678"/>
                </a:lnTo>
                <a:lnTo>
                  <a:pt x="770" y="670"/>
                </a:lnTo>
                <a:lnTo>
                  <a:pt x="770" y="660"/>
                </a:lnTo>
                <a:lnTo>
                  <a:pt x="768" y="654"/>
                </a:lnTo>
                <a:lnTo>
                  <a:pt x="766" y="646"/>
                </a:lnTo>
                <a:lnTo>
                  <a:pt x="758" y="628"/>
                </a:lnTo>
                <a:lnTo>
                  <a:pt x="754" y="620"/>
                </a:lnTo>
                <a:lnTo>
                  <a:pt x="752" y="614"/>
                </a:lnTo>
                <a:lnTo>
                  <a:pt x="744" y="604"/>
                </a:lnTo>
                <a:lnTo>
                  <a:pt x="742" y="594"/>
                </a:lnTo>
                <a:lnTo>
                  <a:pt x="742" y="586"/>
                </a:lnTo>
                <a:lnTo>
                  <a:pt x="742" y="580"/>
                </a:lnTo>
                <a:lnTo>
                  <a:pt x="736" y="570"/>
                </a:lnTo>
                <a:lnTo>
                  <a:pt x="722" y="550"/>
                </a:lnTo>
                <a:lnTo>
                  <a:pt x="716" y="542"/>
                </a:lnTo>
                <a:lnTo>
                  <a:pt x="710" y="540"/>
                </a:lnTo>
                <a:lnTo>
                  <a:pt x="696" y="538"/>
                </a:lnTo>
                <a:lnTo>
                  <a:pt x="672" y="530"/>
                </a:lnTo>
                <a:lnTo>
                  <a:pt x="624" y="514"/>
                </a:lnTo>
                <a:lnTo>
                  <a:pt x="560" y="496"/>
                </a:lnTo>
                <a:lnTo>
                  <a:pt x="524" y="488"/>
                </a:lnTo>
                <a:lnTo>
                  <a:pt x="516" y="480"/>
                </a:lnTo>
                <a:lnTo>
                  <a:pt x="500" y="464"/>
                </a:lnTo>
                <a:lnTo>
                  <a:pt x="488" y="446"/>
                </a:lnTo>
                <a:lnTo>
                  <a:pt x="484" y="438"/>
                </a:lnTo>
                <a:lnTo>
                  <a:pt x="478" y="432"/>
                </a:lnTo>
                <a:lnTo>
                  <a:pt x="472" y="426"/>
                </a:lnTo>
                <a:lnTo>
                  <a:pt x="470" y="422"/>
                </a:lnTo>
                <a:lnTo>
                  <a:pt x="470" y="412"/>
                </a:lnTo>
                <a:lnTo>
                  <a:pt x="476" y="394"/>
                </a:lnTo>
                <a:lnTo>
                  <a:pt x="480" y="388"/>
                </a:lnTo>
                <a:lnTo>
                  <a:pt x="488" y="380"/>
                </a:lnTo>
                <a:lnTo>
                  <a:pt x="494" y="372"/>
                </a:lnTo>
                <a:lnTo>
                  <a:pt x="498" y="362"/>
                </a:lnTo>
                <a:lnTo>
                  <a:pt x="512" y="324"/>
                </a:lnTo>
                <a:lnTo>
                  <a:pt x="516" y="324"/>
                </a:lnTo>
                <a:lnTo>
                  <a:pt x="520" y="318"/>
                </a:lnTo>
                <a:lnTo>
                  <a:pt x="524" y="308"/>
                </a:lnTo>
                <a:lnTo>
                  <a:pt x="534" y="284"/>
                </a:lnTo>
                <a:lnTo>
                  <a:pt x="544" y="262"/>
                </a:lnTo>
                <a:lnTo>
                  <a:pt x="550" y="248"/>
                </a:lnTo>
                <a:lnTo>
                  <a:pt x="550" y="244"/>
                </a:lnTo>
                <a:lnTo>
                  <a:pt x="550" y="238"/>
                </a:lnTo>
                <a:lnTo>
                  <a:pt x="546" y="232"/>
                </a:lnTo>
                <a:lnTo>
                  <a:pt x="544" y="230"/>
                </a:lnTo>
                <a:lnTo>
                  <a:pt x="540" y="230"/>
                </a:lnTo>
                <a:lnTo>
                  <a:pt x="540" y="224"/>
                </a:lnTo>
                <a:lnTo>
                  <a:pt x="544" y="218"/>
                </a:lnTo>
                <a:lnTo>
                  <a:pt x="548" y="208"/>
                </a:lnTo>
                <a:lnTo>
                  <a:pt x="552" y="198"/>
                </a:lnTo>
                <a:lnTo>
                  <a:pt x="552" y="190"/>
                </a:lnTo>
                <a:lnTo>
                  <a:pt x="556" y="182"/>
                </a:lnTo>
                <a:lnTo>
                  <a:pt x="558" y="176"/>
                </a:lnTo>
                <a:lnTo>
                  <a:pt x="558" y="166"/>
                </a:lnTo>
                <a:lnTo>
                  <a:pt x="556" y="152"/>
                </a:lnTo>
                <a:lnTo>
                  <a:pt x="556" y="118"/>
                </a:lnTo>
                <a:lnTo>
                  <a:pt x="554" y="112"/>
                </a:lnTo>
                <a:lnTo>
                  <a:pt x="556" y="94"/>
                </a:lnTo>
                <a:lnTo>
                  <a:pt x="554" y="80"/>
                </a:lnTo>
                <a:lnTo>
                  <a:pt x="550" y="72"/>
                </a:lnTo>
                <a:lnTo>
                  <a:pt x="548" y="66"/>
                </a:lnTo>
                <a:lnTo>
                  <a:pt x="540" y="56"/>
                </a:lnTo>
                <a:lnTo>
                  <a:pt x="534" y="50"/>
                </a:lnTo>
                <a:lnTo>
                  <a:pt x="528" y="46"/>
                </a:lnTo>
                <a:lnTo>
                  <a:pt x="520" y="38"/>
                </a:lnTo>
                <a:lnTo>
                  <a:pt x="518" y="34"/>
                </a:lnTo>
                <a:lnTo>
                  <a:pt x="506" y="22"/>
                </a:lnTo>
                <a:lnTo>
                  <a:pt x="502" y="20"/>
                </a:lnTo>
                <a:lnTo>
                  <a:pt x="496" y="18"/>
                </a:lnTo>
                <a:lnTo>
                  <a:pt x="488" y="18"/>
                </a:lnTo>
                <a:lnTo>
                  <a:pt x="476" y="18"/>
                </a:lnTo>
                <a:lnTo>
                  <a:pt x="472" y="14"/>
                </a:lnTo>
                <a:lnTo>
                  <a:pt x="466" y="12"/>
                </a:lnTo>
                <a:lnTo>
                  <a:pt x="458" y="10"/>
                </a:lnTo>
                <a:lnTo>
                  <a:pt x="438" y="12"/>
                </a:lnTo>
                <a:lnTo>
                  <a:pt x="434" y="8"/>
                </a:lnTo>
                <a:lnTo>
                  <a:pt x="430" y="8"/>
                </a:lnTo>
                <a:lnTo>
                  <a:pt x="426" y="6"/>
                </a:lnTo>
                <a:lnTo>
                  <a:pt x="418" y="8"/>
                </a:lnTo>
                <a:lnTo>
                  <a:pt x="408" y="4"/>
                </a:lnTo>
                <a:lnTo>
                  <a:pt x="398" y="0"/>
                </a:lnTo>
                <a:lnTo>
                  <a:pt x="388" y="0"/>
                </a:lnTo>
                <a:lnTo>
                  <a:pt x="3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7576" name="Freeform 35"/>
          <p:cNvSpPr>
            <a:spLocks noEditPoints="1"/>
          </p:cNvSpPr>
          <p:nvPr/>
        </p:nvSpPr>
        <p:spPr bwMode="auto">
          <a:xfrm flipH="1">
            <a:off x="522288" y="1801813"/>
            <a:ext cx="134937" cy="419100"/>
          </a:xfrm>
          <a:custGeom>
            <a:avLst/>
            <a:gdLst>
              <a:gd name="T0" fmla="*/ 0 w 1040"/>
              <a:gd name="T1" fmla="*/ 0 h 3210"/>
              <a:gd name="T2" fmla="*/ 0 w 1040"/>
              <a:gd name="T3" fmla="*/ 0 h 3210"/>
              <a:gd name="T4" fmla="*/ 0 w 1040"/>
              <a:gd name="T5" fmla="*/ 0 h 3210"/>
              <a:gd name="T6" fmla="*/ 0 w 1040"/>
              <a:gd name="T7" fmla="*/ 0 h 3210"/>
              <a:gd name="T8" fmla="*/ 0 w 1040"/>
              <a:gd name="T9" fmla="*/ 0 h 3210"/>
              <a:gd name="T10" fmla="*/ 0 w 1040"/>
              <a:gd name="T11" fmla="*/ 0 h 3210"/>
              <a:gd name="T12" fmla="*/ 0 w 1040"/>
              <a:gd name="T13" fmla="*/ 0 h 3210"/>
              <a:gd name="T14" fmla="*/ 0 w 1040"/>
              <a:gd name="T15" fmla="*/ 0 h 3210"/>
              <a:gd name="T16" fmla="*/ 0 w 1040"/>
              <a:gd name="T17" fmla="*/ 0 h 3210"/>
              <a:gd name="T18" fmla="*/ 0 w 1040"/>
              <a:gd name="T19" fmla="*/ 0 h 3210"/>
              <a:gd name="T20" fmla="*/ 0 w 1040"/>
              <a:gd name="T21" fmla="*/ 0 h 3210"/>
              <a:gd name="T22" fmla="*/ 0 w 1040"/>
              <a:gd name="T23" fmla="*/ 0 h 3210"/>
              <a:gd name="T24" fmla="*/ 0 w 1040"/>
              <a:gd name="T25" fmla="*/ 0 h 3210"/>
              <a:gd name="T26" fmla="*/ 0 w 1040"/>
              <a:gd name="T27" fmla="*/ 0 h 3210"/>
              <a:gd name="T28" fmla="*/ 0 w 1040"/>
              <a:gd name="T29" fmla="*/ 0 h 3210"/>
              <a:gd name="T30" fmla="*/ 0 w 1040"/>
              <a:gd name="T31" fmla="*/ 0 h 3210"/>
              <a:gd name="T32" fmla="*/ 0 w 1040"/>
              <a:gd name="T33" fmla="*/ 0 h 3210"/>
              <a:gd name="T34" fmla="*/ 0 w 1040"/>
              <a:gd name="T35" fmla="*/ 0 h 3210"/>
              <a:gd name="T36" fmla="*/ 0 w 1040"/>
              <a:gd name="T37" fmla="*/ 0 h 3210"/>
              <a:gd name="T38" fmla="*/ 0 w 1040"/>
              <a:gd name="T39" fmla="*/ 0 h 3210"/>
              <a:gd name="T40" fmla="*/ 0 w 1040"/>
              <a:gd name="T41" fmla="*/ 0 h 3210"/>
              <a:gd name="T42" fmla="*/ 0 w 1040"/>
              <a:gd name="T43" fmla="*/ 0 h 3210"/>
              <a:gd name="T44" fmla="*/ 0 w 1040"/>
              <a:gd name="T45" fmla="*/ 0 h 3210"/>
              <a:gd name="T46" fmla="*/ 0 w 1040"/>
              <a:gd name="T47" fmla="*/ 0 h 3210"/>
              <a:gd name="T48" fmla="*/ 0 w 1040"/>
              <a:gd name="T49" fmla="*/ 0 h 3210"/>
              <a:gd name="T50" fmla="*/ 0 w 1040"/>
              <a:gd name="T51" fmla="*/ 0 h 3210"/>
              <a:gd name="T52" fmla="*/ 0 w 1040"/>
              <a:gd name="T53" fmla="*/ 0 h 3210"/>
              <a:gd name="T54" fmla="*/ 0 w 1040"/>
              <a:gd name="T55" fmla="*/ 0 h 3210"/>
              <a:gd name="T56" fmla="*/ 0 w 1040"/>
              <a:gd name="T57" fmla="*/ 0 h 3210"/>
              <a:gd name="T58" fmla="*/ 0 w 1040"/>
              <a:gd name="T59" fmla="*/ 0 h 3210"/>
              <a:gd name="T60" fmla="*/ 0 w 1040"/>
              <a:gd name="T61" fmla="*/ 0 h 3210"/>
              <a:gd name="T62" fmla="*/ 0 w 1040"/>
              <a:gd name="T63" fmla="*/ 0 h 3210"/>
              <a:gd name="T64" fmla="*/ 0 w 1040"/>
              <a:gd name="T65" fmla="*/ 0 h 3210"/>
              <a:gd name="T66" fmla="*/ 0 w 1040"/>
              <a:gd name="T67" fmla="*/ 0 h 3210"/>
              <a:gd name="T68" fmla="*/ 0 w 1040"/>
              <a:gd name="T69" fmla="*/ 0 h 3210"/>
              <a:gd name="T70" fmla="*/ 0 w 1040"/>
              <a:gd name="T71" fmla="*/ 0 h 3210"/>
              <a:gd name="T72" fmla="*/ 0 w 1040"/>
              <a:gd name="T73" fmla="*/ 0 h 3210"/>
              <a:gd name="T74" fmla="*/ 0 w 1040"/>
              <a:gd name="T75" fmla="*/ 0 h 3210"/>
              <a:gd name="T76" fmla="*/ 0 w 1040"/>
              <a:gd name="T77" fmla="*/ 0 h 3210"/>
              <a:gd name="T78" fmla="*/ 0 w 1040"/>
              <a:gd name="T79" fmla="*/ 0 h 3210"/>
              <a:gd name="T80" fmla="*/ 0 w 1040"/>
              <a:gd name="T81" fmla="*/ 0 h 3210"/>
              <a:gd name="T82" fmla="*/ 0 w 1040"/>
              <a:gd name="T83" fmla="*/ 0 h 3210"/>
              <a:gd name="T84" fmla="*/ 0 w 1040"/>
              <a:gd name="T85" fmla="*/ 0 h 3210"/>
              <a:gd name="T86" fmla="*/ 0 w 1040"/>
              <a:gd name="T87" fmla="*/ 0 h 3210"/>
              <a:gd name="T88" fmla="*/ 0 w 1040"/>
              <a:gd name="T89" fmla="*/ 0 h 3210"/>
              <a:gd name="T90" fmla="*/ 0 w 1040"/>
              <a:gd name="T91" fmla="*/ 0 h 3210"/>
              <a:gd name="T92" fmla="*/ 0 w 1040"/>
              <a:gd name="T93" fmla="*/ 0 h 3210"/>
              <a:gd name="T94" fmla="*/ 0 w 1040"/>
              <a:gd name="T95" fmla="*/ 0 h 3210"/>
              <a:gd name="T96" fmla="*/ 0 w 1040"/>
              <a:gd name="T97" fmla="*/ 0 h 3210"/>
              <a:gd name="T98" fmla="*/ 0 w 1040"/>
              <a:gd name="T99" fmla="*/ 0 h 3210"/>
              <a:gd name="T100" fmla="*/ 0 w 1040"/>
              <a:gd name="T101" fmla="*/ 0 h 3210"/>
              <a:gd name="T102" fmla="*/ 0 w 1040"/>
              <a:gd name="T103" fmla="*/ 0 h 3210"/>
              <a:gd name="T104" fmla="*/ 0 w 1040"/>
              <a:gd name="T105" fmla="*/ 0 h 3210"/>
              <a:gd name="T106" fmla="*/ 0 w 1040"/>
              <a:gd name="T107" fmla="*/ 0 h 3210"/>
              <a:gd name="T108" fmla="*/ 0 w 1040"/>
              <a:gd name="T109" fmla="*/ 0 h 3210"/>
              <a:gd name="T110" fmla="*/ 0 w 1040"/>
              <a:gd name="T111" fmla="*/ 0 h 3210"/>
              <a:gd name="T112" fmla="*/ 0 w 1040"/>
              <a:gd name="T113" fmla="*/ 0 h 3210"/>
              <a:gd name="T114" fmla="*/ 0 w 1040"/>
              <a:gd name="T115" fmla="*/ 0 h 3210"/>
              <a:gd name="T116" fmla="*/ 0 w 1040"/>
              <a:gd name="T117" fmla="*/ 0 h 3210"/>
              <a:gd name="T118" fmla="*/ 0 w 1040"/>
              <a:gd name="T119" fmla="*/ 0 h 3210"/>
              <a:gd name="T120" fmla="*/ 0 w 1040"/>
              <a:gd name="T121" fmla="*/ 0 h 3210"/>
              <a:gd name="T122" fmla="*/ 0 w 1040"/>
              <a:gd name="T123" fmla="*/ 0 h 3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3210"/>
              <a:gd name="T188" fmla="*/ 1040 w 1040"/>
              <a:gd name="T189" fmla="*/ 3210 h 3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3210">
                <a:moveTo>
                  <a:pt x="608" y="406"/>
                </a:moveTo>
                <a:lnTo>
                  <a:pt x="608" y="406"/>
                </a:lnTo>
                <a:lnTo>
                  <a:pt x="606" y="418"/>
                </a:lnTo>
                <a:lnTo>
                  <a:pt x="608" y="406"/>
                </a:lnTo>
                <a:close/>
                <a:moveTo>
                  <a:pt x="500" y="0"/>
                </a:moveTo>
                <a:lnTo>
                  <a:pt x="500" y="0"/>
                </a:lnTo>
                <a:lnTo>
                  <a:pt x="472" y="6"/>
                </a:lnTo>
                <a:lnTo>
                  <a:pt x="450" y="12"/>
                </a:lnTo>
                <a:lnTo>
                  <a:pt x="432" y="22"/>
                </a:lnTo>
                <a:lnTo>
                  <a:pt x="418" y="32"/>
                </a:lnTo>
                <a:lnTo>
                  <a:pt x="408" y="42"/>
                </a:lnTo>
                <a:lnTo>
                  <a:pt x="402" y="50"/>
                </a:lnTo>
                <a:lnTo>
                  <a:pt x="396" y="58"/>
                </a:lnTo>
                <a:lnTo>
                  <a:pt x="382" y="64"/>
                </a:lnTo>
                <a:lnTo>
                  <a:pt x="372" y="72"/>
                </a:lnTo>
                <a:lnTo>
                  <a:pt x="364" y="82"/>
                </a:lnTo>
                <a:lnTo>
                  <a:pt x="360" y="90"/>
                </a:lnTo>
                <a:lnTo>
                  <a:pt x="354" y="106"/>
                </a:lnTo>
                <a:lnTo>
                  <a:pt x="352" y="114"/>
                </a:lnTo>
                <a:lnTo>
                  <a:pt x="344" y="134"/>
                </a:lnTo>
                <a:lnTo>
                  <a:pt x="340" y="148"/>
                </a:lnTo>
                <a:lnTo>
                  <a:pt x="336" y="172"/>
                </a:lnTo>
                <a:lnTo>
                  <a:pt x="330" y="210"/>
                </a:lnTo>
                <a:lnTo>
                  <a:pt x="328" y="224"/>
                </a:lnTo>
                <a:lnTo>
                  <a:pt x="332" y="240"/>
                </a:lnTo>
                <a:lnTo>
                  <a:pt x="336" y="256"/>
                </a:lnTo>
                <a:lnTo>
                  <a:pt x="342" y="268"/>
                </a:lnTo>
                <a:lnTo>
                  <a:pt x="360" y="292"/>
                </a:lnTo>
                <a:lnTo>
                  <a:pt x="370" y="314"/>
                </a:lnTo>
                <a:lnTo>
                  <a:pt x="374" y="320"/>
                </a:lnTo>
                <a:lnTo>
                  <a:pt x="378" y="322"/>
                </a:lnTo>
                <a:lnTo>
                  <a:pt x="380" y="336"/>
                </a:lnTo>
                <a:lnTo>
                  <a:pt x="386" y="348"/>
                </a:lnTo>
                <a:lnTo>
                  <a:pt x="392" y="358"/>
                </a:lnTo>
                <a:lnTo>
                  <a:pt x="400" y="364"/>
                </a:lnTo>
                <a:lnTo>
                  <a:pt x="400" y="372"/>
                </a:lnTo>
                <a:lnTo>
                  <a:pt x="400" y="370"/>
                </a:lnTo>
                <a:lnTo>
                  <a:pt x="398" y="370"/>
                </a:lnTo>
                <a:lnTo>
                  <a:pt x="396" y="370"/>
                </a:lnTo>
                <a:lnTo>
                  <a:pt x="394" y="380"/>
                </a:lnTo>
                <a:lnTo>
                  <a:pt x="388" y="382"/>
                </a:lnTo>
                <a:lnTo>
                  <a:pt x="382" y="386"/>
                </a:lnTo>
                <a:lnTo>
                  <a:pt x="368" y="408"/>
                </a:lnTo>
                <a:lnTo>
                  <a:pt x="354" y="424"/>
                </a:lnTo>
                <a:lnTo>
                  <a:pt x="342" y="436"/>
                </a:lnTo>
                <a:lnTo>
                  <a:pt x="336" y="442"/>
                </a:lnTo>
                <a:lnTo>
                  <a:pt x="332" y="448"/>
                </a:lnTo>
                <a:lnTo>
                  <a:pt x="330" y="450"/>
                </a:lnTo>
                <a:lnTo>
                  <a:pt x="318" y="450"/>
                </a:lnTo>
                <a:lnTo>
                  <a:pt x="304" y="452"/>
                </a:lnTo>
                <a:lnTo>
                  <a:pt x="288" y="458"/>
                </a:lnTo>
                <a:lnTo>
                  <a:pt x="242" y="474"/>
                </a:lnTo>
                <a:lnTo>
                  <a:pt x="216" y="484"/>
                </a:lnTo>
                <a:lnTo>
                  <a:pt x="194" y="490"/>
                </a:lnTo>
                <a:lnTo>
                  <a:pt x="140" y="498"/>
                </a:lnTo>
                <a:lnTo>
                  <a:pt x="116" y="504"/>
                </a:lnTo>
                <a:lnTo>
                  <a:pt x="102" y="508"/>
                </a:lnTo>
                <a:lnTo>
                  <a:pt x="100" y="512"/>
                </a:lnTo>
                <a:lnTo>
                  <a:pt x="94" y="518"/>
                </a:lnTo>
                <a:lnTo>
                  <a:pt x="86" y="538"/>
                </a:lnTo>
                <a:lnTo>
                  <a:pt x="76" y="556"/>
                </a:lnTo>
                <a:lnTo>
                  <a:pt x="72" y="570"/>
                </a:lnTo>
                <a:lnTo>
                  <a:pt x="60" y="604"/>
                </a:lnTo>
                <a:lnTo>
                  <a:pt x="52" y="628"/>
                </a:lnTo>
                <a:lnTo>
                  <a:pt x="48" y="638"/>
                </a:lnTo>
                <a:lnTo>
                  <a:pt x="48" y="648"/>
                </a:lnTo>
                <a:lnTo>
                  <a:pt x="40" y="714"/>
                </a:lnTo>
                <a:lnTo>
                  <a:pt x="32" y="762"/>
                </a:lnTo>
                <a:lnTo>
                  <a:pt x="22" y="792"/>
                </a:lnTo>
                <a:lnTo>
                  <a:pt x="14" y="816"/>
                </a:lnTo>
                <a:lnTo>
                  <a:pt x="10" y="838"/>
                </a:lnTo>
                <a:lnTo>
                  <a:pt x="10" y="846"/>
                </a:lnTo>
                <a:lnTo>
                  <a:pt x="12" y="854"/>
                </a:lnTo>
                <a:lnTo>
                  <a:pt x="16" y="870"/>
                </a:lnTo>
                <a:lnTo>
                  <a:pt x="20" y="888"/>
                </a:lnTo>
                <a:lnTo>
                  <a:pt x="20" y="898"/>
                </a:lnTo>
                <a:lnTo>
                  <a:pt x="18" y="912"/>
                </a:lnTo>
                <a:lnTo>
                  <a:pt x="6" y="960"/>
                </a:lnTo>
                <a:lnTo>
                  <a:pt x="2" y="992"/>
                </a:lnTo>
                <a:lnTo>
                  <a:pt x="0" y="1010"/>
                </a:lnTo>
                <a:lnTo>
                  <a:pt x="0" y="1024"/>
                </a:lnTo>
                <a:lnTo>
                  <a:pt x="2" y="1054"/>
                </a:lnTo>
                <a:lnTo>
                  <a:pt x="6" y="1082"/>
                </a:lnTo>
                <a:lnTo>
                  <a:pt x="10" y="1108"/>
                </a:lnTo>
                <a:lnTo>
                  <a:pt x="16" y="1126"/>
                </a:lnTo>
                <a:lnTo>
                  <a:pt x="56" y="1232"/>
                </a:lnTo>
                <a:lnTo>
                  <a:pt x="82" y="1300"/>
                </a:lnTo>
                <a:lnTo>
                  <a:pt x="92" y="1324"/>
                </a:lnTo>
                <a:lnTo>
                  <a:pt x="100" y="1336"/>
                </a:lnTo>
                <a:lnTo>
                  <a:pt x="110" y="1348"/>
                </a:lnTo>
                <a:lnTo>
                  <a:pt x="122" y="1356"/>
                </a:lnTo>
                <a:lnTo>
                  <a:pt x="132" y="1364"/>
                </a:lnTo>
                <a:lnTo>
                  <a:pt x="136" y="1376"/>
                </a:lnTo>
                <a:lnTo>
                  <a:pt x="140" y="1388"/>
                </a:lnTo>
                <a:lnTo>
                  <a:pt x="142" y="1406"/>
                </a:lnTo>
                <a:lnTo>
                  <a:pt x="142" y="1424"/>
                </a:lnTo>
                <a:lnTo>
                  <a:pt x="136" y="1450"/>
                </a:lnTo>
                <a:lnTo>
                  <a:pt x="122" y="1522"/>
                </a:lnTo>
                <a:lnTo>
                  <a:pt x="100" y="1620"/>
                </a:lnTo>
                <a:lnTo>
                  <a:pt x="98" y="1626"/>
                </a:lnTo>
                <a:lnTo>
                  <a:pt x="98" y="1632"/>
                </a:lnTo>
                <a:lnTo>
                  <a:pt x="102" y="1642"/>
                </a:lnTo>
                <a:lnTo>
                  <a:pt x="108" y="1650"/>
                </a:lnTo>
                <a:lnTo>
                  <a:pt x="134" y="1680"/>
                </a:lnTo>
                <a:lnTo>
                  <a:pt x="136" y="1712"/>
                </a:lnTo>
                <a:lnTo>
                  <a:pt x="150" y="1716"/>
                </a:lnTo>
                <a:lnTo>
                  <a:pt x="182" y="1720"/>
                </a:lnTo>
                <a:lnTo>
                  <a:pt x="200" y="1720"/>
                </a:lnTo>
                <a:lnTo>
                  <a:pt x="214" y="1720"/>
                </a:lnTo>
                <a:lnTo>
                  <a:pt x="230" y="1718"/>
                </a:lnTo>
                <a:lnTo>
                  <a:pt x="238" y="1814"/>
                </a:lnTo>
                <a:lnTo>
                  <a:pt x="248" y="1890"/>
                </a:lnTo>
                <a:lnTo>
                  <a:pt x="252" y="1922"/>
                </a:lnTo>
                <a:lnTo>
                  <a:pt x="256" y="1948"/>
                </a:lnTo>
                <a:lnTo>
                  <a:pt x="260" y="1974"/>
                </a:lnTo>
                <a:lnTo>
                  <a:pt x="262" y="2014"/>
                </a:lnTo>
                <a:lnTo>
                  <a:pt x="262" y="2106"/>
                </a:lnTo>
                <a:lnTo>
                  <a:pt x="260" y="2192"/>
                </a:lnTo>
                <a:lnTo>
                  <a:pt x="258" y="2220"/>
                </a:lnTo>
                <a:lnTo>
                  <a:pt x="256" y="2232"/>
                </a:lnTo>
                <a:lnTo>
                  <a:pt x="250" y="2248"/>
                </a:lnTo>
                <a:lnTo>
                  <a:pt x="242" y="2284"/>
                </a:lnTo>
                <a:lnTo>
                  <a:pt x="234" y="2330"/>
                </a:lnTo>
                <a:lnTo>
                  <a:pt x="228" y="2378"/>
                </a:lnTo>
                <a:lnTo>
                  <a:pt x="228" y="2452"/>
                </a:lnTo>
                <a:lnTo>
                  <a:pt x="230" y="2554"/>
                </a:lnTo>
                <a:lnTo>
                  <a:pt x="232" y="2702"/>
                </a:lnTo>
                <a:lnTo>
                  <a:pt x="232" y="2714"/>
                </a:lnTo>
                <a:lnTo>
                  <a:pt x="234" y="2732"/>
                </a:lnTo>
                <a:lnTo>
                  <a:pt x="242" y="2772"/>
                </a:lnTo>
                <a:lnTo>
                  <a:pt x="252" y="2822"/>
                </a:lnTo>
                <a:lnTo>
                  <a:pt x="242" y="2894"/>
                </a:lnTo>
                <a:lnTo>
                  <a:pt x="236" y="2950"/>
                </a:lnTo>
                <a:lnTo>
                  <a:pt x="232" y="2990"/>
                </a:lnTo>
                <a:lnTo>
                  <a:pt x="234" y="3010"/>
                </a:lnTo>
                <a:lnTo>
                  <a:pt x="238" y="3022"/>
                </a:lnTo>
                <a:lnTo>
                  <a:pt x="242" y="3028"/>
                </a:lnTo>
                <a:lnTo>
                  <a:pt x="246" y="3034"/>
                </a:lnTo>
                <a:lnTo>
                  <a:pt x="248" y="3042"/>
                </a:lnTo>
                <a:lnTo>
                  <a:pt x="248" y="3046"/>
                </a:lnTo>
                <a:lnTo>
                  <a:pt x="248" y="3052"/>
                </a:lnTo>
                <a:lnTo>
                  <a:pt x="248" y="3054"/>
                </a:lnTo>
                <a:lnTo>
                  <a:pt x="250" y="3060"/>
                </a:lnTo>
                <a:lnTo>
                  <a:pt x="252" y="3060"/>
                </a:lnTo>
                <a:lnTo>
                  <a:pt x="248" y="3072"/>
                </a:lnTo>
                <a:lnTo>
                  <a:pt x="246" y="3082"/>
                </a:lnTo>
                <a:lnTo>
                  <a:pt x="244" y="3090"/>
                </a:lnTo>
                <a:lnTo>
                  <a:pt x="246" y="3104"/>
                </a:lnTo>
                <a:lnTo>
                  <a:pt x="248" y="3110"/>
                </a:lnTo>
                <a:lnTo>
                  <a:pt x="246" y="3114"/>
                </a:lnTo>
                <a:lnTo>
                  <a:pt x="244" y="3118"/>
                </a:lnTo>
                <a:lnTo>
                  <a:pt x="242" y="3122"/>
                </a:lnTo>
                <a:lnTo>
                  <a:pt x="242" y="3156"/>
                </a:lnTo>
                <a:lnTo>
                  <a:pt x="260" y="3172"/>
                </a:lnTo>
                <a:lnTo>
                  <a:pt x="270" y="3172"/>
                </a:lnTo>
                <a:lnTo>
                  <a:pt x="270" y="3174"/>
                </a:lnTo>
                <a:lnTo>
                  <a:pt x="274" y="3182"/>
                </a:lnTo>
                <a:lnTo>
                  <a:pt x="276" y="3188"/>
                </a:lnTo>
                <a:lnTo>
                  <a:pt x="280" y="3192"/>
                </a:lnTo>
                <a:lnTo>
                  <a:pt x="284" y="3196"/>
                </a:lnTo>
                <a:lnTo>
                  <a:pt x="292" y="3200"/>
                </a:lnTo>
                <a:lnTo>
                  <a:pt x="308" y="3204"/>
                </a:lnTo>
                <a:lnTo>
                  <a:pt x="334" y="3206"/>
                </a:lnTo>
                <a:lnTo>
                  <a:pt x="384" y="3210"/>
                </a:lnTo>
                <a:lnTo>
                  <a:pt x="446" y="3208"/>
                </a:lnTo>
                <a:lnTo>
                  <a:pt x="494" y="3206"/>
                </a:lnTo>
                <a:lnTo>
                  <a:pt x="500" y="3204"/>
                </a:lnTo>
                <a:lnTo>
                  <a:pt x="500" y="3200"/>
                </a:lnTo>
                <a:lnTo>
                  <a:pt x="496" y="3190"/>
                </a:lnTo>
                <a:lnTo>
                  <a:pt x="496" y="3186"/>
                </a:lnTo>
                <a:lnTo>
                  <a:pt x="492" y="3182"/>
                </a:lnTo>
                <a:lnTo>
                  <a:pt x="488" y="3176"/>
                </a:lnTo>
                <a:lnTo>
                  <a:pt x="488" y="3168"/>
                </a:lnTo>
                <a:lnTo>
                  <a:pt x="488" y="3158"/>
                </a:lnTo>
                <a:lnTo>
                  <a:pt x="484" y="3148"/>
                </a:lnTo>
                <a:lnTo>
                  <a:pt x="474" y="3126"/>
                </a:lnTo>
                <a:lnTo>
                  <a:pt x="508" y="3118"/>
                </a:lnTo>
                <a:lnTo>
                  <a:pt x="508" y="3112"/>
                </a:lnTo>
                <a:lnTo>
                  <a:pt x="536" y="3122"/>
                </a:lnTo>
                <a:lnTo>
                  <a:pt x="560" y="3132"/>
                </a:lnTo>
                <a:lnTo>
                  <a:pt x="586" y="3138"/>
                </a:lnTo>
                <a:lnTo>
                  <a:pt x="616" y="3140"/>
                </a:lnTo>
                <a:lnTo>
                  <a:pt x="652" y="3140"/>
                </a:lnTo>
                <a:lnTo>
                  <a:pt x="692" y="3140"/>
                </a:lnTo>
                <a:lnTo>
                  <a:pt x="726" y="3136"/>
                </a:lnTo>
                <a:lnTo>
                  <a:pt x="750" y="3132"/>
                </a:lnTo>
                <a:lnTo>
                  <a:pt x="768" y="3128"/>
                </a:lnTo>
                <a:lnTo>
                  <a:pt x="776" y="3126"/>
                </a:lnTo>
                <a:lnTo>
                  <a:pt x="782" y="3122"/>
                </a:lnTo>
                <a:lnTo>
                  <a:pt x="782" y="3120"/>
                </a:lnTo>
                <a:lnTo>
                  <a:pt x="782" y="3116"/>
                </a:lnTo>
                <a:lnTo>
                  <a:pt x="782" y="3112"/>
                </a:lnTo>
                <a:lnTo>
                  <a:pt x="780" y="3110"/>
                </a:lnTo>
                <a:lnTo>
                  <a:pt x="776" y="3110"/>
                </a:lnTo>
                <a:lnTo>
                  <a:pt x="772" y="3108"/>
                </a:lnTo>
                <a:lnTo>
                  <a:pt x="774" y="3100"/>
                </a:lnTo>
                <a:lnTo>
                  <a:pt x="774" y="3094"/>
                </a:lnTo>
                <a:lnTo>
                  <a:pt x="770" y="3088"/>
                </a:lnTo>
                <a:lnTo>
                  <a:pt x="754" y="3076"/>
                </a:lnTo>
                <a:lnTo>
                  <a:pt x="744" y="3072"/>
                </a:lnTo>
                <a:lnTo>
                  <a:pt x="734" y="3068"/>
                </a:lnTo>
                <a:lnTo>
                  <a:pt x="672" y="3052"/>
                </a:lnTo>
                <a:lnTo>
                  <a:pt x="662" y="3048"/>
                </a:lnTo>
                <a:lnTo>
                  <a:pt x="648" y="3040"/>
                </a:lnTo>
                <a:lnTo>
                  <a:pt x="628" y="3028"/>
                </a:lnTo>
                <a:lnTo>
                  <a:pt x="630" y="3024"/>
                </a:lnTo>
                <a:lnTo>
                  <a:pt x="630" y="3022"/>
                </a:lnTo>
                <a:lnTo>
                  <a:pt x="628" y="3020"/>
                </a:lnTo>
                <a:lnTo>
                  <a:pt x="618" y="3014"/>
                </a:lnTo>
                <a:lnTo>
                  <a:pt x="612" y="3004"/>
                </a:lnTo>
                <a:lnTo>
                  <a:pt x="614" y="3002"/>
                </a:lnTo>
                <a:lnTo>
                  <a:pt x="612" y="2998"/>
                </a:lnTo>
                <a:lnTo>
                  <a:pt x="608" y="2994"/>
                </a:lnTo>
                <a:lnTo>
                  <a:pt x="606" y="2992"/>
                </a:lnTo>
                <a:lnTo>
                  <a:pt x="600" y="2986"/>
                </a:lnTo>
                <a:lnTo>
                  <a:pt x="594" y="2980"/>
                </a:lnTo>
                <a:lnTo>
                  <a:pt x="596" y="2978"/>
                </a:lnTo>
                <a:lnTo>
                  <a:pt x="596" y="2976"/>
                </a:lnTo>
                <a:lnTo>
                  <a:pt x="596" y="2972"/>
                </a:lnTo>
                <a:lnTo>
                  <a:pt x="560" y="2904"/>
                </a:lnTo>
                <a:lnTo>
                  <a:pt x="558" y="2898"/>
                </a:lnTo>
                <a:lnTo>
                  <a:pt x="558" y="2890"/>
                </a:lnTo>
                <a:lnTo>
                  <a:pt x="560" y="2880"/>
                </a:lnTo>
                <a:lnTo>
                  <a:pt x="574" y="2872"/>
                </a:lnTo>
                <a:lnTo>
                  <a:pt x="584" y="2864"/>
                </a:lnTo>
                <a:lnTo>
                  <a:pt x="586" y="2860"/>
                </a:lnTo>
                <a:lnTo>
                  <a:pt x="588" y="2856"/>
                </a:lnTo>
                <a:lnTo>
                  <a:pt x="590" y="2842"/>
                </a:lnTo>
                <a:lnTo>
                  <a:pt x="590" y="2822"/>
                </a:lnTo>
                <a:lnTo>
                  <a:pt x="590" y="2802"/>
                </a:lnTo>
                <a:lnTo>
                  <a:pt x="592" y="2786"/>
                </a:lnTo>
                <a:lnTo>
                  <a:pt x="604" y="2738"/>
                </a:lnTo>
                <a:lnTo>
                  <a:pt x="614" y="2708"/>
                </a:lnTo>
                <a:lnTo>
                  <a:pt x="620" y="2688"/>
                </a:lnTo>
                <a:lnTo>
                  <a:pt x="626" y="2666"/>
                </a:lnTo>
                <a:lnTo>
                  <a:pt x="634" y="2632"/>
                </a:lnTo>
                <a:lnTo>
                  <a:pt x="642" y="2596"/>
                </a:lnTo>
                <a:lnTo>
                  <a:pt x="650" y="2568"/>
                </a:lnTo>
                <a:lnTo>
                  <a:pt x="662" y="2524"/>
                </a:lnTo>
                <a:lnTo>
                  <a:pt x="680" y="2446"/>
                </a:lnTo>
                <a:lnTo>
                  <a:pt x="702" y="2354"/>
                </a:lnTo>
                <a:lnTo>
                  <a:pt x="720" y="2268"/>
                </a:lnTo>
                <a:lnTo>
                  <a:pt x="732" y="2176"/>
                </a:lnTo>
                <a:lnTo>
                  <a:pt x="746" y="2068"/>
                </a:lnTo>
                <a:lnTo>
                  <a:pt x="762" y="1912"/>
                </a:lnTo>
                <a:lnTo>
                  <a:pt x="778" y="1732"/>
                </a:lnTo>
                <a:lnTo>
                  <a:pt x="806" y="1732"/>
                </a:lnTo>
                <a:lnTo>
                  <a:pt x="826" y="1730"/>
                </a:lnTo>
                <a:lnTo>
                  <a:pt x="832" y="1730"/>
                </a:lnTo>
                <a:lnTo>
                  <a:pt x="834" y="1728"/>
                </a:lnTo>
                <a:lnTo>
                  <a:pt x="832" y="1640"/>
                </a:lnTo>
                <a:lnTo>
                  <a:pt x="832" y="1546"/>
                </a:lnTo>
                <a:lnTo>
                  <a:pt x="828" y="1470"/>
                </a:lnTo>
                <a:lnTo>
                  <a:pt x="846" y="1520"/>
                </a:lnTo>
                <a:lnTo>
                  <a:pt x="860" y="1558"/>
                </a:lnTo>
                <a:lnTo>
                  <a:pt x="870" y="1580"/>
                </a:lnTo>
                <a:lnTo>
                  <a:pt x="876" y="1588"/>
                </a:lnTo>
                <a:lnTo>
                  <a:pt x="886" y="1596"/>
                </a:lnTo>
                <a:lnTo>
                  <a:pt x="900" y="1602"/>
                </a:lnTo>
                <a:lnTo>
                  <a:pt x="918" y="1606"/>
                </a:lnTo>
                <a:lnTo>
                  <a:pt x="922" y="1610"/>
                </a:lnTo>
                <a:lnTo>
                  <a:pt x="930" y="1644"/>
                </a:lnTo>
                <a:lnTo>
                  <a:pt x="938" y="1658"/>
                </a:lnTo>
                <a:lnTo>
                  <a:pt x="944" y="1668"/>
                </a:lnTo>
                <a:lnTo>
                  <a:pt x="932" y="1668"/>
                </a:lnTo>
                <a:lnTo>
                  <a:pt x="922" y="1670"/>
                </a:lnTo>
                <a:lnTo>
                  <a:pt x="916" y="1672"/>
                </a:lnTo>
                <a:lnTo>
                  <a:pt x="910" y="1678"/>
                </a:lnTo>
                <a:lnTo>
                  <a:pt x="906" y="1688"/>
                </a:lnTo>
                <a:lnTo>
                  <a:pt x="908" y="1690"/>
                </a:lnTo>
                <a:lnTo>
                  <a:pt x="912" y="1694"/>
                </a:lnTo>
                <a:lnTo>
                  <a:pt x="916" y="1694"/>
                </a:lnTo>
                <a:lnTo>
                  <a:pt x="916" y="1698"/>
                </a:lnTo>
                <a:lnTo>
                  <a:pt x="916" y="1702"/>
                </a:lnTo>
                <a:lnTo>
                  <a:pt x="918" y="1706"/>
                </a:lnTo>
                <a:lnTo>
                  <a:pt x="922" y="1708"/>
                </a:lnTo>
                <a:lnTo>
                  <a:pt x="928" y="1708"/>
                </a:lnTo>
                <a:lnTo>
                  <a:pt x="936" y="1706"/>
                </a:lnTo>
                <a:lnTo>
                  <a:pt x="948" y="1706"/>
                </a:lnTo>
                <a:lnTo>
                  <a:pt x="970" y="1702"/>
                </a:lnTo>
                <a:lnTo>
                  <a:pt x="982" y="1694"/>
                </a:lnTo>
                <a:lnTo>
                  <a:pt x="992" y="1690"/>
                </a:lnTo>
                <a:lnTo>
                  <a:pt x="988" y="1700"/>
                </a:lnTo>
                <a:lnTo>
                  <a:pt x="986" y="1710"/>
                </a:lnTo>
                <a:lnTo>
                  <a:pt x="986" y="1716"/>
                </a:lnTo>
                <a:lnTo>
                  <a:pt x="990" y="1720"/>
                </a:lnTo>
                <a:lnTo>
                  <a:pt x="996" y="1720"/>
                </a:lnTo>
                <a:lnTo>
                  <a:pt x="1002" y="1720"/>
                </a:lnTo>
                <a:lnTo>
                  <a:pt x="1008" y="1716"/>
                </a:lnTo>
                <a:lnTo>
                  <a:pt x="1016" y="1704"/>
                </a:lnTo>
                <a:lnTo>
                  <a:pt x="1022" y="1692"/>
                </a:lnTo>
                <a:lnTo>
                  <a:pt x="1028" y="1670"/>
                </a:lnTo>
                <a:lnTo>
                  <a:pt x="1034" y="1654"/>
                </a:lnTo>
                <a:lnTo>
                  <a:pt x="1038" y="1642"/>
                </a:lnTo>
                <a:lnTo>
                  <a:pt x="1040" y="1638"/>
                </a:lnTo>
                <a:lnTo>
                  <a:pt x="1040" y="1634"/>
                </a:lnTo>
                <a:lnTo>
                  <a:pt x="1038" y="1624"/>
                </a:lnTo>
                <a:lnTo>
                  <a:pt x="1034" y="1612"/>
                </a:lnTo>
                <a:lnTo>
                  <a:pt x="1036" y="1598"/>
                </a:lnTo>
                <a:lnTo>
                  <a:pt x="1036" y="1586"/>
                </a:lnTo>
                <a:lnTo>
                  <a:pt x="1034" y="1578"/>
                </a:lnTo>
                <a:lnTo>
                  <a:pt x="1010" y="1550"/>
                </a:lnTo>
                <a:lnTo>
                  <a:pt x="1002" y="1478"/>
                </a:lnTo>
                <a:lnTo>
                  <a:pt x="996" y="1426"/>
                </a:lnTo>
                <a:lnTo>
                  <a:pt x="990" y="1386"/>
                </a:lnTo>
                <a:lnTo>
                  <a:pt x="968" y="1278"/>
                </a:lnTo>
                <a:lnTo>
                  <a:pt x="956" y="1210"/>
                </a:lnTo>
                <a:lnTo>
                  <a:pt x="948" y="1158"/>
                </a:lnTo>
                <a:lnTo>
                  <a:pt x="946" y="1136"/>
                </a:lnTo>
                <a:lnTo>
                  <a:pt x="942" y="1114"/>
                </a:lnTo>
                <a:lnTo>
                  <a:pt x="930" y="1068"/>
                </a:lnTo>
                <a:lnTo>
                  <a:pt x="920" y="1028"/>
                </a:lnTo>
                <a:lnTo>
                  <a:pt x="916" y="1012"/>
                </a:lnTo>
                <a:lnTo>
                  <a:pt x="916" y="1000"/>
                </a:lnTo>
                <a:lnTo>
                  <a:pt x="910" y="960"/>
                </a:lnTo>
                <a:lnTo>
                  <a:pt x="902" y="896"/>
                </a:lnTo>
                <a:lnTo>
                  <a:pt x="886" y="772"/>
                </a:lnTo>
                <a:lnTo>
                  <a:pt x="872" y="666"/>
                </a:lnTo>
                <a:lnTo>
                  <a:pt x="862" y="614"/>
                </a:lnTo>
                <a:lnTo>
                  <a:pt x="858" y="592"/>
                </a:lnTo>
                <a:lnTo>
                  <a:pt x="854" y="578"/>
                </a:lnTo>
                <a:lnTo>
                  <a:pt x="850" y="570"/>
                </a:lnTo>
                <a:lnTo>
                  <a:pt x="846" y="562"/>
                </a:lnTo>
                <a:lnTo>
                  <a:pt x="840" y="556"/>
                </a:lnTo>
                <a:lnTo>
                  <a:pt x="834" y="552"/>
                </a:lnTo>
                <a:lnTo>
                  <a:pt x="826" y="548"/>
                </a:lnTo>
                <a:lnTo>
                  <a:pt x="822" y="546"/>
                </a:lnTo>
                <a:lnTo>
                  <a:pt x="782" y="528"/>
                </a:lnTo>
                <a:lnTo>
                  <a:pt x="730" y="504"/>
                </a:lnTo>
                <a:lnTo>
                  <a:pt x="650" y="466"/>
                </a:lnTo>
                <a:lnTo>
                  <a:pt x="622" y="438"/>
                </a:lnTo>
                <a:lnTo>
                  <a:pt x="620" y="424"/>
                </a:lnTo>
                <a:lnTo>
                  <a:pt x="616" y="412"/>
                </a:lnTo>
                <a:lnTo>
                  <a:pt x="612" y="408"/>
                </a:lnTo>
                <a:lnTo>
                  <a:pt x="608" y="404"/>
                </a:lnTo>
                <a:lnTo>
                  <a:pt x="610" y="396"/>
                </a:lnTo>
                <a:lnTo>
                  <a:pt x="612" y="360"/>
                </a:lnTo>
                <a:lnTo>
                  <a:pt x="618" y="356"/>
                </a:lnTo>
                <a:lnTo>
                  <a:pt x="626" y="346"/>
                </a:lnTo>
                <a:lnTo>
                  <a:pt x="632" y="322"/>
                </a:lnTo>
                <a:lnTo>
                  <a:pt x="636" y="308"/>
                </a:lnTo>
                <a:lnTo>
                  <a:pt x="648" y="302"/>
                </a:lnTo>
                <a:lnTo>
                  <a:pt x="650" y="298"/>
                </a:lnTo>
                <a:lnTo>
                  <a:pt x="654" y="288"/>
                </a:lnTo>
                <a:lnTo>
                  <a:pt x="656" y="276"/>
                </a:lnTo>
                <a:lnTo>
                  <a:pt x="660" y="266"/>
                </a:lnTo>
                <a:lnTo>
                  <a:pt x="670" y="238"/>
                </a:lnTo>
                <a:lnTo>
                  <a:pt x="674" y="224"/>
                </a:lnTo>
                <a:lnTo>
                  <a:pt x="672" y="218"/>
                </a:lnTo>
                <a:lnTo>
                  <a:pt x="670" y="212"/>
                </a:lnTo>
                <a:lnTo>
                  <a:pt x="666" y="208"/>
                </a:lnTo>
                <a:lnTo>
                  <a:pt x="666" y="194"/>
                </a:lnTo>
                <a:lnTo>
                  <a:pt x="664" y="186"/>
                </a:lnTo>
                <a:lnTo>
                  <a:pt x="660" y="178"/>
                </a:lnTo>
                <a:lnTo>
                  <a:pt x="654" y="168"/>
                </a:lnTo>
                <a:lnTo>
                  <a:pt x="654" y="144"/>
                </a:lnTo>
                <a:lnTo>
                  <a:pt x="652" y="118"/>
                </a:lnTo>
                <a:lnTo>
                  <a:pt x="652" y="110"/>
                </a:lnTo>
                <a:lnTo>
                  <a:pt x="650" y="96"/>
                </a:lnTo>
                <a:lnTo>
                  <a:pt x="646" y="88"/>
                </a:lnTo>
                <a:lnTo>
                  <a:pt x="642" y="76"/>
                </a:lnTo>
                <a:lnTo>
                  <a:pt x="636" y="64"/>
                </a:lnTo>
                <a:lnTo>
                  <a:pt x="626" y="52"/>
                </a:lnTo>
                <a:lnTo>
                  <a:pt x="614" y="38"/>
                </a:lnTo>
                <a:lnTo>
                  <a:pt x="602" y="30"/>
                </a:lnTo>
                <a:lnTo>
                  <a:pt x="590" y="24"/>
                </a:lnTo>
                <a:lnTo>
                  <a:pt x="578" y="22"/>
                </a:lnTo>
                <a:lnTo>
                  <a:pt x="560" y="20"/>
                </a:lnTo>
                <a:lnTo>
                  <a:pt x="552" y="20"/>
                </a:lnTo>
                <a:lnTo>
                  <a:pt x="552" y="18"/>
                </a:lnTo>
                <a:lnTo>
                  <a:pt x="544" y="10"/>
                </a:lnTo>
                <a:lnTo>
                  <a:pt x="540" y="6"/>
                </a:lnTo>
                <a:lnTo>
                  <a:pt x="532" y="4"/>
                </a:lnTo>
                <a:lnTo>
                  <a:pt x="522" y="2"/>
                </a:lnTo>
                <a:lnTo>
                  <a:pt x="510" y="0"/>
                </a:lnTo>
                <a:lnTo>
                  <a:pt x="5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7577" name="Rectangle 59"/>
          <p:cNvSpPr>
            <a:spLocks noChangeArrowheads="1"/>
          </p:cNvSpPr>
          <p:nvPr/>
        </p:nvSpPr>
        <p:spPr bwMode="auto">
          <a:xfrm>
            <a:off x="922338" y="1474788"/>
            <a:ext cx="2859087" cy="4900612"/>
          </a:xfrm>
          <a:prstGeom prst="rect">
            <a:avLst/>
          </a:prstGeom>
          <a:solidFill>
            <a:srgbClr val="0081C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lnSpc>
                <a:spcPct val="100000"/>
              </a:lnSpc>
            </a:pPr>
            <a:endParaRPr lang="en-US" sz="1800" b="1">
              <a:solidFill>
                <a:schemeClr val="bg1"/>
              </a:solidFill>
              <a:ea typeface="MS PGothic" pitchFamily="34" charset="-128"/>
            </a:endParaRPr>
          </a:p>
        </p:txBody>
      </p:sp>
      <p:sp>
        <p:nvSpPr>
          <p:cNvPr id="62" name="Rectangle 61"/>
          <p:cNvSpPr/>
          <p:nvPr/>
        </p:nvSpPr>
        <p:spPr bwMode="auto">
          <a:xfrm>
            <a:off x="922338" y="1489075"/>
            <a:ext cx="2859087" cy="4892675"/>
          </a:xfrm>
          <a:prstGeom prst="rect">
            <a:avLst/>
          </a:prstGeom>
          <a:solidFill>
            <a:srgbClr val="FFFFFF">
              <a:alpha val="60000"/>
            </a:srgbClr>
          </a:solidFill>
          <a:ln w="25400" cap="flat" cmpd="sng" algn="ctr">
            <a:noFill/>
            <a:prstDash val="solid"/>
          </a:ln>
          <a:effectLst/>
        </p:spPr>
        <p:txBody>
          <a:bodyPr anchor="ctr"/>
          <a:lstStyle/>
          <a:p>
            <a:pPr fontAlgn="auto">
              <a:lnSpc>
                <a:spcPct val="100000"/>
              </a:lnSpc>
              <a:spcBef>
                <a:spcPts val="0"/>
              </a:spcBef>
              <a:spcAft>
                <a:spcPts val="0"/>
              </a:spcAft>
              <a:defRPr/>
            </a:pPr>
            <a:endParaRPr lang="en-US" sz="2000" kern="0" dirty="0">
              <a:solidFill>
                <a:srgbClr val="FFFFFF"/>
              </a:solidFill>
              <a:latin typeface="Arial"/>
              <a:ea typeface="MS PGothic" pitchFamily="34" charset="-128"/>
              <a:cs typeface="+mn-cs"/>
            </a:endParaRPr>
          </a:p>
        </p:txBody>
      </p:sp>
      <p:sp>
        <p:nvSpPr>
          <p:cNvPr id="877579" name="Rectangle 60"/>
          <p:cNvSpPr>
            <a:spLocks noChangeArrowheads="1"/>
          </p:cNvSpPr>
          <p:nvPr/>
        </p:nvSpPr>
        <p:spPr bwMode="auto">
          <a:xfrm>
            <a:off x="922338" y="1050925"/>
            <a:ext cx="2859087" cy="487363"/>
          </a:xfrm>
          <a:prstGeom prst="rect">
            <a:avLst/>
          </a:prstGeom>
          <a:solidFill>
            <a:srgbClr val="0081C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lnSpc>
                <a:spcPct val="100000"/>
              </a:lnSpc>
            </a:pPr>
            <a:r>
              <a:rPr lang="en-US" sz="1800" b="1">
                <a:solidFill>
                  <a:schemeClr val="bg1"/>
                </a:solidFill>
                <a:ea typeface="MS PGothic" pitchFamily="34" charset="-128"/>
              </a:rPr>
              <a:t>Storage</a:t>
            </a:r>
          </a:p>
        </p:txBody>
      </p:sp>
      <p:sp>
        <p:nvSpPr>
          <p:cNvPr id="877580" name="Oval 57"/>
          <p:cNvSpPr>
            <a:spLocks noChangeArrowheads="1"/>
          </p:cNvSpPr>
          <p:nvPr/>
        </p:nvSpPr>
        <p:spPr bwMode="auto">
          <a:xfrm>
            <a:off x="2017713" y="1638300"/>
            <a:ext cx="668337" cy="668338"/>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nSpc>
                <a:spcPct val="100000"/>
              </a:lnSpc>
            </a:pPr>
            <a:endParaRPr lang="en-US" sz="1400">
              <a:solidFill>
                <a:srgbClr val="333333"/>
              </a:solidFill>
              <a:ea typeface="MS PGothic" pitchFamily="34" charset="-128"/>
            </a:endParaRPr>
          </a:p>
        </p:txBody>
      </p:sp>
      <p:sp>
        <p:nvSpPr>
          <p:cNvPr id="877581" name="Freeform 16"/>
          <p:cNvSpPr>
            <a:spLocks noEditPoints="1"/>
          </p:cNvSpPr>
          <p:nvPr/>
        </p:nvSpPr>
        <p:spPr bwMode="auto">
          <a:xfrm>
            <a:off x="2143125" y="1747838"/>
            <a:ext cx="417513" cy="450850"/>
          </a:xfrm>
          <a:custGeom>
            <a:avLst/>
            <a:gdLst>
              <a:gd name="T0" fmla="*/ 2147483647 w 393"/>
              <a:gd name="T1" fmla="*/ 2147483647 h 514"/>
              <a:gd name="T2" fmla="*/ 2147483647 w 393"/>
              <a:gd name="T3" fmla="*/ 2147483647 h 514"/>
              <a:gd name="T4" fmla="*/ 2147483647 w 393"/>
              <a:gd name="T5" fmla="*/ 2147483647 h 514"/>
              <a:gd name="T6" fmla="*/ 2147483647 w 393"/>
              <a:gd name="T7" fmla="*/ 2147483647 h 514"/>
              <a:gd name="T8" fmla="*/ 0 w 393"/>
              <a:gd name="T9" fmla="*/ 2147483647 h 514"/>
              <a:gd name="T10" fmla="*/ 2147483647 w 393"/>
              <a:gd name="T11" fmla="*/ 2147483647 h 514"/>
              <a:gd name="T12" fmla="*/ 2147483647 w 393"/>
              <a:gd name="T13" fmla="*/ 2147483647 h 514"/>
              <a:gd name="T14" fmla="*/ 2147483647 w 393"/>
              <a:gd name="T15" fmla="*/ 2147483647 h 514"/>
              <a:gd name="T16" fmla="*/ 2147483647 w 393"/>
              <a:gd name="T17" fmla="*/ 2147483647 h 514"/>
              <a:gd name="T18" fmla="*/ 2147483647 w 393"/>
              <a:gd name="T19" fmla="*/ 2147483647 h 514"/>
              <a:gd name="T20" fmla="*/ 2147483647 w 393"/>
              <a:gd name="T21" fmla="*/ 2147483647 h 514"/>
              <a:gd name="T22" fmla="*/ 2147483647 w 393"/>
              <a:gd name="T23" fmla="*/ 2147483647 h 514"/>
              <a:gd name="T24" fmla="*/ 2147483647 w 393"/>
              <a:gd name="T25" fmla="*/ 2147483647 h 514"/>
              <a:gd name="T26" fmla="*/ 2147483647 w 393"/>
              <a:gd name="T27" fmla="*/ 2147483647 h 514"/>
              <a:gd name="T28" fmla="*/ 2147483647 w 393"/>
              <a:gd name="T29" fmla="*/ 2147483647 h 514"/>
              <a:gd name="T30" fmla="*/ 2147483647 w 393"/>
              <a:gd name="T31" fmla="*/ 2147483647 h 514"/>
              <a:gd name="T32" fmla="*/ 2147483647 w 393"/>
              <a:gd name="T33" fmla="*/ 2147483647 h 514"/>
              <a:gd name="T34" fmla="*/ 2147483647 w 393"/>
              <a:gd name="T35" fmla="*/ 2147483647 h 514"/>
              <a:gd name="T36" fmla="*/ 2147483647 w 393"/>
              <a:gd name="T37" fmla="*/ 2147483647 h 514"/>
              <a:gd name="T38" fmla="*/ 2147483647 w 393"/>
              <a:gd name="T39" fmla="*/ 2147483647 h 514"/>
              <a:gd name="T40" fmla="*/ 2147483647 w 393"/>
              <a:gd name="T41" fmla="*/ 2147483647 h 514"/>
              <a:gd name="T42" fmla="*/ 2147483647 w 393"/>
              <a:gd name="T43" fmla="*/ 2147483647 h 514"/>
              <a:gd name="T44" fmla="*/ 2147483647 w 393"/>
              <a:gd name="T45" fmla="*/ 2147483647 h 514"/>
              <a:gd name="T46" fmla="*/ 2147483647 w 393"/>
              <a:gd name="T47" fmla="*/ 2147483647 h 514"/>
              <a:gd name="T48" fmla="*/ 2147483647 w 393"/>
              <a:gd name="T49" fmla="*/ 2147483647 h 514"/>
              <a:gd name="T50" fmla="*/ 2147483647 w 393"/>
              <a:gd name="T51" fmla="*/ 2147483647 h 514"/>
              <a:gd name="T52" fmla="*/ 2147483647 w 393"/>
              <a:gd name="T53" fmla="*/ 2147483647 h 514"/>
              <a:gd name="T54" fmla="*/ 2147483647 w 393"/>
              <a:gd name="T55" fmla="*/ 2147483647 h 514"/>
              <a:gd name="T56" fmla="*/ 2147483647 w 393"/>
              <a:gd name="T57" fmla="*/ 2147483647 h 514"/>
              <a:gd name="T58" fmla="*/ 2147483647 w 393"/>
              <a:gd name="T59" fmla="*/ 2147483647 h 514"/>
              <a:gd name="T60" fmla="*/ 2147483647 w 393"/>
              <a:gd name="T61" fmla="*/ 2147483647 h 514"/>
              <a:gd name="T62" fmla="*/ 2147483647 w 393"/>
              <a:gd name="T63" fmla="*/ 2147483647 h 514"/>
              <a:gd name="T64" fmla="*/ 2147483647 w 393"/>
              <a:gd name="T65" fmla="*/ 2147483647 h 514"/>
              <a:gd name="T66" fmla="*/ 2147483647 w 393"/>
              <a:gd name="T67" fmla="*/ 2147483647 h 514"/>
              <a:gd name="T68" fmla="*/ 2147483647 w 393"/>
              <a:gd name="T69" fmla="*/ 2147483647 h 514"/>
              <a:gd name="T70" fmla="*/ 2147483647 w 393"/>
              <a:gd name="T71" fmla="*/ 2147483647 h 514"/>
              <a:gd name="T72" fmla="*/ 2147483647 w 393"/>
              <a:gd name="T73" fmla="*/ 2147483647 h 514"/>
              <a:gd name="T74" fmla="*/ 2147483647 w 393"/>
              <a:gd name="T75" fmla="*/ 2147483647 h 514"/>
              <a:gd name="T76" fmla="*/ 2147483647 w 393"/>
              <a:gd name="T77" fmla="*/ 2147483647 h 514"/>
              <a:gd name="T78" fmla="*/ 2147483647 w 393"/>
              <a:gd name="T79" fmla="*/ 2147483647 h 514"/>
              <a:gd name="T80" fmla="*/ 2147483647 w 393"/>
              <a:gd name="T81" fmla="*/ 2147483647 h 514"/>
              <a:gd name="T82" fmla="*/ 2147483647 w 393"/>
              <a:gd name="T83" fmla="*/ 2147483647 h 514"/>
              <a:gd name="T84" fmla="*/ 2147483647 w 393"/>
              <a:gd name="T85" fmla="*/ 2147483647 h 514"/>
              <a:gd name="T86" fmla="*/ 2147483647 w 393"/>
              <a:gd name="T87" fmla="*/ 2147483647 h 514"/>
              <a:gd name="T88" fmla="*/ 2147483647 w 393"/>
              <a:gd name="T89" fmla="*/ 2147483647 h 514"/>
              <a:gd name="T90" fmla="*/ 2147483647 w 393"/>
              <a:gd name="T91" fmla="*/ 2147483647 h 514"/>
              <a:gd name="T92" fmla="*/ 2147483647 w 393"/>
              <a:gd name="T93" fmla="*/ 2147483647 h 514"/>
              <a:gd name="T94" fmla="*/ 2147483647 w 393"/>
              <a:gd name="T95" fmla="*/ 2147483647 h 514"/>
              <a:gd name="T96" fmla="*/ 2147483647 w 393"/>
              <a:gd name="T97" fmla="*/ 2147483647 h 514"/>
              <a:gd name="T98" fmla="*/ 2147483647 w 393"/>
              <a:gd name="T99" fmla="*/ 2147483647 h 514"/>
              <a:gd name="T100" fmla="*/ 2147483647 w 393"/>
              <a:gd name="T101" fmla="*/ 2147483647 h 514"/>
              <a:gd name="T102" fmla="*/ 2147483647 w 393"/>
              <a:gd name="T103" fmla="*/ 2147483647 h 514"/>
              <a:gd name="T104" fmla="*/ 2147483647 w 393"/>
              <a:gd name="T105" fmla="*/ 2147483647 h 514"/>
              <a:gd name="T106" fmla="*/ 2147483647 w 393"/>
              <a:gd name="T107" fmla="*/ 2147483647 h 514"/>
              <a:gd name="T108" fmla="*/ 2147483647 w 393"/>
              <a:gd name="T109" fmla="*/ 2147483647 h 51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93"/>
              <a:gd name="T166" fmla="*/ 0 h 514"/>
              <a:gd name="T167" fmla="*/ 393 w 393"/>
              <a:gd name="T168" fmla="*/ 514 h 51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93" h="514">
                <a:moveTo>
                  <a:pt x="330" y="13"/>
                </a:moveTo>
                <a:lnTo>
                  <a:pt x="330" y="13"/>
                </a:lnTo>
                <a:lnTo>
                  <a:pt x="301" y="7"/>
                </a:lnTo>
                <a:lnTo>
                  <a:pt x="268" y="4"/>
                </a:lnTo>
                <a:lnTo>
                  <a:pt x="233" y="2"/>
                </a:lnTo>
                <a:lnTo>
                  <a:pt x="196" y="0"/>
                </a:lnTo>
                <a:lnTo>
                  <a:pt x="159" y="2"/>
                </a:lnTo>
                <a:lnTo>
                  <a:pt x="124" y="4"/>
                </a:lnTo>
                <a:lnTo>
                  <a:pt x="92" y="7"/>
                </a:lnTo>
                <a:lnTo>
                  <a:pt x="63" y="13"/>
                </a:lnTo>
                <a:lnTo>
                  <a:pt x="48" y="17"/>
                </a:lnTo>
                <a:lnTo>
                  <a:pt x="35" y="20"/>
                </a:lnTo>
                <a:lnTo>
                  <a:pt x="24" y="25"/>
                </a:lnTo>
                <a:lnTo>
                  <a:pt x="15" y="29"/>
                </a:lnTo>
                <a:lnTo>
                  <a:pt x="8" y="35"/>
                </a:lnTo>
                <a:lnTo>
                  <a:pt x="4" y="40"/>
                </a:lnTo>
                <a:lnTo>
                  <a:pt x="1" y="47"/>
                </a:lnTo>
                <a:lnTo>
                  <a:pt x="0" y="53"/>
                </a:lnTo>
                <a:lnTo>
                  <a:pt x="0" y="461"/>
                </a:lnTo>
                <a:lnTo>
                  <a:pt x="1" y="467"/>
                </a:lnTo>
                <a:lnTo>
                  <a:pt x="4" y="473"/>
                </a:lnTo>
                <a:lnTo>
                  <a:pt x="8" y="479"/>
                </a:lnTo>
                <a:lnTo>
                  <a:pt x="15" y="485"/>
                </a:lnTo>
                <a:lnTo>
                  <a:pt x="24" y="489"/>
                </a:lnTo>
                <a:lnTo>
                  <a:pt x="35" y="493"/>
                </a:lnTo>
                <a:lnTo>
                  <a:pt x="48" y="497"/>
                </a:lnTo>
                <a:lnTo>
                  <a:pt x="63" y="501"/>
                </a:lnTo>
                <a:lnTo>
                  <a:pt x="92" y="507"/>
                </a:lnTo>
                <a:lnTo>
                  <a:pt x="124" y="510"/>
                </a:lnTo>
                <a:lnTo>
                  <a:pt x="159" y="512"/>
                </a:lnTo>
                <a:lnTo>
                  <a:pt x="196" y="514"/>
                </a:lnTo>
                <a:lnTo>
                  <a:pt x="233" y="512"/>
                </a:lnTo>
                <a:lnTo>
                  <a:pt x="268" y="510"/>
                </a:lnTo>
                <a:lnTo>
                  <a:pt x="301" y="507"/>
                </a:lnTo>
                <a:lnTo>
                  <a:pt x="330" y="501"/>
                </a:lnTo>
                <a:lnTo>
                  <a:pt x="345" y="497"/>
                </a:lnTo>
                <a:lnTo>
                  <a:pt x="358" y="493"/>
                </a:lnTo>
                <a:lnTo>
                  <a:pt x="368" y="489"/>
                </a:lnTo>
                <a:lnTo>
                  <a:pt x="377" y="485"/>
                </a:lnTo>
                <a:lnTo>
                  <a:pt x="384" y="479"/>
                </a:lnTo>
                <a:lnTo>
                  <a:pt x="389" y="473"/>
                </a:lnTo>
                <a:lnTo>
                  <a:pt x="391" y="467"/>
                </a:lnTo>
                <a:lnTo>
                  <a:pt x="393" y="461"/>
                </a:lnTo>
                <a:lnTo>
                  <a:pt x="393" y="53"/>
                </a:lnTo>
                <a:lnTo>
                  <a:pt x="391" y="47"/>
                </a:lnTo>
                <a:lnTo>
                  <a:pt x="389" y="40"/>
                </a:lnTo>
                <a:lnTo>
                  <a:pt x="384" y="35"/>
                </a:lnTo>
                <a:lnTo>
                  <a:pt x="377" y="29"/>
                </a:lnTo>
                <a:lnTo>
                  <a:pt x="368" y="25"/>
                </a:lnTo>
                <a:lnTo>
                  <a:pt x="358" y="20"/>
                </a:lnTo>
                <a:lnTo>
                  <a:pt x="345" y="17"/>
                </a:lnTo>
                <a:lnTo>
                  <a:pt x="330" y="13"/>
                </a:lnTo>
                <a:close/>
                <a:moveTo>
                  <a:pt x="369" y="461"/>
                </a:moveTo>
                <a:lnTo>
                  <a:pt x="369" y="461"/>
                </a:lnTo>
                <a:lnTo>
                  <a:pt x="365" y="465"/>
                </a:lnTo>
                <a:lnTo>
                  <a:pt x="357" y="468"/>
                </a:lnTo>
                <a:lnTo>
                  <a:pt x="341" y="474"/>
                </a:lnTo>
                <a:lnTo>
                  <a:pt x="318" y="480"/>
                </a:lnTo>
                <a:lnTo>
                  <a:pt x="292" y="483"/>
                </a:lnTo>
                <a:lnTo>
                  <a:pt x="262" y="487"/>
                </a:lnTo>
                <a:lnTo>
                  <a:pt x="230" y="489"/>
                </a:lnTo>
                <a:lnTo>
                  <a:pt x="196" y="490"/>
                </a:lnTo>
                <a:lnTo>
                  <a:pt x="163" y="489"/>
                </a:lnTo>
                <a:lnTo>
                  <a:pt x="130" y="487"/>
                </a:lnTo>
                <a:lnTo>
                  <a:pt x="101" y="483"/>
                </a:lnTo>
                <a:lnTo>
                  <a:pt x="74" y="480"/>
                </a:lnTo>
                <a:lnTo>
                  <a:pt x="51" y="474"/>
                </a:lnTo>
                <a:lnTo>
                  <a:pt x="36" y="468"/>
                </a:lnTo>
                <a:lnTo>
                  <a:pt x="28" y="465"/>
                </a:lnTo>
                <a:lnTo>
                  <a:pt x="23" y="461"/>
                </a:lnTo>
                <a:lnTo>
                  <a:pt x="23" y="352"/>
                </a:lnTo>
                <a:lnTo>
                  <a:pt x="41" y="359"/>
                </a:lnTo>
                <a:lnTo>
                  <a:pt x="63" y="365"/>
                </a:lnTo>
                <a:lnTo>
                  <a:pt x="92" y="370"/>
                </a:lnTo>
                <a:lnTo>
                  <a:pt x="124" y="374"/>
                </a:lnTo>
                <a:lnTo>
                  <a:pt x="159" y="377"/>
                </a:lnTo>
                <a:lnTo>
                  <a:pt x="196" y="377"/>
                </a:lnTo>
                <a:lnTo>
                  <a:pt x="233" y="377"/>
                </a:lnTo>
                <a:lnTo>
                  <a:pt x="268" y="374"/>
                </a:lnTo>
                <a:lnTo>
                  <a:pt x="301" y="370"/>
                </a:lnTo>
                <a:lnTo>
                  <a:pt x="330" y="365"/>
                </a:lnTo>
                <a:lnTo>
                  <a:pt x="352" y="359"/>
                </a:lnTo>
                <a:lnTo>
                  <a:pt x="369" y="352"/>
                </a:lnTo>
                <a:lnTo>
                  <a:pt x="369" y="461"/>
                </a:lnTo>
                <a:close/>
                <a:moveTo>
                  <a:pt x="369" y="53"/>
                </a:moveTo>
                <a:lnTo>
                  <a:pt x="369" y="53"/>
                </a:lnTo>
                <a:lnTo>
                  <a:pt x="365" y="56"/>
                </a:lnTo>
                <a:lnTo>
                  <a:pt x="357" y="61"/>
                </a:lnTo>
                <a:lnTo>
                  <a:pt x="341" y="65"/>
                </a:lnTo>
                <a:lnTo>
                  <a:pt x="318" y="71"/>
                </a:lnTo>
                <a:lnTo>
                  <a:pt x="292" y="76"/>
                </a:lnTo>
                <a:lnTo>
                  <a:pt x="262" y="79"/>
                </a:lnTo>
                <a:lnTo>
                  <a:pt x="230" y="81"/>
                </a:lnTo>
                <a:lnTo>
                  <a:pt x="196" y="82"/>
                </a:lnTo>
                <a:lnTo>
                  <a:pt x="163" y="81"/>
                </a:lnTo>
                <a:lnTo>
                  <a:pt x="130" y="79"/>
                </a:lnTo>
                <a:lnTo>
                  <a:pt x="101" y="76"/>
                </a:lnTo>
                <a:lnTo>
                  <a:pt x="74" y="71"/>
                </a:lnTo>
                <a:lnTo>
                  <a:pt x="51" y="65"/>
                </a:lnTo>
                <a:lnTo>
                  <a:pt x="36" y="61"/>
                </a:lnTo>
                <a:lnTo>
                  <a:pt x="28" y="56"/>
                </a:lnTo>
                <a:lnTo>
                  <a:pt x="23" y="53"/>
                </a:lnTo>
                <a:lnTo>
                  <a:pt x="28" y="49"/>
                </a:lnTo>
                <a:lnTo>
                  <a:pt x="36" y="45"/>
                </a:lnTo>
                <a:lnTo>
                  <a:pt x="51" y="40"/>
                </a:lnTo>
                <a:lnTo>
                  <a:pt x="74" y="34"/>
                </a:lnTo>
                <a:lnTo>
                  <a:pt x="101" y="29"/>
                </a:lnTo>
                <a:lnTo>
                  <a:pt x="130" y="27"/>
                </a:lnTo>
                <a:lnTo>
                  <a:pt x="163" y="25"/>
                </a:lnTo>
                <a:lnTo>
                  <a:pt x="196" y="24"/>
                </a:lnTo>
                <a:lnTo>
                  <a:pt x="230" y="25"/>
                </a:lnTo>
                <a:lnTo>
                  <a:pt x="262" y="27"/>
                </a:lnTo>
                <a:lnTo>
                  <a:pt x="292" y="29"/>
                </a:lnTo>
                <a:lnTo>
                  <a:pt x="318" y="34"/>
                </a:lnTo>
                <a:lnTo>
                  <a:pt x="341" y="40"/>
                </a:lnTo>
                <a:lnTo>
                  <a:pt x="357" y="45"/>
                </a:lnTo>
                <a:lnTo>
                  <a:pt x="365" y="49"/>
                </a:lnTo>
                <a:lnTo>
                  <a:pt x="369" y="53"/>
                </a:lnTo>
                <a:close/>
                <a:moveTo>
                  <a:pt x="369" y="324"/>
                </a:moveTo>
                <a:lnTo>
                  <a:pt x="369" y="324"/>
                </a:lnTo>
                <a:lnTo>
                  <a:pt x="366" y="328"/>
                </a:lnTo>
                <a:lnTo>
                  <a:pt x="358" y="332"/>
                </a:lnTo>
                <a:lnTo>
                  <a:pt x="343" y="338"/>
                </a:lnTo>
                <a:lnTo>
                  <a:pt x="318" y="343"/>
                </a:lnTo>
                <a:lnTo>
                  <a:pt x="292" y="348"/>
                </a:lnTo>
                <a:lnTo>
                  <a:pt x="262" y="351"/>
                </a:lnTo>
                <a:lnTo>
                  <a:pt x="230" y="353"/>
                </a:lnTo>
                <a:lnTo>
                  <a:pt x="196" y="353"/>
                </a:lnTo>
                <a:lnTo>
                  <a:pt x="163" y="353"/>
                </a:lnTo>
                <a:lnTo>
                  <a:pt x="130" y="351"/>
                </a:lnTo>
                <a:lnTo>
                  <a:pt x="101" y="348"/>
                </a:lnTo>
                <a:lnTo>
                  <a:pt x="74" y="343"/>
                </a:lnTo>
                <a:lnTo>
                  <a:pt x="51" y="338"/>
                </a:lnTo>
                <a:lnTo>
                  <a:pt x="35" y="332"/>
                </a:lnTo>
                <a:lnTo>
                  <a:pt x="27" y="328"/>
                </a:lnTo>
                <a:lnTo>
                  <a:pt x="23" y="324"/>
                </a:lnTo>
                <a:lnTo>
                  <a:pt x="23" y="216"/>
                </a:lnTo>
                <a:lnTo>
                  <a:pt x="41" y="223"/>
                </a:lnTo>
                <a:lnTo>
                  <a:pt x="63" y="229"/>
                </a:lnTo>
                <a:lnTo>
                  <a:pt x="92" y="234"/>
                </a:lnTo>
                <a:lnTo>
                  <a:pt x="124" y="237"/>
                </a:lnTo>
                <a:lnTo>
                  <a:pt x="159" y="240"/>
                </a:lnTo>
                <a:lnTo>
                  <a:pt x="196" y="241"/>
                </a:lnTo>
                <a:lnTo>
                  <a:pt x="233" y="240"/>
                </a:lnTo>
                <a:lnTo>
                  <a:pt x="268" y="237"/>
                </a:lnTo>
                <a:lnTo>
                  <a:pt x="301" y="234"/>
                </a:lnTo>
                <a:lnTo>
                  <a:pt x="330" y="229"/>
                </a:lnTo>
                <a:lnTo>
                  <a:pt x="352" y="223"/>
                </a:lnTo>
                <a:lnTo>
                  <a:pt x="369" y="216"/>
                </a:lnTo>
                <a:lnTo>
                  <a:pt x="369" y="324"/>
                </a:lnTo>
                <a:close/>
                <a:moveTo>
                  <a:pt x="369" y="189"/>
                </a:moveTo>
                <a:lnTo>
                  <a:pt x="369" y="189"/>
                </a:lnTo>
                <a:lnTo>
                  <a:pt x="366" y="192"/>
                </a:lnTo>
                <a:lnTo>
                  <a:pt x="358" y="197"/>
                </a:lnTo>
                <a:lnTo>
                  <a:pt x="343" y="201"/>
                </a:lnTo>
                <a:lnTo>
                  <a:pt x="318" y="207"/>
                </a:lnTo>
                <a:lnTo>
                  <a:pt x="292" y="212"/>
                </a:lnTo>
                <a:lnTo>
                  <a:pt x="262" y="215"/>
                </a:lnTo>
                <a:lnTo>
                  <a:pt x="230" y="218"/>
                </a:lnTo>
                <a:lnTo>
                  <a:pt x="196" y="218"/>
                </a:lnTo>
                <a:lnTo>
                  <a:pt x="163" y="218"/>
                </a:lnTo>
                <a:lnTo>
                  <a:pt x="130" y="215"/>
                </a:lnTo>
                <a:lnTo>
                  <a:pt x="101" y="212"/>
                </a:lnTo>
                <a:lnTo>
                  <a:pt x="74" y="207"/>
                </a:lnTo>
                <a:lnTo>
                  <a:pt x="51" y="201"/>
                </a:lnTo>
                <a:lnTo>
                  <a:pt x="35" y="197"/>
                </a:lnTo>
                <a:lnTo>
                  <a:pt x="27" y="192"/>
                </a:lnTo>
                <a:lnTo>
                  <a:pt x="23" y="189"/>
                </a:lnTo>
                <a:lnTo>
                  <a:pt x="23" y="81"/>
                </a:lnTo>
                <a:lnTo>
                  <a:pt x="41" y="86"/>
                </a:lnTo>
                <a:lnTo>
                  <a:pt x="63" y="93"/>
                </a:lnTo>
                <a:lnTo>
                  <a:pt x="92" y="98"/>
                </a:lnTo>
                <a:lnTo>
                  <a:pt x="124" y="101"/>
                </a:lnTo>
                <a:lnTo>
                  <a:pt x="159" y="104"/>
                </a:lnTo>
                <a:lnTo>
                  <a:pt x="196" y="105"/>
                </a:lnTo>
                <a:lnTo>
                  <a:pt x="233" y="104"/>
                </a:lnTo>
                <a:lnTo>
                  <a:pt x="268" y="101"/>
                </a:lnTo>
                <a:lnTo>
                  <a:pt x="301" y="98"/>
                </a:lnTo>
                <a:lnTo>
                  <a:pt x="330" y="93"/>
                </a:lnTo>
                <a:lnTo>
                  <a:pt x="352" y="86"/>
                </a:lnTo>
                <a:lnTo>
                  <a:pt x="369" y="81"/>
                </a:lnTo>
                <a:lnTo>
                  <a:pt x="369" y="18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7582" name="Rectangle 6"/>
          <p:cNvSpPr>
            <a:spLocks noChangeArrowheads="1"/>
          </p:cNvSpPr>
          <p:nvPr/>
        </p:nvSpPr>
        <p:spPr bwMode="auto">
          <a:xfrm>
            <a:off x="5776913" y="1905000"/>
            <a:ext cx="3138487"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46" tIns="45625" rIns="91246" bIns="45625"/>
          <a:lstStyle/>
          <a:p>
            <a:pPr marL="173038" indent="-173038">
              <a:lnSpc>
                <a:spcPct val="100000"/>
              </a:lnSpc>
              <a:spcBef>
                <a:spcPct val="35000"/>
              </a:spcBef>
              <a:spcAft>
                <a:spcPct val="15000"/>
              </a:spcAft>
              <a:buClr>
                <a:srgbClr val="7889FB"/>
              </a:buClr>
              <a:buSzPct val="110000"/>
              <a:buFont typeface="Wingdings" pitchFamily="2" charset="2"/>
              <a:buChar char="§"/>
            </a:pPr>
            <a:endParaRPr lang="en-US" sz="1200" i="1">
              <a:solidFill>
                <a:srgbClr val="000099"/>
              </a:solidFill>
              <a:ea typeface="MS PGothic" pitchFamily="34" charset="-128"/>
            </a:endParaRPr>
          </a:p>
        </p:txBody>
      </p:sp>
      <p:pic>
        <p:nvPicPr>
          <p:cNvPr id="8775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4150" y="2933700"/>
            <a:ext cx="5006975"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7584" name="Text Box 6"/>
          <p:cNvSpPr txBox="1">
            <a:spLocks noChangeArrowheads="1"/>
          </p:cNvSpPr>
          <p:nvPr/>
        </p:nvSpPr>
        <p:spPr bwMode="auto">
          <a:xfrm>
            <a:off x="4678363" y="3371850"/>
            <a:ext cx="1095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r">
              <a:lnSpc>
                <a:spcPct val="100000"/>
              </a:lnSpc>
              <a:spcBef>
                <a:spcPct val="50000"/>
              </a:spcBef>
              <a:buClr>
                <a:srgbClr val="142FF8"/>
              </a:buClr>
            </a:pPr>
            <a:r>
              <a:rPr lang="en-US" sz="1600" b="1">
                <a:ea typeface="MS PGothic" pitchFamily="34" charset="-128"/>
                <a:sym typeface="Wingdings" pitchFamily="2" charset="2"/>
              </a:rPr>
              <a:t>2 SSDs </a:t>
            </a:r>
            <a:endParaRPr lang="en-US" sz="1600" b="1">
              <a:ea typeface="MS PGothic" pitchFamily="34" charset="-128"/>
            </a:endParaRPr>
          </a:p>
        </p:txBody>
      </p:sp>
      <p:sp>
        <p:nvSpPr>
          <p:cNvPr id="877585" name="Text Box 7"/>
          <p:cNvSpPr txBox="1">
            <a:spLocks noChangeArrowheads="1"/>
          </p:cNvSpPr>
          <p:nvPr/>
        </p:nvSpPr>
        <p:spPr bwMode="auto">
          <a:xfrm>
            <a:off x="7064375" y="5181600"/>
            <a:ext cx="20367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nSpc>
                <a:spcPct val="100000"/>
              </a:lnSpc>
              <a:spcBef>
                <a:spcPct val="50000"/>
              </a:spcBef>
              <a:buClr>
                <a:srgbClr val="142FF8"/>
              </a:buClr>
            </a:pPr>
            <a:r>
              <a:rPr lang="en-US" sz="1600" b="1">
                <a:ea typeface="MS PGothic" pitchFamily="34" charset="-128"/>
                <a:sym typeface="Wingdings" pitchFamily="2" charset="2"/>
              </a:rPr>
              <a:t>2 SSDs</a:t>
            </a:r>
          </a:p>
        </p:txBody>
      </p:sp>
      <p:sp>
        <p:nvSpPr>
          <p:cNvPr id="877586" name="Text Box 8"/>
          <p:cNvSpPr txBox="1">
            <a:spLocks noChangeArrowheads="1"/>
          </p:cNvSpPr>
          <p:nvPr/>
        </p:nvSpPr>
        <p:spPr bwMode="auto">
          <a:xfrm>
            <a:off x="4956175" y="2635250"/>
            <a:ext cx="18002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r">
              <a:lnSpc>
                <a:spcPct val="100000"/>
              </a:lnSpc>
              <a:spcBef>
                <a:spcPct val="50000"/>
              </a:spcBef>
              <a:buClr>
                <a:srgbClr val="142FF8"/>
              </a:buClr>
            </a:pPr>
            <a:r>
              <a:rPr lang="en-US" sz="1600" b="1">
                <a:ea typeface="MS PGothic" pitchFamily="34" charset="-128"/>
                <a:sym typeface="Wingdings" pitchFamily="2" charset="2"/>
              </a:rPr>
              <a:t>SAS Mezz Cards</a:t>
            </a:r>
            <a:endParaRPr lang="en-US" sz="1600" b="1">
              <a:ea typeface="MS PGothic" pitchFamily="34" charset="-128"/>
            </a:endParaRPr>
          </a:p>
        </p:txBody>
      </p:sp>
      <p:sp>
        <p:nvSpPr>
          <p:cNvPr id="877587" name="Text Box 20"/>
          <p:cNvSpPr txBox="1">
            <a:spLocks noChangeArrowheads="1"/>
          </p:cNvSpPr>
          <p:nvPr/>
        </p:nvSpPr>
        <p:spPr bwMode="auto">
          <a:xfrm>
            <a:off x="3902075" y="5670550"/>
            <a:ext cx="21986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nSpc>
                <a:spcPct val="85000"/>
              </a:lnSpc>
              <a:spcBef>
                <a:spcPct val="50000"/>
              </a:spcBef>
              <a:buClr>
                <a:srgbClr val="142FF8"/>
              </a:buClr>
            </a:pPr>
            <a:r>
              <a:rPr lang="en-US" sz="1600" b="1">
                <a:ea typeface="MS PGothic" pitchFamily="34" charset="-128"/>
                <a:sym typeface="Wingdings" pitchFamily="2" charset="2"/>
              </a:rPr>
              <a:t>4 SSDs </a:t>
            </a:r>
          </a:p>
        </p:txBody>
      </p:sp>
      <p:sp>
        <p:nvSpPr>
          <p:cNvPr id="31" name="Text Box 14"/>
          <p:cNvSpPr txBox="1">
            <a:spLocks noChangeArrowheads="1"/>
          </p:cNvSpPr>
          <p:nvPr/>
        </p:nvSpPr>
        <p:spPr bwMode="auto">
          <a:xfrm>
            <a:off x="3846513" y="1152525"/>
            <a:ext cx="5153025" cy="312738"/>
          </a:xfrm>
          <a:prstGeom prst="rect">
            <a:avLst/>
          </a:prstGeom>
          <a:noFill/>
          <a:ln w="9525">
            <a:noFill/>
            <a:miter lim="800000"/>
            <a:headEnd/>
            <a:tailEnd/>
          </a:ln>
        </p:spPr>
        <p:txBody>
          <a:bodyPr>
            <a:spAutoFit/>
          </a:bodyPr>
          <a:lstStyle/>
          <a:p>
            <a:pPr>
              <a:spcBef>
                <a:spcPct val="20000"/>
              </a:spcBef>
              <a:defRPr/>
            </a:pPr>
            <a:r>
              <a:rPr lang="en-US" sz="1600" b="1" dirty="0">
                <a:solidFill>
                  <a:schemeClr val="tx1">
                    <a:lumMod val="50000"/>
                  </a:schemeClr>
                </a:solidFill>
                <a:ea typeface="MS PGothic" pitchFamily="34" charset="-128"/>
              </a:rPr>
              <a:t>IBM </a:t>
            </a:r>
            <a:r>
              <a:rPr lang="en-US" sz="1600" b="1" dirty="0" err="1">
                <a:solidFill>
                  <a:schemeClr val="tx1">
                    <a:lumMod val="50000"/>
                  </a:schemeClr>
                </a:solidFill>
                <a:ea typeface="MS PGothic" pitchFamily="34" charset="-128"/>
              </a:rPr>
              <a:t>eX</a:t>
            </a:r>
            <a:r>
              <a:rPr lang="en-US" sz="1600" b="1" dirty="0">
                <a:solidFill>
                  <a:schemeClr val="tx1">
                    <a:lumMod val="50000"/>
                  </a:schemeClr>
                </a:solidFill>
                <a:ea typeface="MS PGothic" pitchFamily="34" charset="-128"/>
              </a:rPr>
              <a:t> Flash for high IOPS storage expansion</a:t>
            </a:r>
          </a:p>
        </p:txBody>
      </p:sp>
      <p:sp>
        <p:nvSpPr>
          <p:cNvPr id="877589" name="Rounded Rectangle 20"/>
          <p:cNvSpPr>
            <a:spLocks noChangeArrowheads="1"/>
          </p:cNvSpPr>
          <p:nvPr/>
        </p:nvSpPr>
        <p:spPr bwMode="auto">
          <a:xfrm>
            <a:off x="904875" y="2898775"/>
            <a:ext cx="2882900" cy="2103438"/>
          </a:xfrm>
          <a:prstGeom prst="roundRect">
            <a:avLst>
              <a:gd name="adj" fmla="val 6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00000"/>
              </a:lnSpc>
            </a:pPr>
            <a:r>
              <a:rPr lang="en-US" sz="1600">
                <a:solidFill>
                  <a:schemeClr val="tx1"/>
                </a:solidFill>
                <a:ea typeface="MS PGothic" pitchFamily="34" charset="-128"/>
              </a:rPr>
              <a:t>Supports 8  1.8” SSDs</a:t>
            </a:r>
          </a:p>
          <a:p>
            <a:pPr algn="ctr">
              <a:lnSpc>
                <a:spcPct val="100000"/>
              </a:lnSpc>
            </a:pPr>
            <a:endParaRPr lang="en-US" sz="500">
              <a:solidFill>
                <a:schemeClr val="tx1"/>
              </a:solidFill>
              <a:ea typeface="MS PGothic" pitchFamily="34" charset="-128"/>
            </a:endParaRPr>
          </a:p>
          <a:p>
            <a:pPr algn="ctr">
              <a:lnSpc>
                <a:spcPct val="100000"/>
              </a:lnSpc>
            </a:pPr>
            <a:r>
              <a:rPr lang="en-US" sz="1600">
                <a:solidFill>
                  <a:schemeClr val="tx1"/>
                </a:solidFill>
                <a:ea typeface="MS PGothic" pitchFamily="34" charset="-128"/>
              </a:rPr>
              <a:t>◊</a:t>
            </a:r>
          </a:p>
          <a:p>
            <a:pPr algn="ctr">
              <a:lnSpc>
                <a:spcPct val="100000"/>
              </a:lnSpc>
            </a:pPr>
            <a:endParaRPr lang="en-US" sz="500">
              <a:solidFill>
                <a:schemeClr val="tx1"/>
              </a:solidFill>
              <a:ea typeface="MS PGothic" pitchFamily="34" charset="-128"/>
            </a:endParaRPr>
          </a:p>
          <a:p>
            <a:pPr algn="ctr">
              <a:lnSpc>
                <a:spcPct val="100000"/>
              </a:lnSpc>
            </a:pPr>
            <a:r>
              <a:rPr lang="en-US" sz="1600">
                <a:solidFill>
                  <a:schemeClr val="tx1"/>
                </a:solidFill>
                <a:ea typeface="MS PGothic" pitchFamily="34" charset="-128"/>
              </a:rPr>
              <a:t>4 drives over DIMMs and 4 in the drive bays</a:t>
            </a:r>
          </a:p>
          <a:p>
            <a:pPr algn="ctr">
              <a:lnSpc>
                <a:spcPct val="100000"/>
              </a:lnSpc>
            </a:pPr>
            <a:endParaRPr lang="en-US" sz="500">
              <a:solidFill>
                <a:schemeClr val="tx1"/>
              </a:solidFill>
              <a:ea typeface="MS PGothic" pitchFamily="34" charset="-128"/>
            </a:endParaRPr>
          </a:p>
          <a:p>
            <a:pPr algn="ctr">
              <a:lnSpc>
                <a:spcPct val="100000"/>
              </a:lnSpc>
            </a:pPr>
            <a:r>
              <a:rPr lang="en-US" sz="1600">
                <a:solidFill>
                  <a:schemeClr val="tx1"/>
                </a:solidFill>
                <a:ea typeface="MS PGothic" pitchFamily="34" charset="-128"/>
              </a:rPr>
              <a:t>◊</a:t>
            </a:r>
          </a:p>
          <a:p>
            <a:pPr algn="ctr">
              <a:lnSpc>
                <a:spcPct val="100000"/>
              </a:lnSpc>
            </a:pPr>
            <a:endParaRPr lang="en-US" sz="500">
              <a:solidFill>
                <a:schemeClr val="tx1"/>
              </a:solidFill>
              <a:ea typeface="MS PGothic" pitchFamily="34" charset="-128"/>
            </a:endParaRPr>
          </a:p>
          <a:p>
            <a:pPr algn="ctr">
              <a:lnSpc>
                <a:spcPct val="100000"/>
              </a:lnSpc>
            </a:pPr>
            <a:r>
              <a:rPr lang="en-US" sz="1600">
                <a:solidFill>
                  <a:schemeClr val="tx1"/>
                </a:solidFill>
                <a:ea typeface="MS PGothic" pitchFamily="34" charset="-128"/>
              </a:rPr>
              <a:t>1.6 TB - 3.2 TB Total Capacity </a:t>
            </a:r>
          </a:p>
          <a:p>
            <a:pPr algn="ctr">
              <a:lnSpc>
                <a:spcPct val="100000"/>
              </a:lnSpc>
            </a:pPr>
            <a:r>
              <a:rPr lang="en-US" sz="1600">
                <a:solidFill>
                  <a:schemeClr val="tx1"/>
                </a:solidFill>
                <a:ea typeface="MS PGothic" pitchFamily="34" charset="-128"/>
              </a:rPr>
              <a:t>(200GB/400GB SSD Drives)</a:t>
            </a:r>
          </a:p>
          <a:p>
            <a:pPr algn="ctr">
              <a:lnSpc>
                <a:spcPct val="100000"/>
              </a:lnSpc>
            </a:pPr>
            <a:endParaRPr lang="en-US" sz="500">
              <a:solidFill>
                <a:schemeClr val="tx1"/>
              </a:solidFill>
              <a:ea typeface="MS PGothic" pitchFamily="34" charset="-128"/>
            </a:endParaRPr>
          </a:p>
          <a:p>
            <a:pPr algn="ctr">
              <a:lnSpc>
                <a:spcPct val="100000"/>
              </a:lnSpc>
            </a:pPr>
            <a:endParaRPr lang="en-US" sz="1600">
              <a:solidFill>
                <a:schemeClr val="tx1"/>
              </a:solidFill>
              <a:ea typeface="MS PGothic" pitchFamily="34" charset="-128"/>
            </a:endParaRPr>
          </a:p>
        </p:txBody>
      </p:sp>
      <p:grpSp>
        <p:nvGrpSpPr>
          <p:cNvPr id="877590" name="Group 34"/>
          <p:cNvGrpSpPr>
            <a:grpSpLocks/>
          </p:cNvGrpSpPr>
          <p:nvPr/>
        </p:nvGrpSpPr>
        <p:grpSpPr bwMode="auto">
          <a:xfrm>
            <a:off x="3863975" y="1452563"/>
            <a:ext cx="5099050" cy="1014412"/>
            <a:chOff x="3863394" y="1451809"/>
            <a:chExt cx="5100136" cy="1015751"/>
          </a:xfrm>
        </p:grpSpPr>
        <p:sp>
          <p:nvSpPr>
            <p:cNvPr id="877591" name="Freeform 28"/>
            <p:cNvSpPr>
              <a:spLocks/>
            </p:cNvSpPr>
            <p:nvPr/>
          </p:nvSpPr>
          <p:spPr bwMode="auto">
            <a:xfrm>
              <a:off x="3863394" y="1451809"/>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877592" name="Freeform 28"/>
            <p:cNvSpPr>
              <a:spLocks/>
            </p:cNvSpPr>
            <p:nvPr/>
          </p:nvSpPr>
          <p:spPr bwMode="auto">
            <a:xfrm>
              <a:off x="3863394" y="1451809"/>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chemeClr val="bg1">
                <a:alpha val="27058"/>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877593" name="TextBox 27"/>
            <p:cNvSpPr txBox="1">
              <a:spLocks noChangeArrowheads="1"/>
            </p:cNvSpPr>
            <p:nvPr/>
          </p:nvSpPr>
          <p:spPr bwMode="auto">
            <a:xfrm>
              <a:off x="3922286" y="1537368"/>
              <a:ext cx="49296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Low cost IOPS performance, optimized for transaction processing, media streaming, and business intelligence applications</a:t>
              </a:r>
            </a:p>
          </p:txBody>
        </p:sp>
      </p:grpSp>
      <p:sp>
        <p:nvSpPr>
          <p:cNvPr id="26" name="Rectangle 2"/>
          <p:cNvSpPr txBox="1">
            <a:spLocks noChangeArrowheads="1"/>
          </p:cNvSpPr>
          <p:nvPr/>
        </p:nvSpPr>
        <p:spPr bwMode="auto">
          <a:xfrm>
            <a:off x="247650" y="509588"/>
            <a:ext cx="8666163" cy="1143000"/>
          </a:xfrm>
          <a:prstGeom prst="rect">
            <a:avLst/>
          </a:prstGeom>
          <a:noFill/>
          <a:ln w="9525">
            <a:noFill/>
            <a:miter lim="800000"/>
            <a:headEnd/>
            <a:tailEnd/>
          </a:ln>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0" hangingPunct="0">
              <a:lnSpc>
                <a:spcPct val="100000"/>
              </a:lnSpc>
            </a:pPr>
            <a:r>
              <a:rPr lang="en-US" sz="2000">
                <a:solidFill>
                  <a:schemeClr val="accent1"/>
                </a:solidFill>
                <a:ea typeface="MS PGothic" pitchFamily="34" charset="-128"/>
              </a:rPr>
              <a:t>Direct Attach Storage Options</a:t>
            </a:r>
          </a:p>
        </p:txBody>
      </p:sp>
    </p:spTree>
    <p:extLst>
      <p:ext uri="{BB962C8B-B14F-4D97-AF65-F5344CB8AC3E}">
        <p14:creationId xmlns:p14="http://schemas.microsoft.com/office/powerpoint/2010/main" val="30700706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0"/>
          <p:cNvSpPr>
            <a:spLocks noGrp="1"/>
          </p:cNvSpPr>
          <p:nvPr>
            <p:ph type="title" idx="4294967295"/>
          </p:nvPr>
        </p:nvSpPr>
        <p:spPr>
          <a:xfrm>
            <a:off x="377825" y="611188"/>
            <a:ext cx="8766175" cy="334962"/>
          </a:xfrm>
        </p:spPr>
        <p:txBody>
          <a:bodyPr/>
          <a:lstStyle/>
          <a:p>
            <a:r>
              <a:rPr lang="en-US" smtClean="0"/>
              <a:t>Integrated Power Compute Nodes</a:t>
            </a:r>
          </a:p>
        </p:txBody>
      </p:sp>
      <p:graphicFrame>
        <p:nvGraphicFramePr>
          <p:cNvPr id="16486" name="Group 102"/>
          <p:cNvGraphicFramePr>
            <a:graphicFrameLocks noGrp="1"/>
          </p:cNvGraphicFramePr>
          <p:nvPr>
            <p:extLst>
              <p:ext uri="{D42A27DB-BD31-4B8C-83A1-F6EECF244321}">
                <p14:modId xmlns:p14="http://schemas.microsoft.com/office/powerpoint/2010/main" val="238779687"/>
              </p:ext>
            </p:extLst>
          </p:nvPr>
        </p:nvGraphicFramePr>
        <p:xfrm>
          <a:off x="0" y="2930787"/>
          <a:ext cx="9144000" cy="3249614"/>
        </p:xfrm>
        <a:graphic>
          <a:graphicData uri="http://schemas.openxmlformats.org/drawingml/2006/table">
            <a:tbl>
              <a:tblPr/>
              <a:tblGrid>
                <a:gridCol w="1517650"/>
                <a:gridCol w="2541588"/>
                <a:gridCol w="2543175"/>
                <a:gridCol w="2541587"/>
              </a:tblGrid>
              <a:tr h="420688">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rgbClr val="FFFFFF"/>
                        </a:solidFill>
                        <a:effectLst/>
                        <a:latin typeface="Arial" pitchFamily="34" charset="0"/>
                        <a:ea typeface="MS PGothic" pitchFamily="34" charset="-128"/>
                        <a:cs typeface="Arial" pitchFamily="34" charset="0"/>
                      </a:endParaRPr>
                    </a:p>
                  </a:txBody>
                  <a:tcPr marL="91451" marR="91451" marT="45707" marB="4570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bg1"/>
                          </a:solidFill>
                          <a:effectLst/>
                          <a:latin typeface="Arial" pitchFamily="34" charset="0"/>
                          <a:ea typeface="MS PGothic" pitchFamily="34" charset="-128"/>
                          <a:cs typeface="Arial" pitchFamily="34" charset="0"/>
                        </a:rPr>
                        <a:t>Flex System p260</a:t>
                      </a:r>
                    </a:p>
                  </a:txBody>
                  <a:tcPr marL="91451" marR="91451" marT="45707" marB="4570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0099"/>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bg1"/>
                          </a:solidFill>
                          <a:effectLst/>
                          <a:latin typeface="Arial" pitchFamily="34" charset="0"/>
                          <a:ea typeface="MS PGothic" pitchFamily="34" charset="-128"/>
                          <a:cs typeface="Arial" pitchFamily="34" charset="0"/>
                        </a:rPr>
                        <a:t>Flex System  p24L</a:t>
                      </a:r>
                    </a:p>
                  </a:txBody>
                  <a:tcPr marL="91451" marR="91451" marT="45707" marB="4570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0099"/>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bg1"/>
                          </a:solidFill>
                          <a:effectLst/>
                          <a:latin typeface="Arial" pitchFamily="34" charset="0"/>
                          <a:ea typeface="MS PGothic" pitchFamily="34" charset="-128"/>
                          <a:cs typeface="Arial" pitchFamily="34" charset="0"/>
                        </a:rPr>
                        <a:t>Flex System p460</a:t>
                      </a:r>
                    </a:p>
                  </a:txBody>
                  <a:tcPr marL="91451" marR="91451" marT="45707" marB="4570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0099"/>
                    </a:solidFill>
                  </a:tcPr>
                </a:tc>
              </a:tr>
              <a:tr h="576263">
                <a:tc>
                  <a:txBody>
                    <a:bodyPr/>
                    <a:lstStyle/>
                    <a:p>
                      <a:pPr marL="0" marR="0" lvl="0" indent="0" algn="l" defTabSz="457200" rtl="0" eaLnBrk="1" fontAlgn="base" latinLnBrk="0" hangingPunct="1">
                        <a:lnSpc>
                          <a:spcPct val="9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pitchFamily="34" charset="0"/>
                          <a:ea typeface="MS PGothic" pitchFamily="34" charset="-128"/>
                          <a:cs typeface="Arial" pitchFamily="34" charset="0"/>
                        </a:rPr>
                        <a:t>CPU</a:t>
                      </a:r>
                    </a:p>
                  </a:txBody>
                  <a:tcPr marL="91451" marR="91451" marT="45707" marB="45707"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S PGothic" pitchFamily="34" charset="-128"/>
                          <a:cs typeface="Arial" pitchFamily="34" charset="0"/>
                        </a:rPr>
                        <a:t>4/8c, 2s, POWER7 / 7+</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6/8c, 2s, POWER7</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4/8c, 4s, POWER7</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r h="571500">
                <a:tc>
                  <a:txBody>
                    <a:bodyPr/>
                    <a:lstStyle/>
                    <a:p>
                      <a:pPr marL="0" marR="0" lvl="0" indent="0" algn="l" defTabSz="457200" rtl="0" eaLnBrk="1" fontAlgn="base" latinLnBrk="0" hangingPunct="1">
                        <a:lnSpc>
                          <a:spcPct val="9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pitchFamily="34" charset="0"/>
                          <a:ea typeface="MS PGothic" pitchFamily="34" charset="-128"/>
                          <a:cs typeface="Arial" pitchFamily="34" charset="0"/>
                        </a:rPr>
                        <a:t>Memory</a:t>
                      </a:r>
                    </a:p>
                  </a:txBody>
                  <a:tcPr marL="91451" marR="91451" marT="45707" marB="45707"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S PGothic" pitchFamily="34" charset="-128"/>
                          <a:cs typeface="Arial" pitchFamily="34" charset="0"/>
                        </a:rPr>
                        <a:t>16 memory DIMMs</a:t>
                      </a:r>
                    </a:p>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S PGothic" pitchFamily="34" charset="-128"/>
                          <a:cs typeface="Arial" pitchFamily="34" charset="0"/>
                        </a:rPr>
                        <a:t>Up to 512 GB</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S PGothic" pitchFamily="34" charset="-128"/>
                          <a:cs typeface="Arial" pitchFamily="34" charset="0"/>
                        </a:rPr>
                        <a:t>16 memory DIMMs</a:t>
                      </a:r>
                    </a:p>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S PGothic" pitchFamily="34" charset="-128"/>
                          <a:cs typeface="Arial" pitchFamily="34" charset="0"/>
                        </a:rPr>
                        <a:t>Up to 256 GB</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S PGothic" pitchFamily="34" charset="-128"/>
                          <a:cs typeface="Arial" pitchFamily="34" charset="0"/>
                        </a:rPr>
                        <a:t>32 memory DIMMs</a:t>
                      </a:r>
                    </a:p>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S PGothic" pitchFamily="34" charset="-128"/>
                          <a:cs typeface="Arial" pitchFamily="34" charset="0"/>
                        </a:rPr>
                        <a:t>Up to 512 GB</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r>
              <a:tr h="574675">
                <a:tc>
                  <a:txBody>
                    <a:bodyPr/>
                    <a:lstStyle/>
                    <a:p>
                      <a:pPr marL="0" marR="0" lvl="0" indent="0" algn="l" defTabSz="457200" rtl="0" eaLnBrk="1" fontAlgn="base" latinLnBrk="0" hangingPunct="1">
                        <a:lnSpc>
                          <a:spcPct val="9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pitchFamily="34" charset="0"/>
                          <a:ea typeface="MS PGothic" pitchFamily="34" charset="-128"/>
                          <a:cs typeface="Arial" pitchFamily="34" charset="0"/>
                        </a:rPr>
                        <a:t>Disk</a:t>
                      </a:r>
                    </a:p>
                  </a:txBody>
                  <a:tcPr marL="91451" marR="91451" marT="45707" marB="45707"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Up to 2 HDD or 2 SSD</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Up to 2 HDD or 2 SSD</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Up to 2 HDD or 2 SSD</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r h="369888">
                <a:tc>
                  <a:txBody>
                    <a:bodyPr/>
                    <a:lstStyle/>
                    <a:p>
                      <a:pPr marL="0" marR="0" lvl="0" indent="0" algn="l" defTabSz="457200" rtl="0" eaLnBrk="1" fontAlgn="base" latinLnBrk="0" hangingPunct="1">
                        <a:lnSpc>
                          <a:spcPct val="9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pitchFamily="34" charset="0"/>
                          <a:ea typeface="MS PGothic" pitchFamily="34" charset="-128"/>
                          <a:cs typeface="Arial" pitchFamily="34" charset="0"/>
                        </a:rPr>
                        <a:t>I/O slots</a:t>
                      </a:r>
                    </a:p>
                  </a:txBody>
                  <a:tcPr marL="91451" marR="91451" marT="45707" marB="45707"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2</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2</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4</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r>
              <a:tr h="368300">
                <a:tc>
                  <a:txBody>
                    <a:bodyPr/>
                    <a:lstStyle/>
                    <a:p>
                      <a:pPr marL="0" marR="0" lvl="0" indent="0" algn="l" defTabSz="457200" rtl="0" eaLnBrk="1" fontAlgn="base" latinLnBrk="0" hangingPunct="1">
                        <a:lnSpc>
                          <a:spcPct val="9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pitchFamily="34" charset="0"/>
                          <a:ea typeface="MS PGothic" pitchFamily="34" charset="-128"/>
                          <a:cs typeface="Arial" pitchFamily="34" charset="0"/>
                        </a:rPr>
                        <a:t>Dual VIOS</a:t>
                      </a:r>
                    </a:p>
                  </a:txBody>
                  <a:tcPr marL="91451" marR="91451" marT="45707" marB="45707"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S PGothic" pitchFamily="34" charset="-128"/>
                          <a:cs typeface="Arial" pitchFamily="34" charset="0"/>
                        </a:rPr>
                        <a:t>Yes*</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S PGothic" pitchFamily="34" charset="-128"/>
                          <a:cs typeface="Arial" pitchFamily="34" charset="0"/>
                        </a:rPr>
                        <a:t>Yes*</a:t>
                      </a:r>
                      <a:endParaRPr kumimoji="0" lang="en-US" sz="1400" b="1" i="0" u="none" strike="noStrike" cap="none" normalizeH="0" baseline="0" dirty="0" smtClean="0">
                        <a:ln>
                          <a:noFill/>
                        </a:ln>
                        <a:solidFill>
                          <a:srgbClr val="000000"/>
                        </a:solidFill>
                        <a:effectLst/>
                        <a:latin typeface="Arial" pitchFamily="34" charset="0"/>
                        <a:ea typeface="MS PGothic" pitchFamily="34" charset="-128"/>
                        <a:cs typeface="Arial" pitchFamily="34" charset="0"/>
                      </a:endParaRP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Yes</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r h="368300">
                <a:tc>
                  <a:txBody>
                    <a:bodyPr/>
                    <a:lstStyle/>
                    <a:p>
                      <a:pPr marL="0" marR="0" lvl="0" indent="0" algn="l" defTabSz="457200" rtl="0" eaLnBrk="1" fontAlgn="base" latinLnBrk="0" hangingPunct="1">
                        <a:lnSpc>
                          <a:spcPct val="9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pitchFamily="34" charset="0"/>
                          <a:ea typeface="MS PGothic" pitchFamily="34" charset="-128"/>
                          <a:cs typeface="Arial" pitchFamily="34" charset="0"/>
                        </a:rPr>
                        <a:t>OS Support</a:t>
                      </a:r>
                    </a:p>
                  </a:txBody>
                  <a:tcPr marL="91451" marR="91451" marT="45707" marB="45707"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AIX, Linux, IBM i</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MS PGothic" pitchFamily="34" charset="-128"/>
                          <a:cs typeface="Arial" pitchFamily="34" charset="0"/>
                        </a:rPr>
                        <a:t>Linux</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S PGothic" pitchFamily="34" charset="-128"/>
                          <a:cs typeface="Arial" pitchFamily="34" charset="0"/>
                        </a:rPr>
                        <a:t>AIX, Linux, IBM i</a:t>
                      </a:r>
                    </a:p>
                  </a:txBody>
                  <a:tcPr marL="91451" marR="91451"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bl>
          </a:graphicData>
        </a:graphic>
      </p:graphicFrame>
      <p:sp>
        <p:nvSpPr>
          <p:cNvPr id="99376" name="TextBox 4"/>
          <p:cNvSpPr txBox="1">
            <a:spLocks noChangeArrowheads="1"/>
          </p:cNvSpPr>
          <p:nvPr/>
        </p:nvSpPr>
        <p:spPr bwMode="auto">
          <a:xfrm>
            <a:off x="2559050" y="0"/>
            <a:ext cx="18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eaLnBrk="1" hangingPunct="1"/>
            <a:endParaRPr lang="en-US" sz="1600">
              <a:solidFill>
                <a:schemeClr val="tx1"/>
              </a:solidFill>
            </a:endParaRPr>
          </a:p>
        </p:txBody>
      </p:sp>
      <p:pic>
        <p:nvPicPr>
          <p:cNvPr id="8" name="Picture 3"/>
          <p:cNvPicPr>
            <a:picLocks noChangeAspect="1" noChangeArrowheads="1"/>
          </p:cNvPicPr>
          <p:nvPr/>
        </p:nvPicPr>
        <p:blipFill>
          <a:blip r:embed="rId2"/>
          <a:srcRect/>
          <a:stretch>
            <a:fillRect/>
          </a:stretch>
        </p:blipFill>
        <p:spPr bwMode="auto">
          <a:xfrm>
            <a:off x="1728788" y="1814513"/>
            <a:ext cx="2286000" cy="1049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9" name="Picture 3"/>
          <p:cNvPicPr>
            <a:picLocks noChangeAspect="1" noChangeArrowheads="1"/>
          </p:cNvPicPr>
          <p:nvPr/>
        </p:nvPicPr>
        <p:blipFill>
          <a:blip r:embed="rId2"/>
          <a:srcRect/>
          <a:stretch>
            <a:fillRect/>
          </a:stretch>
        </p:blipFill>
        <p:spPr bwMode="auto">
          <a:xfrm>
            <a:off x="4186238" y="1814513"/>
            <a:ext cx="2286000" cy="1049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0" name="Picture 3"/>
          <p:cNvPicPr>
            <a:picLocks noChangeAspect="1" noChangeArrowheads="1"/>
          </p:cNvPicPr>
          <p:nvPr/>
        </p:nvPicPr>
        <p:blipFill>
          <a:blip r:embed="rId3"/>
          <a:srcRect/>
          <a:stretch>
            <a:fillRect/>
          </a:stretch>
        </p:blipFill>
        <p:spPr bwMode="auto">
          <a:xfrm>
            <a:off x="6600825" y="784225"/>
            <a:ext cx="2286000" cy="207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99380" name="TextBox 10"/>
          <p:cNvSpPr txBox="1">
            <a:spLocks noChangeArrowheads="1"/>
          </p:cNvSpPr>
          <p:nvPr/>
        </p:nvSpPr>
        <p:spPr bwMode="auto">
          <a:xfrm>
            <a:off x="838061" y="6191075"/>
            <a:ext cx="37737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eaLnBrk="1" hangingPunct="1"/>
            <a:r>
              <a:rPr lang="en-US" sz="1200" b="1" dirty="0" smtClean="0">
                <a:solidFill>
                  <a:schemeClr val="tx1"/>
                </a:solidFill>
              </a:rPr>
              <a:t>*RPQ required for limited </a:t>
            </a:r>
            <a:r>
              <a:rPr lang="en-US" sz="1200" b="1" dirty="0" err="1" smtClean="0">
                <a:solidFill>
                  <a:schemeClr val="tx1"/>
                </a:solidFill>
              </a:rPr>
              <a:t>FCoE</a:t>
            </a:r>
            <a:r>
              <a:rPr lang="en-US" sz="1200" b="1" dirty="0" smtClean="0">
                <a:solidFill>
                  <a:schemeClr val="tx1"/>
                </a:solidFill>
              </a:rPr>
              <a:t> support of SAN  </a:t>
            </a:r>
          </a:p>
          <a:p>
            <a:pPr eaLnBrk="1" hangingPunct="1"/>
            <a:r>
              <a:rPr lang="en-US" sz="1200" b="1" dirty="0" smtClean="0">
                <a:solidFill>
                  <a:schemeClr val="tx1"/>
                </a:solidFill>
              </a:rPr>
              <a:t>c=core</a:t>
            </a:r>
            <a:r>
              <a:rPr lang="en-US" sz="1200" b="1" dirty="0">
                <a:solidFill>
                  <a:schemeClr val="tx1"/>
                </a:solidFill>
              </a:rPr>
              <a:t>, s=socket</a:t>
            </a:r>
          </a:p>
        </p:txBody>
      </p:sp>
    </p:spTree>
    <p:extLst>
      <p:ext uri="{BB962C8B-B14F-4D97-AF65-F5344CB8AC3E}">
        <p14:creationId xmlns:p14="http://schemas.microsoft.com/office/powerpoint/2010/main" val="39140719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3"/>
          <p:cNvSpPr>
            <a:spLocks noGrp="1"/>
          </p:cNvSpPr>
          <p:nvPr>
            <p:ph type="title"/>
          </p:nvPr>
        </p:nvSpPr>
        <p:spPr/>
        <p:txBody>
          <a:bodyPr/>
          <a:lstStyle/>
          <a:p>
            <a:r>
              <a:rPr lang="en-US">
                <a:latin typeface="Arial" charset="0"/>
                <a:ea typeface="ＭＳ Ｐゴシック" charset="0"/>
              </a:rPr>
              <a:t>Flex System p460 POWER7 Compute Node</a:t>
            </a:r>
          </a:p>
        </p:txBody>
      </p:sp>
      <p:pic>
        <p:nvPicPr>
          <p:cNvPr id="57346" name="Picture 2" descr="p460.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255713" y="1358900"/>
            <a:ext cx="6632575" cy="485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466" y="594360"/>
            <a:ext cx="8766175" cy="553998"/>
          </a:xfrm>
        </p:spPr>
        <p:txBody>
          <a:bodyPr/>
          <a:lstStyle/>
          <a:p>
            <a:r>
              <a:rPr lang="en-US" sz="1800" b="1" dirty="0" smtClean="0"/>
              <a:t>What about Tape or DVD?</a:t>
            </a:r>
            <a:br>
              <a:rPr lang="en-US" sz="1800" b="1" dirty="0" smtClean="0"/>
            </a:br>
            <a:r>
              <a:rPr lang="en-US" sz="1800" b="1" dirty="0" smtClean="0"/>
              <a:t>7226 -1U3 </a:t>
            </a:r>
            <a:endParaRPr lang="en-US" sz="1800"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7695" y="594360"/>
            <a:ext cx="5911850" cy="5730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0485" y="1264920"/>
            <a:ext cx="3077209" cy="2785378"/>
          </a:xfrm>
          <a:prstGeom prst="rect">
            <a:avLst/>
          </a:prstGeom>
          <a:noFill/>
        </p:spPr>
        <p:txBody>
          <a:bodyPr wrap="square" rtlCol="0">
            <a:spAutoFit/>
          </a:bodyPr>
          <a:lstStyle/>
          <a:p>
            <a:r>
              <a:rPr lang="en-US" sz="1400" dirty="0" smtClean="0"/>
              <a:t>Supports :</a:t>
            </a:r>
          </a:p>
          <a:p>
            <a:endParaRPr lang="en-US" sz="1400" dirty="0"/>
          </a:p>
          <a:p>
            <a:r>
              <a:rPr lang="en-US" sz="1400" b="1" dirty="0"/>
              <a:t>Half-High LTO™ Ultrium™ </a:t>
            </a:r>
            <a:r>
              <a:rPr lang="en-US" sz="1400" b="1" dirty="0" smtClean="0"/>
              <a:t>5/6</a:t>
            </a:r>
          </a:p>
          <a:p>
            <a:r>
              <a:rPr lang="en-US" sz="1400" b="1" dirty="0" smtClean="0"/>
              <a:t>1.5 </a:t>
            </a:r>
            <a:r>
              <a:rPr lang="en-US" sz="1400" b="1" dirty="0"/>
              <a:t>TB </a:t>
            </a:r>
            <a:r>
              <a:rPr lang="en-US" sz="1400" dirty="0"/>
              <a:t>SAS</a:t>
            </a:r>
            <a:r>
              <a:rPr lang="en-US" sz="1400" b="1" dirty="0"/>
              <a:t> and </a:t>
            </a:r>
            <a:r>
              <a:rPr lang="en-US" sz="1400" b="1" u="sng" dirty="0"/>
              <a:t>FC Tape </a:t>
            </a:r>
            <a:r>
              <a:rPr lang="en-US" sz="1400" b="1" u="sng" dirty="0" smtClean="0"/>
              <a:t>Drive</a:t>
            </a:r>
          </a:p>
          <a:p>
            <a:endParaRPr lang="en-US" sz="1400" b="1" dirty="0"/>
          </a:p>
          <a:p>
            <a:r>
              <a:rPr lang="en-US" sz="1400" b="1" dirty="0" smtClean="0"/>
              <a:t>DVD-RAM (2 per side)</a:t>
            </a:r>
          </a:p>
          <a:p>
            <a:r>
              <a:rPr lang="en-US" sz="1400" dirty="0"/>
              <a:t>SAS and </a:t>
            </a:r>
            <a:r>
              <a:rPr lang="en-US" sz="1400" b="1" u="sng" dirty="0"/>
              <a:t>USB interface </a:t>
            </a:r>
          </a:p>
          <a:p>
            <a:endParaRPr lang="en-US" sz="1400" b="1" u="sng" dirty="0" smtClean="0"/>
          </a:p>
          <a:p>
            <a:endParaRPr lang="en-US" sz="1400" b="1" dirty="0" smtClean="0"/>
          </a:p>
          <a:p>
            <a:r>
              <a:rPr lang="en-US" sz="1050" b="1" dirty="0" smtClean="0"/>
              <a:t>Support of FC Tape Libraries</a:t>
            </a:r>
          </a:p>
          <a:p>
            <a:endParaRPr lang="en-US" sz="1050" b="1" dirty="0"/>
          </a:p>
          <a:p>
            <a:r>
              <a:rPr lang="en-US" sz="1400" dirty="0"/>
              <a:t>HH LTO3, HH LTO4, HH </a:t>
            </a:r>
            <a:r>
              <a:rPr lang="en-US" sz="1400" dirty="0" smtClean="0"/>
              <a:t>LTO5/6,</a:t>
            </a:r>
            <a:endParaRPr lang="en-US" sz="1400" dirty="0"/>
          </a:p>
          <a:p>
            <a:r>
              <a:rPr lang="en-US" sz="1400" b="1" dirty="0"/>
              <a:t>TS3100/3200, TS3310, TS3500</a:t>
            </a:r>
            <a:endParaRPr lang="en-US" sz="1400" b="1" dirty="0" smtClean="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85" y="4281382"/>
            <a:ext cx="5314950" cy="196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02940" y="6340819"/>
            <a:ext cx="6350000" cy="261610"/>
          </a:xfrm>
          <a:prstGeom prst="rect">
            <a:avLst/>
          </a:prstGeom>
        </p:spPr>
        <p:txBody>
          <a:bodyPr wrap="square">
            <a:spAutoFit/>
          </a:bodyPr>
          <a:lstStyle/>
          <a:p>
            <a:r>
              <a:rPr lang="en-US" sz="1100" dirty="0"/>
              <a:t>http://www-947.ibm.com/support/entry/portal/docdisplay?lndocid=flex-interop</a:t>
            </a:r>
          </a:p>
        </p:txBody>
      </p:sp>
    </p:spTree>
    <p:extLst>
      <p:ext uri="{BB962C8B-B14F-4D97-AF65-F5344CB8AC3E}">
        <p14:creationId xmlns:p14="http://schemas.microsoft.com/office/powerpoint/2010/main" val="4574014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40"/>
          <p:cNvSpPr>
            <a:spLocks noChangeArrowheads="1"/>
          </p:cNvSpPr>
          <p:nvPr/>
        </p:nvSpPr>
        <p:spPr bwMode="auto">
          <a:xfrm>
            <a:off x="3195638" y="3468688"/>
            <a:ext cx="267493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marL="166688" indent="-166688" algn="ctr">
              <a:lnSpc>
                <a:spcPct val="100000"/>
              </a:lnSpc>
            </a:pPr>
            <a:r>
              <a:rPr lang="en-US" sz="3200" dirty="0" smtClean="0">
                <a:solidFill>
                  <a:schemeClr val="tx1"/>
                </a:solidFill>
                <a:ea typeface="MS PGothic" pitchFamily="34" charset="-128"/>
              </a:rPr>
              <a:t>Networking</a:t>
            </a:r>
            <a:endParaRPr lang="en-US" sz="3200" dirty="0">
              <a:solidFill>
                <a:schemeClr val="tx1"/>
              </a:solidFill>
              <a:ea typeface="MS PGothic" pitchFamily="34" charset="-128"/>
            </a:endParaRPr>
          </a:p>
        </p:txBody>
      </p:sp>
      <p:grpSp>
        <p:nvGrpSpPr>
          <p:cNvPr id="528388" name="Group 193"/>
          <p:cNvGrpSpPr>
            <a:grpSpLocks/>
          </p:cNvGrpSpPr>
          <p:nvPr/>
        </p:nvGrpSpPr>
        <p:grpSpPr bwMode="auto">
          <a:xfrm>
            <a:off x="3352800" y="1100138"/>
            <a:ext cx="2441575" cy="2441575"/>
            <a:chOff x="560" y="2042"/>
            <a:chExt cx="269" cy="269"/>
          </a:xfrm>
        </p:grpSpPr>
        <p:sp>
          <p:nvSpPr>
            <p:cNvPr id="528389" name="Oval 66"/>
            <p:cNvSpPr>
              <a:spLocks noChangeArrowheads="1"/>
            </p:cNvSpPr>
            <p:nvPr/>
          </p:nvSpPr>
          <p:spPr bwMode="auto">
            <a:xfrm>
              <a:off x="560" y="2042"/>
              <a:ext cx="269" cy="269"/>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nSpc>
                  <a:spcPct val="100000"/>
                </a:lnSpc>
              </a:pPr>
              <a:endParaRPr lang="en-US" sz="1400">
                <a:solidFill>
                  <a:srgbClr val="333333"/>
                </a:solidFill>
                <a:ea typeface="MS PGothic" pitchFamily="34" charset="-128"/>
              </a:endParaRPr>
            </a:p>
          </p:txBody>
        </p:sp>
        <p:grpSp>
          <p:nvGrpSpPr>
            <p:cNvPr id="528390" name="Group 181"/>
            <p:cNvGrpSpPr>
              <a:grpSpLocks/>
            </p:cNvGrpSpPr>
            <p:nvPr/>
          </p:nvGrpSpPr>
          <p:grpSpPr bwMode="auto">
            <a:xfrm>
              <a:off x="651" y="2084"/>
              <a:ext cx="88" cy="189"/>
              <a:chOff x="5350" y="980"/>
              <a:chExt cx="1230" cy="2586"/>
            </a:xfrm>
          </p:grpSpPr>
          <p:sp>
            <p:nvSpPr>
              <p:cNvPr id="528391" name="Freeform 182"/>
              <p:cNvSpPr>
                <a:spLocks/>
              </p:cNvSpPr>
              <p:nvPr/>
            </p:nvSpPr>
            <p:spPr bwMode="auto">
              <a:xfrm>
                <a:off x="5369" y="980"/>
                <a:ext cx="1198" cy="82"/>
              </a:xfrm>
              <a:custGeom>
                <a:avLst/>
                <a:gdLst>
                  <a:gd name="T0" fmla="*/ 2147483647 w 379"/>
                  <a:gd name="T1" fmla="*/ 2147483647 h 27"/>
                  <a:gd name="T2" fmla="*/ 2147483647 w 379"/>
                  <a:gd name="T3" fmla="*/ 0 h 27"/>
                  <a:gd name="T4" fmla="*/ 2147483647 w 379"/>
                  <a:gd name="T5" fmla="*/ 2147483647 h 27"/>
                  <a:gd name="T6" fmla="*/ 2147483647 w 379"/>
                  <a:gd name="T7" fmla="*/ 2147483647 h 27"/>
                  <a:gd name="T8" fmla="*/ 2147483647 w 379"/>
                  <a:gd name="T9" fmla="*/ 2147483647 h 27"/>
                  <a:gd name="T10" fmla="*/ 0 w 379"/>
                  <a:gd name="T11" fmla="*/ 2147483647 h 27"/>
                  <a:gd name="T12" fmla="*/ 2147483647 w 379"/>
                  <a:gd name="T13" fmla="*/ 2147483647 h 27"/>
                  <a:gd name="T14" fmla="*/ 2147483647 w 379"/>
                  <a:gd name="T15" fmla="*/ 2147483647 h 27"/>
                  <a:gd name="T16" fmla="*/ 2147483647 w 379"/>
                  <a:gd name="T17" fmla="*/ 2147483647 h 27"/>
                  <a:gd name="T18" fmla="*/ 2147483647 w 379"/>
                  <a:gd name="T19" fmla="*/ 2147483647 h 27"/>
                  <a:gd name="T20" fmla="*/ 2147483647 w 379"/>
                  <a:gd name="T21" fmla="*/ 2147483647 h 27"/>
                  <a:gd name="T22" fmla="*/ 2147483647 w 379"/>
                  <a:gd name="T23" fmla="*/ 2147483647 h 27"/>
                  <a:gd name="T24" fmla="*/ 2147483647 w 379"/>
                  <a:gd name="T25" fmla="*/ 2147483647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9"/>
                  <a:gd name="T40" fmla="*/ 0 h 27"/>
                  <a:gd name="T41" fmla="*/ 379 w 379"/>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9" h="27">
                    <a:moveTo>
                      <a:pt x="377" y="14"/>
                    </a:moveTo>
                    <a:lnTo>
                      <a:pt x="231" y="0"/>
                    </a:lnTo>
                    <a:lnTo>
                      <a:pt x="2" y="4"/>
                    </a:lnTo>
                    <a:lnTo>
                      <a:pt x="0" y="4"/>
                    </a:lnTo>
                    <a:lnTo>
                      <a:pt x="2" y="5"/>
                    </a:lnTo>
                    <a:lnTo>
                      <a:pt x="214" y="27"/>
                    </a:lnTo>
                    <a:lnTo>
                      <a:pt x="377" y="16"/>
                    </a:lnTo>
                    <a:lnTo>
                      <a:pt x="379" y="14"/>
                    </a:lnTo>
                    <a:lnTo>
                      <a:pt x="377"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2" name="Freeform 183"/>
              <p:cNvSpPr>
                <a:spLocks noEditPoints="1"/>
              </p:cNvSpPr>
              <p:nvPr/>
            </p:nvSpPr>
            <p:spPr bwMode="auto">
              <a:xfrm>
                <a:off x="5350" y="1031"/>
                <a:ext cx="672" cy="2535"/>
              </a:xfrm>
              <a:custGeom>
                <a:avLst/>
                <a:gdLst>
                  <a:gd name="T0" fmla="*/ 2147483647 w 211"/>
                  <a:gd name="T1" fmla="*/ 0 h 804"/>
                  <a:gd name="T2" fmla="*/ 2147483647 w 211"/>
                  <a:gd name="T3" fmla="*/ 0 h 804"/>
                  <a:gd name="T4" fmla="*/ 0 w 211"/>
                  <a:gd name="T5" fmla="*/ 2147483647 h 804"/>
                  <a:gd name="T6" fmla="*/ 2147483647 w 211"/>
                  <a:gd name="T7" fmla="*/ 2147483647 h 804"/>
                  <a:gd name="T8" fmla="*/ 2147483647 w 211"/>
                  <a:gd name="T9" fmla="*/ 2147483647 h 804"/>
                  <a:gd name="T10" fmla="*/ 2147483647 w 211"/>
                  <a:gd name="T11" fmla="*/ 2147483647 h 804"/>
                  <a:gd name="T12" fmla="*/ 2147483647 w 211"/>
                  <a:gd name="T13" fmla="*/ 2147483647 h 804"/>
                  <a:gd name="T14" fmla="*/ 2147483647 w 211"/>
                  <a:gd name="T15" fmla="*/ 2147483647 h 804"/>
                  <a:gd name="T16" fmla="*/ 2147483647 w 211"/>
                  <a:gd name="T17" fmla="*/ 2147483647 h 804"/>
                  <a:gd name="T18" fmla="*/ 2147483647 w 211"/>
                  <a:gd name="T19" fmla="*/ 2147483647 h 804"/>
                  <a:gd name="T20" fmla="*/ 2147483647 w 211"/>
                  <a:gd name="T21" fmla="*/ 2147483647 h 804"/>
                  <a:gd name="T22" fmla="*/ 2147483647 w 211"/>
                  <a:gd name="T23" fmla="*/ 2147483647 h 804"/>
                  <a:gd name="T24" fmla="*/ 2147483647 w 211"/>
                  <a:gd name="T25" fmla="*/ 2147483647 h 804"/>
                  <a:gd name="T26" fmla="*/ 2147483647 w 211"/>
                  <a:gd name="T27" fmla="*/ 2147483647 h 804"/>
                  <a:gd name="T28" fmla="*/ 2147483647 w 211"/>
                  <a:gd name="T29" fmla="*/ 2147483647 h 804"/>
                  <a:gd name="T30" fmla="*/ 2147483647 w 211"/>
                  <a:gd name="T31" fmla="*/ 2147483647 h 804"/>
                  <a:gd name="T32" fmla="*/ 2147483647 w 211"/>
                  <a:gd name="T33" fmla="*/ 2147483647 h 804"/>
                  <a:gd name="T34" fmla="*/ 2147483647 w 211"/>
                  <a:gd name="T35" fmla="*/ 2147483647 h 804"/>
                  <a:gd name="T36" fmla="*/ 2147483647 w 211"/>
                  <a:gd name="T37" fmla="*/ 2147483647 h 804"/>
                  <a:gd name="T38" fmla="*/ 2147483647 w 211"/>
                  <a:gd name="T39" fmla="*/ 2147483647 h 804"/>
                  <a:gd name="T40" fmla="*/ 2147483647 w 211"/>
                  <a:gd name="T41" fmla="*/ 2147483647 h 804"/>
                  <a:gd name="T42" fmla="*/ 2147483647 w 211"/>
                  <a:gd name="T43" fmla="*/ 2147483647 h 804"/>
                  <a:gd name="T44" fmla="*/ 2147483647 w 211"/>
                  <a:gd name="T45" fmla="*/ 2147483647 h 804"/>
                  <a:gd name="T46" fmla="*/ 2147483647 w 211"/>
                  <a:gd name="T47" fmla="*/ 2147483647 h 804"/>
                  <a:gd name="T48" fmla="*/ 2147483647 w 211"/>
                  <a:gd name="T49" fmla="*/ 2147483647 h 804"/>
                  <a:gd name="T50" fmla="*/ 2147483647 w 211"/>
                  <a:gd name="T51" fmla="*/ 2147483647 h 804"/>
                  <a:gd name="T52" fmla="*/ 2147483647 w 211"/>
                  <a:gd name="T53" fmla="*/ 2147483647 h 804"/>
                  <a:gd name="T54" fmla="*/ 2147483647 w 211"/>
                  <a:gd name="T55" fmla="*/ 2147483647 h 804"/>
                  <a:gd name="T56" fmla="*/ 2147483647 w 211"/>
                  <a:gd name="T57" fmla="*/ 2147483647 h 804"/>
                  <a:gd name="T58" fmla="*/ 2147483647 w 211"/>
                  <a:gd name="T59" fmla="*/ 2147483647 h 804"/>
                  <a:gd name="T60" fmla="*/ 2147483647 w 211"/>
                  <a:gd name="T61" fmla="*/ 2147483647 h 804"/>
                  <a:gd name="T62" fmla="*/ 2147483647 w 211"/>
                  <a:gd name="T63" fmla="*/ 2147483647 h 804"/>
                  <a:gd name="T64" fmla="*/ 2147483647 w 211"/>
                  <a:gd name="T65" fmla="*/ 2147483647 h 804"/>
                  <a:gd name="T66" fmla="*/ 2147483647 w 211"/>
                  <a:gd name="T67" fmla="*/ 2147483647 h 804"/>
                  <a:gd name="T68" fmla="*/ 2147483647 w 211"/>
                  <a:gd name="T69" fmla="*/ 2147483647 h 804"/>
                  <a:gd name="T70" fmla="*/ 2147483647 w 211"/>
                  <a:gd name="T71" fmla="*/ 2147483647 h 804"/>
                  <a:gd name="T72" fmla="*/ 2147483647 w 211"/>
                  <a:gd name="T73" fmla="*/ 2147483647 h 804"/>
                  <a:gd name="T74" fmla="*/ 2147483647 w 211"/>
                  <a:gd name="T75" fmla="*/ 2147483647 h 804"/>
                  <a:gd name="T76" fmla="*/ 2147483647 w 211"/>
                  <a:gd name="T77" fmla="*/ 2147483647 h 80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1"/>
                  <a:gd name="T118" fmla="*/ 0 h 804"/>
                  <a:gd name="T119" fmla="*/ 211 w 211"/>
                  <a:gd name="T120" fmla="*/ 804 h 80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1" h="804">
                    <a:moveTo>
                      <a:pt x="210" y="23"/>
                    </a:moveTo>
                    <a:lnTo>
                      <a:pt x="4" y="0"/>
                    </a:lnTo>
                    <a:lnTo>
                      <a:pt x="2" y="0"/>
                    </a:lnTo>
                    <a:lnTo>
                      <a:pt x="0" y="2"/>
                    </a:lnTo>
                    <a:lnTo>
                      <a:pt x="0" y="428"/>
                    </a:lnTo>
                    <a:lnTo>
                      <a:pt x="52" y="439"/>
                    </a:lnTo>
                    <a:lnTo>
                      <a:pt x="52" y="747"/>
                    </a:lnTo>
                    <a:lnTo>
                      <a:pt x="210" y="804"/>
                    </a:lnTo>
                    <a:lnTo>
                      <a:pt x="211" y="804"/>
                    </a:lnTo>
                    <a:lnTo>
                      <a:pt x="211" y="802"/>
                    </a:lnTo>
                    <a:lnTo>
                      <a:pt x="211" y="25"/>
                    </a:lnTo>
                    <a:lnTo>
                      <a:pt x="210" y="23"/>
                    </a:lnTo>
                    <a:close/>
                    <a:moveTo>
                      <a:pt x="171" y="420"/>
                    </a:moveTo>
                    <a:lnTo>
                      <a:pt x="171" y="420"/>
                    </a:lnTo>
                    <a:lnTo>
                      <a:pt x="167" y="418"/>
                    </a:lnTo>
                    <a:lnTo>
                      <a:pt x="163" y="416"/>
                    </a:lnTo>
                    <a:lnTo>
                      <a:pt x="162" y="412"/>
                    </a:lnTo>
                    <a:lnTo>
                      <a:pt x="162" y="409"/>
                    </a:lnTo>
                    <a:lnTo>
                      <a:pt x="162" y="405"/>
                    </a:lnTo>
                    <a:lnTo>
                      <a:pt x="163" y="404"/>
                    </a:lnTo>
                    <a:lnTo>
                      <a:pt x="167" y="402"/>
                    </a:lnTo>
                    <a:lnTo>
                      <a:pt x="171" y="400"/>
                    </a:lnTo>
                    <a:lnTo>
                      <a:pt x="174" y="402"/>
                    </a:lnTo>
                    <a:lnTo>
                      <a:pt x="176" y="404"/>
                    </a:lnTo>
                    <a:lnTo>
                      <a:pt x="178" y="407"/>
                    </a:lnTo>
                    <a:lnTo>
                      <a:pt x="179" y="411"/>
                    </a:lnTo>
                    <a:lnTo>
                      <a:pt x="178" y="414"/>
                    </a:lnTo>
                    <a:lnTo>
                      <a:pt x="176" y="418"/>
                    </a:lnTo>
                    <a:lnTo>
                      <a:pt x="174" y="420"/>
                    </a:lnTo>
                    <a:lnTo>
                      <a:pt x="171" y="420"/>
                    </a:lnTo>
                    <a:close/>
                    <a:moveTo>
                      <a:pt x="171" y="384"/>
                    </a:moveTo>
                    <a:lnTo>
                      <a:pt x="171" y="384"/>
                    </a:lnTo>
                    <a:lnTo>
                      <a:pt x="167" y="384"/>
                    </a:lnTo>
                    <a:lnTo>
                      <a:pt x="163" y="382"/>
                    </a:lnTo>
                    <a:lnTo>
                      <a:pt x="162" y="379"/>
                    </a:lnTo>
                    <a:lnTo>
                      <a:pt x="162" y="375"/>
                    </a:lnTo>
                    <a:lnTo>
                      <a:pt x="162" y="372"/>
                    </a:lnTo>
                    <a:lnTo>
                      <a:pt x="163" y="368"/>
                    </a:lnTo>
                    <a:lnTo>
                      <a:pt x="167" y="366"/>
                    </a:lnTo>
                    <a:lnTo>
                      <a:pt x="171" y="366"/>
                    </a:lnTo>
                    <a:lnTo>
                      <a:pt x="174" y="366"/>
                    </a:lnTo>
                    <a:lnTo>
                      <a:pt x="176" y="370"/>
                    </a:lnTo>
                    <a:lnTo>
                      <a:pt x="178" y="372"/>
                    </a:lnTo>
                    <a:lnTo>
                      <a:pt x="179" y="375"/>
                    </a:lnTo>
                    <a:lnTo>
                      <a:pt x="178" y="380"/>
                    </a:lnTo>
                    <a:lnTo>
                      <a:pt x="176" y="382"/>
                    </a:lnTo>
                    <a:lnTo>
                      <a:pt x="174" y="384"/>
                    </a:lnTo>
                    <a:lnTo>
                      <a:pt x="171" y="384"/>
                    </a:lnTo>
                    <a:close/>
                    <a:moveTo>
                      <a:pt x="179" y="322"/>
                    </a:moveTo>
                    <a:lnTo>
                      <a:pt x="30" y="295"/>
                    </a:lnTo>
                    <a:lnTo>
                      <a:pt x="30" y="274"/>
                    </a:lnTo>
                    <a:lnTo>
                      <a:pt x="179" y="301"/>
                    </a:lnTo>
                    <a:lnTo>
                      <a:pt x="179" y="322"/>
                    </a:lnTo>
                    <a:close/>
                    <a:moveTo>
                      <a:pt x="179" y="254"/>
                    </a:moveTo>
                    <a:lnTo>
                      <a:pt x="32" y="229"/>
                    </a:lnTo>
                    <a:lnTo>
                      <a:pt x="32" y="208"/>
                    </a:lnTo>
                    <a:lnTo>
                      <a:pt x="179" y="235"/>
                    </a:lnTo>
                    <a:lnTo>
                      <a:pt x="179" y="254"/>
                    </a:lnTo>
                    <a:close/>
                    <a:moveTo>
                      <a:pt x="179" y="187"/>
                    </a:moveTo>
                    <a:lnTo>
                      <a:pt x="30" y="164"/>
                    </a:lnTo>
                    <a:lnTo>
                      <a:pt x="30" y="144"/>
                    </a:lnTo>
                    <a:lnTo>
                      <a:pt x="179" y="167"/>
                    </a:lnTo>
                    <a:lnTo>
                      <a:pt x="179" y="187"/>
                    </a:lnTo>
                    <a:close/>
                    <a:moveTo>
                      <a:pt x="179" y="121"/>
                    </a:moveTo>
                    <a:lnTo>
                      <a:pt x="30" y="100"/>
                    </a:lnTo>
                    <a:lnTo>
                      <a:pt x="30" y="78"/>
                    </a:lnTo>
                    <a:lnTo>
                      <a:pt x="179" y="100"/>
                    </a:lnTo>
                    <a:lnTo>
                      <a:pt x="179" y="1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3" name="Freeform 184"/>
              <p:cNvSpPr>
                <a:spLocks noEditPoints="1"/>
              </p:cNvSpPr>
              <p:nvPr/>
            </p:nvSpPr>
            <p:spPr bwMode="auto">
              <a:xfrm>
                <a:off x="6066" y="1062"/>
                <a:ext cx="514" cy="2504"/>
              </a:xfrm>
              <a:custGeom>
                <a:avLst/>
                <a:gdLst>
                  <a:gd name="T0" fmla="*/ 2147483647 w 161"/>
                  <a:gd name="T1" fmla="*/ 2147483647 h 793"/>
                  <a:gd name="T2" fmla="*/ 2147483647 w 161"/>
                  <a:gd name="T3" fmla="*/ 2147483647 h 793"/>
                  <a:gd name="T4" fmla="*/ 2147483647 w 161"/>
                  <a:gd name="T5" fmla="*/ 2147483647 h 793"/>
                  <a:gd name="T6" fmla="*/ 2147483647 w 161"/>
                  <a:gd name="T7" fmla="*/ 2147483647 h 793"/>
                  <a:gd name="T8" fmla="*/ 2147483647 w 161"/>
                  <a:gd name="T9" fmla="*/ 2147483647 h 793"/>
                  <a:gd name="T10" fmla="*/ 2147483647 w 161"/>
                  <a:gd name="T11" fmla="*/ 0 h 793"/>
                  <a:gd name="T12" fmla="*/ 2147483647 w 161"/>
                  <a:gd name="T13" fmla="*/ 2147483647 h 793"/>
                  <a:gd name="T14" fmla="*/ 2147483647 w 161"/>
                  <a:gd name="T15" fmla="*/ 2147483647 h 793"/>
                  <a:gd name="T16" fmla="*/ 0 w 161"/>
                  <a:gd name="T17" fmla="*/ 2147483647 h 793"/>
                  <a:gd name="T18" fmla="*/ 0 w 161"/>
                  <a:gd name="T19" fmla="*/ 2147483647 h 793"/>
                  <a:gd name="T20" fmla="*/ 0 w 161"/>
                  <a:gd name="T21" fmla="*/ 2147483647 h 793"/>
                  <a:gd name="T22" fmla="*/ 0 w 161"/>
                  <a:gd name="T23" fmla="*/ 2147483647 h 793"/>
                  <a:gd name="T24" fmla="*/ 0 w 161"/>
                  <a:gd name="T25" fmla="*/ 2147483647 h 793"/>
                  <a:gd name="T26" fmla="*/ 2147483647 w 161"/>
                  <a:gd name="T27" fmla="*/ 2147483647 h 793"/>
                  <a:gd name="T28" fmla="*/ 2147483647 w 161"/>
                  <a:gd name="T29" fmla="*/ 2147483647 h 793"/>
                  <a:gd name="T30" fmla="*/ 2147483647 w 161"/>
                  <a:gd name="T31" fmla="*/ 2147483647 h 793"/>
                  <a:gd name="T32" fmla="*/ 2147483647 w 161"/>
                  <a:gd name="T33" fmla="*/ 2147483647 h 793"/>
                  <a:gd name="T34" fmla="*/ 2147483647 w 161"/>
                  <a:gd name="T35" fmla="*/ 2147483647 h 793"/>
                  <a:gd name="T36" fmla="*/ 2147483647 w 161"/>
                  <a:gd name="T37" fmla="*/ 2147483647 h 793"/>
                  <a:gd name="T38" fmla="*/ 2147483647 w 161"/>
                  <a:gd name="T39" fmla="*/ 2147483647 h 793"/>
                  <a:gd name="T40" fmla="*/ 2147483647 w 161"/>
                  <a:gd name="T41" fmla="*/ 2147483647 h 793"/>
                  <a:gd name="T42" fmla="*/ 2147483647 w 161"/>
                  <a:gd name="T43" fmla="*/ 2147483647 h 793"/>
                  <a:gd name="T44" fmla="*/ 2147483647 w 161"/>
                  <a:gd name="T45" fmla="*/ 2147483647 h 793"/>
                  <a:gd name="T46" fmla="*/ 2147483647 w 161"/>
                  <a:gd name="T47" fmla="*/ 2147483647 h 793"/>
                  <a:gd name="T48" fmla="*/ 2147483647 w 161"/>
                  <a:gd name="T49" fmla="*/ 2147483647 h 793"/>
                  <a:gd name="T50" fmla="*/ 2147483647 w 161"/>
                  <a:gd name="T51" fmla="*/ 2147483647 h 793"/>
                  <a:gd name="T52" fmla="*/ 2147483647 w 161"/>
                  <a:gd name="T53" fmla="*/ 2147483647 h 793"/>
                  <a:gd name="T54" fmla="*/ 2147483647 w 161"/>
                  <a:gd name="T55" fmla="*/ 2147483647 h 793"/>
                  <a:gd name="T56" fmla="*/ 2147483647 w 161"/>
                  <a:gd name="T57" fmla="*/ 2147483647 h 793"/>
                  <a:gd name="T58" fmla="*/ 2147483647 w 161"/>
                  <a:gd name="T59" fmla="*/ 2147483647 h 793"/>
                  <a:gd name="T60" fmla="*/ 2147483647 w 161"/>
                  <a:gd name="T61" fmla="*/ 2147483647 h 793"/>
                  <a:gd name="T62" fmla="*/ 2147483647 w 161"/>
                  <a:gd name="T63" fmla="*/ 2147483647 h 793"/>
                  <a:gd name="T64" fmla="*/ 2147483647 w 161"/>
                  <a:gd name="T65" fmla="*/ 2147483647 h 793"/>
                  <a:gd name="T66" fmla="*/ 2147483647 w 161"/>
                  <a:gd name="T67" fmla="*/ 2147483647 h 793"/>
                  <a:gd name="T68" fmla="*/ 2147483647 w 161"/>
                  <a:gd name="T69" fmla="*/ 2147483647 h 793"/>
                  <a:gd name="T70" fmla="*/ 2147483647 w 161"/>
                  <a:gd name="T71" fmla="*/ 2147483647 h 793"/>
                  <a:gd name="T72" fmla="*/ 2147483647 w 161"/>
                  <a:gd name="T73" fmla="*/ 2147483647 h 7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1"/>
                  <a:gd name="T112" fmla="*/ 0 h 793"/>
                  <a:gd name="T113" fmla="*/ 161 w 161"/>
                  <a:gd name="T114" fmla="*/ 793 h 7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1" h="793">
                    <a:moveTo>
                      <a:pt x="106" y="295"/>
                    </a:moveTo>
                    <a:lnTo>
                      <a:pt x="161" y="281"/>
                    </a:lnTo>
                    <a:lnTo>
                      <a:pt x="161" y="2"/>
                    </a:lnTo>
                    <a:lnTo>
                      <a:pt x="160" y="0"/>
                    </a:lnTo>
                    <a:lnTo>
                      <a:pt x="1" y="12"/>
                    </a:lnTo>
                    <a:lnTo>
                      <a:pt x="0" y="14"/>
                    </a:lnTo>
                    <a:lnTo>
                      <a:pt x="0" y="791"/>
                    </a:lnTo>
                    <a:lnTo>
                      <a:pt x="0" y="793"/>
                    </a:lnTo>
                    <a:lnTo>
                      <a:pt x="1" y="793"/>
                    </a:lnTo>
                    <a:lnTo>
                      <a:pt x="106" y="743"/>
                    </a:lnTo>
                    <a:lnTo>
                      <a:pt x="106" y="295"/>
                    </a:lnTo>
                    <a:close/>
                    <a:moveTo>
                      <a:pt x="137" y="50"/>
                    </a:moveTo>
                    <a:lnTo>
                      <a:pt x="137" y="50"/>
                    </a:lnTo>
                    <a:lnTo>
                      <a:pt x="140" y="51"/>
                    </a:lnTo>
                    <a:lnTo>
                      <a:pt x="142" y="53"/>
                    </a:lnTo>
                    <a:lnTo>
                      <a:pt x="144" y="55"/>
                    </a:lnTo>
                    <a:lnTo>
                      <a:pt x="145" y="58"/>
                    </a:lnTo>
                    <a:lnTo>
                      <a:pt x="144" y="64"/>
                    </a:lnTo>
                    <a:lnTo>
                      <a:pt x="142" y="66"/>
                    </a:lnTo>
                    <a:lnTo>
                      <a:pt x="140" y="69"/>
                    </a:lnTo>
                    <a:lnTo>
                      <a:pt x="137" y="69"/>
                    </a:lnTo>
                    <a:lnTo>
                      <a:pt x="133" y="69"/>
                    </a:lnTo>
                    <a:lnTo>
                      <a:pt x="129" y="67"/>
                    </a:lnTo>
                    <a:lnTo>
                      <a:pt x="128" y="64"/>
                    </a:lnTo>
                    <a:lnTo>
                      <a:pt x="128" y="60"/>
                    </a:lnTo>
                    <a:lnTo>
                      <a:pt x="128" y="57"/>
                    </a:lnTo>
                    <a:lnTo>
                      <a:pt x="129" y="53"/>
                    </a:lnTo>
                    <a:lnTo>
                      <a:pt x="133" y="51"/>
                    </a:lnTo>
                    <a:lnTo>
                      <a:pt x="137"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4" name="Freeform 185"/>
              <p:cNvSpPr>
                <a:spLocks/>
              </p:cNvSpPr>
              <p:nvPr/>
            </p:nvSpPr>
            <p:spPr bwMode="auto">
              <a:xfrm>
                <a:off x="5350" y="2422"/>
                <a:ext cx="127" cy="954"/>
              </a:xfrm>
              <a:custGeom>
                <a:avLst/>
                <a:gdLst>
                  <a:gd name="T0" fmla="*/ 2147483647 w 39"/>
                  <a:gd name="T1" fmla="*/ 2147483647 h 302"/>
                  <a:gd name="T2" fmla="*/ 0 w 39"/>
                  <a:gd name="T3" fmla="*/ 0 h 302"/>
                  <a:gd name="T4" fmla="*/ 0 w 39"/>
                  <a:gd name="T5" fmla="*/ 2147483647 h 302"/>
                  <a:gd name="T6" fmla="*/ 0 w 39"/>
                  <a:gd name="T7" fmla="*/ 2147483647 h 302"/>
                  <a:gd name="T8" fmla="*/ 2147483647 w 39"/>
                  <a:gd name="T9" fmla="*/ 2147483647 h 302"/>
                  <a:gd name="T10" fmla="*/ 2147483647 w 39"/>
                  <a:gd name="T11" fmla="*/ 2147483647 h 302"/>
                  <a:gd name="T12" fmla="*/ 2147483647 w 39"/>
                  <a:gd name="T13" fmla="*/ 2147483647 h 302"/>
                  <a:gd name="T14" fmla="*/ 2147483647 w 39"/>
                  <a:gd name="T15" fmla="*/ 2147483647 h 302"/>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302"/>
                  <a:gd name="T26" fmla="*/ 39 w 39"/>
                  <a:gd name="T27" fmla="*/ 302 h 3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302">
                    <a:moveTo>
                      <a:pt x="39" y="9"/>
                    </a:moveTo>
                    <a:lnTo>
                      <a:pt x="0" y="0"/>
                    </a:lnTo>
                    <a:lnTo>
                      <a:pt x="0" y="286"/>
                    </a:lnTo>
                    <a:lnTo>
                      <a:pt x="2" y="288"/>
                    </a:lnTo>
                    <a:lnTo>
                      <a:pt x="4" y="288"/>
                    </a:lnTo>
                    <a:lnTo>
                      <a:pt x="39" y="302"/>
                    </a:lnTo>
                    <a:lnTo>
                      <a:pt x="39" y="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5" name="Freeform 186"/>
              <p:cNvSpPr>
                <a:spLocks/>
              </p:cNvSpPr>
              <p:nvPr/>
            </p:nvSpPr>
            <p:spPr bwMode="auto">
              <a:xfrm>
                <a:off x="6447" y="1992"/>
                <a:ext cx="133" cy="1403"/>
              </a:xfrm>
              <a:custGeom>
                <a:avLst/>
                <a:gdLst>
                  <a:gd name="T0" fmla="*/ 0 w 42"/>
                  <a:gd name="T1" fmla="*/ 2147483647 h 444"/>
                  <a:gd name="T2" fmla="*/ 0 w 42"/>
                  <a:gd name="T3" fmla="*/ 2147483647 h 444"/>
                  <a:gd name="T4" fmla="*/ 2147483647 w 42"/>
                  <a:gd name="T5" fmla="*/ 2147483647 h 444"/>
                  <a:gd name="T6" fmla="*/ 2147483647 w 42"/>
                  <a:gd name="T7" fmla="*/ 2147483647 h 444"/>
                  <a:gd name="T8" fmla="*/ 2147483647 w 42"/>
                  <a:gd name="T9" fmla="*/ 2147483647 h 444"/>
                  <a:gd name="T10" fmla="*/ 2147483647 w 42"/>
                  <a:gd name="T11" fmla="*/ 2147483647 h 444"/>
                  <a:gd name="T12" fmla="*/ 2147483647 w 42"/>
                  <a:gd name="T13" fmla="*/ 0 h 444"/>
                  <a:gd name="T14" fmla="*/ 0 w 42"/>
                  <a:gd name="T15" fmla="*/ 2147483647 h 44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44"/>
                  <a:gd name="T26" fmla="*/ 42 w 42"/>
                  <a:gd name="T27" fmla="*/ 444 h 4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44">
                    <a:moveTo>
                      <a:pt x="0" y="13"/>
                    </a:moveTo>
                    <a:lnTo>
                      <a:pt x="0" y="444"/>
                    </a:lnTo>
                    <a:lnTo>
                      <a:pt x="41" y="425"/>
                    </a:lnTo>
                    <a:lnTo>
                      <a:pt x="42" y="425"/>
                    </a:lnTo>
                    <a:lnTo>
                      <a:pt x="42" y="423"/>
                    </a:lnTo>
                    <a:lnTo>
                      <a:pt x="42" y="0"/>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Tree>
    <p:extLst>
      <p:ext uri="{BB962C8B-B14F-4D97-AF65-F5344CB8AC3E}">
        <p14:creationId xmlns:p14="http://schemas.microsoft.com/office/powerpoint/2010/main" val="1036233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Choice in Connectivity</a:t>
            </a:r>
            <a:endParaRPr lang="en-US" dirty="0"/>
          </a:p>
        </p:txBody>
      </p:sp>
      <p:pic>
        <p:nvPicPr>
          <p:cNvPr id="3" name="Picture 2"/>
          <p:cNvPicPr>
            <a:picLocks noChangeAspect="1"/>
          </p:cNvPicPr>
          <p:nvPr/>
        </p:nvPicPr>
        <p:blipFill>
          <a:blip r:embed="rId2"/>
          <a:stretch>
            <a:fillRect/>
          </a:stretch>
        </p:blipFill>
        <p:spPr>
          <a:xfrm>
            <a:off x="3886200" y="1805109"/>
            <a:ext cx="1371600" cy="1371600"/>
          </a:xfrm>
          <a:prstGeom prst="ellipse">
            <a:avLst/>
          </a:prstGeom>
          <a:ln w="12700">
            <a:solidFill>
              <a:schemeClr val="bg2">
                <a:lumMod val="50000"/>
              </a:schemeClr>
            </a:solidFill>
          </a:ln>
          <a:effectLst>
            <a:outerShdw blurRad="50800" dist="38100" dir="2700000" algn="tl" rotWithShape="0">
              <a:srgbClr val="000000">
                <a:alpha val="43000"/>
              </a:srgbClr>
            </a:outerShdw>
          </a:effectLst>
          <a:scene3d>
            <a:camera prst="orthographicFront"/>
            <a:lightRig rig="threePt" dir="t"/>
          </a:scene3d>
          <a:sp3d>
            <a:bevelT/>
          </a:sp3d>
        </p:spPr>
      </p:pic>
      <p:pic>
        <p:nvPicPr>
          <p:cNvPr id="7" name="Picture 6" descr="EN4093.png"/>
          <p:cNvPicPr>
            <a:picLocks/>
          </p:cNvPicPr>
          <p:nvPr/>
        </p:nvPicPr>
        <p:blipFill rotWithShape="1">
          <a:blip r:embed="rId3">
            <a:extLst>
              <a:ext uri="{28A0092B-C50C-407E-A947-70E740481C1C}">
                <a14:useLocalDpi xmlns:a14="http://schemas.microsoft.com/office/drawing/2010/main" val="0"/>
              </a:ext>
            </a:extLst>
          </a:blip>
          <a:srcRect l="55900" t="-6080" r="-4067" b="-20059"/>
          <a:stretch/>
        </p:blipFill>
        <p:spPr>
          <a:xfrm>
            <a:off x="1257300" y="1805109"/>
            <a:ext cx="1371600" cy="1371600"/>
          </a:xfrm>
          <a:prstGeom prst="ellipse">
            <a:avLst/>
          </a:prstGeom>
          <a:solidFill>
            <a:srgbClr val="F5F6FF"/>
          </a:solidFill>
          <a:ln w="12700">
            <a:solidFill>
              <a:schemeClr val="bg2">
                <a:lumMod val="50000"/>
              </a:schemeClr>
            </a:solidFill>
          </a:ln>
          <a:effectLst>
            <a:outerShdw blurRad="50800" dist="38100" dir="2700000" algn="tl" rotWithShape="0">
              <a:srgbClr val="000000">
                <a:alpha val="43000"/>
              </a:srgbClr>
            </a:outerShdw>
          </a:effectLst>
          <a:scene3d>
            <a:camera prst="orthographicFront"/>
            <a:lightRig rig="threePt" dir="t"/>
          </a:scene3d>
          <a:sp3d>
            <a:bevelT/>
          </a:sp3d>
        </p:spPr>
      </p:pic>
      <p:pic>
        <p:nvPicPr>
          <p:cNvPr id="9" name="Picture 8"/>
          <p:cNvPicPr>
            <a:picLocks/>
          </p:cNvPicPr>
          <p:nvPr/>
        </p:nvPicPr>
        <p:blipFill rotWithShape="1">
          <a:blip r:embed="rId4">
            <a:extLst>
              <a:ext uri="{28A0092B-C50C-407E-A947-70E740481C1C}">
                <a14:useLocalDpi xmlns:a14="http://schemas.microsoft.com/office/drawing/2010/main" val="0"/>
              </a:ext>
            </a:extLst>
          </a:blip>
          <a:srcRect l="-3113" t="-7738" r="-2791" b="-9269"/>
          <a:stretch/>
        </p:blipFill>
        <p:spPr>
          <a:xfrm>
            <a:off x="6515100" y="1805109"/>
            <a:ext cx="1371600" cy="1371600"/>
          </a:xfrm>
          <a:prstGeom prst="ellipse">
            <a:avLst/>
          </a:prstGeom>
          <a:solidFill>
            <a:srgbClr val="FEFFF2"/>
          </a:solidFill>
          <a:ln w="12700">
            <a:solidFill>
              <a:schemeClr val="bg2">
                <a:lumMod val="50000"/>
              </a:schemeClr>
            </a:solidFill>
          </a:ln>
          <a:effectLst>
            <a:outerShdw blurRad="50800" dist="38100" dir="2700000" algn="tl" rotWithShape="0">
              <a:srgbClr val="000000">
                <a:alpha val="43000"/>
              </a:srgbClr>
            </a:outerShdw>
          </a:effectLst>
          <a:scene3d>
            <a:camera prst="orthographicFront"/>
            <a:lightRig rig="threePt" dir="t"/>
          </a:scene3d>
          <a:sp3d>
            <a:bevelT/>
          </a:sp3d>
        </p:spPr>
      </p:pic>
      <p:sp>
        <p:nvSpPr>
          <p:cNvPr id="11" name="Rectangle 10"/>
          <p:cNvSpPr/>
          <p:nvPr/>
        </p:nvSpPr>
        <p:spPr>
          <a:xfrm>
            <a:off x="937454" y="3870262"/>
            <a:ext cx="2026122" cy="164788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spcAft>
                <a:spcPts val="1000"/>
              </a:spcAft>
            </a:pPr>
            <a:r>
              <a:rPr lang="en-US" sz="2000" b="1" dirty="0" smtClean="0">
                <a:solidFill>
                  <a:schemeClr val="tx1"/>
                </a:solidFill>
              </a:rPr>
              <a:t>Ethernet</a:t>
            </a:r>
            <a:endParaRPr lang="en-US" sz="2000" b="1" dirty="0">
              <a:solidFill>
                <a:schemeClr val="tx1"/>
              </a:solidFill>
            </a:endParaRPr>
          </a:p>
          <a:p>
            <a:pPr marL="120650" indent="-120650">
              <a:lnSpc>
                <a:spcPct val="110000"/>
              </a:lnSpc>
              <a:spcAft>
                <a:spcPts val="60"/>
              </a:spcAft>
              <a:buFont typeface="Arial"/>
              <a:buChar char="•"/>
            </a:pPr>
            <a:r>
              <a:rPr lang="en-US" sz="1600" dirty="0" smtClean="0">
                <a:solidFill>
                  <a:schemeClr val="tx1"/>
                </a:solidFill>
              </a:rPr>
              <a:t>2, 4, 6 port 10 Gb</a:t>
            </a:r>
          </a:p>
          <a:p>
            <a:pPr marL="120650" indent="-120650">
              <a:lnSpc>
                <a:spcPct val="110000"/>
              </a:lnSpc>
              <a:spcAft>
                <a:spcPts val="60"/>
              </a:spcAft>
              <a:buFont typeface="Arial"/>
              <a:buChar char="•"/>
            </a:pPr>
            <a:r>
              <a:rPr lang="en-US" sz="1600" dirty="0" smtClean="0">
                <a:solidFill>
                  <a:schemeClr val="tx1"/>
                </a:solidFill>
              </a:rPr>
              <a:t>FCoE and RoCE</a:t>
            </a:r>
          </a:p>
          <a:p>
            <a:pPr marL="120650" indent="-120650">
              <a:lnSpc>
                <a:spcPct val="110000"/>
              </a:lnSpc>
              <a:spcAft>
                <a:spcPts val="60"/>
              </a:spcAft>
              <a:buFont typeface="Arial"/>
              <a:buChar char="•"/>
            </a:pPr>
            <a:r>
              <a:rPr lang="en-US" sz="1600" dirty="0" smtClean="0">
                <a:solidFill>
                  <a:schemeClr val="tx1"/>
                </a:solidFill>
              </a:rPr>
              <a:t>2, 4 port 1 Gb</a:t>
            </a:r>
          </a:p>
          <a:p>
            <a:pPr marL="120650" indent="-120650">
              <a:lnSpc>
                <a:spcPct val="110000"/>
              </a:lnSpc>
              <a:spcAft>
                <a:spcPts val="60"/>
              </a:spcAft>
              <a:buFont typeface="Arial"/>
              <a:buChar char="•"/>
            </a:pPr>
            <a:r>
              <a:rPr lang="en-US" sz="1600" dirty="0" smtClean="0">
                <a:solidFill>
                  <a:schemeClr val="tx1"/>
                </a:solidFill>
              </a:rPr>
              <a:t>Pass-thru</a:t>
            </a:r>
          </a:p>
        </p:txBody>
      </p:sp>
      <p:sp>
        <p:nvSpPr>
          <p:cNvPr id="13" name="Rectangle 12"/>
          <p:cNvSpPr/>
          <p:nvPr/>
        </p:nvSpPr>
        <p:spPr>
          <a:xfrm>
            <a:off x="3564922" y="3870262"/>
            <a:ext cx="2026122" cy="164788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spcAft>
                <a:spcPts val="1000"/>
              </a:spcAft>
            </a:pPr>
            <a:r>
              <a:rPr lang="en-US" sz="2000" b="1" dirty="0" smtClean="0">
                <a:solidFill>
                  <a:schemeClr val="tx1"/>
                </a:solidFill>
              </a:rPr>
              <a:t>Fibre Channel</a:t>
            </a:r>
            <a:endParaRPr lang="en-US" sz="2000" b="1" dirty="0">
              <a:solidFill>
                <a:schemeClr val="tx1"/>
              </a:solidFill>
            </a:endParaRPr>
          </a:p>
          <a:p>
            <a:pPr marL="120650" indent="-120650">
              <a:lnSpc>
                <a:spcPct val="110000"/>
              </a:lnSpc>
              <a:spcAft>
                <a:spcPts val="60"/>
              </a:spcAft>
              <a:buFont typeface="Arial"/>
              <a:buChar char="•"/>
            </a:pPr>
            <a:r>
              <a:rPr lang="en-US" sz="1600" dirty="0" smtClean="0">
                <a:solidFill>
                  <a:schemeClr val="tx1"/>
                </a:solidFill>
              </a:rPr>
              <a:t>2 port 8 Gb</a:t>
            </a:r>
          </a:p>
          <a:p>
            <a:pPr marL="120650" indent="-120650">
              <a:lnSpc>
                <a:spcPct val="110000"/>
              </a:lnSpc>
              <a:spcAft>
                <a:spcPts val="60"/>
              </a:spcAft>
              <a:buFont typeface="Arial"/>
              <a:buChar char="•"/>
            </a:pPr>
            <a:r>
              <a:rPr lang="en-US" sz="1600" dirty="0" smtClean="0">
                <a:solidFill>
                  <a:schemeClr val="tx1"/>
                </a:solidFill>
              </a:rPr>
              <a:t>2 port 16 Gb</a:t>
            </a:r>
          </a:p>
          <a:p>
            <a:pPr marL="120650" indent="-120650">
              <a:lnSpc>
                <a:spcPct val="110000"/>
              </a:lnSpc>
              <a:spcAft>
                <a:spcPts val="60"/>
              </a:spcAft>
              <a:buFont typeface="Arial"/>
              <a:buChar char="•"/>
            </a:pPr>
            <a:r>
              <a:rPr lang="en-US" sz="1600" dirty="0" smtClean="0">
                <a:solidFill>
                  <a:schemeClr val="tx1"/>
                </a:solidFill>
              </a:rPr>
              <a:t>Pass-thru</a:t>
            </a:r>
          </a:p>
        </p:txBody>
      </p:sp>
      <p:sp>
        <p:nvSpPr>
          <p:cNvPr id="14" name="Rectangle 13"/>
          <p:cNvSpPr/>
          <p:nvPr/>
        </p:nvSpPr>
        <p:spPr>
          <a:xfrm>
            <a:off x="6170308" y="3870262"/>
            <a:ext cx="2026122" cy="164788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spcAft>
                <a:spcPts val="1000"/>
              </a:spcAft>
            </a:pPr>
            <a:r>
              <a:rPr lang="en-US" sz="2000" b="1" dirty="0" smtClean="0">
                <a:solidFill>
                  <a:schemeClr val="tx1"/>
                </a:solidFill>
              </a:rPr>
              <a:t>InfiniBand</a:t>
            </a:r>
            <a:endParaRPr lang="en-US" sz="2000" b="1" dirty="0">
              <a:solidFill>
                <a:schemeClr val="tx1"/>
              </a:solidFill>
            </a:endParaRPr>
          </a:p>
          <a:p>
            <a:pPr marL="120650" indent="-120650">
              <a:lnSpc>
                <a:spcPct val="110000"/>
              </a:lnSpc>
              <a:spcAft>
                <a:spcPts val="60"/>
              </a:spcAft>
              <a:buFont typeface="Arial"/>
              <a:buChar char="•"/>
            </a:pPr>
            <a:r>
              <a:rPr lang="en-US" sz="1600" dirty="0" smtClean="0">
                <a:solidFill>
                  <a:schemeClr val="tx1"/>
                </a:solidFill>
              </a:rPr>
              <a:t>2 port 56 Gb FDR</a:t>
            </a:r>
          </a:p>
          <a:p>
            <a:pPr marL="120650" indent="-120650">
              <a:lnSpc>
                <a:spcPct val="110000"/>
              </a:lnSpc>
              <a:spcAft>
                <a:spcPts val="60"/>
              </a:spcAft>
              <a:buFont typeface="Arial"/>
              <a:buChar char="•"/>
            </a:pPr>
            <a:r>
              <a:rPr lang="en-US" sz="1600" dirty="0" smtClean="0">
                <a:solidFill>
                  <a:schemeClr val="tx1"/>
                </a:solidFill>
              </a:rPr>
              <a:t>2 port 40 Gb QDR</a:t>
            </a:r>
          </a:p>
        </p:txBody>
      </p:sp>
    </p:spTree>
    <p:extLst>
      <p:ext uri="{BB962C8B-B14F-4D97-AF65-F5344CB8AC3E}">
        <p14:creationId xmlns:p14="http://schemas.microsoft.com/office/powerpoint/2010/main" val="30065909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reeform 28"/>
          <p:cNvSpPr>
            <a:spLocks/>
          </p:cNvSpPr>
          <p:nvPr/>
        </p:nvSpPr>
        <p:spPr bwMode="auto">
          <a:xfrm>
            <a:off x="185737" y="1046162"/>
            <a:ext cx="2867441" cy="5292895"/>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z="2000"/>
          </a:p>
        </p:txBody>
      </p:sp>
      <p:sp>
        <p:nvSpPr>
          <p:cNvPr id="60419" name="Text Box 29"/>
          <p:cNvSpPr txBox="1">
            <a:spLocks noChangeArrowheads="1"/>
          </p:cNvSpPr>
          <p:nvPr/>
        </p:nvSpPr>
        <p:spPr bwMode="auto">
          <a:xfrm rot="-5400000">
            <a:off x="-1064967" y="3919858"/>
            <a:ext cx="3327777" cy="31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r>
              <a:rPr lang="en-US" sz="1400" b="1" i="1">
                <a:solidFill>
                  <a:schemeClr val="bg1"/>
                </a:solidFill>
              </a:rPr>
              <a:t>System infrastructure</a:t>
            </a:r>
          </a:p>
        </p:txBody>
      </p:sp>
      <p:sp>
        <p:nvSpPr>
          <p:cNvPr id="60420" name="Freeform 31"/>
          <p:cNvSpPr>
            <a:spLocks noEditPoints="1"/>
          </p:cNvSpPr>
          <p:nvPr/>
        </p:nvSpPr>
        <p:spPr bwMode="auto">
          <a:xfrm flipH="1">
            <a:off x="441325" y="1735138"/>
            <a:ext cx="89778" cy="416366"/>
          </a:xfrm>
          <a:custGeom>
            <a:avLst/>
            <a:gdLst>
              <a:gd name="T0" fmla="*/ 0 w 808"/>
              <a:gd name="T1" fmla="*/ 0 h 3210"/>
              <a:gd name="T2" fmla="*/ 0 w 808"/>
              <a:gd name="T3" fmla="*/ 0 h 3210"/>
              <a:gd name="T4" fmla="*/ 0 w 808"/>
              <a:gd name="T5" fmla="*/ 0 h 3210"/>
              <a:gd name="T6" fmla="*/ 0 w 808"/>
              <a:gd name="T7" fmla="*/ 0 h 3210"/>
              <a:gd name="T8" fmla="*/ 0 w 808"/>
              <a:gd name="T9" fmla="*/ 0 h 3210"/>
              <a:gd name="T10" fmla="*/ 0 w 808"/>
              <a:gd name="T11" fmla="*/ 0 h 3210"/>
              <a:gd name="T12" fmla="*/ 0 w 808"/>
              <a:gd name="T13" fmla="*/ 0 h 3210"/>
              <a:gd name="T14" fmla="*/ 0 w 808"/>
              <a:gd name="T15" fmla="*/ 0 h 3210"/>
              <a:gd name="T16" fmla="*/ 0 w 808"/>
              <a:gd name="T17" fmla="*/ 0 h 3210"/>
              <a:gd name="T18" fmla="*/ 0 w 808"/>
              <a:gd name="T19" fmla="*/ 0 h 3210"/>
              <a:gd name="T20" fmla="*/ 0 w 808"/>
              <a:gd name="T21" fmla="*/ 0 h 3210"/>
              <a:gd name="T22" fmla="*/ 0 w 808"/>
              <a:gd name="T23" fmla="*/ 0 h 3210"/>
              <a:gd name="T24" fmla="*/ 0 w 808"/>
              <a:gd name="T25" fmla="*/ 0 h 3210"/>
              <a:gd name="T26" fmla="*/ 0 w 808"/>
              <a:gd name="T27" fmla="*/ 0 h 3210"/>
              <a:gd name="T28" fmla="*/ 0 w 808"/>
              <a:gd name="T29" fmla="*/ 0 h 3210"/>
              <a:gd name="T30" fmla="*/ 0 w 808"/>
              <a:gd name="T31" fmla="*/ 0 h 3210"/>
              <a:gd name="T32" fmla="*/ 0 w 808"/>
              <a:gd name="T33" fmla="*/ 0 h 3210"/>
              <a:gd name="T34" fmla="*/ 0 w 808"/>
              <a:gd name="T35" fmla="*/ 0 h 3210"/>
              <a:gd name="T36" fmla="*/ 0 w 808"/>
              <a:gd name="T37" fmla="*/ 0 h 3210"/>
              <a:gd name="T38" fmla="*/ 0 w 808"/>
              <a:gd name="T39" fmla="*/ 0 h 3210"/>
              <a:gd name="T40" fmla="*/ 0 w 808"/>
              <a:gd name="T41" fmla="*/ 0 h 3210"/>
              <a:gd name="T42" fmla="*/ 0 w 808"/>
              <a:gd name="T43" fmla="*/ 0 h 3210"/>
              <a:gd name="T44" fmla="*/ 0 w 808"/>
              <a:gd name="T45" fmla="*/ 0 h 3210"/>
              <a:gd name="T46" fmla="*/ 0 w 808"/>
              <a:gd name="T47" fmla="*/ 0 h 3210"/>
              <a:gd name="T48" fmla="*/ 0 w 808"/>
              <a:gd name="T49" fmla="*/ 0 h 3210"/>
              <a:gd name="T50" fmla="*/ 0 w 808"/>
              <a:gd name="T51" fmla="*/ 0 h 3210"/>
              <a:gd name="T52" fmla="*/ 0 w 808"/>
              <a:gd name="T53" fmla="*/ 0 h 3210"/>
              <a:gd name="T54" fmla="*/ 0 w 808"/>
              <a:gd name="T55" fmla="*/ 0 h 3210"/>
              <a:gd name="T56" fmla="*/ 0 w 808"/>
              <a:gd name="T57" fmla="*/ 0 h 3210"/>
              <a:gd name="T58" fmla="*/ 0 w 808"/>
              <a:gd name="T59" fmla="*/ 0 h 3210"/>
              <a:gd name="T60" fmla="*/ 0 w 808"/>
              <a:gd name="T61" fmla="*/ 0 h 3210"/>
              <a:gd name="T62" fmla="*/ 0 w 808"/>
              <a:gd name="T63" fmla="*/ 0 h 3210"/>
              <a:gd name="T64" fmla="*/ 0 w 808"/>
              <a:gd name="T65" fmla="*/ 0 h 3210"/>
              <a:gd name="T66" fmla="*/ 0 w 808"/>
              <a:gd name="T67" fmla="*/ 0 h 3210"/>
              <a:gd name="T68" fmla="*/ 0 w 808"/>
              <a:gd name="T69" fmla="*/ 0 h 3210"/>
              <a:gd name="T70" fmla="*/ 0 w 808"/>
              <a:gd name="T71" fmla="*/ 0 h 3210"/>
              <a:gd name="T72" fmla="*/ 0 w 808"/>
              <a:gd name="T73" fmla="*/ 0 h 3210"/>
              <a:gd name="T74" fmla="*/ 0 w 808"/>
              <a:gd name="T75" fmla="*/ 0 h 3210"/>
              <a:gd name="T76" fmla="*/ 0 w 808"/>
              <a:gd name="T77" fmla="*/ 0 h 3210"/>
              <a:gd name="T78" fmla="*/ 0 w 808"/>
              <a:gd name="T79" fmla="*/ 0 h 3210"/>
              <a:gd name="T80" fmla="*/ 0 w 808"/>
              <a:gd name="T81" fmla="*/ 0 h 3210"/>
              <a:gd name="T82" fmla="*/ 0 w 808"/>
              <a:gd name="T83" fmla="*/ 0 h 3210"/>
              <a:gd name="T84" fmla="*/ 0 w 808"/>
              <a:gd name="T85" fmla="*/ 0 h 3210"/>
              <a:gd name="T86" fmla="*/ 0 w 808"/>
              <a:gd name="T87" fmla="*/ 0 h 3210"/>
              <a:gd name="T88" fmla="*/ 0 w 808"/>
              <a:gd name="T89" fmla="*/ 0 h 3210"/>
              <a:gd name="T90" fmla="*/ 0 w 808"/>
              <a:gd name="T91" fmla="*/ 0 h 3210"/>
              <a:gd name="T92" fmla="*/ 0 w 808"/>
              <a:gd name="T93" fmla="*/ 0 h 3210"/>
              <a:gd name="T94" fmla="*/ 0 w 808"/>
              <a:gd name="T95" fmla="*/ 0 h 3210"/>
              <a:gd name="T96" fmla="*/ 0 w 808"/>
              <a:gd name="T97" fmla="*/ 0 h 3210"/>
              <a:gd name="T98" fmla="*/ 0 w 808"/>
              <a:gd name="T99" fmla="*/ 0 h 3210"/>
              <a:gd name="T100" fmla="*/ 0 w 808"/>
              <a:gd name="T101" fmla="*/ 0 h 3210"/>
              <a:gd name="T102" fmla="*/ 0 w 808"/>
              <a:gd name="T103" fmla="*/ 0 h 3210"/>
              <a:gd name="T104" fmla="*/ 0 w 808"/>
              <a:gd name="T105" fmla="*/ 0 h 3210"/>
              <a:gd name="T106" fmla="*/ 0 w 808"/>
              <a:gd name="T107" fmla="*/ 0 h 3210"/>
              <a:gd name="T108" fmla="*/ 0 w 808"/>
              <a:gd name="T109" fmla="*/ 0 h 3210"/>
              <a:gd name="T110" fmla="*/ 0 w 808"/>
              <a:gd name="T111" fmla="*/ 0 h 3210"/>
              <a:gd name="T112" fmla="*/ 0 w 808"/>
              <a:gd name="T113" fmla="*/ 0 h 3210"/>
              <a:gd name="T114" fmla="*/ 0 w 808"/>
              <a:gd name="T115" fmla="*/ 0 h 3210"/>
              <a:gd name="T116" fmla="*/ 0 w 808"/>
              <a:gd name="T117" fmla="*/ 0 h 3210"/>
              <a:gd name="T118" fmla="*/ 0 w 808"/>
              <a:gd name="T119" fmla="*/ 0 h 3210"/>
              <a:gd name="T120" fmla="*/ 0 w 808"/>
              <a:gd name="T121" fmla="*/ 0 h 3210"/>
              <a:gd name="T122" fmla="*/ 0 w 808"/>
              <a:gd name="T123" fmla="*/ 0 h 3210"/>
              <a:gd name="T124" fmla="*/ 0 w 808"/>
              <a:gd name="T125" fmla="*/ 0 h 3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8"/>
              <a:gd name="T190" fmla="*/ 0 h 3210"/>
              <a:gd name="T191" fmla="*/ 808 w 808"/>
              <a:gd name="T192" fmla="*/ 3210 h 3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8" h="3210">
                <a:moveTo>
                  <a:pt x="542" y="378"/>
                </a:moveTo>
                <a:lnTo>
                  <a:pt x="542" y="378"/>
                </a:lnTo>
                <a:lnTo>
                  <a:pt x="546" y="374"/>
                </a:lnTo>
                <a:lnTo>
                  <a:pt x="554" y="372"/>
                </a:lnTo>
                <a:lnTo>
                  <a:pt x="560" y="374"/>
                </a:lnTo>
                <a:lnTo>
                  <a:pt x="562" y="376"/>
                </a:lnTo>
                <a:lnTo>
                  <a:pt x="554" y="378"/>
                </a:lnTo>
                <a:lnTo>
                  <a:pt x="548" y="378"/>
                </a:lnTo>
                <a:lnTo>
                  <a:pt x="542" y="380"/>
                </a:lnTo>
                <a:lnTo>
                  <a:pt x="542" y="378"/>
                </a:lnTo>
                <a:close/>
                <a:moveTo>
                  <a:pt x="330" y="398"/>
                </a:moveTo>
                <a:lnTo>
                  <a:pt x="330" y="398"/>
                </a:lnTo>
                <a:lnTo>
                  <a:pt x="348" y="354"/>
                </a:lnTo>
                <a:lnTo>
                  <a:pt x="350" y="358"/>
                </a:lnTo>
                <a:lnTo>
                  <a:pt x="344" y="376"/>
                </a:lnTo>
                <a:lnTo>
                  <a:pt x="342" y="384"/>
                </a:lnTo>
                <a:lnTo>
                  <a:pt x="342" y="392"/>
                </a:lnTo>
                <a:lnTo>
                  <a:pt x="342" y="398"/>
                </a:lnTo>
                <a:lnTo>
                  <a:pt x="340" y="404"/>
                </a:lnTo>
                <a:lnTo>
                  <a:pt x="332" y="422"/>
                </a:lnTo>
                <a:lnTo>
                  <a:pt x="330" y="416"/>
                </a:lnTo>
                <a:lnTo>
                  <a:pt x="328" y="410"/>
                </a:lnTo>
                <a:lnTo>
                  <a:pt x="328" y="404"/>
                </a:lnTo>
                <a:lnTo>
                  <a:pt x="330" y="398"/>
                </a:lnTo>
                <a:close/>
                <a:moveTo>
                  <a:pt x="430" y="2"/>
                </a:moveTo>
                <a:lnTo>
                  <a:pt x="430" y="2"/>
                </a:lnTo>
                <a:lnTo>
                  <a:pt x="422" y="0"/>
                </a:lnTo>
                <a:lnTo>
                  <a:pt x="414" y="0"/>
                </a:lnTo>
                <a:lnTo>
                  <a:pt x="404" y="4"/>
                </a:lnTo>
                <a:lnTo>
                  <a:pt x="386" y="12"/>
                </a:lnTo>
                <a:lnTo>
                  <a:pt x="378" y="16"/>
                </a:lnTo>
                <a:lnTo>
                  <a:pt x="374" y="18"/>
                </a:lnTo>
                <a:lnTo>
                  <a:pt x="362" y="24"/>
                </a:lnTo>
                <a:lnTo>
                  <a:pt x="356" y="30"/>
                </a:lnTo>
                <a:lnTo>
                  <a:pt x="350" y="38"/>
                </a:lnTo>
                <a:lnTo>
                  <a:pt x="346" y="48"/>
                </a:lnTo>
                <a:lnTo>
                  <a:pt x="340" y="60"/>
                </a:lnTo>
                <a:lnTo>
                  <a:pt x="334" y="68"/>
                </a:lnTo>
                <a:lnTo>
                  <a:pt x="328" y="76"/>
                </a:lnTo>
                <a:lnTo>
                  <a:pt x="320" y="84"/>
                </a:lnTo>
                <a:lnTo>
                  <a:pt x="316" y="94"/>
                </a:lnTo>
                <a:lnTo>
                  <a:pt x="308" y="112"/>
                </a:lnTo>
                <a:lnTo>
                  <a:pt x="298" y="138"/>
                </a:lnTo>
                <a:lnTo>
                  <a:pt x="292" y="160"/>
                </a:lnTo>
                <a:lnTo>
                  <a:pt x="290" y="180"/>
                </a:lnTo>
                <a:lnTo>
                  <a:pt x="290" y="194"/>
                </a:lnTo>
                <a:lnTo>
                  <a:pt x="292" y="206"/>
                </a:lnTo>
                <a:lnTo>
                  <a:pt x="296" y="216"/>
                </a:lnTo>
                <a:lnTo>
                  <a:pt x="300" y="224"/>
                </a:lnTo>
                <a:lnTo>
                  <a:pt x="306" y="230"/>
                </a:lnTo>
                <a:lnTo>
                  <a:pt x="308" y="256"/>
                </a:lnTo>
                <a:lnTo>
                  <a:pt x="308" y="270"/>
                </a:lnTo>
                <a:lnTo>
                  <a:pt x="312" y="280"/>
                </a:lnTo>
                <a:lnTo>
                  <a:pt x="316" y="290"/>
                </a:lnTo>
                <a:lnTo>
                  <a:pt x="320" y="294"/>
                </a:lnTo>
                <a:lnTo>
                  <a:pt x="322" y="306"/>
                </a:lnTo>
                <a:lnTo>
                  <a:pt x="320" y="312"/>
                </a:lnTo>
                <a:lnTo>
                  <a:pt x="318" y="316"/>
                </a:lnTo>
                <a:lnTo>
                  <a:pt x="312" y="322"/>
                </a:lnTo>
                <a:lnTo>
                  <a:pt x="306" y="322"/>
                </a:lnTo>
                <a:lnTo>
                  <a:pt x="304" y="324"/>
                </a:lnTo>
                <a:lnTo>
                  <a:pt x="306" y="326"/>
                </a:lnTo>
                <a:lnTo>
                  <a:pt x="312" y="326"/>
                </a:lnTo>
                <a:lnTo>
                  <a:pt x="320" y="324"/>
                </a:lnTo>
                <a:lnTo>
                  <a:pt x="328" y="318"/>
                </a:lnTo>
                <a:lnTo>
                  <a:pt x="336" y="328"/>
                </a:lnTo>
                <a:lnTo>
                  <a:pt x="340" y="342"/>
                </a:lnTo>
                <a:lnTo>
                  <a:pt x="332" y="366"/>
                </a:lnTo>
                <a:lnTo>
                  <a:pt x="328" y="378"/>
                </a:lnTo>
                <a:lnTo>
                  <a:pt x="326" y="392"/>
                </a:lnTo>
                <a:lnTo>
                  <a:pt x="324" y="408"/>
                </a:lnTo>
                <a:lnTo>
                  <a:pt x="326" y="414"/>
                </a:lnTo>
                <a:lnTo>
                  <a:pt x="326" y="418"/>
                </a:lnTo>
                <a:lnTo>
                  <a:pt x="330" y="424"/>
                </a:lnTo>
                <a:lnTo>
                  <a:pt x="316" y="444"/>
                </a:lnTo>
                <a:lnTo>
                  <a:pt x="312" y="450"/>
                </a:lnTo>
                <a:lnTo>
                  <a:pt x="310" y="458"/>
                </a:lnTo>
                <a:lnTo>
                  <a:pt x="310" y="466"/>
                </a:lnTo>
                <a:lnTo>
                  <a:pt x="310" y="474"/>
                </a:lnTo>
                <a:lnTo>
                  <a:pt x="314" y="488"/>
                </a:lnTo>
                <a:lnTo>
                  <a:pt x="320" y="500"/>
                </a:lnTo>
                <a:lnTo>
                  <a:pt x="314" y="504"/>
                </a:lnTo>
                <a:lnTo>
                  <a:pt x="288" y="514"/>
                </a:lnTo>
                <a:lnTo>
                  <a:pt x="276" y="520"/>
                </a:lnTo>
                <a:lnTo>
                  <a:pt x="266" y="526"/>
                </a:lnTo>
                <a:lnTo>
                  <a:pt x="256" y="532"/>
                </a:lnTo>
                <a:lnTo>
                  <a:pt x="252" y="532"/>
                </a:lnTo>
                <a:lnTo>
                  <a:pt x="242" y="530"/>
                </a:lnTo>
                <a:lnTo>
                  <a:pt x="226" y="530"/>
                </a:lnTo>
                <a:lnTo>
                  <a:pt x="218" y="532"/>
                </a:lnTo>
                <a:lnTo>
                  <a:pt x="208" y="536"/>
                </a:lnTo>
                <a:lnTo>
                  <a:pt x="176" y="548"/>
                </a:lnTo>
                <a:lnTo>
                  <a:pt x="154" y="556"/>
                </a:lnTo>
                <a:lnTo>
                  <a:pt x="150" y="558"/>
                </a:lnTo>
                <a:lnTo>
                  <a:pt x="144" y="564"/>
                </a:lnTo>
                <a:lnTo>
                  <a:pt x="134" y="580"/>
                </a:lnTo>
                <a:lnTo>
                  <a:pt x="126" y="596"/>
                </a:lnTo>
                <a:lnTo>
                  <a:pt x="122" y="608"/>
                </a:lnTo>
                <a:lnTo>
                  <a:pt x="120" y="620"/>
                </a:lnTo>
                <a:lnTo>
                  <a:pt x="120" y="626"/>
                </a:lnTo>
                <a:lnTo>
                  <a:pt x="112" y="632"/>
                </a:lnTo>
                <a:lnTo>
                  <a:pt x="108" y="638"/>
                </a:lnTo>
                <a:lnTo>
                  <a:pt x="106" y="650"/>
                </a:lnTo>
                <a:lnTo>
                  <a:pt x="106" y="674"/>
                </a:lnTo>
                <a:lnTo>
                  <a:pt x="106" y="686"/>
                </a:lnTo>
                <a:lnTo>
                  <a:pt x="98" y="710"/>
                </a:lnTo>
                <a:lnTo>
                  <a:pt x="88" y="742"/>
                </a:lnTo>
                <a:lnTo>
                  <a:pt x="78" y="770"/>
                </a:lnTo>
                <a:lnTo>
                  <a:pt x="72" y="770"/>
                </a:lnTo>
                <a:lnTo>
                  <a:pt x="68" y="774"/>
                </a:lnTo>
                <a:lnTo>
                  <a:pt x="62" y="782"/>
                </a:lnTo>
                <a:lnTo>
                  <a:pt x="60" y="792"/>
                </a:lnTo>
                <a:lnTo>
                  <a:pt x="58" y="804"/>
                </a:lnTo>
                <a:lnTo>
                  <a:pt x="56" y="820"/>
                </a:lnTo>
                <a:lnTo>
                  <a:pt x="48" y="838"/>
                </a:lnTo>
                <a:lnTo>
                  <a:pt x="40" y="860"/>
                </a:lnTo>
                <a:lnTo>
                  <a:pt x="30" y="882"/>
                </a:lnTo>
                <a:lnTo>
                  <a:pt x="18" y="914"/>
                </a:lnTo>
                <a:lnTo>
                  <a:pt x="14" y="924"/>
                </a:lnTo>
                <a:lnTo>
                  <a:pt x="12" y="934"/>
                </a:lnTo>
                <a:lnTo>
                  <a:pt x="12" y="946"/>
                </a:lnTo>
                <a:lnTo>
                  <a:pt x="6" y="962"/>
                </a:lnTo>
                <a:lnTo>
                  <a:pt x="2" y="976"/>
                </a:lnTo>
                <a:lnTo>
                  <a:pt x="0" y="988"/>
                </a:lnTo>
                <a:lnTo>
                  <a:pt x="6" y="1020"/>
                </a:lnTo>
                <a:lnTo>
                  <a:pt x="8" y="1034"/>
                </a:lnTo>
                <a:lnTo>
                  <a:pt x="10" y="1044"/>
                </a:lnTo>
                <a:lnTo>
                  <a:pt x="10" y="1054"/>
                </a:lnTo>
                <a:lnTo>
                  <a:pt x="12" y="1074"/>
                </a:lnTo>
                <a:lnTo>
                  <a:pt x="14" y="1084"/>
                </a:lnTo>
                <a:lnTo>
                  <a:pt x="20" y="1094"/>
                </a:lnTo>
                <a:lnTo>
                  <a:pt x="26" y="1102"/>
                </a:lnTo>
                <a:lnTo>
                  <a:pt x="36" y="1108"/>
                </a:lnTo>
                <a:lnTo>
                  <a:pt x="68" y="1116"/>
                </a:lnTo>
                <a:lnTo>
                  <a:pt x="112" y="1126"/>
                </a:lnTo>
                <a:lnTo>
                  <a:pt x="170" y="1138"/>
                </a:lnTo>
                <a:lnTo>
                  <a:pt x="156" y="1204"/>
                </a:lnTo>
                <a:lnTo>
                  <a:pt x="144" y="1260"/>
                </a:lnTo>
                <a:lnTo>
                  <a:pt x="130" y="1304"/>
                </a:lnTo>
                <a:lnTo>
                  <a:pt x="122" y="1340"/>
                </a:lnTo>
                <a:lnTo>
                  <a:pt x="114" y="1376"/>
                </a:lnTo>
                <a:lnTo>
                  <a:pt x="110" y="1406"/>
                </a:lnTo>
                <a:lnTo>
                  <a:pt x="108" y="1422"/>
                </a:lnTo>
                <a:lnTo>
                  <a:pt x="108" y="1426"/>
                </a:lnTo>
                <a:lnTo>
                  <a:pt x="110" y="1428"/>
                </a:lnTo>
                <a:lnTo>
                  <a:pt x="118" y="1436"/>
                </a:lnTo>
                <a:lnTo>
                  <a:pt x="126" y="1442"/>
                </a:lnTo>
                <a:lnTo>
                  <a:pt x="118" y="1554"/>
                </a:lnTo>
                <a:lnTo>
                  <a:pt x="110" y="1656"/>
                </a:lnTo>
                <a:lnTo>
                  <a:pt x="104" y="1754"/>
                </a:lnTo>
                <a:lnTo>
                  <a:pt x="100" y="1866"/>
                </a:lnTo>
                <a:lnTo>
                  <a:pt x="94" y="1996"/>
                </a:lnTo>
                <a:lnTo>
                  <a:pt x="84" y="2156"/>
                </a:lnTo>
                <a:lnTo>
                  <a:pt x="86" y="2158"/>
                </a:lnTo>
                <a:lnTo>
                  <a:pt x="92" y="2162"/>
                </a:lnTo>
                <a:lnTo>
                  <a:pt x="110" y="2168"/>
                </a:lnTo>
                <a:lnTo>
                  <a:pt x="110" y="2198"/>
                </a:lnTo>
                <a:lnTo>
                  <a:pt x="114" y="2218"/>
                </a:lnTo>
                <a:lnTo>
                  <a:pt x="118" y="2236"/>
                </a:lnTo>
                <a:lnTo>
                  <a:pt x="120" y="2258"/>
                </a:lnTo>
                <a:lnTo>
                  <a:pt x="124" y="2288"/>
                </a:lnTo>
                <a:lnTo>
                  <a:pt x="130" y="2304"/>
                </a:lnTo>
                <a:lnTo>
                  <a:pt x="136" y="2324"/>
                </a:lnTo>
                <a:lnTo>
                  <a:pt x="140" y="2344"/>
                </a:lnTo>
                <a:lnTo>
                  <a:pt x="144" y="2378"/>
                </a:lnTo>
                <a:lnTo>
                  <a:pt x="154" y="2472"/>
                </a:lnTo>
                <a:lnTo>
                  <a:pt x="166" y="2574"/>
                </a:lnTo>
                <a:lnTo>
                  <a:pt x="172" y="2618"/>
                </a:lnTo>
                <a:lnTo>
                  <a:pt x="180" y="2654"/>
                </a:lnTo>
                <a:lnTo>
                  <a:pt x="212" y="2796"/>
                </a:lnTo>
                <a:lnTo>
                  <a:pt x="226" y="2864"/>
                </a:lnTo>
                <a:lnTo>
                  <a:pt x="230" y="2888"/>
                </a:lnTo>
                <a:lnTo>
                  <a:pt x="232" y="2904"/>
                </a:lnTo>
                <a:lnTo>
                  <a:pt x="230" y="2928"/>
                </a:lnTo>
                <a:lnTo>
                  <a:pt x="226" y="2956"/>
                </a:lnTo>
                <a:lnTo>
                  <a:pt x="218" y="2982"/>
                </a:lnTo>
                <a:lnTo>
                  <a:pt x="214" y="2994"/>
                </a:lnTo>
                <a:lnTo>
                  <a:pt x="208" y="3004"/>
                </a:lnTo>
                <a:lnTo>
                  <a:pt x="188" y="3044"/>
                </a:lnTo>
                <a:lnTo>
                  <a:pt x="178" y="3064"/>
                </a:lnTo>
                <a:lnTo>
                  <a:pt x="176" y="3064"/>
                </a:lnTo>
                <a:lnTo>
                  <a:pt x="172" y="3066"/>
                </a:lnTo>
                <a:lnTo>
                  <a:pt x="170" y="3070"/>
                </a:lnTo>
                <a:lnTo>
                  <a:pt x="168" y="3076"/>
                </a:lnTo>
                <a:lnTo>
                  <a:pt x="160" y="3090"/>
                </a:lnTo>
                <a:lnTo>
                  <a:pt x="156" y="3100"/>
                </a:lnTo>
                <a:lnTo>
                  <a:pt x="150" y="3108"/>
                </a:lnTo>
                <a:lnTo>
                  <a:pt x="118" y="3134"/>
                </a:lnTo>
                <a:lnTo>
                  <a:pt x="86" y="3156"/>
                </a:lnTo>
                <a:lnTo>
                  <a:pt x="80" y="3162"/>
                </a:lnTo>
                <a:lnTo>
                  <a:pt x="74" y="3168"/>
                </a:lnTo>
                <a:lnTo>
                  <a:pt x="70" y="3174"/>
                </a:lnTo>
                <a:lnTo>
                  <a:pt x="68" y="3180"/>
                </a:lnTo>
                <a:lnTo>
                  <a:pt x="70" y="3184"/>
                </a:lnTo>
                <a:lnTo>
                  <a:pt x="72" y="3186"/>
                </a:lnTo>
                <a:lnTo>
                  <a:pt x="80" y="3192"/>
                </a:lnTo>
                <a:lnTo>
                  <a:pt x="90" y="3196"/>
                </a:lnTo>
                <a:lnTo>
                  <a:pt x="104" y="3198"/>
                </a:lnTo>
                <a:lnTo>
                  <a:pt x="128" y="3200"/>
                </a:lnTo>
                <a:lnTo>
                  <a:pt x="162" y="3200"/>
                </a:lnTo>
                <a:lnTo>
                  <a:pt x="234" y="3198"/>
                </a:lnTo>
                <a:lnTo>
                  <a:pt x="246" y="3196"/>
                </a:lnTo>
                <a:lnTo>
                  <a:pt x="254" y="3192"/>
                </a:lnTo>
                <a:lnTo>
                  <a:pt x="260" y="3188"/>
                </a:lnTo>
                <a:lnTo>
                  <a:pt x="264" y="3182"/>
                </a:lnTo>
                <a:lnTo>
                  <a:pt x="270" y="3170"/>
                </a:lnTo>
                <a:lnTo>
                  <a:pt x="272" y="3162"/>
                </a:lnTo>
                <a:lnTo>
                  <a:pt x="276" y="3154"/>
                </a:lnTo>
                <a:lnTo>
                  <a:pt x="284" y="3142"/>
                </a:lnTo>
                <a:lnTo>
                  <a:pt x="302" y="3120"/>
                </a:lnTo>
                <a:lnTo>
                  <a:pt x="312" y="3112"/>
                </a:lnTo>
                <a:lnTo>
                  <a:pt x="322" y="3104"/>
                </a:lnTo>
                <a:lnTo>
                  <a:pt x="332" y="3098"/>
                </a:lnTo>
                <a:lnTo>
                  <a:pt x="334" y="3114"/>
                </a:lnTo>
                <a:lnTo>
                  <a:pt x="336" y="3136"/>
                </a:lnTo>
                <a:lnTo>
                  <a:pt x="336" y="3144"/>
                </a:lnTo>
                <a:lnTo>
                  <a:pt x="334" y="3152"/>
                </a:lnTo>
                <a:lnTo>
                  <a:pt x="332" y="3156"/>
                </a:lnTo>
                <a:lnTo>
                  <a:pt x="334" y="3160"/>
                </a:lnTo>
                <a:lnTo>
                  <a:pt x="340" y="3162"/>
                </a:lnTo>
                <a:lnTo>
                  <a:pt x="350" y="3162"/>
                </a:lnTo>
                <a:lnTo>
                  <a:pt x="354" y="3162"/>
                </a:lnTo>
                <a:lnTo>
                  <a:pt x="356" y="3160"/>
                </a:lnTo>
                <a:lnTo>
                  <a:pt x="358" y="3156"/>
                </a:lnTo>
                <a:lnTo>
                  <a:pt x="358" y="3152"/>
                </a:lnTo>
                <a:lnTo>
                  <a:pt x="362" y="3126"/>
                </a:lnTo>
                <a:lnTo>
                  <a:pt x="366" y="3108"/>
                </a:lnTo>
                <a:lnTo>
                  <a:pt x="372" y="3092"/>
                </a:lnTo>
                <a:lnTo>
                  <a:pt x="380" y="3080"/>
                </a:lnTo>
                <a:lnTo>
                  <a:pt x="388" y="3070"/>
                </a:lnTo>
                <a:lnTo>
                  <a:pt x="402" y="3054"/>
                </a:lnTo>
                <a:lnTo>
                  <a:pt x="408" y="3044"/>
                </a:lnTo>
                <a:lnTo>
                  <a:pt x="410" y="3030"/>
                </a:lnTo>
                <a:lnTo>
                  <a:pt x="408" y="3014"/>
                </a:lnTo>
                <a:lnTo>
                  <a:pt x="406" y="3004"/>
                </a:lnTo>
                <a:lnTo>
                  <a:pt x="402" y="2994"/>
                </a:lnTo>
                <a:lnTo>
                  <a:pt x="380" y="2948"/>
                </a:lnTo>
                <a:lnTo>
                  <a:pt x="378" y="2944"/>
                </a:lnTo>
                <a:lnTo>
                  <a:pt x="374" y="2942"/>
                </a:lnTo>
                <a:lnTo>
                  <a:pt x="374" y="2940"/>
                </a:lnTo>
                <a:lnTo>
                  <a:pt x="356" y="2844"/>
                </a:lnTo>
                <a:lnTo>
                  <a:pt x="352" y="2812"/>
                </a:lnTo>
                <a:lnTo>
                  <a:pt x="348" y="2760"/>
                </a:lnTo>
                <a:lnTo>
                  <a:pt x="346" y="2698"/>
                </a:lnTo>
                <a:lnTo>
                  <a:pt x="348" y="2666"/>
                </a:lnTo>
                <a:lnTo>
                  <a:pt x="350" y="2636"/>
                </a:lnTo>
                <a:lnTo>
                  <a:pt x="352" y="2604"/>
                </a:lnTo>
                <a:lnTo>
                  <a:pt x="350" y="2570"/>
                </a:lnTo>
                <a:lnTo>
                  <a:pt x="348" y="2534"/>
                </a:lnTo>
                <a:lnTo>
                  <a:pt x="344" y="2496"/>
                </a:lnTo>
                <a:lnTo>
                  <a:pt x="332" y="2422"/>
                </a:lnTo>
                <a:lnTo>
                  <a:pt x="318" y="2360"/>
                </a:lnTo>
                <a:lnTo>
                  <a:pt x="308" y="2314"/>
                </a:lnTo>
                <a:lnTo>
                  <a:pt x="304" y="2286"/>
                </a:lnTo>
                <a:lnTo>
                  <a:pt x="304" y="2266"/>
                </a:lnTo>
                <a:lnTo>
                  <a:pt x="306" y="2252"/>
                </a:lnTo>
                <a:lnTo>
                  <a:pt x="312" y="2192"/>
                </a:lnTo>
                <a:lnTo>
                  <a:pt x="468" y="2192"/>
                </a:lnTo>
                <a:lnTo>
                  <a:pt x="478" y="2254"/>
                </a:lnTo>
                <a:lnTo>
                  <a:pt x="486" y="2296"/>
                </a:lnTo>
                <a:lnTo>
                  <a:pt x="498" y="2348"/>
                </a:lnTo>
                <a:lnTo>
                  <a:pt x="498" y="2366"/>
                </a:lnTo>
                <a:lnTo>
                  <a:pt x="498" y="2394"/>
                </a:lnTo>
                <a:lnTo>
                  <a:pt x="492" y="2470"/>
                </a:lnTo>
                <a:lnTo>
                  <a:pt x="490" y="2516"/>
                </a:lnTo>
                <a:lnTo>
                  <a:pt x="488" y="2566"/>
                </a:lnTo>
                <a:lnTo>
                  <a:pt x="490" y="2614"/>
                </a:lnTo>
                <a:lnTo>
                  <a:pt x="494" y="2662"/>
                </a:lnTo>
                <a:lnTo>
                  <a:pt x="500" y="2708"/>
                </a:lnTo>
                <a:lnTo>
                  <a:pt x="502" y="2746"/>
                </a:lnTo>
                <a:lnTo>
                  <a:pt x="502" y="2780"/>
                </a:lnTo>
                <a:lnTo>
                  <a:pt x="500" y="2808"/>
                </a:lnTo>
                <a:lnTo>
                  <a:pt x="498" y="2834"/>
                </a:lnTo>
                <a:lnTo>
                  <a:pt x="494" y="2854"/>
                </a:lnTo>
                <a:lnTo>
                  <a:pt x="484" y="2886"/>
                </a:lnTo>
                <a:lnTo>
                  <a:pt x="478" y="2908"/>
                </a:lnTo>
                <a:lnTo>
                  <a:pt x="476" y="2926"/>
                </a:lnTo>
                <a:lnTo>
                  <a:pt x="472" y="2950"/>
                </a:lnTo>
                <a:lnTo>
                  <a:pt x="468" y="2972"/>
                </a:lnTo>
                <a:lnTo>
                  <a:pt x="460" y="3004"/>
                </a:lnTo>
                <a:lnTo>
                  <a:pt x="448" y="3044"/>
                </a:lnTo>
                <a:lnTo>
                  <a:pt x="440" y="3068"/>
                </a:lnTo>
                <a:lnTo>
                  <a:pt x="436" y="3070"/>
                </a:lnTo>
                <a:lnTo>
                  <a:pt x="430" y="3076"/>
                </a:lnTo>
                <a:lnTo>
                  <a:pt x="428" y="3082"/>
                </a:lnTo>
                <a:lnTo>
                  <a:pt x="426" y="3090"/>
                </a:lnTo>
                <a:lnTo>
                  <a:pt x="422" y="3098"/>
                </a:lnTo>
                <a:lnTo>
                  <a:pt x="408" y="3118"/>
                </a:lnTo>
                <a:lnTo>
                  <a:pt x="400" y="3130"/>
                </a:lnTo>
                <a:lnTo>
                  <a:pt x="390" y="3148"/>
                </a:lnTo>
                <a:lnTo>
                  <a:pt x="382" y="3166"/>
                </a:lnTo>
                <a:lnTo>
                  <a:pt x="376" y="3180"/>
                </a:lnTo>
                <a:lnTo>
                  <a:pt x="376" y="3192"/>
                </a:lnTo>
                <a:lnTo>
                  <a:pt x="380" y="3200"/>
                </a:lnTo>
                <a:lnTo>
                  <a:pt x="386" y="3204"/>
                </a:lnTo>
                <a:lnTo>
                  <a:pt x="392" y="3206"/>
                </a:lnTo>
                <a:lnTo>
                  <a:pt x="406" y="3208"/>
                </a:lnTo>
                <a:lnTo>
                  <a:pt x="430" y="3210"/>
                </a:lnTo>
                <a:lnTo>
                  <a:pt x="456" y="3210"/>
                </a:lnTo>
                <a:lnTo>
                  <a:pt x="482" y="3210"/>
                </a:lnTo>
                <a:lnTo>
                  <a:pt x="504" y="3206"/>
                </a:lnTo>
                <a:lnTo>
                  <a:pt x="528" y="3200"/>
                </a:lnTo>
                <a:lnTo>
                  <a:pt x="548" y="3194"/>
                </a:lnTo>
                <a:lnTo>
                  <a:pt x="554" y="3190"/>
                </a:lnTo>
                <a:lnTo>
                  <a:pt x="558" y="3186"/>
                </a:lnTo>
                <a:lnTo>
                  <a:pt x="564" y="3178"/>
                </a:lnTo>
                <a:lnTo>
                  <a:pt x="566" y="3170"/>
                </a:lnTo>
                <a:lnTo>
                  <a:pt x="566" y="3160"/>
                </a:lnTo>
                <a:lnTo>
                  <a:pt x="572" y="3158"/>
                </a:lnTo>
                <a:lnTo>
                  <a:pt x="574" y="3154"/>
                </a:lnTo>
                <a:lnTo>
                  <a:pt x="574" y="3144"/>
                </a:lnTo>
                <a:lnTo>
                  <a:pt x="574" y="3114"/>
                </a:lnTo>
                <a:lnTo>
                  <a:pt x="582" y="3094"/>
                </a:lnTo>
                <a:lnTo>
                  <a:pt x="590" y="3076"/>
                </a:lnTo>
                <a:lnTo>
                  <a:pt x="596" y="3068"/>
                </a:lnTo>
                <a:lnTo>
                  <a:pt x="602" y="3062"/>
                </a:lnTo>
                <a:lnTo>
                  <a:pt x="608" y="3054"/>
                </a:lnTo>
                <a:lnTo>
                  <a:pt x="612" y="3046"/>
                </a:lnTo>
                <a:lnTo>
                  <a:pt x="614" y="3036"/>
                </a:lnTo>
                <a:lnTo>
                  <a:pt x="616" y="3026"/>
                </a:lnTo>
                <a:lnTo>
                  <a:pt x="616" y="3004"/>
                </a:lnTo>
                <a:lnTo>
                  <a:pt x="612" y="2988"/>
                </a:lnTo>
                <a:lnTo>
                  <a:pt x="608" y="2974"/>
                </a:lnTo>
                <a:lnTo>
                  <a:pt x="606" y="2964"/>
                </a:lnTo>
                <a:lnTo>
                  <a:pt x="606" y="2952"/>
                </a:lnTo>
                <a:lnTo>
                  <a:pt x="602" y="2952"/>
                </a:lnTo>
                <a:lnTo>
                  <a:pt x="602" y="2946"/>
                </a:lnTo>
                <a:lnTo>
                  <a:pt x="600" y="2924"/>
                </a:lnTo>
                <a:lnTo>
                  <a:pt x="602" y="2896"/>
                </a:lnTo>
                <a:lnTo>
                  <a:pt x="608" y="2854"/>
                </a:lnTo>
                <a:lnTo>
                  <a:pt x="622" y="2794"/>
                </a:lnTo>
                <a:lnTo>
                  <a:pt x="636" y="2738"/>
                </a:lnTo>
                <a:lnTo>
                  <a:pt x="648" y="2680"/>
                </a:lnTo>
                <a:lnTo>
                  <a:pt x="658" y="2624"/>
                </a:lnTo>
                <a:lnTo>
                  <a:pt x="666" y="2568"/>
                </a:lnTo>
                <a:lnTo>
                  <a:pt x="672" y="2512"/>
                </a:lnTo>
                <a:lnTo>
                  <a:pt x="676" y="2460"/>
                </a:lnTo>
                <a:lnTo>
                  <a:pt x="678" y="2412"/>
                </a:lnTo>
                <a:lnTo>
                  <a:pt x="676" y="2368"/>
                </a:lnTo>
                <a:lnTo>
                  <a:pt x="672" y="2306"/>
                </a:lnTo>
                <a:lnTo>
                  <a:pt x="666" y="2254"/>
                </a:lnTo>
                <a:lnTo>
                  <a:pt x="658" y="2214"/>
                </a:lnTo>
                <a:lnTo>
                  <a:pt x="652" y="2186"/>
                </a:lnTo>
                <a:lnTo>
                  <a:pt x="718" y="2178"/>
                </a:lnTo>
                <a:lnTo>
                  <a:pt x="722" y="2176"/>
                </a:lnTo>
                <a:lnTo>
                  <a:pt x="724" y="2174"/>
                </a:lnTo>
                <a:lnTo>
                  <a:pt x="726" y="2170"/>
                </a:lnTo>
                <a:lnTo>
                  <a:pt x="726" y="2006"/>
                </a:lnTo>
                <a:lnTo>
                  <a:pt x="728" y="1874"/>
                </a:lnTo>
                <a:lnTo>
                  <a:pt x="726" y="1774"/>
                </a:lnTo>
                <a:lnTo>
                  <a:pt x="722" y="1696"/>
                </a:lnTo>
                <a:lnTo>
                  <a:pt x="722" y="1614"/>
                </a:lnTo>
                <a:lnTo>
                  <a:pt x="722" y="1500"/>
                </a:lnTo>
                <a:lnTo>
                  <a:pt x="718" y="1462"/>
                </a:lnTo>
                <a:lnTo>
                  <a:pt x="716" y="1448"/>
                </a:lnTo>
                <a:lnTo>
                  <a:pt x="724" y="1446"/>
                </a:lnTo>
                <a:lnTo>
                  <a:pt x="742" y="1442"/>
                </a:lnTo>
                <a:lnTo>
                  <a:pt x="750" y="1438"/>
                </a:lnTo>
                <a:lnTo>
                  <a:pt x="758" y="1434"/>
                </a:lnTo>
                <a:lnTo>
                  <a:pt x="764" y="1430"/>
                </a:lnTo>
                <a:lnTo>
                  <a:pt x="764" y="1426"/>
                </a:lnTo>
                <a:lnTo>
                  <a:pt x="712" y="1182"/>
                </a:lnTo>
                <a:lnTo>
                  <a:pt x="702" y="1124"/>
                </a:lnTo>
                <a:lnTo>
                  <a:pt x="696" y="1084"/>
                </a:lnTo>
                <a:lnTo>
                  <a:pt x="694" y="1054"/>
                </a:lnTo>
                <a:lnTo>
                  <a:pt x="692" y="1032"/>
                </a:lnTo>
                <a:lnTo>
                  <a:pt x="692" y="1010"/>
                </a:lnTo>
                <a:lnTo>
                  <a:pt x="694" y="990"/>
                </a:lnTo>
                <a:lnTo>
                  <a:pt x="704" y="986"/>
                </a:lnTo>
                <a:lnTo>
                  <a:pt x="712" y="978"/>
                </a:lnTo>
                <a:lnTo>
                  <a:pt x="716" y="974"/>
                </a:lnTo>
                <a:lnTo>
                  <a:pt x="720" y="968"/>
                </a:lnTo>
                <a:lnTo>
                  <a:pt x="730" y="942"/>
                </a:lnTo>
                <a:lnTo>
                  <a:pt x="746" y="902"/>
                </a:lnTo>
                <a:lnTo>
                  <a:pt x="760" y="860"/>
                </a:lnTo>
                <a:lnTo>
                  <a:pt x="764" y="840"/>
                </a:lnTo>
                <a:lnTo>
                  <a:pt x="766" y="826"/>
                </a:lnTo>
                <a:lnTo>
                  <a:pt x="770" y="766"/>
                </a:lnTo>
                <a:lnTo>
                  <a:pt x="772" y="738"/>
                </a:lnTo>
                <a:lnTo>
                  <a:pt x="776" y="722"/>
                </a:lnTo>
                <a:lnTo>
                  <a:pt x="782" y="710"/>
                </a:lnTo>
                <a:lnTo>
                  <a:pt x="784" y="704"/>
                </a:lnTo>
                <a:lnTo>
                  <a:pt x="786" y="698"/>
                </a:lnTo>
                <a:lnTo>
                  <a:pt x="786" y="688"/>
                </a:lnTo>
                <a:lnTo>
                  <a:pt x="788" y="674"/>
                </a:lnTo>
                <a:lnTo>
                  <a:pt x="792" y="658"/>
                </a:lnTo>
                <a:lnTo>
                  <a:pt x="800" y="652"/>
                </a:lnTo>
                <a:lnTo>
                  <a:pt x="804" y="646"/>
                </a:lnTo>
                <a:lnTo>
                  <a:pt x="808" y="640"/>
                </a:lnTo>
                <a:lnTo>
                  <a:pt x="808" y="634"/>
                </a:lnTo>
                <a:lnTo>
                  <a:pt x="806" y="628"/>
                </a:lnTo>
                <a:lnTo>
                  <a:pt x="804" y="622"/>
                </a:lnTo>
                <a:lnTo>
                  <a:pt x="804" y="618"/>
                </a:lnTo>
                <a:lnTo>
                  <a:pt x="804" y="604"/>
                </a:lnTo>
                <a:lnTo>
                  <a:pt x="802" y="578"/>
                </a:lnTo>
                <a:lnTo>
                  <a:pt x="798" y="550"/>
                </a:lnTo>
                <a:lnTo>
                  <a:pt x="794" y="540"/>
                </a:lnTo>
                <a:lnTo>
                  <a:pt x="790" y="532"/>
                </a:lnTo>
                <a:lnTo>
                  <a:pt x="776" y="522"/>
                </a:lnTo>
                <a:lnTo>
                  <a:pt x="758" y="510"/>
                </a:lnTo>
                <a:lnTo>
                  <a:pt x="736" y="502"/>
                </a:lnTo>
                <a:lnTo>
                  <a:pt x="726" y="498"/>
                </a:lnTo>
                <a:lnTo>
                  <a:pt x="714" y="496"/>
                </a:lnTo>
                <a:lnTo>
                  <a:pt x="672" y="494"/>
                </a:lnTo>
                <a:lnTo>
                  <a:pt x="648" y="490"/>
                </a:lnTo>
                <a:lnTo>
                  <a:pt x="634" y="486"/>
                </a:lnTo>
                <a:lnTo>
                  <a:pt x="624" y="482"/>
                </a:lnTo>
                <a:lnTo>
                  <a:pt x="616" y="476"/>
                </a:lnTo>
                <a:lnTo>
                  <a:pt x="620" y="476"/>
                </a:lnTo>
                <a:lnTo>
                  <a:pt x="628" y="478"/>
                </a:lnTo>
                <a:lnTo>
                  <a:pt x="634" y="476"/>
                </a:lnTo>
                <a:lnTo>
                  <a:pt x="638" y="474"/>
                </a:lnTo>
                <a:lnTo>
                  <a:pt x="638" y="472"/>
                </a:lnTo>
                <a:lnTo>
                  <a:pt x="636" y="472"/>
                </a:lnTo>
                <a:lnTo>
                  <a:pt x="634" y="474"/>
                </a:lnTo>
                <a:lnTo>
                  <a:pt x="630" y="474"/>
                </a:lnTo>
                <a:lnTo>
                  <a:pt x="624" y="474"/>
                </a:lnTo>
                <a:lnTo>
                  <a:pt x="620" y="472"/>
                </a:lnTo>
                <a:lnTo>
                  <a:pt x="618" y="470"/>
                </a:lnTo>
                <a:lnTo>
                  <a:pt x="616" y="464"/>
                </a:lnTo>
                <a:lnTo>
                  <a:pt x="614" y="456"/>
                </a:lnTo>
                <a:lnTo>
                  <a:pt x="614" y="446"/>
                </a:lnTo>
                <a:lnTo>
                  <a:pt x="610" y="438"/>
                </a:lnTo>
                <a:lnTo>
                  <a:pt x="606" y="430"/>
                </a:lnTo>
                <a:lnTo>
                  <a:pt x="598" y="424"/>
                </a:lnTo>
                <a:lnTo>
                  <a:pt x="590" y="416"/>
                </a:lnTo>
                <a:lnTo>
                  <a:pt x="580" y="410"/>
                </a:lnTo>
                <a:lnTo>
                  <a:pt x="570" y="408"/>
                </a:lnTo>
                <a:lnTo>
                  <a:pt x="556" y="408"/>
                </a:lnTo>
                <a:lnTo>
                  <a:pt x="554" y="404"/>
                </a:lnTo>
                <a:lnTo>
                  <a:pt x="554" y="402"/>
                </a:lnTo>
                <a:lnTo>
                  <a:pt x="554" y="400"/>
                </a:lnTo>
                <a:lnTo>
                  <a:pt x="552" y="398"/>
                </a:lnTo>
                <a:lnTo>
                  <a:pt x="550" y="396"/>
                </a:lnTo>
                <a:lnTo>
                  <a:pt x="550" y="392"/>
                </a:lnTo>
                <a:lnTo>
                  <a:pt x="556" y="388"/>
                </a:lnTo>
                <a:lnTo>
                  <a:pt x="562" y="386"/>
                </a:lnTo>
                <a:lnTo>
                  <a:pt x="568" y="386"/>
                </a:lnTo>
                <a:lnTo>
                  <a:pt x="574" y="384"/>
                </a:lnTo>
                <a:lnTo>
                  <a:pt x="580" y="384"/>
                </a:lnTo>
                <a:lnTo>
                  <a:pt x="584" y="380"/>
                </a:lnTo>
                <a:lnTo>
                  <a:pt x="582" y="378"/>
                </a:lnTo>
                <a:lnTo>
                  <a:pt x="570" y="368"/>
                </a:lnTo>
                <a:lnTo>
                  <a:pt x="556" y="358"/>
                </a:lnTo>
                <a:lnTo>
                  <a:pt x="562" y="346"/>
                </a:lnTo>
                <a:lnTo>
                  <a:pt x="566" y="332"/>
                </a:lnTo>
                <a:lnTo>
                  <a:pt x="568" y="328"/>
                </a:lnTo>
                <a:lnTo>
                  <a:pt x="584" y="298"/>
                </a:lnTo>
                <a:lnTo>
                  <a:pt x="590" y="296"/>
                </a:lnTo>
                <a:lnTo>
                  <a:pt x="596" y="292"/>
                </a:lnTo>
                <a:lnTo>
                  <a:pt x="602" y="282"/>
                </a:lnTo>
                <a:lnTo>
                  <a:pt x="606" y="270"/>
                </a:lnTo>
                <a:lnTo>
                  <a:pt x="610" y="254"/>
                </a:lnTo>
                <a:lnTo>
                  <a:pt x="614" y="240"/>
                </a:lnTo>
                <a:lnTo>
                  <a:pt x="616" y="222"/>
                </a:lnTo>
                <a:lnTo>
                  <a:pt x="620" y="212"/>
                </a:lnTo>
                <a:lnTo>
                  <a:pt x="624" y="198"/>
                </a:lnTo>
                <a:lnTo>
                  <a:pt x="626" y="182"/>
                </a:lnTo>
                <a:lnTo>
                  <a:pt x="626" y="168"/>
                </a:lnTo>
                <a:lnTo>
                  <a:pt x="624" y="154"/>
                </a:lnTo>
                <a:lnTo>
                  <a:pt x="620" y="142"/>
                </a:lnTo>
                <a:lnTo>
                  <a:pt x="610" y="118"/>
                </a:lnTo>
                <a:lnTo>
                  <a:pt x="600" y="102"/>
                </a:lnTo>
                <a:lnTo>
                  <a:pt x="596" y="96"/>
                </a:lnTo>
                <a:lnTo>
                  <a:pt x="590" y="88"/>
                </a:lnTo>
                <a:lnTo>
                  <a:pt x="578" y="68"/>
                </a:lnTo>
                <a:lnTo>
                  <a:pt x="560" y="44"/>
                </a:lnTo>
                <a:lnTo>
                  <a:pt x="550" y="32"/>
                </a:lnTo>
                <a:lnTo>
                  <a:pt x="538" y="22"/>
                </a:lnTo>
                <a:lnTo>
                  <a:pt x="528" y="14"/>
                </a:lnTo>
                <a:lnTo>
                  <a:pt x="516" y="8"/>
                </a:lnTo>
                <a:lnTo>
                  <a:pt x="498" y="2"/>
                </a:lnTo>
                <a:lnTo>
                  <a:pt x="486" y="0"/>
                </a:lnTo>
                <a:lnTo>
                  <a:pt x="482" y="0"/>
                </a:lnTo>
                <a:lnTo>
                  <a:pt x="464" y="0"/>
                </a:lnTo>
                <a:lnTo>
                  <a:pt x="462" y="0"/>
                </a:lnTo>
                <a:lnTo>
                  <a:pt x="442" y="2"/>
                </a:lnTo>
                <a:lnTo>
                  <a:pt x="430" y="2"/>
                </a:lnTo>
                <a:close/>
              </a:path>
            </a:pathLst>
          </a:custGeom>
          <a:solidFill>
            <a:schemeClr val="bg1">
              <a:alpha val="5294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0421" name="Freeform 32"/>
          <p:cNvSpPr>
            <a:spLocks noEditPoints="1"/>
          </p:cNvSpPr>
          <p:nvPr/>
        </p:nvSpPr>
        <p:spPr bwMode="auto">
          <a:xfrm flipH="1">
            <a:off x="795338" y="1746249"/>
            <a:ext cx="81616" cy="403749"/>
          </a:xfrm>
          <a:custGeom>
            <a:avLst/>
            <a:gdLst>
              <a:gd name="T0" fmla="*/ 0 w 734"/>
              <a:gd name="T1" fmla="*/ 0 h 3116"/>
              <a:gd name="T2" fmla="*/ 0 w 734"/>
              <a:gd name="T3" fmla="*/ 0 h 3116"/>
              <a:gd name="T4" fmla="*/ 0 w 734"/>
              <a:gd name="T5" fmla="*/ 0 h 3116"/>
              <a:gd name="T6" fmla="*/ 0 w 734"/>
              <a:gd name="T7" fmla="*/ 0 h 3116"/>
              <a:gd name="T8" fmla="*/ 0 w 734"/>
              <a:gd name="T9" fmla="*/ 0 h 3116"/>
              <a:gd name="T10" fmla="*/ 0 w 734"/>
              <a:gd name="T11" fmla="*/ 0 h 3116"/>
              <a:gd name="T12" fmla="*/ 0 w 734"/>
              <a:gd name="T13" fmla="*/ 0 h 3116"/>
              <a:gd name="T14" fmla="*/ 0 w 734"/>
              <a:gd name="T15" fmla="*/ 0 h 3116"/>
              <a:gd name="T16" fmla="*/ 0 w 734"/>
              <a:gd name="T17" fmla="*/ 0 h 3116"/>
              <a:gd name="T18" fmla="*/ 0 w 734"/>
              <a:gd name="T19" fmla="*/ 0 h 3116"/>
              <a:gd name="T20" fmla="*/ 0 w 734"/>
              <a:gd name="T21" fmla="*/ 0 h 3116"/>
              <a:gd name="T22" fmla="*/ 0 w 734"/>
              <a:gd name="T23" fmla="*/ 0 h 3116"/>
              <a:gd name="T24" fmla="*/ 0 w 734"/>
              <a:gd name="T25" fmla="*/ 0 h 3116"/>
              <a:gd name="T26" fmla="*/ 0 w 734"/>
              <a:gd name="T27" fmla="*/ 0 h 3116"/>
              <a:gd name="T28" fmla="*/ 0 w 734"/>
              <a:gd name="T29" fmla="*/ 0 h 3116"/>
              <a:gd name="T30" fmla="*/ 0 w 734"/>
              <a:gd name="T31" fmla="*/ 0 h 3116"/>
              <a:gd name="T32" fmla="*/ 0 w 734"/>
              <a:gd name="T33" fmla="*/ 0 h 3116"/>
              <a:gd name="T34" fmla="*/ 0 w 734"/>
              <a:gd name="T35" fmla="*/ 0 h 3116"/>
              <a:gd name="T36" fmla="*/ 0 w 734"/>
              <a:gd name="T37" fmla="*/ 0 h 3116"/>
              <a:gd name="T38" fmla="*/ 0 w 734"/>
              <a:gd name="T39" fmla="*/ 0 h 3116"/>
              <a:gd name="T40" fmla="*/ 0 w 734"/>
              <a:gd name="T41" fmla="*/ 0 h 3116"/>
              <a:gd name="T42" fmla="*/ 0 w 734"/>
              <a:gd name="T43" fmla="*/ 0 h 3116"/>
              <a:gd name="T44" fmla="*/ 0 w 734"/>
              <a:gd name="T45" fmla="*/ 0 h 3116"/>
              <a:gd name="T46" fmla="*/ 0 w 734"/>
              <a:gd name="T47" fmla="*/ 0 h 3116"/>
              <a:gd name="T48" fmla="*/ 0 w 734"/>
              <a:gd name="T49" fmla="*/ 0 h 3116"/>
              <a:gd name="T50" fmla="*/ 0 w 734"/>
              <a:gd name="T51" fmla="*/ 0 h 3116"/>
              <a:gd name="T52" fmla="*/ 0 w 734"/>
              <a:gd name="T53" fmla="*/ 0 h 3116"/>
              <a:gd name="T54" fmla="*/ 0 w 734"/>
              <a:gd name="T55" fmla="*/ 0 h 3116"/>
              <a:gd name="T56" fmla="*/ 0 w 734"/>
              <a:gd name="T57" fmla="*/ 0 h 3116"/>
              <a:gd name="T58" fmla="*/ 0 w 734"/>
              <a:gd name="T59" fmla="*/ 0 h 3116"/>
              <a:gd name="T60" fmla="*/ 0 w 734"/>
              <a:gd name="T61" fmla="*/ 0 h 3116"/>
              <a:gd name="T62" fmla="*/ 0 w 734"/>
              <a:gd name="T63" fmla="*/ 0 h 3116"/>
              <a:gd name="T64" fmla="*/ 0 w 734"/>
              <a:gd name="T65" fmla="*/ 0 h 3116"/>
              <a:gd name="T66" fmla="*/ 0 w 734"/>
              <a:gd name="T67" fmla="*/ 0 h 3116"/>
              <a:gd name="T68" fmla="*/ 0 w 734"/>
              <a:gd name="T69" fmla="*/ 0 h 3116"/>
              <a:gd name="T70" fmla="*/ 0 w 734"/>
              <a:gd name="T71" fmla="*/ 0 h 3116"/>
              <a:gd name="T72" fmla="*/ 0 w 734"/>
              <a:gd name="T73" fmla="*/ 0 h 3116"/>
              <a:gd name="T74" fmla="*/ 0 w 734"/>
              <a:gd name="T75" fmla="*/ 0 h 3116"/>
              <a:gd name="T76" fmla="*/ 0 w 734"/>
              <a:gd name="T77" fmla="*/ 0 h 3116"/>
              <a:gd name="T78" fmla="*/ 0 w 734"/>
              <a:gd name="T79" fmla="*/ 0 h 3116"/>
              <a:gd name="T80" fmla="*/ 0 w 734"/>
              <a:gd name="T81" fmla="*/ 0 h 3116"/>
              <a:gd name="T82" fmla="*/ 0 w 734"/>
              <a:gd name="T83" fmla="*/ 0 h 3116"/>
              <a:gd name="T84" fmla="*/ 0 w 734"/>
              <a:gd name="T85" fmla="*/ 0 h 3116"/>
              <a:gd name="T86" fmla="*/ 0 w 734"/>
              <a:gd name="T87" fmla="*/ 0 h 3116"/>
              <a:gd name="T88" fmla="*/ 0 w 734"/>
              <a:gd name="T89" fmla="*/ 0 h 3116"/>
              <a:gd name="T90" fmla="*/ 0 w 734"/>
              <a:gd name="T91" fmla="*/ 0 h 3116"/>
              <a:gd name="T92" fmla="*/ 0 w 734"/>
              <a:gd name="T93" fmla="*/ 0 h 3116"/>
              <a:gd name="T94" fmla="*/ 0 w 734"/>
              <a:gd name="T95" fmla="*/ 0 h 3116"/>
              <a:gd name="T96" fmla="*/ 0 w 734"/>
              <a:gd name="T97" fmla="*/ 0 h 3116"/>
              <a:gd name="T98" fmla="*/ 0 w 734"/>
              <a:gd name="T99" fmla="*/ 0 h 3116"/>
              <a:gd name="T100" fmla="*/ 0 w 734"/>
              <a:gd name="T101" fmla="*/ 0 h 3116"/>
              <a:gd name="T102" fmla="*/ 0 w 734"/>
              <a:gd name="T103" fmla="*/ 0 h 3116"/>
              <a:gd name="T104" fmla="*/ 0 w 734"/>
              <a:gd name="T105" fmla="*/ 0 h 3116"/>
              <a:gd name="T106" fmla="*/ 0 w 734"/>
              <a:gd name="T107" fmla="*/ 0 h 3116"/>
              <a:gd name="T108" fmla="*/ 0 w 734"/>
              <a:gd name="T109" fmla="*/ 0 h 3116"/>
              <a:gd name="T110" fmla="*/ 0 w 734"/>
              <a:gd name="T111" fmla="*/ 0 h 3116"/>
              <a:gd name="T112" fmla="*/ 0 w 734"/>
              <a:gd name="T113" fmla="*/ 0 h 3116"/>
              <a:gd name="T114" fmla="*/ 0 w 734"/>
              <a:gd name="T115" fmla="*/ 0 h 3116"/>
              <a:gd name="T116" fmla="*/ 0 w 734"/>
              <a:gd name="T117" fmla="*/ 0 h 3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34"/>
              <a:gd name="T178" fmla="*/ 0 h 3116"/>
              <a:gd name="T179" fmla="*/ 734 w 734"/>
              <a:gd name="T180" fmla="*/ 3116 h 3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34" h="3116">
                <a:moveTo>
                  <a:pt x="224" y="2826"/>
                </a:moveTo>
                <a:lnTo>
                  <a:pt x="224" y="2826"/>
                </a:lnTo>
                <a:lnTo>
                  <a:pt x="226" y="2834"/>
                </a:lnTo>
                <a:lnTo>
                  <a:pt x="226" y="2840"/>
                </a:lnTo>
                <a:lnTo>
                  <a:pt x="222" y="2852"/>
                </a:lnTo>
                <a:lnTo>
                  <a:pt x="210" y="2878"/>
                </a:lnTo>
                <a:lnTo>
                  <a:pt x="204" y="2898"/>
                </a:lnTo>
                <a:lnTo>
                  <a:pt x="200" y="2906"/>
                </a:lnTo>
                <a:lnTo>
                  <a:pt x="194" y="2912"/>
                </a:lnTo>
                <a:lnTo>
                  <a:pt x="206" y="2866"/>
                </a:lnTo>
                <a:lnTo>
                  <a:pt x="214" y="2846"/>
                </a:lnTo>
                <a:lnTo>
                  <a:pt x="218" y="2836"/>
                </a:lnTo>
                <a:lnTo>
                  <a:pt x="224" y="2826"/>
                </a:lnTo>
                <a:close/>
                <a:moveTo>
                  <a:pt x="308" y="2684"/>
                </a:moveTo>
                <a:lnTo>
                  <a:pt x="308" y="2684"/>
                </a:lnTo>
                <a:lnTo>
                  <a:pt x="310" y="2644"/>
                </a:lnTo>
                <a:lnTo>
                  <a:pt x="314" y="2626"/>
                </a:lnTo>
                <a:lnTo>
                  <a:pt x="316" y="2612"/>
                </a:lnTo>
                <a:lnTo>
                  <a:pt x="320" y="2654"/>
                </a:lnTo>
                <a:lnTo>
                  <a:pt x="322" y="2698"/>
                </a:lnTo>
                <a:lnTo>
                  <a:pt x="322" y="2788"/>
                </a:lnTo>
                <a:lnTo>
                  <a:pt x="312" y="2780"/>
                </a:lnTo>
                <a:lnTo>
                  <a:pt x="306" y="2770"/>
                </a:lnTo>
                <a:lnTo>
                  <a:pt x="304" y="2758"/>
                </a:lnTo>
                <a:lnTo>
                  <a:pt x="302" y="2746"/>
                </a:lnTo>
                <a:lnTo>
                  <a:pt x="304" y="2716"/>
                </a:lnTo>
                <a:lnTo>
                  <a:pt x="308" y="2684"/>
                </a:lnTo>
                <a:close/>
                <a:moveTo>
                  <a:pt x="348" y="2030"/>
                </a:moveTo>
                <a:lnTo>
                  <a:pt x="348" y="2030"/>
                </a:lnTo>
                <a:lnTo>
                  <a:pt x="354" y="2030"/>
                </a:lnTo>
                <a:lnTo>
                  <a:pt x="360" y="2030"/>
                </a:lnTo>
                <a:lnTo>
                  <a:pt x="360" y="2064"/>
                </a:lnTo>
                <a:lnTo>
                  <a:pt x="360" y="2096"/>
                </a:lnTo>
                <a:lnTo>
                  <a:pt x="362" y="2114"/>
                </a:lnTo>
                <a:lnTo>
                  <a:pt x="364" y="2122"/>
                </a:lnTo>
                <a:lnTo>
                  <a:pt x="364" y="2130"/>
                </a:lnTo>
                <a:lnTo>
                  <a:pt x="362" y="2138"/>
                </a:lnTo>
                <a:lnTo>
                  <a:pt x="356" y="2146"/>
                </a:lnTo>
                <a:lnTo>
                  <a:pt x="346" y="2162"/>
                </a:lnTo>
                <a:lnTo>
                  <a:pt x="336" y="2180"/>
                </a:lnTo>
                <a:lnTo>
                  <a:pt x="324" y="2196"/>
                </a:lnTo>
                <a:lnTo>
                  <a:pt x="320" y="2176"/>
                </a:lnTo>
                <a:lnTo>
                  <a:pt x="320" y="2156"/>
                </a:lnTo>
                <a:lnTo>
                  <a:pt x="324" y="2136"/>
                </a:lnTo>
                <a:lnTo>
                  <a:pt x="328" y="2118"/>
                </a:lnTo>
                <a:lnTo>
                  <a:pt x="332" y="2098"/>
                </a:lnTo>
                <a:lnTo>
                  <a:pt x="336" y="2076"/>
                </a:lnTo>
                <a:lnTo>
                  <a:pt x="338" y="2054"/>
                </a:lnTo>
                <a:lnTo>
                  <a:pt x="338" y="2030"/>
                </a:lnTo>
                <a:lnTo>
                  <a:pt x="340" y="2032"/>
                </a:lnTo>
                <a:lnTo>
                  <a:pt x="348" y="2030"/>
                </a:lnTo>
                <a:close/>
                <a:moveTo>
                  <a:pt x="314" y="14"/>
                </a:moveTo>
                <a:lnTo>
                  <a:pt x="314" y="14"/>
                </a:lnTo>
                <a:lnTo>
                  <a:pt x="300" y="24"/>
                </a:lnTo>
                <a:lnTo>
                  <a:pt x="290" y="36"/>
                </a:lnTo>
                <a:lnTo>
                  <a:pt x="280" y="46"/>
                </a:lnTo>
                <a:lnTo>
                  <a:pt x="270" y="60"/>
                </a:lnTo>
                <a:lnTo>
                  <a:pt x="252" y="88"/>
                </a:lnTo>
                <a:lnTo>
                  <a:pt x="238" y="118"/>
                </a:lnTo>
                <a:lnTo>
                  <a:pt x="226" y="150"/>
                </a:lnTo>
                <a:lnTo>
                  <a:pt x="216" y="186"/>
                </a:lnTo>
                <a:lnTo>
                  <a:pt x="200" y="260"/>
                </a:lnTo>
                <a:lnTo>
                  <a:pt x="190" y="308"/>
                </a:lnTo>
                <a:lnTo>
                  <a:pt x="180" y="356"/>
                </a:lnTo>
                <a:lnTo>
                  <a:pt x="174" y="404"/>
                </a:lnTo>
                <a:lnTo>
                  <a:pt x="170" y="452"/>
                </a:lnTo>
                <a:lnTo>
                  <a:pt x="156" y="452"/>
                </a:lnTo>
                <a:lnTo>
                  <a:pt x="144" y="454"/>
                </a:lnTo>
                <a:lnTo>
                  <a:pt x="124" y="460"/>
                </a:lnTo>
                <a:lnTo>
                  <a:pt x="104" y="468"/>
                </a:lnTo>
                <a:lnTo>
                  <a:pt x="84" y="472"/>
                </a:lnTo>
                <a:lnTo>
                  <a:pt x="58" y="514"/>
                </a:lnTo>
                <a:lnTo>
                  <a:pt x="44" y="536"/>
                </a:lnTo>
                <a:lnTo>
                  <a:pt x="38" y="548"/>
                </a:lnTo>
                <a:lnTo>
                  <a:pt x="34" y="556"/>
                </a:lnTo>
                <a:lnTo>
                  <a:pt x="34" y="574"/>
                </a:lnTo>
                <a:lnTo>
                  <a:pt x="34" y="596"/>
                </a:lnTo>
                <a:lnTo>
                  <a:pt x="36" y="618"/>
                </a:lnTo>
                <a:lnTo>
                  <a:pt x="36" y="640"/>
                </a:lnTo>
                <a:lnTo>
                  <a:pt x="32" y="676"/>
                </a:lnTo>
                <a:lnTo>
                  <a:pt x="24" y="712"/>
                </a:lnTo>
                <a:lnTo>
                  <a:pt x="16" y="750"/>
                </a:lnTo>
                <a:lnTo>
                  <a:pt x="10" y="786"/>
                </a:lnTo>
                <a:lnTo>
                  <a:pt x="8" y="814"/>
                </a:lnTo>
                <a:lnTo>
                  <a:pt x="6" y="846"/>
                </a:lnTo>
                <a:lnTo>
                  <a:pt x="2" y="878"/>
                </a:lnTo>
                <a:lnTo>
                  <a:pt x="0" y="894"/>
                </a:lnTo>
                <a:lnTo>
                  <a:pt x="2" y="908"/>
                </a:lnTo>
                <a:lnTo>
                  <a:pt x="4" y="916"/>
                </a:lnTo>
                <a:lnTo>
                  <a:pt x="8" y="924"/>
                </a:lnTo>
                <a:lnTo>
                  <a:pt x="20" y="944"/>
                </a:lnTo>
                <a:lnTo>
                  <a:pt x="32" y="962"/>
                </a:lnTo>
                <a:lnTo>
                  <a:pt x="42" y="976"/>
                </a:lnTo>
                <a:lnTo>
                  <a:pt x="56" y="988"/>
                </a:lnTo>
                <a:lnTo>
                  <a:pt x="72" y="1000"/>
                </a:lnTo>
                <a:lnTo>
                  <a:pt x="118" y="1032"/>
                </a:lnTo>
                <a:lnTo>
                  <a:pt x="166" y="1064"/>
                </a:lnTo>
                <a:lnTo>
                  <a:pt x="160" y="1094"/>
                </a:lnTo>
                <a:lnTo>
                  <a:pt x="154" y="1122"/>
                </a:lnTo>
                <a:lnTo>
                  <a:pt x="146" y="1148"/>
                </a:lnTo>
                <a:lnTo>
                  <a:pt x="136" y="1174"/>
                </a:lnTo>
                <a:lnTo>
                  <a:pt x="116" y="1226"/>
                </a:lnTo>
                <a:lnTo>
                  <a:pt x="96" y="1280"/>
                </a:lnTo>
                <a:lnTo>
                  <a:pt x="82" y="1336"/>
                </a:lnTo>
                <a:lnTo>
                  <a:pt x="70" y="1394"/>
                </a:lnTo>
                <a:lnTo>
                  <a:pt x="62" y="1456"/>
                </a:lnTo>
                <a:lnTo>
                  <a:pt x="56" y="1526"/>
                </a:lnTo>
                <a:lnTo>
                  <a:pt x="70" y="1536"/>
                </a:lnTo>
                <a:lnTo>
                  <a:pt x="84" y="1546"/>
                </a:lnTo>
                <a:lnTo>
                  <a:pt x="80" y="1660"/>
                </a:lnTo>
                <a:lnTo>
                  <a:pt x="80" y="1776"/>
                </a:lnTo>
                <a:lnTo>
                  <a:pt x="78" y="1890"/>
                </a:lnTo>
                <a:lnTo>
                  <a:pt x="76" y="2000"/>
                </a:lnTo>
                <a:lnTo>
                  <a:pt x="98" y="2008"/>
                </a:lnTo>
                <a:lnTo>
                  <a:pt x="122" y="2016"/>
                </a:lnTo>
                <a:lnTo>
                  <a:pt x="170" y="2026"/>
                </a:lnTo>
                <a:lnTo>
                  <a:pt x="178" y="2056"/>
                </a:lnTo>
                <a:lnTo>
                  <a:pt x="184" y="2084"/>
                </a:lnTo>
                <a:lnTo>
                  <a:pt x="190" y="2112"/>
                </a:lnTo>
                <a:lnTo>
                  <a:pt x="192" y="2128"/>
                </a:lnTo>
                <a:lnTo>
                  <a:pt x="192" y="2144"/>
                </a:lnTo>
                <a:lnTo>
                  <a:pt x="188" y="2162"/>
                </a:lnTo>
                <a:lnTo>
                  <a:pt x="184" y="2178"/>
                </a:lnTo>
                <a:lnTo>
                  <a:pt x="178" y="2196"/>
                </a:lnTo>
                <a:lnTo>
                  <a:pt x="172" y="2214"/>
                </a:lnTo>
                <a:lnTo>
                  <a:pt x="168" y="2238"/>
                </a:lnTo>
                <a:lnTo>
                  <a:pt x="166" y="2262"/>
                </a:lnTo>
                <a:lnTo>
                  <a:pt x="164" y="2312"/>
                </a:lnTo>
                <a:lnTo>
                  <a:pt x="166" y="2362"/>
                </a:lnTo>
                <a:lnTo>
                  <a:pt x="172" y="2410"/>
                </a:lnTo>
                <a:lnTo>
                  <a:pt x="180" y="2458"/>
                </a:lnTo>
                <a:lnTo>
                  <a:pt x="190" y="2506"/>
                </a:lnTo>
                <a:lnTo>
                  <a:pt x="208" y="2600"/>
                </a:lnTo>
                <a:lnTo>
                  <a:pt x="222" y="2674"/>
                </a:lnTo>
                <a:lnTo>
                  <a:pt x="232" y="2722"/>
                </a:lnTo>
                <a:lnTo>
                  <a:pt x="234" y="2734"/>
                </a:lnTo>
                <a:lnTo>
                  <a:pt x="236" y="2746"/>
                </a:lnTo>
                <a:lnTo>
                  <a:pt x="234" y="2758"/>
                </a:lnTo>
                <a:lnTo>
                  <a:pt x="232" y="2768"/>
                </a:lnTo>
                <a:lnTo>
                  <a:pt x="226" y="2774"/>
                </a:lnTo>
                <a:lnTo>
                  <a:pt x="220" y="2778"/>
                </a:lnTo>
                <a:lnTo>
                  <a:pt x="216" y="2784"/>
                </a:lnTo>
                <a:lnTo>
                  <a:pt x="214" y="2788"/>
                </a:lnTo>
                <a:lnTo>
                  <a:pt x="214" y="2792"/>
                </a:lnTo>
                <a:lnTo>
                  <a:pt x="214" y="2796"/>
                </a:lnTo>
                <a:lnTo>
                  <a:pt x="216" y="2798"/>
                </a:lnTo>
                <a:lnTo>
                  <a:pt x="220" y="2804"/>
                </a:lnTo>
                <a:lnTo>
                  <a:pt x="200" y="2864"/>
                </a:lnTo>
                <a:lnTo>
                  <a:pt x="192" y="2896"/>
                </a:lnTo>
                <a:lnTo>
                  <a:pt x="186" y="2930"/>
                </a:lnTo>
                <a:lnTo>
                  <a:pt x="180" y="2942"/>
                </a:lnTo>
                <a:lnTo>
                  <a:pt x="176" y="2946"/>
                </a:lnTo>
                <a:lnTo>
                  <a:pt x="172" y="2954"/>
                </a:lnTo>
                <a:lnTo>
                  <a:pt x="164" y="2956"/>
                </a:lnTo>
                <a:lnTo>
                  <a:pt x="156" y="2958"/>
                </a:lnTo>
                <a:lnTo>
                  <a:pt x="154" y="2974"/>
                </a:lnTo>
                <a:lnTo>
                  <a:pt x="156" y="2988"/>
                </a:lnTo>
                <a:lnTo>
                  <a:pt x="160" y="3000"/>
                </a:lnTo>
                <a:lnTo>
                  <a:pt x="164" y="3012"/>
                </a:lnTo>
                <a:lnTo>
                  <a:pt x="166" y="3016"/>
                </a:lnTo>
                <a:lnTo>
                  <a:pt x="168" y="3022"/>
                </a:lnTo>
                <a:lnTo>
                  <a:pt x="170" y="3026"/>
                </a:lnTo>
                <a:lnTo>
                  <a:pt x="176" y="3028"/>
                </a:lnTo>
                <a:lnTo>
                  <a:pt x="180" y="3028"/>
                </a:lnTo>
                <a:lnTo>
                  <a:pt x="186" y="3028"/>
                </a:lnTo>
                <a:lnTo>
                  <a:pt x="216" y="3032"/>
                </a:lnTo>
                <a:lnTo>
                  <a:pt x="220" y="3036"/>
                </a:lnTo>
                <a:lnTo>
                  <a:pt x="220" y="3042"/>
                </a:lnTo>
                <a:lnTo>
                  <a:pt x="220" y="3046"/>
                </a:lnTo>
                <a:lnTo>
                  <a:pt x="220" y="3050"/>
                </a:lnTo>
                <a:lnTo>
                  <a:pt x="222" y="3052"/>
                </a:lnTo>
                <a:lnTo>
                  <a:pt x="232" y="3054"/>
                </a:lnTo>
                <a:lnTo>
                  <a:pt x="236" y="3056"/>
                </a:lnTo>
                <a:lnTo>
                  <a:pt x="242" y="3054"/>
                </a:lnTo>
                <a:lnTo>
                  <a:pt x="244" y="3054"/>
                </a:lnTo>
                <a:lnTo>
                  <a:pt x="246" y="3052"/>
                </a:lnTo>
                <a:lnTo>
                  <a:pt x="248" y="3046"/>
                </a:lnTo>
                <a:lnTo>
                  <a:pt x="248" y="3040"/>
                </a:lnTo>
                <a:lnTo>
                  <a:pt x="250" y="3034"/>
                </a:lnTo>
                <a:lnTo>
                  <a:pt x="274" y="3036"/>
                </a:lnTo>
                <a:lnTo>
                  <a:pt x="296" y="3038"/>
                </a:lnTo>
                <a:lnTo>
                  <a:pt x="300" y="3034"/>
                </a:lnTo>
                <a:lnTo>
                  <a:pt x="302" y="3030"/>
                </a:lnTo>
                <a:lnTo>
                  <a:pt x="302" y="3026"/>
                </a:lnTo>
                <a:lnTo>
                  <a:pt x="308" y="3044"/>
                </a:lnTo>
                <a:lnTo>
                  <a:pt x="312" y="3062"/>
                </a:lnTo>
                <a:lnTo>
                  <a:pt x="314" y="3068"/>
                </a:lnTo>
                <a:lnTo>
                  <a:pt x="316" y="3078"/>
                </a:lnTo>
                <a:lnTo>
                  <a:pt x="320" y="3082"/>
                </a:lnTo>
                <a:lnTo>
                  <a:pt x="322" y="3084"/>
                </a:lnTo>
                <a:lnTo>
                  <a:pt x="328" y="3084"/>
                </a:lnTo>
                <a:lnTo>
                  <a:pt x="334" y="3084"/>
                </a:lnTo>
                <a:lnTo>
                  <a:pt x="338" y="3082"/>
                </a:lnTo>
                <a:lnTo>
                  <a:pt x="340" y="3078"/>
                </a:lnTo>
                <a:lnTo>
                  <a:pt x="340" y="3076"/>
                </a:lnTo>
                <a:lnTo>
                  <a:pt x="340" y="3068"/>
                </a:lnTo>
                <a:lnTo>
                  <a:pt x="340" y="3062"/>
                </a:lnTo>
                <a:lnTo>
                  <a:pt x="344" y="3032"/>
                </a:lnTo>
                <a:lnTo>
                  <a:pt x="354" y="3038"/>
                </a:lnTo>
                <a:lnTo>
                  <a:pt x="362" y="3044"/>
                </a:lnTo>
                <a:lnTo>
                  <a:pt x="370" y="3052"/>
                </a:lnTo>
                <a:lnTo>
                  <a:pt x="376" y="3062"/>
                </a:lnTo>
                <a:lnTo>
                  <a:pt x="388" y="3084"/>
                </a:lnTo>
                <a:lnTo>
                  <a:pt x="394" y="3096"/>
                </a:lnTo>
                <a:lnTo>
                  <a:pt x="402" y="3104"/>
                </a:lnTo>
                <a:lnTo>
                  <a:pt x="412" y="3108"/>
                </a:lnTo>
                <a:lnTo>
                  <a:pt x="428" y="3112"/>
                </a:lnTo>
                <a:lnTo>
                  <a:pt x="460" y="3116"/>
                </a:lnTo>
                <a:lnTo>
                  <a:pt x="490" y="3116"/>
                </a:lnTo>
                <a:lnTo>
                  <a:pt x="518" y="3116"/>
                </a:lnTo>
                <a:lnTo>
                  <a:pt x="546" y="3116"/>
                </a:lnTo>
                <a:lnTo>
                  <a:pt x="570" y="3110"/>
                </a:lnTo>
                <a:lnTo>
                  <a:pt x="576" y="3110"/>
                </a:lnTo>
                <a:lnTo>
                  <a:pt x="582" y="3108"/>
                </a:lnTo>
                <a:lnTo>
                  <a:pt x="588" y="3104"/>
                </a:lnTo>
                <a:lnTo>
                  <a:pt x="590" y="3100"/>
                </a:lnTo>
                <a:lnTo>
                  <a:pt x="592" y="3094"/>
                </a:lnTo>
                <a:lnTo>
                  <a:pt x="592" y="3088"/>
                </a:lnTo>
                <a:lnTo>
                  <a:pt x="594" y="3084"/>
                </a:lnTo>
                <a:lnTo>
                  <a:pt x="592" y="3078"/>
                </a:lnTo>
                <a:lnTo>
                  <a:pt x="590" y="3074"/>
                </a:lnTo>
                <a:lnTo>
                  <a:pt x="584" y="3070"/>
                </a:lnTo>
                <a:lnTo>
                  <a:pt x="580" y="3066"/>
                </a:lnTo>
                <a:lnTo>
                  <a:pt x="556" y="3052"/>
                </a:lnTo>
                <a:lnTo>
                  <a:pt x="534" y="3040"/>
                </a:lnTo>
                <a:lnTo>
                  <a:pt x="528" y="3036"/>
                </a:lnTo>
                <a:lnTo>
                  <a:pt x="520" y="3030"/>
                </a:lnTo>
                <a:lnTo>
                  <a:pt x="518" y="3026"/>
                </a:lnTo>
                <a:lnTo>
                  <a:pt x="512" y="3020"/>
                </a:lnTo>
                <a:lnTo>
                  <a:pt x="506" y="3016"/>
                </a:lnTo>
                <a:lnTo>
                  <a:pt x="492" y="3008"/>
                </a:lnTo>
                <a:lnTo>
                  <a:pt x="488" y="3004"/>
                </a:lnTo>
                <a:lnTo>
                  <a:pt x="474" y="2994"/>
                </a:lnTo>
                <a:lnTo>
                  <a:pt x="462" y="2980"/>
                </a:lnTo>
                <a:lnTo>
                  <a:pt x="454" y="2968"/>
                </a:lnTo>
                <a:lnTo>
                  <a:pt x="448" y="2952"/>
                </a:lnTo>
                <a:lnTo>
                  <a:pt x="436" y="2920"/>
                </a:lnTo>
                <a:lnTo>
                  <a:pt x="430" y="2904"/>
                </a:lnTo>
                <a:lnTo>
                  <a:pt x="424" y="2886"/>
                </a:lnTo>
                <a:lnTo>
                  <a:pt x="422" y="2868"/>
                </a:lnTo>
                <a:lnTo>
                  <a:pt x="422" y="2848"/>
                </a:lnTo>
                <a:lnTo>
                  <a:pt x="422" y="2846"/>
                </a:lnTo>
                <a:lnTo>
                  <a:pt x="424" y="2846"/>
                </a:lnTo>
                <a:lnTo>
                  <a:pt x="428" y="2846"/>
                </a:lnTo>
                <a:lnTo>
                  <a:pt x="432" y="2844"/>
                </a:lnTo>
                <a:lnTo>
                  <a:pt x="434" y="2842"/>
                </a:lnTo>
                <a:lnTo>
                  <a:pt x="434" y="2840"/>
                </a:lnTo>
                <a:lnTo>
                  <a:pt x="432" y="2834"/>
                </a:lnTo>
                <a:lnTo>
                  <a:pt x="428" y="2830"/>
                </a:lnTo>
                <a:lnTo>
                  <a:pt x="420" y="2826"/>
                </a:lnTo>
                <a:lnTo>
                  <a:pt x="418" y="2790"/>
                </a:lnTo>
                <a:lnTo>
                  <a:pt x="418" y="2754"/>
                </a:lnTo>
                <a:lnTo>
                  <a:pt x="422" y="2718"/>
                </a:lnTo>
                <a:lnTo>
                  <a:pt x="426" y="2682"/>
                </a:lnTo>
                <a:lnTo>
                  <a:pt x="436" y="2610"/>
                </a:lnTo>
                <a:lnTo>
                  <a:pt x="448" y="2540"/>
                </a:lnTo>
                <a:lnTo>
                  <a:pt x="468" y="2400"/>
                </a:lnTo>
                <a:lnTo>
                  <a:pt x="472" y="2364"/>
                </a:lnTo>
                <a:lnTo>
                  <a:pt x="476" y="2326"/>
                </a:lnTo>
                <a:lnTo>
                  <a:pt x="478" y="2252"/>
                </a:lnTo>
                <a:lnTo>
                  <a:pt x="480" y="2230"/>
                </a:lnTo>
                <a:lnTo>
                  <a:pt x="484" y="2208"/>
                </a:lnTo>
                <a:lnTo>
                  <a:pt x="486" y="2200"/>
                </a:lnTo>
                <a:lnTo>
                  <a:pt x="492" y="2190"/>
                </a:lnTo>
                <a:lnTo>
                  <a:pt x="502" y="2174"/>
                </a:lnTo>
                <a:lnTo>
                  <a:pt x="510" y="2154"/>
                </a:lnTo>
                <a:lnTo>
                  <a:pt x="514" y="2134"/>
                </a:lnTo>
                <a:lnTo>
                  <a:pt x="520" y="2122"/>
                </a:lnTo>
                <a:lnTo>
                  <a:pt x="524" y="2112"/>
                </a:lnTo>
                <a:lnTo>
                  <a:pt x="526" y="2098"/>
                </a:lnTo>
                <a:lnTo>
                  <a:pt x="526" y="2086"/>
                </a:lnTo>
                <a:lnTo>
                  <a:pt x="526" y="2060"/>
                </a:lnTo>
                <a:lnTo>
                  <a:pt x="526" y="2048"/>
                </a:lnTo>
                <a:lnTo>
                  <a:pt x="526" y="2036"/>
                </a:lnTo>
                <a:lnTo>
                  <a:pt x="530" y="2026"/>
                </a:lnTo>
                <a:lnTo>
                  <a:pt x="536" y="2016"/>
                </a:lnTo>
                <a:lnTo>
                  <a:pt x="566" y="2014"/>
                </a:lnTo>
                <a:lnTo>
                  <a:pt x="598" y="2012"/>
                </a:lnTo>
                <a:lnTo>
                  <a:pt x="612" y="2010"/>
                </a:lnTo>
                <a:lnTo>
                  <a:pt x="626" y="2006"/>
                </a:lnTo>
                <a:lnTo>
                  <a:pt x="638" y="2000"/>
                </a:lnTo>
                <a:lnTo>
                  <a:pt x="646" y="1992"/>
                </a:lnTo>
                <a:lnTo>
                  <a:pt x="650" y="1988"/>
                </a:lnTo>
                <a:lnTo>
                  <a:pt x="652" y="1984"/>
                </a:lnTo>
                <a:lnTo>
                  <a:pt x="652" y="1980"/>
                </a:lnTo>
                <a:lnTo>
                  <a:pt x="652" y="1970"/>
                </a:lnTo>
                <a:lnTo>
                  <a:pt x="652" y="1964"/>
                </a:lnTo>
                <a:lnTo>
                  <a:pt x="650" y="1914"/>
                </a:lnTo>
                <a:lnTo>
                  <a:pt x="652" y="1864"/>
                </a:lnTo>
                <a:lnTo>
                  <a:pt x="656" y="1764"/>
                </a:lnTo>
                <a:lnTo>
                  <a:pt x="662" y="1664"/>
                </a:lnTo>
                <a:lnTo>
                  <a:pt x="662" y="1614"/>
                </a:lnTo>
                <a:lnTo>
                  <a:pt x="660" y="1564"/>
                </a:lnTo>
                <a:lnTo>
                  <a:pt x="666" y="1560"/>
                </a:lnTo>
                <a:lnTo>
                  <a:pt x="672" y="1558"/>
                </a:lnTo>
                <a:lnTo>
                  <a:pt x="676" y="1556"/>
                </a:lnTo>
                <a:lnTo>
                  <a:pt x="680" y="1552"/>
                </a:lnTo>
                <a:lnTo>
                  <a:pt x="682" y="1548"/>
                </a:lnTo>
                <a:lnTo>
                  <a:pt x="684" y="1540"/>
                </a:lnTo>
                <a:lnTo>
                  <a:pt x="682" y="1532"/>
                </a:lnTo>
                <a:lnTo>
                  <a:pt x="680" y="1528"/>
                </a:lnTo>
                <a:lnTo>
                  <a:pt x="680" y="1524"/>
                </a:lnTo>
                <a:lnTo>
                  <a:pt x="680" y="1518"/>
                </a:lnTo>
                <a:lnTo>
                  <a:pt x="680" y="1514"/>
                </a:lnTo>
                <a:lnTo>
                  <a:pt x="678" y="1506"/>
                </a:lnTo>
                <a:lnTo>
                  <a:pt x="672" y="1424"/>
                </a:lnTo>
                <a:lnTo>
                  <a:pt x="668" y="1382"/>
                </a:lnTo>
                <a:lnTo>
                  <a:pt x="664" y="1342"/>
                </a:lnTo>
                <a:lnTo>
                  <a:pt x="660" y="1324"/>
                </a:lnTo>
                <a:lnTo>
                  <a:pt x="656" y="1308"/>
                </a:lnTo>
                <a:lnTo>
                  <a:pt x="652" y="1292"/>
                </a:lnTo>
                <a:lnTo>
                  <a:pt x="652" y="1278"/>
                </a:lnTo>
                <a:lnTo>
                  <a:pt x="654" y="1272"/>
                </a:lnTo>
                <a:lnTo>
                  <a:pt x="656" y="1266"/>
                </a:lnTo>
                <a:lnTo>
                  <a:pt x="660" y="1262"/>
                </a:lnTo>
                <a:lnTo>
                  <a:pt x="660" y="1256"/>
                </a:lnTo>
                <a:lnTo>
                  <a:pt x="658" y="1246"/>
                </a:lnTo>
                <a:lnTo>
                  <a:pt x="654" y="1238"/>
                </a:lnTo>
                <a:lnTo>
                  <a:pt x="646" y="1230"/>
                </a:lnTo>
                <a:lnTo>
                  <a:pt x="642" y="1220"/>
                </a:lnTo>
                <a:lnTo>
                  <a:pt x="634" y="1198"/>
                </a:lnTo>
                <a:lnTo>
                  <a:pt x="632" y="1186"/>
                </a:lnTo>
                <a:lnTo>
                  <a:pt x="630" y="1176"/>
                </a:lnTo>
                <a:lnTo>
                  <a:pt x="634" y="1166"/>
                </a:lnTo>
                <a:lnTo>
                  <a:pt x="640" y="1152"/>
                </a:lnTo>
                <a:lnTo>
                  <a:pt x="654" y="1128"/>
                </a:lnTo>
                <a:lnTo>
                  <a:pt x="678" y="1078"/>
                </a:lnTo>
                <a:lnTo>
                  <a:pt x="700" y="1030"/>
                </a:lnTo>
                <a:lnTo>
                  <a:pt x="714" y="1006"/>
                </a:lnTo>
                <a:lnTo>
                  <a:pt x="720" y="994"/>
                </a:lnTo>
                <a:lnTo>
                  <a:pt x="726" y="984"/>
                </a:lnTo>
                <a:lnTo>
                  <a:pt x="728" y="968"/>
                </a:lnTo>
                <a:lnTo>
                  <a:pt x="730" y="950"/>
                </a:lnTo>
                <a:lnTo>
                  <a:pt x="734" y="928"/>
                </a:lnTo>
                <a:lnTo>
                  <a:pt x="734" y="910"/>
                </a:lnTo>
                <a:lnTo>
                  <a:pt x="732" y="890"/>
                </a:lnTo>
                <a:lnTo>
                  <a:pt x="728" y="866"/>
                </a:lnTo>
                <a:lnTo>
                  <a:pt x="722" y="840"/>
                </a:lnTo>
                <a:lnTo>
                  <a:pt x="718" y="814"/>
                </a:lnTo>
                <a:lnTo>
                  <a:pt x="712" y="804"/>
                </a:lnTo>
                <a:lnTo>
                  <a:pt x="708" y="792"/>
                </a:lnTo>
                <a:lnTo>
                  <a:pt x="698" y="758"/>
                </a:lnTo>
                <a:lnTo>
                  <a:pt x="690" y="722"/>
                </a:lnTo>
                <a:lnTo>
                  <a:pt x="682" y="686"/>
                </a:lnTo>
                <a:lnTo>
                  <a:pt x="678" y="648"/>
                </a:lnTo>
                <a:lnTo>
                  <a:pt x="678" y="632"/>
                </a:lnTo>
                <a:lnTo>
                  <a:pt x="680" y="616"/>
                </a:lnTo>
                <a:lnTo>
                  <a:pt x="680" y="598"/>
                </a:lnTo>
                <a:lnTo>
                  <a:pt x="678" y="580"/>
                </a:lnTo>
                <a:lnTo>
                  <a:pt x="676" y="570"/>
                </a:lnTo>
                <a:lnTo>
                  <a:pt x="672" y="562"/>
                </a:lnTo>
                <a:lnTo>
                  <a:pt x="660" y="544"/>
                </a:lnTo>
                <a:lnTo>
                  <a:pt x="658" y="540"/>
                </a:lnTo>
                <a:lnTo>
                  <a:pt x="640" y="518"/>
                </a:lnTo>
                <a:lnTo>
                  <a:pt x="632" y="508"/>
                </a:lnTo>
                <a:lnTo>
                  <a:pt x="622" y="500"/>
                </a:lnTo>
                <a:lnTo>
                  <a:pt x="616" y="498"/>
                </a:lnTo>
                <a:lnTo>
                  <a:pt x="606" y="492"/>
                </a:lnTo>
                <a:lnTo>
                  <a:pt x="596" y="488"/>
                </a:lnTo>
                <a:lnTo>
                  <a:pt x="584" y="484"/>
                </a:lnTo>
                <a:lnTo>
                  <a:pt x="570" y="482"/>
                </a:lnTo>
                <a:lnTo>
                  <a:pt x="568" y="478"/>
                </a:lnTo>
                <a:lnTo>
                  <a:pt x="568" y="474"/>
                </a:lnTo>
                <a:lnTo>
                  <a:pt x="568" y="464"/>
                </a:lnTo>
                <a:lnTo>
                  <a:pt x="572" y="466"/>
                </a:lnTo>
                <a:lnTo>
                  <a:pt x="574" y="472"/>
                </a:lnTo>
                <a:lnTo>
                  <a:pt x="578" y="478"/>
                </a:lnTo>
                <a:lnTo>
                  <a:pt x="580" y="480"/>
                </a:lnTo>
                <a:lnTo>
                  <a:pt x="582" y="480"/>
                </a:lnTo>
                <a:lnTo>
                  <a:pt x="576" y="464"/>
                </a:lnTo>
                <a:lnTo>
                  <a:pt x="572" y="442"/>
                </a:lnTo>
                <a:lnTo>
                  <a:pt x="568" y="420"/>
                </a:lnTo>
                <a:lnTo>
                  <a:pt x="566" y="396"/>
                </a:lnTo>
                <a:lnTo>
                  <a:pt x="564" y="346"/>
                </a:lnTo>
                <a:lnTo>
                  <a:pt x="564" y="296"/>
                </a:lnTo>
                <a:lnTo>
                  <a:pt x="568" y="242"/>
                </a:lnTo>
                <a:lnTo>
                  <a:pt x="568" y="212"/>
                </a:lnTo>
                <a:lnTo>
                  <a:pt x="566" y="184"/>
                </a:lnTo>
                <a:lnTo>
                  <a:pt x="562" y="166"/>
                </a:lnTo>
                <a:lnTo>
                  <a:pt x="554" y="148"/>
                </a:lnTo>
                <a:lnTo>
                  <a:pt x="550" y="130"/>
                </a:lnTo>
                <a:lnTo>
                  <a:pt x="546" y="112"/>
                </a:lnTo>
                <a:lnTo>
                  <a:pt x="554" y="124"/>
                </a:lnTo>
                <a:lnTo>
                  <a:pt x="558" y="138"/>
                </a:lnTo>
                <a:lnTo>
                  <a:pt x="562" y="156"/>
                </a:lnTo>
                <a:lnTo>
                  <a:pt x="564" y="174"/>
                </a:lnTo>
                <a:lnTo>
                  <a:pt x="564" y="150"/>
                </a:lnTo>
                <a:lnTo>
                  <a:pt x="560" y="130"/>
                </a:lnTo>
                <a:lnTo>
                  <a:pt x="554" y="110"/>
                </a:lnTo>
                <a:lnTo>
                  <a:pt x="546" y="94"/>
                </a:lnTo>
                <a:lnTo>
                  <a:pt x="536" y="78"/>
                </a:lnTo>
                <a:lnTo>
                  <a:pt x="524" y="64"/>
                </a:lnTo>
                <a:lnTo>
                  <a:pt x="500" y="36"/>
                </a:lnTo>
                <a:lnTo>
                  <a:pt x="492" y="36"/>
                </a:lnTo>
                <a:lnTo>
                  <a:pt x="484" y="38"/>
                </a:lnTo>
                <a:lnTo>
                  <a:pt x="474" y="38"/>
                </a:lnTo>
                <a:lnTo>
                  <a:pt x="466" y="36"/>
                </a:lnTo>
                <a:lnTo>
                  <a:pt x="460" y="34"/>
                </a:lnTo>
                <a:lnTo>
                  <a:pt x="454" y="30"/>
                </a:lnTo>
                <a:lnTo>
                  <a:pt x="450" y="24"/>
                </a:lnTo>
                <a:lnTo>
                  <a:pt x="444" y="18"/>
                </a:lnTo>
                <a:lnTo>
                  <a:pt x="430" y="10"/>
                </a:lnTo>
                <a:lnTo>
                  <a:pt x="414" y="6"/>
                </a:lnTo>
                <a:lnTo>
                  <a:pt x="398" y="2"/>
                </a:lnTo>
                <a:lnTo>
                  <a:pt x="380" y="0"/>
                </a:lnTo>
                <a:lnTo>
                  <a:pt x="364" y="2"/>
                </a:lnTo>
                <a:lnTo>
                  <a:pt x="346" y="4"/>
                </a:lnTo>
                <a:lnTo>
                  <a:pt x="330" y="8"/>
                </a:lnTo>
                <a:lnTo>
                  <a:pt x="314" y="14"/>
                </a:lnTo>
                <a:close/>
              </a:path>
            </a:pathLst>
          </a:custGeom>
          <a:solidFill>
            <a:schemeClr val="bg1">
              <a:alpha val="4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0422" name="Freeform 33"/>
          <p:cNvSpPr>
            <a:spLocks/>
          </p:cNvSpPr>
          <p:nvPr/>
        </p:nvSpPr>
        <p:spPr bwMode="auto">
          <a:xfrm flipH="1">
            <a:off x="615950" y="1695449"/>
            <a:ext cx="95218" cy="403749"/>
          </a:xfrm>
          <a:custGeom>
            <a:avLst/>
            <a:gdLst>
              <a:gd name="T0" fmla="*/ 0 w 844"/>
              <a:gd name="T1" fmla="*/ 0 h 3116"/>
              <a:gd name="T2" fmla="*/ 0 w 844"/>
              <a:gd name="T3" fmla="*/ 0 h 3116"/>
              <a:gd name="T4" fmla="*/ 0 w 844"/>
              <a:gd name="T5" fmla="*/ 0 h 3116"/>
              <a:gd name="T6" fmla="*/ 0 w 844"/>
              <a:gd name="T7" fmla="*/ 0 h 3116"/>
              <a:gd name="T8" fmla="*/ 0 w 844"/>
              <a:gd name="T9" fmla="*/ 0 h 3116"/>
              <a:gd name="T10" fmla="*/ 0 w 844"/>
              <a:gd name="T11" fmla="*/ 0 h 3116"/>
              <a:gd name="T12" fmla="*/ 0 w 844"/>
              <a:gd name="T13" fmla="*/ 0 h 3116"/>
              <a:gd name="T14" fmla="*/ 0 w 844"/>
              <a:gd name="T15" fmla="*/ 0 h 3116"/>
              <a:gd name="T16" fmla="*/ 0 w 844"/>
              <a:gd name="T17" fmla="*/ 0 h 3116"/>
              <a:gd name="T18" fmla="*/ 0 w 844"/>
              <a:gd name="T19" fmla="*/ 0 h 3116"/>
              <a:gd name="T20" fmla="*/ 0 w 844"/>
              <a:gd name="T21" fmla="*/ 0 h 3116"/>
              <a:gd name="T22" fmla="*/ 0 w 844"/>
              <a:gd name="T23" fmla="*/ 0 h 3116"/>
              <a:gd name="T24" fmla="*/ 0 w 844"/>
              <a:gd name="T25" fmla="*/ 0 h 3116"/>
              <a:gd name="T26" fmla="*/ 0 w 844"/>
              <a:gd name="T27" fmla="*/ 0 h 3116"/>
              <a:gd name="T28" fmla="*/ 0 w 844"/>
              <a:gd name="T29" fmla="*/ 0 h 3116"/>
              <a:gd name="T30" fmla="*/ 0 w 844"/>
              <a:gd name="T31" fmla="*/ 0 h 3116"/>
              <a:gd name="T32" fmla="*/ 0 w 844"/>
              <a:gd name="T33" fmla="*/ 0 h 3116"/>
              <a:gd name="T34" fmla="*/ 0 w 844"/>
              <a:gd name="T35" fmla="*/ 0 h 3116"/>
              <a:gd name="T36" fmla="*/ 0 w 844"/>
              <a:gd name="T37" fmla="*/ 0 h 3116"/>
              <a:gd name="T38" fmla="*/ 0 w 844"/>
              <a:gd name="T39" fmla="*/ 0 h 3116"/>
              <a:gd name="T40" fmla="*/ 0 w 844"/>
              <a:gd name="T41" fmla="*/ 0 h 3116"/>
              <a:gd name="T42" fmla="*/ 0 w 844"/>
              <a:gd name="T43" fmla="*/ 0 h 3116"/>
              <a:gd name="T44" fmla="*/ 0 w 844"/>
              <a:gd name="T45" fmla="*/ 0 h 3116"/>
              <a:gd name="T46" fmla="*/ 0 w 844"/>
              <a:gd name="T47" fmla="*/ 0 h 3116"/>
              <a:gd name="T48" fmla="*/ 0 w 844"/>
              <a:gd name="T49" fmla="*/ 0 h 3116"/>
              <a:gd name="T50" fmla="*/ 0 w 844"/>
              <a:gd name="T51" fmla="*/ 0 h 3116"/>
              <a:gd name="T52" fmla="*/ 0 w 844"/>
              <a:gd name="T53" fmla="*/ 0 h 3116"/>
              <a:gd name="T54" fmla="*/ 0 w 844"/>
              <a:gd name="T55" fmla="*/ 0 h 3116"/>
              <a:gd name="T56" fmla="*/ 0 w 844"/>
              <a:gd name="T57" fmla="*/ 0 h 3116"/>
              <a:gd name="T58" fmla="*/ 0 w 844"/>
              <a:gd name="T59" fmla="*/ 0 h 3116"/>
              <a:gd name="T60" fmla="*/ 0 w 844"/>
              <a:gd name="T61" fmla="*/ 0 h 3116"/>
              <a:gd name="T62" fmla="*/ 0 w 844"/>
              <a:gd name="T63" fmla="*/ 0 h 3116"/>
              <a:gd name="T64" fmla="*/ 0 w 844"/>
              <a:gd name="T65" fmla="*/ 0 h 3116"/>
              <a:gd name="T66" fmla="*/ 0 w 844"/>
              <a:gd name="T67" fmla="*/ 0 h 3116"/>
              <a:gd name="T68" fmla="*/ 0 w 844"/>
              <a:gd name="T69" fmla="*/ 0 h 3116"/>
              <a:gd name="T70" fmla="*/ 0 w 844"/>
              <a:gd name="T71" fmla="*/ 0 h 3116"/>
              <a:gd name="T72" fmla="*/ 0 w 844"/>
              <a:gd name="T73" fmla="*/ 0 h 3116"/>
              <a:gd name="T74" fmla="*/ 0 w 844"/>
              <a:gd name="T75" fmla="*/ 0 h 3116"/>
              <a:gd name="T76" fmla="*/ 0 w 844"/>
              <a:gd name="T77" fmla="*/ 0 h 3116"/>
              <a:gd name="T78" fmla="*/ 0 w 844"/>
              <a:gd name="T79" fmla="*/ 0 h 3116"/>
              <a:gd name="T80" fmla="*/ 0 w 844"/>
              <a:gd name="T81" fmla="*/ 0 h 3116"/>
              <a:gd name="T82" fmla="*/ 0 w 844"/>
              <a:gd name="T83" fmla="*/ 0 h 3116"/>
              <a:gd name="T84" fmla="*/ 0 w 844"/>
              <a:gd name="T85" fmla="*/ 0 h 3116"/>
              <a:gd name="T86" fmla="*/ 0 w 844"/>
              <a:gd name="T87" fmla="*/ 0 h 3116"/>
              <a:gd name="T88" fmla="*/ 0 w 844"/>
              <a:gd name="T89" fmla="*/ 0 h 3116"/>
              <a:gd name="T90" fmla="*/ 0 w 844"/>
              <a:gd name="T91" fmla="*/ 0 h 3116"/>
              <a:gd name="T92" fmla="*/ 0 w 844"/>
              <a:gd name="T93" fmla="*/ 0 h 3116"/>
              <a:gd name="T94" fmla="*/ 0 w 844"/>
              <a:gd name="T95" fmla="*/ 0 h 3116"/>
              <a:gd name="T96" fmla="*/ 0 w 844"/>
              <a:gd name="T97" fmla="*/ 0 h 3116"/>
              <a:gd name="T98" fmla="*/ 0 w 844"/>
              <a:gd name="T99" fmla="*/ 0 h 3116"/>
              <a:gd name="T100" fmla="*/ 0 w 844"/>
              <a:gd name="T101" fmla="*/ 0 h 3116"/>
              <a:gd name="T102" fmla="*/ 0 w 844"/>
              <a:gd name="T103" fmla="*/ 0 h 3116"/>
              <a:gd name="T104" fmla="*/ 0 w 844"/>
              <a:gd name="T105" fmla="*/ 0 h 3116"/>
              <a:gd name="T106" fmla="*/ 0 w 844"/>
              <a:gd name="T107" fmla="*/ 0 h 3116"/>
              <a:gd name="T108" fmla="*/ 0 w 844"/>
              <a:gd name="T109" fmla="*/ 0 h 3116"/>
              <a:gd name="T110" fmla="*/ 0 w 844"/>
              <a:gd name="T111" fmla="*/ 0 h 3116"/>
              <a:gd name="T112" fmla="*/ 0 w 844"/>
              <a:gd name="T113" fmla="*/ 0 h 3116"/>
              <a:gd name="T114" fmla="*/ 0 w 844"/>
              <a:gd name="T115" fmla="*/ 0 h 3116"/>
              <a:gd name="T116" fmla="*/ 0 w 844"/>
              <a:gd name="T117" fmla="*/ 0 h 3116"/>
              <a:gd name="T118" fmla="*/ 0 w 844"/>
              <a:gd name="T119" fmla="*/ 0 h 31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4"/>
              <a:gd name="T181" fmla="*/ 0 h 3116"/>
              <a:gd name="T182" fmla="*/ 844 w 844"/>
              <a:gd name="T183" fmla="*/ 3116 h 31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4" h="3116">
                <a:moveTo>
                  <a:pt x="504" y="4"/>
                </a:moveTo>
                <a:lnTo>
                  <a:pt x="504" y="4"/>
                </a:lnTo>
                <a:lnTo>
                  <a:pt x="498" y="4"/>
                </a:lnTo>
                <a:lnTo>
                  <a:pt x="492" y="4"/>
                </a:lnTo>
                <a:lnTo>
                  <a:pt x="488" y="6"/>
                </a:lnTo>
                <a:lnTo>
                  <a:pt x="482" y="10"/>
                </a:lnTo>
                <a:lnTo>
                  <a:pt x="476" y="10"/>
                </a:lnTo>
                <a:lnTo>
                  <a:pt x="462" y="10"/>
                </a:lnTo>
                <a:lnTo>
                  <a:pt x="446" y="16"/>
                </a:lnTo>
                <a:lnTo>
                  <a:pt x="432" y="20"/>
                </a:lnTo>
                <a:lnTo>
                  <a:pt x="426" y="24"/>
                </a:lnTo>
                <a:lnTo>
                  <a:pt x="414" y="26"/>
                </a:lnTo>
                <a:lnTo>
                  <a:pt x="404" y="30"/>
                </a:lnTo>
                <a:lnTo>
                  <a:pt x="396" y="38"/>
                </a:lnTo>
                <a:lnTo>
                  <a:pt x="390" y="48"/>
                </a:lnTo>
                <a:lnTo>
                  <a:pt x="386" y="60"/>
                </a:lnTo>
                <a:lnTo>
                  <a:pt x="382" y="74"/>
                </a:lnTo>
                <a:lnTo>
                  <a:pt x="376" y="78"/>
                </a:lnTo>
                <a:lnTo>
                  <a:pt x="372" y="82"/>
                </a:lnTo>
                <a:lnTo>
                  <a:pt x="370" y="84"/>
                </a:lnTo>
                <a:lnTo>
                  <a:pt x="366" y="98"/>
                </a:lnTo>
                <a:lnTo>
                  <a:pt x="362" y="106"/>
                </a:lnTo>
                <a:lnTo>
                  <a:pt x="356" y="118"/>
                </a:lnTo>
                <a:lnTo>
                  <a:pt x="356" y="124"/>
                </a:lnTo>
                <a:lnTo>
                  <a:pt x="352" y="132"/>
                </a:lnTo>
                <a:lnTo>
                  <a:pt x="350" y="144"/>
                </a:lnTo>
                <a:lnTo>
                  <a:pt x="350" y="154"/>
                </a:lnTo>
                <a:lnTo>
                  <a:pt x="348" y="162"/>
                </a:lnTo>
                <a:lnTo>
                  <a:pt x="352" y="184"/>
                </a:lnTo>
                <a:lnTo>
                  <a:pt x="350" y="194"/>
                </a:lnTo>
                <a:lnTo>
                  <a:pt x="350" y="202"/>
                </a:lnTo>
                <a:lnTo>
                  <a:pt x="350" y="214"/>
                </a:lnTo>
                <a:lnTo>
                  <a:pt x="358" y="246"/>
                </a:lnTo>
                <a:lnTo>
                  <a:pt x="362" y="256"/>
                </a:lnTo>
                <a:lnTo>
                  <a:pt x="368" y="266"/>
                </a:lnTo>
                <a:lnTo>
                  <a:pt x="372" y="270"/>
                </a:lnTo>
                <a:lnTo>
                  <a:pt x="374" y="272"/>
                </a:lnTo>
                <a:lnTo>
                  <a:pt x="380" y="274"/>
                </a:lnTo>
                <a:lnTo>
                  <a:pt x="382" y="292"/>
                </a:lnTo>
                <a:lnTo>
                  <a:pt x="382" y="308"/>
                </a:lnTo>
                <a:lnTo>
                  <a:pt x="382" y="326"/>
                </a:lnTo>
                <a:lnTo>
                  <a:pt x="376" y="372"/>
                </a:lnTo>
                <a:lnTo>
                  <a:pt x="374" y="370"/>
                </a:lnTo>
                <a:lnTo>
                  <a:pt x="372" y="370"/>
                </a:lnTo>
                <a:lnTo>
                  <a:pt x="368" y="376"/>
                </a:lnTo>
                <a:lnTo>
                  <a:pt x="366" y="384"/>
                </a:lnTo>
                <a:lnTo>
                  <a:pt x="362" y="386"/>
                </a:lnTo>
                <a:lnTo>
                  <a:pt x="358" y="392"/>
                </a:lnTo>
                <a:lnTo>
                  <a:pt x="352" y="400"/>
                </a:lnTo>
                <a:lnTo>
                  <a:pt x="342" y="410"/>
                </a:lnTo>
                <a:lnTo>
                  <a:pt x="332" y="420"/>
                </a:lnTo>
                <a:lnTo>
                  <a:pt x="324" y="426"/>
                </a:lnTo>
                <a:lnTo>
                  <a:pt x="310" y="432"/>
                </a:lnTo>
                <a:lnTo>
                  <a:pt x="306" y="434"/>
                </a:lnTo>
                <a:lnTo>
                  <a:pt x="302" y="438"/>
                </a:lnTo>
                <a:lnTo>
                  <a:pt x="274" y="440"/>
                </a:lnTo>
                <a:lnTo>
                  <a:pt x="226" y="446"/>
                </a:lnTo>
                <a:lnTo>
                  <a:pt x="180" y="456"/>
                </a:lnTo>
                <a:lnTo>
                  <a:pt x="156" y="460"/>
                </a:lnTo>
                <a:lnTo>
                  <a:pt x="132" y="462"/>
                </a:lnTo>
                <a:lnTo>
                  <a:pt x="110" y="464"/>
                </a:lnTo>
                <a:lnTo>
                  <a:pt x="100" y="466"/>
                </a:lnTo>
                <a:lnTo>
                  <a:pt x="88" y="470"/>
                </a:lnTo>
                <a:lnTo>
                  <a:pt x="78" y="476"/>
                </a:lnTo>
                <a:lnTo>
                  <a:pt x="68" y="484"/>
                </a:lnTo>
                <a:lnTo>
                  <a:pt x="62" y="496"/>
                </a:lnTo>
                <a:lnTo>
                  <a:pt x="56" y="510"/>
                </a:lnTo>
                <a:lnTo>
                  <a:pt x="48" y="548"/>
                </a:lnTo>
                <a:lnTo>
                  <a:pt x="42" y="584"/>
                </a:lnTo>
                <a:lnTo>
                  <a:pt x="38" y="624"/>
                </a:lnTo>
                <a:lnTo>
                  <a:pt x="32" y="634"/>
                </a:lnTo>
                <a:lnTo>
                  <a:pt x="18" y="658"/>
                </a:lnTo>
                <a:lnTo>
                  <a:pt x="12" y="676"/>
                </a:lnTo>
                <a:lnTo>
                  <a:pt x="8" y="698"/>
                </a:lnTo>
                <a:lnTo>
                  <a:pt x="4" y="722"/>
                </a:lnTo>
                <a:lnTo>
                  <a:pt x="4" y="748"/>
                </a:lnTo>
                <a:lnTo>
                  <a:pt x="4" y="818"/>
                </a:lnTo>
                <a:lnTo>
                  <a:pt x="4" y="904"/>
                </a:lnTo>
                <a:lnTo>
                  <a:pt x="0" y="1016"/>
                </a:lnTo>
                <a:lnTo>
                  <a:pt x="6" y="1050"/>
                </a:lnTo>
                <a:lnTo>
                  <a:pt x="18" y="1106"/>
                </a:lnTo>
                <a:lnTo>
                  <a:pt x="30" y="1164"/>
                </a:lnTo>
                <a:lnTo>
                  <a:pt x="36" y="1202"/>
                </a:lnTo>
                <a:lnTo>
                  <a:pt x="38" y="1220"/>
                </a:lnTo>
                <a:lnTo>
                  <a:pt x="42" y="1238"/>
                </a:lnTo>
                <a:lnTo>
                  <a:pt x="46" y="1246"/>
                </a:lnTo>
                <a:lnTo>
                  <a:pt x="52" y="1254"/>
                </a:lnTo>
                <a:lnTo>
                  <a:pt x="60" y="1258"/>
                </a:lnTo>
                <a:lnTo>
                  <a:pt x="68" y="1262"/>
                </a:lnTo>
                <a:lnTo>
                  <a:pt x="86" y="1268"/>
                </a:lnTo>
                <a:lnTo>
                  <a:pt x="96" y="1272"/>
                </a:lnTo>
                <a:lnTo>
                  <a:pt x="102" y="1276"/>
                </a:lnTo>
                <a:lnTo>
                  <a:pt x="104" y="1280"/>
                </a:lnTo>
                <a:lnTo>
                  <a:pt x="110" y="1284"/>
                </a:lnTo>
                <a:lnTo>
                  <a:pt x="114" y="1286"/>
                </a:lnTo>
                <a:lnTo>
                  <a:pt x="48" y="1616"/>
                </a:lnTo>
                <a:lnTo>
                  <a:pt x="48" y="1626"/>
                </a:lnTo>
                <a:lnTo>
                  <a:pt x="50" y="1636"/>
                </a:lnTo>
                <a:lnTo>
                  <a:pt x="52" y="1644"/>
                </a:lnTo>
                <a:lnTo>
                  <a:pt x="56" y="1646"/>
                </a:lnTo>
                <a:lnTo>
                  <a:pt x="58" y="1646"/>
                </a:lnTo>
                <a:lnTo>
                  <a:pt x="68" y="1646"/>
                </a:lnTo>
                <a:lnTo>
                  <a:pt x="82" y="1648"/>
                </a:lnTo>
                <a:lnTo>
                  <a:pt x="98" y="1654"/>
                </a:lnTo>
                <a:lnTo>
                  <a:pt x="104" y="1658"/>
                </a:lnTo>
                <a:lnTo>
                  <a:pt x="110" y="1662"/>
                </a:lnTo>
                <a:lnTo>
                  <a:pt x="118" y="1666"/>
                </a:lnTo>
                <a:lnTo>
                  <a:pt x="126" y="1670"/>
                </a:lnTo>
                <a:lnTo>
                  <a:pt x="144" y="1672"/>
                </a:lnTo>
                <a:lnTo>
                  <a:pt x="158" y="1672"/>
                </a:lnTo>
                <a:lnTo>
                  <a:pt x="168" y="1672"/>
                </a:lnTo>
                <a:lnTo>
                  <a:pt x="196" y="1670"/>
                </a:lnTo>
                <a:lnTo>
                  <a:pt x="196" y="1798"/>
                </a:lnTo>
                <a:lnTo>
                  <a:pt x="198" y="1820"/>
                </a:lnTo>
                <a:lnTo>
                  <a:pt x="200" y="1844"/>
                </a:lnTo>
                <a:lnTo>
                  <a:pt x="204" y="1868"/>
                </a:lnTo>
                <a:lnTo>
                  <a:pt x="196" y="1936"/>
                </a:lnTo>
                <a:lnTo>
                  <a:pt x="190" y="1998"/>
                </a:lnTo>
                <a:lnTo>
                  <a:pt x="188" y="2060"/>
                </a:lnTo>
                <a:lnTo>
                  <a:pt x="188" y="2188"/>
                </a:lnTo>
                <a:lnTo>
                  <a:pt x="188" y="2284"/>
                </a:lnTo>
                <a:lnTo>
                  <a:pt x="182" y="2376"/>
                </a:lnTo>
                <a:lnTo>
                  <a:pt x="178" y="2442"/>
                </a:lnTo>
                <a:lnTo>
                  <a:pt x="180" y="2508"/>
                </a:lnTo>
                <a:lnTo>
                  <a:pt x="184" y="2674"/>
                </a:lnTo>
                <a:lnTo>
                  <a:pt x="186" y="2804"/>
                </a:lnTo>
                <a:lnTo>
                  <a:pt x="184" y="2832"/>
                </a:lnTo>
                <a:lnTo>
                  <a:pt x="180" y="2866"/>
                </a:lnTo>
                <a:lnTo>
                  <a:pt x="180" y="2880"/>
                </a:lnTo>
                <a:lnTo>
                  <a:pt x="180" y="2894"/>
                </a:lnTo>
                <a:lnTo>
                  <a:pt x="186" y="2906"/>
                </a:lnTo>
                <a:lnTo>
                  <a:pt x="188" y="2910"/>
                </a:lnTo>
                <a:lnTo>
                  <a:pt x="192" y="2912"/>
                </a:lnTo>
                <a:lnTo>
                  <a:pt x="208" y="2920"/>
                </a:lnTo>
                <a:lnTo>
                  <a:pt x="216" y="2928"/>
                </a:lnTo>
                <a:lnTo>
                  <a:pt x="224" y="2936"/>
                </a:lnTo>
                <a:lnTo>
                  <a:pt x="226" y="2942"/>
                </a:lnTo>
                <a:lnTo>
                  <a:pt x="230" y="2958"/>
                </a:lnTo>
                <a:lnTo>
                  <a:pt x="238" y="2984"/>
                </a:lnTo>
                <a:lnTo>
                  <a:pt x="240" y="2988"/>
                </a:lnTo>
                <a:lnTo>
                  <a:pt x="244" y="2990"/>
                </a:lnTo>
                <a:lnTo>
                  <a:pt x="248" y="2992"/>
                </a:lnTo>
                <a:lnTo>
                  <a:pt x="242" y="3012"/>
                </a:lnTo>
                <a:lnTo>
                  <a:pt x="238" y="3026"/>
                </a:lnTo>
                <a:lnTo>
                  <a:pt x="234" y="3038"/>
                </a:lnTo>
                <a:lnTo>
                  <a:pt x="230" y="3044"/>
                </a:lnTo>
                <a:lnTo>
                  <a:pt x="226" y="3054"/>
                </a:lnTo>
                <a:lnTo>
                  <a:pt x="222" y="3070"/>
                </a:lnTo>
                <a:lnTo>
                  <a:pt x="222" y="3076"/>
                </a:lnTo>
                <a:lnTo>
                  <a:pt x="224" y="3082"/>
                </a:lnTo>
                <a:lnTo>
                  <a:pt x="226" y="3088"/>
                </a:lnTo>
                <a:lnTo>
                  <a:pt x="224" y="3094"/>
                </a:lnTo>
                <a:lnTo>
                  <a:pt x="222" y="3098"/>
                </a:lnTo>
                <a:lnTo>
                  <a:pt x="220" y="3102"/>
                </a:lnTo>
                <a:lnTo>
                  <a:pt x="222" y="3108"/>
                </a:lnTo>
                <a:lnTo>
                  <a:pt x="224" y="3110"/>
                </a:lnTo>
                <a:lnTo>
                  <a:pt x="226" y="3112"/>
                </a:lnTo>
                <a:lnTo>
                  <a:pt x="288" y="3114"/>
                </a:lnTo>
                <a:lnTo>
                  <a:pt x="364" y="3116"/>
                </a:lnTo>
                <a:lnTo>
                  <a:pt x="426" y="3116"/>
                </a:lnTo>
                <a:lnTo>
                  <a:pt x="428" y="3116"/>
                </a:lnTo>
                <a:lnTo>
                  <a:pt x="428" y="3112"/>
                </a:lnTo>
                <a:lnTo>
                  <a:pt x="430" y="3104"/>
                </a:lnTo>
                <a:lnTo>
                  <a:pt x="430" y="3100"/>
                </a:lnTo>
                <a:lnTo>
                  <a:pt x="428" y="3098"/>
                </a:lnTo>
                <a:lnTo>
                  <a:pt x="438" y="3096"/>
                </a:lnTo>
                <a:lnTo>
                  <a:pt x="440" y="3080"/>
                </a:lnTo>
                <a:lnTo>
                  <a:pt x="456" y="3078"/>
                </a:lnTo>
                <a:lnTo>
                  <a:pt x="474" y="3082"/>
                </a:lnTo>
                <a:lnTo>
                  <a:pt x="500" y="3086"/>
                </a:lnTo>
                <a:lnTo>
                  <a:pt x="524" y="3094"/>
                </a:lnTo>
                <a:lnTo>
                  <a:pt x="546" y="3098"/>
                </a:lnTo>
                <a:lnTo>
                  <a:pt x="574" y="3100"/>
                </a:lnTo>
                <a:lnTo>
                  <a:pt x="608" y="3102"/>
                </a:lnTo>
                <a:lnTo>
                  <a:pt x="650" y="3100"/>
                </a:lnTo>
                <a:lnTo>
                  <a:pt x="688" y="3098"/>
                </a:lnTo>
                <a:lnTo>
                  <a:pt x="720" y="3094"/>
                </a:lnTo>
                <a:lnTo>
                  <a:pt x="738" y="3088"/>
                </a:lnTo>
                <a:lnTo>
                  <a:pt x="758" y="3080"/>
                </a:lnTo>
                <a:lnTo>
                  <a:pt x="760" y="3080"/>
                </a:lnTo>
                <a:lnTo>
                  <a:pt x="760" y="3076"/>
                </a:lnTo>
                <a:lnTo>
                  <a:pt x="758" y="3070"/>
                </a:lnTo>
                <a:lnTo>
                  <a:pt x="754" y="3068"/>
                </a:lnTo>
                <a:lnTo>
                  <a:pt x="752" y="3066"/>
                </a:lnTo>
                <a:lnTo>
                  <a:pt x="752" y="3060"/>
                </a:lnTo>
                <a:lnTo>
                  <a:pt x="750" y="3056"/>
                </a:lnTo>
                <a:lnTo>
                  <a:pt x="746" y="3050"/>
                </a:lnTo>
                <a:lnTo>
                  <a:pt x="740" y="3044"/>
                </a:lnTo>
                <a:lnTo>
                  <a:pt x="732" y="3040"/>
                </a:lnTo>
                <a:lnTo>
                  <a:pt x="720" y="3034"/>
                </a:lnTo>
                <a:lnTo>
                  <a:pt x="704" y="3032"/>
                </a:lnTo>
                <a:lnTo>
                  <a:pt x="654" y="3028"/>
                </a:lnTo>
                <a:lnTo>
                  <a:pt x="646" y="3024"/>
                </a:lnTo>
                <a:lnTo>
                  <a:pt x="636" y="3018"/>
                </a:lnTo>
                <a:lnTo>
                  <a:pt x="620" y="3018"/>
                </a:lnTo>
                <a:lnTo>
                  <a:pt x="616" y="3012"/>
                </a:lnTo>
                <a:lnTo>
                  <a:pt x="604" y="3004"/>
                </a:lnTo>
                <a:lnTo>
                  <a:pt x="584" y="2990"/>
                </a:lnTo>
                <a:lnTo>
                  <a:pt x="586" y="2986"/>
                </a:lnTo>
                <a:lnTo>
                  <a:pt x="584" y="2982"/>
                </a:lnTo>
                <a:lnTo>
                  <a:pt x="580" y="2980"/>
                </a:lnTo>
                <a:lnTo>
                  <a:pt x="578" y="2980"/>
                </a:lnTo>
                <a:lnTo>
                  <a:pt x="576" y="2976"/>
                </a:lnTo>
                <a:lnTo>
                  <a:pt x="572" y="2974"/>
                </a:lnTo>
                <a:lnTo>
                  <a:pt x="566" y="2962"/>
                </a:lnTo>
                <a:lnTo>
                  <a:pt x="564" y="2960"/>
                </a:lnTo>
                <a:lnTo>
                  <a:pt x="560" y="2958"/>
                </a:lnTo>
                <a:lnTo>
                  <a:pt x="556" y="2958"/>
                </a:lnTo>
                <a:lnTo>
                  <a:pt x="554" y="2948"/>
                </a:lnTo>
                <a:lnTo>
                  <a:pt x="550" y="2944"/>
                </a:lnTo>
                <a:lnTo>
                  <a:pt x="552" y="2922"/>
                </a:lnTo>
                <a:lnTo>
                  <a:pt x="544" y="2896"/>
                </a:lnTo>
                <a:lnTo>
                  <a:pt x="536" y="2880"/>
                </a:lnTo>
                <a:lnTo>
                  <a:pt x="528" y="2868"/>
                </a:lnTo>
                <a:lnTo>
                  <a:pt x="522" y="2862"/>
                </a:lnTo>
                <a:lnTo>
                  <a:pt x="514" y="2858"/>
                </a:lnTo>
                <a:lnTo>
                  <a:pt x="506" y="2858"/>
                </a:lnTo>
                <a:lnTo>
                  <a:pt x="506" y="2854"/>
                </a:lnTo>
                <a:lnTo>
                  <a:pt x="506" y="2852"/>
                </a:lnTo>
                <a:lnTo>
                  <a:pt x="510" y="2850"/>
                </a:lnTo>
                <a:lnTo>
                  <a:pt x="518" y="2844"/>
                </a:lnTo>
                <a:lnTo>
                  <a:pt x="530" y="2836"/>
                </a:lnTo>
                <a:lnTo>
                  <a:pt x="540" y="2824"/>
                </a:lnTo>
                <a:lnTo>
                  <a:pt x="548" y="2814"/>
                </a:lnTo>
                <a:lnTo>
                  <a:pt x="588" y="2660"/>
                </a:lnTo>
                <a:lnTo>
                  <a:pt x="620" y="2546"/>
                </a:lnTo>
                <a:lnTo>
                  <a:pt x="634" y="2498"/>
                </a:lnTo>
                <a:lnTo>
                  <a:pt x="646" y="2462"/>
                </a:lnTo>
                <a:lnTo>
                  <a:pt x="656" y="2430"/>
                </a:lnTo>
                <a:lnTo>
                  <a:pt x="666" y="2392"/>
                </a:lnTo>
                <a:lnTo>
                  <a:pt x="686" y="2308"/>
                </a:lnTo>
                <a:lnTo>
                  <a:pt x="700" y="2234"/>
                </a:lnTo>
                <a:lnTo>
                  <a:pt x="708" y="2192"/>
                </a:lnTo>
                <a:lnTo>
                  <a:pt x="740" y="1986"/>
                </a:lnTo>
                <a:lnTo>
                  <a:pt x="760" y="1846"/>
                </a:lnTo>
                <a:lnTo>
                  <a:pt x="770" y="1768"/>
                </a:lnTo>
                <a:lnTo>
                  <a:pt x="776" y="1732"/>
                </a:lnTo>
                <a:lnTo>
                  <a:pt x="784" y="1688"/>
                </a:lnTo>
                <a:lnTo>
                  <a:pt x="798" y="1628"/>
                </a:lnTo>
                <a:lnTo>
                  <a:pt x="808" y="1592"/>
                </a:lnTo>
                <a:lnTo>
                  <a:pt x="816" y="1564"/>
                </a:lnTo>
                <a:lnTo>
                  <a:pt x="824" y="1540"/>
                </a:lnTo>
                <a:lnTo>
                  <a:pt x="834" y="1504"/>
                </a:lnTo>
                <a:lnTo>
                  <a:pt x="838" y="1488"/>
                </a:lnTo>
                <a:lnTo>
                  <a:pt x="838" y="1474"/>
                </a:lnTo>
                <a:lnTo>
                  <a:pt x="836" y="1444"/>
                </a:lnTo>
                <a:lnTo>
                  <a:pt x="832" y="1422"/>
                </a:lnTo>
                <a:lnTo>
                  <a:pt x="830" y="1414"/>
                </a:lnTo>
                <a:lnTo>
                  <a:pt x="832" y="1408"/>
                </a:lnTo>
                <a:lnTo>
                  <a:pt x="836" y="1404"/>
                </a:lnTo>
                <a:lnTo>
                  <a:pt x="838" y="1398"/>
                </a:lnTo>
                <a:lnTo>
                  <a:pt x="840" y="1370"/>
                </a:lnTo>
                <a:lnTo>
                  <a:pt x="844" y="1336"/>
                </a:lnTo>
                <a:lnTo>
                  <a:pt x="842" y="1322"/>
                </a:lnTo>
                <a:lnTo>
                  <a:pt x="838" y="1304"/>
                </a:lnTo>
                <a:lnTo>
                  <a:pt x="832" y="1284"/>
                </a:lnTo>
                <a:lnTo>
                  <a:pt x="830" y="1266"/>
                </a:lnTo>
                <a:lnTo>
                  <a:pt x="830" y="1258"/>
                </a:lnTo>
                <a:lnTo>
                  <a:pt x="828" y="1250"/>
                </a:lnTo>
                <a:lnTo>
                  <a:pt x="822" y="1230"/>
                </a:lnTo>
                <a:lnTo>
                  <a:pt x="812" y="1208"/>
                </a:lnTo>
                <a:lnTo>
                  <a:pt x="814" y="1184"/>
                </a:lnTo>
                <a:lnTo>
                  <a:pt x="818" y="1150"/>
                </a:lnTo>
                <a:lnTo>
                  <a:pt x="820" y="1134"/>
                </a:lnTo>
                <a:lnTo>
                  <a:pt x="820" y="1126"/>
                </a:lnTo>
                <a:lnTo>
                  <a:pt x="822" y="1122"/>
                </a:lnTo>
                <a:lnTo>
                  <a:pt x="828" y="1118"/>
                </a:lnTo>
                <a:lnTo>
                  <a:pt x="832" y="1112"/>
                </a:lnTo>
                <a:lnTo>
                  <a:pt x="834" y="1100"/>
                </a:lnTo>
                <a:lnTo>
                  <a:pt x="834" y="1086"/>
                </a:lnTo>
                <a:lnTo>
                  <a:pt x="826" y="1018"/>
                </a:lnTo>
                <a:lnTo>
                  <a:pt x="822" y="980"/>
                </a:lnTo>
                <a:lnTo>
                  <a:pt x="818" y="956"/>
                </a:lnTo>
                <a:lnTo>
                  <a:pt x="816" y="934"/>
                </a:lnTo>
                <a:lnTo>
                  <a:pt x="814" y="904"/>
                </a:lnTo>
                <a:lnTo>
                  <a:pt x="814" y="856"/>
                </a:lnTo>
                <a:lnTo>
                  <a:pt x="818" y="814"/>
                </a:lnTo>
                <a:lnTo>
                  <a:pt x="820" y="784"/>
                </a:lnTo>
                <a:lnTo>
                  <a:pt x="820" y="768"/>
                </a:lnTo>
                <a:lnTo>
                  <a:pt x="820" y="756"/>
                </a:lnTo>
                <a:lnTo>
                  <a:pt x="816" y="730"/>
                </a:lnTo>
                <a:lnTo>
                  <a:pt x="812" y="698"/>
                </a:lnTo>
                <a:lnTo>
                  <a:pt x="808" y="670"/>
                </a:lnTo>
                <a:lnTo>
                  <a:pt x="806" y="658"/>
                </a:lnTo>
                <a:lnTo>
                  <a:pt x="802" y="646"/>
                </a:lnTo>
                <a:lnTo>
                  <a:pt x="796" y="632"/>
                </a:lnTo>
                <a:lnTo>
                  <a:pt x="788" y="622"/>
                </a:lnTo>
                <a:lnTo>
                  <a:pt x="782" y="614"/>
                </a:lnTo>
                <a:lnTo>
                  <a:pt x="772" y="606"/>
                </a:lnTo>
                <a:lnTo>
                  <a:pt x="754" y="592"/>
                </a:lnTo>
                <a:lnTo>
                  <a:pt x="722" y="570"/>
                </a:lnTo>
                <a:lnTo>
                  <a:pt x="666" y="534"/>
                </a:lnTo>
                <a:lnTo>
                  <a:pt x="648" y="522"/>
                </a:lnTo>
                <a:lnTo>
                  <a:pt x="628" y="512"/>
                </a:lnTo>
                <a:lnTo>
                  <a:pt x="604" y="502"/>
                </a:lnTo>
                <a:lnTo>
                  <a:pt x="584" y="472"/>
                </a:lnTo>
                <a:lnTo>
                  <a:pt x="582" y="458"/>
                </a:lnTo>
                <a:lnTo>
                  <a:pt x="582" y="448"/>
                </a:lnTo>
                <a:lnTo>
                  <a:pt x="582" y="436"/>
                </a:lnTo>
                <a:lnTo>
                  <a:pt x="580" y="430"/>
                </a:lnTo>
                <a:lnTo>
                  <a:pt x="576" y="428"/>
                </a:lnTo>
                <a:lnTo>
                  <a:pt x="572" y="426"/>
                </a:lnTo>
                <a:lnTo>
                  <a:pt x="576" y="416"/>
                </a:lnTo>
                <a:lnTo>
                  <a:pt x="586" y="416"/>
                </a:lnTo>
                <a:lnTo>
                  <a:pt x="594" y="414"/>
                </a:lnTo>
                <a:lnTo>
                  <a:pt x="598" y="410"/>
                </a:lnTo>
                <a:lnTo>
                  <a:pt x="602" y="408"/>
                </a:lnTo>
                <a:lnTo>
                  <a:pt x="616" y="380"/>
                </a:lnTo>
                <a:lnTo>
                  <a:pt x="630" y="346"/>
                </a:lnTo>
                <a:lnTo>
                  <a:pt x="636" y="330"/>
                </a:lnTo>
                <a:lnTo>
                  <a:pt x="640" y="310"/>
                </a:lnTo>
                <a:lnTo>
                  <a:pt x="646" y="290"/>
                </a:lnTo>
                <a:lnTo>
                  <a:pt x="650" y="274"/>
                </a:lnTo>
                <a:lnTo>
                  <a:pt x="652" y="268"/>
                </a:lnTo>
                <a:lnTo>
                  <a:pt x="654" y="262"/>
                </a:lnTo>
                <a:lnTo>
                  <a:pt x="654" y="250"/>
                </a:lnTo>
                <a:lnTo>
                  <a:pt x="650" y="240"/>
                </a:lnTo>
                <a:lnTo>
                  <a:pt x="652" y="228"/>
                </a:lnTo>
                <a:lnTo>
                  <a:pt x="654" y="226"/>
                </a:lnTo>
                <a:lnTo>
                  <a:pt x="660" y="224"/>
                </a:lnTo>
                <a:lnTo>
                  <a:pt x="664" y="222"/>
                </a:lnTo>
                <a:lnTo>
                  <a:pt x="656" y="222"/>
                </a:lnTo>
                <a:lnTo>
                  <a:pt x="664" y="202"/>
                </a:lnTo>
                <a:lnTo>
                  <a:pt x="666" y="198"/>
                </a:lnTo>
                <a:lnTo>
                  <a:pt x="666" y="194"/>
                </a:lnTo>
                <a:lnTo>
                  <a:pt x="664" y="190"/>
                </a:lnTo>
                <a:lnTo>
                  <a:pt x="664" y="178"/>
                </a:lnTo>
                <a:lnTo>
                  <a:pt x="664" y="166"/>
                </a:lnTo>
                <a:lnTo>
                  <a:pt x="662" y="154"/>
                </a:lnTo>
                <a:lnTo>
                  <a:pt x="654" y="130"/>
                </a:lnTo>
                <a:lnTo>
                  <a:pt x="650" y="116"/>
                </a:lnTo>
                <a:lnTo>
                  <a:pt x="658" y="112"/>
                </a:lnTo>
                <a:lnTo>
                  <a:pt x="662" y="108"/>
                </a:lnTo>
                <a:lnTo>
                  <a:pt x="664" y="106"/>
                </a:lnTo>
                <a:lnTo>
                  <a:pt x="664" y="102"/>
                </a:lnTo>
                <a:lnTo>
                  <a:pt x="664" y="88"/>
                </a:lnTo>
                <a:lnTo>
                  <a:pt x="664" y="86"/>
                </a:lnTo>
                <a:lnTo>
                  <a:pt x="662" y="74"/>
                </a:lnTo>
                <a:lnTo>
                  <a:pt x="658" y="68"/>
                </a:lnTo>
                <a:lnTo>
                  <a:pt x="656" y="64"/>
                </a:lnTo>
                <a:lnTo>
                  <a:pt x="654" y="62"/>
                </a:lnTo>
                <a:lnTo>
                  <a:pt x="628" y="36"/>
                </a:lnTo>
                <a:lnTo>
                  <a:pt x="620" y="30"/>
                </a:lnTo>
                <a:lnTo>
                  <a:pt x="614" y="26"/>
                </a:lnTo>
                <a:lnTo>
                  <a:pt x="604" y="22"/>
                </a:lnTo>
                <a:lnTo>
                  <a:pt x="596" y="20"/>
                </a:lnTo>
                <a:lnTo>
                  <a:pt x="590" y="16"/>
                </a:lnTo>
                <a:lnTo>
                  <a:pt x="584" y="16"/>
                </a:lnTo>
                <a:lnTo>
                  <a:pt x="574" y="14"/>
                </a:lnTo>
                <a:lnTo>
                  <a:pt x="560" y="10"/>
                </a:lnTo>
                <a:lnTo>
                  <a:pt x="540" y="6"/>
                </a:lnTo>
                <a:lnTo>
                  <a:pt x="532" y="2"/>
                </a:lnTo>
                <a:lnTo>
                  <a:pt x="516" y="0"/>
                </a:lnTo>
                <a:lnTo>
                  <a:pt x="512" y="2"/>
                </a:lnTo>
                <a:lnTo>
                  <a:pt x="508" y="2"/>
                </a:lnTo>
                <a:lnTo>
                  <a:pt x="504" y="4"/>
                </a:lnTo>
                <a:close/>
              </a:path>
            </a:pathLst>
          </a:custGeom>
          <a:solidFill>
            <a:schemeClr val="bg1">
              <a:alpha val="5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0423" name="Freeform 34"/>
          <p:cNvSpPr>
            <a:spLocks/>
          </p:cNvSpPr>
          <p:nvPr/>
        </p:nvSpPr>
        <p:spPr bwMode="auto">
          <a:xfrm>
            <a:off x="708024" y="1795463"/>
            <a:ext cx="97939" cy="416366"/>
          </a:xfrm>
          <a:custGeom>
            <a:avLst/>
            <a:gdLst>
              <a:gd name="T0" fmla="*/ 0 w 872"/>
              <a:gd name="T1" fmla="*/ 0 h 3210"/>
              <a:gd name="T2" fmla="*/ 0 w 872"/>
              <a:gd name="T3" fmla="*/ 0 h 3210"/>
              <a:gd name="T4" fmla="*/ 0 w 872"/>
              <a:gd name="T5" fmla="*/ 0 h 3210"/>
              <a:gd name="T6" fmla="*/ 0 w 872"/>
              <a:gd name="T7" fmla="*/ 0 h 3210"/>
              <a:gd name="T8" fmla="*/ 0 w 872"/>
              <a:gd name="T9" fmla="*/ 0 h 3210"/>
              <a:gd name="T10" fmla="*/ 0 w 872"/>
              <a:gd name="T11" fmla="*/ 0 h 3210"/>
              <a:gd name="T12" fmla="*/ 0 w 872"/>
              <a:gd name="T13" fmla="*/ 0 h 3210"/>
              <a:gd name="T14" fmla="*/ 0 w 872"/>
              <a:gd name="T15" fmla="*/ 0 h 3210"/>
              <a:gd name="T16" fmla="*/ 0 w 872"/>
              <a:gd name="T17" fmla="*/ 0 h 3210"/>
              <a:gd name="T18" fmla="*/ 0 w 872"/>
              <a:gd name="T19" fmla="*/ 0 h 3210"/>
              <a:gd name="T20" fmla="*/ 0 w 872"/>
              <a:gd name="T21" fmla="*/ 0 h 3210"/>
              <a:gd name="T22" fmla="*/ 0 w 872"/>
              <a:gd name="T23" fmla="*/ 0 h 3210"/>
              <a:gd name="T24" fmla="*/ 0 w 872"/>
              <a:gd name="T25" fmla="*/ 0 h 3210"/>
              <a:gd name="T26" fmla="*/ 0 w 872"/>
              <a:gd name="T27" fmla="*/ 0 h 3210"/>
              <a:gd name="T28" fmla="*/ 0 w 872"/>
              <a:gd name="T29" fmla="*/ 0 h 3210"/>
              <a:gd name="T30" fmla="*/ 0 w 872"/>
              <a:gd name="T31" fmla="*/ 0 h 3210"/>
              <a:gd name="T32" fmla="*/ 0 w 872"/>
              <a:gd name="T33" fmla="*/ 0 h 3210"/>
              <a:gd name="T34" fmla="*/ 0 w 872"/>
              <a:gd name="T35" fmla="*/ 0 h 3210"/>
              <a:gd name="T36" fmla="*/ 0 w 872"/>
              <a:gd name="T37" fmla="*/ 0 h 3210"/>
              <a:gd name="T38" fmla="*/ 0 w 872"/>
              <a:gd name="T39" fmla="*/ 0 h 3210"/>
              <a:gd name="T40" fmla="*/ 0 w 872"/>
              <a:gd name="T41" fmla="*/ 0 h 3210"/>
              <a:gd name="T42" fmla="*/ 0 w 872"/>
              <a:gd name="T43" fmla="*/ 0 h 3210"/>
              <a:gd name="T44" fmla="*/ 0 w 872"/>
              <a:gd name="T45" fmla="*/ 0 h 3210"/>
              <a:gd name="T46" fmla="*/ 0 w 872"/>
              <a:gd name="T47" fmla="*/ 0 h 3210"/>
              <a:gd name="T48" fmla="*/ 0 w 872"/>
              <a:gd name="T49" fmla="*/ 0 h 3210"/>
              <a:gd name="T50" fmla="*/ 0 w 872"/>
              <a:gd name="T51" fmla="*/ 0 h 3210"/>
              <a:gd name="T52" fmla="*/ 0 w 872"/>
              <a:gd name="T53" fmla="*/ 0 h 3210"/>
              <a:gd name="T54" fmla="*/ 0 w 872"/>
              <a:gd name="T55" fmla="*/ 0 h 3210"/>
              <a:gd name="T56" fmla="*/ 0 w 872"/>
              <a:gd name="T57" fmla="*/ 0 h 3210"/>
              <a:gd name="T58" fmla="*/ 0 w 872"/>
              <a:gd name="T59" fmla="*/ 0 h 3210"/>
              <a:gd name="T60" fmla="*/ 0 w 872"/>
              <a:gd name="T61" fmla="*/ 0 h 3210"/>
              <a:gd name="T62" fmla="*/ 0 w 872"/>
              <a:gd name="T63" fmla="*/ 0 h 3210"/>
              <a:gd name="T64" fmla="*/ 0 w 872"/>
              <a:gd name="T65" fmla="*/ 0 h 3210"/>
              <a:gd name="T66" fmla="*/ 0 w 872"/>
              <a:gd name="T67" fmla="*/ 0 h 3210"/>
              <a:gd name="T68" fmla="*/ 0 w 872"/>
              <a:gd name="T69" fmla="*/ 0 h 3210"/>
              <a:gd name="T70" fmla="*/ 0 w 872"/>
              <a:gd name="T71" fmla="*/ 0 h 3210"/>
              <a:gd name="T72" fmla="*/ 0 w 872"/>
              <a:gd name="T73" fmla="*/ 0 h 3210"/>
              <a:gd name="T74" fmla="*/ 0 w 872"/>
              <a:gd name="T75" fmla="*/ 0 h 3210"/>
              <a:gd name="T76" fmla="*/ 0 w 872"/>
              <a:gd name="T77" fmla="*/ 0 h 3210"/>
              <a:gd name="T78" fmla="*/ 0 w 872"/>
              <a:gd name="T79" fmla="*/ 0 h 3210"/>
              <a:gd name="T80" fmla="*/ 0 w 872"/>
              <a:gd name="T81" fmla="*/ 0 h 3210"/>
              <a:gd name="T82" fmla="*/ 0 w 872"/>
              <a:gd name="T83" fmla="*/ 0 h 3210"/>
              <a:gd name="T84" fmla="*/ 0 w 872"/>
              <a:gd name="T85" fmla="*/ 0 h 3210"/>
              <a:gd name="T86" fmla="*/ 0 w 872"/>
              <a:gd name="T87" fmla="*/ 0 h 3210"/>
              <a:gd name="T88" fmla="*/ 0 w 872"/>
              <a:gd name="T89" fmla="*/ 0 h 3210"/>
              <a:gd name="T90" fmla="*/ 0 w 872"/>
              <a:gd name="T91" fmla="*/ 0 h 3210"/>
              <a:gd name="T92" fmla="*/ 0 w 872"/>
              <a:gd name="T93" fmla="*/ 0 h 3210"/>
              <a:gd name="T94" fmla="*/ 0 w 872"/>
              <a:gd name="T95" fmla="*/ 0 h 3210"/>
              <a:gd name="T96" fmla="*/ 0 w 872"/>
              <a:gd name="T97" fmla="*/ 0 h 3210"/>
              <a:gd name="T98" fmla="*/ 0 w 872"/>
              <a:gd name="T99" fmla="*/ 0 h 3210"/>
              <a:gd name="T100" fmla="*/ 0 w 872"/>
              <a:gd name="T101" fmla="*/ 0 h 3210"/>
              <a:gd name="T102" fmla="*/ 0 w 872"/>
              <a:gd name="T103" fmla="*/ 0 h 3210"/>
              <a:gd name="T104" fmla="*/ 0 w 872"/>
              <a:gd name="T105" fmla="*/ 0 h 3210"/>
              <a:gd name="T106" fmla="*/ 0 w 872"/>
              <a:gd name="T107" fmla="*/ 0 h 3210"/>
              <a:gd name="T108" fmla="*/ 0 w 872"/>
              <a:gd name="T109" fmla="*/ 0 h 3210"/>
              <a:gd name="T110" fmla="*/ 0 w 872"/>
              <a:gd name="T111" fmla="*/ 0 h 3210"/>
              <a:gd name="T112" fmla="*/ 0 w 872"/>
              <a:gd name="T113" fmla="*/ 0 h 3210"/>
              <a:gd name="T114" fmla="*/ 0 w 872"/>
              <a:gd name="T115" fmla="*/ 0 h 3210"/>
              <a:gd name="T116" fmla="*/ 0 w 872"/>
              <a:gd name="T117" fmla="*/ 0 h 3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2"/>
              <a:gd name="T178" fmla="*/ 0 h 3210"/>
              <a:gd name="T179" fmla="*/ 872 w 872"/>
              <a:gd name="T180" fmla="*/ 3210 h 3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2" h="3210">
                <a:moveTo>
                  <a:pt x="386" y="0"/>
                </a:moveTo>
                <a:lnTo>
                  <a:pt x="386" y="0"/>
                </a:lnTo>
                <a:lnTo>
                  <a:pt x="370" y="0"/>
                </a:lnTo>
                <a:lnTo>
                  <a:pt x="360" y="0"/>
                </a:lnTo>
                <a:lnTo>
                  <a:pt x="348" y="0"/>
                </a:lnTo>
                <a:lnTo>
                  <a:pt x="334" y="6"/>
                </a:lnTo>
                <a:lnTo>
                  <a:pt x="318" y="16"/>
                </a:lnTo>
                <a:lnTo>
                  <a:pt x="296" y="34"/>
                </a:lnTo>
                <a:lnTo>
                  <a:pt x="274" y="58"/>
                </a:lnTo>
                <a:lnTo>
                  <a:pt x="254" y="84"/>
                </a:lnTo>
                <a:lnTo>
                  <a:pt x="238" y="108"/>
                </a:lnTo>
                <a:lnTo>
                  <a:pt x="232" y="126"/>
                </a:lnTo>
                <a:lnTo>
                  <a:pt x="228" y="136"/>
                </a:lnTo>
                <a:lnTo>
                  <a:pt x="228" y="142"/>
                </a:lnTo>
                <a:lnTo>
                  <a:pt x="228" y="146"/>
                </a:lnTo>
                <a:lnTo>
                  <a:pt x="226" y="152"/>
                </a:lnTo>
                <a:lnTo>
                  <a:pt x="224" y="162"/>
                </a:lnTo>
                <a:lnTo>
                  <a:pt x="220" y="186"/>
                </a:lnTo>
                <a:lnTo>
                  <a:pt x="220" y="192"/>
                </a:lnTo>
                <a:lnTo>
                  <a:pt x="220" y="196"/>
                </a:lnTo>
                <a:lnTo>
                  <a:pt x="222" y="200"/>
                </a:lnTo>
                <a:lnTo>
                  <a:pt x="222" y="206"/>
                </a:lnTo>
                <a:lnTo>
                  <a:pt x="220" y="208"/>
                </a:lnTo>
                <a:lnTo>
                  <a:pt x="218" y="216"/>
                </a:lnTo>
                <a:lnTo>
                  <a:pt x="218" y="228"/>
                </a:lnTo>
                <a:lnTo>
                  <a:pt x="222" y="244"/>
                </a:lnTo>
                <a:lnTo>
                  <a:pt x="232" y="274"/>
                </a:lnTo>
                <a:lnTo>
                  <a:pt x="236" y="288"/>
                </a:lnTo>
                <a:lnTo>
                  <a:pt x="238" y="294"/>
                </a:lnTo>
                <a:lnTo>
                  <a:pt x="244" y="300"/>
                </a:lnTo>
                <a:lnTo>
                  <a:pt x="248" y="304"/>
                </a:lnTo>
                <a:lnTo>
                  <a:pt x="254" y="306"/>
                </a:lnTo>
                <a:lnTo>
                  <a:pt x="262" y="308"/>
                </a:lnTo>
                <a:lnTo>
                  <a:pt x="264" y="306"/>
                </a:lnTo>
                <a:lnTo>
                  <a:pt x="266" y="326"/>
                </a:lnTo>
                <a:lnTo>
                  <a:pt x="268" y="340"/>
                </a:lnTo>
                <a:lnTo>
                  <a:pt x="268" y="360"/>
                </a:lnTo>
                <a:lnTo>
                  <a:pt x="266" y="370"/>
                </a:lnTo>
                <a:lnTo>
                  <a:pt x="260" y="372"/>
                </a:lnTo>
                <a:lnTo>
                  <a:pt x="254" y="374"/>
                </a:lnTo>
                <a:lnTo>
                  <a:pt x="248" y="384"/>
                </a:lnTo>
                <a:lnTo>
                  <a:pt x="228" y="406"/>
                </a:lnTo>
                <a:lnTo>
                  <a:pt x="218" y="416"/>
                </a:lnTo>
                <a:lnTo>
                  <a:pt x="212" y="420"/>
                </a:lnTo>
                <a:lnTo>
                  <a:pt x="210" y="422"/>
                </a:lnTo>
                <a:lnTo>
                  <a:pt x="208" y="424"/>
                </a:lnTo>
                <a:lnTo>
                  <a:pt x="210" y="426"/>
                </a:lnTo>
                <a:lnTo>
                  <a:pt x="186" y="436"/>
                </a:lnTo>
                <a:lnTo>
                  <a:pt x="178" y="434"/>
                </a:lnTo>
                <a:lnTo>
                  <a:pt x="172" y="434"/>
                </a:lnTo>
                <a:lnTo>
                  <a:pt x="166" y="434"/>
                </a:lnTo>
                <a:lnTo>
                  <a:pt x="134" y="436"/>
                </a:lnTo>
                <a:lnTo>
                  <a:pt x="96" y="436"/>
                </a:lnTo>
                <a:lnTo>
                  <a:pt x="80" y="440"/>
                </a:lnTo>
                <a:lnTo>
                  <a:pt x="70" y="442"/>
                </a:lnTo>
                <a:lnTo>
                  <a:pt x="60" y="446"/>
                </a:lnTo>
                <a:lnTo>
                  <a:pt x="48" y="454"/>
                </a:lnTo>
                <a:lnTo>
                  <a:pt x="38" y="462"/>
                </a:lnTo>
                <a:lnTo>
                  <a:pt x="28" y="474"/>
                </a:lnTo>
                <a:lnTo>
                  <a:pt x="20" y="488"/>
                </a:lnTo>
                <a:lnTo>
                  <a:pt x="8" y="514"/>
                </a:lnTo>
                <a:lnTo>
                  <a:pt x="4" y="530"/>
                </a:lnTo>
                <a:lnTo>
                  <a:pt x="2" y="538"/>
                </a:lnTo>
                <a:lnTo>
                  <a:pt x="2" y="544"/>
                </a:lnTo>
                <a:lnTo>
                  <a:pt x="2" y="560"/>
                </a:lnTo>
                <a:lnTo>
                  <a:pt x="2" y="576"/>
                </a:lnTo>
                <a:lnTo>
                  <a:pt x="2" y="584"/>
                </a:lnTo>
                <a:lnTo>
                  <a:pt x="2" y="596"/>
                </a:lnTo>
                <a:lnTo>
                  <a:pt x="0" y="616"/>
                </a:lnTo>
                <a:lnTo>
                  <a:pt x="0" y="636"/>
                </a:lnTo>
                <a:lnTo>
                  <a:pt x="0" y="650"/>
                </a:lnTo>
                <a:lnTo>
                  <a:pt x="2" y="660"/>
                </a:lnTo>
                <a:lnTo>
                  <a:pt x="8" y="676"/>
                </a:lnTo>
                <a:lnTo>
                  <a:pt x="12" y="684"/>
                </a:lnTo>
                <a:lnTo>
                  <a:pt x="12" y="716"/>
                </a:lnTo>
                <a:lnTo>
                  <a:pt x="12" y="742"/>
                </a:lnTo>
                <a:lnTo>
                  <a:pt x="14" y="764"/>
                </a:lnTo>
                <a:lnTo>
                  <a:pt x="18" y="782"/>
                </a:lnTo>
                <a:lnTo>
                  <a:pt x="20" y="790"/>
                </a:lnTo>
                <a:lnTo>
                  <a:pt x="24" y="796"/>
                </a:lnTo>
                <a:lnTo>
                  <a:pt x="34" y="804"/>
                </a:lnTo>
                <a:lnTo>
                  <a:pt x="42" y="808"/>
                </a:lnTo>
                <a:lnTo>
                  <a:pt x="46" y="808"/>
                </a:lnTo>
                <a:lnTo>
                  <a:pt x="48" y="820"/>
                </a:lnTo>
                <a:lnTo>
                  <a:pt x="54" y="838"/>
                </a:lnTo>
                <a:lnTo>
                  <a:pt x="62" y="860"/>
                </a:lnTo>
                <a:lnTo>
                  <a:pt x="66" y="874"/>
                </a:lnTo>
                <a:lnTo>
                  <a:pt x="68" y="884"/>
                </a:lnTo>
                <a:lnTo>
                  <a:pt x="70" y="894"/>
                </a:lnTo>
                <a:lnTo>
                  <a:pt x="76" y="906"/>
                </a:lnTo>
                <a:lnTo>
                  <a:pt x="86" y="922"/>
                </a:lnTo>
                <a:lnTo>
                  <a:pt x="88" y="936"/>
                </a:lnTo>
                <a:lnTo>
                  <a:pt x="90" y="960"/>
                </a:lnTo>
                <a:lnTo>
                  <a:pt x="90" y="986"/>
                </a:lnTo>
                <a:lnTo>
                  <a:pt x="92" y="1008"/>
                </a:lnTo>
                <a:lnTo>
                  <a:pt x="96" y="1034"/>
                </a:lnTo>
                <a:lnTo>
                  <a:pt x="96" y="1044"/>
                </a:lnTo>
                <a:lnTo>
                  <a:pt x="96" y="1134"/>
                </a:lnTo>
                <a:lnTo>
                  <a:pt x="92" y="1236"/>
                </a:lnTo>
                <a:lnTo>
                  <a:pt x="88" y="1310"/>
                </a:lnTo>
                <a:lnTo>
                  <a:pt x="88" y="1368"/>
                </a:lnTo>
                <a:lnTo>
                  <a:pt x="88" y="1508"/>
                </a:lnTo>
                <a:lnTo>
                  <a:pt x="88" y="1608"/>
                </a:lnTo>
                <a:lnTo>
                  <a:pt x="88" y="1616"/>
                </a:lnTo>
                <a:lnTo>
                  <a:pt x="90" y="1622"/>
                </a:lnTo>
                <a:lnTo>
                  <a:pt x="98" y="1632"/>
                </a:lnTo>
                <a:lnTo>
                  <a:pt x="104" y="1638"/>
                </a:lnTo>
                <a:lnTo>
                  <a:pt x="106" y="1640"/>
                </a:lnTo>
                <a:lnTo>
                  <a:pt x="104" y="1674"/>
                </a:lnTo>
                <a:lnTo>
                  <a:pt x="104" y="1704"/>
                </a:lnTo>
                <a:lnTo>
                  <a:pt x="108" y="1736"/>
                </a:lnTo>
                <a:lnTo>
                  <a:pt x="110" y="1772"/>
                </a:lnTo>
                <a:lnTo>
                  <a:pt x="110" y="1814"/>
                </a:lnTo>
                <a:lnTo>
                  <a:pt x="108" y="1860"/>
                </a:lnTo>
                <a:lnTo>
                  <a:pt x="108" y="1944"/>
                </a:lnTo>
                <a:lnTo>
                  <a:pt x="96" y="2006"/>
                </a:lnTo>
                <a:lnTo>
                  <a:pt x="88" y="2062"/>
                </a:lnTo>
                <a:lnTo>
                  <a:pt x="86" y="2088"/>
                </a:lnTo>
                <a:lnTo>
                  <a:pt x="86" y="2110"/>
                </a:lnTo>
                <a:lnTo>
                  <a:pt x="86" y="2182"/>
                </a:lnTo>
                <a:lnTo>
                  <a:pt x="86" y="2214"/>
                </a:lnTo>
                <a:lnTo>
                  <a:pt x="70" y="2262"/>
                </a:lnTo>
                <a:lnTo>
                  <a:pt x="58" y="2304"/>
                </a:lnTo>
                <a:lnTo>
                  <a:pt x="54" y="2322"/>
                </a:lnTo>
                <a:lnTo>
                  <a:pt x="52" y="2336"/>
                </a:lnTo>
                <a:lnTo>
                  <a:pt x="48" y="2380"/>
                </a:lnTo>
                <a:lnTo>
                  <a:pt x="40" y="2448"/>
                </a:lnTo>
                <a:lnTo>
                  <a:pt x="30" y="2524"/>
                </a:lnTo>
                <a:lnTo>
                  <a:pt x="28" y="2560"/>
                </a:lnTo>
                <a:lnTo>
                  <a:pt x="28" y="2592"/>
                </a:lnTo>
                <a:lnTo>
                  <a:pt x="32" y="2790"/>
                </a:lnTo>
                <a:lnTo>
                  <a:pt x="30" y="2814"/>
                </a:lnTo>
                <a:lnTo>
                  <a:pt x="24" y="2840"/>
                </a:lnTo>
                <a:lnTo>
                  <a:pt x="12" y="2892"/>
                </a:lnTo>
                <a:lnTo>
                  <a:pt x="6" y="2916"/>
                </a:lnTo>
                <a:lnTo>
                  <a:pt x="2" y="2936"/>
                </a:lnTo>
                <a:lnTo>
                  <a:pt x="2" y="2946"/>
                </a:lnTo>
                <a:lnTo>
                  <a:pt x="4" y="2954"/>
                </a:lnTo>
                <a:lnTo>
                  <a:pt x="6" y="2962"/>
                </a:lnTo>
                <a:lnTo>
                  <a:pt x="10" y="2968"/>
                </a:lnTo>
                <a:lnTo>
                  <a:pt x="18" y="2980"/>
                </a:lnTo>
                <a:lnTo>
                  <a:pt x="24" y="2990"/>
                </a:lnTo>
                <a:lnTo>
                  <a:pt x="30" y="3014"/>
                </a:lnTo>
                <a:lnTo>
                  <a:pt x="38" y="3062"/>
                </a:lnTo>
                <a:lnTo>
                  <a:pt x="44" y="3094"/>
                </a:lnTo>
                <a:lnTo>
                  <a:pt x="48" y="3102"/>
                </a:lnTo>
                <a:lnTo>
                  <a:pt x="44" y="3110"/>
                </a:lnTo>
                <a:lnTo>
                  <a:pt x="40" y="3120"/>
                </a:lnTo>
                <a:lnTo>
                  <a:pt x="40" y="3130"/>
                </a:lnTo>
                <a:lnTo>
                  <a:pt x="44" y="3154"/>
                </a:lnTo>
                <a:lnTo>
                  <a:pt x="46" y="3170"/>
                </a:lnTo>
                <a:lnTo>
                  <a:pt x="44" y="3172"/>
                </a:lnTo>
                <a:lnTo>
                  <a:pt x="44" y="3196"/>
                </a:lnTo>
                <a:lnTo>
                  <a:pt x="78" y="3204"/>
                </a:lnTo>
                <a:lnTo>
                  <a:pt x="114" y="3208"/>
                </a:lnTo>
                <a:lnTo>
                  <a:pt x="132" y="3208"/>
                </a:lnTo>
                <a:lnTo>
                  <a:pt x="152" y="3210"/>
                </a:lnTo>
                <a:lnTo>
                  <a:pt x="190" y="3208"/>
                </a:lnTo>
                <a:lnTo>
                  <a:pt x="214" y="3206"/>
                </a:lnTo>
                <a:lnTo>
                  <a:pt x="230" y="3202"/>
                </a:lnTo>
                <a:lnTo>
                  <a:pt x="244" y="3200"/>
                </a:lnTo>
                <a:lnTo>
                  <a:pt x="248" y="3198"/>
                </a:lnTo>
                <a:lnTo>
                  <a:pt x="250" y="3196"/>
                </a:lnTo>
                <a:lnTo>
                  <a:pt x="248" y="3184"/>
                </a:lnTo>
                <a:lnTo>
                  <a:pt x="244" y="3178"/>
                </a:lnTo>
                <a:lnTo>
                  <a:pt x="240" y="3176"/>
                </a:lnTo>
                <a:lnTo>
                  <a:pt x="242" y="3170"/>
                </a:lnTo>
                <a:lnTo>
                  <a:pt x="244" y="3160"/>
                </a:lnTo>
                <a:lnTo>
                  <a:pt x="244" y="3144"/>
                </a:lnTo>
                <a:lnTo>
                  <a:pt x="242" y="3138"/>
                </a:lnTo>
                <a:lnTo>
                  <a:pt x="240" y="3130"/>
                </a:lnTo>
                <a:lnTo>
                  <a:pt x="230" y="3120"/>
                </a:lnTo>
                <a:lnTo>
                  <a:pt x="224" y="3116"/>
                </a:lnTo>
                <a:lnTo>
                  <a:pt x="226" y="3114"/>
                </a:lnTo>
                <a:lnTo>
                  <a:pt x="222" y="3106"/>
                </a:lnTo>
                <a:lnTo>
                  <a:pt x="216" y="3096"/>
                </a:lnTo>
                <a:lnTo>
                  <a:pt x="214" y="3090"/>
                </a:lnTo>
                <a:lnTo>
                  <a:pt x="212" y="3086"/>
                </a:lnTo>
                <a:lnTo>
                  <a:pt x="214" y="3078"/>
                </a:lnTo>
                <a:lnTo>
                  <a:pt x="216" y="3078"/>
                </a:lnTo>
                <a:lnTo>
                  <a:pt x="218" y="3078"/>
                </a:lnTo>
                <a:lnTo>
                  <a:pt x="220" y="3076"/>
                </a:lnTo>
                <a:lnTo>
                  <a:pt x="244" y="3036"/>
                </a:lnTo>
                <a:lnTo>
                  <a:pt x="246" y="3032"/>
                </a:lnTo>
                <a:lnTo>
                  <a:pt x="248" y="3026"/>
                </a:lnTo>
                <a:lnTo>
                  <a:pt x="248" y="3020"/>
                </a:lnTo>
                <a:lnTo>
                  <a:pt x="248" y="3010"/>
                </a:lnTo>
                <a:lnTo>
                  <a:pt x="246" y="2984"/>
                </a:lnTo>
                <a:lnTo>
                  <a:pt x="242" y="2974"/>
                </a:lnTo>
                <a:lnTo>
                  <a:pt x="238" y="2962"/>
                </a:lnTo>
                <a:lnTo>
                  <a:pt x="228" y="2948"/>
                </a:lnTo>
                <a:lnTo>
                  <a:pt x="216" y="2936"/>
                </a:lnTo>
                <a:lnTo>
                  <a:pt x="204" y="2922"/>
                </a:lnTo>
                <a:lnTo>
                  <a:pt x="218" y="2890"/>
                </a:lnTo>
                <a:lnTo>
                  <a:pt x="228" y="2862"/>
                </a:lnTo>
                <a:lnTo>
                  <a:pt x="234" y="2840"/>
                </a:lnTo>
                <a:lnTo>
                  <a:pt x="242" y="2754"/>
                </a:lnTo>
                <a:lnTo>
                  <a:pt x="248" y="2678"/>
                </a:lnTo>
                <a:lnTo>
                  <a:pt x="260" y="2566"/>
                </a:lnTo>
                <a:lnTo>
                  <a:pt x="298" y="2456"/>
                </a:lnTo>
                <a:lnTo>
                  <a:pt x="316" y="2396"/>
                </a:lnTo>
                <a:lnTo>
                  <a:pt x="334" y="2332"/>
                </a:lnTo>
                <a:lnTo>
                  <a:pt x="350" y="2264"/>
                </a:lnTo>
                <a:lnTo>
                  <a:pt x="364" y="2230"/>
                </a:lnTo>
                <a:lnTo>
                  <a:pt x="384" y="2184"/>
                </a:lnTo>
                <a:lnTo>
                  <a:pt x="412" y="2108"/>
                </a:lnTo>
                <a:lnTo>
                  <a:pt x="416" y="2220"/>
                </a:lnTo>
                <a:lnTo>
                  <a:pt x="420" y="2286"/>
                </a:lnTo>
                <a:lnTo>
                  <a:pt x="424" y="2326"/>
                </a:lnTo>
                <a:lnTo>
                  <a:pt x="426" y="2340"/>
                </a:lnTo>
                <a:lnTo>
                  <a:pt x="430" y="2352"/>
                </a:lnTo>
                <a:lnTo>
                  <a:pt x="438" y="2366"/>
                </a:lnTo>
                <a:lnTo>
                  <a:pt x="446" y="2380"/>
                </a:lnTo>
                <a:lnTo>
                  <a:pt x="454" y="2392"/>
                </a:lnTo>
                <a:lnTo>
                  <a:pt x="450" y="2398"/>
                </a:lnTo>
                <a:lnTo>
                  <a:pt x="438" y="2412"/>
                </a:lnTo>
                <a:lnTo>
                  <a:pt x="432" y="2422"/>
                </a:lnTo>
                <a:lnTo>
                  <a:pt x="428" y="2434"/>
                </a:lnTo>
                <a:lnTo>
                  <a:pt x="424" y="2446"/>
                </a:lnTo>
                <a:lnTo>
                  <a:pt x="424" y="2462"/>
                </a:lnTo>
                <a:lnTo>
                  <a:pt x="424" y="2502"/>
                </a:lnTo>
                <a:lnTo>
                  <a:pt x="428" y="2554"/>
                </a:lnTo>
                <a:lnTo>
                  <a:pt x="430" y="2610"/>
                </a:lnTo>
                <a:lnTo>
                  <a:pt x="430" y="2640"/>
                </a:lnTo>
                <a:lnTo>
                  <a:pt x="428" y="2666"/>
                </a:lnTo>
                <a:lnTo>
                  <a:pt x="420" y="2764"/>
                </a:lnTo>
                <a:lnTo>
                  <a:pt x="418" y="2806"/>
                </a:lnTo>
                <a:lnTo>
                  <a:pt x="418" y="2838"/>
                </a:lnTo>
                <a:lnTo>
                  <a:pt x="422" y="2904"/>
                </a:lnTo>
                <a:lnTo>
                  <a:pt x="422" y="2942"/>
                </a:lnTo>
                <a:lnTo>
                  <a:pt x="420" y="2950"/>
                </a:lnTo>
                <a:lnTo>
                  <a:pt x="414" y="2966"/>
                </a:lnTo>
                <a:lnTo>
                  <a:pt x="410" y="2988"/>
                </a:lnTo>
                <a:lnTo>
                  <a:pt x="410" y="3002"/>
                </a:lnTo>
                <a:lnTo>
                  <a:pt x="410" y="3014"/>
                </a:lnTo>
                <a:lnTo>
                  <a:pt x="416" y="3090"/>
                </a:lnTo>
                <a:lnTo>
                  <a:pt x="418" y="3092"/>
                </a:lnTo>
                <a:lnTo>
                  <a:pt x="420" y="3092"/>
                </a:lnTo>
                <a:lnTo>
                  <a:pt x="422" y="3094"/>
                </a:lnTo>
                <a:lnTo>
                  <a:pt x="422" y="3110"/>
                </a:lnTo>
                <a:lnTo>
                  <a:pt x="424" y="3132"/>
                </a:lnTo>
                <a:lnTo>
                  <a:pt x="422" y="3134"/>
                </a:lnTo>
                <a:lnTo>
                  <a:pt x="418" y="3136"/>
                </a:lnTo>
                <a:lnTo>
                  <a:pt x="418" y="3138"/>
                </a:lnTo>
                <a:lnTo>
                  <a:pt x="418" y="3172"/>
                </a:lnTo>
                <a:lnTo>
                  <a:pt x="418" y="3174"/>
                </a:lnTo>
                <a:lnTo>
                  <a:pt x="424" y="3176"/>
                </a:lnTo>
                <a:lnTo>
                  <a:pt x="550" y="3178"/>
                </a:lnTo>
                <a:lnTo>
                  <a:pt x="596" y="3174"/>
                </a:lnTo>
                <a:lnTo>
                  <a:pt x="594" y="3164"/>
                </a:lnTo>
                <a:lnTo>
                  <a:pt x="614" y="3170"/>
                </a:lnTo>
                <a:lnTo>
                  <a:pt x="634" y="3174"/>
                </a:lnTo>
                <a:lnTo>
                  <a:pt x="654" y="3176"/>
                </a:lnTo>
                <a:lnTo>
                  <a:pt x="776" y="3176"/>
                </a:lnTo>
                <a:lnTo>
                  <a:pt x="804" y="3176"/>
                </a:lnTo>
                <a:lnTo>
                  <a:pt x="830" y="3172"/>
                </a:lnTo>
                <a:lnTo>
                  <a:pt x="862" y="3168"/>
                </a:lnTo>
                <a:lnTo>
                  <a:pt x="862" y="3166"/>
                </a:lnTo>
                <a:lnTo>
                  <a:pt x="864" y="3164"/>
                </a:lnTo>
                <a:lnTo>
                  <a:pt x="864" y="3162"/>
                </a:lnTo>
                <a:lnTo>
                  <a:pt x="860" y="3154"/>
                </a:lnTo>
                <a:lnTo>
                  <a:pt x="858" y="3152"/>
                </a:lnTo>
                <a:lnTo>
                  <a:pt x="856" y="3150"/>
                </a:lnTo>
                <a:lnTo>
                  <a:pt x="856" y="3146"/>
                </a:lnTo>
                <a:lnTo>
                  <a:pt x="856" y="3140"/>
                </a:lnTo>
                <a:lnTo>
                  <a:pt x="854" y="3136"/>
                </a:lnTo>
                <a:lnTo>
                  <a:pt x="852" y="3130"/>
                </a:lnTo>
                <a:lnTo>
                  <a:pt x="844" y="3122"/>
                </a:lnTo>
                <a:lnTo>
                  <a:pt x="834" y="3114"/>
                </a:lnTo>
                <a:lnTo>
                  <a:pt x="826" y="3110"/>
                </a:lnTo>
                <a:lnTo>
                  <a:pt x="816" y="3108"/>
                </a:lnTo>
                <a:lnTo>
                  <a:pt x="786" y="3106"/>
                </a:lnTo>
                <a:lnTo>
                  <a:pt x="768" y="3104"/>
                </a:lnTo>
                <a:lnTo>
                  <a:pt x="756" y="3100"/>
                </a:lnTo>
                <a:lnTo>
                  <a:pt x="750" y="3096"/>
                </a:lnTo>
                <a:lnTo>
                  <a:pt x="746" y="3092"/>
                </a:lnTo>
                <a:lnTo>
                  <a:pt x="734" y="3090"/>
                </a:lnTo>
                <a:lnTo>
                  <a:pt x="726" y="3086"/>
                </a:lnTo>
                <a:lnTo>
                  <a:pt x="720" y="3084"/>
                </a:lnTo>
                <a:lnTo>
                  <a:pt x="712" y="3076"/>
                </a:lnTo>
                <a:lnTo>
                  <a:pt x="714" y="3072"/>
                </a:lnTo>
                <a:lnTo>
                  <a:pt x="714" y="3068"/>
                </a:lnTo>
                <a:lnTo>
                  <a:pt x="712" y="3066"/>
                </a:lnTo>
                <a:lnTo>
                  <a:pt x="706" y="3062"/>
                </a:lnTo>
                <a:lnTo>
                  <a:pt x="702" y="3062"/>
                </a:lnTo>
                <a:lnTo>
                  <a:pt x="698" y="3058"/>
                </a:lnTo>
                <a:lnTo>
                  <a:pt x="698" y="3054"/>
                </a:lnTo>
                <a:lnTo>
                  <a:pt x="698" y="3048"/>
                </a:lnTo>
                <a:lnTo>
                  <a:pt x="696" y="3046"/>
                </a:lnTo>
                <a:lnTo>
                  <a:pt x="688" y="3042"/>
                </a:lnTo>
                <a:lnTo>
                  <a:pt x="682" y="3040"/>
                </a:lnTo>
                <a:lnTo>
                  <a:pt x="684" y="3038"/>
                </a:lnTo>
                <a:lnTo>
                  <a:pt x="684" y="3034"/>
                </a:lnTo>
                <a:lnTo>
                  <a:pt x="682" y="3028"/>
                </a:lnTo>
                <a:lnTo>
                  <a:pt x="672" y="3000"/>
                </a:lnTo>
                <a:lnTo>
                  <a:pt x="660" y="2970"/>
                </a:lnTo>
                <a:lnTo>
                  <a:pt x="658" y="2966"/>
                </a:lnTo>
                <a:lnTo>
                  <a:pt x="654" y="2964"/>
                </a:lnTo>
                <a:lnTo>
                  <a:pt x="642" y="2958"/>
                </a:lnTo>
                <a:lnTo>
                  <a:pt x="626" y="2956"/>
                </a:lnTo>
                <a:lnTo>
                  <a:pt x="630" y="2948"/>
                </a:lnTo>
                <a:lnTo>
                  <a:pt x="634" y="2948"/>
                </a:lnTo>
                <a:lnTo>
                  <a:pt x="644" y="2946"/>
                </a:lnTo>
                <a:lnTo>
                  <a:pt x="650" y="2944"/>
                </a:lnTo>
                <a:lnTo>
                  <a:pt x="658" y="2938"/>
                </a:lnTo>
                <a:lnTo>
                  <a:pt x="662" y="2930"/>
                </a:lnTo>
                <a:lnTo>
                  <a:pt x="668" y="2920"/>
                </a:lnTo>
                <a:lnTo>
                  <a:pt x="684" y="2878"/>
                </a:lnTo>
                <a:lnTo>
                  <a:pt x="690" y="2860"/>
                </a:lnTo>
                <a:lnTo>
                  <a:pt x="692" y="2850"/>
                </a:lnTo>
                <a:lnTo>
                  <a:pt x="696" y="2636"/>
                </a:lnTo>
                <a:lnTo>
                  <a:pt x="700" y="2566"/>
                </a:lnTo>
                <a:lnTo>
                  <a:pt x="702" y="2498"/>
                </a:lnTo>
                <a:lnTo>
                  <a:pt x="710" y="2404"/>
                </a:lnTo>
                <a:lnTo>
                  <a:pt x="716" y="2300"/>
                </a:lnTo>
                <a:lnTo>
                  <a:pt x="718" y="2258"/>
                </a:lnTo>
                <a:lnTo>
                  <a:pt x="718" y="2204"/>
                </a:lnTo>
                <a:lnTo>
                  <a:pt x="716" y="2136"/>
                </a:lnTo>
                <a:lnTo>
                  <a:pt x="720" y="2102"/>
                </a:lnTo>
                <a:lnTo>
                  <a:pt x="724" y="2070"/>
                </a:lnTo>
                <a:lnTo>
                  <a:pt x="726" y="2032"/>
                </a:lnTo>
                <a:lnTo>
                  <a:pt x="730" y="1868"/>
                </a:lnTo>
                <a:lnTo>
                  <a:pt x="730" y="1624"/>
                </a:lnTo>
                <a:lnTo>
                  <a:pt x="748" y="1618"/>
                </a:lnTo>
                <a:lnTo>
                  <a:pt x="764" y="1612"/>
                </a:lnTo>
                <a:lnTo>
                  <a:pt x="782" y="1604"/>
                </a:lnTo>
                <a:lnTo>
                  <a:pt x="800" y="1594"/>
                </a:lnTo>
                <a:lnTo>
                  <a:pt x="808" y="1584"/>
                </a:lnTo>
                <a:lnTo>
                  <a:pt x="812" y="1578"/>
                </a:lnTo>
                <a:lnTo>
                  <a:pt x="812" y="1576"/>
                </a:lnTo>
                <a:lnTo>
                  <a:pt x="802" y="1536"/>
                </a:lnTo>
                <a:lnTo>
                  <a:pt x="792" y="1500"/>
                </a:lnTo>
                <a:lnTo>
                  <a:pt x="786" y="1464"/>
                </a:lnTo>
                <a:lnTo>
                  <a:pt x="776" y="1420"/>
                </a:lnTo>
                <a:lnTo>
                  <a:pt x="760" y="1366"/>
                </a:lnTo>
                <a:lnTo>
                  <a:pt x="734" y="1284"/>
                </a:lnTo>
                <a:lnTo>
                  <a:pt x="732" y="1268"/>
                </a:lnTo>
                <a:lnTo>
                  <a:pt x="732" y="1252"/>
                </a:lnTo>
                <a:lnTo>
                  <a:pt x="734" y="1232"/>
                </a:lnTo>
                <a:lnTo>
                  <a:pt x="736" y="1228"/>
                </a:lnTo>
                <a:lnTo>
                  <a:pt x="738" y="1224"/>
                </a:lnTo>
                <a:lnTo>
                  <a:pt x="738" y="1220"/>
                </a:lnTo>
                <a:lnTo>
                  <a:pt x="706" y="1134"/>
                </a:lnTo>
                <a:lnTo>
                  <a:pt x="704" y="1114"/>
                </a:lnTo>
                <a:lnTo>
                  <a:pt x="700" y="1088"/>
                </a:lnTo>
                <a:lnTo>
                  <a:pt x="696" y="1062"/>
                </a:lnTo>
                <a:lnTo>
                  <a:pt x="706" y="1062"/>
                </a:lnTo>
                <a:lnTo>
                  <a:pt x="728" y="1064"/>
                </a:lnTo>
                <a:lnTo>
                  <a:pt x="750" y="1066"/>
                </a:lnTo>
                <a:lnTo>
                  <a:pt x="758" y="1066"/>
                </a:lnTo>
                <a:lnTo>
                  <a:pt x="762" y="1068"/>
                </a:lnTo>
                <a:lnTo>
                  <a:pt x="772" y="1072"/>
                </a:lnTo>
                <a:lnTo>
                  <a:pt x="778" y="1072"/>
                </a:lnTo>
                <a:lnTo>
                  <a:pt x="786" y="1072"/>
                </a:lnTo>
                <a:lnTo>
                  <a:pt x="794" y="1070"/>
                </a:lnTo>
                <a:lnTo>
                  <a:pt x="804" y="1066"/>
                </a:lnTo>
                <a:lnTo>
                  <a:pt x="818" y="1056"/>
                </a:lnTo>
                <a:lnTo>
                  <a:pt x="828" y="1048"/>
                </a:lnTo>
                <a:lnTo>
                  <a:pt x="834" y="1038"/>
                </a:lnTo>
                <a:lnTo>
                  <a:pt x="846" y="1008"/>
                </a:lnTo>
                <a:lnTo>
                  <a:pt x="854" y="988"/>
                </a:lnTo>
                <a:lnTo>
                  <a:pt x="858" y="972"/>
                </a:lnTo>
                <a:lnTo>
                  <a:pt x="864" y="948"/>
                </a:lnTo>
                <a:lnTo>
                  <a:pt x="868" y="932"/>
                </a:lnTo>
                <a:lnTo>
                  <a:pt x="872" y="924"/>
                </a:lnTo>
                <a:lnTo>
                  <a:pt x="872" y="920"/>
                </a:lnTo>
                <a:lnTo>
                  <a:pt x="870" y="914"/>
                </a:lnTo>
                <a:lnTo>
                  <a:pt x="860" y="892"/>
                </a:lnTo>
                <a:lnTo>
                  <a:pt x="852" y="868"/>
                </a:lnTo>
                <a:lnTo>
                  <a:pt x="844" y="854"/>
                </a:lnTo>
                <a:lnTo>
                  <a:pt x="832" y="830"/>
                </a:lnTo>
                <a:lnTo>
                  <a:pt x="812" y="792"/>
                </a:lnTo>
                <a:lnTo>
                  <a:pt x="802" y="770"/>
                </a:lnTo>
                <a:lnTo>
                  <a:pt x="798" y="758"/>
                </a:lnTo>
                <a:lnTo>
                  <a:pt x="796" y="750"/>
                </a:lnTo>
                <a:lnTo>
                  <a:pt x="796" y="742"/>
                </a:lnTo>
                <a:lnTo>
                  <a:pt x="794" y="738"/>
                </a:lnTo>
                <a:lnTo>
                  <a:pt x="790" y="734"/>
                </a:lnTo>
                <a:lnTo>
                  <a:pt x="788" y="730"/>
                </a:lnTo>
                <a:lnTo>
                  <a:pt x="780" y="726"/>
                </a:lnTo>
                <a:lnTo>
                  <a:pt x="776" y="716"/>
                </a:lnTo>
                <a:lnTo>
                  <a:pt x="772" y="704"/>
                </a:lnTo>
                <a:lnTo>
                  <a:pt x="772" y="696"/>
                </a:lnTo>
                <a:lnTo>
                  <a:pt x="774" y="692"/>
                </a:lnTo>
                <a:lnTo>
                  <a:pt x="774" y="688"/>
                </a:lnTo>
                <a:lnTo>
                  <a:pt x="774" y="686"/>
                </a:lnTo>
                <a:lnTo>
                  <a:pt x="770" y="678"/>
                </a:lnTo>
                <a:lnTo>
                  <a:pt x="770" y="670"/>
                </a:lnTo>
                <a:lnTo>
                  <a:pt x="770" y="660"/>
                </a:lnTo>
                <a:lnTo>
                  <a:pt x="768" y="654"/>
                </a:lnTo>
                <a:lnTo>
                  <a:pt x="766" y="646"/>
                </a:lnTo>
                <a:lnTo>
                  <a:pt x="758" y="628"/>
                </a:lnTo>
                <a:lnTo>
                  <a:pt x="754" y="620"/>
                </a:lnTo>
                <a:lnTo>
                  <a:pt x="752" y="614"/>
                </a:lnTo>
                <a:lnTo>
                  <a:pt x="744" y="604"/>
                </a:lnTo>
                <a:lnTo>
                  <a:pt x="742" y="594"/>
                </a:lnTo>
                <a:lnTo>
                  <a:pt x="742" y="586"/>
                </a:lnTo>
                <a:lnTo>
                  <a:pt x="742" y="580"/>
                </a:lnTo>
                <a:lnTo>
                  <a:pt x="736" y="570"/>
                </a:lnTo>
                <a:lnTo>
                  <a:pt x="722" y="550"/>
                </a:lnTo>
                <a:lnTo>
                  <a:pt x="716" y="542"/>
                </a:lnTo>
                <a:lnTo>
                  <a:pt x="710" y="540"/>
                </a:lnTo>
                <a:lnTo>
                  <a:pt x="696" y="538"/>
                </a:lnTo>
                <a:lnTo>
                  <a:pt x="672" y="530"/>
                </a:lnTo>
                <a:lnTo>
                  <a:pt x="624" y="514"/>
                </a:lnTo>
                <a:lnTo>
                  <a:pt x="560" y="496"/>
                </a:lnTo>
                <a:lnTo>
                  <a:pt x="524" y="488"/>
                </a:lnTo>
                <a:lnTo>
                  <a:pt x="516" y="480"/>
                </a:lnTo>
                <a:lnTo>
                  <a:pt x="500" y="464"/>
                </a:lnTo>
                <a:lnTo>
                  <a:pt x="488" y="446"/>
                </a:lnTo>
                <a:lnTo>
                  <a:pt x="484" y="438"/>
                </a:lnTo>
                <a:lnTo>
                  <a:pt x="478" y="432"/>
                </a:lnTo>
                <a:lnTo>
                  <a:pt x="472" y="426"/>
                </a:lnTo>
                <a:lnTo>
                  <a:pt x="470" y="422"/>
                </a:lnTo>
                <a:lnTo>
                  <a:pt x="470" y="412"/>
                </a:lnTo>
                <a:lnTo>
                  <a:pt x="476" y="394"/>
                </a:lnTo>
                <a:lnTo>
                  <a:pt x="480" y="388"/>
                </a:lnTo>
                <a:lnTo>
                  <a:pt x="488" y="380"/>
                </a:lnTo>
                <a:lnTo>
                  <a:pt x="494" y="372"/>
                </a:lnTo>
                <a:lnTo>
                  <a:pt x="498" y="362"/>
                </a:lnTo>
                <a:lnTo>
                  <a:pt x="512" y="324"/>
                </a:lnTo>
                <a:lnTo>
                  <a:pt x="516" y="324"/>
                </a:lnTo>
                <a:lnTo>
                  <a:pt x="520" y="318"/>
                </a:lnTo>
                <a:lnTo>
                  <a:pt x="524" y="308"/>
                </a:lnTo>
                <a:lnTo>
                  <a:pt x="534" y="284"/>
                </a:lnTo>
                <a:lnTo>
                  <a:pt x="544" y="262"/>
                </a:lnTo>
                <a:lnTo>
                  <a:pt x="550" y="248"/>
                </a:lnTo>
                <a:lnTo>
                  <a:pt x="550" y="244"/>
                </a:lnTo>
                <a:lnTo>
                  <a:pt x="550" y="238"/>
                </a:lnTo>
                <a:lnTo>
                  <a:pt x="546" y="232"/>
                </a:lnTo>
                <a:lnTo>
                  <a:pt x="544" y="230"/>
                </a:lnTo>
                <a:lnTo>
                  <a:pt x="540" y="230"/>
                </a:lnTo>
                <a:lnTo>
                  <a:pt x="540" y="224"/>
                </a:lnTo>
                <a:lnTo>
                  <a:pt x="544" y="218"/>
                </a:lnTo>
                <a:lnTo>
                  <a:pt x="548" y="208"/>
                </a:lnTo>
                <a:lnTo>
                  <a:pt x="552" y="198"/>
                </a:lnTo>
                <a:lnTo>
                  <a:pt x="552" y="190"/>
                </a:lnTo>
                <a:lnTo>
                  <a:pt x="556" y="182"/>
                </a:lnTo>
                <a:lnTo>
                  <a:pt x="558" y="176"/>
                </a:lnTo>
                <a:lnTo>
                  <a:pt x="558" y="166"/>
                </a:lnTo>
                <a:lnTo>
                  <a:pt x="556" y="152"/>
                </a:lnTo>
                <a:lnTo>
                  <a:pt x="556" y="118"/>
                </a:lnTo>
                <a:lnTo>
                  <a:pt x="554" y="112"/>
                </a:lnTo>
                <a:lnTo>
                  <a:pt x="556" y="94"/>
                </a:lnTo>
                <a:lnTo>
                  <a:pt x="554" y="80"/>
                </a:lnTo>
                <a:lnTo>
                  <a:pt x="550" y="72"/>
                </a:lnTo>
                <a:lnTo>
                  <a:pt x="548" y="66"/>
                </a:lnTo>
                <a:lnTo>
                  <a:pt x="540" y="56"/>
                </a:lnTo>
                <a:lnTo>
                  <a:pt x="534" y="50"/>
                </a:lnTo>
                <a:lnTo>
                  <a:pt x="528" y="46"/>
                </a:lnTo>
                <a:lnTo>
                  <a:pt x="520" y="38"/>
                </a:lnTo>
                <a:lnTo>
                  <a:pt x="518" y="34"/>
                </a:lnTo>
                <a:lnTo>
                  <a:pt x="506" y="22"/>
                </a:lnTo>
                <a:lnTo>
                  <a:pt x="502" y="20"/>
                </a:lnTo>
                <a:lnTo>
                  <a:pt x="496" y="18"/>
                </a:lnTo>
                <a:lnTo>
                  <a:pt x="488" y="18"/>
                </a:lnTo>
                <a:lnTo>
                  <a:pt x="476" y="18"/>
                </a:lnTo>
                <a:lnTo>
                  <a:pt x="472" y="14"/>
                </a:lnTo>
                <a:lnTo>
                  <a:pt x="466" y="12"/>
                </a:lnTo>
                <a:lnTo>
                  <a:pt x="458" y="10"/>
                </a:lnTo>
                <a:lnTo>
                  <a:pt x="438" y="12"/>
                </a:lnTo>
                <a:lnTo>
                  <a:pt x="434" y="8"/>
                </a:lnTo>
                <a:lnTo>
                  <a:pt x="430" y="8"/>
                </a:lnTo>
                <a:lnTo>
                  <a:pt x="426" y="6"/>
                </a:lnTo>
                <a:lnTo>
                  <a:pt x="418" y="8"/>
                </a:lnTo>
                <a:lnTo>
                  <a:pt x="408" y="4"/>
                </a:lnTo>
                <a:lnTo>
                  <a:pt x="398" y="0"/>
                </a:lnTo>
                <a:lnTo>
                  <a:pt x="388" y="0"/>
                </a:lnTo>
                <a:lnTo>
                  <a:pt x="3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0424" name="Freeform 35"/>
          <p:cNvSpPr>
            <a:spLocks noEditPoints="1"/>
          </p:cNvSpPr>
          <p:nvPr/>
        </p:nvSpPr>
        <p:spPr bwMode="auto">
          <a:xfrm flipH="1">
            <a:off x="522288" y="1801813"/>
            <a:ext cx="115622" cy="416366"/>
          </a:xfrm>
          <a:custGeom>
            <a:avLst/>
            <a:gdLst>
              <a:gd name="T0" fmla="*/ 0 w 1040"/>
              <a:gd name="T1" fmla="*/ 0 h 3210"/>
              <a:gd name="T2" fmla="*/ 0 w 1040"/>
              <a:gd name="T3" fmla="*/ 0 h 3210"/>
              <a:gd name="T4" fmla="*/ 0 w 1040"/>
              <a:gd name="T5" fmla="*/ 0 h 3210"/>
              <a:gd name="T6" fmla="*/ 0 w 1040"/>
              <a:gd name="T7" fmla="*/ 0 h 3210"/>
              <a:gd name="T8" fmla="*/ 0 w 1040"/>
              <a:gd name="T9" fmla="*/ 0 h 3210"/>
              <a:gd name="T10" fmla="*/ 0 w 1040"/>
              <a:gd name="T11" fmla="*/ 0 h 3210"/>
              <a:gd name="T12" fmla="*/ 0 w 1040"/>
              <a:gd name="T13" fmla="*/ 0 h 3210"/>
              <a:gd name="T14" fmla="*/ 0 w 1040"/>
              <a:gd name="T15" fmla="*/ 0 h 3210"/>
              <a:gd name="T16" fmla="*/ 0 w 1040"/>
              <a:gd name="T17" fmla="*/ 0 h 3210"/>
              <a:gd name="T18" fmla="*/ 0 w 1040"/>
              <a:gd name="T19" fmla="*/ 0 h 3210"/>
              <a:gd name="T20" fmla="*/ 0 w 1040"/>
              <a:gd name="T21" fmla="*/ 0 h 3210"/>
              <a:gd name="T22" fmla="*/ 0 w 1040"/>
              <a:gd name="T23" fmla="*/ 0 h 3210"/>
              <a:gd name="T24" fmla="*/ 0 w 1040"/>
              <a:gd name="T25" fmla="*/ 0 h 3210"/>
              <a:gd name="T26" fmla="*/ 0 w 1040"/>
              <a:gd name="T27" fmla="*/ 0 h 3210"/>
              <a:gd name="T28" fmla="*/ 0 w 1040"/>
              <a:gd name="T29" fmla="*/ 0 h 3210"/>
              <a:gd name="T30" fmla="*/ 0 w 1040"/>
              <a:gd name="T31" fmla="*/ 0 h 3210"/>
              <a:gd name="T32" fmla="*/ 0 w 1040"/>
              <a:gd name="T33" fmla="*/ 0 h 3210"/>
              <a:gd name="T34" fmla="*/ 0 w 1040"/>
              <a:gd name="T35" fmla="*/ 0 h 3210"/>
              <a:gd name="T36" fmla="*/ 0 w 1040"/>
              <a:gd name="T37" fmla="*/ 0 h 3210"/>
              <a:gd name="T38" fmla="*/ 0 w 1040"/>
              <a:gd name="T39" fmla="*/ 0 h 3210"/>
              <a:gd name="T40" fmla="*/ 0 w 1040"/>
              <a:gd name="T41" fmla="*/ 0 h 3210"/>
              <a:gd name="T42" fmla="*/ 0 w 1040"/>
              <a:gd name="T43" fmla="*/ 0 h 3210"/>
              <a:gd name="T44" fmla="*/ 0 w 1040"/>
              <a:gd name="T45" fmla="*/ 0 h 3210"/>
              <a:gd name="T46" fmla="*/ 0 w 1040"/>
              <a:gd name="T47" fmla="*/ 0 h 3210"/>
              <a:gd name="T48" fmla="*/ 0 w 1040"/>
              <a:gd name="T49" fmla="*/ 0 h 3210"/>
              <a:gd name="T50" fmla="*/ 0 w 1040"/>
              <a:gd name="T51" fmla="*/ 0 h 3210"/>
              <a:gd name="T52" fmla="*/ 0 w 1040"/>
              <a:gd name="T53" fmla="*/ 0 h 3210"/>
              <a:gd name="T54" fmla="*/ 0 w 1040"/>
              <a:gd name="T55" fmla="*/ 0 h 3210"/>
              <a:gd name="T56" fmla="*/ 0 w 1040"/>
              <a:gd name="T57" fmla="*/ 0 h 3210"/>
              <a:gd name="T58" fmla="*/ 0 w 1040"/>
              <a:gd name="T59" fmla="*/ 0 h 3210"/>
              <a:gd name="T60" fmla="*/ 0 w 1040"/>
              <a:gd name="T61" fmla="*/ 0 h 3210"/>
              <a:gd name="T62" fmla="*/ 0 w 1040"/>
              <a:gd name="T63" fmla="*/ 0 h 3210"/>
              <a:gd name="T64" fmla="*/ 0 w 1040"/>
              <a:gd name="T65" fmla="*/ 0 h 3210"/>
              <a:gd name="T66" fmla="*/ 0 w 1040"/>
              <a:gd name="T67" fmla="*/ 0 h 3210"/>
              <a:gd name="T68" fmla="*/ 0 w 1040"/>
              <a:gd name="T69" fmla="*/ 0 h 3210"/>
              <a:gd name="T70" fmla="*/ 0 w 1040"/>
              <a:gd name="T71" fmla="*/ 0 h 3210"/>
              <a:gd name="T72" fmla="*/ 0 w 1040"/>
              <a:gd name="T73" fmla="*/ 0 h 3210"/>
              <a:gd name="T74" fmla="*/ 0 w 1040"/>
              <a:gd name="T75" fmla="*/ 0 h 3210"/>
              <a:gd name="T76" fmla="*/ 0 w 1040"/>
              <a:gd name="T77" fmla="*/ 0 h 3210"/>
              <a:gd name="T78" fmla="*/ 0 w 1040"/>
              <a:gd name="T79" fmla="*/ 0 h 3210"/>
              <a:gd name="T80" fmla="*/ 0 w 1040"/>
              <a:gd name="T81" fmla="*/ 0 h 3210"/>
              <a:gd name="T82" fmla="*/ 0 w 1040"/>
              <a:gd name="T83" fmla="*/ 0 h 3210"/>
              <a:gd name="T84" fmla="*/ 0 w 1040"/>
              <a:gd name="T85" fmla="*/ 0 h 3210"/>
              <a:gd name="T86" fmla="*/ 0 w 1040"/>
              <a:gd name="T87" fmla="*/ 0 h 3210"/>
              <a:gd name="T88" fmla="*/ 0 w 1040"/>
              <a:gd name="T89" fmla="*/ 0 h 3210"/>
              <a:gd name="T90" fmla="*/ 0 w 1040"/>
              <a:gd name="T91" fmla="*/ 0 h 3210"/>
              <a:gd name="T92" fmla="*/ 0 w 1040"/>
              <a:gd name="T93" fmla="*/ 0 h 3210"/>
              <a:gd name="T94" fmla="*/ 0 w 1040"/>
              <a:gd name="T95" fmla="*/ 0 h 3210"/>
              <a:gd name="T96" fmla="*/ 0 w 1040"/>
              <a:gd name="T97" fmla="*/ 0 h 3210"/>
              <a:gd name="T98" fmla="*/ 0 w 1040"/>
              <a:gd name="T99" fmla="*/ 0 h 3210"/>
              <a:gd name="T100" fmla="*/ 0 w 1040"/>
              <a:gd name="T101" fmla="*/ 0 h 3210"/>
              <a:gd name="T102" fmla="*/ 0 w 1040"/>
              <a:gd name="T103" fmla="*/ 0 h 3210"/>
              <a:gd name="T104" fmla="*/ 0 w 1040"/>
              <a:gd name="T105" fmla="*/ 0 h 3210"/>
              <a:gd name="T106" fmla="*/ 0 w 1040"/>
              <a:gd name="T107" fmla="*/ 0 h 3210"/>
              <a:gd name="T108" fmla="*/ 0 w 1040"/>
              <a:gd name="T109" fmla="*/ 0 h 3210"/>
              <a:gd name="T110" fmla="*/ 0 w 1040"/>
              <a:gd name="T111" fmla="*/ 0 h 3210"/>
              <a:gd name="T112" fmla="*/ 0 w 1040"/>
              <a:gd name="T113" fmla="*/ 0 h 3210"/>
              <a:gd name="T114" fmla="*/ 0 w 1040"/>
              <a:gd name="T115" fmla="*/ 0 h 3210"/>
              <a:gd name="T116" fmla="*/ 0 w 1040"/>
              <a:gd name="T117" fmla="*/ 0 h 3210"/>
              <a:gd name="T118" fmla="*/ 0 w 1040"/>
              <a:gd name="T119" fmla="*/ 0 h 3210"/>
              <a:gd name="T120" fmla="*/ 0 w 1040"/>
              <a:gd name="T121" fmla="*/ 0 h 3210"/>
              <a:gd name="T122" fmla="*/ 0 w 1040"/>
              <a:gd name="T123" fmla="*/ 0 h 3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3210"/>
              <a:gd name="T188" fmla="*/ 1040 w 1040"/>
              <a:gd name="T189" fmla="*/ 3210 h 3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3210">
                <a:moveTo>
                  <a:pt x="608" y="406"/>
                </a:moveTo>
                <a:lnTo>
                  <a:pt x="608" y="406"/>
                </a:lnTo>
                <a:lnTo>
                  <a:pt x="606" y="418"/>
                </a:lnTo>
                <a:lnTo>
                  <a:pt x="608" y="406"/>
                </a:lnTo>
                <a:close/>
                <a:moveTo>
                  <a:pt x="500" y="0"/>
                </a:moveTo>
                <a:lnTo>
                  <a:pt x="500" y="0"/>
                </a:lnTo>
                <a:lnTo>
                  <a:pt x="472" y="6"/>
                </a:lnTo>
                <a:lnTo>
                  <a:pt x="450" y="12"/>
                </a:lnTo>
                <a:lnTo>
                  <a:pt x="432" y="22"/>
                </a:lnTo>
                <a:lnTo>
                  <a:pt x="418" y="32"/>
                </a:lnTo>
                <a:lnTo>
                  <a:pt x="408" y="42"/>
                </a:lnTo>
                <a:lnTo>
                  <a:pt x="402" y="50"/>
                </a:lnTo>
                <a:lnTo>
                  <a:pt x="396" y="58"/>
                </a:lnTo>
                <a:lnTo>
                  <a:pt x="382" y="64"/>
                </a:lnTo>
                <a:lnTo>
                  <a:pt x="372" y="72"/>
                </a:lnTo>
                <a:lnTo>
                  <a:pt x="364" y="82"/>
                </a:lnTo>
                <a:lnTo>
                  <a:pt x="360" y="90"/>
                </a:lnTo>
                <a:lnTo>
                  <a:pt x="354" y="106"/>
                </a:lnTo>
                <a:lnTo>
                  <a:pt x="352" y="114"/>
                </a:lnTo>
                <a:lnTo>
                  <a:pt x="344" y="134"/>
                </a:lnTo>
                <a:lnTo>
                  <a:pt x="340" y="148"/>
                </a:lnTo>
                <a:lnTo>
                  <a:pt x="336" y="172"/>
                </a:lnTo>
                <a:lnTo>
                  <a:pt x="330" y="210"/>
                </a:lnTo>
                <a:lnTo>
                  <a:pt x="328" y="224"/>
                </a:lnTo>
                <a:lnTo>
                  <a:pt x="332" y="240"/>
                </a:lnTo>
                <a:lnTo>
                  <a:pt x="336" y="256"/>
                </a:lnTo>
                <a:lnTo>
                  <a:pt x="342" y="268"/>
                </a:lnTo>
                <a:lnTo>
                  <a:pt x="360" y="292"/>
                </a:lnTo>
                <a:lnTo>
                  <a:pt x="370" y="314"/>
                </a:lnTo>
                <a:lnTo>
                  <a:pt x="374" y="320"/>
                </a:lnTo>
                <a:lnTo>
                  <a:pt x="378" y="322"/>
                </a:lnTo>
                <a:lnTo>
                  <a:pt x="380" y="336"/>
                </a:lnTo>
                <a:lnTo>
                  <a:pt x="386" y="348"/>
                </a:lnTo>
                <a:lnTo>
                  <a:pt x="392" y="358"/>
                </a:lnTo>
                <a:lnTo>
                  <a:pt x="400" y="364"/>
                </a:lnTo>
                <a:lnTo>
                  <a:pt x="400" y="372"/>
                </a:lnTo>
                <a:lnTo>
                  <a:pt x="400" y="370"/>
                </a:lnTo>
                <a:lnTo>
                  <a:pt x="398" y="370"/>
                </a:lnTo>
                <a:lnTo>
                  <a:pt x="396" y="370"/>
                </a:lnTo>
                <a:lnTo>
                  <a:pt x="394" y="380"/>
                </a:lnTo>
                <a:lnTo>
                  <a:pt x="388" y="382"/>
                </a:lnTo>
                <a:lnTo>
                  <a:pt x="382" y="386"/>
                </a:lnTo>
                <a:lnTo>
                  <a:pt x="368" y="408"/>
                </a:lnTo>
                <a:lnTo>
                  <a:pt x="354" y="424"/>
                </a:lnTo>
                <a:lnTo>
                  <a:pt x="342" y="436"/>
                </a:lnTo>
                <a:lnTo>
                  <a:pt x="336" y="442"/>
                </a:lnTo>
                <a:lnTo>
                  <a:pt x="332" y="448"/>
                </a:lnTo>
                <a:lnTo>
                  <a:pt x="330" y="450"/>
                </a:lnTo>
                <a:lnTo>
                  <a:pt x="318" y="450"/>
                </a:lnTo>
                <a:lnTo>
                  <a:pt x="304" y="452"/>
                </a:lnTo>
                <a:lnTo>
                  <a:pt x="288" y="458"/>
                </a:lnTo>
                <a:lnTo>
                  <a:pt x="242" y="474"/>
                </a:lnTo>
                <a:lnTo>
                  <a:pt x="216" y="484"/>
                </a:lnTo>
                <a:lnTo>
                  <a:pt x="194" y="490"/>
                </a:lnTo>
                <a:lnTo>
                  <a:pt x="140" y="498"/>
                </a:lnTo>
                <a:lnTo>
                  <a:pt x="116" y="504"/>
                </a:lnTo>
                <a:lnTo>
                  <a:pt x="102" y="508"/>
                </a:lnTo>
                <a:lnTo>
                  <a:pt x="100" y="512"/>
                </a:lnTo>
                <a:lnTo>
                  <a:pt x="94" y="518"/>
                </a:lnTo>
                <a:lnTo>
                  <a:pt x="86" y="538"/>
                </a:lnTo>
                <a:lnTo>
                  <a:pt x="76" y="556"/>
                </a:lnTo>
                <a:lnTo>
                  <a:pt x="72" y="570"/>
                </a:lnTo>
                <a:lnTo>
                  <a:pt x="60" y="604"/>
                </a:lnTo>
                <a:lnTo>
                  <a:pt x="52" y="628"/>
                </a:lnTo>
                <a:lnTo>
                  <a:pt x="48" y="638"/>
                </a:lnTo>
                <a:lnTo>
                  <a:pt x="48" y="648"/>
                </a:lnTo>
                <a:lnTo>
                  <a:pt x="40" y="714"/>
                </a:lnTo>
                <a:lnTo>
                  <a:pt x="32" y="762"/>
                </a:lnTo>
                <a:lnTo>
                  <a:pt x="22" y="792"/>
                </a:lnTo>
                <a:lnTo>
                  <a:pt x="14" y="816"/>
                </a:lnTo>
                <a:lnTo>
                  <a:pt x="10" y="838"/>
                </a:lnTo>
                <a:lnTo>
                  <a:pt x="10" y="846"/>
                </a:lnTo>
                <a:lnTo>
                  <a:pt x="12" y="854"/>
                </a:lnTo>
                <a:lnTo>
                  <a:pt x="16" y="870"/>
                </a:lnTo>
                <a:lnTo>
                  <a:pt x="20" y="888"/>
                </a:lnTo>
                <a:lnTo>
                  <a:pt x="20" y="898"/>
                </a:lnTo>
                <a:lnTo>
                  <a:pt x="18" y="912"/>
                </a:lnTo>
                <a:lnTo>
                  <a:pt x="6" y="960"/>
                </a:lnTo>
                <a:lnTo>
                  <a:pt x="2" y="992"/>
                </a:lnTo>
                <a:lnTo>
                  <a:pt x="0" y="1010"/>
                </a:lnTo>
                <a:lnTo>
                  <a:pt x="0" y="1024"/>
                </a:lnTo>
                <a:lnTo>
                  <a:pt x="2" y="1054"/>
                </a:lnTo>
                <a:lnTo>
                  <a:pt x="6" y="1082"/>
                </a:lnTo>
                <a:lnTo>
                  <a:pt x="10" y="1108"/>
                </a:lnTo>
                <a:lnTo>
                  <a:pt x="16" y="1126"/>
                </a:lnTo>
                <a:lnTo>
                  <a:pt x="56" y="1232"/>
                </a:lnTo>
                <a:lnTo>
                  <a:pt x="82" y="1300"/>
                </a:lnTo>
                <a:lnTo>
                  <a:pt x="92" y="1324"/>
                </a:lnTo>
                <a:lnTo>
                  <a:pt x="100" y="1336"/>
                </a:lnTo>
                <a:lnTo>
                  <a:pt x="110" y="1348"/>
                </a:lnTo>
                <a:lnTo>
                  <a:pt x="122" y="1356"/>
                </a:lnTo>
                <a:lnTo>
                  <a:pt x="132" y="1364"/>
                </a:lnTo>
                <a:lnTo>
                  <a:pt x="136" y="1376"/>
                </a:lnTo>
                <a:lnTo>
                  <a:pt x="140" y="1388"/>
                </a:lnTo>
                <a:lnTo>
                  <a:pt x="142" y="1406"/>
                </a:lnTo>
                <a:lnTo>
                  <a:pt x="142" y="1424"/>
                </a:lnTo>
                <a:lnTo>
                  <a:pt x="136" y="1450"/>
                </a:lnTo>
                <a:lnTo>
                  <a:pt x="122" y="1522"/>
                </a:lnTo>
                <a:lnTo>
                  <a:pt x="100" y="1620"/>
                </a:lnTo>
                <a:lnTo>
                  <a:pt x="98" y="1626"/>
                </a:lnTo>
                <a:lnTo>
                  <a:pt x="98" y="1632"/>
                </a:lnTo>
                <a:lnTo>
                  <a:pt x="102" y="1642"/>
                </a:lnTo>
                <a:lnTo>
                  <a:pt x="108" y="1650"/>
                </a:lnTo>
                <a:lnTo>
                  <a:pt x="134" y="1680"/>
                </a:lnTo>
                <a:lnTo>
                  <a:pt x="136" y="1712"/>
                </a:lnTo>
                <a:lnTo>
                  <a:pt x="150" y="1716"/>
                </a:lnTo>
                <a:lnTo>
                  <a:pt x="182" y="1720"/>
                </a:lnTo>
                <a:lnTo>
                  <a:pt x="200" y="1720"/>
                </a:lnTo>
                <a:lnTo>
                  <a:pt x="214" y="1720"/>
                </a:lnTo>
                <a:lnTo>
                  <a:pt x="230" y="1718"/>
                </a:lnTo>
                <a:lnTo>
                  <a:pt x="238" y="1814"/>
                </a:lnTo>
                <a:lnTo>
                  <a:pt x="248" y="1890"/>
                </a:lnTo>
                <a:lnTo>
                  <a:pt x="252" y="1922"/>
                </a:lnTo>
                <a:lnTo>
                  <a:pt x="256" y="1948"/>
                </a:lnTo>
                <a:lnTo>
                  <a:pt x="260" y="1974"/>
                </a:lnTo>
                <a:lnTo>
                  <a:pt x="262" y="2014"/>
                </a:lnTo>
                <a:lnTo>
                  <a:pt x="262" y="2106"/>
                </a:lnTo>
                <a:lnTo>
                  <a:pt x="260" y="2192"/>
                </a:lnTo>
                <a:lnTo>
                  <a:pt x="258" y="2220"/>
                </a:lnTo>
                <a:lnTo>
                  <a:pt x="256" y="2232"/>
                </a:lnTo>
                <a:lnTo>
                  <a:pt x="250" y="2248"/>
                </a:lnTo>
                <a:lnTo>
                  <a:pt x="242" y="2284"/>
                </a:lnTo>
                <a:lnTo>
                  <a:pt x="234" y="2330"/>
                </a:lnTo>
                <a:lnTo>
                  <a:pt x="228" y="2378"/>
                </a:lnTo>
                <a:lnTo>
                  <a:pt x="228" y="2452"/>
                </a:lnTo>
                <a:lnTo>
                  <a:pt x="230" y="2554"/>
                </a:lnTo>
                <a:lnTo>
                  <a:pt x="232" y="2702"/>
                </a:lnTo>
                <a:lnTo>
                  <a:pt x="232" y="2714"/>
                </a:lnTo>
                <a:lnTo>
                  <a:pt x="234" y="2732"/>
                </a:lnTo>
                <a:lnTo>
                  <a:pt x="242" y="2772"/>
                </a:lnTo>
                <a:lnTo>
                  <a:pt x="252" y="2822"/>
                </a:lnTo>
                <a:lnTo>
                  <a:pt x="242" y="2894"/>
                </a:lnTo>
                <a:lnTo>
                  <a:pt x="236" y="2950"/>
                </a:lnTo>
                <a:lnTo>
                  <a:pt x="232" y="2990"/>
                </a:lnTo>
                <a:lnTo>
                  <a:pt x="234" y="3010"/>
                </a:lnTo>
                <a:lnTo>
                  <a:pt x="238" y="3022"/>
                </a:lnTo>
                <a:lnTo>
                  <a:pt x="242" y="3028"/>
                </a:lnTo>
                <a:lnTo>
                  <a:pt x="246" y="3034"/>
                </a:lnTo>
                <a:lnTo>
                  <a:pt x="248" y="3042"/>
                </a:lnTo>
                <a:lnTo>
                  <a:pt x="248" y="3046"/>
                </a:lnTo>
                <a:lnTo>
                  <a:pt x="248" y="3052"/>
                </a:lnTo>
                <a:lnTo>
                  <a:pt x="248" y="3054"/>
                </a:lnTo>
                <a:lnTo>
                  <a:pt x="250" y="3060"/>
                </a:lnTo>
                <a:lnTo>
                  <a:pt x="252" y="3060"/>
                </a:lnTo>
                <a:lnTo>
                  <a:pt x="248" y="3072"/>
                </a:lnTo>
                <a:lnTo>
                  <a:pt x="246" y="3082"/>
                </a:lnTo>
                <a:lnTo>
                  <a:pt x="244" y="3090"/>
                </a:lnTo>
                <a:lnTo>
                  <a:pt x="246" y="3104"/>
                </a:lnTo>
                <a:lnTo>
                  <a:pt x="248" y="3110"/>
                </a:lnTo>
                <a:lnTo>
                  <a:pt x="246" y="3114"/>
                </a:lnTo>
                <a:lnTo>
                  <a:pt x="244" y="3118"/>
                </a:lnTo>
                <a:lnTo>
                  <a:pt x="242" y="3122"/>
                </a:lnTo>
                <a:lnTo>
                  <a:pt x="242" y="3156"/>
                </a:lnTo>
                <a:lnTo>
                  <a:pt x="260" y="3172"/>
                </a:lnTo>
                <a:lnTo>
                  <a:pt x="270" y="3172"/>
                </a:lnTo>
                <a:lnTo>
                  <a:pt x="270" y="3174"/>
                </a:lnTo>
                <a:lnTo>
                  <a:pt x="274" y="3182"/>
                </a:lnTo>
                <a:lnTo>
                  <a:pt x="276" y="3188"/>
                </a:lnTo>
                <a:lnTo>
                  <a:pt x="280" y="3192"/>
                </a:lnTo>
                <a:lnTo>
                  <a:pt x="284" y="3196"/>
                </a:lnTo>
                <a:lnTo>
                  <a:pt x="292" y="3200"/>
                </a:lnTo>
                <a:lnTo>
                  <a:pt x="308" y="3204"/>
                </a:lnTo>
                <a:lnTo>
                  <a:pt x="334" y="3206"/>
                </a:lnTo>
                <a:lnTo>
                  <a:pt x="384" y="3210"/>
                </a:lnTo>
                <a:lnTo>
                  <a:pt x="446" y="3208"/>
                </a:lnTo>
                <a:lnTo>
                  <a:pt x="494" y="3206"/>
                </a:lnTo>
                <a:lnTo>
                  <a:pt x="500" y="3204"/>
                </a:lnTo>
                <a:lnTo>
                  <a:pt x="500" y="3200"/>
                </a:lnTo>
                <a:lnTo>
                  <a:pt x="496" y="3190"/>
                </a:lnTo>
                <a:lnTo>
                  <a:pt x="496" y="3186"/>
                </a:lnTo>
                <a:lnTo>
                  <a:pt x="492" y="3182"/>
                </a:lnTo>
                <a:lnTo>
                  <a:pt x="488" y="3176"/>
                </a:lnTo>
                <a:lnTo>
                  <a:pt x="488" y="3168"/>
                </a:lnTo>
                <a:lnTo>
                  <a:pt x="488" y="3158"/>
                </a:lnTo>
                <a:lnTo>
                  <a:pt x="484" y="3148"/>
                </a:lnTo>
                <a:lnTo>
                  <a:pt x="474" y="3126"/>
                </a:lnTo>
                <a:lnTo>
                  <a:pt x="508" y="3118"/>
                </a:lnTo>
                <a:lnTo>
                  <a:pt x="508" y="3112"/>
                </a:lnTo>
                <a:lnTo>
                  <a:pt x="536" y="3122"/>
                </a:lnTo>
                <a:lnTo>
                  <a:pt x="560" y="3132"/>
                </a:lnTo>
                <a:lnTo>
                  <a:pt x="586" y="3138"/>
                </a:lnTo>
                <a:lnTo>
                  <a:pt x="616" y="3140"/>
                </a:lnTo>
                <a:lnTo>
                  <a:pt x="652" y="3140"/>
                </a:lnTo>
                <a:lnTo>
                  <a:pt x="692" y="3140"/>
                </a:lnTo>
                <a:lnTo>
                  <a:pt x="726" y="3136"/>
                </a:lnTo>
                <a:lnTo>
                  <a:pt x="750" y="3132"/>
                </a:lnTo>
                <a:lnTo>
                  <a:pt x="768" y="3128"/>
                </a:lnTo>
                <a:lnTo>
                  <a:pt x="776" y="3126"/>
                </a:lnTo>
                <a:lnTo>
                  <a:pt x="782" y="3122"/>
                </a:lnTo>
                <a:lnTo>
                  <a:pt x="782" y="3120"/>
                </a:lnTo>
                <a:lnTo>
                  <a:pt x="782" y="3116"/>
                </a:lnTo>
                <a:lnTo>
                  <a:pt x="782" y="3112"/>
                </a:lnTo>
                <a:lnTo>
                  <a:pt x="780" y="3110"/>
                </a:lnTo>
                <a:lnTo>
                  <a:pt x="776" y="3110"/>
                </a:lnTo>
                <a:lnTo>
                  <a:pt x="772" y="3108"/>
                </a:lnTo>
                <a:lnTo>
                  <a:pt x="774" y="3100"/>
                </a:lnTo>
                <a:lnTo>
                  <a:pt x="774" y="3094"/>
                </a:lnTo>
                <a:lnTo>
                  <a:pt x="770" y="3088"/>
                </a:lnTo>
                <a:lnTo>
                  <a:pt x="754" y="3076"/>
                </a:lnTo>
                <a:lnTo>
                  <a:pt x="744" y="3072"/>
                </a:lnTo>
                <a:lnTo>
                  <a:pt x="734" y="3068"/>
                </a:lnTo>
                <a:lnTo>
                  <a:pt x="672" y="3052"/>
                </a:lnTo>
                <a:lnTo>
                  <a:pt x="662" y="3048"/>
                </a:lnTo>
                <a:lnTo>
                  <a:pt x="648" y="3040"/>
                </a:lnTo>
                <a:lnTo>
                  <a:pt x="628" y="3028"/>
                </a:lnTo>
                <a:lnTo>
                  <a:pt x="630" y="3024"/>
                </a:lnTo>
                <a:lnTo>
                  <a:pt x="630" y="3022"/>
                </a:lnTo>
                <a:lnTo>
                  <a:pt x="628" y="3020"/>
                </a:lnTo>
                <a:lnTo>
                  <a:pt x="618" y="3014"/>
                </a:lnTo>
                <a:lnTo>
                  <a:pt x="612" y="3004"/>
                </a:lnTo>
                <a:lnTo>
                  <a:pt x="614" y="3002"/>
                </a:lnTo>
                <a:lnTo>
                  <a:pt x="612" y="2998"/>
                </a:lnTo>
                <a:lnTo>
                  <a:pt x="608" y="2994"/>
                </a:lnTo>
                <a:lnTo>
                  <a:pt x="606" y="2992"/>
                </a:lnTo>
                <a:lnTo>
                  <a:pt x="600" y="2986"/>
                </a:lnTo>
                <a:lnTo>
                  <a:pt x="594" y="2980"/>
                </a:lnTo>
                <a:lnTo>
                  <a:pt x="596" y="2978"/>
                </a:lnTo>
                <a:lnTo>
                  <a:pt x="596" y="2976"/>
                </a:lnTo>
                <a:lnTo>
                  <a:pt x="596" y="2972"/>
                </a:lnTo>
                <a:lnTo>
                  <a:pt x="560" y="2904"/>
                </a:lnTo>
                <a:lnTo>
                  <a:pt x="558" y="2898"/>
                </a:lnTo>
                <a:lnTo>
                  <a:pt x="558" y="2890"/>
                </a:lnTo>
                <a:lnTo>
                  <a:pt x="560" y="2880"/>
                </a:lnTo>
                <a:lnTo>
                  <a:pt x="574" y="2872"/>
                </a:lnTo>
                <a:lnTo>
                  <a:pt x="584" y="2864"/>
                </a:lnTo>
                <a:lnTo>
                  <a:pt x="586" y="2860"/>
                </a:lnTo>
                <a:lnTo>
                  <a:pt x="588" y="2856"/>
                </a:lnTo>
                <a:lnTo>
                  <a:pt x="590" y="2842"/>
                </a:lnTo>
                <a:lnTo>
                  <a:pt x="590" y="2822"/>
                </a:lnTo>
                <a:lnTo>
                  <a:pt x="590" y="2802"/>
                </a:lnTo>
                <a:lnTo>
                  <a:pt x="592" y="2786"/>
                </a:lnTo>
                <a:lnTo>
                  <a:pt x="604" y="2738"/>
                </a:lnTo>
                <a:lnTo>
                  <a:pt x="614" y="2708"/>
                </a:lnTo>
                <a:lnTo>
                  <a:pt x="620" y="2688"/>
                </a:lnTo>
                <a:lnTo>
                  <a:pt x="626" y="2666"/>
                </a:lnTo>
                <a:lnTo>
                  <a:pt x="634" y="2632"/>
                </a:lnTo>
                <a:lnTo>
                  <a:pt x="642" y="2596"/>
                </a:lnTo>
                <a:lnTo>
                  <a:pt x="650" y="2568"/>
                </a:lnTo>
                <a:lnTo>
                  <a:pt x="662" y="2524"/>
                </a:lnTo>
                <a:lnTo>
                  <a:pt x="680" y="2446"/>
                </a:lnTo>
                <a:lnTo>
                  <a:pt x="702" y="2354"/>
                </a:lnTo>
                <a:lnTo>
                  <a:pt x="720" y="2268"/>
                </a:lnTo>
                <a:lnTo>
                  <a:pt x="732" y="2176"/>
                </a:lnTo>
                <a:lnTo>
                  <a:pt x="746" y="2068"/>
                </a:lnTo>
                <a:lnTo>
                  <a:pt x="762" y="1912"/>
                </a:lnTo>
                <a:lnTo>
                  <a:pt x="778" y="1732"/>
                </a:lnTo>
                <a:lnTo>
                  <a:pt x="806" y="1732"/>
                </a:lnTo>
                <a:lnTo>
                  <a:pt x="826" y="1730"/>
                </a:lnTo>
                <a:lnTo>
                  <a:pt x="832" y="1730"/>
                </a:lnTo>
                <a:lnTo>
                  <a:pt x="834" y="1728"/>
                </a:lnTo>
                <a:lnTo>
                  <a:pt x="832" y="1640"/>
                </a:lnTo>
                <a:lnTo>
                  <a:pt x="832" y="1546"/>
                </a:lnTo>
                <a:lnTo>
                  <a:pt x="828" y="1470"/>
                </a:lnTo>
                <a:lnTo>
                  <a:pt x="846" y="1520"/>
                </a:lnTo>
                <a:lnTo>
                  <a:pt x="860" y="1558"/>
                </a:lnTo>
                <a:lnTo>
                  <a:pt x="870" y="1580"/>
                </a:lnTo>
                <a:lnTo>
                  <a:pt x="876" y="1588"/>
                </a:lnTo>
                <a:lnTo>
                  <a:pt x="886" y="1596"/>
                </a:lnTo>
                <a:lnTo>
                  <a:pt x="900" y="1602"/>
                </a:lnTo>
                <a:lnTo>
                  <a:pt x="918" y="1606"/>
                </a:lnTo>
                <a:lnTo>
                  <a:pt x="922" y="1610"/>
                </a:lnTo>
                <a:lnTo>
                  <a:pt x="930" y="1644"/>
                </a:lnTo>
                <a:lnTo>
                  <a:pt x="938" y="1658"/>
                </a:lnTo>
                <a:lnTo>
                  <a:pt x="944" y="1668"/>
                </a:lnTo>
                <a:lnTo>
                  <a:pt x="932" y="1668"/>
                </a:lnTo>
                <a:lnTo>
                  <a:pt x="922" y="1670"/>
                </a:lnTo>
                <a:lnTo>
                  <a:pt x="916" y="1672"/>
                </a:lnTo>
                <a:lnTo>
                  <a:pt x="910" y="1678"/>
                </a:lnTo>
                <a:lnTo>
                  <a:pt x="906" y="1688"/>
                </a:lnTo>
                <a:lnTo>
                  <a:pt x="908" y="1690"/>
                </a:lnTo>
                <a:lnTo>
                  <a:pt x="912" y="1694"/>
                </a:lnTo>
                <a:lnTo>
                  <a:pt x="916" y="1694"/>
                </a:lnTo>
                <a:lnTo>
                  <a:pt x="916" y="1698"/>
                </a:lnTo>
                <a:lnTo>
                  <a:pt x="916" y="1702"/>
                </a:lnTo>
                <a:lnTo>
                  <a:pt x="918" y="1706"/>
                </a:lnTo>
                <a:lnTo>
                  <a:pt x="922" y="1708"/>
                </a:lnTo>
                <a:lnTo>
                  <a:pt x="928" y="1708"/>
                </a:lnTo>
                <a:lnTo>
                  <a:pt x="936" y="1706"/>
                </a:lnTo>
                <a:lnTo>
                  <a:pt x="948" y="1706"/>
                </a:lnTo>
                <a:lnTo>
                  <a:pt x="970" y="1702"/>
                </a:lnTo>
                <a:lnTo>
                  <a:pt x="982" y="1694"/>
                </a:lnTo>
                <a:lnTo>
                  <a:pt x="992" y="1690"/>
                </a:lnTo>
                <a:lnTo>
                  <a:pt x="988" y="1700"/>
                </a:lnTo>
                <a:lnTo>
                  <a:pt x="986" y="1710"/>
                </a:lnTo>
                <a:lnTo>
                  <a:pt x="986" y="1716"/>
                </a:lnTo>
                <a:lnTo>
                  <a:pt x="990" y="1720"/>
                </a:lnTo>
                <a:lnTo>
                  <a:pt x="996" y="1720"/>
                </a:lnTo>
                <a:lnTo>
                  <a:pt x="1002" y="1720"/>
                </a:lnTo>
                <a:lnTo>
                  <a:pt x="1008" y="1716"/>
                </a:lnTo>
                <a:lnTo>
                  <a:pt x="1016" y="1704"/>
                </a:lnTo>
                <a:lnTo>
                  <a:pt x="1022" y="1692"/>
                </a:lnTo>
                <a:lnTo>
                  <a:pt x="1028" y="1670"/>
                </a:lnTo>
                <a:lnTo>
                  <a:pt x="1034" y="1654"/>
                </a:lnTo>
                <a:lnTo>
                  <a:pt x="1038" y="1642"/>
                </a:lnTo>
                <a:lnTo>
                  <a:pt x="1040" y="1638"/>
                </a:lnTo>
                <a:lnTo>
                  <a:pt x="1040" y="1634"/>
                </a:lnTo>
                <a:lnTo>
                  <a:pt x="1038" y="1624"/>
                </a:lnTo>
                <a:lnTo>
                  <a:pt x="1034" y="1612"/>
                </a:lnTo>
                <a:lnTo>
                  <a:pt x="1036" y="1598"/>
                </a:lnTo>
                <a:lnTo>
                  <a:pt x="1036" y="1586"/>
                </a:lnTo>
                <a:lnTo>
                  <a:pt x="1034" y="1578"/>
                </a:lnTo>
                <a:lnTo>
                  <a:pt x="1010" y="1550"/>
                </a:lnTo>
                <a:lnTo>
                  <a:pt x="1002" y="1478"/>
                </a:lnTo>
                <a:lnTo>
                  <a:pt x="996" y="1426"/>
                </a:lnTo>
                <a:lnTo>
                  <a:pt x="990" y="1386"/>
                </a:lnTo>
                <a:lnTo>
                  <a:pt x="968" y="1278"/>
                </a:lnTo>
                <a:lnTo>
                  <a:pt x="956" y="1210"/>
                </a:lnTo>
                <a:lnTo>
                  <a:pt x="948" y="1158"/>
                </a:lnTo>
                <a:lnTo>
                  <a:pt x="946" y="1136"/>
                </a:lnTo>
                <a:lnTo>
                  <a:pt x="942" y="1114"/>
                </a:lnTo>
                <a:lnTo>
                  <a:pt x="930" y="1068"/>
                </a:lnTo>
                <a:lnTo>
                  <a:pt x="920" y="1028"/>
                </a:lnTo>
                <a:lnTo>
                  <a:pt x="916" y="1012"/>
                </a:lnTo>
                <a:lnTo>
                  <a:pt x="916" y="1000"/>
                </a:lnTo>
                <a:lnTo>
                  <a:pt x="910" y="960"/>
                </a:lnTo>
                <a:lnTo>
                  <a:pt x="902" y="896"/>
                </a:lnTo>
                <a:lnTo>
                  <a:pt x="886" y="772"/>
                </a:lnTo>
                <a:lnTo>
                  <a:pt x="872" y="666"/>
                </a:lnTo>
                <a:lnTo>
                  <a:pt x="862" y="614"/>
                </a:lnTo>
                <a:lnTo>
                  <a:pt x="858" y="592"/>
                </a:lnTo>
                <a:lnTo>
                  <a:pt x="854" y="578"/>
                </a:lnTo>
                <a:lnTo>
                  <a:pt x="850" y="570"/>
                </a:lnTo>
                <a:lnTo>
                  <a:pt x="846" y="562"/>
                </a:lnTo>
                <a:lnTo>
                  <a:pt x="840" y="556"/>
                </a:lnTo>
                <a:lnTo>
                  <a:pt x="834" y="552"/>
                </a:lnTo>
                <a:lnTo>
                  <a:pt x="826" y="548"/>
                </a:lnTo>
                <a:lnTo>
                  <a:pt x="822" y="546"/>
                </a:lnTo>
                <a:lnTo>
                  <a:pt x="782" y="528"/>
                </a:lnTo>
                <a:lnTo>
                  <a:pt x="730" y="504"/>
                </a:lnTo>
                <a:lnTo>
                  <a:pt x="650" y="466"/>
                </a:lnTo>
                <a:lnTo>
                  <a:pt x="622" y="438"/>
                </a:lnTo>
                <a:lnTo>
                  <a:pt x="620" y="424"/>
                </a:lnTo>
                <a:lnTo>
                  <a:pt x="616" y="412"/>
                </a:lnTo>
                <a:lnTo>
                  <a:pt x="612" y="408"/>
                </a:lnTo>
                <a:lnTo>
                  <a:pt x="608" y="404"/>
                </a:lnTo>
                <a:lnTo>
                  <a:pt x="610" y="396"/>
                </a:lnTo>
                <a:lnTo>
                  <a:pt x="612" y="360"/>
                </a:lnTo>
                <a:lnTo>
                  <a:pt x="618" y="356"/>
                </a:lnTo>
                <a:lnTo>
                  <a:pt x="626" y="346"/>
                </a:lnTo>
                <a:lnTo>
                  <a:pt x="632" y="322"/>
                </a:lnTo>
                <a:lnTo>
                  <a:pt x="636" y="308"/>
                </a:lnTo>
                <a:lnTo>
                  <a:pt x="648" y="302"/>
                </a:lnTo>
                <a:lnTo>
                  <a:pt x="650" y="298"/>
                </a:lnTo>
                <a:lnTo>
                  <a:pt x="654" y="288"/>
                </a:lnTo>
                <a:lnTo>
                  <a:pt x="656" y="276"/>
                </a:lnTo>
                <a:lnTo>
                  <a:pt x="660" y="266"/>
                </a:lnTo>
                <a:lnTo>
                  <a:pt x="670" y="238"/>
                </a:lnTo>
                <a:lnTo>
                  <a:pt x="674" y="224"/>
                </a:lnTo>
                <a:lnTo>
                  <a:pt x="672" y="218"/>
                </a:lnTo>
                <a:lnTo>
                  <a:pt x="670" y="212"/>
                </a:lnTo>
                <a:lnTo>
                  <a:pt x="666" y="208"/>
                </a:lnTo>
                <a:lnTo>
                  <a:pt x="666" y="194"/>
                </a:lnTo>
                <a:lnTo>
                  <a:pt x="664" y="186"/>
                </a:lnTo>
                <a:lnTo>
                  <a:pt x="660" y="178"/>
                </a:lnTo>
                <a:lnTo>
                  <a:pt x="654" y="168"/>
                </a:lnTo>
                <a:lnTo>
                  <a:pt x="654" y="144"/>
                </a:lnTo>
                <a:lnTo>
                  <a:pt x="652" y="118"/>
                </a:lnTo>
                <a:lnTo>
                  <a:pt x="652" y="110"/>
                </a:lnTo>
                <a:lnTo>
                  <a:pt x="650" y="96"/>
                </a:lnTo>
                <a:lnTo>
                  <a:pt x="646" y="88"/>
                </a:lnTo>
                <a:lnTo>
                  <a:pt x="642" y="76"/>
                </a:lnTo>
                <a:lnTo>
                  <a:pt x="636" y="64"/>
                </a:lnTo>
                <a:lnTo>
                  <a:pt x="626" y="52"/>
                </a:lnTo>
                <a:lnTo>
                  <a:pt x="614" y="38"/>
                </a:lnTo>
                <a:lnTo>
                  <a:pt x="602" y="30"/>
                </a:lnTo>
                <a:lnTo>
                  <a:pt x="590" y="24"/>
                </a:lnTo>
                <a:lnTo>
                  <a:pt x="578" y="22"/>
                </a:lnTo>
                <a:lnTo>
                  <a:pt x="560" y="20"/>
                </a:lnTo>
                <a:lnTo>
                  <a:pt x="552" y="20"/>
                </a:lnTo>
                <a:lnTo>
                  <a:pt x="552" y="18"/>
                </a:lnTo>
                <a:lnTo>
                  <a:pt x="544" y="10"/>
                </a:lnTo>
                <a:lnTo>
                  <a:pt x="540" y="6"/>
                </a:lnTo>
                <a:lnTo>
                  <a:pt x="532" y="4"/>
                </a:lnTo>
                <a:lnTo>
                  <a:pt x="522" y="2"/>
                </a:lnTo>
                <a:lnTo>
                  <a:pt x="510" y="0"/>
                </a:lnTo>
                <a:lnTo>
                  <a:pt x="5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0425" name="Rectangle 40"/>
          <p:cNvSpPr>
            <a:spLocks noChangeArrowheads="1"/>
          </p:cNvSpPr>
          <p:nvPr/>
        </p:nvSpPr>
        <p:spPr bwMode="auto">
          <a:xfrm>
            <a:off x="922338" y="1474788"/>
            <a:ext cx="2449840" cy="486864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000" b="1">
              <a:solidFill>
                <a:schemeClr val="bg1"/>
              </a:solidFill>
            </a:endParaRPr>
          </a:p>
        </p:txBody>
      </p:sp>
      <p:sp>
        <p:nvSpPr>
          <p:cNvPr id="43" name="Rectangle 42"/>
          <p:cNvSpPr/>
          <p:nvPr/>
        </p:nvSpPr>
        <p:spPr bwMode="auto">
          <a:xfrm>
            <a:off x="922338" y="1514476"/>
            <a:ext cx="2428075" cy="4835524"/>
          </a:xfrm>
          <a:prstGeom prst="rect">
            <a:avLst/>
          </a:prstGeom>
          <a:solidFill>
            <a:srgbClr val="FFFFFF">
              <a:alpha val="60000"/>
            </a:srgbClr>
          </a:solidFill>
          <a:ln w="25400" cap="flat" cmpd="sng" algn="ctr">
            <a:noFill/>
            <a:prstDash val="solid"/>
          </a:ln>
          <a:effectLst/>
        </p:spPr>
        <p:txBody>
          <a:bodyPr anchor="ctr"/>
          <a:lstStyle/>
          <a:p>
            <a:pPr algn="ctr" fontAlgn="auto">
              <a:spcBef>
                <a:spcPts val="0"/>
              </a:spcBef>
              <a:spcAft>
                <a:spcPts val="0"/>
              </a:spcAft>
              <a:defRPr/>
            </a:pPr>
            <a:endParaRPr lang="en-US" sz="1800" kern="0" dirty="0">
              <a:solidFill>
                <a:srgbClr val="FFFFFF"/>
              </a:solidFill>
              <a:latin typeface="Arial"/>
            </a:endParaRPr>
          </a:p>
        </p:txBody>
      </p:sp>
      <p:sp>
        <p:nvSpPr>
          <p:cNvPr id="60427" name="Oval 43"/>
          <p:cNvSpPr>
            <a:spLocks noChangeArrowheads="1"/>
          </p:cNvSpPr>
          <p:nvPr/>
        </p:nvSpPr>
        <p:spPr bwMode="auto">
          <a:xfrm>
            <a:off x="2017713" y="1638300"/>
            <a:ext cx="572671" cy="663978"/>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US" sz="1200">
              <a:solidFill>
                <a:srgbClr val="333333"/>
              </a:solidFill>
            </a:endParaRPr>
          </a:p>
        </p:txBody>
      </p:sp>
      <p:sp>
        <p:nvSpPr>
          <p:cNvPr id="60428" name="Rectangle 41"/>
          <p:cNvSpPr>
            <a:spLocks noChangeArrowheads="1"/>
          </p:cNvSpPr>
          <p:nvPr/>
        </p:nvSpPr>
        <p:spPr bwMode="auto">
          <a:xfrm>
            <a:off x="922338" y="1039813"/>
            <a:ext cx="2449840" cy="484183"/>
          </a:xfrm>
          <a:prstGeom prst="rect">
            <a:avLst/>
          </a:prstGeom>
          <a:solidFill>
            <a:srgbClr val="00649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sz="2000" b="1">
                <a:solidFill>
                  <a:schemeClr val="bg1"/>
                </a:solidFill>
              </a:rPr>
              <a:t>Networking</a:t>
            </a:r>
          </a:p>
        </p:txBody>
      </p:sp>
      <p:sp>
        <p:nvSpPr>
          <p:cNvPr id="60429" name="Freeform 5"/>
          <p:cNvSpPr>
            <a:spLocks/>
          </p:cNvSpPr>
          <p:nvPr/>
        </p:nvSpPr>
        <p:spPr bwMode="auto">
          <a:xfrm>
            <a:off x="2159000" y="1822450"/>
            <a:ext cx="58492" cy="69394"/>
          </a:xfrm>
          <a:custGeom>
            <a:avLst/>
            <a:gdLst>
              <a:gd name="T0" fmla="*/ 2147483647 w 99"/>
              <a:gd name="T1" fmla="*/ 0 h 99"/>
              <a:gd name="T2" fmla="*/ 2147483647 w 99"/>
              <a:gd name="T3" fmla="*/ 0 h 99"/>
              <a:gd name="T4" fmla="*/ 2147483647 w 99"/>
              <a:gd name="T5" fmla="*/ 0 h 99"/>
              <a:gd name="T6" fmla="*/ 2147483647 w 99"/>
              <a:gd name="T7" fmla="*/ 2147483647 h 99"/>
              <a:gd name="T8" fmla="*/ 2147483647 w 99"/>
              <a:gd name="T9" fmla="*/ 2147483647 h 99"/>
              <a:gd name="T10" fmla="*/ 2147483647 w 99"/>
              <a:gd name="T11" fmla="*/ 2147483647 h 99"/>
              <a:gd name="T12" fmla="*/ 2147483647 w 99"/>
              <a:gd name="T13" fmla="*/ 2147483647 h 99"/>
              <a:gd name="T14" fmla="*/ 2147483647 w 99"/>
              <a:gd name="T15" fmla="*/ 2147483647 h 99"/>
              <a:gd name="T16" fmla="*/ 0 w 99"/>
              <a:gd name="T17" fmla="*/ 2147483647 h 99"/>
              <a:gd name="T18" fmla="*/ 0 w 99"/>
              <a:gd name="T19" fmla="*/ 2147483647 h 99"/>
              <a:gd name="T20" fmla="*/ 0 w 99"/>
              <a:gd name="T21" fmla="*/ 2147483647 h 99"/>
              <a:gd name="T22" fmla="*/ 0 w 99"/>
              <a:gd name="T23" fmla="*/ 2147483647 h 99"/>
              <a:gd name="T24" fmla="*/ 2147483647 w 99"/>
              <a:gd name="T25" fmla="*/ 2147483647 h 99"/>
              <a:gd name="T26" fmla="*/ 2147483647 w 99"/>
              <a:gd name="T27" fmla="*/ 2147483647 h 99"/>
              <a:gd name="T28" fmla="*/ 2147483647 w 99"/>
              <a:gd name="T29" fmla="*/ 2147483647 h 99"/>
              <a:gd name="T30" fmla="*/ 2147483647 w 99"/>
              <a:gd name="T31" fmla="*/ 2147483647 h 99"/>
              <a:gd name="T32" fmla="*/ 2147483647 w 99"/>
              <a:gd name="T33" fmla="*/ 2147483647 h 99"/>
              <a:gd name="T34" fmla="*/ 2147483647 w 99"/>
              <a:gd name="T35" fmla="*/ 2147483647 h 99"/>
              <a:gd name="T36" fmla="*/ 2147483647 w 99"/>
              <a:gd name="T37" fmla="*/ 2147483647 h 99"/>
              <a:gd name="T38" fmla="*/ 2147483647 w 99"/>
              <a:gd name="T39" fmla="*/ 2147483647 h 99"/>
              <a:gd name="T40" fmla="*/ 2147483647 w 99"/>
              <a:gd name="T41" fmla="*/ 2147483647 h 99"/>
              <a:gd name="T42" fmla="*/ 2147483647 w 99"/>
              <a:gd name="T43" fmla="*/ 2147483647 h 99"/>
              <a:gd name="T44" fmla="*/ 2147483647 w 99"/>
              <a:gd name="T45" fmla="*/ 2147483647 h 99"/>
              <a:gd name="T46" fmla="*/ 2147483647 w 99"/>
              <a:gd name="T47" fmla="*/ 2147483647 h 99"/>
              <a:gd name="T48" fmla="*/ 2147483647 w 99"/>
              <a:gd name="T49" fmla="*/ 2147483647 h 99"/>
              <a:gd name="T50" fmla="*/ 2147483647 w 99"/>
              <a:gd name="T51" fmla="*/ 2147483647 h 99"/>
              <a:gd name="T52" fmla="*/ 2147483647 w 99"/>
              <a:gd name="T53" fmla="*/ 2147483647 h 99"/>
              <a:gd name="T54" fmla="*/ 2147483647 w 99"/>
              <a:gd name="T55" fmla="*/ 2147483647 h 99"/>
              <a:gd name="T56" fmla="*/ 2147483647 w 99"/>
              <a:gd name="T57" fmla="*/ 2147483647 h 99"/>
              <a:gd name="T58" fmla="*/ 2147483647 w 99"/>
              <a:gd name="T59" fmla="*/ 2147483647 h 99"/>
              <a:gd name="T60" fmla="*/ 2147483647 w 99"/>
              <a:gd name="T61" fmla="*/ 2147483647 h 99"/>
              <a:gd name="T62" fmla="*/ 2147483647 w 99"/>
              <a:gd name="T63" fmla="*/ 2147483647 h 99"/>
              <a:gd name="T64" fmla="*/ 2147483647 w 99"/>
              <a:gd name="T65" fmla="*/ 2147483647 h 99"/>
              <a:gd name="T66" fmla="*/ 2147483647 w 99"/>
              <a:gd name="T67" fmla="*/ 2147483647 h 99"/>
              <a:gd name="T68" fmla="*/ 2147483647 w 99"/>
              <a:gd name="T69" fmla="*/ 2147483647 h 99"/>
              <a:gd name="T70" fmla="*/ 2147483647 w 99"/>
              <a:gd name="T71" fmla="*/ 0 h 99"/>
              <a:gd name="T72" fmla="*/ 2147483647 w 99"/>
              <a:gd name="T73" fmla="*/ 0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9"/>
              <a:gd name="T112" fmla="*/ 0 h 99"/>
              <a:gd name="T113" fmla="*/ 99 w 9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9" h="99">
                <a:moveTo>
                  <a:pt x="49" y="0"/>
                </a:moveTo>
                <a:lnTo>
                  <a:pt x="49" y="0"/>
                </a:lnTo>
                <a:lnTo>
                  <a:pt x="39" y="0"/>
                </a:lnTo>
                <a:lnTo>
                  <a:pt x="30" y="3"/>
                </a:lnTo>
                <a:lnTo>
                  <a:pt x="21" y="7"/>
                </a:lnTo>
                <a:lnTo>
                  <a:pt x="14" y="14"/>
                </a:lnTo>
                <a:lnTo>
                  <a:pt x="8" y="21"/>
                </a:lnTo>
                <a:lnTo>
                  <a:pt x="3" y="30"/>
                </a:lnTo>
                <a:lnTo>
                  <a:pt x="0" y="39"/>
                </a:lnTo>
                <a:lnTo>
                  <a:pt x="0" y="50"/>
                </a:lnTo>
                <a:lnTo>
                  <a:pt x="0" y="59"/>
                </a:lnTo>
                <a:lnTo>
                  <a:pt x="3" y="69"/>
                </a:lnTo>
                <a:lnTo>
                  <a:pt x="8" y="76"/>
                </a:lnTo>
                <a:lnTo>
                  <a:pt x="14" y="83"/>
                </a:lnTo>
                <a:lnTo>
                  <a:pt x="21" y="91"/>
                </a:lnTo>
                <a:lnTo>
                  <a:pt x="30" y="94"/>
                </a:lnTo>
                <a:lnTo>
                  <a:pt x="39" y="98"/>
                </a:lnTo>
                <a:lnTo>
                  <a:pt x="49" y="99"/>
                </a:lnTo>
                <a:lnTo>
                  <a:pt x="60" y="98"/>
                </a:lnTo>
                <a:lnTo>
                  <a:pt x="69" y="94"/>
                </a:lnTo>
                <a:lnTo>
                  <a:pt x="78" y="91"/>
                </a:lnTo>
                <a:lnTo>
                  <a:pt x="85" y="83"/>
                </a:lnTo>
                <a:lnTo>
                  <a:pt x="90" y="76"/>
                </a:lnTo>
                <a:lnTo>
                  <a:pt x="96" y="69"/>
                </a:lnTo>
                <a:lnTo>
                  <a:pt x="97" y="59"/>
                </a:lnTo>
                <a:lnTo>
                  <a:pt x="99" y="50"/>
                </a:lnTo>
                <a:lnTo>
                  <a:pt x="97" y="39"/>
                </a:lnTo>
                <a:lnTo>
                  <a:pt x="96" y="30"/>
                </a:lnTo>
                <a:lnTo>
                  <a:pt x="90" y="21"/>
                </a:lnTo>
                <a:lnTo>
                  <a:pt x="85" y="14"/>
                </a:lnTo>
                <a:lnTo>
                  <a:pt x="78" y="7"/>
                </a:lnTo>
                <a:lnTo>
                  <a:pt x="69" y="3"/>
                </a:lnTo>
                <a:lnTo>
                  <a:pt x="60" y="0"/>
                </a:lnTo>
                <a:lnTo>
                  <a:pt x="4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0430" name="Freeform 6"/>
          <p:cNvSpPr>
            <a:spLocks noEditPoints="1"/>
          </p:cNvSpPr>
          <p:nvPr/>
        </p:nvSpPr>
        <p:spPr bwMode="auto">
          <a:xfrm>
            <a:off x="2100263" y="1765300"/>
            <a:ext cx="418962" cy="424252"/>
          </a:xfrm>
          <a:custGeom>
            <a:avLst/>
            <a:gdLst>
              <a:gd name="T0" fmla="*/ 2147483647 w 707"/>
              <a:gd name="T1" fmla="*/ 2147483647 h 619"/>
              <a:gd name="T2" fmla="*/ 2147483647 w 707"/>
              <a:gd name="T3" fmla="*/ 2147483647 h 619"/>
              <a:gd name="T4" fmla="*/ 2147483647 w 707"/>
              <a:gd name="T5" fmla="*/ 2147483647 h 619"/>
              <a:gd name="T6" fmla="*/ 2147483647 w 707"/>
              <a:gd name="T7" fmla="*/ 2147483647 h 619"/>
              <a:gd name="T8" fmla="*/ 2147483647 w 707"/>
              <a:gd name="T9" fmla="*/ 2147483647 h 619"/>
              <a:gd name="T10" fmla="*/ 2147483647 w 707"/>
              <a:gd name="T11" fmla="*/ 2147483647 h 619"/>
              <a:gd name="T12" fmla="*/ 2147483647 w 707"/>
              <a:gd name="T13" fmla="*/ 2147483647 h 619"/>
              <a:gd name="T14" fmla="*/ 2147483647 w 707"/>
              <a:gd name="T15" fmla="*/ 2147483647 h 619"/>
              <a:gd name="T16" fmla="*/ 2147483647 w 707"/>
              <a:gd name="T17" fmla="*/ 2147483647 h 619"/>
              <a:gd name="T18" fmla="*/ 2147483647 w 707"/>
              <a:gd name="T19" fmla="*/ 2147483647 h 619"/>
              <a:gd name="T20" fmla="*/ 2147483647 w 707"/>
              <a:gd name="T21" fmla="*/ 2147483647 h 619"/>
              <a:gd name="T22" fmla="*/ 2147483647 w 707"/>
              <a:gd name="T23" fmla="*/ 2147483647 h 619"/>
              <a:gd name="T24" fmla="*/ 2147483647 w 707"/>
              <a:gd name="T25" fmla="*/ 2147483647 h 619"/>
              <a:gd name="T26" fmla="*/ 2147483647 w 707"/>
              <a:gd name="T27" fmla="*/ 2147483647 h 619"/>
              <a:gd name="T28" fmla="*/ 2147483647 w 707"/>
              <a:gd name="T29" fmla="*/ 2147483647 h 619"/>
              <a:gd name="T30" fmla="*/ 2147483647 w 707"/>
              <a:gd name="T31" fmla="*/ 2147483647 h 619"/>
              <a:gd name="T32" fmla="*/ 0 w 707"/>
              <a:gd name="T33" fmla="*/ 2147483647 h 619"/>
              <a:gd name="T34" fmla="*/ 2147483647 w 707"/>
              <a:gd name="T35" fmla="*/ 2147483647 h 619"/>
              <a:gd name="T36" fmla="*/ 2147483647 w 707"/>
              <a:gd name="T37" fmla="*/ 2147483647 h 619"/>
              <a:gd name="T38" fmla="*/ 2147483647 w 707"/>
              <a:gd name="T39" fmla="*/ 2147483647 h 619"/>
              <a:gd name="T40" fmla="*/ 2147483647 w 707"/>
              <a:gd name="T41" fmla="*/ 2147483647 h 619"/>
              <a:gd name="T42" fmla="*/ 2147483647 w 707"/>
              <a:gd name="T43" fmla="*/ 2147483647 h 619"/>
              <a:gd name="T44" fmla="*/ 2147483647 w 707"/>
              <a:gd name="T45" fmla="*/ 2147483647 h 619"/>
              <a:gd name="T46" fmla="*/ 2147483647 w 707"/>
              <a:gd name="T47" fmla="*/ 2147483647 h 619"/>
              <a:gd name="T48" fmla="*/ 2147483647 w 707"/>
              <a:gd name="T49" fmla="*/ 2147483647 h 619"/>
              <a:gd name="T50" fmla="*/ 2147483647 w 707"/>
              <a:gd name="T51" fmla="*/ 2147483647 h 619"/>
              <a:gd name="T52" fmla="*/ 2147483647 w 707"/>
              <a:gd name="T53" fmla="*/ 2147483647 h 619"/>
              <a:gd name="T54" fmla="*/ 2147483647 w 707"/>
              <a:gd name="T55" fmla="*/ 2147483647 h 619"/>
              <a:gd name="T56" fmla="*/ 2147483647 w 707"/>
              <a:gd name="T57" fmla="*/ 2147483647 h 619"/>
              <a:gd name="T58" fmla="*/ 2147483647 w 707"/>
              <a:gd name="T59" fmla="*/ 2147483647 h 619"/>
              <a:gd name="T60" fmla="*/ 2147483647 w 707"/>
              <a:gd name="T61" fmla="*/ 2147483647 h 619"/>
              <a:gd name="T62" fmla="*/ 2147483647 w 707"/>
              <a:gd name="T63" fmla="*/ 2147483647 h 619"/>
              <a:gd name="T64" fmla="*/ 2147483647 w 707"/>
              <a:gd name="T65" fmla="*/ 2147483647 h 619"/>
              <a:gd name="T66" fmla="*/ 2147483647 w 707"/>
              <a:gd name="T67" fmla="*/ 2147483647 h 619"/>
              <a:gd name="T68" fmla="*/ 2147483647 w 707"/>
              <a:gd name="T69" fmla="*/ 2147483647 h 619"/>
              <a:gd name="T70" fmla="*/ 2147483647 w 707"/>
              <a:gd name="T71" fmla="*/ 2147483647 h 619"/>
              <a:gd name="T72" fmla="*/ 2147483647 w 707"/>
              <a:gd name="T73" fmla="*/ 2147483647 h 619"/>
              <a:gd name="T74" fmla="*/ 2147483647 w 707"/>
              <a:gd name="T75" fmla="*/ 2147483647 h 619"/>
              <a:gd name="T76" fmla="*/ 2147483647 w 707"/>
              <a:gd name="T77" fmla="*/ 2147483647 h 619"/>
              <a:gd name="T78" fmla="*/ 2147483647 w 707"/>
              <a:gd name="T79" fmla="*/ 2147483647 h 619"/>
              <a:gd name="T80" fmla="*/ 2147483647 w 707"/>
              <a:gd name="T81" fmla="*/ 2147483647 h 619"/>
              <a:gd name="T82" fmla="*/ 2147483647 w 707"/>
              <a:gd name="T83" fmla="*/ 2147483647 h 619"/>
              <a:gd name="T84" fmla="*/ 2147483647 w 707"/>
              <a:gd name="T85" fmla="*/ 2147483647 h 619"/>
              <a:gd name="T86" fmla="*/ 2147483647 w 707"/>
              <a:gd name="T87" fmla="*/ 2147483647 h 619"/>
              <a:gd name="T88" fmla="*/ 2147483647 w 707"/>
              <a:gd name="T89" fmla="*/ 2147483647 h 619"/>
              <a:gd name="T90" fmla="*/ 2147483647 w 707"/>
              <a:gd name="T91" fmla="*/ 2147483647 h 619"/>
              <a:gd name="T92" fmla="*/ 2147483647 w 707"/>
              <a:gd name="T93" fmla="*/ 2147483647 h 619"/>
              <a:gd name="T94" fmla="*/ 2147483647 w 707"/>
              <a:gd name="T95" fmla="*/ 2147483647 h 619"/>
              <a:gd name="T96" fmla="*/ 2147483647 w 707"/>
              <a:gd name="T97" fmla="*/ 2147483647 h 619"/>
              <a:gd name="T98" fmla="*/ 2147483647 w 707"/>
              <a:gd name="T99" fmla="*/ 2147483647 h 619"/>
              <a:gd name="T100" fmla="*/ 2147483647 w 707"/>
              <a:gd name="T101" fmla="*/ 2147483647 h 619"/>
              <a:gd name="T102" fmla="*/ 2147483647 w 707"/>
              <a:gd name="T103" fmla="*/ 2147483647 h 619"/>
              <a:gd name="T104" fmla="*/ 2147483647 w 707"/>
              <a:gd name="T105" fmla="*/ 2147483647 h 619"/>
              <a:gd name="T106" fmla="*/ 2147483647 w 707"/>
              <a:gd name="T107" fmla="*/ 2147483647 h 619"/>
              <a:gd name="T108" fmla="*/ 2147483647 w 707"/>
              <a:gd name="T109" fmla="*/ 2147483647 h 619"/>
              <a:gd name="T110" fmla="*/ 2147483647 w 707"/>
              <a:gd name="T111" fmla="*/ 2147483647 h 619"/>
              <a:gd name="T112" fmla="*/ 2147483647 w 707"/>
              <a:gd name="T113" fmla="*/ 2147483647 h 619"/>
              <a:gd name="T114" fmla="*/ 2147483647 w 707"/>
              <a:gd name="T115" fmla="*/ 2147483647 h 619"/>
              <a:gd name="T116" fmla="*/ 2147483647 w 707"/>
              <a:gd name="T117" fmla="*/ 2147483647 h 61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7"/>
              <a:gd name="T178" fmla="*/ 0 h 619"/>
              <a:gd name="T179" fmla="*/ 707 w 707"/>
              <a:gd name="T180" fmla="*/ 619 h 61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7" h="619">
                <a:moveTo>
                  <a:pt x="542" y="253"/>
                </a:moveTo>
                <a:lnTo>
                  <a:pt x="542" y="253"/>
                </a:lnTo>
                <a:lnTo>
                  <a:pt x="549" y="260"/>
                </a:lnTo>
                <a:lnTo>
                  <a:pt x="556" y="267"/>
                </a:lnTo>
                <a:lnTo>
                  <a:pt x="565" y="274"/>
                </a:lnTo>
                <a:lnTo>
                  <a:pt x="574" y="279"/>
                </a:lnTo>
                <a:lnTo>
                  <a:pt x="583" y="285"/>
                </a:lnTo>
                <a:lnTo>
                  <a:pt x="594" y="286"/>
                </a:lnTo>
                <a:lnTo>
                  <a:pt x="604" y="288"/>
                </a:lnTo>
                <a:lnTo>
                  <a:pt x="615" y="290"/>
                </a:lnTo>
                <a:lnTo>
                  <a:pt x="634" y="288"/>
                </a:lnTo>
                <a:lnTo>
                  <a:pt x="650" y="283"/>
                </a:lnTo>
                <a:lnTo>
                  <a:pt x="666" y="274"/>
                </a:lnTo>
                <a:lnTo>
                  <a:pt x="679" y="263"/>
                </a:lnTo>
                <a:lnTo>
                  <a:pt x="691" y="249"/>
                </a:lnTo>
                <a:lnTo>
                  <a:pt x="698" y="235"/>
                </a:lnTo>
                <a:lnTo>
                  <a:pt x="704" y="217"/>
                </a:lnTo>
                <a:lnTo>
                  <a:pt x="707" y="199"/>
                </a:lnTo>
                <a:lnTo>
                  <a:pt x="704" y="180"/>
                </a:lnTo>
                <a:lnTo>
                  <a:pt x="698" y="164"/>
                </a:lnTo>
                <a:lnTo>
                  <a:pt x="691" y="148"/>
                </a:lnTo>
                <a:lnTo>
                  <a:pt x="679" y="134"/>
                </a:lnTo>
                <a:lnTo>
                  <a:pt x="666" y="123"/>
                </a:lnTo>
                <a:lnTo>
                  <a:pt x="650" y="114"/>
                </a:lnTo>
                <a:lnTo>
                  <a:pt x="634" y="109"/>
                </a:lnTo>
                <a:lnTo>
                  <a:pt x="615" y="107"/>
                </a:lnTo>
                <a:lnTo>
                  <a:pt x="597" y="109"/>
                </a:lnTo>
                <a:lnTo>
                  <a:pt x="579" y="114"/>
                </a:lnTo>
                <a:lnTo>
                  <a:pt x="565" y="123"/>
                </a:lnTo>
                <a:lnTo>
                  <a:pt x="551" y="134"/>
                </a:lnTo>
                <a:lnTo>
                  <a:pt x="540" y="148"/>
                </a:lnTo>
                <a:lnTo>
                  <a:pt x="531" y="164"/>
                </a:lnTo>
                <a:lnTo>
                  <a:pt x="526" y="180"/>
                </a:lnTo>
                <a:lnTo>
                  <a:pt x="524" y="199"/>
                </a:lnTo>
                <a:lnTo>
                  <a:pt x="526" y="215"/>
                </a:lnTo>
                <a:lnTo>
                  <a:pt x="530" y="230"/>
                </a:lnTo>
                <a:lnTo>
                  <a:pt x="416" y="274"/>
                </a:lnTo>
                <a:lnTo>
                  <a:pt x="414" y="175"/>
                </a:lnTo>
                <a:lnTo>
                  <a:pt x="427" y="171"/>
                </a:lnTo>
                <a:lnTo>
                  <a:pt x="439" y="166"/>
                </a:lnTo>
                <a:lnTo>
                  <a:pt x="450" y="159"/>
                </a:lnTo>
                <a:lnTo>
                  <a:pt x="459" y="150"/>
                </a:lnTo>
                <a:lnTo>
                  <a:pt x="466" y="139"/>
                </a:lnTo>
                <a:lnTo>
                  <a:pt x="471" y="128"/>
                </a:lnTo>
                <a:lnTo>
                  <a:pt x="475" y="116"/>
                </a:lnTo>
                <a:lnTo>
                  <a:pt x="476" y="103"/>
                </a:lnTo>
                <a:lnTo>
                  <a:pt x="475" y="87"/>
                </a:lnTo>
                <a:lnTo>
                  <a:pt x="469" y="75"/>
                </a:lnTo>
                <a:lnTo>
                  <a:pt x="464" y="63"/>
                </a:lnTo>
                <a:lnTo>
                  <a:pt x="455" y="52"/>
                </a:lnTo>
                <a:lnTo>
                  <a:pt x="444" y="43"/>
                </a:lnTo>
                <a:lnTo>
                  <a:pt x="432" y="36"/>
                </a:lnTo>
                <a:lnTo>
                  <a:pt x="418" y="32"/>
                </a:lnTo>
                <a:lnTo>
                  <a:pt x="403" y="31"/>
                </a:lnTo>
                <a:lnTo>
                  <a:pt x="389" y="32"/>
                </a:lnTo>
                <a:lnTo>
                  <a:pt x="375" y="36"/>
                </a:lnTo>
                <a:lnTo>
                  <a:pt x="363" y="43"/>
                </a:lnTo>
                <a:lnTo>
                  <a:pt x="352" y="52"/>
                </a:lnTo>
                <a:lnTo>
                  <a:pt x="343" y="63"/>
                </a:lnTo>
                <a:lnTo>
                  <a:pt x="336" y="75"/>
                </a:lnTo>
                <a:lnTo>
                  <a:pt x="332" y="87"/>
                </a:lnTo>
                <a:lnTo>
                  <a:pt x="331" y="103"/>
                </a:lnTo>
                <a:lnTo>
                  <a:pt x="332" y="116"/>
                </a:lnTo>
                <a:lnTo>
                  <a:pt x="336" y="128"/>
                </a:lnTo>
                <a:lnTo>
                  <a:pt x="341" y="139"/>
                </a:lnTo>
                <a:lnTo>
                  <a:pt x="348" y="150"/>
                </a:lnTo>
                <a:lnTo>
                  <a:pt x="355" y="159"/>
                </a:lnTo>
                <a:lnTo>
                  <a:pt x="366" y="166"/>
                </a:lnTo>
                <a:lnTo>
                  <a:pt x="377" y="171"/>
                </a:lnTo>
                <a:lnTo>
                  <a:pt x="389" y="175"/>
                </a:lnTo>
                <a:lnTo>
                  <a:pt x="391" y="270"/>
                </a:lnTo>
                <a:lnTo>
                  <a:pt x="251" y="194"/>
                </a:lnTo>
                <a:lnTo>
                  <a:pt x="258" y="180"/>
                </a:lnTo>
                <a:lnTo>
                  <a:pt x="261" y="166"/>
                </a:lnTo>
                <a:lnTo>
                  <a:pt x="265" y="150"/>
                </a:lnTo>
                <a:lnTo>
                  <a:pt x="267" y="134"/>
                </a:lnTo>
                <a:lnTo>
                  <a:pt x="265" y="119"/>
                </a:lnTo>
                <a:lnTo>
                  <a:pt x="263" y="107"/>
                </a:lnTo>
                <a:lnTo>
                  <a:pt x="259" y="95"/>
                </a:lnTo>
                <a:lnTo>
                  <a:pt x="256" y="82"/>
                </a:lnTo>
                <a:lnTo>
                  <a:pt x="249" y="70"/>
                </a:lnTo>
                <a:lnTo>
                  <a:pt x="243" y="59"/>
                </a:lnTo>
                <a:lnTo>
                  <a:pt x="235" y="48"/>
                </a:lnTo>
                <a:lnTo>
                  <a:pt x="227" y="39"/>
                </a:lnTo>
                <a:lnTo>
                  <a:pt x="217" y="31"/>
                </a:lnTo>
                <a:lnTo>
                  <a:pt x="208" y="23"/>
                </a:lnTo>
                <a:lnTo>
                  <a:pt x="196" y="16"/>
                </a:lnTo>
                <a:lnTo>
                  <a:pt x="185" y="11"/>
                </a:lnTo>
                <a:lnTo>
                  <a:pt x="172" y="6"/>
                </a:lnTo>
                <a:lnTo>
                  <a:pt x="160" y="4"/>
                </a:lnTo>
                <a:lnTo>
                  <a:pt x="148" y="0"/>
                </a:lnTo>
                <a:lnTo>
                  <a:pt x="133" y="0"/>
                </a:lnTo>
                <a:lnTo>
                  <a:pt x="119" y="0"/>
                </a:lnTo>
                <a:lnTo>
                  <a:pt x="107" y="4"/>
                </a:lnTo>
                <a:lnTo>
                  <a:pt x="94" y="6"/>
                </a:lnTo>
                <a:lnTo>
                  <a:pt x="82" y="11"/>
                </a:lnTo>
                <a:lnTo>
                  <a:pt x="69" y="16"/>
                </a:lnTo>
                <a:lnTo>
                  <a:pt x="59" y="23"/>
                </a:lnTo>
                <a:lnTo>
                  <a:pt x="48" y="31"/>
                </a:lnTo>
                <a:lnTo>
                  <a:pt x="39" y="39"/>
                </a:lnTo>
                <a:lnTo>
                  <a:pt x="30" y="48"/>
                </a:lnTo>
                <a:lnTo>
                  <a:pt x="23" y="59"/>
                </a:lnTo>
                <a:lnTo>
                  <a:pt x="16" y="70"/>
                </a:lnTo>
                <a:lnTo>
                  <a:pt x="11" y="82"/>
                </a:lnTo>
                <a:lnTo>
                  <a:pt x="7" y="95"/>
                </a:lnTo>
                <a:lnTo>
                  <a:pt x="4" y="107"/>
                </a:lnTo>
                <a:lnTo>
                  <a:pt x="2" y="119"/>
                </a:lnTo>
                <a:lnTo>
                  <a:pt x="0" y="134"/>
                </a:lnTo>
                <a:lnTo>
                  <a:pt x="2" y="146"/>
                </a:lnTo>
                <a:lnTo>
                  <a:pt x="4" y="160"/>
                </a:lnTo>
                <a:lnTo>
                  <a:pt x="7" y="173"/>
                </a:lnTo>
                <a:lnTo>
                  <a:pt x="11" y="185"/>
                </a:lnTo>
                <a:lnTo>
                  <a:pt x="16" y="196"/>
                </a:lnTo>
                <a:lnTo>
                  <a:pt x="23" y="206"/>
                </a:lnTo>
                <a:lnTo>
                  <a:pt x="30" y="217"/>
                </a:lnTo>
                <a:lnTo>
                  <a:pt x="39" y="226"/>
                </a:lnTo>
                <a:lnTo>
                  <a:pt x="48" y="235"/>
                </a:lnTo>
                <a:lnTo>
                  <a:pt x="59" y="244"/>
                </a:lnTo>
                <a:lnTo>
                  <a:pt x="69" y="249"/>
                </a:lnTo>
                <a:lnTo>
                  <a:pt x="82" y="254"/>
                </a:lnTo>
                <a:lnTo>
                  <a:pt x="94" y="260"/>
                </a:lnTo>
                <a:lnTo>
                  <a:pt x="107" y="263"/>
                </a:lnTo>
                <a:lnTo>
                  <a:pt x="119" y="265"/>
                </a:lnTo>
                <a:lnTo>
                  <a:pt x="133" y="265"/>
                </a:lnTo>
                <a:lnTo>
                  <a:pt x="149" y="265"/>
                </a:lnTo>
                <a:lnTo>
                  <a:pt x="164" y="262"/>
                </a:lnTo>
                <a:lnTo>
                  <a:pt x="178" y="258"/>
                </a:lnTo>
                <a:lnTo>
                  <a:pt x="192" y="253"/>
                </a:lnTo>
                <a:lnTo>
                  <a:pt x="204" y="244"/>
                </a:lnTo>
                <a:lnTo>
                  <a:pt x="217" y="235"/>
                </a:lnTo>
                <a:lnTo>
                  <a:pt x="227" y="226"/>
                </a:lnTo>
                <a:lnTo>
                  <a:pt x="238" y="215"/>
                </a:lnTo>
                <a:lnTo>
                  <a:pt x="377" y="292"/>
                </a:lnTo>
                <a:lnTo>
                  <a:pt x="307" y="322"/>
                </a:lnTo>
                <a:lnTo>
                  <a:pt x="300" y="315"/>
                </a:lnTo>
                <a:lnTo>
                  <a:pt x="291" y="308"/>
                </a:lnTo>
                <a:lnTo>
                  <a:pt x="281" y="304"/>
                </a:lnTo>
                <a:lnTo>
                  <a:pt x="268" y="302"/>
                </a:lnTo>
                <a:lnTo>
                  <a:pt x="259" y="304"/>
                </a:lnTo>
                <a:lnTo>
                  <a:pt x="251" y="306"/>
                </a:lnTo>
                <a:lnTo>
                  <a:pt x="242" y="311"/>
                </a:lnTo>
                <a:lnTo>
                  <a:pt x="235" y="317"/>
                </a:lnTo>
                <a:lnTo>
                  <a:pt x="229" y="324"/>
                </a:lnTo>
                <a:lnTo>
                  <a:pt x="224" y="333"/>
                </a:lnTo>
                <a:lnTo>
                  <a:pt x="222" y="342"/>
                </a:lnTo>
                <a:lnTo>
                  <a:pt x="220" y="350"/>
                </a:lnTo>
                <a:lnTo>
                  <a:pt x="222" y="361"/>
                </a:lnTo>
                <a:lnTo>
                  <a:pt x="224" y="370"/>
                </a:lnTo>
                <a:lnTo>
                  <a:pt x="229" y="379"/>
                </a:lnTo>
                <a:lnTo>
                  <a:pt x="235" y="386"/>
                </a:lnTo>
                <a:lnTo>
                  <a:pt x="242" y="391"/>
                </a:lnTo>
                <a:lnTo>
                  <a:pt x="251" y="397"/>
                </a:lnTo>
                <a:lnTo>
                  <a:pt x="259" y="398"/>
                </a:lnTo>
                <a:lnTo>
                  <a:pt x="268" y="400"/>
                </a:lnTo>
                <a:lnTo>
                  <a:pt x="279" y="398"/>
                </a:lnTo>
                <a:lnTo>
                  <a:pt x="288" y="397"/>
                </a:lnTo>
                <a:lnTo>
                  <a:pt x="297" y="391"/>
                </a:lnTo>
                <a:lnTo>
                  <a:pt x="304" y="386"/>
                </a:lnTo>
                <a:lnTo>
                  <a:pt x="309" y="379"/>
                </a:lnTo>
                <a:lnTo>
                  <a:pt x="315" y="370"/>
                </a:lnTo>
                <a:lnTo>
                  <a:pt x="316" y="361"/>
                </a:lnTo>
                <a:lnTo>
                  <a:pt x="318" y="350"/>
                </a:lnTo>
                <a:lnTo>
                  <a:pt x="316" y="345"/>
                </a:lnTo>
                <a:lnTo>
                  <a:pt x="386" y="315"/>
                </a:lnTo>
                <a:lnTo>
                  <a:pt x="347" y="443"/>
                </a:lnTo>
                <a:lnTo>
                  <a:pt x="331" y="438"/>
                </a:lnTo>
                <a:lnTo>
                  <a:pt x="315" y="436"/>
                </a:lnTo>
                <a:lnTo>
                  <a:pt x="297" y="438"/>
                </a:lnTo>
                <a:lnTo>
                  <a:pt x="279" y="443"/>
                </a:lnTo>
                <a:lnTo>
                  <a:pt x="263" y="452"/>
                </a:lnTo>
                <a:lnTo>
                  <a:pt x="251" y="462"/>
                </a:lnTo>
                <a:lnTo>
                  <a:pt x="238" y="477"/>
                </a:lnTo>
                <a:lnTo>
                  <a:pt x="231" y="493"/>
                </a:lnTo>
                <a:lnTo>
                  <a:pt x="226" y="509"/>
                </a:lnTo>
                <a:lnTo>
                  <a:pt x="224" y="528"/>
                </a:lnTo>
                <a:lnTo>
                  <a:pt x="226" y="546"/>
                </a:lnTo>
                <a:lnTo>
                  <a:pt x="231" y="562"/>
                </a:lnTo>
                <a:lnTo>
                  <a:pt x="238" y="578"/>
                </a:lnTo>
                <a:lnTo>
                  <a:pt x="251" y="592"/>
                </a:lnTo>
                <a:lnTo>
                  <a:pt x="263" y="603"/>
                </a:lnTo>
                <a:lnTo>
                  <a:pt x="279" y="612"/>
                </a:lnTo>
                <a:lnTo>
                  <a:pt x="297" y="617"/>
                </a:lnTo>
                <a:lnTo>
                  <a:pt x="315" y="619"/>
                </a:lnTo>
                <a:lnTo>
                  <a:pt x="332" y="617"/>
                </a:lnTo>
                <a:lnTo>
                  <a:pt x="350" y="612"/>
                </a:lnTo>
                <a:lnTo>
                  <a:pt x="366" y="603"/>
                </a:lnTo>
                <a:lnTo>
                  <a:pt x="379" y="592"/>
                </a:lnTo>
                <a:lnTo>
                  <a:pt x="391" y="578"/>
                </a:lnTo>
                <a:lnTo>
                  <a:pt x="398" y="562"/>
                </a:lnTo>
                <a:lnTo>
                  <a:pt x="403" y="546"/>
                </a:lnTo>
                <a:lnTo>
                  <a:pt x="405" y="528"/>
                </a:lnTo>
                <a:lnTo>
                  <a:pt x="405" y="516"/>
                </a:lnTo>
                <a:lnTo>
                  <a:pt x="403" y="505"/>
                </a:lnTo>
                <a:lnTo>
                  <a:pt x="400" y="496"/>
                </a:lnTo>
                <a:lnTo>
                  <a:pt x="396" y="486"/>
                </a:lnTo>
                <a:lnTo>
                  <a:pt x="391" y="477"/>
                </a:lnTo>
                <a:lnTo>
                  <a:pt x="384" y="468"/>
                </a:lnTo>
                <a:lnTo>
                  <a:pt x="377" y="461"/>
                </a:lnTo>
                <a:lnTo>
                  <a:pt x="368" y="454"/>
                </a:lnTo>
                <a:lnTo>
                  <a:pt x="411" y="315"/>
                </a:lnTo>
                <a:lnTo>
                  <a:pt x="501" y="393"/>
                </a:lnTo>
                <a:lnTo>
                  <a:pt x="494" y="404"/>
                </a:lnTo>
                <a:lnTo>
                  <a:pt x="489" y="416"/>
                </a:lnTo>
                <a:lnTo>
                  <a:pt x="487" y="430"/>
                </a:lnTo>
                <a:lnTo>
                  <a:pt x="485" y="445"/>
                </a:lnTo>
                <a:lnTo>
                  <a:pt x="487" y="462"/>
                </a:lnTo>
                <a:lnTo>
                  <a:pt x="492" y="480"/>
                </a:lnTo>
                <a:lnTo>
                  <a:pt x="501" y="496"/>
                </a:lnTo>
                <a:lnTo>
                  <a:pt x="512" y="509"/>
                </a:lnTo>
                <a:lnTo>
                  <a:pt x="526" y="519"/>
                </a:lnTo>
                <a:lnTo>
                  <a:pt x="540" y="528"/>
                </a:lnTo>
                <a:lnTo>
                  <a:pt x="558" y="534"/>
                </a:lnTo>
                <a:lnTo>
                  <a:pt x="576" y="535"/>
                </a:lnTo>
                <a:lnTo>
                  <a:pt x="595" y="534"/>
                </a:lnTo>
                <a:lnTo>
                  <a:pt x="611" y="528"/>
                </a:lnTo>
                <a:lnTo>
                  <a:pt x="627" y="519"/>
                </a:lnTo>
                <a:lnTo>
                  <a:pt x="642" y="509"/>
                </a:lnTo>
                <a:lnTo>
                  <a:pt x="652" y="496"/>
                </a:lnTo>
                <a:lnTo>
                  <a:pt x="661" y="480"/>
                </a:lnTo>
                <a:lnTo>
                  <a:pt x="666" y="462"/>
                </a:lnTo>
                <a:lnTo>
                  <a:pt x="668" y="445"/>
                </a:lnTo>
                <a:lnTo>
                  <a:pt x="666" y="427"/>
                </a:lnTo>
                <a:lnTo>
                  <a:pt x="661" y="409"/>
                </a:lnTo>
                <a:lnTo>
                  <a:pt x="652" y="393"/>
                </a:lnTo>
                <a:lnTo>
                  <a:pt x="642" y="381"/>
                </a:lnTo>
                <a:lnTo>
                  <a:pt x="627" y="368"/>
                </a:lnTo>
                <a:lnTo>
                  <a:pt x="611" y="361"/>
                </a:lnTo>
                <a:lnTo>
                  <a:pt x="595" y="356"/>
                </a:lnTo>
                <a:lnTo>
                  <a:pt x="576" y="354"/>
                </a:lnTo>
                <a:lnTo>
                  <a:pt x="560" y="354"/>
                </a:lnTo>
                <a:lnTo>
                  <a:pt x="546" y="359"/>
                </a:lnTo>
                <a:lnTo>
                  <a:pt x="531" y="366"/>
                </a:lnTo>
                <a:lnTo>
                  <a:pt x="519" y="374"/>
                </a:lnTo>
                <a:lnTo>
                  <a:pt x="428" y="297"/>
                </a:lnTo>
                <a:lnTo>
                  <a:pt x="542" y="253"/>
                </a:lnTo>
                <a:close/>
                <a:moveTo>
                  <a:pt x="615" y="132"/>
                </a:moveTo>
                <a:lnTo>
                  <a:pt x="615" y="132"/>
                </a:lnTo>
                <a:lnTo>
                  <a:pt x="629" y="134"/>
                </a:lnTo>
                <a:lnTo>
                  <a:pt x="642" y="137"/>
                </a:lnTo>
                <a:lnTo>
                  <a:pt x="652" y="144"/>
                </a:lnTo>
                <a:lnTo>
                  <a:pt x="663" y="151"/>
                </a:lnTo>
                <a:lnTo>
                  <a:pt x="670" y="162"/>
                </a:lnTo>
                <a:lnTo>
                  <a:pt x="677" y="173"/>
                </a:lnTo>
                <a:lnTo>
                  <a:pt x="681" y="185"/>
                </a:lnTo>
                <a:lnTo>
                  <a:pt x="682" y="199"/>
                </a:lnTo>
                <a:lnTo>
                  <a:pt x="681" y="212"/>
                </a:lnTo>
                <a:lnTo>
                  <a:pt x="677" y="224"/>
                </a:lnTo>
                <a:lnTo>
                  <a:pt x="670" y="235"/>
                </a:lnTo>
                <a:lnTo>
                  <a:pt x="663" y="246"/>
                </a:lnTo>
                <a:lnTo>
                  <a:pt x="652" y="253"/>
                </a:lnTo>
                <a:lnTo>
                  <a:pt x="642" y="260"/>
                </a:lnTo>
                <a:lnTo>
                  <a:pt x="629" y="263"/>
                </a:lnTo>
                <a:lnTo>
                  <a:pt x="615" y="265"/>
                </a:lnTo>
                <a:lnTo>
                  <a:pt x="602" y="263"/>
                </a:lnTo>
                <a:lnTo>
                  <a:pt x="590" y="260"/>
                </a:lnTo>
                <a:lnTo>
                  <a:pt x="578" y="253"/>
                </a:lnTo>
                <a:lnTo>
                  <a:pt x="569" y="246"/>
                </a:lnTo>
                <a:lnTo>
                  <a:pt x="560" y="235"/>
                </a:lnTo>
                <a:lnTo>
                  <a:pt x="555" y="224"/>
                </a:lnTo>
                <a:lnTo>
                  <a:pt x="551" y="212"/>
                </a:lnTo>
                <a:lnTo>
                  <a:pt x="549" y="199"/>
                </a:lnTo>
                <a:lnTo>
                  <a:pt x="551" y="185"/>
                </a:lnTo>
                <a:lnTo>
                  <a:pt x="555" y="173"/>
                </a:lnTo>
                <a:lnTo>
                  <a:pt x="560" y="162"/>
                </a:lnTo>
                <a:lnTo>
                  <a:pt x="569" y="151"/>
                </a:lnTo>
                <a:lnTo>
                  <a:pt x="578" y="144"/>
                </a:lnTo>
                <a:lnTo>
                  <a:pt x="590" y="137"/>
                </a:lnTo>
                <a:lnTo>
                  <a:pt x="602" y="134"/>
                </a:lnTo>
                <a:lnTo>
                  <a:pt x="615" y="132"/>
                </a:lnTo>
                <a:close/>
                <a:moveTo>
                  <a:pt x="133" y="240"/>
                </a:moveTo>
                <a:lnTo>
                  <a:pt x="133" y="240"/>
                </a:lnTo>
                <a:lnTo>
                  <a:pt x="123" y="240"/>
                </a:lnTo>
                <a:lnTo>
                  <a:pt x="112" y="238"/>
                </a:lnTo>
                <a:lnTo>
                  <a:pt x="91" y="233"/>
                </a:lnTo>
                <a:lnTo>
                  <a:pt x="73" y="222"/>
                </a:lnTo>
                <a:lnTo>
                  <a:pt x="57" y="210"/>
                </a:lnTo>
                <a:lnTo>
                  <a:pt x="44" y="194"/>
                </a:lnTo>
                <a:lnTo>
                  <a:pt x="34" y="175"/>
                </a:lnTo>
                <a:lnTo>
                  <a:pt x="27" y="155"/>
                </a:lnTo>
                <a:lnTo>
                  <a:pt x="27" y="144"/>
                </a:lnTo>
                <a:lnTo>
                  <a:pt x="25" y="134"/>
                </a:lnTo>
                <a:lnTo>
                  <a:pt x="27" y="121"/>
                </a:lnTo>
                <a:lnTo>
                  <a:pt x="27" y="111"/>
                </a:lnTo>
                <a:lnTo>
                  <a:pt x="34" y="91"/>
                </a:lnTo>
                <a:lnTo>
                  <a:pt x="44" y="73"/>
                </a:lnTo>
                <a:lnTo>
                  <a:pt x="57" y="57"/>
                </a:lnTo>
                <a:lnTo>
                  <a:pt x="73" y="43"/>
                </a:lnTo>
                <a:lnTo>
                  <a:pt x="91" y="34"/>
                </a:lnTo>
                <a:lnTo>
                  <a:pt x="112" y="27"/>
                </a:lnTo>
                <a:lnTo>
                  <a:pt x="123" y="25"/>
                </a:lnTo>
                <a:lnTo>
                  <a:pt x="133" y="25"/>
                </a:lnTo>
                <a:lnTo>
                  <a:pt x="144" y="25"/>
                </a:lnTo>
                <a:lnTo>
                  <a:pt x="155" y="27"/>
                </a:lnTo>
                <a:lnTo>
                  <a:pt x="174" y="34"/>
                </a:lnTo>
                <a:lnTo>
                  <a:pt x="194" y="43"/>
                </a:lnTo>
                <a:lnTo>
                  <a:pt x="210" y="57"/>
                </a:lnTo>
                <a:lnTo>
                  <a:pt x="222" y="73"/>
                </a:lnTo>
                <a:lnTo>
                  <a:pt x="233" y="91"/>
                </a:lnTo>
                <a:lnTo>
                  <a:pt x="238" y="111"/>
                </a:lnTo>
                <a:lnTo>
                  <a:pt x="240" y="121"/>
                </a:lnTo>
                <a:lnTo>
                  <a:pt x="242" y="134"/>
                </a:lnTo>
                <a:lnTo>
                  <a:pt x="240" y="144"/>
                </a:lnTo>
                <a:lnTo>
                  <a:pt x="238" y="155"/>
                </a:lnTo>
                <a:lnTo>
                  <a:pt x="233" y="175"/>
                </a:lnTo>
                <a:lnTo>
                  <a:pt x="222" y="194"/>
                </a:lnTo>
                <a:lnTo>
                  <a:pt x="210" y="210"/>
                </a:lnTo>
                <a:lnTo>
                  <a:pt x="194" y="222"/>
                </a:lnTo>
                <a:lnTo>
                  <a:pt x="174" y="233"/>
                </a:lnTo>
                <a:lnTo>
                  <a:pt x="155" y="238"/>
                </a:lnTo>
                <a:lnTo>
                  <a:pt x="144" y="240"/>
                </a:lnTo>
                <a:lnTo>
                  <a:pt x="133" y="240"/>
                </a:lnTo>
                <a:close/>
                <a:moveTo>
                  <a:pt x="380" y="528"/>
                </a:moveTo>
                <a:lnTo>
                  <a:pt x="380" y="528"/>
                </a:lnTo>
                <a:lnTo>
                  <a:pt x="380" y="541"/>
                </a:lnTo>
                <a:lnTo>
                  <a:pt x="375" y="553"/>
                </a:lnTo>
                <a:lnTo>
                  <a:pt x="370" y="564"/>
                </a:lnTo>
                <a:lnTo>
                  <a:pt x="361" y="574"/>
                </a:lnTo>
                <a:lnTo>
                  <a:pt x="352" y="582"/>
                </a:lnTo>
                <a:lnTo>
                  <a:pt x="341" y="589"/>
                </a:lnTo>
                <a:lnTo>
                  <a:pt x="329" y="592"/>
                </a:lnTo>
                <a:lnTo>
                  <a:pt x="315" y="594"/>
                </a:lnTo>
                <a:lnTo>
                  <a:pt x="302" y="592"/>
                </a:lnTo>
                <a:lnTo>
                  <a:pt x="290" y="589"/>
                </a:lnTo>
                <a:lnTo>
                  <a:pt x="277" y="582"/>
                </a:lnTo>
                <a:lnTo>
                  <a:pt x="268" y="574"/>
                </a:lnTo>
                <a:lnTo>
                  <a:pt x="259" y="564"/>
                </a:lnTo>
                <a:lnTo>
                  <a:pt x="254" y="553"/>
                </a:lnTo>
                <a:lnTo>
                  <a:pt x="249" y="541"/>
                </a:lnTo>
                <a:lnTo>
                  <a:pt x="249" y="528"/>
                </a:lnTo>
                <a:lnTo>
                  <a:pt x="249" y="514"/>
                </a:lnTo>
                <a:lnTo>
                  <a:pt x="254" y="502"/>
                </a:lnTo>
                <a:lnTo>
                  <a:pt x="259" y="491"/>
                </a:lnTo>
                <a:lnTo>
                  <a:pt x="268" y="480"/>
                </a:lnTo>
                <a:lnTo>
                  <a:pt x="277" y="473"/>
                </a:lnTo>
                <a:lnTo>
                  <a:pt x="290" y="466"/>
                </a:lnTo>
                <a:lnTo>
                  <a:pt x="302" y="462"/>
                </a:lnTo>
                <a:lnTo>
                  <a:pt x="315" y="461"/>
                </a:lnTo>
                <a:lnTo>
                  <a:pt x="329" y="462"/>
                </a:lnTo>
                <a:lnTo>
                  <a:pt x="341" y="466"/>
                </a:lnTo>
                <a:lnTo>
                  <a:pt x="352" y="473"/>
                </a:lnTo>
                <a:lnTo>
                  <a:pt x="361" y="480"/>
                </a:lnTo>
                <a:lnTo>
                  <a:pt x="370" y="491"/>
                </a:lnTo>
                <a:lnTo>
                  <a:pt x="375" y="502"/>
                </a:lnTo>
                <a:lnTo>
                  <a:pt x="380" y="514"/>
                </a:lnTo>
                <a:lnTo>
                  <a:pt x="380" y="528"/>
                </a:lnTo>
                <a:close/>
                <a:moveTo>
                  <a:pt x="576" y="407"/>
                </a:moveTo>
                <a:lnTo>
                  <a:pt x="576" y="407"/>
                </a:lnTo>
                <a:lnTo>
                  <a:pt x="585" y="407"/>
                </a:lnTo>
                <a:lnTo>
                  <a:pt x="592" y="409"/>
                </a:lnTo>
                <a:lnTo>
                  <a:pt x="597" y="413"/>
                </a:lnTo>
                <a:lnTo>
                  <a:pt x="602" y="418"/>
                </a:lnTo>
                <a:lnTo>
                  <a:pt x="608" y="423"/>
                </a:lnTo>
                <a:lnTo>
                  <a:pt x="611" y="430"/>
                </a:lnTo>
                <a:lnTo>
                  <a:pt x="613" y="438"/>
                </a:lnTo>
                <a:lnTo>
                  <a:pt x="615" y="445"/>
                </a:lnTo>
                <a:lnTo>
                  <a:pt x="613" y="452"/>
                </a:lnTo>
                <a:lnTo>
                  <a:pt x="611" y="459"/>
                </a:lnTo>
                <a:lnTo>
                  <a:pt x="608" y="466"/>
                </a:lnTo>
                <a:lnTo>
                  <a:pt x="602" y="471"/>
                </a:lnTo>
                <a:lnTo>
                  <a:pt x="597" y="477"/>
                </a:lnTo>
                <a:lnTo>
                  <a:pt x="592" y="478"/>
                </a:lnTo>
                <a:lnTo>
                  <a:pt x="585" y="482"/>
                </a:lnTo>
                <a:lnTo>
                  <a:pt x="576" y="482"/>
                </a:lnTo>
                <a:lnTo>
                  <a:pt x="569" y="482"/>
                </a:lnTo>
                <a:lnTo>
                  <a:pt x="562" y="478"/>
                </a:lnTo>
                <a:lnTo>
                  <a:pt x="555" y="477"/>
                </a:lnTo>
                <a:lnTo>
                  <a:pt x="549" y="471"/>
                </a:lnTo>
                <a:lnTo>
                  <a:pt x="546" y="466"/>
                </a:lnTo>
                <a:lnTo>
                  <a:pt x="542" y="459"/>
                </a:lnTo>
                <a:lnTo>
                  <a:pt x="539" y="452"/>
                </a:lnTo>
                <a:lnTo>
                  <a:pt x="539" y="445"/>
                </a:lnTo>
                <a:lnTo>
                  <a:pt x="539" y="438"/>
                </a:lnTo>
                <a:lnTo>
                  <a:pt x="542" y="430"/>
                </a:lnTo>
                <a:lnTo>
                  <a:pt x="546" y="423"/>
                </a:lnTo>
                <a:lnTo>
                  <a:pt x="549" y="418"/>
                </a:lnTo>
                <a:lnTo>
                  <a:pt x="555" y="413"/>
                </a:lnTo>
                <a:lnTo>
                  <a:pt x="562" y="409"/>
                </a:lnTo>
                <a:lnTo>
                  <a:pt x="569" y="407"/>
                </a:lnTo>
                <a:lnTo>
                  <a:pt x="576" y="40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0431" name="Text Box 14"/>
          <p:cNvSpPr txBox="1">
            <a:spLocks noChangeArrowheads="1"/>
          </p:cNvSpPr>
          <p:nvPr/>
        </p:nvSpPr>
        <p:spPr bwMode="auto">
          <a:xfrm>
            <a:off x="3943350" y="1169988"/>
            <a:ext cx="487680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lnSpc>
                <a:spcPct val="90000"/>
              </a:lnSpc>
              <a:spcBef>
                <a:spcPct val="20000"/>
              </a:spcBef>
            </a:pPr>
            <a:r>
              <a:rPr lang="en-US" sz="1600" b="1">
                <a:solidFill>
                  <a:srgbClr val="333333"/>
                </a:solidFill>
              </a:rPr>
              <a:t>IBM Networking Offerings</a:t>
            </a:r>
          </a:p>
        </p:txBody>
      </p:sp>
      <p:pic>
        <p:nvPicPr>
          <p:cNvPr id="60432" name="Picture 5"/>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23100" y="925513"/>
            <a:ext cx="1036638"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33" name="Picture 5" descr="Brocade-Switch.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421688" y="1216025"/>
            <a:ext cx="454025" cy="216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34" name="Rectangle 46"/>
          <p:cNvSpPr>
            <a:spLocks noChangeArrowheads="1"/>
          </p:cNvSpPr>
          <p:nvPr/>
        </p:nvSpPr>
        <p:spPr bwMode="auto">
          <a:xfrm>
            <a:off x="3754438" y="1585913"/>
            <a:ext cx="457200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8925" lvl="2" indent="-161925">
              <a:spcBef>
                <a:spcPts val="150"/>
              </a:spcBef>
              <a:buClr>
                <a:schemeClr val="tx1"/>
              </a:buClr>
              <a:buFont typeface="Arial" pitchFamily="34" charset="0"/>
              <a:buChar char="•"/>
            </a:pPr>
            <a:r>
              <a:rPr lang="en-US" sz="1600" dirty="0">
                <a:solidFill>
                  <a:srgbClr val="333333"/>
                </a:solidFill>
              </a:rPr>
              <a:t>Scalable Switch modules for the IBM Flex System chassis</a:t>
            </a:r>
          </a:p>
          <a:p>
            <a:pPr marL="288925" lvl="2" indent="-161925">
              <a:spcBef>
                <a:spcPts val="150"/>
              </a:spcBef>
              <a:buClr>
                <a:schemeClr val="tx1"/>
              </a:buClr>
              <a:buFont typeface="Arial" pitchFamily="34" charset="0"/>
              <a:buChar char="•"/>
            </a:pPr>
            <a:r>
              <a:rPr lang="en-US" sz="1600" dirty="0">
                <a:solidFill>
                  <a:srgbClr val="333333"/>
                </a:solidFill>
              </a:rPr>
              <a:t>Four  Scalable switches per chassis</a:t>
            </a:r>
          </a:p>
          <a:p>
            <a:pPr marL="288925" lvl="2" indent="-161925">
              <a:spcBef>
                <a:spcPts val="150"/>
              </a:spcBef>
              <a:buClr>
                <a:schemeClr val="tx1"/>
              </a:buClr>
              <a:buFont typeface="Arial" pitchFamily="34" charset="0"/>
              <a:buChar char="•"/>
            </a:pPr>
            <a:r>
              <a:rPr lang="en-US" sz="1600" dirty="0">
                <a:solidFill>
                  <a:srgbClr val="333333"/>
                </a:solidFill>
              </a:rPr>
              <a:t>Capable to provide up to 16 virtual switch partitions per chassis</a:t>
            </a:r>
          </a:p>
          <a:p>
            <a:pPr marL="288925" lvl="2" indent="-161925">
              <a:spcBef>
                <a:spcPts val="150"/>
              </a:spcBef>
              <a:buClr>
                <a:schemeClr val="tx1"/>
              </a:buClr>
              <a:buFont typeface="Arial" pitchFamily="34" charset="0"/>
              <a:buChar char="•"/>
            </a:pPr>
            <a:r>
              <a:rPr lang="en-US" sz="1600" dirty="0">
                <a:solidFill>
                  <a:srgbClr val="333333"/>
                </a:solidFill>
              </a:rPr>
              <a:t>Feature on Demand port upgrades for switches</a:t>
            </a:r>
          </a:p>
        </p:txBody>
      </p:sp>
      <p:pic>
        <p:nvPicPr>
          <p:cNvPr id="6043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0135" y="3454400"/>
            <a:ext cx="5338103" cy="2993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p:cNvSpPr txBox="1"/>
          <p:nvPr/>
        </p:nvSpPr>
        <p:spPr>
          <a:xfrm>
            <a:off x="4138613" y="6316663"/>
            <a:ext cx="3910012" cy="261937"/>
          </a:xfrm>
          <a:prstGeom prst="rect">
            <a:avLst/>
          </a:prstGeom>
          <a:noFill/>
        </p:spPr>
        <p:txBody>
          <a:bodyPr>
            <a:spAutoFit/>
          </a:bodyPr>
          <a:lstStyle/>
          <a:p>
            <a:pPr algn="ctr">
              <a:defRPr/>
            </a:pPr>
            <a:r>
              <a:rPr lang="en-US" sz="1050" dirty="0">
                <a:solidFill>
                  <a:srgbClr val="333333"/>
                </a:solidFill>
              </a:rPr>
              <a:t>*Available at launch</a:t>
            </a:r>
          </a:p>
        </p:txBody>
      </p:sp>
      <p:sp>
        <p:nvSpPr>
          <p:cNvPr id="60437" name="Rounded Rectangle 47"/>
          <p:cNvSpPr>
            <a:spLocks noChangeArrowheads="1"/>
          </p:cNvSpPr>
          <p:nvPr/>
        </p:nvSpPr>
        <p:spPr bwMode="auto">
          <a:xfrm>
            <a:off x="904875" y="2336799"/>
            <a:ext cx="2470244" cy="2088139"/>
          </a:xfrm>
          <a:prstGeom prst="roundRect">
            <a:avLst>
              <a:gd name="adj" fmla="val 6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gn="ctr"/>
            <a:r>
              <a:rPr lang="en-US" sz="1400" dirty="0">
                <a:solidFill>
                  <a:srgbClr val="333333"/>
                </a:solidFill>
              </a:rPr>
              <a:t>Simplifies network deployment via integrated management</a:t>
            </a:r>
          </a:p>
          <a:p>
            <a:pPr algn="ctr"/>
            <a:r>
              <a:rPr lang="en-US" sz="1400" dirty="0">
                <a:solidFill>
                  <a:srgbClr val="333333"/>
                </a:solidFill>
              </a:rPr>
              <a:t>◊</a:t>
            </a:r>
          </a:p>
          <a:p>
            <a:pPr algn="ctr"/>
            <a:r>
              <a:rPr lang="en-US" sz="1400" dirty="0">
                <a:solidFill>
                  <a:srgbClr val="333333"/>
                </a:solidFill>
              </a:rPr>
              <a:t>Reduces network complexity via convergence and intelligent fabric monitoring</a:t>
            </a:r>
            <a:endParaRPr lang="en-US" sz="400" dirty="0">
              <a:solidFill>
                <a:srgbClr val="333333"/>
              </a:solidFill>
            </a:endParaRPr>
          </a:p>
          <a:p>
            <a:pPr algn="ctr"/>
            <a:r>
              <a:rPr lang="en-US" sz="1400" dirty="0">
                <a:solidFill>
                  <a:srgbClr val="333333"/>
                </a:solidFill>
              </a:rPr>
              <a:t>◊</a:t>
            </a:r>
          </a:p>
          <a:p>
            <a:pPr algn="ctr"/>
            <a:r>
              <a:rPr lang="en-US" sz="1400" dirty="0">
                <a:solidFill>
                  <a:srgbClr val="333333"/>
                </a:solidFill>
              </a:rPr>
              <a:t>Improves network performance via uncompromised IO throughput</a:t>
            </a:r>
          </a:p>
          <a:p>
            <a:pPr algn="ctr"/>
            <a:r>
              <a:rPr lang="en-US" sz="1400" dirty="0">
                <a:solidFill>
                  <a:srgbClr val="333333"/>
                </a:solidFill>
              </a:rPr>
              <a:t>◊</a:t>
            </a:r>
          </a:p>
          <a:p>
            <a:pPr algn="ctr"/>
            <a:r>
              <a:rPr lang="en-US" sz="1400" dirty="0">
                <a:solidFill>
                  <a:srgbClr val="333333"/>
                </a:solidFill>
              </a:rPr>
              <a:t>Fits with existing infrastructure and scales with Customer’s IO needs</a:t>
            </a:r>
          </a:p>
        </p:txBody>
      </p:sp>
      <p:sp>
        <p:nvSpPr>
          <p:cNvPr id="23" name="Rectangle 34"/>
          <p:cNvSpPr txBox="1">
            <a:spLocks noChangeArrowheads="1"/>
          </p:cNvSpPr>
          <p:nvPr/>
        </p:nvSpPr>
        <p:spPr bwMode="auto">
          <a:xfrm>
            <a:off x="254000" y="611188"/>
            <a:ext cx="8766175" cy="369887"/>
          </a:xfrm>
          <a:prstGeom prst="rect">
            <a:avLst/>
          </a:prstGeom>
          <a:noFill/>
          <a:ln w="9525">
            <a:noFill/>
            <a:miter lim="800000"/>
            <a:headEnd/>
            <a:tailEnd/>
          </a:ln>
        </p:spPr>
        <p:txBody>
          <a:bodyPr lIns="0" tIns="0" rIns="0" bIns="0">
            <a:spAutoFit/>
          </a:bodyPr>
          <a:lstStyle/>
          <a:p>
            <a:pPr>
              <a:defRPr/>
            </a:pPr>
            <a:r>
              <a:rPr lang="en-US" sz="2400" kern="0" dirty="0">
                <a:latin typeface="+mj-lt"/>
                <a:ea typeface="+mj-ea"/>
                <a:cs typeface="+mj-cs"/>
              </a:rPr>
              <a:t>Full breadth of Networking offerings</a:t>
            </a:r>
          </a:p>
        </p:txBody>
      </p:sp>
    </p:spTree>
    <p:extLst>
      <p:ext uri="{BB962C8B-B14F-4D97-AF65-F5344CB8AC3E}">
        <p14:creationId xmlns:p14="http://schemas.microsoft.com/office/powerpoint/2010/main" val="806177557"/>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4"/>
          <p:cNvSpPr>
            <a:spLocks noChangeArrowheads="1"/>
          </p:cNvSpPr>
          <p:nvPr/>
        </p:nvSpPr>
        <p:spPr bwMode="auto">
          <a:xfrm>
            <a:off x="4461963" y="1602398"/>
            <a:ext cx="2551112" cy="904875"/>
          </a:xfrm>
          <a:prstGeom prst="rect">
            <a:avLst/>
          </a:prstGeom>
          <a:solidFill>
            <a:srgbClr val="ADDCFA"/>
          </a:solidFill>
          <a:ln w="9525">
            <a:solidFill>
              <a:srgbClr val="19518F"/>
            </a:solidFill>
            <a:miter lim="800000"/>
            <a:headEnd/>
            <a:tailEnd/>
          </a:ln>
        </p:spPr>
        <p:txBody>
          <a:bodyPr wrap="none" anchor="ctr"/>
          <a:lstStyle/>
          <a:p>
            <a:pPr algn="r">
              <a:lnSpc>
                <a:spcPct val="90000"/>
              </a:lnSpc>
            </a:pPr>
            <a:r>
              <a:rPr lang="en-US" sz="1300"/>
              <a:t>I/O</a:t>
            </a:r>
          </a:p>
          <a:p>
            <a:pPr algn="r">
              <a:lnSpc>
                <a:spcPct val="90000"/>
              </a:lnSpc>
            </a:pPr>
            <a:r>
              <a:rPr lang="en-US" sz="1300"/>
              <a:t>Switch</a:t>
            </a:r>
          </a:p>
          <a:p>
            <a:pPr algn="r">
              <a:lnSpc>
                <a:spcPct val="90000"/>
              </a:lnSpc>
            </a:pPr>
            <a:r>
              <a:rPr lang="en-US" sz="1300"/>
              <a:t>Bay 1</a:t>
            </a:r>
          </a:p>
        </p:txBody>
      </p:sp>
      <p:sp>
        <p:nvSpPr>
          <p:cNvPr id="14338" name="Rectangle 4"/>
          <p:cNvSpPr>
            <a:spLocks noChangeArrowheads="1"/>
          </p:cNvSpPr>
          <p:nvPr/>
        </p:nvSpPr>
        <p:spPr bwMode="auto">
          <a:xfrm>
            <a:off x="4461963" y="2556485"/>
            <a:ext cx="2551112" cy="904875"/>
          </a:xfrm>
          <a:prstGeom prst="rect">
            <a:avLst/>
          </a:prstGeom>
          <a:solidFill>
            <a:srgbClr val="ADDCFA"/>
          </a:solidFill>
          <a:ln w="9525">
            <a:solidFill>
              <a:srgbClr val="19518F"/>
            </a:solidFill>
            <a:miter lim="800000"/>
            <a:headEnd/>
            <a:tailEnd/>
          </a:ln>
        </p:spPr>
        <p:txBody>
          <a:bodyPr wrap="none" anchor="ctr"/>
          <a:lstStyle/>
          <a:p>
            <a:pPr algn="r">
              <a:lnSpc>
                <a:spcPct val="90000"/>
              </a:lnSpc>
            </a:pPr>
            <a:r>
              <a:rPr lang="en-US" sz="1300"/>
              <a:t>I/O</a:t>
            </a:r>
          </a:p>
          <a:p>
            <a:pPr algn="r">
              <a:lnSpc>
                <a:spcPct val="90000"/>
              </a:lnSpc>
            </a:pPr>
            <a:r>
              <a:rPr lang="en-US" sz="1300"/>
              <a:t>Switch</a:t>
            </a:r>
          </a:p>
          <a:p>
            <a:pPr algn="r">
              <a:lnSpc>
                <a:spcPct val="90000"/>
              </a:lnSpc>
            </a:pPr>
            <a:r>
              <a:rPr lang="en-US" sz="1300"/>
              <a:t>Bay 2</a:t>
            </a:r>
          </a:p>
        </p:txBody>
      </p:sp>
      <p:sp>
        <p:nvSpPr>
          <p:cNvPr id="14339" name="Rectangle 4"/>
          <p:cNvSpPr>
            <a:spLocks noChangeArrowheads="1"/>
          </p:cNvSpPr>
          <p:nvPr/>
        </p:nvSpPr>
        <p:spPr bwMode="auto">
          <a:xfrm>
            <a:off x="4461963" y="3620110"/>
            <a:ext cx="2551112" cy="904875"/>
          </a:xfrm>
          <a:prstGeom prst="rect">
            <a:avLst/>
          </a:prstGeom>
          <a:solidFill>
            <a:srgbClr val="ADDCFA"/>
          </a:solidFill>
          <a:ln w="9525">
            <a:solidFill>
              <a:srgbClr val="19518F"/>
            </a:solidFill>
            <a:miter lim="800000"/>
            <a:headEnd/>
            <a:tailEnd/>
          </a:ln>
        </p:spPr>
        <p:txBody>
          <a:bodyPr wrap="none" anchor="ctr"/>
          <a:lstStyle/>
          <a:p>
            <a:pPr algn="r">
              <a:lnSpc>
                <a:spcPct val="90000"/>
              </a:lnSpc>
            </a:pPr>
            <a:r>
              <a:rPr lang="en-US" sz="1300"/>
              <a:t>I/O</a:t>
            </a:r>
          </a:p>
          <a:p>
            <a:pPr algn="r">
              <a:lnSpc>
                <a:spcPct val="90000"/>
              </a:lnSpc>
            </a:pPr>
            <a:r>
              <a:rPr lang="en-US" sz="1300"/>
              <a:t>Switch</a:t>
            </a:r>
          </a:p>
          <a:p>
            <a:pPr algn="r">
              <a:lnSpc>
                <a:spcPct val="90000"/>
              </a:lnSpc>
            </a:pPr>
            <a:r>
              <a:rPr lang="en-US" sz="1300"/>
              <a:t>Bay 3</a:t>
            </a:r>
          </a:p>
        </p:txBody>
      </p:sp>
      <p:sp>
        <p:nvSpPr>
          <p:cNvPr id="14340" name="Rectangle 4"/>
          <p:cNvSpPr>
            <a:spLocks noChangeArrowheads="1"/>
          </p:cNvSpPr>
          <p:nvPr/>
        </p:nvSpPr>
        <p:spPr bwMode="auto">
          <a:xfrm>
            <a:off x="4461963" y="4574198"/>
            <a:ext cx="2551112" cy="904875"/>
          </a:xfrm>
          <a:prstGeom prst="rect">
            <a:avLst/>
          </a:prstGeom>
          <a:solidFill>
            <a:srgbClr val="ADDCFA"/>
          </a:solidFill>
          <a:ln w="9525">
            <a:solidFill>
              <a:srgbClr val="19518F"/>
            </a:solidFill>
            <a:miter lim="800000"/>
            <a:headEnd/>
            <a:tailEnd/>
          </a:ln>
        </p:spPr>
        <p:txBody>
          <a:bodyPr wrap="none" anchor="ctr"/>
          <a:lstStyle/>
          <a:p>
            <a:pPr algn="r">
              <a:lnSpc>
                <a:spcPct val="90000"/>
              </a:lnSpc>
            </a:pPr>
            <a:r>
              <a:rPr lang="en-US" sz="1300"/>
              <a:t>I/O</a:t>
            </a:r>
          </a:p>
          <a:p>
            <a:pPr algn="r">
              <a:lnSpc>
                <a:spcPct val="90000"/>
              </a:lnSpc>
            </a:pPr>
            <a:r>
              <a:rPr lang="en-US" sz="1300"/>
              <a:t>Switch</a:t>
            </a:r>
          </a:p>
          <a:p>
            <a:pPr algn="r">
              <a:lnSpc>
                <a:spcPct val="90000"/>
              </a:lnSpc>
            </a:pPr>
            <a:r>
              <a:rPr lang="en-US" sz="1300"/>
              <a:t>Bay 4</a:t>
            </a:r>
          </a:p>
        </p:txBody>
      </p:sp>
      <p:sp>
        <p:nvSpPr>
          <p:cNvPr id="81" name="Rectangle 80"/>
          <p:cNvSpPr/>
          <p:nvPr/>
        </p:nvSpPr>
        <p:spPr bwMode="auto">
          <a:xfrm>
            <a:off x="3588838" y="2123098"/>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85" name="Rectangle 84"/>
          <p:cNvSpPr/>
          <p:nvPr/>
        </p:nvSpPr>
        <p:spPr bwMode="auto">
          <a:xfrm>
            <a:off x="3588838" y="307877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99" name="Rectangle 98"/>
          <p:cNvSpPr/>
          <p:nvPr/>
        </p:nvSpPr>
        <p:spPr bwMode="auto">
          <a:xfrm>
            <a:off x="3588838" y="2854935"/>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01" name="Rectangle 100"/>
          <p:cNvSpPr/>
          <p:nvPr/>
        </p:nvSpPr>
        <p:spPr bwMode="auto">
          <a:xfrm>
            <a:off x="3588838" y="307877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202" name="Rectangle 201"/>
          <p:cNvSpPr/>
          <p:nvPr/>
        </p:nvSpPr>
        <p:spPr bwMode="auto">
          <a:xfrm>
            <a:off x="3588838" y="2854935"/>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203" name="Rectangle 202"/>
          <p:cNvSpPr/>
          <p:nvPr/>
        </p:nvSpPr>
        <p:spPr bwMode="auto">
          <a:xfrm>
            <a:off x="3588838" y="307877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238" name="Rectangle 237"/>
          <p:cNvSpPr/>
          <p:nvPr/>
        </p:nvSpPr>
        <p:spPr bwMode="auto">
          <a:xfrm>
            <a:off x="3588838" y="329308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67" name="Rectangle 66"/>
          <p:cNvSpPr/>
          <p:nvPr/>
        </p:nvSpPr>
        <p:spPr bwMode="auto">
          <a:xfrm>
            <a:off x="3588838" y="168653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95" name="Rectangle 94"/>
          <p:cNvSpPr/>
          <p:nvPr/>
        </p:nvSpPr>
        <p:spPr bwMode="auto">
          <a:xfrm>
            <a:off x="3588838" y="1904023"/>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96" name="Rectangle 95"/>
          <p:cNvSpPr/>
          <p:nvPr/>
        </p:nvSpPr>
        <p:spPr bwMode="auto">
          <a:xfrm>
            <a:off x="3588838" y="212468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97" name="Rectangle 96"/>
          <p:cNvSpPr/>
          <p:nvPr/>
        </p:nvSpPr>
        <p:spPr bwMode="auto">
          <a:xfrm>
            <a:off x="3588838" y="2340585"/>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98" name="Rectangle 97"/>
          <p:cNvSpPr/>
          <p:nvPr/>
        </p:nvSpPr>
        <p:spPr bwMode="auto">
          <a:xfrm>
            <a:off x="3588838" y="263427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97" name="Rectangle 196"/>
          <p:cNvSpPr/>
          <p:nvPr/>
        </p:nvSpPr>
        <p:spPr bwMode="auto">
          <a:xfrm>
            <a:off x="3588838" y="168653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98" name="Rectangle 197"/>
          <p:cNvSpPr/>
          <p:nvPr/>
        </p:nvSpPr>
        <p:spPr bwMode="auto">
          <a:xfrm>
            <a:off x="3588838" y="1904023"/>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99" name="Rectangle 198"/>
          <p:cNvSpPr/>
          <p:nvPr/>
        </p:nvSpPr>
        <p:spPr bwMode="auto">
          <a:xfrm>
            <a:off x="3588838" y="212468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200" name="Rectangle 199"/>
          <p:cNvSpPr/>
          <p:nvPr/>
        </p:nvSpPr>
        <p:spPr bwMode="auto">
          <a:xfrm>
            <a:off x="3588838" y="2340585"/>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201" name="Rectangle 200"/>
          <p:cNvSpPr/>
          <p:nvPr/>
        </p:nvSpPr>
        <p:spPr bwMode="auto">
          <a:xfrm>
            <a:off x="3588838" y="263427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62" name="Rectangle 161"/>
          <p:cNvSpPr/>
          <p:nvPr/>
        </p:nvSpPr>
        <p:spPr bwMode="auto">
          <a:xfrm>
            <a:off x="3588838" y="371218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63" name="Rectangle 162"/>
          <p:cNvSpPr/>
          <p:nvPr/>
        </p:nvSpPr>
        <p:spPr bwMode="auto">
          <a:xfrm>
            <a:off x="3588838" y="3928085"/>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64" name="Rectangle 163"/>
          <p:cNvSpPr/>
          <p:nvPr/>
        </p:nvSpPr>
        <p:spPr bwMode="auto">
          <a:xfrm>
            <a:off x="3588838" y="4142398"/>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65" name="Rectangle 164"/>
          <p:cNvSpPr/>
          <p:nvPr/>
        </p:nvSpPr>
        <p:spPr bwMode="auto">
          <a:xfrm>
            <a:off x="3588838" y="4358298"/>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66" name="Rectangle 165"/>
          <p:cNvSpPr/>
          <p:nvPr/>
        </p:nvSpPr>
        <p:spPr bwMode="auto">
          <a:xfrm>
            <a:off x="3588838" y="466627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67" name="Rectangle 166"/>
          <p:cNvSpPr/>
          <p:nvPr/>
        </p:nvSpPr>
        <p:spPr bwMode="auto">
          <a:xfrm>
            <a:off x="3588838" y="4882173"/>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68" name="Rectangle 167"/>
          <p:cNvSpPr/>
          <p:nvPr/>
        </p:nvSpPr>
        <p:spPr bwMode="auto">
          <a:xfrm>
            <a:off x="3588838" y="509648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236" name="Rectangle 235"/>
          <p:cNvSpPr/>
          <p:nvPr/>
        </p:nvSpPr>
        <p:spPr bwMode="auto">
          <a:xfrm>
            <a:off x="3588838" y="5328260"/>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latin typeface="Arial" charset="0"/>
              <a:ea typeface="ＭＳ Ｐゴシック" charset="0"/>
              <a:cs typeface="Arial" charset="0"/>
            </a:endParaRPr>
          </a:p>
        </p:txBody>
      </p:sp>
      <p:sp>
        <p:nvSpPr>
          <p:cNvPr id="14366" name="Title 33"/>
          <p:cNvSpPr>
            <a:spLocks noGrp="1"/>
          </p:cNvSpPr>
          <p:nvPr>
            <p:ph type="title"/>
          </p:nvPr>
        </p:nvSpPr>
        <p:spPr>
          <a:xfrm>
            <a:off x="230188" y="615950"/>
            <a:ext cx="8686800" cy="639763"/>
          </a:xfrm>
        </p:spPr>
        <p:txBody>
          <a:bodyPr/>
          <a:lstStyle/>
          <a:p>
            <a:r>
              <a:rPr lang="en-US">
                <a:latin typeface="Arial" charset="0"/>
                <a:ea typeface="ＭＳ Ｐゴシック" charset="0"/>
              </a:rPr>
              <a:t>High Bandwidth Mid-plane That is Ready for the Future</a:t>
            </a:r>
          </a:p>
        </p:txBody>
      </p:sp>
      <p:sp>
        <p:nvSpPr>
          <p:cNvPr id="106" name="Rectangle 105"/>
          <p:cNvSpPr/>
          <p:nvPr/>
        </p:nvSpPr>
        <p:spPr bwMode="auto">
          <a:xfrm>
            <a:off x="2101578" y="1429672"/>
            <a:ext cx="1560600" cy="4247662"/>
          </a:xfrm>
          <a:prstGeom prst="rect">
            <a:avLst/>
          </a:prstGeom>
          <a:solidFill>
            <a:schemeClr val="bg1">
              <a:lumMod val="9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vert="vert270" rIns="0"/>
          <a:lstStyle/>
          <a:p>
            <a:pPr algn="ctr">
              <a:defRPr/>
            </a:pPr>
            <a:r>
              <a:rPr lang="en-US" sz="1100" b="1" dirty="0">
                <a:solidFill>
                  <a:schemeClr val="tx1">
                    <a:lumMod val="65000"/>
                    <a:lumOff val="35000"/>
                  </a:schemeClr>
                </a:solidFill>
              </a:rPr>
              <a:t>Node Bay 1</a:t>
            </a:r>
          </a:p>
        </p:txBody>
      </p:sp>
      <p:cxnSp>
        <p:nvCxnSpPr>
          <p:cNvPr id="148" name="Straight Connector 147"/>
          <p:cNvCxnSpPr/>
          <p:nvPr/>
        </p:nvCxnSpPr>
        <p:spPr bwMode="auto">
          <a:xfrm>
            <a:off x="4061913" y="1535723"/>
            <a:ext cx="0" cy="4232275"/>
          </a:xfrm>
          <a:prstGeom prst="line">
            <a:avLst/>
          </a:prstGeom>
          <a:ln w="9525">
            <a:solidFill>
              <a:srgbClr val="804000"/>
            </a:solidFill>
            <a:prstDash val="dash"/>
          </a:ln>
        </p:spPr>
        <p:style>
          <a:lnRef idx="2">
            <a:schemeClr val="accent1"/>
          </a:lnRef>
          <a:fillRef idx="0">
            <a:schemeClr val="accent1"/>
          </a:fillRef>
          <a:effectRef idx="1">
            <a:schemeClr val="accent1"/>
          </a:effectRef>
          <a:fontRef idx="minor">
            <a:schemeClr val="tx1"/>
          </a:fontRef>
        </p:style>
      </p:cxnSp>
      <p:sp>
        <p:nvSpPr>
          <p:cNvPr id="108" name="Rectangle 107"/>
          <p:cNvSpPr/>
          <p:nvPr/>
        </p:nvSpPr>
        <p:spPr bwMode="auto">
          <a:xfrm>
            <a:off x="4461963" y="1630973"/>
            <a:ext cx="1733550" cy="185737"/>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09" name="Rectangle 108"/>
          <p:cNvSpPr/>
          <p:nvPr/>
        </p:nvSpPr>
        <p:spPr bwMode="auto">
          <a:xfrm>
            <a:off x="4461963" y="1848460"/>
            <a:ext cx="1733550" cy="184150"/>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10" name="Rectangle 109"/>
          <p:cNvSpPr/>
          <p:nvPr/>
        </p:nvSpPr>
        <p:spPr bwMode="auto">
          <a:xfrm>
            <a:off x="4461963" y="2067535"/>
            <a:ext cx="1733550" cy="185738"/>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11" name="Rectangle 110"/>
          <p:cNvSpPr/>
          <p:nvPr/>
        </p:nvSpPr>
        <p:spPr bwMode="auto">
          <a:xfrm>
            <a:off x="4461963" y="2285023"/>
            <a:ext cx="1733550" cy="1841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cxnSp>
        <p:nvCxnSpPr>
          <p:cNvPr id="112" name="Straight Connector 111"/>
          <p:cNvCxnSpPr>
            <a:stCxn id="96" idx="3"/>
            <a:endCxn id="110" idx="1"/>
          </p:cNvCxnSpPr>
          <p:nvPr/>
        </p:nvCxnSpPr>
        <p:spPr bwMode="auto">
          <a:xfrm flipV="1">
            <a:off x="3661863" y="2159610"/>
            <a:ext cx="800100" cy="3175"/>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13" name="Straight Connector 112"/>
          <p:cNvCxnSpPr>
            <a:stCxn id="97" idx="3"/>
            <a:endCxn id="111" idx="1"/>
          </p:cNvCxnSpPr>
          <p:nvPr/>
        </p:nvCxnSpPr>
        <p:spPr bwMode="auto">
          <a:xfrm>
            <a:off x="3661863" y="2377098"/>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15" name="Rectangle 114"/>
          <p:cNvSpPr/>
          <p:nvPr/>
        </p:nvSpPr>
        <p:spPr bwMode="auto">
          <a:xfrm>
            <a:off x="4461963" y="2578710"/>
            <a:ext cx="1733550" cy="185738"/>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16" name="Rectangle 115"/>
          <p:cNvSpPr/>
          <p:nvPr/>
        </p:nvSpPr>
        <p:spPr bwMode="auto">
          <a:xfrm>
            <a:off x="4461963" y="2799373"/>
            <a:ext cx="1733550" cy="184150"/>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17" name="Rectangle 116"/>
          <p:cNvSpPr/>
          <p:nvPr/>
        </p:nvSpPr>
        <p:spPr bwMode="auto">
          <a:xfrm>
            <a:off x="4461963" y="3023210"/>
            <a:ext cx="1733550" cy="185738"/>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18" name="Rectangle 117"/>
          <p:cNvSpPr/>
          <p:nvPr/>
        </p:nvSpPr>
        <p:spPr bwMode="auto">
          <a:xfrm>
            <a:off x="4461963" y="3239110"/>
            <a:ext cx="1733550" cy="1841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cxnSp>
        <p:nvCxnSpPr>
          <p:cNvPr id="120" name="Straight Connector 119"/>
          <p:cNvCxnSpPr>
            <a:stCxn id="101" idx="3"/>
            <a:endCxn id="117" idx="1"/>
          </p:cNvCxnSpPr>
          <p:nvPr/>
        </p:nvCxnSpPr>
        <p:spPr bwMode="auto">
          <a:xfrm>
            <a:off x="3661863" y="3116873"/>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4381" name="TextBox 101"/>
          <p:cNvSpPr txBox="1">
            <a:spLocks noChangeArrowheads="1"/>
          </p:cNvSpPr>
          <p:nvPr/>
        </p:nvSpPr>
        <p:spPr bwMode="auto">
          <a:xfrm>
            <a:off x="3571375" y="5852135"/>
            <a:ext cx="10287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500">
                <a:solidFill>
                  <a:srgbClr val="804000"/>
                </a:solidFill>
              </a:rPr>
              <a:t>Mid-plane</a:t>
            </a:r>
          </a:p>
        </p:txBody>
      </p:sp>
      <p:sp>
        <p:nvSpPr>
          <p:cNvPr id="174" name="Rectangle 173"/>
          <p:cNvSpPr/>
          <p:nvPr/>
        </p:nvSpPr>
        <p:spPr bwMode="auto">
          <a:xfrm>
            <a:off x="4461963" y="3662973"/>
            <a:ext cx="1733550" cy="185737"/>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75" name="Rectangle 174"/>
          <p:cNvSpPr/>
          <p:nvPr/>
        </p:nvSpPr>
        <p:spPr bwMode="auto">
          <a:xfrm>
            <a:off x="4461963" y="3872523"/>
            <a:ext cx="1733550" cy="184150"/>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76" name="Rectangle 175"/>
          <p:cNvSpPr/>
          <p:nvPr/>
        </p:nvSpPr>
        <p:spPr bwMode="auto">
          <a:xfrm>
            <a:off x="4461963" y="4086835"/>
            <a:ext cx="1733550" cy="185738"/>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77" name="Rectangle 176"/>
          <p:cNvSpPr/>
          <p:nvPr/>
        </p:nvSpPr>
        <p:spPr bwMode="auto">
          <a:xfrm>
            <a:off x="4461963" y="4302735"/>
            <a:ext cx="1733550" cy="1841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cxnSp>
        <p:nvCxnSpPr>
          <p:cNvPr id="178" name="Straight Connector 177"/>
          <p:cNvCxnSpPr>
            <a:stCxn id="164" idx="3"/>
            <a:endCxn id="176" idx="1"/>
          </p:cNvCxnSpPr>
          <p:nvPr/>
        </p:nvCxnSpPr>
        <p:spPr bwMode="auto">
          <a:xfrm>
            <a:off x="3661863" y="4180498"/>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79" name="Straight Connector 178"/>
          <p:cNvCxnSpPr>
            <a:stCxn id="165" idx="3"/>
            <a:endCxn id="177" idx="1"/>
          </p:cNvCxnSpPr>
          <p:nvPr/>
        </p:nvCxnSpPr>
        <p:spPr bwMode="auto">
          <a:xfrm>
            <a:off x="3661863" y="4394810"/>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81" name="Rectangle 180"/>
          <p:cNvSpPr/>
          <p:nvPr/>
        </p:nvSpPr>
        <p:spPr bwMode="auto">
          <a:xfrm>
            <a:off x="4461963" y="4610710"/>
            <a:ext cx="1733550" cy="185738"/>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82" name="Rectangle 181"/>
          <p:cNvSpPr/>
          <p:nvPr/>
        </p:nvSpPr>
        <p:spPr bwMode="auto">
          <a:xfrm>
            <a:off x="4461963" y="4826610"/>
            <a:ext cx="1733550" cy="184150"/>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83" name="Rectangle 182"/>
          <p:cNvSpPr/>
          <p:nvPr/>
        </p:nvSpPr>
        <p:spPr bwMode="auto">
          <a:xfrm>
            <a:off x="4461963" y="5040923"/>
            <a:ext cx="1733550" cy="185737"/>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84" name="Rectangle 183"/>
          <p:cNvSpPr/>
          <p:nvPr/>
        </p:nvSpPr>
        <p:spPr bwMode="auto">
          <a:xfrm>
            <a:off x="4461963" y="5256823"/>
            <a:ext cx="1733550" cy="1841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cxnSp>
        <p:nvCxnSpPr>
          <p:cNvPr id="231" name="Straight Connector 230"/>
          <p:cNvCxnSpPr>
            <a:stCxn id="163" idx="3"/>
            <a:endCxn id="175" idx="1"/>
          </p:cNvCxnSpPr>
          <p:nvPr/>
        </p:nvCxnSpPr>
        <p:spPr bwMode="auto">
          <a:xfrm flipV="1">
            <a:off x="3661863" y="3964598"/>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85" name="Straight Connector 184"/>
          <p:cNvCxnSpPr>
            <a:stCxn id="168" idx="3"/>
            <a:endCxn id="183" idx="1"/>
          </p:cNvCxnSpPr>
          <p:nvPr/>
        </p:nvCxnSpPr>
        <p:spPr bwMode="auto">
          <a:xfrm>
            <a:off x="3661863" y="5132998"/>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32" name="Straight Connector 231"/>
          <p:cNvCxnSpPr>
            <a:stCxn id="167" idx="3"/>
            <a:endCxn id="182" idx="1"/>
          </p:cNvCxnSpPr>
          <p:nvPr/>
        </p:nvCxnSpPr>
        <p:spPr bwMode="auto">
          <a:xfrm flipV="1">
            <a:off x="3661863" y="4918685"/>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34" name="Straight Connector 233"/>
          <p:cNvCxnSpPr>
            <a:stCxn id="236" idx="3"/>
            <a:endCxn id="184" idx="1"/>
          </p:cNvCxnSpPr>
          <p:nvPr/>
        </p:nvCxnSpPr>
        <p:spPr bwMode="auto">
          <a:xfrm flipV="1">
            <a:off x="3661863" y="5348898"/>
            <a:ext cx="800100" cy="15875"/>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39" name="Straight Connector 238"/>
          <p:cNvCxnSpPr>
            <a:stCxn id="238" idx="3"/>
            <a:endCxn id="118" idx="1"/>
          </p:cNvCxnSpPr>
          <p:nvPr/>
        </p:nvCxnSpPr>
        <p:spPr bwMode="auto">
          <a:xfrm>
            <a:off x="3661863" y="3331185"/>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49" name="Rectangle 148"/>
          <p:cNvSpPr/>
          <p:nvPr/>
        </p:nvSpPr>
        <p:spPr bwMode="auto">
          <a:xfrm>
            <a:off x="2474413" y="1638910"/>
            <a:ext cx="1187450" cy="1828800"/>
          </a:xfrm>
          <a:prstGeom prst="rect">
            <a:avLst/>
          </a:prstGeom>
          <a:solidFill>
            <a:schemeClr val="bg1"/>
          </a:solidFill>
          <a:ln w="15875">
            <a:solidFill>
              <a:schemeClr val="bg2">
                <a:lumMod val="75000"/>
              </a:schemeClr>
            </a:solidFill>
          </a:ln>
        </p:spPr>
        <p:style>
          <a:lnRef idx="1">
            <a:schemeClr val="accent1"/>
          </a:lnRef>
          <a:fillRef idx="3">
            <a:schemeClr val="accent1"/>
          </a:fillRef>
          <a:effectRef idx="2">
            <a:schemeClr val="accent1"/>
          </a:effectRef>
          <a:fontRef idx="minor">
            <a:schemeClr val="lt1"/>
          </a:fontRef>
        </p:style>
        <p:txBody>
          <a:bodyPr lIns="182880" anchor="ctr"/>
          <a:lstStyle/>
          <a:p>
            <a:pPr algn="ctr">
              <a:defRPr/>
            </a:pPr>
            <a:r>
              <a:rPr lang="en-US" sz="1200" b="1" dirty="0">
                <a:solidFill>
                  <a:schemeClr val="tx1">
                    <a:lumMod val="95000"/>
                    <a:lumOff val="5000"/>
                  </a:schemeClr>
                </a:solidFill>
                <a:latin typeface="Arial" charset="0"/>
                <a:ea typeface="ＭＳ Ｐゴシック" charset="0"/>
                <a:cs typeface="Arial" charset="0"/>
              </a:rPr>
              <a:t>Ethernet</a:t>
            </a:r>
          </a:p>
          <a:p>
            <a:pPr algn="ctr">
              <a:defRPr/>
            </a:pPr>
            <a:r>
              <a:rPr lang="en-US" sz="1200" b="1" dirty="0">
                <a:solidFill>
                  <a:schemeClr val="tx1">
                    <a:lumMod val="95000"/>
                    <a:lumOff val="5000"/>
                  </a:schemeClr>
                </a:solidFill>
                <a:latin typeface="Arial" charset="0"/>
                <a:ea typeface="ＭＳ Ｐゴシック" charset="0"/>
                <a:cs typeface="Arial" charset="0"/>
              </a:rPr>
              <a:t>Mezzanine</a:t>
            </a:r>
          </a:p>
          <a:p>
            <a:pPr algn="ctr">
              <a:defRPr/>
            </a:pPr>
            <a:r>
              <a:rPr lang="en-US" sz="1200" b="1" dirty="0">
                <a:solidFill>
                  <a:schemeClr val="tx1">
                    <a:lumMod val="95000"/>
                    <a:lumOff val="5000"/>
                  </a:schemeClr>
                </a:solidFill>
                <a:latin typeface="Arial" charset="0"/>
                <a:ea typeface="ＭＳ Ｐゴシック" charset="0"/>
                <a:cs typeface="Arial" charset="0"/>
              </a:rPr>
              <a:t>Card</a:t>
            </a:r>
          </a:p>
        </p:txBody>
      </p:sp>
      <p:sp>
        <p:nvSpPr>
          <p:cNvPr id="186" name="Rectangle 185"/>
          <p:cNvSpPr/>
          <p:nvPr/>
        </p:nvSpPr>
        <p:spPr bwMode="auto">
          <a:xfrm>
            <a:off x="2474413" y="3656623"/>
            <a:ext cx="1187450" cy="1830387"/>
          </a:xfrm>
          <a:prstGeom prst="rect">
            <a:avLst/>
          </a:prstGeom>
          <a:solidFill>
            <a:schemeClr val="bg1"/>
          </a:solidFill>
          <a:ln w="15875">
            <a:solidFill>
              <a:schemeClr val="bg2">
                <a:lumMod val="75000"/>
              </a:schemeClr>
            </a:solidFill>
          </a:ln>
        </p:spPr>
        <p:style>
          <a:lnRef idx="1">
            <a:schemeClr val="accent1"/>
          </a:lnRef>
          <a:fillRef idx="3">
            <a:schemeClr val="accent1"/>
          </a:fillRef>
          <a:effectRef idx="2">
            <a:schemeClr val="accent1"/>
          </a:effectRef>
          <a:fontRef idx="minor">
            <a:schemeClr val="lt1"/>
          </a:fontRef>
        </p:style>
        <p:txBody>
          <a:bodyPr lIns="182880" anchor="ctr"/>
          <a:lstStyle/>
          <a:p>
            <a:pPr algn="ctr">
              <a:defRPr/>
            </a:pPr>
            <a:r>
              <a:rPr lang="en-US" sz="1200" b="1" dirty="0">
                <a:solidFill>
                  <a:schemeClr val="tx1">
                    <a:lumMod val="95000"/>
                    <a:lumOff val="5000"/>
                  </a:schemeClr>
                </a:solidFill>
                <a:latin typeface="Arial" charset="0"/>
                <a:ea typeface="ＭＳ Ｐゴシック" charset="0"/>
                <a:cs typeface="Arial" charset="0"/>
              </a:rPr>
              <a:t>FC</a:t>
            </a:r>
          </a:p>
          <a:p>
            <a:pPr algn="ctr">
              <a:defRPr/>
            </a:pPr>
            <a:r>
              <a:rPr lang="en-US" sz="1200" b="1" dirty="0">
                <a:solidFill>
                  <a:schemeClr val="tx1">
                    <a:lumMod val="95000"/>
                    <a:lumOff val="5000"/>
                  </a:schemeClr>
                </a:solidFill>
                <a:latin typeface="Arial" charset="0"/>
                <a:ea typeface="ＭＳ Ｐゴシック" charset="0"/>
                <a:cs typeface="Arial" charset="0"/>
              </a:rPr>
              <a:t>Mezzanine</a:t>
            </a:r>
          </a:p>
          <a:p>
            <a:pPr algn="ctr">
              <a:defRPr/>
            </a:pPr>
            <a:r>
              <a:rPr lang="en-US" sz="1200" b="1" dirty="0">
                <a:solidFill>
                  <a:schemeClr val="tx1">
                    <a:lumMod val="95000"/>
                    <a:lumOff val="5000"/>
                  </a:schemeClr>
                </a:solidFill>
                <a:latin typeface="Arial" charset="0"/>
                <a:ea typeface="ＭＳ Ｐゴシック" charset="0"/>
                <a:cs typeface="Arial" charset="0"/>
              </a:rPr>
              <a:t>Card</a:t>
            </a:r>
          </a:p>
        </p:txBody>
      </p:sp>
      <p:cxnSp>
        <p:nvCxnSpPr>
          <p:cNvPr id="100" name="Straight Connector 99"/>
          <p:cNvCxnSpPr>
            <a:endCxn id="109" idx="1"/>
          </p:cNvCxnSpPr>
          <p:nvPr/>
        </p:nvCxnSpPr>
        <p:spPr bwMode="auto">
          <a:xfrm flipV="1">
            <a:off x="3672975" y="1940535"/>
            <a:ext cx="788988" cy="11113"/>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19" name="Straight Connector 118"/>
          <p:cNvCxnSpPr>
            <a:stCxn id="67" idx="3"/>
            <a:endCxn id="108" idx="1"/>
          </p:cNvCxnSpPr>
          <p:nvPr/>
        </p:nvCxnSpPr>
        <p:spPr bwMode="auto">
          <a:xfrm>
            <a:off x="3661863" y="1723048"/>
            <a:ext cx="800100" cy="1587"/>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21" name="Straight Connector 120"/>
          <p:cNvCxnSpPr>
            <a:stCxn id="98" idx="3"/>
            <a:endCxn id="115" idx="1"/>
          </p:cNvCxnSpPr>
          <p:nvPr/>
        </p:nvCxnSpPr>
        <p:spPr bwMode="auto">
          <a:xfrm flipV="1">
            <a:off x="3661863" y="2672373"/>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22" name="Straight Connector 121"/>
          <p:cNvCxnSpPr>
            <a:stCxn id="202" idx="3"/>
            <a:endCxn id="116" idx="1"/>
          </p:cNvCxnSpPr>
          <p:nvPr/>
        </p:nvCxnSpPr>
        <p:spPr bwMode="auto">
          <a:xfrm flipV="1">
            <a:off x="3661863" y="2891448"/>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24" name="Straight Connector 123"/>
          <p:cNvCxnSpPr>
            <a:stCxn id="166" idx="3"/>
            <a:endCxn id="181" idx="1"/>
          </p:cNvCxnSpPr>
          <p:nvPr/>
        </p:nvCxnSpPr>
        <p:spPr bwMode="auto">
          <a:xfrm flipV="1">
            <a:off x="3661863" y="4702785"/>
            <a:ext cx="800100" cy="1588"/>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25" name="TextBox 124"/>
          <p:cNvSpPr txBox="1">
            <a:spLocks noChangeArrowheads="1"/>
          </p:cNvSpPr>
          <p:nvPr/>
        </p:nvSpPr>
        <p:spPr bwMode="auto">
          <a:xfrm>
            <a:off x="4539750" y="2799373"/>
            <a:ext cx="13684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Feature on Demand</a:t>
            </a:r>
          </a:p>
        </p:txBody>
      </p:sp>
      <p:sp>
        <p:nvSpPr>
          <p:cNvPr id="126" name="TextBox 125"/>
          <p:cNvSpPr txBox="1">
            <a:spLocks noChangeArrowheads="1"/>
          </p:cNvSpPr>
          <p:nvPr/>
        </p:nvSpPr>
        <p:spPr bwMode="auto">
          <a:xfrm>
            <a:off x="4539750" y="1848460"/>
            <a:ext cx="13684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Feature on Demand</a:t>
            </a:r>
          </a:p>
        </p:txBody>
      </p:sp>
      <p:cxnSp>
        <p:nvCxnSpPr>
          <p:cNvPr id="123" name="Straight Connector 122"/>
          <p:cNvCxnSpPr>
            <a:stCxn id="162" idx="3"/>
            <a:endCxn id="174" idx="1"/>
          </p:cNvCxnSpPr>
          <p:nvPr/>
        </p:nvCxnSpPr>
        <p:spPr bwMode="auto">
          <a:xfrm>
            <a:off x="3661863" y="3750285"/>
            <a:ext cx="800100" cy="4763"/>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57" name="Straight Connector 156"/>
          <p:cNvCxnSpPr>
            <a:stCxn id="162" idx="3"/>
            <a:endCxn id="174" idx="1"/>
          </p:cNvCxnSpPr>
          <p:nvPr/>
        </p:nvCxnSpPr>
        <p:spPr bwMode="auto">
          <a:xfrm>
            <a:off x="3661863" y="3750285"/>
            <a:ext cx="800100" cy="4763"/>
          </a:xfrm>
          <a:prstGeom prst="line">
            <a:avLst/>
          </a:prstGeom>
          <a:ln w="31750">
            <a:solidFill>
              <a:srgbClr val="0072B2"/>
            </a:solidFill>
            <a:prstDash val="solid"/>
          </a:ln>
        </p:spPr>
        <p:style>
          <a:lnRef idx="2">
            <a:schemeClr val="accent1"/>
          </a:lnRef>
          <a:fillRef idx="0">
            <a:schemeClr val="accent1"/>
          </a:fillRef>
          <a:effectRef idx="1">
            <a:schemeClr val="accent1"/>
          </a:effectRef>
          <a:fontRef idx="minor">
            <a:schemeClr val="tx1"/>
          </a:fontRef>
        </p:style>
      </p:cxnSp>
      <p:cxnSp>
        <p:nvCxnSpPr>
          <p:cNvPr id="159" name="Straight Connector 158"/>
          <p:cNvCxnSpPr>
            <a:stCxn id="166" idx="3"/>
            <a:endCxn id="181" idx="1"/>
          </p:cNvCxnSpPr>
          <p:nvPr/>
        </p:nvCxnSpPr>
        <p:spPr bwMode="auto">
          <a:xfrm flipV="1">
            <a:off x="3661863" y="4702785"/>
            <a:ext cx="800100" cy="1588"/>
          </a:xfrm>
          <a:prstGeom prst="line">
            <a:avLst/>
          </a:prstGeom>
          <a:ln w="31750">
            <a:solidFill>
              <a:srgbClr val="0072B2"/>
            </a:solidFill>
            <a:prstDash val="solid"/>
          </a:ln>
        </p:spPr>
        <p:style>
          <a:lnRef idx="2">
            <a:schemeClr val="accent1"/>
          </a:lnRef>
          <a:fillRef idx="0">
            <a:schemeClr val="accent1"/>
          </a:fillRef>
          <a:effectRef idx="1">
            <a:schemeClr val="accent1"/>
          </a:effectRef>
          <a:fontRef idx="minor">
            <a:schemeClr val="tx1"/>
          </a:fontRef>
        </p:style>
      </p:cxnSp>
      <p:cxnSp>
        <p:nvCxnSpPr>
          <p:cNvPr id="188" name="Straight Connector 187"/>
          <p:cNvCxnSpPr>
            <a:stCxn id="198" idx="3"/>
            <a:endCxn id="109" idx="1"/>
          </p:cNvCxnSpPr>
          <p:nvPr/>
        </p:nvCxnSpPr>
        <p:spPr bwMode="auto">
          <a:xfrm flipV="1">
            <a:off x="3661863" y="1940535"/>
            <a:ext cx="800100" cy="0"/>
          </a:xfrm>
          <a:prstGeom prst="line">
            <a:avLst/>
          </a:prstGeom>
          <a:ln w="31750">
            <a:solidFill>
              <a:srgbClr val="F7612F"/>
            </a:solidFill>
            <a:prstDash val="solid"/>
          </a:ln>
        </p:spPr>
        <p:style>
          <a:lnRef idx="2">
            <a:schemeClr val="accent1"/>
          </a:lnRef>
          <a:fillRef idx="0">
            <a:schemeClr val="accent1"/>
          </a:fillRef>
          <a:effectRef idx="1">
            <a:schemeClr val="accent1"/>
          </a:effectRef>
          <a:fontRef idx="minor">
            <a:schemeClr val="tx1"/>
          </a:fontRef>
        </p:style>
      </p:cxnSp>
      <p:cxnSp>
        <p:nvCxnSpPr>
          <p:cNvPr id="194" name="Straight Connector 193"/>
          <p:cNvCxnSpPr>
            <a:stCxn id="202" idx="3"/>
            <a:endCxn id="116" idx="1"/>
          </p:cNvCxnSpPr>
          <p:nvPr/>
        </p:nvCxnSpPr>
        <p:spPr bwMode="auto">
          <a:xfrm flipV="1">
            <a:off x="3661863" y="2891448"/>
            <a:ext cx="800100" cy="0"/>
          </a:xfrm>
          <a:prstGeom prst="line">
            <a:avLst/>
          </a:prstGeom>
          <a:ln w="31750">
            <a:solidFill>
              <a:srgbClr val="F7612F"/>
            </a:solidFill>
            <a:prstDash val="solid"/>
          </a:ln>
        </p:spPr>
        <p:style>
          <a:lnRef idx="2">
            <a:schemeClr val="accent1"/>
          </a:lnRef>
          <a:fillRef idx="0">
            <a:schemeClr val="accent1"/>
          </a:fillRef>
          <a:effectRef idx="1">
            <a:schemeClr val="accent1"/>
          </a:effectRef>
          <a:fontRef idx="minor">
            <a:schemeClr val="tx1"/>
          </a:fontRef>
        </p:style>
      </p:cxnSp>
      <p:sp>
        <p:nvSpPr>
          <p:cNvPr id="160" name="TextBox 159"/>
          <p:cNvSpPr txBox="1">
            <a:spLocks noChangeArrowheads="1"/>
          </p:cNvSpPr>
          <p:nvPr/>
        </p:nvSpPr>
        <p:spPr bwMode="auto">
          <a:xfrm>
            <a:off x="4539750" y="1630973"/>
            <a:ext cx="75565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Base Ports</a:t>
            </a:r>
          </a:p>
        </p:txBody>
      </p:sp>
      <p:sp>
        <p:nvSpPr>
          <p:cNvPr id="161" name="TextBox 160"/>
          <p:cNvSpPr txBox="1">
            <a:spLocks noChangeArrowheads="1"/>
          </p:cNvSpPr>
          <p:nvPr/>
        </p:nvSpPr>
        <p:spPr bwMode="auto">
          <a:xfrm>
            <a:off x="4539750" y="2580298"/>
            <a:ext cx="75565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Base Ports</a:t>
            </a:r>
          </a:p>
        </p:txBody>
      </p:sp>
      <p:sp>
        <p:nvSpPr>
          <p:cNvPr id="171" name="TextBox 170"/>
          <p:cNvSpPr txBox="1">
            <a:spLocks noChangeArrowheads="1"/>
          </p:cNvSpPr>
          <p:nvPr/>
        </p:nvSpPr>
        <p:spPr bwMode="auto">
          <a:xfrm>
            <a:off x="4539750" y="3662973"/>
            <a:ext cx="75565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Base Ports</a:t>
            </a:r>
          </a:p>
        </p:txBody>
      </p:sp>
      <p:sp>
        <p:nvSpPr>
          <p:cNvPr id="172" name="TextBox 171"/>
          <p:cNvSpPr txBox="1">
            <a:spLocks noChangeArrowheads="1"/>
          </p:cNvSpPr>
          <p:nvPr/>
        </p:nvSpPr>
        <p:spPr bwMode="auto">
          <a:xfrm>
            <a:off x="4539750" y="4610710"/>
            <a:ext cx="75565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Base Ports</a:t>
            </a:r>
          </a:p>
        </p:txBody>
      </p:sp>
      <p:cxnSp>
        <p:nvCxnSpPr>
          <p:cNvPr id="152" name="Straight Connector 151"/>
          <p:cNvCxnSpPr>
            <a:stCxn id="197" idx="3"/>
            <a:endCxn id="108" idx="1"/>
          </p:cNvCxnSpPr>
          <p:nvPr/>
        </p:nvCxnSpPr>
        <p:spPr bwMode="auto">
          <a:xfrm>
            <a:off x="3661863" y="1723048"/>
            <a:ext cx="800100" cy="1587"/>
          </a:xfrm>
          <a:prstGeom prst="line">
            <a:avLst/>
          </a:prstGeom>
          <a:ln w="31750">
            <a:solidFill>
              <a:srgbClr val="0072B2"/>
            </a:solidFill>
            <a:prstDash val="solid"/>
          </a:ln>
        </p:spPr>
        <p:style>
          <a:lnRef idx="2">
            <a:schemeClr val="accent1"/>
          </a:lnRef>
          <a:fillRef idx="0">
            <a:schemeClr val="accent1"/>
          </a:fillRef>
          <a:effectRef idx="1">
            <a:schemeClr val="accent1"/>
          </a:effectRef>
          <a:fontRef idx="minor">
            <a:schemeClr val="tx1"/>
          </a:fontRef>
        </p:style>
      </p:cxnSp>
      <p:cxnSp>
        <p:nvCxnSpPr>
          <p:cNvPr id="158" name="Straight Connector 157"/>
          <p:cNvCxnSpPr>
            <a:stCxn id="201" idx="3"/>
            <a:endCxn id="115" idx="1"/>
          </p:cNvCxnSpPr>
          <p:nvPr/>
        </p:nvCxnSpPr>
        <p:spPr bwMode="auto">
          <a:xfrm flipV="1">
            <a:off x="3661863" y="2672373"/>
            <a:ext cx="800100" cy="0"/>
          </a:xfrm>
          <a:prstGeom prst="line">
            <a:avLst/>
          </a:prstGeom>
          <a:ln w="31750">
            <a:solidFill>
              <a:srgbClr val="0072B2"/>
            </a:solidFill>
            <a:prstDash val="solid"/>
          </a:ln>
        </p:spPr>
        <p:style>
          <a:lnRef idx="2">
            <a:schemeClr val="accent1"/>
          </a:lnRef>
          <a:fillRef idx="0">
            <a:schemeClr val="accent1"/>
          </a:fillRef>
          <a:effectRef idx="1">
            <a:schemeClr val="accent1"/>
          </a:effectRef>
          <a:fontRef idx="minor">
            <a:schemeClr val="tx1"/>
          </a:fontRef>
        </p:style>
      </p:cxnSp>
      <p:cxnSp>
        <p:nvCxnSpPr>
          <p:cNvPr id="83" name="Straight Connector 82"/>
          <p:cNvCxnSpPr>
            <a:stCxn id="81" idx="3"/>
            <a:endCxn id="110" idx="1"/>
          </p:cNvCxnSpPr>
          <p:nvPr/>
        </p:nvCxnSpPr>
        <p:spPr bwMode="auto">
          <a:xfrm>
            <a:off x="3661863" y="2159610"/>
            <a:ext cx="800100" cy="0"/>
          </a:xfrm>
          <a:prstGeom prst="line">
            <a:avLst/>
          </a:prstGeom>
          <a:ln w="31750">
            <a:solidFill>
              <a:srgbClr val="FFFF00"/>
            </a:solidFill>
            <a:prstDash val="solid"/>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a:stCxn id="85" idx="3"/>
            <a:endCxn id="117" idx="1"/>
          </p:cNvCxnSpPr>
          <p:nvPr/>
        </p:nvCxnSpPr>
        <p:spPr bwMode="auto">
          <a:xfrm>
            <a:off x="3661863" y="3116873"/>
            <a:ext cx="800100" cy="0"/>
          </a:xfrm>
          <a:prstGeom prst="line">
            <a:avLst/>
          </a:prstGeom>
          <a:ln w="31750">
            <a:solidFill>
              <a:srgbClr val="FFFF00"/>
            </a:solidFill>
            <a:prstDash val="solid"/>
          </a:ln>
        </p:spPr>
        <p:style>
          <a:lnRef idx="2">
            <a:schemeClr val="accent1"/>
          </a:lnRef>
          <a:fillRef idx="0">
            <a:schemeClr val="accent1"/>
          </a:fillRef>
          <a:effectRef idx="1">
            <a:schemeClr val="accent1"/>
          </a:effectRef>
          <a:fontRef idx="minor">
            <a:schemeClr val="tx1"/>
          </a:fontRef>
        </p:style>
      </p:cxnSp>
      <p:sp>
        <p:nvSpPr>
          <p:cNvPr id="88" name="TextBox 87"/>
          <p:cNvSpPr txBox="1">
            <a:spLocks noChangeArrowheads="1"/>
          </p:cNvSpPr>
          <p:nvPr/>
        </p:nvSpPr>
        <p:spPr bwMode="auto">
          <a:xfrm>
            <a:off x="4539750" y="2067277"/>
            <a:ext cx="14747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t>Feature on </a:t>
            </a:r>
            <a:r>
              <a:rPr lang="en-US" sz="1200" dirty="0" smtClean="0"/>
              <a:t>Demand *</a:t>
            </a:r>
            <a:endParaRPr lang="en-US" sz="1200" dirty="0"/>
          </a:p>
        </p:txBody>
      </p:sp>
      <p:sp>
        <p:nvSpPr>
          <p:cNvPr id="89" name="TextBox 88"/>
          <p:cNvSpPr txBox="1">
            <a:spLocks noChangeArrowheads="1"/>
          </p:cNvSpPr>
          <p:nvPr/>
        </p:nvSpPr>
        <p:spPr bwMode="auto">
          <a:xfrm>
            <a:off x="4539750" y="3024540"/>
            <a:ext cx="14747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t>Feature on </a:t>
            </a:r>
            <a:r>
              <a:rPr lang="en-US" sz="1200" dirty="0" smtClean="0"/>
              <a:t>Demand *</a:t>
            </a:r>
            <a:endParaRPr lang="en-US" sz="1200" dirty="0"/>
          </a:p>
        </p:txBody>
      </p:sp>
      <p:sp>
        <p:nvSpPr>
          <p:cNvPr id="90" name="TextBox 2"/>
          <p:cNvSpPr txBox="1">
            <a:spLocks noChangeArrowheads="1"/>
          </p:cNvSpPr>
          <p:nvPr/>
        </p:nvSpPr>
        <p:spPr bwMode="auto">
          <a:xfrm>
            <a:off x="25400" y="6356350"/>
            <a:ext cx="6599960" cy="246205"/>
          </a:xfrm>
          <a:prstGeom prst="rect">
            <a:avLst/>
          </a:prstGeom>
          <a:noFill/>
          <a:ln w="9525">
            <a:noFill/>
            <a:miter lim="800000"/>
            <a:headEnd/>
            <a:tailEnd/>
          </a:ln>
        </p:spPr>
        <p:txBody>
          <a:bodyPr wrap="none" lIns="91422" tIns="45712" rIns="91422" bIns="45712">
            <a:spAutoFit/>
          </a:bodyPr>
          <a:lstStyle/>
          <a:p>
            <a:pPr fontAlgn="auto">
              <a:spcBef>
                <a:spcPts val="0"/>
              </a:spcBef>
              <a:spcAft>
                <a:spcPts val="0"/>
              </a:spcAft>
              <a:defRPr/>
            </a:pPr>
            <a:r>
              <a:rPr lang="en-US" sz="1000" kern="0" dirty="0">
                <a:solidFill>
                  <a:srgbClr val="333333"/>
                </a:solidFill>
                <a:latin typeface="Arial" pitchFamily="34" charset="0"/>
                <a:ea typeface="+mn-ea"/>
                <a:cs typeface="+mn-cs"/>
              </a:rPr>
              <a:t>* The 8 port adapter is currently announced for Power only and is limited to 6 active switch </a:t>
            </a:r>
            <a:r>
              <a:rPr lang="en-US" sz="1000" kern="0" dirty="0" smtClean="0">
                <a:solidFill>
                  <a:srgbClr val="333333"/>
                </a:solidFill>
                <a:latin typeface="Arial" pitchFamily="34" charset="0"/>
                <a:ea typeface="+mn-ea"/>
                <a:cs typeface="+mn-cs"/>
              </a:rPr>
              <a:t>ports with the EN4093 </a:t>
            </a:r>
            <a:endParaRPr lang="en-US" sz="1000" kern="0" dirty="0">
              <a:solidFill>
                <a:srgbClr val="333333"/>
              </a:solidFill>
              <a:latin typeface="Arial" pitchFamily="34" charset="0"/>
              <a:ea typeface="+mn-ea"/>
              <a:cs typeface="+mn-cs"/>
            </a:endParaRPr>
          </a:p>
        </p:txBody>
      </p:sp>
    </p:spTree>
    <p:extLst>
      <p:ext uri="{BB962C8B-B14F-4D97-AF65-F5344CB8AC3E}">
        <p14:creationId xmlns:p14="http://schemas.microsoft.com/office/powerpoint/2010/main" val="299226196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52"/>
                                        </p:tgtEl>
                                        <p:attrNameLst>
                                          <p:attrName>style.visibility</p:attrName>
                                        </p:attrNameLst>
                                      </p:cBhvr>
                                      <p:to>
                                        <p:strVal val="visible"/>
                                      </p:to>
                                    </p:set>
                                    <p:animEffect transition="in" filter="dissolve">
                                      <p:cBhvr>
                                        <p:cTn id="7" dur="500"/>
                                        <p:tgtEl>
                                          <p:spTgt spid="15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60"/>
                                        </p:tgtEl>
                                        <p:attrNameLst>
                                          <p:attrName>style.visibility</p:attrName>
                                        </p:attrNameLst>
                                      </p:cBhvr>
                                      <p:to>
                                        <p:strVal val="visible"/>
                                      </p:to>
                                    </p:set>
                                    <p:animEffect transition="in" filter="dissolve">
                                      <p:cBhvr>
                                        <p:cTn id="10" dur="500"/>
                                        <p:tgtEl>
                                          <p:spTgt spid="160"/>
                                        </p:tgtEl>
                                      </p:cBhvr>
                                    </p:animEffect>
                                  </p:childTnLst>
                                </p:cTn>
                              </p:par>
                              <p:par>
                                <p:cTn id="11" presetID="9" presetClass="entr" presetSubtype="0" fill="hold" nodeType="withEffect">
                                  <p:stCondLst>
                                    <p:cond delay="0"/>
                                  </p:stCondLst>
                                  <p:childTnLst>
                                    <p:set>
                                      <p:cBhvr>
                                        <p:cTn id="12" dur="1" fill="hold">
                                          <p:stCondLst>
                                            <p:cond delay="0"/>
                                          </p:stCondLst>
                                        </p:cTn>
                                        <p:tgtEl>
                                          <p:spTgt spid="158"/>
                                        </p:tgtEl>
                                        <p:attrNameLst>
                                          <p:attrName>style.visibility</p:attrName>
                                        </p:attrNameLst>
                                      </p:cBhvr>
                                      <p:to>
                                        <p:strVal val="visible"/>
                                      </p:to>
                                    </p:set>
                                    <p:animEffect transition="in" filter="dissolve">
                                      <p:cBhvr>
                                        <p:cTn id="13" dur="500"/>
                                        <p:tgtEl>
                                          <p:spTgt spid="15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61"/>
                                        </p:tgtEl>
                                        <p:attrNameLst>
                                          <p:attrName>style.visibility</p:attrName>
                                        </p:attrNameLst>
                                      </p:cBhvr>
                                      <p:to>
                                        <p:strVal val="visible"/>
                                      </p:to>
                                    </p:set>
                                    <p:animEffect transition="in" filter="dissolve">
                                      <p:cBhvr>
                                        <p:cTn id="16" dur="500"/>
                                        <p:tgtEl>
                                          <p:spTgt spid="161"/>
                                        </p:tgtEl>
                                      </p:cBhvr>
                                    </p:animEffect>
                                  </p:childTnLst>
                                </p:cTn>
                              </p:par>
                              <p:par>
                                <p:cTn id="17" presetID="9" presetClass="entr" presetSubtype="0" fill="hold" nodeType="withEffect">
                                  <p:stCondLst>
                                    <p:cond delay="0"/>
                                  </p:stCondLst>
                                  <p:childTnLst>
                                    <p:set>
                                      <p:cBhvr>
                                        <p:cTn id="18" dur="1" fill="hold">
                                          <p:stCondLst>
                                            <p:cond delay="0"/>
                                          </p:stCondLst>
                                        </p:cTn>
                                        <p:tgtEl>
                                          <p:spTgt spid="157"/>
                                        </p:tgtEl>
                                        <p:attrNameLst>
                                          <p:attrName>style.visibility</p:attrName>
                                        </p:attrNameLst>
                                      </p:cBhvr>
                                      <p:to>
                                        <p:strVal val="visible"/>
                                      </p:to>
                                    </p:set>
                                    <p:animEffect transition="in" filter="dissolve">
                                      <p:cBhvr>
                                        <p:cTn id="19" dur="500"/>
                                        <p:tgtEl>
                                          <p:spTgt spid="157"/>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71"/>
                                        </p:tgtEl>
                                        <p:attrNameLst>
                                          <p:attrName>style.visibility</p:attrName>
                                        </p:attrNameLst>
                                      </p:cBhvr>
                                      <p:to>
                                        <p:strVal val="visible"/>
                                      </p:to>
                                    </p:set>
                                    <p:animEffect transition="in" filter="dissolve">
                                      <p:cBhvr>
                                        <p:cTn id="22" dur="500"/>
                                        <p:tgtEl>
                                          <p:spTgt spid="171"/>
                                        </p:tgtEl>
                                      </p:cBhvr>
                                    </p:animEffect>
                                  </p:childTnLst>
                                </p:cTn>
                              </p:par>
                              <p:par>
                                <p:cTn id="23" presetID="9" presetClass="entr" presetSubtype="0" fill="hold" nodeType="withEffect">
                                  <p:stCondLst>
                                    <p:cond delay="0"/>
                                  </p:stCondLst>
                                  <p:childTnLst>
                                    <p:set>
                                      <p:cBhvr>
                                        <p:cTn id="24" dur="1" fill="hold">
                                          <p:stCondLst>
                                            <p:cond delay="0"/>
                                          </p:stCondLst>
                                        </p:cTn>
                                        <p:tgtEl>
                                          <p:spTgt spid="159"/>
                                        </p:tgtEl>
                                        <p:attrNameLst>
                                          <p:attrName>style.visibility</p:attrName>
                                        </p:attrNameLst>
                                      </p:cBhvr>
                                      <p:to>
                                        <p:strVal val="visible"/>
                                      </p:to>
                                    </p:set>
                                    <p:animEffect transition="in" filter="dissolve">
                                      <p:cBhvr>
                                        <p:cTn id="25" dur="500"/>
                                        <p:tgtEl>
                                          <p:spTgt spid="159"/>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72"/>
                                        </p:tgtEl>
                                        <p:attrNameLst>
                                          <p:attrName>style.visibility</p:attrName>
                                        </p:attrNameLst>
                                      </p:cBhvr>
                                      <p:to>
                                        <p:strVal val="visible"/>
                                      </p:to>
                                    </p:set>
                                    <p:animEffect transition="in" filter="dissolve">
                                      <p:cBhvr>
                                        <p:cTn id="28" dur="500"/>
                                        <p:tgtEl>
                                          <p:spTgt spid="17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9" presetClass="entr" presetSubtype="0" fill="hold" nodeType="clickEffect">
                                  <p:stCondLst>
                                    <p:cond delay="0"/>
                                  </p:stCondLst>
                                  <p:childTnLst>
                                    <p:set>
                                      <p:cBhvr>
                                        <p:cTn id="32" dur="1" fill="hold">
                                          <p:stCondLst>
                                            <p:cond delay="0"/>
                                          </p:stCondLst>
                                        </p:cTn>
                                        <p:tgtEl>
                                          <p:spTgt spid="188"/>
                                        </p:tgtEl>
                                        <p:attrNameLst>
                                          <p:attrName>style.visibility</p:attrName>
                                        </p:attrNameLst>
                                      </p:cBhvr>
                                      <p:to>
                                        <p:strVal val="visible"/>
                                      </p:to>
                                    </p:set>
                                    <p:animEffect transition="in" filter="dissolve">
                                      <p:cBhvr>
                                        <p:cTn id="33" dur="500"/>
                                        <p:tgtEl>
                                          <p:spTgt spid="188"/>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26"/>
                                        </p:tgtEl>
                                        <p:attrNameLst>
                                          <p:attrName>style.visibility</p:attrName>
                                        </p:attrNameLst>
                                      </p:cBhvr>
                                      <p:to>
                                        <p:strVal val="visible"/>
                                      </p:to>
                                    </p:set>
                                    <p:animEffect transition="in" filter="dissolve">
                                      <p:cBhvr>
                                        <p:cTn id="36" dur="500"/>
                                        <p:tgtEl>
                                          <p:spTgt spid="126"/>
                                        </p:tgtEl>
                                      </p:cBhvr>
                                    </p:animEffect>
                                  </p:childTnLst>
                                </p:cTn>
                              </p:par>
                              <p:par>
                                <p:cTn id="37" presetID="9" presetClass="entr" presetSubtype="0" fill="hold" nodeType="withEffect">
                                  <p:stCondLst>
                                    <p:cond delay="0"/>
                                  </p:stCondLst>
                                  <p:childTnLst>
                                    <p:set>
                                      <p:cBhvr>
                                        <p:cTn id="38" dur="1" fill="hold">
                                          <p:stCondLst>
                                            <p:cond delay="0"/>
                                          </p:stCondLst>
                                        </p:cTn>
                                        <p:tgtEl>
                                          <p:spTgt spid="194"/>
                                        </p:tgtEl>
                                        <p:attrNameLst>
                                          <p:attrName>style.visibility</p:attrName>
                                        </p:attrNameLst>
                                      </p:cBhvr>
                                      <p:to>
                                        <p:strVal val="visible"/>
                                      </p:to>
                                    </p:set>
                                    <p:animEffect transition="in" filter="dissolve">
                                      <p:cBhvr>
                                        <p:cTn id="39" dur="500"/>
                                        <p:tgtEl>
                                          <p:spTgt spid="194"/>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25"/>
                                        </p:tgtEl>
                                        <p:attrNameLst>
                                          <p:attrName>style.visibility</p:attrName>
                                        </p:attrNameLst>
                                      </p:cBhvr>
                                      <p:to>
                                        <p:strVal val="visible"/>
                                      </p:to>
                                    </p:set>
                                    <p:animEffect transition="in" filter="dissolve">
                                      <p:cBhvr>
                                        <p:cTn id="42" dur="500"/>
                                        <p:tgtEl>
                                          <p:spTgt spid="12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83"/>
                                        </p:tgtEl>
                                        <p:attrNameLst>
                                          <p:attrName>style.visibility</p:attrName>
                                        </p:attrNameLst>
                                      </p:cBhvr>
                                      <p:to>
                                        <p:strVal val="visible"/>
                                      </p:to>
                                    </p:set>
                                    <p:animEffect transition="in" filter="dissolve">
                                      <p:cBhvr>
                                        <p:cTn id="47" dur="500"/>
                                        <p:tgtEl>
                                          <p:spTgt spid="83"/>
                                        </p:tgtEl>
                                      </p:cBhvr>
                                    </p:animEffect>
                                  </p:childTnLst>
                                </p:cTn>
                              </p:par>
                              <p:par>
                                <p:cTn id="48" presetID="9" presetClass="entr" presetSubtype="0" fill="hold" nodeType="withEffect">
                                  <p:stCondLst>
                                    <p:cond delay="0"/>
                                  </p:stCondLst>
                                  <p:childTnLst>
                                    <p:set>
                                      <p:cBhvr>
                                        <p:cTn id="49" dur="1" fill="hold">
                                          <p:stCondLst>
                                            <p:cond delay="0"/>
                                          </p:stCondLst>
                                        </p:cTn>
                                        <p:tgtEl>
                                          <p:spTgt spid="86"/>
                                        </p:tgtEl>
                                        <p:attrNameLst>
                                          <p:attrName>style.visibility</p:attrName>
                                        </p:attrNameLst>
                                      </p:cBhvr>
                                      <p:to>
                                        <p:strVal val="visible"/>
                                      </p:to>
                                    </p:set>
                                    <p:animEffect transition="in" filter="dissolve">
                                      <p:cBhvr>
                                        <p:cTn id="50" dur="500"/>
                                        <p:tgtEl>
                                          <p:spTgt spid="86"/>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88"/>
                                        </p:tgtEl>
                                        <p:attrNameLst>
                                          <p:attrName>style.visibility</p:attrName>
                                        </p:attrNameLst>
                                      </p:cBhvr>
                                      <p:to>
                                        <p:strVal val="visible"/>
                                      </p:to>
                                    </p:set>
                                    <p:animEffect transition="in" filter="dissolve">
                                      <p:cBhvr>
                                        <p:cTn id="53" dur="500"/>
                                        <p:tgtEl>
                                          <p:spTgt spid="88"/>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89"/>
                                        </p:tgtEl>
                                        <p:attrNameLst>
                                          <p:attrName>style.visibility</p:attrName>
                                        </p:attrNameLst>
                                      </p:cBhvr>
                                      <p:to>
                                        <p:strVal val="visible"/>
                                      </p:to>
                                    </p:set>
                                    <p:animEffect transition="in" filter="dissolve">
                                      <p:cBhvr>
                                        <p:cTn id="5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p:bldP spid="126" grpId="0"/>
      <p:bldP spid="160" grpId="0"/>
      <p:bldP spid="161" grpId="0"/>
      <p:bldP spid="171" grpId="0"/>
      <p:bldP spid="172" grpId="0"/>
      <p:bldP spid="88" grpId="0"/>
      <p:bldP spid="8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idx="4294967295"/>
          </p:nvPr>
        </p:nvSpPr>
        <p:spPr>
          <a:xfrm>
            <a:off x="131763" y="415925"/>
            <a:ext cx="9012237" cy="792163"/>
          </a:xfrm>
        </p:spPr>
        <p:txBody>
          <a:bodyPr lIns="91440" anchor="b"/>
          <a:lstStyle/>
          <a:p>
            <a:pPr eaLnBrk="1" hangingPunct="1"/>
            <a:r>
              <a:rPr lang="en-US" sz="2000" smtClean="0">
                <a:solidFill>
                  <a:schemeClr val="tx1"/>
                </a:solidFill>
              </a:rPr>
              <a:t>PureFlex Intra-Chassis Network Fabric Provides Outstanding Results In Low Latency Tests </a:t>
            </a:r>
          </a:p>
        </p:txBody>
      </p:sp>
      <p:sp>
        <p:nvSpPr>
          <p:cNvPr id="24579" name="AutoShape 2"/>
          <p:cNvSpPr>
            <a:spLocks noChangeArrowheads="1"/>
          </p:cNvSpPr>
          <p:nvPr/>
        </p:nvSpPr>
        <p:spPr bwMode="auto">
          <a:xfrm>
            <a:off x="228600" y="1195388"/>
            <a:ext cx="5105400" cy="2276475"/>
          </a:xfrm>
          <a:prstGeom prst="roundRect">
            <a:avLst>
              <a:gd name="adj" fmla="val 4861"/>
            </a:avLst>
          </a:prstGeom>
          <a:gradFill rotWithShape="1">
            <a:gsLst>
              <a:gs pos="0">
                <a:srgbClr val="DCE1E9"/>
              </a:gs>
              <a:gs pos="100000">
                <a:srgbClr val="9AAAC0"/>
              </a:gs>
            </a:gsLst>
            <a:lin ang="5400000" scaled="1"/>
          </a:gradFill>
          <a:ln w="19050">
            <a:solidFill>
              <a:srgbClr val="8094AF"/>
            </a:solidFill>
            <a:round/>
            <a:headEnd/>
            <a:tailEnd/>
          </a:ln>
        </p:spPr>
        <p:txBody>
          <a:bodyPr wrap="none" lIns="82945" tIns="41473" rIns="82945" bIns="41473" anchor="ctr"/>
          <a:lstStyle/>
          <a:p>
            <a:pPr defTabSz="407988" hangingPunct="0">
              <a:lnSpc>
                <a:spcPct val="93000"/>
              </a:lnSpc>
              <a:buSzPct val="45000"/>
              <a:buFont typeface="StarSymbol" charset="0"/>
              <a:buNone/>
            </a:pPr>
            <a:endParaRPr lang="en-US" sz="2200">
              <a:solidFill>
                <a:srgbClr val="009999"/>
              </a:solidFill>
              <a:cs typeface="Arial" pitchFamily="34" charset="0"/>
            </a:endParaRPr>
          </a:p>
        </p:txBody>
      </p:sp>
      <p:pic>
        <p:nvPicPr>
          <p:cNvPr id="24580" name="Picture 3" descr="PureFlex Blue 3Q Small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413" y="1598613"/>
            <a:ext cx="744537" cy="177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AutoShape 2"/>
          <p:cNvSpPr>
            <a:spLocks noChangeArrowheads="1"/>
          </p:cNvSpPr>
          <p:nvPr/>
        </p:nvSpPr>
        <p:spPr bwMode="auto">
          <a:xfrm>
            <a:off x="228600" y="3692525"/>
            <a:ext cx="5105400" cy="2417763"/>
          </a:xfrm>
          <a:prstGeom prst="roundRect">
            <a:avLst>
              <a:gd name="adj" fmla="val 4861"/>
            </a:avLst>
          </a:prstGeom>
          <a:gradFill rotWithShape="1">
            <a:gsLst>
              <a:gs pos="0">
                <a:srgbClr val="DCE1E9"/>
              </a:gs>
              <a:gs pos="100000">
                <a:srgbClr val="9AAAC0"/>
              </a:gs>
            </a:gsLst>
            <a:lin ang="5400000" scaled="1"/>
          </a:gradFill>
          <a:ln w="19050">
            <a:solidFill>
              <a:srgbClr val="8094AF"/>
            </a:solidFill>
            <a:round/>
            <a:headEnd/>
            <a:tailEnd/>
          </a:ln>
        </p:spPr>
        <p:txBody>
          <a:bodyPr wrap="none" lIns="82945" tIns="41473" rIns="82945" bIns="41473" anchor="ctr"/>
          <a:lstStyle/>
          <a:p>
            <a:pPr defTabSz="407988" hangingPunct="0">
              <a:lnSpc>
                <a:spcPct val="93000"/>
              </a:lnSpc>
              <a:buSzPct val="45000"/>
              <a:buFont typeface="StarSymbol" charset="0"/>
              <a:buNone/>
            </a:pPr>
            <a:endParaRPr lang="en-US" sz="2200">
              <a:solidFill>
                <a:srgbClr val="009999"/>
              </a:solidFill>
              <a:cs typeface="Arial" pitchFamily="34" charset="0"/>
            </a:endParaRPr>
          </a:p>
        </p:txBody>
      </p:sp>
      <p:pic>
        <p:nvPicPr>
          <p:cNvPr id="24582" name="Picture 6"/>
          <p:cNvPicPr>
            <a:picLocks noChangeAspect="1" noChangeArrowheads="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44500" y="4243388"/>
            <a:ext cx="857250"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708688"/>
                  </a:outerShdw>
                </a:effectLst>
              </a14:hiddenEffects>
            </a:ext>
          </a:extLst>
        </p:spPr>
      </p:pic>
      <p:sp>
        <p:nvSpPr>
          <p:cNvPr id="24583" name="Rectangle 15"/>
          <p:cNvSpPr>
            <a:spLocks noChangeArrowheads="1"/>
          </p:cNvSpPr>
          <p:nvPr/>
        </p:nvSpPr>
        <p:spPr bwMode="auto">
          <a:xfrm>
            <a:off x="784225" y="5051425"/>
            <a:ext cx="446088" cy="146050"/>
          </a:xfrm>
          <a:prstGeom prst="rect">
            <a:avLst/>
          </a:prstGeom>
          <a:noFill/>
          <a:ln w="22225">
            <a:solidFill>
              <a:srgbClr val="669900"/>
            </a:solidFill>
            <a:miter lim="800000"/>
            <a:headEnd/>
            <a:tailEnd/>
          </a:ln>
          <a:effectLst>
            <a:prstShdw prst="shdw17" dist="17961" dir="2700000">
              <a:srgbClr val="3D5C00"/>
            </a:prstShdw>
          </a:effectLst>
          <a:extLst>
            <a:ext uri="{909E8E84-426E-40DD-AFC4-6F175D3DCCD1}">
              <a14:hiddenFill xmlns:a14="http://schemas.microsoft.com/office/drawing/2010/main">
                <a:solidFill>
                  <a:schemeClr val="accent1"/>
                </a:solidFill>
              </a14:hiddenFill>
            </a:ext>
          </a:extLst>
        </p:spPr>
        <p:txBody>
          <a:bodyPr wrap="none" anchor="ctr"/>
          <a:lstStyle/>
          <a:p>
            <a:endParaRPr lang="en-US" sz="2400">
              <a:solidFill>
                <a:srgbClr val="000000"/>
              </a:solidFill>
              <a:cs typeface="Arial" pitchFamily="34" charset="0"/>
            </a:endParaRPr>
          </a:p>
        </p:txBody>
      </p:sp>
      <p:sp>
        <p:nvSpPr>
          <p:cNvPr id="24584" name="Line 16"/>
          <p:cNvSpPr>
            <a:spLocks noChangeShapeType="1"/>
          </p:cNvSpPr>
          <p:nvPr/>
        </p:nvSpPr>
        <p:spPr bwMode="auto">
          <a:xfrm>
            <a:off x="2398713" y="4972050"/>
            <a:ext cx="0" cy="317500"/>
          </a:xfrm>
          <a:prstGeom prst="line">
            <a:avLst/>
          </a:prstGeom>
          <a:noFill/>
          <a:ln w="22225">
            <a:solidFill>
              <a:srgbClr val="669900"/>
            </a:solidFill>
            <a:round/>
            <a:headEnd/>
            <a:tailEnd/>
          </a:ln>
          <a:effectLst>
            <a:prstShdw prst="shdw17" dist="17961" dir="2700000">
              <a:srgbClr val="3D5C00"/>
            </a:prstShdw>
          </a:effectLst>
          <a:extLst>
            <a:ext uri="{909E8E84-426E-40DD-AFC4-6F175D3DCCD1}">
              <a14:hiddenFill xmlns:a14="http://schemas.microsoft.com/office/drawing/2010/main">
                <a:noFill/>
              </a14:hiddenFill>
            </a:ext>
          </a:extLst>
        </p:spPr>
        <p:txBody>
          <a:bodyPr/>
          <a:lstStyle/>
          <a:p>
            <a:endParaRPr lang="en-US"/>
          </a:p>
        </p:txBody>
      </p:sp>
      <p:sp>
        <p:nvSpPr>
          <p:cNvPr id="24585" name="Line 17"/>
          <p:cNvSpPr>
            <a:spLocks noChangeShapeType="1"/>
          </p:cNvSpPr>
          <p:nvPr/>
        </p:nvSpPr>
        <p:spPr bwMode="auto">
          <a:xfrm>
            <a:off x="1238250" y="5130800"/>
            <a:ext cx="1160463" cy="0"/>
          </a:xfrm>
          <a:prstGeom prst="line">
            <a:avLst/>
          </a:prstGeom>
          <a:noFill/>
          <a:ln w="22225">
            <a:solidFill>
              <a:srgbClr val="669900"/>
            </a:solidFill>
            <a:round/>
            <a:headEnd/>
            <a:tailEnd/>
          </a:ln>
          <a:effectLst>
            <a:prstShdw prst="shdw17" dist="17961" dir="2700000">
              <a:srgbClr val="3D5C00"/>
            </a:prstShdw>
          </a:effectLst>
          <a:extLst>
            <a:ext uri="{909E8E84-426E-40DD-AFC4-6F175D3DCCD1}">
              <a14:hiddenFill xmlns:a14="http://schemas.microsoft.com/office/drawing/2010/main">
                <a:noFill/>
              </a14:hiddenFill>
            </a:ext>
          </a:extLst>
        </p:spPr>
        <p:txBody>
          <a:bodyPr/>
          <a:lstStyle/>
          <a:p>
            <a:endParaRPr lang="en-US"/>
          </a:p>
        </p:txBody>
      </p:sp>
      <p:sp>
        <p:nvSpPr>
          <p:cNvPr id="24586" name="AutoShape 15"/>
          <p:cNvSpPr>
            <a:spLocks noChangeArrowheads="1"/>
          </p:cNvSpPr>
          <p:nvPr/>
        </p:nvSpPr>
        <p:spPr bwMode="auto">
          <a:xfrm>
            <a:off x="5788025" y="3684588"/>
            <a:ext cx="3213100" cy="2430462"/>
          </a:xfrm>
          <a:prstGeom prst="roundRect">
            <a:avLst>
              <a:gd name="adj" fmla="val 7241"/>
            </a:avLst>
          </a:prstGeom>
          <a:gradFill rotWithShape="1">
            <a:gsLst>
              <a:gs pos="0">
                <a:srgbClr val="FFFFB7"/>
              </a:gs>
              <a:gs pos="100000">
                <a:srgbClr val="E3E3A3"/>
              </a:gs>
            </a:gsLst>
            <a:lin ang="5400000" scaled="1"/>
          </a:gradFill>
          <a:ln w="19050">
            <a:solidFill>
              <a:schemeClr val="hlink"/>
            </a:solidFill>
            <a:round/>
            <a:headEnd/>
            <a:tailEnd/>
          </a:ln>
        </p:spPr>
        <p:txBody>
          <a:bodyPr wrap="none" lIns="82945" tIns="41473" rIns="82945" bIns="41473" anchor="ctr"/>
          <a:lstStyle/>
          <a:p>
            <a:pPr defTabSz="407988" hangingPunct="0">
              <a:lnSpc>
                <a:spcPct val="93000"/>
              </a:lnSpc>
              <a:buSzPct val="45000"/>
              <a:buFont typeface="StarSymbol" charset="0"/>
              <a:buNone/>
            </a:pPr>
            <a:endParaRPr lang="en-US" sz="2200">
              <a:solidFill>
                <a:srgbClr val="009999"/>
              </a:solidFill>
              <a:cs typeface="Arial" pitchFamily="34" charset="0"/>
            </a:endParaRPr>
          </a:p>
        </p:txBody>
      </p:sp>
      <p:pic>
        <p:nvPicPr>
          <p:cNvPr id="24587" name="Picture 150" descr="Intel Xeon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675" y="4464050"/>
            <a:ext cx="46355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8" name="Picture 33" descr="slide 14 troy deck box"/>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86025" y="5030788"/>
            <a:ext cx="101441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2723" name="Text Box 35"/>
          <p:cNvSpPr txBox="1">
            <a:spLocks noChangeArrowheads="1"/>
          </p:cNvSpPr>
          <p:nvPr/>
        </p:nvSpPr>
        <p:spPr bwMode="auto">
          <a:xfrm>
            <a:off x="266700" y="1219200"/>
            <a:ext cx="2835275" cy="39687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lgn="l" eaLnBrk="0" hangingPunct="0">
              <a:defRPr>
                <a:solidFill>
                  <a:schemeClr val="tx1"/>
                </a:solidFill>
                <a:latin typeface="Arial" pitchFamily="34" charset="0"/>
                <a:cs typeface="Arial" pitchFamily="34" charset="0"/>
              </a:defRPr>
            </a:lvl1pPr>
            <a:lvl2pPr marL="742950" indent="-285750" algn="l" eaLnBrk="0" hangingPunct="0">
              <a:defRPr>
                <a:solidFill>
                  <a:schemeClr val="tx1"/>
                </a:solidFill>
                <a:latin typeface="Arial" pitchFamily="34" charset="0"/>
                <a:cs typeface="Arial" pitchFamily="34" charset="0"/>
              </a:defRPr>
            </a:lvl2pPr>
            <a:lvl3pPr marL="1143000" indent="-228600" algn="l" eaLnBrk="0" hangingPunct="0">
              <a:defRPr>
                <a:solidFill>
                  <a:schemeClr val="tx1"/>
                </a:solidFill>
                <a:latin typeface="Arial" pitchFamily="34" charset="0"/>
                <a:cs typeface="Arial" pitchFamily="34" charset="0"/>
              </a:defRPr>
            </a:lvl3pPr>
            <a:lvl4pPr marL="1600200" indent="-228600" algn="l" eaLnBrk="0" hangingPunct="0">
              <a:defRPr>
                <a:solidFill>
                  <a:schemeClr val="tx1"/>
                </a:solidFill>
                <a:latin typeface="Arial" pitchFamily="34" charset="0"/>
                <a:cs typeface="Arial" pitchFamily="34" charset="0"/>
              </a:defRPr>
            </a:lvl4pPr>
            <a:lvl5pPr marL="2057400" indent="-228600" algn="l"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r>
              <a:rPr lang="en-US" sz="2000" smtClean="0">
                <a:solidFill>
                  <a:srgbClr val="000000"/>
                </a:solidFill>
              </a:rPr>
              <a:t>PureFlex System (Intel)</a:t>
            </a:r>
          </a:p>
        </p:txBody>
      </p:sp>
      <p:sp>
        <p:nvSpPr>
          <p:cNvPr id="24590" name="Rectangle 37"/>
          <p:cNvSpPr>
            <a:spLocks noChangeArrowheads="1"/>
          </p:cNvSpPr>
          <p:nvPr/>
        </p:nvSpPr>
        <p:spPr bwMode="auto">
          <a:xfrm>
            <a:off x="881063" y="2449513"/>
            <a:ext cx="438150" cy="146050"/>
          </a:xfrm>
          <a:prstGeom prst="rect">
            <a:avLst/>
          </a:prstGeom>
          <a:noFill/>
          <a:ln w="22225">
            <a:solidFill>
              <a:srgbClr val="0000FF"/>
            </a:solidFill>
            <a:miter lim="800000"/>
            <a:headEnd/>
            <a:tailEnd/>
          </a:ln>
          <a:effectLst>
            <a:prstShdw prst="shdw17" dist="17961" dir="2700000">
              <a:srgbClr val="000099"/>
            </a:prstShdw>
          </a:effectLst>
          <a:extLst>
            <a:ext uri="{909E8E84-426E-40DD-AFC4-6F175D3DCCD1}">
              <a14:hiddenFill xmlns:a14="http://schemas.microsoft.com/office/drawing/2010/main">
                <a:solidFill>
                  <a:schemeClr val="accent1"/>
                </a:solidFill>
              </a14:hiddenFill>
            </a:ext>
          </a:extLst>
        </p:spPr>
        <p:txBody>
          <a:bodyPr wrap="none" anchor="ctr"/>
          <a:lstStyle/>
          <a:p>
            <a:endParaRPr lang="en-US" sz="2400">
              <a:solidFill>
                <a:srgbClr val="000000"/>
              </a:solidFill>
              <a:cs typeface="Arial" pitchFamily="34" charset="0"/>
            </a:endParaRPr>
          </a:p>
        </p:txBody>
      </p:sp>
      <p:sp>
        <p:nvSpPr>
          <p:cNvPr id="24591" name="Line 38"/>
          <p:cNvSpPr>
            <a:spLocks noChangeShapeType="1"/>
          </p:cNvSpPr>
          <p:nvPr/>
        </p:nvSpPr>
        <p:spPr bwMode="auto">
          <a:xfrm>
            <a:off x="2398713" y="2370138"/>
            <a:ext cx="0" cy="317500"/>
          </a:xfrm>
          <a:prstGeom prst="line">
            <a:avLst/>
          </a:prstGeom>
          <a:noFill/>
          <a:ln w="22225">
            <a:solidFill>
              <a:srgbClr val="0000FF"/>
            </a:solidFill>
            <a:round/>
            <a:headEnd/>
            <a:tailEnd/>
          </a:ln>
          <a:effectLst>
            <a:prstShdw prst="shdw17" dist="17961" dir="2700000">
              <a:srgbClr val="000099"/>
            </a:prstShdw>
          </a:effectLst>
          <a:extLst>
            <a:ext uri="{909E8E84-426E-40DD-AFC4-6F175D3DCCD1}">
              <a14:hiddenFill xmlns:a14="http://schemas.microsoft.com/office/drawing/2010/main">
                <a:noFill/>
              </a14:hiddenFill>
            </a:ext>
          </a:extLst>
        </p:spPr>
        <p:txBody>
          <a:bodyPr/>
          <a:lstStyle/>
          <a:p>
            <a:endParaRPr lang="en-US"/>
          </a:p>
        </p:txBody>
      </p:sp>
      <p:sp>
        <p:nvSpPr>
          <p:cNvPr id="24592" name="Line 39"/>
          <p:cNvSpPr>
            <a:spLocks noChangeShapeType="1"/>
          </p:cNvSpPr>
          <p:nvPr/>
        </p:nvSpPr>
        <p:spPr bwMode="auto">
          <a:xfrm>
            <a:off x="1331913" y="2528888"/>
            <a:ext cx="1066800" cy="0"/>
          </a:xfrm>
          <a:prstGeom prst="line">
            <a:avLst/>
          </a:prstGeom>
          <a:noFill/>
          <a:ln w="22225">
            <a:solidFill>
              <a:srgbClr val="0000FF"/>
            </a:solidFill>
            <a:round/>
            <a:headEnd/>
            <a:tailEnd/>
          </a:ln>
          <a:effectLst>
            <a:prstShdw prst="shdw17" dist="17961" dir="2700000">
              <a:srgbClr val="000099"/>
            </a:prstShdw>
          </a:effectLst>
          <a:extLst>
            <a:ext uri="{909E8E84-426E-40DD-AFC4-6F175D3DCCD1}">
              <a14:hiddenFill xmlns:a14="http://schemas.microsoft.com/office/drawing/2010/main">
                <a:noFill/>
              </a14:hiddenFill>
            </a:ext>
          </a:extLst>
        </p:spPr>
        <p:txBody>
          <a:bodyPr/>
          <a:lstStyle/>
          <a:p>
            <a:endParaRPr lang="en-US"/>
          </a:p>
        </p:txBody>
      </p:sp>
      <p:sp>
        <p:nvSpPr>
          <p:cNvPr id="24593" name="AutoShape 15"/>
          <p:cNvSpPr>
            <a:spLocks noChangeArrowheads="1"/>
          </p:cNvSpPr>
          <p:nvPr/>
        </p:nvSpPr>
        <p:spPr bwMode="auto">
          <a:xfrm>
            <a:off x="5778500" y="1195388"/>
            <a:ext cx="3213100" cy="2279650"/>
          </a:xfrm>
          <a:prstGeom prst="roundRect">
            <a:avLst>
              <a:gd name="adj" fmla="val 7241"/>
            </a:avLst>
          </a:prstGeom>
          <a:gradFill rotWithShape="1">
            <a:gsLst>
              <a:gs pos="0">
                <a:srgbClr val="FFFFB7"/>
              </a:gs>
              <a:gs pos="100000">
                <a:srgbClr val="E3E3A3"/>
              </a:gs>
            </a:gsLst>
            <a:lin ang="5400000" scaled="1"/>
          </a:gradFill>
          <a:ln w="19050">
            <a:solidFill>
              <a:schemeClr val="hlink"/>
            </a:solidFill>
            <a:round/>
            <a:headEnd/>
            <a:tailEnd/>
          </a:ln>
        </p:spPr>
        <p:txBody>
          <a:bodyPr wrap="none" lIns="82945" tIns="41473" rIns="82945" bIns="41473" anchor="ctr"/>
          <a:lstStyle/>
          <a:p>
            <a:pPr defTabSz="407988" hangingPunct="0">
              <a:lnSpc>
                <a:spcPct val="93000"/>
              </a:lnSpc>
              <a:buSzPct val="45000"/>
              <a:buFont typeface="StarSymbol" charset="0"/>
              <a:buNone/>
            </a:pPr>
            <a:endParaRPr lang="en-US" sz="2200">
              <a:solidFill>
                <a:srgbClr val="009999"/>
              </a:solidFill>
              <a:cs typeface="Arial" pitchFamily="34" charset="0"/>
            </a:endParaRPr>
          </a:p>
        </p:txBody>
      </p:sp>
      <p:sp>
        <p:nvSpPr>
          <p:cNvPr id="24594" name="Text Box 5"/>
          <p:cNvSpPr txBox="1">
            <a:spLocks noChangeArrowheads="1"/>
          </p:cNvSpPr>
          <p:nvPr/>
        </p:nvSpPr>
        <p:spPr bwMode="auto">
          <a:xfrm>
            <a:off x="5868988" y="2925763"/>
            <a:ext cx="1184275"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marL="342900" indent="-3429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lnSpc>
                <a:spcPct val="90000"/>
              </a:lnSpc>
              <a:spcBef>
                <a:spcPct val="10000"/>
              </a:spcBef>
              <a:buClr>
                <a:srgbClr val="3366FF"/>
              </a:buClr>
              <a:buSzPct val="80000"/>
              <a:buFont typeface="Wingdings" pitchFamily="2" charset="2"/>
              <a:buNone/>
            </a:pPr>
            <a:r>
              <a:rPr lang="en-US" sz="2400" b="1">
                <a:solidFill>
                  <a:srgbClr val="000000"/>
                </a:solidFill>
                <a:cs typeface="Arial" pitchFamily="34" charset="0"/>
              </a:rPr>
              <a:t>18,803</a:t>
            </a:r>
            <a:endParaRPr lang="en-US" sz="2400">
              <a:solidFill>
                <a:srgbClr val="000000"/>
              </a:solidFill>
              <a:cs typeface="Arial" pitchFamily="34" charset="0"/>
            </a:endParaRPr>
          </a:p>
        </p:txBody>
      </p:sp>
      <p:sp>
        <p:nvSpPr>
          <p:cNvPr id="882732" name="Text Box 44"/>
          <p:cNvSpPr txBox="1">
            <a:spLocks noChangeArrowheads="1"/>
          </p:cNvSpPr>
          <p:nvPr/>
        </p:nvSpPr>
        <p:spPr bwMode="auto">
          <a:xfrm>
            <a:off x="7112000" y="2879725"/>
            <a:ext cx="1749425" cy="534988"/>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90000"/>
              </a:lnSpc>
              <a:defRPr/>
            </a:pPr>
            <a:r>
              <a:rPr lang="en-US" sz="1600" dirty="0">
                <a:solidFill>
                  <a:srgbClr val="000000"/>
                </a:solidFill>
                <a:cs typeface="Arial"/>
              </a:rPr>
              <a:t>Messages per second</a:t>
            </a:r>
          </a:p>
        </p:txBody>
      </p:sp>
      <p:sp>
        <p:nvSpPr>
          <p:cNvPr id="1006614" name="Oval 50"/>
          <p:cNvSpPr>
            <a:spLocks noChangeArrowheads="1"/>
          </p:cNvSpPr>
          <p:nvPr/>
        </p:nvSpPr>
        <p:spPr bwMode="auto">
          <a:xfrm>
            <a:off x="4351338" y="1200150"/>
            <a:ext cx="1666875" cy="909638"/>
          </a:xfrm>
          <a:prstGeom prst="ellipse">
            <a:avLst/>
          </a:prstGeom>
          <a:solidFill>
            <a:srgbClr val="00B050"/>
          </a:solidFill>
          <a:ln>
            <a:noFill/>
          </a:ln>
          <a:effectLst>
            <a:prstShdw prst="shdw17" dist="17961" dir="2700000">
              <a:srgbClr val="99995C"/>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z="2400">
              <a:solidFill>
                <a:srgbClr val="000000"/>
              </a:solidFill>
              <a:cs typeface="Arial" pitchFamily="34" charset="0"/>
            </a:endParaRPr>
          </a:p>
        </p:txBody>
      </p:sp>
      <p:sp>
        <p:nvSpPr>
          <p:cNvPr id="882739" name="Text Box 51"/>
          <p:cNvSpPr txBox="1">
            <a:spLocks noChangeArrowheads="1"/>
          </p:cNvSpPr>
          <p:nvPr/>
        </p:nvSpPr>
        <p:spPr bwMode="auto">
          <a:xfrm>
            <a:off x="4725988" y="1216025"/>
            <a:ext cx="1131887" cy="579438"/>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r>
              <a:rPr lang="en-US" sz="3200" b="1" smtClean="0">
                <a:solidFill>
                  <a:srgbClr val="000000"/>
                </a:solidFill>
                <a:cs typeface="Arial" pitchFamily="34" charset="0"/>
              </a:rPr>
              <a:t>2.4X </a:t>
            </a:r>
          </a:p>
        </p:txBody>
      </p:sp>
      <p:sp>
        <p:nvSpPr>
          <p:cNvPr id="882740" name="Text Box 52"/>
          <p:cNvSpPr txBox="1">
            <a:spLocks noChangeArrowheads="1"/>
          </p:cNvSpPr>
          <p:nvPr/>
        </p:nvSpPr>
        <p:spPr bwMode="auto">
          <a:xfrm>
            <a:off x="4437063" y="1662113"/>
            <a:ext cx="1581150" cy="273050"/>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5000"/>
              </a:lnSpc>
              <a:defRPr/>
            </a:pPr>
            <a:r>
              <a:rPr lang="en-US" sz="1400" dirty="0">
                <a:solidFill>
                  <a:srgbClr val="000000"/>
                </a:solidFill>
                <a:latin typeface="Arial Narrow" pitchFamily="34" charset="0"/>
                <a:cs typeface="Arial"/>
              </a:rPr>
              <a:t>Higher Throughput</a:t>
            </a:r>
          </a:p>
        </p:txBody>
      </p:sp>
      <p:pic>
        <p:nvPicPr>
          <p:cNvPr id="57" name="Picture 20" descr="4S Power7 ITE v2.tif"/>
          <p:cNvPicPr>
            <a:picLocks noChangeAspect="1"/>
          </p:cNvPicPr>
          <p:nvPr/>
        </p:nvPicPr>
        <p:blipFill>
          <a:blip r:embed="rId7" cstate="print"/>
          <a:srcRect/>
          <a:stretch>
            <a:fillRect/>
          </a:stretch>
        </p:blipFill>
        <p:spPr bwMode="auto">
          <a:xfrm>
            <a:off x="2473115" y="2468445"/>
            <a:ext cx="1039598" cy="165217"/>
          </a:xfrm>
          <a:prstGeom prst="rect">
            <a:avLst/>
          </a:prstGeom>
          <a:noFill/>
          <a:ln w="9525">
            <a:noFill/>
            <a:miter lim="800000"/>
            <a:headEnd/>
            <a:tailEnd/>
          </a:ln>
          <a:effectLst>
            <a:reflection blurRad="6350" stA="50000" endA="300" endPos="38500" dist="50800" dir="5400000" sy="-100000" algn="bl" rotWithShape="0"/>
          </a:effectLst>
        </p:spPr>
      </p:pic>
      <p:grpSp>
        <p:nvGrpSpPr>
          <p:cNvPr id="24600" name="Group 1"/>
          <p:cNvGrpSpPr>
            <a:grpSpLocks/>
          </p:cNvGrpSpPr>
          <p:nvPr/>
        </p:nvGrpSpPr>
        <p:grpSpPr bwMode="auto">
          <a:xfrm>
            <a:off x="2565400" y="1708150"/>
            <a:ext cx="854075" cy="738188"/>
            <a:chOff x="1784777" y="1639888"/>
            <a:chExt cx="853857" cy="738961"/>
          </a:xfrm>
        </p:grpSpPr>
        <p:sp>
          <p:nvSpPr>
            <p:cNvPr id="24646" name="Rectangle 8"/>
            <p:cNvSpPr>
              <a:spLocks noChangeArrowheads="1"/>
            </p:cNvSpPr>
            <p:nvPr/>
          </p:nvSpPr>
          <p:spPr bwMode="auto">
            <a:xfrm>
              <a:off x="1816519" y="2145839"/>
              <a:ext cx="784025" cy="189374"/>
            </a:xfrm>
            <a:prstGeom prst="rect">
              <a:avLst/>
            </a:prstGeom>
            <a:solidFill>
              <a:srgbClr val="669900"/>
            </a:solidFill>
            <a:ln>
              <a:noFill/>
            </a:ln>
            <a:effectLst>
              <a:prstShdw prst="shdw17" dist="17961" dir="2700000">
                <a:srgbClr val="3D5C00"/>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solidFill>
                  <a:srgbClr val="000000"/>
                </a:solidFill>
                <a:cs typeface="Arial" pitchFamily="34" charset="0"/>
              </a:endParaRPr>
            </a:p>
          </p:txBody>
        </p:sp>
        <p:sp>
          <p:nvSpPr>
            <p:cNvPr id="24647" name="AutoShape 59"/>
            <p:cNvSpPr>
              <a:spLocks noChangeArrowheads="1"/>
            </p:cNvSpPr>
            <p:nvPr/>
          </p:nvSpPr>
          <p:spPr bwMode="auto">
            <a:xfrm>
              <a:off x="1784777" y="1639888"/>
              <a:ext cx="853857" cy="730017"/>
            </a:xfrm>
            <a:prstGeom prst="roundRect">
              <a:avLst>
                <a:gd name="adj" fmla="val 16667"/>
              </a:avLst>
            </a:prstGeom>
            <a:solidFill>
              <a:srgbClr val="808080"/>
            </a:solidFill>
            <a:ln>
              <a:noFill/>
            </a:ln>
            <a:effectLst>
              <a:prstShdw prst="shdw17" dist="17961" dir="2700000">
                <a:srgbClr val="4D4D4D"/>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sz="2400">
                <a:solidFill>
                  <a:srgbClr val="000000"/>
                </a:solidFill>
                <a:cs typeface="Arial" pitchFamily="34" charset="0"/>
              </a:endParaRPr>
            </a:p>
          </p:txBody>
        </p:sp>
        <p:sp>
          <p:nvSpPr>
            <p:cNvPr id="24648" name="Rectangle 60"/>
            <p:cNvSpPr>
              <a:spLocks noChangeArrowheads="1"/>
            </p:cNvSpPr>
            <p:nvPr/>
          </p:nvSpPr>
          <p:spPr bwMode="auto">
            <a:xfrm>
              <a:off x="1939072" y="1749391"/>
              <a:ext cx="553896" cy="353900"/>
            </a:xfrm>
            <a:prstGeom prst="rect">
              <a:avLst/>
            </a:prstGeom>
            <a:solidFill>
              <a:srgbClr val="CC99FF"/>
            </a:solidFill>
            <a:ln>
              <a:noFill/>
            </a:ln>
            <a:effectLst>
              <a:prstShdw prst="shdw17" dist="17961" dir="2700000">
                <a:srgbClr val="7A5C99"/>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solidFill>
                  <a:srgbClr val="000000"/>
                </a:solidFill>
                <a:cs typeface="Arial" pitchFamily="34" charset="0"/>
              </a:endParaRPr>
            </a:p>
          </p:txBody>
        </p:sp>
        <p:sp>
          <p:nvSpPr>
            <p:cNvPr id="882749" name="Text Box 61"/>
            <p:cNvSpPr txBox="1">
              <a:spLocks noChangeArrowheads="1"/>
            </p:cNvSpPr>
            <p:nvPr/>
          </p:nvSpPr>
          <p:spPr bwMode="auto">
            <a:xfrm>
              <a:off x="1959357" y="1771789"/>
              <a:ext cx="431690" cy="276514"/>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n-US" sz="1200" dirty="0">
                  <a:solidFill>
                    <a:srgbClr val="000000"/>
                  </a:solidFill>
                  <a:latin typeface="Arial Narrow" pitchFamily="34" charset="0"/>
                  <a:cs typeface="Arial"/>
                </a:rPr>
                <a:t>LLM</a:t>
              </a:r>
            </a:p>
          </p:txBody>
        </p:sp>
        <p:sp>
          <p:nvSpPr>
            <p:cNvPr id="24650" name="Rectangle 64"/>
            <p:cNvSpPr>
              <a:spLocks noChangeArrowheads="1"/>
            </p:cNvSpPr>
            <p:nvPr/>
          </p:nvSpPr>
          <p:spPr bwMode="auto">
            <a:xfrm>
              <a:off x="1816519" y="2146139"/>
              <a:ext cx="784025" cy="172983"/>
            </a:xfrm>
            <a:prstGeom prst="rect">
              <a:avLst/>
            </a:prstGeom>
            <a:solidFill>
              <a:srgbClr val="993300"/>
            </a:solidFill>
            <a:ln>
              <a:noFill/>
            </a:ln>
            <a:effectLst>
              <a:prstShdw prst="shdw17" dist="17961" dir="2700000">
                <a:srgbClr val="5C1F00"/>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solidFill>
                  <a:srgbClr val="000000"/>
                </a:solidFill>
                <a:cs typeface="Arial" pitchFamily="34" charset="0"/>
              </a:endParaRPr>
            </a:p>
          </p:txBody>
        </p:sp>
        <p:sp>
          <p:nvSpPr>
            <p:cNvPr id="882753" name="Text Box 65"/>
            <p:cNvSpPr txBox="1">
              <a:spLocks noChangeArrowheads="1"/>
            </p:cNvSpPr>
            <p:nvPr/>
          </p:nvSpPr>
          <p:spPr bwMode="auto">
            <a:xfrm>
              <a:off x="1962532" y="2102335"/>
              <a:ext cx="549135" cy="276514"/>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n-US" sz="1200" dirty="0">
                  <a:solidFill>
                    <a:srgbClr val="FFFFFF"/>
                  </a:solidFill>
                  <a:cs typeface="Arial"/>
                </a:rPr>
                <a:t>Linux</a:t>
              </a:r>
            </a:p>
          </p:txBody>
        </p:sp>
      </p:grpSp>
      <p:sp>
        <p:nvSpPr>
          <p:cNvPr id="882763" name="Text Box 75"/>
          <p:cNvSpPr txBox="1">
            <a:spLocks noChangeArrowheads="1"/>
          </p:cNvSpPr>
          <p:nvPr/>
        </p:nvSpPr>
        <p:spPr bwMode="auto">
          <a:xfrm>
            <a:off x="236538" y="3763963"/>
            <a:ext cx="2303462" cy="34163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l" eaLnBrk="0" hangingPunct="0">
              <a:defRPr>
                <a:solidFill>
                  <a:schemeClr val="tx1"/>
                </a:solidFill>
                <a:latin typeface="Arial" pitchFamily="34" charset="0"/>
                <a:cs typeface="Arial" pitchFamily="34" charset="0"/>
              </a:defRPr>
            </a:lvl1pPr>
            <a:lvl2pPr marL="742950" indent="-285750" algn="l" eaLnBrk="0" hangingPunct="0">
              <a:defRPr>
                <a:solidFill>
                  <a:schemeClr val="tx1"/>
                </a:solidFill>
                <a:latin typeface="Arial" pitchFamily="34" charset="0"/>
                <a:cs typeface="Arial" pitchFamily="34" charset="0"/>
              </a:defRPr>
            </a:lvl2pPr>
            <a:lvl3pPr marL="1143000" indent="-228600" algn="l" eaLnBrk="0" hangingPunct="0">
              <a:defRPr>
                <a:solidFill>
                  <a:schemeClr val="tx1"/>
                </a:solidFill>
                <a:latin typeface="Arial" pitchFamily="34" charset="0"/>
                <a:cs typeface="Arial" pitchFamily="34" charset="0"/>
              </a:defRPr>
            </a:lvl3pPr>
            <a:lvl4pPr marL="1600200" indent="-228600" algn="l" eaLnBrk="0" hangingPunct="0">
              <a:defRPr>
                <a:solidFill>
                  <a:schemeClr val="tx1"/>
                </a:solidFill>
                <a:latin typeface="Arial" pitchFamily="34" charset="0"/>
                <a:cs typeface="Arial" pitchFamily="34" charset="0"/>
              </a:defRPr>
            </a:lvl4pPr>
            <a:lvl5pPr marL="2057400" indent="-228600" algn="l"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lnSpc>
                <a:spcPct val="90000"/>
              </a:lnSpc>
              <a:defRPr/>
            </a:pPr>
            <a:r>
              <a:rPr lang="en-US" sz="1800" dirty="0" smtClean="0">
                <a:solidFill>
                  <a:srgbClr val="000000"/>
                </a:solidFill>
              </a:rPr>
              <a:t>Coalition Competitor</a:t>
            </a:r>
          </a:p>
        </p:txBody>
      </p:sp>
      <p:grpSp>
        <p:nvGrpSpPr>
          <p:cNvPr id="24602" name="Group 87"/>
          <p:cNvGrpSpPr>
            <a:grpSpLocks/>
          </p:cNvGrpSpPr>
          <p:nvPr/>
        </p:nvGrpSpPr>
        <p:grpSpPr bwMode="auto">
          <a:xfrm>
            <a:off x="3735388" y="2103438"/>
            <a:ext cx="855662" cy="738187"/>
            <a:chOff x="1819275" y="1831975"/>
            <a:chExt cx="854075" cy="739198"/>
          </a:xfrm>
        </p:grpSpPr>
        <p:sp>
          <p:nvSpPr>
            <p:cNvPr id="24641" name="AutoShape 59"/>
            <p:cNvSpPr>
              <a:spLocks noChangeArrowheads="1"/>
            </p:cNvSpPr>
            <p:nvPr/>
          </p:nvSpPr>
          <p:spPr bwMode="auto">
            <a:xfrm>
              <a:off x="1819275" y="1831975"/>
              <a:ext cx="854075" cy="730250"/>
            </a:xfrm>
            <a:prstGeom prst="roundRect">
              <a:avLst>
                <a:gd name="adj" fmla="val 16667"/>
              </a:avLst>
            </a:prstGeom>
            <a:solidFill>
              <a:srgbClr val="808080"/>
            </a:solidFill>
            <a:ln>
              <a:noFill/>
            </a:ln>
            <a:effectLst>
              <a:prstShdw prst="shdw17" dist="17961" dir="2700000">
                <a:srgbClr val="4D4D4D"/>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sz="2400">
                <a:solidFill>
                  <a:srgbClr val="000000"/>
                </a:solidFill>
                <a:cs typeface="Arial" pitchFamily="34" charset="0"/>
              </a:endParaRPr>
            </a:p>
          </p:txBody>
        </p:sp>
        <p:sp>
          <p:nvSpPr>
            <p:cNvPr id="24642" name="Rectangle 60"/>
            <p:cNvSpPr>
              <a:spLocks noChangeArrowheads="1"/>
            </p:cNvSpPr>
            <p:nvPr/>
          </p:nvSpPr>
          <p:spPr bwMode="auto">
            <a:xfrm>
              <a:off x="1973609" y="1941513"/>
              <a:ext cx="554037" cy="354013"/>
            </a:xfrm>
            <a:prstGeom prst="rect">
              <a:avLst/>
            </a:prstGeom>
            <a:solidFill>
              <a:srgbClr val="CC99FF"/>
            </a:solidFill>
            <a:ln>
              <a:noFill/>
            </a:ln>
            <a:effectLst>
              <a:prstShdw prst="shdw17" dist="17961" dir="2700000">
                <a:srgbClr val="7A5C99"/>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solidFill>
                  <a:srgbClr val="000000"/>
                </a:solidFill>
                <a:cs typeface="Arial" pitchFamily="34" charset="0"/>
              </a:endParaRPr>
            </a:p>
          </p:txBody>
        </p:sp>
        <p:sp>
          <p:nvSpPr>
            <p:cNvPr id="91" name="Text Box 61"/>
            <p:cNvSpPr txBox="1">
              <a:spLocks noChangeArrowheads="1"/>
            </p:cNvSpPr>
            <p:nvPr/>
          </p:nvSpPr>
          <p:spPr bwMode="auto">
            <a:xfrm>
              <a:off x="1961885" y="1963917"/>
              <a:ext cx="430999" cy="276603"/>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n-US" sz="1200" dirty="0">
                  <a:solidFill>
                    <a:srgbClr val="000000"/>
                  </a:solidFill>
                  <a:latin typeface="Arial Narrow" pitchFamily="34" charset="0"/>
                  <a:cs typeface="Arial"/>
                </a:rPr>
                <a:t>LLM</a:t>
              </a:r>
            </a:p>
          </p:txBody>
        </p:sp>
        <p:sp>
          <p:nvSpPr>
            <p:cNvPr id="24644" name="Rectangle 64"/>
            <p:cNvSpPr>
              <a:spLocks noChangeArrowheads="1"/>
            </p:cNvSpPr>
            <p:nvPr/>
          </p:nvSpPr>
          <p:spPr bwMode="auto">
            <a:xfrm>
              <a:off x="1851025" y="2338388"/>
              <a:ext cx="784225" cy="173038"/>
            </a:xfrm>
            <a:prstGeom prst="rect">
              <a:avLst/>
            </a:prstGeom>
            <a:solidFill>
              <a:srgbClr val="993300"/>
            </a:solidFill>
            <a:ln>
              <a:noFill/>
            </a:ln>
            <a:effectLst>
              <a:prstShdw prst="shdw17" dist="17961" dir="2700000">
                <a:srgbClr val="5C1F00"/>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solidFill>
                  <a:srgbClr val="000000"/>
                </a:solidFill>
                <a:cs typeface="Arial" pitchFamily="34" charset="0"/>
              </a:endParaRPr>
            </a:p>
          </p:txBody>
        </p:sp>
        <p:sp>
          <p:nvSpPr>
            <p:cNvPr id="93" name="Text Box 65"/>
            <p:cNvSpPr txBox="1">
              <a:spLocks noChangeArrowheads="1"/>
            </p:cNvSpPr>
            <p:nvPr/>
          </p:nvSpPr>
          <p:spPr bwMode="auto">
            <a:xfrm>
              <a:off x="1996745" y="2294570"/>
              <a:ext cx="549840" cy="276603"/>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n-US" sz="1200" dirty="0">
                  <a:solidFill>
                    <a:srgbClr val="FFFFFF"/>
                  </a:solidFill>
                  <a:cs typeface="Arial"/>
                </a:rPr>
                <a:t>Linux</a:t>
              </a:r>
            </a:p>
          </p:txBody>
        </p:sp>
      </p:grpSp>
      <p:sp>
        <p:nvSpPr>
          <p:cNvPr id="24603" name="Rectangle 37"/>
          <p:cNvSpPr>
            <a:spLocks noChangeArrowheads="1"/>
          </p:cNvSpPr>
          <p:nvPr/>
        </p:nvSpPr>
        <p:spPr bwMode="auto">
          <a:xfrm>
            <a:off x="881063" y="2881313"/>
            <a:ext cx="438150" cy="146050"/>
          </a:xfrm>
          <a:prstGeom prst="rect">
            <a:avLst/>
          </a:prstGeom>
          <a:noFill/>
          <a:ln w="22225">
            <a:solidFill>
              <a:srgbClr val="0000FF"/>
            </a:solidFill>
            <a:miter lim="800000"/>
            <a:headEnd/>
            <a:tailEnd/>
          </a:ln>
          <a:effectLst>
            <a:prstShdw prst="shdw17" dist="17961" dir="2700000">
              <a:srgbClr val="000099"/>
            </a:prstShdw>
          </a:effectLst>
          <a:extLst>
            <a:ext uri="{909E8E84-426E-40DD-AFC4-6F175D3DCCD1}">
              <a14:hiddenFill xmlns:a14="http://schemas.microsoft.com/office/drawing/2010/main">
                <a:solidFill>
                  <a:schemeClr val="accent1"/>
                </a:solidFill>
              </a14:hiddenFill>
            </a:ext>
          </a:extLst>
        </p:spPr>
        <p:txBody>
          <a:bodyPr wrap="none" anchor="ctr"/>
          <a:lstStyle/>
          <a:p>
            <a:endParaRPr lang="en-US" sz="2400">
              <a:solidFill>
                <a:srgbClr val="000000"/>
              </a:solidFill>
              <a:cs typeface="Arial" pitchFamily="34" charset="0"/>
            </a:endParaRPr>
          </a:p>
        </p:txBody>
      </p:sp>
      <p:sp>
        <p:nvSpPr>
          <p:cNvPr id="24604" name="Line 38"/>
          <p:cNvSpPr>
            <a:spLocks noChangeShapeType="1"/>
          </p:cNvSpPr>
          <p:nvPr/>
        </p:nvSpPr>
        <p:spPr bwMode="auto">
          <a:xfrm>
            <a:off x="3594100" y="2801938"/>
            <a:ext cx="0" cy="317500"/>
          </a:xfrm>
          <a:prstGeom prst="line">
            <a:avLst/>
          </a:prstGeom>
          <a:noFill/>
          <a:ln w="22225">
            <a:solidFill>
              <a:srgbClr val="0000FF"/>
            </a:solidFill>
            <a:round/>
            <a:headEnd/>
            <a:tailEnd/>
          </a:ln>
          <a:effectLst>
            <a:prstShdw prst="shdw17" dist="17961" dir="2700000">
              <a:srgbClr val="000099"/>
            </a:prstShdw>
          </a:effectLst>
          <a:extLst>
            <a:ext uri="{909E8E84-426E-40DD-AFC4-6F175D3DCCD1}">
              <a14:hiddenFill xmlns:a14="http://schemas.microsoft.com/office/drawing/2010/main">
                <a:noFill/>
              </a14:hiddenFill>
            </a:ext>
          </a:extLst>
        </p:spPr>
        <p:txBody>
          <a:bodyPr/>
          <a:lstStyle/>
          <a:p>
            <a:endParaRPr lang="en-US"/>
          </a:p>
        </p:txBody>
      </p:sp>
      <p:sp>
        <p:nvSpPr>
          <p:cNvPr id="24605" name="Line 39"/>
          <p:cNvSpPr>
            <a:spLocks noChangeShapeType="1"/>
          </p:cNvSpPr>
          <p:nvPr/>
        </p:nvSpPr>
        <p:spPr bwMode="auto">
          <a:xfrm>
            <a:off x="1331913" y="2960688"/>
            <a:ext cx="2263775" cy="0"/>
          </a:xfrm>
          <a:prstGeom prst="line">
            <a:avLst/>
          </a:prstGeom>
          <a:noFill/>
          <a:ln w="22225">
            <a:solidFill>
              <a:srgbClr val="0000FF"/>
            </a:solidFill>
            <a:round/>
            <a:headEnd/>
            <a:tailEnd/>
          </a:ln>
          <a:effectLst>
            <a:prstShdw prst="shdw17" dist="17961" dir="2700000">
              <a:srgbClr val="000099"/>
            </a:prstShdw>
          </a:effectLst>
          <a:extLst>
            <a:ext uri="{909E8E84-426E-40DD-AFC4-6F175D3DCCD1}">
              <a14:hiddenFill xmlns:a14="http://schemas.microsoft.com/office/drawing/2010/main">
                <a:noFill/>
              </a14:hiddenFill>
            </a:ext>
          </a:extLst>
        </p:spPr>
        <p:txBody>
          <a:bodyPr/>
          <a:lstStyle/>
          <a:p>
            <a:endParaRPr lang="en-US"/>
          </a:p>
        </p:txBody>
      </p:sp>
      <p:grpSp>
        <p:nvGrpSpPr>
          <p:cNvPr id="24606" name="Group 77"/>
          <p:cNvGrpSpPr>
            <a:grpSpLocks/>
          </p:cNvGrpSpPr>
          <p:nvPr/>
        </p:nvGrpSpPr>
        <p:grpSpPr bwMode="auto">
          <a:xfrm>
            <a:off x="2565400" y="4243388"/>
            <a:ext cx="854075" cy="738187"/>
            <a:chOff x="1784777" y="1639888"/>
            <a:chExt cx="853857" cy="738961"/>
          </a:xfrm>
        </p:grpSpPr>
        <p:sp>
          <p:nvSpPr>
            <p:cNvPr id="24635" name="Rectangle 8"/>
            <p:cNvSpPr>
              <a:spLocks noChangeArrowheads="1"/>
            </p:cNvSpPr>
            <p:nvPr/>
          </p:nvSpPr>
          <p:spPr bwMode="auto">
            <a:xfrm>
              <a:off x="1816519" y="2145839"/>
              <a:ext cx="784025" cy="189374"/>
            </a:xfrm>
            <a:prstGeom prst="rect">
              <a:avLst/>
            </a:prstGeom>
            <a:solidFill>
              <a:srgbClr val="669900"/>
            </a:solidFill>
            <a:ln>
              <a:noFill/>
            </a:ln>
            <a:effectLst>
              <a:prstShdw prst="shdw17" dist="17961" dir="2700000">
                <a:srgbClr val="3D5C00"/>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solidFill>
                  <a:srgbClr val="000000"/>
                </a:solidFill>
                <a:cs typeface="Arial" pitchFamily="34" charset="0"/>
              </a:endParaRPr>
            </a:p>
          </p:txBody>
        </p:sp>
        <p:sp>
          <p:nvSpPr>
            <p:cNvPr id="24636" name="AutoShape 59"/>
            <p:cNvSpPr>
              <a:spLocks noChangeArrowheads="1"/>
            </p:cNvSpPr>
            <p:nvPr/>
          </p:nvSpPr>
          <p:spPr bwMode="auto">
            <a:xfrm>
              <a:off x="1784777" y="1639888"/>
              <a:ext cx="853857" cy="730017"/>
            </a:xfrm>
            <a:prstGeom prst="roundRect">
              <a:avLst>
                <a:gd name="adj" fmla="val 16667"/>
              </a:avLst>
            </a:prstGeom>
            <a:solidFill>
              <a:srgbClr val="808080"/>
            </a:solidFill>
            <a:ln>
              <a:noFill/>
            </a:ln>
            <a:effectLst>
              <a:prstShdw prst="shdw17" dist="17961" dir="2700000">
                <a:srgbClr val="4D4D4D"/>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sz="2400">
                <a:solidFill>
                  <a:srgbClr val="000000"/>
                </a:solidFill>
                <a:cs typeface="Arial" pitchFamily="34" charset="0"/>
              </a:endParaRPr>
            </a:p>
          </p:txBody>
        </p:sp>
        <p:sp>
          <p:nvSpPr>
            <p:cNvPr id="24637" name="Rectangle 60"/>
            <p:cNvSpPr>
              <a:spLocks noChangeArrowheads="1"/>
            </p:cNvSpPr>
            <p:nvPr/>
          </p:nvSpPr>
          <p:spPr bwMode="auto">
            <a:xfrm>
              <a:off x="1939072" y="1749391"/>
              <a:ext cx="553896" cy="353900"/>
            </a:xfrm>
            <a:prstGeom prst="rect">
              <a:avLst/>
            </a:prstGeom>
            <a:solidFill>
              <a:srgbClr val="CC99FF"/>
            </a:solidFill>
            <a:ln>
              <a:noFill/>
            </a:ln>
            <a:effectLst>
              <a:prstShdw prst="shdw17" dist="17961" dir="2700000">
                <a:srgbClr val="7A5C99"/>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solidFill>
                  <a:srgbClr val="000000"/>
                </a:solidFill>
                <a:cs typeface="Arial" pitchFamily="34" charset="0"/>
              </a:endParaRPr>
            </a:p>
          </p:txBody>
        </p:sp>
        <p:sp>
          <p:nvSpPr>
            <p:cNvPr id="82" name="Text Box 61"/>
            <p:cNvSpPr txBox="1">
              <a:spLocks noChangeArrowheads="1"/>
            </p:cNvSpPr>
            <p:nvPr/>
          </p:nvSpPr>
          <p:spPr bwMode="auto">
            <a:xfrm>
              <a:off x="1959357" y="1771788"/>
              <a:ext cx="431690" cy="27651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n-US" sz="1200" dirty="0">
                  <a:solidFill>
                    <a:srgbClr val="000000"/>
                  </a:solidFill>
                  <a:latin typeface="Arial Narrow" pitchFamily="34" charset="0"/>
                  <a:cs typeface="Arial"/>
                </a:rPr>
                <a:t>LLM</a:t>
              </a:r>
            </a:p>
          </p:txBody>
        </p:sp>
        <p:sp>
          <p:nvSpPr>
            <p:cNvPr id="24639" name="Rectangle 64"/>
            <p:cNvSpPr>
              <a:spLocks noChangeArrowheads="1"/>
            </p:cNvSpPr>
            <p:nvPr/>
          </p:nvSpPr>
          <p:spPr bwMode="auto">
            <a:xfrm>
              <a:off x="1816519" y="2146139"/>
              <a:ext cx="784025" cy="172983"/>
            </a:xfrm>
            <a:prstGeom prst="rect">
              <a:avLst/>
            </a:prstGeom>
            <a:solidFill>
              <a:srgbClr val="993300"/>
            </a:solidFill>
            <a:ln>
              <a:noFill/>
            </a:ln>
            <a:effectLst>
              <a:prstShdw prst="shdw17" dist="17961" dir="2700000">
                <a:srgbClr val="5C1F00"/>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solidFill>
                  <a:srgbClr val="000000"/>
                </a:solidFill>
                <a:cs typeface="Arial" pitchFamily="34" charset="0"/>
              </a:endParaRPr>
            </a:p>
          </p:txBody>
        </p:sp>
        <p:sp>
          <p:nvSpPr>
            <p:cNvPr id="84" name="Text Box 65"/>
            <p:cNvSpPr txBox="1">
              <a:spLocks noChangeArrowheads="1"/>
            </p:cNvSpPr>
            <p:nvPr/>
          </p:nvSpPr>
          <p:spPr bwMode="auto">
            <a:xfrm>
              <a:off x="1962532" y="2102334"/>
              <a:ext cx="549135" cy="27651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n-US" sz="1200" dirty="0">
                  <a:solidFill>
                    <a:srgbClr val="FFFFFF"/>
                  </a:solidFill>
                  <a:cs typeface="Arial"/>
                </a:rPr>
                <a:t>Linux</a:t>
              </a:r>
            </a:p>
          </p:txBody>
        </p:sp>
      </p:grpSp>
      <p:sp>
        <p:nvSpPr>
          <p:cNvPr id="24607" name="Rectangle 15"/>
          <p:cNvSpPr>
            <a:spLocks noChangeArrowheads="1"/>
          </p:cNvSpPr>
          <p:nvPr/>
        </p:nvSpPr>
        <p:spPr bwMode="auto">
          <a:xfrm>
            <a:off x="784225" y="5584825"/>
            <a:ext cx="446088" cy="146050"/>
          </a:xfrm>
          <a:prstGeom prst="rect">
            <a:avLst/>
          </a:prstGeom>
          <a:noFill/>
          <a:ln w="22225">
            <a:solidFill>
              <a:srgbClr val="669900"/>
            </a:solidFill>
            <a:miter lim="800000"/>
            <a:headEnd/>
            <a:tailEnd/>
          </a:ln>
          <a:effectLst>
            <a:prstShdw prst="shdw17" dist="17961" dir="2700000">
              <a:srgbClr val="3D5C00"/>
            </a:prstShdw>
          </a:effectLst>
          <a:extLst>
            <a:ext uri="{909E8E84-426E-40DD-AFC4-6F175D3DCCD1}">
              <a14:hiddenFill xmlns:a14="http://schemas.microsoft.com/office/drawing/2010/main">
                <a:solidFill>
                  <a:schemeClr val="accent1"/>
                </a:solidFill>
              </a14:hiddenFill>
            </a:ext>
          </a:extLst>
        </p:spPr>
        <p:txBody>
          <a:bodyPr wrap="none" anchor="ctr"/>
          <a:lstStyle/>
          <a:p>
            <a:endParaRPr lang="en-US" sz="2400">
              <a:solidFill>
                <a:srgbClr val="000000"/>
              </a:solidFill>
              <a:cs typeface="Arial" pitchFamily="34" charset="0"/>
            </a:endParaRPr>
          </a:p>
        </p:txBody>
      </p:sp>
      <p:sp>
        <p:nvSpPr>
          <p:cNvPr id="24608" name="Line 16"/>
          <p:cNvSpPr>
            <a:spLocks noChangeShapeType="1"/>
          </p:cNvSpPr>
          <p:nvPr/>
        </p:nvSpPr>
        <p:spPr bwMode="auto">
          <a:xfrm>
            <a:off x="3600450" y="5505450"/>
            <a:ext cx="0" cy="317500"/>
          </a:xfrm>
          <a:prstGeom prst="line">
            <a:avLst/>
          </a:prstGeom>
          <a:noFill/>
          <a:ln w="22225">
            <a:solidFill>
              <a:srgbClr val="669900"/>
            </a:solidFill>
            <a:round/>
            <a:headEnd/>
            <a:tailEnd/>
          </a:ln>
          <a:effectLst>
            <a:prstShdw prst="shdw17" dist="17961" dir="2700000">
              <a:srgbClr val="3D5C00"/>
            </a:prstShdw>
          </a:effectLst>
          <a:extLst>
            <a:ext uri="{909E8E84-426E-40DD-AFC4-6F175D3DCCD1}">
              <a14:hiddenFill xmlns:a14="http://schemas.microsoft.com/office/drawing/2010/main">
                <a:noFill/>
              </a14:hiddenFill>
            </a:ext>
          </a:extLst>
        </p:spPr>
        <p:txBody>
          <a:bodyPr/>
          <a:lstStyle/>
          <a:p>
            <a:endParaRPr lang="en-US"/>
          </a:p>
        </p:txBody>
      </p:sp>
      <p:sp>
        <p:nvSpPr>
          <p:cNvPr id="24609" name="Line 17"/>
          <p:cNvSpPr>
            <a:spLocks noChangeShapeType="1"/>
          </p:cNvSpPr>
          <p:nvPr/>
        </p:nvSpPr>
        <p:spPr bwMode="auto">
          <a:xfrm>
            <a:off x="1258888" y="5664200"/>
            <a:ext cx="2335212" cy="0"/>
          </a:xfrm>
          <a:prstGeom prst="line">
            <a:avLst/>
          </a:prstGeom>
          <a:noFill/>
          <a:ln w="22225">
            <a:solidFill>
              <a:srgbClr val="669900"/>
            </a:solidFill>
            <a:round/>
            <a:headEnd/>
            <a:tailEnd/>
          </a:ln>
          <a:effectLst>
            <a:prstShdw prst="shdw17" dist="17961" dir="2700000">
              <a:srgbClr val="3D5C00"/>
            </a:prstShdw>
          </a:effectLst>
          <a:extLst>
            <a:ext uri="{909E8E84-426E-40DD-AFC4-6F175D3DCCD1}">
              <a14:hiddenFill xmlns:a14="http://schemas.microsoft.com/office/drawing/2010/main">
                <a:noFill/>
              </a14:hiddenFill>
            </a:ext>
          </a:extLst>
        </p:spPr>
        <p:txBody>
          <a:bodyPr/>
          <a:lstStyle/>
          <a:p>
            <a:endParaRPr lang="en-US"/>
          </a:p>
        </p:txBody>
      </p:sp>
      <p:pic>
        <p:nvPicPr>
          <p:cNvPr id="24610" name="Picture 33" descr="slide 14 troy deck box"/>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46488" y="5565775"/>
            <a:ext cx="1014412"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611" name="Group 89"/>
          <p:cNvGrpSpPr>
            <a:grpSpLocks/>
          </p:cNvGrpSpPr>
          <p:nvPr/>
        </p:nvGrpSpPr>
        <p:grpSpPr bwMode="auto">
          <a:xfrm>
            <a:off x="3695700" y="4776788"/>
            <a:ext cx="854075" cy="739775"/>
            <a:chOff x="1784777" y="1639888"/>
            <a:chExt cx="853857" cy="738961"/>
          </a:xfrm>
        </p:grpSpPr>
        <p:sp>
          <p:nvSpPr>
            <p:cNvPr id="24629" name="Rectangle 8"/>
            <p:cNvSpPr>
              <a:spLocks noChangeArrowheads="1"/>
            </p:cNvSpPr>
            <p:nvPr/>
          </p:nvSpPr>
          <p:spPr bwMode="auto">
            <a:xfrm>
              <a:off x="1816519" y="2145839"/>
              <a:ext cx="784025" cy="189374"/>
            </a:xfrm>
            <a:prstGeom prst="rect">
              <a:avLst/>
            </a:prstGeom>
            <a:solidFill>
              <a:srgbClr val="669900"/>
            </a:solidFill>
            <a:ln>
              <a:noFill/>
            </a:ln>
            <a:effectLst>
              <a:prstShdw prst="shdw17" dist="17961" dir="2700000">
                <a:srgbClr val="3D5C00"/>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solidFill>
                  <a:srgbClr val="000000"/>
                </a:solidFill>
                <a:cs typeface="Arial" pitchFamily="34" charset="0"/>
              </a:endParaRPr>
            </a:p>
          </p:txBody>
        </p:sp>
        <p:sp>
          <p:nvSpPr>
            <p:cNvPr id="24630" name="AutoShape 59"/>
            <p:cNvSpPr>
              <a:spLocks noChangeArrowheads="1"/>
            </p:cNvSpPr>
            <p:nvPr/>
          </p:nvSpPr>
          <p:spPr bwMode="auto">
            <a:xfrm>
              <a:off x="1784777" y="1639888"/>
              <a:ext cx="853857" cy="730017"/>
            </a:xfrm>
            <a:prstGeom prst="roundRect">
              <a:avLst>
                <a:gd name="adj" fmla="val 16667"/>
              </a:avLst>
            </a:prstGeom>
            <a:solidFill>
              <a:srgbClr val="808080"/>
            </a:solidFill>
            <a:ln>
              <a:noFill/>
            </a:ln>
            <a:effectLst>
              <a:prstShdw prst="shdw17" dist="17961" dir="2700000">
                <a:srgbClr val="4D4D4D"/>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sz="2400">
                <a:solidFill>
                  <a:srgbClr val="000000"/>
                </a:solidFill>
                <a:cs typeface="Arial" pitchFamily="34" charset="0"/>
              </a:endParaRPr>
            </a:p>
          </p:txBody>
        </p:sp>
        <p:sp>
          <p:nvSpPr>
            <p:cNvPr id="24631" name="Rectangle 60"/>
            <p:cNvSpPr>
              <a:spLocks noChangeArrowheads="1"/>
            </p:cNvSpPr>
            <p:nvPr/>
          </p:nvSpPr>
          <p:spPr bwMode="auto">
            <a:xfrm>
              <a:off x="1939072" y="1749391"/>
              <a:ext cx="553896" cy="353900"/>
            </a:xfrm>
            <a:prstGeom prst="rect">
              <a:avLst/>
            </a:prstGeom>
            <a:solidFill>
              <a:srgbClr val="CC99FF"/>
            </a:solidFill>
            <a:ln>
              <a:noFill/>
            </a:ln>
            <a:effectLst>
              <a:prstShdw prst="shdw17" dist="17961" dir="2700000">
                <a:srgbClr val="7A5C99"/>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solidFill>
                  <a:srgbClr val="000000"/>
                </a:solidFill>
                <a:cs typeface="Arial" pitchFamily="34" charset="0"/>
              </a:endParaRPr>
            </a:p>
          </p:txBody>
        </p:sp>
        <p:sp>
          <p:nvSpPr>
            <p:cNvPr id="96" name="Text Box 61"/>
            <p:cNvSpPr txBox="1">
              <a:spLocks noChangeArrowheads="1"/>
            </p:cNvSpPr>
            <p:nvPr/>
          </p:nvSpPr>
          <p:spPr bwMode="auto">
            <a:xfrm>
              <a:off x="1959357" y="1771505"/>
              <a:ext cx="431690" cy="277507"/>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n-US" sz="1200" dirty="0">
                  <a:solidFill>
                    <a:srgbClr val="000000"/>
                  </a:solidFill>
                  <a:latin typeface="Arial Narrow" pitchFamily="34" charset="0"/>
                  <a:cs typeface="Arial"/>
                </a:rPr>
                <a:t>LLM</a:t>
              </a:r>
            </a:p>
          </p:txBody>
        </p:sp>
        <p:sp>
          <p:nvSpPr>
            <p:cNvPr id="24633" name="Rectangle 64"/>
            <p:cNvSpPr>
              <a:spLocks noChangeArrowheads="1"/>
            </p:cNvSpPr>
            <p:nvPr/>
          </p:nvSpPr>
          <p:spPr bwMode="auto">
            <a:xfrm>
              <a:off x="1816519" y="2146139"/>
              <a:ext cx="784025" cy="172983"/>
            </a:xfrm>
            <a:prstGeom prst="rect">
              <a:avLst/>
            </a:prstGeom>
            <a:solidFill>
              <a:srgbClr val="993300"/>
            </a:solidFill>
            <a:ln>
              <a:noFill/>
            </a:ln>
            <a:effectLst>
              <a:prstShdw prst="shdw17" dist="17961" dir="2700000">
                <a:srgbClr val="5C1F00"/>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solidFill>
                  <a:srgbClr val="000000"/>
                </a:solidFill>
                <a:cs typeface="Arial" pitchFamily="34" charset="0"/>
              </a:endParaRPr>
            </a:p>
          </p:txBody>
        </p:sp>
        <p:sp>
          <p:nvSpPr>
            <p:cNvPr id="98" name="Text Box 65"/>
            <p:cNvSpPr txBox="1">
              <a:spLocks noChangeArrowheads="1"/>
            </p:cNvSpPr>
            <p:nvPr/>
          </p:nvSpPr>
          <p:spPr bwMode="auto">
            <a:xfrm>
              <a:off x="1962532" y="2101342"/>
              <a:ext cx="549135" cy="277507"/>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n-US" sz="1200" dirty="0">
                  <a:solidFill>
                    <a:srgbClr val="FFFFFF"/>
                  </a:solidFill>
                  <a:cs typeface="Arial"/>
                </a:rPr>
                <a:t>Linux</a:t>
              </a:r>
            </a:p>
          </p:txBody>
        </p:sp>
      </p:grpSp>
      <p:pic>
        <p:nvPicPr>
          <p:cNvPr id="24612" name="Picture 150" descr="Intel Xeon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2195513"/>
            <a:ext cx="46355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 name="Picture 20" descr="4S Power7 ITE v2.tif"/>
          <p:cNvPicPr>
            <a:picLocks noChangeAspect="1"/>
          </p:cNvPicPr>
          <p:nvPr/>
        </p:nvPicPr>
        <p:blipFill>
          <a:blip r:embed="rId7" cstate="print"/>
          <a:srcRect/>
          <a:stretch>
            <a:fillRect/>
          </a:stretch>
        </p:blipFill>
        <p:spPr bwMode="auto">
          <a:xfrm>
            <a:off x="3643431" y="2881313"/>
            <a:ext cx="1039598" cy="165217"/>
          </a:xfrm>
          <a:prstGeom prst="rect">
            <a:avLst/>
          </a:prstGeom>
          <a:noFill/>
          <a:ln w="9525">
            <a:noFill/>
            <a:miter lim="800000"/>
            <a:headEnd/>
            <a:tailEnd/>
          </a:ln>
          <a:effectLst>
            <a:reflection blurRad="6350" stA="50000" endA="300" endPos="38500" dist="50800" dir="5400000" sy="-100000" algn="bl" rotWithShape="0"/>
          </a:effectLst>
        </p:spPr>
      </p:pic>
      <p:cxnSp>
        <p:nvCxnSpPr>
          <p:cNvPr id="24614" name="Curved Connector 5"/>
          <p:cNvCxnSpPr>
            <a:cxnSpLocks noChangeShapeType="1"/>
          </p:cNvCxnSpPr>
          <p:nvPr/>
        </p:nvCxnSpPr>
        <p:spPr bwMode="auto">
          <a:xfrm>
            <a:off x="2324100" y="2633663"/>
            <a:ext cx="1082675" cy="214312"/>
          </a:xfrm>
          <a:prstGeom prst="curvedConnector3">
            <a:avLst>
              <a:gd name="adj1" fmla="val -81704"/>
            </a:avLst>
          </a:prstGeom>
          <a:noFill/>
          <a:ln w="38100" algn="ctr">
            <a:solidFill>
              <a:srgbClr val="FFFF0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76" name="Text Box 36"/>
          <p:cNvSpPr txBox="1">
            <a:spLocks noChangeArrowheads="1"/>
          </p:cNvSpPr>
          <p:nvPr/>
        </p:nvSpPr>
        <p:spPr bwMode="auto">
          <a:xfrm>
            <a:off x="1138238" y="3201988"/>
            <a:ext cx="4289425" cy="43021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defRPr/>
            </a:pPr>
            <a:r>
              <a:rPr lang="en-US" sz="1100" dirty="0">
                <a:solidFill>
                  <a:srgbClr val="000000"/>
                </a:solidFill>
                <a:cs typeface="Arial"/>
              </a:rPr>
              <a:t>Flex System x240 E5-2680 2s/16c (2.7GHz) Sandy Bridge</a:t>
            </a:r>
          </a:p>
          <a:p>
            <a:pPr algn="ctr">
              <a:defRPr/>
            </a:pPr>
            <a:endParaRPr lang="en-US" sz="1100" dirty="0">
              <a:solidFill>
                <a:srgbClr val="000000"/>
              </a:solidFill>
              <a:cs typeface="Arial"/>
            </a:endParaRPr>
          </a:p>
        </p:txBody>
      </p:sp>
      <p:sp>
        <p:nvSpPr>
          <p:cNvPr id="24616" name="Text Box 5"/>
          <p:cNvSpPr txBox="1">
            <a:spLocks noChangeArrowheads="1"/>
          </p:cNvSpPr>
          <p:nvPr/>
        </p:nvSpPr>
        <p:spPr bwMode="auto">
          <a:xfrm>
            <a:off x="5726113" y="5551488"/>
            <a:ext cx="1184275"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marL="342900" indent="-3429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lnSpc>
                <a:spcPct val="90000"/>
              </a:lnSpc>
              <a:spcBef>
                <a:spcPct val="10000"/>
              </a:spcBef>
              <a:buClr>
                <a:srgbClr val="3366FF"/>
              </a:buClr>
              <a:buSzPct val="80000"/>
              <a:buFont typeface="Wingdings" pitchFamily="2" charset="2"/>
              <a:buNone/>
            </a:pPr>
            <a:r>
              <a:rPr lang="en-US" sz="2400" b="1">
                <a:solidFill>
                  <a:srgbClr val="000000"/>
                </a:solidFill>
                <a:cs typeface="Arial" pitchFamily="34" charset="0"/>
              </a:rPr>
              <a:t>7,920</a:t>
            </a:r>
            <a:endParaRPr lang="en-US" sz="2400">
              <a:solidFill>
                <a:srgbClr val="000000"/>
              </a:solidFill>
              <a:cs typeface="Arial" pitchFamily="34" charset="0"/>
            </a:endParaRPr>
          </a:p>
        </p:txBody>
      </p:sp>
      <p:sp>
        <p:nvSpPr>
          <p:cNvPr id="78" name="Text Box 44"/>
          <p:cNvSpPr txBox="1">
            <a:spLocks noChangeArrowheads="1"/>
          </p:cNvSpPr>
          <p:nvPr/>
        </p:nvSpPr>
        <p:spPr bwMode="auto">
          <a:xfrm>
            <a:off x="6969125" y="5491163"/>
            <a:ext cx="1749425" cy="534987"/>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90000"/>
              </a:lnSpc>
              <a:defRPr/>
            </a:pPr>
            <a:r>
              <a:rPr lang="en-US" sz="1600" dirty="0">
                <a:solidFill>
                  <a:srgbClr val="000000"/>
                </a:solidFill>
                <a:cs typeface="Arial"/>
              </a:rPr>
              <a:t>Messages per second</a:t>
            </a:r>
          </a:p>
        </p:txBody>
      </p:sp>
      <p:sp>
        <p:nvSpPr>
          <p:cNvPr id="24618" name="Rectangle 2"/>
          <p:cNvSpPr>
            <a:spLocks noChangeArrowheads="1"/>
          </p:cNvSpPr>
          <p:nvPr/>
        </p:nvSpPr>
        <p:spPr bwMode="auto">
          <a:xfrm>
            <a:off x="1338263" y="2005013"/>
            <a:ext cx="10890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a:solidFill>
                  <a:srgbClr val="000000"/>
                </a:solidFill>
                <a:cs typeface="Arial" pitchFamily="34" charset="0"/>
              </a:rPr>
              <a:t>1024 byte messages</a:t>
            </a:r>
            <a:endParaRPr lang="en-US">
              <a:solidFill>
                <a:srgbClr val="000000"/>
              </a:solidFill>
              <a:cs typeface="Arial" pitchFamily="34" charset="0"/>
            </a:endParaRPr>
          </a:p>
        </p:txBody>
      </p:sp>
      <p:sp>
        <p:nvSpPr>
          <p:cNvPr id="24619" name="Rectangle 72"/>
          <p:cNvSpPr>
            <a:spLocks noChangeArrowheads="1"/>
          </p:cNvSpPr>
          <p:nvPr/>
        </p:nvSpPr>
        <p:spPr bwMode="auto">
          <a:xfrm>
            <a:off x="1338263" y="4541838"/>
            <a:ext cx="10890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a:solidFill>
                  <a:srgbClr val="000000"/>
                </a:solidFill>
                <a:cs typeface="Arial" pitchFamily="34" charset="0"/>
              </a:rPr>
              <a:t>1024 byte messages</a:t>
            </a:r>
            <a:endParaRPr lang="en-US">
              <a:solidFill>
                <a:srgbClr val="000000"/>
              </a:solidFill>
              <a:cs typeface="Arial" pitchFamily="34" charset="0"/>
            </a:endParaRPr>
          </a:p>
        </p:txBody>
      </p:sp>
      <p:sp>
        <p:nvSpPr>
          <p:cNvPr id="24620" name="Text Box 5"/>
          <p:cNvSpPr txBox="1">
            <a:spLocks noChangeArrowheads="1"/>
          </p:cNvSpPr>
          <p:nvPr/>
        </p:nvSpPr>
        <p:spPr bwMode="auto">
          <a:xfrm>
            <a:off x="5868988" y="1222375"/>
            <a:ext cx="1184275"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marL="342900" indent="-3429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lnSpc>
                <a:spcPct val="90000"/>
              </a:lnSpc>
              <a:spcBef>
                <a:spcPct val="10000"/>
              </a:spcBef>
              <a:buClr>
                <a:srgbClr val="3366FF"/>
              </a:buClr>
              <a:buSzPct val="80000"/>
              <a:buFont typeface="Wingdings" pitchFamily="2" charset="2"/>
              <a:buNone/>
            </a:pPr>
            <a:r>
              <a:rPr lang="en-US" sz="2400" b="1">
                <a:solidFill>
                  <a:srgbClr val="000000"/>
                </a:solidFill>
                <a:cs typeface="Arial" pitchFamily="34" charset="0"/>
              </a:rPr>
              <a:t>27.5</a:t>
            </a:r>
            <a:r>
              <a:rPr lang="en-US" sz="2400" b="1">
                <a:solidFill>
                  <a:srgbClr val="009AE1"/>
                </a:solidFill>
                <a:cs typeface="Arial" pitchFamily="34" charset="0"/>
              </a:rPr>
              <a:t> </a:t>
            </a:r>
            <a:endParaRPr lang="en-US" sz="2400">
              <a:solidFill>
                <a:srgbClr val="000000"/>
              </a:solidFill>
              <a:cs typeface="Arial" pitchFamily="34" charset="0"/>
            </a:endParaRPr>
          </a:p>
        </p:txBody>
      </p:sp>
      <p:sp>
        <p:nvSpPr>
          <p:cNvPr id="2" name="Text Box 44"/>
          <p:cNvSpPr txBox="1">
            <a:spLocks noChangeArrowheads="1"/>
          </p:cNvSpPr>
          <p:nvPr/>
        </p:nvSpPr>
        <p:spPr bwMode="auto">
          <a:xfrm>
            <a:off x="7112000" y="1204913"/>
            <a:ext cx="1874838" cy="163671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l" eaLnBrk="0" hangingPunct="0">
              <a:defRPr>
                <a:solidFill>
                  <a:schemeClr val="tx1"/>
                </a:solidFill>
                <a:latin typeface="Arial" pitchFamily="34" charset="0"/>
                <a:cs typeface="Arial" pitchFamily="34" charset="0"/>
              </a:defRPr>
            </a:lvl1pPr>
            <a:lvl2pPr marL="742950" indent="-285750" algn="l" eaLnBrk="0" hangingPunct="0">
              <a:defRPr>
                <a:solidFill>
                  <a:schemeClr val="tx1"/>
                </a:solidFill>
                <a:latin typeface="Arial" pitchFamily="34" charset="0"/>
                <a:cs typeface="Arial" pitchFamily="34" charset="0"/>
              </a:defRPr>
            </a:lvl2pPr>
            <a:lvl3pPr marL="1143000" indent="-228600" algn="l" eaLnBrk="0" hangingPunct="0">
              <a:defRPr>
                <a:solidFill>
                  <a:schemeClr val="tx1"/>
                </a:solidFill>
                <a:latin typeface="Arial" pitchFamily="34" charset="0"/>
                <a:cs typeface="Arial" pitchFamily="34" charset="0"/>
              </a:defRPr>
            </a:lvl3pPr>
            <a:lvl4pPr marL="1600200" indent="-228600" algn="l" eaLnBrk="0" hangingPunct="0">
              <a:defRPr>
                <a:solidFill>
                  <a:schemeClr val="tx1"/>
                </a:solidFill>
                <a:latin typeface="Arial" pitchFamily="34" charset="0"/>
                <a:cs typeface="Arial" pitchFamily="34" charset="0"/>
              </a:defRPr>
            </a:lvl4pPr>
            <a:lvl5pPr marL="2057400" indent="-228600" algn="l"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lnSpc>
                <a:spcPct val="90000"/>
              </a:lnSpc>
              <a:defRPr/>
            </a:pPr>
            <a:r>
              <a:rPr lang="en-US" sz="1600" dirty="0" smtClean="0">
                <a:solidFill>
                  <a:srgbClr val="000000"/>
                </a:solidFill>
              </a:rPr>
              <a:t>Microseconds latency per message</a:t>
            </a:r>
          </a:p>
          <a:p>
            <a:pPr eaLnBrk="1" hangingPunct="1">
              <a:lnSpc>
                <a:spcPct val="90000"/>
              </a:lnSpc>
              <a:defRPr/>
            </a:pPr>
            <a:endParaRPr lang="en-US" sz="1600" dirty="0" smtClean="0">
              <a:solidFill>
                <a:srgbClr val="000000"/>
              </a:solidFill>
            </a:endParaRPr>
          </a:p>
          <a:p>
            <a:pPr eaLnBrk="1" hangingPunct="1">
              <a:lnSpc>
                <a:spcPct val="90000"/>
              </a:lnSpc>
              <a:defRPr/>
            </a:pPr>
            <a:r>
              <a:rPr lang="en-US" sz="1600" dirty="0" smtClean="0">
                <a:solidFill>
                  <a:srgbClr val="000000"/>
                </a:solidFill>
              </a:rPr>
              <a:t>Microseconds latency due to network</a:t>
            </a:r>
          </a:p>
        </p:txBody>
      </p:sp>
      <p:sp>
        <p:nvSpPr>
          <p:cNvPr id="24622" name="Text Box 5"/>
          <p:cNvSpPr txBox="1">
            <a:spLocks noChangeArrowheads="1"/>
          </p:cNvSpPr>
          <p:nvPr/>
        </p:nvSpPr>
        <p:spPr bwMode="auto">
          <a:xfrm>
            <a:off x="5726113" y="3759200"/>
            <a:ext cx="1184275"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marL="342900" indent="-3429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lnSpc>
                <a:spcPct val="90000"/>
              </a:lnSpc>
              <a:spcBef>
                <a:spcPct val="10000"/>
              </a:spcBef>
              <a:buClr>
                <a:srgbClr val="3366FF"/>
              </a:buClr>
              <a:buSzPct val="80000"/>
              <a:buFont typeface="Wingdings" pitchFamily="2" charset="2"/>
              <a:buNone/>
            </a:pPr>
            <a:r>
              <a:rPr lang="en-US" sz="2400" b="1">
                <a:solidFill>
                  <a:srgbClr val="000000"/>
                </a:solidFill>
                <a:cs typeface="Arial" pitchFamily="34" charset="0"/>
              </a:rPr>
              <a:t>63.0 </a:t>
            </a:r>
            <a:endParaRPr lang="en-US" sz="2400">
              <a:solidFill>
                <a:srgbClr val="000000"/>
              </a:solidFill>
              <a:cs typeface="Arial" pitchFamily="34" charset="0"/>
            </a:endParaRPr>
          </a:p>
        </p:txBody>
      </p:sp>
      <p:sp>
        <p:nvSpPr>
          <p:cNvPr id="973899" name="Freeform 75"/>
          <p:cNvSpPr>
            <a:spLocks/>
          </p:cNvSpPr>
          <p:nvPr/>
        </p:nvSpPr>
        <p:spPr bwMode="auto">
          <a:xfrm>
            <a:off x="615950" y="4003675"/>
            <a:ext cx="2884488" cy="1798638"/>
          </a:xfrm>
          <a:custGeom>
            <a:avLst/>
            <a:gdLst>
              <a:gd name="T0" fmla="*/ 1817 w 1817"/>
              <a:gd name="T1" fmla="*/ 1000 h 1133"/>
              <a:gd name="T2" fmla="*/ 287 w 1817"/>
              <a:gd name="T3" fmla="*/ 1000 h 1133"/>
              <a:gd name="T4" fmla="*/ 97 w 1817"/>
              <a:gd name="T5" fmla="*/ 992 h 1133"/>
              <a:gd name="T6" fmla="*/ 89 w 1817"/>
              <a:gd name="T7" fmla="*/ 152 h 1133"/>
              <a:gd name="T8" fmla="*/ 353 w 1817"/>
              <a:gd name="T9" fmla="*/ 78 h 1133"/>
              <a:gd name="T10" fmla="*/ 385 w 1817"/>
              <a:gd name="T11" fmla="*/ 555 h 1133"/>
              <a:gd name="T12" fmla="*/ 385 w 1817"/>
              <a:gd name="T13" fmla="*/ 654 h 1133"/>
              <a:gd name="T14" fmla="*/ 1077 w 1817"/>
              <a:gd name="T15" fmla="*/ 671 h 1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17" h="1133">
                <a:moveTo>
                  <a:pt x="1817" y="1000"/>
                </a:moveTo>
                <a:cubicBezTo>
                  <a:pt x="1195" y="1000"/>
                  <a:pt x="574" y="1001"/>
                  <a:pt x="287" y="1000"/>
                </a:cubicBezTo>
                <a:cubicBezTo>
                  <a:pt x="0" y="999"/>
                  <a:pt x="130" y="1133"/>
                  <a:pt x="97" y="992"/>
                </a:cubicBezTo>
                <a:cubicBezTo>
                  <a:pt x="64" y="851"/>
                  <a:pt x="46" y="304"/>
                  <a:pt x="89" y="152"/>
                </a:cubicBezTo>
                <a:cubicBezTo>
                  <a:pt x="132" y="0"/>
                  <a:pt x="304" y="11"/>
                  <a:pt x="353" y="78"/>
                </a:cubicBezTo>
                <a:cubicBezTo>
                  <a:pt x="402" y="145"/>
                  <a:pt x="380" y="459"/>
                  <a:pt x="385" y="555"/>
                </a:cubicBezTo>
                <a:cubicBezTo>
                  <a:pt x="390" y="651"/>
                  <a:pt x="270" y="635"/>
                  <a:pt x="385" y="654"/>
                </a:cubicBezTo>
                <a:cubicBezTo>
                  <a:pt x="500" y="673"/>
                  <a:pt x="788" y="672"/>
                  <a:pt x="1077" y="671"/>
                </a:cubicBezTo>
              </a:path>
            </a:pathLst>
          </a:cu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a:lstStyle/>
          <a:p>
            <a:pPr algn="ctr">
              <a:defRPr/>
            </a:pPr>
            <a:endParaRPr lang="en-US">
              <a:solidFill>
                <a:srgbClr val="000000"/>
              </a:solidFill>
              <a:ea typeface="+mn-ea"/>
              <a:cs typeface="Arial" pitchFamily="34" charset="0"/>
            </a:endParaRPr>
          </a:p>
        </p:txBody>
      </p:sp>
      <p:sp>
        <p:nvSpPr>
          <p:cNvPr id="24624" name="Freeform 76"/>
          <p:cNvSpPr>
            <a:spLocks/>
          </p:cNvSpPr>
          <p:nvPr/>
        </p:nvSpPr>
        <p:spPr bwMode="auto">
          <a:xfrm>
            <a:off x="777875" y="4144963"/>
            <a:ext cx="2722563" cy="1447800"/>
          </a:xfrm>
          <a:custGeom>
            <a:avLst/>
            <a:gdLst>
              <a:gd name="T0" fmla="*/ 2147483647 w 1715"/>
              <a:gd name="T1" fmla="*/ 2147483647 h 912"/>
              <a:gd name="T2" fmla="*/ 2147483647 w 1715"/>
              <a:gd name="T3" fmla="*/ 2147483647 h 912"/>
              <a:gd name="T4" fmla="*/ 2147483647 w 1715"/>
              <a:gd name="T5" fmla="*/ 2147483647 h 912"/>
              <a:gd name="T6" fmla="*/ 2147483647 w 1715"/>
              <a:gd name="T7" fmla="*/ 2147483647 h 912"/>
              <a:gd name="T8" fmla="*/ 2147483647 w 1715"/>
              <a:gd name="T9" fmla="*/ 2147483647 h 912"/>
              <a:gd name="T10" fmla="*/ 2147483647 w 1715"/>
              <a:gd name="T11" fmla="*/ 2147483647 h 912"/>
              <a:gd name="T12" fmla="*/ 2147483647 w 1715"/>
              <a:gd name="T13" fmla="*/ 2147483647 h 912"/>
              <a:gd name="T14" fmla="*/ 2147483647 w 1715"/>
              <a:gd name="T15" fmla="*/ 2147483647 h 912"/>
              <a:gd name="T16" fmla="*/ 2147483647 w 1715"/>
              <a:gd name="T17" fmla="*/ 2147483647 h 912"/>
              <a:gd name="T18" fmla="*/ 2147483647 w 1715"/>
              <a:gd name="T19" fmla="*/ 2147483647 h 912"/>
              <a:gd name="T20" fmla="*/ 2147483647 w 1715"/>
              <a:gd name="T21" fmla="*/ 2147483647 h 9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15" h="912">
                <a:moveTo>
                  <a:pt x="1715" y="903"/>
                </a:moveTo>
                <a:cubicBezTo>
                  <a:pt x="1353" y="900"/>
                  <a:pt x="991" y="897"/>
                  <a:pt x="736" y="894"/>
                </a:cubicBezTo>
                <a:cubicBezTo>
                  <a:pt x="481" y="891"/>
                  <a:pt x="303" y="912"/>
                  <a:pt x="185" y="886"/>
                </a:cubicBezTo>
                <a:cubicBezTo>
                  <a:pt x="67" y="860"/>
                  <a:pt x="56" y="852"/>
                  <a:pt x="28" y="738"/>
                </a:cubicBezTo>
                <a:cubicBezTo>
                  <a:pt x="0" y="624"/>
                  <a:pt x="16" y="319"/>
                  <a:pt x="20" y="203"/>
                </a:cubicBezTo>
                <a:cubicBezTo>
                  <a:pt x="24" y="87"/>
                  <a:pt x="16" y="70"/>
                  <a:pt x="53" y="39"/>
                </a:cubicBezTo>
                <a:cubicBezTo>
                  <a:pt x="90" y="8"/>
                  <a:pt x="197" y="0"/>
                  <a:pt x="242" y="14"/>
                </a:cubicBezTo>
                <a:cubicBezTo>
                  <a:pt x="287" y="28"/>
                  <a:pt x="310" y="44"/>
                  <a:pt x="325" y="121"/>
                </a:cubicBezTo>
                <a:cubicBezTo>
                  <a:pt x="340" y="198"/>
                  <a:pt x="318" y="400"/>
                  <a:pt x="333" y="475"/>
                </a:cubicBezTo>
                <a:cubicBezTo>
                  <a:pt x="348" y="550"/>
                  <a:pt x="305" y="555"/>
                  <a:pt x="415" y="573"/>
                </a:cubicBezTo>
                <a:cubicBezTo>
                  <a:pt x="525" y="591"/>
                  <a:pt x="895" y="579"/>
                  <a:pt x="991" y="582"/>
                </a:cubicBezTo>
              </a:path>
            </a:pathLst>
          </a:custGeom>
          <a:noFill/>
          <a:ln w="25400">
            <a:solidFill>
              <a:srgbClr val="FFFF00"/>
            </a:solidFill>
            <a:round/>
            <a:headEnd type="triangle" w="med" len="med"/>
            <a:tailEnd type="triangle" w="med" len="med"/>
          </a:ln>
          <a:effectLst>
            <a:prstShdw prst="shdw17" dist="17961" dir="2700000">
              <a:srgbClr val="999900"/>
            </a:prstShdw>
          </a:effectLst>
          <a:extLst>
            <a:ext uri="{909E8E84-426E-40DD-AFC4-6F175D3DCCD1}">
              <a14:hiddenFill xmlns:a14="http://schemas.microsoft.com/office/drawing/2010/main">
                <a:solidFill>
                  <a:schemeClr val="accent1"/>
                </a:solidFill>
              </a14:hiddenFill>
            </a:ext>
          </a:extLst>
        </p:spPr>
        <p:txBody>
          <a:bodyPr/>
          <a:lstStyle/>
          <a:p>
            <a:endParaRPr lang="en-US"/>
          </a:p>
        </p:txBody>
      </p:sp>
      <p:sp>
        <p:nvSpPr>
          <p:cNvPr id="24625" name="Text Box 5"/>
          <p:cNvSpPr txBox="1">
            <a:spLocks noChangeArrowheads="1"/>
          </p:cNvSpPr>
          <p:nvPr/>
        </p:nvSpPr>
        <p:spPr bwMode="auto">
          <a:xfrm>
            <a:off x="5864225" y="2060575"/>
            <a:ext cx="1184275"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marL="342900" indent="-3429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lnSpc>
                <a:spcPct val="90000"/>
              </a:lnSpc>
              <a:spcBef>
                <a:spcPct val="10000"/>
              </a:spcBef>
              <a:buClr>
                <a:srgbClr val="3366FF"/>
              </a:buClr>
              <a:buSzPct val="80000"/>
              <a:buFont typeface="Wingdings" pitchFamily="2" charset="2"/>
              <a:buNone/>
            </a:pPr>
            <a:r>
              <a:rPr lang="en-US" sz="2400" b="1">
                <a:solidFill>
                  <a:srgbClr val="0000FF"/>
                </a:solidFill>
                <a:cs typeface="Arial" pitchFamily="34" charset="0"/>
              </a:rPr>
              <a:t>9.4 </a:t>
            </a:r>
            <a:endParaRPr lang="en-US" sz="2400">
              <a:solidFill>
                <a:srgbClr val="0000FF"/>
              </a:solidFill>
              <a:cs typeface="Arial" pitchFamily="34" charset="0"/>
            </a:endParaRPr>
          </a:p>
        </p:txBody>
      </p:sp>
      <p:sp>
        <p:nvSpPr>
          <p:cNvPr id="3" name="Text Box 44"/>
          <p:cNvSpPr txBox="1">
            <a:spLocks noChangeArrowheads="1"/>
          </p:cNvSpPr>
          <p:nvPr/>
        </p:nvSpPr>
        <p:spPr bwMode="auto">
          <a:xfrm>
            <a:off x="6964363" y="3757613"/>
            <a:ext cx="1874837" cy="163671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l" eaLnBrk="0" hangingPunct="0">
              <a:defRPr>
                <a:solidFill>
                  <a:schemeClr val="tx1"/>
                </a:solidFill>
                <a:latin typeface="Arial" pitchFamily="34" charset="0"/>
                <a:cs typeface="Arial" pitchFamily="34" charset="0"/>
              </a:defRPr>
            </a:lvl1pPr>
            <a:lvl2pPr marL="742950" indent="-285750" algn="l" eaLnBrk="0" hangingPunct="0">
              <a:defRPr>
                <a:solidFill>
                  <a:schemeClr val="tx1"/>
                </a:solidFill>
                <a:latin typeface="Arial" pitchFamily="34" charset="0"/>
                <a:cs typeface="Arial" pitchFamily="34" charset="0"/>
              </a:defRPr>
            </a:lvl2pPr>
            <a:lvl3pPr marL="1143000" indent="-228600" algn="l" eaLnBrk="0" hangingPunct="0">
              <a:defRPr>
                <a:solidFill>
                  <a:schemeClr val="tx1"/>
                </a:solidFill>
                <a:latin typeface="Arial" pitchFamily="34" charset="0"/>
                <a:cs typeface="Arial" pitchFamily="34" charset="0"/>
              </a:defRPr>
            </a:lvl3pPr>
            <a:lvl4pPr marL="1600200" indent="-228600" algn="l" eaLnBrk="0" hangingPunct="0">
              <a:defRPr>
                <a:solidFill>
                  <a:schemeClr val="tx1"/>
                </a:solidFill>
                <a:latin typeface="Arial" pitchFamily="34" charset="0"/>
                <a:cs typeface="Arial" pitchFamily="34" charset="0"/>
              </a:defRPr>
            </a:lvl4pPr>
            <a:lvl5pPr marL="2057400" indent="-228600" algn="l"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lnSpc>
                <a:spcPct val="90000"/>
              </a:lnSpc>
              <a:defRPr/>
            </a:pPr>
            <a:r>
              <a:rPr lang="en-US" sz="1600" smtClean="0">
                <a:solidFill>
                  <a:srgbClr val="000000"/>
                </a:solidFill>
              </a:rPr>
              <a:t>Microseconds latency per message</a:t>
            </a:r>
          </a:p>
          <a:p>
            <a:pPr eaLnBrk="1" hangingPunct="1">
              <a:lnSpc>
                <a:spcPct val="90000"/>
              </a:lnSpc>
              <a:defRPr/>
            </a:pPr>
            <a:endParaRPr lang="en-US" sz="1600" smtClean="0">
              <a:solidFill>
                <a:srgbClr val="000000"/>
              </a:solidFill>
            </a:endParaRPr>
          </a:p>
          <a:p>
            <a:pPr eaLnBrk="1" hangingPunct="1">
              <a:lnSpc>
                <a:spcPct val="90000"/>
              </a:lnSpc>
              <a:defRPr/>
            </a:pPr>
            <a:r>
              <a:rPr lang="en-US" sz="1600" smtClean="0">
                <a:solidFill>
                  <a:srgbClr val="000000"/>
                </a:solidFill>
              </a:rPr>
              <a:t>Microseconds latency due to network</a:t>
            </a:r>
          </a:p>
        </p:txBody>
      </p:sp>
      <p:sp>
        <p:nvSpPr>
          <p:cNvPr id="24627" name="Text Box 5"/>
          <p:cNvSpPr txBox="1">
            <a:spLocks noChangeArrowheads="1"/>
          </p:cNvSpPr>
          <p:nvPr/>
        </p:nvSpPr>
        <p:spPr bwMode="auto">
          <a:xfrm>
            <a:off x="5735638" y="4654550"/>
            <a:ext cx="1184275"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marL="342900" indent="-3429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lnSpc>
                <a:spcPct val="90000"/>
              </a:lnSpc>
              <a:spcBef>
                <a:spcPct val="10000"/>
              </a:spcBef>
              <a:buClr>
                <a:srgbClr val="3366FF"/>
              </a:buClr>
              <a:buSzPct val="80000"/>
              <a:buFont typeface="Wingdings" pitchFamily="2" charset="2"/>
              <a:buNone/>
            </a:pPr>
            <a:r>
              <a:rPr lang="en-US" sz="2400" b="1">
                <a:solidFill>
                  <a:srgbClr val="0000FF"/>
                </a:solidFill>
                <a:cs typeface="Arial" pitchFamily="34" charset="0"/>
              </a:rPr>
              <a:t>40.0</a:t>
            </a:r>
            <a:r>
              <a:rPr lang="en-US" sz="2400" b="1">
                <a:solidFill>
                  <a:srgbClr val="009AE1"/>
                </a:solidFill>
                <a:cs typeface="Arial" pitchFamily="34" charset="0"/>
              </a:rPr>
              <a:t> </a:t>
            </a:r>
            <a:endParaRPr lang="en-US" sz="2400">
              <a:solidFill>
                <a:srgbClr val="000000"/>
              </a:solidFill>
              <a:cs typeface="Arial" pitchFamily="34" charset="0"/>
            </a:endParaRPr>
          </a:p>
        </p:txBody>
      </p:sp>
      <p:sp>
        <p:nvSpPr>
          <p:cNvPr id="80" name="Text Box 36"/>
          <p:cNvSpPr txBox="1">
            <a:spLocks noChangeArrowheads="1"/>
          </p:cNvSpPr>
          <p:nvPr/>
        </p:nvSpPr>
        <p:spPr bwMode="auto">
          <a:xfrm>
            <a:off x="1568450" y="5861050"/>
            <a:ext cx="3176588" cy="430213"/>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defRPr/>
            </a:pPr>
            <a:r>
              <a:rPr lang="en-US" sz="1100" dirty="0">
                <a:solidFill>
                  <a:srgbClr val="000000"/>
                </a:solidFill>
                <a:cs typeface="Arial"/>
              </a:rPr>
              <a:t>E5-2680 2s/16c (2.7GHz) Sandy Bridge</a:t>
            </a:r>
          </a:p>
          <a:p>
            <a:pPr algn="ctr">
              <a:defRPr/>
            </a:pPr>
            <a:endParaRPr lang="en-US" sz="1100" dirty="0">
              <a:solidFill>
                <a:srgbClr val="000000"/>
              </a:solidFill>
              <a:cs typeface="Arial"/>
            </a:endParaRPr>
          </a:p>
        </p:txBody>
      </p:sp>
    </p:spTree>
    <p:extLst>
      <p:ext uri="{BB962C8B-B14F-4D97-AF65-F5344CB8AC3E}">
        <p14:creationId xmlns:p14="http://schemas.microsoft.com/office/powerpoint/2010/main" val="38904706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27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827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066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6614" grpId="0" animBg="1"/>
      <p:bldP spid="882739" grpId="0"/>
      <p:bldP spid="88274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40"/>
          <p:cNvSpPr>
            <a:spLocks noChangeArrowheads="1"/>
          </p:cNvSpPr>
          <p:nvPr/>
        </p:nvSpPr>
        <p:spPr bwMode="auto">
          <a:xfrm>
            <a:off x="3195638" y="3468688"/>
            <a:ext cx="267493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marL="166688" indent="-166688" algn="ctr">
              <a:lnSpc>
                <a:spcPct val="100000"/>
              </a:lnSpc>
            </a:pPr>
            <a:r>
              <a:rPr lang="en-US" sz="3200" dirty="0" smtClean="0">
                <a:solidFill>
                  <a:schemeClr val="tx1"/>
                </a:solidFill>
                <a:ea typeface="MS PGothic" pitchFamily="34" charset="-128"/>
              </a:rPr>
              <a:t>Storage</a:t>
            </a:r>
            <a:endParaRPr lang="en-US" sz="3200" dirty="0">
              <a:solidFill>
                <a:schemeClr val="tx1"/>
              </a:solidFill>
              <a:ea typeface="MS PGothic" pitchFamily="34" charset="-128"/>
            </a:endParaRPr>
          </a:p>
        </p:txBody>
      </p:sp>
      <p:grpSp>
        <p:nvGrpSpPr>
          <p:cNvPr id="528388" name="Group 193"/>
          <p:cNvGrpSpPr>
            <a:grpSpLocks/>
          </p:cNvGrpSpPr>
          <p:nvPr/>
        </p:nvGrpSpPr>
        <p:grpSpPr bwMode="auto">
          <a:xfrm>
            <a:off x="3352800" y="1100138"/>
            <a:ext cx="2441575" cy="2441575"/>
            <a:chOff x="560" y="2042"/>
            <a:chExt cx="269" cy="269"/>
          </a:xfrm>
        </p:grpSpPr>
        <p:sp>
          <p:nvSpPr>
            <p:cNvPr id="528389" name="Oval 66"/>
            <p:cNvSpPr>
              <a:spLocks noChangeArrowheads="1"/>
            </p:cNvSpPr>
            <p:nvPr/>
          </p:nvSpPr>
          <p:spPr bwMode="auto">
            <a:xfrm>
              <a:off x="560" y="2042"/>
              <a:ext cx="269" cy="269"/>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nSpc>
                  <a:spcPct val="100000"/>
                </a:lnSpc>
              </a:pPr>
              <a:endParaRPr lang="en-US" sz="1400">
                <a:solidFill>
                  <a:srgbClr val="333333"/>
                </a:solidFill>
                <a:ea typeface="MS PGothic" pitchFamily="34" charset="-128"/>
              </a:endParaRPr>
            </a:p>
          </p:txBody>
        </p:sp>
        <p:grpSp>
          <p:nvGrpSpPr>
            <p:cNvPr id="528390" name="Group 181"/>
            <p:cNvGrpSpPr>
              <a:grpSpLocks/>
            </p:cNvGrpSpPr>
            <p:nvPr/>
          </p:nvGrpSpPr>
          <p:grpSpPr bwMode="auto">
            <a:xfrm>
              <a:off x="651" y="2084"/>
              <a:ext cx="88" cy="189"/>
              <a:chOff x="5350" y="980"/>
              <a:chExt cx="1230" cy="2586"/>
            </a:xfrm>
          </p:grpSpPr>
          <p:sp>
            <p:nvSpPr>
              <p:cNvPr id="528391" name="Freeform 182"/>
              <p:cNvSpPr>
                <a:spLocks/>
              </p:cNvSpPr>
              <p:nvPr/>
            </p:nvSpPr>
            <p:spPr bwMode="auto">
              <a:xfrm>
                <a:off x="5369" y="980"/>
                <a:ext cx="1198" cy="82"/>
              </a:xfrm>
              <a:custGeom>
                <a:avLst/>
                <a:gdLst>
                  <a:gd name="T0" fmla="*/ 2147483647 w 379"/>
                  <a:gd name="T1" fmla="*/ 2147483647 h 27"/>
                  <a:gd name="T2" fmla="*/ 2147483647 w 379"/>
                  <a:gd name="T3" fmla="*/ 0 h 27"/>
                  <a:gd name="T4" fmla="*/ 2147483647 w 379"/>
                  <a:gd name="T5" fmla="*/ 2147483647 h 27"/>
                  <a:gd name="T6" fmla="*/ 2147483647 w 379"/>
                  <a:gd name="T7" fmla="*/ 2147483647 h 27"/>
                  <a:gd name="T8" fmla="*/ 2147483647 w 379"/>
                  <a:gd name="T9" fmla="*/ 2147483647 h 27"/>
                  <a:gd name="T10" fmla="*/ 0 w 379"/>
                  <a:gd name="T11" fmla="*/ 2147483647 h 27"/>
                  <a:gd name="T12" fmla="*/ 2147483647 w 379"/>
                  <a:gd name="T13" fmla="*/ 2147483647 h 27"/>
                  <a:gd name="T14" fmla="*/ 2147483647 w 379"/>
                  <a:gd name="T15" fmla="*/ 2147483647 h 27"/>
                  <a:gd name="T16" fmla="*/ 2147483647 w 379"/>
                  <a:gd name="T17" fmla="*/ 2147483647 h 27"/>
                  <a:gd name="T18" fmla="*/ 2147483647 w 379"/>
                  <a:gd name="T19" fmla="*/ 2147483647 h 27"/>
                  <a:gd name="T20" fmla="*/ 2147483647 w 379"/>
                  <a:gd name="T21" fmla="*/ 2147483647 h 27"/>
                  <a:gd name="T22" fmla="*/ 2147483647 w 379"/>
                  <a:gd name="T23" fmla="*/ 2147483647 h 27"/>
                  <a:gd name="T24" fmla="*/ 2147483647 w 379"/>
                  <a:gd name="T25" fmla="*/ 2147483647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9"/>
                  <a:gd name="T40" fmla="*/ 0 h 27"/>
                  <a:gd name="T41" fmla="*/ 379 w 379"/>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9" h="27">
                    <a:moveTo>
                      <a:pt x="377" y="14"/>
                    </a:moveTo>
                    <a:lnTo>
                      <a:pt x="231" y="0"/>
                    </a:lnTo>
                    <a:lnTo>
                      <a:pt x="2" y="4"/>
                    </a:lnTo>
                    <a:lnTo>
                      <a:pt x="0" y="4"/>
                    </a:lnTo>
                    <a:lnTo>
                      <a:pt x="2" y="5"/>
                    </a:lnTo>
                    <a:lnTo>
                      <a:pt x="214" y="27"/>
                    </a:lnTo>
                    <a:lnTo>
                      <a:pt x="377" y="16"/>
                    </a:lnTo>
                    <a:lnTo>
                      <a:pt x="379" y="14"/>
                    </a:lnTo>
                    <a:lnTo>
                      <a:pt x="377"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2" name="Freeform 183"/>
              <p:cNvSpPr>
                <a:spLocks noEditPoints="1"/>
              </p:cNvSpPr>
              <p:nvPr/>
            </p:nvSpPr>
            <p:spPr bwMode="auto">
              <a:xfrm>
                <a:off x="5350" y="1031"/>
                <a:ext cx="672" cy="2535"/>
              </a:xfrm>
              <a:custGeom>
                <a:avLst/>
                <a:gdLst>
                  <a:gd name="T0" fmla="*/ 2147483647 w 211"/>
                  <a:gd name="T1" fmla="*/ 0 h 804"/>
                  <a:gd name="T2" fmla="*/ 2147483647 w 211"/>
                  <a:gd name="T3" fmla="*/ 0 h 804"/>
                  <a:gd name="T4" fmla="*/ 0 w 211"/>
                  <a:gd name="T5" fmla="*/ 2147483647 h 804"/>
                  <a:gd name="T6" fmla="*/ 2147483647 w 211"/>
                  <a:gd name="T7" fmla="*/ 2147483647 h 804"/>
                  <a:gd name="T8" fmla="*/ 2147483647 w 211"/>
                  <a:gd name="T9" fmla="*/ 2147483647 h 804"/>
                  <a:gd name="T10" fmla="*/ 2147483647 w 211"/>
                  <a:gd name="T11" fmla="*/ 2147483647 h 804"/>
                  <a:gd name="T12" fmla="*/ 2147483647 w 211"/>
                  <a:gd name="T13" fmla="*/ 2147483647 h 804"/>
                  <a:gd name="T14" fmla="*/ 2147483647 w 211"/>
                  <a:gd name="T15" fmla="*/ 2147483647 h 804"/>
                  <a:gd name="T16" fmla="*/ 2147483647 w 211"/>
                  <a:gd name="T17" fmla="*/ 2147483647 h 804"/>
                  <a:gd name="T18" fmla="*/ 2147483647 w 211"/>
                  <a:gd name="T19" fmla="*/ 2147483647 h 804"/>
                  <a:gd name="T20" fmla="*/ 2147483647 w 211"/>
                  <a:gd name="T21" fmla="*/ 2147483647 h 804"/>
                  <a:gd name="T22" fmla="*/ 2147483647 w 211"/>
                  <a:gd name="T23" fmla="*/ 2147483647 h 804"/>
                  <a:gd name="T24" fmla="*/ 2147483647 w 211"/>
                  <a:gd name="T25" fmla="*/ 2147483647 h 804"/>
                  <a:gd name="T26" fmla="*/ 2147483647 w 211"/>
                  <a:gd name="T27" fmla="*/ 2147483647 h 804"/>
                  <a:gd name="T28" fmla="*/ 2147483647 w 211"/>
                  <a:gd name="T29" fmla="*/ 2147483647 h 804"/>
                  <a:gd name="T30" fmla="*/ 2147483647 w 211"/>
                  <a:gd name="T31" fmla="*/ 2147483647 h 804"/>
                  <a:gd name="T32" fmla="*/ 2147483647 w 211"/>
                  <a:gd name="T33" fmla="*/ 2147483647 h 804"/>
                  <a:gd name="T34" fmla="*/ 2147483647 w 211"/>
                  <a:gd name="T35" fmla="*/ 2147483647 h 804"/>
                  <a:gd name="T36" fmla="*/ 2147483647 w 211"/>
                  <a:gd name="T37" fmla="*/ 2147483647 h 804"/>
                  <a:gd name="T38" fmla="*/ 2147483647 w 211"/>
                  <a:gd name="T39" fmla="*/ 2147483647 h 804"/>
                  <a:gd name="T40" fmla="*/ 2147483647 w 211"/>
                  <a:gd name="T41" fmla="*/ 2147483647 h 804"/>
                  <a:gd name="T42" fmla="*/ 2147483647 w 211"/>
                  <a:gd name="T43" fmla="*/ 2147483647 h 804"/>
                  <a:gd name="T44" fmla="*/ 2147483647 w 211"/>
                  <a:gd name="T45" fmla="*/ 2147483647 h 804"/>
                  <a:gd name="T46" fmla="*/ 2147483647 w 211"/>
                  <a:gd name="T47" fmla="*/ 2147483647 h 804"/>
                  <a:gd name="T48" fmla="*/ 2147483647 w 211"/>
                  <a:gd name="T49" fmla="*/ 2147483647 h 804"/>
                  <a:gd name="T50" fmla="*/ 2147483647 w 211"/>
                  <a:gd name="T51" fmla="*/ 2147483647 h 804"/>
                  <a:gd name="T52" fmla="*/ 2147483647 w 211"/>
                  <a:gd name="T53" fmla="*/ 2147483647 h 804"/>
                  <a:gd name="T54" fmla="*/ 2147483647 w 211"/>
                  <a:gd name="T55" fmla="*/ 2147483647 h 804"/>
                  <a:gd name="T56" fmla="*/ 2147483647 w 211"/>
                  <a:gd name="T57" fmla="*/ 2147483647 h 804"/>
                  <a:gd name="T58" fmla="*/ 2147483647 w 211"/>
                  <a:gd name="T59" fmla="*/ 2147483647 h 804"/>
                  <a:gd name="T60" fmla="*/ 2147483647 w 211"/>
                  <a:gd name="T61" fmla="*/ 2147483647 h 804"/>
                  <a:gd name="T62" fmla="*/ 2147483647 w 211"/>
                  <a:gd name="T63" fmla="*/ 2147483647 h 804"/>
                  <a:gd name="T64" fmla="*/ 2147483647 w 211"/>
                  <a:gd name="T65" fmla="*/ 2147483647 h 804"/>
                  <a:gd name="T66" fmla="*/ 2147483647 w 211"/>
                  <a:gd name="T67" fmla="*/ 2147483647 h 804"/>
                  <a:gd name="T68" fmla="*/ 2147483647 w 211"/>
                  <a:gd name="T69" fmla="*/ 2147483647 h 804"/>
                  <a:gd name="T70" fmla="*/ 2147483647 w 211"/>
                  <a:gd name="T71" fmla="*/ 2147483647 h 804"/>
                  <a:gd name="T72" fmla="*/ 2147483647 w 211"/>
                  <a:gd name="T73" fmla="*/ 2147483647 h 804"/>
                  <a:gd name="T74" fmla="*/ 2147483647 w 211"/>
                  <a:gd name="T75" fmla="*/ 2147483647 h 804"/>
                  <a:gd name="T76" fmla="*/ 2147483647 w 211"/>
                  <a:gd name="T77" fmla="*/ 2147483647 h 80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1"/>
                  <a:gd name="T118" fmla="*/ 0 h 804"/>
                  <a:gd name="T119" fmla="*/ 211 w 211"/>
                  <a:gd name="T120" fmla="*/ 804 h 80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1" h="804">
                    <a:moveTo>
                      <a:pt x="210" y="23"/>
                    </a:moveTo>
                    <a:lnTo>
                      <a:pt x="4" y="0"/>
                    </a:lnTo>
                    <a:lnTo>
                      <a:pt x="2" y="0"/>
                    </a:lnTo>
                    <a:lnTo>
                      <a:pt x="0" y="2"/>
                    </a:lnTo>
                    <a:lnTo>
                      <a:pt x="0" y="428"/>
                    </a:lnTo>
                    <a:lnTo>
                      <a:pt x="52" y="439"/>
                    </a:lnTo>
                    <a:lnTo>
                      <a:pt x="52" y="747"/>
                    </a:lnTo>
                    <a:lnTo>
                      <a:pt x="210" y="804"/>
                    </a:lnTo>
                    <a:lnTo>
                      <a:pt x="211" y="804"/>
                    </a:lnTo>
                    <a:lnTo>
                      <a:pt x="211" y="802"/>
                    </a:lnTo>
                    <a:lnTo>
                      <a:pt x="211" y="25"/>
                    </a:lnTo>
                    <a:lnTo>
                      <a:pt x="210" y="23"/>
                    </a:lnTo>
                    <a:close/>
                    <a:moveTo>
                      <a:pt x="171" y="420"/>
                    </a:moveTo>
                    <a:lnTo>
                      <a:pt x="171" y="420"/>
                    </a:lnTo>
                    <a:lnTo>
                      <a:pt x="167" y="418"/>
                    </a:lnTo>
                    <a:lnTo>
                      <a:pt x="163" y="416"/>
                    </a:lnTo>
                    <a:lnTo>
                      <a:pt x="162" y="412"/>
                    </a:lnTo>
                    <a:lnTo>
                      <a:pt x="162" y="409"/>
                    </a:lnTo>
                    <a:lnTo>
                      <a:pt x="162" y="405"/>
                    </a:lnTo>
                    <a:lnTo>
                      <a:pt x="163" y="404"/>
                    </a:lnTo>
                    <a:lnTo>
                      <a:pt x="167" y="402"/>
                    </a:lnTo>
                    <a:lnTo>
                      <a:pt x="171" y="400"/>
                    </a:lnTo>
                    <a:lnTo>
                      <a:pt x="174" y="402"/>
                    </a:lnTo>
                    <a:lnTo>
                      <a:pt x="176" y="404"/>
                    </a:lnTo>
                    <a:lnTo>
                      <a:pt x="178" y="407"/>
                    </a:lnTo>
                    <a:lnTo>
                      <a:pt x="179" y="411"/>
                    </a:lnTo>
                    <a:lnTo>
                      <a:pt x="178" y="414"/>
                    </a:lnTo>
                    <a:lnTo>
                      <a:pt x="176" y="418"/>
                    </a:lnTo>
                    <a:lnTo>
                      <a:pt x="174" y="420"/>
                    </a:lnTo>
                    <a:lnTo>
                      <a:pt x="171" y="420"/>
                    </a:lnTo>
                    <a:close/>
                    <a:moveTo>
                      <a:pt x="171" y="384"/>
                    </a:moveTo>
                    <a:lnTo>
                      <a:pt x="171" y="384"/>
                    </a:lnTo>
                    <a:lnTo>
                      <a:pt x="167" y="384"/>
                    </a:lnTo>
                    <a:lnTo>
                      <a:pt x="163" y="382"/>
                    </a:lnTo>
                    <a:lnTo>
                      <a:pt x="162" y="379"/>
                    </a:lnTo>
                    <a:lnTo>
                      <a:pt x="162" y="375"/>
                    </a:lnTo>
                    <a:lnTo>
                      <a:pt x="162" y="372"/>
                    </a:lnTo>
                    <a:lnTo>
                      <a:pt x="163" y="368"/>
                    </a:lnTo>
                    <a:lnTo>
                      <a:pt x="167" y="366"/>
                    </a:lnTo>
                    <a:lnTo>
                      <a:pt x="171" y="366"/>
                    </a:lnTo>
                    <a:lnTo>
                      <a:pt x="174" y="366"/>
                    </a:lnTo>
                    <a:lnTo>
                      <a:pt x="176" y="370"/>
                    </a:lnTo>
                    <a:lnTo>
                      <a:pt x="178" y="372"/>
                    </a:lnTo>
                    <a:lnTo>
                      <a:pt x="179" y="375"/>
                    </a:lnTo>
                    <a:lnTo>
                      <a:pt x="178" y="380"/>
                    </a:lnTo>
                    <a:lnTo>
                      <a:pt x="176" y="382"/>
                    </a:lnTo>
                    <a:lnTo>
                      <a:pt x="174" y="384"/>
                    </a:lnTo>
                    <a:lnTo>
                      <a:pt x="171" y="384"/>
                    </a:lnTo>
                    <a:close/>
                    <a:moveTo>
                      <a:pt x="179" y="322"/>
                    </a:moveTo>
                    <a:lnTo>
                      <a:pt x="30" y="295"/>
                    </a:lnTo>
                    <a:lnTo>
                      <a:pt x="30" y="274"/>
                    </a:lnTo>
                    <a:lnTo>
                      <a:pt x="179" y="301"/>
                    </a:lnTo>
                    <a:lnTo>
                      <a:pt x="179" y="322"/>
                    </a:lnTo>
                    <a:close/>
                    <a:moveTo>
                      <a:pt x="179" y="254"/>
                    </a:moveTo>
                    <a:lnTo>
                      <a:pt x="32" y="229"/>
                    </a:lnTo>
                    <a:lnTo>
                      <a:pt x="32" y="208"/>
                    </a:lnTo>
                    <a:lnTo>
                      <a:pt x="179" y="235"/>
                    </a:lnTo>
                    <a:lnTo>
                      <a:pt x="179" y="254"/>
                    </a:lnTo>
                    <a:close/>
                    <a:moveTo>
                      <a:pt x="179" y="187"/>
                    </a:moveTo>
                    <a:lnTo>
                      <a:pt x="30" y="164"/>
                    </a:lnTo>
                    <a:lnTo>
                      <a:pt x="30" y="144"/>
                    </a:lnTo>
                    <a:lnTo>
                      <a:pt x="179" y="167"/>
                    </a:lnTo>
                    <a:lnTo>
                      <a:pt x="179" y="187"/>
                    </a:lnTo>
                    <a:close/>
                    <a:moveTo>
                      <a:pt x="179" y="121"/>
                    </a:moveTo>
                    <a:lnTo>
                      <a:pt x="30" y="100"/>
                    </a:lnTo>
                    <a:lnTo>
                      <a:pt x="30" y="78"/>
                    </a:lnTo>
                    <a:lnTo>
                      <a:pt x="179" y="100"/>
                    </a:lnTo>
                    <a:lnTo>
                      <a:pt x="179" y="1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3" name="Freeform 184"/>
              <p:cNvSpPr>
                <a:spLocks noEditPoints="1"/>
              </p:cNvSpPr>
              <p:nvPr/>
            </p:nvSpPr>
            <p:spPr bwMode="auto">
              <a:xfrm>
                <a:off x="6066" y="1062"/>
                <a:ext cx="514" cy="2504"/>
              </a:xfrm>
              <a:custGeom>
                <a:avLst/>
                <a:gdLst>
                  <a:gd name="T0" fmla="*/ 2147483647 w 161"/>
                  <a:gd name="T1" fmla="*/ 2147483647 h 793"/>
                  <a:gd name="T2" fmla="*/ 2147483647 w 161"/>
                  <a:gd name="T3" fmla="*/ 2147483647 h 793"/>
                  <a:gd name="T4" fmla="*/ 2147483647 w 161"/>
                  <a:gd name="T5" fmla="*/ 2147483647 h 793"/>
                  <a:gd name="T6" fmla="*/ 2147483647 w 161"/>
                  <a:gd name="T7" fmla="*/ 2147483647 h 793"/>
                  <a:gd name="T8" fmla="*/ 2147483647 w 161"/>
                  <a:gd name="T9" fmla="*/ 2147483647 h 793"/>
                  <a:gd name="T10" fmla="*/ 2147483647 w 161"/>
                  <a:gd name="T11" fmla="*/ 0 h 793"/>
                  <a:gd name="T12" fmla="*/ 2147483647 w 161"/>
                  <a:gd name="T13" fmla="*/ 2147483647 h 793"/>
                  <a:gd name="T14" fmla="*/ 2147483647 w 161"/>
                  <a:gd name="T15" fmla="*/ 2147483647 h 793"/>
                  <a:gd name="T16" fmla="*/ 0 w 161"/>
                  <a:gd name="T17" fmla="*/ 2147483647 h 793"/>
                  <a:gd name="T18" fmla="*/ 0 w 161"/>
                  <a:gd name="T19" fmla="*/ 2147483647 h 793"/>
                  <a:gd name="T20" fmla="*/ 0 w 161"/>
                  <a:gd name="T21" fmla="*/ 2147483647 h 793"/>
                  <a:gd name="T22" fmla="*/ 0 w 161"/>
                  <a:gd name="T23" fmla="*/ 2147483647 h 793"/>
                  <a:gd name="T24" fmla="*/ 0 w 161"/>
                  <a:gd name="T25" fmla="*/ 2147483647 h 793"/>
                  <a:gd name="T26" fmla="*/ 2147483647 w 161"/>
                  <a:gd name="T27" fmla="*/ 2147483647 h 793"/>
                  <a:gd name="T28" fmla="*/ 2147483647 w 161"/>
                  <a:gd name="T29" fmla="*/ 2147483647 h 793"/>
                  <a:gd name="T30" fmla="*/ 2147483647 w 161"/>
                  <a:gd name="T31" fmla="*/ 2147483647 h 793"/>
                  <a:gd name="T32" fmla="*/ 2147483647 w 161"/>
                  <a:gd name="T33" fmla="*/ 2147483647 h 793"/>
                  <a:gd name="T34" fmla="*/ 2147483647 w 161"/>
                  <a:gd name="T35" fmla="*/ 2147483647 h 793"/>
                  <a:gd name="T36" fmla="*/ 2147483647 w 161"/>
                  <a:gd name="T37" fmla="*/ 2147483647 h 793"/>
                  <a:gd name="T38" fmla="*/ 2147483647 w 161"/>
                  <a:gd name="T39" fmla="*/ 2147483647 h 793"/>
                  <a:gd name="T40" fmla="*/ 2147483647 w 161"/>
                  <a:gd name="T41" fmla="*/ 2147483647 h 793"/>
                  <a:gd name="T42" fmla="*/ 2147483647 w 161"/>
                  <a:gd name="T43" fmla="*/ 2147483647 h 793"/>
                  <a:gd name="T44" fmla="*/ 2147483647 w 161"/>
                  <a:gd name="T45" fmla="*/ 2147483647 h 793"/>
                  <a:gd name="T46" fmla="*/ 2147483647 w 161"/>
                  <a:gd name="T47" fmla="*/ 2147483647 h 793"/>
                  <a:gd name="T48" fmla="*/ 2147483647 w 161"/>
                  <a:gd name="T49" fmla="*/ 2147483647 h 793"/>
                  <a:gd name="T50" fmla="*/ 2147483647 w 161"/>
                  <a:gd name="T51" fmla="*/ 2147483647 h 793"/>
                  <a:gd name="T52" fmla="*/ 2147483647 w 161"/>
                  <a:gd name="T53" fmla="*/ 2147483647 h 793"/>
                  <a:gd name="T54" fmla="*/ 2147483647 w 161"/>
                  <a:gd name="T55" fmla="*/ 2147483647 h 793"/>
                  <a:gd name="T56" fmla="*/ 2147483647 w 161"/>
                  <a:gd name="T57" fmla="*/ 2147483647 h 793"/>
                  <a:gd name="T58" fmla="*/ 2147483647 w 161"/>
                  <a:gd name="T59" fmla="*/ 2147483647 h 793"/>
                  <a:gd name="T60" fmla="*/ 2147483647 w 161"/>
                  <a:gd name="T61" fmla="*/ 2147483647 h 793"/>
                  <a:gd name="T62" fmla="*/ 2147483647 w 161"/>
                  <a:gd name="T63" fmla="*/ 2147483647 h 793"/>
                  <a:gd name="T64" fmla="*/ 2147483647 w 161"/>
                  <a:gd name="T65" fmla="*/ 2147483647 h 793"/>
                  <a:gd name="T66" fmla="*/ 2147483647 w 161"/>
                  <a:gd name="T67" fmla="*/ 2147483647 h 793"/>
                  <a:gd name="T68" fmla="*/ 2147483647 w 161"/>
                  <a:gd name="T69" fmla="*/ 2147483647 h 793"/>
                  <a:gd name="T70" fmla="*/ 2147483647 w 161"/>
                  <a:gd name="T71" fmla="*/ 2147483647 h 793"/>
                  <a:gd name="T72" fmla="*/ 2147483647 w 161"/>
                  <a:gd name="T73" fmla="*/ 2147483647 h 7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1"/>
                  <a:gd name="T112" fmla="*/ 0 h 793"/>
                  <a:gd name="T113" fmla="*/ 161 w 161"/>
                  <a:gd name="T114" fmla="*/ 793 h 7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1" h="793">
                    <a:moveTo>
                      <a:pt x="106" y="295"/>
                    </a:moveTo>
                    <a:lnTo>
                      <a:pt x="161" y="281"/>
                    </a:lnTo>
                    <a:lnTo>
                      <a:pt x="161" y="2"/>
                    </a:lnTo>
                    <a:lnTo>
                      <a:pt x="160" y="0"/>
                    </a:lnTo>
                    <a:lnTo>
                      <a:pt x="1" y="12"/>
                    </a:lnTo>
                    <a:lnTo>
                      <a:pt x="0" y="14"/>
                    </a:lnTo>
                    <a:lnTo>
                      <a:pt x="0" y="791"/>
                    </a:lnTo>
                    <a:lnTo>
                      <a:pt x="0" y="793"/>
                    </a:lnTo>
                    <a:lnTo>
                      <a:pt x="1" y="793"/>
                    </a:lnTo>
                    <a:lnTo>
                      <a:pt x="106" y="743"/>
                    </a:lnTo>
                    <a:lnTo>
                      <a:pt x="106" y="295"/>
                    </a:lnTo>
                    <a:close/>
                    <a:moveTo>
                      <a:pt x="137" y="50"/>
                    </a:moveTo>
                    <a:lnTo>
                      <a:pt x="137" y="50"/>
                    </a:lnTo>
                    <a:lnTo>
                      <a:pt x="140" y="51"/>
                    </a:lnTo>
                    <a:lnTo>
                      <a:pt x="142" y="53"/>
                    </a:lnTo>
                    <a:lnTo>
                      <a:pt x="144" y="55"/>
                    </a:lnTo>
                    <a:lnTo>
                      <a:pt x="145" y="58"/>
                    </a:lnTo>
                    <a:lnTo>
                      <a:pt x="144" y="64"/>
                    </a:lnTo>
                    <a:lnTo>
                      <a:pt x="142" y="66"/>
                    </a:lnTo>
                    <a:lnTo>
                      <a:pt x="140" y="69"/>
                    </a:lnTo>
                    <a:lnTo>
                      <a:pt x="137" y="69"/>
                    </a:lnTo>
                    <a:lnTo>
                      <a:pt x="133" y="69"/>
                    </a:lnTo>
                    <a:lnTo>
                      <a:pt x="129" y="67"/>
                    </a:lnTo>
                    <a:lnTo>
                      <a:pt x="128" y="64"/>
                    </a:lnTo>
                    <a:lnTo>
                      <a:pt x="128" y="60"/>
                    </a:lnTo>
                    <a:lnTo>
                      <a:pt x="128" y="57"/>
                    </a:lnTo>
                    <a:lnTo>
                      <a:pt x="129" y="53"/>
                    </a:lnTo>
                    <a:lnTo>
                      <a:pt x="133" y="51"/>
                    </a:lnTo>
                    <a:lnTo>
                      <a:pt x="137"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4" name="Freeform 185"/>
              <p:cNvSpPr>
                <a:spLocks/>
              </p:cNvSpPr>
              <p:nvPr/>
            </p:nvSpPr>
            <p:spPr bwMode="auto">
              <a:xfrm>
                <a:off x="5350" y="2422"/>
                <a:ext cx="127" cy="954"/>
              </a:xfrm>
              <a:custGeom>
                <a:avLst/>
                <a:gdLst>
                  <a:gd name="T0" fmla="*/ 2147483647 w 39"/>
                  <a:gd name="T1" fmla="*/ 2147483647 h 302"/>
                  <a:gd name="T2" fmla="*/ 0 w 39"/>
                  <a:gd name="T3" fmla="*/ 0 h 302"/>
                  <a:gd name="T4" fmla="*/ 0 w 39"/>
                  <a:gd name="T5" fmla="*/ 2147483647 h 302"/>
                  <a:gd name="T6" fmla="*/ 0 w 39"/>
                  <a:gd name="T7" fmla="*/ 2147483647 h 302"/>
                  <a:gd name="T8" fmla="*/ 2147483647 w 39"/>
                  <a:gd name="T9" fmla="*/ 2147483647 h 302"/>
                  <a:gd name="T10" fmla="*/ 2147483647 w 39"/>
                  <a:gd name="T11" fmla="*/ 2147483647 h 302"/>
                  <a:gd name="T12" fmla="*/ 2147483647 w 39"/>
                  <a:gd name="T13" fmla="*/ 2147483647 h 302"/>
                  <a:gd name="T14" fmla="*/ 2147483647 w 39"/>
                  <a:gd name="T15" fmla="*/ 2147483647 h 302"/>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302"/>
                  <a:gd name="T26" fmla="*/ 39 w 39"/>
                  <a:gd name="T27" fmla="*/ 302 h 3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302">
                    <a:moveTo>
                      <a:pt x="39" y="9"/>
                    </a:moveTo>
                    <a:lnTo>
                      <a:pt x="0" y="0"/>
                    </a:lnTo>
                    <a:lnTo>
                      <a:pt x="0" y="286"/>
                    </a:lnTo>
                    <a:lnTo>
                      <a:pt x="2" y="288"/>
                    </a:lnTo>
                    <a:lnTo>
                      <a:pt x="4" y="288"/>
                    </a:lnTo>
                    <a:lnTo>
                      <a:pt x="39" y="302"/>
                    </a:lnTo>
                    <a:lnTo>
                      <a:pt x="39" y="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5" name="Freeform 186"/>
              <p:cNvSpPr>
                <a:spLocks/>
              </p:cNvSpPr>
              <p:nvPr/>
            </p:nvSpPr>
            <p:spPr bwMode="auto">
              <a:xfrm>
                <a:off x="6447" y="1992"/>
                <a:ext cx="133" cy="1403"/>
              </a:xfrm>
              <a:custGeom>
                <a:avLst/>
                <a:gdLst>
                  <a:gd name="T0" fmla="*/ 0 w 42"/>
                  <a:gd name="T1" fmla="*/ 2147483647 h 444"/>
                  <a:gd name="T2" fmla="*/ 0 w 42"/>
                  <a:gd name="T3" fmla="*/ 2147483647 h 444"/>
                  <a:gd name="T4" fmla="*/ 2147483647 w 42"/>
                  <a:gd name="T5" fmla="*/ 2147483647 h 444"/>
                  <a:gd name="T6" fmla="*/ 2147483647 w 42"/>
                  <a:gd name="T7" fmla="*/ 2147483647 h 444"/>
                  <a:gd name="T8" fmla="*/ 2147483647 w 42"/>
                  <a:gd name="T9" fmla="*/ 2147483647 h 444"/>
                  <a:gd name="T10" fmla="*/ 2147483647 w 42"/>
                  <a:gd name="T11" fmla="*/ 2147483647 h 444"/>
                  <a:gd name="T12" fmla="*/ 2147483647 w 42"/>
                  <a:gd name="T13" fmla="*/ 0 h 444"/>
                  <a:gd name="T14" fmla="*/ 0 w 42"/>
                  <a:gd name="T15" fmla="*/ 2147483647 h 44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44"/>
                  <a:gd name="T26" fmla="*/ 42 w 42"/>
                  <a:gd name="T27" fmla="*/ 444 h 4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44">
                    <a:moveTo>
                      <a:pt x="0" y="13"/>
                    </a:moveTo>
                    <a:lnTo>
                      <a:pt x="0" y="444"/>
                    </a:lnTo>
                    <a:lnTo>
                      <a:pt x="41" y="425"/>
                    </a:lnTo>
                    <a:lnTo>
                      <a:pt x="42" y="425"/>
                    </a:lnTo>
                    <a:lnTo>
                      <a:pt x="42" y="423"/>
                    </a:lnTo>
                    <a:lnTo>
                      <a:pt x="42" y="0"/>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Tree>
    <p:extLst>
      <p:ext uri="{BB962C8B-B14F-4D97-AF65-F5344CB8AC3E}">
        <p14:creationId xmlns:p14="http://schemas.microsoft.com/office/powerpoint/2010/main" val="1036233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p:txBody>
          <a:bodyPr/>
          <a:lstStyle/>
          <a:p>
            <a:r>
              <a:rPr lang="en-US">
                <a:latin typeface="Arial" charset="0"/>
                <a:ea typeface="ＭＳ Ｐゴシック" charset="0"/>
              </a:rPr>
              <a:t>Flex System Storage Choice</a:t>
            </a:r>
          </a:p>
        </p:txBody>
      </p:sp>
      <p:sp>
        <p:nvSpPr>
          <p:cNvPr id="7" name="TextBox 22"/>
          <p:cNvSpPr txBox="1">
            <a:spLocks noChangeArrowheads="1"/>
          </p:cNvSpPr>
          <p:nvPr/>
        </p:nvSpPr>
        <p:spPr bwMode="auto">
          <a:xfrm>
            <a:off x="450850" y="4381500"/>
            <a:ext cx="4024313"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indent="0" eaLnBrk="1" hangingPunct="1">
              <a:defRPr/>
            </a:pPr>
            <a:r>
              <a:rPr lang="en-US" sz="1700" b="1" dirty="0" smtClean="0"/>
              <a:t>Flex System V7000 Storage Node</a:t>
            </a:r>
          </a:p>
          <a:p>
            <a:pPr eaLnBrk="1" hangingPunct="1">
              <a:lnSpc>
                <a:spcPct val="110000"/>
              </a:lnSpc>
              <a:buFont typeface="Arial" charset="0"/>
              <a:buChar char="•"/>
              <a:defRPr/>
            </a:pPr>
            <a:r>
              <a:rPr lang="en-US" sz="1500" dirty="0" smtClean="0"/>
              <a:t>Automatic discovery and credentials</a:t>
            </a:r>
          </a:p>
          <a:p>
            <a:pPr eaLnBrk="1" hangingPunct="1">
              <a:lnSpc>
                <a:spcPct val="110000"/>
              </a:lnSpc>
              <a:buFont typeface="Arial" charset="0"/>
              <a:buChar char="•"/>
              <a:defRPr/>
            </a:pPr>
            <a:r>
              <a:rPr lang="en-US" sz="1500" dirty="0" smtClean="0"/>
              <a:t>Automated firmware updates</a:t>
            </a:r>
          </a:p>
          <a:p>
            <a:pPr eaLnBrk="1" hangingPunct="1">
              <a:lnSpc>
                <a:spcPct val="110000"/>
              </a:lnSpc>
              <a:buFont typeface="Arial" charset="0"/>
              <a:buChar char="•"/>
              <a:defRPr/>
            </a:pPr>
            <a:r>
              <a:rPr lang="en-US" sz="1500" dirty="0" smtClean="0"/>
              <a:t>Call home support</a:t>
            </a:r>
          </a:p>
          <a:p>
            <a:pPr eaLnBrk="1" hangingPunct="1">
              <a:lnSpc>
                <a:spcPct val="110000"/>
              </a:lnSpc>
              <a:buFont typeface="Arial" charset="0"/>
              <a:buChar char="•"/>
              <a:defRPr/>
            </a:pPr>
            <a:r>
              <a:rPr lang="en-US" sz="1500" dirty="0" smtClean="0"/>
              <a:t>Integrated into FSM chassis map</a:t>
            </a:r>
          </a:p>
          <a:p>
            <a:pPr eaLnBrk="1" hangingPunct="1">
              <a:lnSpc>
                <a:spcPct val="110000"/>
              </a:lnSpc>
              <a:buFont typeface="Arial" charset="0"/>
              <a:buChar char="•"/>
              <a:defRPr/>
            </a:pPr>
            <a:r>
              <a:rPr lang="en-US" sz="1500" dirty="0" smtClean="0"/>
              <a:t>LUN creation and host mapping</a:t>
            </a:r>
          </a:p>
          <a:p>
            <a:pPr eaLnBrk="1" hangingPunct="1">
              <a:lnSpc>
                <a:spcPct val="110000"/>
              </a:lnSpc>
              <a:buFont typeface="Arial" charset="0"/>
              <a:buChar char="•"/>
              <a:defRPr/>
            </a:pPr>
            <a:r>
              <a:rPr lang="en-US" sz="1500" dirty="0" smtClean="0"/>
              <a:t>FC, FCoE, and iSCSI</a:t>
            </a:r>
          </a:p>
        </p:txBody>
      </p:sp>
      <p:sp>
        <p:nvSpPr>
          <p:cNvPr id="9" name="TextBox 22"/>
          <p:cNvSpPr txBox="1">
            <a:spLocks noChangeArrowheads="1"/>
          </p:cNvSpPr>
          <p:nvPr/>
        </p:nvSpPr>
        <p:spPr bwMode="auto">
          <a:xfrm>
            <a:off x="4840288" y="4381500"/>
            <a:ext cx="4024312"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indent="0" eaLnBrk="1" hangingPunct="1">
              <a:defRPr/>
            </a:pPr>
            <a:r>
              <a:rPr lang="en-US" sz="1700" b="1" dirty="0" smtClean="0"/>
              <a:t>SAN attach external storage</a:t>
            </a:r>
          </a:p>
          <a:p>
            <a:pPr eaLnBrk="1" hangingPunct="1">
              <a:lnSpc>
                <a:spcPct val="110000"/>
              </a:lnSpc>
              <a:buFont typeface="Arial" charset="0"/>
              <a:buChar char="•"/>
              <a:defRPr/>
            </a:pPr>
            <a:r>
              <a:rPr lang="en-US" sz="1500" dirty="0" smtClean="0"/>
              <a:t>DS8000, XIV, Storwize V7000 and V3700, DS5000, DS4000, DS3000, N Series</a:t>
            </a:r>
          </a:p>
          <a:p>
            <a:pPr eaLnBrk="1" hangingPunct="1">
              <a:buFont typeface="Arial" charset="0"/>
              <a:buChar char="•"/>
              <a:defRPr/>
            </a:pPr>
            <a:endParaRPr lang="en-US" sz="1600" dirty="0" smtClean="0"/>
          </a:p>
          <a:p>
            <a:pPr marL="0" indent="0" eaLnBrk="1" hangingPunct="1">
              <a:defRPr/>
            </a:pPr>
            <a:r>
              <a:rPr lang="en-US" sz="1700" b="1" dirty="0" smtClean="0"/>
              <a:t>Virtualize external storage</a:t>
            </a:r>
          </a:p>
          <a:p>
            <a:pPr eaLnBrk="1" hangingPunct="1">
              <a:lnSpc>
                <a:spcPct val="110000"/>
              </a:lnSpc>
              <a:buFont typeface="Arial"/>
              <a:buChar char="•"/>
              <a:defRPr/>
            </a:pPr>
            <a:r>
              <a:rPr lang="en-US" sz="1500" dirty="0" smtClean="0"/>
              <a:t>Flex System V7000, Storwize V7000, SAN Volume Controller</a:t>
            </a:r>
          </a:p>
        </p:txBody>
      </p:sp>
      <p:grpSp>
        <p:nvGrpSpPr>
          <p:cNvPr id="17412" name="Group 9"/>
          <p:cNvGrpSpPr>
            <a:grpSpLocks noChangeAspect="1"/>
          </p:cNvGrpSpPr>
          <p:nvPr/>
        </p:nvGrpSpPr>
        <p:grpSpPr bwMode="auto">
          <a:xfrm>
            <a:off x="2143125" y="1482725"/>
            <a:ext cx="4857750" cy="2378075"/>
            <a:chOff x="2440464" y="2841552"/>
            <a:chExt cx="5969000" cy="2921000"/>
          </a:xfrm>
        </p:grpSpPr>
        <p:pic>
          <p:nvPicPr>
            <p:cNvPr id="17413" name="Picture 10"/>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440464" y="2841552"/>
              <a:ext cx="5969000"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3" descr="re_storwizeSRC"/>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608138" y="3993623"/>
              <a:ext cx="2635398" cy="653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12"/>
            <p:cNvPicPr>
              <a:picLocks noChangeAspect="1"/>
            </p:cNvPicPr>
            <p:nvPr/>
          </p:nvPicPr>
          <p:blipFill>
            <a:blip r:embed="rId3" cstate="print">
              <a:extLst>
                <a:ext uri="{28A0092B-C50C-407E-A947-70E740481C1C}">
                  <a14:useLocalDpi xmlns:a14="http://schemas.microsoft.com/office/drawing/2010/main"/>
                </a:ext>
              </a:extLst>
            </a:blip>
            <a:srcRect l="2573" t="17618" r="52888" b="71512"/>
            <a:stretch>
              <a:fillRect/>
            </a:stretch>
          </p:blipFill>
          <p:spPr bwMode="auto">
            <a:xfrm>
              <a:off x="2601650" y="3673431"/>
              <a:ext cx="265853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6"/>
          <p:cNvSpPr>
            <a:spLocks noChangeArrowheads="1"/>
          </p:cNvSpPr>
          <p:nvPr/>
        </p:nvSpPr>
        <p:spPr bwMode="auto">
          <a:xfrm>
            <a:off x="179388" y="1494155"/>
            <a:ext cx="5775325" cy="478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361950" indent="-361950" defTabSz="1449388">
              <a:spcBef>
                <a:spcPct val="30000"/>
              </a:spcBef>
              <a:buClr>
                <a:srgbClr val="8DC63F"/>
              </a:buClr>
              <a:buFont typeface="Wingdings" pitchFamily="2" charset="2"/>
              <a:buChar char="§"/>
            </a:pPr>
            <a:r>
              <a:rPr lang="en-GB" sz="2000" dirty="0"/>
              <a:t>IBM’s first organic offering for mid-range requirements</a:t>
            </a:r>
            <a:endParaRPr lang="en-GB" sz="1800" dirty="0"/>
          </a:p>
          <a:p>
            <a:pPr marL="361950" indent="-361950" defTabSz="1449388">
              <a:spcBef>
                <a:spcPct val="30000"/>
              </a:spcBef>
              <a:buClr>
                <a:srgbClr val="8DC63F"/>
              </a:buClr>
            </a:pPr>
            <a:r>
              <a:rPr lang="en-GB" sz="2000" dirty="0"/>
              <a:t> </a:t>
            </a:r>
          </a:p>
          <a:p>
            <a:pPr marL="361950" indent="-361950" defTabSz="1449388">
              <a:spcBef>
                <a:spcPct val="30000"/>
              </a:spcBef>
              <a:buClr>
                <a:srgbClr val="8DC63F"/>
              </a:buClr>
              <a:buFont typeface="Wingdings" pitchFamily="2" charset="2"/>
              <a:buChar char="§"/>
            </a:pPr>
            <a:r>
              <a:rPr lang="en-GB" sz="2000" dirty="0"/>
              <a:t>Combines the best characteristics of IBM storage technology:</a:t>
            </a:r>
          </a:p>
          <a:p>
            <a:pPr marL="819150" lvl="1" indent="-361950" defTabSz="1449388">
              <a:spcBef>
                <a:spcPct val="30000"/>
              </a:spcBef>
              <a:buClr>
                <a:srgbClr val="8DC63F"/>
              </a:buClr>
              <a:buFont typeface="Wingdings" pitchFamily="2" charset="2"/>
              <a:buChar char="§"/>
            </a:pPr>
            <a:r>
              <a:rPr lang="en-GB" sz="1800" dirty="0"/>
              <a:t>DS8 – </a:t>
            </a:r>
            <a:r>
              <a:rPr lang="en-GB" sz="1800" b="1" dirty="0">
                <a:solidFill>
                  <a:srgbClr val="0000CC"/>
                </a:solidFill>
              </a:rPr>
              <a:t>Easy Tier</a:t>
            </a:r>
            <a:r>
              <a:rPr lang="en-GB" sz="1800" dirty="0"/>
              <a:t>, Raid Code</a:t>
            </a:r>
          </a:p>
          <a:p>
            <a:pPr marL="819150" lvl="1" indent="-361950" defTabSz="1449388">
              <a:spcBef>
                <a:spcPct val="30000"/>
              </a:spcBef>
              <a:buClr>
                <a:srgbClr val="8DC63F"/>
              </a:buClr>
              <a:buFont typeface="Wingdings" pitchFamily="2" charset="2"/>
              <a:buChar char="§"/>
            </a:pPr>
            <a:r>
              <a:rPr lang="en-GB" sz="1800" dirty="0"/>
              <a:t>SVC – </a:t>
            </a:r>
            <a:r>
              <a:rPr lang="en-GB" sz="1800" b="1" dirty="0">
                <a:solidFill>
                  <a:srgbClr val="0000CC"/>
                </a:solidFill>
              </a:rPr>
              <a:t>External Storage Virtualization</a:t>
            </a:r>
          </a:p>
          <a:p>
            <a:pPr marL="819150" lvl="1" indent="-361950" defTabSz="1449388">
              <a:spcBef>
                <a:spcPct val="30000"/>
              </a:spcBef>
              <a:buClr>
                <a:srgbClr val="8DC63F"/>
              </a:buClr>
              <a:buFont typeface="Wingdings" pitchFamily="2" charset="2"/>
              <a:buChar char="§"/>
            </a:pPr>
            <a:r>
              <a:rPr lang="en-GB" sz="1800" dirty="0"/>
              <a:t>XIV – </a:t>
            </a:r>
            <a:r>
              <a:rPr lang="en-GB" sz="1800" b="1" dirty="0">
                <a:solidFill>
                  <a:srgbClr val="0000CC"/>
                </a:solidFill>
              </a:rPr>
              <a:t>Industry-leading GUI and Ease of Management</a:t>
            </a:r>
          </a:p>
          <a:p>
            <a:pPr marL="819150" lvl="1" indent="-361950" defTabSz="1449388">
              <a:spcBef>
                <a:spcPct val="30000"/>
              </a:spcBef>
              <a:buClr>
                <a:srgbClr val="8DC63F"/>
              </a:buClr>
              <a:buFont typeface="Wingdings" pitchFamily="2" charset="2"/>
              <a:buChar char="§"/>
            </a:pPr>
            <a:r>
              <a:rPr lang="en-GB" sz="1800" dirty="0"/>
              <a:t>Tivoli Software </a:t>
            </a:r>
            <a:r>
              <a:rPr lang="en-GB" sz="1800" b="1" dirty="0">
                <a:solidFill>
                  <a:srgbClr val="0000CC"/>
                </a:solidFill>
              </a:rPr>
              <a:t>– </a:t>
            </a:r>
            <a:r>
              <a:rPr lang="en-GB" sz="1800" b="1" dirty="0" err="1">
                <a:solidFill>
                  <a:srgbClr val="0000CC"/>
                </a:solidFill>
              </a:rPr>
              <a:t>FlashCopy</a:t>
            </a:r>
            <a:r>
              <a:rPr lang="en-GB" sz="1800" b="1" dirty="0">
                <a:solidFill>
                  <a:srgbClr val="0000CC"/>
                </a:solidFill>
              </a:rPr>
              <a:t>, </a:t>
            </a:r>
            <a:r>
              <a:rPr lang="en-GB" sz="1800" b="1" dirty="0" err="1">
                <a:solidFill>
                  <a:srgbClr val="0000CC"/>
                </a:solidFill>
              </a:rPr>
              <a:t>FlashCopy</a:t>
            </a:r>
            <a:r>
              <a:rPr lang="en-GB" sz="1800" b="1" dirty="0">
                <a:solidFill>
                  <a:srgbClr val="0000CC"/>
                </a:solidFill>
              </a:rPr>
              <a:t> Manager, Remote Copy</a:t>
            </a:r>
          </a:p>
          <a:p>
            <a:pPr marL="361950" indent="-361950" defTabSz="1449388">
              <a:spcBef>
                <a:spcPct val="30000"/>
              </a:spcBef>
              <a:buClr>
                <a:srgbClr val="8DC63F"/>
              </a:buClr>
              <a:buFont typeface="Wingdings" pitchFamily="2" charset="2"/>
              <a:buChar char="§"/>
            </a:pPr>
            <a:endParaRPr lang="en-GB" sz="1800" dirty="0"/>
          </a:p>
          <a:p>
            <a:pPr marL="361950" indent="-361950" defTabSz="1449388">
              <a:spcBef>
                <a:spcPct val="30000"/>
              </a:spcBef>
              <a:buClr>
                <a:srgbClr val="8DC63F"/>
              </a:buClr>
              <a:buFont typeface="Wingdings" pitchFamily="2" charset="2"/>
              <a:buChar char="§"/>
            </a:pPr>
            <a:r>
              <a:rPr lang="en-GB" sz="2000" dirty="0">
                <a:solidFill>
                  <a:srgbClr val="0000CC"/>
                </a:solidFill>
              </a:rPr>
              <a:t>More than </a:t>
            </a:r>
            <a:r>
              <a:rPr lang="en-GB" sz="2000" i="1" u="sng" dirty="0">
                <a:solidFill>
                  <a:srgbClr val="0000CC"/>
                </a:solidFill>
              </a:rPr>
              <a:t>3000 </a:t>
            </a:r>
            <a:r>
              <a:rPr lang="en-GB" sz="2000" dirty="0">
                <a:solidFill>
                  <a:srgbClr val="0000CC"/>
                </a:solidFill>
              </a:rPr>
              <a:t>deployed worldwide in first 8 months</a:t>
            </a:r>
            <a:r>
              <a:rPr lang="en-GB" sz="1800" dirty="0"/>
              <a:t>	</a:t>
            </a:r>
          </a:p>
        </p:txBody>
      </p:sp>
      <p:pic>
        <p:nvPicPr>
          <p:cNvPr id="67587" name="Picture 14" descr="Storwiz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238" y="4997450"/>
            <a:ext cx="3309937" cy="150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0" name="Rectangle 15"/>
          <p:cNvSpPr>
            <a:spLocks noChangeArrowheads="1"/>
          </p:cNvSpPr>
          <p:nvPr/>
        </p:nvSpPr>
        <p:spPr bwMode="auto">
          <a:xfrm>
            <a:off x="290513" y="619125"/>
            <a:ext cx="8839200" cy="274691"/>
          </a:xfrm>
          <a:prstGeom prst="rect">
            <a:avLst/>
          </a:prstGeom>
          <a:noFill/>
          <a:ln>
            <a:noFill/>
          </a:ln>
          <a:effectLst/>
          <a:extLst/>
        </p:spPr>
        <p:txBody>
          <a:bodyPr lIns="0" tIns="0" rIns="0" bIns="0">
            <a:spAutoFit/>
          </a:bodyPr>
          <a:lstStyle/>
          <a:p>
            <a:pPr>
              <a:lnSpc>
                <a:spcPct val="85000"/>
              </a:lnSpc>
              <a:defRPr/>
            </a:pPr>
            <a:r>
              <a:rPr lang="en-US" sz="2100" b="1" i="1" dirty="0" smtClean="0">
                <a:solidFill>
                  <a:schemeClr val="bg1">
                    <a:lumMod val="50000"/>
                  </a:schemeClr>
                </a:solidFill>
                <a:latin typeface="Arial" charset="0"/>
                <a:ea typeface="MS PGothic" pitchFamily="34" charset="-128"/>
              </a:rPr>
              <a:t>A </a:t>
            </a:r>
            <a:r>
              <a:rPr lang="en-US" sz="2100" b="1" i="1" dirty="0">
                <a:solidFill>
                  <a:schemeClr val="bg1">
                    <a:lumMod val="50000"/>
                  </a:schemeClr>
                </a:solidFill>
                <a:latin typeface="Arial" charset="0"/>
                <a:ea typeface="MS PGothic" pitchFamily="34" charset="-128"/>
              </a:rPr>
              <a:t>new era in midrange storage…</a:t>
            </a:r>
          </a:p>
        </p:txBody>
      </p:sp>
      <p:pic>
        <p:nvPicPr>
          <p:cNvPr id="67589"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5925" y="4703763"/>
            <a:ext cx="1593850"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0"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5925" y="4302125"/>
            <a:ext cx="159385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1"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5925" y="3900488"/>
            <a:ext cx="159385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2"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5925" y="3500438"/>
            <a:ext cx="159385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3"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5925" y="3078163"/>
            <a:ext cx="1593850"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4"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5925" y="2668588"/>
            <a:ext cx="1593850"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5"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5925" y="2268538"/>
            <a:ext cx="1593850"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6" name="Picture 8" descr="oxford_bay_fron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100" y="1489075"/>
            <a:ext cx="1589088"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7" name="Picture 8" descr="oxford_bay_fron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100" y="1084263"/>
            <a:ext cx="1589088"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8"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9575" y="1851025"/>
            <a:ext cx="1592263"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9" name="Picture 29" descr="EmptyRac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92813" y="123825"/>
            <a:ext cx="3151187" cy="601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00"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3063" y="4672013"/>
            <a:ext cx="1593850"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01"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3063" y="4270375"/>
            <a:ext cx="159385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02"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3063" y="3868738"/>
            <a:ext cx="159385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03"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3063" y="3468688"/>
            <a:ext cx="159385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04"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3063" y="3046413"/>
            <a:ext cx="1593850"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05"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3063" y="2636838"/>
            <a:ext cx="1593850"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06"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3063" y="2236788"/>
            <a:ext cx="1593850"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07" name="Picture 8" descr="oxford_bay_fron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26238" y="1457325"/>
            <a:ext cx="1589087"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08" name="Picture 8" descr="oxford_bay_fron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26238" y="1052513"/>
            <a:ext cx="1589087"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09"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6713" y="1819275"/>
            <a:ext cx="1592262"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09582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1683" name="Picture 3" descr="EmptyRa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5529" y="489268"/>
            <a:ext cx="3414712" cy="661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276"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6738" y="5521325"/>
            <a:ext cx="1725612"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277"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6738" y="4191000"/>
            <a:ext cx="1725612"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278"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6738" y="3733800"/>
            <a:ext cx="1725612"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279"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6738" y="3289300"/>
            <a:ext cx="1725612"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280"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6738" y="2832100"/>
            <a:ext cx="1725612"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281" name="Picture 8" descr="oxford_bay_fron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19913" y="1974850"/>
            <a:ext cx="172085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282" name="Picture 8" descr="oxford_bay_fron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19913" y="1538288"/>
            <a:ext cx="172085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0283" name="Rectangle 19"/>
          <p:cNvSpPr>
            <a:spLocks noChangeArrowheads="1"/>
          </p:cNvSpPr>
          <p:nvPr/>
        </p:nvSpPr>
        <p:spPr bwMode="auto">
          <a:xfrm>
            <a:off x="7366000" y="4822825"/>
            <a:ext cx="8509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7487" tIns="28742" rIns="57487" bIns="28742">
            <a:spAutoFit/>
          </a:bodyPr>
          <a:lstStyle/>
          <a:p>
            <a:pPr algn="ctr" defTabSz="574675">
              <a:lnSpc>
                <a:spcPct val="85000"/>
              </a:lnSpc>
              <a:spcBef>
                <a:spcPct val="10000"/>
              </a:spcBef>
              <a:spcAft>
                <a:spcPct val="5000"/>
              </a:spcAft>
            </a:pPr>
            <a:r>
              <a:rPr lang="en-US" sz="1300" b="1"/>
              <a:t>Start Small</a:t>
            </a:r>
          </a:p>
        </p:txBody>
      </p:sp>
      <p:sp>
        <p:nvSpPr>
          <p:cNvPr id="117833" name="Rectangle 19"/>
          <p:cNvSpPr>
            <a:spLocks noChangeArrowheads="1"/>
          </p:cNvSpPr>
          <p:nvPr/>
        </p:nvSpPr>
        <p:spPr bwMode="auto">
          <a:xfrm>
            <a:off x="7177088" y="981075"/>
            <a:ext cx="1228725"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7487" tIns="28742" rIns="57487" bIns="28742">
            <a:spAutoFit/>
          </a:bodyPr>
          <a:lstStyle/>
          <a:p>
            <a:pPr algn="ctr" defTabSz="574675">
              <a:lnSpc>
                <a:spcPct val="85000"/>
              </a:lnSpc>
              <a:spcBef>
                <a:spcPct val="10000"/>
              </a:spcBef>
              <a:spcAft>
                <a:spcPct val="5000"/>
              </a:spcAft>
            </a:pPr>
            <a:r>
              <a:rPr lang="en-US" sz="1300" b="1"/>
              <a:t>Expand Easily</a:t>
            </a:r>
          </a:p>
        </p:txBody>
      </p:sp>
      <p:sp>
        <p:nvSpPr>
          <p:cNvPr id="36" name="TextBox 35"/>
          <p:cNvSpPr txBox="1">
            <a:spLocks noChangeArrowheads="1"/>
          </p:cNvSpPr>
          <p:nvPr/>
        </p:nvSpPr>
        <p:spPr bwMode="auto">
          <a:xfrm>
            <a:off x="7432675" y="6035675"/>
            <a:ext cx="763588"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7487" tIns="28742" rIns="57487" bIns="28742">
            <a:spAutoFit/>
          </a:bodyPr>
          <a:lstStyle>
            <a:lvl1pPr defTabSz="576263" eaLnBrk="0" hangingPunct="0">
              <a:defRPr sz="1600">
                <a:solidFill>
                  <a:schemeClr val="tx1"/>
                </a:solidFill>
                <a:latin typeface="Arial" pitchFamily="34" charset="0"/>
                <a:ea typeface="ＭＳ Ｐゴシック" pitchFamily="34" charset="-128"/>
              </a:defRPr>
            </a:lvl1pPr>
            <a:lvl2pPr marL="742950" indent="-285750" defTabSz="576263" eaLnBrk="0" hangingPunct="0">
              <a:defRPr sz="1600">
                <a:solidFill>
                  <a:schemeClr val="tx1"/>
                </a:solidFill>
                <a:latin typeface="Arial" pitchFamily="34" charset="0"/>
                <a:ea typeface="ＭＳ Ｐゴシック" pitchFamily="34" charset="-128"/>
              </a:defRPr>
            </a:lvl2pPr>
            <a:lvl3pPr marL="1143000" indent="-228600" defTabSz="576263" eaLnBrk="0" hangingPunct="0">
              <a:defRPr sz="1600">
                <a:solidFill>
                  <a:schemeClr val="tx1"/>
                </a:solidFill>
                <a:latin typeface="Arial" pitchFamily="34" charset="0"/>
                <a:ea typeface="ＭＳ Ｐゴシック" pitchFamily="34" charset="-128"/>
              </a:defRPr>
            </a:lvl3pPr>
            <a:lvl4pPr marL="1600200" indent="-228600" defTabSz="576263" eaLnBrk="0" hangingPunct="0">
              <a:defRPr sz="1600">
                <a:solidFill>
                  <a:schemeClr val="tx1"/>
                </a:solidFill>
                <a:latin typeface="Arial" pitchFamily="34" charset="0"/>
                <a:ea typeface="ＭＳ Ｐゴシック" pitchFamily="34" charset="-128"/>
              </a:defRPr>
            </a:lvl4pPr>
            <a:lvl5pPr marL="2057400" indent="-228600" defTabSz="576263" eaLnBrk="0" hangingPunct="0">
              <a:defRPr sz="1600">
                <a:solidFill>
                  <a:schemeClr val="tx1"/>
                </a:solidFill>
                <a:latin typeface="Arial" pitchFamily="34" charset="0"/>
                <a:ea typeface="ＭＳ Ｐゴシック" pitchFamily="34" charset="-128"/>
              </a:defRPr>
            </a:lvl5pPr>
            <a:lvl6pPr marL="2514600" indent="-228600" defTabSz="576263" eaLnBrk="0" fontAlgn="base" hangingPunct="0">
              <a:spcBef>
                <a:spcPct val="0"/>
              </a:spcBef>
              <a:spcAft>
                <a:spcPct val="0"/>
              </a:spcAft>
              <a:defRPr sz="1600">
                <a:solidFill>
                  <a:schemeClr val="tx1"/>
                </a:solidFill>
                <a:latin typeface="Arial" pitchFamily="34" charset="0"/>
                <a:ea typeface="ＭＳ Ｐゴシック" pitchFamily="34" charset="-128"/>
              </a:defRPr>
            </a:lvl6pPr>
            <a:lvl7pPr marL="2971800" indent="-228600" defTabSz="576263" eaLnBrk="0" fontAlgn="base" hangingPunct="0">
              <a:spcBef>
                <a:spcPct val="0"/>
              </a:spcBef>
              <a:spcAft>
                <a:spcPct val="0"/>
              </a:spcAft>
              <a:defRPr sz="1600">
                <a:solidFill>
                  <a:schemeClr val="tx1"/>
                </a:solidFill>
                <a:latin typeface="Arial" pitchFamily="34" charset="0"/>
                <a:ea typeface="ＭＳ Ｐゴシック" pitchFamily="34" charset="-128"/>
              </a:defRPr>
            </a:lvl7pPr>
            <a:lvl8pPr marL="3429000" indent="-228600" defTabSz="576263" eaLnBrk="0" fontAlgn="base" hangingPunct="0">
              <a:spcBef>
                <a:spcPct val="0"/>
              </a:spcBef>
              <a:spcAft>
                <a:spcPct val="0"/>
              </a:spcAft>
              <a:defRPr sz="1600">
                <a:solidFill>
                  <a:schemeClr val="tx1"/>
                </a:solidFill>
                <a:latin typeface="Arial" pitchFamily="34" charset="0"/>
                <a:ea typeface="ＭＳ Ｐゴシック" pitchFamily="34" charset="-128"/>
              </a:defRPr>
            </a:lvl8pPr>
            <a:lvl9pPr marL="3886200" indent="-228600" defTabSz="576263" eaLnBrk="0" fontAlgn="base" hangingPunct="0">
              <a:spcBef>
                <a:spcPct val="0"/>
              </a:spcBef>
              <a:spcAft>
                <a:spcPct val="0"/>
              </a:spcAft>
              <a:defRPr sz="1600">
                <a:solidFill>
                  <a:schemeClr val="tx1"/>
                </a:solidFill>
                <a:latin typeface="Arial" pitchFamily="34" charset="0"/>
                <a:ea typeface="ＭＳ Ｐゴシック" pitchFamily="34" charset="-128"/>
              </a:defRPr>
            </a:lvl9pPr>
          </a:lstStyle>
          <a:p>
            <a:pPr algn="ctr" eaLnBrk="1" hangingPunct="1"/>
            <a:r>
              <a:rPr lang="en-US" sz="1100"/>
              <a:t>20u = 1 M</a:t>
            </a:r>
          </a:p>
        </p:txBody>
      </p:sp>
      <p:pic>
        <p:nvPicPr>
          <p:cNvPr id="310286"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6738" y="5084763"/>
            <a:ext cx="1725612"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95" name="Rectangle 15"/>
          <p:cNvSpPr>
            <a:spLocks noGrp="1" noChangeArrowheads="1"/>
          </p:cNvSpPr>
          <p:nvPr>
            <p:ph type="title"/>
          </p:nvPr>
        </p:nvSpPr>
        <p:spPr>
          <a:xfrm>
            <a:off x="290513" y="1235393"/>
            <a:ext cx="8839200" cy="327025"/>
          </a:xfrm>
        </p:spPr>
        <p:txBody>
          <a:bodyPr/>
          <a:lstStyle/>
          <a:p>
            <a:pPr algn="l" eaLnBrk="1" hangingPunct="1"/>
            <a:r>
              <a:rPr lang="en-US" sz="2400" dirty="0" smtClean="0"/>
              <a:t>Start small.  Expand easily.</a:t>
            </a:r>
          </a:p>
        </p:txBody>
      </p:sp>
      <p:sp>
        <p:nvSpPr>
          <p:cNvPr id="102416" name="Rectangle 16"/>
          <p:cNvSpPr>
            <a:spLocks noChangeArrowheads="1"/>
          </p:cNvSpPr>
          <p:nvPr/>
        </p:nvSpPr>
        <p:spPr bwMode="auto">
          <a:xfrm>
            <a:off x="341313" y="1667193"/>
            <a:ext cx="5994400" cy="4679950"/>
          </a:xfrm>
          <a:prstGeom prst="rect">
            <a:avLst/>
          </a:prstGeom>
          <a:noFill/>
          <a:ln>
            <a:noFill/>
          </a:ln>
          <a:effectLst/>
          <a:extLst/>
        </p:spPr>
        <p:txBody>
          <a:bodyPr lIns="91296" tIns="45644" rIns="91296" bIns="45644"/>
          <a:lstStyle/>
          <a:p>
            <a:pPr marL="342669" indent="-342669">
              <a:spcBef>
                <a:spcPct val="20000"/>
              </a:spcBef>
              <a:buClr>
                <a:srgbClr val="8DC63F"/>
              </a:buClr>
              <a:buFont typeface="Wingdings" pitchFamily="2" charset="2"/>
              <a:buChar char="§"/>
              <a:defRPr/>
            </a:pPr>
            <a:r>
              <a:rPr lang="en-US" sz="2000" b="1" dirty="0">
                <a:latin typeface="Arial" charset="0"/>
                <a:ea typeface="MS PGothic" pitchFamily="34" charset="-128"/>
              </a:rPr>
              <a:t>Start with 1</a:t>
            </a:r>
            <a:r>
              <a:rPr lang="en-US" sz="2000" dirty="0">
                <a:latin typeface="Arial" charset="0"/>
                <a:ea typeface="MS PGothic" pitchFamily="34" charset="-128"/>
              </a:rPr>
              <a:t> enclosure </a:t>
            </a:r>
          </a:p>
          <a:p>
            <a:pPr marL="742446" lvl="1" indent="-285556">
              <a:spcBef>
                <a:spcPct val="20000"/>
              </a:spcBef>
              <a:buClr>
                <a:srgbClr val="8DC63F"/>
              </a:buClr>
              <a:buFontTx/>
              <a:buChar char="–"/>
              <a:defRPr/>
            </a:pPr>
            <a:r>
              <a:rPr lang="en-US" sz="1800" dirty="0">
                <a:latin typeface="Arial" charset="0"/>
                <a:ea typeface="MS PGothic" pitchFamily="34" charset="-128"/>
              </a:rPr>
              <a:t>Dual controllers built in – no extra rack space needed</a:t>
            </a:r>
          </a:p>
          <a:p>
            <a:pPr marL="742446" lvl="1" indent="-285556">
              <a:spcBef>
                <a:spcPct val="20000"/>
              </a:spcBef>
              <a:buClr>
                <a:srgbClr val="8DC63F"/>
              </a:buClr>
              <a:buFontTx/>
              <a:buChar char="–"/>
              <a:defRPr/>
            </a:pPr>
            <a:r>
              <a:rPr lang="en-US" sz="1800" dirty="0">
                <a:latin typeface="Arial" charset="0"/>
                <a:ea typeface="MS PGothic" pitchFamily="34" charset="-128"/>
              </a:rPr>
              <a:t>Up to 12 - 3.5” or 24 - 2.5” drives per enclosure</a:t>
            </a:r>
          </a:p>
          <a:p>
            <a:pPr marL="342669" indent="-342669">
              <a:spcBef>
                <a:spcPct val="20000"/>
              </a:spcBef>
              <a:buClr>
                <a:srgbClr val="8DC63F"/>
              </a:buClr>
              <a:buFont typeface="Wingdings" pitchFamily="2" charset="2"/>
              <a:buChar char="§"/>
              <a:defRPr/>
            </a:pPr>
            <a:r>
              <a:rPr lang="en-US" sz="2000" b="1" dirty="0">
                <a:latin typeface="Arial" charset="0"/>
                <a:ea typeface="MS PGothic" pitchFamily="34" charset="-128"/>
              </a:rPr>
              <a:t>Add up to 9</a:t>
            </a:r>
            <a:r>
              <a:rPr lang="en-US" sz="2000" dirty="0">
                <a:latin typeface="Arial" charset="0"/>
                <a:ea typeface="MS PGothic" pitchFamily="34" charset="-128"/>
              </a:rPr>
              <a:t> expansion enclosures</a:t>
            </a:r>
          </a:p>
          <a:p>
            <a:pPr marL="742446" lvl="1" indent="-285556">
              <a:spcBef>
                <a:spcPct val="20000"/>
              </a:spcBef>
              <a:buClr>
                <a:srgbClr val="8DC63F"/>
              </a:buClr>
              <a:buFontTx/>
              <a:buChar char="–"/>
              <a:defRPr/>
            </a:pPr>
            <a:r>
              <a:rPr lang="en-US" sz="1800" dirty="0">
                <a:latin typeface="Arial" charset="0"/>
                <a:ea typeface="MS PGothic" pitchFamily="34" charset="-128"/>
              </a:rPr>
              <a:t>Expand up to 240 drives</a:t>
            </a:r>
          </a:p>
          <a:p>
            <a:pPr marL="742446" lvl="1" indent="-285556">
              <a:spcBef>
                <a:spcPct val="20000"/>
              </a:spcBef>
              <a:buClr>
                <a:srgbClr val="8DC63F"/>
              </a:buClr>
              <a:buFontTx/>
              <a:buChar char="–"/>
              <a:defRPr/>
            </a:pPr>
            <a:r>
              <a:rPr lang="en-US" sz="1800" dirty="0">
                <a:latin typeface="Arial" charset="0"/>
                <a:ea typeface="MS PGothic" pitchFamily="34" charset="-128"/>
              </a:rPr>
              <a:t>Can intermix 3.5” and 2.5” drive enclosures	</a:t>
            </a:r>
            <a:endParaRPr lang="en-US" dirty="0">
              <a:latin typeface="Arial" charset="0"/>
              <a:ea typeface="MS PGothic" pitchFamily="34" charset="-128"/>
            </a:endParaRPr>
          </a:p>
          <a:p>
            <a:pPr marL="342669" indent="-342669">
              <a:spcBef>
                <a:spcPct val="20000"/>
              </a:spcBef>
              <a:buClr>
                <a:srgbClr val="8DC63F"/>
              </a:buClr>
              <a:buFont typeface="Wingdings" pitchFamily="2" charset="2"/>
              <a:buChar char="§"/>
              <a:defRPr/>
            </a:pPr>
            <a:r>
              <a:rPr lang="en-US" sz="2000" b="1" dirty="0">
                <a:latin typeface="Arial" charset="0"/>
                <a:ea typeface="MS PGothic" pitchFamily="34" charset="-128"/>
              </a:rPr>
              <a:t>Intermix</a:t>
            </a:r>
            <a:r>
              <a:rPr lang="en-US" sz="2000" dirty="0">
                <a:latin typeface="Arial" charset="0"/>
                <a:ea typeface="MS PGothic" pitchFamily="34" charset="-128"/>
              </a:rPr>
              <a:t> drive type and capacity</a:t>
            </a:r>
          </a:p>
          <a:p>
            <a:pPr marL="742446" lvl="1" indent="-285556">
              <a:spcBef>
                <a:spcPct val="20000"/>
              </a:spcBef>
              <a:buClr>
                <a:srgbClr val="8DC63F"/>
              </a:buClr>
              <a:buFontTx/>
              <a:buChar char="–"/>
              <a:defRPr/>
            </a:pPr>
            <a:r>
              <a:rPr lang="en-US" sz="1800" dirty="0">
                <a:ea typeface="MS PGothic" pitchFamily="34" charset="-128"/>
              </a:rPr>
              <a:t>2.5” SSD and SAS drives</a:t>
            </a:r>
          </a:p>
          <a:p>
            <a:pPr marL="742446" lvl="1" indent="-285556">
              <a:spcBef>
                <a:spcPct val="20000"/>
              </a:spcBef>
              <a:buClr>
                <a:srgbClr val="8DC63F"/>
              </a:buClr>
              <a:buFontTx/>
              <a:buChar char="–"/>
              <a:defRPr/>
            </a:pPr>
            <a:r>
              <a:rPr lang="en-US" sz="1800" dirty="0">
                <a:ea typeface="MS PGothic" pitchFamily="34" charset="-128"/>
              </a:rPr>
              <a:t>3.5” 2TB </a:t>
            </a:r>
            <a:r>
              <a:rPr lang="en-US" sz="1800" dirty="0" err="1">
                <a:ea typeface="MS PGothic" pitchFamily="34" charset="-128"/>
              </a:rPr>
              <a:t>Nearline</a:t>
            </a:r>
            <a:r>
              <a:rPr lang="en-US" sz="1800" dirty="0">
                <a:ea typeface="MS PGothic" pitchFamily="34" charset="-128"/>
              </a:rPr>
              <a:t> SAS drive</a:t>
            </a:r>
          </a:p>
          <a:p>
            <a:pPr marL="344177" indent="-342900">
              <a:spcBef>
                <a:spcPct val="20000"/>
              </a:spcBef>
              <a:buClr>
                <a:srgbClr val="8DC63F"/>
              </a:buClr>
              <a:buFont typeface="Wingdings" pitchFamily="2" charset="2"/>
              <a:buChar char="§"/>
              <a:defRPr/>
            </a:pPr>
            <a:r>
              <a:rPr lang="en-US" sz="1800" dirty="0">
                <a:ea typeface="MS PGothic" pitchFamily="34" charset="-128"/>
              </a:rPr>
              <a:t>Now Available: </a:t>
            </a:r>
          </a:p>
          <a:p>
            <a:pPr marL="799790" lvl="1" indent="-342900">
              <a:spcBef>
                <a:spcPct val="20000"/>
              </a:spcBef>
              <a:buClr>
                <a:srgbClr val="8DC63F"/>
              </a:buClr>
              <a:buFont typeface="Wingdings" pitchFamily="2" charset="2"/>
              <a:buChar char="§"/>
              <a:defRPr/>
            </a:pPr>
            <a:r>
              <a:rPr lang="da-DK" sz="1800" dirty="0">
                <a:ea typeface="MS PGothic" pitchFamily="34" charset="-128"/>
                <a:cs typeface="Arial" pitchFamily="34" charset="0"/>
              </a:rPr>
              <a:t>15K 146gb &amp; 15K 300gb SFF drives</a:t>
            </a:r>
          </a:p>
          <a:p>
            <a:pPr marL="799790" lvl="1" indent="-342900">
              <a:spcBef>
                <a:spcPct val="20000"/>
              </a:spcBef>
              <a:buClr>
                <a:srgbClr val="8DC63F"/>
              </a:buClr>
              <a:buFont typeface="Wingdings" pitchFamily="2" charset="2"/>
              <a:buChar char="§"/>
              <a:defRPr/>
            </a:pPr>
            <a:r>
              <a:rPr lang="en-US" sz="1800" dirty="0">
                <a:ea typeface="MS PGothic" pitchFamily="34" charset="-128"/>
                <a:cs typeface="Arial" pitchFamily="34" charset="0"/>
              </a:rPr>
              <a:t>7200K 1TB SFF</a:t>
            </a:r>
            <a:endParaRPr lang="en-US" sz="1800" dirty="0">
              <a:ea typeface="MS PGothic" pitchFamily="34" charset="-128"/>
            </a:endParaRPr>
          </a:p>
        </p:txBody>
      </p:sp>
      <p:pic>
        <p:nvPicPr>
          <p:cNvPr id="310289"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6738" y="4627563"/>
            <a:ext cx="1725612"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290" name="Picture 11" descr="thunderbird rendering SFF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26263" y="2393950"/>
            <a:ext cx="1725612"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12" name="Rectangle 15"/>
          <p:cNvSpPr>
            <a:spLocks noChangeArrowheads="1"/>
          </p:cNvSpPr>
          <p:nvPr/>
        </p:nvSpPr>
        <p:spPr bwMode="auto">
          <a:xfrm>
            <a:off x="290513" y="725488"/>
            <a:ext cx="8839200" cy="327025"/>
          </a:xfrm>
          <a:prstGeom prst="rect">
            <a:avLst/>
          </a:prstGeom>
          <a:noFill/>
          <a:ln>
            <a:noFill/>
          </a:ln>
          <a:effectLst/>
          <a:extLst/>
        </p:spPr>
        <p:txBody>
          <a:bodyPr lIns="0" tIns="0" rIns="0" bIns="0">
            <a:spAutoFit/>
          </a:bodyPr>
          <a:lstStyle/>
          <a:p>
            <a:pPr>
              <a:lnSpc>
                <a:spcPct val="85000"/>
              </a:lnSpc>
              <a:defRPr/>
            </a:pPr>
            <a:r>
              <a:rPr lang="en-US" sz="2500" i="1" dirty="0">
                <a:solidFill>
                  <a:schemeClr val="bg1">
                    <a:lumMod val="50000"/>
                  </a:schemeClr>
                </a:solidFill>
                <a:latin typeface="Arial" charset="0"/>
                <a:ea typeface="MS PGothic" pitchFamily="34" charset="-128"/>
              </a:rPr>
              <a:t>Scalability and Flexibility</a:t>
            </a:r>
            <a:endParaRPr lang="en-US" sz="2100" i="1" dirty="0">
              <a:solidFill>
                <a:schemeClr val="bg1">
                  <a:lumMod val="50000"/>
                </a:schemeClr>
              </a:solidFill>
              <a:latin typeface="Arial" charset="0"/>
              <a:ea typeface="MS PGothic" pitchFamily="34" charset="-128"/>
            </a:endParaRPr>
          </a:p>
        </p:txBody>
      </p:sp>
      <p:sp>
        <p:nvSpPr>
          <p:cNvPr id="4" name="Explosion 1 3"/>
          <p:cNvSpPr/>
          <p:nvPr/>
        </p:nvSpPr>
        <p:spPr>
          <a:xfrm>
            <a:off x="4529298" y="153194"/>
            <a:ext cx="2436018" cy="1655762"/>
          </a:xfrm>
          <a:prstGeom prst="irregularSeal1">
            <a:avLst/>
          </a:prstGeom>
          <a:solidFill>
            <a:srgbClr val="E7E200"/>
          </a:solidFill>
        </p:spPr>
        <p:style>
          <a:lnRef idx="2">
            <a:schemeClr val="accent1">
              <a:shade val="50000"/>
            </a:schemeClr>
          </a:lnRef>
          <a:fillRef idx="1">
            <a:schemeClr val="accent1"/>
          </a:fillRef>
          <a:effectRef idx="0">
            <a:schemeClr val="accent1"/>
          </a:effectRef>
          <a:fontRef idx="minor">
            <a:schemeClr val="lt1"/>
          </a:fontRef>
        </p:style>
        <p:txBody>
          <a:bodyPr lIns="91377" tIns="45687" rIns="91377" bIns="45687" anchor="ctr"/>
          <a:lstStyle/>
          <a:p>
            <a:pPr>
              <a:defRPr/>
            </a:pPr>
            <a:r>
              <a:rPr lang="en-US" sz="1800" b="1" dirty="0">
                <a:solidFill>
                  <a:schemeClr val="tx1"/>
                </a:solidFill>
              </a:rPr>
              <a:t>0 – 960TB!</a:t>
            </a:r>
          </a:p>
        </p:txBody>
      </p:sp>
    </p:spTree>
    <p:extLst>
      <p:ext uri="{BB962C8B-B14F-4D97-AF65-F5344CB8AC3E}">
        <p14:creationId xmlns:p14="http://schemas.microsoft.com/office/powerpoint/2010/main" val="18093225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310276"/>
                                        </p:tgtEl>
                                        <p:attrNameLst>
                                          <p:attrName>style.visibility</p:attrName>
                                        </p:attrNameLst>
                                      </p:cBhvr>
                                      <p:to>
                                        <p:strVal val="visible"/>
                                      </p:to>
                                    </p:set>
                                    <p:animEffect transition="in" filter="fade">
                                      <p:cBhvr>
                                        <p:cTn id="7" dur="1000"/>
                                        <p:tgtEl>
                                          <p:spTgt spid="310276"/>
                                        </p:tgtEl>
                                      </p:cBhvr>
                                    </p:animEffect>
                                    <p:anim calcmode="lin" valueType="num">
                                      <p:cBhvr>
                                        <p:cTn id="8" dur="1000" fill="hold"/>
                                        <p:tgtEl>
                                          <p:spTgt spid="310276"/>
                                        </p:tgtEl>
                                        <p:attrNameLst>
                                          <p:attrName>ppt_x</p:attrName>
                                        </p:attrNameLst>
                                      </p:cBhvr>
                                      <p:tavLst>
                                        <p:tav tm="0">
                                          <p:val>
                                            <p:strVal val="#ppt_x"/>
                                          </p:val>
                                        </p:tav>
                                        <p:tav tm="100000">
                                          <p:val>
                                            <p:strVal val="#ppt_x"/>
                                          </p:val>
                                        </p:tav>
                                      </p:tavLst>
                                    </p:anim>
                                    <p:anim calcmode="lin" valueType="num">
                                      <p:cBhvr>
                                        <p:cTn id="9" dur="1000" fill="hold"/>
                                        <p:tgtEl>
                                          <p:spTgt spid="31027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310283"/>
                                        </p:tgtEl>
                                        <p:attrNameLst>
                                          <p:attrName>style.visibility</p:attrName>
                                        </p:attrNameLst>
                                      </p:cBhvr>
                                      <p:to>
                                        <p:strVal val="visible"/>
                                      </p:to>
                                    </p:set>
                                  </p:childTnLst>
                                </p:cTn>
                              </p:par>
                            </p:childTnLst>
                          </p:cTn>
                        </p:par>
                        <p:par>
                          <p:cTn id="13" fill="hold" nodeType="afterGroup">
                            <p:stCondLst>
                              <p:cond delay="1000"/>
                            </p:stCondLst>
                            <p:childTnLst>
                              <p:par>
                                <p:cTn id="14" presetID="47" presetClass="entr" presetSubtype="0" fill="hold" nodeType="afterEffect">
                                  <p:stCondLst>
                                    <p:cond delay="2500"/>
                                  </p:stCondLst>
                                  <p:childTnLst>
                                    <p:set>
                                      <p:cBhvr>
                                        <p:cTn id="15" dur="1" fill="hold">
                                          <p:stCondLst>
                                            <p:cond delay="0"/>
                                          </p:stCondLst>
                                        </p:cTn>
                                        <p:tgtEl>
                                          <p:spTgt spid="310286"/>
                                        </p:tgtEl>
                                        <p:attrNameLst>
                                          <p:attrName>style.visibility</p:attrName>
                                        </p:attrNameLst>
                                      </p:cBhvr>
                                      <p:to>
                                        <p:strVal val="visible"/>
                                      </p:to>
                                    </p:set>
                                    <p:animEffect transition="in" filter="fade">
                                      <p:cBhvr>
                                        <p:cTn id="16" dur="1000"/>
                                        <p:tgtEl>
                                          <p:spTgt spid="310286"/>
                                        </p:tgtEl>
                                      </p:cBhvr>
                                    </p:animEffect>
                                    <p:anim calcmode="lin" valueType="num">
                                      <p:cBhvr>
                                        <p:cTn id="17" dur="1000" fill="hold"/>
                                        <p:tgtEl>
                                          <p:spTgt spid="310286"/>
                                        </p:tgtEl>
                                        <p:attrNameLst>
                                          <p:attrName>ppt_x</p:attrName>
                                        </p:attrNameLst>
                                      </p:cBhvr>
                                      <p:tavLst>
                                        <p:tav tm="0">
                                          <p:val>
                                            <p:strVal val="#ppt_x"/>
                                          </p:val>
                                        </p:tav>
                                        <p:tav tm="100000">
                                          <p:val>
                                            <p:strVal val="#ppt_x"/>
                                          </p:val>
                                        </p:tav>
                                      </p:tavLst>
                                    </p:anim>
                                    <p:anim calcmode="lin" valueType="num">
                                      <p:cBhvr>
                                        <p:cTn id="18" dur="1000" fill="hold"/>
                                        <p:tgtEl>
                                          <p:spTgt spid="310286"/>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4500"/>
                            </p:stCondLst>
                            <p:childTnLst>
                              <p:par>
                                <p:cTn id="20" presetID="47" presetClass="entr" presetSubtype="0" fill="hold" nodeType="afterEffect">
                                  <p:stCondLst>
                                    <p:cond delay="0"/>
                                  </p:stCondLst>
                                  <p:childTnLst>
                                    <p:set>
                                      <p:cBhvr>
                                        <p:cTn id="21" dur="1" fill="hold">
                                          <p:stCondLst>
                                            <p:cond delay="0"/>
                                          </p:stCondLst>
                                        </p:cTn>
                                        <p:tgtEl>
                                          <p:spTgt spid="310289"/>
                                        </p:tgtEl>
                                        <p:attrNameLst>
                                          <p:attrName>style.visibility</p:attrName>
                                        </p:attrNameLst>
                                      </p:cBhvr>
                                      <p:to>
                                        <p:strVal val="visible"/>
                                      </p:to>
                                    </p:set>
                                    <p:animEffect transition="in" filter="fade">
                                      <p:cBhvr>
                                        <p:cTn id="22" dur="1000"/>
                                        <p:tgtEl>
                                          <p:spTgt spid="310289"/>
                                        </p:tgtEl>
                                      </p:cBhvr>
                                    </p:animEffect>
                                    <p:anim calcmode="lin" valueType="num">
                                      <p:cBhvr>
                                        <p:cTn id="23" dur="1000" fill="hold"/>
                                        <p:tgtEl>
                                          <p:spTgt spid="310289"/>
                                        </p:tgtEl>
                                        <p:attrNameLst>
                                          <p:attrName>ppt_x</p:attrName>
                                        </p:attrNameLst>
                                      </p:cBhvr>
                                      <p:tavLst>
                                        <p:tav tm="0">
                                          <p:val>
                                            <p:strVal val="#ppt_x"/>
                                          </p:val>
                                        </p:tav>
                                        <p:tav tm="100000">
                                          <p:val>
                                            <p:strVal val="#ppt_x"/>
                                          </p:val>
                                        </p:tav>
                                      </p:tavLst>
                                    </p:anim>
                                    <p:anim calcmode="lin" valueType="num">
                                      <p:cBhvr>
                                        <p:cTn id="24" dur="1000" fill="hold"/>
                                        <p:tgtEl>
                                          <p:spTgt spid="31028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17833"/>
                                        </p:tgtEl>
                                        <p:attrNameLst>
                                          <p:attrName>style.visibility</p:attrName>
                                        </p:attrNameLst>
                                      </p:cBhvr>
                                      <p:to>
                                        <p:strVal val="visible"/>
                                      </p:to>
                                    </p:set>
                                    <p:animEffect transition="in" filter="fade">
                                      <p:cBhvr>
                                        <p:cTn id="27" dur="1000"/>
                                        <p:tgtEl>
                                          <p:spTgt spid="117833"/>
                                        </p:tgtEl>
                                      </p:cBhvr>
                                    </p:animEffect>
                                    <p:anim calcmode="lin" valueType="num">
                                      <p:cBhvr>
                                        <p:cTn id="28" dur="1000" fill="hold"/>
                                        <p:tgtEl>
                                          <p:spTgt spid="117833"/>
                                        </p:tgtEl>
                                        <p:attrNameLst>
                                          <p:attrName>ppt_x</p:attrName>
                                        </p:attrNameLst>
                                      </p:cBhvr>
                                      <p:tavLst>
                                        <p:tav tm="0">
                                          <p:val>
                                            <p:strVal val="#ppt_x"/>
                                          </p:val>
                                        </p:tav>
                                        <p:tav tm="100000">
                                          <p:val>
                                            <p:strVal val="#ppt_x"/>
                                          </p:val>
                                        </p:tav>
                                      </p:tavLst>
                                    </p:anim>
                                    <p:anim calcmode="lin" valueType="num">
                                      <p:cBhvr>
                                        <p:cTn id="29" dur="1000" fill="hold"/>
                                        <p:tgtEl>
                                          <p:spTgt spid="117833"/>
                                        </p:tgtEl>
                                        <p:attrNameLst>
                                          <p:attrName>ppt_y</p:attrName>
                                        </p:attrNameLst>
                                      </p:cBhvr>
                                      <p:tavLst>
                                        <p:tav tm="0">
                                          <p:val>
                                            <p:strVal val="#ppt_y+.1"/>
                                          </p:val>
                                        </p:tav>
                                        <p:tav tm="100000">
                                          <p:val>
                                            <p:strVal val="#ppt_y"/>
                                          </p:val>
                                        </p:tav>
                                      </p:tavLst>
                                    </p:anim>
                                  </p:childTnLst>
                                </p:cTn>
                              </p:par>
                            </p:childTnLst>
                          </p:cTn>
                        </p:par>
                        <p:par>
                          <p:cTn id="30" fill="hold" nodeType="afterGroup">
                            <p:stCondLst>
                              <p:cond delay="5500"/>
                            </p:stCondLst>
                            <p:childTnLst>
                              <p:par>
                                <p:cTn id="31" presetID="47" presetClass="entr" presetSubtype="0" fill="hold" nodeType="afterEffect">
                                  <p:stCondLst>
                                    <p:cond delay="0"/>
                                  </p:stCondLst>
                                  <p:childTnLst>
                                    <p:set>
                                      <p:cBhvr>
                                        <p:cTn id="32" dur="1" fill="hold">
                                          <p:stCondLst>
                                            <p:cond delay="0"/>
                                          </p:stCondLst>
                                        </p:cTn>
                                        <p:tgtEl>
                                          <p:spTgt spid="310277"/>
                                        </p:tgtEl>
                                        <p:attrNameLst>
                                          <p:attrName>style.visibility</p:attrName>
                                        </p:attrNameLst>
                                      </p:cBhvr>
                                      <p:to>
                                        <p:strVal val="visible"/>
                                      </p:to>
                                    </p:set>
                                    <p:animEffect transition="in" filter="fade">
                                      <p:cBhvr>
                                        <p:cTn id="33" dur="1000"/>
                                        <p:tgtEl>
                                          <p:spTgt spid="310277"/>
                                        </p:tgtEl>
                                      </p:cBhvr>
                                    </p:animEffect>
                                    <p:anim calcmode="lin" valueType="num">
                                      <p:cBhvr>
                                        <p:cTn id="34" dur="1000" fill="hold"/>
                                        <p:tgtEl>
                                          <p:spTgt spid="310277"/>
                                        </p:tgtEl>
                                        <p:attrNameLst>
                                          <p:attrName>ppt_x</p:attrName>
                                        </p:attrNameLst>
                                      </p:cBhvr>
                                      <p:tavLst>
                                        <p:tav tm="0">
                                          <p:val>
                                            <p:strVal val="#ppt_x"/>
                                          </p:val>
                                        </p:tav>
                                        <p:tav tm="100000">
                                          <p:val>
                                            <p:strVal val="#ppt_x"/>
                                          </p:val>
                                        </p:tav>
                                      </p:tavLst>
                                    </p:anim>
                                    <p:anim calcmode="lin" valueType="num">
                                      <p:cBhvr>
                                        <p:cTn id="35" dur="1000" fill="hold"/>
                                        <p:tgtEl>
                                          <p:spTgt spid="310277"/>
                                        </p:tgtEl>
                                        <p:attrNameLst>
                                          <p:attrName>ppt_y</p:attrName>
                                        </p:attrNameLst>
                                      </p:cBhvr>
                                      <p:tavLst>
                                        <p:tav tm="0">
                                          <p:val>
                                            <p:strVal val="#ppt_y-.1"/>
                                          </p:val>
                                        </p:tav>
                                        <p:tav tm="100000">
                                          <p:val>
                                            <p:strVal val="#ppt_y"/>
                                          </p:val>
                                        </p:tav>
                                      </p:tavLst>
                                    </p:anim>
                                  </p:childTnLst>
                                </p:cTn>
                              </p:par>
                            </p:childTnLst>
                          </p:cTn>
                        </p:par>
                        <p:par>
                          <p:cTn id="36" fill="hold" nodeType="afterGroup">
                            <p:stCondLst>
                              <p:cond delay="6500"/>
                            </p:stCondLst>
                            <p:childTnLst>
                              <p:par>
                                <p:cTn id="37" presetID="47" presetClass="entr" presetSubtype="0" fill="hold" nodeType="afterEffect">
                                  <p:stCondLst>
                                    <p:cond delay="0"/>
                                  </p:stCondLst>
                                  <p:childTnLst>
                                    <p:set>
                                      <p:cBhvr>
                                        <p:cTn id="38" dur="1" fill="hold">
                                          <p:stCondLst>
                                            <p:cond delay="0"/>
                                          </p:stCondLst>
                                        </p:cTn>
                                        <p:tgtEl>
                                          <p:spTgt spid="310278"/>
                                        </p:tgtEl>
                                        <p:attrNameLst>
                                          <p:attrName>style.visibility</p:attrName>
                                        </p:attrNameLst>
                                      </p:cBhvr>
                                      <p:to>
                                        <p:strVal val="visible"/>
                                      </p:to>
                                    </p:set>
                                    <p:animEffect transition="in" filter="fade">
                                      <p:cBhvr>
                                        <p:cTn id="39" dur="1000"/>
                                        <p:tgtEl>
                                          <p:spTgt spid="310278"/>
                                        </p:tgtEl>
                                      </p:cBhvr>
                                    </p:animEffect>
                                    <p:anim calcmode="lin" valueType="num">
                                      <p:cBhvr>
                                        <p:cTn id="40" dur="1000" fill="hold"/>
                                        <p:tgtEl>
                                          <p:spTgt spid="310278"/>
                                        </p:tgtEl>
                                        <p:attrNameLst>
                                          <p:attrName>ppt_x</p:attrName>
                                        </p:attrNameLst>
                                      </p:cBhvr>
                                      <p:tavLst>
                                        <p:tav tm="0">
                                          <p:val>
                                            <p:strVal val="#ppt_x"/>
                                          </p:val>
                                        </p:tav>
                                        <p:tav tm="100000">
                                          <p:val>
                                            <p:strVal val="#ppt_x"/>
                                          </p:val>
                                        </p:tav>
                                      </p:tavLst>
                                    </p:anim>
                                    <p:anim calcmode="lin" valueType="num">
                                      <p:cBhvr>
                                        <p:cTn id="41" dur="1000" fill="hold"/>
                                        <p:tgtEl>
                                          <p:spTgt spid="310278"/>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7500"/>
                            </p:stCondLst>
                            <p:childTnLst>
                              <p:par>
                                <p:cTn id="43" presetID="47" presetClass="entr" presetSubtype="0" fill="hold" nodeType="afterEffect">
                                  <p:stCondLst>
                                    <p:cond delay="0"/>
                                  </p:stCondLst>
                                  <p:childTnLst>
                                    <p:set>
                                      <p:cBhvr>
                                        <p:cTn id="44" dur="1" fill="hold">
                                          <p:stCondLst>
                                            <p:cond delay="0"/>
                                          </p:stCondLst>
                                        </p:cTn>
                                        <p:tgtEl>
                                          <p:spTgt spid="310279"/>
                                        </p:tgtEl>
                                        <p:attrNameLst>
                                          <p:attrName>style.visibility</p:attrName>
                                        </p:attrNameLst>
                                      </p:cBhvr>
                                      <p:to>
                                        <p:strVal val="visible"/>
                                      </p:to>
                                    </p:set>
                                    <p:animEffect transition="in" filter="fade">
                                      <p:cBhvr>
                                        <p:cTn id="45" dur="1000"/>
                                        <p:tgtEl>
                                          <p:spTgt spid="310279"/>
                                        </p:tgtEl>
                                      </p:cBhvr>
                                    </p:animEffect>
                                    <p:anim calcmode="lin" valueType="num">
                                      <p:cBhvr>
                                        <p:cTn id="46" dur="1000" fill="hold"/>
                                        <p:tgtEl>
                                          <p:spTgt spid="310279"/>
                                        </p:tgtEl>
                                        <p:attrNameLst>
                                          <p:attrName>ppt_x</p:attrName>
                                        </p:attrNameLst>
                                      </p:cBhvr>
                                      <p:tavLst>
                                        <p:tav tm="0">
                                          <p:val>
                                            <p:strVal val="#ppt_x"/>
                                          </p:val>
                                        </p:tav>
                                        <p:tav tm="100000">
                                          <p:val>
                                            <p:strVal val="#ppt_x"/>
                                          </p:val>
                                        </p:tav>
                                      </p:tavLst>
                                    </p:anim>
                                    <p:anim calcmode="lin" valueType="num">
                                      <p:cBhvr>
                                        <p:cTn id="47" dur="1000" fill="hold"/>
                                        <p:tgtEl>
                                          <p:spTgt spid="310279"/>
                                        </p:tgtEl>
                                        <p:attrNameLst>
                                          <p:attrName>ppt_y</p:attrName>
                                        </p:attrNameLst>
                                      </p:cBhvr>
                                      <p:tavLst>
                                        <p:tav tm="0">
                                          <p:val>
                                            <p:strVal val="#ppt_y-.1"/>
                                          </p:val>
                                        </p:tav>
                                        <p:tav tm="100000">
                                          <p:val>
                                            <p:strVal val="#ppt_y"/>
                                          </p:val>
                                        </p:tav>
                                      </p:tavLst>
                                    </p:anim>
                                  </p:childTnLst>
                                </p:cTn>
                              </p:par>
                            </p:childTnLst>
                          </p:cTn>
                        </p:par>
                        <p:par>
                          <p:cTn id="48" fill="hold" nodeType="afterGroup">
                            <p:stCondLst>
                              <p:cond delay="8500"/>
                            </p:stCondLst>
                            <p:childTnLst>
                              <p:par>
                                <p:cTn id="49" presetID="47" presetClass="entr" presetSubtype="0" fill="hold" nodeType="afterEffect">
                                  <p:stCondLst>
                                    <p:cond delay="0"/>
                                  </p:stCondLst>
                                  <p:childTnLst>
                                    <p:set>
                                      <p:cBhvr>
                                        <p:cTn id="50" dur="1" fill="hold">
                                          <p:stCondLst>
                                            <p:cond delay="0"/>
                                          </p:stCondLst>
                                        </p:cTn>
                                        <p:tgtEl>
                                          <p:spTgt spid="310280"/>
                                        </p:tgtEl>
                                        <p:attrNameLst>
                                          <p:attrName>style.visibility</p:attrName>
                                        </p:attrNameLst>
                                      </p:cBhvr>
                                      <p:to>
                                        <p:strVal val="visible"/>
                                      </p:to>
                                    </p:set>
                                    <p:animEffect transition="in" filter="fade">
                                      <p:cBhvr>
                                        <p:cTn id="51" dur="1000"/>
                                        <p:tgtEl>
                                          <p:spTgt spid="310280"/>
                                        </p:tgtEl>
                                      </p:cBhvr>
                                    </p:animEffect>
                                    <p:anim calcmode="lin" valueType="num">
                                      <p:cBhvr>
                                        <p:cTn id="52" dur="1000" fill="hold"/>
                                        <p:tgtEl>
                                          <p:spTgt spid="310280"/>
                                        </p:tgtEl>
                                        <p:attrNameLst>
                                          <p:attrName>ppt_x</p:attrName>
                                        </p:attrNameLst>
                                      </p:cBhvr>
                                      <p:tavLst>
                                        <p:tav tm="0">
                                          <p:val>
                                            <p:strVal val="#ppt_x"/>
                                          </p:val>
                                        </p:tav>
                                        <p:tav tm="100000">
                                          <p:val>
                                            <p:strVal val="#ppt_x"/>
                                          </p:val>
                                        </p:tav>
                                      </p:tavLst>
                                    </p:anim>
                                    <p:anim calcmode="lin" valueType="num">
                                      <p:cBhvr>
                                        <p:cTn id="53" dur="1000" fill="hold"/>
                                        <p:tgtEl>
                                          <p:spTgt spid="310280"/>
                                        </p:tgtEl>
                                        <p:attrNameLst>
                                          <p:attrName>ppt_y</p:attrName>
                                        </p:attrNameLst>
                                      </p:cBhvr>
                                      <p:tavLst>
                                        <p:tav tm="0">
                                          <p:val>
                                            <p:strVal val="#ppt_y-.1"/>
                                          </p:val>
                                        </p:tav>
                                        <p:tav tm="100000">
                                          <p:val>
                                            <p:strVal val="#ppt_y"/>
                                          </p:val>
                                        </p:tav>
                                      </p:tavLst>
                                    </p:anim>
                                  </p:childTnLst>
                                </p:cTn>
                              </p:par>
                            </p:childTnLst>
                          </p:cTn>
                        </p:par>
                        <p:par>
                          <p:cTn id="54" fill="hold" nodeType="afterGroup">
                            <p:stCondLst>
                              <p:cond delay="9500"/>
                            </p:stCondLst>
                            <p:childTnLst>
                              <p:par>
                                <p:cTn id="55" presetID="47" presetClass="entr" presetSubtype="0" fill="hold" nodeType="afterEffect">
                                  <p:stCondLst>
                                    <p:cond delay="0"/>
                                  </p:stCondLst>
                                  <p:childTnLst>
                                    <p:set>
                                      <p:cBhvr>
                                        <p:cTn id="56" dur="1" fill="hold">
                                          <p:stCondLst>
                                            <p:cond delay="0"/>
                                          </p:stCondLst>
                                        </p:cTn>
                                        <p:tgtEl>
                                          <p:spTgt spid="310290"/>
                                        </p:tgtEl>
                                        <p:attrNameLst>
                                          <p:attrName>style.visibility</p:attrName>
                                        </p:attrNameLst>
                                      </p:cBhvr>
                                      <p:to>
                                        <p:strVal val="visible"/>
                                      </p:to>
                                    </p:set>
                                    <p:animEffect transition="in" filter="fade">
                                      <p:cBhvr>
                                        <p:cTn id="57" dur="1000"/>
                                        <p:tgtEl>
                                          <p:spTgt spid="310290"/>
                                        </p:tgtEl>
                                      </p:cBhvr>
                                    </p:animEffect>
                                    <p:anim calcmode="lin" valueType="num">
                                      <p:cBhvr>
                                        <p:cTn id="58" dur="1000" fill="hold"/>
                                        <p:tgtEl>
                                          <p:spTgt spid="310290"/>
                                        </p:tgtEl>
                                        <p:attrNameLst>
                                          <p:attrName>ppt_x</p:attrName>
                                        </p:attrNameLst>
                                      </p:cBhvr>
                                      <p:tavLst>
                                        <p:tav tm="0">
                                          <p:val>
                                            <p:strVal val="#ppt_x"/>
                                          </p:val>
                                        </p:tav>
                                        <p:tav tm="100000">
                                          <p:val>
                                            <p:strVal val="#ppt_x"/>
                                          </p:val>
                                        </p:tav>
                                      </p:tavLst>
                                    </p:anim>
                                    <p:anim calcmode="lin" valueType="num">
                                      <p:cBhvr>
                                        <p:cTn id="59" dur="1000" fill="hold"/>
                                        <p:tgtEl>
                                          <p:spTgt spid="310290"/>
                                        </p:tgtEl>
                                        <p:attrNameLst>
                                          <p:attrName>ppt_y</p:attrName>
                                        </p:attrNameLst>
                                      </p:cBhvr>
                                      <p:tavLst>
                                        <p:tav tm="0">
                                          <p:val>
                                            <p:strVal val="#ppt_y-.1"/>
                                          </p:val>
                                        </p:tav>
                                        <p:tav tm="100000">
                                          <p:val>
                                            <p:strVal val="#ppt_y"/>
                                          </p:val>
                                        </p:tav>
                                      </p:tavLst>
                                    </p:anim>
                                  </p:childTnLst>
                                </p:cTn>
                              </p:par>
                            </p:childTnLst>
                          </p:cTn>
                        </p:par>
                        <p:par>
                          <p:cTn id="60" fill="hold" nodeType="afterGroup">
                            <p:stCondLst>
                              <p:cond delay="10500"/>
                            </p:stCondLst>
                            <p:childTnLst>
                              <p:par>
                                <p:cTn id="61" presetID="47" presetClass="entr" presetSubtype="0" fill="hold" nodeType="afterEffect">
                                  <p:stCondLst>
                                    <p:cond delay="0"/>
                                  </p:stCondLst>
                                  <p:childTnLst>
                                    <p:set>
                                      <p:cBhvr>
                                        <p:cTn id="62" dur="1" fill="hold">
                                          <p:stCondLst>
                                            <p:cond delay="0"/>
                                          </p:stCondLst>
                                        </p:cTn>
                                        <p:tgtEl>
                                          <p:spTgt spid="310281"/>
                                        </p:tgtEl>
                                        <p:attrNameLst>
                                          <p:attrName>style.visibility</p:attrName>
                                        </p:attrNameLst>
                                      </p:cBhvr>
                                      <p:to>
                                        <p:strVal val="visible"/>
                                      </p:to>
                                    </p:set>
                                    <p:animEffect transition="in" filter="fade">
                                      <p:cBhvr>
                                        <p:cTn id="63" dur="1000"/>
                                        <p:tgtEl>
                                          <p:spTgt spid="310281"/>
                                        </p:tgtEl>
                                      </p:cBhvr>
                                    </p:animEffect>
                                    <p:anim calcmode="lin" valueType="num">
                                      <p:cBhvr>
                                        <p:cTn id="64" dur="1000" fill="hold"/>
                                        <p:tgtEl>
                                          <p:spTgt spid="310281"/>
                                        </p:tgtEl>
                                        <p:attrNameLst>
                                          <p:attrName>ppt_x</p:attrName>
                                        </p:attrNameLst>
                                      </p:cBhvr>
                                      <p:tavLst>
                                        <p:tav tm="0">
                                          <p:val>
                                            <p:strVal val="#ppt_x"/>
                                          </p:val>
                                        </p:tav>
                                        <p:tav tm="100000">
                                          <p:val>
                                            <p:strVal val="#ppt_x"/>
                                          </p:val>
                                        </p:tav>
                                      </p:tavLst>
                                    </p:anim>
                                    <p:anim calcmode="lin" valueType="num">
                                      <p:cBhvr>
                                        <p:cTn id="65" dur="1000" fill="hold"/>
                                        <p:tgtEl>
                                          <p:spTgt spid="310281"/>
                                        </p:tgtEl>
                                        <p:attrNameLst>
                                          <p:attrName>ppt_y</p:attrName>
                                        </p:attrNameLst>
                                      </p:cBhvr>
                                      <p:tavLst>
                                        <p:tav tm="0">
                                          <p:val>
                                            <p:strVal val="#ppt_y-.1"/>
                                          </p:val>
                                        </p:tav>
                                        <p:tav tm="100000">
                                          <p:val>
                                            <p:strVal val="#ppt_y"/>
                                          </p:val>
                                        </p:tav>
                                      </p:tavLst>
                                    </p:anim>
                                  </p:childTnLst>
                                </p:cTn>
                              </p:par>
                            </p:childTnLst>
                          </p:cTn>
                        </p:par>
                        <p:par>
                          <p:cTn id="66" fill="hold" nodeType="afterGroup">
                            <p:stCondLst>
                              <p:cond delay="11500"/>
                            </p:stCondLst>
                            <p:childTnLst>
                              <p:par>
                                <p:cTn id="67" presetID="47" presetClass="entr" presetSubtype="0" fill="hold" nodeType="afterEffect">
                                  <p:stCondLst>
                                    <p:cond delay="0"/>
                                  </p:stCondLst>
                                  <p:childTnLst>
                                    <p:set>
                                      <p:cBhvr>
                                        <p:cTn id="68" dur="1" fill="hold">
                                          <p:stCondLst>
                                            <p:cond delay="0"/>
                                          </p:stCondLst>
                                        </p:cTn>
                                        <p:tgtEl>
                                          <p:spTgt spid="310282"/>
                                        </p:tgtEl>
                                        <p:attrNameLst>
                                          <p:attrName>style.visibility</p:attrName>
                                        </p:attrNameLst>
                                      </p:cBhvr>
                                      <p:to>
                                        <p:strVal val="visible"/>
                                      </p:to>
                                    </p:set>
                                    <p:animEffect transition="in" filter="fade">
                                      <p:cBhvr>
                                        <p:cTn id="69" dur="1000"/>
                                        <p:tgtEl>
                                          <p:spTgt spid="310282"/>
                                        </p:tgtEl>
                                      </p:cBhvr>
                                    </p:animEffect>
                                    <p:anim calcmode="lin" valueType="num">
                                      <p:cBhvr>
                                        <p:cTn id="70" dur="1000" fill="hold"/>
                                        <p:tgtEl>
                                          <p:spTgt spid="310282"/>
                                        </p:tgtEl>
                                        <p:attrNameLst>
                                          <p:attrName>ppt_x</p:attrName>
                                        </p:attrNameLst>
                                      </p:cBhvr>
                                      <p:tavLst>
                                        <p:tav tm="0">
                                          <p:val>
                                            <p:strVal val="#ppt_x"/>
                                          </p:val>
                                        </p:tav>
                                        <p:tav tm="100000">
                                          <p:val>
                                            <p:strVal val="#ppt_x"/>
                                          </p:val>
                                        </p:tav>
                                      </p:tavLst>
                                    </p:anim>
                                    <p:anim calcmode="lin" valueType="num">
                                      <p:cBhvr>
                                        <p:cTn id="71" dur="1000" fill="hold"/>
                                        <p:tgtEl>
                                          <p:spTgt spid="310282"/>
                                        </p:tgtEl>
                                        <p:attrNameLst>
                                          <p:attrName>ppt_y</p:attrName>
                                        </p:attrNameLst>
                                      </p:cBhvr>
                                      <p:tavLst>
                                        <p:tav tm="0">
                                          <p:val>
                                            <p:strVal val="#ppt_y-.1"/>
                                          </p:val>
                                        </p:tav>
                                        <p:tav tm="100000">
                                          <p:val>
                                            <p:strVal val="#ppt_y"/>
                                          </p:val>
                                        </p:tav>
                                      </p:tavLst>
                                    </p:anim>
                                  </p:childTnLst>
                                </p:cTn>
                              </p:par>
                              <p:par>
                                <p:cTn id="72" presetID="22" presetClass="entr" presetSubtype="4" fill="hold" grpId="0" nodeType="with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wipe(down)">
                                      <p:cBhvr>
                                        <p:cTn id="7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283" grpId="0"/>
      <p:bldP spid="117833" grpId="0"/>
      <p:bldP spid="3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3"/>
          <p:cNvSpPr txBox="1">
            <a:spLocks noChangeArrowheads="1"/>
          </p:cNvSpPr>
          <p:nvPr/>
        </p:nvSpPr>
        <p:spPr bwMode="auto">
          <a:xfrm>
            <a:off x="160338" y="1166813"/>
            <a:ext cx="8715375" cy="66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1" tIns="45668" rIns="91341" bIns="45668">
            <a:spAutoFit/>
          </a:bodyPr>
          <a:lstStyle>
            <a:lvl1pPr eaLnBrk="0" hangingPunct="0">
              <a:defRPr sz="1600">
                <a:solidFill>
                  <a:schemeClr val="tx1"/>
                </a:solidFill>
                <a:latin typeface="Arial" pitchFamily="34" charset="0"/>
                <a:ea typeface="ＭＳ Ｐゴシック" pitchFamily="34" charset="-128"/>
              </a:defRPr>
            </a:lvl1pPr>
            <a:lvl2pPr marL="742950" indent="-285750" eaLnBrk="0" hangingPunct="0">
              <a:defRPr sz="1600">
                <a:solidFill>
                  <a:schemeClr val="tx1"/>
                </a:solidFill>
                <a:latin typeface="Arial" pitchFamily="34" charset="0"/>
                <a:ea typeface="ＭＳ Ｐゴシック" pitchFamily="34" charset="-128"/>
              </a:defRPr>
            </a:lvl2pPr>
            <a:lvl3pPr marL="1143000" indent="-228600" eaLnBrk="0" hangingPunct="0">
              <a:defRPr sz="1600">
                <a:solidFill>
                  <a:schemeClr val="tx1"/>
                </a:solidFill>
                <a:latin typeface="Arial" pitchFamily="34" charset="0"/>
                <a:ea typeface="ＭＳ Ｐゴシック" pitchFamily="34" charset="-128"/>
              </a:defRPr>
            </a:lvl3pPr>
            <a:lvl4pPr marL="1600200" indent="-228600" eaLnBrk="0" hangingPunct="0">
              <a:defRPr sz="1600">
                <a:solidFill>
                  <a:schemeClr val="tx1"/>
                </a:solidFill>
                <a:latin typeface="Arial" pitchFamily="34" charset="0"/>
                <a:ea typeface="ＭＳ Ｐゴシック" pitchFamily="34" charset="-128"/>
              </a:defRPr>
            </a:lvl4pPr>
            <a:lvl5pPr marL="2057400" indent="-228600" eaLnBrk="0" hangingPunct="0">
              <a:defRPr sz="16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9pPr>
          </a:lstStyle>
          <a:p>
            <a:pPr eaLnBrk="1" hangingPunct="1">
              <a:lnSpc>
                <a:spcPct val="85000"/>
              </a:lnSpc>
            </a:pPr>
            <a:r>
              <a:rPr lang="en-US" sz="2200">
                <a:solidFill>
                  <a:srgbClr val="142FF8"/>
                </a:solidFill>
              </a:rPr>
              <a:t>Small Amounts Of Optimally Managed SSD Can Improve Storage Price/Performance</a:t>
            </a:r>
          </a:p>
        </p:txBody>
      </p:sp>
      <p:sp>
        <p:nvSpPr>
          <p:cNvPr id="74755" name="Text Box 4"/>
          <p:cNvSpPr txBox="1">
            <a:spLocks noChangeArrowheads="1"/>
          </p:cNvSpPr>
          <p:nvPr/>
        </p:nvSpPr>
        <p:spPr bwMode="auto">
          <a:xfrm>
            <a:off x="468313" y="1916113"/>
            <a:ext cx="37274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1" tIns="45668" rIns="91341" bIns="45668">
            <a:spAutoFit/>
          </a:bodyPr>
          <a:lstStyle>
            <a:lvl1pPr eaLnBrk="0" hangingPunct="0">
              <a:defRPr sz="1600">
                <a:solidFill>
                  <a:schemeClr val="tx1"/>
                </a:solidFill>
                <a:latin typeface="Arial" pitchFamily="34" charset="0"/>
                <a:ea typeface="ＭＳ Ｐゴシック" pitchFamily="34" charset="-128"/>
              </a:defRPr>
            </a:lvl1pPr>
            <a:lvl2pPr marL="742950" indent="-285750" eaLnBrk="0" hangingPunct="0">
              <a:defRPr sz="1600">
                <a:solidFill>
                  <a:schemeClr val="tx1"/>
                </a:solidFill>
                <a:latin typeface="Arial" pitchFamily="34" charset="0"/>
                <a:ea typeface="ＭＳ Ｐゴシック" pitchFamily="34" charset="-128"/>
              </a:defRPr>
            </a:lvl2pPr>
            <a:lvl3pPr marL="1143000" indent="-228600" eaLnBrk="0" hangingPunct="0">
              <a:defRPr sz="1600">
                <a:solidFill>
                  <a:schemeClr val="tx1"/>
                </a:solidFill>
                <a:latin typeface="Arial" pitchFamily="34" charset="0"/>
                <a:ea typeface="ＭＳ Ｐゴシック" pitchFamily="34" charset="-128"/>
              </a:defRPr>
            </a:lvl3pPr>
            <a:lvl4pPr marL="1600200" indent="-228600" eaLnBrk="0" hangingPunct="0">
              <a:defRPr sz="1600">
                <a:solidFill>
                  <a:schemeClr val="tx1"/>
                </a:solidFill>
                <a:latin typeface="Arial" pitchFamily="34" charset="0"/>
                <a:ea typeface="ＭＳ Ｐゴシック" pitchFamily="34" charset="-128"/>
              </a:defRPr>
            </a:lvl4pPr>
            <a:lvl5pPr marL="2057400" indent="-228600" eaLnBrk="0" hangingPunct="0">
              <a:defRPr sz="16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9pPr>
          </a:lstStyle>
          <a:p>
            <a:pPr eaLnBrk="1" hangingPunct="1"/>
            <a:r>
              <a:rPr lang="en-US" sz="1400"/>
              <a:t>Just 13% blend of SSD to HDD achieves 171% performance gain  </a:t>
            </a:r>
          </a:p>
        </p:txBody>
      </p:sp>
      <p:graphicFrame>
        <p:nvGraphicFramePr>
          <p:cNvPr id="74756" name="Object 6"/>
          <p:cNvGraphicFramePr>
            <a:graphicFrameLocks noChangeAspect="1"/>
          </p:cNvGraphicFramePr>
          <p:nvPr>
            <p:extLst>
              <p:ext uri="{D42A27DB-BD31-4B8C-83A1-F6EECF244321}">
                <p14:modId xmlns:p14="http://schemas.microsoft.com/office/powerpoint/2010/main" val="3798438766"/>
              </p:ext>
            </p:extLst>
          </p:nvPr>
        </p:nvGraphicFramePr>
        <p:xfrm>
          <a:off x="142875" y="3295968"/>
          <a:ext cx="3997325" cy="2836862"/>
        </p:xfrm>
        <a:graphic>
          <a:graphicData uri="http://schemas.openxmlformats.org/presentationml/2006/ole">
            <mc:AlternateContent xmlns:mc="http://schemas.openxmlformats.org/markup-compatibility/2006">
              <mc:Choice xmlns:v="urn:schemas-microsoft-com:vml" Requires="v">
                <p:oleObj spid="_x0000_s1034" name="Chart" r:id="rId4" imgW="8229546" imgH="5021634" progId="MSGraph.Chart.8">
                  <p:embed followColorScheme="full"/>
                </p:oleObj>
              </mc:Choice>
              <mc:Fallback>
                <p:oleObj name="Chart" r:id="rId4" imgW="8229546" imgH="5021634" progId="MSGraph.Chart.8">
                  <p:embed followColorScheme="full"/>
                  <p:pic>
                    <p:nvPicPr>
                      <p:cNvPr id="0" name=""/>
                      <p:cNvPicPr>
                        <a:picLocks noChangeAspect="1" noChangeArrowheads="1"/>
                      </p:cNvPicPr>
                      <p:nvPr/>
                    </p:nvPicPr>
                    <p:blipFill>
                      <a:blip r:embed="rId5"/>
                      <a:srcRect/>
                      <a:stretch>
                        <a:fillRect/>
                      </a:stretch>
                    </p:blipFill>
                    <p:spPr bwMode="auto">
                      <a:xfrm>
                        <a:off x="142875" y="3295968"/>
                        <a:ext cx="3997325" cy="283686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4757" name="Oval 7"/>
          <p:cNvSpPr>
            <a:spLocks noChangeArrowheads="1"/>
          </p:cNvSpPr>
          <p:nvPr/>
        </p:nvSpPr>
        <p:spPr bwMode="auto">
          <a:xfrm rot="1829203">
            <a:off x="915988" y="3478213"/>
            <a:ext cx="542925" cy="50165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91377" tIns="45687" rIns="91377" bIns="45687" anchor="ctr"/>
          <a:lstStyle/>
          <a:p>
            <a:endParaRPr lang="en-US"/>
          </a:p>
        </p:txBody>
      </p:sp>
      <p:sp>
        <p:nvSpPr>
          <p:cNvPr id="74758" name="Text Box 8"/>
          <p:cNvSpPr txBox="1">
            <a:spLocks noChangeArrowheads="1"/>
          </p:cNvSpPr>
          <p:nvPr/>
        </p:nvSpPr>
        <p:spPr bwMode="auto">
          <a:xfrm>
            <a:off x="146050" y="6548438"/>
            <a:ext cx="89439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341" tIns="45668" rIns="91341" bIns="45668">
            <a:spAutoFit/>
          </a:bodyPr>
          <a:lstStyle>
            <a:lvl1pPr eaLnBrk="0" hangingPunct="0">
              <a:defRPr sz="1600">
                <a:solidFill>
                  <a:schemeClr val="tx1"/>
                </a:solidFill>
                <a:latin typeface="Arial" pitchFamily="34" charset="0"/>
                <a:ea typeface="ＭＳ Ｐゴシック" pitchFamily="34" charset="-128"/>
              </a:defRPr>
            </a:lvl1pPr>
            <a:lvl2pPr marL="742950" indent="-285750" eaLnBrk="0" hangingPunct="0">
              <a:defRPr sz="1600">
                <a:solidFill>
                  <a:schemeClr val="tx1"/>
                </a:solidFill>
                <a:latin typeface="Arial" pitchFamily="34" charset="0"/>
                <a:ea typeface="ＭＳ Ｐゴシック" pitchFamily="34" charset="-128"/>
              </a:defRPr>
            </a:lvl2pPr>
            <a:lvl3pPr marL="1143000" indent="-228600" eaLnBrk="0" hangingPunct="0">
              <a:defRPr sz="1600">
                <a:solidFill>
                  <a:schemeClr val="tx1"/>
                </a:solidFill>
                <a:latin typeface="Arial" pitchFamily="34" charset="0"/>
                <a:ea typeface="ＭＳ Ｐゴシック" pitchFamily="34" charset="-128"/>
              </a:defRPr>
            </a:lvl3pPr>
            <a:lvl4pPr marL="1600200" indent="-228600" eaLnBrk="0" hangingPunct="0">
              <a:defRPr sz="1600">
                <a:solidFill>
                  <a:schemeClr val="tx1"/>
                </a:solidFill>
                <a:latin typeface="Arial" pitchFamily="34" charset="0"/>
                <a:ea typeface="ＭＳ Ｐゴシック" pitchFamily="34" charset="-128"/>
              </a:defRPr>
            </a:lvl4pPr>
            <a:lvl5pPr marL="2057400" indent="-228600" eaLnBrk="0" hangingPunct="0">
              <a:defRPr sz="16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9pPr>
          </a:lstStyle>
          <a:p>
            <a:pPr eaLnBrk="1" hangingPunct="1"/>
            <a:r>
              <a:rPr lang="en-US" sz="800"/>
              <a:t>Source: IBM Internal Study of Benchmark Factory transactional database workload  performance as Easy Tier migrates data to SSD. The performance data contained herein was obtained in a </a:t>
            </a:r>
            <a:br>
              <a:rPr lang="en-US" sz="800"/>
            </a:br>
            <a:r>
              <a:rPr lang="en-US" sz="800"/>
              <a:t>controlled, isolated environment.  Actual results that may be obtained in other operating environments may vary.  </a:t>
            </a:r>
          </a:p>
        </p:txBody>
      </p:sp>
      <p:sp>
        <p:nvSpPr>
          <p:cNvPr id="74759" name="Text Box 10"/>
          <p:cNvSpPr txBox="1">
            <a:spLocks noChangeArrowheads="1"/>
          </p:cNvSpPr>
          <p:nvPr/>
        </p:nvSpPr>
        <p:spPr bwMode="auto">
          <a:xfrm>
            <a:off x="930275" y="2565400"/>
            <a:ext cx="3141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341" tIns="45668" rIns="91341" bIns="45668">
            <a:spAutoFit/>
          </a:bodyPr>
          <a:lstStyle>
            <a:lvl1pPr eaLnBrk="0" hangingPunct="0">
              <a:defRPr sz="1600">
                <a:solidFill>
                  <a:schemeClr val="tx1"/>
                </a:solidFill>
                <a:latin typeface="Arial" pitchFamily="34" charset="0"/>
                <a:ea typeface="ＭＳ Ｐゴシック" pitchFamily="34" charset="-128"/>
              </a:defRPr>
            </a:lvl1pPr>
            <a:lvl2pPr marL="742950" indent="-285750" eaLnBrk="0" hangingPunct="0">
              <a:defRPr sz="1600">
                <a:solidFill>
                  <a:schemeClr val="tx1"/>
                </a:solidFill>
                <a:latin typeface="Arial" pitchFamily="34" charset="0"/>
                <a:ea typeface="ＭＳ Ｐゴシック" pitchFamily="34" charset="-128"/>
              </a:defRPr>
            </a:lvl2pPr>
            <a:lvl3pPr marL="1143000" indent="-228600" eaLnBrk="0" hangingPunct="0">
              <a:defRPr sz="1600">
                <a:solidFill>
                  <a:schemeClr val="tx1"/>
                </a:solidFill>
                <a:latin typeface="Arial" pitchFamily="34" charset="0"/>
                <a:ea typeface="ＭＳ Ｐゴシック" pitchFamily="34" charset="-128"/>
              </a:defRPr>
            </a:lvl3pPr>
            <a:lvl4pPr marL="1600200" indent="-228600" eaLnBrk="0" hangingPunct="0">
              <a:defRPr sz="1600">
                <a:solidFill>
                  <a:schemeClr val="tx1"/>
                </a:solidFill>
                <a:latin typeface="Arial" pitchFamily="34" charset="0"/>
                <a:ea typeface="ＭＳ Ｐゴシック" pitchFamily="34" charset="-128"/>
              </a:defRPr>
            </a:lvl4pPr>
            <a:lvl5pPr marL="2057400" indent="-228600" eaLnBrk="0" hangingPunct="0">
              <a:defRPr sz="16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9pPr>
          </a:lstStyle>
          <a:p>
            <a:pPr algn="ctr" eaLnBrk="1" hangingPunct="1"/>
            <a:r>
              <a:rPr lang="en-US" sz="1400"/>
              <a:t>Transactional Database Performance</a:t>
            </a:r>
          </a:p>
          <a:p>
            <a:pPr algn="ctr" eaLnBrk="1" hangingPunct="1"/>
            <a:r>
              <a:rPr lang="en-US" sz="1400"/>
              <a:t>as Blend of SSD is increased</a:t>
            </a:r>
          </a:p>
        </p:txBody>
      </p:sp>
      <p:sp>
        <p:nvSpPr>
          <p:cNvPr id="38922" name="Rectangle 15"/>
          <p:cNvSpPr>
            <a:spLocks noChangeArrowheads="1"/>
          </p:cNvSpPr>
          <p:nvPr/>
        </p:nvSpPr>
        <p:spPr bwMode="auto">
          <a:xfrm>
            <a:off x="290513" y="777875"/>
            <a:ext cx="8839200" cy="274638"/>
          </a:xfrm>
          <a:prstGeom prst="rect">
            <a:avLst/>
          </a:prstGeom>
          <a:noFill/>
          <a:ln>
            <a:noFill/>
          </a:ln>
          <a:effectLst/>
          <a:extLst/>
        </p:spPr>
        <p:txBody>
          <a:bodyPr lIns="0" tIns="0" rIns="0" bIns="0">
            <a:spAutoFit/>
          </a:bodyPr>
          <a:lstStyle/>
          <a:p>
            <a:pPr>
              <a:lnSpc>
                <a:spcPct val="85000"/>
              </a:lnSpc>
              <a:defRPr/>
            </a:pPr>
            <a:r>
              <a:rPr lang="en-US" sz="2100" i="1" dirty="0">
                <a:solidFill>
                  <a:schemeClr val="bg1">
                    <a:lumMod val="50000"/>
                  </a:schemeClr>
                </a:solidFill>
                <a:latin typeface="Arial" charset="0"/>
                <a:ea typeface="MS PGothic" pitchFamily="34" charset="-128"/>
              </a:rPr>
              <a:t>Easy Tier: </a:t>
            </a:r>
            <a:r>
              <a:rPr lang="en-US" sz="2100" b="1" i="1" dirty="0">
                <a:solidFill>
                  <a:schemeClr val="bg1">
                    <a:lumMod val="50000"/>
                  </a:schemeClr>
                </a:solidFill>
                <a:latin typeface="Arial" charset="0"/>
                <a:ea typeface="MS PGothic" pitchFamily="34" charset="-128"/>
              </a:rPr>
              <a:t>Squeezing the Costs from SSD Technology</a:t>
            </a:r>
          </a:p>
        </p:txBody>
      </p:sp>
      <p:sp>
        <p:nvSpPr>
          <p:cNvPr id="74762" name="TextBox 2"/>
          <p:cNvSpPr txBox="1">
            <a:spLocks noChangeArrowheads="1"/>
          </p:cNvSpPr>
          <p:nvPr/>
        </p:nvSpPr>
        <p:spPr bwMode="auto">
          <a:xfrm>
            <a:off x="5519738" y="2836863"/>
            <a:ext cx="264477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77" tIns="45687" rIns="91377" bIns="45687">
            <a:spAutoFit/>
          </a:bodyPr>
          <a:lstStyle>
            <a:lvl1pPr eaLnBrk="0" hangingPunct="0">
              <a:defRPr sz="1600">
                <a:solidFill>
                  <a:schemeClr val="tx1"/>
                </a:solidFill>
                <a:latin typeface="Arial" pitchFamily="34" charset="0"/>
                <a:ea typeface="ＭＳ Ｐゴシック" pitchFamily="34" charset="-128"/>
              </a:defRPr>
            </a:lvl1pPr>
            <a:lvl2pPr marL="742950" indent="-285750" eaLnBrk="0" hangingPunct="0">
              <a:defRPr sz="1600">
                <a:solidFill>
                  <a:schemeClr val="tx1"/>
                </a:solidFill>
                <a:latin typeface="Arial" pitchFamily="34" charset="0"/>
                <a:ea typeface="ＭＳ Ｐゴシック" pitchFamily="34" charset="-128"/>
              </a:defRPr>
            </a:lvl2pPr>
            <a:lvl3pPr marL="1143000" indent="-228600" eaLnBrk="0" hangingPunct="0">
              <a:defRPr sz="1600">
                <a:solidFill>
                  <a:schemeClr val="tx1"/>
                </a:solidFill>
                <a:latin typeface="Arial" pitchFamily="34" charset="0"/>
                <a:ea typeface="ＭＳ Ｐゴシック" pitchFamily="34" charset="-128"/>
              </a:defRPr>
            </a:lvl3pPr>
            <a:lvl4pPr marL="1600200" indent="-228600" eaLnBrk="0" hangingPunct="0">
              <a:defRPr sz="1600">
                <a:solidFill>
                  <a:schemeClr val="tx1"/>
                </a:solidFill>
                <a:latin typeface="Arial" pitchFamily="34" charset="0"/>
                <a:ea typeface="ＭＳ Ｐゴシック" pitchFamily="34" charset="-128"/>
              </a:defRPr>
            </a:lvl4pPr>
            <a:lvl5pPr marL="2057400" indent="-228600" eaLnBrk="0" hangingPunct="0">
              <a:defRPr sz="16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9pPr>
          </a:lstStyle>
          <a:p>
            <a:pPr algn="ctr" eaLnBrk="1" hangingPunct="1"/>
            <a:r>
              <a:rPr lang="en-US" sz="2800" b="1">
                <a:solidFill>
                  <a:srgbClr val="142FF8"/>
                </a:solidFill>
              </a:rPr>
              <a:t>Performance</a:t>
            </a:r>
          </a:p>
          <a:p>
            <a:pPr algn="ctr" eaLnBrk="1" hangingPunct="1"/>
            <a:r>
              <a:rPr lang="en-US" sz="2800" b="1">
                <a:solidFill>
                  <a:srgbClr val="142FF8"/>
                </a:solidFill>
              </a:rPr>
              <a:t>costs less </a:t>
            </a:r>
          </a:p>
          <a:p>
            <a:pPr algn="ctr" eaLnBrk="1" hangingPunct="1"/>
            <a:r>
              <a:rPr lang="en-US" sz="2800" b="1">
                <a:solidFill>
                  <a:srgbClr val="142FF8"/>
                </a:solidFill>
              </a:rPr>
              <a:t>on the V7000!!</a:t>
            </a:r>
          </a:p>
        </p:txBody>
      </p:sp>
    </p:spTree>
    <p:extLst>
      <p:ext uri="{BB962C8B-B14F-4D97-AF65-F5344CB8AC3E}">
        <p14:creationId xmlns:p14="http://schemas.microsoft.com/office/powerpoint/2010/main" val="15766667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40"/>
          <p:cNvSpPr>
            <a:spLocks noChangeArrowheads="1"/>
          </p:cNvSpPr>
          <p:nvPr/>
        </p:nvSpPr>
        <p:spPr bwMode="auto">
          <a:xfrm>
            <a:off x="3195638" y="3468688"/>
            <a:ext cx="267493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marL="166688" indent="-166688" algn="ctr">
              <a:lnSpc>
                <a:spcPct val="100000"/>
              </a:lnSpc>
            </a:pPr>
            <a:r>
              <a:rPr lang="en-US" sz="3200" dirty="0" smtClean="0">
                <a:solidFill>
                  <a:schemeClr val="tx1"/>
                </a:solidFill>
                <a:ea typeface="MS PGothic" pitchFamily="34" charset="-128"/>
              </a:rPr>
              <a:t>Management</a:t>
            </a:r>
            <a:endParaRPr lang="en-US" sz="3200" dirty="0">
              <a:solidFill>
                <a:schemeClr val="tx1"/>
              </a:solidFill>
              <a:ea typeface="MS PGothic" pitchFamily="34" charset="-128"/>
            </a:endParaRPr>
          </a:p>
        </p:txBody>
      </p:sp>
      <p:grpSp>
        <p:nvGrpSpPr>
          <p:cNvPr id="528388" name="Group 193"/>
          <p:cNvGrpSpPr>
            <a:grpSpLocks/>
          </p:cNvGrpSpPr>
          <p:nvPr/>
        </p:nvGrpSpPr>
        <p:grpSpPr bwMode="auto">
          <a:xfrm>
            <a:off x="3352800" y="1100138"/>
            <a:ext cx="2441575" cy="2441575"/>
            <a:chOff x="560" y="2042"/>
            <a:chExt cx="269" cy="269"/>
          </a:xfrm>
        </p:grpSpPr>
        <p:sp>
          <p:nvSpPr>
            <p:cNvPr id="528389" name="Oval 66"/>
            <p:cNvSpPr>
              <a:spLocks noChangeArrowheads="1"/>
            </p:cNvSpPr>
            <p:nvPr/>
          </p:nvSpPr>
          <p:spPr bwMode="auto">
            <a:xfrm>
              <a:off x="560" y="2042"/>
              <a:ext cx="269" cy="269"/>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nSpc>
                  <a:spcPct val="100000"/>
                </a:lnSpc>
              </a:pPr>
              <a:endParaRPr lang="en-US" sz="1400">
                <a:solidFill>
                  <a:srgbClr val="333333"/>
                </a:solidFill>
                <a:ea typeface="MS PGothic" pitchFamily="34" charset="-128"/>
              </a:endParaRPr>
            </a:p>
          </p:txBody>
        </p:sp>
        <p:grpSp>
          <p:nvGrpSpPr>
            <p:cNvPr id="528390" name="Group 181"/>
            <p:cNvGrpSpPr>
              <a:grpSpLocks/>
            </p:cNvGrpSpPr>
            <p:nvPr/>
          </p:nvGrpSpPr>
          <p:grpSpPr bwMode="auto">
            <a:xfrm>
              <a:off x="651" y="2084"/>
              <a:ext cx="88" cy="189"/>
              <a:chOff x="5350" y="980"/>
              <a:chExt cx="1230" cy="2586"/>
            </a:xfrm>
          </p:grpSpPr>
          <p:sp>
            <p:nvSpPr>
              <p:cNvPr id="528391" name="Freeform 182"/>
              <p:cNvSpPr>
                <a:spLocks/>
              </p:cNvSpPr>
              <p:nvPr/>
            </p:nvSpPr>
            <p:spPr bwMode="auto">
              <a:xfrm>
                <a:off x="5369" y="980"/>
                <a:ext cx="1198" cy="82"/>
              </a:xfrm>
              <a:custGeom>
                <a:avLst/>
                <a:gdLst>
                  <a:gd name="T0" fmla="*/ 2147483647 w 379"/>
                  <a:gd name="T1" fmla="*/ 2147483647 h 27"/>
                  <a:gd name="T2" fmla="*/ 2147483647 w 379"/>
                  <a:gd name="T3" fmla="*/ 0 h 27"/>
                  <a:gd name="T4" fmla="*/ 2147483647 w 379"/>
                  <a:gd name="T5" fmla="*/ 2147483647 h 27"/>
                  <a:gd name="T6" fmla="*/ 2147483647 w 379"/>
                  <a:gd name="T7" fmla="*/ 2147483647 h 27"/>
                  <a:gd name="T8" fmla="*/ 2147483647 w 379"/>
                  <a:gd name="T9" fmla="*/ 2147483647 h 27"/>
                  <a:gd name="T10" fmla="*/ 0 w 379"/>
                  <a:gd name="T11" fmla="*/ 2147483647 h 27"/>
                  <a:gd name="T12" fmla="*/ 2147483647 w 379"/>
                  <a:gd name="T13" fmla="*/ 2147483647 h 27"/>
                  <a:gd name="T14" fmla="*/ 2147483647 w 379"/>
                  <a:gd name="T15" fmla="*/ 2147483647 h 27"/>
                  <a:gd name="T16" fmla="*/ 2147483647 w 379"/>
                  <a:gd name="T17" fmla="*/ 2147483647 h 27"/>
                  <a:gd name="T18" fmla="*/ 2147483647 w 379"/>
                  <a:gd name="T19" fmla="*/ 2147483647 h 27"/>
                  <a:gd name="T20" fmla="*/ 2147483647 w 379"/>
                  <a:gd name="T21" fmla="*/ 2147483647 h 27"/>
                  <a:gd name="T22" fmla="*/ 2147483647 w 379"/>
                  <a:gd name="T23" fmla="*/ 2147483647 h 27"/>
                  <a:gd name="T24" fmla="*/ 2147483647 w 379"/>
                  <a:gd name="T25" fmla="*/ 2147483647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9"/>
                  <a:gd name="T40" fmla="*/ 0 h 27"/>
                  <a:gd name="T41" fmla="*/ 379 w 379"/>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9" h="27">
                    <a:moveTo>
                      <a:pt x="377" y="14"/>
                    </a:moveTo>
                    <a:lnTo>
                      <a:pt x="231" y="0"/>
                    </a:lnTo>
                    <a:lnTo>
                      <a:pt x="2" y="4"/>
                    </a:lnTo>
                    <a:lnTo>
                      <a:pt x="0" y="4"/>
                    </a:lnTo>
                    <a:lnTo>
                      <a:pt x="2" y="5"/>
                    </a:lnTo>
                    <a:lnTo>
                      <a:pt x="214" y="27"/>
                    </a:lnTo>
                    <a:lnTo>
                      <a:pt x="377" y="16"/>
                    </a:lnTo>
                    <a:lnTo>
                      <a:pt x="379" y="14"/>
                    </a:lnTo>
                    <a:lnTo>
                      <a:pt x="377"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2" name="Freeform 183"/>
              <p:cNvSpPr>
                <a:spLocks noEditPoints="1"/>
              </p:cNvSpPr>
              <p:nvPr/>
            </p:nvSpPr>
            <p:spPr bwMode="auto">
              <a:xfrm>
                <a:off x="5350" y="1031"/>
                <a:ext cx="672" cy="2535"/>
              </a:xfrm>
              <a:custGeom>
                <a:avLst/>
                <a:gdLst>
                  <a:gd name="T0" fmla="*/ 2147483647 w 211"/>
                  <a:gd name="T1" fmla="*/ 0 h 804"/>
                  <a:gd name="T2" fmla="*/ 2147483647 w 211"/>
                  <a:gd name="T3" fmla="*/ 0 h 804"/>
                  <a:gd name="T4" fmla="*/ 0 w 211"/>
                  <a:gd name="T5" fmla="*/ 2147483647 h 804"/>
                  <a:gd name="T6" fmla="*/ 2147483647 w 211"/>
                  <a:gd name="T7" fmla="*/ 2147483647 h 804"/>
                  <a:gd name="T8" fmla="*/ 2147483647 w 211"/>
                  <a:gd name="T9" fmla="*/ 2147483647 h 804"/>
                  <a:gd name="T10" fmla="*/ 2147483647 w 211"/>
                  <a:gd name="T11" fmla="*/ 2147483647 h 804"/>
                  <a:gd name="T12" fmla="*/ 2147483647 w 211"/>
                  <a:gd name="T13" fmla="*/ 2147483647 h 804"/>
                  <a:gd name="T14" fmla="*/ 2147483647 w 211"/>
                  <a:gd name="T15" fmla="*/ 2147483647 h 804"/>
                  <a:gd name="T16" fmla="*/ 2147483647 w 211"/>
                  <a:gd name="T17" fmla="*/ 2147483647 h 804"/>
                  <a:gd name="T18" fmla="*/ 2147483647 w 211"/>
                  <a:gd name="T19" fmla="*/ 2147483647 h 804"/>
                  <a:gd name="T20" fmla="*/ 2147483647 w 211"/>
                  <a:gd name="T21" fmla="*/ 2147483647 h 804"/>
                  <a:gd name="T22" fmla="*/ 2147483647 w 211"/>
                  <a:gd name="T23" fmla="*/ 2147483647 h 804"/>
                  <a:gd name="T24" fmla="*/ 2147483647 w 211"/>
                  <a:gd name="T25" fmla="*/ 2147483647 h 804"/>
                  <a:gd name="T26" fmla="*/ 2147483647 w 211"/>
                  <a:gd name="T27" fmla="*/ 2147483647 h 804"/>
                  <a:gd name="T28" fmla="*/ 2147483647 w 211"/>
                  <a:gd name="T29" fmla="*/ 2147483647 h 804"/>
                  <a:gd name="T30" fmla="*/ 2147483647 w 211"/>
                  <a:gd name="T31" fmla="*/ 2147483647 h 804"/>
                  <a:gd name="T32" fmla="*/ 2147483647 w 211"/>
                  <a:gd name="T33" fmla="*/ 2147483647 h 804"/>
                  <a:gd name="T34" fmla="*/ 2147483647 w 211"/>
                  <a:gd name="T35" fmla="*/ 2147483647 h 804"/>
                  <a:gd name="T36" fmla="*/ 2147483647 w 211"/>
                  <a:gd name="T37" fmla="*/ 2147483647 h 804"/>
                  <a:gd name="T38" fmla="*/ 2147483647 w 211"/>
                  <a:gd name="T39" fmla="*/ 2147483647 h 804"/>
                  <a:gd name="T40" fmla="*/ 2147483647 w 211"/>
                  <a:gd name="T41" fmla="*/ 2147483647 h 804"/>
                  <a:gd name="T42" fmla="*/ 2147483647 w 211"/>
                  <a:gd name="T43" fmla="*/ 2147483647 h 804"/>
                  <a:gd name="T44" fmla="*/ 2147483647 w 211"/>
                  <a:gd name="T45" fmla="*/ 2147483647 h 804"/>
                  <a:gd name="T46" fmla="*/ 2147483647 w 211"/>
                  <a:gd name="T47" fmla="*/ 2147483647 h 804"/>
                  <a:gd name="T48" fmla="*/ 2147483647 w 211"/>
                  <a:gd name="T49" fmla="*/ 2147483647 h 804"/>
                  <a:gd name="T50" fmla="*/ 2147483647 w 211"/>
                  <a:gd name="T51" fmla="*/ 2147483647 h 804"/>
                  <a:gd name="T52" fmla="*/ 2147483647 w 211"/>
                  <a:gd name="T53" fmla="*/ 2147483647 h 804"/>
                  <a:gd name="T54" fmla="*/ 2147483647 w 211"/>
                  <a:gd name="T55" fmla="*/ 2147483647 h 804"/>
                  <a:gd name="T56" fmla="*/ 2147483647 w 211"/>
                  <a:gd name="T57" fmla="*/ 2147483647 h 804"/>
                  <a:gd name="T58" fmla="*/ 2147483647 w 211"/>
                  <a:gd name="T59" fmla="*/ 2147483647 h 804"/>
                  <a:gd name="T60" fmla="*/ 2147483647 w 211"/>
                  <a:gd name="T61" fmla="*/ 2147483647 h 804"/>
                  <a:gd name="T62" fmla="*/ 2147483647 w 211"/>
                  <a:gd name="T63" fmla="*/ 2147483647 h 804"/>
                  <a:gd name="T64" fmla="*/ 2147483647 w 211"/>
                  <a:gd name="T65" fmla="*/ 2147483647 h 804"/>
                  <a:gd name="T66" fmla="*/ 2147483647 w 211"/>
                  <a:gd name="T67" fmla="*/ 2147483647 h 804"/>
                  <a:gd name="T68" fmla="*/ 2147483647 w 211"/>
                  <a:gd name="T69" fmla="*/ 2147483647 h 804"/>
                  <a:gd name="T70" fmla="*/ 2147483647 w 211"/>
                  <a:gd name="T71" fmla="*/ 2147483647 h 804"/>
                  <a:gd name="T72" fmla="*/ 2147483647 w 211"/>
                  <a:gd name="T73" fmla="*/ 2147483647 h 804"/>
                  <a:gd name="T74" fmla="*/ 2147483647 w 211"/>
                  <a:gd name="T75" fmla="*/ 2147483647 h 804"/>
                  <a:gd name="T76" fmla="*/ 2147483647 w 211"/>
                  <a:gd name="T77" fmla="*/ 2147483647 h 80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1"/>
                  <a:gd name="T118" fmla="*/ 0 h 804"/>
                  <a:gd name="T119" fmla="*/ 211 w 211"/>
                  <a:gd name="T120" fmla="*/ 804 h 80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1" h="804">
                    <a:moveTo>
                      <a:pt x="210" y="23"/>
                    </a:moveTo>
                    <a:lnTo>
                      <a:pt x="4" y="0"/>
                    </a:lnTo>
                    <a:lnTo>
                      <a:pt x="2" y="0"/>
                    </a:lnTo>
                    <a:lnTo>
                      <a:pt x="0" y="2"/>
                    </a:lnTo>
                    <a:lnTo>
                      <a:pt x="0" y="428"/>
                    </a:lnTo>
                    <a:lnTo>
                      <a:pt x="52" y="439"/>
                    </a:lnTo>
                    <a:lnTo>
                      <a:pt x="52" y="747"/>
                    </a:lnTo>
                    <a:lnTo>
                      <a:pt x="210" y="804"/>
                    </a:lnTo>
                    <a:lnTo>
                      <a:pt x="211" y="804"/>
                    </a:lnTo>
                    <a:lnTo>
                      <a:pt x="211" y="802"/>
                    </a:lnTo>
                    <a:lnTo>
                      <a:pt x="211" y="25"/>
                    </a:lnTo>
                    <a:lnTo>
                      <a:pt x="210" y="23"/>
                    </a:lnTo>
                    <a:close/>
                    <a:moveTo>
                      <a:pt x="171" y="420"/>
                    </a:moveTo>
                    <a:lnTo>
                      <a:pt x="171" y="420"/>
                    </a:lnTo>
                    <a:lnTo>
                      <a:pt x="167" y="418"/>
                    </a:lnTo>
                    <a:lnTo>
                      <a:pt x="163" y="416"/>
                    </a:lnTo>
                    <a:lnTo>
                      <a:pt x="162" y="412"/>
                    </a:lnTo>
                    <a:lnTo>
                      <a:pt x="162" y="409"/>
                    </a:lnTo>
                    <a:lnTo>
                      <a:pt x="162" y="405"/>
                    </a:lnTo>
                    <a:lnTo>
                      <a:pt x="163" y="404"/>
                    </a:lnTo>
                    <a:lnTo>
                      <a:pt x="167" y="402"/>
                    </a:lnTo>
                    <a:lnTo>
                      <a:pt x="171" y="400"/>
                    </a:lnTo>
                    <a:lnTo>
                      <a:pt x="174" y="402"/>
                    </a:lnTo>
                    <a:lnTo>
                      <a:pt x="176" y="404"/>
                    </a:lnTo>
                    <a:lnTo>
                      <a:pt x="178" y="407"/>
                    </a:lnTo>
                    <a:lnTo>
                      <a:pt x="179" y="411"/>
                    </a:lnTo>
                    <a:lnTo>
                      <a:pt x="178" y="414"/>
                    </a:lnTo>
                    <a:lnTo>
                      <a:pt x="176" y="418"/>
                    </a:lnTo>
                    <a:lnTo>
                      <a:pt x="174" y="420"/>
                    </a:lnTo>
                    <a:lnTo>
                      <a:pt x="171" y="420"/>
                    </a:lnTo>
                    <a:close/>
                    <a:moveTo>
                      <a:pt x="171" y="384"/>
                    </a:moveTo>
                    <a:lnTo>
                      <a:pt x="171" y="384"/>
                    </a:lnTo>
                    <a:lnTo>
                      <a:pt x="167" y="384"/>
                    </a:lnTo>
                    <a:lnTo>
                      <a:pt x="163" y="382"/>
                    </a:lnTo>
                    <a:lnTo>
                      <a:pt x="162" y="379"/>
                    </a:lnTo>
                    <a:lnTo>
                      <a:pt x="162" y="375"/>
                    </a:lnTo>
                    <a:lnTo>
                      <a:pt x="162" y="372"/>
                    </a:lnTo>
                    <a:lnTo>
                      <a:pt x="163" y="368"/>
                    </a:lnTo>
                    <a:lnTo>
                      <a:pt x="167" y="366"/>
                    </a:lnTo>
                    <a:lnTo>
                      <a:pt x="171" y="366"/>
                    </a:lnTo>
                    <a:lnTo>
                      <a:pt x="174" y="366"/>
                    </a:lnTo>
                    <a:lnTo>
                      <a:pt x="176" y="370"/>
                    </a:lnTo>
                    <a:lnTo>
                      <a:pt x="178" y="372"/>
                    </a:lnTo>
                    <a:lnTo>
                      <a:pt x="179" y="375"/>
                    </a:lnTo>
                    <a:lnTo>
                      <a:pt x="178" y="380"/>
                    </a:lnTo>
                    <a:lnTo>
                      <a:pt x="176" y="382"/>
                    </a:lnTo>
                    <a:lnTo>
                      <a:pt x="174" y="384"/>
                    </a:lnTo>
                    <a:lnTo>
                      <a:pt x="171" y="384"/>
                    </a:lnTo>
                    <a:close/>
                    <a:moveTo>
                      <a:pt x="179" y="322"/>
                    </a:moveTo>
                    <a:lnTo>
                      <a:pt x="30" y="295"/>
                    </a:lnTo>
                    <a:lnTo>
                      <a:pt x="30" y="274"/>
                    </a:lnTo>
                    <a:lnTo>
                      <a:pt x="179" y="301"/>
                    </a:lnTo>
                    <a:lnTo>
                      <a:pt x="179" y="322"/>
                    </a:lnTo>
                    <a:close/>
                    <a:moveTo>
                      <a:pt x="179" y="254"/>
                    </a:moveTo>
                    <a:lnTo>
                      <a:pt x="32" y="229"/>
                    </a:lnTo>
                    <a:lnTo>
                      <a:pt x="32" y="208"/>
                    </a:lnTo>
                    <a:lnTo>
                      <a:pt x="179" y="235"/>
                    </a:lnTo>
                    <a:lnTo>
                      <a:pt x="179" y="254"/>
                    </a:lnTo>
                    <a:close/>
                    <a:moveTo>
                      <a:pt x="179" y="187"/>
                    </a:moveTo>
                    <a:lnTo>
                      <a:pt x="30" y="164"/>
                    </a:lnTo>
                    <a:lnTo>
                      <a:pt x="30" y="144"/>
                    </a:lnTo>
                    <a:lnTo>
                      <a:pt x="179" y="167"/>
                    </a:lnTo>
                    <a:lnTo>
                      <a:pt x="179" y="187"/>
                    </a:lnTo>
                    <a:close/>
                    <a:moveTo>
                      <a:pt x="179" y="121"/>
                    </a:moveTo>
                    <a:lnTo>
                      <a:pt x="30" y="100"/>
                    </a:lnTo>
                    <a:lnTo>
                      <a:pt x="30" y="78"/>
                    </a:lnTo>
                    <a:lnTo>
                      <a:pt x="179" y="100"/>
                    </a:lnTo>
                    <a:lnTo>
                      <a:pt x="179" y="1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3" name="Freeform 184"/>
              <p:cNvSpPr>
                <a:spLocks noEditPoints="1"/>
              </p:cNvSpPr>
              <p:nvPr/>
            </p:nvSpPr>
            <p:spPr bwMode="auto">
              <a:xfrm>
                <a:off x="6066" y="1062"/>
                <a:ext cx="514" cy="2504"/>
              </a:xfrm>
              <a:custGeom>
                <a:avLst/>
                <a:gdLst>
                  <a:gd name="T0" fmla="*/ 2147483647 w 161"/>
                  <a:gd name="T1" fmla="*/ 2147483647 h 793"/>
                  <a:gd name="T2" fmla="*/ 2147483647 w 161"/>
                  <a:gd name="T3" fmla="*/ 2147483647 h 793"/>
                  <a:gd name="T4" fmla="*/ 2147483647 w 161"/>
                  <a:gd name="T5" fmla="*/ 2147483647 h 793"/>
                  <a:gd name="T6" fmla="*/ 2147483647 w 161"/>
                  <a:gd name="T7" fmla="*/ 2147483647 h 793"/>
                  <a:gd name="T8" fmla="*/ 2147483647 w 161"/>
                  <a:gd name="T9" fmla="*/ 2147483647 h 793"/>
                  <a:gd name="T10" fmla="*/ 2147483647 w 161"/>
                  <a:gd name="T11" fmla="*/ 0 h 793"/>
                  <a:gd name="T12" fmla="*/ 2147483647 w 161"/>
                  <a:gd name="T13" fmla="*/ 2147483647 h 793"/>
                  <a:gd name="T14" fmla="*/ 2147483647 w 161"/>
                  <a:gd name="T15" fmla="*/ 2147483647 h 793"/>
                  <a:gd name="T16" fmla="*/ 0 w 161"/>
                  <a:gd name="T17" fmla="*/ 2147483647 h 793"/>
                  <a:gd name="T18" fmla="*/ 0 w 161"/>
                  <a:gd name="T19" fmla="*/ 2147483647 h 793"/>
                  <a:gd name="T20" fmla="*/ 0 w 161"/>
                  <a:gd name="T21" fmla="*/ 2147483647 h 793"/>
                  <a:gd name="T22" fmla="*/ 0 w 161"/>
                  <a:gd name="T23" fmla="*/ 2147483647 h 793"/>
                  <a:gd name="T24" fmla="*/ 0 w 161"/>
                  <a:gd name="T25" fmla="*/ 2147483647 h 793"/>
                  <a:gd name="T26" fmla="*/ 2147483647 w 161"/>
                  <a:gd name="T27" fmla="*/ 2147483647 h 793"/>
                  <a:gd name="T28" fmla="*/ 2147483647 w 161"/>
                  <a:gd name="T29" fmla="*/ 2147483647 h 793"/>
                  <a:gd name="T30" fmla="*/ 2147483647 w 161"/>
                  <a:gd name="T31" fmla="*/ 2147483647 h 793"/>
                  <a:gd name="T32" fmla="*/ 2147483647 w 161"/>
                  <a:gd name="T33" fmla="*/ 2147483647 h 793"/>
                  <a:gd name="T34" fmla="*/ 2147483647 w 161"/>
                  <a:gd name="T35" fmla="*/ 2147483647 h 793"/>
                  <a:gd name="T36" fmla="*/ 2147483647 w 161"/>
                  <a:gd name="T37" fmla="*/ 2147483647 h 793"/>
                  <a:gd name="T38" fmla="*/ 2147483647 w 161"/>
                  <a:gd name="T39" fmla="*/ 2147483647 h 793"/>
                  <a:gd name="T40" fmla="*/ 2147483647 w 161"/>
                  <a:gd name="T41" fmla="*/ 2147483647 h 793"/>
                  <a:gd name="T42" fmla="*/ 2147483647 w 161"/>
                  <a:gd name="T43" fmla="*/ 2147483647 h 793"/>
                  <a:gd name="T44" fmla="*/ 2147483647 w 161"/>
                  <a:gd name="T45" fmla="*/ 2147483647 h 793"/>
                  <a:gd name="T46" fmla="*/ 2147483647 w 161"/>
                  <a:gd name="T47" fmla="*/ 2147483647 h 793"/>
                  <a:gd name="T48" fmla="*/ 2147483647 w 161"/>
                  <a:gd name="T49" fmla="*/ 2147483647 h 793"/>
                  <a:gd name="T50" fmla="*/ 2147483647 w 161"/>
                  <a:gd name="T51" fmla="*/ 2147483647 h 793"/>
                  <a:gd name="T52" fmla="*/ 2147483647 w 161"/>
                  <a:gd name="T53" fmla="*/ 2147483647 h 793"/>
                  <a:gd name="T54" fmla="*/ 2147483647 w 161"/>
                  <a:gd name="T55" fmla="*/ 2147483647 h 793"/>
                  <a:gd name="T56" fmla="*/ 2147483647 w 161"/>
                  <a:gd name="T57" fmla="*/ 2147483647 h 793"/>
                  <a:gd name="T58" fmla="*/ 2147483647 w 161"/>
                  <a:gd name="T59" fmla="*/ 2147483647 h 793"/>
                  <a:gd name="T60" fmla="*/ 2147483647 w 161"/>
                  <a:gd name="T61" fmla="*/ 2147483647 h 793"/>
                  <a:gd name="T62" fmla="*/ 2147483647 w 161"/>
                  <a:gd name="T63" fmla="*/ 2147483647 h 793"/>
                  <a:gd name="T64" fmla="*/ 2147483647 w 161"/>
                  <a:gd name="T65" fmla="*/ 2147483647 h 793"/>
                  <a:gd name="T66" fmla="*/ 2147483647 w 161"/>
                  <a:gd name="T67" fmla="*/ 2147483647 h 793"/>
                  <a:gd name="T68" fmla="*/ 2147483647 w 161"/>
                  <a:gd name="T69" fmla="*/ 2147483647 h 793"/>
                  <a:gd name="T70" fmla="*/ 2147483647 w 161"/>
                  <a:gd name="T71" fmla="*/ 2147483647 h 793"/>
                  <a:gd name="T72" fmla="*/ 2147483647 w 161"/>
                  <a:gd name="T73" fmla="*/ 2147483647 h 7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1"/>
                  <a:gd name="T112" fmla="*/ 0 h 793"/>
                  <a:gd name="T113" fmla="*/ 161 w 161"/>
                  <a:gd name="T114" fmla="*/ 793 h 7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1" h="793">
                    <a:moveTo>
                      <a:pt x="106" y="295"/>
                    </a:moveTo>
                    <a:lnTo>
                      <a:pt x="161" y="281"/>
                    </a:lnTo>
                    <a:lnTo>
                      <a:pt x="161" y="2"/>
                    </a:lnTo>
                    <a:lnTo>
                      <a:pt x="160" y="0"/>
                    </a:lnTo>
                    <a:lnTo>
                      <a:pt x="1" y="12"/>
                    </a:lnTo>
                    <a:lnTo>
                      <a:pt x="0" y="14"/>
                    </a:lnTo>
                    <a:lnTo>
                      <a:pt x="0" y="791"/>
                    </a:lnTo>
                    <a:lnTo>
                      <a:pt x="0" y="793"/>
                    </a:lnTo>
                    <a:lnTo>
                      <a:pt x="1" y="793"/>
                    </a:lnTo>
                    <a:lnTo>
                      <a:pt x="106" y="743"/>
                    </a:lnTo>
                    <a:lnTo>
                      <a:pt x="106" y="295"/>
                    </a:lnTo>
                    <a:close/>
                    <a:moveTo>
                      <a:pt x="137" y="50"/>
                    </a:moveTo>
                    <a:lnTo>
                      <a:pt x="137" y="50"/>
                    </a:lnTo>
                    <a:lnTo>
                      <a:pt x="140" y="51"/>
                    </a:lnTo>
                    <a:lnTo>
                      <a:pt x="142" y="53"/>
                    </a:lnTo>
                    <a:lnTo>
                      <a:pt x="144" y="55"/>
                    </a:lnTo>
                    <a:lnTo>
                      <a:pt x="145" y="58"/>
                    </a:lnTo>
                    <a:lnTo>
                      <a:pt x="144" y="64"/>
                    </a:lnTo>
                    <a:lnTo>
                      <a:pt x="142" y="66"/>
                    </a:lnTo>
                    <a:lnTo>
                      <a:pt x="140" y="69"/>
                    </a:lnTo>
                    <a:lnTo>
                      <a:pt x="137" y="69"/>
                    </a:lnTo>
                    <a:lnTo>
                      <a:pt x="133" y="69"/>
                    </a:lnTo>
                    <a:lnTo>
                      <a:pt x="129" y="67"/>
                    </a:lnTo>
                    <a:lnTo>
                      <a:pt x="128" y="64"/>
                    </a:lnTo>
                    <a:lnTo>
                      <a:pt x="128" y="60"/>
                    </a:lnTo>
                    <a:lnTo>
                      <a:pt x="128" y="57"/>
                    </a:lnTo>
                    <a:lnTo>
                      <a:pt x="129" y="53"/>
                    </a:lnTo>
                    <a:lnTo>
                      <a:pt x="133" y="51"/>
                    </a:lnTo>
                    <a:lnTo>
                      <a:pt x="137"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4" name="Freeform 185"/>
              <p:cNvSpPr>
                <a:spLocks/>
              </p:cNvSpPr>
              <p:nvPr/>
            </p:nvSpPr>
            <p:spPr bwMode="auto">
              <a:xfrm>
                <a:off x="5350" y="2422"/>
                <a:ext cx="127" cy="954"/>
              </a:xfrm>
              <a:custGeom>
                <a:avLst/>
                <a:gdLst>
                  <a:gd name="T0" fmla="*/ 2147483647 w 39"/>
                  <a:gd name="T1" fmla="*/ 2147483647 h 302"/>
                  <a:gd name="T2" fmla="*/ 0 w 39"/>
                  <a:gd name="T3" fmla="*/ 0 h 302"/>
                  <a:gd name="T4" fmla="*/ 0 w 39"/>
                  <a:gd name="T5" fmla="*/ 2147483647 h 302"/>
                  <a:gd name="T6" fmla="*/ 0 w 39"/>
                  <a:gd name="T7" fmla="*/ 2147483647 h 302"/>
                  <a:gd name="T8" fmla="*/ 2147483647 w 39"/>
                  <a:gd name="T9" fmla="*/ 2147483647 h 302"/>
                  <a:gd name="T10" fmla="*/ 2147483647 w 39"/>
                  <a:gd name="T11" fmla="*/ 2147483647 h 302"/>
                  <a:gd name="T12" fmla="*/ 2147483647 w 39"/>
                  <a:gd name="T13" fmla="*/ 2147483647 h 302"/>
                  <a:gd name="T14" fmla="*/ 2147483647 w 39"/>
                  <a:gd name="T15" fmla="*/ 2147483647 h 302"/>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302"/>
                  <a:gd name="T26" fmla="*/ 39 w 39"/>
                  <a:gd name="T27" fmla="*/ 302 h 3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302">
                    <a:moveTo>
                      <a:pt x="39" y="9"/>
                    </a:moveTo>
                    <a:lnTo>
                      <a:pt x="0" y="0"/>
                    </a:lnTo>
                    <a:lnTo>
                      <a:pt x="0" y="286"/>
                    </a:lnTo>
                    <a:lnTo>
                      <a:pt x="2" y="288"/>
                    </a:lnTo>
                    <a:lnTo>
                      <a:pt x="4" y="288"/>
                    </a:lnTo>
                    <a:lnTo>
                      <a:pt x="39" y="302"/>
                    </a:lnTo>
                    <a:lnTo>
                      <a:pt x="39" y="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395" name="Freeform 186"/>
              <p:cNvSpPr>
                <a:spLocks/>
              </p:cNvSpPr>
              <p:nvPr/>
            </p:nvSpPr>
            <p:spPr bwMode="auto">
              <a:xfrm>
                <a:off x="6447" y="1992"/>
                <a:ext cx="133" cy="1403"/>
              </a:xfrm>
              <a:custGeom>
                <a:avLst/>
                <a:gdLst>
                  <a:gd name="T0" fmla="*/ 0 w 42"/>
                  <a:gd name="T1" fmla="*/ 2147483647 h 444"/>
                  <a:gd name="T2" fmla="*/ 0 w 42"/>
                  <a:gd name="T3" fmla="*/ 2147483647 h 444"/>
                  <a:gd name="T4" fmla="*/ 2147483647 w 42"/>
                  <a:gd name="T5" fmla="*/ 2147483647 h 444"/>
                  <a:gd name="T6" fmla="*/ 2147483647 w 42"/>
                  <a:gd name="T7" fmla="*/ 2147483647 h 444"/>
                  <a:gd name="T8" fmla="*/ 2147483647 w 42"/>
                  <a:gd name="T9" fmla="*/ 2147483647 h 444"/>
                  <a:gd name="T10" fmla="*/ 2147483647 w 42"/>
                  <a:gd name="T11" fmla="*/ 2147483647 h 444"/>
                  <a:gd name="T12" fmla="*/ 2147483647 w 42"/>
                  <a:gd name="T13" fmla="*/ 0 h 444"/>
                  <a:gd name="T14" fmla="*/ 0 w 42"/>
                  <a:gd name="T15" fmla="*/ 2147483647 h 44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44"/>
                  <a:gd name="T26" fmla="*/ 42 w 42"/>
                  <a:gd name="T27" fmla="*/ 444 h 4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44">
                    <a:moveTo>
                      <a:pt x="0" y="13"/>
                    </a:moveTo>
                    <a:lnTo>
                      <a:pt x="0" y="444"/>
                    </a:lnTo>
                    <a:lnTo>
                      <a:pt x="41" y="425"/>
                    </a:lnTo>
                    <a:lnTo>
                      <a:pt x="42" y="425"/>
                    </a:lnTo>
                    <a:lnTo>
                      <a:pt x="42" y="423"/>
                    </a:lnTo>
                    <a:lnTo>
                      <a:pt x="42" y="0"/>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Tree>
    <p:extLst>
      <p:ext uri="{BB962C8B-B14F-4D97-AF65-F5344CB8AC3E}">
        <p14:creationId xmlns:p14="http://schemas.microsoft.com/office/powerpoint/2010/main" val="1036233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S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624" y="4681585"/>
            <a:ext cx="3139231" cy="792427"/>
          </a:xfrm>
          <a:prstGeom prst="rect">
            <a:avLst/>
          </a:prstGeom>
          <a:effectLst>
            <a:reflection stA="50000" endPos="75000" dist="12700" dir="5400000" sy="-100000" algn="bl" rotWithShape="0"/>
          </a:effectLst>
        </p:spPr>
      </p:pic>
      <p:sp>
        <p:nvSpPr>
          <p:cNvPr id="18433" name="Title 8"/>
          <p:cNvSpPr>
            <a:spLocks noGrp="1"/>
          </p:cNvSpPr>
          <p:nvPr>
            <p:ph type="title"/>
          </p:nvPr>
        </p:nvSpPr>
        <p:spPr/>
        <p:txBody>
          <a:bodyPr/>
          <a:lstStyle/>
          <a:p>
            <a:r>
              <a:rPr lang="en-US" dirty="0" smtClean="0">
                <a:latin typeface="Arial" charset="0"/>
                <a:ea typeface="ＭＳ Ｐゴシック" charset="0"/>
              </a:rPr>
              <a:t>Integrated Comprehensive Platform </a:t>
            </a:r>
            <a:r>
              <a:rPr lang="en-US" dirty="0">
                <a:latin typeface="Arial" charset="0"/>
                <a:ea typeface="ＭＳ Ｐゴシック" charset="0"/>
              </a:rPr>
              <a:t>Management</a:t>
            </a:r>
          </a:p>
        </p:txBody>
      </p:sp>
      <p:sp>
        <p:nvSpPr>
          <p:cNvPr id="10" name="Content Placeholder 9"/>
          <p:cNvSpPr>
            <a:spLocks noGrp="1"/>
          </p:cNvSpPr>
          <p:nvPr>
            <p:ph idx="1"/>
          </p:nvPr>
        </p:nvSpPr>
        <p:spPr/>
        <p:txBody>
          <a:bodyPr/>
          <a:lstStyle/>
          <a:p>
            <a:pPr>
              <a:defRPr/>
            </a:pPr>
            <a:r>
              <a:rPr lang="en-US" dirty="0" smtClean="0">
                <a:latin typeface="Arial" charset="0"/>
                <a:ea typeface="ＭＳ Ｐゴシック" charset="0"/>
              </a:rPr>
              <a:t>Flex System Manager </a:t>
            </a:r>
          </a:p>
          <a:p>
            <a:pPr lvl="1">
              <a:defRPr/>
            </a:pPr>
            <a:r>
              <a:rPr lang="en-US" dirty="0" smtClean="0">
                <a:latin typeface="Arial" charset="0"/>
                <a:cs typeface="Arial" charset="0"/>
              </a:rPr>
              <a:t>Pre-installed management appliance</a:t>
            </a:r>
          </a:p>
          <a:p>
            <a:pPr lvl="1">
              <a:defRPr/>
            </a:pPr>
            <a:r>
              <a:rPr lang="en-US" dirty="0" smtClean="0">
                <a:latin typeface="Arial" charset="0"/>
                <a:cs typeface="Arial" charset="0"/>
              </a:rPr>
              <a:t>Currently supports up to 4 managed chassis </a:t>
            </a:r>
          </a:p>
          <a:p>
            <a:pPr lvl="1">
              <a:defRPr/>
            </a:pPr>
            <a:r>
              <a:rPr lang="en-US" dirty="0" smtClean="0">
                <a:latin typeface="Arial" charset="0"/>
                <a:cs typeface="Arial" charset="0"/>
              </a:rPr>
              <a:t>Single point of entry</a:t>
            </a:r>
          </a:p>
          <a:p>
            <a:pPr marL="0" indent="0">
              <a:buFont typeface="Wingdings" charset="0"/>
              <a:buNone/>
              <a:defRPr/>
            </a:pPr>
            <a:endParaRPr lang="en-US" dirty="0"/>
          </a:p>
        </p:txBody>
      </p:sp>
      <p:sp>
        <p:nvSpPr>
          <p:cNvPr id="8" name="Rectangular Callout 7"/>
          <p:cNvSpPr/>
          <p:nvPr/>
        </p:nvSpPr>
        <p:spPr>
          <a:xfrm>
            <a:off x="4010689" y="3038475"/>
            <a:ext cx="4613487" cy="2797175"/>
          </a:xfrm>
          <a:prstGeom prst="wedgeRectCallout">
            <a:avLst>
              <a:gd name="adj1" fmla="val -60625"/>
              <a:gd name="adj2" fmla="val 14982"/>
            </a:avLst>
          </a:prstGeom>
          <a:solidFill>
            <a:srgbClr val="D8F3FC"/>
          </a:solidFill>
          <a:ln w="3175">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lIns="182880" tIns="36576" bIns="36576" anchor="ctr"/>
          <a:lstStyle/>
          <a:p>
            <a:pPr marL="220663" indent="-220663">
              <a:lnSpc>
                <a:spcPct val="110000"/>
              </a:lnSpc>
              <a:buFont typeface="Arial"/>
              <a:buChar char="•"/>
              <a:defRPr/>
            </a:pPr>
            <a:r>
              <a:rPr lang="en-US" sz="1700" dirty="0">
                <a:solidFill>
                  <a:schemeClr val="tx1"/>
                </a:solidFill>
              </a:rPr>
              <a:t>Auto discovery of resources</a:t>
            </a:r>
          </a:p>
          <a:p>
            <a:pPr marL="220663" indent="-220663">
              <a:lnSpc>
                <a:spcPct val="110000"/>
              </a:lnSpc>
              <a:buFont typeface="Arial"/>
              <a:buChar char="•"/>
              <a:defRPr/>
            </a:pPr>
            <a:r>
              <a:rPr lang="en-US" sz="1700" dirty="0">
                <a:solidFill>
                  <a:schemeClr val="tx1"/>
                </a:solidFill>
              </a:rPr>
              <a:t>Configuration wizards</a:t>
            </a:r>
          </a:p>
          <a:p>
            <a:pPr marL="220663" indent="-220663">
              <a:lnSpc>
                <a:spcPct val="110000"/>
              </a:lnSpc>
              <a:buFont typeface="Arial"/>
              <a:buChar char="•"/>
              <a:defRPr/>
            </a:pPr>
            <a:r>
              <a:rPr lang="en-US" sz="1700" dirty="0">
                <a:solidFill>
                  <a:schemeClr val="tx1"/>
                </a:solidFill>
              </a:rPr>
              <a:t>Physical and virtual resource management</a:t>
            </a:r>
          </a:p>
          <a:p>
            <a:pPr marL="220663" indent="-220663">
              <a:lnSpc>
                <a:spcPct val="110000"/>
              </a:lnSpc>
              <a:buFont typeface="Arial"/>
              <a:buChar char="•"/>
              <a:defRPr/>
            </a:pPr>
            <a:r>
              <a:rPr lang="en-US" sz="1700" dirty="0">
                <a:solidFill>
                  <a:schemeClr val="tx1"/>
                </a:solidFill>
              </a:rPr>
              <a:t>Chassis maps to visualize resources</a:t>
            </a:r>
          </a:p>
          <a:p>
            <a:pPr marL="220663" indent="-220663">
              <a:lnSpc>
                <a:spcPct val="110000"/>
              </a:lnSpc>
              <a:buFont typeface="Arial"/>
              <a:buChar char="•"/>
              <a:defRPr/>
            </a:pPr>
            <a:r>
              <a:rPr lang="en-US" sz="1700" dirty="0">
                <a:solidFill>
                  <a:schemeClr val="tx1"/>
                </a:solidFill>
              </a:rPr>
              <a:t>Lights out remote console</a:t>
            </a:r>
          </a:p>
          <a:p>
            <a:pPr marL="220663" indent="-220663">
              <a:lnSpc>
                <a:spcPct val="110000"/>
              </a:lnSpc>
              <a:buFont typeface="Arial"/>
              <a:buChar char="•"/>
              <a:defRPr/>
            </a:pPr>
            <a:r>
              <a:rPr lang="en-US" sz="1700" dirty="0">
                <a:solidFill>
                  <a:schemeClr val="tx1"/>
                </a:solidFill>
              </a:rPr>
              <a:t>Remote media</a:t>
            </a:r>
          </a:p>
          <a:p>
            <a:pPr marL="220663" indent="-220663">
              <a:lnSpc>
                <a:spcPct val="110000"/>
              </a:lnSpc>
              <a:buFont typeface="Arial"/>
              <a:buChar char="•"/>
              <a:defRPr/>
            </a:pPr>
            <a:r>
              <a:rPr lang="en-US" sz="1700" dirty="0">
                <a:solidFill>
                  <a:schemeClr val="tx1"/>
                </a:solidFill>
              </a:rPr>
              <a:t>Network and storage management</a:t>
            </a:r>
          </a:p>
          <a:p>
            <a:pPr marL="220663" indent="-220663">
              <a:lnSpc>
                <a:spcPct val="110000"/>
              </a:lnSpc>
              <a:buFont typeface="Arial"/>
              <a:buChar char="•"/>
              <a:defRPr/>
            </a:pPr>
            <a:r>
              <a:rPr lang="en-US" sz="1700" dirty="0">
                <a:solidFill>
                  <a:schemeClr val="tx1"/>
                </a:solidFill>
              </a:rPr>
              <a:t>Alerts, health status, call home</a:t>
            </a:r>
          </a:p>
          <a:p>
            <a:pPr marL="220663" indent="-220663">
              <a:lnSpc>
                <a:spcPct val="110000"/>
              </a:lnSpc>
              <a:buFont typeface="Arial"/>
              <a:buChar char="•"/>
              <a:defRPr/>
            </a:pPr>
            <a:r>
              <a:rPr lang="en-US" sz="1700" dirty="0">
                <a:solidFill>
                  <a:schemeClr val="tx1"/>
                </a:solidFill>
              </a:rPr>
              <a:t>Integrated firmware management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2"/>
          <p:cNvSpPr>
            <a:spLocks noGrp="1"/>
          </p:cNvSpPr>
          <p:nvPr>
            <p:ph type="title"/>
          </p:nvPr>
        </p:nvSpPr>
        <p:spPr/>
        <p:txBody>
          <a:bodyPr/>
          <a:lstStyle/>
          <a:p>
            <a:r>
              <a:rPr lang="en-US" dirty="0">
                <a:latin typeface="Arial" charset="0"/>
                <a:ea typeface="ＭＳ Ｐゴシック" charset="0"/>
              </a:rPr>
              <a:t>Visual Management </a:t>
            </a:r>
            <a:r>
              <a:rPr lang="en-US" dirty="0" smtClean="0">
                <a:latin typeface="Arial" charset="0"/>
                <a:ea typeface="ＭＳ Ｐゴシック" charset="0"/>
              </a:rPr>
              <a:t>is </a:t>
            </a:r>
            <a:r>
              <a:rPr lang="en-US" dirty="0">
                <a:latin typeface="Arial" charset="0"/>
                <a:ea typeface="ＭＳ Ｐゴシック" charset="0"/>
              </a:rPr>
              <a:t>More Intuitive</a:t>
            </a:r>
          </a:p>
        </p:txBody>
      </p:sp>
      <p:pic>
        <p:nvPicPr>
          <p:cNvPr id="19460" name="Picture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755391" y="1501124"/>
            <a:ext cx="5633217" cy="332414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 name="Content Placeholder 3"/>
          <p:cNvSpPr txBox="1">
            <a:spLocks/>
          </p:cNvSpPr>
          <p:nvPr/>
        </p:nvSpPr>
        <p:spPr bwMode="auto">
          <a:xfrm>
            <a:off x="5258020" y="5267000"/>
            <a:ext cx="3005072" cy="84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Autofit/>
          </a:bodyPr>
          <a:lstStyle>
            <a:lvl1pPr marL="166688" indent="-166688" algn="l" rtl="0" eaLnBrk="0" fontAlgn="base" hangingPunct="0">
              <a:spcBef>
                <a:spcPct val="10000"/>
              </a:spcBef>
              <a:spcAft>
                <a:spcPct val="20000"/>
              </a:spcAft>
              <a:buClr>
                <a:schemeClr val="tx1"/>
              </a:buClr>
              <a:buFont typeface="Wingdings" charset="0"/>
              <a:buChar char="§"/>
              <a:defRPr sz="1900">
                <a:solidFill>
                  <a:schemeClr val="tx1"/>
                </a:solidFill>
                <a:latin typeface="+mn-lt"/>
                <a:ea typeface="+mn-ea"/>
                <a:cs typeface="+mn-cs"/>
              </a:defRPr>
            </a:lvl1pPr>
            <a:lvl2pPr marL="511175" indent="-161925" algn="l" rtl="0" eaLnBrk="0" fontAlgn="base" hangingPunct="0">
              <a:spcBef>
                <a:spcPct val="10000"/>
              </a:spcBef>
              <a:spcAft>
                <a:spcPct val="10000"/>
              </a:spcAft>
              <a:buClr>
                <a:schemeClr val="tx1"/>
              </a:buClr>
              <a:buFont typeface="Arial" charset="0"/>
              <a:buChar char="–"/>
              <a:defRPr sz="1700">
                <a:solidFill>
                  <a:schemeClr val="tx1"/>
                </a:solidFill>
                <a:latin typeface="+mn-lt"/>
                <a:ea typeface="Arial" charset="0"/>
                <a:cs typeface="+mn-cs"/>
              </a:defRPr>
            </a:lvl2pPr>
            <a:lvl3pPr marL="855663" indent="-163513" algn="l" rtl="0" eaLnBrk="0" fontAlgn="base" hangingPunct="0">
              <a:spcBef>
                <a:spcPct val="10000"/>
              </a:spcBef>
              <a:spcAft>
                <a:spcPct val="10000"/>
              </a:spcAft>
              <a:buClr>
                <a:schemeClr val="tx1"/>
              </a:buClr>
              <a:buChar char="•"/>
              <a:defRPr sz="1500">
                <a:solidFill>
                  <a:schemeClr val="tx1"/>
                </a:solidFill>
                <a:latin typeface="+mn-lt"/>
                <a:ea typeface="Arial" charset="0"/>
                <a:cs typeface="+mn-cs"/>
              </a:defRPr>
            </a:lvl3pPr>
            <a:lvl4pPr marL="1200150" indent="-169863" algn="l" rtl="0" eaLnBrk="0" fontAlgn="base" hangingPunct="0">
              <a:spcBef>
                <a:spcPct val="20000"/>
              </a:spcBef>
              <a:spcAft>
                <a:spcPct val="0"/>
              </a:spcAft>
              <a:buClr>
                <a:schemeClr val="tx1"/>
              </a:buClr>
              <a:buFont typeface="Wingdings" charset="0"/>
              <a:buChar char="§"/>
              <a:defRPr sz="1500">
                <a:solidFill>
                  <a:schemeClr val="tx1"/>
                </a:solidFill>
                <a:latin typeface="+mn-lt"/>
                <a:ea typeface="Arial" charset="0"/>
                <a:cs typeface="+mn-cs"/>
              </a:defRPr>
            </a:lvl4pPr>
            <a:lvl5pPr marL="1606550" indent="-230188" algn="l" rtl="0" eaLnBrk="0" fontAlgn="base" hangingPunct="0">
              <a:spcBef>
                <a:spcPct val="20000"/>
              </a:spcBef>
              <a:spcAft>
                <a:spcPct val="0"/>
              </a:spcAft>
              <a:buClr>
                <a:schemeClr val="bg1"/>
              </a:buClr>
              <a:buChar char="»"/>
              <a:defRPr sz="1600">
                <a:solidFill>
                  <a:schemeClr val="bg1"/>
                </a:solidFill>
                <a:latin typeface="+mn-lt"/>
                <a:ea typeface="Arial" charset="0"/>
                <a:cs typeface="+mn-cs"/>
              </a:defRPr>
            </a:lvl5pPr>
            <a:lvl6pPr marL="20637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6pPr>
            <a:lvl7pPr marL="25209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7pPr>
            <a:lvl8pPr marL="29781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8pPr>
            <a:lvl9pPr marL="34353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9pPr>
          </a:lstStyle>
          <a:p>
            <a:pPr>
              <a:lnSpc>
                <a:spcPct val="120000"/>
              </a:lnSpc>
              <a:spcBef>
                <a:spcPts val="200"/>
              </a:spcBef>
              <a:spcAft>
                <a:spcPts val="400"/>
              </a:spcAft>
              <a:defRPr/>
            </a:pPr>
            <a:r>
              <a:rPr lang="en-US" sz="1800" dirty="0" smtClean="0"/>
              <a:t>Component drill downs</a:t>
            </a:r>
          </a:p>
          <a:p>
            <a:pPr>
              <a:lnSpc>
                <a:spcPct val="120000"/>
              </a:lnSpc>
              <a:spcBef>
                <a:spcPts val="200"/>
              </a:spcBef>
              <a:spcAft>
                <a:spcPts val="400"/>
              </a:spcAft>
              <a:defRPr/>
            </a:pPr>
            <a:r>
              <a:rPr lang="en-US" sz="1800" dirty="0" smtClean="0"/>
              <a:t>Context sensitive overlays</a:t>
            </a:r>
          </a:p>
          <a:p>
            <a:pPr>
              <a:lnSpc>
                <a:spcPct val="120000"/>
              </a:lnSpc>
              <a:spcBef>
                <a:spcPts val="200"/>
              </a:spcBef>
              <a:spcAft>
                <a:spcPts val="400"/>
              </a:spcAft>
              <a:defRPr/>
            </a:pPr>
            <a:endParaRPr lang="en-US" sz="1800" dirty="0"/>
          </a:p>
        </p:txBody>
      </p:sp>
      <p:sp>
        <p:nvSpPr>
          <p:cNvPr id="8" name="Content Placeholder 3"/>
          <p:cNvSpPr txBox="1">
            <a:spLocks/>
          </p:cNvSpPr>
          <p:nvPr/>
        </p:nvSpPr>
        <p:spPr bwMode="auto">
          <a:xfrm>
            <a:off x="880909" y="5267000"/>
            <a:ext cx="3921349" cy="84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Autofit/>
          </a:bodyPr>
          <a:lstStyle>
            <a:lvl1pPr marL="166688" indent="-166688" algn="l" rtl="0" eaLnBrk="0" fontAlgn="base" hangingPunct="0">
              <a:spcBef>
                <a:spcPct val="10000"/>
              </a:spcBef>
              <a:spcAft>
                <a:spcPct val="20000"/>
              </a:spcAft>
              <a:buClr>
                <a:schemeClr val="tx1"/>
              </a:buClr>
              <a:buFont typeface="Wingdings" charset="0"/>
              <a:buChar char="§"/>
              <a:defRPr sz="1900">
                <a:solidFill>
                  <a:schemeClr val="tx1"/>
                </a:solidFill>
                <a:latin typeface="+mn-lt"/>
                <a:ea typeface="+mn-ea"/>
                <a:cs typeface="+mn-cs"/>
              </a:defRPr>
            </a:lvl1pPr>
            <a:lvl2pPr marL="511175" indent="-161925" algn="l" rtl="0" eaLnBrk="0" fontAlgn="base" hangingPunct="0">
              <a:spcBef>
                <a:spcPct val="10000"/>
              </a:spcBef>
              <a:spcAft>
                <a:spcPct val="10000"/>
              </a:spcAft>
              <a:buClr>
                <a:schemeClr val="tx1"/>
              </a:buClr>
              <a:buFont typeface="Arial" charset="0"/>
              <a:buChar char="–"/>
              <a:defRPr sz="1700">
                <a:solidFill>
                  <a:schemeClr val="tx1"/>
                </a:solidFill>
                <a:latin typeface="+mn-lt"/>
                <a:ea typeface="Arial" charset="0"/>
                <a:cs typeface="+mn-cs"/>
              </a:defRPr>
            </a:lvl2pPr>
            <a:lvl3pPr marL="855663" indent="-163513" algn="l" rtl="0" eaLnBrk="0" fontAlgn="base" hangingPunct="0">
              <a:spcBef>
                <a:spcPct val="10000"/>
              </a:spcBef>
              <a:spcAft>
                <a:spcPct val="10000"/>
              </a:spcAft>
              <a:buClr>
                <a:schemeClr val="tx1"/>
              </a:buClr>
              <a:buChar char="•"/>
              <a:defRPr sz="1500">
                <a:solidFill>
                  <a:schemeClr val="tx1"/>
                </a:solidFill>
                <a:latin typeface="+mn-lt"/>
                <a:ea typeface="Arial" charset="0"/>
                <a:cs typeface="+mn-cs"/>
              </a:defRPr>
            </a:lvl3pPr>
            <a:lvl4pPr marL="1200150" indent="-169863" algn="l" rtl="0" eaLnBrk="0" fontAlgn="base" hangingPunct="0">
              <a:spcBef>
                <a:spcPct val="20000"/>
              </a:spcBef>
              <a:spcAft>
                <a:spcPct val="0"/>
              </a:spcAft>
              <a:buClr>
                <a:schemeClr val="tx1"/>
              </a:buClr>
              <a:buFont typeface="Wingdings" charset="0"/>
              <a:buChar char="§"/>
              <a:defRPr sz="1500">
                <a:solidFill>
                  <a:schemeClr val="tx1"/>
                </a:solidFill>
                <a:latin typeface="+mn-lt"/>
                <a:ea typeface="Arial" charset="0"/>
                <a:cs typeface="+mn-cs"/>
              </a:defRPr>
            </a:lvl4pPr>
            <a:lvl5pPr marL="1606550" indent="-230188" algn="l" rtl="0" eaLnBrk="0" fontAlgn="base" hangingPunct="0">
              <a:spcBef>
                <a:spcPct val="20000"/>
              </a:spcBef>
              <a:spcAft>
                <a:spcPct val="0"/>
              </a:spcAft>
              <a:buClr>
                <a:schemeClr val="bg1"/>
              </a:buClr>
              <a:buChar char="»"/>
              <a:defRPr sz="1600">
                <a:solidFill>
                  <a:schemeClr val="bg1"/>
                </a:solidFill>
                <a:latin typeface="+mn-lt"/>
                <a:ea typeface="Arial" charset="0"/>
                <a:cs typeface="+mn-cs"/>
              </a:defRPr>
            </a:lvl5pPr>
            <a:lvl6pPr marL="20637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6pPr>
            <a:lvl7pPr marL="25209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7pPr>
            <a:lvl8pPr marL="29781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8pPr>
            <a:lvl9pPr marL="34353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9pPr>
          </a:lstStyle>
          <a:p>
            <a:pPr>
              <a:lnSpc>
                <a:spcPct val="120000"/>
              </a:lnSpc>
              <a:spcBef>
                <a:spcPts val="200"/>
              </a:spcBef>
              <a:spcAft>
                <a:spcPts val="400"/>
              </a:spcAft>
              <a:defRPr/>
            </a:pPr>
            <a:r>
              <a:rPr lang="en-US" sz="1800" dirty="0" smtClean="0"/>
              <a:t>Single management entry point</a:t>
            </a:r>
          </a:p>
          <a:p>
            <a:pPr>
              <a:lnSpc>
                <a:spcPct val="120000"/>
              </a:lnSpc>
              <a:spcBef>
                <a:spcPts val="200"/>
              </a:spcBef>
              <a:spcAft>
                <a:spcPts val="400"/>
              </a:spcAft>
              <a:defRPr/>
            </a:pPr>
            <a:r>
              <a:rPr lang="en-US" sz="1800" dirty="0" smtClean="0"/>
              <a:t>Visualize front and rear of chassis</a:t>
            </a:r>
          </a:p>
          <a:p>
            <a:pPr>
              <a:lnSpc>
                <a:spcPct val="120000"/>
              </a:lnSpc>
              <a:spcBef>
                <a:spcPts val="200"/>
              </a:spcBef>
              <a:spcAft>
                <a:spcPts val="400"/>
              </a:spcAft>
              <a:defRPr/>
            </a:pPr>
            <a:endParaRPr lang="en-US" sz="18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Arial" charset="0"/>
                <a:ea typeface="ＭＳ Ｐゴシック" charset="0"/>
              </a:rPr>
              <a:t>Overlays Allow Easy Access to Commonly Needed Information</a:t>
            </a:r>
            <a:endParaRPr lang="en-US" dirty="0"/>
          </a:p>
        </p:txBody>
      </p:sp>
      <p:pic>
        <p:nvPicPr>
          <p:cNvPr id="3" name="Picture 2" descr="FSM Chassis Map with Complaince Overlay with Policy Applied .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6579" y="3257850"/>
            <a:ext cx="5415366" cy="3200400"/>
          </a:xfrm>
          <a:prstGeom prst="rect">
            <a:avLst/>
          </a:prstGeom>
        </p:spPr>
      </p:pic>
      <p:pic>
        <p:nvPicPr>
          <p:cNvPr id="4" name="Picture 3" descr="FSM Chassis Map with Component Overlay .png"/>
          <p:cNvPicPr>
            <a:picLocks noChangeAspect="1"/>
          </p:cNvPicPr>
          <p:nvPr/>
        </p:nvPicPr>
        <p:blipFill rotWithShape="1">
          <a:blip r:embed="rId3">
            <a:extLst>
              <a:ext uri="{28A0092B-C50C-407E-A947-70E740481C1C}">
                <a14:useLocalDpi xmlns:a14="http://schemas.microsoft.com/office/drawing/2010/main" val="0"/>
              </a:ext>
            </a:extLst>
          </a:blip>
          <a:srcRect t="1303"/>
          <a:stretch/>
        </p:blipFill>
        <p:spPr>
          <a:xfrm>
            <a:off x="189777" y="1405466"/>
            <a:ext cx="5795519" cy="3245051"/>
          </a:xfrm>
          <a:prstGeom prst="rect">
            <a:avLst/>
          </a:prstGeom>
        </p:spPr>
      </p:pic>
      <p:sp>
        <p:nvSpPr>
          <p:cNvPr id="5" name="TextBox 4"/>
          <p:cNvSpPr txBox="1"/>
          <p:nvPr/>
        </p:nvSpPr>
        <p:spPr>
          <a:xfrm>
            <a:off x="189777" y="1231675"/>
            <a:ext cx="2312338" cy="169277"/>
          </a:xfrm>
          <a:prstGeom prst="rect">
            <a:avLst/>
          </a:prstGeom>
          <a:noFill/>
        </p:spPr>
        <p:txBody>
          <a:bodyPr wrap="none" lIns="0" tIns="0" rIns="0" bIns="0" rtlCol="0" anchor="ctr" anchorCtr="0">
            <a:spAutoFit/>
          </a:bodyPr>
          <a:lstStyle/>
          <a:p>
            <a:pPr algn="r"/>
            <a:r>
              <a:rPr lang="en-US" sz="1100" b="1" dirty="0" smtClean="0"/>
              <a:t>Component Names and Properties</a:t>
            </a:r>
          </a:p>
        </p:txBody>
      </p:sp>
      <p:sp>
        <p:nvSpPr>
          <p:cNvPr id="7" name="TextBox 6"/>
          <p:cNvSpPr txBox="1"/>
          <p:nvPr/>
        </p:nvSpPr>
        <p:spPr>
          <a:xfrm>
            <a:off x="7142928" y="3100839"/>
            <a:ext cx="1756891" cy="169277"/>
          </a:xfrm>
          <a:prstGeom prst="rect">
            <a:avLst/>
          </a:prstGeom>
          <a:noFill/>
        </p:spPr>
        <p:txBody>
          <a:bodyPr wrap="none" lIns="0" tIns="0" rIns="0" bIns="0" rtlCol="0" anchor="ctr" anchorCtr="0">
            <a:spAutoFit/>
          </a:bodyPr>
          <a:lstStyle/>
          <a:p>
            <a:r>
              <a:rPr lang="en-US" sz="1100" b="1" dirty="0" smtClean="0"/>
              <a:t>Compliance and Firmware</a:t>
            </a:r>
          </a:p>
        </p:txBody>
      </p:sp>
      <p:sp>
        <p:nvSpPr>
          <p:cNvPr id="8" name="Content Placeholder 53"/>
          <p:cNvSpPr txBox="1">
            <a:spLocks/>
          </p:cNvSpPr>
          <p:nvPr/>
        </p:nvSpPr>
        <p:spPr bwMode="auto">
          <a:xfrm>
            <a:off x="6369254" y="1513444"/>
            <a:ext cx="2360706" cy="821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ctr" anchorCtr="0" compatLnSpc="1">
            <a:prstTxWarp prst="textNoShape">
              <a:avLst/>
            </a:prstTxWarp>
          </a:bodyPr>
          <a:lstStyle>
            <a:lvl1pPr marL="166688" indent="-166688" algn="l" rtl="0" eaLnBrk="0" fontAlgn="base" hangingPunct="0">
              <a:spcBef>
                <a:spcPct val="10000"/>
              </a:spcBef>
              <a:spcAft>
                <a:spcPct val="20000"/>
              </a:spcAft>
              <a:buClr>
                <a:schemeClr val="tx1"/>
              </a:buClr>
              <a:buFont typeface="Wingdings" charset="0"/>
              <a:buChar char="§"/>
              <a:defRPr sz="1900">
                <a:solidFill>
                  <a:schemeClr val="tx1"/>
                </a:solidFill>
                <a:latin typeface="+mn-lt"/>
                <a:ea typeface="+mn-ea"/>
                <a:cs typeface="+mn-cs"/>
              </a:defRPr>
            </a:lvl1pPr>
            <a:lvl2pPr marL="511175" indent="-161925" algn="l" rtl="0" eaLnBrk="0" fontAlgn="base" hangingPunct="0">
              <a:spcBef>
                <a:spcPct val="10000"/>
              </a:spcBef>
              <a:spcAft>
                <a:spcPct val="10000"/>
              </a:spcAft>
              <a:buClr>
                <a:schemeClr val="tx1"/>
              </a:buClr>
              <a:buFont typeface="Arial" charset="0"/>
              <a:buChar char="–"/>
              <a:defRPr sz="1700">
                <a:solidFill>
                  <a:schemeClr val="tx1"/>
                </a:solidFill>
                <a:latin typeface="+mn-lt"/>
                <a:ea typeface="Arial" charset="0"/>
                <a:cs typeface="+mn-cs"/>
              </a:defRPr>
            </a:lvl2pPr>
            <a:lvl3pPr marL="855663" indent="-163513" algn="l" rtl="0" eaLnBrk="0" fontAlgn="base" hangingPunct="0">
              <a:spcBef>
                <a:spcPct val="10000"/>
              </a:spcBef>
              <a:spcAft>
                <a:spcPct val="10000"/>
              </a:spcAft>
              <a:buClr>
                <a:schemeClr val="tx1"/>
              </a:buClr>
              <a:buChar char="•"/>
              <a:defRPr sz="1500">
                <a:solidFill>
                  <a:schemeClr val="tx1"/>
                </a:solidFill>
                <a:latin typeface="+mn-lt"/>
                <a:ea typeface="Arial" charset="0"/>
                <a:cs typeface="+mn-cs"/>
              </a:defRPr>
            </a:lvl3pPr>
            <a:lvl4pPr marL="1200150" indent="-169863" algn="l" rtl="0" eaLnBrk="0" fontAlgn="base" hangingPunct="0">
              <a:spcBef>
                <a:spcPct val="20000"/>
              </a:spcBef>
              <a:spcAft>
                <a:spcPct val="0"/>
              </a:spcAft>
              <a:buClr>
                <a:schemeClr val="tx1"/>
              </a:buClr>
              <a:buFont typeface="Wingdings" charset="0"/>
              <a:buChar char="§"/>
              <a:defRPr sz="1500">
                <a:solidFill>
                  <a:schemeClr val="tx1"/>
                </a:solidFill>
                <a:latin typeface="+mn-lt"/>
                <a:ea typeface="Arial" charset="0"/>
                <a:cs typeface="+mn-cs"/>
              </a:defRPr>
            </a:lvl4pPr>
            <a:lvl5pPr marL="1606550" indent="-230188" algn="l" rtl="0" eaLnBrk="0" fontAlgn="base" hangingPunct="0">
              <a:spcBef>
                <a:spcPct val="20000"/>
              </a:spcBef>
              <a:spcAft>
                <a:spcPct val="0"/>
              </a:spcAft>
              <a:buClr>
                <a:schemeClr val="bg1"/>
              </a:buClr>
              <a:buChar char="»"/>
              <a:defRPr sz="1600">
                <a:solidFill>
                  <a:schemeClr val="bg1"/>
                </a:solidFill>
                <a:latin typeface="+mn-lt"/>
                <a:ea typeface="Arial" charset="0"/>
                <a:cs typeface="+mn-cs"/>
              </a:defRPr>
            </a:lvl5pPr>
            <a:lvl6pPr marL="20637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6pPr>
            <a:lvl7pPr marL="25209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7pPr>
            <a:lvl8pPr marL="29781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8pPr>
            <a:lvl9pPr marL="34353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9pPr>
          </a:lstStyle>
          <a:p>
            <a:pPr marL="0" indent="0" algn="ctr">
              <a:lnSpc>
                <a:spcPct val="80000"/>
              </a:lnSpc>
              <a:buFont typeface="Wingdings" charset="0"/>
              <a:buNone/>
            </a:pPr>
            <a:r>
              <a:rPr lang="en-US" sz="2000" smtClean="0">
                <a:latin typeface="Arial" charset="0"/>
                <a:ea typeface="ＭＳ Ｐゴシック" charset="0"/>
              </a:rPr>
              <a:t>Six available</a:t>
            </a:r>
          </a:p>
          <a:p>
            <a:pPr marL="0" indent="0" algn="ctr">
              <a:lnSpc>
                <a:spcPct val="80000"/>
              </a:lnSpc>
              <a:buFont typeface="Wingdings" charset="0"/>
              <a:buNone/>
            </a:pPr>
            <a:r>
              <a:rPr lang="en-US" sz="2000" smtClean="0">
                <a:latin typeface="Arial" charset="0"/>
                <a:ea typeface="ＭＳ Ｐゴシック" charset="0"/>
              </a:rPr>
              <a:t>More to come</a:t>
            </a:r>
            <a:endParaRPr lang="en-US" sz="2000" dirty="0">
              <a:latin typeface="Arial" charset="0"/>
              <a:ea typeface="ＭＳ Ｐゴシック" charset="0"/>
            </a:endParaRPr>
          </a:p>
        </p:txBody>
      </p:sp>
    </p:spTree>
    <p:extLst>
      <p:ext uri="{BB962C8B-B14F-4D97-AF65-F5344CB8AC3E}">
        <p14:creationId xmlns:p14="http://schemas.microsoft.com/office/powerpoint/2010/main" val="421983300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0"/>
          <p:cNvSpPr>
            <a:spLocks noGrp="1" noChangeArrowheads="1"/>
          </p:cNvSpPr>
          <p:nvPr>
            <p:ph type="title"/>
          </p:nvPr>
        </p:nvSpPr>
        <p:spPr/>
        <p:txBody>
          <a:bodyPr/>
          <a:lstStyle/>
          <a:p>
            <a:r>
              <a:rPr lang="en-US" dirty="0" smtClean="0">
                <a:latin typeface="Arial" charset="0"/>
                <a:ea typeface="ＭＳ Ｐゴシック" charset="0"/>
              </a:rPr>
              <a:t>Tools </a:t>
            </a:r>
            <a:r>
              <a:rPr lang="en-US" dirty="0">
                <a:latin typeface="Arial" charset="0"/>
                <a:ea typeface="ＭＳ Ｐゴシック" charset="0"/>
              </a:rPr>
              <a:t>Designed to Help Busy Administrators</a:t>
            </a:r>
          </a:p>
        </p:txBody>
      </p:sp>
      <p:sp>
        <p:nvSpPr>
          <p:cNvPr id="21506" name="Rectangle 21"/>
          <p:cNvSpPr>
            <a:spLocks noGrp="1" noChangeArrowheads="1"/>
          </p:cNvSpPr>
          <p:nvPr>
            <p:ph idx="1"/>
          </p:nvPr>
        </p:nvSpPr>
        <p:spPr>
          <a:xfrm>
            <a:off x="455613" y="1319213"/>
            <a:ext cx="8208962" cy="4826000"/>
          </a:xfrm>
        </p:spPr>
        <p:txBody>
          <a:bodyPr/>
          <a:lstStyle/>
          <a:p>
            <a:r>
              <a:rPr lang="en-US" dirty="0">
                <a:latin typeface="Arial" charset="0"/>
                <a:ea typeface="ＭＳ Ｐゴシック" charset="0"/>
              </a:rPr>
              <a:t>Global find to simplify locating resources, groups, and tasks</a:t>
            </a:r>
          </a:p>
          <a:p>
            <a:pPr lvl="2"/>
            <a:endParaRPr lang="en-US" dirty="0">
              <a:latin typeface="Arial" charset="0"/>
              <a:cs typeface="Arial" charset="0"/>
            </a:endParaRPr>
          </a:p>
          <a:p>
            <a:r>
              <a:rPr lang="en-US" dirty="0">
                <a:latin typeface="Arial" charset="0"/>
                <a:ea typeface="ＭＳ Ｐゴシック" charset="0"/>
              </a:rPr>
              <a:t>iPhone, Android, Blackberry support</a:t>
            </a:r>
          </a:p>
          <a:p>
            <a:endParaRPr lang="en-US" dirty="0">
              <a:latin typeface="Arial" charset="0"/>
              <a:ea typeface="ＭＳ Ｐゴシック" charset="0"/>
            </a:endParaRPr>
          </a:p>
        </p:txBody>
      </p:sp>
      <p:pic>
        <p:nvPicPr>
          <p:cNvPr id="7" name="Picture 6" descr="Finder2- vm.pn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014913" y="1976438"/>
            <a:ext cx="3568700" cy="4305300"/>
          </a:xfrm>
          <a:prstGeom prst="rect">
            <a:avLst/>
          </a:prstGeom>
          <a:ln>
            <a:solidFill>
              <a:schemeClr val="bg1">
                <a:lumMod val="65000"/>
              </a:schemeClr>
            </a:solidFill>
          </a:ln>
        </p:spPr>
      </p:pic>
      <p:pic>
        <p:nvPicPr>
          <p:cNvPr id="21507" name="Picture 2"/>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382044" y="3263979"/>
            <a:ext cx="1569958" cy="3017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7"/>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17538" y="3266995"/>
            <a:ext cx="1586548" cy="301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72507" y="2684037"/>
            <a:ext cx="8398987" cy="389618"/>
          </a:xfrm>
          <a:prstGeom prst="rect">
            <a:avLst/>
          </a:prstGeom>
          <a:solidFill>
            <a:srgbClr val="DAECD5"/>
          </a:solidFill>
          <a:ln>
            <a:solidFill>
              <a:schemeClr val="bg1">
                <a:lumMod val="65000"/>
              </a:schemeClr>
            </a:solidFill>
          </a:ln>
          <a:effectLst>
            <a:outerShdw blurRad="40000" dist="23000" dir="5400000" rotWithShape="0">
              <a:srgbClr val="000000">
                <a:alpha val="35000"/>
              </a:srgbClr>
            </a:outerShdw>
            <a:reflection stA="50000" endPos="75000" dist="12700" dir="5400000" sy="-100000" algn="bl" rotWithShape="0"/>
          </a:effectLst>
          <a:scene3d>
            <a:camera prst="perspectiveFront">
              <a:rot lat="7860000" lon="0" rev="0"/>
            </a:camera>
            <a:lightRig rig="threePt" dir="t"/>
          </a:scene3d>
          <a:sp3d>
            <a:bevelT/>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500" dirty="0" err="1">
              <a:solidFill>
                <a:schemeClr val="tx1"/>
              </a:solidFill>
            </a:endParaRPr>
          </a:p>
        </p:txBody>
      </p:sp>
      <p:sp>
        <p:nvSpPr>
          <p:cNvPr id="24578" name="Title 1"/>
          <p:cNvSpPr>
            <a:spLocks noGrp="1"/>
          </p:cNvSpPr>
          <p:nvPr>
            <p:ph type="title"/>
          </p:nvPr>
        </p:nvSpPr>
        <p:spPr/>
        <p:txBody>
          <a:bodyPr/>
          <a:lstStyle/>
          <a:p>
            <a:r>
              <a:rPr lang="en-US">
                <a:latin typeface="Arial" charset="0"/>
                <a:ea typeface="ＭＳ Ｐゴシック" charset="0"/>
              </a:rPr>
              <a:t>Choice in Virtualization Stacks</a:t>
            </a:r>
          </a:p>
        </p:txBody>
      </p:sp>
      <p:grpSp>
        <p:nvGrpSpPr>
          <p:cNvPr id="24579" name="Group 10"/>
          <p:cNvGrpSpPr>
            <a:grpSpLocks noChangeAspect="1"/>
          </p:cNvGrpSpPr>
          <p:nvPr/>
        </p:nvGrpSpPr>
        <p:grpSpPr bwMode="auto">
          <a:xfrm>
            <a:off x="852488" y="1604963"/>
            <a:ext cx="7439025" cy="1208087"/>
            <a:chOff x="529757" y="1562050"/>
            <a:chExt cx="8084489" cy="1313158"/>
          </a:xfrm>
        </p:grpSpPr>
        <p:grpSp>
          <p:nvGrpSpPr>
            <p:cNvPr id="24588" name="Group 9"/>
            <p:cNvGrpSpPr>
              <a:grpSpLocks/>
            </p:cNvGrpSpPr>
            <p:nvPr/>
          </p:nvGrpSpPr>
          <p:grpSpPr bwMode="auto">
            <a:xfrm>
              <a:off x="529757" y="1562050"/>
              <a:ext cx="1316737" cy="1313158"/>
              <a:chOff x="529757" y="1735210"/>
              <a:chExt cx="1316736" cy="1313158"/>
            </a:xfrm>
          </p:grpSpPr>
          <p:sp>
            <p:nvSpPr>
              <p:cNvPr id="19" name="Oval 18"/>
              <p:cNvSpPr/>
              <p:nvPr/>
            </p:nvSpPr>
            <p:spPr>
              <a:xfrm>
                <a:off x="529757" y="1735210"/>
                <a:ext cx="1316359" cy="1313158"/>
              </a:xfrm>
              <a:prstGeom prst="ellipse">
                <a:avLst/>
              </a:prstGeom>
              <a:solidFill>
                <a:schemeClr val="bg1"/>
              </a:solidFill>
              <a:ln w="63500">
                <a:solidFill>
                  <a:srgbClr val="13411E"/>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500" dirty="0" err="1">
                  <a:solidFill>
                    <a:schemeClr val="tx1"/>
                  </a:solidFill>
                </a:endParaRPr>
              </a:p>
            </p:txBody>
          </p:sp>
          <p:pic>
            <p:nvPicPr>
              <p:cNvPr id="24609" name="Picture 6"/>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flipH="1">
                <a:off x="905721" y="1909559"/>
                <a:ext cx="505044" cy="89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10" name="TextBox 7"/>
              <p:cNvSpPr txBox="1">
                <a:spLocks noChangeArrowheads="1"/>
              </p:cNvSpPr>
              <p:nvPr/>
            </p:nvSpPr>
            <p:spPr bwMode="auto">
              <a:xfrm>
                <a:off x="888736" y="2611929"/>
                <a:ext cx="59877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500" b="1">
                    <a:solidFill>
                      <a:srgbClr val="274C6D"/>
                    </a:solidFill>
                  </a:rPr>
                  <a:t>Create</a:t>
                </a:r>
              </a:p>
            </p:txBody>
          </p:sp>
        </p:grpSp>
        <p:grpSp>
          <p:nvGrpSpPr>
            <p:cNvPr id="24589" name="Group 7"/>
            <p:cNvGrpSpPr>
              <a:grpSpLocks/>
            </p:cNvGrpSpPr>
            <p:nvPr/>
          </p:nvGrpSpPr>
          <p:grpSpPr bwMode="auto">
            <a:xfrm>
              <a:off x="2221696" y="1562050"/>
              <a:ext cx="1316737" cy="1313158"/>
              <a:chOff x="2221695" y="1735210"/>
              <a:chExt cx="1316736" cy="1313158"/>
            </a:xfrm>
          </p:grpSpPr>
          <p:sp>
            <p:nvSpPr>
              <p:cNvPr id="23" name="Oval 22"/>
              <p:cNvSpPr/>
              <p:nvPr/>
            </p:nvSpPr>
            <p:spPr>
              <a:xfrm>
                <a:off x="2222219" y="1735210"/>
                <a:ext cx="1316360" cy="1313158"/>
              </a:xfrm>
              <a:prstGeom prst="ellipse">
                <a:avLst/>
              </a:prstGeom>
              <a:solidFill>
                <a:schemeClr val="bg1"/>
              </a:solidFill>
              <a:ln w="63500">
                <a:solidFill>
                  <a:srgbClr val="19518F"/>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500" dirty="0" err="1">
                  <a:solidFill>
                    <a:schemeClr val="tx1"/>
                  </a:solidFill>
                </a:endParaRPr>
              </a:p>
            </p:txBody>
          </p:sp>
          <p:sp>
            <p:nvSpPr>
              <p:cNvPr id="24603" name="TextBox 18"/>
              <p:cNvSpPr txBox="1">
                <a:spLocks noChangeArrowheads="1"/>
              </p:cNvSpPr>
              <p:nvPr/>
            </p:nvSpPr>
            <p:spPr bwMode="auto">
              <a:xfrm>
                <a:off x="2612890" y="2611929"/>
                <a:ext cx="53434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500" b="1">
                    <a:solidFill>
                      <a:srgbClr val="274C6D"/>
                    </a:solidFill>
                  </a:rPr>
                  <a:t>Clone</a:t>
                </a:r>
              </a:p>
            </p:txBody>
          </p:sp>
          <p:grpSp>
            <p:nvGrpSpPr>
              <p:cNvPr id="24604" name="Group 25"/>
              <p:cNvGrpSpPr>
                <a:grpSpLocks noChangeAspect="1"/>
              </p:cNvGrpSpPr>
              <p:nvPr/>
            </p:nvGrpSpPr>
            <p:grpSpPr bwMode="auto">
              <a:xfrm>
                <a:off x="2467440" y="1861023"/>
                <a:ext cx="825246" cy="825246"/>
                <a:chOff x="4947992" y="3604873"/>
                <a:chExt cx="2196107" cy="2196107"/>
              </a:xfrm>
            </p:grpSpPr>
            <p:pic>
              <p:nvPicPr>
                <p:cNvPr id="24605" name="Picture 16"/>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4947992" y="3604873"/>
                  <a:ext cx="2196107" cy="219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Oval 23"/>
                <p:cNvSpPr>
                  <a:spLocks noChangeAspect="1"/>
                </p:cNvSpPr>
                <p:nvPr/>
              </p:nvSpPr>
              <p:spPr>
                <a:xfrm>
                  <a:off x="5498298" y="4156322"/>
                  <a:ext cx="55094" cy="55104"/>
                </a:xfrm>
                <a:prstGeom prst="ellipse">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500" dirty="0" err="1">
                    <a:solidFill>
                      <a:schemeClr val="tx1"/>
                    </a:solidFill>
                  </a:endParaRPr>
                </a:p>
              </p:txBody>
            </p:sp>
            <p:sp>
              <p:nvSpPr>
                <p:cNvPr id="25" name="Oval 24"/>
                <p:cNvSpPr>
                  <a:spLocks noChangeAspect="1"/>
                </p:cNvSpPr>
                <p:nvPr/>
              </p:nvSpPr>
              <p:spPr>
                <a:xfrm>
                  <a:off x="6531305" y="4156322"/>
                  <a:ext cx="55094" cy="55104"/>
                </a:xfrm>
                <a:prstGeom prst="ellipse">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500" dirty="0" err="1">
                    <a:solidFill>
                      <a:schemeClr val="tx1"/>
                    </a:solidFill>
                  </a:endParaRPr>
                </a:p>
              </p:txBody>
            </p:sp>
          </p:grpSp>
        </p:grpSp>
        <p:grpSp>
          <p:nvGrpSpPr>
            <p:cNvPr id="24590" name="Group 47"/>
            <p:cNvGrpSpPr>
              <a:grpSpLocks/>
            </p:cNvGrpSpPr>
            <p:nvPr/>
          </p:nvGrpSpPr>
          <p:grpSpPr bwMode="auto">
            <a:xfrm>
              <a:off x="3913634" y="1562050"/>
              <a:ext cx="1316737" cy="1313158"/>
              <a:chOff x="3908982" y="1735210"/>
              <a:chExt cx="1316736" cy="1313158"/>
            </a:xfrm>
          </p:grpSpPr>
          <p:sp>
            <p:nvSpPr>
              <p:cNvPr id="27" name="Oval 26"/>
              <p:cNvSpPr/>
              <p:nvPr/>
            </p:nvSpPr>
            <p:spPr>
              <a:xfrm>
                <a:off x="3908306" y="1735210"/>
                <a:ext cx="1318085" cy="1313158"/>
              </a:xfrm>
              <a:prstGeom prst="ellipse">
                <a:avLst/>
              </a:prstGeom>
              <a:solidFill>
                <a:schemeClr val="bg1"/>
              </a:solidFill>
              <a:ln w="63500">
                <a:solidFill>
                  <a:srgbClr val="D1A7C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500" dirty="0" err="1">
                  <a:solidFill>
                    <a:schemeClr val="tx1"/>
                  </a:solidFill>
                </a:endParaRPr>
              </a:p>
            </p:txBody>
          </p:sp>
          <p:pic>
            <p:nvPicPr>
              <p:cNvPr id="24600" name="Picture 23"/>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4216538" y="1979842"/>
                <a:ext cx="701625" cy="645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01" name="TextBox 7"/>
              <p:cNvSpPr txBox="1">
                <a:spLocks noChangeArrowheads="1"/>
              </p:cNvSpPr>
              <p:nvPr/>
            </p:nvSpPr>
            <p:spPr bwMode="auto">
              <a:xfrm>
                <a:off x="4156981" y="2611929"/>
                <a:ext cx="82073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500" b="1">
                    <a:solidFill>
                      <a:srgbClr val="274C6D"/>
                    </a:solidFill>
                  </a:rPr>
                  <a:t>Visualize</a:t>
                </a:r>
              </a:p>
            </p:txBody>
          </p:sp>
        </p:grpSp>
        <p:grpSp>
          <p:nvGrpSpPr>
            <p:cNvPr id="24591" name="Group 49"/>
            <p:cNvGrpSpPr>
              <a:grpSpLocks/>
            </p:cNvGrpSpPr>
            <p:nvPr/>
          </p:nvGrpSpPr>
          <p:grpSpPr bwMode="auto">
            <a:xfrm>
              <a:off x="7297509" y="1562050"/>
              <a:ext cx="1316737" cy="1313158"/>
              <a:chOff x="7402094" y="1735210"/>
              <a:chExt cx="1316736" cy="1313158"/>
            </a:xfrm>
          </p:grpSpPr>
          <p:sp>
            <p:nvSpPr>
              <p:cNvPr id="31" name="Oval 30"/>
              <p:cNvSpPr/>
              <p:nvPr/>
            </p:nvSpPr>
            <p:spPr>
              <a:xfrm>
                <a:off x="7402470" y="1735210"/>
                <a:ext cx="1316360" cy="1313158"/>
              </a:xfrm>
              <a:prstGeom prst="ellipse">
                <a:avLst/>
              </a:prstGeom>
              <a:solidFill>
                <a:schemeClr val="bg1"/>
              </a:solidFill>
              <a:ln w="63500">
                <a:solidFill>
                  <a:srgbClr val="2477B6"/>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500" dirty="0" err="1">
                  <a:solidFill>
                    <a:schemeClr val="tx1"/>
                  </a:solidFill>
                </a:endParaRPr>
              </a:p>
            </p:txBody>
          </p:sp>
          <p:pic>
            <p:nvPicPr>
              <p:cNvPr id="24597" name="Picture 8"/>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7699361" y="1927240"/>
                <a:ext cx="722202" cy="72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98" name="TextBox 7"/>
              <p:cNvSpPr txBox="1">
                <a:spLocks noChangeArrowheads="1"/>
              </p:cNvSpPr>
              <p:nvPr/>
            </p:nvSpPr>
            <p:spPr bwMode="auto">
              <a:xfrm>
                <a:off x="7787842" y="2611929"/>
                <a:ext cx="54524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500" b="1">
                    <a:solidFill>
                      <a:srgbClr val="274C6D"/>
                    </a:solidFill>
                  </a:rPr>
                  <a:t>Retire</a:t>
                </a:r>
              </a:p>
            </p:txBody>
          </p:sp>
        </p:grpSp>
        <p:grpSp>
          <p:nvGrpSpPr>
            <p:cNvPr id="24592" name="Group 8"/>
            <p:cNvGrpSpPr>
              <a:grpSpLocks/>
            </p:cNvGrpSpPr>
            <p:nvPr/>
          </p:nvGrpSpPr>
          <p:grpSpPr bwMode="auto">
            <a:xfrm>
              <a:off x="5605570" y="1562050"/>
              <a:ext cx="1316737" cy="1313158"/>
              <a:chOff x="5605570" y="1735210"/>
              <a:chExt cx="1316736" cy="1313158"/>
            </a:xfrm>
          </p:grpSpPr>
          <p:sp>
            <p:nvSpPr>
              <p:cNvPr id="29" name="Oval 28"/>
              <p:cNvSpPr/>
              <p:nvPr/>
            </p:nvSpPr>
            <p:spPr>
              <a:xfrm>
                <a:off x="5605420" y="1735210"/>
                <a:ext cx="1316359" cy="1313158"/>
              </a:xfrm>
              <a:prstGeom prst="ellipse">
                <a:avLst/>
              </a:prstGeom>
              <a:solidFill>
                <a:schemeClr val="bg1"/>
              </a:solidFill>
              <a:ln w="63500">
                <a:solidFill>
                  <a:srgbClr val="4C3D96"/>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500" dirty="0" err="1">
                  <a:solidFill>
                    <a:schemeClr val="tx1"/>
                  </a:solidFill>
                </a:endParaRPr>
              </a:p>
            </p:txBody>
          </p:sp>
          <p:sp>
            <p:nvSpPr>
              <p:cNvPr id="24594" name="TextBox 7"/>
              <p:cNvSpPr txBox="1">
                <a:spLocks noChangeArrowheads="1"/>
              </p:cNvSpPr>
              <p:nvPr/>
            </p:nvSpPr>
            <p:spPr bwMode="auto">
              <a:xfrm>
                <a:off x="5863015" y="2611929"/>
                <a:ext cx="80184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500" b="1">
                    <a:solidFill>
                      <a:srgbClr val="274C6D"/>
                    </a:solidFill>
                  </a:rPr>
                  <a:t>Relocate</a:t>
                </a:r>
              </a:p>
            </p:txBody>
          </p:sp>
          <p:pic>
            <p:nvPicPr>
              <p:cNvPr id="24595" name="Picture 44"/>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bwMode="auto">
              <a:xfrm>
                <a:off x="5865854" y="2020754"/>
                <a:ext cx="891794" cy="517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cxnSp>
        <p:nvCxnSpPr>
          <p:cNvPr id="4" name="Straight Connector 3"/>
          <p:cNvCxnSpPr/>
          <p:nvPr/>
        </p:nvCxnSpPr>
        <p:spPr>
          <a:xfrm>
            <a:off x="4584700" y="3705225"/>
            <a:ext cx="0" cy="2286000"/>
          </a:xfrm>
          <a:prstGeom prst="line">
            <a:avLst/>
          </a:prstGeom>
          <a:ln>
            <a:solidFill>
              <a:srgbClr val="19518F"/>
            </a:solidFill>
          </a:ln>
        </p:spPr>
        <p:style>
          <a:lnRef idx="2">
            <a:schemeClr val="accent1"/>
          </a:lnRef>
          <a:fillRef idx="0">
            <a:schemeClr val="accent1"/>
          </a:fillRef>
          <a:effectRef idx="1">
            <a:schemeClr val="accent1"/>
          </a:effectRef>
          <a:fontRef idx="minor">
            <a:schemeClr val="tx1"/>
          </a:fontRef>
        </p:style>
      </p:cxnSp>
      <p:sp>
        <p:nvSpPr>
          <p:cNvPr id="24581" name="TextBox 4"/>
          <p:cNvSpPr txBox="1">
            <a:spLocks noChangeArrowheads="1"/>
          </p:cNvSpPr>
          <p:nvPr/>
        </p:nvSpPr>
        <p:spPr bwMode="auto">
          <a:xfrm>
            <a:off x="800100" y="4906963"/>
            <a:ext cx="3529013"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700"/>
              <a:t>Bare metal Hypervisor deployment</a:t>
            </a:r>
          </a:p>
        </p:txBody>
      </p:sp>
      <p:sp>
        <p:nvSpPr>
          <p:cNvPr id="24582" name="TextBox 32"/>
          <p:cNvSpPr txBox="1">
            <a:spLocks noChangeArrowheads="1"/>
          </p:cNvSpPr>
          <p:nvPr/>
        </p:nvSpPr>
        <p:spPr bwMode="auto">
          <a:xfrm>
            <a:off x="1174750" y="3795713"/>
            <a:ext cx="3154363"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700"/>
              <a:t>Full VM life cycle management</a:t>
            </a:r>
          </a:p>
        </p:txBody>
      </p:sp>
      <p:sp>
        <p:nvSpPr>
          <p:cNvPr id="24583" name="TextBox 33"/>
          <p:cNvSpPr txBox="1">
            <a:spLocks noChangeArrowheads="1"/>
          </p:cNvSpPr>
          <p:nvPr/>
        </p:nvSpPr>
        <p:spPr bwMode="auto">
          <a:xfrm>
            <a:off x="784225" y="4351338"/>
            <a:ext cx="3544888"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700"/>
              <a:t>VMware, KVM, Hyper-V, PowerVM</a:t>
            </a:r>
          </a:p>
        </p:txBody>
      </p:sp>
      <p:sp>
        <p:nvSpPr>
          <p:cNvPr id="24584" name="TextBox 34"/>
          <p:cNvSpPr txBox="1">
            <a:spLocks noChangeArrowheads="1"/>
          </p:cNvSpPr>
          <p:nvPr/>
        </p:nvSpPr>
        <p:spPr bwMode="auto">
          <a:xfrm>
            <a:off x="1514475" y="5464175"/>
            <a:ext cx="2814638"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700"/>
              <a:t>Manage pools of resources</a:t>
            </a:r>
          </a:p>
        </p:txBody>
      </p:sp>
      <p:sp>
        <p:nvSpPr>
          <p:cNvPr id="24585" name="TextBox 35"/>
          <p:cNvSpPr txBox="1">
            <a:spLocks noChangeArrowheads="1"/>
          </p:cNvSpPr>
          <p:nvPr/>
        </p:nvSpPr>
        <p:spPr bwMode="auto">
          <a:xfrm>
            <a:off x="4838700" y="3795713"/>
            <a:ext cx="3094038"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a:t>Servers, storage, and network</a:t>
            </a:r>
          </a:p>
        </p:txBody>
      </p:sp>
      <p:sp>
        <p:nvSpPr>
          <p:cNvPr id="24586" name="TextBox 38"/>
          <p:cNvSpPr txBox="1">
            <a:spLocks noChangeArrowheads="1"/>
          </p:cNvSpPr>
          <p:nvPr/>
        </p:nvSpPr>
        <p:spPr bwMode="auto">
          <a:xfrm>
            <a:off x="4838700" y="4351338"/>
            <a:ext cx="3962400"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a:t>Visualize physical to virtual relationship</a:t>
            </a:r>
          </a:p>
        </p:txBody>
      </p:sp>
      <p:sp>
        <p:nvSpPr>
          <p:cNvPr id="24587" name="TextBox 39"/>
          <p:cNvSpPr txBox="1">
            <a:spLocks noChangeArrowheads="1"/>
          </p:cNvSpPr>
          <p:nvPr/>
        </p:nvSpPr>
        <p:spPr bwMode="auto">
          <a:xfrm>
            <a:off x="4838700" y="4906963"/>
            <a:ext cx="2547938"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a:t>Import virtual appliances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dirty="0">
                <a:latin typeface="Arial" charset="0"/>
                <a:ea typeface="ＭＳ Ｐゴシック" charset="0"/>
              </a:rPr>
              <a:t>Deploy </a:t>
            </a:r>
            <a:r>
              <a:rPr lang="en-US" dirty="0" smtClean="0">
                <a:latin typeface="Arial" charset="0"/>
                <a:ea typeface="ＭＳ Ｐゴシック" charset="0"/>
              </a:rPr>
              <a:t>New Workloads </a:t>
            </a:r>
            <a:r>
              <a:rPr lang="en-US" dirty="0">
                <a:latin typeface="Arial" charset="0"/>
                <a:ea typeface="ＭＳ Ｐゴシック" charset="0"/>
              </a:rPr>
              <a:t>with as Few as Four Clicks</a:t>
            </a:r>
          </a:p>
        </p:txBody>
      </p:sp>
      <p:pic>
        <p:nvPicPr>
          <p:cNvPr id="30722" name="Picture 15"/>
          <p:cNvPicPr>
            <a:picLocks noChangeAspect="1" noChangeArrowheads="1"/>
          </p:cNvPicPr>
          <p:nvPr/>
        </p:nvPicPr>
        <p:blipFill>
          <a:blip r:embed="rId2" cstate="print">
            <a:extLst>
              <a:ext uri="{28A0092B-C50C-407E-A947-70E740481C1C}">
                <a14:useLocalDpi xmlns:a14="http://schemas.microsoft.com/office/drawing/2010/main"/>
              </a:ext>
            </a:extLst>
          </a:blip>
          <a:srcRect b="8203"/>
          <a:stretch>
            <a:fillRect/>
          </a:stretch>
        </p:blipFill>
        <p:spPr bwMode="auto">
          <a:xfrm>
            <a:off x="3622675" y="3605213"/>
            <a:ext cx="5153025" cy="2743200"/>
          </a:xfrm>
          <a:prstGeom prst="rect">
            <a:avLst/>
          </a:prstGeom>
          <a:noFill/>
          <a:ln w="6350">
            <a:solidFill>
              <a:srgbClr val="19518F"/>
            </a:solidFill>
            <a:miter lim="800000"/>
            <a:headEnd/>
            <a:tailEnd/>
          </a:ln>
          <a:extLst>
            <a:ext uri="{909E8E84-426E-40DD-AFC4-6F175D3DCCD1}">
              <a14:hiddenFill xmlns:a14="http://schemas.microsoft.com/office/drawing/2010/main">
                <a:solidFill>
                  <a:srgbClr val="FFFFFF"/>
                </a:solidFill>
              </a14:hiddenFill>
            </a:ext>
          </a:extLst>
        </p:spPr>
      </p:pic>
      <p:sp>
        <p:nvSpPr>
          <p:cNvPr id="43" name="Content Placeholder 2"/>
          <p:cNvSpPr txBox="1">
            <a:spLocks/>
          </p:cNvSpPr>
          <p:nvPr/>
        </p:nvSpPr>
        <p:spPr>
          <a:xfrm>
            <a:off x="369888" y="3713163"/>
            <a:ext cx="2876550" cy="2289175"/>
          </a:xfrm>
          <a:prstGeom prst="rect">
            <a:avLst/>
          </a:prstGeom>
        </p:spPr>
        <p:txBody>
          <a:bodyPr/>
          <a:lstStyle>
            <a:lvl1pPr marL="166688" indent="-166688" algn="l" rtl="0" eaLnBrk="0" fontAlgn="base" hangingPunct="0">
              <a:spcBef>
                <a:spcPct val="10000"/>
              </a:spcBef>
              <a:spcAft>
                <a:spcPct val="20000"/>
              </a:spcAft>
              <a:buClr>
                <a:schemeClr val="tx1"/>
              </a:buClr>
              <a:buFont typeface="Wingdings" charset="0"/>
              <a:buChar char="§"/>
              <a:defRPr sz="1900">
                <a:solidFill>
                  <a:schemeClr val="tx1"/>
                </a:solidFill>
                <a:latin typeface="+mn-lt"/>
                <a:ea typeface="+mn-ea"/>
                <a:cs typeface="+mn-cs"/>
              </a:defRPr>
            </a:lvl1pPr>
            <a:lvl2pPr marL="511175" indent="-161925" algn="l" rtl="0" eaLnBrk="0" fontAlgn="base" hangingPunct="0">
              <a:spcBef>
                <a:spcPct val="10000"/>
              </a:spcBef>
              <a:spcAft>
                <a:spcPct val="10000"/>
              </a:spcAft>
              <a:buClr>
                <a:schemeClr val="tx1"/>
              </a:buClr>
              <a:buFont typeface="Arial" charset="0"/>
              <a:buChar char="–"/>
              <a:defRPr sz="1700">
                <a:solidFill>
                  <a:schemeClr val="tx1"/>
                </a:solidFill>
                <a:latin typeface="+mn-lt"/>
                <a:ea typeface="Arial" charset="0"/>
                <a:cs typeface="+mn-cs"/>
              </a:defRPr>
            </a:lvl2pPr>
            <a:lvl3pPr marL="855663" indent="-163513" algn="l" rtl="0" eaLnBrk="0" fontAlgn="base" hangingPunct="0">
              <a:spcBef>
                <a:spcPct val="10000"/>
              </a:spcBef>
              <a:spcAft>
                <a:spcPct val="10000"/>
              </a:spcAft>
              <a:buClr>
                <a:schemeClr val="tx1"/>
              </a:buClr>
              <a:buChar char="•"/>
              <a:defRPr sz="1500">
                <a:solidFill>
                  <a:schemeClr val="tx1"/>
                </a:solidFill>
                <a:latin typeface="+mn-lt"/>
                <a:ea typeface="Arial" charset="0"/>
                <a:cs typeface="+mn-cs"/>
              </a:defRPr>
            </a:lvl3pPr>
            <a:lvl4pPr marL="1200150" indent="-169863" algn="l" rtl="0" eaLnBrk="0" fontAlgn="base" hangingPunct="0">
              <a:spcBef>
                <a:spcPct val="20000"/>
              </a:spcBef>
              <a:spcAft>
                <a:spcPct val="0"/>
              </a:spcAft>
              <a:buClr>
                <a:schemeClr val="tx1"/>
              </a:buClr>
              <a:buFont typeface="Wingdings" charset="0"/>
              <a:buChar char="§"/>
              <a:defRPr sz="1500">
                <a:solidFill>
                  <a:schemeClr val="tx1"/>
                </a:solidFill>
                <a:latin typeface="+mn-lt"/>
                <a:ea typeface="Arial" charset="0"/>
                <a:cs typeface="+mn-cs"/>
              </a:defRPr>
            </a:lvl4pPr>
            <a:lvl5pPr marL="1606550" indent="-230188" algn="l" rtl="0" eaLnBrk="0" fontAlgn="base" hangingPunct="0">
              <a:spcBef>
                <a:spcPct val="20000"/>
              </a:spcBef>
              <a:spcAft>
                <a:spcPct val="0"/>
              </a:spcAft>
              <a:buClr>
                <a:schemeClr val="bg1"/>
              </a:buClr>
              <a:buChar char="»"/>
              <a:defRPr sz="1600">
                <a:solidFill>
                  <a:schemeClr val="bg1"/>
                </a:solidFill>
                <a:latin typeface="+mn-lt"/>
                <a:ea typeface="Arial" charset="0"/>
                <a:cs typeface="+mn-cs"/>
              </a:defRPr>
            </a:lvl5pPr>
            <a:lvl6pPr marL="20637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6pPr>
            <a:lvl7pPr marL="25209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7pPr>
            <a:lvl8pPr marL="29781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8pPr>
            <a:lvl9pPr marL="3435350" indent="-230188" algn="l" rtl="0" eaLnBrk="1" fontAlgn="base" hangingPunct="1">
              <a:spcBef>
                <a:spcPct val="20000"/>
              </a:spcBef>
              <a:spcAft>
                <a:spcPct val="0"/>
              </a:spcAft>
              <a:buClr>
                <a:schemeClr val="bg1"/>
              </a:buClr>
              <a:buChar char="»"/>
              <a:defRPr sz="1600">
                <a:solidFill>
                  <a:schemeClr val="bg1"/>
                </a:solidFill>
                <a:latin typeface="+mn-lt"/>
                <a:ea typeface="Arial" charset="0"/>
                <a:cs typeface="+mn-cs"/>
              </a:defRPr>
            </a:lvl9pPr>
          </a:lstStyle>
          <a:p>
            <a:pPr marL="0" indent="0">
              <a:lnSpc>
                <a:spcPct val="110000"/>
              </a:lnSpc>
              <a:buFont typeface="Wingdings" charset="0"/>
              <a:buNone/>
              <a:defRPr/>
            </a:pPr>
            <a:r>
              <a:rPr lang="en-US" sz="1600" b="1" dirty="0" smtClean="0">
                <a:latin typeface="Arial" charset="0"/>
                <a:ea typeface="ＭＳ Ｐゴシック" charset="0"/>
              </a:rPr>
              <a:t>SmartCloud Entry</a:t>
            </a:r>
          </a:p>
          <a:p>
            <a:pPr>
              <a:lnSpc>
                <a:spcPct val="110000"/>
              </a:lnSpc>
              <a:defRPr/>
            </a:pPr>
            <a:r>
              <a:rPr lang="en-US" sz="1600" dirty="0" smtClean="0">
                <a:latin typeface="Arial" charset="0"/>
                <a:ea typeface="ＭＳ Ｐゴシック" charset="0"/>
              </a:rPr>
              <a:t>All essential cloud functions</a:t>
            </a:r>
          </a:p>
          <a:p>
            <a:pPr>
              <a:lnSpc>
                <a:spcPct val="110000"/>
              </a:lnSpc>
              <a:defRPr/>
            </a:pPr>
            <a:r>
              <a:rPr lang="en-US" sz="1600" dirty="0" smtClean="0">
                <a:latin typeface="Arial" charset="0"/>
                <a:ea typeface="ＭＳ Ｐゴシック" charset="0"/>
              </a:rPr>
              <a:t>Mix x86 and Power</a:t>
            </a:r>
          </a:p>
          <a:p>
            <a:pPr>
              <a:lnSpc>
                <a:spcPct val="110000"/>
              </a:lnSpc>
              <a:defRPr/>
            </a:pPr>
            <a:r>
              <a:rPr lang="en-US" sz="1600" dirty="0" smtClean="0">
                <a:latin typeface="Arial" charset="0"/>
                <a:ea typeface="ＭＳ Ｐゴシック" charset="0"/>
              </a:rPr>
              <a:t>Part of PureFlex Standard and Enterprise foundations</a:t>
            </a:r>
          </a:p>
        </p:txBody>
      </p:sp>
      <p:grpSp>
        <p:nvGrpSpPr>
          <p:cNvPr id="30724" name="Group 11"/>
          <p:cNvGrpSpPr>
            <a:grpSpLocks/>
          </p:cNvGrpSpPr>
          <p:nvPr/>
        </p:nvGrpSpPr>
        <p:grpSpPr bwMode="auto">
          <a:xfrm>
            <a:off x="1033463" y="1018418"/>
            <a:ext cx="2198687" cy="1368425"/>
            <a:chOff x="1689807" y="1131656"/>
            <a:chExt cx="2198989" cy="1368053"/>
          </a:xfrm>
        </p:grpSpPr>
        <p:pic>
          <p:nvPicPr>
            <p:cNvPr id="30745" name="Picture 50" descr="cloud 7.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689807" y="1131656"/>
              <a:ext cx="2198989" cy="1368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p:cNvSpPr/>
            <p:nvPr/>
          </p:nvSpPr>
          <p:spPr>
            <a:xfrm>
              <a:off x="2291552" y="1933126"/>
              <a:ext cx="995500" cy="19203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200" b="1" dirty="0">
                  <a:solidFill>
                    <a:schemeClr val="tx1"/>
                  </a:solidFill>
                </a:rPr>
                <a:t>Approve</a:t>
              </a:r>
            </a:p>
          </p:txBody>
        </p:sp>
        <p:pic>
          <p:nvPicPr>
            <p:cNvPr id="30747" name="Picture 19"/>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2452025" y="1333432"/>
              <a:ext cx="674552" cy="542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725" name="Group 15"/>
          <p:cNvGrpSpPr>
            <a:grpSpLocks/>
          </p:cNvGrpSpPr>
          <p:nvPr/>
        </p:nvGrpSpPr>
        <p:grpSpPr bwMode="auto">
          <a:xfrm>
            <a:off x="6799263" y="1194631"/>
            <a:ext cx="2198687" cy="1368425"/>
            <a:chOff x="6548661" y="1074479"/>
            <a:chExt cx="2198989" cy="1368053"/>
          </a:xfrm>
        </p:grpSpPr>
        <p:pic>
          <p:nvPicPr>
            <p:cNvPr id="30742" name="Picture 47" descr="cloud 7.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548661" y="1074479"/>
              <a:ext cx="2198989" cy="1368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p:nvPr/>
          </p:nvSpPr>
          <p:spPr>
            <a:xfrm>
              <a:off x="7150406" y="1882296"/>
              <a:ext cx="995500" cy="19203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200" b="1" dirty="0">
                  <a:solidFill>
                    <a:schemeClr val="tx1"/>
                  </a:solidFill>
                </a:rPr>
                <a:t>De-provision</a:t>
              </a:r>
            </a:p>
          </p:txBody>
        </p:sp>
        <p:pic>
          <p:nvPicPr>
            <p:cNvPr id="30744" name="Picture 31"/>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7276646" y="1239406"/>
              <a:ext cx="743018" cy="59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726" name="Group 13"/>
          <p:cNvGrpSpPr>
            <a:grpSpLocks/>
          </p:cNvGrpSpPr>
          <p:nvPr/>
        </p:nvGrpSpPr>
        <p:grpSpPr bwMode="auto">
          <a:xfrm>
            <a:off x="4029075" y="1423231"/>
            <a:ext cx="2198688" cy="1368425"/>
            <a:chOff x="3919251" y="1114236"/>
            <a:chExt cx="2198989" cy="1368053"/>
          </a:xfrm>
        </p:grpSpPr>
        <p:pic>
          <p:nvPicPr>
            <p:cNvPr id="30739" name="Picture 51" descr="cloud 7.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919251" y="1114236"/>
              <a:ext cx="2198989" cy="1368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34"/>
            <p:cNvSpPr/>
            <p:nvPr/>
          </p:nvSpPr>
          <p:spPr>
            <a:xfrm>
              <a:off x="4520996" y="1901422"/>
              <a:ext cx="995498" cy="19203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200" b="1" dirty="0">
                  <a:solidFill>
                    <a:schemeClr val="tx1"/>
                  </a:solidFill>
                </a:rPr>
                <a:t>Monitor</a:t>
              </a:r>
            </a:p>
          </p:txBody>
        </p:sp>
        <p:pic>
          <p:nvPicPr>
            <p:cNvPr id="30741" name="Picture 35"/>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4709570" y="1278177"/>
              <a:ext cx="618350" cy="6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727" name="Group 12"/>
          <p:cNvGrpSpPr>
            <a:grpSpLocks/>
          </p:cNvGrpSpPr>
          <p:nvPr/>
        </p:nvGrpSpPr>
        <p:grpSpPr bwMode="auto">
          <a:xfrm>
            <a:off x="2335213" y="1570868"/>
            <a:ext cx="2198687" cy="1368425"/>
            <a:chOff x="3056063" y="1889140"/>
            <a:chExt cx="2198989" cy="1368053"/>
          </a:xfrm>
        </p:grpSpPr>
        <p:pic>
          <p:nvPicPr>
            <p:cNvPr id="30736" name="Picture 49" descr="cloud 7.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056063" y="1889140"/>
              <a:ext cx="2198989" cy="1368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p:nvPr/>
          </p:nvSpPr>
          <p:spPr>
            <a:xfrm>
              <a:off x="3657808" y="2716003"/>
              <a:ext cx="995500" cy="19203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200" b="1" dirty="0">
                  <a:solidFill>
                    <a:schemeClr val="tx1"/>
                  </a:solidFill>
                </a:rPr>
                <a:t>Provision</a:t>
              </a:r>
            </a:p>
          </p:txBody>
        </p:sp>
        <p:pic>
          <p:nvPicPr>
            <p:cNvPr id="30738" name="Picture 27"/>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bwMode="auto">
            <a:xfrm>
              <a:off x="3841867" y="2109785"/>
              <a:ext cx="627380" cy="627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728" name="Group 14"/>
          <p:cNvGrpSpPr>
            <a:grpSpLocks/>
          </p:cNvGrpSpPr>
          <p:nvPr/>
        </p:nvGrpSpPr>
        <p:grpSpPr bwMode="auto">
          <a:xfrm>
            <a:off x="5133975" y="1955043"/>
            <a:ext cx="2198688" cy="1368425"/>
            <a:chOff x="5007835" y="1740008"/>
            <a:chExt cx="2198989" cy="1368053"/>
          </a:xfrm>
        </p:grpSpPr>
        <p:pic>
          <p:nvPicPr>
            <p:cNvPr id="30733" name="Picture 48" descr="cloud 7.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007835" y="1740008"/>
              <a:ext cx="2198989" cy="1368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p:nvPr/>
          </p:nvSpPr>
          <p:spPr>
            <a:xfrm>
              <a:off x="5609580" y="2543065"/>
              <a:ext cx="995498" cy="19203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200" b="1" dirty="0">
                  <a:solidFill>
                    <a:schemeClr val="tx1"/>
                  </a:solidFill>
                </a:rPr>
                <a:t>Meter / Bill</a:t>
              </a:r>
            </a:p>
          </p:txBody>
        </p:sp>
        <p:pic>
          <p:nvPicPr>
            <p:cNvPr id="30735" name="Picture 23"/>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bwMode="auto">
            <a:xfrm>
              <a:off x="5706696" y="1955800"/>
              <a:ext cx="801267" cy="63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729" name="Group 10"/>
          <p:cNvGrpSpPr>
            <a:grpSpLocks/>
          </p:cNvGrpSpPr>
          <p:nvPr/>
        </p:nvGrpSpPr>
        <p:grpSpPr bwMode="auto">
          <a:xfrm>
            <a:off x="147638" y="1715331"/>
            <a:ext cx="2198687" cy="1368425"/>
            <a:chOff x="381231" y="1562685"/>
            <a:chExt cx="2198989" cy="1368053"/>
          </a:xfrm>
        </p:grpSpPr>
        <p:pic>
          <p:nvPicPr>
            <p:cNvPr id="30730" name="Picture 45" descr="cloud 7.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81231" y="1562685"/>
              <a:ext cx="2198989" cy="1368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862309" y="2367328"/>
              <a:ext cx="1162210" cy="2333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200" b="1" dirty="0">
                  <a:solidFill>
                    <a:schemeClr val="tx1"/>
                  </a:solidFill>
                </a:rPr>
                <a:t>Service Catalog</a:t>
              </a:r>
            </a:p>
          </p:txBody>
        </p:sp>
        <p:pic>
          <p:nvPicPr>
            <p:cNvPr id="30732" name="Picture 2"/>
            <p:cNvPicPr>
              <a:picLocks noChangeAspect="1"/>
            </p:cNvPicPr>
            <p:nvPr/>
          </p:nvPicPr>
          <p:blipFill>
            <a:blip r:embed="rId9" cstate="print">
              <a:extLst>
                <a:ext uri="{28A0092B-C50C-407E-A947-70E740481C1C}">
                  <a14:useLocalDpi xmlns:a14="http://schemas.microsoft.com/office/drawing/2010/main"/>
                </a:ext>
              </a:extLst>
            </a:blip>
            <a:srcRect/>
            <a:stretch>
              <a:fillRect/>
            </a:stretch>
          </p:blipFill>
          <p:spPr bwMode="auto">
            <a:xfrm>
              <a:off x="1176791" y="1829306"/>
              <a:ext cx="576619" cy="465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r>
              <a:rPr lang="en-US">
                <a:latin typeface="Arial" charset="0"/>
                <a:ea typeface="ＭＳ Ｐゴシック" charset="0"/>
              </a:rPr>
              <a:t>IBM PureSystems Family</a:t>
            </a:r>
          </a:p>
        </p:txBody>
      </p:sp>
      <p:pic>
        <p:nvPicPr>
          <p:cNvPr id="33794" name="Picture 45" descr="Accipiter Front View.tif"/>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93738" y="3605213"/>
            <a:ext cx="1087437"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Picture 46" descr="PureFlex_Silo"/>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92450" y="2352675"/>
            <a:ext cx="879475" cy="22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48" descr="PureData_Silo"/>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10463" y="2346325"/>
            <a:ext cx="898525"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14" descr="PureFlex_Bitmap_Black"/>
          <p:cNvPicPr>
            <a:picLocks noChangeAspect="1" noChangeArrowheads="1"/>
          </p:cNvPicPr>
          <p:nvPr/>
        </p:nvPicPr>
        <p:blipFill>
          <a:blip r:embed="rId5" cstate="print">
            <a:extLst>
              <a:ext uri="{28A0092B-C50C-407E-A947-70E740481C1C}">
                <a14:useLocalDpi xmlns:a14="http://schemas.microsoft.com/office/drawing/2010/main"/>
              </a:ext>
            </a:extLst>
          </a:blip>
          <a:srcRect l="2148" t="7512" r="1643" b="9926"/>
          <a:stretch>
            <a:fillRect/>
          </a:stretch>
        </p:blipFill>
        <p:spPr bwMode="auto">
          <a:xfrm>
            <a:off x="2887663" y="1481138"/>
            <a:ext cx="128905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69"/>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l="3253" t="13206" r="3165" b="17348"/>
          <a:stretch>
            <a:fillRect/>
          </a:stretch>
        </p:blipFill>
        <p:spPr bwMode="auto">
          <a:xfrm>
            <a:off x="7258050" y="1481138"/>
            <a:ext cx="1403350"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12" descr="PureApplication_Bitmap_Black"/>
          <p:cNvPicPr>
            <a:picLocks noChangeAspect="1" noChangeArrowheads="1"/>
          </p:cNvPicPr>
          <p:nvPr/>
        </p:nvPicPr>
        <p:blipFill>
          <a:blip r:embed="rId7" cstate="print">
            <a:extLst>
              <a:ext uri="{28A0092B-C50C-407E-A947-70E740481C1C}">
                <a14:useLocalDpi xmlns:a14="http://schemas.microsoft.com/office/drawing/2010/main"/>
              </a:ext>
            </a:extLst>
          </a:blip>
          <a:srcRect t="10661" b="7751"/>
          <a:stretch>
            <a:fillRect/>
          </a:stretch>
        </p:blipFill>
        <p:spPr bwMode="auto">
          <a:xfrm>
            <a:off x="4608513" y="1485900"/>
            <a:ext cx="22574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47" descr="PureApplication_Silo"/>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5294313" y="2346325"/>
            <a:ext cx="885825"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ectangle 38"/>
          <p:cNvSpPr/>
          <p:nvPr/>
        </p:nvSpPr>
        <p:spPr>
          <a:xfrm>
            <a:off x="0" y="5203825"/>
            <a:ext cx="9144000" cy="808038"/>
          </a:xfrm>
          <a:prstGeom prst="rect">
            <a:avLst/>
          </a:prstGeom>
          <a:solidFill>
            <a:srgbClr val="274C6D"/>
          </a:solidFill>
          <a:ln>
            <a:noFill/>
          </a:ln>
        </p:spPr>
        <p:style>
          <a:lnRef idx="1">
            <a:schemeClr val="accent1"/>
          </a:lnRef>
          <a:fillRef idx="3">
            <a:schemeClr val="accent1"/>
          </a:fillRef>
          <a:effectRef idx="2">
            <a:schemeClr val="accent1"/>
          </a:effectRef>
          <a:fontRef idx="minor">
            <a:schemeClr val="lt1"/>
          </a:fontRef>
        </p:style>
        <p:txBody>
          <a:bodyPr lIns="457200" anchor="ctr"/>
          <a:lstStyle/>
          <a:p>
            <a:pPr>
              <a:defRPr/>
            </a:pPr>
            <a:endParaRPr lang="en-US" sz="2300" dirty="0">
              <a:solidFill>
                <a:schemeClr val="bg1"/>
              </a:solidFill>
            </a:endParaRPr>
          </a:p>
        </p:txBody>
      </p:sp>
      <p:sp>
        <p:nvSpPr>
          <p:cNvPr id="33802" name="TextBox 39"/>
          <p:cNvSpPr txBox="1">
            <a:spLocks noChangeArrowheads="1"/>
          </p:cNvSpPr>
          <p:nvPr/>
        </p:nvSpPr>
        <p:spPr bwMode="auto">
          <a:xfrm>
            <a:off x="141288" y="5275263"/>
            <a:ext cx="2103437"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Infrastructure Components</a:t>
            </a:r>
          </a:p>
          <a:p>
            <a:pPr algn="ctr" eaLnBrk="1" hangingPunct="1">
              <a:lnSpc>
                <a:spcPct val="90000"/>
              </a:lnSpc>
              <a:spcBef>
                <a:spcPts val="500"/>
              </a:spcBef>
            </a:pPr>
            <a:r>
              <a:rPr lang="en-US" sz="1000" i="1">
                <a:solidFill>
                  <a:schemeClr val="bg1"/>
                </a:solidFill>
              </a:rPr>
              <a:t>Beyond Blades</a:t>
            </a:r>
          </a:p>
        </p:txBody>
      </p:sp>
      <p:sp>
        <p:nvSpPr>
          <p:cNvPr id="33803" name="TextBox 40"/>
          <p:cNvSpPr txBox="1">
            <a:spLocks noChangeArrowheads="1"/>
          </p:cNvSpPr>
          <p:nvPr/>
        </p:nvSpPr>
        <p:spPr bwMode="auto">
          <a:xfrm>
            <a:off x="2446338" y="5275263"/>
            <a:ext cx="210185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Integrated Infrastructure</a:t>
            </a:r>
          </a:p>
          <a:p>
            <a:pPr algn="ctr" eaLnBrk="1" hangingPunct="1">
              <a:lnSpc>
                <a:spcPct val="90000"/>
              </a:lnSpc>
              <a:spcBef>
                <a:spcPts val="500"/>
              </a:spcBef>
            </a:pPr>
            <a:r>
              <a:rPr lang="en-US" sz="1000" i="1">
                <a:solidFill>
                  <a:schemeClr val="bg1"/>
                </a:solidFill>
              </a:rPr>
              <a:t>Delivering Cloud </a:t>
            </a:r>
            <a:br>
              <a:rPr lang="en-US" sz="1000" i="1">
                <a:solidFill>
                  <a:schemeClr val="bg1"/>
                </a:solidFill>
              </a:rPr>
            </a:br>
            <a:r>
              <a:rPr lang="en-US" sz="1000" i="1">
                <a:solidFill>
                  <a:schemeClr val="bg1"/>
                </a:solidFill>
              </a:rPr>
              <a:t>Infrastructure Services</a:t>
            </a:r>
          </a:p>
        </p:txBody>
      </p:sp>
      <p:sp>
        <p:nvSpPr>
          <p:cNvPr id="33804" name="TextBox 41"/>
          <p:cNvSpPr txBox="1">
            <a:spLocks noChangeArrowheads="1"/>
          </p:cNvSpPr>
          <p:nvPr/>
        </p:nvSpPr>
        <p:spPr bwMode="auto">
          <a:xfrm>
            <a:off x="4673600" y="5275263"/>
            <a:ext cx="21034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Application Platform</a:t>
            </a:r>
          </a:p>
          <a:p>
            <a:pPr algn="ctr" eaLnBrk="1" hangingPunct="1">
              <a:lnSpc>
                <a:spcPct val="90000"/>
              </a:lnSpc>
              <a:spcBef>
                <a:spcPts val="500"/>
              </a:spcBef>
            </a:pPr>
            <a:r>
              <a:rPr lang="en-US" sz="1000" i="1">
                <a:solidFill>
                  <a:schemeClr val="bg1"/>
                </a:solidFill>
              </a:rPr>
              <a:t>Delivering Cloud Application</a:t>
            </a:r>
            <a:br>
              <a:rPr lang="en-US" sz="1000" i="1">
                <a:solidFill>
                  <a:schemeClr val="bg1"/>
                </a:solidFill>
              </a:rPr>
            </a:br>
            <a:r>
              <a:rPr lang="en-US" sz="1000" i="1">
                <a:solidFill>
                  <a:schemeClr val="bg1"/>
                </a:solidFill>
              </a:rPr>
              <a:t>Platform Services</a:t>
            </a:r>
          </a:p>
        </p:txBody>
      </p:sp>
      <p:sp>
        <p:nvSpPr>
          <p:cNvPr id="33805" name="TextBox 42"/>
          <p:cNvSpPr txBox="1">
            <a:spLocks noChangeArrowheads="1"/>
          </p:cNvSpPr>
          <p:nvPr/>
        </p:nvSpPr>
        <p:spPr bwMode="auto">
          <a:xfrm>
            <a:off x="6938963" y="5275263"/>
            <a:ext cx="2103437"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Data Platform</a:t>
            </a:r>
          </a:p>
          <a:p>
            <a:pPr algn="ctr" eaLnBrk="1" hangingPunct="1">
              <a:lnSpc>
                <a:spcPct val="90000"/>
              </a:lnSpc>
              <a:spcBef>
                <a:spcPts val="500"/>
              </a:spcBef>
            </a:pPr>
            <a:r>
              <a:rPr lang="en-US" sz="1000" i="1">
                <a:solidFill>
                  <a:schemeClr val="bg1"/>
                </a:solidFill>
              </a:rPr>
              <a:t>Delivering Big Data</a:t>
            </a:r>
            <a:br>
              <a:rPr lang="en-US" sz="1000" i="1">
                <a:solidFill>
                  <a:schemeClr val="bg1"/>
                </a:solidFill>
              </a:rPr>
            </a:br>
            <a:r>
              <a:rPr lang="en-US" sz="1000" i="1">
                <a:solidFill>
                  <a:schemeClr val="bg1"/>
                </a:solidFill>
              </a:rPr>
              <a:t>Platform Services</a:t>
            </a:r>
          </a:p>
        </p:txBody>
      </p:sp>
      <p:sp>
        <p:nvSpPr>
          <p:cNvPr id="16" name="5-Point Star 15"/>
          <p:cNvSpPr>
            <a:spLocks noChangeAspect="1"/>
          </p:cNvSpPr>
          <p:nvPr/>
        </p:nvSpPr>
        <p:spPr>
          <a:xfrm>
            <a:off x="3349625" y="1893888"/>
            <a:ext cx="365125" cy="366712"/>
          </a:xfrm>
          <a:prstGeom prst="star5">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err="1">
              <a:solidFill>
                <a:schemeClr val="tx1"/>
              </a:solidFill>
            </a:endParaRPr>
          </a:p>
        </p:txBody>
      </p:sp>
      <p:pic>
        <p:nvPicPr>
          <p:cNvPr id="17" name="Picture 31"/>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l="9420" t="33775" r="11799" b="8354"/>
          <a:stretch/>
        </p:blipFill>
        <p:spPr bwMode="auto">
          <a:xfrm>
            <a:off x="407988" y="1489075"/>
            <a:ext cx="1692275" cy="30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cap="rnd">
                <a:solidFill>
                  <a:schemeClr val="bg2"/>
                </a:solidFill>
                <a:prstDash val="sysDot"/>
                <a:miter lim="800000"/>
                <a:headEnd/>
                <a:tailEnd/>
              </a14:hiddenLine>
            </a:ext>
            <a:ext uri="{AF507438-7753-43E0-B8FC-AC1667EBCBE1}">
              <a14:hiddenEffects xmlns:a14="http://schemas.microsoft.com/office/drawing/2010/main">
                <a:effectLst>
                  <a:outerShdw blurRad="63500" dist="17961" dir="2700000" algn="ctr" rotWithShape="0">
                    <a:schemeClr val="accent1">
                      <a:gamma/>
                      <a:shade val="60000"/>
                      <a:invGamma/>
                      <a:alpha val="74998"/>
                    </a:schemeClr>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4"/>
          <p:cNvSpPr>
            <a:spLocks noGrp="1"/>
          </p:cNvSpPr>
          <p:nvPr>
            <p:ph type="title"/>
          </p:nvPr>
        </p:nvSpPr>
        <p:spPr/>
        <p:txBody>
          <a:bodyPr/>
          <a:lstStyle/>
          <a:p>
            <a:r>
              <a:rPr lang="en-US" dirty="0">
                <a:latin typeface="Arial" charset="0"/>
                <a:ea typeface="ＭＳ Ｐゴシック" charset="0"/>
              </a:rPr>
              <a:t>IBM PureFlex System</a:t>
            </a:r>
          </a:p>
        </p:txBody>
      </p:sp>
      <p:sp>
        <p:nvSpPr>
          <p:cNvPr id="77" name="TextBox 76"/>
          <p:cNvSpPr txBox="1"/>
          <p:nvPr/>
        </p:nvSpPr>
        <p:spPr>
          <a:xfrm>
            <a:off x="4687888" y="1189038"/>
            <a:ext cx="2876550" cy="1431925"/>
          </a:xfrm>
          <a:prstGeom prst="rect">
            <a:avLst/>
          </a:prstGeom>
          <a:noFill/>
        </p:spPr>
        <p:txBody>
          <a:bodyPr wrap="none">
            <a:spAutoFit/>
          </a:bodyPr>
          <a:lstStyle/>
          <a:p>
            <a:pPr>
              <a:defRPr/>
            </a:pPr>
            <a:r>
              <a:rPr lang="en-US" sz="1900" b="1" dirty="0"/>
              <a:t>Integrated hardware</a:t>
            </a:r>
          </a:p>
          <a:p>
            <a:pPr marL="223838" indent="-223838">
              <a:buFont typeface="Arial"/>
              <a:buChar char="•"/>
              <a:defRPr/>
            </a:pPr>
            <a:r>
              <a:rPr lang="en-US" sz="1700" dirty="0"/>
              <a:t>x86 and/or Power servers</a:t>
            </a:r>
          </a:p>
          <a:p>
            <a:pPr marL="223838" indent="-223838">
              <a:buFont typeface="Arial"/>
              <a:buChar char="•"/>
              <a:defRPr/>
            </a:pPr>
            <a:r>
              <a:rPr lang="en-US" sz="1700" dirty="0"/>
              <a:t>Storage</a:t>
            </a:r>
          </a:p>
          <a:p>
            <a:pPr marL="223838" indent="-223838">
              <a:buFont typeface="Arial"/>
              <a:buChar char="•"/>
              <a:defRPr/>
            </a:pPr>
            <a:r>
              <a:rPr lang="en-US" sz="1700" dirty="0"/>
              <a:t>Networking</a:t>
            </a:r>
          </a:p>
          <a:p>
            <a:pPr marL="223838" indent="-223838">
              <a:buFont typeface="Arial"/>
              <a:buChar char="•"/>
              <a:defRPr/>
            </a:pPr>
            <a:r>
              <a:rPr lang="en-US" sz="1700" dirty="0"/>
              <a:t>Management</a:t>
            </a:r>
          </a:p>
        </p:txBody>
      </p:sp>
      <p:sp>
        <p:nvSpPr>
          <p:cNvPr id="82" name="TextBox 81"/>
          <p:cNvSpPr txBox="1"/>
          <p:nvPr/>
        </p:nvSpPr>
        <p:spPr>
          <a:xfrm>
            <a:off x="4687888" y="3833813"/>
            <a:ext cx="3736975" cy="1169987"/>
          </a:xfrm>
          <a:prstGeom prst="rect">
            <a:avLst/>
          </a:prstGeom>
          <a:noFill/>
        </p:spPr>
        <p:txBody>
          <a:bodyPr wrap="none">
            <a:spAutoFit/>
          </a:bodyPr>
          <a:lstStyle/>
          <a:p>
            <a:pPr>
              <a:defRPr/>
            </a:pPr>
            <a:r>
              <a:rPr lang="en-US" sz="1900" b="1" dirty="0"/>
              <a:t>Choice</a:t>
            </a:r>
          </a:p>
          <a:p>
            <a:pPr marL="223838" indent="-223838">
              <a:buFont typeface="Arial"/>
              <a:buChar char="•"/>
              <a:defRPr/>
            </a:pPr>
            <a:r>
              <a:rPr lang="en-US" sz="1700" dirty="0"/>
              <a:t>x86 and/or Power servers</a:t>
            </a:r>
          </a:p>
          <a:p>
            <a:pPr marL="223838" indent="-223838">
              <a:buFont typeface="Arial"/>
              <a:buChar char="•"/>
              <a:defRPr/>
            </a:pPr>
            <a:r>
              <a:rPr lang="en-US" sz="1700" dirty="0"/>
              <a:t>Windows, Linux, AIX, IBM i</a:t>
            </a:r>
          </a:p>
          <a:p>
            <a:pPr marL="223838" indent="-223838">
              <a:buFont typeface="Arial"/>
              <a:buChar char="•"/>
              <a:defRPr/>
            </a:pPr>
            <a:r>
              <a:rPr lang="en-US" sz="1700" dirty="0"/>
              <a:t>VMware, KVM, Hyper-V, PowerVM</a:t>
            </a:r>
          </a:p>
        </p:txBody>
      </p:sp>
      <p:sp>
        <p:nvSpPr>
          <p:cNvPr id="84" name="TextBox 83"/>
          <p:cNvSpPr txBox="1"/>
          <p:nvPr/>
        </p:nvSpPr>
        <p:spPr>
          <a:xfrm>
            <a:off x="4687888" y="5156200"/>
            <a:ext cx="3911600" cy="920750"/>
          </a:xfrm>
          <a:prstGeom prst="rect">
            <a:avLst/>
          </a:prstGeom>
          <a:noFill/>
        </p:spPr>
        <p:txBody>
          <a:bodyPr/>
          <a:lstStyle/>
          <a:p>
            <a:pPr>
              <a:defRPr/>
            </a:pPr>
            <a:r>
              <a:rPr lang="en-US" sz="1900" b="1" dirty="0"/>
              <a:t>SmartCloud Entry</a:t>
            </a:r>
          </a:p>
          <a:p>
            <a:pPr marL="223838" indent="-223838">
              <a:buFont typeface="Arial"/>
              <a:buChar char="•"/>
              <a:defRPr/>
            </a:pPr>
            <a:r>
              <a:rPr lang="en-US" sz="1700" dirty="0"/>
              <a:t>Software included with Standard &amp; Enterprise foundations</a:t>
            </a:r>
          </a:p>
        </p:txBody>
      </p:sp>
      <p:sp>
        <p:nvSpPr>
          <p:cNvPr id="48" name="TextBox 47"/>
          <p:cNvSpPr txBox="1"/>
          <p:nvPr/>
        </p:nvSpPr>
        <p:spPr>
          <a:xfrm>
            <a:off x="4687888" y="2773363"/>
            <a:ext cx="3863975" cy="908050"/>
          </a:xfrm>
          <a:prstGeom prst="rect">
            <a:avLst/>
          </a:prstGeom>
          <a:noFill/>
        </p:spPr>
        <p:txBody>
          <a:bodyPr wrap="none">
            <a:spAutoFit/>
          </a:bodyPr>
          <a:lstStyle/>
          <a:p>
            <a:pPr>
              <a:defRPr/>
            </a:pPr>
            <a:r>
              <a:rPr lang="en-US" sz="1900" b="1" dirty="0"/>
              <a:t>Integration services</a:t>
            </a:r>
          </a:p>
          <a:p>
            <a:pPr marL="223838" indent="-223838">
              <a:buFont typeface="Arial"/>
              <a:buChar char="•"/>
              <a:defRPr/>
            </a:pPr>
            <a:r>
              <a:rPr lang="en-US" sz="1700" dirty="0"/>
              <a:t>Base hardware integrated at factory</a:t>
            </a:r>
          </a:p>
          <a:p>
            <a:pPr marL="223838" indent="-223838">
              <a:buFont typeface="Arial"/>
              <a:buChar char="•"/>
              <a:defRPr/>
            </a:pPr>
            <a:r>
              <a:rPr lang="en-US" sz="1700" dirty="0"/>
              <a:t>On-site installation services</a:t>
            </a:r>
          </a:p>
        </p:txBody>
      </p:sp>
      <p:pic>
        <p:nvPicPr>
          <p:cNvPr id="94" name="Picture 46" descr="PureFlex_Silo"/>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438253" y="1664404"/>
            <a:ext cx="1101540" cy="2788429"/>
          </a:xfrm>
          <a:prstGeom prst="rect">
            <a:avLst/>
          </a:prstGeom>
          <a:noFill/>
          <a:ln>
            <a:noFill/>
          </a:ln>
          <a:effectLst>
            <a:reflection stA="50000" endPos="75000" dist="127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r>
              <a:rPr lang="en-US" dirty="0">
                <a:latin typeface="Arial" charset="0"/>
                <a:ea typeface="MS PGothic" charset="0"/>
                <a:cs typeface="MS PGothic" charset="0"/>
              </a:rPr>
              <a:t>PureFlex – Infrastructure System</a:t>
            </a:r>
            <a:endParaRPr lang="en-US" dirty="0">
              <a:latin typeface="Arial" charset="0"/>
              <a:ea typeface="ＭＳ Ｐゴシック" charset="0"/>
            </a:endParaRPr>
          </a:p>
        </p:txBody>
      </p:sp>
      <p:sp>
        <p:nvSpPr>
          <p:cNvPr id="63490" name="Title 1"/>
          <p:cNvSpPr txBox="1">
            <a:spLocks/>
          </p:cNvSpPr>
          <p:nvPr/>
        </p:nvSpPr>
        <p:spPr bwMode="auto">
          <a:xfrm>
            <a:off x="254000" y="995363"/>
            <a:ext cx="8766175"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nSpc>
                <a:spcPct val="90000"/>
              </a:lnSpc>
            </a:pPr>
            <a:r>
              <a:rPr lang="en-US" sz="1800" b="1" i="1">
                <a:solidFill>
                  <a:srgbClr val="7F7F7F"/>
                </a:solidFill>
                <a:ea typeface="MS PGothic" charset="0"/>
              </a:rPr>
              <a:t>Configurations that ease acquisition experience and match your needs</a:t>
            </a:r>
            <a:endParaRPr lang="en-US" sz="2300" b="1">
              <a:solidFill>
                <a:srgbClr val="132F57"/>
              </a:solidFill>
              <a:ea typeface="MS PGothic" charset="0"/>
            </a:endParaRPr>
          </a:p>
        </p:txBody>
      </p:sp>
      <p:sp>
        <p:nvSpPr>
          <p:cNvPr id="4" name="Rectangle 14"/>
          <p:cNvSpPr>
            <a:spLocks noChangeArrowheads="1"/>
          </p:cNvSpPr>
          <p:nvPr/>
        </p:nvSpPr>
        <p:spPr bwMode="auto">
          <a:xfrm>
            <a:off x="312738" y="1597025"/>
            <a:ext cx="8524875" cy="3571875"/>
          </a:xfrm>
          <a:prstGeom prst="rect">
            <a:avLst/>
          </a:prstGeom>
          <a:gradFill rotWithShape="1">
            <a:gsLst>
              <a:gs pos="0">
                <a:srgbClr val="D9D9D9"/>
              </a:gs>
              <a:gs pos="45000">
                <a:srgbClr val="FFFFFF"/>
              </a:gs>
              <a:gs pos="100000">
                <a:srgbClr val="FFFFFF"/>
              </a:gs>
            </a:gsLst>
            <a:lin ang="5400000"/>
          </a:gradFill>
          <a:ln>
            <a:solidFill>
              <a:schemeClr val="tx1"/>
            </a:solidFill>
            <a:prstDash val="sysDash"/>
          </a:ln>
          <a:effectLst/>
          <a:extLst/>
        </p:spPr>
        <p:txBody>
          <a:bodyPr wrap="none" anchor="ctr"/>
          <a:lstStyle/>
          <a:p>
            <a:pPr fontAlgn="auto">
              <a:spcBef>
                <a:spcPts val="0"/>
              </a:spcBef>
              <a:spcAft>
                <a:spcPts val="0"/>
              </a:spcAft>
              <a:buFont typeface="Times New Roman" charset="0"/>
              <a:buNone/>
              <a:defRPr/>
            </a:pPr>
            <a:endParaRPr lang="en-US" kern="0">
              <a:solidFill>
                <a:sysClr val="windowText" lastClr="000000"/>
              </a:solidFill>
              <a:ea typeface="MS PGothic" pitchFamily="34" charset="-128"/>
            </a:endParaRPr>
          </a:p>
        </p:txBody>
      </p:sp>
      <p:sp>
        <p:nvSpPr>
          <p:cNvPr id="8" name="Line 91"/>
          <p:cNvSpPr>
            <a:spLocks noChangeShapeType="1"/>
          </p:cNvSpPr>
          <p:nvPr/>
        </p:nvSpPr>
        <p:spPr bwMode="auto">
          <a:xfrm>
            <a:off x="2135188" y="1951038"/>
            <a:ext cx="6464300" cy="0"/>
          </a:xfrm>
          <a:prstGeom prst="line">
            <a:avLst/>
          </a:prstGeom>
          <a:noFill/>
          <a:ln w="6350">
            <a:solidFill>
              <a:srgbClr val="006699"/>
            </a:solidFill>
            <a:round/>
            <a:headEnd/>
            <a:tailEnd type="oval" w="med" len="me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10" name="Line 24"/>
          <p:cNvSpPr>
            <a:spLocks noChangeShapeType="1"/>
          </p:cNvSpPr>
          <p:nvPr/>
        </p:nvSpPr>
        <p:spPr bwMode="auto">
          <a:xfrm>
            <a:off x="6626225" y="2074863"/>
            <a:ext cx="47625" cy="2652712"/>
          </a:xfrm>
          <a:prstGeom prst="line">
            <a:avLst/>
          </a:prstGeom>
          <a:noFill/>
          <a:ln w="9525">
            <a:solidFill>
              <a:srgbClr val="C0C0C0"/>
            </a:solidFill>
            <a:round/>
            <a:headEnd/>
            <a:tailEnd/>
          </a:ln>
        </p:spPr>
        <p:txBody>
          <a:bodyPr anchor="ct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5" name="Rectangle 15"/>
          <p:cNvSpPr>
            <a:spLocks noChangeArrowheads="1"/>
          </p:cNvSpPr>
          <p:nvPr/>
        </p:nvSpPr>
        <p:spPr bwMode="auto">
          <a:xfrm>
            <a:off x="2479675" y="1646238"/>
            <a:ext cx="1316038" cy="246062"/>
          </a:xfrm>
          <a:prstGeom prst="rect">
            <a:avLst/>
          </a:prstGeom>
          <a:noFill/>
          <a:ln w="9525">
            <a:noFill/>
            <a:miter lim="800000"/>
            <a:headEnd/>
            <a:tailEnd/>
          </a:ln>
        </p:spPr>
        <p:txBody>
          <a:bodyPr lIns="0" tIns="0" rIns="0" bIns="0">
            <a:spAutoFit/>
          </a:bodyPr>
          <a:lstStyle/>
          <a:p>
            <a:pPr fontAlgn="auto">
              <a:spcBef>
                <a:spcPts val="0"/>
              </a:spcBef>
              <a:spcAft>
                <a:spcPts val="0"/>
              </a:spcAft>
              <a:defRPr/>
            </a:pPr>
            <a:r>
              <a:rPr lang="en-US" sz="1600" kern="0" dirty="0">
                <a:solidFill>
                  <a:srgbClr val="00649D"/>
                </a:solidFill>
                <a:latin typeface="Arial" pitchFamily="34" charset="0"/>
                <a:ea typeface="MS PGothic" pitchFamily="34" charset="-128"/>
                <a:cs typeface="+mn-cs"/>
              </a:rPr>
              <a:t>Express</a:t>
            </a:r>
          </a:p>
        </p:txBody>
      </p:sp>
      <p:sp>
        <p:nvSpPr>
          <p:cNvPr id="11" name="TextBox 4"/>
          <p:cNvSpPr txBox="1">
            <a:spLocks noChangeArrowheads="1"/>
          </p:cNvSpPr>
          <p:nvPr/>
        </p:nvSpPr>
        <p:spPr bwMode="auto">
          <a:xfrm>
            <a:off x="2479675" y="2060575"/>
            <a:ext cx="1920875" cy="2782888"/>
          </a:xfrm>
          <a:prstGeom prst="rect">
            <a:avLst/>
          </a:prstGeom>
          <a:noFill/>
          <a:ln w="9525">
            <a:noFill/>
            <a:miter lim="800000"/>
            <a:headEnd/>
            <a:tailEnd/>
          </a:ln>
        </p:spPr>
        <p:txBody>
          <a:bodyPr lIns="0" tIns="0" rIns="0" bIns="0"/>
          <a:lstStyle/>
          <a:p>
            <a:pPr fontAlgn="auto">
              <a:spcBef>
                <a:spcPts val="0"/>
              </a:spcBef>
              <a:spcAft>
                <a:spcPts val="0"/>
              </a:spcAft>
              <a:defRPr/>
            </a:pPr>
            <a:r>
              <a:rPr lang="en-US" sz="1400" b="1" kern="0" dirty="0">
                <a:latin typeface="Arial" pitchFamily="34" charset="0"/>
                <a:ea typeface="MS PGothic" pitchFamily="34" charset="-128"/>
                <a:cs typeface="+mn-cs"/>
              </a:rPr>
              <a:t>Starting point:</a:t>
            </a:r>
          </a:p>
          <a:p>
            <a:pPr fontAlgn="auto">
              <a:spcBef>
                <a:spcPts val="0"/>
              </a:spcBef>
              <a:spcAft>
                <a:spcPts val="0"/>
              </a:spcAft>
              <a:defRPr/>
            </a:pPr>
            <a:r>
              <a:rPr lang="en-US" sz="1200" kern="0" dirty="0">
                <a:latin typeface="Arial" pitchFamily="34" charset="0"/>
                <a:ea typeface="MS PGothic" pitchFamily="34" charset="-128"/>
                <a:cs typeface="+mn-cs"/>
              </a:rPr>
              <a:t>1 x Chassis</a:t>
            </a:r>
          </a:p>
          <a:p>
            <a:pPr fontAlgn="auto">
              <a:spcBef>
                <a:spcPts val="0"/>
              </a:spcBef>
              <a:spcAft>
                <a:spcPts val="0"/>
              </a:spcAft>
              <a:defRPr/>
            </a:pPr>
            <a:r>
              <a:rPr lang="en-US" sz="1200" kern="0" dirty="0">
                <a:latin typeface="Arial" pitchFamily="34" charset="0"/>
                <a:ea typeface="MS PGothic" pitchFamily="34" charset="-128"/>
                <a:cs typeface="+mn-cs"/>
              </a:rPr>
              <a:t>1 x 10Gb switch</a:t>
            </a:r>
          </a:p>
          <a:p>
            <a:pPr fontAlgn="auto">
              <a:spcBef>
                <a:spcPts val="0"/>
              </a:spcBef>
              <a:spcAft>
                <a:spcPts val="0"/>
              </a:spcAft>
              <a:defRPr/>
            </a:pPr>
            <a:r>
              <a:rPr lang="en-US" sz="1200" kern="0" dirty="0">
                <a:latin typeface="Arial" pitchFamily="34" charset="0"/>
                <a:ea typeface="MS PGothic" pitchFamily="34" charset="-128"/>
                <a:cs typeface="+mn-cs"/>
              </a:rPr>
              <a:t>1 x 8Gb or 16Gb FC switch</a:t>
            </a:r>
          </a:p>
          <a:p>
            <a:pPr fontAlgn="auto">
              <a:spcBef>
                <a:spcPts val="0"/>
              </a:spcBef>
              <a:spcAft>
                <a:spcPts val="0"/>
              </a:spcAft>
              <a:defRPr/>
            </a:pPr>
            <a:r>
              <a:rPr lang="en-US" sz="1200" kern="0" dirty="0">
                <a:latin typeface="Arial" pitchFamily="34" charset="0"/>
                <a:ea typeface="MS PGothic" pitchFamily="34" charset="-128"/>
                <a:cs typeface="+mn-cs"/>
              </a:rPr>
              <a:t>2 x Chassis Mgt Modules</a:t>
            </a:r>
          </a:p>
          <a:p>
            <a:pPr fontAlgn="auto">
              <a:spcBef>
                <a:spcPts val="0"/>
              </a:spcBef>
              <a:spcAft>
                <a:spcPts val="0"/>
              </a:spcAft>
              <a:defRPr/>
            </a:pPr>
            <a:r>
              <a:rPr lang="en-US" sz="1200" kern="0" dirty="0">
                <a:latin typeface="Arial" pitchFamily="34" charset="0"/>
                <a:ea typeface="MS PGothic" pitchFamily="34" charset="-128"/>
                <a:cs typeface="+mn-cs"/>
              </a:rPr>
              <a:t>1 x Flex System Manager</a:t>
            </a:r>
          </a:p>
          <a:p>
            <a:pPr fontAlgn="auto">
              <a:spcBef>
                <a:spcPts val="0"/>
              </a:spcBef>
              <a:spcAft>
                <a:spcPts val="0"/>
              </a:spcAft>
              <a:tabLst>
                <a:tab pos="228600" algn="l"/>
              </a:tabLst>
              <a:defRPr/>
            </a:pPr>
            <a:r>
              <a:rPr lang="en-US" sz="1200" kern="0" dirty="0">
                <a:latin typeface="Arial" pitchFamily="34" charset="0"/>
                <a:ea typeface="MS PGothic" pitchFamily="34" charset="-128"/>
                <a:cs typeface="+mn-cs"/>
              </a:rPr>
              <a:t>     (Standard License)</a:t>
            </a:r>
          </a:p>
          <a:p>
            <a:pPr fontAlgn="auto">
              <a:spcBef>
                <a:spcPts val="0"/>
              </a:spcBef>
              <a:spcAft>
                <a:spcPts val="0"/>
              </a:spcAft>
              <a:defRPr/>
            </a:pPr>
            <a:r>
              <a:rPr lang="en-US" sz="1200" kern="0" dirty="0">
                <a:latin typeface="Arial" pitchFamily="34" charset="0"/>
                <a:ea typeface="MS PGothic" pitchFamily="34" charset="-128"/>
                <a:cs typeface="+mn-cs"/>
              </a:rPr>
              <a:t>1 x Flex System V7000</a:t>
            </a:r>
          </a:p>
          <a:p>
            <a:pPr fontAlgn="auto">
              <a:spcBef>
                <a:spcPts val="0"/>
              </a:spcBef>
              <a:spcAft>
                <a:spcPts val="0"/>
              </a:spcAft>
              <a:tabLst>
                <a:tab pos="228600" algn="l"/>
              </a:tabLst>
              <a:defRPr/>
            </a:pPr>
            <a:r>
              <a:rPr lang="en-US" sz="1200" kern="0" dirty="0">
                <a:latin typeface="Arial" pitchFamily="34" charset="0"/>
                <a:ea typeface="MS PGothic" pitchFamily="34" charset="-128"/>
                <a:cs typeface="+mn-cs"/>
              </a:rPr>
              <a:t>     (2 SSD, 8 HDD)</a:t>
            </a:r>
          </a:p>
          <a:p>
            <a:pPr fontAlgn="auto">
              <a:spcBef>
                <a:spcPts val="0"/>
              </a:spcBef>
              <a:spcAft>
                <a:spcPts val="0"/>
              </a:spcAft>
              <a:defRPr/>
            </a:pPr>
            <a:r>
              <a:rPr lang="en-US" sz="1200" kern="0" dirty="0">
                <a:latin typeface="Arial" pitchFamily="34" charset="0"/>
                <a:ea typeface="MS PGothic" pitchFamily="34" charset="-128"/>
                <a:cs typeface="+mn-cs"/>
              </a:rPr>
              <a:t>1 x 42U Rack</a:t>
            </a:r>
          </a:p>
          <a:p>
            <a:pPr fontAlgn="auto">
              <a:spcBef>
                <a:spcPts val="0"/>
              </a:spcBef>
              <a:spcAft>
                <a:spcPts val="0"/>
              </a:spcAft>
              <a:defRPr/>
            </a:pPr>
            <a:r>
              <a:rPr lang="en-US" sz="1200" kern="0" dirty="0">
                <a:latin typeface="Arial" pitchFamily="34" charset="0"/>
                <a:ea typeface="MS PGothic" pitchFamily="34" charset="-128"/>
                <a:cs typeface="+mn-cs"/>
              </a:rPr>
              <a:t>* Lab Services (3 days)</a:t>
            </a:r>
          </a:p>
        </p:txBody>
      </p:sp>
      <p:sp>
        <p:nvSpPr>
          <p:cNvPr id="63496" name="Rectangle 22"/>
          <p:cNvSpPr>
            <a:spLocks noChangeArrowheads="1"/>
          </p:cNvSpPr>
          <p:nvPr/>
        </p:nvSpPr>
        <p:spPr bwMode="auto">
          <a:xfrm>
            <a:off x="295275" y="5314950"/>
            <a:ext cx="8543925" cy="1011238"/>
          </a:xfrm>
          <a:prstGeom prst="rect">
            <a:avLst/>
          </a:prstGeom>
          <a:noFill/>
          <a:ln w="9525">
            <a:solidFill>
              <a:schemeClr val="tx1"/>
            </a:solidFill>
            <a:prstDash val="sysDash"/>
            <a:miter lim="800000"/>
            <a:headEnd/>
            <a:tailEnd/>
          </a:ln>
          <a:extLst>
            <a:ext uri="{909E8E84-426E-40DD-AFC4-6F175D3DCCD1}">
              <a14:hiddenFill xmlns:a14="http://schemas.microsoft.com/office/drawing/2010/main">
                <a:solidFill>
                  <a:srgbClr val="FFFFFF"/>
                </a:solidFill>
              </a14:hiddenFill>
            </a:ext>
          </a:extLst>
        </p:spPr>
        <p:txBody>
          <a:bodyPr/>
          <a:lstStyle/>
          <a:p>
            <a:pPr marL="115888" indent="-115888">
              <a:spcBef>
                <a:spcPts val="200"/>
              </a:spcBef>
              <a:buFontTx/>
              <a:buChar char="•"/>
            </a:pPr>
            <a:r>
              <a:rPr lang="en-US" sz="1200">
                <a:solidFill>
                  <a:srgbClr val="000000"/>
                </a:solidFill>
              </a:rPr>
              <a:t>Designed for Cloud - SmartCloud Entry included on Standard and Enterprise</a:t>
            </a:r>
          </a:p>
          <a:p>
            <a:pPr marL="115888" indent="-115888">
              <a:spcBef>
                <a:spcPts val="200"/>
              </a:spcBef>
              <a:buFontTx/>
              <a:buChar char="•"/>
            </a:pPr>
            <a:r>
              <a:rPr lang="en-US" sz="1200">
                <a:solidFill>
                  <a:srgbClr val="000000"/>
                </a:solidFill>
              </a:rPr>
              <a:t>Designed for choice of architectures: IBM POWER7 and/or Intel x86 processors within the same systems</a:t>
            </a:r>
          </a:p>
          <a:p>
            <a:pPr marL="115888" indent="-115888">
              <a:spcBef>
                <a:spcPts val="200"/>
              </a:spcBef>
              <a:buFontTx/>
              <a:buChar char="•"/>
            </a:pPr>
            <a:r>
              <a:rPr lang="en-US" sz="1200">
                <a:solidFill>
                  <a:srgbClr val="000000"/>
                </a:solidFill>
              </a:rPr>
              <a:t>Designed for choice of OS: AIX, IBM i, Microsoft Windows</a:t>
            </a:r>
            <a:r>
              <a:rPr lang="en-US" sz="1200" baseline="50000">
                <a:solidFill>
                  <a:srgbClr val="000000"/>
                </a:solidFill>
              </a:rPr>
              <a:t>®</a:t>
            </a:r>
            <a:r>
              <a:rPr lang="en-US" sz="1200">
                <a:solidFill>
                  <a:srgbClr val="000000"/>
                </a:solidFill>
              </a:rPr>
              <a:t>, and Linux from Red Hat, SUSE</a:t>
            </a:r>
          </a:p>
          <a:p>
            <a:pPr marL="115888" indent="-115888">
              <a:spcBef>
                <a:spcPts val="200"/>
              </a:spcBef>
              <a:buFontTx/>
              <a:buChar char="•"/>
            </a:pPr>
            <a:r>
              <a:rPr lang="en-US" sz="1200">
                <a:solidFill>
                  <a:srgbClr val="000000"/>
                </a:solidFill>
              </a:rPr>
              <a:t>Designed for choice of hypervisors: PowerVM, KVM, VMware, or Microsoft HyperV </a:t>
            </a:r>
          </a:p>
        </p:txBody>
      </p:sp>
      <p:sp>
        <p:nvSpPr>
          <p:cNvPr id="6" name="Rectangle 16"/>
          <p:cNvSpPr>
            <a:spLocks noChangeArrowheads="1"/>
          </p:cNvSpPr>
          <p:nvPr/>
        </p:nvSpPr>
        <p:spPr bwMode="auto">
          <a:xfrm>
            <a:off x="4619625" y="1646238"/>
            <a:ext cx="1271588" cy="246062"/>
          </a:xfrm>
          <a:prstGeom prst="rect">
            <a:avLst/>
          </a:prstGeom>
          <a:noFill/>
          <a:ln w="9525">
            <a:noFill/>
            <a:miter lim="800000"/>
            <a:headEnd/>
            <a:tailEnd/>
          </a:ln>
        </p:spPr>
        <p:txBody>
          <a:bodyPr lIns="0" tIns="0" rIns="0" bIns="0">
            <a:spAutoFit/>
          </a:bodyPr>
          <a:lstStyle/>
          <a:p>
            <a:pPr fontAlgn="auto">
              <a:spcBef>
                <a:spcPts val="0"/>
              </a:spcBef>
              <a:spcAft>
                <a:spcPts val="0"/>
              </a:spcAft>
              <a:defRPr/>
            </a:pPr>
            <a:r>
              <a:rPr lang="en-US" sz="1600" kern="0" dirty="0">
                <a:solidFill>
                  <a:srgbClr val="00649D"/>
                </a:solidFill>
                <a:latin typeface="Arial" pitchFamily="34" charset="0"/>
                <a:ea typeface="MS PGothic" pitchFamily="34" charset="-128"/>
                <a:cs typeface="+mn-cs"/>
              </a:rPr>
              <a:t>Standard</a:t>
            </a:r>
          </a:p>
        </p:txBody>
      </p:sp>
      <p:sp>
        <p:nvSpPr>
          <p:cNvPr id="48" name="TextBox 4"/>
          <p:cNvSpPr txBox="1">
            <a:spLocks noChangeArrowheads="1"/>
          </p:cNvSpPr>
          <p:nvPr/>
        </p:nvSpPr>
        <p:spPr bwMode="auto">
          <a:xfrm>
            <a:off x="4619625" y="2060575"/>
            <a:ext cx="1920875" cy="2782888"/>
          </a:xfrm>
          <a:prstGeom prst="rect">
            <a:avLst/>
          </a:prstGeom>
          <a:noFill/>
          <a:ln w="9525">
            <a:noFill/>
            <a:miter lim="800000"/>
            <a:headEnd/>
            <a:tailEnd/>
          </a:ln>
        </p:spPr>
        <p:txBody>
          <a:bodyPr lIns="0" tIns="0" rIns="0" bIns="0"/>
          <a:lstStyle/>
          <a:p>
            <a:pPr fontAlgn="auto">
              <a:spcBef>
                <a:spcPts val="0"/>
              </a:spcBef>
              <a:spcAft>
                <a:spcPts val="0"/>
              </a:spcAft>
              <a:defRPr/>
            </a:pPr>
            <a:r>
              <a:rPr lang="en-US" sz="1400" b="1" kern="0" dirty="0">
                <a:latin typeface="Arial" pitchFamily="34" charset="0"/>
                <a:ea typeface="MS PGothic" pitchFamily="34" charset="-128"/>
                <a:cs typeface="+mn-cs"/>
              </a:rPr>
              <a:t>Starting point:</a:t>
            </a:r>
          </a:p>
          <a:p>
            <a:pPr fontAlgn="auto">
              <a:spcBef>
                <a:spcPts val="0"/>
              </a:spcBef>
              <a:spcAft>
                <a:spcPts val="0"/>
              </a:spcAft>
              <a:defRPr/>
            </a:pPr>
            <a:r>
              <a:rPr lang="en-US" sz="1200" kern="0" dirty="0">
                <a:latin typeface="Arial" pitchFamily="34" charset="0"/>
                <a:ea typeface="MS PGothic" pitchFamily="34" charset="-128"/>
                <a:cs typeface="+mn-cs"/>
              </a:rPr>
              <a:t>1 x Chassis</a:t>
            </a:r>
          </a:p>
          <a:p>
            <a:pPr fontAlgn="auto">
              <a:spcBef>
                <a:spcPts val="0"/>
              </a:spcBef>
              <a:spcAft>
                <a:spcPts val="0"/>
              </a:spcAft>
              <a:defRPr/>
            </a:pPr>
            <a:r>
              <a:rPr lang="en-US" sz="1200" kern="0" dirty="0">
                <a:latin typeface="Arial" pitchFamily="34" charset="0"/>
                <a:ea typeface="MS PGothic" pitchFamily="34" charset="-128"/>
                <a:cs typeface="+mn-cs"/>
              </a:rPr>
              <a:t>1 x 10Gb switch</a:t>
            </a:r>
          </a:p>
          <a:p>
            <a:pPr fontAlgn="auto">
              <a:spcBef>
                <a:spcPts val="0"/>
              </a:spcBef>
              <a:spcAft>
                <a:spcPts val="0"/>
              </a:spcAft>
              <a:defRPr/>
            </a:pPr>
            <a:r>
              <a:rPr lang="en-US" sz="1200" kern="0" dirty="0">
                <a:latin typeface="Arial" pitchFamily="34" charset="0"/>
                <a:ea typeface="MS PGothic" pitchFamily="34" charset="-128"/>
                <a:cs typeface="+mn-cs"/>
              </a:rPr>
              <a:t>2 x 8Gb or 16Gb FC switch</a:t>
            </a:r>
          </a:p>
          <a:p>
            <a:pPr fontAlgn="auto">
              <a:spcBef>
                <a:spcPts val="0"/>
              </a:spcBef>
              <a:spcAft>
                <a:spcPts val="0"/>
              </a:spcAft>
              <a:defRPr/>
            </a:pPr>
            <a:r>
              <a:rPr lang="en-US" sz="1200" kern="0" dirty="0">
                <a:latin typeface="Arial" pitchFamily="34" charset="0"/>
                <a:ea typeface="MS PGothic" pitchFamily="34" charset="-128"/>
                <a:cs typeface="+mn-cs"/>
              </a:rPr>
              <a:t>2 x Chassis Mgt Modules</a:t>
            </a:r>
          </a:p>
          <a:p>
            <a:pPr fontAlgn="auto">
              <a:spcBef>
                <a:spcPts val="0"/>
              </a:spcBef>
              <a:spcAft>
                <a:spcPts val="0"/>
              </a:spcAft>
              <a:defRPr/>
            </a:pPr>
            <a:r>
              <a:rPr lang="en-US" sz="1200" kern="0" dirty="0">
                <a:latin typeface="Arial" pitchFamily="34" charset="0"/>
                <a:ea typeface="MS PGothic" pitchFamily="34" charset="-128"/>
                <a:cs typeface="+mn-cs"/>
              </a:rPr>
              <a:t>1 x Flex System Manager</a:t>
            </a:r>
          </a:p>
          <a:p>
            <a:pPr fontAlgn="auto">
              <a:spcBef>
                <a:spcPts val="0"/>
              </a:spcBef>
              <a:spcAft>
                <a:spcPts val="0"/>
              </a:spcAft>
              <a:tabLst>
                <a:tab pos="228600" algn="l"/>
              </a:tabLst>
              <a:defRPr/>
            </a:pPr>
            <a:r>
              <a:rPr lang="en-US" sz="1200" kern="0" dirty="0">
                <a:latin typeface="Arial" pitchFamily="34" charset="0"/>
                <a:ea typeface="MS PGothic" pitchFamily="34" charset="-128"/>
                <a:cs typeface="+mn-cs"/>
              </a:rPr>
              <a:t>    (Advanced License)</a:t>
            </a:r>
          </a:p>
          <a:p>
            <a:pPr fontAlgn="auto">
              <a:spcBef>
                <a:spcPts val="0"/>
              </a:spcBef>
              <a:spcAft>
                <a:spcPts val="0"/>
              </a:spcAft>
              <a:tabLst>
                <a:tab pos="228600" algn="l"/>
              </a:tabLst>
              <a:defRPr/>
            </a:pPr>
            <a:r>
              <a:rPr lang="en-US" sz="1200" kern="0" dirty="0">
                <a:latin typeface="Arial" pitchFamily="34" charset="0"/>
                <a:ea typeface="MS PGothic" pitchFamily="34" charset="-128"/>
                <a:cs typeface="+mn-cs"/>
              </a:rPr>
              <a:t>    (SmartCloud Entry)</a:t>
            </a:r>
          </a:p>
          <a:p>
            <a:pPr fontAlgn="auto">
              <a:spcBef>
                <a:spcPts val="0"/>
              </a:spcBef>
              <a:spcAft>
                <a:spcPts val="0"/>
              </a:spcAft>
              <a:defRPr/>
            </a:pPr>
            <a:r>
              <a:rPr lang="en-US" sz="1200" kern="0" dirty="0">
                <a:latin typeface="Arial" pitchFamily="34" charset="0"/>
                <a:ea typeface="MS PGothic" pitchFamily="34" charset="-128"/>
                <a:cs typeface="+mn-cs"/>
              </a:rPr>
              <a:t>1 x Flex System V7000</a:t>
            </a:r>
          </a:p>
          <a:p>
            <a:pPr fontAlgn="auto">
              <a:spcBef>
                <a:spcPts val="0"/>
              </a:spcBef>
              <a:spcAft>
                <a:spcPts val="0"/>
              </a:spcAft>
              <a:tabLst>
                <a:tab pos="228600" algn="l"/>
              </a:tabLst>
              <a:defRPr/>
            </a:pPr>
            <a:r>
              <a:rPr lang="en-US" sz="1200" kern="0" dirty="0">
                <a:latin typeface="Arial" pitchFamily="34" charset="0"/>
                <a:ea typeface="MS PGothic" pitchFamily="34" charset="-128"/>
                <a:cs typeface="+mn-cs"/>
              </a:rPr>
              <a:t>    (2 SSD, 16 HDD, </a:t>
            </a:r>
          </a:p>
          <a:p>
            <a:pPr fontAlgn="auto">
              <a:spcBef>
                <a:spcPts val="0"/>
              </a:spcBef>
              <a:spcAft>
                <a:spcPts val="0"/>
              </a:spcAft>
              <a:tabLst>
                <a:tab pos="228600" algn="l"/>
              </a:tabLst>
              <a:defRPr/>
            </a:pPr>
            <a:r>
              <a:rPr lang="en-US" sz="1200" kern="0" dirty="0">
                <a:latin typeface="Arial" pitchFamily="34" charset="0"/>
                <a:ea typeface="MS PGothic" pitchFamily="34" charset="-128"/>
                <a:cs typeface="+mn-cs"/>
              </a:rPr>
              <a:t>     4 HDD used for SCE)</a:t>
            </a:r>
          </a:p>
          <a:p>
            <a:pPr fontAlgn="auto">
              <a:spcBef>
                <a:spcPts val="0"/>
              </a:spcBef>
              <a:spcAft>
                <a:spcPts val="0"/>
              </a:spcAft>
              <a:defRPr/>
            </a:pPr>
            <a:r>
              <a:rPr lang="en-US" sz="1200" kern="0" dirty="0">
                <a:latin typeface="Arial" pitchFamily="34" charset="0"/>
                <a:ea typeface="MS PGothic" pitchFamily="34" charset="-128"/>
                <a:cs typeface="+mn-cs"/>
              </a:rPr>
              <a:t>1 x 42U Rack</a:t>
            </a:r>
          </a:p>
          <a:p>
            <a:pPr fontAlgn="auto">
              <a:spcBef>
                <a:spcPts val="0"/>
              </a:spcBef>
              <a:spcAft>
                <a:spcPts val="0"/>
              </a:spcAft>
              <a:defRPr/>
            </a:pPr>
            <a:r>
              <a:rPr lang="en-US" sz="1200" kern="0" dirty="0">
                <a:latin typeface="Arial" pitchFamily="34" charset="0"/>
                <a:ea typeface="MS PGothic" pitchFamily="34" charset="-128"/>
                <a:cs typeface="+mn-cs"/>
              </a:rPr>
              <a:t>* Lab Services (5 days)</a:t>
            </a:r>
          </a:p>
          <a:p>
            <a:pPr fontAlgn="auto">
              <a:spcBef>
                <a:spcPts val="0"/>
              </a:spcBef>
              <a:spcAft>
                <a:spcPts val="0"/>
              </a:spcAft>
              <a:defRPr/>
            </a:pPr>
            <a:endParaRPr lang="en-US" sz="1200" kern="0" dirty="0">
              <a:latin typeface="Arial" pitchFamily="34" charset="0"/>
              <a:ea typeface="MS PGothic" pitchFamily="34" charset="-128"/>
              <a:cs typeface="+mn-cs"/>
            </a:endParaRPr>
          </a:p>
        </p:txBody>
      </p:sp>
      <p:sp>
        <p:nvSpPr>
          <p:cNvPr id="7" name="Rectangle 17"/>
          <p:cNvSpPr>
            <a:spLocks noChangeArrowheads="1"/>
          </p:cNvSpPr>
          <p:nvPr/>
        </p:nvSpPr>
        <p:spPr bwMode="auto">
          <a:xfrm>
            <a:off x="6759575" y="1646238"/>
            <a:ext cx="1273175" cy="246062"/>
          </a:xfrm>
          <a:prstGeom prst="rect">
            <a:avLst/>
          </a:prstGeom>
          <a:noFill/>
          <a:ln w="9525">
            <a:noFill/>
            <a:miter lim="800000"/>
            <a:headEnd/>
            <a:tailEnd/>
          </a:ln>
        </p:spPr>
        <p:txBody>
          <a:bodyPr lIns="0" tIns="0" rIns="0" bIns="0">
            <a:spAutoFit/>
          </a:bodyPr>
          <a:lstStyle/>
          <a:p>
            <a:pPr fontAlgn="auto">
              <a:spcBef>
                <a:spcPts val="0"/>
              </a:spcBef>
              <a:spcAft>
                <a:spcPts val="0"/>
              </a:spcAft>
              <a:defRPr/>
            </a:pPr>
            <a:r>
              <a:rPr lang="en-US" sz="1600" kern="0" dirty="0">
                <a:solidFill>
                  <a:srgbClr val="00649D"/>
                </a:solidFill>
                <a:latin typeface="Arial" pitchFamily="34" charset="0"/>
                <a:ea typeface="MS PGothic" pitchFamily="34" charset="-128"/>
                <a:cs typeface="+mn-cs"/>
              </a:rPr>
              <a:t>Enterprise</a:t>
            </a:r>
          </a:p>
        </p:txBody>
      </p:sp>
      <p:sp>
        <p:nvSpPr>
          <p:cNvPr id="49" name="TextBox 4"/>
          <p:cNvSpPr txBox="1">
            <a:spLocks noChangeArrowheads="1"/>
          </p:cNvSpPr>
          <p:nvPr/>
        </p:nvSpPr>
        <p:spPr bwMode="auto">
          <a:xfrm>
            <a:off x="6759575" y="2060575"/>
            <a:ext cx="1920875" cy="2782888"/>
          </a:xfrm>
          <a:prstGeom prst="rect">
            <a:avLst/>
          </a:prstGeom>
          <a:noFill/>
          <a:ln w="9525">
            <a:noFill/>
            <a:miter lim="800000"/>
            <a:headEnd/>
            <a:tailEnd/>
          </a:ln>
        </p:spPr>
        <p:txBody>
          <a:bodyPr lIns="0" tIns="0" rIns="0" bIns="0"/>
          <a:lstStyle/>
          <a:p>
            <a:pPr fontAlgn="auto">
              <a:spcBef>
                <a:spcPts val="0"/>
              </a:spcBef>
              <a:spcAft>
                <a:spcPts val="0"/>
              </a:spcAft>
              <a:defRPr/>
            </a:pPr>
            <a:r>
              <a:rPr lang="en-US" sz="1400" b="1" kern="0" dirty="0">
                <a:latin typeface="Arial" pitchFamily="34" charset="0"/>
                <a:ea typeface="MS PGothic" pitchFamily="34" charset="-128"/>
                <a:cs typeface="+mn-cs"/>
              </a:rPr>
              <a:t>Starting point:</a:t>
            </a:r>
          </a:p>
          <a:p>
            <a:pPr fontAlgn="auto">
              <a:spcBef>
                <a:spcPts val="0"/>
              </a:spcBef>
              <a:spcAft>
                <a:spcPts val="0"/>
              </a:spcAft>
              <a:defRPr/>
            </a:pPr>
            <a:r>
              <a:rPr lang="en-US" sz="1200" kern="0" dirty="0">
                <a:latin typeface="Arial" pitchFamily="34" charset="0"/>
                <a:ea typeface="MS PGothic" pitchFamily="34" charset="-128"/>
                <a:cs typeface="+mn-cs"/>
              </a:rPr>
              <a:t>1 x Chassis</a:t>
            </a:r>
          </a:p>
          <a:p>
            <a:pPr fontAlgn="auto">
              <a:spcBef>
                <a:spcPts val="0"/>
              </a:spcBef>
              <a:spcAft>
                <a:spcPts val="0"/>
              </a:spcAft>
              <a:defRPr/>
            </a:pPr>
            <a:r>
              <a:rPr lang="en-US" sz="1200" kern="0" dirty="0">
                <a:latin typeface="Arial" pitchFamily="34" charset="0"/>
                <a:ea typeface="MS PGothic" pitchFamily="34" charset="-128"/>
                <a:cs typeface="+mn-cs"/>
              </a:rPr>
              <a:t>2 x 10Gb switch</a:t>
            </a:r>
          </a:p>
          <a:p>
            <a:pPr fontAlgn="auto">
              <a:spcBef>
                <a:spcPts val="0"/>
              </a:spcBef>
              <a:spcAft>
                <a:spcPts val="0"/>
              </a:spcAft>
              <a:defRPr/>
            </a:pPr>
            <a:r>
              <a:rPr lang="en-US" sz="1200" kern="0" dirty="0">
                <a:latin typeface="Arial" pitchFamily="34" charset="0"/>
                <a:ea typeface="MS PGothic" pitchFamily="34" charset="-128"/>
                <a:cs typeface="+mn-cs"/>
              </a:rPr>
              <a:t>2 x 8Gb or 16Gb FC switch</a:t>
            </a:r>
          </a:p>
          <a:p>
            <a:pPr fontAlgn="auto">
              <a:spcBef>
                <a:spcPts val="0"/>
              </a:spcBef>
              <a:spcAft>
                <a:spcPts val="0"/>
              </a:spcAft>
              <a:defRPr/>
            </a:pPr>
            <a:r>
              <a:rPr lang="en-US" sz="1200" kern="0" dirty="0">
                <a:latin typeface="Arial" pitchFamily="34" charset="0"/>
                <a:ea typeface="MS PGothic" pitchFamily="34" charset="-128"/>
                <a:cs typeface="+mn-cs"/>
              </a:rPr>
              <a:t>2 x Chassis Mgt Modules</a:t>
            </a:r>
          </a:p>
          <a:p>
            <a:pPr fontAlgn="auto">
              <a:spcBef>
                <a:spcPts val="0"/>
              </a:spcBef>
              <a:spcAft>
                <a:spcPts val="0"/>
              </a:spcAft>
              <a:defRPr/>
            </a:pPr>
            <a:r>
              <a:rPr lang="en-US" sz="1200" kern="0" dirty="0">
                <a:latin typeface="Arial" pitchFamily="34" charset="0"/>
                <a:ea typeface="MS PGothic" pitchFamily="34" charset="-128"/>
                <a:cs typeface="+mn-cs"/>
              </a:rPr>
              <a:t>1 x Flex System Manager</a:t>
            </a:r>
          </a:p>
          <a:p>
            <a:pPr fontAlgn="auto">
              <a:spcBef>
                <a:spcPts val="0"/>
              </a:spcBef>
              <a:spcAft>
                <a:spcPts val="0"/>
              </a:spcAft>
              <a:tabLst>
                <a:tab pos="228600" algn="l"/>
              </a:tabLst>
              <a:defRPr/>
            </a:pPr>
            <a:r>
              <a:rPr lang="en-US" sz="1200" kern="0" dirty="0">
                <a:latin typeface="Arial" pitchFamily="34" charset="0"/>
                <a:ea typeface="MS PGothic" pitchFamily="34" charset="-128"/>
                <a:cs typeface="+mn-cs"/>
              </a:rPr>
              <a:t>     (Advanced License)</a:t>
            </a:r>
          </a:p>
          <a:p>
            <a:pPr fontAlgn="auto">
              <a:spcBef>
                <a:spcPts val="0"/>
              </a:spcBef>
              <a:spcAft>
                <a:spcPts val="0"/>
              </a:spcAft>
              <a:tabLst>
                <a:tab pos="228600" algn="l"/>
              </a:tabLst>
              <a:defRPr/>
            </a:pPr>
            <a:r>
              <a:rPr lang="en-US" sz="1200" kern="0" dirty="0">
                <a:latin typeface="Arial" pitchFamily="34" charset="0"/>
                <a:ea typeface="MS PGothic" pitchFamily="34" charset="-128"/>
                <a:cs typeface="+mn-cs"/>
              </a:rPr>
              <a:t>     (SmartCloud Entry)</a:t>
            </a:r>
          </a:p>
          <a:p>
            <a:pPr fontAlgn="auto">
              <a:spcBef>
                <a:spcPts val="0"/>
              </a:spcBef>
              <a:spcAft>
                <a:spcPts val="0"/>
              </a:spcAft>
              <a:defRPr/>
            </a:pPr>
            <a:r>
              <a:rPr lang="en-US" sz="1200" kern="0" dirty="0">
                <a:latin typeface="Arial" pitchFamily="34" charset="0"/>
                <a:ea typeface="MS PGothic" pitchFamily="34" charset="-128"/>
                <a:cs typeface="+mn-cs"/>
              </a:rPr>
              <a:t>1 x Flex System V7000</a:t>
            </a:r>
          </a:p>
          <a:p>
            <a:pPr fontAlgn="auto">
              <a:spcBef>
                <a:spcPts val="0"/>
              </a:spcBef>
              <a:spcAft>
                <a:spcPts val="0"/>
              </a:spcAft>
              <a:tabLst>
                <a:tab pos="228600" algn="l"/>
              </a:tabLst>
              <a:defRPr/>
            </a:pPr>
            <a:r>
              <a:rPr lang="en-US" sz="1200" kern="0" dirty="0">
                <a:latin typeface="Arial" pitchFamily="34" charset="0"/>
                <a:ea typeface="MS PGothic" pitchFamily="34" charset="-128"/>
                <a:cs typeface="+mn-cs"/>
              </a:rPr>
              <a:t>     (4 SSD, 16 HDD, </a:t>
            </a:r>
          </a:p>
          <a:p>
            <a:pPr fontAlgn="auto">
              <a:spcBef>
                <a:spcPts val="0"/>
              </a:spcBef>
              <a:spcAft>
                <a:spcPts val="0"/>
              </a:spcAft>
              <a:tabLst>
                <a:tab pos="228600" algn="l"/>
              </a:tabLst>
              <a:defRPr/>
            </a:pPr>
            <a:r>
              <a:rPr lang="en-US" sz="1200" kern="0" dirty="0">
                <a:latin typeface="Arial" pitchFamily="34" charset="0"/>
                <a:ea typeface="MS PGothic" pitchFamily="34" charset="-128"/>
                <a:cs typeface="+mn-cs"/>
              </a:rPr>
              <a:t>      4 HDD used for SCE)</a:t>
            </a:r>
          </a:p>
          <a:p>
            <a:pPr fontAlgn="auto">
              <a:spcBef>
                <a:spcPts val="0"/>
              </a:spcBef>
              <a:spcAft>
                <a:spcPts val="0"/>
              </a:spcAft>
              <a:defRPr/>
            </a:pPr>
            <a:r>
              <a:rPr lang="en-US" sz="1200" kern="0" dirty="0">
                <a:latin typeface="Arial" pitchFamily="34" charset="0"/>
                <a:ea typeface="MS PGothic" pitchFamily="34" charset="-128"/>
                <a:cs typeface="+mn-cs"/>
              </a:rPr>
              <a:t>1 x 42U Rack</a:t>
            </a:r>
          </a:p>
          <a:p>
            <a:pPr fontAlgn="auto">
              <a:spcBef>
                <a:spcPts val="0"/>
              </a:spcBef>
              <a:spcAft>
                <a:spcPts val="0"/>
              </a:spcAft>
              <a:defRPr/>
            </a:pPr>
            <a:r>
              <a:rPr lang="en-US" sz="1200" kern="0" dirty="0">
                <a:latin typeface="Arial" pitchFamily="34" charset="0"/>
                <a:ea typeface="MS PGothic" pitchFamily="34" charset="-128"/>
                <a:cs typeface="+mn-cs"/>
              </a:rPr>
              <a:t>1 x TOR (POWER only)</a:t>
            </a:r>
          </a:p>
          <a:p>
            <a:pPr fontAlgn="auto">
              <a:spcBef>
                <a:spcPts val="0"/>
              </a:spcBef>
              <a:spcAft>
                <a:spcPts val="0"/>
              </a:spcAft>
              <a:defRPr/>
            </a:pPr>
            <a:r>
              <a:rPr lang="en-US" sz="1200" kern="0" dirty="0">
                <a:latin typeface="Arial" pitchFamily="34" charset="0"/>
                <a:ea typeface="MS PGothic" pitchFamily="34" charset="-128"/>
                <a:cs typeface="+mn-cs"/>
              </a:rPr>
              <a:t>* Lab Services (7 days)</a:t>
            </a:r>
          </a:p>
        </p:txBody>
      </p:sp>
      <p:sp>
        <p:nvSpPr>
          <p:cNvPr id="63501" name="TextBox 66"/>
          <p:cNvSpPr txBox="1">
            <a:spLocks noChangeArrowheads="1"/>
          </p:cNvSpPr>
          <p:nvPr/>
        </p:nvSpPr>
        <p:spPr bwMode="auto">
          <a:xfrm>
            <a:off x="457200" y="3990975"/>
            <a:ext cx="23828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333333"/>
                </a:solidFill>
                <a:ea typeface="MS PGothic" charset="0"/>
                <a:cs typeface="MS PGothic" charset="0"/>
              </a:rPr>
              <a:t>Choice of </a:t>
            </a:r>
          </a:p>
          <a:p>
            <a:pPr eaLnBrk="1" hangingPunct="1"/>
            <a:r>
              <a:rPr lang="en-US" sz="1200" b="1">
                <a:solidFill>
                  <a:srgbClr val="333333"/>
                </a:solidFill>
                <a:ea typeface="MS PGothic" charset="0"/>
                <a:cs typeface="MS PGothic" charset="0"/>
              </a:rPr>
              <a:t>POWER and/or x86</a:t>
            </a:r>
          </a:p>
        </p:txBody>
      </p:sp>
      <p:sp>
        <p:nvSpPr>
          <p:cNvPr id="63502" name="TextBox 50"/>
          <p:cNvSpPr txBox="1">
            <a:spLocks noChangeArrowheads="1"/>
          </p:cNvSpPr>
          <p:nvPr/>
        </p:nvSpPr>
        <p:spPr bwMode="auto">
          <a:xfrm>
            <a:off x="387350" y="4814888"/>
            <a:ext cx="216693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000">
                <a:solidFill>
                  <a:srgbClr val="333333"/>
                </a:solidFill>
                <a:ea typeface="MS PGothic" charset="0"/>
                <a:cs typeface="MS PGothic" charset="0"/>
              </a:rPr>
              <a:t>*defaulted – can be de-selected</a:t>
            </a:r>
          </a:p>
        </p:txBody>
      </p:sp>
      <p:sp>
        <p:nvSpPr>
          <p:cNvPr id="52" name="Line 24"/>
          <p:cNvSpPr>
            <a:spLocks noChangeShapeType="1"/>
          </p:cNvSpPr>
          <p:nvPr/>
        </p:nvSpPr>
        <p:spPr bwMode="auto">
          <a:xfrm>
            <a:off x="4486275" y="2074863"/>
            <a:ext cx="47625" cy="2652712"/>
          </a:xfrm>
          <a:prstGeom prst="line">
            <a:avLst/>
          </a:prstGeom>
          <a:noFill/>
          <a:ln w="9525">
            <a:solidFill>
              <a:srgbClr val="C0C0C0"/>
            </a:solidFill>
            <a:round/>
            <a:headEnd/>
            <a:tailEnd/>
          </a:ln>
        </p:spPr>
        <p:txBody>
          <a:bodyPr anchor="ct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pic>
        <p:nvPicPr>
          <p:cNvPr id="63504" name="Picture 46" descr="PureFlex_Silo"/>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15988" y="1738313"/>
            <a:ext cx="892175" cy="224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3505" name="Group 57"/>
          <p:cNvGrpSpPr>
            <a:grpSpLocks/>
          </p:cNvGrpSpPr>
          <p:nvPr/>
        </p:nvGrpSpPr>
        <p:grpSpPr bwMode="auto">
          <a:xfrm>
            <a:off x="468313" y="2089150"/>
            <a:ext cx="884237" cy="1257300"/>
            <a:chOff x="0" y="1010"/>
            <a:chExt cx="948" cy="1458"/>
          </a:xfrm>
        </p:grpSpPr>
        <p:grpSp>
          <p:nvGrpSpPr>
            <p:cNvPr id="63506" name="Group 25"/>
            <p:cNvGrpSpPr>
              <a:grpSpLocks/>
            </p:cNvGrpSpPr>
            <p:nvPr/>
          </p:nvGrpSpPr>
          <p:grpSpPr bwMode="auto">
            <a:xfrm>
              <a:off x="503" y="2022"/>
              <a:ext cx="444" cy="442"/>
              <a:chOff x="4801" y="2825"/>
              <a:chExt cx="673" cy="670"/>
            </a:xfrm>
          </p:grpSpPr>
          <p:sp>
            <p:nvSpPr>
              <p:cNvPr id="46" name="Oval 26"/>
              <p:cNvSpPr>
                <a:spLocks noChangeArrowheads="1"/>
              </p:cNvSpPr>
              <p:nvPr/>
            </p:nvSpPr>
            <p:spPr bwMode="auto">
              <a:xfrm>
                <a:off x="4802" y="2826"/>
                <a:ext cx="671" cy="670"/>
              </a:xfrm>
              <a:prstGeom prst="ellipse">
                <a:avLst/>
              </a:prstGeom>
              <a:gradFill rotWithShape="1">
                <a:gsLst>
                  <a:gs pos="0">
                    <a:srgbClr val="427E67"/>
                  </a:gs>
                  <a:gs pos="100000">
                    <a:srgbClr val="006699"/>
                  </a:gs>
                </a:gsLst>
                <a:lin ang="5400000" scaled="1"/>
              </a:gradFill>
              <a:ln w="9525">
                <a:noFill/>
                <a:round/>
                <a:headEnd/>
                <a:tailEnd/>
              </a:ln>
            </p:spPr>
            <p:txBody>
              <a:bodyPr wrap="none" lIns="0" tIns="0" rIns="0" bIns="0" anchor="ctr"/>
              <a:lstStyle/>
              <a:p>
                <a:pPr fontAlgn="auto">
                  <a:spcBef>
                    <a:spcPct val="50000"/>
                  </a:spcBef>
                  <a:spcAft>
                    <a:spcPts val="0"/>
                  </a:spcAft>
                  <a:buClr>
                    <a:srgbClr val="00649D"/>
                  </a:buClr>
                  <a:buFont typeface="Wingdings" pitchFamily="2" charset="2"/>
                  <a:buNone/>
                  <a:defRPr/>
                </a:pPr>
                <a:endParaRPr lang="en-US" kern="0">
                  <a:solidFill>
                    <a:srgbClr val="000000"/>
                  </a:solidFill>
                  <a:latin typeface="Arial" pitchFamily="34" charset="0"/>
                  <a:ea typeface="MS PGothic" pitchFamily="34" charset="-128"/>
                  <a:cs typeface="+mn-cs"/>
                </a:endParaRPr>
              </a:p>
            </p:txBody>
          </p:sp>
          <p:pic>
            <p:nvPicPr>
              <p:cNvPr id="63537" name="Picture 21" descr="Cloud Ico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77" y="2960"/>
                <a:ext cx="512" cy="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3507" name="Group 28"/>
            <p:cNvGrpSpPr>
              <a:grpSpLocks/>
            </p:cNvGrpSpPr>
            <p:nvPr/>
          </p:nvGrpSpPr>
          <p:grpSpPr bwMode="auto">
            <a:xfrm>
              <a:off x="504" y="1518"/>
              <a:ext cx="442" cy="442"/>
              <a:chOff x="5760" y="959"/>
              <a:chExt cx="670" cy="670"/>
            </a:xfrm>
          </p:grpSpPr>
          <p:sp>
            <p:nvSpPr>
              <p:cNvPr id="44" name="Oval 29"/>
              <p:cNvSpPr>
                <a:spLocks noChangeArrowheads="1"/>
              </p:cNvSpPr>
              <p:nvPr/>
            </p:nvSpPr>
            <p:spPr bwMode="auto">
              <a:xfrm>
                <a:off x="5760" y="959"/>
                <a:ext cx="671" cy="670"/>
              </a:xfrm>
              <a:prstGeom prst="ellipse">
                <a:avLst/>
              </a:prstGeom>
              <a:gradFill rotWithShape="1">
                <a:gsLst>
                  <a:gs pos="0">
                    <a:srgbClr val="427E67"/>
                  </a:gs>
                  <a:gs pos="100000">
                    <a:srgbClr val="006699"/>
                  </a:gs>
                </a:gsLst>
                <a:lin ang="5400000" scaled="1"/>
              </a:gradFill>
              <a:ln w="9525">
                <a:noFill/>
                <a:round/>
                <a:headEnd/>
                <a:tailEnd/>
              </a:ln>
            </p:spPr>
            <p:txBody>
              <a:bodyPr wrap="none" lIns="0" tIns="0" rIns="0" bIns="0" anchor="ctr"/>
              <a:lstStyle/>
              <a:p>
                <a:pPr fontAlgn="auto">
                  <a:spcBef>
                    <a:spcPct val="50000"/>
                  </a:spcBef>
                  <a:spcAft>
                    <a:spcPts val="0"/>
                  </a:spcAft>
                  <a:buClr>
                    <a:srgbClr val="00649D"/>
                  </a:buClr>
                  <a:buFont typeface="Wingdings" pitchFamily="2" charset="2"/>
                  <a:buNone/>
                  <a:defRPr/>
                </a:pPr>
                <a:endParaRPr lang="en-US" kern="0">
                  <a:solidFill>
                    <a:srgbClr val="000000"/>
                  </a:solidFill>
                  <a:latin typeface="Arial" pitchFamily="34" charset="0"/>
                  <a:ea typeface="MS PGothic" pitchFamily="34" charset="-128"/>
                  <a:cs typeface="+mn-cs"/>
                </a:endParaRPr>
              </a:p>
            </p:txBody>
          </p:sp>
          <p:sp>
            <p:nvSpPr>
              <p:cNvPr id="45" name="Freeform 30"/>
              <p:cNvSpPr>
                <a:spLocks noEditPoints="1"/>
              </p:cNvSpPr>
              <p:nvPr/>
            </p:nvSpPr>
            <p:spPr bwMode="auto">
              <a:xfrm>
                <a:off x="5819" y="1115"/>
                <a:ext cx="552" cy="357"/>
              </a:xfrm>
              <a:custGeom>
                <a:avLst/>
                <a:gdLst>
                  <a:gd name="T0" fmla="*/ 3 w 703"/>
                  <a:gd name="T1" fmla="*/ 2 h 458"/>
                  <a:gd name="T2" fmla="*/ 3 w 703"/>
                  <a:gd name="T3" fmla="*/ 2 h 458"/>
                  <a:gd name="T4" fmla="*/ 3 w 703"/>
                  <a:gd name="T5" fmla="*/ 2 h 458"/>
                  <a:gd name="T6" fmla="*/ 3 w 703"/>
                  <a:gd name="T7" fmla="*/ 2 h 458"/>
                  <a:gd name="T8" fmla="*/ 3 w 703"/>
                  <a:gd name="T9" fmla="*/ 2 h 458"/>
                  <a:gd name="T10" fmla="*/ 3 w 703"/>
                  <a:gd name="T11" fmla="*/ 2 h 458"/>
                  <a:gd name="T12" fmla="*/ 3 w 703"/>
                  <a:gd name="T13" fmla="*/ 2 h 458"/>
                  <a:gd name="T14" fmla="*/ 3 w 703"/>
                  <a:gd name="T15" fmla="*/ 2 h 458"/>
                  <a:gd name="T16" fmla="*/ 3 w 703"/>
                  <a:gd name="T17" fmla="*/ 2 h 458"/>
                  <a:gd name="T18" fmla="*/ 2 w 703"/>
                  <a:gd name="T19" fmla="*/ 2 h 458"/>
                  <a:gd name="T20" fmla="*/ 2 w 703"/>
                  <a:gd name="T21" fmla="*/ 2 h 458"/>
                  <a:gd name="T22" fmla="*/ 2 w 703"/>
                  <a:gd name="T23" fmla="*/ 2 h 458"/>
                  <a:gd name="T24" fmla="*/ 2 w 703"/>
                  <a:gd name="T25" fmla="*/ 2 h 458"/>
                  <a:gd name="T26" fmla="*/ 2 w 703"/>
                  <a:gd name="T27" fmla="*/ 2 h 458"/>
                  <a:gd name="T28" fmla="*/ 2 w 703"/>
                  <a:gd name="T29" fmla="*/ 2 h 458"/>
                  <a:gd name="T30" fmla="*/ 2 w 703"/>
                  <a:gd name="T31" fmla="*/ 0 h 458"/>
                  <a:gd name="T32" fmla="*/ 2 w 703"/>
                  <a:gd name="T33" fmla="*/ 2 h 458"/>
                  <a:gd name="T34" fmla="*/ 2 w 703"/>
                  <a:gd name="T35" fmla="*/ 2 h 458"/>
                  <a:gd name="T36" fmla="*/ 2 w 703"/>
                  <a:gd name="T37" fmla="*/ 2 h 458"/>
                  <a:gd name="T38" fmla="*/ 2 w 703"/>
                  <a:gd name="T39" fmla="*/ 2 h 458"/>
                  <a:gd name="T40" fmla="*/ 1 w 703"/>
                  <a:gd name="T41" fmla="*/ 2 h 458"/>
                  <a:gd name="T42" fmla="*/ 1 w 703"/>
                  <a:gd name="T43" fmla="*/ 2 h 458"/>
                  <a:gd name="T44" fmla="*/ 1 w 703"/>
                  <a:gd name="T45" fmla="*/ 2 h 458"/>
                  <a:gd name="T46" fmla="*/ 1 w 703"/>
                  <a:gd name="T47" fmla="*/ 2 h 458"/>
                  <a:gd name="T48" fmla="*/ 0 w 703"/>
                  <a:gd name="T49" fmla="*/ 2 h 458"/>
                  <a:gd name="T50" fmla="*/ 0 w 703"/>
                  <a:gd name="T51" fmla="*/ 2 h 458"/>
                  <a:gd name="T52" fmla="*/ 0 w 703"/>
                  <a:gd name="T53" fmla="*/ 2 h 458"/>
                  <a:gd name="T54" fmla="*/ 0 w 703"/>
                  <a:gd name="T55" fmla="*/ 2 h 458"/>
                  <a:gd name="T56" fmla="*/ 0 w 703"/>
                  <a:gd name="T57" fmla="*/ 2 h 458"/>
                  <a:gd name="T58" fmla="*/ 2 w 703"/>
                  <a:gd name="T59" fmla="*/ 2 h 458"/>
                  <a:gd name="T60" fmla="*/ 2 w 703"/>
                  <a:gd name="T61" fmla="*/ 2 h 458"/>
                  <a:gd name="T62" fmla="*/ 2 w 703"/>
                  <a:gd name="T63" fmla="*/ 2 h 458"/>
                  <a:gd name="T64" fmla="*/ 2 w 703"/>
                  <a:gd name="T65" fmla="*/ 2 h 458"/>
                  <a:gd name="T66" fmla="*/ 2 w 703"/>
                  <a:gd name="T67" fmla="*/ 2 h 458"/>
                  <a:gd name="T68" fmla="*/ 2 w 703"/>
                  <a:gd name="T69" fmla="*/ 2 h 458"/>
                  <a:gd name="T70" fmla="*/ 2 w 703"/>
                  <a:gd name="T71" fmla="*/ 2 h 458"/>
                  <a:gd name="T72" fmla="*/ 2 w 703"/>
                  <a:gd name="T73" fmla="*/ 2 h 458"/>
                  <a:gd name="T74" fmla="*/ 2 w 703"/>
                  <a:gd name="T75" fmla="*/ 2 h 458"/>
                  <a:gd name="T76" fmla="*/ 2 w 703"/>
                  <a:gd name="T77" fmla="*/ 2 h 458"/>
                  <a:gd name="T78" fmla="*/ 3 w 703"/>
                  <a:gd name="T79" fmla="*/ 2 h 458"/>
                  <a:gd name="T80" fmla="*/ 2 w 703"/>
                  <a:gd name="T81" fmla="*/ 2 h 458"/>
                  <a:gd name="T82" fmla="*/ 2 w 703"/>
                  <a:gd name="T83" fmla="*/ 2 h 458"/>
                  <a:gd name="T84" fmla="*/ 2 w 703"/>
                  <a:gd name="T85" fmla="*/ 2 h 458"/>
                  <a:gd name="T86" fmla="*/ 2 w 703"/>
                  <a:gd name="T87" fmla="*/ 2 h 458"/>
                  <a:gd name="T88" fmla="*/ 2 w 703"/>
                  <a:gd name="T89" fmla="*/ 2 h 458"/>
                  <a:gd name="T90" fmla="*/ 2 w 703"/>
                  <a:gd name="T91" fmla="*/ 2 h 458"/>
                  <a:gd name="T92" fmla="*/ 2 w 703"/>
                  <a:gd name="T93" fmla="*/ 2 h 458"/>
                  <a:gd name="T94" fmla="*/ 2 w 703"/>
                  <a:gd name="T95" fmla="*/ 2 h 458"/>
                  <a:gd name="T96" fmla="*/ 2 w 703"/>
                  <a:gd name="T97" fmla="*/ 2 h 458"/>
                  <a:gd name="T98" fmla="*/ 2 w 703"/>
                  <a:gd name="T99" fmla="*/ 2 h 458"/>
                  <a:gd name="T100" fmla="*/ 2 w 703"/>
                  <a:gd name="T101" fmla="*/ 2 h 458"/>
                  <a:gd name="T102" fmla="*/ 2 w 703"/>
                  <a:gd name="T103" fmla="*/ 2 h 458"/>
                  <a:gd name="T104" fmla="*/ 2 w 703"/>
                  <a:gd name="T105" fmla="*/ 2 h 458"/>
                  <a:gd name="T106" fmla="*/ 2 w 703"/>
                  <a:gd name="T107" fmla="*/ 2 h 458"/>
                  <a:gd name="T108" fmla="*/ 2 w 703"/>
                  <a:gd name="T109" fmla="*/ 2 h 458"/>
                  <a:gd name="T110" fmla="*/ 2 w 703"/>
                  <a:gd name="T111" fmla="*/ 2 h 458"/>
                  <a:gd name="T112" fmla="*/ 2 w 703"/>
                  <a:gd name="T113" fmla="*/ 2 h 458"/>
                  <a:gd name="T114" fmla="*/ 2 w 703"/>
                  <a:gd name="T115" fmla="*/ 2 h 458"/>
                  <a:gd name="T116" fmla="*/ 2 w 703"/>
                  <a:gd name="T117" fmla="*/ 2 h 458"/>
                  <a:gd name="T118" fmla="*/ 2 w 703"/>
                  <a:gd name="T119" fmla="*/ 2 h 458"/>
                  <a:gd name="T120" fmla="*/ 2 w 703"/>
                  <a:gd name="T121" fmla="*/ 2 h 458"/>
                  <a:gd name="T122" fmla="*/ 3 w 703"/>
                  <a:gd name="T123" fmla="*/ 2 h 4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03"/>
                  <a:gd name="T187" fmla="*/ 0 h 458"/>
                  <a:gd name="T188" fmla="*/ 703 w 703"/>
                  <a:gd name="T189" fmla="*/ 458 h 45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03" h="458">
                    <a:moveTo>
                      <a:pt x="703" y="215"/>
                    </a:moveTo>
                    <a:lnTo>
                      <a:pt x="703" y="215"/>
                    </a:lnTo>
                    <a:lnTo>
                      <a:pt x="701" y="212"/>
                    </a:lnTo>
                    <a:lnTo>
                      <a:pt x="701" y="211"/>
                    </a:lnTo>
                    <a:lnTo>
                      <a:pt x="700" y="208"/>
                    </a:lnTo>
                    <a:lnTo>
                      <a:pt x="698" y="207"/>
                    </a:lnTo>
                    <a:lnTo>
                      <a:pt x="531" y="107"/>
                    </a:lnTo>
                    <a:lnTo>
                      <a:pt x="531" y="106"/>
                    </a:lnTo>
                    <a:lnTo>
                      <a:pt x="530" y="106"/>
                    </a:lnTo>
                    <a:lnTo>
                      <a:pt x="530" y="105"/>
                    </a:lnTo>
                    <a:lnTo>
                      <a:pt x="527" y="104"/>
                    </a:lnTo>
                    <a:lnTo>
                      <a:pt x="357" y="2"/>
                    </a:lnTo>
                    <a:lnTo>
                      <a:pt x="355" y="2"/>
                    </a:lnTo>
                    <a:lnTo>
                      <a:pt x="354" y="0"/>
                    </a:lnTo>
                    <a:lnTo>
                      <a:pt x="353" y="0"/>
                    </a:lnTo>
                    <a:lnTo>
                      <a:pt x="352" y="0"/>
                    </a:lnTo>
                    <a:lnTo>
                      <a:pt x="351" y="0"/>
                    </a:lnTo>
                    <a:lnTo>
                      <a:pt x="346" y="2"/>
                    </a:lnTo>
                    <a:lnTo>
                      <a:pt x="266" y="49"/>
                    </a:lnTo>
                    <a:lnTo>
                      <a:pt x="175" y="104"/>
                    </a:lnTo>
                    <a:lnTo>
                      <a:pt x="172" y="107"/>
                    </a:lnTo>
                    <a:lnTo>
                      <a:pt x="5" y="207"/>
                    </a:lnTo>
                    <a:lnTo>
                      <a:pt x="2" y="208"/>
                    </a:lnTo>
                    <a:lnTo>
                      <a:pt x="2" y="209"/>
                    </a:lnTo>
                    <a:lnTo>
                      <a:pt x="1" y="211"/>
                    </a:lnTo>
                    <a:lnTo>
                      <a:pt x="0" y="215"/>
                    </a:lnTo>
                    <a:lnTo>
                      <a:pt x="0" y="346"/>
                    </a:lnTo>
                    <a:lnTo>
                      <a:pt x="0" y="349"/>
                    </a:lnTo>
                    <a:lnTo>
                      <a:pt x="1" y="351"/>
                    </a:lnTo>
                    <a:lnTo>
                      <a:pt x="4" y="353"/>
                    </a:lnTo>
                    <a:lnTo>
                      <a:pt x="5" y="356"/>
                    </a:lnTo>
                    <a:lnTo>
                      <a:pt x="175" y="457"/>
                    </a:lnTo>
                    <a:lnTo>
                      <a:pt x="177" y="458"/>
                    </a:lnTo>
                    <a:lnTo>
                      <a:pt x="178" y="458"/>
                    </a:lnTo>
                    <a:lnTo>
                      <a:pt x="181" y="458"/>
                    </a:lnTo>
                    <a:lnTo>
                      <a:pt x="185" y="458"/>
                    </a:lnTo>
                    <a:lnTo>
                      <a:pt x="186" y="458"/>
                    </a:lnTo>
                    <a:lnTo>
                      <a:pt x="186" y="457"/>
                    </a:lnTo>
                    <a:lnTo>
                      <a:pt x="352" y="359"/>
                    </a:lnTo>
                    <a:lnTo>
                      <a:pt x="517" y="457"/>
                    </a:lnTo>
                    <a:lnTo>
                      <a:pt x="519" y="458"/>
                    </a:lnTo>
                    <a:lnTo>
                      <a:pt x="521" y="458"/>
                    </a:lnTo>
                    <a:lnTo>
                      <a:pt x="523" y="458"/>
                    </a:lnTo>
                    <a:lnTo>
                      <a:pt x="526" y="458"/>
                    </a:lnTo>
                    <a:lnTo>
                      <a:pt x="527" y="457"/>
                    </a:lnTo>
                    <a:lnTo>
                      <a:pt x="698" y="356"/>
                    </a:lnTo>
                    <a:lnTo>
                      <a:pt x="700" y="353"/>
                    </a:lnTo>
                    <a:lnTo>
                      <a:pt x="701" y="351"/>
                    </a:lnTo>
                    <a:lnTo>
                      <a:pt x="703" y="349"/>
                    </a:lnTo>
                    <a:lnTo>
                      <a:pt x="703" y="346"/>
                    </a:lnTo>
                    <a:lnTo>
                      <a:pt x="703" y="215"/>
                    </a:lnTo>
                    <a:close/>
                    <a:moveTo>
                      <a:pt x="331" y="215"/>
                    </a:moveTo>
                    <a:lnTo>
                      <a:pt x="243" y="269"/>
                    </a:lnTo>
                    <a:lnTo>
                      <a:pt x="201" y="243"/>
                    </a:lnTo>
                    <a:lnTo>
                      <a:pt x="289" y="191"/>
                    </a:lnTo>
                    <a:lnTo>
                      <a:pt x="331" y="215"/>
                    </a:lnTo>
                    <a:close/>
                    <a:moveTo>
                      <a:pt x="341" y="234"/>
                    </a:moveTo>
                    <a:lnTo>
                      <a:pt x="341" y="327"/>
                    </a:lnTo>
                    <a:lnTo>
                      <a:pt x="264" y="280"/>
                    </a:lnTo>
                    <a:lnTo>
                      <a:pt x="341" y="234"/>
                    </a:lnTo>
                    <a:close/>
                    <a:moveTo>
                      <a:pt x="352" y="201"/>
                    </a:moveTo>
                    <a:lnTo>
                      <a:pt x="311" y="178"/>
                    </a:lnTo>
                    <a:lnTo>
                      <a:pt x="352" y="154"/>
                    </a:lnTo>
                    <a:lnTo>
                      <a:pt x="391" y="178"/>
                    </a:lnTo>
                    <a:lnTo>
                      <a:pt x="352" y="201"/>
                    </a:lnTo>
                    <a:close/>
                    <a:moveTo>
                      <a:pt x="269" y="179"/>
                    </a:moveTo>
                    <a:lnTo>
                      <a:pt x="192" y="225"/>
                    </a:lnTo>
                    <a:lnTo>
                      <a:pt x="192" y="133"/>
                    </a:lnTo>
                    <a:lnTo>
                      <a:pt x="269" y="179"/>
                    </a:lnTo>
                    <a:close/>
                    <a:moveTo>
                      <a:pt x="413" y="191"/>
                    </a:moveTo>
                    <a:lnTo>
                      <a:pt x="502" y="243"/>
                    </a:lnTo>
                    <a:lnTo>
                      <a:pt x="460" y="269"/>
                    </a:lnTo>
                    <a:lnTo>
                      <a:pt x="372" y="215"/>
                    </a:lnTo>
                    <a:lnTo>
                      <a:pt x="413" y="191"/>
                    </a:lnTo>
                    <a:close/>
                    <a:moveTo>
                      <a:pt x="434" y="179"/>
                    </a:moveTo>
                    <a:lnTo>
                      <a:pt x="512" y="133"/>
                    </a:lnTo>
                    <a:lnTo>
                      <a:pt x="512" y="225"/>
                    </a:lnTo>
                    <a:lnTo>
                      <a:pt x="434" y="179"/>
                    </a:lnTo>
                    <a:close/>
                    <a:moveTo>
                      <a:pt x="502" y="112"/>
                    </a:moveTo>
                    <a:lnTo>
                      <a:pt x="412" y="165"/>
                    </a:lnTo>
                    <a:lnTo>
                      <a:pt x="362" y="136"/>
                    </a:lnTo>
                    <a:lnTo>
                      <a:pt x="362" y="29"/>
                    </a:lnTo>
                    <a:lnTo>
                      <a:pt x="502" y="112"/>
                    </a:lnTo>
                    <a:close/>
                    <a:moveTo>
                      <a:pt x="341" y="29"/>
                    </a:moveTo>
                    <a:lnTo>
                      <a:pt x="341" y="136"/>
                    </a:lnTo>
                    <a:lnTo>
                      <a:pt x="292" y="165"/>
                    </a:lnTo>
                    <a:lnTo>
                      <a:pt x="201" y="112"/>
                    </a:lnTo>
                    <a:lnTo>
                      <a:pt x="275" y="69"/>
                    </a:lnTo>
                    <a:lnTo>
                      <a:pt x="341" y="29"/>
                    </a:lnTo>
                    <a:close/>
                    <a:moveTo>
                      <a:pt x="362" y="327"/>
                    </a:moveTo>
                    <a:lnTo>
                      <a:pt x="362" y="234"/>
                    </a:lnTo>
                    <a:lnTo>
                      <a:pt x="440" y="280"/>
                    </a:lnTo>
                    <a:lnTo>
                      <a:pt x="425" y="288"/>
                    </a:lnTo>
                    <a:lnTo>
                      <a:pt x="362" y="327"/>
                    </a:lnTo>
                    <a:close/>
                    <a:moveTo>
                      <a:pt x="171" y="430"/>
                    </a:moveTo>
                    <a:lnTo>
                      <a:pt x="21" y="341"/>
                    </a:lnTo>
                    <a:lnTo>
                      <a:pt x="21" y="234"/>
                    </a:lnTo>
                    <a:lnTo>
                      <a:pt x="171" y="323"/>
                    </a:lnTo>
                    <a:lnTo>
                      <a:pt x="171" y="430"/>
                    </a:lnTo>
                    <a:close/>
                    <a:moveTo>
                      <a:pt x="181" y="305"/>
                    </a:moveTo>
                    <a:lnTo>
                      <a:pt x="30" y="215"/>
                    </a:lnTo>
                    <a:lnTo>
                      <a:pt x="171" y="133"/>
                    </a:lnTo>
                    <a:lnTo>
                      <a:pt x="171" y="243"/>
                    </a:lnTo>
                    <a:lnTo>
                      <a:pt x="171" y="244"/>
                    </a:lnTo>
                    <a:lnTo>
                      <a:pt x="171" y="245"/>
                    </a:lnTo>
                    <a:lnTo>
                      <a:pt x="171" y="247"/>
                    </a:lnTo>
                    <a:lnTo>
                      <a:pt x="172" y="248"/>
                    </a:lnTo>
                    <a:lnTo>
                      <a:pt x="173" y="250"/>
                    </a:lnTo>
                    <a:lnTo>
                      <a:pt x="175" y="252"/>
                    </a:lnTo>
                    <a:lnTo>
                      <a:pt x="223" y="280"/>
                    </a:lnTo>
                    <a:lnTo>
                      <a:pt x="181" y="305"/>
                    </a:lnTo>
                    <a:close/>
                    <a:moveTo>
                      <a:pt x="192" y="323"/>
                    </a:moveTo>
                    <a:lnTo>
                      <a:pt x="243" y="292"/>
                    </a:lnTo>
                    <a:lnTo>
                      <a:pt x="332" y="345"/>
                    </a:lnTo>
                    <a:lnTo>
                      <a:pt x="192" y="430"/>
                    </a:lnTo>
                    <a:lnTo>
                      <a:pt x="192" y="323"/>
                    </a:lnTo>
                    <a:close/>
                    <a:moveTo>
                      <a:pt x="512" y="430"/>
                    </a:moveTo>
                    <a:lnTo>
                      <a:pt x="371" y="345"/>
                    </a:lnTo>
                    <a:lnTo>
                      <a:pt x="439" y="305"/>
                    </a:lnTo>
                    <a:lnTo>
                      <a:pt x="460" y="292"/>
                    </a:lnTo>
                    <a:lnTo>
                      <a:pt x="512" y="323"/>
                    </a:lnTo>
                    <a:lnTo>
                      <a:pt x="512" y="430"/>
                    </a:lnTo>
                    <a:close/>
                    <a:moveTo>
                      <a:pt x="521" y="305"/>
                    </a:moveTo>
                    <a:lnTo>
                      <a:pt x="481" y="280"/>
                    </a:lnTo>
                    <a:lnTo>
                      <a:pt x="527" y="252"/>
                    </a:lnTo>
                    <a:lnTo>
                      <a:pt x="530" y="251"/>
                    </a:lnTo>
                    <a:lnTo>
                      <a:pt x="530" y="250"/>
                    </a:lnTo>
                    <a:lnTo>
                      <a:pt x="531" y="250"/>
                    </a:lnTo>
                    <a:lnTo>
                      <a:pt x="531" y="249"/>
                    </a:lnTo>
                    <a:lnTo>
                      <a:pt x="532" y="248"/>
                    </a:lnTo>
                    <a:lnTo>
                      <a:pt x="532" y="247"/>
                    </a:lnTo>
                    <a:lnTo>
                      <a:pt x="532" y="245"/>
                    </a:lnTo>
                    <a:lnTo>
                      <a:pt x="532" y="244"/>
                    </a:lnTo>
                    <a:lnTo>
                      <a:pt x="533" y="244"/>
                    </a:lnTo>
                    <a:lnTo>
                      <a:pt x="533" y="243"/>
                    </a:lnTo>
                    <a:lnTo>
                      <a:pt x="533" y="133"/>
                    </a:lnTo>
                    <a:lnTo>
                      <a:pt x="672" y="215"/>
                    </a:lnTo>
                    <a:lnTo>
                      <a:pt x="521" y="305"/>
                    </a:lnTo>
                    <a:close/>
                    <a:moveTo>
                      <a:pt x="682" y="341"/>
                    </a:moveTo>
                    <a:lnTo>
                      <a:pt x="532" y="430"/>
                    </a:lnTo>
                    <a:lnTo>
                      <a:pt x="532" y="323"/>
                    </a:lnTo>
                    <a:lnTo>
                      <a:pt x="682" y="234"/>
                    </a:lnTo>
                    <a:lnTo>
                      <a:pt x="682" y="341"/>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grpSp>
        <p:grpSp>
          <p:nvGrpSpPr>
            <p:cNvPr id="63508" name="Group 31"/>
            <p:cNvGrpSpPr>
              <a:grpSpLocks/>
            </p:cNvGrpSpPr>
            <p:nvPr/>
          </p:nvGrpSpPr>
          <p:grpSpPr bwMode="auto">
            <a:xfrm>
              <a:off x="3" y="2021"/>
              <a:ext cx="446" cy="447"/>
              <a:chOff x="312" y="763"/>
              <a:chExt cx="446" cy="447"/>
            </a:xfrm>
          </p:grpSpPr>
          <p:sp>
            <p:nvSpPr>
              <p:cNvPr id="37" name="Oval 32"/>
              <p:cNvSpPr>
                <a:spLocks noChangeArrowheads="1"/>
              </p:cNvSpPr>
              <p:nvPr/>
            </p:nvSpPr>
            <p:spPr bwMode="auto">
              <a:xfrm>
                <a:off x="312" y="763"/>
                <a:ext cx="446" cy="447"/>
              </a:xfrm>
              <a:prstGeom prst="ellipse">
                <a:avLst/>
              </a:prstGeom>
              <a:gradFill rotWithShape="1">
                <a:gsLst>
                  <a:gs pos="0">
                    <a:srgbClr val="427E67"/>
                  </a:gs>
                  <a:gs pos="100000">
                    <a:srgbClr val="006699"/>
                  </a:gs>
                </a:gsLst>
                <a:lin ang="5400000" scaled="1"/>
              </a:gradFill>
              <a:ln w="9525">
                <a:noFill/>
                <a:round/>
                <a:headEnd/>
                <a:tailEnd/>
              </a:ln>
            </p:spPr>
            <p:txBody>
              <a:bodyPr wrap="none" lIns="0" tIns="0" rIns="0" bIns="0" anchor="ctr"/>
              <a:lstStyle/>
              <a:p>
                <a:pPr fontAlgn="auto">
                  <a:spcBef>
                    <a:spcPct val="50000"/>
                  </a:spcBef>
                  <a:spcAft>
                    <a:spcPts val="0"/>
                  </a:spcAft>
                  <a:buClr>
                    <a:srgbClr val="00649D"/>
                  </a:buClr>
                  <a:buFont typeface="Wingdings" pitchFamily="2" charset="2"/>
                  <a:buNone/>
                  <a:defRPr/>
                </a:pPr>
                <a:endParaRPr lang="en-US" kern="0">
                  <a:solidFill>
                    <a:srgbClr val="000000"/>
                  </a:solidFill>
                  <a:latin typeface="Arial" pitchFamily="34" charset="0"/>
                  <a:ea typeface="MS PGothic" pitchFamily="34" charset="-128"/>
                  <a:cs typeface="+mn-cs"/>
                </a:endParaRPr>
              </a:p>
            </p:txBody>
          </p:sp>
          <p:grpSp>
            <p:nvGrpSpPr>
              <p:cNvPr id="63528" name="Group 33"/>
              <p:cNvGrpSpPr>
                <a:grpSpLocks/>
              </p:cNvGrpSpPr>
              <p:nvPr/>
            </p:nvGrpSpPr>
            <p:grpSpPr bwMode="auto">
              <a:xfrm>
                <a:off x="465" y="829"/>
                <a:ext cx="155" cy="315"/>
                <a:chOff x="5351" y="981"/>
                <a:chExt cx="1231" cy="2587"/>
              </a:xfrm>
            </p:grpSpPr>
            <p:sp>
              <p:nvSpPr>
                <p:cNvPr id="39" name="Freeform 34"/>
                <p:cNvSpPr>
                  <a:spLocks/>
                </p:cNvSpPr>
                <p:nvPr/>
              </p:nvSpPr>
              <p:spPr bwMode="auto">
                <a:xfrm>
                  <a:off x="5369" y="980"/>
                  <a:ext cx="1203" cy="76"/>
                </a:xfrm>
                <a:custGeom>
                  <a:avLst/>
                  <a:gdLst>
                    <a:gd name="T0" fmla="*/ 2147483647 w 379"/>
                    <a:gd name="T1" fmla="*/ 2147483647 h 27"/>
                    <a:gd name="T2" fmla="*/ 2147483647 w 379"/>
                    <a:gd name="T3" fmla="*/ 0 h 27"/>
                    <a:gd name="T4" fmla="*/ 2147483647 w 379"/>
                    <a:gd name="T5" fmla="*/ 2147483647 h 27"/>
                    <a:gd name="T6" fmla="*/ 2147483647 w 379"/>
                    <a:gd name="T7" fmla="*/ 2147483647 h 27"/>
                    <a:gd name="T8" fmla="*/ 2147483647 w 379"/>
                    <a:gd name="T9" fmla="*/ 2147483647 h 27"/>
                    <a:gd name="T10" fmla="*/ 0 w 379"/>
                    <a:gd name="T11" fmla="*/ 2147483647 h 27"/>
                    <a:gd name="T12" fmla="*/ 2147483647 w 379"/>
                    <a:gd name="T13" fmla="*/ 2147483647 h 27"/>
                    <a:gd name="T14" fmla="*/ 2147483647 w 379"/>
                    <a:gd name="T15" fmla="*/ 2147483647 h 27"/>
                    <a:gd name="T16" fmla="*/ 2147483647 w 379"/>
                    <a:gd name="T17" fmla="*/ 2147483647 h 27"/>
                    <a:gd name="T18" fmla="*/ 2147483647 w 379"/>
                    <a:gd name="T19" fmla="*/ 2147483647 h 27"/>
                    <a:gd name="T20" fmla="*/ 2147483647 w 379"/>
                    <a:gd name="T21" fmla="*/ 2147483647 h 27"/>
                    <a:gd name="T22" fmla="*/ 2147483647 w 379"/>
                    <a:gd name="T23" fmla="*/ 2147483647 h 27"/>
                    <a:gd name="T24" fmla="*/ 2147483647 w 379"/>
                    <a:gd name="T25" fmla="*/ 2147483647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9"/>
                    <a:gd name="T40" fmla="*/ 0 h 27"/>
                    <a:gd name="T41" fmla="*/ 379 w 379"/>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9" h="27">
                      <a:moveTo>
                        <a:pt x="377" y="14"/>
                      </a:moveTo>
                      <a:lnTo>
                        <a:pt x="231" y="0"/>
                      </a:lnTo>
                      <a:lnTo>
                        <a:pt x="2" y="4"/>
                      </a:lnTo>
                      <a:lnTo>
                        <a:pt x="0" y="4"/>
                      </a:lnTo>
                      <a:lnTo>
                        <a:pt x="2" y="5"/>
                      </a:lnTo>
                      <a:lnTo>
                        <a:pt x="214" y="27"/>
                      </a:lnTo>
                      <a:lnTo>
                        <a:pt x="377" y="16"/>
                      </a:lnTo>
                      <a:lnTo>
                        <a:pt x="379" y="14"/>
                      </a:lnTo>
                      <a:lnTo>
                        <a:pt x="377" y="14"/>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40" name="Freeform 35"/>
                <p:cNvSpPr>
                  <a:spLocks noEditPoints="1"/>
                </p:cNvSpPr>
                <p:nvPr/>
              </p:nvSpPr>
              <p:spPr bwMode="auto">
                <a:xfrm>
                  <a:off x="5356" y="1041"/>
                  <a:ext cx="676" cy="2525"/>
                </a:xfrm>
                <a:custGeom>
                  <a:avLst/>
                  <a:gdLst>
                    <a:gd name="T0" fmla="*/ 2147483647 w 211"/>
                    <a:gd name="T1" fmla="*/ 0 h 804"/>
                    <a:gd name="T2" fmla="*/ 2147483647 w 211"/>
                    <a:gd name="T3" fmla="*/ 0 h 804"/>
                    <a:gd name="T4" fmla="*/ 0 w 211"/>
                    <a:gd name="T5" fmla="*/ 2147483647 h 804"/>
                    <a:gd name="T6" fmla="*/ 2147483647 w 211"/>
                    <a:gd name="T7" fmla="*/ 2147483647 h 804"/>
                    <a:gd name="T8" fmla="*/ 2147483647 w 211"/>
                    <a:gd name="T9" fmla="*/ 2147483647 h 804"/>
                    <a:gd name="T10" fmla="*/ 2147483647 w 211"/>
                    <a:gd name="T11" fmla="*/ 2147483647 h 804"/>
                    <a:gd name="T12" fmla="*/ 2147483647 w 211"/>
                    <a:gd name="T13" fmla="*/ 2147483647 h 804"/>
                    <a:gd name="T14" fmla="*/ 2147483647 w 211"/>
                    <a:gd name="T15" fmla="*/ 2147483647 h 804"/>
                    <a:gd name="T16" fmla="*/ 2147483647 w 211"/>
                    <a:gd name="T17" fmla="*/ 2147483647 h 804"/>
                    <a:gd name="T18" fmla="*/ 2147483647 w 211"/>
                    <a:gd name="T19" fmla="*/ 2147483647 h 804"/>
                    <a:gd name="T20" fmla="*/ 2147483647 w 211"/>
                    <a:gd name="T21" fmla="*/ 2147483647 h 804"/>
                    <a:gd name="T22" fmla="*/ 2147483647 w 211"/>
                    <a:gd name="T23" fmla="*/ 2147483647 h 804"/>
                    <a:gd name="T24" fmla="*/ 2147483647 w 211"/>
                    <a:gd name="T25" fmla="*/ 2147483647 h 804"/>
                    <a:gd name="T26" fmla="*/ 2147483647 w 211"/>
                    <a:gd name="T27" fmla="*/ 2147483647 h 804"/>
                    <a:gd name="T28" fmla="*/ 2147483647 w 211"/>
                    <a:gd name="T29" fmla="*/ 2147483647 h 804"/>
                    <a:gd name="T30" fmla="*/ 2147483647 w 211"/>
                    <a:gd name="T31" fmla="*/ 2147483647 h 804"/>
                    <a:gd name="T32" fmla="*/ 2147483647 w 211"/>
                    <a:gd name="T33" fmla="*/ 2147483647 h 804"/>
                    <a:gd name="T34" fmla="*/ 2147483647 w 211"/>
                    <a:gd name="T35" fmla="*/ 2147483647 h 804"/>
                    <a:gd name="T36" fmla="*/ 2147483647 w 211"/>
                    <a:gd name="T37" fmla="*/ 2147483647 h 804"/>
                    <a:gd name="T38" fmla="*/ 2147483647 w 211"/>
                    <a:gd name="T39" fmla="*/ 2147483647 h 804"/>
                    <a:gd name="T40" fmla="*/ 2147483647 w 211"/>
                    <a:gd name="T41" fmla="*/ 2147483647 h 804"/>
                    <a:gd name="T42" fmla="*/ 2147483647 w 211"/>
                    <a:gd name="T43" fmla="*/ 2147483647 h 804"/>
                    <a:gd name="T44" fmla="*/ 2147483647 w 211"/>
                    <a:gd name="T45" fmla="*/ 2147483647 h 804"/>
                    <a:gd name="T46" fmla="*/ 2147483647 w 211"/>
                    <a:gd name="T47" fmla="*/ 2147483647 h 804"/>
                    <a:gd name="T48" fmla="*/ 2147483647 w 211"/>
                    <a:gd name="T49" fmla="*/ 2147483647 h 804"/>
                    <a:gd name="T50" fmla="*/ 2147483647 w 211"/>
                    <a:gd name="T51" fmla="*/ 2147483647 h 804"/>
                    <a:gd name="T52" fmla="*/ 2147483647 w 211"/>
                    <a:gd name="T53" fmla="*/ 2147483647 h 804"/>
                    <a:gd name="T54" fmla="*/ 2147483647 w 211"/>
                    <a:gd name="T55" fmla="*/ 2147483647 h 804"/>
                    <a:gd name="T56" fmla="*/ 2147483647 w 211"/>
                    <a:gd name="T57" fmla="*/ 2147483647 h 804"/>
                    <a:gd name="T58" fmla="*/ 2147483647 w 211"/>
                    <a:gd name="T59" fmla="*/ 2147483647 h 804"/>
                    <a:gd name="T60" fmla="*/ 2147483647 w 211"/>
                    <a:gd name="T61" fmla="*/ 2147483647 h 804"/>
                    <a:gd name="T62" fmla="*/ 2147483647 w 211"/>
                    <a:gd name="T63" fmla="*/ 2147483647 h 804"/>
                    <a:gd name="T64" fmla="*/ 2147483647 w 211"/>
                    <a:gd name="T65" fmla="*/ 2147483647 h 804"/>
                    <a:gd name="T66" fmla="*/ 2147483647 w 211"/>
                    <a:gd name="T67" fmla="*/ 2147483647 h 804"/>
                    <a:gd name="T68" fmla="*/ 2147483647 w 211"/>
                    <a:gd name="T69" fmla="*/ 2147483647 h 804"/>
                    <a:gd name="T70" fmla="*/ 2147483647 w 211"/>
                    <a:gd name="T71" fmla="*/ 2147483647 h 804"/>
                    <a:gd name="T72" fmla="*/ 2147483647 w 211"/>
                    <a:gd name="T73" fmla="*/ 2147483647 h 804"/>
                    <a:gd name="T74" fmla="*/ 2147483647 w 211"/>
                    <a:gd name="T75" fmla="*/ 2147483647 h 804"/>
                    <a:gd name="T76" fmla="*/ 2147483647 w 211"/>
                    <a:gd name="T77" fmla="*/ 2147483647 h 80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1"/>
                    <a:gd name="T118" fmla="*/ 0 h 804"/>
                    <a:gd name="T119" fmla="*/ 211 w 211"/>
                    <a:gd name="T120" fmla="*/ 804 h 80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1" h="804">
                      <a:moveTo>
                        <a:pt x="210" y="23"/>
                      </a:moveTo>
                      <a:lnTo>
                        <a:pt x="4" y="0"/>
                      </a:lnTo>
                      <a:lnTo>
                        <a:pt x="2" y="0"/>
                      </a:lnTo>
                      <a:lnTo>
                        <a:pt x="0" y="2"/>
                      </a:lnTo>
                      <a:lnTo>
                        <a:pt x="0" y="428"/>
                      </a:lnTo>
                      <a:lnTo>
                        <a:pt x="52" y="439"/>
                      </a:lnTo>
                      <a:lnTo>
                        <a:pt x="52" y="747"/>
                      </a:lnTo>
                      <a:lnTo>
                        <a:pt x="210" y="804"/>
                      </a:lnTo>
                      <a:lnTo>
                        <a:pt x="211" y="804"/>
                      </a:lnTo>
                      <a:lnTo>
                        <a:pt x="211" y="802"/>
                      </a:lnTo>
                      <a:lnTo>
                        <a:pt x="211" y="25"/>
                      </a:lnTo>
                      <a:lnTo>
                        <a:pt x="210" y="23"/>
                      </a:lnTo>
                      <a:close/>
                      <a:moveTo>
                        <a:pt x="171" y="420"/>
                      </a:moveTo>
                      <a:lnTo>
                        <a:pt x="171" y="420"/>
                      </a:lnTo>
                      <a:lnTo>
                        <a:pt x="167" y="418"/>
                      </a:lnTo>
                      <a:lnTo>
                        <a:pt x="163" y="416"/>
                      </a:lnTo>
                      <a:lnTo>
                        <a:pt x="162" y="412"/>
                      </a:lnTo>
                      <a:lnTo>
                        <a:pt x="162" y="409"/>
                      </a:lnTo>
                      <a:lnTo>
                        <a:pt x="162" y="405"/>
                      </a:lnTo>
                      <a:lnTo>
                        <a:pt x="163" y="404"/>
                      </a:lnTo>
                      <a:lnTo>
                        <a:pt x="167" y="402"/>
                      </a:lnTo>
                      <a:lnTo>
                        <a:pt x="171" y="400"/>
                      </a:lnTo>
                      <a:lnTo>
                        <a:pt x="174" y="402"/>
                      </a:lnTo>
                      <a:lnTo>
                        <a:pt x="176" y="404"/>
                      </a:lnTo>
                      <a:lnTo>
                        <a:pt x="178" y="407"/>
                      </a:lnTo>
                      <a:lnTo>
                        <a:pt x="179" y="411"/>
                      </a:lnTo>
                      <a:lnTo>
                        <a:pt x="178" y="414"/>
                      </a:lnTo>
                      <a:lnTo>
                        <a:pt x="176" y="418"/>
                      </a:lnTo>
                      <a:lnTo>
                        <a:pt x="174" y="420"/>
                      </a:lnTo>
                      <a:lnTo>
                        <a:pt x="171" y="420"/>
                      </a:lnTo>
                      <a:close/>
                      <a:moveTo>
                        <a:pt x="171" y="384"/>
                      </a:moveTo>
                      <a:lnTo>
                        <a:pt x="171" y="384"/>
                      </a:lnTo>
                      <a:lnTo>
                        <a:pt x="167" y="384"/>
                      </a:lnTo>
                      <a:lnTo>
                        <a:pt x="163" y="382"/>
                      </a:lnTo>
                      <a:lnTo>
                        <a:pt x="162" y="379"/>
                      </a:lnTo>
                      <a:lnTo>
                        <a:pt x="162" y="375"/>
                      </a:lnTo>
                      <a:lnTo>
                        <a:pt x="162" y="372"/>
                      </a:lnTo>
                      <a:lnTo>
                        <a:pt x="163" y="368"/>
                      </a:lnTo>
                      <a:lnTo>
                        <a:pt x="167" y="366"/>
                      </a:lnTo>
                      <a:lnTo>
                        <a:pt x="171" y="366"/>
                      </a:lnTo>
                      <a:lnTo>
                        <a:pt x="174" y="366"/>
                      </a:lnTo>
                      <a:lnTo>
                        <a:pt x="176" y="370"/>
                      </a:lnTo>
                      <a:lnTo>
                        <a:pt x="178" y="372"/>
                      </a:lnTo>
                      <a:lnTo>
                        <a:pt x="179" y="375"/>
                      </a:lnTo>
                      <a:lnTo>
                        <a:pt x="178" y="380"/>
                      </a:lnTo>
                      <a:lnTo>
                        <a:pt x="176" y="382"/>
                      </a:lnTo>
                      <a:lnTo>
                        <a:pt x="174" y="384"/>
                      </a:lnTo>
                      <a:lnTo>
                        <a:pt x="171" y="384"/>
                      </a:lnTo>
                      <a:close/>
                      <a:moveTo>
                        <a:pt x="179" y="322"/>
                      </a:moveTo>
                      <a:lnTo>
                        <a:pt x="30" y="295"/>
                      </a:lnTo>
                      <a:lnTo>
                        <a:pt x="30" y="274"/>
                      </a:lnTo>
                      <a:lnTo>
                        <a:pt x="179" y="301"/>
                      </a:lnTo>
                      <a:lnTo>
                        <a:pt x="179" y="322"/>
                      </a:lnTo>
                      <a:close/>
                      <a:moveTo>
                        <a:pt x="179" y="254"/>
                      </a:moveTo>
                      <a:lnTo>
                        <a:pt x="32" y="229"/>
                      </a:lnTo>
                      <a:lnTo>
                        <a:pt x="32" y="208"/>
                      </a:lnTo>
                      <a:lnTo>
                        <a:pt x="179" y="235"/>
                      </a:lnTo>
                      <a:lnTo>
                        <a:pt x="179" y="254"/>
                      </a:lnTo>
                      <a:close/>
                      <a:moveTo>
                        <a:pt x="179" y="187"/>
                      </a:moveTo>
                      <a:lnTo>
                        <a:pt x="30" y="164"/>
                      </a:lnTo>
                      <a:lnTo>
                        <a:pt x="30" y="144"/>
                      </a:lnTo>
                      <a:lnTo>
                        <a:pt x="179" y="167"/>
                      </a:lnTo>
                      <a:lnTo>
                        <a:pt x="179" y="187"/>
                      </a:lnTo>
                      <a:close/>
                      <a:moveTo>
                        <a:pt x="179" y="121"/>
                      </a:moveTo>
                      <a:lnTo>
                        <a:pt x="30" y="100"/>
                      </a:lnTo>
                      <a:lnTo>
                        <a:pt x="30" y="78"/>
                      </a:lnTo>
                      <a:lnTo>
                        <a:pt x="179" y="100"/>
                      </a:lnTo>
                      <a:lnTo>
                        <a:pt x="179" y="121"/>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41" name="Freeform 36"/>
                <p:cNvSpPr>
                  <a:spLocks noEditPoints="1"/>
                </p:cNvSpPr>
                <p:nvPr/>
              </p:nvSpPr>
              <p:spPr bwMode="auto">
                <a:xfrm>
                  <a:off x="6072" y="1056"/>
                  <a:ext cx="514" cy="2510"/>
                </a:xfrm>
                <a:custGeom>
                  <a:avLst/>
                  <a:gdLst>
                    <a:gd name="T0" fmla="*/ 2147483647 w 161"/>
                    <a:gd name="T1" fmla="*/ 2147483647 h 793"/>
                    <a:gd name="T2" fmla="*/ 2147483647 w 161"/>
                    <a:gd name="T3" fmla="*/ 2147483647 h 793"/>
                    <a:gd name="T4" fmla="*/ 2147483647 w 161"/>
                    <a:gd name="T5" fmla="*/ 2147483647 h 793"/>
                    <a:gd name="T6" fmla="*/ 2147483647 w 161"/>
                    <a:gd name="T7" fmla="*/ 2147483647 h 793"/>
                    <a:gd name="T8" fmla="*/ 2147483647 w 161"/>
                    <a:gd name="T9" fmla="*/ 2147483647 h 793"/>
                    <a:gd name="T10" fmla="*/ 2147483647 w 161"/>
                    <a:gd name="T11" fmla="*/ 0 h 793"/>
                    <a:gd name="T12" fmla="*/ 2147483647 w 161"/>
                    <a:gd name="T13" fmla="*/ 2147483647 h 793"/>
                    <a:gd name="T14" fmla="*/ 2147483647 w 161"/>
                    <a:gd name="T15" fmla="*/ 2147483647 h 793"/>
                    <a:gd name="T16" fmla="*/ 0 w 161"/>
                    <a:gd name="T17" fmla="*/ 2147483647 h 793"/>
                    <a:gd name="T18" fmla="*/ 0 w 161"/>
                    <a:gd name="T19" fmla="*/ 2147483647 h 793"/>
                    <a:gd name="T20" fmla="*/ 0 w 161"/>
                    <a:gd name="T21" fmla="*/ 2147483647 h 793"/>
                    <a:gd name="T22" fmla="*/ 0 w 161"/>
                    <a:gd name="T23" fmla="*/ 2147483647 h 793"/>
                    <a:gd name="T24" fmla="*/ 0 w 161"/>
                    <a:gd name="T25" fmla="*/ 2147483647 h 793"/>
                    <a:gd name="T26" fmla="*/ 2147483647 w 161"/>
                    <a:gd name="T27" fmla="*/ 2147483647 h 793"/>
                    <a:gd name="T28" fmla="*/ 2147483647 w 161"/>
                    <a:gd name="T29" fmla="*/ 2147483647 h 793"/>
                    <a:gd name="T30" fmla="*/ 2147483647 w 161"/>
                    <a:gd name="T31" fmla="*/ 2147483647 h 793"/>
                    <a:gd name="T32" fmla="*/ 2147483647 w 161"/>
                    <a:gd name="T33" fmla="*/ 2147483647 h 793"/>
                    <a:gd name="T34" fmla="*/ 2147483647 w 161"/>
                    <a:gd name="T35" fmla="*/ 2147483647 h 793"/>
                    <a:gd name="T36" fmla="*/ 2147483647 w 161"/>
                    <a:gd name="T37" fmla="*/ 2147483647 h 793"/>
                    <a:gd name="T38" fmla="*/ 2147483647 w 161"/>
                    <a:gd name="T39" fmla="*/ 2147483647 h 793"/>
                    <a:gd name="T40" fmla="*/ 2147483647 w 161"/>
                    <a:gd name="T41" fmla="*/ 2147483647 h 793"/>
                    <a:gd name="T42" fmla="*/ 2147483647 w 161"/>
                    <a:gd name="T43" fmla="*/ 2147483647 h 793"/>
                    <a:gd name="T44" fmla="*/ 2147483647 w 161"/>
                    <a:gd name="T45" fmla="*/ 2147483647 h 793"/>
                    <a:gd name="T46" fmla="*/ 2147483647 w 161"/>
                    <a:gd name="T47" fmla="*/ 2147483647 h 793"/>
                    <a:gd name="T48" fmla="*/ 2147483647 w 161"/>
                    <a:gd name="T49" fmla="*/ 2147483647 h 793"/>
                    <a:gd name="T50" fmla="*/ 2147483647 w 161"/>
                    <a:gd name="T51" fmla="*/ 2147483647 h 793"/>
                    <a:gd name="T52" fmla="*/ 2147483647 w 161"/>
                    <a:gd name="T53" fmla="*/ 2147483647 h 793"/>
                    <a:gd name="T54" fmla="*/ 2147483647 w 161"/>
                    <a:gd name="T55" fmla="*/ 2147483647 h 793"/>
                    <a:gd name="T56" fmla="*/ 2147483647 w 161"/>
                    <a:gd name="T57" fmla="*/ 2147483647 h 793"/>
                    <a:gd name="T58" fmla="*/ 2147483647 w 161"/>
                    <a:gd name="T59" fmla="*/ 2147483647 h 793"/>
                    <a:gd name="T60" fmla="*/ 2147483647 w 161"/>
                    <a:gd name="T61" fmla="*/ 2147483647 h 793"/>
                    <a:gd name="T62" fmla="*/ 2147483647 w 161"/>
                    <a:gd name="T63" fmla="*/ 2147483647 h 793"/>
                    <a:gd name="T64" fmla="*/ 2147483647 w 161"/>
                    <a:gd name="T65" fmla="*/ 2147483647 h 793"/>
                    <a:gd name="T66" fmla="*/ 2147483647 w 161"/>
                    <a:gd name="T67" fmla="*/ 2147483647 h 793"/>
                    <a:gd name="T68" fmla="*/ 2147483647 w 161"/>
                    <a:gd name="T69" fmla="*/ 2147483647 h 793"/>
                    <a:gd name="T70" fmla="*/ 2147483647 w 161"/>
                    <a:gd name="T71" fmla="*/ 2147483647 h 793"/>
                    <a:gd name="T72" fmla="*/ 2147483647 w 161"/>
                    <a:gd name="T73" fmla="*/ 2147483647 h 7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1"/>
                    <a:gd name="T112" fmla="*/ 0 h 793"/>
                    <a:gd name="T113" fmla="*/ 161 w 161"/>
                    <a:gd name="T114" fmla="*/ 793 h 7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1" h="793">
                      <a:moveTo>
                        <a:pt x="106" y="295"/>
                      </a:moveTo>
                      <a:lnTo>
                        <a:pt x="161" y="281"/>
                      </a:lnTo>
                      <a:lnTo>
                        <a:pt x="161" y="2"/>
                      </a:lnTo>
                      <a:lnTo>
                        <a:pt x="160" y="0"/>
                      </a:lnTo>
                      <a:lnTo>
                        <a:pt x="1" y="12"/>
                      </a:lnTo>
                      <a:lnTo>
                        <a:pt x="0" y="14"/>
                      </a:lnTo>
                      <a:lnTo>
                        <a:pt x="0" y="791"/>
                      </a:lnTo>
                      <a:lnTo>
                        <a:pt x="0" y="793"/>
                      </a:lnTo>
                      <a:lnTo>
                        <a:pt x="1" y="793"/>
                      </a:lnTo>
                      <a:lnTo>
                        <a:pt x="106" y="743"/>
                      </a:lnTo>
                      <a:lnTo>
                        <a:pt x="106" y="295"/>
                      </a:lnTo>
                      <a:close/>
                      <a:moveTo>
                        <a:pt x="137" y="50"/>
                      </a:moveTo>
                      <a:lnTo>
                        <a:pt x="137" y="50"/>
                      </a:lnTo>
                      <a:lnTo>
                        <a:pt x="140" y="51"/>
                      </a:lnTo>
                      <a:lnTo>
                        <a:pt x="142" y="53"/>
                      </a:lnTo>
                      <a:lnTo>
                        <a:pt x="144" y="55"/>
                      </a:lnTo>
                      <a:lnTo>
                        <a:pt x="145" y="58"/>
                      </a:lnTo>
                      <a:lnTo>
                        <a:pt x="144" y="64"/>
                      </a:lnTo>
                      <a:lnTo>
                        <a:pt x="142" y="66"/>
                      </a:lnTo>
                      <a:lnTo>
                        <a:pt x="140" y="69"/>
                      </a:lnTo>
                      <a:lnTo>
                        <a:pt x="137" y="69"/>
                      </a:lnTo>
                      <a:lnTo>
                        <a:pt x="133" y="69"/>
                      </a:lnTo>
                      <a:lnTo>
                        <a:pt x="129" y="67"/>
                      </a:lnTo>
                      <a:lnTo>
                        <a:pt x="128" y="64"/>
                      </a:lnTo>
                      <a:lnTo>
                        <a:pt x="128" y="60"/>
                      </a:lnTo>
                      <a:lnTo>
                        <a:pt x="128" y="57"/>
                      </a:lnTo>
                      <a:lnTo>
                        <a:pt x="129" y="53"/>
                      </a:lnTo>
                      <a:lnTo>
                        <a:pt x="133" y="51"/>
                      </a:lnTo>
                      <a:lnTo>
                        <a:pt x="137" y="50"/>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42" name="Freeform 37"/>
                <p:cNvSpPr>
                  <a:spLocks/>
                </p:cNvSpPr>
                <p:nvPr/>
              </p:nvSpPr>
              <p:spPr bwMode="auto">
                <a:xfrm>
                  <a:off x="5356" y="2417"/>
                  <a:ext cx="122" cy="937"/>
                </a:xfrm>
                <a:custGeom>
                  <a:avLst/>
                  <a:gdLst>
                    <a:gd name="T0" fmla="*/ 2147483647 w 39"/>
                    <a:gd name="T1" fmla="*/ 2147483647 h 302"/>
                    <a:gd name="T2" fmla="*/ 0 w 39"/>
                    <a:gd name="T3" fmla="*/ 0 h 302"/>
                    <a:gd name="T4" fmla="*/ 0 w 39"/>
                    <a:gd name="T5" fmla="*/ 2147483647 h 302"/>
                    <a:gd name="T6" fmla="*/ 0 w 39"/>
                    <a:gd name="T7" fmla="*/ 2147483647 h 302"/>
                    <a:gd name="T8" fmla="*/ 2147483647 w 39"/>
                    <a:gd name="T9" fmla="*/ 2147483647 h 302"/>
                    <a:gd name="T10" fmla="*/ 2147483647 w 39"/>
                    <a:gd name="T11" fmla="*/ 2147483647 h 302"/>
                    <a:gd name="T12" fmla="*/ 2147483647 w 39"/>
                    <a:gd name="T13" fmla="*/ 2147483647 h 302"/>
                    <a:gd name="T14" fmla="*/ 2147483647 w 39"/>
                    <a:gd name="T15" fmla="*/ 2147483647 h 302"/>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302"/>
                    <a:gd name="T26" fmla="*/ 39 w 39"/>
                    <a:gd name="T27" fmla="*/ 302 h 3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302">
                      <a:moveTo>
                        <a:pt x="39" y="9"/>
                      </a:moveTo>
                      <a:lnTo>
                        <a:pt x="0" y="0"/>
                      </a:lnTo>
                      <a:lnTo>
                        <a:pt x="0" y="286"/>
                      </a:lnTo>
                      <a:lnTo>
                        <a:pt x="2" y="288"/>
                      </a:lnTo>
                      <a:lnTo>
                        <a:pt x="4" y="288"/>
                      </a:lnTo>
                      <a:lnTo>
                        <a:pt x="39" y="302"/>
                      </a:lnTo>
                      <a:lnTo>
                        <a:pt x="39" y="9"/>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43" name="Freeform 38"/>
                <p:cNvSpPr>
                  <a:spLocks/>
                </p:cNvSpPr>
                <p:nvPr/>
              </p:nvSpPr>
              <p:spPr bwMode="auto">
                <a:xfrm>
                  <a:off x="6450" y="1978"/>
                  <a:ext cx="135" cy="1421"/>
                </a:xfrm>
                <a:custGeom>
                  <a:avLst/>
                  <a:gdLst>
                    <a:gd name="T0" fmla="*/ 0 w 42"/>
                    <a:gd name="T1" fmla="*/ 2147483647 h 444"/>
                    <a:gd name="T2" fmla="*/ 0 w 42"/>
                    <a:gd name="T3" fmla="*/ 2147483647 h 444"/>
                    <a:gd name="T4" fmla="*/ 2147483647 w 42"/>
                    <a:gd name="T5" fmla="*/ 2147483647 h 444"/>
                    <a:gd name="T6" fmla="*/ 2147483647 w 42"/>
                    <a:gd name="T7" fmla="*/ 2147483647 h 444"/>
                    <a:gd name="T8" fmla="*/ 2147483647 w 42"/>
                    <a:gd name="T9" fmla="*/ 2147483647 h 444"/>
                    <a:gd name="T10" fmla="*/ 2147483647 w 42"/>
                    <a:gd name="T11" fmla="*/ 2147483647 h 444"/>
                    <a:gd name="T12" fmla="*/ 2147483647 w 42"/>
                    <a:gd name="T13" fmla="*/ 0 h 444"/>
                    <a:gd name="T14" fmla="*/ 0 w 42"/>
                    <a:gd name="T15" fmla="*/ 2147483647 h 44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44"/>
                    <a:gd name="T26" fmla="*/ 42 w 42"/>
                    <a:gd name="T27" fmla="*/ 444 h 4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44">
                      <a:moveTo>
                        <a:pt x="0" y="13"/>
                      </a:moveTo>
                      <a:lnTo>
                        <a:pt x="0" y="444"/>
                      </a:lnTo>
                      <a:lnTo>
                        <a:pt x="41" y="425"/>
                      </a:lnTo>
                      <a:lnTo>
                        <a:pt x="42" y="425"/>
                      </a:lnTo>
                      <a:lnTo>
                        <a:pt x="42" y="423"/>
                      </a:lnTo>
                      <a:lnTo>
                        <a:pt x="42" y="0"/>
                      </a:lnTo>
                      <a:lnTo>
                        <a:pt x="0" y="13"/>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grpSp>
        </p:grpSp>
        <p:grpSp>
          <p:nvGrpSpPr>
            <p:cNvPr id="63509" name="Group 39"/>
            <p:cNvGrpSpPr>
              <a:grpSpLocks/>
            </p:cNvGrpSpPr>
            <p:nvPr/>
          </p:nvGrpSpPr>
          <p:grpSpPr bwMode="auto">
            <a:xfrm>
              <a:off x="0" y="1010"/>
              <a:ext cx="446" cy="447"/>
              <a:chOff x="310" y="2496"/>
              <a:chExt cx="446" cy="447"/>
            </a:xfrm>
          </p:grpSpPr>
          <p:sp>
            <p:nvSpPr>
              <p:cNvPr id="33" name="Oval 40"/>
              <p:cNvSpPr>
                <a:spLocks noChangeArrowheads="1"/>
              </p:cNvSpPr>
              <p:nvPr/>
            </p:nvSpPr>
            <p:spPr bwMode="auto">
              <a:xfrm>
                <a:off x="310" y="2500"/>
                <a:ext cx="446" cy="447"/>
              </a:xfrm>
              <a:prstGeom prst="ellipse">
                <a:avLst/>
              </a:prstGeom>
              <a:gradFill rotWithShape="1">
                <a:gsLst>
                  <a:gs pos="0">
                    <a:srgbClr val="427E67"/>
                  </a:gs>
                  <a:gs pos="100000">
                    <a:srgbClr val="006699"/>
                  </a:gs>
                </a:gsLst>
                <a:lin ang="5400000" scaled="1"/>
              </a:gradFill>
              <a:ln w="9525">
                <a:noFill/>
                <a:round/>
                <a:headEnd/>
                <a:tailEnd/>
              </a:ln>
            </p:spPr>
            <p:txBody>
              <a:bodyPr wrap="none" lIns="0" tIns="0" rIns="0" bIns="0" anchor="ctr"/>
              <a:lstStyle/>
              <a:p>
                <a:pPr fontAlgn="auto">
                  <a:spcBef>
                    <a:spcPct val="50000"/>
                  </a:spcBef>
                  <a:spcAft>
                    <a:spcPts val="0"/>
                  </a:spcAft>
                  <a:buClr>
                    <a:srgbClr val="00649D"/>
                  </a:buClr>
                  <a:buFont typeface="Wingdings" pitchFamily="2" charset="2"/>
                  <a:buNone/>
                  <a:defRPr/>
                </a:pPr>
                <a:endParaRPr lang="en-US" kern="0">
                  <a:solidFill>
                    <a:srgbClr val="000000"/>
                  </a:solidFill>
                  <a:latin typeface="Arial" pitchFamily="34" charset="0"/>
                  <a:ea typeface="MS PGothic" pitchFamily="34" charset="-128"/>
                  <a:cs typeface="+mn-cs"/>
                </a:endParaRPr>
              </a:p>
            </p:txBody>
          </p:sp>
          <p:grpSp>
            <p:nvGrpSpPr>
              <p:cNvPr id="63524" name="Group 41"/>
              <p:cNvGrpSpPr>
                <a:grpSpLocks/>
              </p:cNvGrpSpPr>
              <p:nvPr/>
            </p:nvGrpSpPr>
            <p:grpSpPr bwMode="auto">
              <a:xfrm>
                <a:off x="346" y="2593"/>
                <a:ext cx="323" cy="288"/>
                <a:chOff x="4915" y="2496"/>
                <a:chExt cx="1455" cy="1284"/>
              </a:xfrm>
            </p:grpSpPr>
            <p:sp>
              <p:nvSpPr>
                <p:cNvPr id="35" name="Freeform 42"/>
                <p:cNvSpPr>
                  <a:spLocks/>
                </p:cNvSpPr>
                <p:nvPr/>
              </p:nvSpPr>
              <p:spPr bwMode="auto">
                <a:xfrm>
                  <a:off x="5090" y="2761"/>
                  <a:ext cx="207" cy="197"/>
                </a:xfrm>
                <a:custGeom>
                  <a:avLst/>
                  <a:gdLst>
                    <a:gd name="T0" fmla="*/ 542804989 w 99"/>
                    <a:gd name="T1" fmla="*/ 0 h 99"/>
                    <a:gd name="T2" fmla="*/ 542804989 w 99"/>
                    <a:gd name="T3" fmla="*/ 0 h 99"/>
                    <a:gd name="T4" fmla="*/ 436968536 w 99"/>
                    <a:gd name="T5" fmla="*/ 0 h 99"/>
                    <a:gd name="T6" fmla="*/ 336565409 w 99"/>
                    <a:gd name="T7" fmla="*/ 32694228 h 99"/>
                    <a:gd name="T8" fmla="*/ 233808294 w 99"/>
                    <a:gd name="T9" fmla="*/ 79280500 h 99"/>
                    <a:gd name="T10" fmla="*/ 156263606 w 99"/>
                    <a:gd name="T11" fmla="*/ 156263606 h 99"/>
                    <a:gd name="T12" fmla="*/ 91530750 w 99"/>
                    <a:gd name="T13" fmla="*/ 233808294 h 99"/>
                    <a:gd name="T14" fmla="*/ 32694228 w 99"/>
                    <a:gd name="T15" fmla="*/ 336565409 h 99"/>
                    <a:gd name="T16" fmla="*/ 0 w 99"/>
                    <a:gd name="T17" fmla="*/ 436968536 h 99"/>
                    <a:gd name="T18" fmla="*/ 0 w 99"/>
                    <a:gd name="T19" fmla="*/ 561183670 h 99"/>
                    <a:gd name="T20" fmla="*/ 0 w 99"/>
                    <a:gd name="T21" fmla="*/ 561183670 h 99"/>
                    <a:gd name="T22" fmla="*/ 0 w 99"/>
                    <a:gd name="T23" fmla="*/ 655151228 h 99"/>
                    <a:gd name="T24" fmla="*/ 32694228 w 99"/>
                    <a:gd name="T25" fmla="*/ 767423125 h 99"/>
                    <a:gd name="T26" fmla="*/ 91530750 w 99"/>
                    <a:gd name="T27" fmla="*/ 846703799 h 99"/>
                    <a:gd name="T28" fmla="*/ 156263606 w 99"/>
                    <a:gd name="T29" fmla="*/ 928346204 h 99"/>
                    <a:gd name="T30" fmla="*/ 233808294 w 99"/>
                    <a:gd name="T31" fmla="*/ 1012475462 h 99"/>
                    <a:gd name="T32" fmla="*/ 336565409 w 99"/>
                    <a:gd name="T33" fmla="*/ 1050334593 h 99"/>
                    <a:gd name="T34" fmla="*/ 436968536 w 99"/>
                    <a:gd name="T35" fmla="*/ 1094807147 h 99"/>
                    <a:gd name="T36" fmla="*/ 542804989 w 99"/>
                    <a:gd name="T37" fmla="*/ 1104001704 h 99"/>
                    <a:gd name="T38" fmla="*/ 542804989 w 99"/>
                    <a:gd name="T39" fmla="*/ 1104001704 h 99"/>
                    <a:gd name="T40" fmla="*/ 666377685 w 99"/>
                    <a:gd name="T41" fmla="*/ 1094807147 h 99"/>
                    <a:gd name="T42" fmla="*/ 767423125 w 99"/>
                    <a:gd name="T43" fmla="*/ 1050334593 h 99"/>
                    <a:gd name="T44" fmla="*/ 870070473 w 99"/>
                    <a:gd name="T45" fmla="*/ 1012475462 h 99"/>
                    <a:gd name="T46" fmla="*/ 949344437 w 99"/>
                    <a:gd name="T47" fmla="*/ 928346204 h 99"/>
                    <a:gd name="T48" fmla="*/ 1002958062 w 99"/>
                    <a:gd name="T49" fmla="*/ 846703799 h 99"/>
                    <a:gd name="T50" fmla="*/ 1071331482 w 99"/>
                    <a:gd name="T51" fmla="*/ 767423125 h 99"/>
                    <a:gd name="T52" fmla="*/ 1082507443 w 99"/>
                    <a:gd name="T53" fmla="*/ 655151228 h 99"/>
                    <a:gd name="T54" fmla="*/ 1104001704 w 99"/>
                    <a:gd name="T55" fmla="*/ 561183670 h 99"/>
                    <a:gd name="T56" fmla="*/ 1104001704 w 99"/>
                    <a:gd name="T57" fmla="*/ 561183670 h 99"/>
                    <a:gd name="T58" fmla="*/ 1082507443 w 99"/>
                    <a:gd name="T59" fmla="*/ 436968536 h 99"/>
                    <a:gd name="T60" fmla="*/ 1071331482 w 99"/>
                    <a:gd name="T61" fmla="*/ 336565409 h 99"/>
                    <a:gd name="T62" fmla="*/ 1002958062 w 99"/>
                    <a:gd name="T63" fmla="*/ 233808294 h 99"/>
                    <a:gd name="T64" fmla="*/ 949344437 w 99"/>
                    <a:gd name="T65" fmla="*/ 156263606 h 99"/>
                    <a:gd name="T66" fmla="*/ 870070473 w 99"/>
                    <a:gd name="T67" fmla="*/ 79280500 h 99"/>
                    <a:gd name="T68" fmla="*/ 767423125 w 99"/>
                    <a:gd name="T69" fmla="*/ 32694228 h 99"/>
                    <a:gd name="T70" fmla="*/ 666377685 w 99"/>
                    <a:gd name="T71" fmla="*/ 0 h 99"/>
                    <a:gd name="T72" fmla="*/ 542804989 w 99"/>
                    <a:gd name="T73" fmla="*/ 0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9"/>
                    <a:gd name="T112" fmla="*/ 0 h 99"/>
                    <a:gd name="T113" fmla="*/ 99 w 9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9" h="99">
                      <a:moveTo>
                        <a:pt x="49" y="0"/>
                      </a:moveTo>
                      <a:lnTo>
                        <a:pt x="49" y="0"/>
                      </a:lnTo>
                      <a:lnTo>
                        <a:pt x="39" y="0"/>
                      </a:lnTo>
                      <a:lnTo>
                        <a:pt x="30" y="3"/>
                      </a:lnTo>
                      <a:lnTo>
                        <a:pt x="21" y="7"/>
                      </a:lnTo>
                      <a:lnTo>
                        <a:pt x="14" y="14"/>
                      </a:lnTo>
                      <a:lnTo>
                        <a:pt x="8" y="21"/>
                      </a:lnTo>
                      <a:lnTo>
                        <a:pt x="3" y="30"/>
                      </a:lnTo>
                      <a:lnTo>
                        <a:pt x="0" y="39"/>
                      </a:lnTo>
                      <a:lnTo>
                        <a:pt x="0" y="50"/>
                      </a:lnTo>
                      <a:lnTo>
                        <a:pt x="0" y="59"/>
                      </a:lnTo>
                      <a:lnTo>
                        <a:pt x="3" y="69"/>
                      </a:lnTo>
                      <a:lnTo>
                        <a:pt x="8" y="76"/>
                      </a:lnTo>
                      <a:lnTo>
                        <a:pt x="14" y="83"/>
                      </a:lnTo>
                      <a:lnTo>
                        <a:pt x="21" y="91"/>
                      </a:lnTo>
                      <a:lnTo>
                        <a:pt x="30" y="94"/>
                      </a:lnTo>
                      <a:lnTo>
                        <a:pt x="39" y="98"/>
                      </a:lnTo>
                      <a:lnTo>
                        <a:pt x="49" y="99"/>
                      </a:lnTo>
                      <a:lnTo>
                        <a:pt x="60" y="98"/>
                      </a:lnTo>
                      <a:lnTo>
                        <a:pt x="69" y="94"/>
                      </a:lnTo>
                      <a:lnTo>
                        <a:pt x="78" y="91"/>
                      </a:lnTo>
                      <a:lnTo>
                        <a:pt x="85" y="83"/>
                      </a:lnTo>
                      <a:lnTo>
                        <a:pt x="90" y="76"/>
                      </a:lnTo>
                      <a:lnTo>
                        <a:pt x="96" y="69"/>
                      </a:lnTo>
                      <a:lnTo>
                        <a:pt x="97" y="59"/>
                      </a:lnTo>
                      <a:lnTo>
                        <a:pt x="99" y="50"/>
                      </a:lnTo>
                      <a:lnTo>
                        <a:pt x="97" y="39"/>
                      </a:lnTo>
                      <a:lnTo>
                        <a:pt x="96" y="30"/>
                      </a:lnTo>
                      <a:lnTo>
                        <a:pt x="90" y="21"/>
                      </a:lnTo>
                      <a:lnTo>
                        <a:pt x="85" y="14"/>
                      </a:lnTo>
                      <a:lnTo>
                        <a:pt x="78" y="7"/>
                      </a:lnTo>
                      <a:lnTo>
                        <a:pt x="69" y="3"/>
                      </a:lnTo>
                      <a:lnTo>
                        <a:pt x="60" y="0"/>
                      </a:lnTo>
                      <a:lnTo>
                        <a:pt x="49" y="0"/>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36" name="Freeform 43"/>
                <p:cNvSpPr>
                  <a:spLocks noEditPoints="1"/>
                </p:cNvSpPr>
                <p:nvPr/>
              </p:nvSpPr>
              <p:spPr bwMode="auto">
                <a:xfrm>
                  <a:off x="4914" y="2597"/>
                  <a:ext cx="1457" cy="1182"/>
                </a:xfrm>
                <a:custGeom>
                  <a:avLst/>
                  <a:gdLst>
                    <a:gd name="T0" fmla="*/ 2147483647 w 707"/>
                    <a:gd name="T1" fmla="*/ 2147483647 h 619"/>
                    <a:gd name="T2" fmla="*/ 2147483647 w 707"/>
                    <a:gd name="T3" fmla="*/ 2147483647 h 619"/>
                    <a:gd name="T4" fmla="*/ 2147483647 w 707"/>
                    <a:gd name="T5" fmla="*/ 1714296333 h 619"/>
                    <a:gd name="T6" fmla="*/ 2147483647 w 707"/>
                    <a:gd name="T7" fmla="*/ 1018653024 h 619"/>
                    <a:gd name="T8" fmla="*/ 2147483647 w 707"/>
                    <a:gd name="T9" fmla="*/ 1560044526 h 619"/>
                    <a:gd name="T10" fmla="*/ 2147483647 w 707"/>
                    <a:gd name="T11" fmla="*/ 1665662523 h 619"/>
                    <a:gd name="T12" fmla="*/ 2147483647 w 707"/>
                    <a:gd name="T13" fmla="*/ 1219661966 h 619"/>
                    <a:gd name="T14" fmla="*/ 2147483647 w 707"/>
                    <a:gd name="T15" fmla="*/ 494640572 h 619"/>
                    <a:gd name="T16" fmla="*/ 2147483647 w 707"/>
                    <a:gd name="T17" fmla="*/ 344970863 h 619"/>
                    <a:gd name="T18" fmla="*/ 2147483647 w 707"/>
                    <a:gd name="T19" fmla="*/ 981167608 h 619"/>
                    <a:gd name="T20" fmla="*/ 2147483647 w 707"/>
                    <a:gd name="T21" fmla="*/ 1628166898 h 619"/>
                    <a:gd name="T22" fmla="*/ 2147483647 w 707"/>
                    <a:gd name="T23" fmla="*/ 1427163687 h 619"/>
                    <a:gd name="T24" fmla="*/ 2147483647 w 707"/>
                    <a:gd name="T25" fmla="*/ 664732107 h 619"/>
                    <a:gd name="T26" fmla="*/ 1851733200 w 707"/>
                    <a:gd name="T27" fmla="*/ 106683737 h 619"/>
                    <a:gd name="T28" fmla="*/ 1072169620 w 707"/>
                    <a:gd name="T29" fmla="*/ 37594317 h 619"/>
                    <a:gd name="T30" fmla="*/ 297979459 w 707"/>
                    <a:gd name="T31" fmla="*/ 459751489 h 619"/>
                    <a:gd name="T32" fmla="*/ 0 w 707"/>
                    <a:gd name="T33" fmla="*/ 1275005187 h 619"/>
                    <a:gd name="T34" fmla="*/ 231257824 w 707"/>
                    <a:gd name="T35" fmla="*/ 1961519530 h 619"/>
                    <a:gd name="T36" fmla="*/ 942767393 w 707"/>
                    <a:gd name="T37" fmla="*/ 2147483647 h 619"/>
                    <a:gd name="T38" fmla="*/ 1779598641 w 707"/>
                    <a:gd name="T39" fmla="*/ 2147483647 h 619"/>
                    <a:gd name="T40" fmla="*/ 2147483647 w 707"/>
                    <a:gd name="T41" fmla="*/ 2147483647 h 619"/>
                    <a:gd name="T42" fmla="*/ 2147483647 w 707"/>
                    <a:gd name="T43" fmla="*/ 2147483647 h 619"/>
                    <a:gd name="T44" fmla="*/ 2147483647 w 707"/>
                    <a:gd name="T45" fmla="*/ 2147483647 h 619"/>
                    <a:gd name="T46" fmla="*/ 2147483647 w 707"/>
                    <a:gd name="T47" fmla="*/ 2147483647 h 619"/>
                    <a:gd name="T48" fmla="*/ 2147483647 w 707"/>
                    <a:gd name="T49" fmla="*/ 2147483647 h 619"/>
                    <a:gd name="T50" fmla="*/ 2147483647 w 707"/>
                    <a:gd name="T51" fmla="*/ 2147483647 h 619"/>
                    <a:gd name="T52" fmla="*/ 2147483647 w 707"/>
                    <a:gd name="T53" fmla="*/ 2147483647 h 619"/>
                    <a:gd name="T54" fmla="*/ 2147483647 w 707"/>
                    <a:gd name="T55" fmla="*/ 2147483647 h 619"/>
                    <a:gd name="T56" fmla="*/ 2147483647 w 707"/>
                    <a:gd name="T57" fmla="*/ 2147483647 h 619"/>
                    <a:gd name="T58" fmla="*/ 2147483647 w 707"/>
                    <a:gd name="T59" fmla="*/ 2147483647 h 619"/>
                    <a:gd name="T60" fmla="*/ 2147483647 w 707"/>
                    <a:gd name="T61" fmla="*/ 2147483647 h 619"/>
                    <a:gd name="T62" fmla="*/ 2147483647 w 707"/>
                    <a:gd name="T63" fmla="*/ 2147483647 h 619"/>
                    <a:gd name="T64" fmla="*/ 2147483647 w 707"/>
                    <a:gd name="T65" fmla="*/ 2147483647 h 619"/>
                    <a:gd name="T66" fmla="*/ 2147483647 w 707"/>
                    <a:gd name="T67" fmla="*/ 2147483647 h 619"/>
                    <a:gd name="T68" fmla="*/ 2147483647 w 707"/>
                    <a:gd name="T69" fmla="*/ 2147483647 h 619"/>
                    <a:gd name="T70" fmla="*/ 2147483647 w 707"/>
                    <a:gd name="T71" fmla="*/ 2147483647 h 619"/>
                    <a:gd name="T72" fmla="*/ 2147483647 w 707"/>
                    <a:gd name="T73" fmla="*/ 2147483647 h 619"/>
                    <a:gd name="T74" fmla="*/ 2147483647 w 707"/>
                    <a:gd name="T75" fmla="*/ 1275005187 h 619"/>
                    <a:gd name="T76" fmla="*/ 2147483647 w 707"/>
                    <a:gd name="T77" fmla="*/ 1893089793 h 619"/>
                    <a:gd name="T78" fmla="*/ 2147483647 w 707"/>
                    <a:gd name="T79" fmla="*/ 2147483647 h 619"/>
                    <a:gd name="T80" fmla="*/ 2147483647 w 707"/>
                    <a:gd name="T81" fmla="*/ 2147483647 h 619"/>
                    <a:gd name="T82" fmla="*/ 2147483647 w 707"/>
                    <a:gd name="T83" fmla="*/ 1646172642 h 619"/>
                    <a:gd name="T84" fmla="*/ 1331041647 w 707"/>
                    <a:gd name="T85" fmla="*/ 2147483647 h 619"/>
                    <a:gd name="T86" fmla="*/ 441145462 w 707"/>
                    <a:gd name="T87" fmla="*/ 1849724154 h 619"/>
                    <a:gd name="T88" fmla="*/ 270265594 w 707"/>
                    <a:gd name="T89" fmla="*/ 1053491492 h 619"/>
                    <a:gd name="T90" fmla="*/ 1231749423 w 707"/>
                    <a:gd name="T91" fmla="*/ 238274347 h 619"/>
                    <a:gd name="T92" fmla="*/ 2100433947 w 707"/>
                    <a:gd name="T93" fmla="*/ 541861933 h 619"/>
                    <a:gd name="T94" fmla="*/ 2147483647 w 707"/>
                    <a:gd name="T95" fmla="*/ 1371879990 h 619"/>
                    <a:gd name="T96" fmla="*/ 1548352246 w 707"/>
                    <a:gd name="T97" fmla="*/ 2147483647 h 619"/>
                    <a:gd name="T98" fmla="*/ 2147483647 w 707"/>
                    <a:gd name="T99" fmla="*/ 2147483647 h 619"/>
                    <a:gd name="T100" fmla="*/ 2147483647 w 707"/>
                    <a:gd name="T101" fmla="*/ 2147483647 h 619"/>
                    <a:gd name="T102" fmla="*/ 2147483647 w 707"/>
                    <a:gd name="T103" fmla="*/ 2147483647 h 619"/>
                    <a:gd name="T104" fmla="*/ 2147483647 w 707"/>
                    <a:gd name="T105" fmla="*/ 2147483647 h 619"/>
                    <a:gd name="T106" fmla="*/ 2147483647 w 707"/>
                    <a:gd name="T107" fmla="*/ 2147483647 h 619"/>
                    <a:gd name="T108" fmla="*/ 2147483647 w 707"/>
                    <a:gd name="T109" fmla="*/ 2147483647 h 619"/>
                    <a:gd name="T110" fmla="*/ 2147483647 w 707"/>
                    <a:gd name="T111" fmla="*/ 2147483647 h 619"/>
                    <a:gd name="T112" fmla="*/ 2147483647 w 707"/>
                    <a:gd name="T113" fmla="*/ 2147483647 h 619"/>
                    <a:gd name="T114" fmla="*/ 2147483647 w 707"/>
                    <a:gd name="T115" fmla="*/ 2147483647 h 619"/>
                    <a:gd name="T116" fmla="*/ 2147483647 w 707"/>
                    <a:gd name="T117" fmla="*/ 2147483647 h 61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7"/>
                    <a:gd name="T178" fmla="*/ 0 h 619"/>
                    <a:gd name="T179" fmla="*/ 707 w 707"/>
                    <a:gd name="T180" fmla="*/ 619 h 61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7" h="619">
                      <a:moveTo>
                        <a:pt x="542" y="253"/>
                      </a:moveTo>
                      <a:lnTo>
                        <a:pt x="542" y="253"/>
                      </a:lnTo>
                      <a:lnTo>
                        <a:pt x="549" y="260"/>
                      </a:lnTo>
                      <a:lnTo>
                        <a:pt x="556" y="267"/>
                      </a:lnTo>
                      <a:lnTo>
                        <a:pt x="565" y="274"/>
                      </a:lnTo>
                      <a:lnTo>
                        <a:pt x="574" y="279"/>
                      </a:lnTo>
                      <a:lnTo>
                        <a:pt x="583" y="285"/>
                      </a:lnTo>
                      <a:lnTo>
                        <a:pt x="594" y="286"/>
                      </a:lnTo>
                      <a:lnTo>
                        <a:pt x="604" y="288"/>
                      </a:lnTo>
                      <a:lnTo>
                        <a:pt x="615" y="290"/>
                      </a:lnTo>
                      <a:lnTo>
                        <a:pt x="634" y="288"/>
                      </a:lnTo>
                      <a:lnTo>
                        <a:pt x="650" y="283"/>
                      </a:lnTo>
                      <a:lnTo>
                        <a:pt x="666" y="274"/>
                      </a:lnTo>
                      <a:lnTo>
                        <a:pt x="679" y="263"/>
                      </a:lnTo>
                      <a:lnTo>
                        <a:pt x="691" y="249"/>
                      </a:lnTo>
                      <a:lnTo>
                        <a:pt x="698" y="235"/>
                      </a:lnTo>
                      <a:lnTo>
                        <a:pt x="704" y="217"/>
                      </a:lnTo>
                      <a:lnTo>
                        <a:pt x="707" y="199"/>
                      </a:lnTo>
                      <a:lnTo>
                        <a:pt x="704" y="180"/>
                      </a:lnTo>
                      <a:lnTo>
                        <a:pt x="698" y="164"/>
                      </a:lnTo>
                      <a:lnTo>
                        <a:pt x="691" y="148"/>
                      </a:lnTo>
                      <a:lnTo>
                        <a:pt x="679" y="134"/>
                      </a:lnTo>
                      <a:lnTo>
                        <a:pt x="666" y="123"/>
                      </a:lnTo>
                      <a:lnTo>
                        <a:pt x="650" y="114"/>
                      </a:lnTo>
                      <a:lnTo>
                        <a:pt x="634" y="109"/>
                      </a:lnTo>
                      <a:lnTo>
                        <a:pt x="615" y="107"/>
                      </a:lnTo>
                      <a:lnTo>
                        <a:pt x="597" y="109"/>
                      </a:lnTo>
                      <a:lnTo>
                        <a:pt x="579" y="114"/>
                      </a:lnTo>
                      <a:lnTo>
                        <a:pt x="565" y="123"/>
                      </a:lnTo>
                      <a:lnTo>
                        <a:pt x="551" y="134"/>
                      </a:lnTo>
                      <a:lnTo>
                        <a:pt x="540" y="148"/>
                      </a:lnTo>
                      <a:lnTo>
                        <a:pt x="531" y="164"/>
                      </a:lnTo>
                      <a:lnTo>
                        <a:pt x="526" y="180"/>
                      </a:lnTo>
                      <a:lnTo>
                        <a:pt x="524" y="199"/>
                      </a:lnTo>
                      <a:lnTo>
                        <a:pt x="526" y="215"/>
                      </a:lnTo>
                      <a:lnTo>
                        <a:pt x="530" y="230"/>
                      </a:lnTo>
                      <a:lnTo>
                        <a:pt x="416" y="274"/>
                      </a:lnTo>
                      <a:lnTo>
                        <a:pt x="414" y="175"/>
                      </a:lnTo>
                      <a:lnTo>
                        <a:pt x="427" y="171"/>
                      </a:lnTo>
                      <a:lnTo>
                        <a:pt x="439" y="166"/>
                      </a:lnTo>
                      <a:lnTo>
                        <a:pt x="450" y="159"/>
                      </a:lnTo>
                      <a:lnTo>
                        <a:pt x="459" y="150"/>
                      </a:lnTo>
                      <a:lnTo>
                        <a:pt x="466" y="139"/>
                      </a:lnTo>
                      <a:lnTo>
                        <a:pt x="471" y="128"/>
                      </a:lnTo>
                      <a:lnTo>
                        <a:pt x="475" y="116"/>
                      </a:lnTo>
                      <a:lnTo>
                        <a:pt x="476" y="103"/>
                      </a:lnTo>
                      <a:lnTo>
                        <a:pt x="475" y="87"/>
                      </a:lnTo>
                      <a:lnTo>
                        <a:pt x="469" y="75"/>
                      </a:lnTo>
                      <a:lnTo>
                        <a:pt x="464" y="63"/>
                      </a:lnTo>
                      <a:lnTo>
                        <a:pt x="455" y="52"/>
                      </a:lnTo>
                      <a:lnTo>
                        <a:pt x="444" y="43"/>
                      </a:lnTo>
                      <a:lnTo>
                        <a:pt x="432" y="36"/>
                      </a:lnTo>
                      <a:lnTo>
                        <a:pt x="418" y="32"/>
                      </a:lnTo>
                      <a:lnTo>
                        <a:pt x="403" y="31"/>
                      </a:lnTo>
                      <a:lnTo>
                        <a:pt x="389" y="32"/>
                      </a:lnTo>
                      <a:lnTo>
                        <a:pt x="375" y="36"/>
                      </a:lnTo>
                      <a:lnTo>
                        <a:pt x="363" y="43"/>
                      </a:lnTo>
                      <a:lnTo>
                        <a:pt x="352" y="52"/>
                      </a:lnTo>
                      <a:lnTo>
                        <a:pt x="343" y="63"/>
                      </a:lnTo>
                      <a:lnTo>
                        <a:pt x="336" y="75"/>
                      </a:lnTo>
                      <a:lnTo>
                        <a:pt x="332" y="87"/>
                      </a:lnTo>
                      <a:lnTo>
                        <a:pt x="331" y="103"/>
                      </a:lnTo>
                      <a:lnTo>
                        <a:pt x="332" y="116"/>
                      </a:lnTo>
                      <a:lnTo>
                        <a:pt x="336" y="128"/>
                      </a:lnTo>
                      <a:lnTo>
                        <a:pt x="341" y="139"/>
                      </a:lnTo>
                      <a:lnTo>
                        <a:pt x="348" y="150"/>
                      </a:lnTo>
                      <a:lnTo>
                        <a:pt x="355" y="159"/>
                      </a:lnTo>
                      <a:lnTo>
                        <a:pt x="366" y="166"/>
                      </a:lnTo>
                      <a:lnTo>
                        <a:pt x="377" y="171"/>
                      </a:lnTo>
                      <a:lnTo>
                        <a:pt x="389" y="175"/>
                      </a:lnTo>
                      <a:lnTo>
                        <a:pt x="391" y="270"/>
                      </a:lnTo>
                      <a:lnTo>
                        <a:pt x="251" y="194"/>
                      </a:lnTo>
                      <a:lnTo>
                        <a:pt x="258" y="180"/>
                      </a:lnTo>
                      <a:lnTo>
                        <a:pt x="261" y="166"/>
                      </a:lnTo>
                      <a:lnTo>
                        <a:pt x="265" y="150"/>
                      </a:lnTo>
                      <a:lnTo>
                        <a:pt x="267" y="134"/>
                      </a:lnTo>
                      <a:lnTo>
                        <a:pt x="265" y="119"/>
                      </a:lnTo>
                      <a:lnTo>
                        <a:pt x="263" y="107"/>
                      </a:lnTo>
                      <a:lnTo>
                        <a:pt x="259" y="95"/>
                      </a:lnTo>
                      <a:lnTo>
                        <a:pt x="256" y="82"/>
                      </a:lnTo>
                      <a:lnTo>
                        <a:pt x="249" y="70"/>
                      </a:lnTo>
                      <a:lnTo>
                        <a:pt x="243" y="59"/>
                      </a:lnTo>
                      <a:lnTo>
                        <a:pt x="235" y="48"/>
                      </a:lnTo>
                      <a:lnTo>
                        <a:pt x="227" y="39"/>
                      </a:lnTo>
                      <a:lnTo>
                        <a:pt x="217" y="31"/>
                      </a:lnTo>
                      <a:lnTo>
                        <a:pt x="208" y="23"/>
                      </a:lnTo>
                      <a:lnTo>
                        <a:pt x="196" y="16"/>
                      </a:lnTo>
                      <a:lnTo>
                        <a:pt x="185" y="11"/>
                      </a:lnTo>
                      <a:lnTo>
                        <a:pt x="172" y="6"/>
                      </a:lnTo>
                      <a:lnTo>
                        <a:pt x="160" y="4"/>
                      </a:lnTo>
                      <a:lnTo>
                        <a:pt x="148" y="0"/>
                      </a:lnTo>
                      <a:lnTo>
                        <a:pt x="133" y="0"/>
                      </a:lnTo>
                      <a:lnTo>
                        <a:pt x="119" y="0"/>
                      </a:lnTo>
                      <a:lnTo>
                        <a:pt x="107" y="4"/>
                      </a:lnTo>
                      <a:lnTo>
                        <a:pt x="94" y="6"/>
                      </a:lnTo>
                      <a:lnTo>
                        <a:pt x="82" y="11"/>
                      </a:lnTo>
                      <a:lnTo>
                        <a:pt x="69" y="16"/>
                      </a:lnTo>
                      <a:lnTo>
                        <a:pt x="59" y="23"/>
                      </a:lnTo>
                      <a:lnTo>
                        <a:pt x="48" y="31"/>
                      </a:lnTo>
                      <a:lnTo>
                        <a:pt x="39" y="39"/>
                      </a:lnTo>
                      <a:lnTo>
                        <a:pt x="30" y="48"/>
                      </a:lnTo>
                      <a:lnTo>
                        <a:pt x="23" y="59"/>
                      </a:lnTo>
                      <a:lnTo>
                        <a:pt x="16" y="70"/>
                      </a:lnTo>
                      <a:lnTo>
                        <a:pt x="11" y="82"/>
                      </a:lnTo>
                      <a:lnTo>
                        <a:pt x="7" y="95"/>
                      </a:lnTo>
                      <a:lnTo>
                        <a:pt x="4" y="107"/>
                      </a:lnTo>
                      <a:lnTo>
                        <a:pt x="2" y="119"/>
                      </a:lnTo>
                      <a:lnTo>
                        <a:pt x="0" y="134"/>
                      </a:lnTo>
                      <a:lnTo>
                        <a:pt x="2" y="146"/>
                      </a:lnTo>
                      <a:lnTo>
                        <a:pt x="4" y="160"/>
                      </a:lnTo>
                      <a:lnTo>
                        <a:pt x="7" y="173"/>
                      </a:lnTo>
                      <a:lnTo>
                        <a:pt x="11" y="185"/>
                      </a:lnTo>
                      <a:lnTo>
                        <a:pt x="16" y="196"/>
                      </a:lnTo>
                      <a:lnTo>
                        <a:pt x="23" y="206"/>
                      </a:lnTo>
                      <a:lnTo>
                        <a:pt x="30" y="217"/>
                      </a:lnTo>
                      <a:lnTo>
                        <a:pt x="39" y="226"/>
                      </a:lnTo>
                      <a:lnTo>
                        <a:pt x="48" y="235"/>
                      </a:lnTo>
                      <a:lnTo>
                        <a:pt x="59" y="244"/>
                      </a:lnTo>
                      <a:lnTo>
                        <a:pt x="69" y="249"/>
                      </a:lnTo>
                      <a:lnTo>
                        <a:pt x="82" y="254"/>
                      </a:lnTo>
                      <a:lnTo>
                        <a:pt x="94" y="260"/>
                      </a:lnTo>
                      <a:lnTo>
                        <a:pt x="107" y="263"/>
                      </a:lnTo>
                      <a:lnTo>
                        <a:pt x="119" y="265"/>
                      </a:lnTo>
                      <a:lnTo>
                        <a:pt x="133" y="265"/>
                      </a:lnTo>
                      <a:lnTo>
                        <a:pt x="149" y="265"/>
                      </a:lnTo>
                      <a:lnTo>
                        <a:pt x="164" y="262"/>
                      </a:lnTo>
                      <a:lnTo>
                        <a:pt x="178" y="258"/>
                      </a:lnTo>
                      <a:lnTo>
                        <a:pt x="192" y="253"/>
                      </a:lnTo>
                      <a:lnTo>
                        <a:pt x="204" y="244"/>
                      </a:lnTo>
                      <a:lnTo>
                        <a:pt x="217" y="235"/>
                      </a:lnTo>
                      <a:lnTo>
                        <a:pt x="227" y="226"/>
                      </a:lnTo>
                      <a:lnTo>
                        <a:pt x="238" y="215"/>
                      </a:lnTo>
                      <a:lnTo>
                        <a:pt x="377" y="292"/>
                      </a:lnTo>
                      <a:lnTo>
                        <a:pt x="307" y="322"/>
                      </a:lnTo>
                      <a:lnTo>
                        <a:pt x="300" y="315"/>
                      </a:lnTo>
                      <a:lnTo>
                        <a:pt x="291" y="308"/>
                      </a:lnTo>
                      <a:lnTo>
                        <a:pt x="281" y="304"/>
                      </a:lnTo>
                      <a:lnTo>
                        <a:pt x="268" y="302"/>
                      </a:lnTo>
                      <a:lnTo>
                        <a:pt x="259" y="304"/>
                      </a:lnTo>
                      <a:lnTo>
                        <a:pt x="251" y="306"/>
                      </a:lnTo>
                      <a:lnTo>
                        <a:pt x="242" y="311"/>
                      </a:lnTo>
                      <a:lnTo>
                        <a:pt x="235" y="317"/>
                      </a:lnTo>
                      <a:lnTo>
                        <a:pt x="229" y="324"/>
                      </a:lnTo>
                      <a:lnTo>
                        <a:pt x="224" y="333"/>
                      </a:lnTo>
                      <a:lnTo>
                        <a:pt x="222" y="342"/>
                      </a:lnTo>
                      <a:lnTo>
                        <a:pt x="220" y="350"/>
                      </a:lnTo>
                      <a:lnTo>
                        <a:pt x="222" y="361"/>
                      </a:lnTo>
                      <a:lnTo>
                        <a:pt x="224" y="370"/>
                      </a:lnTo>
                      <a:lnTo>
                        <a:pt x="229" y="379"/>
                      </a:lnTo>
                      <a:lnTo>
                        <a:pt x="235" y="386"/>
                      </a:lnTo>
                      <a:lnTo>
                        <a:pt x="242" y="391"/>
                      </a:lnTo>
                      <a:lnTo>
                        <a:pt x="251" y="397"/>
                      </a:lnTo>
                      <a:lnTo>
                        <a:pt x="259" y="398"/>
                      </a:lnTo>
                      <a:lnTo>
                        <a:pt x="268" y="400"/>
                      </a:lnTo>
                      <a:lnTo>
                        <a:pt x="279" y="398"/>
                      </a:lnTo>
                      <a:lnTo>
                        <a:pt x="288" y="397"/>
                      </a:lnTo>
                      <a:lnTo>
                        <a:pt x="297" y="391"/>
                      </a:lnTo>
                      <a:lnTo>
                        <a:pt x="304" y="386"/>
                      </a:lnTo>
                      <a:lnTo>
                        <a:pt x="309" y="379"/>
                      </a:lnTo>
                      <a:lnTo>
                        <a:pt x="315" y="370"/>
                      </a:lnTo>
                      <a:lnTo>
                        <a:pt x="316" y="361"/>
                      </a:lnTo>
                      <a:lnTo>
                        <a:pt x="318" y="350"/>
                      </a:lnTo>
                      <a:lnTo>
                        <a:pt x="316" y="345"/>
                      </a:lnTo>
                      <a:lnTo>
                        <a:pt x="386" y="315"/>
                      </a:lnTo>
                      <a:lnTo>
                        <a:pt x="347" y="443"/>
                      </a:lnTo>
                      <a:lnTo>
                        <a:pt x="331" y="438"/>
                      </a:lnTo>
                      <a:lnTo>
                        <a:pt x="315" y="436"/>
                      </a:lnTo>
                      <a:lnTo>
                        <a:pt x="297" y="438"/>
                      </a:lnTo>
                      <a:lnTo>
                        <a:pt x="279" y="443"/>
                      </a:lnTo>
                      <a:lnTo>
                        <a:pt x="263" y="452"/>
                      </a:lnTo>
                      <a:lnTo>
                        <a:pt x="251" y="462"/>
                      </a:lnTo>
                      <a:lnTo>
                        <a:pt x="238" y="477"/>
                      </a:lnTo>
                      <a:lnTo>
                        <a:pt x="231" y="493"/>
                      </a:lnTo>
                      <a:lnTo>
                        <a:pt x="226" y="509"/>
                      </a:lnTo>
                      <a:lnTo>
                        <a:pt x="224" y="528"/>
                      </a:lnTo>
                      <a:lnTo>
                        <a:pt x="226" y="546"/>
                      </a:lnTo>
                      <a:lnTo>
                        <a:pt x="231" y="562"/>
                      </a:lnTo>
                      <a:lnTo>
                        <a:pt x="238" y="578"/>
                      </a:lnTo>
                      <a:lnTo>
                        <a:pt x="251" y="592"/>
                      </a:lnTo>
                      <a:lnTo>
                        <a:pt x="263" y="603"/>
                      </a:lnTo>
                      <a:lnTo>
                        <a:pt x="279" y="612"/>
                      </a:lnTo>
                      <a:lnTo>
                        <a:pt x="297" y="617"/>
                      </a:lnTo>
                      <a:lnTo>
                        <a:pt x="315" y="619"/>
                      </a:lnTo>
                      <a:lnTo>
                        <a:pt x="332" y="617"/>
                      </a:lnTo>
                      <a:lnTo>
                        <a:pt x="350" y="612"/>
                      </a:lnTo>
                      <a:lnTo>
                        <a:pt x="366" y="603"/>
                      </a:lnTo>
                      <a:lnTo>
                        <a:pt x="379" y="592"/>
                      </a:lnTo>
                      <a:lnTo>
                        <a:pt x="391" y="578"/>
                      </a:lnTo>
                      <a:lnTo>
                        <a:pt x="398" y="562"/>
                      </a:lnTo>
                      <a:lnTo>
                        <a:pt x="403" y="546"/>
                      </a:lnTo>
                      <a:lnTo>
                        <a:pt x="405" y="528"/>
                      </a:lnTo>
                      <a:lnTo>
                        <a:pt x="405" y="516"/>
                      </a:lnTo>
                      <a:lnTo>
                        <a:pt x="403" y="505"/>
                      </a:lnTo>
                      <a:lnTo>
                        <a:pt x="400" y="496"/>
                      </a:lnTo>
                      <a:lnTo>
                        <a:pt x="396" y="486"/>
                      </a:lnTo>
                      <a:lnTo>
                        <a:pt x="391" y="477"/>
                      </a:lnTo>
                      <a:lnTo>
                        <a:pt x="384" y="468"/>
                      </a:lnTo>
                      <a:lnTo>
                        <a:pt x="377" y="461"/>
                      </a:lnTo>
                      <a:lnTo>
                        <a:pt x="368" y="454"/>
                      </a:lnTo>
                      <a:lnTo>
                        <a:pt x="411" y="315"/>
                      </a:lnTo>
                      <a:lnTo>
                        <a:pt x="501" y="393"/>
                      </a:lnTo>
                      <a:lnTo>
                        <a:pt x="494" y="404"/>
                      </a:lnTo>
                      <a:lnTo>
                        <a:pt x="489" y="416"/>
                      </a:lnTo>
                      <a:lnTo>
                        <a:pt x="487" y="430"/>
                      </a:lnTo>
                      <a:lnTo>
                        <a:pt x="485" y="445"/>
                      </a:lnTo>
                      <a:lnTo>
                        <a:pt x="487" y="462"/>
                      </a:lnTo>
                      <a:lnTo>
                        <a:pt x="492" y="480"/>
                      </a:lnTo>
                      <a:lnTo>
                        <a:pt x="501" y="496"/>
                      </a:lnTo>
                      <a:lnTo>
                        <a:pt x="512" y="509"/>
                      </a:lnTo>
                      <a:lnTo>
                        <a:pt x="526" y="519"/>
                      </a:lnTo>
                      <a:lnTo>
                        <a:pt x="540" y="528"/>
                      </a:lnTo>
                      <a:lnTo>
                        <a:pt x="558" y="534"/>
                      </a:lnTo>
                      <a:lnTo>
                        <a:pt x="576" y="535"/>
                      </a:lnTo>
                      <a:lnTo>
                        <a:pt x="595" y="534"/>
                      </a:lnTo>
                      <a:lnTo>
                        <a:pt x="611" y="528"/>
                      </a:lnTo>
                      <a:lnTo>
                        <a:pt x="627" y="519"/>
                      </a:lnTo>
                      <a:lnTo>
                        <a:pt x="642" y="509"/>
                      </a:lnTo>
                      <a:lnTo>
                        <a:pt x="652" y="496"/>
                      </a:lnTo>
                      <a:lnTo>
                        <a:pt x="661" y="480"/>
                      </a:lnTo>
                      <a:lnTo>
                        <a:pt x="666" y="462"/>
                      </a:lnTo>
                      <a:lnTo>
                        <a:pt x="668" y="445"/>
                      </a:lnTo>
                      <a:lnTo>
                        <a:pt x="666" y="427"/>
                      </a:lnTo>
                      <a:lnTo>
                        <a:pt x="661" y="409"/>
                      </a:lnTo>
                      <a:lnTo>
                        <a:pt x="652" y="393"/>
                      </a:lnTo>
                      <a:lnTo>
                        <a:pt x="642" y="381"/>
                      </a:lnTo>
                      <a:lnTo>
                        <a:pt x="627" y="368"/>
                      </a:lnTo>
                      <a:lnTo>
                        <a:pt x="611" y="361"/>
                      </a:lnTo>
                      <a:lnTo>
                        <a:pt x="595" y="356"/>
                      </a:lnTo>
                      <a:lnTo>
                        <a:pt x="576" y="354"/>
                      </a:lnTo>
                      <a:lnTo>
                        <a:pt x="560" y="354"/>
                      </a:lnTo>
                      <a:lnTo>
                        <a:pt x="546" y="359"/>
                      </a:lnTo>
                      <a:lnTo>
                        <a:pt x="531" y="366"/>
                      </a:lnTo>
                      <a:lnTo>
                        <a:pt x="519" y="374"/>
                      </a:lnTo>
                      <a:lnTo>
                        <a:pt x="428" y="297"/>
                      </a:lnTo>
                      <a:lnTo>
                        <a:pt x="542" y="253"/>
                      </a:lnTo>
                      <a:close/>
                      <a:moveTo>
                        <a:pt x="615" y="132"/>
                      </a:moveTo>
                      <a:lnTo>
                        <a:pt x="615" y="132"/>
                      </a:lnTo>
                      <a:lnTo>
                        <a:pt x="629" y="134"/>
                      </a:lnTo>
                      <a:lnTo>
                        <a:pt x="642" y="137"/>
                      </a:lnTo>
                      <a:lnTo>
                        <a:pt x="652" y="144"/>
                      </a:lnTo>
                      <a:lnTo>
                        <a:pt x="663" y="151"/>
                      </a:lnTo>
                      <a:lnTo>
                        <a:pt x="670" y="162"/>
                      </a:lnTo>
                      <a:lnTo>
                        <a:pt x="677" y="173"/>
                      </a:lnTo>
                      <a:lnTo>
                        <a:pt x="681" y="185"/>
                      </a:lnTo>
                      <a:lnTo>
                        <a:pt x="682" y="199"/>
                      </a:lnTo>
                      <a:lnTo>
                        <a:pt x="681" y="212"/>
                      </a:lnTo>
                      <a:lnTo>
                        <a:pt x="677" y="224"/>
                      </a:lnTo>
                      <a:lnTo>
                        <a:pt x="670" y="235"/>
                      </a:lnTo>
                      <a:lnTo>
                        <a:pt x="663" y="246"/>
                      </a:lnTo>
                      <a:lnTo>
                        <a:pt x="652" y="253"/>
                      </a:lnTo>
                      <a:lnTo>
                        <a:pt x="642" y="260"/>
                      </a:lnTo>
                      <a:lnTo>
                        <a:pt x="629" y="263"/>
                      </a:lnTo>
                      <a:lnTo>
                        <a:pt x="615" y="265"/>
                      </a:lnTo>
                      <a:lnTo>
                        <a:pt x="602" y="263"/>
                      </a:lnTo>
                      <a:lnTo>
                        <a:pt x="590" y="260"/>
                      </a:lnTo>
                      <a:lnTo>
                        <a:pt x="578" y="253"/>
                      </a:lnTo>
                      <a:lnTo>
                        <a:pt x="569" y="246"/>
                      </a:lnTo>
                      <a:lnTo>
                        <a:pt x="560" y="235"/>
                      </a:lnTo>
                      <a:lnTo>
                        <a:pt x="555" y="224"/>
                      </a:lnTo>
                      <a:lnTo>
                        <a:pt x="551" y="212"/>
                      </a:lnTo>
                      <a:lnTo>
                        <a:pt x="549" y="199"/>
                      </a:lnTo>
                      <a:lnTo>
                        <a:pt x="551" y="185"/>
                      </a:lnTo>
                      <a:lnTo>
                        <a:pt x="555" y="173"/>
                      </a:lnTo>
                      <a:lnTo>
                        <a:pt x="560" y="162"/>
                      </a:lnTo>
                      <a:lnTo>
                        <a:pt x="569" y="151"/>
                      </a:lnTo>
                      <a:lnTo>
                        <a:pt x="578" y="144"/>
                      </a:lnTo>
                      <a:lnTo>
                        <a:pt x="590" y="137"/>
                      </a:lnTo>
                      <a:lnTo>
                        <a:pt x="602" y="134"/>
                      </a:lnTo>
                      <a:lnTo>
                        <a:pt x="615" y="132"/>
                      </a:lnTo>
                      <a:close/>
                      <a:moveTo>
                        <a:pt x="133" y="240"/>
                      </a:moveTo>
                      <a:lnTo>
                        <a:pt x="133" y="240"/>
                      </a:lnTo>
                      <a:lnTo>
                        <a:pt x="123" y="240"/>
                      </a:lnTo>
                      <a:lnTo>
                        <a:pt x="112" y="238"/>
                      </a:lnTo>
                      <a:lnTo>
                        <a:pt x="91" y="233"/>
                      </a:lnTo>
                      <a:lnTo>
                        <a:pt x="73" y="222"/>
                      </a:lnTo>
                      <a:lnTo>
                        <a:pt x="57" y="210"/>
                      </a:lnTo>
                      <a:lnTo>
                        <a:pt x="44" y="194"/>
                      </a:lnTo>
                      <a:lnTo>
                        <a:pt x="34" y="175"/>
                      </a:lnTo>
                      <a:lnTo>
                        <a:pt x="27" y="155"/>
                      </a:lnTo>
                      <a:lnTo>
                        <a:pt x="27" y="144"/>
                      </a:lnTo>
                      <a:lnTo>
                        <a:pt x="25" y="134"/>
                      </a:lnTo>
                      <a:lnTo>
                        <a:pt x="27" y="121"/>
                      </a:lnTo>
                      <a:lnTo>
                        <a:pt x="27" y="111"/>
                      </a:lnTo>
                      <a:lnTo>
                        <a:pt x="34" y="91"/>
                      </a:lnTo>
                      <a:lnTo>
                        <a:pt x="44" y="73"/>
                      </a:lnTo>
                      <a:lnTo>
                        <a:pt x="57" y="57"/>
                      </a:lnTo>
                      <a:lnTo>
                        <a:pt x="73" y="43"/>
                      </a:lnTo>
                      <a:lnTo>
                        <a:pt x="91" y="34"/>
                      </a:lnTo>
                      <a:lnTo>
                        <a:pt x="112" y="27"/>
                      </a:lnTo>
                      <a:lnTo>
                        <a:pt x="123" y="25"/>
                      </a:lnTo>
                      <a:lnTo>
                        <a:pt x="133" y="25"/>
                      </a:lnTo>
                      <a:lnTo>
                        <a:pt x="144" y="25"/>
                      </a:lnTo>
                      <a:lnTo>
                        <a:pt x="155" y="27"/>
                      </a:lnTo>
                      <a:lnTo>
                        <a:pt x="174" y="34"/>
                      </a:lnTo>
                      <a:lnTo>
                        <a:pt x="194" y="43"/>
                      </a:lnTo>
                      <a:lnTo>
                        <a:pt x="210" y="57"/>
                      </a:lnTo>
                      <a:lnTo>
                        <a:pt x="222" y="73"/>
                      </a:lnTo>
                      <a:lnTo>
                        <a:pt x="233" y="91"/>
                      </a:lnTo>
                      <a:lnTo>
                        <a:pt x="238" y="111"/>
                      </a:lnTo>
                      <a:lnTo>
                        <a:pt x="240" y="121"/>
                      </a:lnTo>
                      <a:lnTo>
                        <a:pt x="242" y="134"/>
                      </a:lnTo>
                      <a:lnTo>
                        <a:pt x="240" y="144"/>
                      </a:lnTo>
                      <a:lnTo>
                        <a:pt x="238" y="155"/>
                      </a:lnTo>
                      <a:lnTo>
                        <a:pt x="233" y="175"/>
                      </a:lnTo>
                      <a:lnTo>
                        <a:pt x="222" y="194"/>
                      </a:lnTo>
                      <a:lnTo>
                        <a:pt x="210" y="210"/>
                      </a:lnTo>
                      <a:lnTo>
                        <a:pt x="194" y="222"/>
                      </a:lnTo>
                      <a:lnTo>
                        <a:pt x="174" y="233"/>
                      </a:lnTo>
                      <a:lnTo>
                        <a:pt x="155" y="238"/>
                      </a:lnTo>
                      <a:lnTo>
                        <a:pt x="144" y="240"/>
                      </a:lnTo>
                      <a:lnTo>
                        <a:pt x="133" y="240"/>
                      </a:lnTo>
                      <a:close/>
                      <a:moveTo>
                        <a:pt x="380" y="528"/>
                      </a:moveTo>
                      <a:lnTo>
                        <a:pt x="380" y="528"/>
                      </a:lnTo>
                      <a:lnTo>
                        <a:pt x="380" y="541"/>
                      </a:lnTo>
                      <a:lnTo>
                        <a:pt x="375" y="553"/>
                      </a:lnTo>
                      <a:lnTo>
                        <a:pt x="370" y="564"/>
                      </a:lnTo>
                      <a:lnTo>
                        <a:pt x="361" y="574"/>
                      </a:lnTo>
                      <a:lnTo>
                        <a:pt x="352" y="582"/>
                      </a:lnTo>
                      <a:lnTo>
                        <a:pt x="341" y="589"/>
                      </a:lnTo>
                      <a:lnTo>
                        <a:pt x="329" y="592"/>
                      </a:lnTo>
                      <a:lnTo>
                        <a:pt x="315" y="594"/>
                      </a:lnTo>
                      <a:lnTo>
                        <a:pt x="302" y="592"/>
                      </a:lnTo>
                      <a:lnTo>
                        <a:pt x="290" y="589"/>
                      </a:lnTo>
                      <a:lnTo>
                        <a:pt x="277" y="582"/>
                      </a:lnTo>
                      <a:lnTo>
                        <a:pt x="268" y="574"/>
                      </a:lnTo>
                      <a:lnTo>
                        <a:pt x="259" y="564"/>
                      </a:lnTo>
                      <a:lnTo>
                        <a:pt x="254" y="553"/>
                      </a:lnTo>
                      <a:lnTo>
                        <a:pt x="249" y="541"/>
                      </a:lnTo>
                      <a:lnTo>
                        <a:pt x="249" y="528"/>
                      </a:lnTo>
                      <a:lnTo>
                        <a:pt x="249" y="514"/>
                      </a:lnTo>
                      <a:lnTo>
                        <a:pt x="254" y="502"/>
                      </a:lnTo>
                      <a:lnTo>
                        <a:pt x="259" y="491"/>
                      </a:lnTo>
                      <a:lnTo>
                        <a:pt x="268" y="480"/>
                      </a:lnTo>
                      <a:lnTo>
                        <a:pt x="277" y="473"/>
                      </a:lnTo>
                      <a:lnTo>
                        <a:pt x="290" y="466"/>
                      </a:lnTo>
                      <a:lnTo>
                        <a:pt x="302" y="462"/>
                      </a:lnTo>
                      <a:lnTo>
                        <a:pt x="315" y="461"/>
                      </a:lnTo>
                      <a:lnTo>
                        <a:pt x="329" y="462"/>
                      </a:lnTo>
                      <a:lnTo>
                        <a:pt x="341" y="466"/>
                      </a:lnTo>
                      <a:lnTo>
                        <a:pt x="352" y="473"/>
                      </a:lnTo>
                      <a:lnTo>
                        <a:pt x="361" y="480"/>
                      </a:lnTo>
                      <a:lnTo>
                        <a:pt x="370" y="491"/>
                      </a:lnTo>
                      <a:lnTo>
                        <a:pt x="375" y="502"/>
                      </a:lnTo>
                      <a:lnTo>
                        <a:pt x="380" y="514"/>
                      </a:lnTo>
                      <a:lnTo>
                        <a:pt x="380" y="528"/>
                      </a:lnTo>
                      <a:close/>
                      <a:moveTo>
                        <a:pt x="576" y="407"/>
                      </a:moveTo>
                      <a:lnTo>
                        <a:pt x="576" y="407"/>
                      </a:lnTo>
                      <a:lnTo>
                        <a:pt x="585" y="407"/>
                      </a:lnTo>
                      <a:lnTo>
                        <a:pt x="592" y="409"/>
                      </a:lnTo>
                      <a:lnTo>
                        <a:pt x="597" y="413"/>
                      </a:lnTo>
                      <a:lnTo>
                        <a:pt x="602" y="418"/>
                      </a:lnTo>
                      <a:lnTo>
                        <a:pt x="608" y="423"/>
                      </a:lnTo>
                      <a:lnTo>
                        <a:pt x="611" y="430"/>
                      </a:lnTo>
                      <a:lnTo>
                        <a:pt x="613" y="438"/>
                      </a:lnTo>
                      <a:lnTo>
                        <a:pt x="615" y="445"/>
                      </a:lnTo>
                      <a:lnTo>
                        <a:pt x="613" y="452"/>
                      </a:lnTo>
                      <a:lnTo>
                        <a:pt x="611" y="459"/>
                      </a:lnTo>
                      <a:lnTo>
                        <a:pt x="608" y="466"/>
                      </a:lnTo>
                      <a:lnTo>
                        <a:pt x="602" y="471"/>
                      </a:lnTo>
                      <a:lnTo>
                        <a:pt x="597" y="477"/>
                      </a:lnTo>
                      <a:lnTo>
                        <a:pt x="592" y="478"/>
                      </a:lnTo>
                      <a:lnTo>
                        <a:pt x="585" y="482"/>
                      </a:lnTo>
                      <a:lnTo>
                        <a:pt x="576" y="482"/>
                      </a:lnTo>
                      <a:lnTo>
                        <a:pt x="569" y="482"/>
                      </a:lnTo>
                      <a:lnTo>
                        <a:pt x="562" y="478"/>
                      </a:lnTo>
                      <a:lnTo>
                        <a:pt x="555" y="477"/>
                      </a:lnTo>
                      <a:lnTo>
                        <a:pt x="549" y="471"/>
                      </a:lnTo>
                      <a:lnTo>
                        <a:pt x="546" y="466"/>
                      </a:lnTo>
                      <a:lnTo>
                        <a:pt x="542" y="459"/>
                      </a:lnTo>
                      <a:lnTo>
                        <a:pt x="539" y="452"/>
                      </a:lnTo>
                      <a:lnTo>
                        <a:pt x="539" y="445"/>
                      </a:lnTo>
                      <a:lnTo>
                        <a:pt x="539" y="438"/>
                      </a:lnTo>
                      <a:lnTo>
                        <a:pt x="542" y="430"/>
                      </a:lnTo>
                      <a:lnTo>
                        <a:pt x="546" y="423"/>
                      </a:lnTo>
                      <a:lnTo>
                        <a:pt x="549" y="418"/>
                      </a:lnTo>
                      <a:lnTo>
                        <a:pt x="555" y="413"/>
                      </a:lnTo>
                      <a:lnTo>
                        <a:pt x="562" y="409"/>
                      </a:lnTo>
                      <a:lnTo>
                        <a:pt x="569" y="407"/>
                      </a:lnTo>
                      <a:lnTo>
                        <a:pt x="576" y="407"/>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grpSp>
        </p:grpSp>
        <p:grpSp>
          <p:nvGrpSpPr>
            <p:cNvPr id="63510" name="Group 44"/>
            <p:cNvGrpSpPr>
              <a:grpSpLocks/>
            </p:cNvGrpSpPr>
            <p:nvPr/>
          </p:nvGrpSpPr>
          <p:grpSpPr bwMode="auto">
            <a:xfrm>
              <a:off x="502" y="1010"/>
              <a:ext cx="446" cy="447"/>
              <a:chOff x="310" y="1632"/>
              <a:chExt cx="446" cy="447"/>
            </a:xfrm>
          </p:grpSpPr>
          <p:sp>
            <p:nvSpPr>
              <p:cNvPr id="31" name="Oval 45"/>
              <p:cNvSpPr>
                <a:spLocks noChangeArrowheads="1"/>
              </p:cNvSpPr>
              <p:nvPr/>
            </p:nvSpPr>
            <p:spPr bwMode="auto">
              <a:xfrm>
                <a:off x="310" y="1636"/>
                <a:ext cx="446" cy="447"/>
              </a:xfrm>
              <a:prstGeom prst="ellipse">
                <a:avLst/>
              </a:prstGeom>
              <a:gradFill rotWithShape="1">
                <a:gsLst>
                  <a:gs pos="0">
                    <a:srgbClr val="427E67"/>
                  </a:gs>
                  <a:gs pos="100000">
                    <a:srgbClr val="006699"/>
                  </a:gs>
                </a:gsLst>
                <a:lin ang="5400000" scaled="1"/>
              </a:gradFill>
              <a:ln w="9525">
                <a:noFill/>
                <a:round/>
                <a:headEnd/>
                <a:tailEnd/>
              </a:ln>
            </p:spPr>
            <p:txBody>
              <a:bodyPr wrap="none" lIns="0" tIns="0" rIns="0" bIns="0" anchor="ctr"/>
              <a:lstStyle/>
              <a:p>
                <a:pPr fontAlgn="auto">
                  <a:spcBef>
                    <a:spcPct val="50000"/>
                  </a:spcBef>
                  <a:spcAft>
                    <a:spcPts val="0"/>
                  </a:spcAft>
                  <a:buClr>
                    <a:srgbClr val="00649D"/>
                  </a:buClr>
                  <a:buFont typeface="Wingdings" pitchFamily="2" charset="2"/>
                  <a:buNone/>
                  <a:defRPr/>
                </a:pPr>
                <a:endParaRPr lang="en-US" kern="0">
                  <a:solidFill>
                    <a:srgbClr val="000000"/>
                  </a:solidFill>
                  <a:latin typeface="Arial" pitchFamily="34" charset="0"/>
                  <a:ea typeface="MS PGothic" pitchFamily="34" charset="-128"/>
                  <a:cs typeface="+mn-cs"/>
                </a:endParaRPr>
              </a:p>
            </p:txBody>
          </p:sp>
          <p:sp>
            <p:nvSpPr>
              <p:cNvPr id="32" name="Freeform 46"/>
              <p:cNvSpPr>
                <a:spLocks noEditPoints="1"/>
              </p:cNvSpPr>
              <p:nvPr/>
            </p:nvSpPr>
            <p:spPr bwMode="auto">
              <a:xfrm>
                <a:off x="409" y="1722"/>
                <a:ext cx="248" cy="272"/>
              </a:xfrm>
              <a:custGeom>
                <a:avLst/>
                <a:gdLst>
                  <a:gd name="T0" fmla="*/ 1 w 393"/>
                  <a:gd name="T1" fmla="*/ 1 h 514"/>
                  <a:gd name="T2" fmla="*/ 1 w 393"/>
                  <a:gd name="T3" fmla="*/ 1 h 514"/>
                  <a:gd name="T4" fmla="*/ 1 w 393"/>
                  <a:gd name="T5" fmla="*/ 1 h 514"/>
                  <a:gd name="T6" fmla="*/ 1 w 393"/>
                  <a:gd name="T7" fmla="*/ 1 h 514"/>
                  <a:gd name="T8" fmla="*/ 0 w 393"/>
                  <a:gd name="T9" fmla="*/ 1 h 514"/>
                  <a:gd name="T10" fmla="*/ 1 w 393"/>
                  <a:gd name="T11" fmla="*/ 1 h 514"/>
                  <a:gd name="T12" fmla="*/ 1 w 393"/>
                  <a:gd name="T13" fmla="*/ 1 h 514"/>
                  <a:gd name="T14" fmla="*/ 1 w 393"/>
                  <a:gd name="T15" fmla="*/ 1 h 514"/>
                  <a:gd name="T16" fmla="*/ 1 w 393"/>
                  <a:gd name="T17" fmla="*/ 1 h 514"/>
                  <a:gd name="T18" fmla="*/ 1 w 393"/>
                  <a:gd name="T19" fmla="*/ 1 h 514"/>
                  <a:gd name="T20" fmla="*/ 1 w 393"/>
                  <a:gd name="T21" fmla="*/ 1 h 514"/>
                  <a:gd name="T22" fmla="*/ 1 w 393"/>
                  <a:gd name="T23" fmla="*/ 1 h 514"/>
                  <a:gd name="T24" fmla="*/ 1 w 393"/>
                  <a:gd name="T25" fmla="*/ 1 h 514"/>
                  <a:gd name="T26" fmla="*/ 1 w 393"/>
                  <a:gd name="T27" fmla="*/ 1 h 514"/>
                  <a:gd name="T28" fmla="*/ 1 w 393"/>
                  <a:gd name="T29" fmla="*/ 1 h 514"/>
                  <a:gd name="T30" fmla="*/ 1 w 393"/>
                  <a:gd name="T31" fmla="*/ 1 h 514"/>
                  <a:gd name="T32" fmla="*/ 1 w 393"/>
                  <a:gd name="T33" fmla="*/ 1 h 514"/>
                  <a:gd name="T34" fmla="*/ 1 w 393"/>
                  <a:gd name="T35" fmla="*/ 1 h 514"/>
                  <a:gd name="T36" fmla="*/ 1 w 393"/>
                  <a:gd name="T37" fmla="*/ 1 h 514"/>
                  <a:gd name="T38" fmla="*/ 1 w 393"/>
                  <a:gd name="T39" fmla="*/ 1 h 514"/>
                  <a:gd name="T40" fmla="*/ 1 w 393"/>
                  <a:gd name="T41" fmla="*/ 1 h 514"/>
                  <a:gd name="T42" fmla="*/ 1 w 393"/>
                  <a:gd name="T43" fmla="*/ 1 h 514"/>
                  <a:gd name="T44" fmla="*/ 1 w 393"/>
                  <a:gd name="T45" fmla="*/ 1 h 514"/>
                  <a:gd name="T46" fmla="*/ 1 w 393"/>
                  <a:gd name="T47" fmla="*/ 1 h 514"/>
                  <a:gd name="T48" fmla="*/ 1 w 393"/>
                  <a:gd name="T49" fmla="*/ 1 h 514"/>
                  <a:gd name="T50" fmla="*/ 1 w 393"/>
                  <a:gd name="T51" fmla="*/ 1 h 514"/>
                  <a:gd name="T52" fmla="*/ 1 w 393"/>
                  <a:gd name="T53" fmla="*/ 1 h 514"/>
                  <a:gd name="T54" fmla="*/ 1 w 393"/>
                  <a:gd name="T55" fmla="*/ 1 h 514"/>
                  <a:gd name="T56" fmla="*/ 1 w 393"/>
                  <a:gd name="T57" fmla="*/ 1 h 514"/>
                  <a:gd name="T58" fmla="*/ 1 w 393"/>
                  <a:gd name="T59" fmla="*/ 1 h 514"/>
                  <a:gd name="T60" fmla="*/ 1 w 393"/>
                  <a:gd name="T61" fmla="*/ 1 h 514"/>
                  <a:gd name="T62" fmla="*/ 1 w 393"/>
                  <a:gd name="T63" fmla="*/ 1 h 514"/>
                  <a:gd name="T64" fmla="*/ 1 w 393"/>
                  <a:gd name="T65" fmla="*/ 1 h 514"/>
                  <a:gd name="T66" fmla="*/ 1 w 393"/>
                  <a:gd name="T67" fmla="*/ 1 h 514"/>
                  <a:gd name="T68" fmla="*/ 1 w 393"/>
                  <a:gd name="T69" fmla="*/ 1 h 514"/>
                  <a:gd name="T70" fmla="*/ 1 w 393"/>
                  <a:gd name="T71" fmla="*/ 1 h 514"/>
                  <a:gd name="T72" fmla="*/ 1 w 393"/>
                  <a:gd name="T73" fmla="*/ 1 h 514"/>
                  <a:gd name="T74" fmla="*/ 1 w 393"/>
                  <a:gd name="T75" fmla="*/ 1 h 514"/>
                  <a:gd name="T76" fmla="*/ 1 w 393"/>
                  <a:gd name="T77" fmla="*/ 1 h 514"/>
                  <a:gd name="T78" fmla="*/ 1 w 393"/>
                  <a:gd name="T79" fmla="*/ 1 h 514"/>
                  <a:gd name="T80" fmla="*/ 1 w 393"/>
                  <a:gd name="T81" fmla="*/ 1 h 514"/>
                  <a:gd name="T82" fmla="*/ 1 w 393"/>
                  <a:gd name="T83" fmla="*/ 1 h 514"/>
                  <a:gd name="T84" fmla="*/ 1 w 393"/>
                  <a:gd name="T85" fmla="*/ 1 h 514"/>
                  <a:gd name="T86" fmla="*/ 1 w 393"/>
                  <a:gd name="T87" fmla="*/ 1 h 514"/>
                  <a:gd name="T88" fmla="*/ 1 w 393"/>
                  <a:gd name="T89" fmla="*/ 1 h 514"/>
                  <a:gd name="T90" fmla="*/ 1 w 393"/>
                  <a:gd name="T91" fmla="*/ 1 h 514"/>
                  <a:gd name="T92" fmla="*/ 1 w 393"/>
                  <a:gd name="T93" fmla="*/ 1 h 514"/>
                  <a:gd name="T94" fmla="*/ 1 w 393"/>
                  <a:gd name="T95" fmla="*/ 1 h 514"/>
                  <a:gd name="T96" fmla="*/ 1 w 393"/>
                  <a:gd name="T97" fmla="*/ 1 h 514"/>
                  <a:gd name="T98" fmla="*/ 1 w 393"/>
                  <a:gd name="T99" fmla="*/ 1 h 514"/>
                  <a:gd name="T100" fmla="*/ 1 w 393"/>
                  <a:gd name="T101" fmla="*/ 1 h 514"/>
                  <a:gd name="T102" fmla="*/ 1 w 393"/>
                  <a:gd name="T103" fmla="*/ 1 h 514"/>
                  <a:gd name="T104" fmla="*/ 1 w 393"/>
                  <a:gd name="T105" fmla="*/ 1 h 514"/>
                  <a:gd name="T106" fmla="*/ 1 w 393"/>
                  <a:gd name="T107" fmla="*/ 1 h 514"/>
                  <a:gd name="T108" fmla="*/ 1 w 393"/>
                  <a:gd name="T109" fmla="*/ 1 h 51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93"/>
                  <a:gd name="T166" fmla="*/ 0 h 514"/>
                  <a:gd name="T167" fmla="*/ 393 w 393"/>
                  <a:gd name="T168" fmla="*/ 514 h 51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93" h="514">
                    <a:moveTo>
                      <a:pt x="330" y="13"/>
                    </a:moveTo>
                    <a:lnTo>
                      <a:pt x="330" y="13"/>
                    </a:lnTo>
                    <a:lnTo>
                      <a:pt x="301" y="7"/>
                    </a:lnTo>
                    <a:lnTo>
                      <a:pt x="268" y="4"/>
                    </a:lnTo>
                    <a:lnTo>
                      <a:pt x="233" y="2"/>
                    </a:lnTo>
                    <a:lnTo>
                      <a:pt x="196" y="0"/>
                    </a:lnTo>
                    <a:lnTo>
                      <a:pt x="159" y="2"/>
                    </a:lnTo>
                    <a:lnTo>
                      <a:pt x="124" y="4"/>
                    </a:lnTo>
                    <a:lnTo>
                      <a:pt x="92" y="7"/>
                    </a:lnTo>
                    <a:lnTo>
                      <a:pt x="63" y="13"/>
                    </a:lnTo>
                    <a:lnTo>
                      <a:pt x="48" y="17"/>
                    </a:lnTo>
                    <a:lnTo>
                      <a:pt x="35" y="20"/>
                    </a:lnTo>
                    <a:lnTo>
                      <a:pt x="24" y="25"/>
                    </a:lnTo>
                    <a:lnTo>
                      <a:pt x="15" y="29"/>
                    </a:lnTo>
                    <a:lnTo>
                      <a:pt x="8" y="35"/>
                    </a:lnTo>
                    <a:lnTo>
                      <a:pt x="4" y="40"/>
                    </a:lnTo>
                    <a:lnTo>
                      <a:pt x="1" y="47"/>
                    </a:lnTo>
                    <a:lnTo>
                      <a:pt x="0" y="53"/>
                    </a:lnTo>
                    <a:lnTo>
                      <a:pt x="0" y="461"/>
                    </a:lnTo>
                    <a:lnTo>
                      <a:pt x="1" y="467"/>
                    </a:lnTo>
                    <a:lnTo>
                      <a:pt x="4" y="473"/>
                    </a:lnTo>
                    <a:lnTo>
                      <a:pt x="8" y="479"/>
                    </a:lnTo>
                    <a:lnTo>
                      <a:pt x="15" y="485"/>
                    </a:lnTo>
                    <a:lnTo>
                      <a:pt x="24" y="489"/>
                    </a:lnTo>
                    <a:lnTo>
                      <a:pt x="35" y="493"/>
                    </a:lnTo>
                    <a:lnTo>
                      <a:pt x="48" y="497"/>
                    </a:lnTo>
                    <a:lnTo>
                      <a:pt x="63" y="501"/>
                    </a:lnTo>
                    <a:lnTo>
                      <a:pt x="92" y="507"/>
                    </a:lnTo>
                    <a:lnTo>
                      <a:pt x="124" y="510"/>
                    </a:lnTo>
                    <a:lnTo>
                      <a:pt x="159" y="512"/>
                    </a:lnTo>
                    <a:lnTo>
                      <a:pt x="196" y="514"/>
                    </a:lnTo>
                    <a:lnTo>
                      <a:pt x="233" y="512"/>
                    </a:lnTo>
                    <a:lnTo>
                      <a:pt x="268" y="510"/>
                    </a:lnTo>
                    <a:lnTo>
                      <a:pt x="301" y="507"/>
                    </a:lnTo>
                    <a:lnTo>
                      <a:pt x="330" y="501"/>
                    </a:lnTo>
                    <a:lnTo>
                      <a:pt x="345" y="497"/>
                    </a:lnTo>
                    <a:lnTo>
                      <a:pt x="358" y="493"/>
                    </a:lnTo>
                    <a:lnTo>
                      <a:pt x="368" y="489"/>
                    </a:lnTo>
                    <a:lnTo>
                      <a:pt x="377" y="485"/>
                    </a:lnTo>
                    <a:lnTo>
                      <a:pt x="384" y="479"/>
                    </a:lnTo>
                    <a:lnTo>
                      <a:pt x="389" y="473"/>
                    </a:lnTo>
                    <a:lnTo>
                      <a:pt x="391" y="467"/>
                    </a:lnTo>
                    <a:lnTo>
                      <a:pt x="393" y="461"/>
                    </a:lnTo>
                    <a:lnTo>
                      <a:pt x="393" y="53"/>
                    </a:lnTo>
                    <a:lnTo>
                      <a:pt x="391" y="47"/>
                    </a:lnTo>
                    <a:lnTo>
                      <a:pt x="389" y="40"/>
                    </a:lnTo>
                    <a:lnTo>
                      <a:pt x="384" y="35"/>
                    </a:lnTo>
                    <a:lnTo>
                      <a:pt x="377" y="29"/>
                    </a:lnTo>
                    <a:lnTo>
                      <a:pt x="368" y="25"/>
                    </a:lnTo>
                    <a:lnTo>
                      <a:pt x="358" y="20"/>
                    </a:lnTo>
                    <a:lnTo>
                      <a:pt x="345" y="17"/>
                    </a:lnTo>
                    <a:lnTo>
                      <a:pt x="330" y="13"/>
                    </a:lnTo>
                    <a:close/>
                    <a:moveTo>
                      <a:pt x="369" y="461"/>
                    </a:moveTo>
                    <a:lnTo>
                      <a:pt x="369" y="461"/>
                    </a:lnTo>
                    <a:lnTo>
                      <a:pt x="365" y="465"/>
                    </a:lnTo>
                    <a:lnTo>
                      <a:pt x="357" y="468"/>
                    </a:lnTo>
                    <a:lnTo>
                      <a:pt x="341" y="474"/>
                    </a:lnTo>
                    <a:lnTo>
                      <a:pt x="318" y="480"/>
                    </a:lnTo>
                    <a:lnTo>
                      <a:pt x="292" y="483"/>
                    </a:lnTo>
                    <a:lnTo>
                      <a:pt x="262" y="487"/>
                    </a:lnTo>
                    <a:lnTo>
                      <a:pt x="230" y="489"/>
                    </a:lnTo>
                    <a:lnTo>
                      <a:pt x="196" y="490"/>
                    </a:lnTo>
                    <a:lnTo>
                      <a:pt x="163" y="489"/>
                    </a:lnTo>
                    <a:lnTo>
                      <a:pt x="130" y="487"/>
                    </a:lnTo>
                    <a:lnTo>
                      <a:pt x="101" y="483"/>
                    </a:lnTo>
                    <a:lnTo>
                      <a:pt x="74" y="480"/>
                    </a:lnTo>
                    <a:lnTo>
                      <a:pt x="51" y="474"/>
                    </a:lnTo>
                    <a:lnTo>
                      <a:pt x="36" y="468"/>
                    </a:lnTo>
                    <a:lnTo>
                      <a:pt x="28" y="465"/>
                    </a:lnTo>
                    <a:lnTo>
                      <a:pt x="23" y="461"/>
                    </a:lnTo>
                    <a:lnTo>
                      <a:pt x="23" y="352"/>
                    </a:lnTo>
                    <a:lnTo>
                      <a:pt x="41" y="359"/>
                    </a:lnTo>
                    <a:lnTo>
                      <a:pt x="63" y="365"/>
                    </a:lnTo>
                    <a:lnTo>
                      <a:pt x="92" y="370"/>
                    </a:lnTo>
                    <a:lnTo>
                      <a:pt x="124" y="374"/>
                    </a:lnTo>
                    <a:lnTo>
                      <a:pt x="159" y="377"/>
                    </a:lnTo>
                    <a:lnTo>
                      <a:pt x="196" y="377"/>
                    </a:lnTo>
                    <a:lnTo>
                      <a:pt x="233" y="377"/>
                    </a:lnTo>
                    <a:lnTo>
                      <a:pt x="268" y="374"/>
                    </a:lnTo>
                    <a:lnTo>
                      <a:pt x="301" y="370"/>
                    </a:lnTo>
                    <a:lnTo>
                      <a:pt x="330" y="365"/>
                    </a:lnTo>
                    <a:lnTo>
                      <a:pt x="352" y="359"/>
                    </a:lnTo>
                    <a:lnTo>
                      <a:pt x="369" y="352"/>
                    </a:lnTo>
                    <a:lnTo>
                      <a:pt x="369" y="461"/>
                    </a:lnTo>
                    <a:close/>
                    <a:moveTo>
                      <a:pt x="369" y="53"/>
                    </a:moveTo>
                    <a:lnTo>
                      <a:pt x="369" y="53"/>
                    </a:lnTo>
                    <a:lnTo>
                      <a:pt x="365" y="56"/>
                    </a:lnTo>
                    <a:lnTo>
                      <a:pt x="357" y="61"/>
                    </a:lnTo>
                    <a:lnTo>
                      <a:pt x="341" y="65"/>
                    </a:lnTo>
                    <a:lnTo>
                      <a:pt x="318" y="71"/>
                    </a:lnTo>
                    <a:lnTo>
                      <a:pt x="292" y="76"/>
                    </a:lnTo>
                    <a:lnTo>
                      <a:pt x="262" y="79"/>
                    </a:lnTo>
                    <a:lnTo>
                      <a:pt x="230" y="81"/>
                    </a:lnTo>
                    <a:lnTo>
                      <a:pt x="196" y="82"/>
                    </a:lnTo>
                    <a:lnTo>
                      <a:pt x="163" y="81"/>
                    </a:lnTo>
                    <a:lnTo>
                      <a:pt x="130" y="79"/>
                    </a:lnTo>
                    <a:lnTo>
                      <a:pt x="101" y="76"/>
                    </a:lnTo>
                    <a:lnTo>
                      <a:pt x="74" y="71"/>
                    </a:lnTo>
                    <a:lnTo>
                      <a:pt x="51" y="65"/>
                    </a:lnTo>
                    <a:lnTo>
                      <a:pt x="36" y="61"/>
                    </a:lnTo>
                    <a:lnTo>
                      <a:pt x="28" y="56"/>
                    </a:lnTo>
                    <a:lnTo>
                      <a:pt x="23" y="53"/>
                    </a:lnTo>
                    <a:lnTo>
                      <a:pt x="28" y="49"/>
                    </a:lnTo>
                    <a:lnTo>
                      <a:pt x="36" y="45"/>
                    </a:lnTo>
                    <a:lnTo>
                      <a:pt x="51" y="40"/>
                    </a:lnTo>
                    <a:lnTo>
                      <a:pt x="74" y="34"/>
                    </a:lnTo>
                    <a:lnTo>
                      <a:pt x="101" y="29"/>
                    </a:lnTo>
                    <a:lnTo>
                      <a:pt x="130" y="27"/>
                    </a:lnTo>
                    <a:lnTo>
                      <a:pt x="163" y="25"/>
                    </a:lnTo>
                    <a:lnTo>
                      <a:pt x="196" y="24"/>
                    </a:lnTo>
                    <a:lnTo>
                      <a:pt x="230" y="25"/>
                    </a:lnTo>
                    <a:lnTo>
                      <a:pt x="262" y="27"/>
                    </a:lnTo>
                    <a:lnTo>
                      <a:pt x="292" y="29"/>
                    </a:lnTo>
                    <a:lnTo>
                      <a:pt x="318" y="34"/>
                    </a:lnTo>
                    <a:lnTo>
                      <a:pt x="341" y="40"/>
                    </a:lnTo>
                    <a:lnTo>
                      <a:pt x="357" y="45"/>
                    </a:lnTo>
                    <a:lnTo>
                      <a:pt x="365" y="49"/>
                    </a:lnTo>
                    <a:lnTo>
                      <a:pt x="369" y="53"/>
                    </a:lnTo>
                    <a:close/>
                    <a:moveTo>
                      <a:pt x="369" y="324"/>
                    </a:moveTo>
                    <a:lnTo>
                      <a:pt x="369" y="324"/>
                    </a:lnTo>
                    <a:lnTo>
                      <a:pt x="366" y="328"/>
                    </a:lnTo>
                    <a:lnTo>
                      <a:pt x="358" y="332"/>
                    </a:lnTo>
                    <a:lnTo>
                      <a:pt x="343" y="338"/>
                    </a:lnTo>
                    <a:lnTo>
                      <a:pt x="318" y="343"/>
                    </a:lnTo>
                    <a:lnTo>
                      <a:pt x="292" y="348"/>
                    </a:lnTo>
                    <a:lnTo>
                      <a:pt x="262" y="351"/>
                    </a:lnTo>
                    <a:lnTo>
                      <a:pt x="230" y="353"/>
                    </a:lnTo>
                    <a:lnTo>
                      <a:pt x="196" y="353"/>
                    </a:lnTo>
                    <a:lnTo>
                      <a:pt x="163" y="353"/>
                    </a:lnTo>
                    <a:lnTo>
                      <a:pt x="130" y="351"/>
                    </a:lnTo>
                    <a:lnTo>
                      <a:pt x="101" y="348"/>
                    </a:lnTo>
                    <a:lnTo>
                      <a:pt x="74" y="343"/>
                    </a:lnTo>
                    <a:lnTo>
                      <a:pt x="51" y="338"/>
                    </a:lnTo>
                    <a:lnTo>
                      <a:pt x="35" y="332"/>
                    </a:lnTo>
                    <a:lnTo>
                      <a:pt x="27" y="328"/>
                    </a:lnTo>
                    <a:lnTo>
                      <a:pt x="23" y="324"/>
                    </a:lnTo>
                    <a:lnTo>
                      <a:pt x="23" y="216"/>
                    </a:lnTo>
                    <a:lnTo>
                      <a:pt x="41" y="223"/>
                    </a:lnTo>
                    <a:lnTo>
                      <a:pt x="63" y="229"/>
                    </a:lnTo>
                    <a:lnTo>
                      <a:pt x="92" y="234"/>
                    </a:lnTo>
                    <a:lnTo>
                      <a:pt x="124" y="237"/>
                    </a:lnTo>
                    <a:lnTo>
                      <a:pt x="159" y="240"/>
                    </a:lnTo>
                    <a:lnTo>
                      <a:pt x="196" y="241"/>
                    </a:lnTo>
                    <a:lnTo>
                      <a:pt x="233" y="240"/>
                    </a:lnTo>
                    <a:lnTo>
                      <a:pt x="268" y="237"/>
                    </a:lnTo>
                    <a:lnTo>
                      <a:pt x="301" y="234"/>
                    </a:lnTo>
                    <a:lnTo>
                      <a:pt x="330" y="229"/>
                    </a:lnTo>
                    <a:lnTo>
                      <a:pt x="352" y="223"/>
                    </a:lnTo>
                    <a:lnTo>
                      <a:pt x="369" y="216"/>
                    </a:lnTo>
                    <a:lnTo>
                      <a:pt x="369" y="324"/>
                    </a:lnTo>
                    <a:close/>
                    <a:moveTo>
                      <a:pt x="369" y="189"/>
                    </a:moveTo>
                    <a:lnTo>
                      <a:pt x="369" y="189"/>
                    </a:lnTo>
                    <a:lnTo>
                      <a:pt x="366" y="192"/>
                    </a:lnTo>
                    <a:lnTo>
                      <a:pt x="358" y="197"/>
                    </a:lnTo>
                    <a:lnTo>
                      <a:pt x="343" y="201"/>
                    </a:lnTo>
                    <a:lnTo>
                      <a:pt x="318" y="207"/>
                    </a:lnTo>
                    <a:lnTo>
                      <a:pt x="292" y="212"/>
                    </a:lnTo>
                    <a:lnTo>
                      <a:pt x="262" y="215"/>
                    </a:lnTo>
                    <a:lnTo>
                      <a:pt x="230" y="218"/>
                    </a:lnTo>
                    <a:lnTo>
                      <a:pt x="196" y="218"/>
                    </a:lnTo>
                    <a:lnTo>
                      <a:pt x="163" y="218"/>
                    </a:lnTo>
                    <a:lnTo>
                      <a:pt x="130" y="215"/>
                    </a:lnTo>
                    <a:lnTo>
                      <a:pt x="101" y="212"/>
                    </a:lnTo>
                    <a:lnTo>
                      <a:pt x="74" y="207"/>
                    </a:lnTo>
                    <a:lnTo>
                      <a:pt x="51" y="201"/>
                    </a:lnTo>
                    <a:lnTo>
                      <a:pt x="35" y="197"/>
                    </a:lnTo>
                    <a:lnTo>
                      <a:pt x="27" y="192"/>
                    </a:lnTo>
                    <a:lnTo>
                      <a:pt x="23" y="189"/>
                    </a:lnTo>
                    <a:lnTo>
                      <a:pt x="23" y="81"/>
                    </a:lnTo>
                    <a:lnTo>
                      <a:pt x="41" y="86"/>
                    </a:lnTo>
                    <a:lnTo>
                      <a:pt x="63" y="93"/>
                    </a:lnTo>
                    <a:lnTo>
                      <a:pt x="92" y="98"/>
                    </a:lnTo>
                    <a:lnTo>
                      <a:pt x="124" y="101"/>
                    </a:lnTo>
                    <a:lnTo>
                      <a:pt x="159" y="104"/>
                    </a:lnTo>
                    <a:lnTo>
                      <a:pt x="196" y="105"/>
                    </a:lnTo>
                    <a:lnTo>
                      <a:pt x="233" y="104"/>
                    </a:lnTo>
                    <a:lnTo>
                      <a:pt x="268" y="101"/>
                    </a:lnTo>
                    <a:lnTo>
                      <a:pt x="301" y="98"/>
                    </a:lnTo>
                    <a:lnTo>
                      <a:pt x="330" y="93"/>
                    </a:lnTo>
                    <a:lnTo>
                      <a:pt x="352" y="86"/>
                    </a:lnTo>
                    <a:lnTo>
                      <a:pt x="369" y="81"/>
                    </a:lnTo>
                    <a:lnTo>
                      <a:pt x="369" y="189"/>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grpSp>
        <p:grpSp>
          <p:nvGrpSpPr>
            <p:cNvPr id="63511" name="Group 47"/>
            <p:cNvGrpSpPr>
              <a:grpSpLocks/>
            </p:cNvGrpSpPr>
            <p:nvPr/>
          </p:nvGrpSpPr>
          <p:grpSpPr bwMode="auto">
            <a:xfrm>
              <a:off x="0" y="1516"/>
              <a:ext cx="446" cy="447"/>
              <a:chOff x="310" y="3364"/>
              <a:chExt cx="446" cy="447"/>
            </a:xfrm>
          </p:grpSpPr>
          <p:sp>
            <p:nvSpPr>
              <p:cNvPr id="22" name="Oval 48"/>
              <p:cNvSpPr>
                <a:spLocks noChangeArrowheads="1"/>
              </p:cNvSpPr>
              <p:nvPr/>
            </p:nvSpPr>
            <p:spPr bwMode="auto">
              <a:xfrm>
                <a:off x="310" y="3370"/>
                <a:ext cx="446" cy="447"/>
              </a:xfrm>
              <a:prstGeom prst="ellipse">
                <a:avLst/>
              </a:prstGeom>
              <a:gradFill rotWithShape="1">
                <a:gsLst>
                  <a:gs pos="0">
                    <a:srgbClr val="427E67"/>
                  </a:gs>
                  <a:gs pos="100000">
                    <a:srgbClr val="006699"/>
                  </a:gs>
                </a:gsLst>
                <a:lin ang="5400000" scaled="1"/>
              </a:gradFill>
              <a:ln w="9525">
                <a:noFill/>
                <a:round/>
                <a:headEnd/>
                <a:tailEnd/>
              </a:ln>
            </p:spPr>
            <p:txBody>
              <a:bodyPr wrap="none" lIns="0" tIns="0" rIns="0" bIns="0" anchor="ctr"/>
              <a:lstStyle/>
              <a:p>
                <a:pPr fontAlgn="auto">
                  <a:spcBef>
                    <a:spcPct val="50000"/>
                  </a:spcBef>
                  <a:spcAft>
                    <a:spcPts val="0"/>
                  </a:spcAft>
                  <a:buClr>
                    <a:srgbClr val="00649D"/>
                  </a:buClr>
                  <a:buFont typeface="Wingdings" pitchFamily="2" charset="2"/>
                  <a:buNone/>
                  <a:defRPr/>
                </a:pPr>
                <a:endParaRPr lang="en-US" kern="0">
                  <a:solidFill>
                    <a:srgbClr val="000000"/>
                  </a:solidFill>
                  <a:latin typeface="Arial" pitchFamily="34" charset="0"/>
                  <a:ea typeface="MS PGothic" pitchFamily="34" charset="-128"/>
                  <a:cs typeface="+mn-cs"/>
                </a:endParaRPr>
              </a:p>
            </p:txBody>
          </p:sp>
          <p:grpSp>
            <p:nvGrpSpPr>
              <p:cNvPr id="63513" name="Group 49"/>
              <p:cNvGrpSpPr>
                <a:grpSpLocks/>
              </p:cNvGrpSpPr>
              <p:nvPr/>
            </p:nvGrpSpPr>
            <p:grpSpPr bwMode="auto">
              <a:xfrm>
                <a:off x="409" y="3425"/>
                <a:ext cx="238" cy="349"/>
                <a:chOff x="4896" y="1991"/>
                <a:chExt cx="290" cy="424"/>
              </a:xfrm>
            </p:grpSpPr>
            <p:sp>
              <p:nvSpPr>
                <p:cNvPr id="24" name="Freeform 50"/>
                <p:cNvSpPr>
                  <a:spLocks/>
                </p:cNvSpPr>
                <p:nvPr/>
              </p:nvSpPr>
              <p:spPr bwMode="auto">
                <a:xfrm>
                  <a:off x="4896" y="2233"/>
                  <a:ext cx="290" cy="183"/>
                </a:xfrm>
                <a:custGeom>
                  <a:avLst/>
                  <a:gdLst>
                    <a:gd name="T0" fmla="*/ 1 w 522"/>
                    <a:gd name="T1" fmla="*/ 0 h 322"/>
                    <a:gd name="T2" fmla="*/ 1 w 522"/>
                    <a:gd name="T3" fmla="*/ 1 h 322"/>
                    <a:gd name="T4" fmla="*/ 1 w 522"/>
                    <a:gd name="T5" fmla="*/ 1 h 322"/>
                    <a:gd name="T6" fmla="*/ 1 w 522"/>
                    <a:gd name="T7" fmla="*/ 1 h 322"/>
                    <a:gd name="T8" fmla="*/ 1 w 522"/>
                    <a:gd name="T9" fmla="*/ 1 h 322"/>
                    <a:gd name="T10" fmla="*/ 1 w 522"/>
                    <a:gd name="T11" fmla="*/ 1 h 322"/>
                    <a:gd name="T12" fmla="*/ 1 w 522"/>
                    <a:gd name="T13" fmla="*/ 1 h 322"/>
                    <a:gd name="T14" fmla="*/ 1 w 522"/>
                    <a:gd name="T15" fmla="*/ 1 h 322"/>
                    <a:gd name="T16" fmla="*/ 1 w 522"/>
                    <a:gd name="T17" fmla="*/ 1 h 322"/>
                    <a:gd name="T18" fmla="*/ 1 w 522"/>
                    <a:gd name="T19" fmla="*/ 1 h 322"/>
                    <a:gd name="T20" fmla="*/ 1 w 522"/>
                    <a:gd name="T21" fmla="*/ 1 h 322"/>
                    <a:gd name="T22" fmla="*/ 1 w 522"/>
                    <a:gd name="T23" fmla="*/ 1 h 322"/>
                    <a:gd name="T24" fmla="*/ 1 w 522"/>
                    <a:gd name="T25" fmla="*/ 1 h 322"/>
                    <a:gd name="T26" fmla="*/ 1 w 522"/>
                    <a:gd name="T27" fmla="*/ 1 h 322"/>
                    <a:gd name="T28" fmla="*/ 1 w 522"/>
                    <a:gd name="T29" fmla="*/ 1 h 322"/>
                    <a:gd name="T30" fmla="*/ 1 w 522"/>
                    <a:gd name="T31" fmla="*/ 1 h 322"/>
                    <a:gd name="T32" fmla="*/ 1 w 522"/>
                    <a:gd name="T33" fmla="*/ 1 h 322"/>
                    <a:gd name="T34" fmla="*/ 0 w 522"/>
                    <a:gd name="T35" fmla="*/ 1 h 322"/>
                    <a:gd name="T36" fmla="*/ 0 w 522"/>
                    <a:gd name="T37" fmla="*/ 1 h 322"/>
                    <a:gd name="T38" fmla="*/ 1 w 522"/>
                    <a:gd name="T39" fmla="*/ 1 h 322"/>
                    <a:gd name="T40" fmla="*/ 1 w 522"/>
                    <a:gd name="T41" fmla="*/ 0 h 322"/>
                    <a:gd name="T42" fmla="*/ 1 w 522"/>
                    <a:gd name="T43" fmla="*/ 0 h 32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22"/>
                    <a:gd name="T67" fmla="*/ 0 h 322"/>
                    <a:gd name="T68" fmla="*/ 522 w 522"/>
                    <a:gd name="T69" fmla="*/ 322 h 32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22" h="322">
                      <a:moveTo>
                        <a:pt x="386" y="0"/>
                      </a:moveTo>
                      <a:lnTo>
                        <a:pt x="484" y="99"/>
                      </a:lnTo>
                      <a:lnTo>
                        <a:pt x="522" y="60"/>
                      </a:lnTo>
                      <a:lnTo>
                        <a:pt x="522" y="214"/>
                      </a:lnTo>
                      <a:lnTo>
                        <a:pt x="369" y="214"/>
                      </a:lnTo>
                      <a:lnTo>
                        <a:pt x="410" y="173"/>
                      </a:lnTo>
                      <a:lnTo>
                        <a:pt x="317" y="81"/>
                      </a:lnTo>
                      <a:lnTo>
                        <a:pt x="317" y="214"/>
                      </a:lnTo>
                      <a:lnTo>
                        <a:pt x="369" y="214"/>
                      </a:lnTo>
                      <a:lnTo>
                        <a:pt x="261" y="322"/>
                      </a:lnTo>
                      <a:lnTo>
                        <a:pt x="153" y="214"/>
                      </a:lnTo>
                      <a:lnTo>
                        <a:pt x="205" y="214"/>
                      </a:lnTo>
                      <a:lnTo>
                        <a:pt x="205" y="81"/>
                      </a:lnTo>
                      <a:lnTo>
                        <a:pt x="114" y="173"/>
                      </a:lnTo>
                      <a:lnTo>
                        <a:pt x="153" y="214"/>
                      </a:lnTo>
                      <a:lnTo>
                        <a:pt x="0" y="214"/>
                      </a:lnTo>
                      <a:lnTo>
                        <a:pt x="0" y="60"/>
                      </a:lnTo>
                      <a:lnTo>
                        <a:pt x="38" y="99"/>
                      </a:lnTo>
                      <a:lnTo>
                        <a:pt x="136" y="0"/>
                      </a:lnTo>
                      <a:lnTo>
                        <a:pt x="386" y="0"/>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25" name="Freeform 51"/>
                <p:cNvSpPr>
                  <a:spLocks/>
                </p:cNvSpPr>
                <p:nvPr/>
              </p:nvSpPr>
              <p:spPr bwMode="auto">
                <a:xfrm>
                  <a:off x="4896" y="2145"/>
                  <a:ext cx="64" cy="67"/>
                </a:xfrm>
                <a:custGeom>
                  <a:avLst/>
                  <a:gdLst>
                    <a:gd name="T0" fmla="*/ 1 w 116"/>
                    <a:gd name="T1" fmla="*/ 1 h 116"/>
                    <a:gd name="T2" fmla="*/ 1 w 116"/>
                    <a:gd name="T3" fmla="*/ 1 h 116"/>
                    <a:gd name="T4" fmla="*/ 1 w 116"/>
                    <a:gd name="T5" fmla="*/ 1 h 116"/>
                    <a:gd name="T6" fmla="*/ 1 w 116"/>
                    <a:gd name="T7" fmla="*/ 1 h 116"/>
                    <a:gd name="T8" fmla="*/ 1 w 116"/>
                    <a:gd name="T9" fmla="*/ 1 h 116"/>
                    <a:gd name="T10" fmla="*/ 1 w 116"/>
                    <a:gd name="T11" fmla="*/ 1 h 116"/>
                    <a:gd name="T12" fmla="*/ 1 w 116"/>
                    <a:gd name="T13" fmla="*/ 1 h 116"/>
                    <a:gd name="T14" fmla="*/ 1 w 116"/>
                    <a:gd name="T15" fmla="*/ 1 h 116"/>
                    <a:gd name="T16" fmla="*/ 1 w 116"/>
                    <a:gd name="T17" fmla="*/ 1 h 116"/>
                    <a:gd name="T18" fmla="*/ 1 w 116"/>
                    <a:gd name="T19" fmla="*/ 1 h 116"/>
                    <a:gd name="T20" fmla="*/ 1 w 116"/>
                    <a:gd name="T21" fmla="*/ 1 h 116"/>
                    <a:gd name="T22" fmla="*/ 1 w 116"/>
                    <a:gd name="T23" fmla="*/ 1 h 116"/>
                    <a:gd name="T24" fmla="*/ 1 w 116"/>
                    <a:gd name="T25" fmla="*/ 1 h 116"/>
                    <a:gd name="T26" fmla="*/ 1 w 116"/>
                    <a:gd name="T27" fmla="*/ 1 h 116"/>
                    <a:gd name="T28" fmla="*/ 1 w 116"/>
                    <a:gd name="T29" fmla="*/ 1 h 116"/>
                    <a:gd name="T30" fmla="*/ 1 w 116"/>
                    <a:gd name="T31" fmla="*/ 1 h 116"/>
                    <a:gd name="T32" fmla="*/ 1 w 116"/>
                    <a:gd name="T33" fmla="*/ 1 h 116"/>
                    <a:gd name="T34" fmla="*/ 1 w 116"/>
                    <a:gd name="T35" fmla="*/ 1 h 116"/>
                    <a:gd name="T36" fmla="*/ 1 w 116"/>
                    <a:gd name="T37" fmla="*/ 0 h 116"/>
                    <a:gd name="T38" fmla="*/ 1 w 116"/>
                    <a:gd name="T39" fmla="*/ 0 h 116"/>
                    <a:gd name="T40" fmla="*/ 1 w 116"/>
                    <a:gd name="T41" fmla="*/ 1 h 116"/>
                    <a:gd name="T42" fmla="*/ 1 w 116"/>
                    <a:gd name="T43" fmla="*/ 1 h 116"/>
                    <a:gd name="T44" fmla="*/ 1 w 116"/>
                    <a:gd name="T45" fmla="*/ 1 h 116"/>
                    <a:gd name="T46" fmla="*/ 1 w 116"/>
                    <a:gd name="T47" fmla="*/ 1 h 116"/>
                    <a:gd name="T48" fmla="*/ 1 w 116"/>
                    <a:gd name="T49" fmla="*/ 1 h 116"/>
                    <a:gd name="T50" fmla="*/ 1 w 116"/>
                    <a:gd name="T51" fmla="*/ 1 h 116"/>
                    <a:gd name="T52" fmla="*/ 1 w 116"/>
                    <a:gd name="T53" fmla="*/ 1 h 116"/>
                    <a:gd name="T54" fmla="*/ 0 w 116"/>
                    <a:gd name="T55" fmla="*/ 1 h 116"/>
                    <a:gd name="T56" fmla="*/ 0 w 116"/>
                    <a:gd name="T57" fmla="*/ 1 h 116"/>
                    <a:gd name="T58" fmla="*/ 1 w 116"/>
                    <a:gd name="T59" fmla="*/ 1 h 116"/>
                    <a:gd name="T60" fmla="*/ 1 w 116"/>
                    <a:gd name="T61" fmla="*/ 1 h 116"/>
                    <a:gd name="T62" fmla="*/ 1 w 116"/>
                    <a:gd name="T63" fmla="*/ 1 h 116"/>
                    <a:gd name="T64" fmla="*/ 1 w 116"/>
                    <a:gd name="T65" fmla="*/ 1 h 116"/>
                    <a:gd name="T66" fmla="*/ 1 w 116"/>
                    <a:gd name="T67" fmla="*/ 1 h 116"/>
                    <a:gd name="T68" fmla="*/ 1 w 116"/>
                    <a:gd name="T69" fmla="*/ 1 h 116"/>
                    <a:gd name="T70" fmla="*/ 1 w 116"/>
                    <a:gd name="T71" fmla="*/ 1 h 116"/>
                    <a:gd name="T72" fmla="*/ 1 w 116"/>
                    <a:gd name="T73" fmla="*/ 1 h 11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6"/>
                    <a:gd name="T112" fmla="*/ 0 h 116"/>
                    <a:gd name="T113" fmla="*/ 116 w 116"/>
                    <a:gd name="T114" fmla="*/ 116 h 11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6" h="116">
                      <a:moveTo>
                        <a:pt x="58" y="116"/>
                      </a:moveTo>
                      <a:lnTo>
                        <a:pt x="58" y="116"/>
                      </a:lnTo>
                      <a:lnTo>
                        <a:pt x="69" y="115"/>
                      </a:lnTo>
                      <a:lnTo>
                        <a:pt x="81" y="112"/>
                      </a:lnTo>
                      <a:lnTo>
                        <a:pt x="90" y="107"/>
                      </a:lnTo>
                      <a:lnTo>
                        <a:pt x="99" y="99"/>
                      </a:lnTo>
                      <a:lnTo>
                        <a:pt x="105" y="91"/>
                      </a:lnTo>
                      <a:lnTo>
                        <a:pt x="111" y="81"/>
                      </a:lnTo>
                      <a:lnTo>
                        <a:pt x="115" y="70"/>
                      </a:lnTo>
                      <a:lnTo>
                        <a:pt x="116" y="58"/>
                      </a:lnTo>
                      <a:lnTo>
                        <a:pt x="115" y="47"/>
                      </a:lnTo>
                      <a:lnTo>
                        <a:pt x="111" y="36"/>
                      </a:lnTo>
                      <a:lnTo>
                        <a:pt x="105" y="26"/>
                      </a:lnTo>
                      <a:lnTo>
                        <a:pt x="99" y="18"/>
                      </a:lnTo>
                      <a:lnTo>
                        <a:pt x="90" y="11"/>
                      </a:lnTo>
                      <a:lnTo>
                        <a:pt x="81" y="5"/>
                      </a:lnTo>
                      <a:lnTo>
                        <a:pt x="69" y="1"/>
                      </a:lnTo>
                      <a:lnTo>
                        <a:pt x="58" y="0"/>
                      </a:lnTo>
                      <a:lnTo>
                        <a:pt x="46" y="1"/>
                      </a:lnTo>
                      <a:lnTo>
                        <a:pt x="36" y="5"/>
                      </a:lnTo>
                      <a:lnTo>
                        <a:pt x="25" y="11"/>
                      </a:lnTo>
                      <a:lnTo>
                        <a:pt x="17" y="18"/>
                      </a:lnTo>
                      <a:lnTo>
                        <a:pt x="10" y="26"/>
                      </a:lnTo>
                      <a:lnTo>
                        <a:pt x="4" y="36"/>
                      </a:lnTo>
                      <a:lnTo>
                        <a:pt x="1" y="47"/>
                      </a:lnTo>
                      <a:lnTo>
                        <a:pt x="0" y="58"/>
                      </a:lnTo>
                      <a:lnTo>
                        <a:pt x="1" y="70"/>
                      </a:lnTo>
                      <a:lnTo>
                        <a:pt x="4" y="81"/>
                      </a:lnTo>
                      <a:lnTo>
                        <a:pt x="10" y="91"/>
                      </a:lnTo>
                      <a:lnTo>
                        <a:pt x="17" y="99"/>
                      </a:lnTo>
                      <a:lnTo>
                        <a:pt x="25" y="107"/>
                      </a:lnTo>
                      <a:lnTo>
                        <a:pt x="36" y="112"/>
                      </a:lnTo>
                      <a:lnTo>
                        <a:pt x="46" y="115"/>
                      </a:lnTo>
                      <a:lnTo>
                        <a:pt x="58" y="116"/>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26" name="Freeform 52"/>
                <p:cNvSpPr>
                  <a:spLocks/>
                </p:cNvSpPr>
                <p:nvPr/>
              </p:nvSpPr>
              <p:spPr bwMode="auto">
                <a:xfrm>
                  <a:off x="4952" y="2069"/>
                  <a:ext cx="64" cy="67"/>
                </a:xfrm>
                <a:custGeom>
                  <a:avLst/>
                  <a:gdLst>
                    <a:gd name="T0" fmla="*/ 1 w 115"/>
                    <a:gd name="T1" fmla="*/ 1 h 116"/>
                    <a:gd name="T2" fmla="*/ 1 w 115"/>
                    <a:gd name="T3" fmla="*/ 1 h 116"/>
                    <a:gd name="T4" fmla="*/ 1 w 115"/>
                    <a:gd name="T5" fmla="*/ 1 h 116"/>
                    <a:gd name="T6" fmla="*/ 1 w 115"/>
                    <a:gd name="T7" fmla="*/ 1 h 116"/>
                    <a:gd name="T8" fmla="*/ 1 w 115"/>
                    <a:gd name="T9" fmla="*/ 1 h 116"/>
                    <a:gd name="T10" fmla="*/ 1 w 115"/>
                    <a:gd name="T11" fmla="*/ 1 h 116"/>
                    <a:gd name="T12" fmla="*/ 1 w 115"/>
                    <a:gd name="T13" fmla="*/ 1 h 116"/>
                    <a:gd name="T14" fmla="*/ 1 w 115"/>
                    <a:gd name="T15" fmla="*/ 1 h 116"/>
                    <a:gd name="T16" fmla="*/ 1 w 115"/>
                    <a:gd name="T17" fmla="*/ 1 h 116"/>
                    <a:gd name="T18" fmla="*/ 1 w 115"/>
                    <a:gd name="T19" fmla="*/ 1 h 116"/>
                    <a:gd name="T20" fmla="*/ 1 w 115"/>
                    <a:gd name="T21" fmla="*/ 1 h 116"/>
                    <a:gd name="T22" fmla="*/ 1 w 115"/>
                    <a:gd name="T23" fmla="*/ 1 h 116"/>
                    <a:gd name="T24" fmla="*/ 1 w 115"/>
                    <a:gd name="T25" fmla="*/ 1 h 116"/>
                    <a:gd name="T26" fmla="*/ 1 w 115"/>
                    <a:gd name="T27" fmla="*/ 1 h 116"/>
                    <a:gd name="T28" fmla="*/ 1 w 115"/>
                    <a:gd name="T29" fmla="*/ 1 h 116"/>
                    <a:gd name="T30" fmla="*/ 1 w 115"/>
                    <a:gd name="T31" fmla="*/ 1 h 116"/>
                    <a:gd name="T32" fmla="*/ 1 w 115"/>
                    <a:gd name="T33" fmla="*/ 1 h 116"/>
                    <a:gd name="T34" fmla="*/ 1 w 115"/>
                    <a:gd name="T35" fmla="*/ 1 h 116"/>
                    <a:gd name="T36" fmla="*/ 1 w 115"/>
                    <a:gd name="T37" fmla="*/ 0 h 116"/>
                    <a:gd name="T38" fmla="*/ 1 w 115"/>
                    <a:gd name="T39" fmla="*/ 0 h 116"/>
                    <a:gd name="T40" fmla="*/ 1 w 115"/>
                    <a:gd name="T41" fmla="*/ 1 h 116"/>
                    <a:gd name="T42" fmla="*/ 1 w 115"/>
                    <a:gd name="T43" fmla="*/ 1 h 116"/>
                    <a:gd name="T44" fmla="*/ 1 w 115"/>
                    <a:gd name="T45" fmla="*/ 1 h 116"/>
                    <a:gd name="T46" fmla="*/ 1 w 115"/>
                    <a:gd name="T47" fmla="*/ 1 h 116"/>
                    <a:gd name="T48" fmla="*/ 1 w 115"/>
                    <a:gd name="T49" fmla="*/ 1 h 116"/>
                    <a:gd name="T50" fmla="*/ 1 w 115"/>
                    <a:gd name="T51" fmla="*/ 1 h 116"/>
                    <a:gd name="T52" fmla="*/ 1 w 115"/>
                    <a:gd name="T53" fmla="*/ 1 h 116"/>
                    <a:gd name="T54" fmla="*/ 0 w 115"/>
                    <a:gd name="T55" fmla="*/ 1 h 116"/>
                    <a:gd name="T56" fmla="*/ 0 w 115"/>
                    <a:gd name="T57" fmla="*/ 1 h 116"/>
                    <a:gd name="T58" fmla="*/ 1 w 115"/>
                    <a:gd name="T59" fmla="*/ 1 h 116"/>
                    <a:gd name="T60" fmla="*/ 1 w 115"/>
                    <a:gd name="T61" fmla="*/ 1 h 116"/>
                    <a:gd name="T62" fmla="*/ 1 w 115"/>
                    <a:gd name="T63" fmla="*/ 1 h 116"/>
                    <a:gd name="T64" fmla="*/ 1 w 115"/>
                    <a:gd name="T65" fmla="*/ 1 h 116"/>
                    <a:gd name="T66" fmla="*/ 1 w 115"/>
                    <a:gd name="T67" fmla="*/ 1 h 116"/>
                    <a:gd name="T68" fmla="*/ 1 w 115"/>
                    <a:gd name="T69" fmla="*/ 1 h 116"/>
                    <a:gd name="T70" fmla="*/ 1 w 115"/>
                    <a:gd name="T71" fmla="*/ 1 h 116"/>
                    <a:gd name="T72" fmla="*/ 1 w 115"/>
                    <a:gd name="T73" fmla="*/ 1 h 11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5"/>
                    <a:gd name="T112" fmla="*/ 0 h 116"/>
                    <a:gd name="T113" fmla="*/ 115 w 115"/>
                    <a:gd name="T114" fmla="*/ 116 h 11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5" h="116">
                      <a:moveTo>
                        <a:pt x="58" y="116"/>
                      </a:moveTo>
                      <a:lnTo>
                        <a:pt x="58" y="116"/>
                      </a:lnTo>
                      <a:lnTo>
                        <a:pt x="70" y="115"/>
                      </a:lnTo>
                      <a:lnTo>
                        <a:pt x="80" y="111"/>
                      </a:lnTo>
                      <a:lnTo>
                        <a:pt x="91" y="105"/>
                      </a:lnTo>
                      <a:lnTo>
                        <a:pt x="99" y="98"/>
                      </a:lnTo>
                      <a:lnTo>
                        <a:pt x="106" y="90"/>
                      </a:lnTo>
                      <a:lnTo>
                        <a:pt x="111" y="80"/>
                      </a:lnTo>
                      <a:lnTo>
                        <a:pt x="114" y="69"/>
                      </a:lnTo>
                      <a:lnTo>
                        <a:pt x="115" y="58"/>
                      </a:lnTo>
                      <a:lnTo>
                        <a:pt x="114" y="46"/>
                      </a:lnTo>
                      <a:lnTo>
                        <a:pt x="111" y="36"/>
                      </a:lnTo>
                      <a:lnTo>
                        <a:pt x="106" y="25"/>
                      </a:lnTo>
                      <a:lnTo>
                        <a:pt x="99" y="17"/>
                      </a:lnTo>
                      <a:lnTo>
                        <a:pt x="91" y="10"/>
                      </a:lnTo>
                      <a:lnTo>
                        <a:pt x="80" y="4"/>
                      </a:lnTo>
                      <a:lnTo>
                        <a:pt x="70" y="1"/>
                      </a:lnTo>
                      <a:lnTo>
                        <a:pt x="58" y="0"/>
                      </a:lnTo>
                      <a:lnTo>
                        <a:pt x="46" y="1"/>
                      </a:lnTo>
                      <a:lnTo>
                        <a:pt x="35" y="4"/>
                      </a:lnTo>
                      <a:lnTo>
                        <a:pt x="26" y="10"/>
                      </a:lnTo>
                      <a:lnTo>
                        <a:pt x="16" y="17"/>
                      </a:lnTo>
                      <a:lnTo>
                        <a:pt x="9" y="25"/>
                      </a:lnTo>
                      <a:lnTo>
                        <a:pt x="5" y="36"/>
                      </a:lnTo>
                      <a:lnTo>
                        <a:pt x="1" y="46"/>
                      </a:lnTo>
                      <a:lnTo>
                        <a:pt x="0" y="58"/>
                      </a:lnTo>
                      <a:lnTo>
                        <a:pt x="1" y="69"/>
                      </a:lnTo>
                      <a:lnTo>
                        <a:pt x="5" y="80"/>
                      </a:lnTo>
                      <a:lnTo>
                        <a:pt x="9" y="90"/>
                      </a:lnTo>
                      <a:lnTo>
                        <a:pt x="16" y="98"/>
                      </a:lnTo>
                      <a:lnTo>
                        <a:pt x="26" y="105"/>
                      </a:lnTo>
                      <a:lnTo>
                        <a:pt x="35" y="111"/>
                      </a:lnTo>
                      <a:lnTo>
                        <a:pt x="46" y="115"/>
                      </a:lnTo>
                      <a:lnTo>
                        <a:pt x="58" y="116"/>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27" name="Freeform 53"/>
                <p:cNvSpPr>
                  <a:spLocks/>
                </p:cNvSpPr>
                <p:nvPr/>
              </p:nvSpPr>
              <p:spPr bwMode="auto">
                <a:xfrm>
                  <a:off x="5008" y="1991"/>
                  <a:ext cx="66" cy="67"/>
                </a:xfrm>
                <a:custGeom>
                  <a:avLst/>
                  <a:gdLst>
                    <a:gd name="T0" fmla="*/ 1 w 116"/>
                    <a:gd name="T1" fmla="*/ 1 h 116"/>
                    <a:gd name="T2" fmla="*/ 1 w 116"/>
                    <a:gd name="T3" fmla="*/ 1 h 116"/>
                    <a:gd name="T4" fmla="*/ 1 w 116"/>
                    <a:gd name="T5" fmla="*/ 1 h 116"/>
                    <a:gd name="T6" fmla="*/ 1 w 116"/>
                    <a:gd name="T7" fmla="*/ 1 h 116"/>
                    <a:gd name="T8" fmla="*/ 1 w 116"/>
                    <a:gd name="T9" fmla="*/ 1 h 116"/>
                    <a:gd name="T10" fmla="*/ 1 w 116"/>
                    <a:gd name="T11" fmla="*/ 1 h 116"/>
                    <a:gd name="T12" fmla="*/ 1 w 116"/>
                    <a:gd name="T13" fmla="*/ 1 h 116"/>
                    <a:gd name="T14" fmla="*/ 1 w 116"/>
                    <a:gd name="T15" fmla="*/ 1 h 116"/>
                    <a:gd name="T16" fmla="*/ 1 w 116"/>
                    <a:gd name="T17" fmla="*/ 1 h 116"/>
                    <a:gd name="T18" fmla="*/ 1 w 116"/>
                    <a:gd name="T19" fmla="*/ 1 h 116"/>
                    <a:gd name="T20" fmla="*/ 1 w 116"/>
                    <a:gd name="T21" fmla="*/ 1 h 116"/>
                    <a:gd name="T22" fmla="*/ 1 w 116"/>
                    <a:gd name="T23" fmla="*/ 1 h 116"/>
                    <a:gd name="T24" fmla="*/ 1 w 116"/>
                    <a:gd name="T25" fmla="*/ 1 h 116"/>
                    <a:gd name="T26" fmla="*/ 1 w 116"/>
                    <a:gd name="T27" fmla="*/ 1 h 116"/>
                    <a:gd name="T28" fmla="*/ 1 w 116"/>
                    <a:gd name="T29" fmla="*/ 1 h 116"/>
                    <a:gd name="T30" fmla="*/ 1 w 116"/>
                    <a:gd name="T31" fmla="*/ 1 h 116"/>
                    <a:gd name="T32" fmla="*/ 1 w 116"/>
                    <a:gd name="T33" fmla="*/ 1 h 116"/>
                    <a:gd name="T34" fmla="*/ 1 w 116"/>
                    <a:gd name="T35" fmla="*/ 1 h 116"/>
                    <a:gd name="T36" fmla="*/ 1 w 116"/>
                    <a:gd name="T37" fmla="*/ 0 h 116"/>
                    <a:gd name="T38" fmla="*/ 1 w 116"/>
                    <a:gd name="T39" fmla="*/ 0 h 116"/>
                    <a:gd name="T40" fmla="*/ 1 w 116"/>
                    <a:gd name="T41" fmla="*/ 1 h 116"/>
                    <a:gd name="T42" fmla="*/ 1 w 116"/>
                    <a:gd name="T43" fmla="*/ 1 h 116"/>
                    <a:gd name="T44" fmla="*/ 1 w 116"/>
                    <a:gd name="T45" fmla="*/ 1 h 116"/>
                    <a:gd name="T46" fmla="*/ 1 w 116"/>
                    <a:gd name="T47" fmla="*/ 1 h 116"/>
                    <a:gd name="T48" fmla="*/ 1 w 116"/>
                    <a:gd name="T49" fmla="*/ 1 h 116"/>
                    <a:gd name="T50" fmla="*/ 1 w 116"/>
                    <a:gd name="T51" fmla="*/ 1 h 116"/>
                    <a:gd name="T52" fmla="*/ 1 w 116"/>
                    <a:gd name="T53" fmla="*/ 1 h 116"/>
                    <a:gd name="T54" fmla="*/ 0 w 116"/>
                    <a:gd name="T55" fmla="*/ 1 h 116"/>
                    <a:gd name="T56" fmla="*/ 0 w 116"/>
                    <a:gd name="T57" fmla="*/ 1 h 116"/>
                    <a:gd name="T58" fmla="*/ 1 w 116"/>
                    <a:gd name="T59" fmla="*/ 1 h 116"/>
                    <a:gd name="T60" fmla="*/ 1 w 116"/>
                    <a:gd name="T61" fmla="*/ 1 h 116"/>
                    <a:gd name="T62" fmla="*/ 1 w 116"/>
                    <a:gd name="T63" fmla="*/ 1 h 116"/>
                    <a:gd name="T64" fmla="*/ 1 w 116"/>
                    <a:gd name="T65" fmla="*/ 1 h 116"/>
                    <a:gd name="T66" fmla="*/ 1 w 116"/>
                    <a:gd name="T67" fmla="*/ 1 h 116"/>
                    <a:gd name="T68" fmla="*/ 1 w 116"/>
                    <a:gd name="T69" fmla="*/ 1 h 116"/>
                    <a:gd name="T70" fmla="*/ 1 w 116"/>
                    <a:gd name="T71" fmla="*/ 1 h 116"/>
                    <a:gd name="T72" fmla="*/ 1 w 116"/>
                    <a:gd name="T73" fmla="*/ 1 h 11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6"/>
                    <a:gd name="T112" fmla="*/ 0 h 116"/>
                    <a:gd name="T113" fmla="*/ 116 w 116"/>
                    <a:gd name="T114" fmla="*/ 116 h 11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6" h="116">
                      <a:moveTo>
                        <a:pt x="58" y="116"/>
                      </a:moveTo>
                      <a:lnTo>
                        <a:pt x="58" y="116"/>
                      </a:lnTo>
                      <a:lnTo>
                        <a:pt x="70" y="115"/>
                      </a:lnTo>
                      <a:lnTo>
                        <a:pt x="81" y="112"/>
                      </a:lnTo>
                      <a:lnTo>
                        <a:pt x="91" y="106"/>
                      </a:lnTo>
                      <a:lnTo>
                        <a:pt x="99" y="99"/>
                      </a:lnTo>
                      <a:lnTo>
                        <a:pt x="106" y="91"/>
                      </a:lnTo>
                      <a:lnTo>
                        <a:pt x="111" y="80"/>
                      </a:lnTo>
                      <a:lnTo>
                        <a:pt x="115" y="70"/>
                      </a:lnTo>
                      <a:lnTo>
                        <a:pt x="116" y="58"/>
                      </a:lnTo>
                      <a:lnTo>
                        <a:pt x="115" y="46"/>
                      </a:lnTo>
                      <a:lnTo>
                        <a:pt x="111" y="35"/>
                      </a:lnTo>
                      <a:lnTo>
                        <a:pt x="106" y="26"/>
                      </a:lnTo>
                      <a:lnTo>
                        <a:pt x="99" y="17"/>
                      </a:lnTo>
                      <a:lnTo>
                        <a:pt x="91" y="9"/>
                      </a:lnTo>
                      <a:lnTo>
                        <a:pt x="81" y="5"/>
                      </a:lnTo>
                      <a:lnTo>
                        <a:pt x="70" y="1"/>
                      </a:lnTo>
                      <a:lnTo>
                        <a:pt x="58" y="0"/>
                      </a:lnTo>
                      <a:lnTo>
                        <a:pt x="46" y="1"/>
                      </a:lnTo>
                      <a:lnTo>
                        <a:pt x="36" y="5"/>
                      </a:lnTo>
                      <a:lnTo>
                        <a:pt x="26" y="9"/>
                      </a:lnTo>
                      <a:lnTo>
                        <a:pt x="17" y="17"/>
                      </a:lnTo>
                      <a:lnTo>
                        <a:pt x="10" y="26"/>
                      </a:lnTo>
                      <a:lnTo>
                        <a:pt x="5" y="35"/>
                      </a:lnTo>
                      <a:lnTo>
                        <a:pt x="1" y="46"/>
                      </a:lnTo>
                      <a:lnTo>
                        <a:pt x="0" y="58"/>
                      </a:lnTo>
                      <a:lnTo>
                        <a:pt x="1" y="70"/>
                      </a:lnTo>
                      <a:lnTo>
                        <a:pt x="5" y="80"/>
                      </a:lnTo>
                      <a:lnTo>
                        <a:pt x="10" y="91"/>
                      </a:lnTo>
                      <a:lnTo>
                        <a:pt x="17" y="99"/>
                      </a:lnTo>
                      <a:lnTo>
                        <a:pt x="26" y="106"/>
                      </a:lnTo>
                      <a:lnTo>
                        <a:pt x="36" y="112"/>
                      </a:lnTo>
                      <a:lnTo>
                        <a:pt x="46" y="115"/>
                      </a:lnTo>
                      <a:lnTo>
                        <a:pt x="58" y="116"/>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28" name="Freeform 54"/>
                <p:cNvSpPr>
                  <a:spLocks/>
                </p:cNvSpPr>
                <p:nvPr/>
              </p:nvSpPr>
              <p:spPr bwMode="auto">
                <a:xfrm>
                  <a:off x="5008" y="2145"/>
                  <a:ext cx="66" cy="67"/>
                </a:xfrm>
                <a:custGeom>
                  <a:avLst/>
                  <a:gdLst>
                    <a:gd name="T0" fmla="*/ 1 w 116"/>
                    <a:gd name="T1" fmla="*/ 0 h 116"/>
                    <a:gd name="T2" fmla="*/ 1 w 116"/>
                    <a:gd name="T3" fmla="*/ 0 h 116"/>
                    <a:gd name="T4" fmla="*/ 1 w 116"/>
                    <a:gd name="T5" fmla="*/ 1 h 116"/>
                    <a:gd name="T6" fmla="*/ 1 w 116"/>
                    <a:gd name="T7" fmla="*/ 1 h 116"/>
                    <a:gd name="T8" fmla="*/ 1 w 116"/>
                    <a:gd name="T9" fmla="*/ 1 h 116"/>
                    <a:gd name="T10" fmla="*/ 1 w 116"/>
                    <a:gd name="T11" fmla="*/ 1 h 116"/>
                    <a:gd name="T12" fmla="*/ 1 w 116"/>
                    <a:gd name="T13" fmla="*/ 1 h 116"/>
                    <a:gd name="T14" fmla="*/ 1 w 116"/>
                    <a:gd name="T15" fmla="*/ 1 h 116"/>
                    <a:gd name="T16" fmla="*/ 1 w 116"/>
                    <a:gd name="T17" fmla="*/ 1 h 116"/>
                    <a:gd name="T18" fmla="*/ 0 w 116"/>
                    <a:gd name="T19" fmla="*/ 1 h 116"/>
                    <a:gd name="T20" fmla="*/ 0 w 116"/>
                    <a:gd name="T21" fmla="*/ 1 h 116"/>
                    <a:gd name="T22" fmla="*/ 1 w 116"/>
                    <a:gd name="T23" fmla="*/ 1 h 116"/>
                    <a:gd name="T24" fmla="*/ 1 w 116"/>
                    <a:gd name="T25" fmla="*/ 1 h 116"/>
                    <a:gd name="T26" fmla="*/ 1 w 116"/>
                    <a:gd name="T27" fmla="*/ 1 h 116"/>
                    <a:gd name="T28" fmla="*/ 1 w 116"/>
                    <a:gd name="T29" fmla="*/ 1 h 116"/>
                    <a:gd name="T30" fmla="*/ 1 w 116"/>
                    <a:gd name="T31" fmla="*/ 1 h 116"/>
                    <a:gd name="T32" fmla="*/ 1 w 116"/>
                    <a:gd name="T33" fmla="*/ 1 h 116"/>
                    <a:gd name="T34" fmla="*/ 1 w 116"/>
                    <a:gd name="T35" fmla="*/ 1 h 116"/>
                    <a:gd name="T36" fmla="*/ 1 w 116"/>
                    <a:gd name="T37" fmla="*/ 1 h 116"/>
                    <a:gd name="T38" fmla="*/ 1 w 116"/>
                    <a:gd name="T39" fmla="*/ 1 h 116"/>
                    <a:gd name="T40" fmla="*/ 1 w 116"/>
                    <a:gd name="T41" fmla="*/ 1 h 116"/>
                    <a:gd name="T42" fmla="*/ 1 w 116"/>
                    <a:gd name="T43" fmla="*/ 1 h 116"/>
                    <a:gd name="T44" fmla="*/ 1 w 116"/>
                    <a:gd name="T45" fmla="*/ 1 h 116"/>
                    <a:gd name="T46" fmla="*/ 1 w 116"/>
                    <a:gd name="T47" fmla="*/ 1 h 116"/>
                    <a:gd name="T48" fmla="*/ 1 w 116"/>
                    <a:gd name="T49" fmla="*/ 1 h 116"/>
                    <a:gd name="T50" fmla="*/ 1 w 116"/>
                    <a:gd name="T51" fmla="*/ 1 h 116"/>
                    <a:gd name="T52" fmla="*/ 1 w 116"/>
                    <a:gd name="T53" fmla="*/ 1 h 116"/>
                    <a:gd name="T54" fmla="*/ 1 w 116"/>
                    <a:gd name="T55" fmla="*/ 1 h 116"/>
                    <a:gd name="T56" fmla="*/ 1 w 116"/>
                    <a:gd name="T57" fmla="*/ 1 h 116"/>
                    <a:gd name="T58" fmla="*/ 1 w 116"/>
                    <a:gd name="T59" fmla="*/ 1 h 116"/>
                    <a:gd name="T60" fmla="*/ 1 w 116"/>
                    <a:gd name="T61" fmla="*/ 1 h 116"/>
                    <a:gd name="T62" fmla="*/ 1 w 116"/>
                    <a:gd name="T63" fmla="*/ 1 h 116"/>
                    <a:gd name="T64" fmla="*/ 1 w 116"/>
                    <a:gd name="T65" fmla="*/ 1 h 116"/>
                    <a:gd name="T66" fmla="*/ 1 w 116"/>
                    <a:gd name="T67" fmla="*/ 1 h 116"/>
                    <a:gd name="T68" fmla="*/ 1 w 116"/>
                    <a:gd name="T69" fmla="*/ 1 h 116"/>
                    <a:gd name="T70" fmla="*/ 1 w 116"/>
                    <a:gd name="T71" fmla="*/ 1 h 116"/>
                    <a:gd name="T72" fmla="*/ 1 w 116"/>
                    <a:gd name="T73" fmla="*/ 0 h 11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6"/>
                    <a:gd name="T112" fmla="*/ 0 h 116"/>
                    <a:gd name="T113" fmla="*/ 116 w 116"/>
                    <a:gd name="T114" fmla="*/ 116 h 11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6" h="116">
                      <a:moveTo>
                        <a:pt x="58" y="0"/>
                      </a:moveTo>
                      <a:lnTo>
                        <a:pt x="58" y="0"/>
                      </a:lnTo>
                      <a:lnTo>
                        <a:pt x="46" y="1"/>
                      </a:lnTo>
                      <a:lnTo>
                        <a:pt x="36" y="5"/>
                      </a:lnTo>
                      <a:lnTo>
                        <a:pt x="26" y="11"/>
                      </a:lnTo>
                      <a:lnTo>
                        <a:pt x="17" y="18"/>
                      </a:lnTo>
                      <a:lnTo>
                        <a:pt x="10" y="26"/>
                      </a:lnTo>
                      <a:lnTo>
                        <a:pt x="5" y="36"/>
                      </a:lnTo>
                      <a:lnTo>
                        <a:pt x="1" y="47"/>
                      </a:lnTo>
                      <a:lnTo>
                        <a:pt x="0" y="58"/>
                      </a:lnTo>
                      <a:lnTo>
                        <a:pt x="1" y="70"/>
                      </a:lnTo>
                      <a:lnTo>
                        <a:pt x="5" y="81"/>
                      </a:lnTo>
                      <a:lnTo>
                        <a:pt x="10" y="91"/>
                      </a:lnTo>
                      <a:lnTo>
                        <a:pt x="17" y="99"/>
                      </a:lnTo>
                      <a:lnTo>
                        <a:pt x="26" y="107"/>
                      </a:lnTo>
                      <a:lnTo>
                        <a:pt x="36" y="112"/>
                      </a:lnTo>
                      <a:lnTo>
                        <a:pt x="46" y="115"/>
                      </a:lnTo>
                      <a:lnTo>
                        <a:pt x="58" y="116"/>
                      </a:lnTo>
                      <a:lnTo>
                        <a:pt x="70" y="115"/>
                      </a:lnTo>
                      <a:lnTo>
                        <a:pt x="81" y="112"/>
                      </a:lnTo>
                      <a:lnTo>
                        <a:pt x="91" y="107"/>
                      </a:lnTo>
                      <a:lnTo>
                        <a:pt x="99" y="99"/>
                      </a:lnTo>
                      <a:lnTo>
                        <a:pt x="106" y="91"/>
                      </a:lnTo>
                      <a:lnTo>
                        <a:pt x="111" y="81"/>
                      </a:lnTo>
                      <a:lnTo>
                        <a:pt x="115" y="70"/>
                      </a:lnTo>
                      <a:lnTo>
                        <a:pt x="116" y="58"/>
                      </a:lnTo>
                      <a:lnTo>
                        <a:pt x="115" y="47"/>
                      </a:lnTo>
                      <a:lnTo>
                        <a:pt x="111" y="36"/>
                      </a:lnTo>
                      <a:lnTo>
                        <a:pt x="106" y="26"/>
                      </a:lnTo>
                      <a:lnTo>
                        <a:pt x="99" y="18"/>
                      </a:lnTo>
                      <a:lnTo>
                        <a:pt x="91" y="11"/>
                      </a:lnTo>
                      <a:lnTo>
                        <a:pt x="81" y="5"/>
                      </a:lnTo>
                      <a:lnTo>
                        <a:pt x="70" y="1"/>
                      </a:lnTo>
                      <a:lnTo>
                        <a:pt x="58" y="0"/>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29" name="Freeform 55"/>
                <p:cNvSpPr>
                  <a:spLocks/>
                </p:cNvSpPr>
                <p:nvPr/>
              </p:nvSpPr>
              <p:spPr bwMode="auto">
                <a:xfrm>
                  <a:off x="5066" y="2069"/>
                  <a:ext cx="64" cy="67"/>
                </a:xfrm>
                <a:custGeom>
                  <a:avLst/>
                  <a:gdLst>
                    <a:gd name="T0" fmla="*/ 1 w 116"/>
                    <a:gd name="T1" fmla="*/ 1 h 116"/>
                    <a:gd name="T2" fmla="*/ 1 w 116"/>
                    <a:gd name="T3" fmla="*/ 1 h 116"/>
                    <a:gd name="T4" fmla="*/ 1 w 116"/>
                    <a:gd name="T5" fmla="*/ 1 h 116"/>
                    <a:gd name="T6" fmla="*/ 1 w 116"/>
                    <a:gd name="T7" fmla="*/ 1 h 116"/>
                    <a:gd name="T8" fmla="*/ 1 w 116"/>
                    <a:gd name="T9" fmla="*/ 1 h 116"/>
                    <a:gd name="T10" fmla="*/ 1 w 116"/>
                    <a:gd name="T11" fmla="*/ 1 h 116"/>
                    <a:gd name="T12" fmla="*/ 1 w 116"/>
                    <a:gd name="T13" fmla="*/ 1 h 116"/>
                    <a:gd name="T14" fmla="*/ 1 w 116"/>
                    <a:gd name="T15" fmla="*/ 1 h 116"/>
                    <a:gd name="T16" fmla="*/ 1 w 116"/>
                    <a:gd name="T17" fmla="*/ 1 h 116"/>
                    <a:gd name="T18" fmla="*/ 1 w 116"/>
                    <a:gd name="T19" fmla="*/ 1 h 116"/>
                    <a:gd name="T20" fmla="*/ 1 w 116"/>
                    <a:gd name="T21" fmla="*/ 1 h 116"/>
                    <a:gd name="T22" fmla="*/ 1 w 116"/>
                    <a:gd name="T23" fmla="*/ 1 h 116"/>
                    <a:gd name="T24" fmla="*/ 1 w 116"/>
                    <a:gd name="T25" fmla="*/ 1 h 116"/>
                    <a:gd name="T26" fmla="*/ 1 w 116"/>
                    <a:gd name="T27" fmla="*/ 1 h 116"/>
                    <a:gd name="T28" fmla="*/ 1 w 116"/>
                    <a:gd name="T29" fmla="*/ 1 h 116"/>
                    <a:gd name="T30" fmla="*/ 1 w 116"/>
                    <a:gd name="T31" fmla="*/ 1 h 116"/>
                    <a:gd name="T32" fmla="*/ 1 w 116"/>
                    <a:gd name="T33" fmla="*/ 1 h 116"/>
                    <a:gd name="T34" fmla="*/ 1 w 116"/>
                    <a:gd name="T35" fmla="*/ 1 h 116"/>
                    <a:gd name="T36" fmla="*/ 1 w 116"/>
                    <a:gd name="T37" fmla="*/ 0 h 116"/>
                    <a:gd name="T38" fmla="*/ 1 w 116"/>
                    <a:gd name="T39" fmla="*/ 0 h 116"/>
                    <a:gd name="T40" fmla="*/ 1 w 116"/>
                    <a:gd name="T41" fmla="*/ 1 h 116"/>
                    <a:gd name="T42" fmla="*/ 1 w 116"/>
                    <a:gd name="T43" fmla="*/ 1 h 116"/>
                    <a:gd name="T44" fmla="*/ 1 w 116"/>
                    <a:gd name="T45" fmla="*/ 1 h 116"/>
                    <a:gd name="T46" fmla="*/ 1 w 116"/>
                    <a:gd name="T47" fmla="*/ 1 h 116"/>
                    <a:gd name="T48" fmla="*/ 1 w 116"/>
                    <a:gd name="T49" fmla="*/ 1 h 116"/>
                    <a:gd name="T50" fmla="*/ 1 w 116"/>
                    <a:gd name="T51" fmla="*/ 1 h 116"/>
                    <a:gd name="T52" fmla="*/ 1 w 116"/>
                    <a:gd name="T53" fmla="*/ 1 h 116"/>
                    <a:gd name="T54" fmla="*/ 0 w 116"/>
                    <a:gd name="T55" fmla="*/ 1 h 116"/>
                    <a:gd name="T56" fmla="*/ 0 w 116"/>
                    <a:gd name="T57" fmla="*/ 1 h 116"/>
                    <a:gd name="T58" fmla="*/ 1 w 116"/>
                    <a:gd name="T59" fmla="*/ 1 h 116"/>
                    <a:gd name="T60" fmla="*/ 1 w 116"/>
                    <a:gd name="T61" fmla="*/ 1 h 116"/>
                    <a:gd name="T62" fmla="*/ 1 w 116"/>
                    <a:gd name="T63" fmla="*/ 1 h 116"/>
                    <a:gd name="T64" fmla="*/ 1 w 116"/>
                    <a:gd name="T65" fmla="*/ 1 h 116"/>
                    <a:gd name="T66" fmla="*/ 1 w 116"/>
                    <a:gd name="T67" fmla="*/ 1 h 116"/>
                    <a:gd name="T68" fmla="*/ 1 w 116"/>
                    <a:gd name="T69" fmla="*/ 1 h 116"/>
                    <a:gd name="T70" fmla="*/ 1 w 116"/>
                    <a:gd name="T71" fmla="*/ 1 h 116"/>
                    <a:gd name="T72" fmla="*/ 1 w 116"/>
                    <a:gd name="T73" fmla="*/ 1 h 11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6"/>
                    <a:gd name="T112" fmla="*/ 0 h 116"/>
                    <a:gd name="T113" fmla="*/ 116 w 116"/>
                    <a:gd name="T114" fmla="*/ 116 h 11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6" h="116">
                      <a:moveTo>
                        <a:pt x="58" y="116"/>
                      </a:moveTo>
                      <a:lnTo>
                        <a:pt x="58" y="116"/>
                      </a:lnTo>
                      <a:lnTo>
                        <a:pt x="70" y="115"/>
                      </a:lnTo>
                      <a:lnTo>
                        <a:pt x="80" y="111"/>
                      </a:lnTo>
                      <a:lnTo>
                        <a:pt x="91" y="105"/>
                      </a:lnTo>
                      <a:lnTo>
                        <a:pt x="99" y="98"/>
                      </a:lnTo>
                      <a:lnTo>
                        <a:pt x="106" y="90"/>
                      </a:lnTo>
                      <a:lnTo>
                        <a:pt x="112" y="80"/>
                      </a:lnTo>
                      <a:lnTo>
                        <a:pt x="115" y="69"/>
                      </a:lnTo>
                      <a:lnTo>
                        <a:pt x="116" y="58"/>
                      </a:lnTo>
                      <a:lnTo>
                        <a:pt x="115" y="46"/>
                      </a:lnTo>
                      <a:lnTo>
                        <a:pt x="112" y="36"/>
                      </a:lnTo>
                      <a:lnTo>
                        <a:pt x="106" y="25"/>
                      </a:lnTo>
                      <a:lnTo>
                        <a:pt x="99" y="17"/>
                      </a:lnTo>
                      <a:lnTo>
                        <a:pt x="91" y="10"/>
                      </a:lnTo>
                      <a:lnTo>
                        <a:pt x="80" y="4"/>
                      </a:lnTo>
                      <a:lnTo>
                        <a:pt x="70" y="1"/>
                      </a:lnTo>
                      <a:lnTo>
                        <a:pt x="58" y="0"/>
                      </a:lnTo>
                      <a:lnTo>
                        <a:pt x="47" y="1"/>
                      </a:lnTo>
                      <a:lnTo>
                        <a:pt x="35" y="4"/>
                      </a:lnTo>
                      <a:lnTo>
                        <a:pt x="26" y="10"/>
                      </a:lnTo>
                      <a:lnTo>
                        <a:pt x="16" y="17"/>
                      </a:lnTo>
                      <a:lnTo>
                        <a:pt x="9" y="25"/>
                      </a:lnTo>
                      <a:lnTo>
                        <a:pt x="5" y="36"/>
                      </a:lnTo>
                      <a:lnTo>
                        <a:pt x="1" y="46"/>
                      </a:lnTo>
                      <a:lnTo>
                        <a:pt x="0" y="58"/>
                      </a:lnTo>
                      <a:lnTo>
                        <a:pt x="1" y="69"/>
                      </a:lnTo>
                      <a:lnTo>
                        <a:pt x="5" y="80"/>
                      </a:lnTo>
                      <a:lnTo>
                        <a:pt x="9" y="90"/>
                      </a:lnTo>
                      <a:lnTo>
                        <a:pt x="16" y="98"/>
                      </a:lnTo>
                      <a:lnTo>
                        <a:pt x="26" y="105"/>
                      </a:lnTo>
                      <a:lnTo>
                        <a:pt x="35" y="111"/>
                      </a:lnTo>
                      <a:lnTo>
                        <a:pt x="47" y="115"/>
                      </a:lnTo>
                      <a:lnTo>
                        <a:pt x="58" y="116"/>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sp>
              <p:nvSpPr>
                <p:cNvPr id="30" name="Freeform 56"/>
                <p:cNvSpPr>
                  <a:spLocks/>
                </p:cNvSpPr>
                <p:nvPr/>
              </p:nvSpPr>
              <p:spPr bwMode="auto">
                <a:xfrm>
                  <a:off x="5122" y="2145"/>
                  <a:ext cx="64" cy="67"/>
                </a:xfrm>
                <a:custGeom>
                  <a:avLst/>
                  <a:gdLst>
                    <a:gd name="T0" fmla="*/ 1 w 116"/>
                    <a:gd name="T1" fmla="*/ 1 h 116"/>
                    <a:gd name="T2" fmla="*/ 1 w 116"/>
                    <a:gd name="T3" fmla="*/ 1 h 116"/>
                    <a:gd name="T4" fmla="*/ 1 w 116"/>
                    <a:gd name="T5" fmla="*/ 1 h 116"/>
                    <a:gd name="T6" fmla="*/ 1 w 116"/>
                    <a:gd name="T7" fmla="*/ 1 h 116"/>
                    <a:gd name="T8" fmla="*/ 1 w 116"/>
                    <a:gd name="T9" fmla="*/ 1 h 116"/>
                    <a:gd name="T10" fmla="*/ 1 w 116"/>
                    <a:gd name="T11" fmla="*/ 1 h 116"/>
                    <a:gd name="T12" fmla="*/ 1 w 116"/>
                    <a:gd name="T13" fmla="*/ 1 h 116"/>
                    <a:gd name="T14" fmla="*/ 1 w 116"/>
                    <a:gd name="T15" fmla="*/ 1 h 116"/>
                    <a:gd name="T16" fmla="*/ 1 w 116"/>
                    <a:gd name="T17" fmla="*/ 1 h 116"/>
                    <a:gd name="T18" fmla="*/ 1 w 116"/>
                    <a:gd name="T19" fmla="*/ 1 h 116"/>
                    <a:gd name="T20" fmla="*/ 1 w 116"/>
                    <a:gd name="T21" fmla="*/ 1 h 116"/>
                    <a:gd name="T22" fmla="*/ 1 w 116"/>
                    <a:gd name="T23" fmla="*/ 1 h 116"/>
                    <a:gd name="T24" fmla="*/ 1 w 116"/>
                    <a:gd name="T25" fmla="*/ 1 h 116"/>
                    <a:gd name="T26" fmla="*/ 1 w 116"/>
                    <a:gd name="T27" fmla="*/ 1 h 116"/>
                    <a:gd name="T28" fmla="*/ 1 w 116"/>
                    <a:gd name="T29" fmla="*/ 1 h 116"/>
                    <a:gd name="T30" fmla="*/ 1 w 116"/>
                    <a:gd name="T31" fmla="*/ 1 h 116"/>
                    <a:gd name="T32" fmla="*/ 1 w 116"/>
                    <a:gd name="T33" fmla="*/ 1 h 116"/>
                    <a:gd name="T34" fmla="*/ 1 w 116"/>
                    <a:gd name="T35" fmla="*/ 1 h 116"/>
                    <a:gd name="T36" fmla="*/ 1 w 116"/>
                    <a:gd name="T37" fmla="*/ 0 h 116"/>
                    <a:gd name="T38" fmla="*/ 1 w 116"/>
                    <a:gd name="T39" fmla="*/ 0 h 116"/>
                    <a:gd name="T40" fmla="*/ 1 w 116"/>
                    <a:gd name="T41" fmla="*/ 1 h 116"/>
                    <a:gd name="T42" fmla="*/ 1 w 116"/>
                    <a:gd name="T43" fmla="*/ 1 h 116"/>
                    <a:gd name="T44" fmla="*/ 1 w 116"/>
                    <a:gd name="T45" fmla="*/ 1 h 116"/>
                    <a:gd name="T46" fmla="*/ 1 w 116"/>
                    <a:gd name="T47" fmla="*/ 1 h 116"/>
                    <a:gd name="T48" fmla="*/ 1 w 116"/>
                    <a:gd name="T49" fmla="*/ 1 h 116"/>
                    <a:gd name="T50" fmla="*/ 1 w 116"/>
                    <a:gd name="T51" fmla="*/ 1 h 116"/>
                    <a:gd name="T52" fmla="*/ 1 w 116"/>
                    <a:gd name="T53" fmla="*/ 1 h 116"/>
                    <a:gd name="T54" fmla="*/ 0 w 116"/>
                    <a:gd name="T55" fmla="*/ 1 h 116"/>
                    <a:gd name="T56" fmla="*/ 0 w 116"/>
                    <a:gd name="T57" fmla="*/ 1 h 116"/>
                    <a:gd name="T58" fmla="*/ 1 w 116"/>
                    <a:gd name="T59" fmla="*/ 1 h 116"/>
                    <a:gd name="T60" fmla="*/ 1 w 116"/>
                    <a:gd name="T61" fmla="*/ 1 h 116"/>
                    <a:gd name="T62" fmla="*/ 1 w 116"/>
                    <a:gd name="T63" fmla="*/ 1 h 116"/>
                    <a:gd name="T64" fmla="*/ 1 w 116"/>
                    <a:gd name="T65" fmla="*/ 1 h 116"/>
                    <a:gd name="T66" fmla="*/ 1 w 116"/>
                    <a:gd name="T67" fmla="*/ 1 h 116"/>
                    <a:gd name="T68" fmla="*/ 1 w 116"/>
                    <a:gd name="T69" fmla="*/ 1 h 116"/>
                    <a:gd name="T70" fmla="*/ 1 w 116"/>
                    <a:gd name="T71" fmla="*/ 1 h 116"/>
                    <a:gd name="T72" fmla="*/ 1 w 116"/>
                    <a:gd name="T73" fmla="*/ 1 h 11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6"/>
                    <a:gd name="T112" fmla="*/ 0 h 116"/>
                    <a:gd name="T113" fmla="*/ 116 w 116"/>
                    <a:gd name="T114" fmla="*/ 116 h 11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6" h="116">
                      <a:moveTo>
                        <a:pt x="58" y="116"/>
                      </a:moveTo>
                      <a:lnTo>
                        <a:pt x="58" y="116"/>
                      </a:lnTo>
                      <a:lnTo>
                        <a:pt x="70" y="115"/>
                      </a:lnTo>
                      <a:lnTo>
                        <a:pt x="81" y="112"/>
                      </a:lnTo>
                      <a:lnTo>
                        <a:pt x="91" y="107"/>
                      </a:lnTo>
                      <a:lnTo>
                        <a:pt x="99" y="99"/>
                      </a:lnTo>
                      <a:lnTo>
                        <a:pt x="107" y="91"/>
                      </a:lnTo>
                      <a:lnTo>
                        <a:pt x="112" y="81"/>
                      </a:lnTo>
                      <a:lnTo>
                        <a:pt x="115" y="70"/>
                      </a:lnTo>
                      <a:lnTo>
                        <a:pt x="116" y="58"/>
                      </a:lnTo>
                      <a:lnTo>
                        <a:pt x="115" y="47"/>
                      </a:lnTo>
                      <a:lnTo>
                        <a:pt x="112" y="36"/>
                      </a:lnTo>
                      <a:lnTo>
                        <a:pt x="107" y="26"/>
                      </a:lnTo>
                      <a:lnTo>
                        <a:pt x="99" y="18"/>
                      </a:lnTo>
                      <a:lnTo>
                        <a:pt x="91" y="11"/>
                      </a:lnTo>
                      <a:lnTo>
                        <a:pt x="81" y="5"/>
                      </a:lnTo>
                      <a:lnTo>
                        <a:pt x="70" y="1"/>
                      </a:lnTo>
                      <a:lnTo>
                        <a:pt x="58" y="0"/>
                      </a:lnTo>
                      <a:lnTo>
                        <a:pt x="47" y="1"/>
                      </a:lnTo>
                      <a:lnTo>
                        <a:pt x="36" y="5"/>
                      </a:lnTo>
                      <a:lnTo>
                        <a:pt x="26" y="11"/>
                      </a:lnTo>
                      <a:lnTo>
                        <a:pt x="18" y="18"/>
                      </a:lnTo>
                      <a:lnTo>
                        <a:pt x="11" y="26"/>
                      </a:lnTo>
                      <a:lnTo>
                        <a:pt x="5" y="36"/>
                      </a:lnTo>
                      <a:lnTo>
                        <a:pt x="1" y="47"/>
                      </a:lnTo>
                      <a:lnTo>
                        <a:pt x="0" y="58"/>
                      </a:lnTo>
                      <a:lnTo>
                        <a:pt x="1" y="70"/>
                      </a:lnTo>
                      <a:lnTo>
                        <a:pt x="5" y="81"/>
                      </a:lnTo>
                      <a:lnTo>
                        <a:pt x="11" y="91"/>
                      </a:lnTo>
                      <a:lnTo>
                        <a:pt x="18" y="99"/>
                      </a:lnTo>
                      <a:lnTo>
                        <a:pt x="26" y="107"/>
                      </a:lnTo>
                      <a:lnTo>
                        <a:pt x="36" y="112"/>
                      </a:lnTo>
                      <a:lnTo>
                        <a:pt x="47" y="115"/>
                      </a:lnTo>
                      <a:lnTo>
                        <a:pt x="58" y="116"/>
                      </a:lnTo>
                      <a:close/>
                    </a:path>
                  </a:pathLst>
                </a:custGeom>
                <a:solidFill>
                  <a:srgbClr val="FFFFFF"/>
                </a:solidFill>
                <a:ln w="9525">
                  <a:noFill/>
                  <a:round/>
                  <a:headEnd/>
                  <a:tailEnd/>
                </a:ln>
              </p:spPr>
              <p:txBody>
                <a:bodyPr/>
                <a:lstStyle/>
                <a:p>
                  <a:pPr fontAlgn="auto">
                    <a:spcBef>
                      <a:spcPts val="0"/>
                    </a:spcBef>
                    <a:spcAft>
                      <a:spcPts val="0"/>
                    </a:spcAft>
                    <a:defRPr/>
                  </a:pPr>
                  <a:endParaRPr lang="en-US" kern="0">
                    <a:solidFill>
                      <a:sysClr val="windowText" lastClr="000000"/>
                    </a:solidFill>
                    <a:latin typeface="Arial" pitchFamily="34" charset="0"/>
                    <a:ea typeface="MS PGothic" pitchFamily="34" charset="-128"/>
                    <a:cs typeface="+mn-cs"/>
                  </a:endParaRPr>
                </a:p>
              </p:txBody>
            </p:sp>
          </p:grpSp>
        </p:grpSp>
      </p:gr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idx="4294967295"/>
          </p:nvPr>
        </p:nvSpPr>
        <p:spPr>
          <a:xfrm>
            <a:off x="254000" y="611188"/>
            <a:ext cx="8766175" cy="646112"/>
          </a:xfrm>
        </p:spPr>
        <p:txBody>
          <a:bodyPr/>
          <a:lstStyle/>
          <a:p>
            <a:r>
              <a:rPr lang="en-US" smtClean="0">
                <a:solidFill>
                  <a:srgbClr val="000000"/>
                </a:solidFill>
                <a:cs typeface="Arial" pitchFamily="34" charset="0"/>
              </a:rPr>
              <a:t>Software Integration for Power</a:t>
            </a:r>
            <a:br>
              <a:rPr lang="en-US" smtClean="0">
                <a:solidFill>
                  <a:srgbClr val="000000"/>
                </a:solidFill>
                <a:cs typeface="Arial" pitchFamily="34" charset="0"/>
              </a:rPr>
            </a:br>
            <a:r>
              <a:rPr lang="en-US" sz="2000" i="1" smtClean="0">
                <a:solidFill>
                  <a:srgbClr val="000000"/>
                </a:solidFill>
                <a:cs typeface="Arial" pitchFamily="34" charset="0"/>
              </a:rPr>
              <a:t>Media Images preloaded, Software Installed &amp; Configured</a:t>
            </a:r>
            <a:endParaRPr lang="en-US" smtClean="0">
              <a:solidFill>
                <a:srgbClr val="000000"/>
              </a:solidFill>
              <a:cs typeface="Arial" pitchFamily="34" charset="0"/>
            </a:endParaRPr>
          </a:p>
        </p:txBody>
      </p:sp>
      <p:pic>
        <p:nvPicPr>
          <p:cNvPr id="37890" name="Picture 186" descr="Circ0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5425" y="633413"/>
            <a:ext cx="1150938"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2292350" y="1485900"/>
            <a:ext cx="3286125" cy="2462213"/>
          </a:xfrm>
          <a:prstGeom prst="rect">
            <a:avLst/>
          </a:prstGeom>
          <a:noFill/>
        </p:spPr>
        <p:txBody>
          <a:bodyPr>
            <a:spAutoFit/>
          </a:bodyPr>
          <a:lstStyle/>
          <a:p>
            <a:pPr algn="l">
              <a:defRPr/>
            </a:pPr>
            <a:r>
              <a:rPr lang="en-US" sz="1800" dirty="0">
                <a:latin typeface="Arial" charset="0"/>
                <a:ea typeface="ＭＳ Ｐゴシック" charset="0"/>
                <a:cs typeface="ＭＳ Ｐゴシック" charset="0"/>
              </a:rPr>
              <a:t>Software components integrated in our factory before system arrives at customer site</a:t>
            </a:r>
          </a:p>
          <a:p>
            <a:pPr algn="l">
              <a:defRPr/>
            </a:pPr>
            <a:endParaRPr lang="en-US" sz="1800" dirty="0">
              <a:latin typeface="Arial" charset="0"/>
              <a:ea typeface="ＭＳ Ｐゴシック" charset="0"/>
              <a:cs typeface="ＭＳ Ｐゴシック" charset="0"/>
            </a:endParaRPr>
          </a:p>
          <a:p>
            <a:pPr marL="285750" indent="-285750" algn="l">
              <a:buFont typeface="Wingdings" charset="2"/>
              <a:buChar char="ü"/>
              <a:defRPr/>
            </a:pPr>
            <a:r>
              <a:rPr lang="en-US" sz="1600" dirty="0">
                <a:latin typeface="Arial" charset="0"/>
                <a:ea typeface="ＭＳ Ｐゴシック" charset="0"/>
                <a:cs typeface="ＭＳ Ｐゴシック" charset="0"/>
              </a:rPr>
              <a:t>Media images provided</a:t>
            </a:r>
          </a:p>
          <a:p>
            <a:pPr marL="285750" indent="-285750" algn="l">
              <a:buFont typeface="Wingdings" charset="2"/>
              <a:buChar char="ü"/>
              <a:defRPr/>
            </a:pPr>
            <a:r>
              <a:rPr lang="en-US" sz="1600" dirty="0">
                <a:latin typeface="Arial" charset="0"/>
                <a:ea typeface="ＭＳ Ｐゴシック" charset="0"/>
                <a:cs typeface="ＭＳ Ｐゴシック" charset="0"/>
              </a:rPr>
              <a:t>Operating System installed</a:t>
            </a:r>
          </a:p>
          <a:p>
            <a:pPr marL="285750" indent="-285750" algn="l">
              <a:buFont typeface="Wingdings" charset="2"/>
              <a:buChar char="ü"/>
              <a:defRPr/>
            </a:pPr>
            <a:r>
              <a:rPr lang="en-US" sz="1600" dirty="0">
                <a:latin typeface="Arial" charset="0"/>
                <a:ea typeface="ＭＳ Ｐゴシック" charset="0"/>
                <a:cs typeface="ＭＳ Ｐゴシック" charset="0"/>
              </a:rPr>
              <a:t>Virtualization Configured</a:t>
            </a:r>
          </a:p>
          <a:p>
            <a:pPr marL="285750" indent="-285750" algn="l">
              <a:buFont typeface="Wingdings" charset="2"/>
              <a:buChar char="ü"/>
              <a:defRPr/>
            </a:pPr>
            <a:r>
              <a:rPr lang="en-US" sz="1600" dirty="0">
                <a:latin typeface="Arial" charset="0"/>
                <a:ea typeface="ＭＳ Ｐゴシック" charset="0"/>
                <a:cs typeface="ＭＳ Ｐゴシック" charset="0"/>
              </a:rPr>
              <a:t>Ready for Cloud</a:t>
            </a:r>
          </a:p>
        </p:txBody>
      </p:sp>
      <p:pic>
        <p:nvPicPr>
          <p:cNvPr id="37892" name="Picture 9" descr="AIX_pres_trans_white-bckgrn.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4850" y="1411288"/>
            <a:ext cx="785813"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10" descr="IBM_i_pres_trans_white-bck.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8025" y="2341563"/>
            <a:ext cx="779463"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45" descr="Linux_pres_trans_white-bckg.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17550" y="32654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11" descr="PowerSC_TM_pres"/>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7400" y="5205413"/>
            <a:ext cx="622300"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6" name="Picture 31"/>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7875" y="4171950"/>
            <a:ext cx="639763"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897" name="Group 6"/>
          <p:cNvGrpSpPr>
            <a:grpSpLocks/>
          </p:cNvGrpSpPr>
          <p:nvPr/>
        </p:nvGrpSpPr>
        <p:grpSpPr bwMode="auto">
          <a:xfrm>
            <a:off x="2343150" y="4090532"/>
            <a:ext cx="3276600" cy="2174876"/>
            <a:chOff x="5386174" y="3959450"/>
            <a:chExt cx="3276599" cy="2373313"/>
          </a:xfrm>
        </p:grpSpPr>
        <p:sp>
          <p:nvSpPr>
            <p:cNvPr id="83" name="Rectangle 82"/>
            <p:cNvSpPr/>
            <p:nvPr/>
          </p:nvSpPr>
          <p:spPr>
            <a:xfrm>
              <a:off x="5386174" y="4343625"/>
              <a:ext cx="1904999" cy="19812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p>
              <a:pPr algn="l">
                <a:defRPr/>
              </a:pPr>
              <a:endParaRPr lang="en-US"/>
            </a:p>
          </p:txBody>
        </p:sp>
        <p:grpSp>
          <p:nvGrpSpPr>
            <p:cNvPr id="38024" name="Group 83"/>
            <p:cNvGrpSpPr>
              <a:grpSpLocks/>
            </p:cNvGrpSpPr>
            <p:nvPr/>
          </p:nvGrpSpPr>
          <p:grpSpPr bwMode="auto">
            <a:xfrm>
              <a:off x="5386174" y="3962625"/>
              <a:ext cx="3162300" cy="2370138"/>
              <a:chOff x="5614631" y="1308071"/>
              <a:chExt cx="3162301" cy="2370631"/>
            </a:xfrm>
          </p:grpSpPr>
          <p:grpSp>
            <p:nvGrpSpPr>
              <p:cNvPr id="38049" name="Group 1"/>
              <p:cNvGrpSpPr>
                <a:grpSpLocks/>
              </p:cNvGrpSpPr>
              <p:nvPr/>
            </p:nvGrpSpPr>
            <p:grpSpPr bwMode="auto">
              <a:xfrm>
                <a:off x="5614631" y="1308071"/>
                <a:ext cx="3162301" cy="2370631"/>
                <a:chOff x="5614631" y="1308071"/>
                <a:chExt cx="3162301" cy="2370631"/>
              </a:xfrm>
            </p:grpSpPr>
            <p:sp>
              <p:nvSpPr>
                <p:cNvPr id="38051" name="Rectangle 17"/>
                <p:cNvSpPr>
                  <a:spLocks noChangeArrowheads="1"/>
                </p:cNvSpPr>
                <p:nvPr/>
              </p:nvSpPr>
              <p:spPr bwMode="auto">
                <a:xfrm>
                  <a:off x="5627331" y="1308071"/>
                  <a:ext cx="609600" cy="914591"/>
                </a:xfrm>
                <a:prstGeom prst="rect">
                  <a:avLst/>
                </a:prstGeom>
                <a:solidFill>
                  <a:srgbClr val="EAEAEA"/>
                </a:solidFill>
                <a:ln w="9525">
                  <a:solidFill>
                    <a:schemeClr val="tx1"/>
                  </a:solidFill>
                  <a:miter lim="800000"/>
                  <a:headEnd/>
                  <a:tailEnd/>
                </a:ln>
              </p:spPr>
              <p:txBody>
                <a:bodyPr wrap="none" lIns="0" tIns="0" rIns="0" bIns="0" anchor="ctr"/>
                <a:lstStyle/>
                <a:p>
                  <a:pPr algn="l"/>
                  <a:endParaRPr lang="en-US">
                    <a:cs typeface="Arial" pitchFamily="34" charset="0"/>
                  </a:endParaRPr>
                </a:p>
              </p:txBody>
            </p:sp>
            <p:sp>
              <p:nvSpPr>
                <p:cNvPr id="38052" name="Rectangle 4"/>
                <p:cNvSpPr>
                  <a:spLocks noChangeArrowheads="1"/>
                </p:cNvSpPr>
                <p:nvPr/>
              </p:nvSpPr>
              <p:spPr bwMode="auto">
                <a:xfrm>
                  <a:off x="5614631" y="3068975"/>
                  <a:ext cx="3162300" cy="609727"/>
                </a:xfrm>
                <a:prstGeom prst="rect">
                  <a:avLst/>
                </a:prstGeom>
                <a:solidFill>
                  <a:srgbClr val="EAEAEA"/>
                </a:solidFill>
                <a:ln w="9525">
                  <a:solidFill>
                    <a:schemeClr val="tx1"/>
                  </a:solidFill>
                  <a:miter lim="800000"/>
                  <a:headEnd/>
                  <a:tailEnd/>
                </a:ln>
              </p:spPr>
              <p:txBody>
                <a:bodyPr wrap="none" lIns="0" tIns="0" rIns="0" bIns="0" anchor="ctr"/>
                <a:lstStyle/>
                <a:p>
                  <a:pPr algn="l"/>
                  <a:endParaRPr lang="en-US">
                    <a:cs typeface="Arial" pitchFamily="34" charset="0"/>
                  </a:endParaRPr>
                </a:p>
              </p:txBody>
            </p:sp>
            <p:sp>
              <p:nvSpPr>
                <p:cNvPr id="38053" name="Text Box 16"/>
                <p:cNvSpPr txBox="1">
                  <a:spLocks noChangeArrowheads="1"/>
                </p:cNvSpPr>
                <p:nvPr/>
              </p:nvSpPr>
              <p:spPr bwMode="auto">
                <a:xfrm>
                  <a:off x="6629044" y="3127725"/>
                  <a:ext cx="990600" cy="1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200">
                      <a:solidFill>
                        <a:schemeClr val="tx1"/>
                      </a:solidFill>
                    </a:rPr>
                    <a:t>Storage</a:t>
                  </a:r>
                  <a:endParaRPr lang="en-US" sz="1200">
                    <a:solidFill>
                      <a:srgbClr val="0000FF"/>
                    </a:solidFill>
                  </a:endParaRPr>
                </a:p>
              </p:txBody>
            </p:sp>
            <p:pic>
              <p:nvPicPr>
                <p:cNvPr id="38054" name="Picture 19" descr="powervm mini"/>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93032" y="1554628"/>
                  <a:ext cx="457200"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055" name="Line 10"/>
                <p:cNvSpPr>
                  <a:spLocks noChangeShapeType="1"/>
                </p:cNvSpPr>
                <p:nvPr/>
              </p:nvSpPr>
              <p:spPr bwMode="auto">
                <a:xfrm flipV="1">
                  <a:off x="5932131" y="2230600"/>
                  <a:ext cx="0" cy="8383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8056" name="AutoShape 21"/>
                <p:cNvSpPr>
                  <a:spLocks noChangeArrowheads="1"/>
                </p:cNvSpPr>
                <p:nvPr/>
              </p:nvSpPr>
              <p:spPr bwMode="auto">
                <a:xfrm>
                  <a:off x="5690831" y="3327792"/>
                  <a:ext cx="228600" cy="304864"/>
                </a:xfrm>
                <a:prstGeom prst="can">
                  <a:avLst>
                    <a:gd name="adj" fmla="val 33334"/>
                  </a:avLst>
                </a:prstGeom>
                <a:solidFill>
                  <a:srgbClr val="33CC33"/>
                </a:solidFill>
                <a:ln w="9525">
                  <a:solidFill>
                    <a:schemeClr val="tx1"/>
                  </a:solidFill>
                  <a:round/>
                  <a:headEnd/>
                  <a:tailEnd/>
                </a:ln>
              </p:spPr>
              <p:txBody>
                <a:bodyPr anchor="ctr"/>
                <a:lstStyle/>
                <a:p>
                  <a:pPr algn="l"/>
                  <a:endParaRPr lang="en-US">
                    <a:cs typeface="Arial" pitchFamily="34" charset="0"/>
                  </a:endParaRPr>
                </a:p>
              </p:txBody>
            </p:sp>
            <p:sp>
              <p:nvSpPr>
                <p:cNvPr id="38057" name="AutoShape 21"/>
                <p:cNvSpPr>
                  <a:spLocks noChangeArrowheads="1"/>
                </p:cNvSpPr>
                <p:nvPr/>
              </p:nvSpPr>
              <p:spPr bwMode="auto">
                <a:xfrm>
                  <a:off x="5955944" y="3327792"/>
                  <a:ext cx="228600" cy="304864"/>
                </a:xfrm>
                <a:prstGeom prst="can">
                  <a:avLst>
                    <a:gd name="adj" fmla="val 33334"/>
                  </a:avLst>
                </a:prstGeom>
                <a:solidFill>
                  <a:srgbClr val="33CC33"/>
                </a:solidFill>
                <a:ln w="9525">
                  <a:solidFill>
                    <a:schemeClr val="tx1"/>
                  </a:solidFill>
                  <a:round/>
                  <a:headEnd/>
                  <a:tailEnd/>
                </a:ln>
              </p:spPr>
              <p:txBody>
                <a:bodyPr anchor="ctr"/>
                <a:lstStyle/>
                <a:p>
                  <a:pPr algn="l"/>
                  <a:endParaRPr lang="en-US">
                    <a:cs typeface="Arial" pitchFamily="34" charset="0"/>
                  </a:endParaRPr>
                </a:p>
              </p:txBody>
            </p:sp>
            <p:sp>
              <p:nvSpPr>
                <p:cNvPr id="38058" name="Text Box 18"/>
                <p:cNvSpPr txBox="1">
                  <a:spLocks noChangeArrowheads="1"/>
                </p:cNvSpPr>
                <p:nvPr/>
              </p:nvSpPr>
              <p:spPr bwMode="auto">
                <a:xfrm>
                  <a:off x="5670194" y="1384287"/>
                  <a:ext cx="498475" cy="1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200">
                      <a:solidFill>
                        <a:schemeClr val="tx1"/>
                      </a:solidFill>
                    </a:rPr>
                    <a:t>LPAR1</a:t>
                  </a:r>
                </a:p>
              </p:txBody>
            </p:sp>
          </p:grpSp>
          <p:sp>
            <p:nvSpPr>
              <p:cNvPr id="38050" name="Text Box 20"/>
              <p:cNvSpPr txBox="1">
                <a:spLocks noChangeArrowheads="1"/>
              </p:cNvSpPr>
              <p:nvPr/>
            </p:nvSpPr>
            <p:spPr bwMode="auto">
              <a:xfrm>
                <a:off x="5638444" y="1951142"/>
                <a:ext cx="592137" cy="274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200">
                    <a:solidFill>
                      <a:schemeClr val="tx1"/>
                    </a:solidFill>
                  </a:rPr>
                  <a:t> VIOS</a:t>
                </a:r>
              </a:p>
            </p:txBody>
          </p:sp>
        </p:grpSp>
        <p:grpSp>
          <p:nvGrpSpPr>
            <p:cNvPr id="38025" name="Group 96"/>
            <p:cNvGrpSpPr>
              <a:grpSpLocks/>
            </p:cNvGrpSpPr>
            <p:nvPr/>
          </p:nvGrpSpPr>
          <p:grpSpPr bwMode="auto">
            <a:xfrm>
              <a:off x="6011649" y="3959450"/>
              <a:ext cx="2557462" cy="2327275"/>
              <a:chOff x="6241081" y="1305390"/>
              <a:chExt cx="2556487" cy="2326533"/>
            </a:xfrm>
          </p:grpSpPr>
          <p:grpSp>
            <p:nvGrpSpPr>
              <p:cNvPr id="38032" name="Group 6"/>
              <p:cNvGrpSpPr>
                <a:grpSpLocks/>
              </p:cNvGrpSpPr>
              <p:nvPr/>
            </p:nvGrpSpPr>
            <p:grpSpPr bwMode="auto">
              <a:xfrm>
                <a:off x="6241081" y="1305390"/>
                <a:ext cx="2556487" cy="2326533"/>
                <a:chOff x="6241081" y="1305390"/>
                <a:chExt cx="2556487" cy="2326533"/>
              </a:xfrm>
            </p:grpSpPr>
            <p:sp>
              <p:nvSpPr>
                <p:cNvPr id="38035" name="Rectangle 6"/>
                <p:cNvSpPr>
                  <a:spLocks noChangeArrowheads="1"/>
                </p:cNvSpPr>
                <p:nvPr/>
              </p:nvSpPr>
              <p:spPr bwMode="auto">
                <a:xfrm>
                  <a:off x="7191631" y="1308564"/>
                  <a:ext cx="609367" cy="914109"/>
                </a:xfrm>
                <a:prstGeom prst="rect">
                  <a:avLst/>
                </a:prstGeom>
                <a:solidFill>
                  <a:srgbClr val="EAEAEA"/>
                </a:solidFill>
                <a:ln w="9525">
                  <a:solidFill>
                    <a:schemeClr val="tx1"/>
                  </a:solidFill>
                  <a:miter lim="800000"/>
                  <a:headEnd/>
                  <a:tailEnd/>
                </a:ln>
              </p:spPr>
              <p:txBody>
                <a:bodyPr wrap="none" lIns="0" tIns="0" rIns="0" bIns="0" anchor="ctr"/>
                <a:lstStyle/>
                <a:p>
                  <a:pPr algn="l"/>
                  <a:endParaRPr lang="en-US">
                    <a:cs typeface="Arial" pitchFamily="34" charset="0"/>
                  </a:endParaRPr>
                </a:p>
              </p:txBody>
            </p:sp>
            <p:sp>
              <p:nvSpPr>
                <p:cNvPr id="38036" name="Text Box 7"/>
                <p:cNvSpPr txBox="1">
                  <a:spLocks noChangeArrowheads="1"/>
                </p:cNvSpPr>
                <p:nvPr/>
              </p:nvSpPr>
              <p:spPr bwMode="auto">
                <a:xfrm>
                  <a:off x="7234477" y="1384740"/>
                  <a:ext cx="498285" cy="184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200">
                      <a:solidFill>
                        <a:schemeClr val="tx1"/>
                      </a:solidFill>
                    </a:rPr>
                    <a:t>LPAR3</a:t>
                  </a:r>
                  <a:endParaRPr lang="en-US" sz="1200">
                    <a:solidFill>
                      <a:srgbClr val="0000FF"/>
                    </a:solidFill>
                  </a:endParaRPr>
                </a:p>
              </p:txBody>
            </p:sp>
            <p:sp>
              <p:nvSpPr>
                <p:cNvPr id="38037" name="Text Box 9"/>
                <p:cNvSpPr txBox="1">
                  <a:spLocks noChangeArrowheads="1"/>
                </p:cNvSpPr>
                <p:nvPr/>
              </p:nvSpPr>
              <p:spPr bwMode="auto">
                <a:xfrm>
                  <a:off x="7202739" y="1951296"/>
                  <a:ext cx="591912" cy="27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eaLnBrk="1" hangingPunct="1"/>
                  <a:r>
                    <a:rPr lang="en-US" sz="1200">
                      <a:solidFill>
                        <a:schemeClr val="tx1"/>
                      </a:solidFill>
                    </a:rPr>
                    <a:t>OS</a:t>
                  </a:r>
                </a:p>
              </p:txBody>
            </p:sp>
            <p:sp>
              <p:nvSpPr>
                <p:cNvPr id="38038" name="Rectangle 6"/>
                <p:cNvSpPr>
                  <a:spLocks noChangeArrowheads="1"/>
                </p:cNvSpPr>
                <p:nvPr/>
              </p:nvSpPr>
              <p:spPr bwMode="auto">
                <a:xfrm>
                  <a:off x="8188201" y="1305390"/>
                  <a:ext cx="609367" cy="914109"/>
                </a:xfrm>
                <a:prstGeom prst="rect">
                  <a:avLst/>
                </a:prstGeom>
                <a:solidFill>
                  <a:srgbClr val="EAEAEA"/>
                </a:solidFill>
                <a:ln w="9525">
                  <a:solidFill>
                    <a:schemeClr val="tx1"/>
                  </a:solidFill>
                  <a:miter lim="800000"/>
                  <a:headEnd/>
                  <a:tailEnd/>
                </a:ln>
              </p:spPr>
              <p:txBody>
                <a:bodyPr wrap="none" lIns="0" tIns="0" rIns="0" bIns="0" anchor="ctr"/>
                <a:lstStyle/>
                <a:p>
                  <a:pPr algn="l"/>
                  <a:endParaRPr lang="en-US">
                    <a:cs typeface="Arial" pitchFamily="34" charset="0"/>
                  </a:endParaRPr>
                </a:p>
              </p:txBody>
            </p:sp>
            <p:sp>
              <p:nvSpPr>
                <p:cNvPr id="38039" name="Text Box 7"/>
                <p:cNvSpPr txBox="1">
                  <a:spLocks noChangeArrowheads="1"/>
                </p:cNvSpPr>
                <p:nvPr/>
              </p:nvSpPr>
              <p:spPr bwMode="auto">
                <a:xfrm>
                  <a:off x="8231046" y="1381566"/>
                  <a:ext cx="498285" cy="184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200">
                      <a:solidFill>
                        <a:schemeClr val="tx1"/>
                      </a:solidFill>
                    </a:rPr>
                    <a:t>LPAR4</a:t>
                  </a:r>
                  <a:endParaRPr lang="en-US" sz="1200">
                    <a:solidFill>
                      <a:srgbClr val="0000FF"/>
                    </a:solidFill>
                  </a:endParaRPr>
                </a:p>
              </p:txBody>
            </p:sp>
            <p:grpSp>
              <p:nvGrpSpPr>
                <p:cNvPr id="38040" name="Group 2"/>
                <p:cNvGrpSpPr>
                  <a:grpSpLocks/>
                </p:cNvGrpSpPr>
                <p:nvPr/>
              </p:nvGrpSpPr>
              <p:grpSpPr bwMode="auto">
                <a:xfrm>
                  <a:off x="6241081" y="1308565"/>
                  <a:ext cx="2365987" cy="2323358"/>
                  <a:chOff x="6241081" y="1308565"/>
                  <a:chExt cx="2365987" cy="2323358"/>
                </a:xfrm>
              </p:grpSpPr>
              <p:sp>
                <p:nvSpPr>
                  <p:cNvPr id="38041" name="Rectangle 6"/>
                  <p:cNvSpPr>
                    <a:spLocks noChangeArrowheads="1"/>
                  </p:cNvSpPr>
                  <p:nvPr/>
                </p:nvSpPr>
                <p:spPr bwMode="auto">
                  <a:xfrm>
                    <a:off x="6241081" y="1308564"/>
                    <a:ext cx="609367" cy="914109"/>
                  </a:xfrm>
                  <a:prstGeom prst="rect">
                    <a:avLst/>
                  </a:prstGeom>
                  <a:solidFill>
                    <a:srgbClr val="EAEAEA"/>
                  </a:solidFill>
                  <a:ln w="9525">
                    <a:solidFill>
                      <a:schemeClr val="tx1"/>
                    </a:solidFill>
                    <a:miter lim="800000"/>
                    <a:headEnd/>
                    <a:tailEnd/>
                  </a:ln>
                </p:spPr>
                <p:txBody>
                  <a:bodyPr wrap="none" lIns="0" tIns="0" rIns="0" bIns="0" anchor="ctr"/>
                  <a:lstStyle/>
                  <a:p>
                    <a:pPr algn="l"/>
                    <a:endParaRPr lang="en-US">
                      <a:cs typeface="Arial" pitchFamily="34" charset="0"/>
                    </a:endParaRPr>
                  </a:p>
                </p:txBody>
              </p:sp>
              <p:sp>
                <p:nvSpPr>
                  <p:cNvPr id="38042" name="Text Box 7"/>
                  <p:cNvSpPr txBox="1">
                    <a:spLocks noChangeArrowheads="1"/>
                  </p:cNvSpPr>
                  <p:nvPr/>
                </p:nvSpPr>
                <p:spPr bwMode="auto">
                  <a:xfrm>
                    <a:off x="6283928" y="1384740"/>
                    <a:ext cx="498285" cy="182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200">
                        <a:solidFill>
                          <a:schemeClr val="tx1"/>
                        </a:solidFill>
                      </a:rPr>
                      <a:t>LPAR2</a:t>
                    </a:r>
                    <a:endParaRPr lang="en-US" sz="1200">
                      <a:solidFill>
                        <a:srgbClr val="0000FF"/>
                      </a:solidFill>
                    </a:endParaRPr>
                  </a:p>
                </p:txBody>
              </p:sp>
              <p:pic>
                <p:nvPicPr>
                  <p:cNvPr id="38043" name="Picture 8" descr="powervm mini"/>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06169" y="1554628"/>
                    <a:ext cx="457200"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044" name="Text Box 9"/>
                  <p:cNvSpPr txBox="1">
                    <a:spLocks noChangeArrowheads="1"/>
                  </p:cNvSpPr>
                  <p:nvPr/>
                </p:nvSpPr>
                <p:spPr bwMode="auto">
                  <a:xfrm>
                    <a:off x="6252190" y="1951296"/>
                    <a:ext cx="591911" cy="27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200">
                        <a:solidFill>
                          <a:schemeClr val="tx1"/>
                        </a:solidFill>
                      </a:rPr>
                      <a:t> VIOS</a:t>
                    </a:r>
                  </a:p>
                </p:txBody>
              </p:sp>
              <p:sp>
                <p:nvSpPr>
                  <p:cNvPr id="38045" name="Line 10"/>
                  <p:cNvSpPr>
                    <a:spLocks noChangeShapeType="1"/>
                  </p:cNvSpPr>
                  <p:nvPr/>
                </p:nvSpPr>
                <p:spPr bwMode="auto">
                  <a:xfrm flipV="1">
                    <a:off x="6545765" y="2230607"/>
                    <a:ext cx="0" cy="83793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8046" name="AutoShape 21"/>
                  <p:cNvSpPr>
                    <a:spLocks noChangeArrowheads="1"/>
                  </p:cNvSpPr>
                  <p:nvPr/>
                </p:nvSpPr>
                <p:spPr bwMode="auto">
                  <a:xfrm>
                    <a:off x="6431508" y="3327221"/>
                    <a:ext cx="228513" cy="304703"/>
                  </a:xfrm>
                  <a:prstGeom prst="can">
                    <a:avLst>
                      <a:gd name="adj" fmla="val 33335"/>
                    </a:avLst>
                  </a:prstGeom>
                  <a:solidFill>
                    <a:srgbClr val="33CC33"/>
                  </a:solidFill>
                  <a:ln w="9525">
                    <a:solidFill>
                      <a:schemeClr val="tx1"/>
                    </a:solidFill>
                    <a:round/>
                    <a:headEnd/>
                    <a:tailEnd/>
                  </a:ln>
                </p:spPr>
                <p:txBody>
                  <a:bodyPr anchor="ctr"/>
                  <a:lstStyle/>
                  <a:p>
                    <a:pPr algn="l"/>
                    <a:endParaRPr lang="en-US">
                      <a:cs typeface="Arial" pitchFamily="34" charset="0"/>
                    </a:endParaRPr>
                  </a:p>
                </p:txBody>
              </p:sp>
              <p:sp>
                <p:nvSpPr>
                  <p:cNvPr id="38047" name="AutoShape 21"/>
                  <p:cNvSpPr>
                    <a:spLocks noChangeArrowheads="1"/>
                  </p:cNvSpPr>
                  <p:nvPr/>
                </p:nvSpPr>
                <p:spPr bwMode="auto">
                  <a:xfrm>
                    <a:off x="7382059" y="3327221"/>
                    <a:ext cx="228513" cy="304703"/>
                  </a:xfrm>
                  <a:prstGeom prst="can">
                    <a:avLst>
                      <a:gd name="adj" fmla="val 33335"/>
                    </a:avLst>
                  </a:prstGeom>
                  <a:solidFill>
                    <a:srgbClr val="33CC33"/>
                  </a:solidFill>
                  <a:ln w="9525">
                    <a:solidFill>
                      <a:schemeClr val="tx1"/>
                    </a:solidFill>
                    <a:round/>
                    <a:headEnd/>
                    <a:tailEnd/>
                  </a:ln>
                </p:spPr>
                <p:txBody>
                  <a:bodyPr anchor="ctr"/>
                  <a:lstStyle/>
                  <a:p>
                    <a:pPr algn="l"/>
                    <a:endParaRPr lang="en-US">
                      <a:cs typeface="Arial" pitchFamily="34" charset="0"/>
                    </a:endParaRPr>
                  </a:p>
                </p:txBody>
              </p:sp>
              <p:sp>
                <p:nvSpPr>
                  <p:cNvPr id="38048" name="AutoShape 21"/>
                  <p:cNvSpPr>
                    <a:spLocks noChangeArrowheads="1"/>
                  </p:cNvSpPr>
                  <p:nvPr/>
                </p:nvSpPr>
                <p:spPr bwMode="auto">
                  <a:xfrm>
                    <a:off x="8378628" y="3327221"/>
                    <a:ext cx="228513" cy="304703"/>
                  </a:xfrm>
                  <a:prstGeom prst="can">
                    <a:avLst>
                      <a:gd name="adj" fmla="val 33335"/>
                    </a:avLst>
                  </a:prstGeom>
                  <a:solidFill>
                    <a:srgbClr val="33CC33"/>
                  </a:solidFill>
                  <a:ln w="9525">
                    <a:solidFill>
                      <a:schemeClr val="tx1"/>
                    </a:solidFill>
                    <a:round/>
                    <a:headEnd/>
                    <a:tailEnd/>
                  </a:ln>
                </p:spPr>
                <p:txBody>
                  <a:bodyPr anchor="ctr"/>
                  <a:lstStyle/>
                  <a:p>
                    <a:pPr algn="l"/>
                    <a:endParaRPr lang="en-US">
                      <a:cs typeface="Arial" pitchFamily="34" charset="0"/>
                    </a:endParaRPr>
                  </a:p>
                </p:txBody>
              </p:sp>
            </p:grpSp>
          </p:grpSp>
          <p:sp>
            <p:nvSpPr>
              <p:cNvPr id="38033" name="Line 10"/>
              <p:cNvSpPr>
                <a:spLocks noChangeShapeType="1"/>
              </p:cNvSpPr>
              <p:nvPr/>
            </p:nvSpPr>
            <p:spPr bwMode="auto">
              <a:xfrm flipV="1">
                <a:off x="7496315" y="2222673"/>
                <a:ext cx="0" cy="83793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8034" name="Line 10"/>
              <p:cNvSpPr>
                <a:spLocks noChangeShapeType="1"/>
              </p:cNvSpPr>
              <p:nvPr/>
            </p:nvSpPr>
            <p:spPr bwMode="auto">
              <a:xfrm flipV="1">
                <a:off x="8492884" y="2241717"/>
                <a:ext cx="0" cy="83793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38026" name="Group 3"/>
            <p:cNvGrpSpPr>
              <a:grpSpLocks/>
            </p:cNvGrpSpPr>
            <p:nvPr/>
          </p:nvGrpSpPr>
          <p:grpSpPr bwMode="auto">
            <a:xfrm>
              <a:off x="6949858" y="4199163"/>
              <a:ext cx="633952" cy="481012"/>
              <a:chOff x="7179221" y="1545102"/>
              <a:chExt cx="633413" cy="481013"/>
            </a:xfrm>
          </p:grpSpPr>
          <p:pic>
            <p:nvPicPr>
              <p:cNvPr id="38029" name="Picture 9" descr="AIX_pres_trans_white-bckgrn.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79221" y="1697502"/>
                <a:ext cx="328613"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030" name="Picture 10" descr="IBM_i_pres_trans_white-bck.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31621" y="1621302"/>
                <a:ext cx="328613"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031" name="Picture 45" descr="Linux_pres_trans_white-bckg.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484021" y="1545102"/>
                <a:ext cx="328613"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6" name="Text Box 81"/>
            <p:cNvSpPr txBox="1">
              <a:spLocks noChangeArrowheads="1"/>
            </p:cNvSpPr>
            <p:nvPr/>
          </p:nvSpPr>
          <p:spPr bwMode="auto">
            <a:xfrm>
              <a:off x="7875373" y="4459513"/>
              <a:ext cx="787400" cy="461962"/>
            </a:xfrm>
            <a:prstGeom prst="rect">
              <a:avLst/>
            </a:prstGeom>
            <a:noFill/>
            <a:ln>
              <a:noFill/>
            </a:ln>
            <a:effectLst>
              <a:prstShdw prst="shdw17" dist="17961" dir="2700000">
                <a:schemeClr val="accent1">
                  <a:gamma/>
                  <a:shade val="60000"/>
                  <a:invGamma/>
                  <a:alpha val="74998"/>
                </a:schemeClr>
              </a:prstShdw>
            </a:effectLst>
            <a:extLst/>
          </p:spPr>
          <p:txBody>
            <a:bodyPr>
              <a:spAutoFit/>
            </a:bodyPr>
            <a:lstStyle/>
            <a:p>
              <a:pPr>
                <a:spcBef>
                  <a:spcPts val="0"/>
                </a:spcBef>
                <a:defRPr/>
              </a:pPr>
              <a:r>
                <a:rPr lang="en-US" sz="1200" dirty="0">
                  <a:latin typeface="Arial" charset="0"/>
                  <a:ea typeface="ＭＳ Ｐゴシック" charset="0"/>
                  <a:cs typeface="ＭＳ Ｐゴシック" charset="0"/>
                </a:rPr>
                <a:t>for</a:t>
              </a:r>
            </a:p>
            <a:p>
              <a:pPr>
                <a:spcBef>
                  <a:spcPts val="0"/>
                </a:spcBef>
                <a:defRPr/>
              </a:pPr>
              <a:r>
                <a:rPr lang="en-US" sz="1200" dirty="0">
                  <a:latin typeface="Arial" charset="0"/>
                  <a:ea typeface="ＭＳ Ｐゴシック" charset="0"/>
                  <a:cs typeface="ＭＳ Ｐゴシック" charset="0"/>
                </a:rPr>
                <a:t>SCE</a:t>
              </a:r>
            </a:p>
          </p:txBody>
        </p:sp>
        <p:pic>
          <p:nvPicPr>
            <p:cNvPr id="38028" name="Picture 41" descr="3649492427_10431e9b83.jpg"/>
            <p:cNvPicPr>
              <a:picLocks noChangeAspect="1"/>
            </p:cNvPicPr>
            <p:nvPr/>
          </p:nvPicPr>
          <p:blipFill>
            <a:blip r:embed="rId10">
              <a:clrChange>
                <a:clrFrom>
                  <a:srgbClr val="ECEDE2"/>
                </a:clrFrom>
                <a:clrTo>
                  <a:srgbClr val="ECEDE2">
                    <a:alpha val="0"/>
                  </a:srgbClr>
                </a:clrTo>
              </a:clrChange>
              <a:extLst>
                <a:ext uri="{28A0092B-C50C-407E-A947-70E740481C1C}">
                  <a14:useLocalDpi xmlns:a14="http://schemas.microsoft.com/office/drawing/2010/main" val="0"/>
                </a:ext>
              </a:extLst>
            </a:blip>
            <a:srcRect/>
            <a:stretch>
              <a:fillRect/>
            </a:stretch>
          </p:blipFill>
          <p:spPr bwMode="auto">
            <a:xfrm>
              <a:off x="8051185" y="4233853"/>
              <a:ext cx="419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898" name="Group 12"/>
          <p:cNvGrpSpPr>
            <a:grpSpLocks/>
          </p:cNvGrpSpPr>
          <p:nvPr/>
        </p:nvGrpSpPr>
        <p:grpSpPr bwMode="auto">
          <a:xfrm>
            <a:off x="6269038" y="1793875"/>
            <a:ext cx="2643187" cy="2501900"/>
            <a:chOff x="482600" y="1912938"/>
            <a:chExt cx="3594100" cy="3402168"/>
          </a:xfrm>
        </p:grpSpPr>
        <p:sp>
          <p:nvSpPr>
            <p:cNvPr id="38010" name="AutoShape 6"/>
            <p:cNvSpPr>
              <a:spLocks noChangeArrowheads="1"/>
            </p:cNvSpPr>
            <p:nvPr/>
          </p:nvSpPr>
          <p:spPr bwMode="auto">
            <a:xfrm>
              <a:off x="482600" y="2305828"/>
              <a:ext cx="3594100" cy="2942357"/>
            </a:xfrm>
            <a:prstGeom prst="roundRect">
              <a:avLst>
                <a:gd name="adj" fmla="val 4546"/>
              </a:avLst>
            </a:prstGeom>
            <a:solidFill>
              <a:srgbClr val="008AB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2" tIns="45712" rIns="91422" bIns="45712" anchor="ctr"/>
            <a:lstStyle/>
            <a:p>
              <a:pPr algn="l"/>
              <a:endParaRPr lang="en-US"/>
            </a:p>
          </p:txBody>
        </p:sp>
        <p:sp>
          <p:nvSpPr>
            <p:cNvPr id="38011" name="AutoShape 7"/>
            <p:cNvSpPr>
              <a:spLocks noChangeArrowheads="1"/>
            </p:cNvSpPr>
            <p:nvPr/>
          </p:nvSpPr>
          <p:spPr bwMode="auto">
            <a:xfrm>
              <a:off x="1628826" y="4112689"/>
              <a:ext cx="1357772" cy="1135495"/>
            </a:xfrm>
            <a:prstGeom prst="roundRect">
              <a:avLst>
                <a:gd name="adj" fmla="val 10542"/>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2" tIns="45712" rIns="91422" bIns="45712" anchor="ctr"/>
            <a:lstStyle/>
            <a:p>
              <a:pPr algn="l"/>
              <a:endParaRPr lang="en-US"/>
            </a:p>
          </p:txBody>
        </p:sp>
        <p:sp>
          <p:nvSpPr>
            <p:cNvPr id="38012" name="AutoShape 8"/>
            <p:cNvSpPr>
              <a:spLocks noChangeArrowheads="1"/>
            </p:cNvSpPr>
            <p:nvPr/>
          </p:nvSpPr>
          <p:spPr bwMode="auto">
            <a:xfrm>
              <a:off x="482600" y="4112689"/>
              <a:ext cx="1275743" cy="1135495"/>
            </a:xfrm>
            <a:prstGeom prst="roundRect">
              <a:avLst>
                <a:gd name="adj" fmla="val 10542"/>
              </a:avLst>
            </a:prstGeom>
            <a:solidFill>
              <a:srgbClr val="003E69"/>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2" tIns="45712" rIns="91422" bIns="45712" anchor="ctr"/>
            <a:lstStyle/>
            <a:p>
              <a:pPr algn="l"/>
              <a:endParaRPr lang="en-US"/>
            </a:p>
          </p:txBody>
        </p:sp>
        <p:sp>
          <p:nvSpPr>
            <p:cNvPr id="38013" name="AutoShape 9"/>
            <p:cNvSpPr>
              <a:spLocks noChangeArrowheads="1"/>
            </p:cNvSpPr>
            <p:nvPr/>
          </p:nvSpPr>
          <p:spPr bwMode="auto">
            <a:xfrm>
              <a:off x="482600" y="2305828"/>
              <a:ext cx="3594100" cy="2709213"/>
            </a:xfrm>
            <a:prstGeom prst="roundRect">
              <a:avLst>
                <a:gd name="adj" fmla="val 4546"/>
              </a:avLst>
            </a:prstGeom>
            <a:solidFill>
              <a:srgbClr val="003E69"/>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2" tIns="45712" rIns="91422" bIns="45712" anchor="ctr"/>
            <a:lstStyle/>
            <a:p>
              <a:pPr algn="l"/>
              <a:endParaRPr lang="en-US"/>
            </a:p>
          </p:txBody>
        </p:sp>
        <p:sp>
          <p:nvSpPr>
            <p:cNvPr id="38014" name="AutoShape 10"/>
            <p:cNvSpPr>
              <a:spLocks noChangeArrowheads="1"/>
            </p:cNvSpPr>
            <p:nvPr/>
          </p:nvSpPr>
          <p:spPr bwMode="auto">
            <a:xfrm>
              <a:off x="592689" y="3162845"/>
              <a:ext cx="3373922" cy="1705401"/>
            </a:xfrm>
            <a:prstGeom prst="roundRect">
              <a:avLst>
                <a:gd name="adj" fmla="val 4546"/>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2" tIns="45712" rIns="91422" bIns="45712" anchor="ctr"/>
            <a:lstStyle/>
            <a:p>
              <a:pPr algn="l"/>
              <a:endParaRPr lang="en-US"/>
            </a:p>
          </p:txBody>
        </p:sp>
        <p:sp>
          <p:nvSpPr>
            <p:cNvPr id="38015" name="AutoShape 11"/>
            <p:cNvSpPr>
              <a:spLocks noChangeArrowheads="1"/>
            </p:cNvSpPr>
            <p:nvPr/>
          </p:nvSpPr>
          <p:spPr bwMode="auto">
            <a:xfrm>
              <a:off x="661765" y="4056562"/>
              <a:ext cx="3235771" cy="744765"/>
            </a:xfrm>
            <a:prstGeom prst="roundRect">
              <a:avLst>
                <a:gd name="adj" fmla="val 4546"/>
              </a:avLst>
            </a:prstGeom>
            <a:solidFill>
              <a:srgbClr val="008AB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2" tIns="45712" rIns="91422" bIns="45712" anchor="ctr"/>
            <a:lstStyle/>
            <a:p>
              <a:pPr algn="l"/>
              <a:endParaRPr lang="en-US"/>
            </a:p>
          </p:txBody>
        </p:sp>
        <p:sp>
          <p:nvSpPr>
            <p:cNvPr id="38016" name="Text Box 65"/>
            <p:cNvSpPr txBox="1">
              <a:spLocks noChangeArrowheads="1"/>
            </p:cNvSpPr>
            <p:nvPr/>
          </p:nvSpPr>
          <p:spPr bwMode="auto">
            <a:xfrm>
              <a:off x="606466" y="2447926"/>
              <a:ext cx="3322556" cy="627822"/>
            </a:xfrm>
            <a:prstGeom prst="rect">
              <a:avLst/>
            </a:prstGeom>
            <a:noFill/>
            <a:ln>
              <a:noFill/>
            </a:ln>
            <a:effectLst>
              <a:prstShdw prst="shdw17" dist="17961" dir="2700000">
                <a:srgbClr val="708688">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200">
                  <a:solidFill>
                    <a:srgbClr val="BFBFBF"/>
                  </a:solidFill>
                </a:rPr>
                <a:t>Business Process as a Service</a:t>
              </a:r>
            </a:p>
            <a:p>
              <a:pPr algn="l" eaLnBrk="1" hangingPunct="1"/>
              <a:r>
                <a:rPr lang="en-US" sz="1200">
                  <a:solidFill>
                    <a:srgbClr val="BFBFBF"/>
                  </a:solidFill>
                </a:rPr>
                <a:t>Software as a Service</a:t>
              </a:r>
            </a:p>
          </p:txBody>
        </p:sp>
        <p:sp>
          <p:nvSpPr>
            <p:cNvPr id="137" name="Text Box 65"/>
            <p:cNvSpPr txBox="1">
              <a:spLocks noChangeArrowheads="1"/>
            </p:cNvSpPr>
            <p:nvPr/>
          </p:nvSpPr>
          <p:spPr bwMode="auto">
            <a:xfrm>
              <a:off x="1082696" y="3421895"/>
              <a:ext cx="2370164" cy="375620"/>
            </a:xfrm>
            <a:prstGeom prst="rect">
              <a:avLst/>
            </a:prstGeom>
            <a:noFill/>
            <a:ln>
              <a:noFill/>
            </a:ln>
            <a:effectLst>
              <a:prstShdw prst="shdw17" dist="17961" dir="2700000">
                <a:srgbClr val="708688">
                  <a:alpha val="74997"/>
                </a:srgbClr>
              </a:prstShdw>
            </a:effectLst>
            <a:extLst/>
          </p:spPr>
          <p:txBody>
            <a:bodyPr wrap="none" lIns="91422" tIns="45712" rIns="91422" bIns="45712">
              <a:spAutoFit/>
            </a:bodyPr>
            <a:lstStyle>
              <a:lvl1pPr eaLnBrk="0" hangingPunct="0">
                <a:defRPr sz="1400">
                  <a:solidFill>
                    <a:srgbClr val="333333"/>
                  </a:solidFill>
                  <a:latin typeface="Arial" charset="0"/>
                  <a:ea typeface="MS PGothic" charset="0"/>
                  <a:cs typeface="MS PGothic" charset="0"/>
                </a:defRPr>
              </a:lvl1pPr>
              <a:lvl2pPr marL="742950" indent="-285750" eaLnBrk="0" hangingPunct="0">
                <a:defRPr sz="1400">
                  <a:solidFill>
                    <a:srgbClr val="333333"/>
                  </a:solidFill>
                  <a:latin typeface="Arial" charset="0"/>
                  <a:ea typeface="MS PGothic" charset="0"/>
                  <a:cs typeface="MS PGothic" charset="0"/>
                </a:defRPr>
              </a:lvl2pPr>
              <a:lvl3pPr marL="1143000" indent="-228600" eaLnBrk="0" hangingPunct="0">
                <a:defRPr sz="1400">
                  <a:solidFill>
                    <a:srgbClr val="333333"/>
                  </a:solidFill>
                  <a:latin typeface="Arial" charset="0"/>
                  <a:ea typeface="MS PGothic" charset="0"/>
                  <a:cs typeface="MS PGothic" charset="0"/>
                </a:defRPr>
              </a:lvl3pPr>
              <a:lvl4pPr marL="1600200" indent="-228600" eaLnBrk="0" hangingPunct="0">
                <a:defRPr sz="1400">
                  <a:solidFill>
                    <a:srgbClr val="333333"/>
                  </a:solidFill>
                  <a:latin typeface="Arial" charset="0"/>
                  <a:ea typeface="MS PGothic" charset="0"/>
                  <a:cs typeface="MS PGothic" charset="0"/>
                </a:defRPr>
              </a:lvl4pPr>
              <a:lvl5pPr marL="2057400" indent="-228600" eaLnBrk="0" hangingPunct="0">
                <a:defRPr sz="1400">
                  <a:solidFill>
                    <a:srgbClr val="333333"/>
                  </a:solidFill>
                  <a:latin typeface="Arial" charset="0"/>
                  <a:ea typeface="MS PGothic" charset="0"/>
                  <a:cs typeface="MS PGothic" charset="0"/>
                </a:defRPr>
              </a:lvl5pPr>
              <a:lvl6pPr marL="2514600" indent="-228600" algn="ctr" eaLnBrk="0" fontAlgn="base" hangingPunct="0">
                <a:spcBef>
                  <a:spcPct val="0"/>
                </a:spcBef>
                <a:spcAft>
                  <a:spcPct val="0"/>
                </a:spcAft>
                <a:defRPr sz="1400">
                  <a:solidFill>
                    <a:srgbClr val="333333"/>
                  </a:solidFill>
                  <a:latin typeface="Arial" charset="0"/>
                  <a:ea typeface="MS PGothic" charset="0"/>
                  <a:cs typeface="MS PGothic" charset="0"/>
                </a:defRPr>
              </a:lvl6pPr>
              <a:lvl7pPr marL="2971800" indent="-228600" algn="ctr" eaLnBrk="0" fontAlgn="base" hangingPunct="0">
                <a:spcBef>
                  <a:spcPct val="0"/>
                </a:spcBef>
                <a:spcAft>
                  <a:spcPct val="0"/>
                </a:spcAft>
                <a:defRPr sz="1400">
                  <a:solidFill>
                    <a:srgbClr val="333333"/>
                  </a:solidFill>
                  <a:latin typeface="Arial" charset="0"/>
                  <a:ea typeface="MS PGothic" charset="0"/>
                  <a:cs typeface="MS PGothic" charset="0"/>
                </a:defRPr>
              </a:lvl7pPr>
              <a:lvl8pPr marL="3429000" indent="-228600" algn="ctr" eaLnBrk="0" fontAlgn="base" hangingPunct="0">
                <a:spcBef>
                  <a:spcPct val="0"/>
                </a:spcBef>
                <a:spcAft>
                  <a:spcPct val="0"/>
                </a:spcAft>
                <a:defRPr sz="1400">
                  <a:solidFill>
                    <a:srgbClr val="333333"/>
                  </a:solidFill>
                  <a:latin typeface="Arial" charset="0"/>
                  <a:ea typeface="MS PGothic" charset="0"/>
                  <a:cs typeface="MS PGothic" charset="0"/>
                </a:defRPr>
              </a:lvl8pPr>
              <a:lvl9pPr marL="3886200" indent="-228600" algn="ctr" eaLnBrk="0" fontAlgn="base" hangingPunct="0">
                <a:spcBef>
                  <a:spcPct val="0"/>
                </a:spcBef>
                <a:spcAft>
                  <a:spcPct val="0"/>
                </a:spcAft>
                <a:defRPr sz="1400">
                  <a:solidFill>
                    <a:srgbClr val="333333"/>
                  </a:solidFill>
                  <a:latin typeface="Arial" charset="0"/>
                  <a:ea typeface="MS PGothic" charset="0"/>
                  <a:cs typeface="MS PGothic" charset="0"/>
                </a:defRPr>
              </a:lvl9pPr>
            </a:lstStyle>
            <a:p>
              <a:pPr algn="l" eaLnBrk="1" hangingPunct="1">
                <a:defRPr/>
              </a:pPr>
              <a:r>
                <a:rPr lang="en-US" sz="1200" dirty="0" smtClean="0">
                  <a:solidFill>
                    <a:schemeClr val="bg1">
                      <a:lumMod val="75000"/>
                    </a:schemeClr>
                  </a:solidFill>
                </a:rPr>
                <a:t>Platform as a Service</a:t>
              </a:r>
            </a:p>
          </p:txBody>
        </p:sp>
        <p:sp>
          <p:nvSpPr>
            <p:cNvPr id="38018" name="Text Box 65"/>
            <p:cNvSpPr txBox="1">
              <a:spLocks noChangeArrowheads="1"/>
            </p:cNvSpPr>
            <p:nvPr/>
          </p:nvSpPr>
          <p:spPr bwMode="auto">
            <a:xfrm>
              <a:off x="1208088" y="4275138"/>
              <a:ext cx="2119312" cy="276225"/>
            </a:xfrm>
            <a:prstGeom prst="rect">
              <a:avLst/>
            </a:prstGeom>
            <a:noFill/>
            <a:ln>
              <a:noFill/>
            </a:ln>
            <a:effectLst>
              <a:prstShdw prst="shdw17" dist="17961" dir="2700000">
                <a:srgbClr val="708688">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200">
                  <a:solidFill>
                    <a:schemeClr val="bg1"/>
                  </a:solidFill>
                </a:rPr>
                <a:t>Infrastructure as a Service</a:t>
              </a:r>
            </a:p>
          </p:txBody>
        </p:sp>
        <p:sp>
          <p:nvSpPr>
            <p:cNvPr id="38019" name="Text Box 65"/>
            <p:cNvSpPr txBox="1">
              <a:spLocks noChangeArrowheads="1"/>
            </p:cNvSpPr>
            <p:nvPr/>
          </p:nvSpPr>
          <p:spPr bwMode="auto">
            <a:xfrm>
              <a:off x="627808" y="4959350"/>
              <a:ext cx="890684" cy="355756"/>
            </a:xfrm>
            <a:prstGeom prst="rect">
              <a:avLst/>
            </a:prstGeom>
            <a:noFill/>
            <a:ln>
              <a:noFill/>
            </a:ln>
            <a:effectLst>
              <a:prstShdw prst="shdw17" dist="17961" dir="2700000">
                <a:srgbClr val="708688">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100">
                  <a:solidFill>
                    <a:srgbClr val="BFBFBF"/>
                  </a:solidFill>
                </a:rPr>
                <a:t>Design</a:t>
              </a:r>
            </a:p>
          </p:txBody>
        </p:sp>
        <p:sp>
          <p:nvSpPr>
            <p:cNvPr id="38020" name="Text Box 65"/>
            <p:cNvSpPr txBox="1">
              <a:spLocks noChangeArrowheads="1"/>
            </p:cNvSpPr>
            <p:nvPr/>
          </p:nvSpPr>
          <p:spPr bwMode="auto">
            <a:xfrm>
              <a:off x="1861626" y="4953001"/>
              <a:ext cx="896371" cy="355756"/>
            </a:xfrm>
            <a:prstGeom prst="rect">
              <a:avLst/>
            </a:prstGeom>
            <a:noFill/>
            <a:ln>
              <a:noFill/>
            </a:ln>
            <a:effectLst>
              <a:prstShdw prst="shdw17" dist="17961" dir="2700000">
                <a:srgbClr val="708688">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100">
                  <a:solidFill>
                    <a:srgbClr val="BFBFBF"/>
                  </a:solidFill>
                </a:rPr>
                <a:t>Deploy</a:t>
              </a:r>
            </a:p>
          </p:txBody>
        </p:sp>
        <p:sp>
          <p:nvSpPr>
            <p:cNvPr id="38021" name="Text Box 65"/>
            <p:cNvSpPr txBox="1">
              <a:spLocks noChangeArrowheads="1"/>
            </p:cNvSpPr>
            <p:nvPr/>
          </p:nvSpPr>
          <p:spPr bwMode="auto">
            <a:xfrm>
              <a:off x="2933896" y="4953001"/>
              <a:ext cx="1125146" cy="355756"/>
            </a:xfrm>
            <a:prstGeom prst="rect">
              <a:avLst/>
            </a:prstGeom>
            <a:noFill/>
            <a:ln>
              <a:noFill/>
            </a:ln>
            <a:effectLst>
              <a:prstShdw prst="shdw17" dist="17961" dir="2700000">
                <a:srgbClr val="708688">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sz="1100">
                  <a:solidFill>
                    <a:schemeClr val="bg1"/>
                  </a:solidFill>
                </a:rPr>
                <a:t>Consume</a:t>
              </a:r>
            </a:p>
          </p:txBody>
        </p:sp>
        <p:pic>
          <p:nvPicPr>
            <p:cNvPr id="38022" name="Picture 16" descr="Cloud_Controls_Art_0614-0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89013" y="1912938"/>
              <a:ext cx="26035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899" name="Group 13"/>
          <p:cNvGrpSpPr>
            <a:grpSpLocks/>
          </p:cNvGrpSpPr>
          <p:nvPr/>
        </p:nvGrpSpPr>
        <p:grpSpPr bwMode="auto">
          <a:xfrm>
            <a:off x="6396038" y="4743450"/>
            <a:ext cx="2413000" cy="1509713"/>
            <a:chOff x="3124200" y="3638550"/>
            <a:chExt cx="2413000" cy="1509713"/>
          </a:xfrm>
        </p:grpSpPr>
        <p:sp>
          <p:nvSpPr>
            <p:cNvPr id="37901" name="AutoShape 4"/>
            <p:cNvSpPr>
              <a:spLocks noChangeArrowheads="1"/>
            </p:cNvSpPr>
            <p:nvPr/>
          </p:nvSpPr>
          <p:spPr bwMode="auto">
            <a:xfrm>
              <a:off x="3151188" y="4681538"/>
              <a:ext cx="2327275" cy="466725"/>
            </a:xfrm>
            <a:prstGeom prst="roundRect">
              <a:avLst>
                <a:gd name="adj" fmla="val 347"/>
              </a:avLst>
            </a:prstGeom>
            <a:solidFill>
              <a:srgbClr val="62BBD0"/>
            </a:solidFill>
            <a:ln>
              <a:noFill/>
            </a:ln>
            <a:extLst>
              <a:ext uri="{91240B29-F687-4F45-9708-019B960494DF}">
                <a14:hiddenLine xmlns:a14="http://schemas.microsoft.com/office/drawing/2010/main" w="9398">
                  <a:solidFill>
                    <a:srgbClr val="000000"/>
                  </a:solidFill>
                  <a:round/>
                  <a:headEnd/>
                  <a:tailEnd/>
                </a14:hiddenLine>
              </a:ext>
            </a:extLst>
          </p:spPr>
          <p:txBody>
            <a:bodyPr wrap="none" lIns="91422" tIns="45712" rIns="91422" bIns="45712" anchor="ctr"/>
            <a:lstStyle/>
            <a:p>
              <a:pPr algn="l">
                <a:spcBef>
                  <a:spcPct val="50000"/>
                </a:spcBef>
                <a:buClr>
                  <a:schemeClr val="accent2"/>
                </a:buClr>
                <a:buFont typeface="Wingdings" pitchFamily="2" charset="2"/>
                <a:buNone/>
              </a:pPr>
              <a:endParaRPr lang="en-US" sz="2400"/>
            </a:p>
          </p:txBody>
        </p:sp>
        <p:sp>
          <p:nvSpPr>
            <p:cNvPr id="37902" name="AutoShape 152"/>
            <p:cNvSpPr>
              <a:spLocks noChangeArrowheads="1"/>
            </p:cNvSpPr>
            <p:nvPr/>
          </p:nvSpPr>
          <p:spPr bwMode="auto">
            <a:xfrm>
              <a:off x="3154363" y="4559300"/>
              <a:ext cx="2332037" cy="133350"/>
            </a:xfrm>
            <a:prstGeom prst="roundRect">
              <a:avLst>
                <a:gd name="adj" fmla="val 722"/>
              </a:avLst>
            </a:prstGeom>
            <a:solidFill>
              <a:srgbClr val="006699"/>
            </a:solidFill>
            <a:ln>
              <a:noFill/>
            </a:ln>
            <a:extLst>
              <a:ext uri="{91240B29-F687-4F45-9708-019B960494DF}">
                <a14:hiddenLine xmlns:a14="http://schemas.microsoft.com/office/drawing/2010/main" w="9398">
                  <a:solidFill>
                    <a:srgbClr val="000000"/>
                  </a:solidFill>
                  <a:round/>
                  <a:headEnd/>
                  <a:tailEnd/>
                </a14:hiddenLine>
              </a:ext>
            </a:extLst>
          </p:spPr>
          <p:txBody>
            <a:bodyPr wrap="none" lIns="91422" tIns="45712" rIns="91422" bIns="45712" anchor="ctr"/>
            <a:lstStyle/>
            <a:p>
              <a:pPr algn="l">
                <a:spcBef>
                  <a:spcPct val="50000"/>
                </a:spcBef>
                <a:buClr>
                  <a:schemeClr val="accent2"/>
                </a:buClr>
                <a:buFont typeface="Wingdings" pitchFamily="2" charset="2"/>
                <a:buNone/>
              </a:pPr>
              <a:endParaRPr lang="en-US" sz="2400"/>
            </a:p>
          </p:txBody>
        </p:sp>
        <p:sp>
          <p:nvSpPr>
            <p:cNvPr id="37903" name="Text Box 153"/>
            <p:cNvSpPr txBox="1">
              <a:spLocks noChangeArrowheads="1"/>
            </p:cNvSpPr>
            <p:nvPr/>
          </p:nvSpPr>
          <p:spPr bwMode="auto">
            <a:xfrm>
              <a:off x="3276600" y="4570413"/>
              <a:ext cx="2066925" cy="11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333333"/>
                  </a:solidFill>
                  <a:latin typeface="Arial" pitchFamily="34" charset="0"/>
                  <a:ea typeface="MS PGothic"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333333"/>
                  </a:solidFill>
                  <a:latin typeface="Arial" pitchFamily="34" charset="0"/>
                  <a:ea typeface="MS PGothic"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333333"/>
                  </a:solidFill>
                  <a:latin typeface="Arial" pitchFamily="34" charset="0"/>
                  <a:ea typeface="MS PGothic"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333333"/>
                  </a:solidFill>
                  <a:latin typeface="Arial" pitchFamily="34" charset="0"/>
                  <a:ea typeface="MS PGothic"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333333"/>
                  </a:solidFill>
                  <a:latin typeface="Arial" pitchFamily="34" charset="0"/>
                  <a:ea typeface="MS PGothic" pitchFamily="34" charset="-128"/>
                </a:defRPr>
              </a:lvl9pPr>
            </a:lstStyle>
            <a:p>
              <a:pPr algn="l" eaLnBrk="1" hangingPunct="1">
                <a:lnSpc>
                  <a:spcPct val="95000"/>
                </a:lnSpc>
                <a:buClr>
                  <a:srgbClr val="000000"/>
                </a:buClr>
                <a:buSzPct val="100000"/>
                <a:buFont typeface="Arial" pitchFamily="34" charset="0"/>
                <a:buNone/>
              </a:pPr>
              <a:r>
                <a:rPr lang="en-GB" sz="800">
                  <a:solidFill>
                    <a:srgbClr val="FFFFFF"/>
                  </a:solidFill>
                </a:rPr>
                <a:t>Virtualization</a:t>
              </a:r>
            </a:p>
          </p:txBody>
        </p:sp>
        <p:grpSp>
          <p:nvGrpSpPr>
            <p:cNvPr id="37904" name="Group 352"/>
            <p:cNvGrpSpPr>
              <a:grpSpLocks/>
            </p:cNvGrpSpPr>
            <p:nvPr/>
          </p:nvGrpSpPr>
          <p:grpSpPr bwMode="auto">
            <a:xfrm>
              <a:off x="3167063" y="3640138"/>
              <a:ext cx="714375" cy="871537"/>
              <a:chOff x="1213" y="1596"/>
              <a:chExt cx="543" cy="663"/>
            </a:xfrm>
          </p:grpSpPr>
          <p:cxnSp>
            <p:nvCxnSpPr>
              <p:cNvPr id="38007" name="AutoShape 353"/>
              <p:cNvCxnSpPr>
                <a:cxnSpLocks noChangeShapeType="1"/>
              </p:cNvCxnSpPr>
              <p:nvPr/>
            </p:nvCxnSpPr>
            <p:spPr bwMode="auto">
              <a:xfrm>
                <a:off x="1213" y="2259"/>
                <a:ext cx="543" cy="0"/>
              </a:xfrm>
              <a:prstGeom prst="straightConnector1">
                <a:avLst/>
              </a:prstGeom>
              <a:noFill/>
              <a:ln w="12700">
                <a:solidFill>
                  <a:srgbClr val="006699"/>
                </a:solidFill>
                <a:round/>
                <a:headEnd/>
                <a:tailEnd/>
              </a:ln>
              <a:extLst>
                <a:ext uri="{909E8E84-426E-40DD-AFC4-6F175D3DCCD1}">
                  <a14:hiddenFill xmlns:a14="http://schemas.microsoft.com/office/drawing/2010/main">
                    <a:noFill/>
                  </a14:hiddenFill>
                </a:ext>
              </a:extLst>
            </p:spPr>
          </p:cxnSp>
          <p:cxnSp>
            <p:nvCxnSpPr>
              <p:cNvPr id="38008" name="AutoShape 354"/>
              <p:cNvCxnSpPr>
                <a:cxnSpLocks noChangeShapeType="1"/>
              </p:cNvCxnSpPr>
              <p:nvPr/>
            </p:nvCxnSpPr>
            <p:spPr bwMode="auto">
              <a:xfrm>
                <a:off x="1213" y="1596"/>
                <a:ext cx="1" cy="663"/>
              </a:xfrm>
              <a:prstGeom prst="straightConnector1">
                <a:avLst/>
              </a:prstGeom>
              <a:noFill/>
              <a:ln w="12700">
                <a:solidFill>
                  <a:srgbClr val="006699"/>
                </a:solidFill>
                <a:round/>
                <a:headEnd/>
                <a:tailEnd/>
              </a:ln>
              <a:extLst>
                <a:ext uri="{909E8E84-426E-40DD-AFC4-6F175D3DCCD1}">
                  <a14:hiddenFill xmlns:a14="http://schemas.microsoft.com/office/drawing/2010/main">
                    <a:noFill/>
                  </a14:hiddenFill>
                </a:ext>
              </a:extLst>
            </p:spPr>
          </p:cxnSp>
          <p:cxnSp>
            <p:nvCxnSpPr>
              <p:cNvPr id="38009" name="AutoShape 355"/>
              <p:cNvCxnSpPr>
                <a:cxnSpLocks noChangeShapeType="1"/>
              </p:cNvCxnSpPr>
              <p:nvPr/>
            </p:nvCxnSpPr>
            <p:spPr bwMode="auto">
              <a:xfrm flipV="1">
                <a:off x="1756" y="1596"/>
                <a:ext cx="0" cy="663"/>
              </a:xfrm>
              <a:prstGeom prst="straightConnector1">
                <a:avLst/>
              </a:prstGeom>
              <a:noFill/>
              <a:ln w="12700">
                <a:solidFill>
                  <a:srgbClr val="006699"/>
                </a:solidFill>
                <a:round/>
                <a:headEnd/>
                <a:tailEnd/>
              </a:ln>
              <a:extLst>
                <a:ext uri="{909E8E84-426E-40DD-AFC4-6F175D3DCCD1}">
                  <a14:hiddenFill xmlns:a14="http://schemas.microsoft.com/office/drawing/2010/main">
                    <a:noFill/>
                  </a14:hiddenFill>
                </a:ext>
              </a:extLst>
            </p:spPr>
          </p:cxnSp>
        </p:grpSp>
        <p:sp>
          <p:nvSpPr>
            <p:cNvPr id="37905" name="Text Box 356"/>
            <p:cNvSpPr txBox="1">
              <a:spLocks noChangeArrowheads="1"/>
            </p:cNvSpPr>
            <p:nvPr/>
          </p:nvSpPr>
          <p:spPr bwMode="auto">
            <a:xfrm>
              <a:off x="3124200" y="4330700"/>
              <a:ext cx="812800"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lvl1pPr defTabSz="1016000" eaLnBrk="0" hangingPunct="0">
                <a:defRPr sz="1400">
                  <a:solidFill>
                    <a:srgbClr val="333333"/>
                  </a:solidFill>
                  <a:latin typeface="Arial" pitchFamily="34" charset="0"/>
                  <a:ea typeface="MS PGothic" pitchFamily="34" charset="-128"/>
                </a:defRPr>
              </a:lvl1pPr>
              <a:lvl2pPr marL="742950" indent="-285750" defTabSz="1016000" eaLnBrk="0" hangingPunct="0">
                <a:defRPr sz="1400">
                  <a:solidFill>
                    <a:srgbClr val="333333"/>
                  </a:solidFill>
                  <a:latin typeface="Arial" pitchFamily="34" charset="0"/>
                  <a:ea typeface="MS PGothic" pitchFamily="34" charset="-128"/>
                </a:defRPr>
              </a:lvl2pPr>
              <a:lvl3pPr marL="1143000" indent="-228600" defTabSz="1016000" eaLnBrk="0" hangingPunct="0">
                <a:defRPr sz="1400">
                  <a:solidFill>
                    <a:srgbClr val="333333"/>
                  </a:solidFill>
                  <a:latin typeface="Arial" pitchFamily="34" charset="0"/>
                  <a:ea typeface="MS PGothic" pitchFamily="34" charset="-128"/>
                </a:defRPr>
              </a:lvl3pPr>
              <a:lvl4pPr marL="1600200" indent="-228600" defTabSz="1016000" eaLnBrk="0" hangingPunct="0">
                <a:defRPr sz="1400">
                  <a:solidFill>
                    <a:srgbClr val="333333"/>
                  </a:solidFill>
                  <a:latin typeface="Arial" pitchFamily="34" charset="0"/>
                  <a:ea typeface="MS PGothic" pitchFamily="34" charset="-128"/>
                </a:defRPr>
              </a:lvl4pPr>
              <a:lvl5pPr marL="2057400" indent="-228600" defTabSz="1016000" eaLnBrk="0" hangingPunct="0">
                <a:defRPr sz="1400">
                  <a:solidFill>
                    <a:srgbClr val="333333"/>
                  </a:solidFill>
                  <a:latin typeface="Arial" pitchFamily="34" charset="0"/>
                  <a:ea typeface="MS PGothic" pitchFamily="34" charset="-128"/>
                </a:defRPr>
              </a:lvl5pPr>
              <a:lvl6pPr marL="25146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lnSpc>
                  <a:spcPct val="90000"/>
                </a:lnSpc>
              </a:pPr>
              <a:r>
                <a:rPr lang="en-US" sz="800">
                  <a:solidFill>
                    <a:schemeClr val="tx1"/>
                  </a:solidFill>
                </a:rPr>
                <a:t>Virtual</a:t>
              </a:r>
              <a:r>
                <a:rPr lang="en-US" sz="800">
                  <a:solidFill>
                    <a:schemeClr val="bg1"/>
                  </a:solidFill>
                </a:rPr>
                <a:t> </a:t>
              </a:r>
              <a:r>
                <a:rPr lang="en-US" sz="800">
                  <a:solidFill>
                    <a:schemeClr val="tx1"/>
                  </a:solidFill>
                </a:rPr>
                <a:t>Server</a:t>
              </a:r>
            </a:p>
          </p:txBody>
        </p:sp>
        <p:grpSp>
          <p:nvGrpSpPr>
            <p:cNvPr id="37906" name="Group 423"/>
            <p:cNvGrpSpPr>
              <a:grpSpLocks/>
            </p:cNvGrpSpPr>
            <p:nvPr/>
          </p:nvGrpSpPr>
          <p:grpSpPr bwMode="auto">
            <a:xfrm>
              <a:off x="3965575" y="3640138"/>
              <a:ext cx="714375" cy="871537"/>
              <a:chOff x="1213" y="1596"/>
              <a:chExt cx="543" cy="663"/>
            </a:xfrm>
          </p:grpSpPr>
          <p:cxnSp>
            <p:nvCxnSpPr>
              <p:cNvPr id="38004" name="AutoShape 424"/>
              <p:cNvCxnSpPr>
                <a:cxnSpLocks noChangeShapeType="1"/>
              </p:cNvCxnSpPr>
              <p:nvPr/>
            </p:nvCxnSpPr>
            <p:spPr bwMode="auto">
              <a:xfrm>
                <a:off x="1213" y="2259"/>
                <a:ext cx="543" cy="0"/>
              </a:xfrm>
              <a:prstGeom prst="straightConnector1">
                <a:avLst/>
              </a:prstGeom>
              <a:noFill/>
              <a:ln w="12700">
                <a:solidFill>
                  <a:srgbClr val="006699"/>
                </a:solidFill>
                <a:round/>
                <a:headEnd/>
                <a:tailEnd/>
              </a:ln>
              <a:extLst>
                <a:ext uri="{909E8E84-426E-40DD-AFC4-6F175D3DCCD1}">
                  <a14:hiddenFill xmlns:a14="http://schemas.microsoft.com/office/drawing/2010/main">
                    <a:noFill/>
                  </a14:hiddenFill>
                </a:ext>
              </a:extLst>
            </p:spPr>
          </p:cxnSp>
          <p:cxnSp>
            <p:nvCxnSpPr>
              <p:cNvPr id="38005" name="AutoShape 425"/>
              <p:cNvCxnSpPr>
                <a:cxnSpLocks noChangeShapeType="1"/>
              </p:cNvCxnSpPr>
              <p:nvPr/>
            </p:nvCxnSpPr>
            <p:spPr bwMode="auto">
              <a:xfrm>
                <a:off x="1213" y="1596"/>
                <a:ext cx="1" cy="663"/>
              </a:xfrm>
              <a:prstGeom prst="straightConnector1">
                <a:avLst/>
              </a:prstGeom>
              <a:noFill/>
              <a:ln w="12700">
                <a:solidFill>
                  <a:srgbClr val="006699"/>
                </a:solidFill>
                <a:round/>
                <a:headEnd/>
                <a:tailEnd/>
              </a:ln>
              <a:extLst>
                <a:ext uri="{909E8E84-426E-40DD-AFC4-6F175D3DCCD1}">
                  <a14:hiddenFill xmlns:a14="http://schemas.microsoft.com/office/drawing/2010/main">
                    <a:noFill/>
                  </a14:hiddenFill>
                </a:ext>
              </a:extLst>
            </p:spPr>
          </p:cxnSp>
          <p:cxnSp>
            <p:nvCxnSpPr>
              <p:cNvPr id="38006" name="AutoShape 426"/>
              <p:cNvCxnSpPr>
                <a:cxnSpLocks noChangeShapeType="1"/>
              </p:cNvCxnSpPr>
              <p:nvPr/>
            </p:nvCxnSpPr>
            <p:spPr bwMode="auto">
              <a:xfrm flipV="1">
                <a:off x="1756" y="1596"/>
                <a:ext cx="0" cy="663"/>
              </a:xfrm>
              <a:prstGeom prst="straightConnector1">
                <a:avLst/>
              </a:prstGeom>
              <a:noFill/>
              <a:ln w="12700">
                <a:solidFill>
                  <a:srgbClr val="006699"/>
                </a:solidFill>
                <a:round/>
                <a:headEnd/>
                <a:tailEnd/>
              </a:ln>
              <a:extLst>
                <a:ext uri="{909E8E84-426E-40DD-AFC4-6F175D3DCCD1}">
                  <a14:hiddenFill xmlns:a14="http://schemas.microsoft.com/office/drawing/2010/main">
                    <a:noFill/>
                  </a14:hiddenFill>
                </a:ext>
              </a:extLst>
            </p:spPr>
          </p:cxnSp>
        </p:grpSp>
        <p:sp>
          <p:nvSpPr>
            <p:cNvPr id="37907" name="Text Box 427"/>
            <p:cNvSpPr txBox="1">
              <a:spLocks noChangeArrowheads="1"/>
            </p:cNvSpPr>
            <p:nvPr/>
          </p:nvSpPr>
          <p:spPr bwMode="auto">
            <a:xfrm>
              <a:off x="3922713" y="4330700"/>
              <a:ext cx="812800"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lvl1pPr defTabSz="1016000" eaLnBrk="0" hangingPunct="0">
                <a:defRPr sz="1400">
                  <a:solidFill>
                    <a:srgbClr val="333333"/>
                  </a:solidFill>
                  <a:latin typeface="Arial" pitchFamily="34" charset="0"/>
                  <a:ea typeface="MS PGothic" pitchFamily="34" charset="-128"/>
                </a:defRPr>
              </a:lvl1pPr>
              <a:lvl2pPr marL="742950" indent="-285750" defTabSz="1016000" eaLnBrk="0" hangingPunct="0">
                <a:defRPr sz="1400">
                  <a:solidFill>
                    <a:srgbClr val="333333"/>
                  </a:solidFill>
                  <a:latin typeface="Arial" pitchFamily="34" charset="0"/>
                  <a:ea typeface="MS PGothic" pitchFamily="34" charset="-128"/>
                </a:defRPr>
              </a:lvl2pPr>
              <a:lvl3pPr marL="1143000" indent="-228600" defTabSz="1016000" eaLnBrk="0" hangingPunct="0">
                <a:defRPr sz="1400">
                  <a:solidFill>
                    <a:srgbClr val="333333"/>
                  </a:solidFill>
                  <a:latin typeface="Arial" pitchFamily="34" charset="0"/>
                  <a:ea typeface="MS PGothic" pitchFamily="34" charset="-128"/>
                </a:defRPr>
              </a:lvl3pPr>
              <a:lvl4pPr marL="1600200" indent="-228600" defTabSz="1016000" eaLnBrk="0" hangingPunct="0">
                <a:defRPr sz="1400">
                  <a:solidFill>
                    <a:srgbClr val="333333"/>
                  </a:solidFill>
                  <a:latin typeface="Arial" pitchFamily="34" charset="0"/>
                  <a:ea typeface="MS PGothic" pitchFamily="34" charset="-128"/>
                </a:defRPr>
              </a:lvl4pPr>
              <a:lvl5pPr marL="2057400" indent="-228600" defTabSz="1016000" eaLnBrk="0" hangingPunct="0">
                <a:defRPr sz="1400">
                  <a:solidFill>
                    <a:srgbClr val="333333"/>
                  </a:solidFill>
                  <a:latin typeface="Arial" pitchFamily="34" charset="0"/>
                  <a:ea typeface="MS PGothic" pitchFamily="34" charset="-128"/>
                </a:defRPr>
              </a:lvl5pPr>
              <a:lvl6pPr marL="25146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lnSpc>
                  <a:spcPct val="90000"/>
                </a:lnSpc>
              </a:pPr>
              <a:r>
                <a:rPr lang="en-US" sz="800">
                  <a:solidFill>
                    <a:schemeClr val="tx1"/>
                  </a:solidFill>
                </a:rPr>
                <a:t>Virtual</a:t>
              </a:r>
              <a:r>
                <a:rPr lang="en-US" sz="800">
                  <a:solidFill>
                    <a:schemeClr val="bg1"/>
                  </a:solidFill>
                </a:rPr>
                <a:t> </a:t>
              </a:r>
              <a:r>
                <a:rPr lang="en-US" sz="800">
                  <a:solidFill>
                    <a:schemeClr val="tx1"/>
                  </a:solidFill>
                </a:rPr>
                <a:t>Server</a:t>
              </a:r>
            </a:p>
          </p:txBody>
        </p:sp>
        <p:grpSp>
          <p:nvGrpSpPr>
            <p:cNvPr id="37908" name="Group 494"/>
            <p:cNvGrpSpPr>
              <a:grpSpLocks/>
            </p:cNvGrpSpPr>
            <p:nvPr/>
          </p:nvGrpSpPr>
          <p:grpSpPr bwMode="auto">
            <a:xfrm>
              <a:off x="4767263" y="3640138"/>
              <a:ext cx="714375" cy="871537"/>
              <a:chOff x="1213" y="1596"/>
              <a:chExt cx="543" cy="663"/>
            </a:xfrm>
          </p:grpSpPr>
          <p:cxnSp>
            <p:nvCxnSpPr>
              <p:cNvPr id="38001" name="AutoShape 495"/>
              <p:cNvCxnSpPr>
                <a:cxnSpLocks noChangeShapeType="1"/>
              </p:cNvCxnSpPr>
              <p:nvPr/>
            </p:nvCxnSpPr>
            <p:spPr bwMode="auto">
              <a:xfrm>
                <a:off x="1213" y="2259"/>
                <a:ext cx="543" cy="0"/>
              </a:xfrm>
              <a:prstGeom prst="straightConnector1">
                <a:avLst/>
              </a:prstGeom>
              <a:noFill/>
              <a:ln w="12700">
                <a:solidFill>
                  <a:srgbClr val="006699"/>
                </a:solidFill>
                <a:round/>
                <a:headEnd/>
                <a:tailEnd/>
              </a:ln>
              <a:extLst>
                <a:ext uri="{909E8E84-426E-40DD-AFC4-6F175D3DCCD1}">
                  <a14:hiddenFill xmlns:a14="http://schemas.microsoft.com/office/drawing/2010/main">
                    <a:noFill/>
                  </a14:hiddenFill>
                </a:ext>
              </a:extLst>
            </p:spPr>
          </p:cxnSp>
          <p:cxnSp>
            <p:nvCxnSpPr>
              <p:cNvPr id="38002" name="AutoShape 496"/>
              <p:cNvCxnSpPr>
                <a:cxnSpLocks noChangeShapeType="1"/>
              </p:cNvCxnSpPr>
              <p:nvPr/>
            </p:nvCxnSpPr>
            <p:spPr bwMode="auto">
              <a:xfrm>
                <a:off x="1213" y="1596"/>
                <a:ext cx="1" cy="663"/>
              </a:xfrm>
              <a:prstGeom prst="straightConnector1">
                <a:avLst/>
              </a:prstGeom>
              <a:noFill/>
              <a:ln w="12700">
                <a:solidFill>
                  <a:srgbClr val="006699"/>
                </a:solidFill>
                <a:round/>
                <a:headEnd/>
                <a:tailEnd/>
              </a:ln>
              <a:extLst>
                <a:ext uri="{909E8E84-426E-40DD-AFC4-6F175D3DCCD1}">
                  <a14:hiddenFill xmlns:a14="http://schemas.microsoft.com/office/drawing/2010/main">
                    <a:noFill/>
                  </a14:hiddenFill>
                </a:ext>
              </a:extLst>
            </p:spPr>
          </p:cxnSp>
          <p:cxnSp>
            <p:nvCxnSpPr>
              <p:cNvPr id="38003" name="AutoShape 497"/>
              <p:cNvCxnSpPr>
                <a:cxnSpLocks noChangeShapeType="1"/>
              </p:cNvCxnSpPr>
              <p:nvPr/>
            </p:nvCxnSpPr>
            <p:spPr bwMode="auto">
              <a:xfrm flipV="1">
                <a:off x="1756" y="1596"/>
                <a:ext cx="0" cy="663"/>
              </a:xfrm>
              <a:prstGeom prst="straightConnector1">
                <a:avLst/>
              </a:prstGeom>
              <a:noFill/>
              <a:ln w="12700">
                <a:solidFill>
                  <a:srgbClr val="006699"/>
                </a:solidFill>
                <a:round/>
                <a:headEnd/>
                <a:tailEnd/>
              </a:ln>
              <a:extLst>
                <a:ext uri="{909E8E84-426E-40DD-AFC4-6F175D3DCCD1}">
                  <a14:hiddenFill xmlns:a14="http://schemas.microsoft.com/office/drawing/2010/main">
                    <a:noFill/>
                  </a14:hiddenFill>
                </a:ext>
              </a:extLst>
            </p:spPr>
          </p:cxnSp>
        </p:grpSp>
        <p:sp>
          <p:nvSpPr>
            <p:cNvPr id="37909" name="Text Box 498"/>
            <p:cNvSpPr txBox="1">
              <a:spLocks noChangeArrowheads="1"/>
            </p:cNvSpPr>
            <p:nvPr/>
          </p:nvSpPr>
          <p:spPr bwMode="auto">
            <a:xfrm>
              <a:off x="4724400" y="4330700"/>
              <a:ext cx="812800"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lvl1pPr defTabSz="1016000" eaLnBrk="0" hangingPunct="0">
                <a:defRPr sz="1400">
                  <a:solidFill>
                    <a:srgbClr val="333333"/>
                  </a:solidFill>
                  <a:latin typeface="Arial" pitchFamily="34" charset="0"/>
                  <a:ea typeface="MS PGothic" pitchFamily="34" charset="-128"/>
                </a:defRPr>
              </a:lvl1pPr>
              <a:lvl2pPr marL="742950" indent="-285750" defTabSz="1016000" eaLnBrk="0" hangingPunct="0">
                <a:defRPr sz="1400">
                  <a:solidFill>
                    <a:srgbClr val="333333"/>
                  </a:solidFill>
                  <a:latin typeface="Arial" pitchFamily="34" charset="0"/>
                  <a:ea typeface="MS PGothic" pitchFamily="34" charset="-128"/>
                </a:defRPr>
              </a:lvl2pPr>
              <a:lvl3pPr marL="1143000" indent="-228600" defTabSz="1016000" eaLnBrk="0" hangingPunct="0">
                <a:defRPr sz="1400">
                  <a:solidFill>
                    <a:srgbClr val="333333"/>
                  </a:solidFill>
                  <a:latin typeface="Arial" pitchFamily="34" charset="0"/>
                  <a:ea typeface="MS PGothic" pitchFamily="34" charset="-128"/>
                </a:defRPr>
              </a:lvl3pPr>
              <a:lvl4pPr marL="1600200" indent="-228600" defTabSz="1016000" eaLnBrk="0" hangingPunct="0">
                <a:defRPr sz="1400">
                  <a:solidFill>
                    <a:srgbClr val="333333"/>
                  </a:solidFill>
                  <a:latin typeface="Arial" pitchFamily="34" charset="0"/>
                  <a:ea typeface="MS PGothic" pitchFamily="34" charset="-128"/>
                </a:defRPr>
              </a:lvl4pPr>
              <a:lvl5pPr marL="2057400" indent="-228600" defTabSz="1016000" eaLnBrk="0" hangingPunct="0">
                <a:defRPr sz="1400">
                  <a:solidFill>
                    <a:srgbClr val="333333"/>
                  </a:solidFill>
                  <a:latin typeface="Arial" pitchFamily="34" charset="0"/>
                  <a:ea typeface="MS PGothic" pitchFamily="34" charset="-128"/>
                </a:defRPr>
              </a:lvl5pPr>
              <a:lvl6pPr marL="25146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defTabSz="1016000"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lnSpc>
                  <a:spcPct val="90000"/>
                </a:lnSpc>
              </a:pPr>
              <a:r>
                <a:rPr lang="en-US" sz="800">
                  <a:solidFill>
                    <a:schemeClr val="tx1"/>
                  </a:solidFill>
                </a:rPr>
                <a:t>Virtual</a:t>
              </a:r>
              <a:r>
                <a:rPr lang="en-US" sz="800">
                  <a:solidFill>
                    <a:schemeClr val="bg1"/>
                  </a:solidFill>
                </a:rPr>
                <a:t> </a:t>
              </a:r>
              <a:r>
                <a:rPr lang="en-US" sz="800">
                  <a:solidFill>
                    <a:schemeClr val="tx1"/>
                  </a:solidFill>
                </a:rPr>
                <a:t>Server</a:t>
              </a:r>
            </a:p>
          </p:txBody>
        </p:sp>
        <p:sp>
          <p:nvSpPr>
            <p:cNvPr id="37910" name="Rectangle 5"/>
            <p:cNvSpPr>
              <a:spLocks noChangeArrowheads="1"/>
            </p:cNvSpPr>
            <p:nvPr/>
          </p:nvSpPr>
          <p:spPr bwMode="auto">
            <a:xfrm>
              <a:off x="4584700" y="4991101"/>
              <a:ext cx="614362"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p>
              <a:pPr marL="165100" indent="-165100" algn="l"/>
              <a:r>
                <a:rPr lang="en-US" sz="800"/>
                <a:t>Storage</a:t>
              </a:r>
            </a:p>
          </p:txBody>
        </p:sp>
        <p:sp>
          <p:nvSpPr>
            <p:cNvPr id="37911" name="Rectangle 13"/>
            <p:cNvSpPr>
              <a:spLocks noChangeArrowheads="1"/>
            </p:cNvSpPr>
            <p:nvPr/>
          </p:nvSpPr>
          <p:spPr bwMode="auto">
            <a:xfrm>
              <a:off x="3343275" y="4991101"/>
              <a:ext cx="728662"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p>
              <a:pPr marL="165100" indent="-165100" algn="l"/>
              <a:r>
                <a:rPr lang="en-US" sz="800"/>
                <a:t>Networking</a:t>
              </a:r>
            </a:p>
          </p:txBody>
        </p:sp>
        <p:sp>
          <p:nvSpPr>
            <p:cNvPr id="37912" name="Rectangle 40"/>
            <p:cNvSpPr>
              <a:spLocks noChangeArrowheads="1"/>
            </p:cNvSpPr>
            <p:nvPr/>
          </p:nvSpPr>
          <p:spPr bwMode="auto">
            <a:xfrm>
              <a:off x="3995737" y="4991101"/>
              <a:ext cx="58737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p>
              <a:pPr marL="165100" indent="-165100" algn="l"/>
              <a:r>
                <a:rPr lang="en-US" sz="800"/>
                <a:t>Compute</a:t>
              </a:r>
            </a:p>
          </p:txBody>
        </p:sp>
        <p:grpSp>
          <p:nvGrpSpPr>
            <p:cNvPr id="37913" name="Group 369"/>
            <p:cNvGrpSpPr>
              <a:grpSpLocks/>
            </p:cNvGrpSpPr>
            <p:nvPr/>
          </p:nvGrpSpPr>
          <p:grpSpPr bwMode="auto">
            <a:xfrm>
              <a:off x="4154488" y="4716463"/>
              <a:ext cx="271462" cy="271462"/>
              <a:chOff x="310" y="764"/>
              <a:chExt cx="446" cy="446"/>
            </a:xfrm>
          </p:grpSpPr>
          <p:sp>
            <p:nvSpPr>
              <p:cNvPr id="37994" name="Oval 370"/>
              <p:cNvSpPr>
                <a:spLocks noChangeArrowheads="1"/>
              </p:cNvSpPr>
              <p:nvPr/>
            </p:nvSpPr>
            <p:spPr bwMode="auto">
              <a:xfrm>
                <a:off x="310" y="764"/>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grpSp>
            <p:nvGrpSpPr>
              <p:cNvPr id="37995" name="Group 371"/>
              <p:cNvGrpSpPr>
                <a:grpSpLocks/>
              </p:cNvGrpSpPr>
              <p:nvPr/>
            </p:nvGrpSpPr>
            <p:grpSpPr bwMode="auto">
              <a:xfrm>
                <a:off x="457" y="831"/>
                <a:ext cx="153" cy="321"/>
                <a:chOff x="5350" y="980"/>
                <a:chExt cx="1230" cy="2586"/>
              </a:xfrm>
            </p:grpSpPr>
            <p:sp>
              <p:nvSpPr>
                <p:cNvPr id="37996" name="Freeform 372"/>
                <p:cNvSpPr>
                  <a:spLocks/>
                </p:cNvSpPr>
                <p:nvPr/>
              </p:nvSpPr>
              <p:spPr bwMode="auto">
                <a:xfrm>
                  <a:off x="5369" y="980"/>
                  <a:ext cx="1198" cy="82"/>
                </a:xfrm>
                <a:custGeom>
                  <a:avLst/>
                  <a:gdLst>
                    <a:gd name="T0" fmla="*/ 2147483647 w 379"/>
                    <a:gd name="T1" fmla="*/ 744478043 h 27"/>
                    <a:gd name="T2" fmla="*/ 2147483647 w 379"/>
                    <a:gd name="T3" fmla="*/ 0 h 27"/>
                    <a:gd name="T4" fmla="*/ 189214684 w 379"/>
                    <a:gd name="T5" fmla="*/ 203741868 h 27"/>
                    <a:gd name="T6" fmla="*/ 189214684 w 379"/>
                    <a:gd name="T7" fmla="*/ 203741868 h 27"/>
                    <a:gd name="T8" fmla="*/ 189214684 w 379"/>
                    <a:gd name="T9" fmla="*/ 203741868 h 27"/>
                    <a:gd name="T10" fmla="*/ 0 w 379"/>
                    <a:gd name="T11" fmla="*/ 203741868 h 27"/>
                    <a:gd name="T12" fmla="*/ 189214684 w 379"/>
                    <a:gd name="T13" fmla="*/ 261750378 h 27"/>
                    <a:gd name="T14" fmla="*/ 2147483647 w 379"/>
                    <a:gd name="T15" fmla="*/ 1413718030 h 27"/>
                    <a:gd name="T16" fmla="*/ 2147483647 w 379"/>
                    <a:gd name="T17" fmla="*/ 847289330 h 27"/>
                    <a:gd name="T18" fmla="*/ 2147483647 w 379"/>
                    <a:gd name="T19" fmla="*/ 847289330 h 27"/>
                    <a:gd name="T20" fmla="*/ 2147483647 w 379"/>
                    <a:gd name="T21" fmla="*/ 744478043 h 27"/>
                    <a:gd name="T22" fmla="*/ 2147483647 w 379"/>
                    <a:gd name="T23" fmla="*/ 744478043 h 27"/>
                    <a:gd name="T24" fmla="*/ 2147483647 w 379"/>
                    <a:gd name="T25" fmla="*/ 744478043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9"/>
                    <a:gd name="T40" fmla="*/ 0 h 27"/>
                    <a:gd name="T41" fmla="*/ 379 w 379"/>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9" h="27">
                      <a:moveTo>
                        <a:pt x="377" y="14"/>
                      </a:moveTo>
                      <a:lnTo>
                        <a:pt x="231" y="0"/>
                      </a:lnTo>
                      <a:lnTo>
                        <a:pt x="2" y="4"/>
                      </a:lnTo>
                      <a:lnTo>
                        <a:pt x="0" y="4"/>
                      </a:lnTo>
                      <a:lnTo>
                        <a:pt x="2" y="5"/>
                      </a:lnTo>
                      <a:lnTo>
                        <a:pt x="214" y="27"/>
                      </a:lnTo>
                      <a:lnTo>
                        <a:pt x="377" y="16"/>
                      </a:lnTo>
                      <a:lnTo>
                        <a:pt x="379" y="14"/>
                      </a:lnTo>
                      <a:lnTo>
                        <a:pt x="377"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97" name="Freeform 373"/>
                <p:cNvSpPr>
                  <a:spLocks noEditPoints="1"/>
                </p:cNvSpPr>
                <p:nvPr/>
              </p:nvSpPr>
              <p:spPr bwMode="auto">
                <a:xfrm>
                  <a:off x="5350" y="1031"/>
                  <a:ext cx="672" cy="2535"/>
                </a:xfrm>
                <a:custGeom>
                  <a:avLst/>
                  <a:gdLst>
                    <a:gd name="T0" fmla="*/ 454069298 w 211"/>
                    <a:gd name="T1" fmla="*/ 0 h 804"/>
                    <a:gd name="T2" fmla="*/ 211311107 w 211"/>
                    <a:gd name="T3" fmla="*/ 0 h 804"/>
                    <a:gd name="T4" fmla="*/ 0 w 211"/>
                    <a:gd name="T5" fmla="*/ 2147483647 h 804"/>
                    <a:gd name="T6" fmla="*/ 2147483647 w 211"/>
                    <a:gd name="T7" fmla="*/ 2147483647 h 804"/>
                    <a:gd name="T8" fmla="*/ 2147483647 w 211"/>
                    <a:gd name="T9" fmla="*/ 2147483647 h 804"/>
                    <a:gd name="T10" fmla="*/ 2147483647 w 211"/>
                    <a:gd name="T11" fmla="*/ 2147483647 h 804"/>
                    <a:gd name="T12" fmla="*/ 2147483647 w 211"/>
                    <a:gd name="T13" fmla="*/ 2147483647 h 804"/>
                    <a:gd name="T14" fmla="*/ 2147483647 w 211"/>
                    <a:gd name="T15" fmla="*/ 2147483647 h 804"/>
                    <a:gd name="T16" fmla="*/ 2147483647 w 211"/>
                    <a:gd name="T17" fmla="*/ 2147483647 h 804"/>
                    <a:gd name="T18" fmla="*/ 2147483647 w 211"/>
                    <a:gd name="T19" fmla="*/ 2147483647 h 804"/>
                    <a:gd name="T20" fmla="*/ 2147483647 w 211"/>
                    <a:gd name="T21" fmla="*/ 2147483647 h 804"/>
                    <a:gd name="T22" fmla="*/ 2147483647 w 211"/>
                    <a:gd name="T23" fmla="*/ 2147483647 h 804"/>
                    <a:gd name="T24" fmla="*/ 2147483647 w 211"/>
                    <a:gd name="T25" fmla="*/ 2147483647 h 804"/>
                    <a:gd name="T26" fmla="*/ 2147483647 w 211"/>
                    <a:gd name="T27" fmla="*/ 2147483647 h 804"/>
                    <a:gd name="T28" fmla="*/ 2147483647 w 211"/>
                    <a:gd name="T29" fmla="*/ 2147483647 h 804"/>
                    <a:gd name="T30" fmla="*/ 2147483647 w 211"/>
                    <a:gd name="T31" fmla="*/ 2147483647 h 804"/>
                    <a:gd name="T32" fmla="*/ 2147483647 w 211"/>
                    <a:gd name="T33" fmla="*/ 2147483647 h 804"/>
                    <a:gd name="T34" fmla="*/ 2147483647 w 211"/>
                    <a:gd name="T35" fmla="*/ 2147483647 h 804"/>
                    <a:gd name="T36" fmla="*/ 2147483647 w 211"/>
                    <a:gd name="T37" fmla="*/ 2147483647 h 804"/>
                    <a:gd name="T38" fmla="*/ 2147483647 w 211"/>
                    <a:gd name="T39" fmla="*/ 2147483647 h 804"/>
                    <a:gd name="T40" fmla="*/ 2147483647 w 211"/>
                    <a:gd name="T41" fmla="*/ 2147483647 h 804"/>
                    <a:gd name="T42" fmla="*/ 2147483647 w 211"/>
                    <a:gd name="T43" fmla="*/ 2147483647 h 804"/>
                    <a:gd name="T44" fmla="*/ 2147483647 w 211"/>
                    <a:gd name="T45" fmla="*/ 2147483647 h 804"/>
                    <a:gd name="T46" fmla="*/ 2147483647 w 211"/>
                    <a:gd name="T47" fmla="*/ 2147483647 h 804"/>
                    <a:gd name="T48" fmla="*/ 2147483647 w 211"/>
                    <a:gd name="T49" fmla="*/ 2147483647 h 804"/>
                    <a:gd name="T50" fmla="*/ 2147483647 w 211"/>
                    <a:gd name="T51" fmla="*/ 2147483647 h 804"/>
                    <a:gd name="T52" fmla="*/ 2147483647 w 211"/>
                    <a:gd name="T53" fmla="*/ 2147483647 h 804"/>
                    <a:gd name="T54" fmla="*/ 2147483647 w 211"/>
                    <a:gd name="T55" fmla="*/ 2147483647 h 804"/>
                    <a:gd name="T56" fmla="*/ 2147483647 w 211"/>
                    <a:gd name="T57" fmla="*/ 2147483647 h 804"/>
                    <a:gd name="T58" fmla="*/ 2147483647 w 211"/>
                    <a:gd name="T59" fmla="*/ 2147483647 h 804"/>
                    <a:gd name="T60" fmla="*/ 2147483647 w 211"/>
                    <a:gd name="T61" fmla="*/ 2147483647 h 804"/>
                    <a:gd name="T62" fmla="*/ 2147483647 w 211"/>
                    <a:gd name="T63" fmla="*/ 2147483647 h 804"/>
                    <a:gd name="T64" fmla="*/ 2147483647 w 211"/>
                    <a:gd name="T65" fmla="*/ 2147483647 h 804"/>
                    <a:gd name="T66" fmla="*/ 2147483647 w 211"/>
                    <a:gd name="T67" fmla="*/ 2147483647 h 804"/>
                    <a:gd name="T68" fmla="*/ 2147483647 w 211"/>
                    <a:gd name="T69" fmla="*/ 2147483647 h 804"/>
                    <a:gd name="T70" fmla="*/ 2147483647 w 211"/>
                    <a:gd name="T71" fmla="*/ 2147483647 h 804"/>
                    <a:gd name="T72" fmla="*/ 2147483647 w 211"/>
                    <a:gd name="T73" fmla="*/ 2147483647 h 804"/>
                    <a:gd name="T74" fmla="*/ 2147483647 w 211"/>
                    <a:gd name="T75" fmla="*/ 2147483647 h 804"/>
                    <a:gd name="T76" fmla="*/ 2147483647 w 211"/>
                    <a:gd name="T77" fmla="*/ 2147483647 h 80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1"/>
                    <a:gd name="T118" fmla="*/ 0 h 804"/>
                    <a:gd name="T119" fmla="*/ 211 w 211"/>
                    <a:gd name="T120" fmla="*/ 804 h 80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1" h="804">
                      <a:moveTo>
                        <a:pt x="210" y="23"/>
                      </a:moveTo>
                      <a:lnTo>
                        <a:pt x="4" y="0"/>
                      </a:lnTo>
                      <a:lnTo>
                        <a:pt x="2" y="0"/>
                      </a:lnTo>
                      <a:lnTo>
                        <a:pt x="0" y="2"/>
                      </a:lnTo>
                      <a:lnTo>
                        <a:pt x="0" y="428"/>
                      </a:lnTo>
                      <a:lnTo>
                        <a:pt x="52" y="439"/>
                      </a:lnTo>
                      <a:lnTo>
                        <a:pt x="52" y="747"/>
                      </a:lnTo>
                      <a:lnTo>
                        <a:pt x="210" y="804"/>
                      </a:lnTo>
                      <a:lnTo>
                        <a:pt x="211" y="804"/>
                      </a:lnTo>
                      <a:lnTo>
                        <a:pt x="211" y="802"/>
                      </a:lnTo>
                      <a:lnTo>
                        <a:pt x="211" y="25"/>
                      </a:lnTo>
                      <a:lnTo>
                        <a:pt x="210" y="23"/>
                      </a:lnTo>
                      <a:close/>
                      <a:moveTo>
                        <a:pt x="171" y="420"/>
                      </a:moveTo>
                      <a:lnTo>
                        <a:pt x="171" y="420"/>
                      </a:lnTo>
                      <a:lnTo>
                        <a:pt x="167" y="418"/>
                      </a:lnTo>
                      <a:lnTo>
                        <a:pt x="163" y="416"/>
                      </a:lnTo>
                      <a:lnTo>
                        <a:pt x="162" y="412"/>
                      </a:lnTo>
                      <a:lnTo>
                        <a:pt x="162" y="409"/>
                      </a:lnTo>
                      <a:lnTo>
                        <a:pt x="162" y="405"/>
                      </a:lnTo>
                      <a:lnTo>
                        <a:pt x="163" y="404"/>
                      </a:lnTo>
                      <a:lnTo>
                        <a:pt x="167" y="402"/>
                      </a:lnTo>
                      <a:lnTo>
                        <a:pt x="171" y="400"/>
                      </a:lnTo>
                      <a:lnTo>
                        <a:pt x="174" y="402"/>
                      </a:lnTo>
                      <a:lnTo>
                        <a:pt x="176" y="404"/>
                      </a:lnTo>
                      <a:lnTo>
                        <a:pt x="178" y="407"/>
                      </a:lnTo>
                      <a:lnTo>
                        <a:pt x="179" y="411"/>
                      </a:lnTo>
                      <a:lnTo>
                        <a:pt x="178" y="414"/>
                      </a:lnTo>
                      <a:lnTo>
                        <a:pt x="176" y="418"/>
                      </a:lnTo>
                      <a:lnTo>
                        <a:pt x="174" y="420"/>
                      </a:lnTo>
                      <a:lnTo>
                        <a:pt x="171" y="420"/>
                      </a:lnTo>
                      <a:close/>
                      <a:moveTo>
                        <a:pt x="171" y="384"/>
                      </a:moveTo>
                      <a:lnTo>
                        <a:pt x="171" y="384"/>
                      </a:lnTo>
                      <a:lnTo>
                        <a:pt x="167" y="384"/>
                      </a:lnTo>
                      <a:lnTo>
                        <a:pt x="163" y="382"/>
                      </a:lnTo>
                      <a:lnTo>
                        <a:pt x="162" y="379"/>
                      </a:lnTo>
                      <a:lnTo>
                        <a:pt x="162" y="375"/>
                      </a:lnTo>
                      <a:lnTo>
                        <a:pt x="162" y="372"/>
                      </a:lnTo>
                      <a:lnTo>
                        <a:pt x="163" y="368"/>
                      </a:lnTo>
                      <a:lnTo>
                        <a:pt x="167" y="366"/>
                      </a:lnTo>
                      <a:lnTo>
                        <a:pt x="171" y="366"/>
                      </a:lnTo>
                      <a:lnTo>
                        <a:pt x="174" y="366"/>
                      </a:lnTo>
                      <a:lnTo>
                        <a:pt x="176" y="370"/>
                      </a:lnTo>
                      <a:lnTo>
                        <a:pt x="178" y="372"/>
                      </a:lnTo>
                      <a:lnTo>
                        <a:pt x="179" y="375"/>
                      </a:lnTo>
                      <a:lnTo>
                        <a:pt x="178" y="380"/>
                      </a:lnTo>
                      <a:lnTo>
                        <a:pt x="176" y="382"/>
                      </a:lnTo>
                      <a:lnTo>
                        <a:pt x="174" y="384"/>
                      </a:lnTo>
                      <a:lnTo>
                        <a:pt x="171" y="384"/>
                      </a:lnTo>
                      <a:close/>
                      <a:moveTo>
                        <a:pt x="179" y="322"/>
                      </a:moveTo>
                      <a:lnTo>
                        <a:pt x="30" y="295"/>
                      </a:lnTo>
                      <a:lnTo>
                        <a:pt x="30" y="274"/>
                      </a:lnTo>
                      <a:lnTo>
                        <a:pt x="179" y="301"/>
                      </a:lnTo>
                      <a:lnTo>
                        <a:pt x="179" y="322"/>
                      </a:lnTo>
                      <a:close/>
                      <a:moveTo>
                        <a:pt x="179" y="254"/>
                      </a:moveTo>
                      <a:lnTo>
                        <a:pt x="32" y="229"/>
                      </a:lnTo>
                      <a:lnTo>
                        <a:pt x="32" y="208"/>
                      </a:lnTo>
                      <a:lnTo>
                        <a:pt x="179" y="235"/>
                      </a:lnTo>
                      <a:lnTo>
                        <a:pt x="179" y="254"/>
                      </a:lnTo>
                      <a:close/>
                      <a:moveTo>
                        <a:pt x="179" y="187"/>
                      </a:moveTo>
                      <a:lnTo>
                        <a:pt x="30" y="164"/>
                      </a:lnTo>
                      <a:lnTo>
                        <a:pt x="30" y="144"/>
                      </a:lnTo>
                      <a:lnTo>
                        <a:pt x="179" y="167"/>
                      </a:lnTo>
                      <a:lnTo>
                        <a:pt x="179" y="187"/>
                      </a:lnTo>
                      <a:close/>
                      <a:moveTo>
                        <a:pt x="179" y="121"/>
                      </a:moveTo>
                      <a:lnTo>
                        <a:pt x="30" y="100"/>
                      </a:lnTo>
                      <a:lnTo>
                        <a:pt x="30" y="78"/>
                      </a:lnTo>
                      <a:lnTo>
                        <a:pt x="179" y="100"/>
                      </a:lnTo>
                      <a:lnTo>
                        <a:pt x="179" y="1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98" name="Freeform 374"/>
                <p:cNvSpPr>
                  <a:spLocks noEditPoints="1"/>
                </p:cNvSpPr>
                <p:nvPr/>
              </p:nvSpPr>
              <p:spPr bwMode="auto">
                <a:xfrm>
                  <a:off x="6066" y="1062"/>
                  <a:ext cx="514" cy="2504"/>
                </a:xfrm>
                <a:custGeom>
                  <a:avLst/>
                  <a:gdLst>
                    <a:gd name="T0" fmla="*/ 2147483647 w 161"/>
                    <a:gd name="T1" fmla="*/ 2147483647 h 793"/>
                    <a:gd name="T2" fmla="*/ 2147483647 w 161"/>
                    <a:gd name="T3" fmla="*/ 2147483647 h 793"/>
                    <a:gd name="T4" fmla="*/ 2147483647 w 161"/>
                    <a:gd name="T5" fmla="*/ 185739565 h 793"/>
                    <a:gd name="T6" fmla="*/ 2147483647 w 161"/>
                    <a:gd name="T7" fmla="*/ 185739565 h 793"/>
                    <a:gd name="T8" fmla="*/ 2147483647 w 161"/>
                    <a:gd name="T9" fmla="*/ 185739565 h 793"/>
                    <a:gd name="T10" fmla="*/ 2147483647 w 161"/>
                    <a:gd name="T11" fmla="*/ 0 h 793"/>
                    <a:gd name="T12" fmla="*/ 114492504 w 161"/>
                    <a:gd name="T13" fmla="*/ 1176156019 h 793"/>
                    <a:gd name="T14" fmla="*/ 114492504 w 161"/>
                    <a:gd name="T15" fmla="*/ 1176156019 h 793"/>
                    <a:gd name="T16" fmla="*/ 0 w 161"/>
                    <a:gd name="T17" fmla="*/ 1361620804 h 793"/>
                    <a:gd name="T18" fmla="*/ 0 w 161"/>
                    <a:gd name="T19" fmla="*/ 1361620804 h 793"/>
                    <a:gd name="T20" fmla="*/ 0 w 161"/>
                    <a:gd name="T21" fmla="*/ 2147483647 h 793"/>
                    <a:gd name="T22" fmla="*/ 0 w 161"/>
                    <a:gd name="T23" fmla="*/ 2147483647 h 793"/>
                    <a:gd name="T24" fmla="*/ 0 w 161"/>
                    <a:gd name="T25" fmla="*/ 2147483647 h 793"/>
                    <a:gd name="T26" fmla="*/ 114492504 w 161"/>
                    <a:gd name="T27" fmla="*/ 2147483647 h 793"/>
                    <a:gd name="T28" fmla="*/ 2147483647 w 161"/>
                    <a:gd name="T29" fmla="*/ 2147483647 h 793"/>
                    <a:gd name="T30" fmla="*/ 2147483647 w 161"/>
                    <a:gd name="T31" fmla="*/ 2147483647 h 793"/>
                    <a:gd name="T32" fmla="*/ 2147483647 w 161"/>
                    <a:gd name="T33" fmla="*/ 2147483647 h 793"/>
                    <a:gd name="T34" fmla="*/ 2147483647 w 161"/>
                    <a:gd name="T35" fmla="*/ 2147483647 h 793"/>
                    <a:gd name="T36" fmla="*/ 2147483647 w 161"/>
                    <a:gd name="T37" fmla="*/ 2147483647 h 793"/>
                    <a:gd name="T38" fmla="*/ 2147483647 w 161"/>
                    <a:gd name="T39" fmla="*/ 2147483647 h 793"/>
                    <a:gd name="T40" fmla="*/ 2147483647 w 161"/>
                    <a:gd name="T41" fmla="*/ 2147483647 h 793"/>
                    <a:gd name="T42" fmla="*/ 2147483647 w 161"/>
                    <a:gd name="T43" fmla="*/ 2147483647 h 793"/>
                    <a:gd name="T44" fmla="*/ 2147483647 w 161"/>
                    <a:gd name="T45" fmla="*/ 2147483647 h 793"/>
                    <a:gd name="T46" fmla="*/ 2147483647 w 161"/>
                    <a:gd name="T47" fmla="*/ 2147483647 h 793"/>
                    <a:gd name="T48" fmla="*/ 2147483647 w 161"/>
                    <a:gd name="T49" fmla="*/ 2147483647 h 793"/>
                    <a:gd name="T50" fmla="*/ 2147483647 w 161"/>
                    <a:gd name="T51" fmla="*/ 2147483647 h 793"/>
                    <a:gd name="T52" fmla="*/ 2147483647 w 161"/>
                    <a:gd name="T53" fmla="*/ 2147483647 h 793"/>
                    <a:gd name="T54" fmla="*/ 2147483647 w 161"/>
                    <a:gd name="T55" fmla="*/ 2147483647 h 793"/>
                    <a:gd name="T56" fmla="*/ 2147483647 w 161"/>
                    <a:gd name="T57" fmla="*/ 2147483647 h 793"/>
                    <a:gd name="T58" fmla="*/ 2147483647 w 161"/>
                    <a:gd name="T59" fmla="*/ 2147483647 h 793"/>
                    <a:gd name="T60" fmla="*/ 2147483647 w 161"/>
                    <a:gd name="T61" fmla="*/ 2147483647 h 793"/>
                    <a:gd name="T62" fmla="*/ 2147483647 w 161"/>
                    <a:gd name="T63" fmla="*/ 2147483647 h 793"/>
                    <a:gd name="T64" fmla="*/ 2147483647 w 161"/>
                    <a:gd name="T65" fmla="*/ 2147483647 h 793"/>
                    <a:gd name="T66" fmla="*/ 2147483647 w 161"/>
                    <a:gd name="T67" fmla="*/ 2147483647 h 793"/>
                    <a:gd name="T68" fmla="*/ 2147483647 w 161"/>
                    <a:gd name="T69" fmla="*/ 2147483647 h 793"/>
                    <a:gd name="T70" fmla="*/ 2147483647 w 161"/>
                    <a:gd name="T71" fmla="*/ 2147483647 h 793"/>
                    <a:gd name="T72" fmla="*/ 2147483647 w 161"/>
                    <a:gd name="T73" fmla="*/ 2147483647 h 7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1"/>
                    <a:gd name="T112" fmla="*/ 0 h 793"/>
                    <a:gd name="T113" fmla="*/ 161 w 161"/>
                    <a:gd name="T114" fmla="*/ 793 h 7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1" h="793">
                      <a:moveTo>
                        <a:pt x="106" y="295"/>
                      </a:moveTo>
                      <a:lnTo>
                        <a:pt x="161" y="281"/>
                      </a:lnTo>
                      <a:lnTo>
                        <a:pt x="161" y="2"/>
                      </a:lnTo>
                      <a:lnTo>
                        <a:pt x="160" y="0"/>
                      </a:lnTo>
                      <a:lnTo>
                        <a:pt x="1" y="12"/>
                      </a:lnTo>
                      <a:lnTo>
                        <a:pt x="0" y="14"/>
                      </a:lnTo>
                      <a:lnTo>
                        <a:pt x="0" y="791"/>
                      </a:lnTo>
                      <a:lnTo>
                        <a:pt x="0" y="793"/>
                      </a:lnTo>
                      <a:lnTo>
                        <a:pt x="1" y="793"/>
                      </a:lnTo>
                      <a:lnTo>
                        <a:pt x="106" y="743"/>
                      </a:lnTo>
                      <a:lnTo>
                        <a:pt x="106" y="295"/>
                      </a:lnTo>
                      <a:close/>
                      <a:moveTo>
                        <a:pt x="137" y="50"/>
                      </a:moveTo>
                      <a:lnTo>
                        <a:pt x="137" y="50"/>
                      </a:lnTo>
                      <a:lnTo>
                        <a:pt x="140" y="51"/>
                      </a:lnTo>
                      <a:lnTo>
                        <a:pt x="142" y="53"/>
                      </a:lnTo>
                      <a:lnTo>
                        <a:pt x="144" y="55"/>
                      </a:lnTo>
                      <a:lnTo>
                        <a:pt x="145" y="58"/>
                      </a:lnTo>
                      <a:lnTo>
                        <a:pt x="144" y="64"/>
                      </a:lnTo>
                      <a:lnTo>
                        <a:pt x="142" y="66"/>
                      </a:lnTo>
                      <a:lnTo>
                        <a:pt x="140" y="69"/>
                      </a:lnTo>
                      <a:lnTo>
                        <a:pt x="137" y="69"/>
                      </a:lnTo>
                      <a:lnTo>
                        <a:pt x="133" y="69"/>
                      </a:lnTo>
                      <a:lnTo>
                        <a:pt x="129" y="67"/>
                      </a:lnTo>
                      <a:lnTo>
                        <a:pt x="128" y="64"/>
                      </a:lnTo>
                      <a:lnTo>
                        <a:pt x="128" y="60"/>
                      </a:lnTo>
                      <a:lnTo>
                        <a:pt x="128" y="57"/>
                      </a:lnTo>
                      <a:lnTo>
                        <a:pt x="129" y="53"/>
                      </a:lnTo>
                      <a:lnTo>
                        <a:pt x="133" y="51"/>
                      </a:lnTo>
                      <a:lnTo>
                        <a:pt x="137"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99" name="Freeform 375"/>
                <p:cNvSpPr>
                  <a:spLocks/>
                </p:cNvSpPr>
                <p:nvPr/>
              </p:nvSpPr>
              <p:spPr bwMode="auto">
                <a:xfrm>
                  <a:off x="5350" y="2422"/>
                  <a:ext cx="127" cy="954"/>
                </a:xfrm>
                <a:custGeom>
                  <a:avLst/>
                  <a:gdLst>
                    <a:gd name="T0" fmla="*/ 2147483647 w 39"/>
                    <a:gd name="T1" fmla="*/ 867105185 h 302"/>
                    <a:gd name="T2" fmla="*/ 0 w 39"/>
                    <a:gd name="T3" fmla="*/ 0 h 302"/>
                    <a:gd name="T4" fmla="*/ 0 w 39"/>
                    <a:gd name="T5" fmla="*/ 2147483647 h 302"/>
                    <a:gd name="T6" fmla="*/ 0 w 39"/>
                    <a:gd name="T7" fmla="*/ 2147483647 h 302"/>
                    <a:gd name="T8" fmla="*/ 347164266 w 39"/>
                    <a:gd name="T9" fmla="*/ 2147483647 h 302"/>
                    <a:gd name="T10" fmla="*/ 633959264 w 39"/>
                    <a:gd name="T11" fmla="*/ 2147483647 h 302"/>
                    <a:gd name="T12" fmla="*/ 2147483647 w 39"/>
                    <a:gd name="T13" fmla="*/ 2147483647 h 302"/>
                    <a:gd name="T14" fmla="*/ 2147483647 w 39"/>
                    <a:gd name="T15" fmla="*/ 867105185 h 302"/>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302"/>
                    <a:gd name="T26" fmla="*/ 39 w 39"/>
                    <a:gd name="T27" fmla="*/ 302 h 3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302">
                      <a:moveTo>
                        <a:pt x="39" y="9"/>
                      </a:moveTo>
                      <a:lnTo>
                        <a:pt x="0" y="0"/>
                      </a:lnTo>
                      <a:lnTo>
                        <a:pt x="0" y="286"/>
                      </a:lnTo>
                      <a:lnTo>
                        <a:pt x="2" y="288"/>
                      </a:lnTo>
                      <a:lnTo>
                        <a:pt x="4" y="288"/>
                      </a:lnTo>
                      <a:lnTo>
                        <a:pt x="39" y="302"/>
                      </a:lnTo>
                      <a:lnTo>
                        <a:pt x="39" y="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00" name="Freeform 376"/>
                <p:cNvSpPr>
                  <a:spLocks/>
                </p:cNvSpPr>
                <p:nvPr/>
              </p:nvSpPr>
              <p:spPr bwMode="auto">
                <a:xfrm>
                  <a:off x="6447" y="1992"/>
                  <a:ext cx="133" cy="1403"/>
                </a:xfrm>
                <a:custGeom>
                  <a:avLst/>
                  <a:gdLst>
                    <a:gd name="T0" fmla="*/ 0 w 42"/>
                    <a:gd name="T1" fmla="*/ 1287412967 h 444"/>
                    <a:gd name="T2" fmla="*/ 0 w 42"/>
                    <a:gd name="T3" fmla="*/ 2147483647 h 444"/>
                    <a:gd name="T4" fmla="*/ 2147483647 w 42"/>
                    <a:gd name="T5" fmla="*/ 2147483647 h 444"/>
                    <a:gd name="T6" fmla="*/ 2147483647 w 42"/>
                    <a:gd name="T7" fmla="*/ 2147483647 h 444"/>
                    <a:gd name="T8" fmla="*/ 2147483647 w 42"/>
                    <a:gd name="T9" fmla="*/ 2147483647 h 444"/>
                    <a:gd name="T10" fmla="*/ 2147483647 w 42"/>
                    <a:gd name="T11" fmla="*/ 2147483647 h 444"/>
                    <a:gd name="T12" fmla="*/ 2147483647 w 42"/>
                    <a:gd name="T13" fmla="*/ 0 h 444"/>
                    <a:gd name="T14" fmla="*/ 0 w 42"/>
                    <a:gd name="T15" fmla="*/ 1287412967 h 44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44"/>
                    <a:gd name="T26" fmla="*/ 42 w 42"/>
                    <a:gd name="T27" fmla="*/ 444 h 4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44">
                      <a:moveTo>
                        <a:pt x="0" y="13"/>
                      </a:moveTo>
                      <a:lnTo>
                        <a:pt x="0" y="444"/>
                      </a:lnTo>
                      <a:lnTo>
                        <a:pt x="41" y="425"/>
                      </a:lnTo>
                      <a:lnTo>
                        <a:pt x="42" y="425"/>
                      </a:lnTo>
                      <a:lnTo>
                        <a:pt x="42" y="423"/>
                      </a:lnTo>
                      <a:lnTo>
                        <a:pt x="42" y="0"/>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7914" name="Group 377"/>
            <p:cNvGrpSpPr>
              <a:grpSpLocks/>
            </p:cNvGrpSpPr>
            <p:nvPr/>
          </p:nvGrpSpPr>
          <p:grpSpPr bwMode="auto">
            <a:xfrm>
              <a:off x="3571875" y="4716463"/>
              <a:ext cx="271463" cy="271462"/>
              <a:chOff x="310" y="2496"/>
              <a:chExt cx="446" cy="446"/>
            </a:xfrm>
          </p:grpSpPr>
          <p:sp>
            <p:nvSpPr>
              <p:cNvPr id="37990" name="Oval 378"/>
              <p:cNvSpPr>
                <a:spLocks noChangeArrowheads="1"/>
              </p:cNvSpPr>
              <p:nvPr/>
            </p:nvSpPr>
            <p:spPr bwMode="auto">
              <a:xfrm>
                <a:off x="310" y="2496"/>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grpSp>
            <p:nvGrpSpPr>
              <p:cNvPr id="37991" name="Group 379"/>
              <p:cNvGrpSpPr>
                <a:grpSpLocks/>
              </p:cNvGrpSpPr>
              <p:nvPr/>
            </p:nvGrpSpPr>
            <p:grpSpPr bwMode="auto">
              <a:xfrm>
                <a:off x="359" y="2592"/>
                <a:ext cx="330" cy="288"/>
                <a:chOff x="4918" y="2492"/>
                <a:chExt cx="1471" cy="1285"/>
              </a:xfrm>
            </p:grpSpPr>
            <p:sp>
              <p:nvSpPr>
                <p:cNvPr id="37992" name="Freeform 380"/>
                <p:cNvSpPr>
                  <a:spLocks/>
                </p:cNvSpPr>
                <p:nvPr/>
              </p:nvSpPr>
              <p:spPr bwMode="auto">
                <a:xfrm>
                  <a:off x="5093" y="2663"/>
                  <a:ext cx="207" cy="207"/>
                </a:xfrm>
                <a:custGeom>
                  <a:avLst/>
                  <a:gdLst>
                    <a:gd name="T0" fmla="*/ 6495804 w 99"/>
                    <a:gd name="T1" fmla="*/ 0 h 99"/>
                    <a:gd name="T2" fmla="*/ 6495804 w 99"/>
                    <a:gd name="T3" fmla="*/ 0 h 99"/>
                    <a:gd name="T4" fmla="*/ 5229253 w 99"/>
                    <a:gd name="T5" fmla="*/ 0 h 99"/>
                    <a:gd name="T6" fmla="*/ 4027714 w 99"/>
                    <a:gd name="T7" fmla="*/ 391255 h 99"/>
                    <a:gd name="T8" fmla="*/ 2798009 w 99"/>
                    <a:gd name="T9" fmla="*/ 948758 h 99"/>
                    <a:gd name="T10" fmla="*/ 1870023 w 99"/>
                    <a:gd name="T11" fmla="*/ 1870023 h 99"/>
                    <a:gd name="T12" fmla="*/ 1095358 w 99"/>
                    <a:gd name="T13" fmla="*/ 2798009 h 99"/>
                    <a:gd name="T14" fmla="*/ 391255 w 99"/>
                    <a:gd name="T15" fmla="*/ 4027714 h 99"/>
                    <a:gd name="T16" fmla="*/ 0 w 99"/>
                    <a:gd name="T17" fmla="*/ 5229253 h 99"/>
                    <a:gd name="T18" fmla="*/ 0 w 99"/>
                    <a:gd name="T19" fmla="*/ 6715747 h 99"/>
                    <a:gd name="T20" fmla="*/ 0 w 99"/>
                    <a:gd name="T21" fmla="*/ 6715747 h 99"/>
                    <a:gd name="T22" fmla="*/ 0 w 99"/>
                    <a:gd name="T23" fmla="*/ 7840265 h 99"/>
                    <a:gd name="T24" fmla="*/ 391255 w 99"/>
                    <a:gd name="T25" fmla="*/ 9183837 h 99"/>
                    <a:gd name="T26" fmla="*/ 1095358 w 99"/>
                    <a:gd name="T27" fmla="*/ 10132589 h 99"/>
                    <a:gd name="T28" fmla="*/ 1870023 w 99"/>
                    <a:gd name="T29" fmla="*/ 11109594 h 99"/>
                    <a:gd name="T30" fmla="*/ 2798009 w 99"/>
                    <a:gd name="T31" fmla="*/ 12116404 h 99"/>
                    <a:gd name="T32" fmla="*/ 4027714 w 99"/>
                    <a:gd name="T33" fmla="*/ 12569473 h 99"/>
                    <a:gd name="T34" fmla="*/ 5229253 w 99"/>
                    <a:gd name="T35" fmla="*/ 13101682 h 99"/>
                    <a:gd name="T36" fmla="*/ 6495804 w 99"/>
                    <a:gd name="T37" fmla="*/ 13211696 h 99"/>
                    <a:gd name="T38" fmla="*/ 6495804 w 99"/>
                    <a:gd name="T39" fmla="*/ 13211696 h 99"/>
                    <a:gd name="T40" fmla="*/ 7974614 w 99"/>
                    <a:gd name="T41" fmla="*/ 13101682 h 99"/>
                    <a:gd name="T42" fmla="*/ 9183837 w 99"/>
                    <a:gd name="T43" fmla="*/ 12569473 h 99"/>
                    <a:gd name="T44" fmla="*/ 10412219 w 99"/>
                    <a:gd name="T45" fmla="*/ 12116404 h 99"/>
                    <a:gd name="T46" fmla="*/ 11360904 w 99"/>
                    <a:gd name="T47" fmla="*/ 11109594 h 99"/>
                    <a:gd name="T48" fmla="*/ 12002502 w 99"/>
                    <a:gd name="T49" fmla="*/ 10132589 h 99"/>
                    <a:gd name="T50" fmla="*/ 12820735 w 99"/>
                    <a:gd name="T51" fmla="*/ 9183837 h 99"/>
                    <a:gd name="T52" fmla="*/ 12954493 w 99"/>
                    <a:gd name="T53" fmla="*/ 7840265 h 99"/>
                    <a:gd name="T54" fmla="*/ 13211696 w 99"/>
                    <a:gd name="T55" fmla="*/ 6715747 h 99"/>
                    <a:gd name="T56" fmla="*/ 13211696 w 99"/>
                    <a:gd name="T57" fmla="*/ 6715747 h 99"/>
                    <a:gd name="T58" fmla="*/ 12954493 w 99"/>
                    <a:gd name="T59" fmla="*/ 5229253 h 99"/>
                    <a:gd name="T60" fmla="*/ 12820735 w 99"/>
                    <a:gd name="T61" fmla="*/ 4027714 h 99"/>
                    <a:gd name="T62" fmla="*/ 12002502 w 99"/>
                    <a:gd name="T63" fmla="*/ 2798009 h 99"/>
                    <a:gd name="T64" fmla="*/ 11360904 w 99"/>
                    <a:gd name="T65" fmla="*/ 1870023 h 99"/>
                    <a:gd name="T66" fmla="*/ 10412219 w 99"/>
                    <a:gd name="T67" fmla="*/ 948758 h 99"/>
                    <a:gd name="T68" fmla="*/ 9183837 w 99"/>
                    <a:gd name="T69" fmla="*/ 391255 h 99"/>
                    <a:gd name="T70" fmla="*/ 7974614 w 99"/>
                    <a:gd name="T71" fmla="*/ 0 h 99"/>
                    <a:gd name="T72" fmla="*/ 6495804 w 99"/>
                    <a:gd name="T73" fmla="*/ 0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9"/>
                    <a:gd name="T112" fmla="*/ 0 h 99"/>
                    <a:gd name="T113" fmla="*/ 99 w 9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9" h="99">
                      <a:moveTo>
                        <a:pt x="49" y="0"/>
                      </a:moveTo>
                      <a:lnTo>
                        <a:pt x="49" y="0"/>
                      </a:lnTo>
                      <a:lnTo>
                        <a:pt x="39" y="0"/>
                      </a:lnTo>
                      <a:lnTo>
                        <a:pt x="30" y="3"/>
                      </a:lnTo>
                      <a:lnTo>
                        <a:pt x="21" y="7"/>
                      </a:lnTo>
                      <a:lnTo>
                        <a:pt x="14" y="14"/>
                      </a:lnTo>
                      <a:lnTo>
                        <a:pt x="8" y="21"/>
                      </a:lnTo>
                      <a:lnTo>
                        <a:pt x="3" y="30"/>
                      </a:lnTo>
                      <a:lnTo>
                        <a:pt x="0" y="39"/>
                      </a:lnTo>
                      <a:lnTo>
                        <a:pt x="0" y="50"/>
                      </a:lnTo>
                      <a:lnTo>
                        <a:pt x="0" y="59"/>
                      </a:lnTo>
                      <a:lnTo>
                        <a:pt x="3" y="69"/>
                      </a:lnTo>
                      <a:lnTo>
                        <a:pt x="8" y="76"/>
                      </a:lnTo>
                      <a:lnTo>
                        <a:pt x="14" y="83"/>
                      </a:lnTo>
                      <a:lnTo>
                        <a:pt x="21" y="91"/>
                      </a:lnTo>
                      <a:lnTo>
                        <a:pt x="30" y="94"/>
                      </a:lnTo>
                      <a:lnTo>
                        <a:pt x="39" y="98"/>
                      </a:lnTo>
                      <a:lnTo>
                        <a:pt x="49" y="99"/>
                      </a:lnTo>
                      <a:lnTo>
                        <a:pt x="60" y="98"/>
                      </a:lnTo>
                      <a:lnTo>
                        <a:pt x="69" y="94"/>
                      </a:lnTo>
                      <a:lnTo>
                        <a:pt x="78" y="91"/>
                      </a:lnTo>
                      <a:lnTo>
                        <a:pt x="85" y="83"/>
                      </a:lnTo>
                      <a:lnTo>
                        <a:pt x="90" y="76"/>
                      </a:lnTo>
                      <a:lnTo>
                        <a:pt x="96" y="69"/>
                      </a:lnTo>
                      <a:lnTo>
                        <a:pt x="97" y="59"/>
                      </a:lnTo>
                      <a:lnTo>
                        <a:pt x="99" y="50"/>
                      </a:lnTo>
                      <a:lnTo>
                        <a:pt x="97" y="39"/>
                      </a:lnTo>
                      <a:lnTo>
                        <a:pt x="96" y="30"/>
                      </a:lnTo>
                      <a:lnTo>
                        <a:pt x="90" y="21"/>
                      </a:lnTo>
                      <a:lnTo>
                        <a:pt x="85" y="14"/>
                      </a:lnTo>
                      <a:lnTo>
                        <a:pt x="78" y="7"/>
                      </a:lnTo>
                      <a:lnTo>
                        <a:pt x="69" y="3"/>
                      </a:lnTo>
                      <a:lnTo>
                        <a:pt x="60" y="0"/>
                      </a:lnTo>
                      <a:lnTo>
                        <a:pt x="4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93" name="Freeform 381"/>
                <p:cNvSpPr>
                  <a:spLocks noEditPoints="1"/>
                </p:cNvSpPr>
                <p:nvPr/>
              </p:nvSpPr>
              <p:spPr bwMode="auto">
                <a:xfrm>
                  <a:off x="4918" y="2492"/>
                  <a:ext cx="1471" cy="1285"/>
                </a:xfrm>
                <a:custGeom>
                  <a:avLst/>
                  <a:gdLst>
                    <a:gd name="T0" fmla="*/ 71903023 w 707"/>
                    <a:gd name="T1" fmla="*/ 33923155 h 619"/>
                    <a:gd name="T2" fmla="*/ 82176075 w 707"/>
                    <a:gd name="T3" fmla="*/ 32601469 h 619"/>
                    <a:gd name="T4" fmla="*/ 86841644 w 707"/>
                    <a:gd name="T5" fmla="*/ 21419607 h 619"/>
                    <a:gd name="T6" fmla="*/ 75876088 w 707"/>
                    <a:gd name="T7" fmla="*/ 12727751 h 619"/>
                    <a:gd name="T8" fmla="*/ 65496523 w 707"/>
                    <a:gd name="T9" fmla="*/ 19492277 h 619"/>
                    <a:gd name="T10" fmla="*/ 51018853 w 707"/>
                    <a:gd name="T11" fmla="*/ 20811953 h 619"/>
                    <a:gd name="T12" fmla="*/ 58089081 w 707"/>
                    <a:gd name="T13" fmla="*/ 15239303 h 619"/>
                    <a:gd name="T14" fmla="*/ 56128017 w 707"/>
                    <a:gd name="T15" fmla="*/ 6180377 h 619"/>
                    <a:gd name="T16" fmla="*/ 46240138 w 707"/>
                    <a:gd name="T17" fmla="*/ 4310303 h 619"/>
                    <a:gd name="T18" fmla="*/ 40865803 w 707"/>
                    <a:gd name="T19" fmla="*/ 12259392 h 619"/>
                    <a:gd name="T20" fmla="*/ 46463990 w 707"/>
                    <a:gd name="T21" fmla="*/ 20343624 h 619"/>
                    <a:gd name="T22" fmla="*/ 32644068 w 707"/>
                    <a:gd name="T23" fmla="*/ 17831972 h 619"/>
                    <a:gd name="T24" fmla="*/ 30714998 w 707"/>
                    <a:gd name="T25" fmla="*/ 8305636 h 619"/>
                    <a:gd name="T26" fmla="*/ 22825428 w 707"/>
                    <a:gd name="T27" fmla="*/ 1332979 h 619"/>
                    <a:gd name="T28" fmla="*/ 13216132 w 707"/>
                    <a:gd name="T29" fmla="*/ 469729 h 619"/>
                    <a:gd name="T30" fmla="*/ 3673052 w 707"/>
                    <a:gd name="T31" fmla="*/ 5744448 h 619"/>
                    <a:gd name="T32" fmla="*/ 0 w 707"/>
                    <a:gd name="T33" fmla="*/ 15930797 h 619"/>
                    <a:gd name="T34" fmla="*/ 2850605 w 707"/>
                    <a:gd name="T35" fmla="*/ 24508568 h 619"/>
                    <a:gd name="T36" fmla="*/ 11621046 w 707"/>
                    <a:gd name="T37" fmla="*/ 30944857 h 619"/>
                    <a:gd name="T38" fmla="*/ 21936274 w 707"/>
                    <a:gd name="T39" fmla="*/ 30726198 h 619"/>
                    <a:gd name="T40" fmla="*/ 37889138 w 707"/>
                    <a:gd name="T41" fmla="*/ 38285811 h 619"/>
                    <a:gd name="T42" fmla="*/ 31932302 w 707"/>
                    <a:gd name="T43" fmla="*/ 36154351 h 619"/>
                    <a:gd name="T44" fmla="*/ 27155677 w 707"/>
                    <a:gd name="T45" fmla="*/ 41661002 h 619"/>
                    <a:gd name="T46" fmla="*/ 30945737 w 707"/>
                    <a:gd name="T47" fmla="*/ 47233698 h 619"/>
                    <a:gd name="T48" fmla="*/ 37521563 w 707"/>
                    <a:gd name="T49" fmla="*/ 45902043 h 619"/>
                    <a:gd name="T50" fmla="*/ 47608728 w 707"/>
                    <a:gd name="T51" fmla="*/ 37483330 h 619"/>
                    <a:gd name="T52" fmla="*/ 34380110 w 707"/>
                    <a:gd name="T53" fmla="*/ 52722581 h 619"/>
                    <a:gd name="T54" fmla="*/ 27636359 w 707"/>
                    <a:gd name="T55" fmla="*/ 62803146 h 619"/>
                    <a:gd name="T56" fmla="*/ 36645306 w 707"/>
                    <a:gd name="T57" fmla="*/ 73400035 h 619"/>
                    <a:gd name="T58" fmla="*/ 48267409 w 707"/>
                    <a:gd name="T59" fmla="*/ 68762447 h 619"/>
                    <a:gd name="T60" fmla="*/ 49320098 w 707"/>
                    <a:gd name="T61" fmla="*/ 59014738 h 619"/>
                    <a:gd name="T62" fmla="*/ 61773492 w 707"/>
                    <a:gd name="T63" fmla="*/ 46765358 h 619"/>
                    <a:gd name="T64" fmla="*/ 60062701 w 707"/>
                    <a:gd name="T65" fmla="*/ 54956448 h 619"/>
                    <a:gd name="T66" fmla="*/ 71026290 w 707"/>
                    <a:gd name="T67" fmla="*/ 63652274 h 619"/>
                    <a:gd name="T68" fmla="*/ 81518952 w 707"/>
                    <a:gd name="T69" fmla="*/ 57086634 h 619"/>
                    <a:gd name="T70" fmla="*/ 79200779 w 707"/>
                    <a:gd name="T71" fmla="*/ 45329861 h 619"/>
                    <a:gd name="T72" fmla="*/ 67360286 w 707"/>
                    <a:gd name="T73" fmla="*/ 42698561 h 619"/>
                    <a:gd name="T74" fmla="*/ 77615078 w 707"/>
                    <a:gd name="T75" fmla="*/ 15930797 h 619"/>
                    <a:gd name="T76" fmla="*/ 84103653 w 707"/>
                    <a:gd name="T77" fmla="*/ 23653580 h 619"/>
                    <a:gd name="T78" fmla="*/ 79200779 w 707"/>
                    <a:gd name="T79" fmla="*/ 30944857 h 619"/>
                    <a:gd name="T80" fmla="*/ 70179346 w 707"/>
                    <a:gd name="T81" fmla="*/ 29291357 h 619"/>
                    <a:gd name="T82" fmla="*/ 68467244 w 707"/>
                    <a:gd name="T83" fmla="*/ 20568412 h 619"/>
                    <a:gd name="T84" fmla="*/ 16407130 w 707"/>
                    <a:gd name="T85" fmla="*/ 28546682 h 619"/>
                    <a:gd name="T86" fmla="*/ 5437790 w 707"/>
                    <a:gd name="T87" fmla="*/ 23111738 h 619"/>
                    <a:gd name="T88" fmla="*/ 3331434 w 707"/>
                    <a:gd name="T89" fmla="*/ 13163046 h 619"/>
                    <a:gd name="T90" fmla="*/ 15183194 w 707"/>
                    <a:gd name="T91" fmla="*/ 2977162 h 619"/>
                    <a:gd name="T92" fmla="*/ 25891067 w 707"/>
                    <a:gd name="T93" fmla="*/ 6770393 h 619"/>
                    <a:gd name="T94" fmla="*/ 29575820 w 707"/>
                    <a:gd name="T95" fmla="*/ 17141223 h 619"/>
                    <a:gd name="T96" fmla="*/ 19086017 w 707"/>
                    <a:gd name="T97" fmla="*/ 28325739 h 619"/>
                    <a:gd name="T98" fmla="*/ 45641102 w 707"/>
                    <a:gd name="T99" fmla="*/ 67110632 h 619"/>
                    <a:gd name="T100" fmla="*/ 37230715 w 707"/>
                    <a:gd name="T101" fmla="*/ 70422058 h 619"/>
                    <a:gd name="T102" fmla="*/ 30714998 w 707"/>
                    <a:gd name="T103" fmla="*/ 62803146 h 619"/>
                    <a:gd name="T104" fmla="*/ 35756003 w 707"/>
                    <a:gd name="T105" fmla="*/ 55395256 h 619"/>
                    <a:gd name="T106" fmla="*/ 44528075 w 707"/>
                    <a:gd name="T107" fmla="*/ 57086634 h 619"/>
                    <a:gd name="T108" fmla="*/ 72140655 w 707"/>
                    <a:gd name="T109" fmla="*/ 48412363 h 619"/>
                    <a:gd name="T110" fmla="*/ 75876088 w 707"/>
                    <a:gd name="T111" fmla="*/ 52948782 h 619"/>
                    <a:gd name="T112" fmla="*/ 73028565 w 707"/>
                    <a:gd name="T113" fmla="*/ 56836584 h 619"/>
                    <a:gd name="T114" fmla="*/ 67702234 w 707"/>
                    <a:gd name="T115" fmla="*/ 56034086 h 619"/>
                    <a:gd name="T116" fmla="*/ 66866388 w 707"/>
                    <a:gd name="T117" fmla="*/ 51179447 h 61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7"/>
                    <a:gd name="T178" fmla="*/ 0 h 619"/>
                    <a:gd name="T179" fmla="*/ 707 w 707"/>
                    <a:gd name="T180" fmla="*/ 619 h 61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7" h="619">
                      <a:moveTo>
                        <a:pt x="542" y="253"/>
                      </a:moveTo>
                      <a:lnTo>
                        <a:pt x="542" y="253"/>
                      </a:lnTo>
                      <a:lnTo>
                        <a:pt x="549" y="260"/>
                      </a:lnTo>
                      <a:lnTo>
                        <a:pt x="556" y="267"/>
                      </a:lnTo>
                      <a:lnTo>
                        <a:pt x="565" y="274"/>
                      </a:lnTo>
                      <a:lnTo>
                        <a:pt x="574" y="279"/>
                      </a:lnTo>
                      <a:lnTo>
                        <a:pt x="583" y="285"/>
                      </a:lnTo>
                      <a:lnTo>
                        <a:pt x="594" y="286"/>
                      </a:lnTo>
                      <a:lnTo>
                        <a:pt x="604" y="288"/>
                      </a:lnTo>
                      <a:lnTo>
                        <a:pt x="615" y="290"/>
                      </a:lnTo>
                      <a:lnTo>
                        <a:pt x="634" y="288"/>
                      </a:lnTo>
                      <a:lnTo>
                        <a:pt x="650" y="283"/>
                      </a:lnTo>
                      <a:lnTo>
                        <a:pt x="666" y="274"/>
                      </a:lnTo>
                      <a:lnTo>
                        <a:pt x="679" y="263"/>
                      </a:lnTo>
                      <a:lnTo>
                        <a:pt x="691" y="249"/>
                      </a:lnTo>
                      <a:lnTo>
                        <a:pt x="698" y="235"/>
                      </a:lnTo>
                      <a:lnTo>
                        <a:pt x="704" y="217"/>
                      </a:lnTo>
                      <a:lnTo>
                        <a:pt x="707" y="199"/>
                      </a:lnTo>
                      <a:lnTo>
                        <a:pt x="704" y="180"/>
                      </a:lnTo>
                      <a:lnTo>
                        <a:pt x="698" y="164"/>
                      </a:lnTo>
                      <a:lnTo>
                        <a:pt x="691" y="148"/>
                      </a:lnTo>
                      <a:lnTo>
                        <a:pt x="679" y="134"/>
                      </a:lnTo>
                      <a:lnTo>
                        <a:pt x="666" y="123"/>
                      </a:lnTo>
                      <a:lnTo>
                        <a:pt x="650" y="114"/>
                      </a:lnTo>
                      <a:lnTo>
                        <a:pt x="634" y="109"/>
                      </a:lnTo>
                      <a:lnTo>
                        <a:pt x="615" y="107"/>
                      </a:lnTo>
                      <a:lnTo>
                        <a:pt x="597" y="109"/>
                      </a:lnTo>
                      <a:lnTo>
                        <a:pt x="579" y="114"/>
                      </a:lnTo>
                      <a:lnTo>
                        <a:pt x="565" y="123"/>
                      </a:lnTo>
                      <a:lnTo>
                        <a:pt x="551" y="134"/>
                      </a:lnTo>
                      <a:lnTo>
                        <a:pt x="540" y="148"/>
                      </a:lnTo>
                      <a:lnTo>
                        <a:pt x="531" y="164"/>
                      </a:lnTo>
                      <a:lnTo>
                        <a:pt x="526" y="180"/>
                      </a:lnTo>
                      <a:lnTo>
                        <a:pt x="524" y="199"/>
                      </a:lnTo>
                      <a:lnTo>
                        <a:pt x="526" y="215"/>
                      </a:lnTo>
                      <a:lnTo>
                        <a:pt x="530" y="230"/>
                      </a:lnTo>
                      <a:lnTo>
                        <a:pt x="416" y="274"/>
                      </a:lnTo>
                      <a:lnTo>
                        <a:pt x="414" y="175"/>
                      </a:lnTo>
                      <a:lnTo>
                        <a:pt x="427" y="171"/>
                      </a:lnTo>
                      <a:lnTo>
                        <a:pt x="439" y="166"/>
                      </a:lnTo>
                      <a:lnTo>
                        <a:pt x="450" y="159"/>
                      </a:lnTo>
                      <a:lnTo>
                        <a:pt x="459" y="150"/>
                      </a:lnTo>
                      <a:lnTo>
                        <a:pt x="466" y="139"/>
                      </a:lnTo>
                      <a:lnTo>
                        <a:pt x="471" y="128"/>
                      </a:lnTo>
                      <a:lnTo>
                        <a:pt x="475" y="116"/>
                      </a:lnTo>
                      <a:lnTo>
                        <a:pt x="476" y="103"/>
                      </a:lnTo>
                      <a:lnTo>
                        <a:pt x="475" y="87"/>
                      </a:lnTo>
                      <a:lnTo>
                        <a:pt x="469" y="75"/>
                      </a:lnTo>
                      <a:lnTo>
                        <a:pt x="464" y="63"/>
                      </a:lnTo>
                      <a:lnTo>
                        <a:pt x="455" y="52"/>
                      </a:lnTo>
                      <a:lnTo>
                        <a:pt x="444" y="43"/>
                      </a:lnTo>
                      <a:lnTo>
                        <a:pt x="432" y="36"/>
                      </a:lnTo>
                      <a:lnTo>
                        <a:pt x="418" y="32"/>
                      </a:lnTo>
                      <a:lnTo>
                        <a:pt x="403" y="31"/>
                      </a:lnTo>
                      <a:lnTo>
                        <a:pt x="389" y="32"/>
                      </a:lnTo>
                      <a:lnTo>
                        <a:pt x="375" y="36"/>
                      </a:lnTo>
                      <a:lnTo>
                        <a:pt x="363" y="43"/>
                      </a:lnTo>
                      <a:lnTo>
                        <a:pt x="352" y="52"/>
                      </a:lnTo>
                      <a:lnTo>
                        <a:pt x="343" y="63"/>
                      </a:lnTo>
                      <a:lnTo>
                        <a:pt x="336" y="75"/>
                      </a:lnTo>
                      <a:lnTo>
                        <a:pt x="332" y="87"/>
                      </a:lnTo>
                      <a:lnTo>
                        <a:pt x="331" y="103"/>
                      </a:lnTo>
                      <a:lnTo>
                        <a:pt x="332" y="116"/>
                      </a:lnTo>
                      <a:lnTo>
                        <a:pt x="336" y="128"/>
                      </a:lnTo>
                      <a:lnTo>
                        <a:pt x="341" y="139"/>
                      </a:lnTo>
                      <a:lnTo>
                        <a:pt x="348" y="150"/>
                      </a:lnTo>
                      <a:lnTo>
                        <a:pt x="355" y="159"/>
                      </a:lnTo>
                      <a:lnTo>
                        <a:pt x="366" y="166"/>
                      </a:lnTo>
                      <a:lnTo>
                        <a:pt x="377" y="171"/>
                      </a:lnTo>
                      <a:lnTo>
                        <a:pt x="389" y="175"/>
                      </a:lnTo>
                      <a:lnTo>
                        <a:pt x="391" y="270"/>
                      </a:lnTo>
                      <a:lnTo>
                        <a:pt x="251" y="194"/>
                      </a:lnTo>
                      <a:lnTo>
                        <a:pt x="258" y="180"/>
                      </a:lnTo>
                      <a:lnTo>
                        <a:pt x="261" y="166"/>
                      </a:lnTo>
                      <a:lnTo>
                        <a:pt x="265" y="150"/>
                      </a:lnTo>
                      <a:lnTo>
                        <a:pt x="267" y="134"/>
                      </a:lnTo>
                      <a:lnTo>
                        <a:pt x="265" y="119"/>
                      </a:lnTo>
                      <a:lnTo>
                        <a:pt x="263" y="107"/>
                      </a:lnTo>
                      <a:lnTo>
                        <a:pt x="259" y="95"/>
                      </a:lnTo>
                      <a:lnTo>
                        <a:pt x="256" y="82"/>
                      </a:lnTo>
                      <a:lnTo>
                        <a:pt x="249" y="70"/>
                      </a:lnTo>
                      <a:lnTo>
                        <a:pt x="243" y="59"/>
                      </a:lnTo>
                      <a:lnTo>
                        <a:pt x="235" y="48"/>
                      </a:lnTo>
                      <a:lnTo>
                        <a:pt x="227" y="39"/>
                      </a:lnTo>
                      <a:lnTo>
                        <a:pt x="217" y="31"/>
                      </a:lnTo>
                      <a:lnTo>
                        <a:pt x="208" y="23"/>
                      </a:lnTo>
                      <a:lnTo>
                        <a:pt x="196" y="16"/>
                      </a:lnTo>
                      <a:lnTo>
                        <a:pt x="185" y="11"/>
                      </a:lnTo>
                      <a:lnTo>
                        <a:pt x="172" y="6"/>
                      </a:lnTo>
                      <a:lnTo>
                        <a:pt x="160" y="4"/>
                      </a:lnTo>
                      <a:lnTo>
                        <a:pt x="148" y="0"/>
                      </a:lnTo>
                      <a:lnTo>
                        <a:pt x="133" y="0"/>
                      </a:lnTo>
                      <a:lnTo>
                        <a:pt x="119" y="0"/>
                      </a:lnTo>
                      <a:lnTo>
                        <a:pt x="107" y="4"/>
                      </a:lnTo>
                      <a:lnTo>
                        <a:pt x="94" y="6"/>
                      </a:lnTo>
                      <a:lnTo>
                        <a:pt x="82" y="11"/>
                      </a:lnTo>
                      <a:lnTo>
                        <a:pt x="69" y="16"/>
                      </a:lnTo>
                      <a:lnTo>
                        <a:pt x="59" y="23"/>
                      </a:lnTo>
                      <a:lnTo>
                        <a:pt x="48" y="31"/>
                      </a:lnTo>
                      <a:lnTo>
                        <a:pt x="39" y="39"/>
                      </a:lnTo>
                      <a:lnTo>
                        <a:pt x="30" y="48"/>
                      </a:lnTo>
                      <a:lnTo>
                        <a:pt x="23" y="59"/>
                      </a:lnTo>
                      <a:lnTo>
                        <a:pt x="16" y="70"/>
                      </a:lnTo>
                      <a:lnTo>
                        <a:pt x="11" y="82"/>
                      </a:lnTo>
                      <a:lnTo>
                        <a:pt x="7" y="95"/>
                      </a:lnTo>
                      <a:lnTo>
                        <a:pt x="4" y="107"/>
                      </a:lnTo>
                      <a:lnTo>
                        <a:pt x="2" y="119"/>
                      </a:lnTo>
                      <a:lnTo>
                        <a:pt x="0" y="134"/>
                      </a:lnTo>
                      <a:lnTo>
                        <a:pt x="2" y="146"/>
                      </a:lnTo>
                      <a:lnTo>
                        <a:pt x="4" y="160"/>
                      </a:lnTo>
                      <a:lnTo>
                        <a:pt x="7" y="173"/>
                      </a:lnTo>
                      <a:lnTo>
                        <a:pt x="11" y="185"/>
                      </a:lnTo>
                      <a:lnTo>
                        <a:pt x="16" y="196"/>
                      </a:lnTo>
                      <a:lnTo>
                        <a:pt x="23" y="206"/>
                      </a:lnTo>
                      <a:lnTo>
                        <a:pt x="30" y="217"/>
                      </a:lnTo>
                      <a:lnTo>
                        <a:pt x="39" y="226"/>
                      </a:lnTo>
                      <a:lnTo>
                        <a:pt x="48" y="235"/>
                      </a:lnTo>
                      <a:lnTo>
                        <a:pt x="59" y="244"/>
                      </a:lnTo>
                      <a:lnTo>
                        <a:pt x="69" y="249"/>
                      </a:lnTo>
                      <a:lnTo>
                        <a:pt x="82" y="254"/>
                      </a:lnTo>
                      <a:lnTo>
                        <a:pt x="94" y="260"/>
                      </a:lnTo>
                      <a:lnTo>
                        <a:pt x="107" y="263"/>
                      </a:lnTo>
                      <a:lnTo>
                        <a:pt x="119" y="265"/>
                      </a:lnTo>
                      <a:lnTo>
                        <a:pt x="133" y="265"/>
                      </a:lnTo>
                      <a:lnTo>
                        <a:pt x="149" y="265"/>
                      </a:lnTo>
                      <a:lnTo>
                        <a:pt x="164" y="262"/>
                      </a:lnTo>
                      <a:lnTo>
                        <a:pt x="178" y="258"/>
                      </a:lnTo>
                      <a:lnTo>
                        <a:pt x="192" y="253"/>
                      </a:lnTo>
                      <a:lnTo>
                        <a:pt x="204" y="244"/>
                      </a:lnTo>
                      <a:lnTo>
                        <a:pt x="217" y="235"/>
                      </a:lnTo>
                      <a:lnTo>
                        <a:pt x="227" y="226"/>
                      </a:lnTo>
                      <a:lnTo>
                        <a:pt x="238" y="215"/>
                      </a:lnTo>
                      <a:lnTo>
                        <a:pt x="377" y="292"/>
                      </a:lnTo>
                      <a:lnTo>
                        <a:pt x="307" y="322"/>
                      </a:lnTo>
                      <a:lnTo>
                        <a:pt x="300" y="315"/>
                      </a:lnTo>
                      <a:lnTo>
                        <a:pt x="291" y="308"/>
                      </a:lnTo>
                      <a:lnTo>
                        <a:pt x="281" y="304"/>
                      </a:lnTo>
                      <a:lnTo>
                        <a:pt x="268" y="302"/>
                      </a:lnTo>
                      <a:lnTo>
                        <a:pt x="259" y="304"/>
                      </a:lnTo>
                      <a:lnTo>
                        <a:pt x="251" y="306"/>
                      </a:lnTo>
                      <a:lnTo>
                        <a:pt x="242" y="311"/>
                      </a:lnTo>
                      <a:lnTo>
                        <a:pt x="235" y="317"/>
                      </a:lnTo>
                      <a:lnTo>
                        <a:pt x="229" y="324"/>
                      </a:lnTo>
                      <a:lnTo>
                        <a:pt x="224" y="333"/>
                      </a:lnTo>
                      <a:lnTo>
                        <a:pt x="222" y="342"/>
                      </a:lnTo>
                      <a:lnTo>
                        <a:pt x="220" y="350"/>
                      </a:lnTo>
                      <a:lnTo>
                        <a:pt x="222" y="361"/>
                      </a:lnTo>
                      <a:lnTo>
                        <a:pt x="224" y="370"/>
                      </a:lnTo>
                      <a:lnTo>
                        <a:pt x="229" y="379"/>
                      </a:lnTo>
                      <a:lnTo>
                        <a:pt x="235" y="386"/>
                      </a:lnTo>
                      <a:lnTo>
                        <a:pt x="242" y="391"/>
                      </a:lnTo>
                      <a:lnTo>
                        <a:pt x="251" y="397"/>
                      </a:lnTo>
                      <a:lnTo>
                        <a:pt x="259" y="398"/>
                      </a:lnTo>
                      <a:lnTo>
                        <a:pt x="268" y="400"/>
                      </a:lnTo>
                      <a:lnTo>
                        <a:pt x="279" y="398"/>
                      </a:lnTo>
                      <a:lnTo>
                        <a:pt x="288" y="397"/>
                      </a:lnTo>
                      <a:lnTo>
                        <a:pt x="297" y="391"/>
                      </a:lnTo>
                      <a:lnTo>
                        <a:pt x="304" y="386"/>
                      </a:lnTo>
                      <a:lnTo>
                        <a:pt x="309" y="379"/>
                      </a:lnTo>
                      <a:lnTo>
                        <a:pt x="315" y="370"/>
                      </a:lnTo>
                      <a:lnTo>
                        <a:pt x="316" y="361"/>
                      </a:lnTo>
                      <a:lnTo>
                        <a:pt x="318" y="350"/>
                      </a:lnTo>
                      <a:lnTo>
                        <a:pt x="316" y="345"/>
                      </a:lnTo>
                      <a:lnTo>
                        <a:pt x="386" y="315"/>
                      </a:lnTo>
                      <a:lnTo>
                        <a:pt x="347" y="443"/>
                      </a:lnTo>
                      <a:lnTo>
                        <a:pt x="331" y="438"/>
                      </a:lnTo>
                      <a:lnTo>
                        <a:pt x="315" y="436"/>
                      </a:lnTo>
                      <a:lnTo>
                        <a:pt x="297" y="438"/>
                      </a:lnTo>
                      <a:lnTo>
                        <a:pt x="279" y="443"/>
                      </a:lnTo>
                      <a:lnTo>
                        <a:pt x="263" y="452"/>
                      </a:lnTo>
                      <a:lnTo>
                        <a:pt x="251" y="462"/>
                      </a:lnTo>
                      <a:lnTo>
                        <a:pt x="238" y="477"/>
                      </a:lnTo>
                      <a:lnTo>
                        <a:pt x="231" y="493"/>
                      </a:lnTo>
                      <a:lnTo>
                        <a:pt x="226" y="509"/>
                      </a:lnTo>
                      <a:lnTo>
                        <a:pt x="224" y="528"/>
                      </a:lnTo>
                      <a:lnTo>
                        <a:pt x="226" y="546"/>
                      </a:lnTo>
                      <a:lnTo>
                        <a:pt x="231" y="562"/>
                      </a:lnTo>
                      <a:lnTo>
                        <a:pt x="238" y="578"/>
                      </a:lnTo>
                      <a:lnTo>
                        <a:pt x="251" y="592"/>
                      </a:lnTo>
                      <a:lnTo>
                        <a:pt x="263" y="603"/>
                      </a:lnTo>
                      <a:lnTo>
                        <a:pt x="279" y="612"/>
                      </a:lnTo>
                      <a:lnTo>
                        <a:pt x="297" y="617"/>
                      </a:lnTo>
                      <a:lnTo>
                        <a:pt x="315" y="619"/>
                      </a:lnTo>
                      <a:lnTo>
                        <a:pt x="332" y="617"/>
                      </a:lnTo>
                      <a:lnTo>
                        <a:pt x="350" y="612"/>
                      </a:lnTo>
                      <a:lnTo>
                        <a:pt x="366" y="603"/>
                      </a:lnTo>
                      <a:lnTo>
                        <a:pt x="379" y="592"/>
                      </a:lnTo>
                      <a:lnTo>
                        <a:pt x="391" y="578"/>
                      </a:lnTo>
                      <a:lnTo>
                        <a:pt x="398" y="562"/>
                      </a:lnTo>
                      <a:lnTo>
                        <a:pt x="403" y="546"/>
                      </a:lnTo>
                      <a:lnTo>
                        <a:pt x="405" y="528"/>
                      </a:lnTo>
                      <a:lnTo>
                        <a:pt x="405" y="516"/>
                      </a:lnTo>
                      <a:lnTo>
                        <a:pt x="403" y="505"/>
                      </a:lnTo>
                      <a:lnTo>
                        <a:pt x="400" y="496"/>
                      </a:lnTo>
                      <a:lnTo>
                        <a:pt x="396" y="486"/>
                      </a:lnTo>
                      <a:lnTo>
                        <a:pt x="391" y="477"/>
                      </a:lnTo>
                      <a:lnTo>
                        <a:pt x="384" y="468"/>
                      </a:lnTo>
                      <a:lnTo>
                        <a:pt x="377" y="461"/>
                      </a:lnTo>
                      <a:lnTo>
                        <a:pt x="368" y="454"/>
                      </a:lnTo>
                      <a:lnTo>
                        <a:pt x="411" y="315"/>
                      </a:lnTo>
                      <a:lnTo>
                        <a:pt x="501" y="393"/>
                      </a:lnTo>
                      <a:lnTo>
                        <a:pt x="494" y="404"/>
                      </a:lnTo>
                      <a:lnTo>
                        <a:pt x="489" y="416"/>
                      </a:lnTo>
                      <a:lnTo>
                        <a:pt x="487" y="430"/>
                      </a:lnTo>
                      <a:lnTo>
                        <a:pt x="485" y="445"/>
                      </a:lnTo>
                      <a:lnTo>
                        <a:pt x="487" y="462"/>
                      </a:lnTo>
                      <a:lnTo>
                        <a:pt x="492" y="480"/>
                      </a:lnTo>
                      <a:lnTo>
                        <a:pt x="501" y="496"/>
                      </a:lnTo>
                      <a:lnTo>
                        <a:pt x="512" y="509"/>
                      </a:lnTo>
                      <a:lnTo>
                        <a:pt x="526" y="519"/>
                      </a:lnTo>
                      <a:lnTo>
                        <a:pt x="540" y="528"/>
                      </a:lnTo>
                      <a:lnTo>
                        <a:pt x="558" y="534"/>
                      </a:lnTo>
                      <a:lnTo>
                        <a:pt x="576" y="535"/>
                      </a:lnTo>
                      <a:lnTo>
                        <a:pt x="595" y="534"/>
                      </a:lnTo>
                      <a:lnTo>
                        <a:pt x="611" y="528"/>
                      </a:lnTo>
                      <a:lnTo>
                        <a:pt x="627" y="519"/>
                      </a:lnTo>
                      <a:lnTo>
                        <a:pt x="642" y="509"/>
                      </a:lnTo>
                      <a:lnTo>
                        <a:pt x="652" y="496"/>
                      </a:lnTo>
                      <a:lnTo>
                        <a:pt x="661" y="480"/>
                      </a:lnTo>
                      <a:lnTo>
                        <a:pt x="666" y="462"/>
                      </a:lnTo>
                      <a:lnTo>
                        <a:pt x="668" y="445"/>
                      </a:lnTo>
                      <a:lnTo>
                        <a:pt x="666" y="427"/>
                      </a:lnTo>
                      <a:lnTo>
                        <a:pt x="661" y="409"/>
                      </a:lnTo>
                      <a:lnTo>
                        <a:pt x="652" y="393"/>
                      </a:lnTo>
                      <a:lnTo>
                        <a:pt x="642" y="381"/>
                      </a:lnTo>
                      <a:lnTo>
                        <a:pt x="627" y="368"/>
                      </a:lnTo>
                      <a:lnTo>
                        <a:pt x="611" y="361"/>
                      </a:lnTo>
                      <a:lnTo>
                        <a:pt x="595" y="356"/>
                      </a:lnTo>
                      <a:lnTo>
                        <a:pt x="576" y="354"/>
                      </a:lnTo>
                      <a:lnTo>
                        <a:pt x="560" y="354"/>
                      </a:lnTo>
                      <a:lnTo>
                        <a:pt x="546" y="359"/>
                      </a:lnTo>
                      <a:lnTo>
                        <a:pt x="531" y="366"/>
                      </a:lnTo>
                      <a:lnTo>
                        <a:pt x="519" y="374"/>
                      </a:lnTo>
                      <a:lnTo>
                        <a:pt x="428" y="297"/>
                      </a:lnTo>
                      <a:lnTo>
                        <a:pt x="542" y="253"/>
                      </a:lnTo>
                      <a:close/>
                      <a:moveTo>
                        <a:pt x="615" y="132"/>
                      </a:moveTo>
                      <a:lnTo>
                        <a:pt x="615" y="132"/>
                      </a:lnTo>
                      <a:lnTo>
                        <a:pt x="629" y="134"/>
                      </a:lnTo>
                      <a:lnTo>
                        <a:pt x="642" y="137"/>
                      </a:lnTo>
                      <a:lnTo>
                        <a:pt x="652" y="144"/>
                      </a:lnTo>
                      <a:lnTo>
                        <a:pt x="663" y="151"/>
                      </a:lnTo>
                      <a:lnTo>
                        <a:pt x="670" y="162"/>
                      </a:lnTo>
                      <a:lnTo>
                        <a:pt x="677" y="173"/>
                      </a:lnTo>
                      <a:lnTo>
                        <a:pt x="681" y="185"/>
                      </a:lnTo>
                      <a:lnTo>
                        <a:pt x="682" y="199"/>
                      </a:lnTo>
                      <a:lnTo>
                        <a:pt x="681" y="212"/>
                      </a:lnTo>
                      <a:lnTo>
                        <a:pt x="677" y="224"/>
                      </a:lnTo>
                      <a:lnTo>
                        <a:pt x="670" y="235"/>
                      </a:lnTo>
                      <a:lnTo>
                        <a:pt x="663" y="246"/>
                      </a:lnTo>
                      <a:lnTo>
                        <a:pt x="652" y="253"/>
                      </a:lnTo>
                      <a:lnTo>
                        <a:pt x="642" y="260"/>
                      </a:lnTo>
                      <a:lnTo>
                        <a:pt x="629" y="263"/>
                      </a:lnTo>
                      <a:lnTo>
                        <a:pt x="615" y="265"/>
                      </a:lnTo>
                      <a:lnTo>
                        <a:pt x="602" y="263"/>
                      </a:lnTo>
                      <a:lnTo>
                        <a:pt x="590" y="260"/>
                      </a:lnTo>
                      <a:lnTo>
                        <a:pt x="578" y="253"/>
                      </a:lnTo>
                      <a:lnTo>
                        <a:pt x="569" y="246"/>
                      </a:lnTo>
                      <a:lnTo>
                        <a:pt x="560" y="235"/>
                      </a:lnTo>
                      <a:lnTo>
                        <a:pt x="555" y="224"/>
                      </a:lnTo>
                      <a:lnTo>
                        <a:pt x="551" y="212"/>
                      </a:lnTo>
                      <a:lnTo>
                        <a:pt x="549" y="199"/>
                      </a:lnTo>
                      <a:lnTo>
                        <a:pt x="551" y="185"/>
                      </a:lnTo>
                      <a:lnTo>
                        <a:pt x="555" y="173"/>
                      </a:lnTo>
                      <a:lnTo>
                        <a:pt x="560" y="162"/>
                      </a:lnTo>
                      <a:lnTo>
                        <a:pt x="569" y="151"/>
                      </a:lnTo>
                      <a:lnTo>
                        <a:pt x="578" y="144"/>
                      </a:lnTo>
                      <a:lnTo>
                        <a:pt x="590" y="137"/>
                      </a:lnTo>
                      <a:lnTo>
                        <a:pt x="602" y="134"/>
                      </a:lnTo>
                      <a:lnTo>
                        <a:pt x="615" y="132"/>
                      </a:lnTo>
                      <a:close/>
                      <a:moveTo>
                        <a:pt x="133" y="240"/>
                      </a:moveTo>
                      <a:lnTo>
                        <a:pt x="133" y="240"/>
                      </a:lnTo>
                      <a:lnTo>
                        <a:pt x="123" y="240"/>
                      </a:lnTo>
                      <a:lnTo>
                        <a:pt x="112" y="238"/>
                      </a:lnTo>
                      <a:lnTo>
                        <a:pt x="91" y="233"/>
                      </a:lnTo>
                      <a:lnTo>
                        <a:pt x="73" y="222"/>
                      </a:lnTo>
                      <a:lnTo>
                        <a:pt x="57" y="210"/>
                      </a:lnTo>
                      <a:lnTo>
                        <a:pt x="44" y="194"/>
                      </a:lnTo>
                      <a:lnTo>
                        <a:pt x="34" y="175"/>
                      </a:lnTo>
                      <a:lnTo>
                        <a:pt x="27" y="155"/>
                      </a:lnTo>
                      <a:lnTo>
                        <a:pt x="27" y="144"/>
                      </a:lnTo>
                      <a:lnTo>
                        <a:pt x="25" y="134"/>
                      </a:lnTo>
                      <a:lnTo>
                        <a:pt x="27" y="121"/>
                      </a:lnTo>
                      <a:lnTo>
                        <a:pt x="27" y="111"/>
                      </a:lnTo>
                      <a:lnTo>
                        <a:pt x="34" y="91"/>
                      </a:lnTo>
                      <a:lnTo>
                        <a:pt x="44" y="73"/>
                      </a:lnTo>
                      <a:lnTo>
                        <a:pt x="57" y="57"/>
                      </a:lnTo>
                      <a:lnTo>
                        <a:pt x="73" y="43"/>
                      </a:lnTo>
                      <a:lnTo>
                        <a:pt x="91" y="34"/>
                      </a:lnTo>
                      <a:lnTo>
                        <a:pt x="112" y="27"/>
                      </a:lnTo>
                      <a:lnTo>
                        <a:pt x="123" y="25"/>
                      </a:lnTo>
                      <a:lnTo>
                        <a:pt x="133" y="25"/>
                      </a:lnTo>
                      <a:lnTo>
                        <a:pt x="144" y="25"/>
                      </a:lnTo>
                      <a:lnTo>
                        <a:pt x="155" y="27"/>
                      </a:lnTo>
                      <a:lnTo>
                        <a:pt x="174" y="34"/>
                      </a:lnTo>
                      <a:lnTo>
                        <a:pt x="194" y="43"/>
                      </a:lnTo>
                      <a:lnTo>
                        <a:pt x="210" y="57"/>
                      </a:lnTo>
                      <a:lnTo>
                        <a:pt x="222" y="73"/>
                      </a:lnTo>
                      <a:lnTo>
                        <a:pt x="233" y="91"/>
                      </a:lnTo>
                      <a:lnTo>
                        <a:pt x="238" y="111"/>
                      </a:lnTo>
                      <a:lnTo>
                        <a:pt x="240" y="121"/>
                      </a:lnTo>
                      <a:lnTo>
                        <a:pt x="242" y="134"/>
                      </a:lnTo>
                      <a:lnTo>
                        <a:pt x="240" y="144"/>
                      </a:lnTo>
                      <a:lnTo>
                        <a:pt x="238" y="155"/>
                      </a:lnTo>
                      <a:lnTo>
                        <a:pt x="233" y="175"/>
                      </a:lnTo>
                      <a:lnTo>
                        <a:pt x="222" y="194"/>
                      </a:lnTo>
                      <a:lnTo>
                        <a:pt x="210" y="210"/>
                      </a:lnTo>
                      <a:lnTo>
                        <a:pt x="194" y="222"/>
                      </a:lnTo>
                      <a:lnTo>
                        <a:pt x="174" y="233"/>
                      </a:lnTo>
                      <a:lnTo>
                        <a:pt x="155" y="238"/>
                      </a:lnTo>
                      <a:lnTo>
                        <a:pt x="144" y="240"/>
                      </a:lnTo>
                      <a:lnTo>
                        <a:pt x="133" y="240"/>
                      </a:lnTo>
                      <a:close/>
                      <a:moveTo>
                        <a:pt x="380" y="528"/>
                      </a:moveTo>
                      <a:lnTo>
                        <a:pt x="380" y="528"/>
                      </a:lnTo>
                      <a:lnTo>
                        <a:pt x="380" y="541"/>
                      </a:lnTo>
                      <a:lnTo>
                        <a:pt x="375" y="553"/>
                      </a:lnTo>
                      <a:lnTo>
                        <a:pt x="370" y="564"/>
                      </a:lnTo>
                      <a:lnTo>
                        <a:pt x="361" y="574"/>
                      </a:lnTo>
                      <a:lnTo>
                        <a:pt x="352" y="582"/>
                      </a:lnTo>
                      <a:lnTo>
                        <a:pt x="341" y="589"/>
                      </a:lnTo>
                      <a:lnTo>
                        <a:pt x="329" y="592"/>
                      </a:lnTo>
                      <a:lnTo>
                        <a:pt x="315" y="594"/>
                      </a:lnTo>
                      <a:lnTo>
                        <a:pt x="302" y="592"/>
                      </a:lnTo>
                      <a:lnTo>
                        <a:pt x="290" y="589"/>
                      </a:lnTo>
                      <a:lnTo>
                        <a:pt x="277" y="582"/>
                      </a:lnTo>
                      <a:lnTo>
                        <a:pt x="268" y="574"/>
                      </a:lnTo>
                      <a:lnTo>
                        <a:pt x="259" y="564"/>
                      </a:lnTo>
                      <a:lnTo>
                        <a:pt x="254" y="553"/>
                      </a:lnTo>
                      <a:lnTo>
                        <a:pt x="249" y="541"/>
                      </a:lnTo>
                      <a:lnTo>
                        <a:pt x="249" y="528"/>
                      </a:lnTo>
                      <a:lnTo>
                        <a:pt x="249" y="514"/>
                      </a:lnTo>
                      <a:lnTo>
                        <a:pt x="254" y="502"/>
                      </a:lnTo>
                      <a:lnTo>
                        <a:pt x="259" y="491"/>
                      </a:lnTo>
                      <a:lnTo>
                        <a:pt x="268" y="480"/>
                      </a:lnTo>
                      <a:lnTo>
                        <a:pt x="277" y="473"/>
                      </a:lnTo>
                      <a:lnTo>
                        <a:pt x="290" y="466"/>
                      </a:lnTo>
                      <a:lnTo>
                        <a:pt x="302" y="462"/>
                      </a:lnTo>
                      <a:lnTo>
                        <a:pt x="315" y="461"/>
                      </a:lnTo>
                      <a:lnTo>
                        <a:pt x="329" y="462"/>
                      </a:lnTo>
                      <a:lnTo>
                        <a:pt x="341" y="466"/>
                      </a:lnTo>
                      <a:lnTo>
                        <a:pt x="352" y="473"/>
                      </a:lnTo>
                      <a:lnTo>
                        <a:pt x="361" y="480"/>
                      </a:lnTo>
                      <a:lnTo>
                        <a:pt x="370" y="491"/>
                      </a:lnTo>
                      <a:lnTo>
                        <a:pt x="375" y="502"/>
                      </a:lnTo>
                      <a:lnTo>
                        <a:pt x="380" y="514"/>
                      </a:lnTo>
                      <a:lnTo>
                        <a:pt x="380" y="528"/>
                      </a:lnTo>
                      <a:close/>
                      <a:moveTo>
                        <a:pt x="576" y="407"/>
                      </a:moveTo>
                      <a:lnTo>
                        <a:pt x="576" y="407"/>
                      </a:lnTo>
                      <a:lnTo>
                        <a:pt x="585" y="407"/>
                      </a:lnTo>
                      <a:lnTo>
                        <a:pt x="592" y="409"/>
                      </a:lnTo>
                      <a:lnTo>
                        <a:pt x="597" y="413"/>
                      </a:lnTo>
                      <a:lnTo>
                        <a:pt x="602" y="418"/>
                      </a:lnTo>
                      <a:lnTo>
                        <a:pt x="608" y="423"/>
                      </a:lnTo>
                      <a:lnTo>
                        <a:pt x="611" y="430"/>
                      </a:lnTo>
                      <a:lnTo>
                        <a:pt x="613" y="438"/>
                      </a:lnTo>
                      <a:lnTo>
                        <a:pt x="615" y="445"/>
                      </a:lnTo>
                      <a:lnTo>
                        <a:pt x="613" y="452"/>
                      </a:lnTo>
                      <a:lnTo>
                        <a:pt x="611" y="459"/>
                      </a:lnTo>
                      <a:lnTo>
                        <a:pt x="608" y="466"/>
                      </a:lnTo>
                      <a:lnTo>
                        <a:pt x="602" y="471"/>
                      </a:lnTo>
                      <a:lnTo>
                        <a:pt x="597" y="477"/>
                      </a:lnTo>
                      <a:lnTo>
                        <a:pt x="592" y="478"/>
                      </a:lnTo>
                      <a:lnTo>
                        <a:pt x="585" y="482"/>
                      </a:lnTo>
                      <a:lnTo>
                        <a:pt x="576" y="482"/>
                      </a:lnTo>
                      <a:lnTo>
                        <a:pt x="569" y="482"/>
                      </a:lnTo>
                      <a:lnTo>
                        <a:pt x="562" y="478"/>
                      </a:lnTo>
                      <a:lnTo>
                        <a:pt x="555" y="477"/>
                      </a:lnTo>
                      <a:lnTo>
                        <a:pt x="549" y="471"/>
                      </a:lnTo>
                      <a:lnTo>
                        <a:pt x="546" y="466"/>
                      </a:lnTo>
                      <a:lnTo>
                        <a:pt x="542" y="459"/>
                      </a:lnTo>
                      <a:lnTo>
                        <a:pt x="539" y="452"/>
                      </a:lnTo>
                      <a:lnTo>
                        <a:pt x="539" y="445"/>
                      </a:lnTo>
                      <a:lnTo>
                        <a:pt x="539" y="438"/>
                      </a:lnTo>
                      <a:lnTo>
                        <a:pt x="542" y="430"/>
                      </a:lnTo>
                      <a:lnTo>
                        <a:pt x="546" y="423"/>
                      </a:lnTo>
                      <a:lnTo>
                        <a:pt x="549" y="418"/>
                      </a:lnTo>
                      <a:lnTo>
                        <a:pt x="555" y="413"/>
                      </a:lnTo>
                      <a:lnTo>
                        <a:pt x="562" y="409"/>
                      </a:lnTo>
                      <a:lnTo>
                        <a:pt x="569" y="407"/>
                      </a:lnTo>
                      <a:lnTo>
                        <a:pt x="576" y="40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7915" name="Group 382"/>
            <p:cNvGrpSpPr>
              <a:grpSpLocks/>
            </p:cNvGrpSpPr>
            <p:nvPr/>
          </p:nvGrpSpPr>
          <p:grpSpPr bwMode="auto">
            <a:xfrm>
              <a:off x="4756150" y="4716463"/>
              <a:ext cx="271463" cy="271462"/>
              <a:chOff x="310" y="1632"/>
              <a:chExt cx="446" cy="446"/>
            </a:xfrm>
          </p:grpSpPr>
          <p:sp>
            <p:nvSpPr>
              <p:cNvPr id="37988" name="Oval 383"/>
              <p:cNvSpPr>
                <a:spLocks noChangeArrowheads="1"/>
              </p:cNvSpPr>
              <p:nvPr/>
            </p:nvSpPr>
            <p:spPr bwMode="auto">
              <a:xfrm>
                <a:off x="310" y="1632"/>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sp>
            <p:nvSpPr>
              <p:cNvPr id="37989" name="Freeform 384"/>
              <p:cNvSpPr>
                <a:spLocks noEditPoints="1"/>
              </p:cNvSpPr>
              <p:nvPr/>
            </p:nvSpPr>
            <p:spPr bwMode="auto">
              <a:xfrm>
                <a:off x="408" y="1723"/>
                <a:ext cx="249" cy="270"/>
              </a:xfrm>
              <a:custGeom>
                <a:avLst/>
                <a:gdLst>
                  <a:gd name="T0" fmla="*/ 1 w 393"/>
                  <a:gd name="T1" fmla="*/ 1 h 514"/>
                  <a:gd name="T2" fmla="*/ 1 w 393"/>
                  <a:gd name="T3" fmla="*/ 1 h 514"/>
                  <a:gd name="T4" fmla="*/ 1 w 393"/>
                  <a:gd name="T5" fmla="*/ 1 h 514"/>
                  <a:gd name="T6" fmla="*/ 1 w 393"/>
                  <a:gd name="T7" fmla="*/ 1 h 514"/>
                  <a:gd name="T8" fmla="*/ 0 w 393"/>
                  <a:gd name="T9" fmla="*/ 1 h 514"/>
                  <a:gd name="T10" fmla="*/ 1 w 393"/>
                  <a:gd name="T11" fmla="*/ 1 h 514"/>
                  <a:gd name="T12" fmla="*/ 1 w 393"/>
                  <a:gd name="T13" fmla="*/ 1 h 514"/>
                  <a:gd name="T14" fmla="*/ 1 w 393"/>
                  <a:gd name="T15" fmla="*/ 1 h 514"/>
                  <a:gd name="T16" fmla="*/ 1 w 393"/>
                  <a:gd name="T17" fmla="*/ 1 h 514"/>
                  <a:gd name="T18" fmla="*/ 1 w 393"/>
                  <a:gd name="T19" fmla="*/ 1 h 514"/>
                  <a:gd name="T20" fmla="*/ 1 w 393"/>
                  <a:gd name="T21" fmla="*/ 1 h 514"/>
                  <a:gd name="T22" fmla="*/ 1 w 393"/>
                  <a:gd name="T23" fmla="*/ 1 h 514"/>
                  <a:gd name="T24" fmla="*/ 1 w 393"/>
                  <a:gd name="T25" fmla="*/ 1 h 514"/>
                  <a:gd name="T26" fmla="*/ 1 w 393"/>
                  <a:gd name="T27" fmla="*/ 1 h 514"/>
                  <a:gd name="T28" fmla="*/ 1 w 393"/>
                  <a:gd name="T29" fmla="*/ 1 h 514"/>
                  <a:gd name="T30" fmla="*/ 1 w 393"/>
                  <a:gd name="T31" fmla="*/ 1 h 514"/>
                  <a:gd name="T32" fmla="*/ 1 w 393"/>
                  <a:gd name="T33" fmla="*/ 1 h 514"/>
                  <a:gd name="T34" fmla="*/ 1 w 393"/>
                  <a:gd name="T35" fmla="*/ 1 h 514"/>
                  <a:gd name="T36" fmla="*/ 1 w 393"/>
                  <a:gd name="T37" fmla="*/ 1 h 514"/>
                  <a:gd name="T38" fmla="*/ 1 w 393"/>
                  <a:gd name="T39" fmla="*/ 1 h 514"/>
                  <a:gd name="T40" fmla="*/ 1 w 393"/>
                  <a:gd name="T41" fmla="*/ 1 h 514"/>
                  <a:gd name="T42" fmla="*/ 1 w 393"/>
                  <a:gd name="T43" fmla="*/ 1 h 514"/>
                  <a:gd name="T44" fmla="*/ 1 w 393"/>
                  <a:gd name="T45" fmla="*/ 1 h 514"/>
                  <a:gd name="T46" fmla="*/ 1 w 393"/>
                  <a:gd name="T47" fmla="*/ 1 h 514"/>
                  <a:gd name="T48" fmla="*/ 1 w 393"/>
                  <a:gd name="T49" fmla="*/ 1 h 514"/>
                  <a:gd name="T50" fmla="*/ 1 w 393"/>
                  <a:gd name="T51" fmla="*/ 1 h 514"/>
                  <a:gd name="T52" fmla="*/ 1 w 393"/>
                  <a:gd name="T53" fmla="*/ 1 h 514"/>
                  <a:gd name="T54" fmla="*/ 1 w 393"/>
                  <a:gd name="T55" fmla="*/ 1 h 514"/>
                  <a:gd name="T56" fmla="*/ 1 w 393"/>
                  <a:gd name="T57" fmla="*/ 1 h 514"/>
                  <a:gd name="T58" fmla="*/ 1 w 393"/>
                  <a:gd name="T59" fmla="*/ 1 h 514"/>
                  <a:gd name="T60" fmla="*/ 1 w 393"/>
                  <a:gd name="T61" fmla="*/ 1 h 514"/>
                  <a:gd name="T62" fmla="*/ 1 w 393"/>
                  <a:gd name="T63" fmla="*/ 1 h 514"/>
                  <a:gd name="T64" fmla="*/ 1 w 393"/>
                  <a:gd name="T65" fmla="*/ 1 h 514"/>
                  <a:gd name="T66" fmla="*/ 1 w 393"/>
                  <a:gd name="T67" fmla="*/ 1 h 514"/>
                  <a:gd name="T68" fmla="*/ 1 w 393"/>
                  <a:gd name="T69" fmla="*/ 1 h 514"/>
                  <a:gd name="T70" fmla="*/ 1 w 393"/>
                  <a:gd name="T71" fmla="*/ 1 h 514"/>
                  <a:gd name="T72" fmla="*/ 1 w 393"/>
                  <a:gd name="T73" fmla="*/ 1 h 514"/>
                  <a:gd name="T74" fmla="*/ 1 w 393"/>
                  <a:gd name="T75" fmla="*/ 1 h 514"/>
                  <a:gd name="T76" fmla="*/ 1 w 393"/>
                  <a:gd name="T77" fmla="*/ 1 h 514"/>
                  <a:gd name="T78" fmla="*/ 1 w 393"/>
                  <a:gd name="T79" fmla="*/ 1 h 514"/>
                  <a:gd name="T80" fmla="*/ 1 w 393"/>
                  <a:gd name="T81" fmla="*/ 1 h 514"/>
                  <a:gd name="T82" fmla="*/ 1 w 393"/>
                  <a:gd name="T83" fmla="*/ 1 h 514"/>
                  <a:gd name="T84" fmla="*/ 1 w 393"/>
                  <a:gd name="T85" fmla="*/ 1 h 514"/>
                  <a:gd name="T86" fmla="*/ 1 w 393"/>
                  <a:gd name="T87" fmla="*/ 1 h 514"/>
                  <a:gd name="T88" fmla="*/ 1 w 393"/>
                  <a:gd name="T89" fmla="*/ 1 h 514"/>
                  <a:gd name="T90" fmla="*/ 1 w 393"/>
                  <a:gd name="T91" fmla="*/ 1 h 514"/>
                  <a:gd name="T92" fmla="*/ 1 w 393"/>
                  <a:gd name="T93" fmla="*/ 1 h 514"/>
                  <a:gd name="T94" fmla="*/ 1 w 393"/>
                  <a:gd name="T95" fmla="*/ 1 h 514"/>
                  <a:gd name="T96" fmla="*/ 1 w 393"/>
                  <a:gd name="T97" fmla="*/ 1 h 514"/>
                  <a:gd name="T98" fmla="*/ 1 w 393"/>
                  <a:gd name="T99" fmla="*/ 1 h 514"/>
                  <a:gd name="T100" fmla="*/ 1 w 393"/>
                  <a:gd name="T101" fmla="*/ 1 h 514"/>
                  <a:gd name="T102" fmla="*/ 1 w 393"/>
                  <a:gd name="T103" fmla="*/ 1 h 514"/>
                  <a:gd name="T104" fmla="*/ 1 w 393"/>
                  <a:gd name="T105" fmla="*/ 1 h 514"/>
                  <a:gd name="T106" fmla="*/ 1 w 393"/>
                  <a:gd name="T107" fmla="*/ 1 h 514"/>
                  <a:gd name="T108" fmla="*/ 1 w 393"/>
                  <a:gd name="T109" fmla="*/ 1 h 51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93"/>
                  <a:gd name="T166" fmla="*/ 0 h 514"/>
                  <a:gd name="T167" fmla="*/ 393 w 393"/>
                  <a:gd name="T168" fmla="*/ 514 h 51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93" h="514">
                    <a:moveTo>
                      <a:pt x="330" y="13"/>
                    </a:moveTo>
                    <a:lnTo>
                      <a:pt x="330" y="13"/>
                    </a:lnTo>
                    <a:lnTo>
                      <a:pt x="301" y="7"/>
                    </a:lnTo>
                    <a:lnTo>
                      <a:pt x="268" y="4"/>
                    </a:lnTo>
                    <a:lnTo>
                      <a:pt x="233" y="2"/>
                    </a:lnTo>
                    <a:lnTo>
                      <a:pt x="196" y="0"/>
                    </a:lnTo>
                    <a:lnTo>
                      <a:pt x="159" y="2"/>
                    </a:lnTo>
                    <a:lnTo>
                      <a:pt x="124" y="4"/>
                    </a:lnTo>
                    <a:lnTo>
                      <a:pt x="92" y="7"/>
                    </a:lnTo>
                    <a:lnTo>
                      <a:pt x="63" y="13"/>
                    </a:lnTo>
                    <a:lnTo>
                      <a:pt x="48" y="17"/>
                    </a:lnTo>
                    <a:lnTo>
                      <a:pt x="35" y="20"/>
                    </a:lnTo>
                    <a:lnTo>
                      <a:pt x="24" y="25"/>
                    </a:lnTo>
                    <a:lnTo>
                      <a:pt x="15" y="29"/>
                    </a:lnTo>
                    <a:lnTo>
                      <a:pt x="8" y="35"/>
                    </a:lnTo>
                    <a:lnTo>
                      <a:pt x="4" y="40"/>
                    </a:lnTo>
                    <a:lnTo>
                      <a:pt x="1" y="47"/>
                    </a:lnTo>
                    <a:lnTo>
                      <a:pt x="0" y="53"/>
                    </a:lnTo>
                    <a:lnTo>
                      <a:pt x="0" y="461"/>
                    </a:lnTo>
                    <a:lnTo>
                      <a:pt x="1" y="467"/>
                    </a:lnTo>
                    <a:lnTo>
                      <a:pt x="4" y="473"/>
                    </a:lnTo>
                    <a:lnTo>
                      <a:pt x="8" y="479"/>
                    </a:lnTo>
                    <a:lnTo>
                      <a:pt x="15" y="485"/>
                    </a:lnTo>
                    <a:lnTo>
                      <a:pt x="24" y="489"/>
                    </a:lnTo>
                    <a:lnTo>
                      <a:pt x="35" y="493"/>
                    </a:lnTo>
                    <a:lnTo>
                      <a:pt x="48" y="497"/>
                    </a:lnTo>
                    <a:lnTo>
                      <a:pt x="63" y="501"/>
                    </a:lnTo>
                    <a:lnTo>
                      <a:pt x="92" y="507"/>
                    </a:lnTo>
                    <a:lnTo>
                      <a:pt x="124" y="510"/>
                    </a:lnTo>
                    <a:lnTo>
                      <a:pt x="159" y="512"/>
                    </a:lnTo>
                    <a:lnTo>
                      <a:pt x="196" y="514"/>
                    </a:lnTo>
                    <a:lnTo>
                      <a:pt x="233" y="512"/>
                    </a:lnTo>
                    <a:lnTo>
                      <a:pt x="268" y="510"/>
                    </a:lnTo>
                    <a:lnTo>
                      <a:pt x="301" y="507"/>
                    </a:lnTo>
                    <a:lnTo>
                      <a:pt x="330" y="501"/>
                    </a:lnTo>
                    <a:lnTo>
                      <a:pt x="345" y="497"/>
                    </a:lnTo>
                    <a:lnTo>
                      <a:pt x="358" y="493"/>
                    </a:lnTo>
                    <a:lnTo>
                      <a:pt x="368" y="489"/>
                    </a:lnTo>
                    <a:lnTo>
                      <a:pt x="377" y="485"/>
                    </a:lnTo>
                    <a:lnTo>
                      <a:pt x="384" y="479"/>
                    </a:lnTo>
                    <a:lnTo>
                      <a:pt x="389" y="473"/>
                    </a:lnTo>
                    <a:lnTo>
                      <a:pt x="391" y="467"/>
                    </a:lnTo>
                    <a:lnTo>
                      <a:pt x="393" y="461"/>
                    </a:lnTo>
                    <a:lnTo>
                      <a:pt x="393" y="53"/>
                    </a:lnTo>
                    <a:lnTo>
                      <a:pt x="391" y="47"/>
                    </a:lnTo>
                    <a:lnTo>
                      <a:pt x="389" y="40"/>
                    </a:lnTo>
                    <a:lnTo>
                      <a:pt x="384" y="35"/>
                    </a:lnTo>
                    <a:lnTo>
                      <a:pt x="377" y="29"/>
                    </a:lnTo>
                    <a:lnTo>
                      <a:pt x="368" y="25"/>
                    </a:lnTo>
                    <a:lnTo>
                      <a:pt x="358" y="20"/>
                    </a:lnTo>
                    <a:lnTo>
                      <a:pt x="345" y="17"/>
                    </a:lnTo>
                    <a:lnTo>
                      <a:pt x="330" y="13"/>
                    </a:lnTo>
                    <a:close/>
                    <a:moveTo>
                      <a:pt x="369" y="461"/>
                    </a:moveTo>
                    <a:lnTo>
                      <a:pt x="369" y="461"/>
                    </a:lnTo>
                    <a:lnTo>
                      <a:pt x="365" y="465"/>
                    </a:lnTo>
                    <a:lnTo>
                      <a:pt x="357" y="468"/>
                    </a:lnTo>
                    <a:lnTo>
                      <a:pt x="341" y="474"/>
                    </a:lnTo>
                    <a:lnTo>
                      <a:pt x="318" y="480"/>
                    </a:lnTo>
                    <a:lnTo>
                      <a:pt x="292" y="483"/>
                    </a:lnTo>
                    <a:lnTo>
                      <a:pt x="262" y="487"/>
                    </a:lnTo>
                    <a:lnTo>
                      <a:pt x="230" y="489"/>
                    </a:lnTo>
                    <a:lnTo>
                      <a:pt x="196" y="490"/>
                    </a:lnTo>
                    <a:lnTo>
                      <a:pt x="163" y="489"/>
                    </a:lnTo>
                    <a:lnTo>
                      <a:pt x="130" y="487"/>
                    </a:lnTo>
                    <a:lnTo>
                      <a:pt x="101" y="483"/>
                    </a:lnTo>
                    <a:lnTo>
                      <a:pt x="74" y="480"/>
                    </a:lnTo>
                    <a:lnTo>
                      <a:pt x="51" y="474"/>
                    </a:lnTo>
                    <a:lnTo>
                      <a:pt x="36" y="468"/>
                    </a:lnTo>
                    <a:lnTo>
                      <a:pt x="28" y="465"/>
                    </a:lnTo>
                    <a:lnTo>
                      <a:pt x="23" y="461"/>
                    </a:lnTo>
                    <a:lnTo>
                      <a:pt x="23" y="352"/>
                    </a:lnTo>
                    <a:lnTo>
                      <a:pt x="41" y="359"/>
                    </a:lnTo>
                    <a:lnTo>
                      <a:pt x="63" y="365"/>
                    </a:lnTo>
                    <a:lnTo>
                      <a:pt x="92" y="370"/>
                    </a:lnTo>
                    <a:lnTo>
                      <a:pt x="124" y="374"/>
                    </a:lnTo>
                    <a:lnTo>
                      <a:pt x="159" y="377"/>
                    </a:lnTo>
                    <a:lnTo>
                      <a:pt x="196" y="377"/>
                    </a:lnTo>
                    <a:lnTo>
                      <a:pt x="233" y="377"/>
                    </a:lnTo>
                    <a:lnTo>
                      <a:pt x="268" y="374"/>
                    </a:lnTo>
                    <a:lnTo>
                      <a:pt x="301" y="370"/>
                    </a:lnTo>
                    <a:lnTo>
                      <a:pt x="330" y="365"/>
                    </a:lnTo>
                    <a:lnTo>
                      <a:pt x="352" y="359"/>
                    </a:lnTo>
                    <a:lnTo>
                      <a:pt x="369" y="352"/>
                    </a:lnTo>
                    <a:lnTo>
                      <a:pt x="369" y="461"/>
                    </a:lnTo>
                    <a:close/>
                    <a:moveTo>
                      <a:pt x="369" y="53"/>
                    </a:moveTo>
                    <a:lnTo>
                      <a:pt x="369" y="53"/>
                    </a:lnTo>
                    <a:lnTo>
                      <a:pt x="365" y="56"/>
                    </a:lnTo>
                    <a:lnTo>
                      <a:pt x="357" y="61"/>
                    </a:lnTo>
                    <a:lnTo>
                      <a:pt x="341" y="65"/>
                    </a:lnTo>
                    <a:lnTo>
                      <a:pt x="318" y="71"/>
                    </a:lnTo>
                    <a:lnTo>
                      <a:pt x="292" y="76"/>
                    </a:lnTo>
                    <a:lnTo>
                      <a:pt x="262" y="79"/>
                    </a:lnTo>
                    <a:lnTo>
                      <a:pt x="230" y="81"/>
                    </a:lnTo>
                    <a:lnTo>
                      <a:pt x="196" y="82"/>
                    </a:lnTo>
                    <a:lnTo>
                      <a:pt x="163" y="81"/>
                    </a:lnTo>
                    <a:lnTo>
                      <a:pt x="130" y="79"/>
                    </a:lnTo>
                    <a:lnTo>
                      <a:pt x="101" y="76"/>
                    </a:lnTo>
                    <a:lnTo>
                      <a:pt x="74" y="71"/>
                    </a:lnTo>
                    <a:lnTo>
                      <a:pt x="51" y="65"/>
                    </a:lnTo>
                    <a:lnTo>
                      <a:pt x="36" y="61"/>
                    </a:lnTo>
                    <a:lnTo>
                      <a:pt x="28" y="56"/>
                    </a:lnTo>
                    <a:lnTo>
                      <a:pt x="23" y="53"/>
                    </a:lnTo>
                    <a:lnTo>
                      <a:pt x="28" y="49"/>
                    </a:lnTo>
                    <a:lnTo>
                      <a:pt x="36" y="45"/>
                    </a:lnTo>
                    <a:lnTo>
                      <a:pt x="51" y="40"/>
                    </a:lnTo>
                    <a:lnTo>
                      <a:pt x="74" y="34"/>
                    </a:lnTo>
                    <a:lnTo>
                      <a:pt x="101" y="29"/>
                    </a:lnTo>
                    <a:lnTo>
                      <a:pt x="130" y="27"/>
                    </a:lnTo>
                    <a:lnTo>
                      <a:pt x="163" y="25"/>
                    </a:lnTo>
                    <a:lnTo>
                      <a:pt x="196" y="24"/>
                    </a:lnTo>
                    <a:lnTo>
                      <a:pt x="230" y="25"/>
                    </a:lnTo>
                    <a:lnTo>
                      <a:pt x="262" y="27"/>
                    </a:lnTo>
                    <a:lnTo>
                      <a:pt x="292" y="29"/>
                    </a:lnTo>
                    <a:lnTo>
                      <a:pt x="318" y="34"/>
                    </a:lnTo>
                    <a:lnTo>
                      <a:pt x="341" y="40"/>
                    </a:lnTo>
                    <a:lnTo>
                      <a:pt x="357" y="45"/>
                    </a:lnTo>
                    <a:lnTo>
                      <a:pt x="365" y="49"/>
                    </a:lnTo>
                    <a:lnTo>
                      <a:pt x="369" y="53"/>
                    </a:lnTo>
                    <a:close/>
                    <a:moveTo>
                      <a:pt x="369" y="324"/>
                    </a:moveTo>
                    <a:lnTo>
                      <a:pt x="369" y="324"/>
                    </a:lnTo>
                    <a:lnTo>
                      <a:pt x="366" y="328"/>
                    </a:lnTo>
                    <a:lnTo>
                      <a:pt x="358" y="332"/>
                    </a:lnTo>
                    <a:lnTo>
                      <a:pt x="343" y="338"/>
                    </a:lnTo>
                    <a:lnTo>
                      <a:pt x="318" y="343"/>
                    </a:lnTo>
                    <a:lnTo>
                      <a:pt x="292" y="348"/>
                    </a:lnTo>
                    <a:lnTo>
                      <a:pt x="262" y="351"/>
                    </a:lnTo>
                    <a:lnTo>
                      <a:pt x="230" y="353"/>
                    </a:lnTo>
                    <a:lnTo>
                      <a:pt x="196" y="353"/>
                    </a:lnTo>
                    <a:lnTo>
                      <a:pt x="163" y="353"/>
                    </a:lnTo>
                    <a:lnTo>
                      <a:pt x="130" y="351"/>
                    </a:lnTo>
                    <a:lnTo>
                      <a:pt x="101" y="348"/>
                    </a:lnTo>
                    <a:lnTo>
                      <a:pt x="74" y="343"/>
                    </a:lnTo>
                    <a:lnTo>
                      <a:pt x="51" y="338"/>
                    </a:lnTo>
                    <a:lnTo>
                      <a:pt x="35" y="332"/>
                    </a:lnTo>
                    <a:lnTo>
                      <a:pt x="27" y="328"/>
                    </a:lnTo>
                    <a:lnTo>
                      <a:pt x="23" y="324"/>
                    </a:lnTo>
                    <a:lnTo>
                      <a:pt x="23" y="216"/>
                    </a:lnTo>
                    <a:lnTo>
                      <a:pt x="41" y="223"/>
                    </a:lnTo>
                    <a:lnTo>
                      <a:pt x="63" y="229"/>
                    </a:lnTo>
                    <a:lnTo>
                      <a:pt x="92" y="234"/>
                    </a:lnTo>
                    <a:lnTo>
                      <a:pt x="124" y="237"/>
                    </a:lnTo>
                    <a:lnTo>
                      <a:pt x="159" y="240"/>
                    </a:lnTo>
                    <a:lnTo>
                      <a:pt x="196" y="241"/>
                    </a:lnTo>
                    <a:lnTo>
                      <a:pt x="233" y="240"/>
                    </a:lnTo>
                    <a:lnTo>
                      <a:pt x="268" y="237"/>
                    </a:lnTo>
                    <a:lnTo>
                      <a:pt x="301" y="234"/>
                    </a:lnTo>
                    <a:lnTo>
                      <a:pt x="330" y="229"/>
                    </a:lnTo>
                    <a:lnTo>
                      <a:pt x="352" y="223"/>
                    </a:lnTo>
                    <a:lnTo>
                      <a:pt x="369" y="216"/>
                    </a:lnTo>
                    <a:lnTo>
                      <a:pt x="369" y="324"/>
                    </a:lnTo>
                    <a:close/>
                    <a:moveTo>
                      <a:pt x="369" y="189"/>
                    </a:moveTo>
                    <a:lnTo>
                      <a:pt x="369" y="189"/>
                    </a:lnTo>
                    <a:lnTo>
                      <a:pt x="366" y="192"/>
                    </a:lnTo>
                    <a:lnTo>
                      <a:pt x="358" y="197"/>
                    </a:lnTo>
                    <a:lnTo>
                      <a:pt x="343" y="201"/>
                    </a:lnTo>
                    <a:lnTo>
                      <a:pt x="318" y="207"/>
                    </a:lnTo>
                    <a:lnTo>
                      <a:pt x="292" y="212"/>
                    </a:lnTo>
                    <a:lnTo>
                      <a:pt x="262" y="215"/>
                    </a:lnTo>
                    <a:lnTo>
                      <a:pt x="230" y="218"/>
                    </a:lnTo>
                    <a:lnTo>
                      <a:pt x="196" y="218"/>
                    </a:lnTo>
                    <a:lnTo>
                      <a:pt x="163" y="218"/>
                    </a:lnTo>
                    <a:lnTo>
                      <a:pt x="130" y="215"/>
                    </a:lnTo>
                    <a:lnTo>
                      <a:pt x="101" y="212"/>
                    </a:lnTo>
                    <a:lnTo>
                      <a:pt x="74" y="207"/>
                    </a:lnTo>
                    <a:lnTo>
                      <a:pt x="51" y="201"/>
                    </a:lnTo>
                    <a:lnTo>
                      <a:pt x="35" y="197"/>
                    </a:lnTo>
                    <a:lnTo>
                      <a:pt x="27" y="192"/>
                    </a:lnTo>
                    <a:lnTo>
                      <a:pt x="23" y="189"/>
                    </a:lnTo>
                    <a:lnTo>
                      <a:pt x="23" y="81"/>
                    </a:lnTo>
                    <a:lnTo>
                      <a:pt x="41" y="86"/>
                    </a:lnTo>
                    <a:lnTo>
                      <a:pt x="63" y="93"/>
                    </a:lnTo>
                    <a:lnTo>
                      <a:pt x="92" y="98"/>
                    </a:lnTo>
                    <a:lnTo>
                      <a:pt x="124" y="101"/>
                    </a:lnTo>
                    <a:lnTo>
                      <a:pt x="159" y="104"/>
                    </a:lnTo>
                    <a:lnTo>
                      <a:pt x="196" y="105"/>
                    </a:lnTo>
                    <a:lnTo>
                      <a:pt x="233" y="104"/>
                    </a:lnTo>
                    <a:lnTo>
                      <a:pt x="268" y="101"/>
                    </a:lnTo>
                    <a:lnTo>
                      <a:pt x="301" y="98"/>
                    </a:lnTo>
                    <a:lnTo>
                      <a:pt x="330" y="93"/>
                    </a:lnTo>
                    <a:lnTo>
                      <a:pt x="352" y="86"/>
                    </a:lnTo>
                    <a:lnTo>
                      <a:pt x="369" y="81"/>
                    </a:lnTo>
                    <a:lnTo>
                      <a:pt x="369" y="18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7916" name="Group 401"/>
            <p:cNvGrpSpPr>
              <a:grpSpLocks/>
            </p:cNvGrpSpPr>
            <p:nvPr/>
          </p:nvGrpSpPr>
          <p:grpSpPr bwMode="auto">
            <a:xfrm>
              <a:off x="3224213" y="4165600"/>
              <a:ext cx="601662" cy="173038"/>
              <a:chOff x="2406" y="48"/>
              <a:chExt cx="600" cy="171"/>
            </a:xfrm>
          </p:grpSpPr>
          <p:grpSp>
            <p:nvGrpSpPr>
              <p:cNvPr id="37972" name="Group 385"/>
              <p:cNvGrpSpPr>
                <a:grpSpLocks/>
              </p:cNvGrpSpPr>
              <p:nvPr/>
            </p:nvGrpSpPr>
            <p:grpSpPr bwMode="auto">
              <a:xfrm>
                <a:off x="2620" y="48"/>
                <a:ext cx="171" cy="171"/>
                <a:chOff x="310" y="764"/>
                <a:chExt cx="446" cy="446"/>
              </a:xfrm>
            </p:grpSpPr>
            <p:sp>
              <p:nvSpPr>
                <p:cNvPr id="37981" name="Oval 386"/>
                <p:cNvSpPr>
                  <a:spLocks noChangeArrowheads="1"/>
                </p:cNvSpPr>
                <p:nvPr/>
              </p:nvSpPr>
              <p:spPr bwMode="auto">
                <a:xfrm>
                  <a:off x="309" y="764"/>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grpSp>
              <p:nvGrpSpPr>
                <p:cNvPr id="37982" name="Group 387"/>
                <p:cNvGrpSpPr>
                  <a:grpSpLocks/>
                </p:cNvGrpSpPr>
                <p:nvPr/>
              </p:nvGrpSpPr>
              <p:grpSpPr bwMode="auto">
                <a:xfrm>
                  <a:off x="457" y="831"/>
                  <a:ext cx="153" cy="321"/>
                  <a:chOff x="5350" y="980"/>
                  <a:chExt cx="1230" cy="2586"/>
                </a:xfrm>
              </p:grpSpPr>
              <p:sp>
                <p:nvSpPr>
                  <p:cNvPr id="37983" name="Freeform 388"/>
                  <p:cNvSpPr>
                    <a:spLocks/>
                  </p:cNvSpPr>
                  <p:nvPr/>
                </p:nvSpPr>
                <p:spPr bwMode="auto">
                  <a:xfrm>
                    <a:off x="5369" y="980"/>
                    <a:ext cx="1198" cy="82"/>
                  </a:xfrm>
                  <a:custGeom>
                    <a:avLst/>
                    <a:gdLst>
                      <a:gd name="T0" fmla="*/ 2147483647 w 379"/>
                      <a:gd name="T1" fmla="*/ 744478043 h 27"/>
                      <a:gd name="T2" fmla="*/ 2147483647 w 379"/>
                      <a:gd name="T3" fmla="*/ 0 h 27"/>
                      <a:gd name="T4" fmla="*/ 189214684 w 379"/>
                      <a:gd name="T5" fmla="*/ 203741868 h 27"/>
                      <a:gd name="T6" fmla="*/ 189214684 w 379"/>
                      <a:gd name="T7" fmla="*/ 203741868 h 27"/>
                      <a:gd name="T8" fmla="*/ 189214684 w 379"/>
                      <a:gd name="T9" fmla="*/ 203741868 h 27"/>
                      <a:gd name="T10" fmla="*/ 0 w 379"/>
                      <a:gd name="T11" fmla="*/ 203741868 h 27"/>
                      <a:gd name="T12" fmla="*/ 189214684 w 379"/>
                      <a:gd name="T13" fmla="*/ 261750378 h 27"/>
                      <a:gd name="T14" fmla="*/ 2147483647 w 379"/>
                      <a:gd name="T15" fmla="*/ 1413718030 h 27"/>
                      <a:gd name="T16" fmla="*/ 2147483647 w 379"/>
                      <a:gd name="T17" fmla="*/ 847289330 h 27"/>
                      <a:gd name="T18" fmla="*/ 2147483647 w 379"/>
                      <a:gd name="T19" fmla="*/ 847289330 h 27"/>
                      <a:gd name="T20" fmla="*/ 2147483647 w 379"/>
                      <a:gd name="T21" fmla="*/ 744478043 h 27"/>
                      <a:gd name="T22" fmla="*/ 2147483647 w 379"/>
                      <a:gd name="T23" fmla="*/ 744478043 h 27"/>
                      <a:gd name="T24" fmla="*/ 2147483647 w 379"/>
                      <a:gd name="T25" fmla="*/ 744478043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9"/>
                      <a:gd name="T40" fmla="*/ 0 h 27"/>
                      <a:gd name="T41" fmla="*/ 379 w 379"/>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9" h="27">
                        <a:moveTo>
                          <a:pt x="377" y="14"/>
                        </a:moveTo>
                        <a:lnTo>
                          <a:pt x="231" y="0"/>
                        </a:lnTo>
                        <a:lnTo>
                          <a:pt x="2" y="4"/>
                        </a:lnTo>
                        <a:lnTo>
                          <a:pt x="0" y="4"/>
                        </a:lnTo>
                        <a:lnTo>
                          <a:pt x="2" y="5"/>
                        </a:lnTo>
                        <a:lnTo>
                          <a:pt x="214" y="27"/>
                        </a:lnTo>
                        <a:lnTo>
                          <a:pt x="377" y="16"/>
                        </a:lnTo>
                        <a:lnTo>
                          <a:pt x="379" y="14"/>
                        </a:lnTo>
                        <a:lnTo>
                          <a:pt x="377"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84" name="Freeform 389"/>
                  <p:cNvSpPr>
                    <a:spLocks noEditPoints="1"/>
                  </p:cNvSpPr>
                  <p:nvPr/>
                </p:nvSpPr>
                <p:spPr bwMode="auto">
                  <a:xfrm>
                    <a:off x="5350" y="1031"/>
                    <a:ext cx="672" cy="2535"/>
                  </a:xfrm>
                  <a:custGeom>
                    <a:avLst/>
                    <a:gdLst>
                      <a:gd name="T0" fmla="*/ 454069298 w 211"/>
                      <a:gd name="T1" fmla="*/ 0 h 804"/>
                      <a:gd name="T2" fmla="*/ 211311107 w 211"/>
                      <a:gd name="T3" fmla="*/ 0 h 804"/>
                      <a:gd name="T4" fmla="*/ 0 w 211"/>
                      <a:gd name="T5" fmla="*/ 2147483647 h 804"/>
                      <a:gd name="T6" fmla="*/ 2147483647 w 211"/>
                      <a:gd name="T7" fmla="*/ 2147483647 h 804"/>
                      <a:gd name="T8" fmla="*/ 2147483647 w 211"/>
                      <a:gd name="T9" fmla="*/ 2147483647 h 804"/>
                      <a:gd name="T10" fmla="*/ 2147483647 w 211"/>
                      <a:gd name="T11" fmla="*/ 2147483647 h 804"/>
                      <a:gd name="T12" fmla="*/ 2147483647 w 211"/>
                      <a:gd name="T13" fmla="*/ 2147483647 h 804"/>
                      <a:gd name="T14" fmla="*/ 2147483647 w 211"/>
                      <a:gd name="T15" fmla="*/ 2147483647 h 804"/>
                      <a:gd name="T16" fmla="*/ 2147483647 w 211"/>
                      <a:gd name="T17" fmla="*/ 2147483647 h 804"/>
                      <a:gd name="T18" fmla="*/ 2147483647 w 211"/>
                      <a:gd name="T19" fmla="*/ 2147483647 h 804"/>
                      <a:gd name="T20" fmla="*/ 2147483647 w 211"/>
                      <a:gd name="T21" fmla="*/ 2147483647 h 804"/>
                      <a:gd name="T22" fmla="*/ 2147483647 w 211"/>
                      <a:gd name="T23" fmla="*/ 2147483647 h 804"/>
                      <a:gd name="T24" fmla="*/ 2147483647 w 211"/>
                      <a:gd name="T25" fmla="*/ 2147483647 h 804"/>
                      <a:gd name="T26" fmla="*/ 2147483647 w 211"/>
                      <a:gd name="T27" fmla="*/ 2147483647 h 804"/>
                      <a:gd name="T28" fmla="*/ 2147483647 w 211"/>
                      <a:gd name="T29" fmla="*/ 2147483647 h 804"/>
                      <a:gd name="T30" fmla="*/ 2147483647 w 211"/>
                      <a:gd name="T31" fmla="*/ 2147483647 h 804"/>
                      <a:gd name="T32" fmla="*/ 2147483647 w 211"/>
                      <a:gd name="T33" fmla="*/ 2147483647 h 804"/>
                      <a:gd name="T34" fmla="*/ 2147483647 w 211"/>
                      <a:gd name="T35" fmla="*/ 2147483647 h 804"/>
                      <a:gd name="T36" fmla="*/ 2147483647 w 211"/>
                      <a:gd name="T37" fmla="*/ 2147483647 h 804"/>
                      <a:gd name="T38" fmla="*/ 2147483647 w 211"/>
                      <a:gd name="T39" fmla="*/ 2147483647 h 804"/>
                      <a:gd name="T40" fmla="*/ 2147483647 w 211"/>
                      <a:gd name="T41" fmla="*/ 2147483647 h 804"/>
                      <a:gd name="T42" fmla="*/ 2147483647 w 211"/>
                      <a:gd name="T43" fmla="*/ 2147483647 h 804"/>
                      <a:gd name="T44" fmla="*/ 2147483647 w 211"/>
                      <a:gd name="T45" fmla="*/ 2147483647 h 804"/>
                      <a:gd name="T46" fmla="*/ 2147483647 w 211"/>
                      <a:gd name="T47" fmla="*/ 2147483647 h 804"/>
                      <a:gd name="T48" fmla="*/ 2147483647 w 211"/>
                      <a:gd name="T49" fmla="*/ 2147483647 h 804"/>
                      <a:gd name="T50" fmla="*/ 2147483647 w 211"/>
                      <a:gd name="T51" fmla="*/ 2147483647 h 804"/>
                      <a:gd name="T52" fmla="*/ 2147483647 w 211"/>
                      <a:gd name="T53" fmla="*/ 2147483647 h 804"/>
                      <a:gd name="T54" fmla="*/ 2147483647 w 211"/>
                      <a:gd name="T55" fmla="*/ 2147483647 h 804"/>
                      <a:gd name="T56" fmla="*/ 2147483647 w 211"/>
                      <a:gd name="T57" fmla="*/ 2147483647 h 804"/>
                      <a:gd name="T58" fmla="*/ 2147483647 w 211"/>
                      <a:gd name="T59" fmla="*/ 2147483647 h 804"/>
                      <a:gd name="T60" fmla="*/ 2147483647 w 211"/>
                      <a:gd name="T61" fmla="*/ 2147483647 h 804"/>
                      <a:gd name="T62" fmla="*/ 2147483647 w 211"/>
                      <a:gd name="T63" fmla="*/ 2147483647 h 804"/>
                      <a:gd name="T64" fmla="*/ 2147483647 w 211"/>
                      <a:gd name="T65" fmla="*/ 2147483647 h 804"/>
                      <a:gd name="T66" fmla="*/ 2147483647 w 211"/>
                      <a:gd name="T67" fmla="*/ 2147483647 h 804"/>
                      <a:gd name="T68" fmla="*/ 2147483647 w 211"/>
                      <a:gd name="T69" fmla="*/ 2147483647 h 804"/>
                      <a:gd name="T70" fmla="*/ 2147483647 w 211"/>
                      <a:gd name="T71" fmla="*/ 2147483647 h 804"/>
                      <a:gd name="T72" fmla="*/ 2147483647 w 211"/>
                      <a:gd name="T73" fmla="*/ 2147483647 h 804"/>
                      <a:gd name="T74" fmla="*/ 2147483647 w 211"/>
                      <a:gd name="T75" fmla="*/ 2147483647 h 804"/>
                      <a:gd name="T76" fmla="*/ 2147483647 w 211"/>
                      <a:gd name="T77" fmla="*/ 2147483647 h 80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1"/>
                      <a:gd name="T118" fmla="*/ 0 h 804"/>
                      <a:gd name="T119" fmla="*/ 211 w 211"/>
                      <a:gd name="T120" fmla="*/ 804 h 80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1" h="804">
                        <a:moveTo>
                          <a:pt x="210" y="23"/>
                        </a:moveTo>
                        <a:lnTo>
                          <a:pt x="4" y="0"/>
                        </a:lnTo>
                        <a:lnTo>
                          <a:pt x="2" y="0"/>
                        </a:lnTo>
                        <a:lnTo>
                          <a:pt x="0" y="2"/>
                        </a:lnTo>
                        <a:lnTo>
                          <a:pt x="0" y="428"/>
                        </a:lnTo>
                        <a:lnTo>
                          <a:pt x="52" y="439"/>
                        </a:lnTo>
                        <a:lnTo>
                          <a:pt x="52" y="747"/>
                        </a:lnTo>
                        <a:lnTo>
                          <a:pt x="210" y="804"/>
                        </a:lnTo>
                        <a:lnTo>
                          <a:pt x="211" y="804"/>
                        </a:lnTo>
                        <a:lnTo>
                          <a:pt x="211" y="802"/>
                        </a:lnTo>
                        <a:lnTo>
                          <a:pt x="211" y="25"/>
                        </a:lnTo>
                        <a:lnTo>
                          <a:pt x="210" y="23"/>
                        </a:lnTo>
                        <a:close/>
                        <a:moveTo>
                          <a:pt x="171" y="420"/>
                        </a:moveTo>
                        <a:lnTo>
                          <a:pt x="171" y="420"/>
                        </a:lnTo>
                        <a:lnTo>
                          <a:pt x="167" y="418"/>
                        </a:lnTo>
                        <a:lnTo>
                          <a:pt x="163" y="416"/>
                        </a:lnTo>
                        <a:lnTo>
                          <a:pt x="162" y="412"/>
                        </a:lnTo>
                        <a:lnTo>
                          <a:pt x="162" y="409"/>
                        </a:lnTo>
                        <a:lnTo>
                          <a:pt x="162" y="405"/>
                        </a:lnTo>
                        <a:lnTo>
                          <a:pt x="163" y="404"/>
                        </a:lnTo>
                        <a:lnTo>
                          <a:pt x="167" y="402"/>
                        </a:lnTo>
                        <a:lnTo>
                          <a:pt x="171" y="400"/>
                        </a:lnTo>
                        <a:lnTo>
                          <a:pt x="174" y="402"/>
                        </a:lnTo>
                        <a:lnTo>
                          <a:pt x="176" y="404"/>
                        </a:lnTo>
                        <a:lnTo>
                          <a:pt x="178" y="407"/>
                        </a:lnTo>
                        <a:lnTo>
                          <a:pt x="179" y="411"/>
                        </a:lnTo>
                        <a:lnTo>
                          <a:pt x="178" y="414"/>
                        </a:lnTo>
                        <a:lnTo>
                          <a:pt x="176" y="418"/>
                        </a:lnTo>
                        <a:lnTo>
                          <a:pt x="174" y="420"/>
                        </a:lnTo>
                        <a:lnTo>
                          <a:pt x="171" y="420"/>
                        </a:lnTo>
                        <a:close/>
                        <a:moveTo>
                          <a:pt x="171" y="384"/>
                        </a:moveTo>
                        <a:lnTo>
                          <a:pt x="171" y="384"/>
                        </a:lnTo>
                        <a:lnTo>
                          <a:pt x="167" y="384"/>
                        </a:lnTo>
                        <a:lnTo>
                          <a:pt x="163" y="382"/>
                        </a:lnTo>
                        <a:lnTo>
                          <a:pt x="162" y="379"/>
                        </a:lnTo>
                        <a:lnTo>
                          <a:pt x="162" y="375"/>
                        </a:lnTo>
                        <a:lnTo>
                          <a:pt x="162" y="372"/>
                        </a:lnTo>
                        <a:lnTo>
                          <a:pt x="163" y="368"/>
                        </a:lnTo>
                        <a:lnTo>
                          <a:pt x="167" y="366"/>
                        </a:lnTo>
                        <a:lnTo>
                          <a:pt x="171" y="366"/>
                        </a:lnTo>
                        <a:lnTo>
                          <a:pt x="174" y="366"/>
                        </a:lnTo>
                        <a:lnTo>
                          <a:pt x="176" y="370"/>
                        </a:lnTo>
                        <a:lnTo>
                          <a:pt x="178" y="372"/>
                        </a:lnTo>
                        <a:lnTo>
                          <a:pt x="179" y="375"/>
                        </a:lnTo>
                        <a:lnTo>
                          <a:pt x="178" y="380"/>
                        </a:lnTo>
                        <a:lnTo>
                          <a:pt x="176" y="382"/>
                        </a:lnTo>
                        <a:lnTo>
                          <a:pt x="174" y="384"/>
                        </a:lnTo>
                        <a:lnTo>
                          <a:pt x="171" y="384"/>
                        </a:lnTo>
                        <a:close/>
                        <a:moveTo>
                          <a:pt x="179" y="322"/>
                        </a:moveTo>
                        <a:lnTo>
                          <a:pt x="30" y="295"/>
                        </a:lnTo>
                        <a:lnTo>
                          <a:pt x="30" y="274"/>
                        </a:lnTo>
                        <a:lnTo>
                          <a:pt x="179" y="301"/>
                        </a:lnTo>
                        <a:lnTo>
                          <a:pt x="179" y="322"/>
                        </a:lnTo>
                        <a:close/>
                        <a:moveTo>
                          <a:pt x="179" y="254"/>
                        </a:moveTo>
                        <a:lnTo>
                          <a:pt x="32" y="229"/>
                        </a:lnTo>
                        <a:lnTo>
                          <a:pt x="32" y="208"/>
                        </a:lnTo>
                        <a:lnTo>
                          <a:pt x="179" y="235"/>
                        </a:lnTo>
                        <a:lnTo>
                          <a:pt x="179" y="254"/>
                        </a:lnTo>
                        <a:close/>
                        <a:moveTo>
                          <a:pt x="179" y="187"/>
                        </a:moveTo>
                        <a:lnTo>
                          <a:pt x="30" y="164"/>
                        </a:lnTo>
                        <a:lnTo>
                          <a:pt x="30" y="144"/>
                        </a:lnTo>
                        <a:lnTo>
                          <a:pt x="179" y="167"/>
                        </a:lnTo>
                        <a:lnTo>
                          <a:pt x="179" y="187"/>
                        </a:lnTo>
                        <a:close/>
                        <a:moveTo>
                          <a:pt x="179" y="121"/>
                        </a:moveTo>
                        <a:lnTo>
                          <a:pt x="30" y="100"/>
                        </a:lnTo>
                        <a:lnTo>
                          <a:pt x="30" y="78"/>
                        </a:lnTo>
                        <a:lnTo>
                          <a:pt x="179" y="100"/>
                        </a:lnTo>
                        <a:lnTo>
                          <a:pt x="179" y="1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85" name="Freeform 390"/>
                  <p:cNvSpPr>
                    <a:spLocks noEditPoints="1"/>
                  </p:cNvSpPr>
                  <p:nvPr/>
                </p:nvSpPr>
                <p:spPr bwMode="auto">
                  <a:xfrm>
                    <a:off x="6066" y="1062"/>
                    <a:ext cx="514" cy="2504"/>
                  </a:xfrm>
                  <a:custGeom>
                    <a:avLst/>
                    <a:gdLst>
                      <a:gd name="T0" fmla="*/ 2147483647 w 161"/>
                      <a:gd name="T1" fmla="*/ 2147483647 h 793"/>
                      <a:gd name="T2" fmla="*/ 2147483647 w 161"/>
                      <a:gd name="T3" fmla="*/ 2147483647 h 793"/>
                      <a:gd name="T4" fmla="*/ 2147483647 w 161"/>
                      <a:gd name="T5" fmla="*/ 185739565 h 793"/>
                      <a:gd name="T6" fmla="*/ 2147483647 w 161"/>
                      <a:gd name="T7" fmla="*/ 185739565 h 793"/>
                      <a:gd name="T8" fmla="*/ 2147483647 w 161"/>
                      <a:gd name="T9" fmla="*/ 185739565 h 793"/>
                      <a:gd name="T10" fmla="*/ 2147483647 w 161"/>
                      <a:gd name="T11" fmla="*/ 0 h 793"/>
                      <a:gd name="T12" fmla="*/ 114492504 w 161"/>
                      <a:gd name="T13" fmla="*/ 1176156019 h 793"/>
                      <a:gd name="T14" fmla="*/ 114492504 w 161"/>
                      <a:gd name="T15" fmla="*/ 1176156019 h 793"/>
                      <a:gd name="T16" fmla="*/ 0 w 161"/>
                      <a:gd name="T17" fmla="*/ 1361620804 h 793"/>
                      <a:gd name="T18" fmla="*/ 0 w 161"/>
                      <a:gd name="T19" fmla="*/ 1361620804 h 793"/>
                      <a:gd name="T20" fmla="*/ 0 w 161"/>
                      <a:gd name="T21" fmla="*/ 2147483647 h 793"/>
                      <a:gd name="T22" fmla="*/ 0 w 161"/>
                      <a:gd name="T23" fmla="*/ 2147483647 h 793"/>
                      <a:gd name="T24" fmla="*/ 0 w 161"/>
                      <a:gd name="T25" fmla="*/ 2147483647 h 793"/>
                      <a:gd name="T26" fmla="*/ 114492504 w 161"/>
                      <a:gd name="T27" fmla="*/ 2147483647 h 793"/>
                      <a:gd name="T28" fmla="*/ 2147483647 w 161"/>
                      <a:gd name="T29" fmla="*/ 2147483647 h 793"/>
                      <a:gd name="T30" fmla="*/ 2147483647 w 161"/>
                      <a:gd name="T31" fmla="*/ 2147483647 h 793"/>
                      <a:gd name="T32" fmla="*/ 2147483647 w 161"/>
                      <a:gd name="T33" fmla="*/ 2147483647 h 793"/>
                      <a:gd name="T34" fmla="*/ 2147483647 w 161"/>
                      <a:gd name="T35" fmla="*/ 2147483647 h 793"/>
                      <a:gd name="T36" fmla="*/ 2147483647 w 161"/>
                      <a:gd name="T37" fmla="*/ 2147483647 h 793"/>
                      <a:gd name="T38" fmla="*/ 2147483647 w 161"/>
                      <a:gd name="T39" fmla="*/ 2147483647 h 793"/>
                      <a:gd name="T40" fmla="*/ 2147483647 w 161"/>
                      <a:gd name="T41" fmla="*/ 2147483647 h 793"/>
                      <a:gd name="T42" fmla="*/ 2147483647 w 161"/>
                      <a:gd name="T43" fmla="*/ 2147483647 h 793"/>
                      <a:gd name="T44" fmla="*/ 2147483647 w 161"/>
                      <a:gd name="T45" fmla="*/ 2147483647 h 793"/>
                      <a:gd name="T46" fmla="*/ 2147483647 w 161"/>
                      <a:gd name="T47" fmla="*/ 2147483647 h 793"/>
                      <a:gd name="T48" fmla="*/ 2147483647 w 161"/>
                      <a:gd name="T49" fmla="*/ 2147483647 h 793"/>
                      <a:gd name="T50" fmla="*/ 2147483647 w 161"/>
                      <a:gd name="T51" fmla="*/ 2147483647 h 793"/>
                      <a:gd name="T52" fmla="*/ 2147483647 w 161"/>
                      <a:gd name="T53" fmla="*/ 2147483647 h 793"/>
                      <a:gd name="T54" fmla="*/ 2147483647 w 161"/>
                      <a:gd name="T55" fmla="*/ 2147483647 h 793"/>
                      <a:gd name="T56" fmla="*/ 2147483647 w 161"/>
                      <a:gd name="T57" fmla="*/ 2147483647 h 793"/>
                      <a:gd name="T58" fmla="*/ 2147483647 w 161"/>
                      <a:gd name="T59" fmla="*/ 2147483647 h 793"/>
                      <a:gd name="T60" fmla="*/ 2147483647 w 161"/>
                      <a:gd name="T61" fmla="*/ 2147483647 h 793"/>
                      <a:gd name="T62" fmla="*/ 2147483647 w 161"/>
                      <a:gd name="T63" fmla="*/ 2147483647 h 793"/>
                      <a:gd name="T64" fmla="*/ 2147483647 w 161"/>
                      <a:gd name="T65" fmla="*/ 2147483647 h 793"/>
                      <a:gd name="T66" fmla="*/ 2147483647 w 161"/>
                      <a:gd name="T67" fmla="*/ 2147483647 h 793"/>
                      <a:gd name="T68" fmla="*/ 2147483647 w 161"/>
                      <a:gd name="T69" fmla="*/ 2147483647 h 793"/>
                      <a:gd name="T70" fmla="*/ 2147483647 w 161"/>
                      <a:gd name="T71" fmla="*/ 2147483647 h 793"/>
                      <a:gd name="T72" fmla="*/ 2147483647 w 161"/>
                      <a:gd name="T73" fmla="*/ 2147483647 h 7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1"/>
                      <a:gd name="T112" fmla="*/ 0 h 793"/>
                      <a:gd name="T113" fmla="*/ 161 w 161"/>
                      <a:gd name="T114" fmla="*/ 793 h 7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1" h="793">
                        <a:moveTo>
                          <a:pt x="106" y="295"/>
                        </a:moveTo>
                        <a:lnTo>
                          <a:pt x="161" y="281"/>
                        </a:lnTo>
                        <a:lnTo>
                          <a:pt x="161" y="2"/>
                        </a:lnTo>
                        <a:lnTo>
                          <a:pt x="160" y="0"/>
                        </a:lnTo>
                        <a:lnTo>
                          <a:pt x="1" y="12"/>
                        </a:lnTo>
                        <a:lnTo>
                          <a:pt x="0" y="14"/>
                        </a:lnTo>
                        <a:lnTo>
                          <a:pt x="0" y="791"/>
                        </a:lnTo>
                        <a:lnTo>
                          <a:pt x="0" y="793"/>
                        </a:lnTo>
                        <a:lnTo>
                          <a:pt x="1" y="793"/>
                        </a:lnTo>
                        <a:lnTo>
                          <a:pt x="106" y="743"/>
                        </a:lnTo>
                        <a:lnTo>
                          <a:pt x="106" y="295"/>
                        </a:lnTo>
                        <a:close/>
                        <a:moveTo>
                          <a:pt x="137" y="50"/>
                        </a:moveTo>
                        <a:lnTo>
                          <a:pt x="137" y="50"/>
                        </a:lnTo>
                        <a:lnTo>
                          <a:pt x="140" y="51"/>
                        </a:lnTo>
                        <a:lnTo>
                          <a:pt x="142" y="53"/>
                        </a:lnTo>
                        <a:lnTo>
                          <a:pt x="144" y="55"/>
                        </a:lnTo>
                        <a:lnTo>
                          <a:pt x="145" y="58"/>
                        </a:lnTo>
                        <a:lnTo>
                          <a:pt x="144" y="64"/>
                        </a:lnTo>
                        <a:lnTo>
                          <a:pt x="142" y="66"/>
                        </a:lnTo>
                        <a:lnTo>
                          <a:pt x="140" y="69"/>
                        </a:lnTo>
                        <a:lnTo>
                          <a:pt x="137" y="69"/>
                        </a:lnTo>
                        <a:lnTo>
                          <a:pt x="133" y="69"/>
                        </a:lnTo>
                        <a:lnTo>
                          <a:pt x="129" y="67"/>
                        </a:lnTo>
                        <a:lnTo>
                          <a:pt x="128" y="64"/>
                        </a:lnTo>
                        <a:lnTo>
                          <a:pt x="128" y="60"/>
                        </a:lnTo>
                        <a:lnTo>
                          <a:pt x="128" y="57"/>
                        </a:lnTo>
                        <a:lnTo>
                          <a:pt x="129" y="53"/>
                        </a:lnTo>
                        <a:lnTo>
                          <a:pt x="133" y="51"/>
                        </a:lnTo>
                        <a:lnTo>
                          <a:pt x="137"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86" name="Freeform 391"/>
                  <p:cNvSpPr>
                    <a:spLocks/>
                  </p:cNvSpPr>
                  <p:nvPr/>
                </p:nvSpPr>
                <p:spPr bwMode="auto">
                  <a:xfrm>
                    <a:off x="5350" y="2422"/>
                    <a:ext cx="127" cy="954"/>
                  </a:xfrm>
                  <a:custGeom>
                    <a:avLst/>
                    <a:gdLst>
                      <a:gd name="T0" fmla="*/ 2147483647 w 39"/>
                      <a:gd name="T1" fmla="*/ 867105185 h 302"/>
                      <a:gd name="T2" fmla="*/ 0 w 39"/>
                      <a:gd name="T3" fmla="*/ 0 h 302"/>
                      <a:gd name="T4" fmla="*/ 0 w 39"/>
                      <a:gd name="T5" fmla="*/ 2147483647 h 302"/>
                      <a:gd name="T6" fmla="*/ 0 w 39"/>
                      <a:gd name="T7" fmla="*/ 2147483647 h 302"/>
                      <a:gd name="T8" fmla="*/ 347164266 w 39"/>
                      <a:gd name="T9" fmla="*/ 2147483647 h 302"/>
                      <a:gd name="T10" fmla="*/ 633959264 w 39"/>
                      <a:gd name="T11" fmla="*/ 2147483647 h 302"/>
                      <a:gd name="T12" fmla="*/ 2147483647 w 39"/>
                      <a:gd name="T13" fmla="*/ 2147483647 h 302"/>
                      <a:gd name="T14" fmla="*/ 2147483647 w 39"/>
                      <a:gd name="T15" fmla="*/ 867105185 h 302"/>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302"/>
                      <a:gd name="T26" fmla="*/ 39 w 39"/>
                      <a:gd name="T27" fmla="*/ 302 h 3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302">
                        <a:moveTo>
                          <a:pt x="39" y="9"/>
                        </a:moveTo>
                        <a:lnTo>
                          <a:pt x="0" y="0"/>
                        </a:lnTo>
                        <a:lnTo>
                          <a:pt x="0" y="286"/>
                        </a:lnTo>
                        <a:lnTo>
                          <a:pt x="2" y="288"/>
                        </a:lnTo>
                        <a:lnTo>
                          <a:pt x="4" y="288"/>
                        </a:lnTo>
                        <a:lnTo>
                          <a:pt x="39" y="302"/>
                        </a:lnTo>
                        <a:lnTo>
                          <a:pt x="39" y="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87" name="Freeform 392"/>
                  <p:cNvSpPr>
                    <a:spLocks/>
                  </p:cNvSpPr>
                  <p:nvPr/>
                </p:nvSpPr>
                <p:spPr bwMode="auto">
                  <a:xfrm>
                    <a:off x="6447" y="1992"/>
                    <a:ext cx="133" cy="1403"/>
                  </a:xfrm>
                  <a:custGeom>
                    <a:avLst/>
                    <a:gdLst>
                      <a:gd name="T0" fmla="*/ 0 w 42"/>
                      <a:gd name="T1" fmla="*/ 1287412967 h 444"/>
                      <a:gd name="T2" fmla="*/ 0 w 42"/>
                      <a:gd name="T3" fmla="*/ 2147483647 h 444"/>
                      <a:gd name="T4" fmla="*/ 2147483647 w 42"/>
                      <a:gd name="T5" fmla="*/ 2147483647 h 444"/>
                      <a:gd name="T6" fmla="*/ 2147483647 w 42"/>
                      <a:gd name="T7" fmla="*/ 2147483647 h 444"/>
                      <a:gd name="T8" fmla="*/ 2147483647 w 42"/>
                      <a:gd name="T9" fmla="*/ 2147483647 h 444"/>
                      <a:gd name="T10" fmla="*/ 2147483647 w 42"/>
                      <a:gd name="T11" fmla="*/ 2147483647 h 444"/>
                      <a:gd name="T12" fmla="*/ 2147483647 w 42"/>
                      <a:gd name="T13" fmla="*/ 0 h 444"/>
                      <a:gd name="T14" fmla="*/ 0 w 42"/>
                      <a:gd name="T15" fmla="*/ 1287412967 h 44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44"/>
                      <a:gd name="T26" fmla="*/ 42 w 42"/>
                      <a:gd name="T27" fmla="*/ 444 h 4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44">
                        <a:moveTo>
                          <a:pt x="0" y="13"/>
                        </a:moveTo>
                        <a:lnTo>
                          <a:pt x="0" y="444"/>
                        </a:lnTo>
                        <a:lnTo>
                          <a:pt x="41" y="425"/>
                        </a:lnTo>
                        <a:lnTo>
                          <a:pt x="42" y="425"/>
                        </a:lnTo>
                        <a:lnTo>
                          <a:pt x="42" y="423"/>
                        </a:lnTo>
                        <a:lnTo>
                          <a:pt x="42" y="0"/>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7973" name="Group 393"/>
              <p:cNvGrpSpPr>
                <a:grpSpLocks/>
              </p:cNvGrpSpPr>
              <p:nvPr/>
            </p:nvGrpSpPr>
            <p:grpSpPr bwMode="auto">
              <a:xfrm>
                <a:off x="2406" y="48"/>
                <a:ext cx="171" cy="171"/>
                <a:chOff x="310" y="2496"/>
                <a:chExt cx="446" cy="446"/>
              </a:xfrm>
            </p:grpSpPr>
            <p:sp>
              <p:nvSpPr>
                <p:cNvPr id="37977" name="Oval 394"/>
                <p:cNvSpPr>
                  <a:spLocks noChangeArrowheads="1"/>
                </p:cNvSpPr>
                <p:nvPr/>
              </p:nvSpPr>
              <p:spPr bwMode="auto">
                <a:xfrm>
                  <a:off x="310" y="2496"/>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grpSp>
              <p:nvGrpSpPr>
                <p:cNvPr id="37978" name="Group 395"/>
                <p:cNvGrpSpPr>
                  <a:grpSpLocks/>
                </p:cNvGrpSpPr>
                <p:nvPr/>
              </p:nvGrpSpPr>
              <p:grpSpPr bwMode="auto">
                <a:xfrm>
                  <a:off x="359" y="2592"/>
                  <a:ext cx="330" cy="288"/>
                  <a:chOff x="4918" y="2492"/>
                  <a:chExt cx="1471" cy="1285"/>
                </a:xfrm>
              </p:grpSpPr>
              <p:sp>
                <p:nvSpPr>
                  <p:cNvPr id="37979" name="Freeform 396"/>
                  <p:cNvSpPr>
                    <a:spLocks/>
                  </p:cNvSpPr>
                  <p:nvPr/>
                </p:nvSpPr>
                <p:spPr bwMode="auto">
                  <a:xfrm>
                    <a:off x="5093" y="2663"/>
                    <a:ext cx="207" cy="207"/>
                  </a:xfrm>
                  <a:custGeom>
                    <a:avLst/>
                    <a:gdLst>
                      <a:gd name="T0" fmla="*/ 6495804 w 99"/>
                      <a:gd name="T1" fmla="*/ 0 h 99"/>
                      <a:gd name="T2" fmla="*/ 6495804 w 99"/>
                      <a:gd name="T3" fmla="*/ 0 h 99"/>
                      <a:gd name="T4" fmla="*/ 5229253 w 99"/>
                      <a:gd name="T5" fmla="*/ 0 h 99"/>
                      <a:gd name="T6" fmla="*/ 4027714 w 99"/>
                      <a:gd name="T7" fmla="*/ 391255 h 99"/>
                      <a:gd name="T8" fmla="*/ 2798009 w 99"/>
                      <a:gd name="T9" fmla="*/ 948758 h 99"/>
                      <a:gd name="T10" fmla="*/ 1870023 w 99"/>
                      <a:gd name="T11" fmla="*/ 1870023 h 99"/>
                      <a:gd name="T12" fmla="*/ 1095358 w 99"/>
                      <a:gd name="T13" fmla="*/ 2798009 h 99"/>
                      <a:gd name="T14" fmla="*/ 391255 w 99"/>
                      <a:gd name="T15" fmla="*/ 4027714 h 99"/>
                      <a:gd name="T16" fmla="*/ 0 w 99"/>
                      <a:gd name="T17" fmla="*/ 5229253 h 99"/>
                      <a:gd name="T18" fmla="*/ 0 w 99"/>
                      <a:gd name="T19" fmla="*/ 6715747 h 99"/>
                      <a:gd name="T20" fmla="*/ 0 w 99"/>
                      <a:gd name="T21" fmla="*/ 6715747 h 99"/>
                      <a:gd name="T22" fmla="*/ 0 w 99"/>
                      <a:gd name="T23" fmla="*/ 7840265 h 99"/>
                      <a:gd name="T24" fmla="*/ 391255 w 99"/>
                      <a:gd name="T25" fmla="*/ 9183837 h 99"/>
                      <a:gd name="T26" fmla="*/ 1095358 w 99"/>
                      <a:gd name="T27" fmla="*/ 10132589 h 99"/>
                      <a:gd name="T28" fmla="*/ 1870023 w 99"/>
                      <a:gd name="T29" fmla="*/ 11109594 h 99"/>
                      <a:gd name="T30" fmla="*/ 2798009 w 99"/>
                      <a:gd name="T31" fmla="*/ 12116404 h 99"/>
                      <a:gd name="T32" fmla="*/ 4027714 w 99"/>
                      <a:gd name="T33" fmla="*/ 12569473 h 99"/>
                      <a:gd name="T34" fmla="*/ 5229253 w 99"/>
                      <a:gd name="T35" fmla="*/ 13101682 h 99"/>
                      <a:gd name="T36" fmla="*/ 6495804 w 99"/>
                      <a:gd name="T37" fmla="*/ 13211696 h 99"/>
                      <a:gd name="T38" fmla="*/ 6495804 w 99"/>
                      <a:gd name="T39" fmla="*/ 13211696 h 99"/>
                      <a:gd name="T40" fmla="*/ 7974614 w 99"/>
                      <a:gd name="T41" fmla="*/ 13101682 h 99"/>
                      <a:gd name="T42" fmla="*/ 9183837 w 99"/>
                      <a:gd name="T43" fmla="*/ 12569473 h 99"/>
                      <a:gd name="T44" fmla="*/ 10412219 w 99"/>
                      <a:gd name="T45" fmla="*/ 12116404 h 99"/>
                      <a:gd name="T46" fmla="*/ 11360904 w 99"/>
                      <a:gd name="T47" fmla="*/ 11109594 h 99"/>
                      <a:gd name="T48" fmla="*/ 12002502 w 99"/>
                      <a:gd name="T49" fmla="*/ 10132589 h 99"/>
                      <a:gd name="T50" fmla="*/ 12820735 w 99"/>
                      <a:gd name="T51" fmla="*/ 9183837 h 99"/>
                      <a:gd name="T52" fmla="*/ 12954493 w 99"/>
                      <a:gd name="T53" fmla="*/ 7840265 h 99"/>
                      <a:gd name="T54" fmla="*/ 13211696 w 99"/>
                      <a:gd name="T55" fmla="*/ 6715747 h 99"/>
                      <a:gd name="T56" fmla="*/ 13211696 w 99"/>
                      <a:gd name="T57" fmla="*/ 6715747 h 99"/>
                      <a:gd name="T58" fmla="*/ 12954493 w 99"/>
                      <a:gd name="T59" fmla="*/ 5229253 h 99"/>
                      <a:gd name="T60" fmla="*/ 12820735 w 99"/>
                      <a:gd name="T61" fmla="*/ 4027714 h 99"/>
                      <a:gd name="T62" fmla="*/ 12002502 w 99"/>
                      <a:gd name="T63" fmla="*/ 2798009 h 99"/>
                      <a:gd name="T64" fmla="*/ 11360904 w 99"/>
                      <a:gd name="T65" fmla="*/ 1870023 h 99"/>
                      <a:gd name="T66" fmla="*/ 10412219 w 99"/>
                      <a:gd name="T67" fmla="*/ 948758 h 99"/>
                      <a:gd name="T68" fmla="*/ 9183837 w 99"/>
                      <a:gd name="T69" fmla="*/ 391255 h 99"/>
                      <a:gd name="T70" fmla="*/ 7974614 w 99"/>
                      <a:gd name="T71" fmla="*/ 0 h 99"/>
                      <a:gd name="T72" fmla="*/ 6495804 w 99"/>
                      <a:gd name="T73" fmla="*/ 0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9"/>
                      <a:gd name="T112" fmla="*/ 0 h 99"/>
                      <a:gd name="T113" fmla="*/ 99 w 9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9" h="99">
                        <a:moveTo>
                          <a:pt x="49" y="0"/>
                        </a:moveTo>
                        <a:lnTo>
                          <a:pt x="49" y="0"/>
                        </a:lnTo>
                        <a:lnTo>
                          <a:pt x="39" y="0"/>
                        </a:lnTo>
                        <a:lnTo>
                          <a:pt x="30" y="3"/>
                        </a:lnTo>
                        <a:lnTo>
                          <a:pt x="21" y="7"/>
                        </a:lnTo>
                        <a:lnTo>
                          <a:pt x="14" y="14"/>
                        </a:lnTo>
                        <a:lnTo>
                          <a:pt x="8" y="21"/>
                        </a:lnTo>
                        <a:lnTo>
                          <a:pt x="3" y="30"/>
                        </a:lnTo>
                        <a:lnTo>
                          <a:pt x="0" y="39"/>
                        </a:lnTo>
                        <a:lnTo>
                          <a:pt x="0" y="50"/>
                        </a:lnTo>
                        <a:lnTo>
                          <a:pt x="0" y="59"/>
                        </a:lnTo>
                        <a:lnTo>
                          <a:pt x="3" y="69"/>
                        </a:lnTo>
                        <a:lnTo>
                          <a:pt x="8" y="76"/>
                        </a:lnTo>
                        <a:lnTo>
                          <a:pt x="14" y="83"/>
                        </a:lnTo>
                        <a:lnTo>
                          <a:pt x="21" y="91"/>
                        </a:lnTo>
                        <a:lnTo>
                          <a:pt x="30" y="94"/>
                        </a:lnTo>
                        <a:lnTo>
                          <a:pt x="39" y="98"/>
                        </a:lnTo>
                        <a:lnTo>
                          <a:pt x="49" y="99"/>
                        </a:lnTo>
                        <a:lnTo>
                          <a:pt x="60" y="98"/>
                        </a:lnTo>
                        <a:lnTo>
                          <a:pt x="69" y="94"/>
                        </a:lnTo>
                        <a:lnTo>
                          <a:pt x="78" y="91"/>
                        </a:lnTo>
                        <a:lnTo>
                          <a:pt x="85" y="83"/>
                        </a:lnTo>
                        <a:lnTo>
                          <a:pt x="90" y="76"/>
                        </a:lnTo>
                        <a:lnTo>
                          <a:pt x="96" y="69"/>
                        </a:lnTo>
                        <a:lnTo>
                          <a:pt x="97" y="59"/>
                        </a:lnTo>
                        <a:lnTo>
                          <a:pt x="99" y="50"/>
                        </a:lnTo>
                        <a:lnTo>
                          <a:pt x="97" y="39"/>
                        </a:lnTo>
                        <a:lnTo>
                          <a:pt x="96" y="30"/>
                        </a:lnTo>
                        <a:lnTo>
                          <a:pt x="90" y="21"/>
                        </a:lnTo>
                        <a:lnTo>
                          <a:pt x="85" y="14"/>
                        </a:lnTo>
                        <a:lnTo>
                          <a:pt x="78" y="7"/>
                        </a:lnTo>
                        <a:lnTo>
                          <a:pt x="69" y="3"/>
                        </a:lnTo>
                        <a:lnTo>
                          <a:pt x="60" y="0"/>
                        </a:lnTo>
                        <a:lnTo>
                          <a:pt x="4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80" name="Freeform 397"/>
                  <p:cNvSpPr>
                    <a:spLocks noEditPoints="1"/>
                  </p:cNvSpPr>
                  <p:nvPr/>
                </p:nvSpPr>
                <p:spPr bwMode="auto">
                  <a:xfrm>
                    <a:off x="4918" y="2492"/>
                    <a:ext cx="1471" cy="1285"/>
                  </a:xfrm>
                  <a:custGeom>
                    <a:avLst/>
                    <a:gdLst>
                      <a:gd name="T0" fmla="*/ 71903023 w 707"/>
                      <a:gd name="T1" fmla="*/ 33923155 h 619"/>
                      <a:gd name="T2" fmla="*/ 82176075 w 707"/>
                      <a:gd name="T3" fmla="*/ 32601469 h 619"/>
                      <a:gd name="T4" fmla="*/ 86841644 w 707"/>
                      <a:gd name="T5" fmla="*/ 21419607 h 619"/>
                      <a:gd name="T6" fmla="*/ 75876088 w 707"/>
                      <a:gd name="T7" fmla="*/ 12727751 h 619"/>
                      <a:gd name="T8" fmla="*/ 65496523 w 707"/>
                      <a:gd name="T9" fmla="*/ 19492277 h 619"/>
                      <a:gd name="T10" fmla="*/ 51018853 w 707"/>
                      <a:gd name="T11" fmla="*/ 20811953 h 619"/>
                      <a:gd name="T12" fmla="*/ 58089081 w 707"/>
                      <a:gd name="T13" fmla="*/ 15239303 h 619"/>
                      <a:gd name="T14" fmla="*/ 56128017 w 707"/>
                      <a:gd name="T15" fmla="*/ 6180377 h 619"/>
                      <a:gd name="T16" fmla="*/ 46240138 w 707"/>
                      <a:gd name="T17" fmla="*/ 4310303 h 619"/>
                      <a:gd name="T18" fmla="*/ 40865803 w 707"/>
                      <a:gd name="T19" fmla="*/ 12259392 h 619"/>
                      <a:gd name="T20" fmla="*/ 46463990 w 707"/>
                      <a:gd name="T21" fmla="*/ 20343624 h 619"/>
                      <a:gd name="T22" fmla="*/ 32644068 w 707"/>
                      <a:gd name="T23" fmla="*/ 17831972 h 619"/>
                      <a:gd name="T24" fmla="*/ 30714998 w 707"/>
                      <a:gd name="T25" fmla="*/ 8305636 h 619"/>
                      <a:gd name="T26" fmla="*/ 22825428 w 707"/>
                      <a:gd name="T27" fmla="*/ 1332979 h 619"/>
                      <a:gd name="T28" fmla="*/ 13216132 w 707"/>
                      <a:gd name="T29" fmla="*/ 469729 h 619"/>
                      <a:gd name="T30" fmla="*/ 3673052 w 707"/>
                      <a:gd name="T31" fmla="*/ 5744448 h 619"/>
                      <a:gd name="T32" fmla="*/ 0 w 707"/>
                      <a:gd name="T33" fmla="*/ 15930797 h 619"/>
                      <a:gd name="T34" fmla="*/ 2850605 w 707"/>
                      <a:gd name="T35" fmla="*/ 24508568 h 619"/>
                      <a:gd name="T36" fmla="*/ 11621046 w 707"/>
                      <a:gd name="T37" fmla="*/ 30944857 h 619"/>
                      <a:gd name="T38" fmla="*/ 21936274 w 707"/>
                      <a:gd name="T39" fmla="*/ 30726198 h 619"/>
                      <a:gd name="T40" fmla="*/ 37889138 w 707"/>
                      <a:gd name="T41" fmla="*/ 38285811 h 619"/>
                      <a:gd name="T42" fmla="*/ 31932302 w 707"/>
                      <a:gd name="T43" fmla="*/ 36154351 h 619"/>
                      <a:gd name="T44" fmla="*/ 27155677 w 707"/>
                      <a:gd name="T45" fmla="*/ 41661002 h 619"/>
                      <a:gd name="T46" fmla="*/ 30945737 w 707"/>
                      <a:gd name="T47" fmla="*/ 47233698 h 619"/>
                      <a:gd name="T48" fmla="*/ 37521563 w 707"/>
                      <a:gd name="T49" fmla="*/ 45902043 h 619"/>
                      <a:gd name="T50" fmla="*/ 47608728 w 707"/>
                      <a:gd name="T51" fmla="*/ 37483330 h 619"/>
                      <a:gd name="T52" fmla="*/ 34380110 w 707"/>
                      <a:gd name="T53" fmla="*/ 52722581 h 619"/>
                      <a:gd name="T54" fmla="*/ 27636359 w 707"/>
                      <a:gd name="T55" fmla="*/ 62803146 h 619"/>
                      <a:gd name="T56" fmla="*/ 36645306 w 707"/>
                      <a:gd name="T57" fmla="*/ 73400035 h 619"/>
                      <a:gd name="T58" fmla="*/ 48267409 w 707"/>
                      <a:gd name="T59" fmla="*/ 68762447 h 619"/>
                      <a:gd name="T60" fmla="*/ 49320098 w 707"/>
                      <a:gd name="T61" fmla="*/ 59014738 h 619"/>
                      <a:gd name="T62" fmla="*/ 61773492 w 707"/>
                      <a:gd name="T63" fmla="*/ 46765358 h 619"/>
                      <a:gd name="T64" fmla="*/ 60062701 w 707"/>
                      <a:gd name="T65" fmla="*/ 54956448 h 619"/>
                      <a:gd name="T66" fmla="*/ 71026290 w 707"/>
                      <a:gd name="T67" fmla="*/ 63652274 h 619"/>
                      <a:gd name="T68" fmla="*/ 81518952 w 707"/>
                      <a:gd name="T69" fmla="*/ 57086634 h 619"/>
                      <a:gd name="T70" fmla="*/ 79200779 w 707"/>
                      <a:gd name="T71" fmla="*/ 45329861 h 619"/>
                      <a:gd name="T72" fmla="*/ 67360286 w 707"/>
                      <a:gd name="T73" fmla="*/ 42698561 h 619"/>
                      <a:gd name="T74" fmla="*/ 77615078 w 707"/>
                      <a:gd name="T75" fmla="*/ 15930797 h 619"/>
                      <a:gd name="T76" fmla="*/ 84103653 w 707"/>
                      <a:gd name="T77" fmla="*/ 23653580 h 619"/>
                      <a:gd name="T78" fmla="*/ 79200779 w 707"/>
                      <a:gd name="T79" fmla="*/ 30944857 h 619"/>
                      <a:gd name="T80" fmla="*/ 70179346 w 707"/>
                      <a:gd name="T81" fmla="*/ 29291357 h 619"/>
                      <a:gd name="T82" fmla="*/ 68467244 w 707"/>
                      <a:gd name="T83" fmla="*/ 20568412 h 619"/>
                      <a:gd name="T84" fmla="*/ 16407130 w 707"/>
                      <a:gd name="T85" fmla="*/ 28546682 h 619"/>
                      <a:gd name="T86" fmla="*/ 5437790 w 707"/>
                      <a:gd name="T87" fmla="*/ 23111738 h 619"/>
                      <a:gd name="T88" fmla="*/ 3331434 w 707"/>
                      <a:gd name="T89" fmla="*/ 13163046 h 619"/>
                      <a:gd name="T90" fmla="*/ 15183194 w 707"/>
                      <a:gd name="T91" fmla="*/ 2977162 h 619"/>
                      <a:gd name="T92" fmla="*/ 25891067 w 707"/>
                      <a:gd name="T93" fmla="*/ 6770393 h 619"/>
                      <a:gd name="T94" fmla="*/ 29575820 w 707"/>
                      <a:gd name="T95" fmla="*/ 17141223 h 619"/>
                      <a:gd name="T96" fmla="*/ 19086017 w 707"/>
                      <a:gd name="T97" fmla="*/ 28325739 h 619"/>
                      <a:gd name="T98" fmla="*/ 45641102 w 707"/>
                      <a:gd name="T99" fmla="*/ 67110632 h 619"/>
                      <a:gd name="T100" fmla="*/ 37230715 w 707"/>
                      <a:gd name="T101" fmla="*/ 70422058 h 619"/>
                      <a:gd name="T102" fmla="*/ 30714998 w 707"/>
                      <a:gd name="T103" fmla="*/ 62803146 h 619"/>
                      <a:gd name="T104" fmla="*/ 35756003 w 707"/>
                      <a:gd name="T105" fmla="*/ 55395256 h 619"/>
                      <a:gd name="T106" fmla="*/ 44528075 w 707"/>
                      <a:gd name="T107" fmla="*/ 57086634 h 619"/>
                      <a:gd name="T108" fmla="*/ 72140655 w 707"/>
                      <a:gd name="T109" fmla="*/ 48412363 h 619"/>
                      <a:gd name="T110" fmla="*/ 75876088 w 707"/>
                      <a:gd name="T111" fmla="*/ 52948782 h 619"/>
                      <a:gd name="T112" fmla="*/ 73028565 w 707"/>
                      <a:gd name="T113" fmla="*/ 56836584 h 619"/>
                      <a:gd name="T114" fmla="*/ 67702234 w 707"/>
                      <a:gd name="T115" fmla="*/ 56034086 h 619"/>
                      <a:gd name="T116" fmla="*/ 66866388 w 707"/>
                      <a:gd name="T117" fmla="*/ 51179447 h 61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7"/>
                      <a:gd name="T178" fmla="*/ 0 h 619"/>
                      <a:gd name="T179" fmla="*/ 707 w 707"/>
                      <a:gd name="T180" fmla="*/ 619 h 61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7" h="619">
                        <a:moveTo>
                          <a:pt x="542" y="253"/>
                        </a:moveTo>
                        <a:lnTo>
                          <a:pt x="542" y="253"/>
                        </a:lnTo>
                        <a:lnTo>
                          <a:pt x="549" y="260"/>
                        </a:lnTo>
                        <a:lnTo>
                          <a:pt x="556" y="267"/>
                        </a:lnTo>
                        <a:lnTo>
                          <a:pt x="565" y="274"/>
                        </a:lnTo>
                        <a:lnTo>
                          <a:pt x="574" y="279"/>
                        </a:lnTo>
                        <a:lnTo>
                          <a:pt x="583" y="285"/>
                        </a:lnTo>
                        <a:lnTo>
                          <a:pt x="594" y="286"/>
                        </a:lnTo>
                        <a:lnTo>
                          <a:pt x="604" y="288"/>
                        </a:lnTo>
                        <a:lnTo>
                          <a:pt x="615" y="290"/>
                        </a:lnTo>
                        <a:lnTo>
                          <a:pt x="634" y="288"/>
                        </a:lnTo>
                        <a:lnTo>
                          <a:pt x="650" y="283"/>
                        </a:lnTo>
                        <a:lnTo>
                          <a:pt x="666" y="274"/>
                        </a:lnTo>
                        <a:lnTo>
                          <a:pt x="679" y="263"/>
                        </a:lnTo>
                        <a:lnTo>
                          <a:pt x="691" y="249"/>
                        </a:lnTo>
                        <a:lnTo>
                          <a:pt x="698" y="235"/>
                        </a:lnTo>
                        <a:lnTo>
                          <a:pt x="704" y="217"/>
                        </a:lnTo>
                        <a:lnTo>
                          <a:pt x="707" y="199"/>
                        </a:lnTo>
                        <a:lnTo>
                          <a:pt x="704" y="180"/>
                        </a:lnTo>
                        <a:lnTo>
                          <a:pt x="698" y="164"/>
                        </a:lnTo>
                        <a:lnTo>
                          <a:pt x="691" y="148"/>
                        </a:lnTo>
                        <a:lnTo>
                          <a:pt x="679" y="134"/>
                        </a:lnTo>
                        <a:lnTo>
                          <a:pt x="666" y="123"/>
                        </a:lnTo>
                        <a:lnTo>
                          <a:pt x="650" y="114"/>
                        </a:lnTo>
                        <a:lnTo>
                          <a:pt x="634" y="109"/>
                        </a:lnTo>
                        <a:lnTo>
                          <a:pt x="615" y="107"/>
                        </a:lnTo>
                        <a:lnTo>
                          <a:pt x="597" y="109"/>
                        </a:lnTo>
                        <a:lnTo>
                          <a:pt x="579" y="114"/>
                        </a:lnTo>
                        <a:lnTo>
                          <a:pt x="565" y="123"/>
                        </a:lnTo>
                        <a:lnTo>
                          <a:pt x="551" y="134"/>
                        </a:lnTo>
                        <a:lnTo>
                          <a:pt x="540" y="148"/>
                        </a:lnTo>
                        <a:lnTo>
                          <a:pt x="531" y="164"/>
                        </a:lnTo>
                        <a:lnTo>
                          <a:pt x="526" y="180"/>
                        </a:lnTo>
                        <a:lnTo>
                          <a:pt x="524" y="199"/>
                        </a:lnTo>
                        <a:lnTo>
                          <a:pt x="526" y="215"/>
                        </a:lnTo>
                        <a:lnTo>
                          <a:pt x="530" y="230"/>
                        </a:lnTo>
                        <a:lnTo>
                          <a:pt x="416" y="274"/>
                        </a:lnTo>
                        <a:lnTo>
                          <a:pt x="414" y="175"/>
                        </a:lnTo>
                        <a:lnTo>
                          <a:pt x="427" y="171"/>
                        </a:lnTo>
                        <a:lnTo>
                          <a:pt x="439" y="166"/>
                        </a:lnTo>
                        <a:lnTo>
                          <a:pt x="450" y="159"/>
                        </a:lnTo>
                        <a:lnTo>
                          <a:pt x="459" y="150"/>
                        </a:lnTo>
                        <a:lnTo>
                          <a:pt x="466" y="139"/>
                        </a:lnTo>
                        <a:lnTo>
                          <a:pt x="471" y="128"/>
                        </a:lnTo>
                        <a:lnTo>
                          <a:pt x="475" y="116"/>
                        </a:lnTo>
                        <a:lnTo>
                          <a:pt x="476" y="103"/>
                        </a:lnTo>
                        <a:lnTo>
                          <a:pt x="475" y="87"/>
                        </a:lnTo>
                        <a:lnTo>
                          <a:pt x="469" y="75"/>
                        </a:lnTo>
                        <a:lnTo>
                          <a:pt x="464" y="63"/>
                        </a:lnTo>
                        <a:lnTo>
                          <a:pt x="455" y="52"/>
                        </a:lnTo>
                        <a:lnTo>
                          <a:pt x="444" y="43"/>
                        </a:lnTo>
                        <a:lnTo>
                          <a:pt x="432" y="36"/>
                        </a:lnTo>
                        <a:lnTo>
                          <a:pt x="418" y="32"/>
                        </a:lnTo>
                        <a:lnTo>
                          <a:pt x="403" y="31"/>
                        </a:lnTo>
                        <a:lnTo>
                          <a:pt x="389" y="32"/>
                        </a:lnTo>
                        <a:lnTo>
                          <a:pt x="375" y="36"/>
                        </a:lnTo>
                        <a:lnTo>
                          <a:pt x="363" y="43"/>
                        </a:lnTo>
                        <a:lnTo>
                          <a:pt x="352" y="52"/>
                        </a:lnTo>
                        <a:lnTo>
                          <a:pt x="343" y="63"/>
                        </a:lnTo>
                        <a:lnTo>
                          <a:pt x="336" y="75"/>
                        </a:lnTo>
                        <a:lnTo>
                          <a:pt x="332" y="87"/>
                        </a:lnTo>
                        <a:lnTo>
                          <a:pt x="331" y="103"/>
                        </a:lnTo>
                        <a:lnTo>
                          <a:pt x="332" y="116"/>
                        </a:lnTo>
                        <a:lnTo>
                          <a:pt x="336" y="128"/>
                        </a:lnTo>
                        <a:lnTo>
                          <a:pt x="341" y="139"/>
                        </a:lnTo>
                        <a:lnTo>
                          <a:pt x="348" y="150"/>
                        </a:lnTo>
                        <a:lnTo>
                          <a:pt x="355" y="159"/>
                        </a:lnTo>
                        <a:lnTo>
                          <a:pt x="366" y="166"/>
                        </a:lnTo>
                        <a:lnTo>
                          <a:pt x="377" y="171"/>
                        </a:lnTo>
                        <a:lnTo>
                          <a:pt x="389" y="175"/>
                        </a:lnTo>
                        <a:lnTo>
                          <a:pt x="391" y="270"/>
                        </a:lnTo>
                        <a:lnTo>
                          <a:pt x="251" y="194"/>
                        </a:lnTo>
                        <a:lnTo>
                          <a:pt x="258" y="180"/>
                        </a:lnTo>
                        <a:lnTo>
                          <a:pt x="261" y="166"/>
                        </a:lnTo>
                        <a:lnTo>
                          <a:pt x="265" y="150"/>
                        </a:lnTo>
                        <a:lnTo>
                          <a:pt x="267" y="134"/>
                        </a:lnTo>
                        <a:lnTo>
                          <a:pt x="265" y="119"/>
                        </a:lnTo>
                        <a:lnTo>
                          <a:pt x="263" y="107"/>
                        </a:lnTo>
                        <a:lnTo>
                          <a:pt x="259" y="95"/>
                        </a:lnTo>
                        <a:lnTo>
                          <a:pt x="256" y="82"/>
                        </a:lnTo>
                        <a:lnTo>
                          <a:pt x="249" y="70"/>
                        </a:lnTo>
                        <a:lnTo>
                          <a:pt x="243" y="59"/>
                        </a:lnTo>
                        <a:lnTo>
                          <a:pt x="235" y="48"/>
                        </a:lnTo>
                        <a:lnTo>
                          <a:pt x="227" y="39"/>
                        </a:lnTo>
                        <a:lnTo>
                          <a:pt x="217" y="31"/>
                        </a:lnTo>
                        <a:lnTo>
                          <a:pt x="208" y="23"/>
                        </a:lnTo>
                        <a:lnTo>
                          <a:pt x="196" y="16"/>
                        </a:lnTo>
                        <a:lnTo>
                          <a:pt x="185" y="11"/>
                        </a:lnTo>
                        <a:lnTo>
                          <a:pt x="172" y="6"/>
                        </a:lnTo>
                        <a:lnTo>
                          <a:pt x="160" y="4"/>
                        </a:lnTo>
                        <a:lnTo>
                          <a:pt x="148" y="0"/>
                        </a:lnTo>
                        <a:lnTo>
                          <a:pt x="133" y="0"/>
                        </a:lnTo>
                        <a:lnTo>
                          <a:pt x="119" y="0"/>
                        </a:lnTo>
                        <a:lnTo>
                          <a:pt x="107" y="4"/>
                        </a:lnTo>
                        <a:lnTo>
                          <a:pt x="94" y="6"/>
                        </a:lnTo>
                        <a:lnTo>
                          <a:pt x="82" y="11"/>
                        </a:lnTo>
                        <a:lnTo>
                          <a:pt x="69" y="16"/>
                        </a:lnTo>
                        <a:lnTo>
                          <a:pt x="59" y="23"/>
                        </a:lnTo>
                        <a:lnTo>
                          <a:pt x="48" y="31"/>
                        </a:lnTo>
                        <a:lnTo>
                          <a:pt x="39" y="39"/>
                        </a:lnTo>
                        <a:lnTo>
                          <a:pt x="30" y="48"/>
                        </a:lnTo>
                        <a:lnTo>
                          <a:pt x="23" y="59"/>
                        </a:lnTo>
                        <a:lnTo>
                          <a:pt x="16" y="70"/>
                        </a:lnTo>
                        <a:lnTo>
                          <a:pt x="11" y="82"/>
                        </a:lnTo>
                        <a:lnTo>
                          <a:pt x="7" y="95"/>
                        </a:lnTo>
                        <a:lnTo>
                          <a:pt x="4" y="107"/>
                        </a:lnTo>
                        <a:lnTo>
                          <a:pt x="2" y="119"/>
                        </a:lnTo>
                        <a:lnTo>
                          <a:pt x="0" y="134"/>
                        </a:lnTo>
                        <a:lnTo>
                          <a:pt x="2" y="146"/>
                        </a:lnTo>
                        <a:lnTo>
                          <a:pt x="4" y="160"/>
                        </a:lnTo>
                        <a:lnTo>
                          <a:pt x="7" y="173"/>
                        </a:lnTo>
                        <a:lnTo>
                          <a:pt x="11" y="185"/>
                        </a:lnTo>
                        <a:lnTo>
                          <a:pt x="16" y="196"/>
                        </a:lnTo>
                        <a:lnTo>
                          <a:pt x="23" y="206"/>
                        </a:lnTo>
                        <a:lnTo>
                          <a:pt x="30" y="217"/>
                        </a:lnTo>
                        <a:lnTo>
                          <a:pt x="39" y="226"/>
                        </a:lnTo>
                        <a:lnTo>
                          <a:pt x="48" y="235"/>
                        </a:lnTo>
                        <a:lnTo>
                          <a:pt x="59" y="244"/>
                        </a:lnTo>
                        <a:lnTo>
                          <a:pt x="69" y="249"/>
                        </a:lnTo>
                        <a:lnTo>
                          <a:pt x="82" y="254"/>
                        </a:lnTo>
                        <a:lnTo>
                          <a:pt x="94" y="260"/>
                        </a:lnTo>
                        <a:lnTo>
                          <a:pt x="107" y="263"/>
                        </a:lnTo>
                        <a:lnTo>
                          <a:pt x="119" y="265"/>
                        </a:lnTo>
                        <a:lnTo>
                          <a:pt x="133" y="265"/>
                        </a:lnTo>
                        <a:lnTo>
                          <a:pt x="149" y="265"/>
                        </a:lnTo>
                        <a:lnTo>
                          <a:pt x="164" y="262"/>
                        </a:lnTo>
                        <a:lnTo>
                          <a:pt x="178" y="258"/>
                        </a:lnTo>
                        <a:lnTo>
                          <a:pt x="192" y="253"/>
                        </a:lnTo>
                        <a:lnTo>
                          <a:pt x="204" y="244"/>
                        </a:lnTo>
                        <a:lnTo>
                          <a:pt x="217" y="235"/>
                        </a:lnTo>
                        <a:lnTo>
                          <a:pt x="227" y="226"/>
                        </a:lnTo>
                        <a:lnTo>
                          <a:pt x="238" y="215"/>
                        </a:lnTo>
                        <a:lnTo>
                          <a:pt x="377" y="292"/>
                        </a:lnTo>
                        <a:lnTo>
                          <a:pt x="307" y="322"/>
                        </a:lnTo>
                        <a:lnTo>
                          <a:pt x="300" y="315"/>
                        </a:lnTo>
                        <a:lnTo>
                          <a:pt x="291" y="308"/>
                        </a:lnTo>
                        <a:lnTo>
                          <a:pt x="281" y="304"/>
                        </a:lnTo>
                        <a:lnTo>
                          <a:pt x="268" y="302"/>
                        </a:lnTo>
                        <a:lnTo>
                          <a:pt x="259" y="304"/>
                        </a:lnTo>
                        <a:lnTo>
                          <a:pt x="251" y="306"/>
                        </a:lnTo>
                        <a:lnTo>
                          <a:pt x="242" y="311"/>
                        </a:lnTo>
                        <a:lnTo>
                          <a:pt x="235" y="317"/>
                        </a:lnTo>
                        <a:lnTo>
                          <a:pt x="229" y="324"/>
                        </a:lnTo>
                        <a:lnTo>
                          <a:pt x="224" y="333"/>
                        </a:lnTo>
                        <a:lnTo>
                          <a:pt x="222" y="342"/>
                        </a:lnTo>
                        <a:lnTo>
                          <a:pt x="220" y="350"/>
                        </a:lnTo>
                        <a:lnTo>
                          <a:pt x="222" y="361"/>
                        </a:lnTo>
                        <a:lnTo>
                          <a:pt x="224" y="370"/>
                        </a:lnTo>
                        <a:lnTo>
                          <a:pt x="229" y="379"/>
                        </a:lnTo>
                        <a:lnTo>
                          <a:pt x="235" y="386"/>
                        </a:lnTo>
                        <a:lnTo>
                          <a:pt x="242" y="391"/>
                        </a:lnTo>
                        <a:lnTo>
                          <a:pt x="251" y="397"/>
                        </a:lnTo>
                        <a:lnTo>
                          <a:pt x="259" y="398"/>
                        </a:lnTo>
                        <a:lnTo>
                          <a:pt x="268" y="400"/>
                        </a:lnTo>
                        <a:lnTo>
                          <a:pt x="279" y="398"/>
                        </a:lnTo>
                        <a:lnTo>
                          <a:pt x="288" y="397"/>
                        </a:lnTo>
                        <a:lnTo>
                          <a:pt x="297" y="391"/>
                        </a:lnTo>
                        <a:lnTo>
                          <a:pt x="304" y="386"/>
                        </a:lnTo>
                        <a:lnTo>
                          <a:pt x="309" y="379"/>
                        </a:lnTo>
                        <a:lnTo>
                          <a:pt x="315" y="370"/>
                        </a:lnTo>
                        <a:lnTo>
                          <a:pt x="316" y="361"/>
                        </a:lnTo>
                        <a:lnTo>
                          <a:pt x="318" y="350"/>
                        </a:lnTo>
                        <a:lnTo>
                          <a:pt x="316" y="345"/>
                        </a:lnTo>
                        <a:lnTo>
                          <a:pt x="386" y="315"/>
                        </a:lnTo>
                        <a:lnTo>
                          <a:pt x="347" y="443"/>
                        </a:lnTo>
                        <a:lnTo>
                          <a:pt x="331" y="438"/>
                        </a:lnTo>
                        <a:lnTo>
                          <a:pt x="315" y="436"/>
                        </a:lnTo>
                        <a:lnTo>
                          <a:pt x="297" y="438"/>
                        </a:lnTo>
                        <a:lnTo>
                          <a:pt x="279" y="443"/>
                        </a:lnTo>
                        <a:lnTo>
                          <a:pt x="263" y="452"/>
                        </a:lnTo>
                        <a:lnTo>
                          <a:pt x="251" y="462"/>
                        </a:lnTo>
                        <a:lnTo>
                          <a:pt x="238" y="477"/>
                        </a:lnTo>
                        <a:lnTo>
                          <a:pt x="231" y="493"/>
                        </a:lnTo>
                        <a:lnTo>
                          <a:pt x="226" y="509"/>
                        </a:lnTo>
                        <a:lnTo>
                          <a:pt x="224" y="528"/>
                        </a:lnTo>
                        <a:lnTo>
                          <a:pt x="226" y="546"/>
                        </a:lnTo>
                        <a:lnTo>
                          <a:pt x="231" y="562"/>
                        </a:lnTo>
                        <a:lnTo>
                          <a:pt x="238" y="578"/>
                        </a:lnTo>
                        <a:lnTo>
                          <a:pt x="251" y="592"/>
                        </a:lnTo>
                        <a:lnTo>
                          <a:pt x="263" y="603"/>
                        </a:lnTo>
                        <a:lnTo>
                          <a:pt x="279" y="612"/>
                        </a:lnTo>
                        <a:lnTo>
                          <a:pt x="297" y="617"/>
                        </a:lnTo>
                        <a:lnTo>
                          <a:pt x="315" y="619"/>
                        </a:lnTo>
                        <a:lnTo>
                          <a:pt x="332" y="617"/>
                        </a:lnTo>
                        <a:lnTo>
                          <a:pt x="350" y="612"/>
                        </a:lnTo>
                        <a:lnTo>
                          <a:pt x="366" y="603"/>
                        </a:lnTo>
                        <a:lnTo>
                          <a:pt x="379" y="592"/>
                        </a:lnTo>
                        <a:lnTo>
                          <a:pt x="391" y="578"/>
                        </a:lnTo>
                        <a:lnTo>
                          <a:pt x="398" y="562"/>
                        </a:lnTo>
                        <a:lnTo>
                          <a:pt x="403" y="546"/>
                        </a:lnTo>
                        <a:lnTo>
                          <a:pt x="405" y="528"/>
                        </a:lnTo>
                        <a:lnTo>
                          <a:pt x="405" y="516"/>
                        </a:lnTo>
                        <a:lnTo>
                          <a:pt x="403" y="505"/>
                        </a:lnTo>
                        <a:lnTo>
                          <a:pt x="400" y="496"/>
                        </a:lnTo>
                        <a:lnTo>
                          <a:pt x="396" y="486"/>
                        </a:lnTo>
                        <a:lnTo>
                          <a:pt x="391" y="477"/>
                        </a:lnTo>
                        <a:lnTo>
                          <a:pt x="384" y="468"/>
                        </a:lnTo>
                        <a:lnTo>
                          <a:pt x="377" y="461"/>
                        </a:lnTo>
                        <a:lnTo>
                          <a:pt x="368" y="454"/>
                        </a:lnTo>
                        <a:lnTo>
                          <a:pt x="411" y="315"/>
                        </a:lnTo>
                        <a:lnTo>
                          <a:pt x="501" y="393"/>
                        </a:lnTo>
                        <a:lnTo>
                          <a:pt x="494" y="404"/>
                        </a:lnTo>
                        <a:lnTo>
                          <a:pt x="489" y="416"/>
                        </a:lnTo>
                        <a:lnTo>
                          <a:pt x="487" y="430"/>
                        </a:lnTo>
                        <a:lnTo>
                          <a:pt x="485" y="445"/>
                        </a:lnTo>
                        <a:lnTo>
                          <a:pt x="487" y="462"/>
                        </a:lnTo>
                        <a:lnTo>
                          <a:pt x="492" y="480"/>
                        </a:lnTo>
                        <a:lnTo>
                          <a:pt x="501" y="496"/>
                        </a:lnTo>
                        <a:lnTo>
                          <a:pt x="512" y="509"/>
                        </a:lnTo>
                        <a:lnTo>
                          <a:pt x="526" y="519"/>
                        </a:lnTo>
                        <a:lnTo>
                          <a:pt x="540" y="528"/>
                        </a:lnTo>
                        <a:lnTo>
                          <a:pt x="558" y="534"/>
                        </a:lnTo>
                        <a:lnTo>
                          <a:pt x="576" y="535"/>
                        </a:lnTo>
                        <a:lnTo>
                          <a:pt x="595" y="534"/>
                        </a:lnTo>
                        <a:lnTo>
                          <a:pt x="611" y="528"/>
                        </a:lnTo>
                        <a:lnTo>
                          <a:pt x="627" y="519"/>
                        </a:lnTo>
                        <a:lnTo>
                          <a:pt x="642" y="509"/>
                        </a:lnTo>
                        <a:lnTo>
                          <a:pt x="652" y="496"/>
                        </a:lnTo>
                        <a:lnTo>
                          <a:pt x="661" y="480"/>
                        </a:lnTo>
                        <a:lnTo>
                          <a:pt x="666" y="462"/>
                        </a:lnTo>
                        <a:lnTo>
                          <a:pt x="668" y="445"/>
                        </a:lnTo>
                        <a:lnTo>
                          <a:pt x="666" y="427"/>
                        </a:lnTo>
                        <a:lnTo>
                          <a:pt x="661" y="409"/>
                        </a:lnTo>
                        <a:lnTo>
                          <a:pt x="652" y="393"/>
                        </a:lnTo>
                        <a:lnTo>
                          <a:pt x="642" y="381"/>
                        </a:lnTo>
                        <a:lnTo>
                          <a:pt x="627" y="368"/>
                        </a:lnTo>
                        <a:lnTo>
                          <a:pt x="611" y="361"/>
                        </a:lnTo>
                        <a:lnTo>
                          <a:pt x="595" y="356"/>
                        </a:lnTo>
                        <a:lnTo>
                          <a:pt x="576" y="354"/>
                        </a:lnTo>
                        <a:lnTo>
                          <a:pt x="560" y="354"/>
                        </a:lnTo>
                        <a:lnTo>
                          <a:pt x="546" y="359"/>
                        </a:lnTo>
                        <a:lnTo>
                          <a:pt x="531" y="366"/>
                        </a:lnTo>
                        <a:lnTo>
                          <a:pt x="519" y="374"/>
                        </a:lnTo>
                        <a:lnTo>
                          <a:pt x="428" y="297"/>
                        </a:lnTo>
                        <a:lnTo>
                          <a:pt x="542" y="253"/>
                        </a:lnTo>
                        <a:close/>
                        <a:moveTo>
                          <a:pt x="615" y="132"/>
                        </a:moveTo>
                        <a:lnTo>
                          <a:pt x="615" y="132"/>
                        </a:lnTo>
                        <a:lnTo>
                          <a:pt x="629" y="134"/>
                        </a:lnTo>
                        <a:lnTo>
                          <a:pt x="642" y="137"/>
                        </a:lnTo>
                        <a:lnTo>
                          <a:pt x="652" y="144"/>
                        </a:lnTo>
                        <a:lnTo>
                          <a:pt x="663" y="151"/>
                        </a:lnTo>
                        <a:lnTo>
                          <a:pt x="670" y="162"/>
                        </a:lnTo>
                        <a:lnTo>
                          <a:pt x="677" y="173"/>
                        </a:lnTo>
                        <a:lnTo>
                          <a:pt x="681" y="185"/>
                        </a:lnTo>
                        <a:lnTo>
                          <a:pt x="682" y="199"/>
                        </a:lnTo>
                        <a:lnTo>
                          <a:pt x="681" y="212"/>
                        </a:lnTo>
                        <a:lnTo>
                          <a:pt x="677" y="224"/>
                        </a:lnTo>
                        <a:lnTo>
                          <a:pt x="670" y="235"/>
                        </a:lnTo>
                        <a:lnTo>
                          <a:pt x="663" y="246"/>
                        </a:lnTo>
                        <a:lnTo>
                          <a:pt x="652" y="253"/>
                        </a:lnTo>
                        <a:lnTo>
                          <a:pt x="642" y="260"/>
                        </a:lnTo>
                        <a:lnTo>
                          <a:pt x="629" y="263"/>
                        </a:lnTo>
                        <a:lnTo>
                          <a:pt x="615" y="265"/>
                        </a:lnTo>
                        <a:lnTo>
                          <a:pt x="602" y="263"/>
                        </a:lnTo>
                        <a:lnTo>
                          <a:pt x="590" y="260"/>
                        </a:lnTo>
                        <a:lnTo>
                          <a:pt x="578" y="253"/>
                        </a:lnTo>
                        <a:lnTo>
                          <a:pt x="569" y="246"/>
                        </a:lnTo>
                        <a:lnTo>
                          <a:pt x="560" y="235"/>
                        </a:lnTo>
                        <a:lnTo>
                          <a:pt x="555" y="224"/>
                        </a:lnTo>
                        <a:lnTo>
                          <a:pt x="551" y="212"/>
                        </a:lnTo>
                        <a:lnTo>
                          <a:pt x="549" y="199"/>
                        </a:lnTo>
                        <a:lnTo>
                          <a:pt x="551" y="185"/>
                        </a:lnTo>
                        <a:lnTo>
                          <a:pt x="555" y="173"/>
                        </a:lnTo>
                        <a:lnTo>
                          <a:pt x="560" y="162"/>
                        </a:lnTo>
                        <a:lnTo>
                          <a:pt x="569" y="151"/>
                        </a:lnTo>
                        <a:lnTo>
                          <a:pt x="578" y="144"/>
                        </a:lnTo>
                        <a:lnTo>
                          <a:pt x="590" y="137"/>
                        </a:lnTo>
                        <a:lnTo>
                          <a:pt x="602" y="134"/>
                        </a:lnTo>
                        <a:lnTo>
                          <a:pt x="615" y="132"/>
                        </a:lnTo>
                        <a:close/>
                        <a:moveTo>
                          <a:pt x="133" y="240"/>
                        </a:moveTo>
                        <a:lnTo>
                          <a:pt x="133" y="240"/>
                        </a:lnTo>
                        <a:lnTo>
                          <a:pt x="123" y="240"/>
                        </a:lnTo>
                        <a:lnTo>
                          <a:pt x="112" y="238"/>
                        </a:lnTo>
                        <a:lnTo>
                          <a:pt x="91" y="233"/>
                        </a:lnTo>
                        <a:lnTo>
                          <a:pt x="73" y="222"/>
                        </a:lnTo>
                        <a:lnTo>
                          <a:pt x="57" y="210"/>
                        </a:lnTo>
                        <a:lnTo>
                          <a:pt x="44" y="194"/>
                        </a:lnTo>
                        <a:lnTo>
                          <a:pt x="34" y="175"/>
                        </a:lnTo>
                        <a:lnTo>
                          <a:pt x="27" y="155"/>
                        </a:lnTo>
                        <a:lnTo>
                          <a:pt x="27" y="144"/>
                        </a:lnTo>
                        <a:lnTo>
                          <a:pt x="25" y="134"/>
                        </a:lnTo>
                        <a:lnTo>
                          <a:pt x="27" y="121"/>
                        </a:lnTo>
                        <a:lnTo>
                          <a:pt x="27" y="111"/>
                        </a:lnTo>
                        <a:lnTo>
                          <a:pt x="34" y="91"/>
                        </a:lnTo>
                        <a:lnTo>
                          <a:pt x="44" y="73"/>
                        </a:lnTo>
                        <a:lnTo>
                          <a:pt x="57" y="57"/>
                        </a:lnTo>
                        <a:lnTo>
                          <a:pt x="73" y="43"/>
                        </a:lnTo>
                        <a:lnTo>
                          <a:pt x="91" y="34"/>
                        </a:lnTo>
                        <a:lnTo>
                          <a:pt x="112" y="27"/>
                        </a:lnTo>
                        <a:lnTo>
                          <a:pt x="123" y="25"/>
                        </a:lnTo>
                        <a:lnTo>
                          <a:pt x="133" y="25"/>
                        </a:lnTo>
                        <a:lnTo>
                          <a:pt x="144" y="25"/>
                        </a:lnTo>
                        <a:lnTo>
                          <a:pt x="155" y="27"/>
                        </a:lnTo>
                        <a:lnTo>
                          <a:pt x="174" y="34"/>
                        </a:lnTo>
                        <a:lnTo>
                          <a:pt x="194" y="43"/>
                        </a:lnTo>
                        <a:lnTo>
                          <a:pt x="210" y="57"/>
                        </a:lnTo>
                        <a:lnTo>
                          <a:pt x="222" y="73"/>
                        </a:lnTo>
                        <a:lnTo>
                          <a:pt x="233" y="91"/>
                        </a:lnTo>
                        <a:lnTo>
                          <a:pt x="238" y="111"/>
                        </a:lnTo>
                        <a:lnTo>
                          <a:pt x="240" y="121"/>
                        </a:lnTo>
                        <a:lnTo>
                          <a:pt x="242" y="134"/>
                        </a:lnTo>
                        <a:lnTo>
                          <a:pt x="240" y="144"/>
                        </a:lnTo>
                        <a:lnTo>
                          <a:pt x="238" y="155"/>
                        </a:lnTo>
                        <a:lnTo>
                          <a:pt x="233" y="175"/>
                        </a:lnTo>
                        <a:lnTo>
                          <a:pt x="222" y="194"/>
                        </a:lnTo>
                        <a:lnTo>
                          <a:pt x="210" y="210"/>
                        </a:lnTo>
                        <a:lnTo>
                          <a:pt x="194" y="222"/>
                        </a:lnTo>
                        <a:lnTo>
                          <a:pt x="174" y="233"/>
                        </a:lnTo>
                        <a:lnTo>
                          <a:pt x="155" y="238"/>
                        </a:lnTo>
                        <a:lnTo>
                          <a:pt x="144" y="240"/>
                        </a:lnTo>
                        <a:lnTo>
                          <a:pt x="133" y="240"/>
                        </a:lnTo>
                        <a:close/>
                        <a:moveTo>
                          <a:pt x="380" y="528"/>
                        </a:moveTo>
                        <a:lnTo>
                          <a:pt x="380" y="528"/>
                        </a:lnTo>
                        <a:lnTo>
                          <a:pt x="380" y="541"/>
                        </a:lnTo>
                        <a:lnTo>
                          <a:pt x="375" y="553"/>
                        </a:lnTo>
                        <a:lnTo>
                          <a:pt x="370" y="564"/>
                        </a:lnTo>
                        <a:lnTo>
                          <a:pt x="361" y="574"/>
                        </a:lnTo>
                        <a:lnTo>
                          <a:pt x="352" y="582"/>
                        </a:lnTo>
                        <a:lnTo>
                          <a:pt x="341" y="589"/>
                        </a:lnTo>
                        <a:lnTo>
                          <a:pt x="329" y="592"/>
                        </a:lnTo>
                        <a:lnTo>
                          <a:pt x="315" y="594"/>
                        </a:lnTo>
                        <a:lnTo>
                          <a:pt x="302" y="592"/>
                        </a:lnTo>
                        <a:lnTo>
                          <a:pt x="290" y="589"/>
                        </a:lnTo>
                        <a:lnTo>
                          <a:pt x="277" y="582"/>
                        </a:lnTo>
                        <a:lnTo>
                          <a:pt x="268" y="574"/>
                        </a:lnTo>
                        <a:lnTo>
                          <a:pt x="259" y="564"/>
                        </a:lnTo>
                        <a:lnTo>
                          <a:pt x="254" y="553"/>
                        </a:lnTo>
                        <a:lnTo>
                          <a:pt x="249" y="541"/>
                        </a:lnTo>
                        <a:lnTo>
                          <a:pt x="249" y="528"/>
                        </a:lnTo>
                        <a:lnTo>
                          <a:pt x="249" y="514"/>
                        </a:lnTo>
                        <a:lnTo>
                          <a:pt x="254" y="502"/>
                        </a:lnTo>
                        <a:lnTo>
                          <a:pt x="259" y="491"/>
                        </a:lnTo>
                        <a:lnTo>
                          <a:pt x="268" y="480"/>
                        </a:lnTo>
                        <a:lnTo>
                          <a:pt x="277" y="473"/>
                        </a:lnTo>
                        <a:lnTo>
                          <a:pt x="290" y="466"/>
                        </a:lnTo>
                        <a:lnTo>
                          <a:pt x="302" y="462"/>
                        </a:lnTo>
                        <a:lnTo>
                          <a:pt x="315" y="461"/>
                        </a:lnTo>
                        <a:lnTo>
                          <a:pt x="329" y="462"/>
                        </a:lnTo>
                        <a:lnTo>
                          <a:pt x="341" y="466"/>
                        </a:lnTo>
                        <a:lnTo>
                          <a:pt x="352" y="473"/>
                        </a:lnTo>
                        <a:lnTo>
                          <a:pt x="361" y="480"/>
                        </a:lnTo>
                        <a:lnTo>
                          <a:pt x="370" y="491"/>
                        </a:lnTo>
                        <a:lnTo>
                          <a:pt x="375" y="502"/>
                        </a:lnTo>
                        <a:lnTo>
                          <a:pt x="380" y="514"/>
                        </a:lnTo>
                        <a:lnTo>
                          <a:pt x="380" y="528"/>
                        </a:lnTo>
                        <a:close/>
                        <a:moveTo>
                          <a:pt x="576" y="407"/>
                        </a:moveTo>
                        <a:lnTo>
                          <a:pt x="576" y="407"/>
                        </a:lnTo>
                        <a:lnTo>
                          <a:pt x="585" y="407"/>
                        </a:lnTo>
                        <a:lnTo>
                          <a:pt x="592" y="409"/>
                        </a:lnTo>
                        <a:lnTo>
                          <a:pt x="597" y="413"/>
                        </a:lnTo>
                        <a:lnTo>
                          <a:pt x="602" y="418"/>
                        </a:lnTo>
                        <a:lnTo>
                          <a:pt x="608" y="423"/>
                        </a:lnTo>
                        <a:lnTo>
                          <a:pt x="611" y="430"/>
                        </a:lnTo>
                        <a:lnTo>
                          <a:pt x="613" y="438"/>
                        </a:lnTo>
                        <a:lnTo>
                          <a:pt x="615" y="445"/>
                        </a:lnTo>
                        <a:lnTo>
                          <a:pt x="613" y="452"/>
                        </a:lnTo>
                        <a:lnTo>
                          <a:pt x="611" y="459"/>
                        </a:lnTo>
                        <a:lnTo>
                          <a:pt x="608" y="466"/>
                        </a:lnTo>
                        <a:lnTo>
                          <a:pt x="602" y="471"/>
                        </a:lnTo>
                        <a:lnTo>
                          <a:pt x="597" y="477"/>
                        </a:lnTo>
                        <a:lnTo>
                          <a:pt x="592" y="478"/>
                        </a:lnTo>
                        <a:lnTo>
                          <a:pt x="585" y="482"/>
                        </a:lnTo>
                        <a:lnTo>
                          <a:pt x="576" y="482"/>
                        </a:lnTo>
                        <a:lnTo>
                          <a:pt x="569" y="482"/>
                        </a:lnTo>
                        <a:lnTo>
                          <a:pt x="562" y="478"/>
                        </a:lnTo>
                        <a:lnTo>
                          <a:pt x="555" y="477"/>
                        </a:lnTo>
                        <a:lnTo>
                          <a:pt x="549" y="471"/>
                        </a:lnTo>
                        <a:lnTo>
                          <a:pt x="546" y="466"/>
                        </a:lnTo>
                        <a:lnTo>
                          <a:pt x="542" y="459"/>
                        </a:lnTo>
                        <a:lnTo>
                          <a:pt x="539" y="452"/>
                        </a:lnTo>
                        <a:lnTo>
                          <a:pt x="539" y="445"/>
                        </a:lnTo>
                        <a:lnTo>
                          <a:pt x="539" y="438"/>
                        </a:lnTo>
                        <a:lnTo>
                          <a:pt x="542" y="430"/>
                        </a:lnTo>
                        <a:lnTo>
                          <a:pt x="546" y="423"/>
                        </a:lnTo>
                        <a:lnTo>
                          <a:pt x="549" y="418"/>
                        </a:lnTo>
                        <a:lnTo>
                          <a:pt x="555" y="413"/>
                        </a:lnTo>
                        <a:lnTo>
                          <a:pt x="562" y="409"/>
                        </a:lnTo>
                        <a:lnTo>
                          <a:pt x="569" y="407"/>
                        </a:lnTo>
                        <a:lnTo>
                          <a:pt x="576" y="40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7974" name="Group 398"/>
              <p:cNvGrpSpPr>
                <a:grpSpLocks/>
              </p:cNvGrpSpPr>
              <p:nvPr/>
            </p:nvGrpSpPr>
            <p:grpSpPr bwMode="auto">
              <a:xfrm>
                <a:off x="2835" y="48"/>
                <a:ext cx="171" cy="171"/>
                <a:chOff x="310" y="1632"/>
                <a:chExt cx="446" cy="446"/>
              </a:xfrm>
            </p:grpSpPr>
            <p:sp>
              <p:nvSpPr>
                <p:cNvPr id="37975" name="Oval 399"/>
                <p:cNvSpPr>
                  <a:spLocks noChangeArrowheads="1"/>
                </p:cNvSpPr>
                <p:nvPr/>
              </p:nvSpPr>
              <p:spPr bwMode="auto">
                <a:xfrm>
                  <a:off x="310" y="1632"/>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sp>
              <p:nvSpPr>
                <p:cNvPr id="37976" name="Freeform 400"/>
                <p:cNvSpPr>
                  <a:spLocks noEditPoints="1"/>
                </p:cNvSpPr>
                <p:nvPr/>
              </p:nvSpPr>
              <p:spPr bwMode="auto">
                <a:xfrm>
                  <a:off x="408" y="1723"/>
                  <a:ext cx="249" cy="270"/>
                </a:xfrm>
                <a:custGeom>
                  <a:avLst/>
                  <a:gdLst>
                    <a:gd name="T0" fmla="*/ 1 w 393"/>
                    <a:gd name="T1" fmla="*/ 1 h 514"/>
                    <a:gd name="T2" fmla="*/ 1 w 393"/>
                    <a:gd name="T3" fmla="*/ 1 h 514"/>
                    <a:gd name="T4" fmla="*/ 1 w 393"/>
                    <a:gd name="T5" fmla="*/ 1 h 514"/>
                    <a:gd name="T6" fmla="*/ 1 w 393"/>
                    <a:gd name="T7" fmla="*/ 1 h 514"/>
                    <a:gd name="T8" fmla="*/ 0 w 393"/>
                    <a:gd name="T9" fmla="*/ 1 h 514"/>
                    <a:gd name="T10" fmla="*/ 1 w 393"/>
                    <a:gd name="T11" fmla="*/ 1 h 514"/>
                    <a:gd name="T12" fmla="*/ 1 w 393"/>
                    <a:gd name="T13" fmla="*/ 1 h 514"/>
                    <a:gd name="T14" fmla="*/ 1 w 393"/>
                    <a:gd name="T15" fmla="*/ 1 h 514"/>
                    <a:gd name="T16" fmla="*/ 1 w 393"/>
                    <a:gd name="T17" fmla="*/ 1 h 514"/>
                    <a:gd name="T18" fmla="*/ 1 w 393"/>
                    <a:gd name="T19" fmla="*/ 1 h 514"/>
                    <a:gd name="T20" fmla="*/ 1 w 393"/>
                    <a:gd name="T21" fmla="*/ 1 h 514"/>
                    <a:gd name="T22" fmla="*/ 1 w 393"/>
                    <a:gd name="T23" fmla="*/ 1 h 514"/>
                    <a:gd name="T24" fmla="*/ 1 w 393"/>
                    <a:gd name="T25" fmla="*/ 1 h 514"/>
                    <a:gd name="T26" fmla="*/ 1 w 393"/>
                    <a:gd name="T27" fmla="*/ 1 h 514"/>
                    <a:gd name="T28" fmla="*/ 1 w 393"/>
                    <a:gd name="T29" fmla="*/ 1 h 514"/>
                    <a:gd name="T30" fmla="*/ 1 w 393"/>
                    <a:gd name="T31" fmla="*/ 1 h 514"/>
                    <a:gd name="T32" fmla="*/ 1 w 393"/>
                    <a:gd name="T33" fmla="*/ 1 h 514"/>
                    <a:gd name="T34" fmla="*/ 1 w 393"/>
                    <a:gd name="T35" fmla="*/ 1 h 514"/>
                    <a:gd name="T36" fmla="*/ 1 w 393"/>
                    <a:gd name="T37" fmla="*/ 1 h 514"/>
                    <a:gd name="T38" fmla="*/ 1 w 393"/>
                    <a:gd name="T39" fmla="*/ 1 h 514"/>
                    <a:gd name="T40" fmla="*/ 1 w 393"/>
                    <a:gd name="T41" fmla="*/ 1 h 514"/>
                    <a:gd name="T42" fmla="*/ 1 w 393"/>
                    <a:gd name="T43" fmla="*/ 1 h 514"/>
                    <a:gd name="T44" fmla="*/ 1 w 393"/>
                    <a:gd name="T45" fmla="*/ 1 h 514"/>
                    <a:gd name="T46" fmla="*/ 1 w 393"/>
                    <a:gd name="T47" fmla="*/ 1 h 514"/>
                    <a:gd name="T48" fmla="*/ 1 w 393"/>
                    <a:gd name="T49" fmla="*/ 1 h 514"/>
                    <a:gd name="T50" fmla="*/ 1 w 393"/>
                    <a:gd name="T51" fmla="*/ 1 h 514"/>
                    <a:gd name="T52" fmla="*/ 1 w 393"/>
                    <a:gd name="T53" fmla="*/ 1 h 514"/>
                    <a:gd name="T54" fmla="*/ 1 w 393"/>
                    <a:gd name="T55" fmla="*/ 1 h 514"/>
                    <a:gd name="T56" fmla="*/ 1 w 393"/>
                    <a:gd name="T57" fmla="*/ 1 h 514"/>
                    <a:gd name="T58" fmla="*/ 1 w 393"/>
                    <a:gd name="T59" fmla="*/ 1 h 514"/>
                    <a:gd name="T60" fmla="*/ 1 w 393"/>
                    <a:gd name="T61" fmla="*/ 1 h 514"/>
                    <a:gd name="T62" fmla="*/ 1 w 393"/>
                    <a:gd name="T63" fmla="*/ 1 h 514"/>
                    <a:gd name="T64" fmla="*/ 1 w 393"/>
                    <a:gd name="T65" fmla="*/ 1 h 514"/>
                    <a:gd name="T66" fmla="*/ 1 w 393"/>
                    <a:gd name="T67" fmla="*/ 1 h 514"/>
                    <a:gd name="T68" fmla="*/ 1 w 393"/>
                    <a:gd name="T69" fmla="*/ 1 h 514"/>
                    <a:gd name="T70" fmla="*/ 1 w 393"/>
                    <a:gd name="T71" fmla="*/ 1 h 514"/>
                    <a:gd name="T72" fmla="*/ 1 w 393"/>
                    <a:gd name="T73" fmla="*/ 1 h 514"/>
                    <a:gd name="T74" fmla="*/ 1 w 393"/>
                    <a:gd name="T75" fmla="*/ 1 h 514"/>
                    <a:gd name="T76" fmla="*/ 1 w 393"/>
                    <a:gd name="T77" fmla="*/ 1 h 514"/>
                    <a:gd name="T78" fmla="*/ 1 w 393"/>
                    <a:gd name="T79" fmla="*/ 1 h 514"/>
                    <a:gd name="T80" fmla="*/ 1 w 393"/>
                    <a:gd name="T81" fmla="*/ 1 h 514"/>
                    <a:gd name="T82" fmla="*/ 1 w 393"/>
                    <a:gd name="T83" fmla="*/ 1 h 514"/>
                    <a:gd name="T84" fmla="*/ 1 w 393"/>
                    <a:gd name="T85" fmla="*/ 1 h 514"/>
                    <a:gd name="T86" fmla="*/ 1 w 393"/>
                    <a:gd name="T87" fmla="*/ 1 h 514"/>
                    <a:gd name="T88" fmla="*/ 1 w 393"/>
                    <a:gd name="T89" fmla="*/ 1 h 514"/>
                    <a:gd name="T90" fmla="*/ 1 w 393"/>
                    <a:gd name="T91" fmla="*/ 1 h 514"/>
                    <a:gd name="T92" fmla="*/ 1 w 393"/>
                    <a:gd name="T93" fmla="*/ 1 h 514"/>
                    <a:gd name="T94" fmla="*/ 1 w 393"/>
                    <a:gd name="T95" fmla="*/ 1 h 514"/>
                    <a:gd name="T96" fmla="*/ 1 w 393"/>
                    <a:gd name="T97" fmla="*/ 1 h 514"/>
                    <a:gd name="T98" fmla="*/ 1 w 393"/>
                    <a:gd name="T99" fmla="*/ 1 h 514"/>
                    <a:gd name="T100" fmla="*/ 1 w 393"/>
                    <a:gd name="T101" fmla="*/ 1 h 514"/>
                    <a:gd name="T102" fmla="*/ 1 w 393"/>
                    <a:gd name="T103" fmla="*/ 1 h 514"/>
                    <a:gd name="T104" fmla="*/ 1 w 393"/>
                    <a:gd name="T105" fmla="*/ 1 h 514"/>
                    <a:gd name="T106" fmla="*/ 1 w 393"/>
                    <a:gd name="T107" fmla="*/ 1 h 514"/>
                    <a:gd name="T108" fmla="*/ 1 w 393"/>
                    <a:gd name="T109" fmla="*/ 1 h 51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93"/>
                    <a:gd name="T166" fmla="*/ 0 h 514"/>
                    <a:gd name="T167" fmla="*/ 393 w 393"/>
                    <a:gd name="T168" fmla="*/ 514 h 51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93" h="514">
                      <a:moveTo>
                        <a:pt x="330" y="13"/>
                      </a:moveTo>
                      <a:lnTo>
                        <a:pt x="330" y="13"/>
                      </a:lnTo>
                      <a:lnTo>
                        <a:pt x="301" y="7"/>
                      </a:lnTo>
                      <a:lnTo>
                        <a:pt x="268" y="4"/>
                      </a:lnTo>
                      <a:lnTo>
                        <a:pt x="233" y="2"/>
                      </a:lnTo>
                      <a:lnTo>
                        <a:pt x="196" y="0"/>
                      </a:lnTo>
                      <a:lnTo>
                        <a:pt x="159" y="2"/>
                      </a:lnTo>
                      <a:lnTo>
                        <a:pt x="124" y="4"/>
                      </a:lnTo>
                      <a:lnTo>
                        <a:pt x="92" y="7"/>
                      </a:lnTo>
                      <a:lnTo>
                        <a:pt x="63" y="13"/>
                      </a:lnTo>
                      <a:lnTo>
                        <a:pt x="48" y="17"/>
                      </a:lnTo>
                      <a:lnTo>
                        <a:pt x="35" y="20"/>
                      </a:lnTo>
                      <a:lnTo>
                        <a:pt x="24" y="25"/>
                      </a:lnTo>
                      <a:lnTo>
                        <a:pt x="15" y="29"/>
                      </a:lnTo>
                      <a:lnTo>
                        <a:pt x="8" y="35"/>
                      </a:lnTo>
                      <a:lnTo>
                        <a:pt x="4" y="40"/>
                      </a:lnTo>
                      <a:lnTo>
                        <a:pt x="1" y="47"/>
                      </a:lnTo>
                      <a:lnTo>
                        <a:pt x="0" y="53"/>
                      </a:lnTo>
                      <a:lnTo>
                        <a:pt x="0" y="461"/>
                      </a:lnTo>
                      <a:lnTo>
                        <a:pt x="1" y="467"/>
                      </a:lnTo>
                      <a:lnTo>
                        <a:pt x="4" y="473"/>
                      </a:lnTo>
                      <a:lnTo>
                        <a:pt x="8" y="479"/>
                      </a:lnTo>
                      <a:lnTo>
                        <a:pt x="15" y="485"/>
                      </a:lnTo>
                      <a:lnTo>
                        <a:pt x="24" y="489"/>
                      </a:lnTo>
                      <a:lnTo>
                        <a:pt x="35" y="493"/>
                      </a:lnTo>
                      <a:lnTo>
                        <a:pt x="48" y="497"/>
                      </a:lnTo>
                      <a:lnTo>
                        <a:pt x="63" y="501"/>
                      </a:lnTo>
                      <a:lnTo>
                        <a:pt x="92" y="507"/>
                      </a:lnTo>
                      <a:lnTo>
                        <a:pt x="124" y="510"/>
                      </a:lnTo>
                      <a:lnTo>
                        <a:pt x="159" y="512"/>
                      </a:lnTo>
                      <a:lnTo>
                        <a:pt x="196" y="514"/>
                      </a:lnTo>
                      <a:lnTo>
                        <a:pt x="233" y="512"/>
                      </a:lnTo>
                      <a:lnTo>
                        <a:pt x="268" y="510"/>
                      </a:lnTo>
                      <a:lnTo>
                        <a:pt x="301" y="507"/>
                      </a:lnTo>
                      <a:lnTo>
                        <a:pt x="330" y="501"/>
                      </a:lnTo>
                      <a:lnTo>
                        <a:pt x="345" y="497"/>
                      </a:lnTo>
                      <a:lnTo>
                        <a:pt x="358" y="493"/>
                      </a:lnTo>
                      <a:lnTo>
                        <a:pt x="368" y="489"/>
                      </a:lnTo>
                      <a:lnTo>
                        <a:pt x="377" y="485"/>
                      </a:lnTo>
                      <a:lnTo>
                        <a:pt x="384" y="479"/>
                      </a:lnTo>
                      <a:lnTo>
                        <a:pt x="389" y="473"/>
                      </a:lnTo>
                      <a:lnTo>
                        <a:pt x="391" y="467"/>
                      </a:lnTo>
                      <a:lnTo>
                        <a:pt x="393" y="461"/>
                      </a:lnTo>
                      <a:lnTo>
                        <a:pt x="393" y="53"/>
                      </a:lnTo>
                      <a:lnTo>
                        <a:pt x="391" y="47"/>
                      </a:lnTo>
                      <a:lnTo>
                        <a:pt x="389" y="40"/>
                      </a:lnTo>
                      <a:lnTo>
                        <a:pt x="384" y="35"/>
                      </a:lnTo>
                      <a:lnTo>
                        <a:pt x="377" y="29"/>
                      </a:lnTo>
                      <a:lnTo>
                        <a:pt x="368" y="25"/>
                      </a:lnTo>
                      <a:lnTo>
                        <a:pt x="358" y="20"/>
                      </a:lnTo>
                      <a:lnTo>
                        <a:pt x="345" y="17"/>
                      </a:lnTo>
                      <a:lnTo>
                        <a:pt x="330" y="13"/>
                      </a:lnTo>
                      <a:close/>
                      <a:moveTo>
                        <a:pt x="369" y="461"/>
                      </a:moveTo>
                      <a:lnTo>
                        <a:pt x="369" y="461"/>
                      </a:lnTo>
                      <a:lnTo>
                        <a:pt x="365" y="465"/>
                      </a:lnTo>
                      <a:lnTo>
                        <a:pt x="357" y="468"/>
                      </a:lnTo>
                      <a:lnTo>
                        <a:pt x="341" y="474"/>
                      </a:lnTo>
                      <a:lnTo>
                        <a:pt x="318" y="480"/>
                      </a:lnTo>
                      <a:lnTo>
                        <a:pt x="292" y="483"/>
                      </a:lnTo>
                      <a:lnTo>
                        <a:pt x="262" y="487"/>
                      </a:lnTo>
                      <a:lnTo>
                        <a:pt x="230" y="489"/>
                      </a:lnTo>
                      <a:lnTo>
                        <a:pt x="196" y="490"/>
                      </a:lnTo>
                      <a:lnTo>
                        <a:pt x="163" y="489"/>
                      </a:lnTo>
                      <a:lnTo>
                        <a:pt x="130" y="487"/>
                      </a:lnTo>
                      <a:lnTo>
                        <a:pt x="101" y="483"/>
                      </a:lnTo>
                      <a:lnTo>
                        <a:pt x="74" y="480"/>
                      </a:lnTo>
                      <a:lnTo>
                        <a:pt x="51" y="474"/>
                      </a:lnTo>
                      <a:lnTo>
                        <a:pt x="36" y="468"/>
                      </a:lnTo>
                      <a:lnTo>
                        <a:pt x="28" y="465"/>
                      </a:lnTo>
                      <a:lnTo>
                        <a:pt x="23" y="461"/>
                      </a:lnTo>
                      <a:lnTo>
                        <a:pt x="23" y="352"/>
                      </a:lnTo>
                      <a:lnTo>
                        <a:pt x="41" y="359"/>
                      </a:lnTo>
                      <a:lnTo>
                        <a:pt x="63" y="365"/>
                      </a:lnTo>
                      <a:lnTo>
                        <a:pt x="92" y="370"/>
                      </a:lnTo>
                      <a:lnTo>
                        <a:pt x="124" y="374"/>
                      </a:lnTo>
                      <a:lnTo>
                        <a:pt x="159" y="377"/>
                      </a:lnTo>
                      <a:lnTo>
                        <a:pt x="196" y="377"/>
                      </a:lnTo>
                      <a:lnTo>
                        <a:pt x="233" y="377"/>
                      </a:lnTo>
                      <a:lnTo>
                        <a:pt x="268" y="374"/>
                      </a:lnTo>
                      <a:lnTo>
                        <a:pt x="301" y="370"/>
                      </a:lnTo>
                      <a:lnTo>
                        <a:pt x="330" y="365"/>
                      </a:lnTo>
                      <a:lnTo>
                        <a:pt x="352" y="359"/>
                      </a:lnTo>
                      <a:lnTo>
                        <a:pt x="369" y="352"/>
                      </a:lnTo>
                      <a:lnTo>
                        <a:pt x="369" y="461"/>
                      </a:lnTo>
                      <a:close/>
                      <a:moveTo>
                        <a:pt x="369" y="53"/>
                      </a:moveTo>
                      <a:lnTo>
                        <a:pt x="369" y="53"/>
                      </a:lnTo>
                      <a:lnTo>
                        <a:pt x="365" y="56"/>
                      </a:lnTo>
                      <a:lnTo>
                        <a:pt x="357" y="61"/>
                      </a:lnTo>
                      <a:lnTo>
                        <a:pt x="341" y="65"/>
                      </a:lnTo>
                      <a:lnTo>
                        <a:pt x="318" y="71"/>
                      </a:lnTo>
                      <a:lnTo>
                        <a:pt x="292" y="76"/>
                      </a:lnTo>
                      <a:lnTo>
                        <a:pt x="262" y="79"/>
                      </a:lnTo>
                      <a:lnTo>
                        <a:pt x="230" y="81"/>
                      </a:lnTo>
                      <a:lnTo>
                        <a:pt x="196" y="82"/>
                      </a:lnTo>
                      <a:lnTo>
                        <a:pt x="163" y="81"/>
                      </a:lnTo>
                      <a:lnTo>
                        <a:pt x="130" y="79"/>
                      </a:lnTo>
                      <a:lnTo>
                        <a:pt x="101" y="76"/>
                      </a:lnTo>
                      <a:lnTo>
                        <a:pt x="74" y="71"/>
                      </a:lnTo>
                      <a:lnTo>
                        <a:pt x="51" y="65"/>
                      </a:lnTo>
                      <a:lnTo>
                        <a:pt x="36" y="61"/>
                      </a:lnTo>
                      <a:lnTo>
                        <a:pt x="28" y="56"/>
                      </a:lnTo>
                      <a:lnTo>
                        <a:pt x="23" y="53"/>
                      </a:lnTo>
                      <a:lnTo>
                        <a:pt x="28" y="49"/>
                      </a:lnTo>
                      <a:lnTo>
                        <a:pt x="36" y="45"/>
                      </a:lnTo>
                      <a:lnTo>
                        <a:pt x="51" y="40"/>
                      </a:lnTo>
                      <a:lnTo>
                        <a:pt x="74" y="34"/>
                      </a:lnTo>
                      <a:lnTo>
                        <a:pt x="101" y="29"/>
                      </a:lnTo>
                      <a:lnTo>
                        <a:pt x="130" y="27"/>
                      </a:lnTo>
                      <a:lnTo>
                        <a:pt x="163" y="25"/>
                      </a:lnTo>
                      <a:lnTo>
                        <a:pt x="196" y="24"/>
                      </a:lnTo>
                      <a:lnTo>
                        <a:pt x="230" y="25"/>
                      </a:lnTo>
                      <a:lnTo>
                        <a:pt x="262" y="27"/>
                      </a:lnTo>
                      <a:lnTo>
                        <a:pt x="292" y="29"/>
                      </a:lnTo>
                      <a:lnTo>
                        <a:pt x="318" y="34"/>
                      </a:lnTo>
                      <a:lnTo>
                        <a:pt x="341" y="40"/>
                      </a:lnTo>
                      <a:lnTo>
                        <a:pt x="357" y="45"/>
                      </a:lnTo>
                      <a:lnTo>
                        <a:pt x="365" y="49"/>
                      </a:lnTo>
                      <a:lnTo>
                        <a:pt x="369" y="53"/>
                      </a:lnTo>
                      <a:close/>
                      <a:moveTo>
                        <a:pt x="369" y="324"/>
                      </a:moveTo>
                      <a:lnTo>
                        <a:pt x="369" y="324"/>
                      </a:lnTo>
                      <a:lnTo>
                        <a:pt x="366" y="328"/>
                      </a:lnTo>
                      <a:lnTo>
                        <a:pt x="358" y="332"/>
                      </a:lnTo>
                      <a:lnTo>
                        <a:pt x="343" y="338"/>
                      </a:lnTo>
                      <a:lnTo>
                        <a:pt x="318" y="343"/>
                      </a:lnTo>
                      <a:lnTo>
                        <a:pt x="292" y="348"/>
                      </a:lnTo>
                      <a:lnTo>
                        <a:pt x="262" y="351"/>
                      </a:lnTo>
                      <a:lnTo>
                        <a:pt x="230" y="353"/>
                      </a:lnTo>
                      <a:lnTo>
                        <a:pt x="196" y="353"/>
                      </a:lnTo>
                      <a:lnTo>
                        <a:pt x="163" y="353"/>
                      </a:lnTo>
                      <a:lnTo>
                        <a:pt x="130" y="351"/>
                      </a:lnTo>
                      <a:lnTo>
                        <a:pt x="101" y="348"/>
                      </a:lnTo>
                      <a:lnTo>
                        <a:pt x="74" y="343"/>
                      </a:lnTo>
                      <a:lnTo>
                        <a:pt x="51" y="338"/>
                      </a:lnTo>
                      <a:lnTo>
                        <a:pt x="35" y="332"/>
                      </a:lnTo>
                      <a:lnTo>
                        <a:pt x="27" y="328"/>
                      </a:lnTo>
                      <a:lnTo>
                        <a:pt x="23" y="324"/>
                      </a:lnTo>
                      <a:lnTo>
                        <a:pt x="23" y="216"/>
                      </a:lnTo>
                      <a:lnTo>
                        <a:pt x="41" y="223"/>
                      </a:lnTo>
                      <a:lnTo>
                        <a:pt x="63" y="229"/>
                      </a:lnTo>
                      <a:lnTo>
                        <a:pt x="92" y="234"/>
                      </a:lnTo>
                      <a:lnTo>
                        <a:pt x="124" y="237"/>
                      </a:lnTo>
                      <a:lnTo>
                        <a:pt x="159" y="240"/>
                      </a:lnTo>
                      <a:lnTo>
                        <a:pt x="196" y="241"/>
                      </a:lnTo>
                      <a:lnTo>
                        <a:pt x="233" y="240"/>
                      </a:lnTo>
                      <a:lnTo>
                        <a:pt x="268" y="237"/>
                      </a:lnTo>
                      <a:lnTo>
                        <a:pt x="301" y="234"/>
                      </a:lnTo>
                      <a:lnTo>
                        <a:pt x="330" y="229"/>
                      </a:lnTo>
                      <a:lnTo>
                        <a:pt x="352" y="223"/>
                      </a:lnTo>
                      <a:lnTo>
                        <a:pt x="369" y="216"/>
                      </a:lnTo>
                      <a:lnTo>
                        <a:pt x="369" y="324"/>
                      </a:lnTo>
                      <a:close/>
                      <a:moveTo>
                        <a:pt x="369" y="189"/>
                      </a:moveTo>
                      <a:lnTo>
                        <a:pt x="369" y="189"/>
                      </a:lnTo>
                      <a:lnTo>
                        <a:pt x="366" y="192"/>
                      </a:lnTo>
                      <a:lnTo>
                        <a:pt x="358" y="197"/>
                      </a:lnTo>
                      <a:lnTo>
                        <a:pt x="343" y="201"/>
                      </a:lnTo>
                      <a:lnTo>
                        <a:pt x="318" y="207"/>
                      </a:lnTo>
                      <a:lnTo>
                        <a:pt x="292" y="212"/>
                      </a:lnTo>
                      <a:lnTo>
                        <a:pt x="262" y="215"/>
                      </a:lnTo>
                      <a:lnTo>
                        <a:pt x="230" y="218"/>
                      </a:lnTo>
                      <a:lnTo>
                        <a:pt x="196" y="218"/>
                      </a:lnTo>
                      <a:lnTo>
                        <a:pt x="163" y="218"/>
                      </a:lnTo>
                      <a:lnTo>
                        <a:pt x="130" y="215"/>
                      </a:lnTo>
                      <a:lnTo>
                        <a:pt x="101" y="212"/>
                      </a:lnTo>
                      <a:lnTo>
                        <a:pt x="74" y="207"/>
                      </a:lnTo>
                      <a:lnTo>
                        <a:pt x="51" y="201"/>
                      </a:lnTo>
                      <a:lnTo>
                        <a:pt x="35" y="197"/>
                      </a:lnTo>
                      <a:lnTo>
                        <a:pt x="27" y="192"/>
                      </a:lnTo>
                      <a:lnTo>
                        <a:pt x="23" y="189"/>
                      </a:lnTo>
                      <a:lnTo>
                        <a:pt x="23" y="81"/>
                      </a:lnTo>
                      <a:lnTo>
                        <a:pt x="41" y="86"/>
                      </a:lnTo>
                      <a:lnTo>
                        <a:pt x="63" y="93"/>
                      </a:lnTo>
                      <a:lnTo>
                        <a:pt x="92" y="98"/>
                      </a:lnTo>
                      <a:lnTo>
                        <a:pt x="124" y="101"/>
                      </a:lnTo>
                      <a:lnTo>
                        <a:pt x="159" y="104"/>
                      </a:lnTo>
                      <a:lnTo>
                        <a:pt x="196" y="105"/>
                      </a:lnTo>
                      <a:lnTo>
                        <a:pt x="233" y="104"/>
                      </a:lnTo>
                      <a:lnTo>
                        <a:pt x="268" y="101"/>
                      </a:lnTo>
                      <a:lnTo>
                        <a:pt x="301" y="98"/>
                      </a:lnTo>
                      <a:lnTo>
                        <a:pt x="330" y="93"/>
                      </a:lnTo>
                      <a:lnTo>
                        <a:pt x="352" y="86"/>
                      </a:lnTo>
                      <a:lnTo>
                        <a:pt x="369" y="81"/>
                      </a:lnTo>
                      <a:lnTo>
                        <a:pt x="369" y="18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7917" name="Group 402"/>
            <p:cNvGrpSpPr>
              <a:grpSpLocks/>
            </p:cNvGrpSpPr>
            <p:nvPr/>
          </p:nvGrpSpPr>
          <p:grpSpPr bwMode="auto">
            <a:xfrm>
              <a:off x="4025900" y="4165600"/>
              <a:ext cx="601663" cy="173038"/>
              <a:chOff x="2406" y="48"/>
              <a:chExt cx="600" cy="171"/>
            </a:xfrm>
          </p:grpSpPr>
          <p:grpSp>
            <p:nvGrpSpPr>
              <p:cNvPr id="37956" name="Group 403"/>
              <p:cNvGrpSpPr>
                <a:grpSpLocks/>
              </p:cNvGrpSpPr>
              <p:nvPr/>
            </p:nvGrpSpPr>
            <p:grpSpPr bwMode="auto">
              <a:xfrm>
                <a:off x="2620" y="48"/>
                <a:ext cx="171" cy="171"/>
                <a:chOff x="310" y="764"/>
                <a:chExt cx="446" cy="446"/>
              </a:xfrm>
            </p:grpSpPr>
            <p:sp>
              <p:nvSpPr>
                <p:cNvPr id="37965" name="Oval 404"/>
                <p:cNvSpPr>
                  <a:spLocks noChangeArrowheads="1"/>
                </p:cNvSpPr>
                <p:nvPr/>
              </p:nvSpPr>
              <p:spPr bwMode="auto">
                <a:xfrm>
                  <a:off x="309" y="764"/>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grpSp>
              <p:nvGrpSpPr>
                <p:cNvPr id="37966" name="Group 405"/>
                <p:cNvGrpSpPr>
                  <a:grpSpLocks/>
                </p:cNvGrpSpPr>
                <p:nvPr/>
              </p:nvGrpSpPr>
              <p:grpSpPr bwMode="auto">
                <a:xfrm>
                  <a:off x="457" y="831"/>
                  <a:ext cx="153" cy="321"/>
                  <a:chOff x="5350" y="980"/>
                  <a:chExt cx="1230" cy="2586"/>
                </a:xfrm>
              </p:grpSpPr>
              <p:sp>
                <p:nvSpPr>
                  <p:cNvPr id="37967" name="Freeform 406"/>
                  <p:cNvSpPr>
                    <a:spLocks/>
                  </p:cNvSpPr>
                  <p:nvPr/>
                </p:nvSpPr>
                <p:spPr bwMode="auto">
                  <a:xfrm>
                    <a:off x="5369" y="980"/>
                    <a:ext cx="1198" cy="82"/>
                  </a:xfrm>
                  <a:custGeom>
                    <a:avLst/>
                    <a:gdLst>
                      <a:gd name="T0" fmla="*/ 2147483647 w 379"/>
                      <a:gd name="T1" fmla="*/ 744478043 h 27"/>
                      <a:gd name="T2" fmla="*/ 2147483647 w 379"/>
                      <a:gd name="T3" fmla="*/ 0 h 27"/>
                      <a:gd name="T4" fmla="*/ 189214684 w 379"/>
                      <a:gd name="T5" fmla="*/ 203741868 h 27"/>
                      <a:gd name="T6" fmla="*/ 189214684 w 379"/>
                      <a:gd name="T7" fmla="*/ 203741868 h 27"/>
                      <a:gd name="T8" fmla="*/ 189214684 w 379"/>
                      <a:gd name="T9" fmla="*/ 203741868 h 27"/>
                      <a:gd name="T10" fmla="*/ 0 w 379"/>
                      <a:gd name="T11" fmla="*/ 203741868 h 27"/>
                      <a:gd name="T12" fmla="*/ 189214684 w 379"/>
                      <a:gd name="T13" fmla="*/ 261750378 h 27"/>
                      <a:gd name="T14" fmla="*/ 2147483647 w 379"/>
                      <a:gd name="T15" fmla="*/ 1413718030 h 27"/>
                      <a:gd name="T16" fmla="*/ 2147483647 w 379"/>
                      <a:gd name="T17" fmla="*/ 847289330 h 27"/>
                      <a:gd name="T18" fmla="*/ 2147483647 w 379"/>
                      <a:gd name="T19" fmla="*/ 847289330 h 27"/>
                      <a:gd name="T20" fmla="*/ 2147483647 w 379"/>
                      <a:gd name="T21" fmla="*/ 744478043 h 27"/>
                      <a:gd name="T22" fmla="*/ 2147483647 w 379"/>
                      <a:gd name="T23" fmla="*/ 744478043 h 27"/>
                      <a:gd name="T24" fmla="*/ 2147483647 w 379"/>
                      <a:gd name="T25" fmla="*/ 744478043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9"/>
                      <a:gd name="T40" fmla="*/ 0 h 27"/>
                      <a:gd name="T41" fmla="*/ 379 w 379"/>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9" h="27">
                        <a:moveTo>
                          <a:pt x="377" y="14"/>
                        </a:moveTo>
                        <a:lnTo>
                          <a:pt x="231" y="0"/>
                        </a:lnTo>
                        <a:lnTo>
                          <a:pt x="2" y="4"/>
                        </a:lnTo>
                        <a:lnTo>
                          <a:pt x="0" y="4"/>
                        </a:lnTo>
                        <a:lnTo>
                          <a:pt x="2" y="5"/>
                        </a:lnTo>
                        <a:lnTo>
                          <a:pt x="214" y="27"/>
                        </a:lnTo>
                        <a:lnTo>
                          <a:pt x="377" y="16"/>
                        </a:lnTo>
                        <a:lnTo>
                          <a:pt x="379" y="14"/>
                        </a:lnTo>
                        <a:lnTo>
                          <a:pt x="377"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68" name="Freeform 407"/>
                  <p:cNvSpPr>
                    <a:spLocks noEditPoints="1"/>
                  </p:cNvSpPr>
                  <p:nvPr/>
                </p:nvSpPr>
                <p:spPr bwMode="auto">
                  <a:xfrm>
                    <a:off x="5350" y="1031"/>
                    <a:ext cx="672" cy="2535"/>
                  </a:xfrm>
                  <a:custGeom>
                    <a:avLst/>
                    <a:gdLst>
                      <a:gd name="T0" fmla="*/ 454069298 w 211"/>
                      <a:gd name="T1" fmla="*/ 0 h 804"/>
                      <a:gd name="T2" fmla="*/ 211311107 w 211"/>
                      <a:gd name="T3" fmla="*/ 0 h 804"/>
                      <a:gd name="T4" fmla="*/ 0 w 211"/>
                      <a:gd name="T5" fmla="*/ 2147483647 h 804"/>
                      <a:gd name="T6" fmla="*/ 2147483647 w 211"/>
                      <a:gd name="T7" fmla="*/ 2147483647 h 804"/>
                      <a:gd name="T8" fmla="*/ 2147483647 w 211"/>
                      <a:gd name="T9" fmla="*/ 2147483647 h 804"/>
                      <a:gd name="T10" fmla="*/ 2147483647 w 211"/>
                      <a:gd name="T11" fmla="*/ 2147483647 h 804"/>
                      <a:gd name="T12" fmla="*/ 2147483647 w 211"/>
                      <a:gd name="T13" fmla="*/ 2147483647 h 804"/>
                      <a:gd name="T14" fmla="*/ 2147483647 w 211"/>
                      <a:gd name="T15" fmla="*/ 2147483647 h 804"/>
                      <a:gd name="T16" fmla="*/ 2147483647 w 211"/>
                      <a:gd name="T17" fmla="*/ 2147483647 h 804"/>
                      <a:gd name="T18" fmla="*/ 2147483647 w 211"/>
                      <a:gd name="T19" fmla="*/ 2147483647 h 804"/>
                      <a:gd name="T20" fmla="*/ 2147483647 w 211"/>
                      <a:gd name="T21" fmla="*/ 2147483647 h 804"/>
                      <a:gd name="T22" fmla="*/ 2147483647 w 211"/>
                      <a:gd name="T23" fmla="*/ 2147483647 h 804"/>
                      <a:gd name="T24" fmla="*/ 2147483647 w 211"/>
                      <a:gd name="T25" fmla="*/ 2147483647 h 804"/>
                      <a:gd name="T26" fmla="*/ 2147483647 w 211"/>
                      <a:gd name="T27" fmla="*/ 2147483647 h 804"/>
                      <a:gd name="T28" fmla="*/ 2147483647 w 211"/>
                      <a:gd name="T29" fmla="*/ 2147483647 h 804"/>
                      <a:gd name="T30" fmla="*/ 2147483647 w 211"/>
                      <a:gd name="T31" fmla="*/ 2147483647 h 804"/>
                      <a:gd name="T32" fmla="*/ 2147483647 w 211"/>
                      <a:gd name="T33" fmla="*/ 2147483647 h 804"/>
                      <a:gd name="T34" fmla="*/ 2147483647 w 211"/>
                      <a:gd name="T35" fmla="*/ 2147483647 h 804"/>
                      <a:gd name="T36" fmla="*/ 2147483647 w 211"/>
                      <a:gd name="T37" fmla="*/ 2147483647 h 804"/>
                      <a:gd name="T38" fmla="*/ 2147483647 w 211"/>
                      <a:gd name="T39" fmla="*/ 2147483647 h 804"/>
                      <a:gd name="T40" fmla="*/ 2147483647 w 211"/>
                      <a:gd name="T41" fmla="*/ 2147483647 h 804"/>
                      <a:gd name="T42" fmla="*/ 2147483647 w 211"/>
                      <a:gd name="T43" fmla="*/ 2147483647 h 804"/>
                      <a:gd name="T44" fmla="*/ 2147483647 w 211"/>
                      <a:gd name="T45" fmla="*/ 2147483647 h 804"/>
                      <a:gd name="T46" fmla="*/ 2147483647 w 211"/>
                      <a:gd name="T47" fmla="*/ 2147483647 h 804"/>
                      <a:gd name="T48" fmla="*/ 2147483647 w 211"/>
                      <a:gd name="T49" fmla="*/ 2147483647 h 804"/>
                      <a:gd name="T50" fmla="*/ 2147483647 w 211"/>
                      <a:gd name="T51" fmla="*/ 2147483647 h 804"/>
                      <a:gd name="T52" fmla="*/ 2147483647 w 211"/>
                      <a:gd name="T53" fmla="*/ 2147483647 h 804"/>
                      <a:gd name="T54" fmla="*/ 2147483647 w 211"/>
                      <a:gd name="T55" fmla="*/ 2147483647 h 804"/>
                      <a:gd name="T56" fmla="*/ 2147483647 w 211"/>
                      <a:gd name="T57" fmla="*/ 2147483647 h 804"/>
                      <a:gd name="T58" fmla="*/ 2147483647 w 211"/>
                      <a:gd name="T59" fmla="*/ 2147483647 h 804"/>
                      <a:gd name="T60" fmla="*/ 2147483647 w 211"/>
                      <a:gd name="T61" fmla="*/ 2147483647 h 804"/>
                      <a:gd name="T62" fmla="*/ 2147483647 w 211"/>
                      <a:gd name="T63" fmla="*/ 2147483647 h 804"/>
                      <a:gd name="T64" fmla="*/ 2147483647 w 211"/>
                      <a:gd name="T65" fmla="*/ 2147483647 h 804"/>
                      <a:gd name="T66" fmla="*/ 2147483647 w 211"/>
                      <a:gd name="T67" fmla="*/ 2147483647 h 804"/>
                      <a:gd name="T68" fmla="*/ 2147483647 w 211"/>
                      <a:gd name="T69" fmla="*/ 2147483647 h 804"/>
                      <a:gd name="T70" fmla="*/ 2147483647 w 211"/>
                      <a:gd name="T71" fmla="*/ 2147483647 h 804"/>
                      <a:gd name="T72" fmla="*/ 2147483647 w 211"/>
                      <a:gd name="T73" fmla="*/ 2147483647 h 804"/>
                      <a:gd name="T74" fmla="*/ 2147483647 w 211"/>
                      <a:gd name="T75" fmla="*/ 2147483647 h 804"/>
                      <a:gd name="T76" fmla="*/ 2147483647 w 211"/>
                      <a:gd name="T77" fmla="*/ 2147483647 h 80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1"/>
                      <a:gd name="T118" fmla="*/ 0 h 804"/>
                      <a:gd name="T119" fmla="*/ 211 w 211"/>
                      <a:gd name="T120" fmla="*/ 804 h 80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1" h="804">
                        <a:moveTo>
                          <a:pt x="210" y="23"/>
                        </a:moveTo>
                        <a:lnTo>
                          <a:pt x="4" y="0"/>
                        </a:lnTo>
                        <a:lnTo>
                          <a:pt x="2" y="0"/>
                        </a:lnTo>
                        <a:lnTo>
                          <a:pt x="0" y="2"/>
                        </a:lnTo>
                        <a:lnTo>
                          <a:pt x="0" y="428"/>
                        </a:lnTo>
                        <a:lnTo>
                          <a:pt x="52" y="439"/>
                        </a:lnTo>
                        <a:lnTo>
                          <a:pt x="52" y="747"/>
                        </a:lnTo>
                        <a:lnTo>
                          <a:pt x="210" y="804"/>
                        </a:lnTo>
                        <a:lnTo>
                          <a:pt x="211" y="804"/>
                        </a:lnTo>
                        <a:lnTo>
                          <a:pt x="211" y="802"/>
                        </a:lnTo>
                        <a:lnTo>
                          <a:pt x="211" y="25"/>
                        </a:lnTo>
                        <a:lnTo>
                          <a:pt x="210" y="23"/>
                        </a:lnTo>
                        <a:close/>
                        <a:moveTo>
                          <a:pt x="171" y="420"/>
                        </a:moveTo>
                        <a:lnTo>
                          <a:pt x="171" y="420"/>
                        </a:lnTo>
                        <a:lnTo>
                          <a:pt x="167" y="418"/>
                        </a:lnTo>
                        <a:lnTo>
                          <a:pt x="163" y="416"/>
                        </a:lnTo>
                        <a:lnTo>
                          <a:pt x="162" y="412"/>
                        </a:lnTo>
                        <a:lnTo>
                          <a:pt x="162" y="409"/>
                        </a:lnTo>
                        <a:lnTo>
                          <a:pt x="162" y="405"/>
                        </a:lnTo>
                        <a:lnTo>
                          <a:pt x="163" y="404"/>
                        </a:lnTo>
                        <a:lnTo>
                          <a:pt x="167" y="402"/>
                        </a:lnTo>
                        <a:lnTo>
                          <a:pt x="171" y="400"/>
                        </a:lnTo>
                        <a:lnTo>
                          <a:pt x="174" y="402"/>
                        </a:lnTo>
                        <a:lnTo>
                          <a:pt x="176" y="404"/>
                        </a:lnTo>
                        <a:lnTo>
                          <a:pt x="178" y="407"/>
                        </a:lnTo>
                        <a:lnTo>
                          <a:pt x="179" y="411"/>
                        </a:lnTo>
                        <a:lnTo>
                          <a:pt x="178" y="414"/>
                        </a:lnTo>
                        <a:lnTo>
                          <a:pt x="176" y="418"/>
                        </a:lnTo>
                        <a:lnTo>
                          <a:pt x="174" y="420"/>
                        </a:lnTo>
                        <a:lnTo>
                          <a:pt x="171" y="420"/>
                        </a:lnTo>
                        <a:close/>
                        <a:moveTo>
                          <a:pt x="171" y="384"/>
                        </a:moveTo>
                        <a:lnTo>
                          <a:pt x="171" y="384"/>
                        </a:lnTo>
                        <a:lnTo>
                          <a:pt x="167" y="384"/>
                        </a:lnTo>
                        <a:lnTo>
                          <a:pt x="163" y="382"/>
                        </a:lnTo>
                        <a:lnTo>
                          <a:pt x="162" y="379"/>
                        </a:lnTo>
                        <a:lnTo>
                          <a:pt x="162" y="375"/>
                        </a:lnTo>
                        <a:lnTo>
                          <a:pt x="162" y="372"/>
                        </a:lnTo>
                        <a:lnTo>
                          <a:pt x="163" y="368"/>
                        </a:lnTo>
                        <a:lnTo>
                          <a:pt x="167" y="366"/>
                        </a:lnTo>
                        <a:lnTo>
                          <a:pt x="171" y="366"/>
                        </a:lnTo>
                        <a:lnTo>
                          <a:pt x="174" y="366"/>
                        </a:lnTo>
                        <a:lnTo>
                          <a:pt x="176" y="370"/>
                        </a:lnTo>
                        <a:lnTo>
                          <a:pt x="178" y="372"/>
                        </a:lnTo>
                        <a:lnTo>
                          <a:pt x="179" y="375"/>
                        </a:lnTo>
                        <a:lnTo>
                          <a:pt x="178" y="380"/>
                        </a:lnTo>
                        <a:lnTo>
                          <a:pt x="176" y="382"/>
                        </a:lnTo>
                        <a:lnTo>
                          <a:pt x="174" y="384"/>
                        </a:lnTo>
                        <a:lnTo>
                          <a:pt x="171" y="384"/>
                        </a:lnTo>
                        <a:close/>
                        <a:moveTo>
                          <a:pt x="179" y="322"/>
                        </a:moveTo>
                        <a:lnTo>
                          <a:pt x="30" y="295"/>
                        </a:lnTo>
                        <a:lnTo>
                          <a:pt x="30" y="274"/>
                        </a:lnTo>
                        <a:lnTo>
                          <a:pt x="179" y="301"/>
                        </a:lnTo>
                        <a:lnTo>
                          <a:pt x="179" y="322"/>
                        </a:lnTo>
                        <a:close/>
                        <a:moveTo>
                          <a:pt x="179" y="254"/>
                        </a:moveTo>
                        <a:lnTo>
                          <a:pt x="32" y="229"/>
                        </a:lnTo>
                        <a:lnTo>
                          <a:pt x="32" y="208"/>
                        </a:lnTo>
                        <a:lnTo>
                          <a:pt x="179" y="235"/>
                        </a:lnTo>
                        <a:lnTo>
                          <a:pt x="179" y="254"/>
                        </a:lnTo>
                        <a:close/>
                        <a:moveTo>
                          <a:pt x="179" y="187"/>
                        </a:moveTo>
                        <a:lnTo>
                          <a:pt x="30" y="164"/>
                        </a:lnTo>
                        <a:lnTo>
                          <a:pt x="30" y="144"/>
                        </a:lnTo>
                        <a:lnTo>
                          <a:pt x="179" y="167"/>
                        </a:lnTo>
                        <a:lnTo>
                          <a:pt x="179" y="187"/>
                        </a:lnTo>
                        <a:close/>
                        <a:moveTo>
                          <a:pt x="179" y="121"/>
                        </a:moveTo>
                        <a:lnTo>
                          <a:pt x="30" y="100"/>
                        </a:lnTo>
                        <a:lnTo>
                          <a:pt x="30" y="78"/>
                        </a:lnTo>
                        <a:lnTo>
                          <a:pt x="179" y="100"/>
                        </a:lnTo>
                        <a:lnTo>
                          <a:pt x="179" y="1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69" name="Freeform 408"/>
                  <p:cNvSpPr>
                    <a:spLocks noEditPoints="1"/>
                  </p:cNvSpPr>
                  <p:nvPr/>
                </p:nvSpPr>
                <p:spPr bwMode="auto">
                  <a:xfrm>
                    <a:off x="6066" y="1062"/>
                    <a:ext cx="514" cy="2504"/>
                  </a:xfrm>
                  <a:custGeom>
                    <a:avLst/>
                    <a:gdLst>
                      <a:gd name="T0" fmla="*/ 2147483647 w 161"/>
                      <a:gd name="T1" fmla="*/ 2147483647 h 793"/>
                      <a:gd name="T2" fmla="*/ 2147483647 w 161"/>
                      <a:gd name="T3" fmla="*/ 2147483647 h 793"/>
                      <a:gd name="T4" fmla="*/ 2147483647 w 161"/>
                      <a:gd name="T5" fmla="*/ 185739565 h 793"/>
                      <a:gd name="T6" fmla="*/ 2147483647 w 161"/>
                      <a:gd name="T7" fmla="*/ 185739565 h 793"/>
                      <a:gd name="T8" fmla="*/ 2147483647 w 161"/>
                      <a:gd name="T9" fmla="*/ 185739565 h 793"/>
                      <a:gd name="T10" fmla="*/ 2147483647 w 161"/>
                      <a:gd name="T11" fmla="*/ 0 h 793"/>
                      <a:gd name="T12" fmla="*/ 114492504 w 161"/>
                      <a:gd name="T13" fmla="*/ 1176156019 h 793"/>
                      <a:gd name="T14" fmla="*/ 114492504 w 161"/>
                      <a:gd name="T15" fmla="*/ 1176156019 h 793"/>
                      <a:gd name="T16" fmla="*/ 0 w 161"/>
                      <a:gd name="T17" fmla="*/ 1361620804 h 793"/>
                      <a:gd name="T18" fmla="*/ 0 w 161"/>
                      <a:gd name="T19" fmla="*/ 1361620804 h 793"/>
                      <a:gd name="T20" fmla="*/ 0 w 161"/>
                      <a:gd name="T21" fmla="*/ 2147483647 h 793"/>
                      <a:gd name="T22" fmla="*/ 0 w 161"/>
                      <a:gd name="T23" fmla="*/ 2147483647 h 793"/>
                      <a:gd name="T24" fmla="*/ 0 w 161"/>
                      <a:gd name="T25" fmla="*/ 2147483647 h 793"/>
                      <a:gd name="T26" fmla="*/ 114492504 w 161"/>
                      <a:gd name="T27" fmla="*/ 2147483647 h 793"/>
                      <a:gd name="T28" fmla="*/ 2147483647 w 161"/>
                      <a:gd name="T29" fmla="*/ 2147483647 h 793"/>
                      <a:gd name="T30" fmla="*/ 2147483647 w 161"/>
                      <a:gd name="T31" fmla="*/ 2147483647 h 793"/>
                      <a:gd name="T32" fmla="*/ 2147483647 w 161"/>
                      <a:gd name="T33" fmla="*/ 2147483647 h 793"/>
                      <a:gd name="T34" fmla="*/ 2147483647 w 161"/>
                      <a:gd name="T35" fmla="*/ 2147483647 h 793"/>
                      <a:gd name="T36" fmla="*/ 2147483647 w 161"/>
                      <a:gd name="T37" fmla="*/ 2147483647 h 793"/>
                      <a:gd name="T38" fmla="*/ 2147483647 w 161"/>
                      <a:gd name="T39" fmla="*/ 2147483647 h 793"/>
                      <a:gd name="T40" fmla="*/ 2147483647 w 161"/>
                      <a:gd name="T41" fmla="*/ 2147483647 h 793"/>
                      <a:gd name="T42" fmla="*/ 2147483647 w 161"/>
                      <a:gd name="T43" fmla="*/ 2147483647 h 793"/>
                      <a:gd name="T44" fmla="*/ 2147483647 w 161"/>
                      <a:gd name="T45" fmla="*/ 2147483647 h 793"/>
                      <a:gd name="T46" fmla="*/ 2147483647 w 161"/>
                      <a:gd name="T47" fmla="*/ 2147483647 h 793"/>
                      <a:gd name="T48" fmla="*/ 2147483647 w 161"/>
                      <a:gd name="T49" fmla="*/ 2147483647 h 793"/>
                      <a:gd name="T50" fmla="*/ 2147483647 w 161"/>
                      <a:gd name="T51" fmla="*/ 2147483647 h 793"/>
                      <a:gd name="T52" fmla="*/ 2147483647 w 161"/>
                      <a:gd name="T53" fmla="*/ 2147483647 h 793"/>
                      <a:gd name="T54" fmla="*/ 2147483647 w 161"/>
                      <a:gd name="T55" fmla="*/ 2147483647 h 793"/>
                      <a:gd name="T56" fmla="*/ 2147483647 w 161"/>
                      <a:gd name="T57" fmla="*/ 2147483647 h 793"/>
                      <a:gd name="T58" fmla="*/ 2147483647 w 161"/>
                      <a:gd name="T59" fmla="*/ 2147483647 h 793"/>
                      <a:gd name="T60" fmla="*/ 2147483647 w 161"/>
                      <a:gd name="T61" fmla="*/ 2147483647 h 793"/>
                      <a:gd name="T62" fmla="*/ 2147483647 w 161"/>
                      <a:gd name="T63" fmla="*/ 2147483647 h 793"/>
                      <a:gd name="T64" fmla="*/ 2147483647 w 161"/>
                      <a:gd name="T65" fmla="*/ 2147483647 h 793"/>
                      <a:gd name="T66" fmla="*/ 2147483647 w 161"/>
                      <a:gd name="T67" fmla="*/ 2147483647 h 793"/>
                      <a:gd name="T68" fmla="*/ 2147483647 w 161"/>
                      <a:gd name="T69" fmla="*/ 2147483647 h 793"/>
                      <a:gd name="T70" fmla="*/ 2147483647 w 161"/>
                      <a:gd name="T71" fmla="*/ 2147483647 h 793"/>
                      <a:gd name="T72" fmla="*/ 2147483647 w 161"/>
                      <a:gd name="T73" fmla="*/ 2147483647 h 7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1"/>
                      <a:gd name="T112" fmla="*/ 0 h 793"/>
                      <a:gd name="T113" fmla="*/ 161 w 161"/>
                      <a:gd name="T114" fmla="*/ 793 h 7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1" h="793">
                        <a:moveTo>
                          <a:pt x="106" y="295"/>
                        </a:moveTo>
                        <a:lnTo>
                          <a:pt x="161" y="281"/>
                        </a:lnTo>
                        <a:lnTo>
                          <a:pt x="161" y="2"/>
                        </a:lnTo>
                        <a:lnTo>
                          <a:pt x="160" y="0"/>
                        </a:lnTo>
                        <a:lnTo>
                          <a:pt x="1" y="12"/>
                        </a:lnTo>
                        <a:lnTo>
                          <a:pt x="0" y="14"/>
                        </a:lnTo>
                        <a:lnTo>
                          <a:pt x="0" y="791"/>
                        </a:lnTo>
                        <a:lnTo>
                          <a:pt x="0" y="793"/>
                        </a:lnTo>
                        <a:lnTo>
                          <a:pt x="1" y="793"/>
                        </a:lnTo>
                        <a:lnTo>
                          <a:pt x="106" y="743"/>
                        </a:lnTo>
                        <a:lnTo>
                          <a:pt x="106" y="295"/>
                        </a:lnTo>
                        <a:close/>
                        <a:moveTo>
                          <a:pt x="137" y="50"/>
                        </a:moveTo>
                        <a:lnTo>
                          <a:pt x="137" y="50"/>
                        </a:lnTo>
                        <a:lnTo>
                          <a:pt x="140" y="51"/>
                        </a:lnTo>
                        <a:lnTo>
                          <a:pt x="142" y="53"/>
                        </a:lnTo>
                        <a:lnTo>
                          <a:pt x="144" y="55"/>
                        </a:lnTo>
                        <a:lnTo>
                          <a:pt x="145" y="58"/>
                        </a:lnTo>
                        <a:lnTo>
                          <a:pt x="144" y="64"/>
                        </a:lnTo>
                        <a:lnTo>
                          <a:pt x="142" y="66"/>
                        </a:lnTo>
                        <a:lnTo>
                          <a:pt x="140" y="69"/>
                        </a:lnTo>
                        <a:lnTo>
                          <a:pt x="137" y="69"/>
                        </a:lnTo>
                        <a:lnTo>
                          <a:pt x="133" y="69"/>
                        </a:lnTo>
                        <a:lnTo>
                          <a:pt x="129" y="67"/>
                        </a:lnTo>
                        <a:lnTo>
                          <a:pt x="128" y="64"/>
                        </a:lnTo>
                        <a:lnTo>
                          <a:pt x="128" y="60"/>
                        </a:lnTo>
                        <a:lnTo>
                          <a:pt x="128" y="57"/>
                        </a:lnTo>
                        <a:lnTo>
                          <a:pt x="129" y="53"/>
                        </a:lnTo>
                        <a:lnTo>
                          <a:pt x="133" y="51"/>
                        </a:lnTo>
                        <a:lnTo>
                          <a:pt x="137"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70" name="Freeform 409"/>
                  <p:cNvSpPr>
                    <a:spLocks/>
                  </p:cNvSpPr>
                  <p:nvPr/>
                </p:nvSpPr>
                <p:spPr bwMode="auto">
                  <a:xfrm>
                    <a:off x="5350" y="2422"/>
                    <a:ext cx="127" cy="954"/>
                  </a:xfrm>
                  <a:custGeom>
                    <a:avLst/>
                    <a:gdLst>
                      <a:gd name="T0" fmla="*/ 2147483647 w 39"/>
                      <a:gd name="T1" fmla="*/ 867105185 h 302"/>
                      <a:gd name="T2" fmla="*/ 0 w 39"/>
                      <a:gd name="T3" fmla="*/ 0 h 302"/>
                      <a:gd name="T4" fmla="*/ 0 w 39"/>
                      <a:gd name="T5" fmla="*/ 2147483647 h 302"/>
                      <a:gd name="T6" fmla="*/ 0 w 39"/>
                      <a:gd name="T7" fmla="*/ 2147483647 h 302"/>
                      <a:gd name="T8" fmla="*/ 347164266 w 39"/>
                      <a:gd name="T9" fmla="*/ 2147483647 h 302"/>
                      <a:gd name="T10" fmla="*/ 633959264 w 39"/>
                      <a:gd name="T11" fmla="*/ 2147483647 h 302"/>
                      <a:gd name="T12" fmla="*/ 2147483647 w 39"/>
                      <a:gd name="T13" fmla="*/ 2147483647 h 302"/>
                      <a:gd name="T14" fmla="*/ 2147483647 w 39"/>
                      <a:gd name="T15" fmla="*/ 867105185 h 302"/>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302"/>
                      <a:gd name="T26" fmla="*/ 39 w 39"/>
                      <a:gd name="T27" fmla="*/ 302 h 3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302">
                        <a:moveTo>
                          <a:pt x="39" y="9"/>
                        </a:moveTo>
                        <a:lnTo>
                          <a:pt x="0" y="0"/>
                        </a:lnTo>
                        <a:lnTo>
                          <a:pt x="0" y="286"/>
                        </a:lnTo>
                        <a:lnTo>
                          <a:pt x="2" y="288"/>
                        </a:lnTo>
                        <a:lnTo>
                          <a:pt x="4" y="288"/>
                        </a:lnTo>
                        <a:lnTo>
                          <a:pt x="39" y="302"/>
                        </a:lnTo>
                        <a:lnTo>
                          <a:pt x="39" y="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71" name="Freeform 410"/>
                  <p:cNvSpPr>
                    <a:spLocks/>
                  </p:cNvSpPr>
                  <p:nvPr/>
                </p:nvSpPr>
                <p:spPr bwMode="auto">
                  <a:xfrm>
                    <a:off x="6447" y="1992"/>
                    <a:ext cx="133" cy="1403"/>
                  </a:xfrm>
                  <a:custGeom>
                    <a:avLst/>
                    <a:gdLst>
                      <a:gd name="T0" fmla="*/ 0 w 42"/>
                      <a:gd name="T1" fmla="*/ 1287412967 h 444"/>
                      <a:gd name="T2" fmla="*/ 0 w 42"/>
                      <a:gd name="T3" fmla="*/ 2147483647 h 444"/>
                      <a:gd name="T4" fmla="*/ 2147483647 w 42"/>
                      <a:gd name="T5" fmla="*/ 2147483647 h 444"/>
                      <a:gd name="T6" fmla="*/ 2147483647 w 42"/>
                      <a:gd name="T7" fmla="*/ 2147483647 h 444"/>
                      <a:gd name="T8" fmla="*/ 2147483647 w 42"/>
                      <a:gd name="T9" fmla="*/ 2147483647 h 444"/>
                      <a:gd name="T10" fmla="*/ 2147483647 w 42"/>
                      <a:gd name="T11" fmla="*/ 2147483647 h 444"/>
                      <a:gd name="T12" fmla="*/ 2147483647 w 42"/>
                      <a:gd name="T13" fmla="*/ 0 h 444"/>
                      <a:gd name="T14" fmla="*/ 0 w 42"/>
                      <a:gd name="T15" fmla="*/ 1287412967 h 44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44"/>
                      <a:gd name="T26" fmla="*/ 42 w 42"/>
                      <a:gd name="T27" fmla="*/ 444 h 4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44">
                        <a:moveTo>
                          <a:pt x="0" y="13"/>
                        </a:moveTo>
                        <a:lnTo>
                          <a:pt x="0" y="444"/>
                        </a:lnTo>
                        <a:lnTo>
                          <a:pt x="41" y="425"/>
                        </a:lnTo>
                        <a:lnTo>
                          <a:pt x="42" y="425"/>
                        </a:lnTo>
                        <a:lnTo>
                          <a:pt x="42" y="423"/>
                        </a:lnTo>
                        <a:lnTo>
                          <a:pt x="42" y="0"/>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7957" name="Group 411"/>
              <p:cNvGrpSpPr>
                <a:grpSpLocks/>
              </p:cNvGrpSpPr>
              <p:nvPr/>
            </p:nvGrpSpPr>
            <p:grpSpPr bwMode="auto">
              <a:xfrm>
                <a:off x="2406" y="48"/>
                <a:ext cx="171" cy="171"/>
                <a:chOff x="310" y="2496"/>
                <a:chExt cx="446" cy="446"/>
              </a:xfrm>
            </p:grpSpPr>
            <p:sp>
              <p:nvSpPr>
                <p:cNvPr id="37961" name="Oval 412"/>
                <p:cNvSpPr>
                  <a:spLocks noChangeArrowheads="1"/>
                </p:cNvSpPr>
                <p:nvPr/>
              </p:nvSpPr>
              <p:spPr bwMode="auto">
                <a:xfrm>
                  <a:off x="310" y="2496"/>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grpSp>
              <p:nvGrpSpPr>
                <p:cNvPr id="37962" name="Group 413"/>
                <p:cNvGrpSpPr>
                  <a:grpSpLocks/>
                </p:cNvGrpSpPr>
                <p:nvPr/>
              </p:nvGrpSpPr>
              <p:grpSpPr bwMode="auto">
                <a:xfrm>
                  <a:off x="359" y="2592"/>
                  <a:ext cx="330" cy="288"/>
                  <a:chOff x="4918" y="2492"/>
                  <a:chExt cx="1471" cy="1285"/>
                </a:xfrm>
              </p:grpSpPr>
              <p:sp>
                <p:nvSpPr>
                  <p:cNvPr id="37963" name="Freeform 414"/>
                  <p:cNvSpPr>
                    <a:spLocks/>
                  </p:cNvSpPr>
                  <p:nvPr/>
                </p:nvSpPr>
                <p:spPr bwMode="auto">
                  <a:xfrm>
                    <a:off x="5093" y="2663"/>
                    <a:ext cx="207" cy="207"/>
                  </a:xfrm>
                  <a:custGeom>
                    <a:avLst/>
                    <a:gdLst>
                      <a:gd name="T0" fmla="*/ 6495804 w 99"/>
                      <a:gd name="T1" fmla="*/ 0 h 99"/>
                      <a:gd name="T2" fmla="*/ 6495804 w 99"/>
                      <a:gd name="T3" fmla="*/ 0 h 99"/>
                      <a:gd name="T4" fmla="*/ 5229253 w 99"/>
                      <a:gd name="T5" fmla="*/ 0 h 99"/>
                      <a:gd name="T6" fmla="*/ 4027714 w 99"/>
                      <a:gd name="T7" fmla="*/ 391255 h 99"/>
                      <a:gd name="T8" fmla="*/ 2798009 w 99"/>
                      <a:gd name="T9" fmla="*/ 948758 h 99"/>
                      <a:gd name="T10" fmla="*/ 1870023 w 99"/>
                      <a:gd name="T11" fmla="*/ 1870023 h 99"/>
                      <a:gd name="T12" fmla="*/ 1095358 w 99"/>
                      <a:gd name="T13" fmla="*/ 2798009 h 99"/>
                      <a:gd name="T14" fmla="*/ 391255 w 99"/>
                      <a:gd name="T15" fmla="*/ 4027714 h 99"/>
                      <a:gd name="T16" fmla="*/ 0 w 99"/>
                      <a:gd name="T17" fmla="*/ 5229253 h 99"/>
                      <a:gd name="T18" fmla="*/ 0 w 99"/>
                      <a:gd name="T19" fmla="*/ 6715747 h 99"/>
                      <a:gd name="T20" fmla="*/ 0 w 99"/>
                      <a:gd name="T21" fmla="*/ 6715747 h 99"/>
                      <a:gd name="T22" fmla="*/ 0 w 99"/>
                      <a:gd name="T23" fmla="*/ 7840265 h 99"/>
                      <a:gd name="T24" fmla="*/ 391255 w 99"/>
                      <a:gd name="T25" fmla="*/ 9183837 h 99"/>
                      <a:gd name="T26" fmla="*/ 1095358 w 99"/>
                      <a:gd name="T27" fmla="*/ 10132589 h 99"/>
                      <a:gd name="T28" fmla="*/ 1870023 w 99"/>
                      <a:gd name="T29" fmla="*/ 11109594 h 99"/>
                      <a:gd name="T30" fmla="*/ 2798009 w 99"/>
                      <a:gd name="T31" fmla="*/ 12116404 h 99"/>
                      <a:gd name="T32" fmla="*/ 4027714 w 99"/>
                      <a:gd name="T33" fmla="*/ 12569473 h 99"/>
                      <a:gd name="T34" fmla="*/ 5229253 w 99"/>
                      <a:gd name="T35" fmla="*/ 13101682 h 99"/>
                      <a:gd name="T36" fmla="*/ 6495804 w 99"/>
                      <a:gd name="T37" fmla="*/ 13211696 h 99"/>
                      <a:gd name="T38" fmla="*/ 6495804 w 99"/>
                      <a:gd name="T39" fmla="*/ 13211696 h 99"/>
                      <a:gd name="T40" fmla="*/ 7974614 w 99"/>
                      <a:gd name="T41" fmla="*/ 13101682 h 99"/>
                      <a:gd name="T42" fmla="*/ 9183837 w 99"/>
                      <a:gd name="T43" fmla="*/ 12569473 h 99"/>
                      <a:gd name="T44" fmla="*/ 10412219 w 99"/>
                      <a:gd name="T45" fmla="*/ 12116404 h 99"/>
                      <a:gd name="T46" fmla="*/ 11360904 w 99"/>
                      <a:gd name="T47" fmla="*/ 11109594 h 99"/>
                      <a:gd name="T48" fmla="*/ 12002502 w 99"/>
                      <a:gd name="T49" fmla="*/ 10132589 h 99"/>
                      <a:gd name="T50" fmla="*/ 12820735 w 99"/>
                      <a:gd name="T51" fmla="*/ 9183837 h 99"/>
                      <a:gd name="T52" fmla="*/ 12954493 w 99"/>
                      <a:gd name="T53" fmla="*/ 7840265 h 99"/>
                      <a:gd name="T54" fmla="*/ 13211696 w 99"/>
                      <a:gd name="T55" fmla="*/ 6715747 h 99"/>
                      <a:gd name="T56" fmla="*/ 13211696 w 99"/>
                      <a:gd name="T57" fmla="*/ 6715747 h 99"/>
                      <a:gd name="T58" fmla="*/ 12954493 w 99"/>
                      <a:gd name="T59" fmla="*/ 5229253 h 99"/>
                      <a:gd name="T60" fmla="*/ 12820735 w 99"/>
                      <a:gd name="T61" fmla="*/ 4027714 h 99"/>
                      <a:gd name="T62" fmla="*/ 12002502 w 99"/>
                      <a:gd name="T63" fmla="*/ 2798009 h 99"/>
                      <a:gd name="T64" fmla="*/ 11360904 w 99"/>
                      <a:gd name="T65" fmla="*/ 1870023 h 99"/>
                      <a:gd name="T66" fmla="*/ 10412219 w 99"/>
                      <a:gd name="T67" fmla="*/ 948758 h 99"/>
                      <a:gd name="T68" fmla="*/ 9183837 w 99"/>
                      <a:gd name="T69" fmla="*/ 391255 h 99"/>
                      <a:gd name="T70" fmla="*/ 7974614 w 99"/>
                      <a:gd name="T71" fmla="*/ 0 h 99"/>
                      <a:gd name="T72" fmla="*/ 6495804 w 99"/>
                      <a:gd name="T73" fmla="*/ 0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9"/>
                      <a:gd name="T112" fmla="*/ 0 h 99"/>
                      <a:gd name="T113" fmla="*/ 99 w 9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9" h="99">
                        <a:moveTo>
                          <a:pt x="49" y="0"/>
                        </a:moveTo>
                        <a:lnTo>
                          <a:pt x="49" y="0"/>
                        </a:lnTo>
                        <a:lnTo>
                          <a:pt x="39" y="0"/>
                        </a:lnTo>
                        <a:lnTo>
                          <a:pt x="30" y="3"/>
                        </a:lnTo>
                        <a:lnTo>
                          <a:pt x="21" y="7"/>
                        </a:lnTo>
                        <a:lnTo>
                          <a:pt x="14" y="14"/>
                        </a:lnTo>
                        <a:lnTo>
                          <a:pt x="8" y="21"/>
                        </a:lnTo>
                        <a:lnTo>
                          <a:pt x="3" y="30"/>
                        </a:lnTo>
                        <a:lnTo>
                          <a:pt x="0" y="39"/>
                        </a:lnTo>
                        <a:lnTo>
                          <a:pt x="0" y="50"/>
                        </a:lnTo>
                        <a:lnTo>
                          <a:pt x="0" y="59"/>
                        </a:lnTo>
                        <a:lnTo>
                          <a:pt x="3" y="69"/>
                        </a:lnTo>
                        <a:lnTo>
                          <a:pt x="8" y="76"/>
                        </a:lnTo>
                        <a:lnTo>
                          <a:pt x="14" y="83"/>
                        </a:lnTo>
                        <a:lnTo>
                          <a:pt x="21" y="91"/>
                        </a:lnTo>
                        <a:lnTo>
                          <a:pt x="30" y="94"/>
                        </a:lnTo>
                        <a:lnTo>
                          <a:pt x="39" y="98"/>
                        </a:lnTo>
                        <a:lnTo>
                          <a:pt x="49" y="99"/>
                        </a:lnTo>
                        <a:lnTo>
                          <a:pt x="60" y="98"/>
                        </a:lnTo>
                        <a:lnTo>
                          <a:pt x="69" y="94"/>
                        </a:lnTo>
                        <a:lnTo>
                          <a:pt x="78" y="91"/>
                        </a:lnTo>
                        <a:lnTo>
                          <a:pt x="85" y="83"/>
                        </a:lnTo>
                        <a:lnTo>
                          <a:pt x="90" y="76"/>
                        </a:lnTo>
                        <a:lnTo>
                          <a:pt x="96" y="69"/>
                        </a:lnTo>
                        <a:lnTo>
                          <a:pt x="97" y="59"/>
                        </a:lnTo>
                        <a:lnTo>
                          <a:pt x="99" y="50"/>
                        </a:lnTo>
                        <a:lnTo>
                          <a:pt x="97" y="39"/>
                        </a:lnTo>
                        <a:lnTo>
                          <a:pt x="96" y="30"/>
                        </a:lnTo>
                        <a:lnTo>
                          <a:pt x="90" y="21"/>
                        </a:lnTo>
                        <a:lnTo>
                          <a:pt x="85" y="14"/>
                        </a:lnTo>
                        <a:lnTo>
                          <a:pt x="78" y="7"/>
                        </a:lnTo>
                        <a:lnTo>
                          <a:pt x="69" y="3"/>
                        </a:lnTo>
                        <a:lnTo>
                          <a:pt x="60" y="0"/>
                        </a:lnTo>
                        <a:lnTo>
                          <a:pt x="4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64" name="Freeform 415"/>
                  <p:cNvSpPr>
                    <a:spLocks noEditPoints="1"/>
                  </p:cNvSpPr>
                  <p:nvPr/>
                </p:nvSpPr>
                <p:spPr bwMode="auto">
                  <a:xfrm>
                    <a:off x="4918" y="2492"/>
                    <a:ext cx="1471" cy="1285"/>
                  </a:xfrm>
                  <a:custGeom>
                    <a:avLst/>
                    <a:gdLst>
                      <a:gd name="T0" fmla="*/ 71903023 w 707"/>
                      <a:gd name="T1" fmla="*/ 33923155 h 619"/>
                      <a:gd name="T2" fmla="*/ 82176075 w 707"/>
                      <a:gd name="T3" fmla="*/ 32601469 h 619"/>
                      <a:gd name="T4" fmla="*/ 86841644 w 707"/>
                      <a:gd name="T5" fmla="*/ 21419607 h 619"/>
                      <a:gd name="T6" fmla="*/ 75876088 w 707"/>
                      <a:gd name="T7" fmla="*/ 12727751 h 619"/>
                      <a:gd name="T8" fmla="*/ 65496523 w 707"/>
                      <a:gd name="T9" fmla="*/ 19492277 h 619"/>
                      <a:gd name="T10" fmla="*/ 51018853 w 707"/>
                      <a:gd name="T11" fmla="*/ 20811953 h 619"/>
                      <a:gd name="T12" fmla="*/ 58089081 w 707"/>
                      <a:gd name="T13" fmla="*/ 15239303 h 619"/>
                      <a:gd name="T14" fmla="*/ 56128017 w 707"/>
                      <a:gd name="T15" fmla="*/ 6180377 h 619"/>
                      <a:gd name="T16" fmla="*/ 46240138 w 707"/>
                      <a:gd name="T17" fmla="*/ 4310303 h 619"/>
                      <a:gd name="T18" fmla="*/ 40865803 w 707"/>
                      <a:gd name="T19" fmla="*/ 12259392 h 619"/>
                      <a:gd name="T20" fmla="*/ 46463990 w 707"/>
                      <a:gd name="T21" fmla="*/ 20343624 h 619"/>
                      <a:gd name="T22" fmla="*/ 32644068 w 707"/>
                      <a:gd name="T23" fmla="*/ 17831972 h 619"/>
                      <a:gd name="T24" fmla="*/ 30714998 w 707"/>
                      <a:gd name="T25" fmla="*/ 8305636 h 619"/>
                      <a:gd name="T26" fmla="*/ 22825428 w 707"/>
                      <a:gd name="T27" fmla="*/ 1332979 h 619"/>
                      <a:gd name="T28" fmla="*/ 13216132 w 707"/>
                      <a:gd name="T29" fmla="*/ 469729 h 619"/>
                      <a:gd name="T30" fmla="*/ 3673052 w 707"/>
                      <a:gd name="T31" fmla="*/ 5744448 h 619"/>
                      <a:gd name="T32" fmla="*/ 0 w 707"/>
                      <a:gd name="T33" fmla="*/ 15930797 h 619"/>
                      <a:gd name="T34" fmla="*/ 2850605 w 707"/>
                      <a:gd name="T35" fmla="*/ 24508568 h 619"/>
                      <a:gd name="T36" fmla="*/ 11621046 w 707"/>
                      <a:gd name="T37" fmla="*/ 30944857 h 619"/>
                      <a:gd name="T38" fmla="*/ 21936274 w 707"/>
                      <a:gd name="T39" fmla="*/ 30726198 h 619"/>
                      <a:gd name="T40" fmla="*/ 37889138 w 707"/>
                      <a:gd name="T41" fmla="*/ 38285811 h 619"/>
                      <a:gd name="T42" fmla="*/ 31932302 w 707"/>
                      <a:gd name="T43" fmla="*/ 36154351 h 619"/>
                      <a:gd name="T44" fmla="*/ 27155677 w 707"/>
                      <a:gd name="T45" fmla="*/ 41661002 h 619"/>
                      <a:gd name="T46" fmla="*/ 30945737 w 707"/>
                      <a:gd name="T47" fmla="*/ 47233698 h 619"/>
                      <a:gd name="T48" fmla="*/ 37521563 w 707"/>
                      <a:gd name="T49" fmla="*/ 45902043 h 619"/>
                      <a:gd name="T50" fmla="*/ 47608728 w 707"/>
                      <a:gd name="T51" fmla="*/ 37483330 h 619"/>
                      <a:gd name="T52" fmla="*/ 34380110 w 707"/>
                      <a:gd name="T53" fmla="*/ 52722581 h 619"/>
                      <a:gd name="T54" fmla="*/ 27636359 w 707"/>
                      <a:gd name="T55" fmla="*/ 62803146 h 619"/>
                      <a:gd name="T56" fmla="*/ 36645306 w 707"/>
                      <a:gd name="T57" fmla="*/ 73400035 h 619"/>
                      <a:gd name="T58" fmla="*/ 48267409 w 707"/>
                      <a:gd name="T59" fmla="*/ 68762447 h 619"/>
                      <a:gd name="T60" fmla="*/ 49320098 w 707"/>
                      <a:gd name="T61" fmla="*/ 59014738 h 619"/>
                      <a:gd name="T62" fmla="*/ 61773492 w 707"/>
                      <a:gd name="T63" fmla="*/ 46765358 h 619"/>
                      <a:gd name="T64" fmla="*/ 60062701 w 707"/>
                      <a:gd name="T65" fmla="*/ 54956448 h 619"/>
                      <a:gd name="T66" fmla="*/ 71026290 w 707"/>
                      <a:gd name="T67" fmla="*/ 63652274 h 619"/>
                      <a:gd name="T68" fmla="*/ 81518952 w 707"/>
                      <a:gd name="T69" fmla="*/ 57086634 h 619"/>
                      <a:gd name="T70" fmla="*/ 79200779 w 707"/>
                      <a:gd name="T71" fmla="*/ 45329861 h 619"/>
                      <a:gd name="T72" fmla="*/ 67360286 w 707"/>
                      <a:gd name="T73" fmla="*/ 42698561 h 619"/>
                      <a:gd name="T74" fmla="*/ 77615078 w 707"/>
                      <a:gd name="T75" fmla="*/ 15930797 h 619"/>
                      <a:gd name="T76" fmla="*/ 84103653 w 707"/>
                      <a:gd name="T77" fmla="*/ 23653580 h 619"/>
                      <a:gd name="T78" fmla="*/ 79200779 w 707"/>
                      <a:gd name="T79" fmla="*/ 30944857 h 619"/>
                      <a:gd name="T80" fmla="*/ 70179346 w 707"/>
                      <a:gd name="T81" fmla="*/ 29291357 h 619"/>
                      <a:gd name="T82" fmla="*/ 68467244 w 707"/>
                      <a:gd name="T83" fmla="*/ 20568412 h 619"/>
                      <a:gd name="T84" fmla="*/ 16407130 w 707"/>
                      <a:gd name="T85" fmla="*/ 28546682 h 619"/>
                      <a:gd name="T86" fmla="*/ 5437790 w 707"/>
                      <a:gd name="T87" fmla="*/ 23111738 h 619"/>
                      <a:gd name="T88" fmla="*/ 3331434 w 707"/>
                      <a:gd name="T89" fmla="*/ 13163046 h 619"/>
                      <a:gd name="T90" fmla="*/ 15183194 w 707"/>
                      <a:gd name="T91" fmla="*/ 2977162 h 619"/>
                      <a:gd name="T92" fmla="*/ 25891067 w 707"/>
                      <a:gd name="T93" fmla="*/ 6770393 h 619"/>
                      <a:gd name="T94" fmla="*/ 29575820 w 707"/>
                      <a:gd name="T95" fmla="*/ 17141223 h 619"/>
                      <a:gd name="T96" fmla="*/ 19086017 w 707"/>
                      <a:gd name="T97" fmla="*/ 28325739 h 619"/>
                      <a:gd name="T98" fmla="*/ 45641102 w 707"/>
                      <a:gd name="T99" fmla="*/ 67110632 h 619"/>
                      <a:gd name="T100" fmla="*/ 37230715 w 707"/>
                      <a:gd name="T101" fmla="*/ 70422058 h 619"/>
                      <a:gd name="T102" fmla="*/ 30714998 w 707"/>
                      <a:gd name="T103" fmla="*/ 62803146 h 619"/>
                      <a:gd name="T104" fmla="*/ 35756003 w 707"/>
                      <a:gd name="T105" fmla="*/ 55395256 h 619"/>
                      <a:gd name="T106" fmla="*/ 44528075 w 707"/>
                      <a:gd name="T107" fmla="*/ 57086634 h 619"/>
                      <a:gd name="T108" fmla="*/ 72140655 w 707"/>
                      <a:gd name="T109" fmla="*/ 48412363 h 619"/>
                      <a:gd name="T110" fmla="*/ 75876088 w 707"/>
                      <a:gd name="T111" fmla="*/ 52948782 h 619"/>
                      <a:gd name="T112" fmla="*/ 73028565 w 707"/>
                      <a:gd name="T113" fmla="*/ 56836584 h 619"/>
                      <a:gd name="T114" fmla="*/ 67702234 w 707"/>
                      <a:gd name="T115" fmla="*/ 56034086 h 619"/>
                      <a:gd name="T116" fmla="*/ 66866388 w 707"/>
                      <a:gd name="T117" fmla="*/ 51179447 h 61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7"/>
                      <a:gd name="T178" fmla="*/ 0 h 619"/>
                      <a:gd name="T179" fmla="*/ 707 w 707"/>
                      <a:gd name="T180" fmla="*/ 619 h 61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7" h="619">
                        <a:moveTo>
                          <a:pt x="542" y="253"/>
                        </a:moveTo>
                        <a:lnTo>
                          <a:pt x="542" y="253"/>
                        </a:lnTo>
                        <a:lnTo>
                          <a:pt x="549" y="260"/>
                        </a:lnTo>
                        <a:lnTo>
                          <a:pt x="556" y="267"/>
                        </a:lnTo>
                        <a:lnTo>
                          <a:pt x="565" y="274"/>
                        </a:lnTo>
                        <a:lnTo>
                          <a:pt x="574" y="279"/>
                        </a:lnTo>
                        <a:lnTo>
                          <a:pt x="583" y="285"/>
                        </a:lnTo>
                        <a:lnTo>
                          <a:pt x="594" y="286"/>
                        </a:lnTo>
                        <a:lnTo>
                          <a:pt x="604" y="288"/>
                        </a:lnTo>
                        <a:lnTo>
                          <a:pt x="615" y="290"/>
                        </a:lnTo>
                        <a:lnTo>
                          <a:pt x="634" y="288"/>
                        </a:lnTo>
                        <a:lnTo>
                          <a:pt x="650" y="283"/>
                        </a:lnTo>
                        <a:lnTo>
                          <a:pt x="666" y="274"/>
                        </a:lnTo>
                        <a:lnTo>
                          <a:pt x="679" y="263"/>
                        </a:lnTo>
                        <a:lnTo>
                          <a:pt x="691" y="249"/>
                        </a:lnTo>
                        <a:lnTo>
                          <a:pt x="698" y="235"/>
                        </a:lnTo>
                        <a:lnTo>
                          <a:pt x="704" y="217"/>
                        </a:lnTo>
                        <a:lnTo>
                          <a:pt x="707" y="199"/>
                        </a:lnTo>
                        <a:lnTo>
                          <a:pt x="704" y="180"/>
                        </a:lnTo>
                        <a:lnTo>
                          <a:pt x="698" y="164"/>
                        </a:lnTo>
                        <a:lnTo>
                          <a:pt x="691" y="148"/>
                        </a:lnTo>
                        <a:lnTo>
                          <a:pt x="679" y="134"/>
                        </a:lnTo>
                        <a:lnTo>
                          <a:pt x="666" y="123"/>
                        </a:lnTo>
                        <a:lnTo>
                          <a:pt x="650" y="114"/>
                        </a:lnTo>
                        <a:lnTo>
                          <a:pt x="634" y="109"/>
                        </a:lnTo>
                        <a:lnTo>
                          <a:pt x="615" y="107"/>
                        </a:lnTo>
                        <a:lnTo>
                          <a:pt x="597" y="109"/>
                        </a:lnTo>
                        <a:lnTo>
                          <a:pt x="579" y="114"/>
                        </a:lnTo>
                        <a:lnTo>
                          <a:pt x="565" y="123"/>
                        </a:lnTo>
                        <a:lnTo>
                          <a:pt x="551" y="134"/>
                        </a:lnTo>
                        <a:lnTo>
                          <a:pt x="540" y="148"/>
                        </a:lnTo>
                        <a:lnTo>
                          <a:pt x="531" y="164"/>
                        </a:lnTo>
                        <a:lnTo>
                          <a:pt x="526" y="180"/>
                        </a:lnTo>
                        <a:lnTo>
                          <a:pt x="524" y="199"/>
                        </a:lnTo>
                        <a:lnTo>
                          <a:pt x="526" y="215"/>
                        </a:lnTo>
                        <a:lnTo>
                          <a:pt x="530" y="230"/>
                        </a:lnTo>
                        <a:lnTo>
                          <a:pt x="416" y="274"/>
                        </a:lnTo>
                        <a:lnTo>
                          <a:pt x="414" y="175"/>
                        </a:lnTo>
                        <a:lnTo>
                          <a:pt x="427" y="171"/>
                        </a:lnTo>
                        <a:lnTo>
                          <a:pt x="439" y="166"/>
                        </a:lnTo>
                        <a:lnTo>
                          <a:pt x="450" y="159"/>
                        </a:lnTo>
                        <a:lnTo>
                          <a:pt x="459" y="150"/>
                        </a:lnTo>
                        <a:lnTo>
                          <a:pt x="466" y="139"/>
                        </a:lnTo>
                        <a:lnTo>
                          <a:pt x="471" y="128"/>
                        </a:lnTo>
                        <a:lnTo>
                          <a:pt x="475" y="116"/>
                        </a:lnTo>
                        <a:lnTo>
                          <a:pt x="476" y="103"/>
                        </a:lnTo>
                        <a:lnTo>
                          <a:pt x="475" y="87"/>
                        </a:lnTo>
                        <a:lnTo>
                          <a:pt x="469" y="75"/>
                        </a:lnTo>
                        <a:lnTo>
                          <a:pt x="464" y="63"/>
                        </a:lnTo>
                        <a:lnTo>
                          <a:pt x="455" y="52"/>
                        </a:lnTo>
                        <a:lnTo>
                          <a:pt x="444" y="43"/>
                        </a:lnTo>
                        <a:lnTo>
                          <a:pt x="432" y="36"/>
                        </a:lnTo>
                        <a:lnTo>
                          <a:pt x="418" y="32"/>
                        </a:lnTo>
                        <a:lnTo>
                          <a:pt x="403" y="31"/>
                        </a:lnTo>
                        <a:lnTo>
                          <a:pt x="389" y="32"/>
                        </a:lnTo>
                        <a:lnTo>
                          <a:pt x="375" y="36"/>
                        </a:lnTo>
                        <a:lnTo>
                          <a:pt x="363" y="43"/>
                        </a:lnTo>
                        <a:lnTo>
                          <a:pt x="352" y="52"/>
                        </a:lnTo>
                        <a:lnTo>
                          <a:pt x="343" y="63"/>
                        </a:lnTo>
                        <a:lnTo>
                          <a:pt x="336" y="75"/>
                        </a:lnTo>
                        <a:lnTo>
                          <a:pt x="332" y="87"/>
                        </a:lnTo>
                        <a:lnTo>
                          <a:pt x="331" y="103"/>
                        </a:lnTo>
                        <a:lnTo>
                          <a:pt x="332" y="116"/>
                        </a:lnTo>
                        <a:lnTo>
                          <a:pt x="336" y="128"/>
                        </a:lnTo>
                        <a:lnTo>
                          <a:pt x="341" y="139"/>
                        </a:lnTo>
                        <a:lnTo>
                          <a:pt x="348" y="150"/>
                        </a:lnTo>
                        <a:lnTo>
                          <a:pt x="355" y="159"/>
                        </a:lnTo>
                        <a:lnTo>
                          <a:pt x="366" y="166"/>
                        </a:lnTo>
                        <a:lnTo>
                          <a:pt x="377" y="171"/>
                        </a:lnTo>
                        <a:lnTo>
                          <a:pt x="389" y="175"/>
                        </a:lnTo>
                        <a:lnTo>
                          <a:pt x="391" y="270"/>
                        </a:lnTo>
                        <a:lnTo>
                          <a:pt x="251" y="194"/>
                        </a:lnTo>
                        <a:lnTo>
                          <a:pt x="258" y="180"/>
                        </a:lnTo>
                        <a:lnTo>
                          <a:pt x="261" y="166"/>
                        </a:lnTo>
                        <a:lnTo>
                          <a:pt x="265" y="150"/>
                        </a:lnTo>
                        <a:lnTo>
                          <a:pt x="267" y="134"/>
                        </a:lnTo>
                        <a:lnTo>
                          <a:pt x="265" y="119"/>
                        </a:lnTo>
                        <a:lnTo>
                          <a:pt x="263" y="107"/>
                        </a:lnTo>
                        <a:lnTo>
                          <a:pt x="259" y="95"/>
                        </a:lnTo>
                        <a:lnTo>
                          <a:pt x="256" y="82"/>
                        </a:lnTo>
                        <a:lnTo>
                          <a:pt x="249" y="70"/>
                        </a:lnTo>
                        <a:lnTo>
                          <a:pt x="243" y="59"/>
                        </a:lnTo>
                        <a:lnTo>
                          <a:pt x="235" y="48"/>
                        </a:lnTo>
                        <a:lnTo>
                          <a:pt x="227" y="39"/>
                        </a:lnTo>
                        <a:lnTo>
                          <a:pt x="217" y="31"/>
                        </a:lnTo>
                        <a:lnTo>
                          <a:pt x="208" y="23"/>
                        </a:lnTo>
                        <a:lnTo>
                          <a:pt x="196" y="16"/>
                        </a:lnTo>
                        <a:lnTo>
                          <a:pt x="185" y="11"/>
                        </a:lnTo>
                        <a:lnTo>
                          <a:pt x="172" y="6"/>
                        </a:lnTo>
                        <a:lnTo>
                          <a:pt x="160" y="4"/>
                        </a:lnTo>
                        <a:lnTo>
                          <a:pt x="148" y="0"/>
                        </a:lnTo>
                        <a:lnTo>
                          <a:pt x="133" y="0"/>
                        </a:lnTo>
                        <a:lnTo>
                          <a:pt x="119" y="0"/>
                        </a:lnTo>
                        <a:lnTo>
                          <a:pt x="107" y="4"/>
                        </a:lnTo>
                        <a:lnTo>
                          <a:pt x="94" y="6"/>
                        </a:lnTo>
                        <a:lnTo>
                          <a:pt x="82" y="11"/>
                        </a:lnTo>
                        <a:lnTo>
                          <a:pt x="69" y="16"/>
                        </a:lnTo>
                        <a:lnTo>
                          <a:pt x="59" y="23"/>
                        </a:lnTo>
                        <a:lnTo>
                          <a:pt x="48" y="31"/>
                        </a:lnTo>
                        <a:lnTo>
                          <a:pt x="39" y="39"/>
                        </a:lnTo>
                        <a:lnTo>
                          <a:pt x="30" y="48"/>
                        </a:lnTo>
                        <a:lnTo>
                          <a:pt x="23" y="59"/>
                        </a:lnTo>
                        <a:lnTo>
                          <a:pt x="16" y="70"/>
                        </a:lnTo>
                        <a:lnTo>
                          <a:pt x="11" y="82"/>
                        </a:lnTo>
                        <a:lnTo>
                          <a:pt x="7" y="95"/>
                        </a:lnTo>
                        <a:lnTo>
                          <a:pt x="4" y="107"/>
                        </a:lnTo>
                        <a:lnTo>
                          <a:pt x="2" y="119"/>
                        </a:lnTo>
                        <a:lnTo>
                          <a:pt x="0" y="134"/>
                        </a:lnTo>
                        <a:lnTo>
                          <a:pt x="2" y="146"/>
                        </a:lnTo>
                        <a:lnTo>
                          <a:pt x="4" y="160"/>
                        </a:lnTo>
                        <a:lnTo>
                          <a:pt x="7" y="173"/>
                        </a:lnTo>
                        <a:lnTo>
                          <a:pt x="11" y="185"/>
                        </a:lnTo>
                        <a:lnTo>
                          <a:pt x="16" y="196"/>
                        </a:lnTo>
                        <a:lnTo>
                          <a:pt x="23" y="206"/>
                        </a:lnTo>
                        <a:lnTo>
                          <a:pt x="30" y="217"/>
                        </a:lnTo>
                        <a:lnTo>
                          <a:pt x="39" y="226"/>
                        </a:lnTo>
                        <a:lnTo>
                          <a:pt x="48" y="235"/>
                        </a:lnTo>
                        <a:lnTo>
                          <a:pt x="59" y="244"/>
                        </a:lnTo>
                        <a:lnTo>
                          <a:pt x="69" y="249"/>
                        </a:lnTo>
                        <a:lnTo>
                          <a:pt x="82" y="254"/>
                        </a:lnTo>
                        <a:lnTo>
                          <a:pt x="94" y="260"/>
                        </a:lnTo>
                        <a:lnTo>
                          <a:pt x="107" y="263"/>
                        </a:lnTo>
                        <a:lnTo>
                          <a:pt x="119" y="265"/>
                        </a:lnTo>
                        <a:lnTo>
                          <a:pt x="133" y="265"/>
                        </a:lnTo>
                        <a:lnTo>
                          <a:pt x="149" y="265"/>
                        </a:lnTo>
                        <a:lnTo>
                          <a:pt x="164" y="262"/>
                        </a:lnTo>
                        <a:lnTo>
                          <a:pt x="178" y="258"/>
                        </a:lnTo>
                        <a:lnTo>
                          <a:pt x="192" y="253"/>
                        </a:lnTo>
                        <a:lnTo>
                          <a:pt x="204" y="244"/>
                        </a:lnTo>
                        <a:lnTo>
                          <a:pt x="217" y="235"/>
                        </a:lnTo>
                        <a:lnTo>
                          <a:pt x="227" y="226"/>
                        </a:lnTo>
                        <a:lnTo>
                          <a:pt x="238" y="215"/>
                        </a:lnTo>
                        <a:lnTo>
                          <a:pt x="377" y="292"/>
                        </a:lnTo>
                        <a:lnTo>
                          <a:pt x="307" y="322"/>
                        </a:lnTo>
                        <a:lnTo>
                          <a:pt x="300" y="315"/>
                        </a:lnTo>
                        <a:lnTo>
                          <a:pt x="291" y="308"/>
                        </a:lnTo>
                        <a:lnTo>
                          <a:pt x="281" y="304"/>
                        </a:lnTo>
                        <a:lnTo>
                          <a:pt x="268" y="302"/>
                        </a:lnTo>
                        <a:lnTo>
                          <a:pt x="259" y="304"/>
                        </a:lnTo>
                        <a:lnTo>
                          <a:pt x="251" y="306"/>
                        </a:lnTo>
                        <a:lnTo>
                          <a:pt x="242" y="311"/>
                        </a:lnTo>
                        <a:lnTo>
                          <a:pt x="235" y="317"/>
                        </a:lnTo>
                        <a:lnTo>
                          <a:pt x="229" y="324"/>
                        </a:lnTo>
                        <a:lnTo>
                          <a:pt x="224" y="333"/>
                        </a:lnTo>
                        <a:lnTo>
                          <a:pt x="222" y="342"/>
                        </a:lnTo>
                        <a:lnTo>
                          <a:pt x="220" y="350"/>
                        </a:lnTo>
                        <a:lnTo>
                          <a:pt x="222" y="361"/>
                        </a:lnTo>
                        <a:lnTo>
                          <a:pt x="224" y="370"/>
                        </a:lnTo>
                        <a:lnTo>
                          <a:pt x="229" y="379"/>
                        </a:lnTo>
                        <a:lnTo>
                          <a:pt x="235" y="386"/>
                        </a:lnTo>
                        <a:lnTo>
                          <a:pt x="242" y="391"/>
                        </a:lnTo>
                        <a:lnTo>
                          <a:pt x="251" y="397"/>
                        </a:lnTo>
                        <a:lnTo>
                          <a:pt x="259" y="398"/>
                        </a:lnTo>
                        <a:lnTo>
                          <a:pt x="268" y="400"/>
                        </a:lnTo>
                        <a:lnTo>
                          <a:pt x="279" y="398"/>
                        </a:lnTo>
                        <a:lnTo>
                          <a:pt x="288" y="397"/>
                        </a:lnTo>
                        <a:lnTo>
                          <a:pt x="297" y="391"/>
                        </a:lnTo>
                        <a:lnTo>
                          <a:pt x="304" y="386"/>
                        </a:lnTo>
                        <a:lnTo>
                          <a:pt x="309" y="379"/>
                        </a:lnTo>
                        <a:lnTo>
                          <a:pt x="315" y="370"/>
                        </a:lnTo>
                        <a:lnTo>
                          <a:pt x="316" y="361"/>
                        </a:lnTo>
                        <a:lnTo>
                          <a:pt x="318" y="350"/>
                        </a:lnTo>
                        <a:lnTo>
                          <a:pt x="316" y="345"/>
                        </a:lnTo>
                        <a:lnTo>
                          <a:pt x="386" y="315"/>
                        </a:lnTo>
                        <a:lnTo>
                          <a:pt x="347" y="443"/>
                        </a:lnTo>
                        <a:lnTo>
                          <a:pt x="331" y="438"/>
                        </a:lnTo>
                        <a:lnTo>
                          <a:pt x="315" y="436"/>
                        </a:lnTo>
                        <a:lnTo>
                          <a:pt x="297" y="438"/>
                        </a:lnTo>
                        <a:lnTo>
                          <a:pt x="279" y="443"/>
                        </a:lnTo>
                        <a:lnTo>
                          <a:pt x="263" y="452"/>
                        </a:lnTo>
                        <a:lnTo>
                          <a:pt x="251" y="462"/>
                        </a:lnTo>
                        <a:lnTo>
                          <a:pt x="238" y="477"/>
                        </a:lnTo>
                        <a:lnTo>
                          <a:pt x="231" y="493"/>
                        </a:lnTo>
                        <a:lnTo>
                          <a:pt x="226" y="509"/>
                        </a:lnTo>
                        <a:lnTo>
                          <a:pt x="224" y="528"/>
                        </a:lnTo>
                        <a:lnTo>
                          <a:pt x="226" y="546"/>
                        </a:lnTo>
                        <a:lnTo>
                          <a:pt x="231" y="562"/>
                        </a:lnTo>
                        <a:lnTo>
                          <a:pt x="238" y="578"/>
                        </a:lnTo>
                        <a:lnTo>
                          <a:pt x="251" y="592"/>
                        </a:lnTo>
                        <a:lnTo>
                          <a:pt x="263" y="603"/>
                        </a:lnTo>
                        <a:lnTo>
                          <a:pt x="279" y="612"/>
                        </a:lnTo>
                        <a:lnTo>
                          <a:pt x="297" y="617"/>
                        </a:lnTo>
                        <a:lnTo>
                          <a:pt x="315" y="619"/>
                        </a:lnTo>
                        <a:lnTo>
                          <a:pt x="332" y="617"/>
                        </a:lnTo>
                        <a:lnTo>
                          <a:pt x="350" y="612"/>
                        </a:lnTo>
                        <a:lnTo>
                          <a:pt x="366" y="603"/>
                        </a:lnTo>
                        <a:lnTo>
                          <a:pt x="379" y="592"/>
                        </a:lnTo>
                        <a:lnTo>
                          <a:pt x="391" y="578"/>
                        </a:lnTo>
                        <a:lnTo>
                          <a:pt x="398" y="562"/>
                        </a:lnTo>
                        <a:lnTo>
                          <a:pt x="403" y="546"/>
                        </a:lnTo>
                        <a:lnTo>
                          <a:pt x="405" y="528"/>
                        </a:lnTo>
                        <a:lnTo>
                          <a:pt x="405" y="516"/>
                        </a:lnTo>
                        <a:lnTo>
                          <a:pt x="403" y="505"/>
                        </a:lnTo>
                        <a:lnTo>
                          <a:pt x="400" y="496"/>
                        </a:lnTo>
                        <a:lnTo>
                          <a:pt x="396" y="486"/>
                        </a:lnTo>
                        <a:lnTo>
                          <a:pt x="391" y="477"/>
                        </a:lnTo>
                        <a:lnTo>
                          <a:pt x="384" y="468"/>
                        </a:lnTo>
                        <a:lnTo>
                          <a:pt x="377" y="461"/>
                        </a:lnTo>
                        <a:lnTo>
                          <a:pt x="368" y="454"/>
                        </a:lnTo>
                        <a:lnTo>
                          <a:pt x="411" y="315"/>
                        </a:lnTo>
                        <a:lnTo>
                          <a:pt x="501" y="393"/>
                        </a:lnTo>
                        <a:lnTo>
                          <a:pt x="494" y="404"/>
                        </a:lnTo>
                        <a:lnTo>
                          <a:pt x="489" y="416"/>
                        </a:lnTo>
                        <a:lnTo>
                          <a:pt x="487" y="430"/>
                        </a:lnTo>
                        <a:lnTo>
                          <a:pt x="485" y="445"/>
                        </a:lnTo>
                        <a:lnTo>
                          <a:pt x="487" y="462"/>
                        </a:lnTo>
                        <a:lnTo>
                          <a:pt x="492" y="480"/>
                        </a:lnTo>
                        <a:lnTo>
                          <a:pt x="501" y="496"/>
                        </a:lnTo>
                        <a:lnTo>
                          <a:pt x="512" y="509"/>
                        </a:lnTo>
                        <a:lnTo>
                          <a:pt x="526" y="519"/>
                        </a:lnTo>
                        <a:lnTo>
                          <a:pt x="540" y="528"/>
                        </a:lnTo>
                        <a:lnTo>
                          <a:pt x="558" y="534"/>
                        </a:lnTo>
                        <a:lnTo>
                          <a:pt x="576" y="535"/>
                        </a:lnTo>
                        <a:lnTo>
                          <a:pt x="595" y="534"/>
                        </a:lnTo>
                        <a:lnTo>
                          <a:pt x="611" y="528"/>
                        </a:lnTo>
                        <a:lnTo>
                          <a:pt x="627" y="519"/>
                        </a:lnTo>
                        <a:lnTo>
                          <a:pt x="642" y="509"/>
                        </a:lnTo>
                        <a:lnTo>
                          <a:pt x="652" y="496"/>
                        </a:lnTo>
                        <a:lnTo>
                          <a:pt x="661" y="480"/>
                        </a:lnTo>
                        <a:lnTo>
                          <a:pt x="666" y="462"/>
                        </a:lnTo>
                        <a:lnTo>
                          <a:pt x="668" y="445"/>
                        </a:lnTo>
                        <a:lnTo>
                          <a:pt x="666" y="427"/>
                        </a:lnTo>
                        <a:lnTo>
                          <a:pt x="661" y="409"/>
                        </a:lnTo>
                        <a:lnTo>
                          <a:pt x="652" y="393"/>
                        </a:lnTo>
                        <a:lnTo>
                          <a:pt x="642" y="381"/>
                        </a:lnTo>
                        <a:lnTo>
                          <a:pt x="627" y="368"/>
                        </a:lnTo>
                        <a:lnTo>
                          <a:pt x="611" y="361"/>
                        </a:lnTo>
                        <a:lnTo>
                          <a:pt x="595" y="356"/>
                        </a:lnTo>
                        <a:lnTo>
                          <a:pt x="576" y="354"/>
                        </a:lnTo>
                        <a:lnTo>
                          <a:pt x="560" y="354"/>
                        </a:lnTo>
                        <a:lnTo>
                          <a:pt x="546" y="359"/>
                        </a:lnTo>
                        <a:lnTo>
                          <a:pt x="531" y="366"/>
                        </a:lnTo>
                        <a:lnTo>
                          <a:pt x="519" y="374"/>
                        </a:lnTo>
                        <a:lnTo>
                          <a:pt x="428" y="297"/>
                        </a:lnTo>
                        <a:lnTo>
                          <a:pt x="542" y="253"/>
                        </a:lnTo>
                        <a:close/>
                        <a:moveTo>
                          <a:pt x="615" y="132"/>
                        </a:moveTo>
                        <a:lnTo>
                          <a:pt x="615" y="132"/>
                        </a:lnTo>
                        <a:lnTo>
                          <a:pt x="629" y="134"/>
                        </a:lnTo>
                        <a:lnTo>
                          <a:pt x="642" y="137"/>
                        </a:lnTo>
                        <a:lnTo>
                          <a:pt x="652" y="144"/>
                        </a:lnTo>
                        <a:lnTo>
                          <a:pt x="663" y="151"/>
                        </a:lnTo>
                        <a:lnTo>
                          <a:pt x="670" y="162"/>
                        </a:lnTo>
                        <a:lnTo>
                          <a:pt x="677" y="173"/>
                        </a:lnTo>
                        <a:lnTo>
                          <a:pt x="681" y="185"/>
                        </a:lnTo>
                        <a:lnTo>
                          <a:pt x="682" y="199"/>
                        </a:lnTo>
                        <a:lnTo>
                          <a:pt x="681" y="212"/>
                        </a:lnTo>
                        <a:lnTo>
                          <a:pt x="677" y="224"/>
                        </a:lnTo>
                        <a:lnTo>
                          <a:pt x="670" y="235"/>
                        </a:lnTo>
                        <a:lnTo>
                          <a:pt x="663" y="246"/>
                        </a:lnTo>
                        <a:lnTo>
                          <a:pt x="652" y="253"/>
                        </a:lnTo>
                        <a:lnTo>
                          <a:pt x="642" y="260"/>
                        </a:lnTo>
                        <a:lnTo>
                          <a:pt x="629" y="263"/>
                        </a:lnTo>
                        <a:lnTo>
                          <a:pt x="615" y="265"/>
                        </a:lnTo>
                        <a:lnTo>
                          <a:pt x="602" y="263"/>
                        </a:lnTo>
                        <a:lnTo>
                          <a:pt x="590" y="260"/>
                        </a:lnTo>
                        <a:lnTo>
                          <a:pt x="578" y="253"/>
                        </a:lnTo>
                        <a:lnTo>
                          <a:pt x="569" y="246"/>
                        </a:lnTo>
                        <a:lnTo>
                          <a:pt x="560" y="235"/>
                        </a:lnTo>
                        <a:lnTo>
                          <a:pt x="555" y="224"/>
                        </a:lnTo>
                        <a:lnTo>
                          <a:pt x="551" y="212"/>
                        </a:lnTo>
                        <a:lnTo>
                          <a:pt x="549" y="199"/>
                        </a:lnTo>
                        <a:lnTo>
                          <a:pt x="551" y="185"/>
                        </a:lnTo>
                        <a:lnTo>
                          <a:pt x="555" y="173"/>
                        </a:lnTo>
                        <a:lnTo>
                          <a:pt x="560" y="162"/>
                        </a:lnTo>
                        <a:lnTo>
                          <a:pt x="569" y="151"/>
                        </a:lnTo>
                        <a:lnTo>
                          <a:pt x="578" y="144"/>
                        </a:lnTo>
                        <a:lnTo>
                          <a:pt x="590" y="137"/>
                        </a:lnTo>
                        <a:lnTo>
                          <a:pt x="602" y="134"/>
                        </a:lnTo>
                        <a:lnTo>
                          <a:pt x="615" y="132"/>
                        </a:lnTo>
                        <a:close/>
                        <a:moveTo>
                          <a:pt x="133" y="240"/>
                        </a:moveTo>
                        <a:lnTo>
                          <a:pt x="133" y="240"/>
                        </a:lnTo>
                        <a:lnTo>
                          <a:pt x="123" y="240"/>
                        </a:lnTo>
                        <a:lnTo>
                          <a:pt x="112" y="238"/>
                        </a:lnTo>
                        <a:lnTo>
                          <a:pt x="91" y="233"/>
                        </a:lnTo>
                        <a:lnTo>
                          <a:pt x="73" y="222"/>
                        </a:lnTo>
                        <a:lnTo>
                          <a:pt x="57" y="210"/>
                        </a:lnTo>
                        <a:lnTo>
                          <a:pt x="44" y="194"/>
                        </a:lnTo>
                        <a:lnTo>
                          <a:pt x="34" y="175"/>
                        </a:lnTo>
                        <a:lnTo>
                          <a:pt x="27" y="155"/>
                        </a:lnTo>
                        <a:lnTo>
                          <a:pt x="27" y="144"/>
                        </a:lnTo>
                        <a:lnTo>
                          <a:pt x="25" y="134"/>
                        </a:lnTo>
                        <a:lnTo>
                          <a:pt x="27" y="121"/>
                        </a:lnTo>
                        <a:lnTo>
                          <a:pt x="27" y="111"/>
                        </a:lnTo>
                        <a:lnTo>
                          <a:pt x="34" y="91"/>
                        </a:lnTo>
                        <a:lnTo>
                          <a:pt x="44" y="73"/>
                        </a:lnTo>
                        <a:lnTo>
                          <a:pt x="57" y="57"/>
                        </a:lnTo>
                        <a:lnTo>
                          <a:pt x="73" y="43"/>
                        </a:lnTo>
                        <a:lnTo>
                          <a:pt x="91" y="34"/>
                        </a:lnTo>
                        <a:lnTo>
                          <a:pt x="112" y="27"/>
                        </a:lnTo>
                        <a:lnTo>
                          <a:pt x="123" y="25"/>
                        </a:lnTo>
                        <a:lnTo>
                          <a:pt x="133" y="25"/>
                        </a:lnTo>
                        <a:lnTo>
                          <a:pt x="144" y="25"/>
                        </a:lnTo>
                        <a:lnTo>
                          <a:pt x="155" y="27"/>
                        </a:lnTo>
                        <a:lnTo>
                          <a:pt x="174" y="34"/>
                        </a:lnTo>
                        <a:lnTo>
                          <a:pt x="194" y="43"/>
                        </a:lnTo>
                        <a:lnTo>
                          <a:pt x="210" y="57"/>
                        </a:lnTo>
                        <a:lnTo>
                          <a:pt x="222" y="73"/>
                        </a:lnTo>
                        <a:lnTo>
                          <a:pt x="233" y="91"/>
                        </a:lnTo>
                        <a:lnTo>
                          <a:pt x="238" y="111"/>
                        </a:lnTo>
                        <a:lnTo>
                          <a:pt x="240" y="121"/>
                        </a:lnTo>
                        <a:lnTo>
                          <a:pt x="242" y="134"/>
                        </a:lnTo>
                        <a:lnTo>
                          <a:pt x="240" y="144"/>
                        </a:lnTo>
                        <a:lnTo>
                          <a:pt x="238" y="155"/>
                        </a:lnTo>
                        <a:lnTo>
                          <a:pt x="233" y="175"/>
                        </a:lnTo>
                        <a:lnTo>
                          <a:pt x="222" y="194"/>
                        </a:lnTo>
                        <a:lnTo>
                          <a:pt x="210" y="210"/>
                        </a:lnTo>
                        <a:lnTo>
                          <a:pt x="194" y="222"/>
                        </a:lnTo>
                        <a:lnTo>
                          <a:pt x="174" y="233"/>
                        </a:lnTo>
                        <a:lnTo>
                          <a:pt x="155" y="238"/>
                        </a:lnTo>
                        <a:lnTo>
                          <a:pt x="144" y="240"/>
                        </a:lnTo>
                        <a:lnTo>
                          <a:pt x="133" y="240"/>
                        </a:lnTo>
                        <a:close/>
                        <a:moveTo>
                          <a:pt x="380" y="528"/>
                        </a:moveTo>
                        <a:lnTo>
                          <a:pt x="380" y="528"/>
                        </a:lnTo>
                        <a:lnTo>
                          <a:pt x="380" y="541"/>
                        </a:lnTo>
                        <a:lnTo>
                          <a:pt x="375" y="553"/>
                        </a:lnTo>
                        <a:lnTo>
                          <a:pt x="370" y="564"/>
                        </a:lnTo>
                        <a:lnTo>
                          <a:pt x="361" y="574"/>
                        </a:lnTo>
                        <a:lnTo>
                          <a:pt x="352" y="582"/>
                        </a:lnTo>
                        <a:lnTo>
                          <a:pt x="341" y="589"/>
                        </a:lnTo>
                        <a:lnTo>
                          <a:pt x="329" y="592"/>
                        </a:lnTo>
                        <a:lnTo>
                          <a:pt x="315" y="594"/>
                        </a:lnTo>
                        <a:lnTo>
                          <a:pt x="302" y="592"/>
                        </a:lnTo>
                        <a:lnTo>
                          <a:pt x="290" y="589"/>
                        </a:lnTo>
                        <a:lnTo>
                          <a:pt x="277" y="582"/>
                        </a:lnTo>
                        <a:lnTo>
                          <a:pt x="268" y="574"/>
                        </a:lnTo>
                        <a:lnTo>
                          <a:pt x="259" y="564"/>
                        </a:lnTo>
                        <a:lnTo>
                          <a:pt x="254" y="553"/>
                        </a:lnTo>
                        <a:lnTo>
                          <a:pt x="249" y="541"/>
                        </a:lnTo>
                        <a:lnTo>
                          <a:pt x="249" y="528"/>
                        </a:lnTo>
                        <a:lnTo>
                          <a:pt x="249" y="514"/>
                        </a:lnTo>
                        <a:lnTo>
                          <a:pt x="254" y="502"/>
                        </a:lnTo>
                        <a:lnTo>
                          <a:pt x="259" y="491"/>
                        </a:lnTo>
                        <a:lnTo>
                          <a:pt x="268" y="480"/>
                        </a:lnTo>
                        <a:lnTo>
                          <a:pt x="277" y="473"/>
                        </a:lnTo>
                        <a:lnTo>
                          <a:pt x="290" y="466"/>
                        </a:lnTo>
                        <a:lnTo>
                          <a:pt x="302" y="462"/>
                        </a:lnTo>
                        <a:lnTo>
                          <a:pt x="315" y="461"/>
                        </a:lnTo>
                        <a:lnTo>
                          <a:pt x="329" y="462"/>
                        </a:lnTo>
                        <a:lnTo>
                          <a:pt x="341" y="466"/>
                        </a:lnTo>
                        <a:lnTo>
                          <a:pt x="352" y="473"/>
                        </a:lnTo>
                        <a:lnTo>
                          <a:pt x="361" y="480"/>
                        </a:lnTo>
                        <a:lnTo>
                          <a:pt x="370" y="491"/>
                        </a:lnTo>
                        <a:lnTo>
                          <a:pt x="375" y="502"/>
                        </a:lnTo>
                        <a:lnTo>
                          <a:pt x="380" y="514"/>
                        </a:lnTo>
                        <a:lnTo>
                          <a:pt x="380" y="528"/>
                        </a:lnTo>
                        <a:close/>
                        <a:moveTo>
                          <a:pt x="576" y="407"/>
                        </a:moveTo>
                        <a:lnTo>
                          <a:pt x="576" y="407"/>
                        </a:lnTo>
                        <a:lnTo>
                          <a:pt x="585" y="407"/>
                        </a:lnTo>
                        <a:lnTo>
                          <a:pt x="592" y="409"/>
                        </a:lnTo>
                        <a:lnTo>
                          <a:pt x="597" y="413"/>
                        </a:lnTo>
                        <a:lnTo>
                          <a:pt x="602" y="418"/>
                        </a:lnTo>
                        <a:lnTo>
                          <a:pt x="608" y="423"/>
                        </a:lnTo>
                        <a:lnTo>
                          <a:pt x="611" y="430"/>
                        </a:lnTo>
                        <a:lnTo>
                          <a:pt x="613" y="438"/>
                        </a:lnTo>
                        <a:lnTo>
                          <a:pt x="615" y="445"/>
                        </a:lnTo>
                        <a:lnTo>
                          <a:pt x="613" y="452"/>
                        </a:lnTo>
                        <a:lnTo>
                          <a:pt x="611" y="459"/>
                        </a:lnTo>
                        <a:lnTo>
                          <a:pt x="608" y="466"/>
                        </a:lnTo>
                        <a:lnTo>
                          <a:pt x="602" y="471"/>
                        </a:lnTo>
                        <a:lnTo>
                          <a:pt x="597" y="477"/>
                        </a:lnTo>
                        <a:lnTo>
                          <a:pt x="592" y="478"/>
                        </a:lnTo>
                        <a:lnTo>
                          <a:pt x="585" y="482"/>
                        </a:lnTo>
                        <a:lnTo>
                          <a:pt x="576" y="482"/>
                        </a:lnTo>
                        <a:lnTo>
                          <a:pt x="569" y="482"/>
                        </a:lnTo>
                        <a:lnTo>
                          <a:pt x="562" y="478"/>
                        </a:lnTo>
                        <a:lnTo>
                          <a:pt x="555" y="477"/>
                        </a:lnTo>
                        <a:lnTo>
                          <a:pt x="549" y="471"/>
                        </a:lnTo>
                        <a:lnTo>
                          <a:pt x="546" y="466"/>
                        </a:lnTo>
                        <a:lnTo>
                          <a:pt x="542" y="459"/>
                        </a:lnTo>
                        <a:lnTo>
                          <a:pt x="539" y="452"/>
                        </a:lnTo>
                        <a:lnTo>
                          <a:pt x="539" y="445"/>
                        </a:lnTo>
                        <a:lnTo>
                          <a:pt x="539" y="438"/>
                        </a:lnTo>
                        <a:lnTo>
                          <a:pt x="542" y="430"/>
                        </a:lnTo>
                        <a:lnTo>
                          <a:pt x="546" y="423"/>
                        </a:lnTo>
                        <a:lnTo>
                          <a:pt x="549" y="418"/>
                        </a:lnTo>
                        <a:lnTo>
                          <a:pt x="555" y="413"/>
                        </a:lnTo>
                        <a:lnTo>
                          <a:pt x="562" y="409"/>
                        </a:lnTo>
                        <a:lnTo>
                          <a:pt x="569" y="407"/>
                        </a:lnTo>
                        <a:lnTo>
                          <a:pt x="576" y="40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7958" name="Group 416"/>
              <p:cNvGrpSpPr>
                <a:grpSpLocks/>
              </p:cNvGrpSpPr>
              <p:nvPr/>
            </p:nvGrpSpPr>
            <p:grpSpPr bwMode="auto">
              <a:xfrm>
                <a:off x="2835" y="48"/>
                <a:ext cx="171" cy="171"/>
                <a:chOff x="310" y="1632"/>
                <a:chExt cx="446" cy="446"/>
              </a:xfrm>
            </p:grpSpPr>
            <p:sp>
              <p:nvSpPr>
                <p:cNvPr id="37959" name="Oval 417"/>
                <p:cNvSpPr>
                  <a:spLocks noChangeArrowheads="1"/>
                </p:cNvSpPr>
                <p:nvPr/>
              </p:nvSpPr>
              <p:spPr bwMode="auto">
                <a:xfrm>
                  <a:off x="310" y="1632"/>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sp>
              <p:nvSpPr>
                <p:cNvPr id="37960" name="Freeform 418"/>
                <p:cNvSpPr>
                  <a:spLocks noEditPoints="1"/>
                </p:cNvSpPr>
                <p:nvPr/>
              </p:nvSpPr>
              <p:spPr bwMode="auto">
                <a:xfrm>
                  <a:off x="408" y="1723"/>
                  <a:ext cx="249" cy="270"/>
                </a:xfrm>
                <a:custGeom>
                  <a:avLst/>
                  <a:gdLst>
                    <a:gd name="T0" fmla="*/ 1 w 393"/>
                    <a:gd name="T1" fmla="*/ 1 h 514"/>
                    <a:gd name="T2" fmla="*/ 1 w 393"/>
                    <a:gd name="T3" fmla="*/ 1 h 514"/>
                    <a:gd name="T4" fmla="*/ 1 w 393"/>
                    <a:gd name="T5" fmla="*/ 1 h 514"/>
                    <a:gd name="T6" fmla="*/ 1 w 393"/>
                    <a:gd name="T7" fmla="*/ 1 h 514"/>
                    <a:gd name="T8" fmla="*/ 0 w 393"/>
                    <a:gd name="T9" fmla="*/ 1 h 514"/>
                    <a:gd name="T10" fmla="*/ 1 w 393"/>
                    <a:gd name="T11" fmla="*/ 1 h 514"/>
                    <a:gd name="T12" fmla="*/ 1 w 393"/>
                    <a:gd name="T13" fmla="*/ 1 h 514"/>
                    <a:gd name="T14" fmla="*/ 1 w 393"/>
                    <a:gd name="T15" fmla="*/ 1 h 514"/>
                    <a:gd name="T16" fmla="*/ 1 w 393"/>
                    <a:gd name="T17" fmla="*/ 1 h 514"/>
                    <a:gd name="T18" fmla="*/ 1 w 393"/>
                    <a:gd name="T19" fmla="*/ 1 h 514"/>
                    <a:gd name="T20" fmla="*/ 1 w 393"/>
                    <a:gd name="T21" fmla="*/ 1 h 514"/>
                    <a:gd name="T22" fmla="*/ 1 w 393"/>
                    <a:gd name="T23" fmla="*/ 1 h 514"/>
                    <a:gd name="T24" fmla="*/ 1 w 393"/>
                    <a:gd name="T25" fmla="*/ 1 h 514"/>
                    <a:gd name="T26" fmla="*/ 1 w 393"/>
                    <a:gd name="T27" fmla="*/ 1 h 514"/>
                    <a:gd name="T28" fmla="*/ 1 w 393"/>
                    <a:gd name="T29" fmla="*/ 1 h 514"/>
                    <a:gd name="T30" fmla="*/ 1 w 393"/>
                    <a:gd name="T31" fmla="*/ 1 h 514"/>
                    <a:gd name="T32" fmla="*/ 1 w 393"/>
                    <a:gd name="T33" fmla="*/ 1 h 514"/>
                    <a:gd name="T34" fmla="*/ 1 w 393"/>
                    <a:gd name="T35" fmla="*/ 1 h 514"/>
                    <a:gd name="T36" fmla="*/ 1 w 393"/>
                    <a:gd name="T37" fmla="*/ 1 h 514"/>
                    <a:gd name="T38" fmla="*/ 1 w 393"/>
                    <a:gd name="T39" fmla="*/ 1 h 514"/>
                    <a:gd name="T40" fmla="*/ 1 w 393"/>
                    <a:gd name="T41" fmla="*/ 1 h 514"/>
                    <a:gd name="T42" fmla="*/ 1 w 393"/>
                    <a:gd name="T43" fmla="*/ 1 h 514"/>
                    <a:gd name="T44" fmla="*/ 1 w 393"/>
                    <a:gd name="T45" fmla="*/ 1 h 514"/>
                    <a:gd name="T46" fmla="*/ 1 w 393"/>
                    <a:gd name="T47" fmla="*/ 1 h 514"/>
                    <a:gd name="T48" fmla="*/ 1 w 393"/>
                    <a:gd name="T49" fmla="*/ 1 h 514"/>
                    <a:gd name="T50" fmla="*/ 1 w 393"/>
                    <a:gd name="T51" fmla="*/ 1 h 514"/>
                    <a:gd name="T52" fmla="*/ 1 w 393"/>
                    <a:gd name="T53" fmla="*/ 1 h 514"/>
                    <a:gd name="T54" fmla="*/ 1 w 393"/>
                    <a:gd name="T55" fmla="*/ 1 h 514"/>
                    <a:gd name="T56" fmla="*/ 1 w 393"/>
                    <a:gd name="T57" fmla="*/ 1 h 514"/>
                    <a:gd name="T58" fmla="*/ 1 w 393"/>
                    <a:gd name="T59" fmla="*/ 1 h 514"/>
                    <a:gd name="T60" fmla="*/ 1 w 393"/>
                    <a:gd name="T61" fmla="*/ 1 h 514"/>
                    <a:gd name="T62" fmla="*/ 1 w 393"/>
                    <a:gd name="T63" fmla="*/ 1 h 514"/>
                    <a:gd name="T64" fmla="*/ 1 w 393"/>
                    <a:gd name="T65" fmla="*/ 1 h 514"/>
                    <a:gd name="T66" fmla="*/ 1 w 393"/>
                    <a:gd name="T67" fmla="*/ 1 h 514"/>
                    <a:gd name="T68" fmla="*/ 1 w 393"/>
                    <a:gd name="T69" fmla="*/ 1 h 514"/>
                    <a:gd name="T70" fmla="*/ 1 w 393"/>
                    <a:gd name="T71" fmla="*/ 1 h 514"/>
                    <a:gd name="T72" fmla="*/ 1 w 393"/>
                    <a:gd name="T73" fmla="*/ 1 h 514"/>
                    <a:gd name="T74" fmla="*/ 1 w 393"/>
                    <a:gd name="T75" fmla="*/ 1 h 514"/>
                    <a:gd name="T76" fmla="*/ 1 w 393"/>
                    <a:gd name="T77" fmla="*/ 1 h 514"/>
                    <a:gd name="T78" fmla="*/ 1 w 393"/>
                    <a:gd name="T79" fmla="*/ 1 h 514"/>
                    <a:gd name="T80" fmla="*/ 1 w 393"/>
                    <a:gd name="T81" fmla="*/ 1 h 514"/>
                    <a:gd name="T82" fmla="*/ 1 w 393"/>
                    <a:gd name="T83" fmla="*/ 1 h 514"/>
                    <a:gd name="T84" fmla="*/ 1 w 393"/>
                    <a:gd name="T85" fmla="*/ 1 h 514"/>
                    <a:gd name="T86" fmla="*/ 1 w 393"/>
                    <a:gd name="T87" fmla="*/ 1 h 514"/>
                    <a:gd name="T88" fmla="*/ 1 w 393"/>
                    <a:gd name="T89" fmla="*/ 1 h 514"/>
                    <a:gd name="T90" fmla="*/ 1 w 393"/>
                    <a:gd name="T91" fmla="*/ 1 h 514"/>
                    <a:gd name="T92" fmla="*/ 1 w 393"/>
                    <a:gd name="T93" fmla="*/ 1 h 514"/>
                    <a:gd name="T94" fmla="*/ 1 w 393"/>
                    <a:gd name="T95" fmla="*/ 1 h 514"/>
                    <a:gd name="T96" fmla="*/ 1 w 393"/>
                    <a:gd name="T97" fmla="*/ 1 h 514"/>
                    <a:gd name="T98" fmla="*/ 1 w 393"/>
                    <a:gd name="T99" fmla="*/ 1 h 514"/>
                    <a:gd name="T100" fmla="*/ 1 w 393"/>
                    <a:gd name="T101" fmla="*/ 1 h 514"/>
                    <a:gd name="T102" fmla="*/ 1 w 393"/>
                    <a:gd name="T103" fmla="*/ 1 h 514"/>
                    <a:gd name="T104" fmla="*/ 1 w 393"/>
                    <a:gd name="T105" fmla="*/ 1 h 514"/>
                    <a:gd name="T106" fmla="*/ 1 w 393"/>
                    <a:gd name="T107" fmla="*/ 1 h 514"/>
                    <a:gd name="T108" fmla="*/ 1 w 393"/>
                    <a:gd name="T109" fmla="*/ 1 h 51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93"/>
                    <a:gd name="T166" fmla="*/ 0 h 514"/>
                    <a:gd name="T167" fmla="*/ 393 w 393"/>
                    <a:gd name="T168" fmla="*/ 514 h 51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93" h="514">
                      <a:moveTo>
                        <a:pt x="330" y="13"/>
                      </a:moveTo>
                      <a:lnTo>
                        <a:pt x="330" y="13"/>
                      </a:lnTo>
                      <a:lnTo>
                        <a:pt x="301" y="7"/>
                      </a:lnTo>
                      <a:lnTo>
                        <a:pt x="268" y="4"/>
                      </a:lnTo>
                      <a:lnTo>
                        <a:pt x="233" y="2"/>
                      </a:lnTo>
                      <a:lnTo>
                        <a:pt x="196" y="0"/>
                      </a:lnTo>
                      <a:lnTo>
                        <a:pt x="159" y="2"/>
                      </a:lnTo>
                      <a:lnTo>
                        <a:pt x="124" y="4"/>
                      </a:lnTo>
                      <a:lnTo>
                        <a:pt x="92" y="7"/>
                      </a:lnTo>
                      <a:lnTo>
                        <a:pt x="63" y="13"/>
                      </a:lnTo>
                      <a:lnTo>
                        <a:pt x="48" y="17"/>
                      </a:lnTo>
                      <a:lnTo>
                        <a:pt x="35" y="20"/>
                      </a:lnTo>
                      <a:lnTo>
                        <a:pt x="24" y="25"/>
                      </a:lnTo>
                      <a:lnTo>
                        <a:pt x="15" y="29"/>
                      </a:lnTo>
                      <a:lnTo>
                        <a:pt x="8" y="35"/>
                      </a:lnTo>
                      <a:lnTo>
                        <a:pt x="4" y="40"/>
                      </a:lnTo>
                      <a:lnTo>
                        <a:pt x="1" y="47"/>
                      </a:lnTo>
                      <a:lnTo>
                        <a:pt x="0" y="53"/>
                      </a:lnTo>
                      <a:lnTo>
                        <a:pt x="0" y="461"/>
                      </a:lnTo>
                      <a:lnTo>
                        <a:pt x="1" y="467"/>
                      </a:lnTo>
                      <a:lnTo>
                        <a:pt x="4" y="473"/>
                      </a:lnTo>
                      <a:lnTo>
                        <a:pt x="8" y="479"/>
                      </a:lnTo>
                      <a:lnTo>
                        <a:pt x="15" y="485"/>
                      </a:lnTo>
                      <a:lnTo>
                        <a:pt x="24" y="489"/>
                      </a:lnTo>
                      <a:lnTo>
                        <a:pt x="35" y="493"/>
                      </a:lnTo>
                      <a:lnTo>
                        <a:pt x="48" y="497"/>
                      </a:lnTo>
                      <a:lnTo>
                        <a:pt x="63" y="501"/>
                      </a:lnTo>
                      <a:lnTo>
                        <a:pt x="92" y="507"/>
                      </a:lnTo>
                      <a:lnTo>
                        <a:pt x="124" y="510"/>
                      </a:lnTo>
                      <a:lnTo>
                        <a:pt x="159" y="512"/>
                      </a:lnTo>
                      <a:lnTo>
                        <a:pt x="196" y="514"/>
                      </a:lnTo>
                      <a:lnTo>
                        <a:pt x="233" y="512"/>
                      </a:lnTo>
                      <a:lnTo>
                        <a:pt x="268" y="510"/>
                      </a:lnTo>
                      <a:lnTo>
                        <a:pt x="301" y="507"/>
                      </a:lnTo>
                      <a:lnTo>
                        <a:pt x="330" y="501"/>
                      </a:lnTo>
                      <a:lnTo>
                        <a:pt x="345" y="497"/>
                      </a:lnTo>
                      <a:lnTo>
                        <a:pt x="358" y="493"/>
                      </a:lnTo>
                      <a:lnTo>
                        <a:pt x="368" y="489"/>
                      </a:lnTo>
                      <a:lnTo>
                        <a:pt x="377" y="485"/>
                      </a:lnTo>
                      <a:lnTo>
                        <a:pt x="384" y="479"/>
                      </a:lnTo>
                      <a:lnTo>
                        <a:pt x="389" y="473"/>
                      </a:lnTo>
                      <a:lnTo>
                        <a:pt x="391" y="467"/>
                      </a:lnTo>
                      <a:lnTo>
                        <a:pt x="393" y="461"/>
                      </a:lnTo>
                      <a:lnTo>
                        <a:pt x="393" y="53"/>
                      </a:lnTo>
                      <a:lnTo>
                        <a:pt x="391" y="47"/>
                      </a:lnTo>
                      <a:lnTo>
                        <a:pt x="389" y="40"/>
                      </a:lnTo>
                      <a:lnTo>
                        <a:pt x="384" y="35"/>
                      </a:lnTo>
                      <a:lnTo>
                        <a:pt x="377" y="29"/>
                      </a:lnTo>
                      <a:lnTo>
                        <a:pt x="368" y="25"/>
                      </a:lnTo>
                      <a:lnTo>
                        <a:pt x="358" y="20"/>
                      </a:lnTo>
                      <a:lnTo>
                        <a:pt x="345" y="17"/>
                      </a:lnTo>
                      <a:lnTo>
                        <a:pt x="330" y="13"/>
                      </a:lnTo>
                      <a:close/>
                      <a:moveTo>
                        <a:pt x="369" y="461"/>
                      </a:moveTo>
                      <a:lnTo>
                        <a:pt x="369" y="461"/>
                      </a:lnTo>
                      <a:lnTo>
                        <a:pt x="365" y="465"/>
                      </a:lnTo>
                      <a:lnTo>
                        <a:pt x="357" y="468"/>
                      </a:lnTo>
                      <a:lnTo>
                        <a:pt x="341" y="474"/>
                      </a:lnTo>
                      <a:lnTo>
                        <a:pt x="318" y="480"/>
                      </a:lnTo>
                      <a:lnTo>
                        <a:pt x="292" y="483"/>
                      </a:lnTo>
                      <a:lnTo>
                        <a:pt x="262" y="487"/>
                      </a:lnTo>
                      <a:lnTo>
                        <a:pt x="230" y="489"/>
                      </a:lnTo>
                      <a:lnTo>
                        <a:pt x="196" y="490"/>
                      </a:lnTo>
                      <a:lnTo>
                        <a:pt x="163" y="489"/>
                      </a:lnTo>
                      <a:lnTo>
                        <a:pt x="130" y="487"/>
                      </a:lnTo>
                      <a:lnTo>
                        <a:pt x="101" y="483"/>
                      </a:lnTo>
                      <a:lnTo>
                        <a:pt x="74" y="480"/>
                      </a:lnTo>
                      <a:lnTo>
                        <a:pt x="51" y="474"/>
                      </a:lnTo>
                      <a:lnTo>
                        <a:pt x="36" y="468"/>
                      </a:lnTo>
                      <a:lnTo>
                        <a:pt x="28" y="465"/>
                      </a:lnTo>
                      <a:lnTo>
                        <a:pt x="23" y="461"/>
                      </a:lnTo>
                      <a:lnTo>
                        <a:pt x="23" y="352"/>
                      </a:lnTo>
                      <a:lnTo>
                        <a:pt x="41" y="359"/>
                      </a:lnTo>
                      <a:lnTo>
                        <a:pt x="63" y="365"/>
                      </a:lnTo>
                      <a:lnTo>
                        <a:pt x="92" y="370"/>
                      </a:lnTo>
                      <a:lnTo>
                        <a:pt x="124" y="374"/>
                      </a:lnTo>
                      <a:lnTo>
                        <a:pt x="159" y="377"/>
                      </a:lnTo>
                      <a:lnTo>
                        <a:pt x="196" y="377"/>
                      </a:lnTo>
                      <a:lnTo>
                        <a:pt x="233" y="377"/>
                      </a:lnTo>
                      <a:lnTo>
                        <a:pt x="268" y="374"/>
                      </a:lnTo>
                      <a:lnTo>
                        <a:pt x="301" y="370"/>
                      </a:lnTo>
                      <a:lnTo>
                        <a:pt x="330" y="365"/>
                      </a:lnTo>
                      <a:lnTo>
                        <a:pt x="352" y="359"/>
                      </a:lnTo>
                      <a:lnTo>
                        <a:pt x="369" y="352"/>
                      </a:lnTo>
                      <a:lnTo>
                        <a:pt x="369" y="461"/>
                      </a:lnTo>
                      <a:close/>
                      <a:moveTo>
                        <a:pt x="369" y="53"/>
                      </a:moveTo>
                      <a:lnTo>
                        <a:pt x="369" y="53"/>
                      </a:lnTo>
                      <a:lnTo>
                        <a:pt x="365" y="56"/>
                      </a:lnTo>
                      <a:lnTo>
                        <a:pt x="357" y="61"/>
                      </a:lnTo>
                      <a:lnTo>
                        <a:pt x="341" y="65"/>
                      </a:lnTo>
                      <a:lnTo>
                        <a:pt x="318" y="71"/>
                      </a:lnTo>
                      <a:lnTo>
                        <a:pt x="292" y="76"/>
                      </a:lnTo>
                      <a:lnTo>
                        <a:pt x="262" y="79"/>
                      </a:lnTo>
                      <a:lnTo>
                        <a:pt x="230" y="81"/>
                      </a:lnTo>
                      <a:lnTo>
                        <a:pt x="196" y="82"/>
                      </a:lnTo>
                      <a:lnTo>
                        <a:pt x="163" y="81"/>
                      </a:lnTo>
                      <a:lnTo>
                        <a:pt x="130" y="79"/>
                      </a:lnTo>
                      <a:lnTo>
                        <a:pt x="101" y="76"/>
                      </a:lnTo>
                      <a:lnTo>
                        <a:pt x="74" y="71"/>
                      </a:lnTo>
                      <a:lnTo>
                        <a:pt x="51" y="65"/>
                      </a:lnTo>
                      <a:lnTo>
                        <a:pt x="36" y="61"/>
                      </a:lnTo>
                      <a:lnTo>
                        <a:pt x="28" y="56"/>
                      </a:lnTo>
                      <a:lnTo>
                        <a:pt x="23" y="53"/>
                      </a:lnTo>
                      <a:lnTo>
                        <a:pt x="28" y="49"/>
                      </a:lnTo>
                      <a:lnTo>
                        <a:pt x="36" y="45"/>
                      </a:lnTo>
                      <a:lnTo>
                        <a:pt x="51" y="40"/>
                      </a:lnTo>
                      <a:lnTo>
                        <a:pt x="74" y="34"/>
                      </a:lnTo>
                      <a:lnTo>
                        <a:pt x="101" y="29"/>
                      </a:lnTo>
                      <a:lnTo>
                        <a:pt x="130" y="27"/>
                      </a:lnTo>
                      <a:lnTo>
                        <a:pt x="163" y="25"/>
                      </a:lnTo>
                      <a:lnTo>
                        <a:pt x="196" y="24"/>
                      </a:lnTo>
                      <a:lnTo>
                        <a:pt x="230" y="25"/>
                      </a:lnTo>
                      <a:lnTo>
                        <a:pt x="262" y="27"/>
                      </a:lnTo>
                      <a:lnTo>
                        <a:pt x="292" y="29"/>
                      </a:lnTo>
                      <a:lnTo>
                        <a:pt x="318" y="34"/>
                      </a:lnTo>
                      <a:lnTo>
                        <a:pt x="341" y="40"/>
                      </a:lnTo>
                      <a:lnTo>
                        <a:pt x="357" y="45"/>
                      </a:lnTo>
                      <a:lnTo>
                        <a:pt x="365" y="49"/>
                      </a:lnTo>
                      <a:lnTo>
                        <a:pt x="369" y="53"/>
                      </a:lnTo>
                      <a:close/>
                      <a:moveTo>
                        <a:pt x="369" y="324"/>
                      </a:moveTo>
                      <a:lnTo>
                        <a:pt x="369" y="324"/>
                      </a:lnTo>
                      <a:lnTo>
                        <a:pt x="366" y="328"/>
                      </a:lnTo>
                      <a:lnTo>
                        <a:pt x="358" y="332"/>
                      </a:lnTo>
                      <a:lnTo>
                        <a:pt x="343" y="338"/>
                      </a:lnTo>
                      <a:lnTo>
                        <a:pt x="318" y="343"/>
                      </a:lnTo>
                      <a:lnTo>
                        <a:pt x="292" y="348"/>
                      </a:lnTo>
                      <a:lnTo>
                        <a:pt x="262" y="351"/>
                      </a:lnTo>
                      <a:lnTo>
                        <a:pt x="230" y="353"/>
                      </a:lnTo>
                      <a:lnTo>
                        <a:pt x="196" y="353"/>
                      </a:lnTo>
                      <a:lnTo>
                        <a:pt x="163" y="353"/>
                      </a:lnTo>
                      <a:lnTo>
                        <a:pt x="130" y="351"/>
                      </a:lnTo>
                      <a:lnTo>
                        <a:pt x="101" y="348"/>
                      </a:lnTo>
                      <a:lnTo>
                        <a:pt x="74" y="343"/>
                      </a:lnTo>
                      <a:lnTo>
                        <a:pt x="51" y="338"/>
                      </a:lnTo>
                      <a:lnTo>
                        <a:pt x="35" y="332"/>
                      </a:lnTo>
                      <a:lnTo>
                        <a:pt x="27" y="328"/>
                      </a:lnTo>
                      <a:lnTo>
                        <a:pt x="23" y="324"/>
                      </a:lnTo>
                      <a:lnTo>
                        <a:pt x="23" y="216"/>
                      </a:lnTo>
                      <a:lnTo>
                        <a:pt x="41" y="223"/>
                      </a:lnTo>
                      <a:lnTo>
                        <a:pt x="63" y="229"/>
                      </a:lnTo>
                      <a:lnTo>
                        <a:pt x="92" y="234"/>
                      </a:lnTo>
                      <a:lnTo>
                        <a:pt x="124" y="237"/>
                      </a:lnTo>
                      <a:lnTo>
                        <a:pt x="159" y="240"/>
                      </a:lnTo>
                      <a:lnTo>
                        <a:pt x="196" y="241"/>
                      </a:lnTo>
                      <a:lnTo>
                        <a:pt x="233" y="240"/>
                      </a:lnTo>
                      <a:lnTo>
                        <a:pt x="268" y="237"/>
                      </a:lnTo>
                      <a:lnTo>
                        <a:pt x="301" y="234"/>
                      </a:lnTo>
                      <a:lnTo>
                        <a:pt x="330" y="229"/>
                      </a:lnTo>
                      <a:lnTo>
                        <a:pt x="352" y="223"/>
                      </a:lnTo>
                      <a:lnTo>
                        <a:pt x="369" y="216"/>
                      </a:lnTo>
                      <a:lnTo>
                        <a:pt x="369" y="324"/>
                      </a:lnTo>
                      <a:close/>
                      <a:moveTo>
                        <a:pt x="369" y="189"/>
                      </a:moveTo>
                      <a:lnTo>
                        <a:pt x="369" y="189"/>
                      </a:lnTo>
                      <a:lnTo>
                        <a:pt x="366" y="192"/>
                      </a:lnTo>
                      <a:lnTo>
                        <a:pt x="358" y="197"/>
                      </a:lnTo>
                      <a:lnTo>
                        <a:pt x="343" y="201"/>
                      </a:lnTo>
                      <a:lnTo>
                        <a:pt x="318" y="207"/>
                      </a:lnTo>
                      <a:lnTo>
                        <a:pt x="292" y="212"/>
                      </a:lnTo>
                      <a:lnTo>
                        <a:pt x="262" y="215"/>
                      </a:lnTo>
                      <a:lnTo>
                        <a:pt x="230" y="218"/>
                      </a:lnTo>
                      <a:lnTo>
                        <a:pt x="196" y="218"/>
                      </a:lnTo>
                      <a:lnTo>
                        <a:pt x="163" y="218"/>
                      </a:lnTo>
                      <a:lnTo>
                        <a:pt x="130" y="215"/>
                      </a:lnTo>
                      <a:lnTo>
                        <a:pt x="101" y="212"/>
                      </a:lnTo>
                      <a:lnTo>
                        <a:pt x="74" y="207"/>
                      </a:lnTo>
                      <a:lnTo>
                        <a:pt x="51" y="201"/>
                      </a:lnTo>
                      <a:lnTo>
                        <a:pt x="35" y="197"/>
                      </a:lnTo>
                      <a:lnTo>
                        <a:pt x="27" y="192"/>
                      </a:lnTo>
                      <a:lnTo>
                        <a:pt x="23" y="189"/>
                      </a:lnTo>
                      <a:lnTo>
                        <a:pt x="23" y="81"/>
                      </a:lnTo>
                      <a:lnTo>
                        <a:pt x="41" y="86"/>
                      </a:lnTo>
                      <a:lnTo>
                        <a:pt x="63" y="93"/>
                      </a:lnTo>
                      <a:lnTo>
                        <a:pt x="92" y="98"/>
                      </a:lnTo>
                      <a:lnTo>
                        <a:pt x="124" y="101"/>
                      </a:lnTo>
                      <a:lnTo>
                        <a:pt x="159" y="104"/>
                      </a:lnTo>
                      <a:lnTo>
                        <a:pt x="196" y="105"/>
                      </a:lnTo>
                      <a:lnTo>
                        <a:pt x="233" y="104"/>
                      </a:lnTo>
                      <a:lnTo>
                        <a:pt x="268" y="101"/>
                      </a:lnTo>
                      <a:lnTo>
                        <a:pt x="301" y="98"/>
                      </a:lnTo>
                      <a:lnTo>
                        <a:pt x="330" y="93"/>
                      </a:lnTo>
                      <a:lnTo>
                        <a:pt x="352" y="86"/>
                      </a:lnTo>
                      <a:lnTo>
                        <a:pt x="369" y="81"/>
                      </a:lnTo>
                      <a:lnTo>
                        <a:pt x="369" y="18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7918" name="Group 419"/>
            <p:cNvGrpSpPr>
              <a:grpSpLocks/>
            </p:cNvGrpSpPr>
            <p:nvPr/>
          </p:nvGrpSpPr>
          <p:grpSpPr bwMode="auto">
            <a:xfrm>
              <a:off x="4816475" y="4165600"/>
              <a:ext cx="601663" cy="173038"/>
              <a:chOff x="2406" y="48"/>
              <a:chExt cx="600" cy="171"/>
            </a:xfrm>
          </p:grpSpPr>
          <p:grpSp>
            <p:nvGrpSpPr>
              <p:cNvPr id="37940" name="Group 420"/>
              <p:cNvGrpSpPr>
                <a:grpSpLocks/>
              </p:cNvGrpSpPr>
              <p:nvPr/>
            </p:nvGrpSpPr>
            <p:grpSpPr bwMode="auto">
              <a:xfrm>
                <a:off x="2620" y="48"/>
                <a:ext cx="171" cy="171"/>
                <a:chOff x="310" y="764"/>
                <a:chExt cx="446" cy="446"/>
              </a:xfrm>
            </p:grpSpPr>
            <p:sp>
              <p:nvSpPr>
                <p:cNvPr id="37949" name="Oval 421"/>
                <p:cNvSpPr>
                  <a:spLocks noChangeArrowheads="1"/>
                </p:cNvSpPr>
                <p:nvPr/>
              </p:nvSpPr>
              <p:spPr bwMode="auto">
                <a:xfrm>
                  <a:off x="309" y="764"/>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grpSp>
              <p:nvGrpSpPr>
                <p:cNvPr id="37950" name="Group 422"/>
                <p:cNvGrpSpPr>
                  <a:grpSpLocks/>
                </p:cNvGrpSpPr>
                <p:nvPr/>
              </p:nvGrpSpPr>
              <p:grpSpPr bwMode="auto">
                <a:xfrm>
                  <a:off x="457" y="831"/>
                  <a:ext cx="153" cy="321"/>
                  <a:chOff x="5350" y="980"/>
                  <a:chExt cx="1230" cy="2586"/>
                </a:xfrm>
              </p:grpSpPr>
              <p:sp>
                <p:nvSpPr>
                  <p:cNvPr id="37951" name="Freeform 423"/>
                  <p:cNvSpPr>
                    <a:spLocks/>
                  </p:cNvSpPr>
                  <p:nvPr/>
                </p:nvSpPr>
                <p:spPr bwMode="auto">
                  <a:xfrm>
                    <a:off x="5369" y="980"/>
                    <a:ext cx="1198" cy="82"/>
                  </a:xfrm>
                  <a:custGeom>
                    <a:avLst/>
                    <a:gdLst>
                      <a:gd name="T0" fmla="*/ 2147483647 w 379"/>
                      <a:gd name="T1" fmla="*/ 744478043 h 27"/>
                      <a:gd name="T2" fmla="*/ 2147483647 w 379"/>
                      <a:gd name="T3" fmla="*/ 0 h 27"/>
                      <a:gd name="T4" fmla="*/ 189214684 w 379"/>
                      <a:gd name="T5" fmla="*/ 203741868 h 27"/>
                      <a:gd name="T6" fmla="*/ 189214684 w 379"/>
                      <a:gd name="T7" fmla="*/ 203741868 h 27"/>
                      <a:gd name="T8" fmla="*/ 189214684 w 379"/>
                      <a:gd name="T9" fmla="*/ 203741868 h 27"/>
                      <a:gd name="T10" fmla="*/ 0 w 379"/>
                      <a:gd name="T11" fmla="*/ 203741868 h 27"/>
                      <a:gd name="T12" fmla="*/ 189214684 w 379"/>
                      <a:gd name="T13" fmla="*/ 261750378 h 27"/>
                      <a:gd name="T14" fmla="*/ 2147483647 w 379"/>
                      <a:gd name="T15" fmla="*/ 1413718030 h 27"/>
                      <a:gd name="T16" fmla="*/ 2147483647 w 379"/>
                      <a:gd name="T17" fmla="*/ 847289330 h 27"/>
                      <a:gd name="T18" fmla="*/ 2147483647 w 379"/>
                      <a:gd name="T19" fmla="*/ 847289330 h 27"/>
                      <a:gd name="T20" fmla="*/ 2147483647 w 379"/>
                      <a:gd name="T21" fmla="*/ 744478043 h 27"/>
                      <a:gd name="T22" fmla="*/ 2147483647 w 379"/>
                      <a:gd name="T23" fmla="*/ 744478043 h 27"/>
                      <a:gd name="T24" fmla="*/ 2147483647 w 379"/>
                      <a:gd name="T25" fmla="*/ 744478043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9"/>
                      <a:gd name="T40" fmla="*/ 0 h 27"/>
                      <a:gd name="T41" fmla="*/ 379 w 379"/>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9" h="27">
                        <a:moveTo>
                          <a:pt x="377" y="14"/>
                        </a:moveTo>
                        <a:lnTo>
                          <a:pt x="231" y="0"/>
                        </a:lnTo>
                        <a:lnTo>
                          <a:pt x="2" y="4"/>
                        </a:lnTo>
                        <a:lnTo>
                          <a:pt x="0" y="4"/>
                        </a:lnTo>
                        <a:lnTo>
                          <a:pt x="2" y="5"/>
                        </a:lnTo>
                        <a:lnTo>
                          <a:pt x="214" y="27"/>
                        </a:lnTo>
                        <a:lnTo>
                          <a:pt x="377" y="16"/>
                        </a:lnTo>
                        <a:lnTo>
                          <a:pt x="379" y="14"/>
                        </a:lnTo>
                        <a:lnTo>
                          <a:pt x="377"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52" name="Freeform 424"/>
                  <p:cNvSpPr>
                    <a:spLocks noEditPoints="1"/>
                  </p:cNvSpPr>
                  <p:nvPr/>
                </p:nvSpPr>
                <p:spPr bwMode="auto">
                  <a:xfrm>
                    <a:off x="5350" y="1031"/>
                    <a:ext cx="672" cy="2535"/>
                  </a:xfrm>
                  <a:custGeom>
                    <a:avLst/>
                    <a:gdLst>
                      <a:gd name="T0" fmla="*/ 454069298 w 211"/>
                      <a:gd name="T1" fmla="*/ 0 h 804"/>
                      <a:gd name="T2" fmla="*/ 211311107 w 211"/>
                      <a:gd name="T3" fmla="*/ 0 h 804"/>
                      <a:gd name="T4" fmla="*/ 0 w 211"/>
                      <a:gd name="T5" fmla="*/ 2147483647 h 804"/>
                      <a:gd name="T6" fmla="*/ 2147483647 w 211"/>
                      <a:gd name="T7" fmla="*/ 2147483647 h 804"/>
                      <a:gd name="T8" fmla="*/ 2147483647 w 211"/>
                      <a:gd name="T9" fmla="*/ 2147483647 h 804"/>
                      <a:gd name="T10" fmla="*/ 2147483647 w 211"/>
                      <a:gd name="T11" fmla="*/ 2147483647 h 804"/>
                      <a:gd name="T12" fmla="*/ 2147483647 w 211"/>
                      <a:gd name="T13" fmla="*/ 2147483647 h 804"/>
                      <a:gd name="T14" fmla="*/ 2147483647 w 211"/>
                      <a:gd name="T15" fmla="*/ 2147483647 h 804"/>
                      <a:gd name="T16" fmla="*/ 2147483647 w 211"/>
                      <a:gd name="T17" fmla="*/ 2147483647 h 804"/>
                      <a:gd name="T18" fmla="*/ 2147483647 w 211"/>
                      <a:gd name="T19" fmla="*/ 2147483647 h 804"/>
                      <a:gd name="T20" fmla="*/ 2147483647 w 211"/>
                      <a:gd name="T21" fmla="*/ 2147483647 h 804"/>
                      <a:gd name="T22" fmla="*/ 2147483647 w 211"/>
                      <a:gd name="T23" fmla="*/ 2147483647 h 804"/>
                      <a:gd name="T24" fmla="*/ 2147483647 w 211"/>
                      <a:gd name="T25" fmla="*/ 2147483647 h 804"/>
                      <a:gd name="T26" fmla="*/ 2147483647 w 211"/>
                      <a:gd name="T27" fmla="*/ 2147483647 h 804"/>
                      <a:gd name="T28" fmla="*/ 2147483647 w 211"/>
                      <a:gd name="T29" fmla="*/ 2147483647 h 804"/>
                      <a:gd name="T30" fmla="*/ 2147483647 w 211"/>
                      <a:gd name="T31" fmla="*/ 2147483647 h 804"/>
                      <a:gd name="T32" fmla="*/ 2147483647 w 211"/>
                      <a:gd name="T33" fmla="*/ 2147483647 h 804"/>
                      <a:gd name="T34" fmla="*/ 2147483647 w 211"/>
                      <a:gd name="T35" fmla="*/ 2147483647 h 804"/>
                      <a:gd name="T36" fmla="*/ 2147483647 w 211"/>
                      <a:gd name="T37" fmla="*/ 2147483647 h 804"/>
                      <a:gd name="T38" fmla="*/ 2147483647 w 211"/>
                      <a:gd name="T39" fmla="*/ 2147483647 h 804"/>
                      <a:gd name="T40" fmla="*/ 2147483647 w 211"/>
                      <a:gd name="T41" fmla="*/ 2147483647 h 804"/>
                      <a:gd name="T42" fmla="*/ 2147483647 w 211"/>
                      <a:gd name="T43" fmla="*/ 2147483647 h 804"/>
                      <a:gd name="T44" fmla="*/ 2147483647 w 211"/>
                      <a:gd name="T45" fmla="*/ 2147483647 h 804"/>
                      <a:gd name="T46" fmla="*/ 2147483647 w 211"/>
                      <a:gd name="T47" fmla="*/ 2147483647 h 804"/>
                      <a:gd name="T48" fmla="*/ 2147483647 w 211"/>
                      <a:gd name="T49" fmla="*/ 2147483647 h 804"/>
                      <a:gd name="T50" fmla="*/ 2147483647 w 211"/>
                      <a:gd name="T51" fmla="*/ 2147483647 h 804"/>
                      <a:gd name="T52" fmla="*/ 2147483647 w 211"/>
                      <a:gd name="T53" fmla="*/ 2147483647 h 804"/>
                      <a:gd name="T54" fmla="*/ 2147483647 w 211"/>
                      <a:gd name="T55" fmla="*/ 2147483647 h 804"/>
                      <a:gd name="T56" fmla="*/ 2147483647 w 211"/>
                      <a:gd name="T57" fmla="*/ 2147483647 h 804"/>
                      <a:gd name="T58" fmla="*/ 2147483647 w 211"/>
                      <a:gd name="T59" fmla="*/ 2147483647 h 804"/>
                      <a:gd name="T60" fmla="*/ 2147483647 w 211"/>
                      <a:gd name="T61" fmla="*/ 2147483647 h 804"/>
                      <a:gd name="T62" fmla="*/ 2147483647 w 211"/>
                      <a:gd name="T63" fmla="*/ 2147483647 h 804"/>
                      <a:gd name="T64" fmla="*/ 2147483647 w 211"/>
                      <a:gd name="T65" fmla="*/ 2147483647 h 804"/>
                      <a:gd name="T66" fmla="*/ 2147483647 w 211"/>
                      <a:gd name="T67" fmla="*/ 2147483647 h 804"/>
                      <a:gd name="T68" fmla="*/ 2147483647 w 211"/>
                      <a:gd name="T69" fmla="*/ 2147483647 h 804"/>
                      <a:gd name="T70" fmla="*/ 2147483647 w 211"/>
                      <a:gd name="T71" fmla="*/ 2147483647 h 804"/>
                      <a:gd name="T72" fmla="*/ 2147483647 w 211"/>
                      <a:gd name="T73" fmla="*/ 2147483647 h 804"/>
                      <a:gd name="T74" fmla="*/ 2147483647 w 211"/>
                      <a:gd name="T75" fmla="*/ 2147483647 h 804"/>
                      <a:gd name="T76" fmla="*/ 2147483647 w 211"/>
                      <a:gd name="T77" fmla="*/ 2147483647 h 80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1"/>
                      <a:gd name="T118" fmla="*/ 0 h 804"/>
                      <a:gd name="T119" fmla="*/ 211 w 211"/>
                      <a:gd name="T120" fmla="*/ 804 h 80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1" h="804">
                        <a:moveTo>
                          <a:pt x="210" y="23"/>
                        </a:moveTo>
                        <a:lnTo>
                          <a:pt x="4" y="0"/>
                        </a:lnTo>
                        <a:lnTo>
                          <a:pt x="2" y="0"/>
                        </a:lnTo>
                        <a:lnTo>
                          <a:pt x="0" y="2"/>
                        </a:lnTo>
                        <a:lnTo>
                          <a:pt x="0" y="428"/>
                        </a:lnTo>
                        <a:lnTo>
                          <a:pt x="52" y="439"/>
                        </a:lnTo>
                        <a:lnTo>
                          <a:pt x="52" y="747"/>
                        </a:lnTo>
                        <a:lnTo>
                          <a:pt x="210" y="804"/>
                        </a:lnTo>
                        <a:lnTo>
                          <a:pt x="211" y="804"/>
                        </a:lnTo>
                        <a:lnTo>
                          <a:pt x="211" y="802"/>
                        </a:lnTo>
                        <a:lnTo>
                          <a:pt x="211" y="25"/>
                        </a:lnTo>
                        <a:lnTo>
                          <a:pt x="210" y="23"/>
                        </a:lnTo>
                        <a:close/>
                        <a:moveTo>
                          <a:pt x="171" y="420"/>
                        </a:moveTo>
                        <a:lnTo>
                          <a:pt x="171" y="420"/>
                        </a:lnTo>
                        <a:lnTo>
                          <a:pt x="167" y="418"/>
                        </a:lnTo>
                        <a:lnTo>
                          <a:pt x="163" y="416"/>
                        </a:lnTo>
                        <a:lnTo>
                          <a:pt x="162" y="412"/>
                        </a:lnTo>
                        <a:lnTo>
                          <a:pt x="162" y="409"/>
                        </a:lnTo>
                        <a:lnTo>
                          <a:pt x="162" y="405"/>
                        </a:lnTo>
                        <a:lnTo>
                          <a:pt x="163" y="404"/>
                        </a:lnTo>
                        <a:lnTo>
                          <a:pt x="167" y="402"/>
                        </a:lnTo>
                        <a:lnTo>
                          <a:pt x="171" y="400"/>
                        </a:lnTo>
                        <a:lnTo>
                          <a:pt x="174" y="402"/>
                        </a:lnTo>
                        <a:lnTo>
                          <a:pt x="176" y="404"/>
                        </a:lnTo>
                        <a:lnTo>
                          <a:pt x="178" y="407"/>
                        </a:lnTo>
                        <a:lnTo>
                          <a:pt x="179" y="411"/>
                        </a:lnTo>
                        <a:lnTo>
                          <a:pt x="178" y="414"/>
                        </a:lnTo>
                        <a:lnTo>
                          <a:pt x="176" y="418"/>
                        </a:lnTo>
                        <a:lnTo>
                          <a:pt x="174" y="420"/>
                        </a:lnTo>
                        <a:lnTo>
                          <a:pt x="171" y="420"/>
                        </a:lnTo>
                        <a:close/>
                        <a:moveTo>
                          <a:pt x="171" y="384"/>
                        </a:moveTo>
                        <a:lnTo>
                          <a:pt x="171" y="384"/>
                        </a:lnTo>
                        <a:lnTo>
                          <a:pt x="167" y="384"/>
                        </a:lnTo>
                        <a:lnTo>
                          <a:pt x="163" y="382"/>
                        </a:lnTo>
                        <a:lnTo>
                          <a:pt x="162" y="379"/>
                        </a:lnTo>
                        <a:lnTo>
                          <a:pt x="162" y="375"/>
                        </a:lnTo>
                        <a:lnTo>
                          <a:pt x="162" y="372"/>
                        </a:lnTo>
                        <a:lnTo>
                          <a:pt x="163" y="368"/>
                        </a:lnTo>
                        <a:lnTo>
                          <a:pt x="167" y="366"/>
                        </a:lnTo>
                        <a:lnTo>
                          <a:pt x="171" y="366"/>
                        </a:lnTo>
                        <a:lnTo>
                          <a:pt x="174" y="366"/>
                        </a:lnTo>
                        <a:lnTo>
                          <a:pt x="176" y="370"/>
                        </a:lnTo>
                        <a:lnTo>
                          <a:pt x="178" y="372"/>
                        </a:lnTo>
                        <a:lnTo>
                          <a:pt x="179" y="375"/>
                        </a:lnTo>
                        <a:lnTo>
                          <a:pt x="178" y="380"/>
                        </a:lnTo>
                        <a:lnTo>
                          <a:pt x="176" y="382"/>
                        </a:lnTo>
                        <a:lnTo>
                          <a:pt x="174" y="384"/>
                        </a:lnTo>
                        <a:lnTo>
                          <a:pt x="171" y="384"/>
                        </a:lnTo>
                        <a:close/>
                        <a:moveTo>
                          <a:pt x="179" y="322"/>
                        </a:moveTo>
                        <a:lnTo>
                          <a:pt x="30" y="295"/>
                        </a:lnTo>
                        <a:lnTo>
                          <a:pt x="30" y="274"/>
                        </a:lnTo>
                        <a:lnTo>
                          <a:pt x="179" y="301"/>
                        </a:lnTo>
                        <a:lnTo>
                          <a:pt x="179" y="322"/>
                        </a:lnTo>
                        <a:close/>
                        <a:moveTo>
                          <a:pt x="179" y="254"/>
                        </a:moveTo>
                        <a:lnTo>
                          <a:pt x="32" y="229"/>
                        </a:lnTo>
                        <a:lnTo>
                          <a:pt x="32" y="208"/>
                        </a:lnTo>
                        <a:lnTo>
                          <a:pt x="179" y="235"/>
                        </a:lnTo>
                        <a:lnTo>
                          <a:pt x="179" y="254"/>
                        </a:lnTo>
                        <a:close/>
                        <a:moveTo>
                          <a:pt x="179" y="187"/>
                        </a:moveTo>
                        <a:lnTo>
                          <a:pt x="30" y="164"/>
                        </a:lnTo>
                        <a:lnTo>
                          <a:pt x="30" y="144"/>
                        </a:lnTo>
                        <a:lnTo>
                          <a:pt x="179" y="167"/>
                        </a:lnTo>
                        <a:lnTo>
                          <a:pt x="179" y="187"/>
                        </a:lnTo>
                        <a:close/>
                        <a:moveTo>
                          <a:pt x="179" y="121"/>
                        </a:moveTo>
                        <a:lnTo>
                          <a:pt x="30" y="100"/>
                        </a:lnTo>
                        <a:lnTo>
                          <a:pt x="30" y="78"/>
                        </a:lnTo>
                        <a:lnTo>
                          <a:pt x="179" y="100"/>
                        </a:lnTo>
                        <a:lnTo>
                          <a:pt x="179" y="1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53" name="Freeform 425"/>
                  <p:cNvSpPr>
                    <a:spLocks noEditPoints="1"/>
                  </p:cNvSpPr>
                  <p:nvPr/>
                </p:nvSpPr>
                <p:spPr bwMode="auto">
                  <a:xfrm>
                    <a:off x="6066" y="1062"/>
                    <a:ext cx="514" cy="2504"/>
                  </a:xfrm>
                  <a:custGeom>
                    <a:avLst/>
                    <a:gdLst>
                      <a:gd name="T0" fmla="*/ 2147483647 w 161"/>
                      <a:gd name="T1" fmla="*/ 2147483647 h 793"/>
                      <a:gd name="T2" fmla="*/ 2147483647 w 161"/>
                      <a:gd name="T3" fmla="*/ 2147483647 h 793"/>
                      <a:gd name="T4" fmla="*/ 2147483647 w 161"/>
                      <a:gd name="T5" fmla="*/ 185739565 h 793"/>
                      <a:gd name="T6" fmla="*/ 2147483647 w 161"/>
                      <a:gd name="T7" fmla="*/ 185739565 h 793"/>
                      <a:gd name="T8" fmla="*/ 2147483647 w 161"/>
                      <a:gd name="T9" fmla="*/ 185739565 h 793"/>
                      <a:gd name="T10" fmla="*/ 2147483647 w 161"/>
                      <a:gd name="T11" fmla="*/ 0 h 793"/>
                      <a:gd name="T12" fmla="*/ 114492504 w 161"/>
                      <a:gd name="T13" fmla="*/ 1176156019 h 793"/>
                      <a:gd name="T14" fmla="*/ 114492504 w 161"/>
                      <a:gd name="T15" fmla="*/ 1176156019 h 793"/>
                      <a:gd name="T16" fmla="*/ 0 w 161"/>
                      <a:gd name="T17" fmla="*/ 1361620804 h 793"/>
                      <a:gd name="T18" fmla="*/ 0 w 161"/>
                      <a:gd name="T19" fmla="*/ 1361620804 h 793"/>
                      <a:gd name="T20" fmla="*/ 0 w 161"/>
                      <a:gd name="T21" fmla="*/ 2147483647 h 793"/>
                      <a:gd name="T22" fmla="*/ 0 w 161"/>
                      <a:gd name="T23" fmla="*/ 2147483647 h 793"/>
                      <a:gd name="T24" fmla="*/ 0 w 161"/>
                      <a:gd name="T25" fmla="*/ 2147483647 h 793"/>
                      <a:gd name="T26" fmla="*/ 114492504 w 161"/>
                      <a:gd name="T27" fmla="*/ 2147483647 h 793"/>
                      <a:gd name="T28" fmla="*/ 2147483647 w 161"/>
                      <a:gd name="T29" fmla="*/ 2147483647 h 793"/>
                      <a:gd name="T30" fmla="*/ 2147483647 w 161"/>
                      <a:gd name="T31" fmla="*/ 2147483647 h 793"/>
                      <a:gd name="T32" fmla="*/ 2147483647 w 161"/>
                      <a:gd name="T33" fmla="*/ 2147483647 h 793"/>
                      <a:gd name="T34" fmla="*/ 2147483647 w 161"/>
                      <a:gd name="T35" fmla="*/ 2147483647 h 793"/>
                      <a:gd name="T36" fmla="*/ 2147483647 w 161"/>
                      <a:gd name="T37" fmla="*/ 2147483647 h 793"/>
                      <a:gd name="T38" fmla="*/ 2147483647 w 161"/>
                      <a:gd name="T39" fmla="*/ 2147483647 h 793"/>
                      <a:gd name="T40" fmla="*/ 2147483647 w 161"/>
                      <a:gd name="T41" fmla="*/ 2147483647 h 793"/>
                      <a:gd name="T42" fmla="*/ 2147483647 w 161"/>
                      <a:gd name="T43" fmla="*/ 2147483647 h 793"/>
                      <a:gd name="T44" fmla="*/ 2147483647 w 161"/>
                      <a:gd name="T45" fmla="*/ 2147483647 h 793"/>
                      <a:gd name="T46" fmla="*/ 2147483647 w 161"/>
                      <a:gd name="T47" fmla="*/ 2147483647 h 793"/>
                      <a:gd name="T48" fmla="*/ 2147483647 w 161"/>
                      <a:gd name="T49" fmla="*/ 2147483647 h 793"/>
                      <a:gd name="T50" fmla="*/ 2147483647 w 161"/>
                      <a:gd name="T51" fmla="*/ 2147483647 h 793"/>
                      <a:gd name="T52" fmla="*/ 2147483647 w 161"/>
                      <a:gd name="T53" fmla="*/ 2147483647 h 793"/>
                      <a:gd name="T54" fmla="*/ 2147483647 w 161"/>
                      <a:gd name="T55" fmla="*/ 2147483647 h 793"/>
                      <a:gd name="T56" fmla="*/ 2147483647 w 161"/>
                      <a:gd name="T57" fmla="*/ 2147483647 h 793"/>
                      <a:gd name="T58" fmla="*/ 2147483647 w 161"/>
                      <a:gd name="T59" fmla="*/ 2147483647 h 793"/>
                      <a:gd name="T60" fmla="*/ 2147483647 w 161"/>
                      <a:gd name="T61" fmla="*/ 2147483647 h 793"/>
                      <a:gd name="T62" fmla="*/ 2147483647 w 161"/>
                      <a:gd name="T63" fmla="*/ 2147483647 h 793"/>
                      <a:gd name="T64" fmla="*/ 2147483647 w 161"/>
                      <a:gd name="T65" fmla="*/ 2147483647 h 793"/>
                      <a:gd name="T66" fmla="*/ 2147483647 w 161"/>
                      <a:gd name="T67" fmla="*/ 2147483647 h 793"/>
                      <a:gd name="T68" fmla="*/ 2147483647 w 161"/>
                      <a:gd name="T69" fmla="*/ 2147483647 h 793"/>
                      <a:gd name="T70" fmla="*/ 2147483647 w 161"/>
                      <a:gd name="T71" fmla="*/ 2147483647 h 793"/>
                      <a:gd name="T72" fmla="*/ 2147483647 w 161"/>
                      <a:gd name="T73" fmla="*/ 2147483647 h 7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1"/>
                      <a:gd name="T112" fmla="*/ 0 h 793"/>
                      <a:gd name="T113" fmla="*/ 161 w 161"/>
                      <a:gd name="T114" fmla="*/ 793 h 7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1" h="793">
                        <a:moveTo>
                          <a:pt x="106" y="295"/>
                        </a:moveTo>
                        <a:lnTo>
                          <a:pt x="161" y="281"/>
                        </a:lnTo>
                        <a:lnTo>
                          <a:pt x="161" y="2"/>
                        </a:lnTo>
                        <a:lnTo>
                          <a:pt x="160" y="0"/>
                        </a:lnTo>
                        <a:lnTo>
                          <a:pt x="1" y="12"/>
                        </a:lnTo>
                        <a:lnTo>
                          <a:pt x="0" y="14"/>
                        </a:lnTo>
                        <a:lnTo>
                          <a:pt x="0" y="791"/>
                        </a:lnTo>
                        <a:lnTo>
                          <a:pt x="0" y="793"/>
                        </a:lnTo>
                        <a:lnTo>
                          <a:pt x="1" y="793"/>
                        </a:lnTo>
                        <a:lnTo>
                          <a:pt x="106" y="743"/>
                        </a:lnTo>
                        <a:lnTo>
                          <a:pt x="106" y="295"/>
                        </a:lnTo>
                        <a:close/>
                        <a:moveTo>
                          <a:pt x="137" y="50"/>
                        </a:moveTo>
                        <a:lnTo>
                          <a:pt x="137" y="50"/>
                        </a:lnTo>
                        <a:lnTo>
                          <a:pt x="140" y="51"/>
                        </a:lnTo>
                        <a:lnTo>
                          <a:pt x="142" y="53"/>
                        </a:lnTo>
                        <a:lnTo>
                          <a:pt x="144" y="55"/>
                        </a:lnTo>
                        <a:lnTo>
                          <a:pt x="145" y="58"/>
                        </a:lnTo>
                        <a:lnTo>
                          <a:pt x="144" y="64"/>
                        </a:lnTo>
                        <a:lnTo>
                          <a:pt x="142" y="66"/>
                        </a:lnTo>
                        <a:lnTo>
                          <a:pt x="140" y="69"/>
                        </a:lnTo>
                        <a:lnTo>
                          <a:pt x="137" y="69"/>
                        </a:lnTo>
                        <a:lnTo>
                          <a:pt x="133" y="69"/>
                        </a:lnTo>
                        <a:lnTo>
                          <a:pt x="129" y="67"/>
                        </a:lnTo>
                        <a:lnTo>
                          <a:pt x="128" y="64"/>
                        </a:lnTo>
                        <a:lnTo>
                          <a:pt x="128" y="60"/>
                        </a:lnTo>
                        <a:lnTo>
                          <a:pt x="128" y="57"/>
                        </a:lnTo>
                        <a:lnTo>
                          <a:pt x="129" y="53"/>
                        </a:lnTo>
                        <a:lnTo>
                          <a:pt x="133" y="51"/>
                        </a:lnTo>
                        <a:lnTo>
                          <a:pt x="137"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54" name="Freeform 426"/>
                  <p:cNvSpPr>
                    <a:spLocks/>
                  </p:cNvSpPr>
                  <p:nvPr/>
                </p:nvSpPr>
                <p:spPr bwMode="auto">
                  <a:xfrm>
                    <a:off x="5350" y="2422"/>
                    <a:ext cx="127" cy="954"/>
                  </a:xfrm>
                  <a:custGeom>
                    <a:avLst/>
                    <a:gdLst>
                      <a:gd name="T0" fmla="*/ 2147483647 w 39"/>
                      <a:gd name="T1" fmla="*/ 867105185 h 302"/>
                      <a:gd name="T2" fmla="*/ 0 w 39"/>
                      <a:gd name="T3" fmla="*/ 0 h 302"/>
                      <a:gd name="T4" fmla="*/ 0 w 39"/>
                      <a:gd name="T5" fmla="*/ 2147483647 h 302"/>
                      <a:gd name="T6" fmla="*/ 0 w 39"/>
                      <a:gd name="T7" fmla="*/ 2147483647 h 302"/>
                      <a:gd name="T8" fmla="*/ 347164266 w 39"/>
                      <a:gd name="T9" fmla="*/ 2147483647 h 302"/>
                      <a:gd name="T10" fmla="*/ 633959264 w 39"/>
                      <a:gd name="T11" fmla="*/ 2147483647 h 302"/>
                      <a:gd name="T12" fmla="*/ 2147483647 w 39"/>
                      <a:gd name="T13" fmla="*/ 2147483647 h 302"/>
                      <a:gd name="T14" fmla="*/ 2147483647 w 39"/>
                      <a:gd name="T15" fmla="*/ 867105185 h 302"/>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302"/>
                      <a:gd name="T26" fmla="*/ 39 w 39"/>
                      <a:gd name="T27" fmla="*/ 302 h 3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302">
                        <a:moveTo>
                          <a:pt x="39" y="9"/>
                        </a:moveTo>
                        <a:lnTo>
                          <a:pt x="0" y="0"/>
                        </a:lnTo>
                        <a:lnTo>
                          <a:pt x="0" y="286"/>
                        </a:lnTo>
                        <a:lnTo>
                          <a:pt x="2" y="288"/>
                        </a:lnTo>
                        <a:lnTo>
                          <a:pt x="4" y="288"/>
                        </a:lnTo>
                        <a:lnTo>
                          <a:pt x="39" y="302"/>
                        </a:lnTo>
                        <a:lnTo>
                          <a:pt x="39" y="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55" name="Freeform 427"/>
                  <p:cNvSpPr>
                    <a:spLocks/>
                  </p:cNvSpPr>
                  <p:nvPr/>
                </p:nvSpPr>
                <p:spPr bwMode="auto">
                  <a:xfrm>
                    <a:off x="6447" y="1992"/>
                    <a:ext cx="133" cy="1403"/>
                  </a:xfrm>
                  <a:custGeom>
                    <a:avLst/>
                    <a:gdLst>
                      <a:gd name="T0" fmla="*/ 0 w 42"/>
                      <a:gd name="T1" fmla="*/ 1287412967 h 444"/>
                      <a:gd name="T2" fmla="*/ 0 w 42"/>
                      <a:gd name="T3" fmla="*/ 2147483647 h 444"/>
                      <a:gd name="T4" fmla="*/ 2147483647 w 42"/>
                      <a:gd name="T5" fmla="*/ 2147483647 h 444"/>
                      <a:gd name="T6" fmla="*/ 2147483647 w 42"/>
                      <a:gd name="T7" fmla="*/ 2147483647 h 444"/>
                      <a:gd name="T8" fmla="*/ 2147483647 w 42"/>
                      <a:gd name="T9" fmla="*/ 2147483647 h 444"/>
                      <a:gd name="T10" fmla="*/ 2147483647 w 42"/>
                      <a:gd name="T11" fmla="*/ 2147483647 h 444"/>
                      <a:gd name="T12" fmla="*/ 2147483647 w 42"/>
                      <a:gd name="T13" fmla="*/ 0 h 444"/>
                      <a:gd name="T14" fmla="*/ 0 w 42"/>
                      <a:gd name="T15" fmla="*/ 1287412967 h 44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44"/>
                      <a:gd name="T26" fmla="*/ 42 w 42"/>
                      <a:gd name="T27" fmla="*/ 444 h 4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44">
                        <a:moveTo>
                          <a:pt x="0" y="13"/>
                        </a:moveTo>
                        <a:lnTo>
                          <a:pt x="0" y="444"/>
                        </a:lnTo>
                        <a:lnTo>
                          <a:pt x="41" y="425"/>
                        </a:lnTo>
                        <a:lnTo>
                          <a:pt x="42" y="425"/>
                        </a:lnTo>
                        <a:lnTo>
                          <a:pt x="42" y="423"/>
                        </a:lnTo>
                        <a:lnTo>
                          <a:pt x="42" y="0"/>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7941" name="Group 428"/>
              <p:cNvGrpSpPr>
                <a:grpSpLocks/>
              </p:cNvGrpSpPr>
              <p:nvPr/>
            </p:nvGrpSpPr>
            <p:grpSpPr bwMode="auto">
              <a:xfrm>
                <a:off x="2406" y="48"/>
                <a:ext cx="171" cy="171"/>
                <a:chOff x="310" y="2496"/>
                <a:chExt cx="446" cy="446"/>
              </a:xfrm>
            </p:grpSpPr>
            <p:sp>
              <p:nvSpPr>
                <p:cNvPr id="37945" name="Oval 429"/>
                <p:cNvSpPr>
                  <a:spLocks noChangeArrowheads="1"/>
                </p:cNvSpPr>
                <p:nvPr/>
              </p:nvSpPr>
              <p:spPr bwMode="auto">
                <a:xfrm>
                  <a:off x="310" y="2496"/>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grpSp>
              <p:nvGrpSpPr>
                <p:cNvPr id="37946" name="Group 430"/>
                <p:cNvGrpSpPr>
                  <a:grpSpLocks/>
                </p:cNvGrpSpPr>
                <p:nvPr/>
              </p:nvGrpSpPr>
              <p:grpSpPr bwMode="auto">
                <a:xfrm>
                  <a:off x="359" y="2592"/>
                  <a:ext cx="330" cy="288"/>
                  <a:chOff x="4918" y="2492"/>
                  <a:chExt cx="1471" cy="1285"/>
                </a:xfrm>
              </p:grpSpPr>
              <p:sp>
                <p:nvSpPr>
                  <p:cNvPr id="37947" name="Freeform 431"/>
                  <p:cNvSpPr>
                    <a:spLocks/>
                  </p:cNvSpPr>
                  <p:nvPr/>
                </p:nvSpPr>
                <p:spPr bwMode="auto">
                  <a:xfrm>
                    <a:off x="5093" y="2663"/>
                    <a:ext cx="207" cy="207"/>
                  </a:xfrm>
                  <a:custGeom>
                    <a:avLst/>
                    <a:gdLst>
                      <a:gd name="T0" fmla="*/ 6495804 w 99"/>
                      <a:gd name="T1" fmla="*/ 0 h 99"/>
                      <a:gd name="T2" fmla="*/ 6495804 w 99"/>
                      <a:gd name="T3" fmla="*/ 0 h 99"/>
                      <a:gd name="T4" fmla="*/ 5229253 w 99"/>
                      <a:gd name="T5" fmla="*/ 0 h 99"/>
                      <a:gd name="T6" fmla="*/ 4027714 w 99"/>
                      <a:gd name="T7" fmla="*/ 391255 h 99"/>
                      <a:gd name="T8" fmla="*/ 2798009 w 99"/>
                      <a:gd name="T9" fmla="*/ 948758 h 99"/>
                      <a:gd name="T10" fmla="*/ 1870023 w 99"/>
                      <a:gd name="T11" fmla="*/ 1870023 h 99"/>
                      <a:gd name="T12" fmla="*/ 1095358 w 99"/>
                      <a:gd name="T13" fmla="*/ 2798009 h 99"/>
                      <a:gd name="T14" fmla="*/ 391255 w 99"/>
                      <a:gd name="T15" fmla="*/ 4027714 h 99"/>
                      <a:gd name="T16" fmla="*/ 0 w 99"/>
                      <a:gd name="T17" fmla="*/ 5229253 h 99"/>
                      <a:gd name="T18" fmla="*/ 0 w 99"/>
                      <a:gd name="T19" fmla="*/ 6715747 h 99"/>
                      <a:gd name="T20" fmla="*/ 0 w 99"/>
                      <a:gd name="T21" fmla="*/ 6715747 h 99"/>
                      <a:gd name="T22" fmla="*/ 0 w 99"/>
                      <a:gd name="T23" fmla="*/ 7840265 h 99"/>
                      <a:gd name="T24" fmla="*/ 391255 w 99"/>
                      <a:gd name="T25" fmla="*/ 9183837 h 99"/>
                      <a:gd name="T26" fmla="*/ 1095358 w 99"/>
                      <a:gd name="T27" fmla="*/ 10132589 h 99"/>
                      <a:gd name="T28" fmla="*/ 1870023 w 99"/>
                      <a:gd name="T29" fmla="*/ 11109594 h 99"/>
                      <a:gd name="T30" fmla="*/ 2798009 w 99"/>
                      <a:gd name="T31" fmla="*/ 12116404 h 99"/>
                      <a:gd name="T32" fmla="*/ 4027714 w 99"/>
                      <a:gd name="T33" fmla="*/ 12569473 h 99"/>
                      <a:gd name="T34" fmla="*/ 5229253 w 99"/>
                      <a:gd name="T35" fmla="*/ 13101682 h 99"/>
                      <a:gd name="T36" fmla="*/ 6495804 w 99"/>
                      <a:gd name="T37" fmla="*/ 13211696 h 99"/>
                      <a:gd name="T38" fmla="*/ 6495804 w 99"/>
                      <a:gd name="T39" fmla="*/ 13211696 h 99"/>
                      <a:gd name="T40" fmla="*/ 7974614 w 99"/>
                      <a:gd name="T41" fmla="*/ 13101682 h 99"/>
                      <a:gd name="T42" fmla="*/ 9183837 w 99"/>
                      <a:gd name="T43" fmla="*/ 12569473 h 99"/>
                      <a:gd name="T44" fmla="*/ 10412219 w 99"/>
                      <a:gd name="T45" fmla="*/ 12116404 h 99"/>
                      <a:gd name="T46" fmla="*/ 11360904 w 99"/>
                      <a:gd name="T47" fmla="*/ 11109594 h 99"/>
                      <a:gd name="T48" fmla="*/ 12002502 w 99"/>
                      <a:gd name="T49" fmla="*/ 10132589 h 99"/>
                      <a:gd name="T50" fmla="*/ 12820735 w 99"/>
                      <a:gd name="T51" fmla="*/ 9183837 h 99"/>
                      <a:gd name="T52" fmla="*/ 12954493 w 99"/>
                      <a:gd name="T53" fmla="*/ 7840265 h 99"/>
                      <a:gd name="T54" fmla="*/ 13211696 w 99"/>
                      <a:gd name="T55" fmla="*/ 6715747 h 99"/>
                      <a:gd name="T56" fmla="*/ 13211696 w 99"/>
                      <a:gd name="T57" fmla="*/ 6715747 h 99"/>
                      <a:gd name="T58" fmla="*/ 12954493 w 99"/>
                      <a:gd name="T59" fmla="*/ 5229253 h 99"/>
                      <a:gd name="T60" fmla="*/ 12820735 w 99"/>
                      <a:gd name="T61" fmla="*/ 4027714 h 99"/>
                      <a:gd name="T62" fmla="*/ 12002502 w 99"/>
                      <a:gd name="T63" fmla="*/ 2798009 h 99"/>
                      <a:gd name="T64" fmla="*/ 11360904 w 99"/>
                      <a:gd name="T65" fmla="*/ 1870023 h 99"/>
                      <a:gd name="T66" fmla="*/ 10412219 w 99"/>
                      <a:gd name="T67" fmla="*/ 948758 h 99"/>
                      <a:gd name="T68" fmla="*/ 9183837 w 99"/>
                      <a:gd name="T69" fmla="*/ 391255 h 99"/>
                      <a:gd name="T70" fmla="*/ 7974614 w 99"/>
                      <a:gd name="T71" fmla="*/ 0 h 99"/>
                      <a:gd name="T72" fmla="*/ 6495804 w 99"/>
                      <a:gd name="T73" fmla="*/ 0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9"/>
                      <a:gd name="T112" fmla="*/ 0 h 99"/>
                      <a:gd name="T113" fmla="*/ 99 w 9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9" h="99">
                        <a:moveTo>
                          <a:pt x="49" y="0"/>
                        </a:moveTo>
                        <a:lnTo>
                          <a:pt x="49" y="0"/>
                        </a:lnTo>
                        <a:lnTo>
                          <a:pt x="39" y="0"/>
                        </a:lnTo>
                        <a:lnTo>
                          <a:pt x="30" y="3"/>
                        </a:lnTo>
                        <a:lnTo>
                          <a:pt x="21" y="7"/>
                        </a:lnTo>
                        <a:lnTo>
                          <a:pt x="14" y="14"/>
                        </a:lnTo>
                        <a:lnTo>
                          <a:pt x="8" y="21"/>
                        </a:lnTo>
                        <a:lnTo>
                          <a:pt x="3" y="30"/>
                        </a:lnTo>
                        <a:lnTo>
                          <a:pt x="0" y="39"/>
                        </a:lnTo>
                        <a:lnTo>
                          <a:pt x="0" y="50"/>
                        </a:lnTo>
                        <a:lnTo>
                          <a:pt x="0" y="59"/>
                        </a:lnTo>
                        <a:lnTo>
                          <a:pt x="3" y="69"/>
                        </a:lnTo>
                        <a:lnTo>
                          <a:pt x="8" y="76"/>
                        </a:lnTo>
                        <a:lnTo>
                          <a:pt x="14" y="83"/>
                        </a:lnTo>
                        <a:lnTo>
                          <a:pt x="21" y="91"/>
                        </a:lnTo>
                        <a:lnTo>
                          <a:pt x="30" y="94"/>
                        </a:lnTo>
                        <a:lnTo>
                          <a:pt x="39" y="98"/>
                        </a:lnTo>
                        <a:lnTo>
                          <a:pt x="49" y="99"/>
                        </a:lnTo>
                        <a:lnTo>
                          <a:pt x="60" y="98"/>
                        </a:lnTo>
                        <a:lnTo>
                          <a:pt x="69" y="94"/>
                        </a:lnTo>
                        <a:lnTo>
                          <a:pt x="78" y="91"/>
                        </a:lnTo>
                        <a:lnTo>
                          <a:pt x="85" y="83"/>
                        </a:lnTo>
                        <a:lnTo>
                          <a:pt x="90" y="76"/>
                        </a:lnTo>
                        <a:lnTo>
                          <a:pt x="96" y="69"/>
                        </a:lnTo>
                        <a:lnTo>
                          <a:pt x="97" y="59"/>
                        </a:lnTo>
                        <a:lnTo>
                          <a:pt x="99" y="50"/>
                        </a:lnTo>
                        <a:lnTo>
                          <a:pt x="97" y="39"/>
                        </a:lnTo>
                        <a:lnTo>
                          <a:pt x="96" y="30"/>
                        </a:lnTo>
                        <a:lnTo>
                          <a:pt x="90" y="21"/>
                        </a:lnTo>
                        <a:lnTo>
                          <a:pt x="85" y="14"/>
                        </a:lnTo>
                        <a:lnTo>
                          <a:pt x="78" y="7"/>
                        </a:lnTo>
                        <a:lnTo>
                          <a:pt x="69" y="3"/>
                        </a:lnTo>
                        <a:lnTo>
                          <a:pt x="60" y="0"/>
                        </a:lnTo>
                        <a:lnTo>
                          <a:pt x="4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48" name="Freeform 432"/>
                  <p:cNvSpPr>
                    <a:spLocks noEditPoints="1"/>
                  </p:cNvSpPr>
                  <p:nvPr/>
                </p:nvSpPr>
                <p:spPr bwMode="auto">
                  <a:xfrm>
                    <a:off x="4918" y="2492"/>
                    <a:ext cx="1471" cy="1285"/>
                  </a:xfrm>
                  <a:custGeom>
                    <a:avLst/>
                    <a:gdLst>
                      <a:gd name="T0" fmla="*/ 71903023 w 707"/>
                      <a:gd name="T1" fmla="*/ 33923155 h 619"/>
                      <a:gd name="T2" fmla="*/ 82176075 w 707"/>
                      <a:gd name="T3" fmla="*/ 32601469 h 619"/>
                      <a:gd name="T4" fmla="*/ 86841644 w 707"/>
                      <a:gd name="T5" fmla="*/ 21419607 h 619"/>
                      <a:gd name="T6" fmla="*/ 75876088 w 707"/>
                      <a:gd name="T7" fmla="*/ 12727751 h 619"/>
                      <a:gd name="T8" fmla="*/ 65496523 w 707"/>
                      <a:gd name="T9" fmla="*/ 19492277 h 619"/>
                      <a:gd name="T10" fmla="*/ 51018853 w 707"/>
                      <a:gd name="T11" fmla="*/ 20811953 h 619"/>
                      <a:gd name="T12" fmla="*/ 58089081 w 707"/>
                      <a:gd name="T13" fmla="*/ 15239303 h 619"/>
                      <a:gd name="T14" fmla="*/ 56128017 w 707"/>
                      <a:gd name="T15" fmla="*/ 6180377 h 619"/>
                      <a:gd name="T16" fmla="*/ 46240138 w 707"/>
                      <a:gd name="T17" fmla="*/ 4310303 h 619"/>
                      <a:gd name="T18" fmla="*/ 40865803 w 707"/>
                      <a:gd name="T19" fmla="*/ 12259392 h 619"/>
                      <a:gd name="T20" fmla="*/ 46463990 w 707"/>
                      <a:gd name="T21" fmla="*/ 20343624 h 619"/>
                      <a:gd name="T22" fmla="*/ 32644068 w 707"/>
                      <a:gd name="T23" fmla="*/ 17831972 h 619"/>
                      <a:gd name="T24" fmla="*/ 30714998 w 707"/>
                      <a:gd name="T25" fmla="*/ 8305636 h 619"/>
                      <a:gd name="T26" fmla="*/ 22825428 w 707"/>
                      <a:gd name="T27" fmla="*/ 1332979 h 619"/>
                      <a:gd name="T28" fmla="*/ 13216132 w 707"/>
                      <a:gd name="T29" fmla="*/ 469729 h 619"/>
                      <a:gd name="T30" fmla="*/ 3673052 w 707"/>
                      <a:gd name="T31" fmla="*/ 5744448 h 619"/>
                      <a:gd name="T32" fmla="*/ 0 w 707"/>
                      <a:gd name="T33" fmla="*/ 15930797 h 619"/>
                      <a:gd name="T34" fmla="*/ 2850605 w 707"/>
                      <a:gd name="T35" fmla="*/ 24508568 h 619"/>
                      <a:gd name="T36" fmla="*/ 11621046 w 707"/>
                      <a:gd name="T37" fmla="*/ 30944857 h 619"/>
                      <a:gd name="T38" fmla="*/ 21936274 w 707"/>
                      <a:gd name="T39" fmla="*/ 30726198 h 619"/>
                      <a:gd name="T40" fmla="*/ 37889138 w 707"/>
                      <a:gd name="T41" fmla="*/ 38285811 h 619"/>
                      <a:gd name="T42" fmla="*/ 31932302 w 707"/>
                      <a:gd name="T43" fmla="*/ 36154351 h 619"/>
                      <a:gd name="T44" fmla="*/ 27155677 w 707"/>
                      <a:gd name="T45" fmla="*/ 41661002 h 619"/>
                      <a:gd name="T46" fmla="*/ 30945737 w 707"/>
                      <a:gd name="T47" fmla="*/ 47233698 h 619"/>
                      <a:gd name="T48" fmla="*/ 37521563 w 707"/>
                      <a:gd name="T49" fmla="*/ 45902043 h 619"/>
                      <a:gd name="T50" fmla="*/ 47608728 w 707"/>
                      <a:gd name="T51" fmla="*/ 37483330 h 619"/>
                      <a:gd name="T52" fmla="*/ 34380110 w 707"/>
                      <a:gd name="T53" fmla="*/ 52722581 h 619"/>
                      <a:gd name="T54" fmla="*/ 27636359 w 707"/>
                      <a:gd name="T55" fmla="*/ 62803146 h 619"/>
                      <a:gd name="T56" fmla="*/ 36645306 w 707"/>
                      <a:gd name="T57" fmla="*/ 73400035 h 619"/>
                      <a:gd name="T58" fmla="*/ 48267409 w 707"/>
                      <a:gd name="T59" fmla="*/ 68762447 h 619"/>
                      <a:gd name="T60" fmla="*/ 49320098 w 707"/>
                      <a:gd name="T61" fmla="*/ 59014738 h 619"/>
                      <a:gd name="T62" fmla="*/ 61773492 w 707"/>
                      <a:gd name="T63" fmla="*/ 46765358 h 619"/>
                      <a:gd name="T64" fmla="*/ 60062701 w 707"/>
                      <a:gd name="T65" fmla="*/ 54956448 h 619"/>
                      <a:gd name="T66" fmla="*/ 71026290 w 707"/>
                      <a:gd name="T67" fmla="*/ 63652274 h 619"/>
                      <a:gd name="T68" fmla="*/ 81518952 w 707"/>
                      <a:gd name="T69" fmla="*/ 57086634 h 619"/>
                      <a:gd name="T70" fmla="*/ 79200779 w 707"/>
                      <a:gd name="T71" fmla="*/ 45329861 h 619"/>
                      <a:gd name="T72" fmla="*/ 67360286 w 707"/>
                      <a:gd name="T73" fmla="*/ 42698561 h 619"/>
                      <a:gd name="T74" fmla="*/ 77615078 w 707"/>
                      <a:gd name="T75" fmla="*/ 15930797 h 619"/>
                      <a:gd name="T76" fmla="*/ 84103653 w 707"/>
                      <a:gd name="T77" fmla="*/ 23653580 h 619"/>
                      <a:gd name="T78" fmla="*/ 79200779 w 707"/>
                      <a:gd name="T79" fmla="*/ 30944857 h 619"/>
                      <a:gd name="T80" fmla="*/ 70179346 w 707"/>
                      <a:gd name="T81" fmla="*/ 29291357 h 619"/>
                      <a:gd name="T82" fmla="*/ 68467244 w 707"/>
                      <a:gd name="T83" fmla="*/ 20568412 h 619"/>
                      <a:gd name="T84" fmla="*/ 16407130 w 707"/>
                      <a:gd name="T85" fmla="*/ 28546682 h 619"/>
                      <a:gd name="T86" fmla="*/ 5437790 w 707"/>
                      <a:gd name="T87" fmla="*/ 23111738 h 619"/>
                      <a:gd name="T88" fmla="*/ 3331434 w 707"/>
                      <a:gd name="T89" fmla="*/ 13163046 h 619"/>
                      <a:gd name="T90" fmla="*/ 15183194 w 707"/>
                      <a:gd name="T91" fmla="*/ 2977162 h 619"/>
                      <a:gd name="T92" fmla="*/ 25891067 w 707"/>
                      <a:gd name="T93" fmla="*/ 6770393 h 619"/>
                      <a:gd name="T94" fmla="*/ 29575820 w 707"/>
                      <a:gd name="T95" fmla="*/ 17141223 h 619"/>
                      <a:gd name="T96" fmla="*/ 19086017 w 707"/>
                      <a:gd name="T97" fmla="*/ 28325739 h 619"/>
                      <a:gd name="T98" fmla="*/ 45641102 w 707"/>
                      <a:gd name="T99" fmla="*/ 67110632 h 619"/>
                      <a:gd name="T100" fmla="*/ 37230715 w 707"/>
                      <a:gd name="T101" fmla="*/ 70422058 h 619"/>
                      <a:gd name="T102" fmla="*/ 30714998 w 707"/>
                      <a:gd name="T103" fmla="*/ 62803146 h 619"/>
                      <a:gd name="T104" fmla="*/ 35756003 w 707"/>
                      <a:gd name="T105" fmla="*/ 55395256 h 619"/>
                      <a:gd name="T106" fmla="*/ 44528075 w 707"/>
                      <a:gd name="T107" fmla="*/ 57086634 h 619"/>
                      <a:gd name="T108" fmla="*/ 72140655 w 707"/>
                      <a:gd name="T109" fmla="*/ 48412363 h 619"/>
                      <a:gd name="T110" fmla="*/ 75876088 w 707"/>
                      <a:gd name="T111" fmla="*/ 52948782 h 619"/>
                      <a:gd name="T112" fmla="*/ 73028565 w 707"/>
                      <a:gd name="T113" fmla="*/ 56836584 h 619"/>
                      <a:gd name="T114" fmla="*/ 67702234 w 707"/>
                      <a:gd name="T115" fmla="*/ 56034086 h 619"/>
                      <a:gd name="T116" fmla="*/ 66866388 w 707"/>
                      <a:gd name="T117" fmla="*/ 51179447 h 61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7"/>
                      <a:gd name="T178" fmla="*/ 0 h 619"/>
                      <a:gd name="T179" fmla="*/ 707 w 707"/>
                      <a:gd name="T180" fmla="*/ 619 h 61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7" h="619">
                        <a:moveTo>
                          <a:pt x="542" y="253"/>
                        </a:moveTo>
                        <a:lnTo>
                          <a:pt x="542" y="253"/>
                        </a:lnTo>
                        <a:lnTo>
                          <a:pt x="549" y="260"/>
                        </a:lnTo>
                        <a:lnTo>
                          <a:pt x="556" y="267"/>
                        </a:lnTo>
                        <a:lnTo>
                          <a:pt x="565" y="274"/>
                        </a:lnTo>
                        <a:lnTo>
                          <a:pt x="574" y="279"/>
                        </a:lnTo>
                        <a:lnTo>
                          <a:pt x="583" y="285"/>
                        </a:lnTo>
                        <a:lnTo>
                          <a:pt x="594" y="286"/>
                        </a:lnTo>
                        <a:lnTo>
                          <a:pt x="604" y="288"/>
                        </a:lnTo>
                        <a:lnTo>
                          <a:pt x="615" y="290"/>
                        </a:lnTo>
                        <a:lnTo>
                          <a:pt x="634" y="288"/>
                        </a:lnTo>
                        <a:lnTo>
                          <a:pt x="650" y="283"/>
                        </a:lnTo>
                        <a:lnTo>
                          <a:pt x="666" y="274"/>
                        </a:lnTo>
                        <a:lnTo>
                          <a:pt x="679" y="263"/>
                        </a:lnTo>
                        <a:lnTo>
                          <a:pt x="691" y="249"/>
                        </a:lnTo>
                        <a:lnTo>
                          <a:pt x="698" y="235"/>
                        </a:lnTo>
                        <a:lnTo>
                          <a:pt x="704" y="217"/>
                        </a:lnTo>
                        <a:lnTo>
                          <a:pt x="707" y="199"/>
                        </a:lnTo>
                        <a:lnTo>
                          <a:pt x="704" y="180"/>
                        </a:lnTo>
                        <a:lnTo>
                          <a:pt x="698" y="164"/>
                        </a:lnTo>
                        <a:lnTo>
                          <a:pt x="691" y="148"/>
                        </a:lnTo>
                        <a:lnTo>
                          <a:pt x="679" y="134"/>
                        </a:lnTo>
                        <a:lnTo>
                          <a:pt x="666" y="123"/>
                        </a:lnTo>
                        <a:lnTo>
                          <a:pt x="650" y="114"/>
                        </a:lnTo>
                        <a:lnTo>
                          <a:pt x="634" y="109"/>
                        </a:lnTo>
                        <a:lnTo>
                          <a:pt x="615" y="107"/>
                        </a:lnTo>
                        <a:lnTo>
                          <a:pt x="597" y="109"/>
                        </a:lnTo>
                        <a:lnTo>
                          <a:pt x="579" y="114"/>
                        </a:lnTo>
                        <a:lnTo>
                          <a:pt x="565" y="123"/>
                        </a:lnTo>
                        <a:lnTo>
                          <a:pt x="551" y="134"/>
                        </a:lnTo>
                        <a:lnTo>
                          <a:pt x="540" y="148"/>
                        </a:lnTo>
                        <a:lnTo>
                          <a:pt x="531" y="164"/>
                        </a:lnTo>
                        <a:lnTo>
                          <a:pt x="526" y="180"/>
                        </a:lnTo>
                        <a:lnTo>
                          <a:pt x="524" y="199"/>
                        </a:lnTo>
                        <a:lnTo>
                          <a:pt x="526" y="215"/>
                        </a:lnTo>
                        <a:lnTo>
                          <a:pt x="530" y="230"/>
                        </a:lnTo>
                        <a:lnTo>
                          <a:pt x="416" y="274"/>
                        </a:lnTo>
                        <a:lnTo>
                          <a:pt x="414" y="175"/>
                        </a:lnTo>
                        <a:lnTo>
                          <a:pt x="427" y="171"/>
                        </a:lnTo>
                        <a:lnTo>
                          <a:pt x="439" y="166"/>
                        </a:lnTo>
                        <a:lnTo>
                          <a:pt x="450" y="159"/>
                        </a:lnTo>
                        <a:lnTo>
                          <a:pt x="459" y="150"/>
                        </a:lnTo>
                        <a:lnTo>
                          <a:pt x="466" y="139"/>
                        </a:lnTo>
                        <a:lnTo>
                          <a:pt x="471" y="128"/>
                        </a:lnTo>
                        <a:lnTo>
                          <a:pt x="475" y="116"/>
                        </a:lnTo>
                        <a:lnTo>
                          <a:pt x="476" y="103"/>
                        </a:lnTo>
                        <a:lnTo>
                          <a:pt x="475" y="87"/>
                        </a:lnTo>
                        <a:lnTo>
                          <a:pt x="469" y="75"/>
                        </a:lnTo>
                        <a:lnTo>
                          <a:pt x="464" y="63"/>
                        </a:lnTo>
                        <a:lnTo>
                          <a:pt x="455" y="52"/>
                        </a:lnTo>
                        <a:lnTo>
                          <a:pt x="444" y="43"/>
                        </a:lnTo>
                        <a:lnTo>
                          <a:pt x="432" y="36"/>
                        </a:lnTo>
                        <a:lnTo>
                          <a:pt x="418" y="32"/>
                        </a:lnTo>
                        <a:lnTo>
                          <a:pt x="403" y="31"/>
                        </a:lnTo>
                        <a:lnTo>
                          <a:pt x="389" y="32"/>
                        </a:lnTo>
                        <a:lnTo>
                          <a:pt x="375" y="36"/>
                        </a:lnTo>
                        <a:lnTo>
                          <a:pt x="363" y="43"/>
                        </a:lnTo>
                        <a:lnTo>
                          <a:pt x="352" y="52"/>
                        </a:lnTo>
                        <a:lnTo>
                          <a:pt x="343" y="63"/>
                        </a:lnTo>
                        <a:lnTo>
                          <a:pt x="336" y="75"/>
                        </a:lnTo>
                        <a:lnTo>
                          <a:pt x="332" y="87"/>
                        </a:lnTo>
                        <a:lnTo>
                          <a:pt x="331" y="103"/>
                        </a:lnTo>
                        <a:lnTo>
                          <a:pt x="332" y="116"/>
                        </a:lnTo>
                        <a:lnTo>
                          <a:pt x="336" y="128"/>
                        </a:lnTo>
                        <a:lnTo>
                          <a:pt x="341" y="139"/>
                        </a:lnTo>
                        <a:lnTo>
                          <a:pt x="348" y="150"/>
                        </a:lnTo>
                        <a:lnTo>
                          <a:pt x="355" y="159"/>
                        </a:lnTo>
                        <a:lnTo>
                          <a:pt x="366" y="166"/>
                        </a:lnTo>
                        <a:lnTo>
                          <a:pt x="377" y="171"/>
                        </a:lnTo>
                        <a:lnTo>
                          <a:pt x="389" y="175"/>
                        </a:lnTo>
                        <a:lnTo>
                          <a:pt x="391" y="270"/>
                        </a:lnTo>
                        <a:lnTo>
                          <a:pt x="251" y="194"/>
                        </a:lnTo>
                        <a:lnTo>
                          <a:pt x="258" y="180"/>
                        </a:lnTo>
                        <a:lnTo>
                          <a:pt x="261" y="166"/>
                        </a:lnTo>
                        <a:lnTo>
                          <a:pt x="265" y="150"/>
                        </a:lnTo>
                        <a:lnTo>
                          <a:pt x="267" y="134"/>
                        </a:lnTo>
                        <a:lnTo>
                          <a:pt x="265" y="119"/>
                        </a:lnTo>
                        <a:lnTo>
                          <a:pt x="263" y="107"/>
                        </a:lnTo>
                        <a:lnTo>
                          <a:pt x="259" y="95"/>
                        </a:lnTo>
                        <a:lnTo>
                          <a:pt x="256" y="82"/>
                        </a:lnTo>
                        <a:lnTo>
                          <a:pt x="249" y="70"/>
                        </a:lnTo>
                        <a:lnTo>
                          <a:pt x="243" y="59"/>
                        </a:lnTo>
                        <a:lnTo>
                          <a:pt x="235" y="48"/>
                        </a:lnTo>
                        <a:lnTo>
                          <a:pt x="227" y="39"/>
                        </a:lnTo>
                        <a:lnTo>
                          <a:pt x="217" y="31"/>
                        </a:lnTo>
                        <a:lnTo>
                          <a:pt x="208" y="23"/>
                        </a:lnTo>
                        <a:lnTo>
                          <a:pt x="196" y="16"/>
                        </a:lnTo>
                        <a:lnTo>
                          <a:pt x="185" y="11"/>
                        </a:lnTo>
                        <a:lnTo>
                          <a:pt x="172" y="6"/>
                        </a:lnTo>
                        <a:lnTo>
                          <a:pt x="160" y="4"/>
                        </a:lnTo>
                        <a:lnTo>
                          <a:pt x="148" y="0"/>
                        </a:lnTo>
                        <a:lnTo>
                          <a:pt x="133" y="0"/>
                        </a:lnTo>
                        <a:lnTo>
                          <a:pt x="119" y="0"/>
                        </a:lnTo>
                        <a:lnTo>
                          <a:pt x="107" y="4"/>
                        </a:lnTo>
                        <a:lnTo>
                          <a:pt x="94" y="6"/>
                        </a:lnTo>
                        <a:lnTo>
                          <a:pt x="82" y="11"/>
                        </a:lnTo>
                        <a:lnTo>
                          <a:pt x="69" y="16"/>
                        </a:lnTo>
                        <a:lnTo>
                          <a:pt x="59" y="23"/>
                        </a:lnTo>
                        <a:lnTo>
                          <a:pt x="48" y="31"/>
                        </a:lnTo>
                        <a:lnTo>
                          <a:pt x="39" y="39"/>
                        </a:lnTo>
                        <a:lnTo>
                          <a:pt x="30" y="48"/>
                        </a:lnTo>
                        <a:lnTo>
                          <a:pt x="23" y="59"/>
                        </a:lnTo>
                        <a:lnTo>
                          <a:pt x="16" y="70"/>
                        </a:lnTo>
                        <a:lnTo>
                          <a:pt x="11" y="82"/>
                        </a:lnTo>
                        <a:lnTo>
                          <a:pt x="7" y="95"/>
                        </a:lnTo>
                        <a:lnTo>
                          <a:pt x="4" y="107"/>
                        </a:lnTo>
                        <a:lnTo>
                          <a:pt x="2" y="119"/>
                        </a:lnTo>
                        <a:lnTo>
                          <a:pt x="0" y="134"/>
                        </a:lnTo>
                        <a:lnTo>
                          <a:pt x="2" y="146"/>
                        </a:lnTo>
                        <a:lnTo>
                          <a:pt x="4" y="160"/>
                        </a:lnTo>
                        <a:lnTo>
                          <a:pt x="7" y="173"/>
                        </a:lnTo>
                        <a:lnTo>
                          <a:pt x="11" y="185"/>
                        </a:lnTo>
                        <a:lnTo>
                          <a:pt x="16" y="196"/>
                        </a:lnTo>
                        <a:lnTo>
                          <a:pt x="23" y="206"/>
                        </a:lnTo>
                        <a:lnTo>
                          <a:pt x="30" y="217"/>
                        </a:lnTo>
                        <a:lnTo>
                          <a:pt x="39" y="226"/>
                        </a:lnTo>
                        <a:lnTo>
                          <a:pt x="48" y="235"/>
                        </a:lnTo>
                        <a:lnTo>
                          <a:pt x="59" y="244"/>
                        </a:lnTo>
                        <a:lnTo>
                          <a:pt x="69" y="249"/>
                        </a:lnTo>
                        <a:lnTo>
                          <a:pt x="82" y="254"/>
                        </a:lnTo>
                        <a:lnTo>
                          <a:pt x="94" y="260"/>
                        </a:lnTo>
                        <a:lnTo>
                          <a:pt x="107" y="263"/>
                        </a:lnTo>
                        <a:lnTo>
                          <a:pt x="119" y="265"/>
                        </a:lnTo>
                        <a:lnTo>
                          <a:pt x="133" y="265"/>
                        </a:lnTo>
                        <a:lnTo>
                          <a:pt x="149" y="265"/>
                        </a:lnTo>
                        <a:lnTo>
                          <a:pt x="164" y="262"/>
                        </a:lnTo>
                        <a:lnTo>
                          <a:pt x="178" y="258"/>
                        </a:lnTo>
                        <a:lnTo>
                          <a:pt x="192" y="253"/>
                        </a:lnTo>
                        <a:lnTo>
                          <a:pt x="204" y="244"/>
                        </a:lnTo>
                        <a:lnTo>
                          <a:pt x="217" y="235"/>
                        </a:lnTo>
                        <a:lnTo>
                          <a:pt x="227" y="226"/>
                        </a:lnTo>
                        <a:lnTo>
                          <a:pt x="238" y="215"/>
                        </a:lnTo>
                        <a:lnTo>
                          <a:pt x="377" y="292"/>
                        </a:lnTo>
                        <a:lnTo>
                          <a:pt x="307" y="322"/>
                        </a:lnTo>
                        <a:lnTo>
                          <a:pt x="300" y="315"/>
                        </a:lnTo>
                        <a:lnTo>
                          <a:pt x="291" y="308"/>
                        </a:lnTo>
                        <a:lnTo>
                          <a:pt x="281" y="304"/>
                        </a:lnTo>
                        <a:lnTo>
                          <a:pt x="268" y="302"/>
                        </a:lnTo>
                        <a:lnTo>
                          <a:pt x="259" y="304"/>
                        </a:lnTo>
                        <a:lnTo>
                          <a:pt x="251" y="306"/>
                        </a:lnTo>
                        <a:lnTo>
                          <a:pt x="242" y="311"/>
                        </a:lnTo>
                        <a:lnTo>
                          <a:pt x="235" y="317"/>
                        </a:lnTo>
                        <a:lnTo>
                          <a:pt x="229" y="324"/>
                        </a:lnTo>
                        <a:lnTo>
                          <a:pt x="224" y="333"/>
                        </a:lnTo>
                        <a:lnTo>
                          <a:pt x="222" y="342"/>
                        </a:lnTo>
                        <a:lnTo>
                          <a:pt x="220" y="350"/>
                        </a:lnTo>
                        <a:lnTo>
                          <a:pt x="222" y="361"/>
                        </a:lnTo>
                        <a:lnTo>
                          <a:pt x="224" y="370"/>
                        </a:lnTo>
                        <a:lnTo>
                          <a:pt x="229" y="379"/>
                        </a:lnTo>
                        <a:lnTo>
                          <a:pt x="235" y="386"/>
                        </a:lnTo>
                        <a:lnTo>
                          <a:pt x="242" y="391"/>
                        </a:lnTo>
                        <a:lnTo>
                          <a:pt x="251" y="397"/>
                        </a:lnTo>
                        <a:lnTo>
                          <a:pt x="259" y="398"/>
                        </a:lnTo>
                        <a:lnTo>
                          <a:pt x="268" y="400"/>
                        </a:lnTo>
                        <a:lnTo>
                          <a:pt x="279" y="398"/>
                        </a:lnTo>
                        <a:lnTo>
                          <a:pt x="288" y="397"/>
                        </a:lnTo>
                        <a:lnTo>
                          <a:pt x="297" y="391"/>
                        </a:lnTo>
                        <a:lnTo>
                          <a:pt x="304" y="386"/>
                        </a:lnTo>
                        <a:lnTo>
                          <a:pt x="309" y="379"/>
                        </a:lnTo>
                        <a:lnTo>
                          <a:pt x="315" y="370"/>
                        </a:lnTo>
                        <a:lnTo>
                          <a:pt x="316" y="361"/>
                        </a:lnTo>
                        <a:lnTo>
                          <a:pt x="318" y="350"/>
                        </a:lnTo>
                        <a:lnTo>
                          <a:pt x="316" y="345"/>
                        </a:lnTo>
                        <a:lnTo>
                          <a:pt x="386" y="315"/>
                        </a:lnTo>
                        <a:lnTo>
                          <a:pt x="347" y="443"/>
                        </a:lnTo>
                        <a:lnTo>
                          <a:pt x="331" y="438"/>
                        </a:lnTo>
                        <a:lnTo>
                          <a:pt x="315" y="436"/>
                        </a:lnTo>
                        <a:lnTo>
                          <a:pt x="297" y="438"/>
                        </a:lnTo>
                        <a:lnTo>
                          <a:pt x="279" y="443"/>
                        </a:lnTo>
                        <a:lnTo>
                          <a:pt x="263" y="452"/>
                        </a:lnTo>
                        <a:lnTo>
                          <a:pt x="251" y="462"/>
                        </a:lnTo>
                        <a:lnTo>
                          <a:pt x="238" y="477"/>
                        </a:lnTo>
                        <a:lnTo>
                          <a:pt x="231" y="493"/>
                        </a:lnTo>
                        <a:lnTo>
                          <a:pt x="226" y="509"/>
                        </a:lnTo>
                        <a:lnTo>
                          <a:pt x="224" y="528"/>
                        </a:lnTo>
                        <a:lnTo>
                          <a:pt x="226" y="546"/>
                        </a:lnTo>
                        <a:lnTo>
                          <a:pt x="231" y="562"/>
                        </a:lnTo>
                        <a:lnTo>
                          <a:pt x="238" y="578"/>
                        </a:lnTo>
                        <a:lnTo>
                          <a:pt x="251" y="592"/>
                        </a:lnTo>
                        <a:lnTo>
                          <a:pt x="263" y="603"/>
                        </a:lnTo>
                        <a:lnTo>
                          <a:pt x="279" y="612"/>
                        </a:lnTo>
                        <a:lnTo>
                          <a:pt x="297" y="617"/>
                        </a:lnTo>
                        <a:lnTo>
                          <a:pt x="315" y="619"/>
                        </a:lnTo>
                        <a:lnTo>
                          <a:pt x="332" y="617"/>
                        </a:lnTo>
                        <a:lnTo>
                          <a:pt x="350" y="612"/>
                        </a:lnTo>
                        <a:lnTo>
                          <a:pt x="366" y="603"/>
                        </a:lnTo>
                        <a:lnTo>
                          <a:pt x="379" y="592"/>
                        </a:lnTo>
                        <a:lnTo>
                          <a:pt x="391" y="578"/>
                        </a:lnTo>
                        <a:lnTo>
                          <a:pt x="398" y="562"/>
                        </a:lnTo>
                        <a:lnTo>
                          <a:pt x="403" y="546"/>
                        </a:lnTo>
                        <a:lnTo>
                          <a:pt x="405" y="528"/>
                        </a:lnTo>
                        <a:lnTo>
                          <a:pt x="405" y="516"/>
                        </a:lnTo>
                        <a:lnTo>
                          <a:pt x="403" y="505"/>
                        </a:lnTo>
                        <a:lnTo>
                          <a:pt x="400" y="496"/>
                        </a:lnTo>
                        <a:lnTo>
                          <a:pt x="396" y="486"/>
                        </a:lnTo>
                        <a:lnTo>
                          <a:pt x="391" y="477"/>
                        </a:lnTo>
                        <a:lnTo>
                          <a:pt x="384" y="468"/>
                        </a:lnTo>
                        <a:lnTo>
                          <a:pt x="377" y="461"/>
                        </a:lnTo>
                        <a:lnTo>
                          <a:pt x="368" y="454"/>
                        </a:lnTo>
                        <a:lnTo>
                          <a:pt x="411" y="315"/>
                        </a:lnTo>
                        <a:lnTo>
                          <a:pt x="501" y="393"/>
                        </a:lnTo>
                        <a:lnTo>
                          <a:pt x="494" y="404"/>
                        </a:lnTo>
                        <a:lnTo>
                          <a:pt x="489" y="416"/>
                        </a:lnTo>
                        <a:lnTo>
                          <a:pt x="487" y="430"/>
                        </a:lnTo>
                        <a:lnTo>
                          <a:pt x="485" y="445"/>
                        </a:lnTo>
                        <a:lnTo>
                          <a:pt x="487" y="462"/>
                        </a:lnTo>
                        <a:lnTo>
                          <a:pt x="492" y="480"/>
                        </a:lnTo>
                        <a:lnTo>
                          <a:pt x="501" y="496"/>
                        </a:lnTo>
                        <a:lnTo>
                          <a:pt x="512" y="509"/>
                        </a:lnTo>
                        <a:lnTo>
                          <a:pt x="526" y="519"/>
                        </a:lnTo>
                        <a:lnTo>
                          <a:pt x="540" y="528"/>
                        </a:lnTo>
                        <a:lnTo>
                          <a:pt x="558" y="534"/>
                        </a:lnTo>
                        <a:lnTo>
                          <a:pt x="576" y="535"/>
                        </a:lnTo>
                        <a:lnTo>
                          <a:pt x="595" y="534"/>
                        </a:lnTo>
                        <a:lnTo>
                          <a:pt x="611" y="528"/>
                        </a:lnTo>
                        <a:lnTo>
                          <a:pt x="627" y="519"/>
                        </a:lnTo>
                        <a:lnTo>
                          <a:pt x="642" y="509"/>
                        </a:lnTo>
                        <a:lnTo>
                          <a:pt x="652" y="496"/>
                        </a:lnTo>
                        <a:lnTo>
                          <a:pt x="661" y="480"/>
                        </a:lnTo>
                        <a:lnTo>
                          <a:pt x="666" y="462"/>
                        </a:lnTo>
                        <a:lnTo>
                          <a:pt x="668" y="445"/>
                        </a:lnTo>
                        <a:lnTo>
                          <a:pt x="666" y="427"/>
                        </a:lnTo>
                        <a:lnTo>
                          <a:pt x="661" y="409"/>
                        </a:lnTo>
                        <a:lnTo>
                          <a:pt x="652" y="393"/>
                        </a:lnTo>
                        <a:lnTo>
                          <a:pt x="642" y="381"/>
                        </a:lnTo>
                        <a:lnTo>
                          <a:pt x="627" y="368"/>
                        </a:lnTo>
                        <a:lnTo>
                          <a:pt x="611" y="361"/>
                        </a:lnTo>
                        <a:lnTo>
                          <a:pt x="595" y="356"/>
                        </a:lnTo>
                        <a:lnTo>
                          <a:pt x="576" y="354"/>
                        </a:lnTo>
                        <a:lnTo>
                          <a:pt x="560" y="354"/>
                        </a:lnTo>
                        <a:lnTo>
                          <a:pt x="546" y="359"/>
                        </a:lnTo>
                        <a:lnTo>
                          <a:pt x="531" y="366"/>
                        </a:lnTo>
                        <a:lnTo>
                          <a:pt x="519" y="374"/>
                        </a:lnTo>
                        <a:lnTo>
                          <a:pt x="428" y="297"/>
                        </a:lnTo>
                        <a:lnTo>
                          <a:pt x="542" y="253"/>
                        </a:lnTo>
                        <a:close/>
                        <a:moveTo>
                          <a:pt x="615" y="132"/>
                        </a:moveTo>
                        <a:lnTo>
                          <a:pt x="615" y="132"/>
                        </a:lnTo>
                        <a:lnTo>
                          <a:pt x="629" y="134"/>
                        </a:lnTo>
                        <a:lnTo>
                          <a:pt x="642" y="137"/>
                        </a:lnTo>
                        <a:lnTo>
                          <a:pt x="652" y="144"/>
                        </a:lnTo>
                        <a:lnTo>
                          <a:pt x="663" y="151"/>
                        </a:lnTo>
                        <a:lnTo>
                          <a:pt x="670" y="162"/>
                        </a:lnTo>
                        <a:lnTo>
                          <a:pt x="677" y="173"/>
                        </a:lnTo>
                        <a:lnTo>
                          <a:pt x="681" y="185"/>
                        </a:lnTo>
                        <a:lnTo>
                          <a:pt x="682" y="199"/>
                        </a:lnTo>
                        <a:lnTo>
                          <a:pt x="681" y="212"/>
                        </a:lnTo>
                        <a:lnTo>
                          <a:pt x="677" y="224"/>
                        </a:lnTo>
                        <a:lnTo>
                          <a:pt x="670" y="235"/>
                        </a:lnTo>
                        <a:lnTo>
                          <a:pt x="663" y="246"/>
                        </a:lnTo>
                        <a:lnTo>
                          <a:pt x="652" y="253"/>
                        </a:lnTo>
                        <a:lnTo>
                          <a:pt x="642" y="260"/>
                        </a:lnTo>
                        <a:lnTo>
                          <a:pt x="629" y="263"/>
                        </a:lnTo>
                        <a:lnTo>
                          <a:pt x="615" y="265"/>
                        </a:lnTo>
                        <a:lnTo>
                          <a:pt x="602" y="263"/>
                        </a:lnTo>
                        <a:lnTo>
                          <a:pt x="590" y="260"/>
                        </a:lnTo>
                        <a:lnTo>
                          <a:pt x="578" y="253"/>
                        </a:lnTo>
                        <a:lnTo>
                          <a:pt x="569" y="246"/>
                        </a:lnTo>
                        <a:lnTo>
                          <a:pt x="560" y="235"/>
                        </a:lnTo>
                        <a:lnTo>
                          <a:pt x="555" y="224"/>
                        </a:lnTo>
                        <a:lnTo>
                          <a:pt x="551" y="212"/>
                        </a:lnTo>
                        <a:lnTo>
                          <a:pt x="549" y="199"/>
                        </a:lnTo>
                        <a:lnTo>
                          <a:pt x="551" y="185"/>
                        </a:lnTo>
                        <a:lnTo>
                          <a:pt x="555" y="173"/>
                        </a:lnTo>
                        <a:lnTo>
                          <a:pt x="560" y="162"/>
                        </a:lnTo>
                        <a:lnTo>
                          <a:pt x="569" y="151"/>
                        </a:lnTo>
                        <a:lnTo>
                          <a:pt x="578" y="144"/>
                        </a:lnTo>
                        <a:lnTo>
                          <a:pt x="590" y="137"/>
                        </a:lnTo>
                        <a:lnTo>
                          <a:pt x="602" y="134"/>
                        </a:lnTo>
                        <a:lnTo>
                          <a:pt x="615" y="132"/>
                        </a:lnTo>
                        <a:close/>
                        <a:moveTo>
                          <a:pt x="133" y="240"/>
                        </a:moveTo>
                        <a:lnTo>
                          <a:pt x="133" y="240"/>
                        </a:lnTo>
                        <a:lnTo>
                          <a:pt x="123" y="240"/>
                        </a:lnTo>
                        <a:lnTo>
                          <a:pt x="112" y="238"/>
                        </a:lnTo>
                        <a:lnTo>
                          <a:pt x="91" y="233"/>
                        </a:lnTo>
                        <a:lnTo>
                          <a:pt x="73" y="222"/>
                        </a:lnTo>
                        <a:lnTo>
                          <a:pt x="57" y="210"/>
                        </a:lnTo>
                        <a:lnTo>
                          <a:pt x="44" y="194"/>
                        </a:lnTo>
                        <a:lnTo>
                          <a:pt x="34" y="175"/>
                        </a:lnTo>
                        <a:lnTo>
                          <a:pt x="27" y="155"/>
                        </a:lnTo>
                        <a:lnTo>
                          <a:pt x="27" y="144"/>
                        </a:lnTo>
                        <a:lnTo>
                          <a:pt x="25" y="134"/>
                        </a:lnTo>
                        <a:lnTo>
                          <a:pt x="27" y="121"/>
                        </a:lnTo>
                        <a:lnTo>
                          <a:pt x="27" y="111"/>
                        </a:lnTo>
                        <a:lnTo>
                          <a:pt x="34" y="91"/>
                        </a:lnTo>
                        <a:lnTo>
                          <a:pt x="44" y="73"/>
                        </a:lnTo>
                        <a:lnTo>
                          <a:pt x="57" y="57"/>
                        </a:lnTo>
                        <a:lnTo>
                          <a:pt x="73" y="43"/>
                        </a:lnTo>
                        <a:lnTo>
                          <a:pt x="91" y="34"/>
                        </a:lnTo>
                        <a:lnTo>
                          <a:pt x="112" y="27"/>
                        </a:lnTo>
                        <a:lnTo>
                          <a:pt x="123" y="25"/>
                        </a:lnTo>
                        <a:lnTo>
                          <a:pt x="133" y="25"/>
                        </a:lnTo>
                        <a:lnTo>
                          <a:pt x="144" y="25"/>
                        </a:lnTo>
                        <a:lnTo>
                          <a:pt x="155" y="27"/>
                        </a:lnTo>
                        <a:lnTo>
                          <a:pt x="174" y="34"/>
                        </a:lnTo>
                        <a:lnTo>
                          <a:pt x="194" y="43"/>
                        </a:lnTo>
                        <a:lnTo>
                          <a:pt x="210" y="57"/>
                        </a:lnTo>
                        <a:lnTo>
                          <a:pt x="222" y="73"/>
                        </a:lnTo>
                        <a:lnTo>
                          <a:pt x="233" y="91"/>
                        </a:lnTo>
                        <a:lnTo>
                          <a:pt x="238" y="111"/>
                        </a:lnTo>
                        <a:lnTo>
                          <a:pt x="240" y="121"/>
                        </a:lnTo>
                        <a:lnTo>
                          <a:pt x="242" y="134"/>
                        </a:lnTo>
                        <a:lnTo>
                          <a:pt x="240" y="144"/>
                        </a:lnTo>
                        <a:lnTo>
                          <a:pt x="238" y="155"/>
                        </a:lnTo>
                        <a:lnTo>
                          <a:pt x="233" y="175"/>
                        </a:lnTo>
                        <a:lnTo>
                          <a:pt x="222" y="194"/>
                        </a:lnTo>
                        <a:lnTo>
                          <a:pt x="210" y="210"/>
                        </a:lnTo>
                        <a:lnTo>
                          <a:pt x="194" y="222"/>
                        </a:lnTo>
                        <a:lnTo>
                          <a:pt x="174" y="233"/>
                        </a:lnTo>
                        <a:lnTo>
                          <a:pt x="155" y="238"/>
                        </a:lnTo>
                        <a:lnTo>
                          <a:pt x="144" y="240"/>
                        </a:lnTo>
                        <a:lnTo>
                          <a:pt x="133" y="240"/>
                        </a:lnTo>
                        <a:close/>
                        <a:moveTo>
                          <a:pt x="380" y="528"/>
                        </a:moveTo>
                        <a:lnTo>
                          <a:pt x="380" y="528"/>
                        </a:lnTo>
                        <a:lnTo>
                          <a:pt x="380" y="541"/>
                        </a:lnTo>
                        <a:lnTo>
                          <a:pt x="375" y="553"/>
                        </a:lnTo>
                        <a:lnTo>
                          <a:pt x="370" y="564"/>
                        </a:lnTo>
                        <a:lnTo>
                          <a:pt x="361" y="574"/>
                        </a:lnTo>
                        <a:lnTo>
                          <a:pt x="352" y="582"/>
                        </a:lnTo>
                        <a:lnTo>
                          <a:pt x="341" y="589"/>
                        </a:lnTo>
                        <a:lnTo>
                          <a:pt x="329" y="592"/>
                        </a:lnTo>
                        <a:lnTo>
                          <a:pt x="315" y="594"/>
                        </a:lnTo>
                        <a:lnTo>
                          <a:pt x="302" y="592"/>
                        </a:lnTo>
                        <a:lnTo>
                          <a:pt x="290" y="589"/>
                        </a:lnTo>
                        <a:lnTo>
                          <a:pt x="277" y="582"/>
                        </a:lnTo>
                        <a:lnTo>
                          <a:pt x="268" y="574"/>
                        </a:lnTo>
                        <a:lnTo>
                          <a:pt x="259" y="564"/>
                        </a:lnTo>
                        <a:lnTo>
                          <a:pt x="254" y="553"/>
                        </a:lnTo>
                        <a:lnTo>
                          <a:pt x="249" y="541"/>
                        </a:lnTo>
                        <a:lnTo>
                          <a:pt x="249" y="528"/>
                        </a:lnTo>
                        <a:lnTo>
                          <a:pt x="249" y="514"/>
                        </a:lnTo>
                        <a:lnTo>
                          <a:pt x="254" y="502"/>
                        </a:lnTo>
                        <a:lnTo>
                          <a:pt x="259" y="491"/>
                        </a:lnTo>
                        <a:lnTo>
                          <a:pt x="268" y="480"/>
                        </a:lnTo>
                        <a:lnTo>
                          <a:pt x="277" y="473"/>
                        </a:lnTo>
                        <a:lnTo>
                          <a:pt x="290" y="466"/>
                        </a:lnTo>
                        <a:lnTo>
                          <a:pt x="302" y="462"/>
                        </a:lnTo>
                        <a:lnTo>
                          <a:pt x="315" y="461"/>
                        </a:lnTo>
                        <a:lnTo>
                          <a:pt x="329" y="462"/>
                        </a:lnTo>
                        <a:lnTo>
                          <a:pt x="341" y="466"/>
                        </a:lnTo>
                        <a:lnTo>
                          <a:pt x="352" y="473"/>
                        </a:lnTo>
                        <a:lnTo>
                          <a:pt x="361" y="480"/>
                        </a:lnTo>
                        <a:lnTo>
                          <a:pt x="370" y="491"/>
                        </a:lnTo>
                        <a:lnTo>
                          <a:pt x="375" y="502"/>
                        </a:lnTo>
                        <a:lnTo>
                          <a:pt x="380" y="514"/>
                        </a:lnTo>
                        <a:lnTo>
                          <a:pt x="380" y="528"/>
                        </a:lnTo>
                        <a:close/>
                        <a:moveTo>
                          <a:pt x="576" y="407"/>
                        </a:moveTo>
                        <a:lnTo>
                          <a:pt x="576" y="407"/>
                        </a:lnTo>
                        <a:lnTo>
                          <a:pt x="585" y="407"/>
                        </a:lnTo>
                        <a:lnTo>
                          <a:pt x="592" y="409"/>
                        </a:lnTo>
                        <a:lnTo>
                          <a:pt x="597" y="413"/>
                        </a:lnTo>
                        <a:lnTo>
                          <a:pt x="602" y="418"/>
                        </a:lnTo>
                        <a:lnTo>
                          <a:pt x="608" y="423"/>
                        </a:lnTo>
                        <a:lnTo>
                          <a:pt x="611" y="430"/>
                        </a:lnTo>
                        <a:lnTo>
                          <a:pt x="613" y="438"/>
                        </a:lnTo>
                        <a:lnTo>
                          <a:pt x="615" y="445"/>
                        </a:lnTo>
                        <a:lnTo>
                          <a:pt x="613" y="452"/>
                        </a:lnTo>
                        <a:lnTo>
                          <a:pt x="611" y="459"/>
                        </a:lnTo>
                        <a:lnTo>
                          <a:pt x="608" y="466"/>
                        </a:lnTo>
                        <a:lnTo>
                          <a:pt x="602" y="471"/>
                        </a:lnTo>
                        <a:lnTo>
                          <a:pt x="597" y="477"/>
                        </a:lnTo>
                        <a:lnTo>
                          <a:pt x="592" y="478"/>
                        </a:lnTo>
                        <a:lnTo>
                          <a:pt x="585" y="482"/>
                        </a:lnTo>
                        <a:lnTo>
                          <a:pt x="576" y="482"/>
                        </a:lnTo>
                        <a:lnTo>
                          <a:pt x="569" y="482"/>
                        </a:lnTo>
                        <a:lnTo>
                          <a:pt x="562" y="478"/>
                        </a:lnTo>
                        <a:lnTo>
                          <a:pt x="555" y="477"/>
                        </a:lnTo>
                        <a:lnTo>
                          <a:pt x="549" y="471"/>
                        </a:lnTo>
                        <a:lnTo>
                          <a:pt x="546" y="466"/>
                        </a:lnTo>
                        <a:lnTo>
                          <a:pt x="542" y="459"/>
                        </a:lnTo>
                        <a:lnTo>
                          <a:pt x="539" y="452"/>
                        </a:lnTo>
                        <a:lnTo>
                          <a:pt x="539" y="445"/>
                        </a:lnTo>
                        <a:lnTo>
                          <a:pt x="539" y="438"/>
                        </a:lnTo>
                        <a:lnTo>
                          <a:pt x="542" y="430"/>
                        </a:lnTo>
                        <a:lnTo>
                          <a:pt x="546" y="423"/>
                        </a:lnTo>
                        <a:lnTo>
                          <a:pt x="549" y="418"/>
                        </a:lnTo>
                        <a:lnTo>
                          <a:pt x="555" y="413"/>
                        </a:lnTo>
                        <a:lnTo>
                          <a:pt x="562" y="409"/>
                        </a:lnTo>
                        <a:lnTo>
                          <a:pt x="569" y="407"/>
                        </a:lnTo>
                        <a:lnTo>
                          <a:pt x="576" y="40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7942" name="Group 433"/>
              <p:cNvGrpSpPr>
                <a:grpSpLocks/>
              </p:cNvGrpSpPr>
              <p:nvPr/>
            </p:nvGrpSpPr>
            <p:grpSpPr bwMode="auto">
              <a:xfrm>
                <a:off x="2835" y="48"/>
                <a:ext cx="171" cy="171"/>
                <a:chOff x="310" y="1632"/>
                <a:chExt cx="446" cy="446"/>
              </a:xfrm>
            </p:grpSpPr>
            <p:sp>
              <p:nvSpPr>
                <p:cNvPr id="37943" name="Oval 434"/>
                <p:cNvSpPr>
                  <a:spLocks noChangeArrowheads="1"/>
                </p:cNvSpPr>
                <p:nvPr/>
              </p:nvSpPr>
              <p:spPr bwMode="auto">
                <a:xfrm>
                  <a:off x="310" y="1632"/>
                  <a:ext cx="446" cy="446"/>
                </a:xfrm>
                <a:prstGeom prst="ellipse">
                  <a:avLst/>
                </a:prstGeom>
                <a:gradFill rotWithShape="1">
                  <a:gsLst>
                    <a:gs pos="0">
                      <a:srgbClr val="427E67"/>
                    </a:gs>
                    <a:gs pos="100000">
                      <a:srgbClr val="00669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l">
                    <a:spcBef>
                      <a:spcPct val="50000"/>
                    </a:spcBef>
                    <a:buClr>
                      <a:schemeClr val="accent2"/>
                    </a:buClr>
                    <a:buFont typeface="Wingdings" pitchFamily="2" charset="2"/>
                    <a:buNone/>
                  </a:pPr>
                  <a:endParaRPr lang="en-US" sz="2400"/>
                </a:p>
              </p:txBody>
            </p:sp>
            <p:sp>
              <p:nvSpPr>
                <p:cNvPr id="37944" name="Freeform 435"/>
                <p:cNvSpPr>
                  <a:spLocks noEditPoints="1"/>
                </p:cNvSpPr>
                <p:nvPr/>
              </p:nvSpPr>
              <p:spPr bwMode="auto">
                <a:xfrm>
                  <a:off x="408" y="1723"/>
                  <a:ext cx="249" cy="270"/>
                </a:xfrm>
                <a:custGeom>
                  <a:avLst/>
                  <a:gdLst>
                    <a:gd name="T0" fmla="*/ 1 w 393"/>
                    <a:gd name="T1" fmla="*/ 1 h 514"/>
                    <a:gd name="T2" fmla="*/ 1 w 393"/>
                    <a:gd name="T3" fmla="*/ 1 h 514"/>
                    <a:gd name="T4" fmla="*/ 1 w 393"/>
                    <a:gd name="T5" fmla="*/ 1 h 514"/>
                    <a:gd name="T6" fmla="*/ 1 w 393"/>
                    <a:gd name="T7" fmla="*/ 1 h 514"/>
                    <a:gd name="T8" fmla="*/ 0 w 393"/>
                    <a:gd name="T9" fmla="*/ 1 h 514"/>
                    <a:gd name="T10" fmla="*/ 1 w 393"/>
                    <a:gd name="T11" fmla="*/ 1 h 514"/>
                    <a:gd name="T12" fmla="*/ 1 w 393"/>
                    <a:gd name="T13" fmla="*/ 1 h 514"/>
                    <a:gd name="T14" fmla="*/ 1 w 393"/>
                    <a:gd name="T15" fmla="*/ 1 h 514"/>
                    <a:gd name="T16" fmla="*/ 1 w 393"/>
                    <a:gd name="T17" fmla="*/ 1 h 514"/>
                    <a:gd name="T18" fmla="*/ 1 w 393"/>
                    <a:gd name="T19" fmla="*/ 1 h 514"/>
                    <a:gd name="T20" fmla="*/ 1 w 393"/>
                    <a:gd name="T21" fmla="*/ 1 h 514"/>
                    <a:gd name="T22" fmla="*/ 1 w 393"/>
                    <a:gd name="T23" fmla="*/ 1 h 514"/>
                    <a:gd name="T24" fmla="*/ 1 w 393"/>
                    <a:gd name="T25" fmla="*/ 1 h 514"/>
                    <a:gd name="T26" fmla="*/ 1 w 393"/>
                    <a:gd name="T27" fmla="*/ 1 h 514"/>
                    <a:gd name="T28" fmla="*/ 1 w 393"/>
                    <a:gd name="T29" fmla="*/ 1 h 514"/>
                    <a:gd name="T30" fmla="*/ 1 w 393"/>
                    <a:gd name="T31" fmla="*/ 1 h 514"/>
                    <a:gd name="T32" fmla="*/ 1 w 393"/>
                    <a:gd name="T33" fmla="*/ 1 h 514"/>
                    <a:gd name="T34" fmla="*/ 1 w 393"/>
                    <a:gd name="T35" fmla="*/ 1 h 514"/>
                    <a:gd name="T36" fmla="*/ 1 w 393"/>
                    <a:gd name="T37" fmla="*/ 1 h 514"/>
                    <a:gd name="T38" fmla="*/ 1 w 393"/>
                    <a:gd name="T39" fmla="*/ 1 h 514"/>
                    <a:gd name="T40" fmla="*/ 1 w 393"/>
                    <a:gd name="T41" fmla="*/ 1 h 514"/>
                    <a:gd name="T42" fmla="*/ 1 w 393"/>
                    <a:gd name="T43" fmla="*/ 1 h 514"/>
                    <a:gd name="T44" fmla="*/ 1 w 393"/>
                    <a:gd name="T45" fmla="*/ 1 h 514"/>
                    <a:gd name="T46" fmla="*/ 1 w 393"/>
                    <a:gd name="T47" fmla="*/ 1 h 514"/>
                    <a:gd name="T48" fmla="*/ 1 w 393"/>
                    <a:gd name="T49" fmla="*/ 1 h 514"/>
                    <a:gd name="T50" fmla="*/ 1 w 393"/>
                    <a:gd name="T51" fmla="*/ 1 h 514"/>
                    <a:gd name="T52" fmla="*/ 1 w 393"/>
                    <a:gd name="T53" fmla="*/ 1 h 514"/>
                    <a:gd name="T54" fmla="*/ 1 w 393"/>
                    <a:gd name="T55" fmla="*/ 1 h 514"/>
                    <a:gd name="T56" fmla="*/ 1 w 393"/>
                    <a:gd name="T57" fmla="*/ 1 h 514"/>
                    <a:gd name="T58" fmla="*/ 1 w 393"/>
                    <a:gd name="T59" fmla="*/ 1 h 514"/>
                    <a:gd name="T60" fmla="*/ 1 w 393"/>
                    <a:gd name="T61" fmla="*/ 1 h 514"/>
                    <a:gd name="T62" fmla="*/ 1 w 393"/>
                    <a:gd name="T63" fmla="*/ 1 h 514"/>
                    <a:gd name="T64" fmla="*/ 1 w 393"/>
                    <a:gd name="T65" fmla="*/ 1 h 514"/>
                    <a:gd name="T66" fmla="*/ 1 w 393"/>
                    <a:gd name="T67" fmla="*/ 1 h 514"/>
                    <a:gd name="T68" fmla="*/ 1 w 393"/>
                    <a:gd name="T69" fmla="*/ 1 h 514"/>
                    <a:gd name="T70" fmla="*/ 1 w 393"/>
                    <a:gd name="T71" fmla="*/ 1 h 514"/>
                    <a:gd name="T72" fmla="*/ 1 w 393"/>
                    <a:gd name="T73" fmla="*/ 1 h 514"/>
                    <a:gd name="T74" fmla="*/ 1 w 393"/>
                    <a:gd name="T75" fmla="*/ 1 h 514"/>
                    <a:gd name="T76" fmla="*/ 1 w 393"/>
                    <a:gd name="T77" fmla="*/ 1 h 514"/>
                    <a:gd name="T78" fmla="*/ 1 w 393"/>
                    <a:gd name="T79" fmla="*/ 1 h 514"/>
                    <a:gd name="T80" fmla="*/ 1 w 393"/>
                    <a:gd name="T81" fmla="*/ 1 h 514"/>
                    <a:gd name="T82" fmla="*/ 1 w 393"/>
                    <a:gd name="T83" fmla="*/ 1 h 514"/>
                    <a:gd name="T84" fmla="*/ 1 w 393"/>
                    <a:gd name="T85" fmla="*/ 1 h 514"/>
                    <a:gd name="T86" fmla="*/ 1 w 393"/>
                    <a:gd name="T87" fmla="*/ 1 h 514"/>
                    <a:gd name="T88" fmla="*/ 1 w 393"/>
                    <a:gd name="T89" fmla="*/ 1 h 514"/>
                    <a:gd name="T90" fmla="*/ 1 w 393"/>
                    <a:gd name="T91" fmla="*/ 1 h 514"/>
                    <a:gd name="T92" fmla="*/ 1 w 393"/>
                    <a:gd name="T93" fmla="*/ 1 h 514"/>
                    <a:gd name="T94" fmla="*/ 1 w 393"/>
                    <a:gd name="T95" fmla="*/ 1 h 514"/>
                    <a:gd name="T96" fmla="*/ 1 w 393"/>
                    <a:gd name="T97" fmla="*/ 1 h 514"/>
                    <a:gd name="T98" fmla="*/ 1 w 393"/>
                    <a:gd name="T99" fmla="*/ 1 h 514"/>
                    <a:gd name="T100" fmla="*/ 1 w 393"/>
                    <a:gd name="T101" fmla="*/ 1 h 514"/>
                    <a:gd name="T102" fmla="*/ 1 w 393"/>
                    <a:gd name="T103" fmla="*/ 1 h 514"/>
                    <a:gd name="T104" fmla="*/ 1 w 393"/>
                    <a:gd name="T105" fmla="*/ 1 h 514"/>
                    <a:gd name="T106" fmla="*/ 1 w 393"/>
                    <a:gd name="T107" fmla="*/ 1 h 514"/>
                    <a:gd name="T108" fmla="*/ 1 w 393"/>
                    <a:gd name="T109" fmla="*/ 1 h 51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93"/>
                    <a:gd name="T166" fmla="*/ 0 h 514"/>
                    <a:gd name="T167" fmla="*/ 393 w 393"/>
                    <a:gd name="T168" fmla="*/ 514 h 51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93" h="514">
                      <a:moveTo>
                        <a:pt x="330" y="13"/>
                      </a:moveTo>
                      <a:lnTo>
                        <a:pt x="330" y="13"/>
                      </a:lnTo>
                      <a:lnTo>
                        <a:pt x="301" y="7"/>
                      </a:lnTo>
                      <a:lnTo>
                        <a:pt x="268" y="4"/>
                      </a:lnTo>
                      <a:lnTo>
                        <a:pt x="233" y="2"/>
                      </a:lnTo>
                      <a:lnTo>
                        <a:pt x="196" y="0"/>
                      </a:lnTo>
                      <a:lnTo>
                        <a:pt x="159" y="2"/>
                      </a:lnTo>
                      <a:lnTo>
                        <a:pt x="124" y="4"/>
                      </a:lnTo>
                      <a:lnTo>
                        <a:pt x="92" y="7"/>
                      </a:lnTo>
                      <a:lnTo>
                        <a:pt x="63" y="13"/>
                      </a:lnTo>
                      <a:lnTo>
                        <a:pt x="48" y="17"/>
                      </a:lnTo>
                      <a:lnTo>
                        <a:pt x="35" y="20"/>
                      </a:lnTo>
                      <a:lnTo>
                        <a:pt x="24" y="25"/>
                      </a:lnTo>
                      <a:lnTo>
                        <a:pt x="15" y="29"/>
                      </a:lnTo>
                      <a:lnTo>
                        <a:pt x="8" y="35"/>
                      </a:lnTo>
                      <a:lnTo>
                        <a:pt x="4" y="40"/>
                      </a:lnTo>
                      <a:lnTo>
                        <a:pt x="1" y="47"/>
                      </a:lnTo>
                      <a:lnTo>
                        <a:pt x="0" y="53"/>
                      </a:lnTo>
                      <a:lnTo>
                        <a:pt x="0" y="461"/>
                      </a:lnTo>
                      <a:lnTo>
                        <a:pt x="1" y="467"/>
                      </a:lnTo>
                      <a:lnTo>
                        <a:pt x="4" y="473"/>
                      </a:lnTo>
                      <a:lnTo>
                        <a:pt x="8" y="479"/>
                      </a:lnTo>
                      <a:lnTo>
                        <a:pt x="15" y="485"/>
                      </a:lnTo>
                      <a:lnTo>
                        <a:pt x="24" y="489"/>
                      </a:lnTo>
                      <a:lnTo>
                        <a:pt x="35" y="493"/>
                      </a:lnTo>
                      <a:lnTo>
                        <a:pt x="48" y="497"/>
                      </a:lnTo>
                      <a:lnTo>
                        <a:pt x="63" y="501"/>
                      </a:lnTo>
                      <a:lnTo>
                        <a:pt x="92" y="507"/>
                      </a:lnTo>
                      <a:lnTo>
                        <a:pt x="124" y="510"/>
                      </a:lnTo>
                      <a:lnTo>
                        <a:pt x="159" y="512"/>
                      </a:lnTo>
                      <a:lnTo>
                        <a:pt x="196" y="514"/>
                      </a:lnTo>
                      <a:lnTo>
                        <a:pt x="233" y="512"/>
                      </a:lnTo>
                      <a:lnTo>
                        <a:pt x="268" y="510"/>
                      </a:lnTo>
                      <a:lnTo>
                        <a:pt x="301" y="507"/>
                      </a:lnTo>
                      <a:lnTo>
                        <a:pt x="330" y="501"/>
                      </a:lnTo>
                      <a:lnTo>
                        <a:pt x="345" y="497"/>
                      </a:lnTo>
                      <a:lnTo>
                        <a:pt x="358" y="493"/>
                      </a:lnTo>
                      <a:lnTo>
                        <a:pt x="368" y="489"/>
                      </a:lnTo>
                      <a:lnTo>
                        <a:pt x="377" y="485"/>
                      </a:lnTo>
                      <a:lnTo>
                        <a:pt x="384" y="479"/>
                      </a:lnTo>
                      <a:lnTo>
                        <a:pt x="389" y="473"/>
                      </a:lnTo>
                      <a:lnTo>
                        <a:pt x="391" y="467"/>
                      </a:lnTo>
                      <a:lnTo>
                        <a:pt x="393" y="461"/>
                      </a:lnTo>
                      <a:lnTo>
                        <a:pt x="393" y="53"/>
                      </a:lnTo>
                      <a:lnTo>
                        <a:pt x="391" y="47"/>
                      </a:lnTo>
                      <a:lnTo>
                        <a:pt x="389" y="40"/>
                      </a:lnTo>
                      <a:lnTo>
                        <a:pt x="384" y="35"/>
                      </a:lnTo>
                      <a:lnTo>
                        <a:pt x="377" y="29"/>
                      </a:lnTo>
                      <a:lnTo>
                        <a:pt x="368" y="25"/>
                      </a:lnTo>
                      <a:lnTo>
                        <a:pt x="358" y="20"/>
                      </a:lnTo>
                      <a:lnTo>
                        <a:pt x="345" y="17"/>
                      </a:lnTo>
                      <a:lnTo>
                        <a:pt x="330" y="13"/>
                      </a:lnTo>
                      <a:close/>
                      <a:moveTo>
                        <a:pt x="369" y="461"/>
                      </a:moveTo>
                      <a:lnTo>
                        <a:pt x="369" y="461"/>
                      </a:lnTo>
                      <a:lnTo>
                        <a:pt x="365" y="465"/>
                      </a:lnTo>
                      <a:lnTo>
                        <a:pt x="357" y="468"/>
                      </a:lnTo>
                      <a:lnTo>
                        <a:pt x="341" y="474"/>
                      </a:lnTo>
                      <a:lnTo>
                        <a:pt x="318" y="480"/>
                      </a:lnTo>
                      <a:lnTo>
                        <a:pt x="292" y="483"/>
                      </a:lnTo>
                      <a:lnTo>
                        <a:pt x="262" y="487"/>
                      </a:lnTo>
                      <a:lnTo>
                        <a:pt x="230" y="489"/>
                      </a:lnTo>
                      <a:lnTo>
                        <a:pt x="196" y="490"/>
                      </a:lnTo>
                      <a:lnTo>
                        <a:pt x="163" y="489"/>
                      </a:lnTo>
                      <a:lnTo>
                        <a:pt x="130" y="487"/>
                      </a:lnTo>
                      <a:lnTo>
                        <a:pt x="101" y="483"/>
                      </a:lnTo>
                      <a:lnTo>
                        <a:pt x="74" y="480"/>
                      </a:lnTo>
                      <a:lnTo>
                        <a:pt x="51" y="474"/>
                      </a:lnTo>
                      <a:lnTo>
                        <a:pt x="36" y="468"/>
                      </a:lnTo>
                      <a:lnTo>
                        <a:pt x="28" y="465"/>
                      </a:lnTo>
                      <a:lnTo>
                        <a:pt x="23" y="461"/>
                      </a:lnTo>
                      <a:lnTo>
                        <a:pt x="23" y="352"/>
                      </a:lnTo>
                      <a:lnTo>
                        <a:pt x="41" y="359"/>
                      </a:lnTo>
                      <a:lnTo>
                        <a:pt x="63" y="365"/>
                      </a:lnTo>
                      <a:lnTo>
                        <a:pt x="92" y="370"/>
                      </a:lnTo>
                      <a:lnTo>
                        <a:pt x="124" y="374"/>
                      </a:lnTo>
                      <a:lnTo>
                        <a:pt x="159" y="377"/>
                      </a:lnTo>
                      <a:lnTo>
                        <a:pt x="196" y="377"/>
                      </a:lnTo>
                      <a:lnTo>
                        <a:pt x="233" y="377"/>
                      </a:lnTo>
                      <a:lnTo>
                        <a:pt x="268" y="374"/>
                      </a:lnTo>
                      <a:lnTo>
                        <a:pt x="301" y="370"/>
                      </a:lnTo>
                      <a:lnTo>
                        <a:pt x="330" y="365"/>
                      </a:lnTo>
                      <a:lnTo>
                        <a:pt x="352" y="359"/>
                      </a:lnTo>
                      <a:lnTo>
                        <a:pt x="369" y="352"/>
                      </a:lnTo>
                      <a:lnTo>
                        <a:pt x="369" y="461"/>
                      </a:lnTo>
                      <a:close/>
                      <a:moveTo>
                        <a:pt x="369" y="53"/>
                      </a:moveTo>
                      <a:lnTo>
                        <a:pt x="369" y="53"/>
                      </a:lnTo>
                      <a:lnTo>
                        <a:pt x="365" y="56"/>
                      </a:lnTo>
                      <a:lnTo>
                        <a:pt x="357" y="61"/>
                      </a:lnTo>
                      <a:lnTo>
                        <a:pt x="341" y="65"/>
                      </a:lnTo>
                      <a:lnTo>
                        <a:pt x="318" y="71"/>
                      </a:lnTo>
                      <a:lnTo>
                        <a:pt x="292" y="76"/>
                      </a:lnTo>
                      <a:lnTo>
                        <a:pt x="262" y="79"/>
                      </a:lnTo>
                      <a:lnTo>
                        <a:pt x="230" y="81"/>
                      </a:lnTo>
                      <a:lnTo>
                        <a:pt x="196" y="82"/>
                      </a:lnTo>
                      <a:lnTo>
                        <a:pt x="163" y="81"/>
                      </a:lnTo>
                      <a:lnTo>
                        <a:pt x="130" y="79"/>
                      </a:lnTo>
                      <a:lnTo>
                        <a:pt x="101" y="76"/>
                      </a:lnTo>
                      <a:lnTo>
                        <a:pt x="74" y="71"/>
                      </a:lnTo>
                      <a:lnTo>
                        <a:pt x="51" y="65"/>
                      </a:lnTo>
                      <a:lnTo>
                        <a:pt x="36" y="61"/>
                      </a:lnTo>
                      <a:lnTo>
                        <a:pt x="28" y="56"/>
                      </a:lnTo>
                      <a:lnTo>
                        <a:pt x="23" y="53"/>
                      </a:lnTo>
                      <a:lnTo>
                        <a:pt x="28" y="49"/>
                      </a:lnTo>
                      <a:lnTo>
                        <a:pt x="36" y="45"/>
                      </a:lnTo>
                      <a:lnTo>
                        <a:pt x="51" y="40"/>
                      </a:lnTo>
                      <a:lnTo>
                        <a:pt x="74" y="34"/>
                      </a:lnTo>
                      <a:lnTo>
                        <a:pt x="101" y="29"/>
                      </a:lnTo>
                      <a:lnTo>
                        <a:pt x="130" y="27"/>
                      </a:lnTo>
                      <a:lnTo>
                        <a:pt x="163" y="25"/>
                      </a:lnTo>
                      <a:lnTo>
                        <a:pt x="196" y="24"/>
                      </a:lnTo>
                      <a:lnTo>
                        <a:pt x="230" y="25"/>
                      </a:lnTo>
                      <a:lnTo>
                        <a:pt x="262" y="27"/>
                      </a:lnTo>
                      <a:lnTo>
                        <a:pt x="292" y="29"/>
                      </a:lnTo>
                      <a:lnTo>
                        <a:pt x="318" y="34"/>
                      </a:lnTo>
                      <a:lnTo>
                        <a:pt x="341" y="40"/>
                      </a:lnTo>
                      <a:lnTo>
                        <a:pt x="357" y="45"/>
                      </a:lnTo>
                      <a:lnTo>
                        <a:pt x="365" y="49"/>
                      </a:lnTo>
                      <a:lnTo>
                        <a:pt x="369" y="53"/>
                      </a:lnTo>
                      <a:close/>
                      <a:moveTo>
                        <a:pt x="369" y="324"/>
                      </a:moveTo>
                      <a:lnTo>
                        <a:pt x="369" y="324"/>
                      </a:lnTo>
                      <a:lnTo>
                        <a:pt x="366" y="328"/>
                      </a:lnTo>
                      <a:lnTo>
                        <a:pt x="358" y="332"/>
                      </a:lnTo>
                      <a:lnTo>
                        <a:pt x="343" y="338"/>
                      </a:lnTo>
                      <a:lnTo>
                        <a:pt x="318" y="343"/>
                      </a:lnTo>
                      <a:lnTo>
                        <a:pt x="292" y="348"/>
                      </a:lnTo>
                      <a:lnTo>
                        <a:pt x="262" y="351"/>
                      </a:lnTo>
                      <a:lnTo>
                        <a:pt x="230" y="353"/>
                      </a:lnTo>
                      <a:lnTo>
                        <a:pt x="196" y="353"/>
                      </a:lnTo>
                      <a:lnTo>
                        <a:pt x="163" y="353"/>
                      </a:lnTo>
                      <a:lnTo>
                        <a:pt x="130" y="351"/>
                      </a:lnTo>
                      <a:lnTo>
                        <a:pt x="101" y="348"/>
                      </a:lnTo>
                      <a:lnTo>
                        <a:pt x="74" y="343"/>
                      </a:lnTo>
                      <a:lnTo>
                        <a:pt x="51" y="338"/>
                      </a:lnTo>
                      <a:lnTo>
                        <a:pt x="35" y="332"/>
                      </a:lnTo>
                      <a:lnTo>
                        <a:pt x="27" y="328"/>
                      </a:lnTo>
                      <a:lnTo>
                        <a:pt x="23" y="324"/>
                      </a:lnTo>
                      <a:lnTo>
                        <a:pt x="23" y="216"/>
                      </a:lnTo>
                      <a:lnTo>
                        <a:pt x="41" y="223"/>
                      </a:lnTo>
                      <a:lnTo>
                        <a:pt x="63" y="229"/>
                      </a:lnTo>
                      <a:lnTo>
                        <a:pt x="92" y="234"/>
                      </a:lnTo>
                      <a:lnTo>
                        <a:pt x="124" y="237"/>
                      </a:lnTo>
                      <a:lnTo>
                        <a:pt x="159" y="240"/>
                      </a:lnTo>
                      <a:lnTo>
                        <a:pt x="196" y="241"/>
                      </a:lnTo>
                      <a:lnTo>
                        <a:pt x="233" y="240"/>
                      </a:lnTo>
                      <a:lnTo>
                        <a:pt x="268" y="237"/>
                      </a:lnTo>
                      <a:lnTo>
                        <a:pt x="301" y="234"/>
                      </a:lnTo>
                      <a:lnTo>
                        <a:pt x="330" y="229"/>
                      </a:lnTo>
                      <a:lnTo>
                        <a:pt x="352" y="223"/>
                      </a:lnTo>
                      <a:lnTo>
                        <a:pt x="369" y="216"/>
                      </a:lnTo>
                      <a:lnTo>
                        <a:pt x="369" y="324"/>
                      </a:lnTo>
                      <a:close/>
                      <a:moveTo>
                        <a:pt x="369" y="189"/>
                      </a:moveTo>
                      <a:lnTo>
                        <a:pt x="369" y="189"/>
                      </a:lnTo>
                      <a:lnTo>
                        <a:pt x="366" y="192"/>
                      </a:lnTo>
                      <a:lnTo>
                        <a:pt x="358" y="197"/>
                      </a:lnTo>
                      <a:lnTo>
                        <a:pt x="343" y="201"/>
                      </a:lnTo>
                      <a:lnTo>
                        <a:pt x="318" y="207"/>
                      </a:lnTo>
                      <a:lnTo>
                        <a:pt x="292" y="212"/>
                      </a:lnTo>
                      <a:lnTo>
                        <a:pt x="262" y="215"/>
                      </a:lnTo>
                      <a:lnTo>
                        <a:pt x="230" y="218"/>
                      </a:lnTo>
                      <a:lnTo>
                        <a:pt x="196" y="218"/>
                      </a:lnTo>
                      <a:lnTo>
                        <a:pt x="163" y="218"/>
                      </a:lnTo>
                      <a:lnTo>
                        <a:pt x="130" y="215"/>
                      </a:lnTo>
                      <a:lnTo>
                        <a:pt x="101" y="212"/>
                      </a:lnTo>
                      <a:lnTo>
                        <a:pt x="74" y="207"/>
                      </a:lnTo>
                      <a:lnTo>
                        <a:pt x="51" y="201"/>
                      </a:lnTo>
                      <a:lnTo>
                        <a:pt x="35" y="197"/>
                      </a:lnTo>
                      <a:lnTo>
                        <a:pt x="27" y="192"/>
                      </a:lnTo>
                      <a:lnTo>
                        <a:pt x="23" y="189"/>
                      </a:lnTo>
                      <a:lnTo>
                        <a:pt x="23" y="81"/>
                      </a:lnTo>
                      <a:lnTo>
                        <a:pt x="41" y="86"/>
                      </a:lnTo>
                      <a:lnTo>
                        <a:pt x="63" y="93"/>
                      </a:lnTo>
                      <a:lnTo>
                        <a:pt x="92" y="98"/>
                      </a:lnTo>
                      <a:lnTo>
                        <a:pt x="124" y="101"/>
                      </a:lnTo>
                      <a:lnTo>
                        <a:pt x="159" y="104"/>
                      </a:lnTo>
                      <a:lnTo>
                        <a:pt x="196" y="105"/>
                      </a:lnTo>
                      <a:lnTo>
                        <a:pt x="233" y="104"/>
                      </a:lnTo>
                      <a:lnTo>
                        <a:pt x="268" y="101"/>
                      </a:lnTo>
                      <a:lnTo>
                        <a:pt x="301" y="98"/>
                      </a:lnTo>
                      <a:lnTo>
                        <a:pt x="330" y="93"/>
                      </a:lnTo>
                      <a:lnTo>
                        <a:pt x="352" y="86"/>
                      </a:lnTo>
                      <a:lnTo>
                        <a:pt x="369" y="81"/>
                      </a:lnTo>
                      <a:lnTo>
                        <a:pt x="369" y="18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7919" name="Group 445"/>
            <p:cNvGrpSpPr>
              <a:grpSpLocks/>
            </p:cNvGrpSpPr>
            <p:nvPr/>
          </p:nvGrpSpPr>
          <p:grpSpPr bwMode="auto">
            <a:xfrm>
              <a:off x="3224213" y="3638550"/>
              <a:ext cx="587375" cy="381000"/>
              <a:chOff x="2031" y="2143"/>
              <a:chExt cx="370" cy="240"/>
            </a:xfrm>
          </p:grpSpPr>
          <p:grpSp>
            <p:nvGrpSpPr>
              <p:cNvPr id="37934" name="Group 443"/>
              <p:cNvGrpSpPr>
                <a:grpSpLocks/>
              </p:cNvGrpSpPr>
              <p:nvPr/>
            </p:nvGrpSpPr>
            <p:grpSpPr bwMode="auto">
              <a:xfrm>
                <a:off x="2031" y="2143"/>
                <a:ext cx="370" cy="240"/>
                <a:chOff x="655" y="2081"/>
                <a:chExt cx="414" cy="323"/>
              </a:xfrm>
            </p:grpSpPr>
            <p:sp>
              <p:nvSpPr>
                <p:cNvPr id="37937" name="AutoShape 438"/>
                <p:cNvSpPr>
                  <a:spLocks noChangeArrowheads="1"/>
                </p:cNvSpPr>
                <p:nvPr/>
              </p:nvSpPr>
              <p:spPr bwMode="auto">
                <a:xfrm>
                  <a:off x="655" y="2081"/>
                  <a:ext cx="414" cy="323"/>
                </a:xfrm>
                <a:prstGeom prst="roundRect">
                  <a:avLst>
                    <a:gd name="adj" fmla="val 10028"/>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a:spcBef>
                      <a:spcPct val="50000"/>
                    </a:spcBef>
                    <a:buClr>
                      <a:schemeClr val="accent2"/>
                    </a:buClr>
                    <a:buFont typeface="Wingdings" pitchFamily="2" charset="2"/>
                    <a:buNone/>
                  </a:pPr>
                  <a:endParaRPr lang="en-US" sz="2400"/>
                </a:p>
              </p:txBody>
            </p:sp>
            <p:sp>
              <p:nvSpPr>
                <p:cNvPr id="37938" name="AutoShape 148"/>
                <p:cNvSpPr>
                  <a:spLocks noChangeArrowheads="1"/>
                </p:cNvSpPr>
                <p:nvPr/>
              </p:nvSpPr>
              <p:spPr bwMode="auto">
                <a:xfrm>
                  <a:off x="684" y="2121"/>
                  <a:ext cx="355" cy="105"/>
                </a:xfrm>
                <a:prstGeom prst="flowChartAlternateProcess">
                  <a:avLst/>
                </a:prstGeom>
                <a:solidFill>
                  <a:srgbClr val="D3E5E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spcBef>
                      <a:spcPct val="50000"/>
                    </a:spcBef>
                    <a:buClr>
                      <a:schemeClr val="accent2"/>
                    </a:buClr>
                    <a:buFont typeface="Wingdings" pitchFamily="2" charset="2"/>
                    <a:buNone/>
                  </a:pPr>
                  <a:endParaRPr lang="en-US" sz="2400"/>
                </a:p>
              </p:txBody>
            </p:sp>
            <p:sp>
              <p:nvSpPr>
                <p:cNvPr id="37939" name="AutoShape 148"/>
                <p:cNvSpPr>
                  <a:spLocks noChangeArrowheads="1"/>
                </p:cNvSpPr>
                <p:nvPr/>
              </p:nvSpPr>
              <p:spPr bwMode="auto">
                <a:xfrm>
                  <a:off x="684" y="2262"/>
                  <a:ext cx="355" cy="105"/>
                </a:xfrm>
                <a:prstGeom prst="flowChartAlternateProcess">
                  <a:avLst/>
                </a:prstGeom>
                <a:solidFill>
                  <a:srgbClr val="D3E5E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spcBef>
                      <a:spcPct val="50000"/>
                    </a:spcBef>
                    <a:buClr>
                      <a:schemeClr val="accent2"/>
                    </a:buClr>
                    <a:buFont typeface="Wingdings" pitchFamily="2" charset="2"/>
                    <a:buNone/>
                  </a:pPr>
                  <a:endParaRPr lang="en-US" sz="2400"/>
                </a:p>
              </p:txBody>
            </p:sp>
          </p:grpSp>
          <p:sp>
            <p:nvSpPr>
              <p:cNvPr id="37935" name="Text Box 150"/>
              <p:cNvSpPr txBox="1">
                <a:spLocks noChangeArrowheads="1"/>
              </p:cNvSpPr>
              <p:nvPr/>
            </p:nvSpPr>
            <p:spPr bwMode="auto">
              <a:xfrm>
                <a:off x="2175" y="2179"/>
                <a:ext cx="105"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a:r>
                  <a:rPr lang="en-US" sz="800">
                    <a:solidFill>
                      <a:schemeClr val="tx1"/>
                    </a:solidFill>
                  </a:rPr>
                  <a:t>SW</a:t>
                </a:r>
              </a:p>
            </p:txBody>
          </p:sp>
          <p:sp>
            <p:nvSpPr>
              <p:cNvPr id="37936" name="Text Box 150"/>
              <p:cNvSpPr txBox="1">
                <a:spLocks noChangeArrowheads="1"/>
              </p:cNvSpPr>
              <p:nvPr/>
            </p:nvSpPr>
            <p:spPr bwMode="auto">
              <a:xfrm>
                <a:off x="2181" y="2281"/>
                <a:ext cx="93"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a:r>
                  <a:rPr lang="en-US" sz="800">
                    <a:solidFill>
                      <a:schemeClr val="tx1"/>
                    </a:solidFill>
                  </a:rPr>
                  <a:t>OS</a:t>
                </a:r>
              </a:p>
            </p:txBody>
          </p:sp>
        </p:grpSp>
        <p:grpSp>
          <p:nvGrpSpPr>
            <p:cNvPr id="37920" name="Group 446"/>
            <p:cNvGrpSpPr>
              <a:grpSpLocks/>
            </p:cNvGrpSpPr>
            <p:nvPr/>
          </p:nvGrpSpPr>
          <p:grpSpPr bwMode="auto">
            <a:xfrm>
              <a:off x="4030663" y="3638550"/>
              <a:ext cx="587375" cy="381000"/>
              <a:chOff x="2031" y="2143"/>
              <a:chExt cx="370" cy="240"/>
            </a:xfrm>
          </p:grpSpPr>
          <p:grpSp>
            <p:nvGrpSpPr>
              <p:cNvPr id="37928" name="Group 447"/>
              <p:cNvGrpSpPr>
                <a:grpSpLocks/>
              </p:cNvGrpSpPr>
              <p:nvPr/>
            </p:nvGrpSpPr>
            <p:grpSpPr bwMode="auto">
              <a:xfrm>
                <a:off x="2031" y="2143"/>
                <a:ext cx="370" cy="240"/>
                <a:chOff x="655" y="2081"/>
                <a:chExt cx="414" cy="323"/>
              </a:xfrm>
            </p:grpSpPr>
            <p:sp>
              <p:nvSpPr>
                <p:cNvPr id="37931" name="AutoShape 448"/>
                <p:cNvSpPr>
                  <a:spLocks noChangeArrowheads="1"/>
                </p:cNvSpPr>
                <p:nvPr/>
              </p:nvSpPr>
              <p:spPr bwMode="auto">
                <a:xfrm>
                  <a:off x="655" y="2081"/>
                  <a:ext cx="414" cy="323"/>
                </a:xfrm>
                <a:prstGeom prst="roundRect">
                  <a:avLst>
                    <a:gd name="adj" fmla="val 10028"/>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a:spcBef>
                      <a:spcPct val="50000"/>
                    </a:spcBef>
                    <a:buClr>
                      <a:schemeClr val="accent2"/>
                    </a:buClr>
                    <a:buFont typeface="Wingdings" pitchFamily="2" charset="2"/>
                    <a:buNone/>
                  </a:pPr>
                  <a:endParaRPr lang="en-US" sz="2400"/>
                </a:p>
              </p:txBody>
            </p:sp>
            <p:sp>
              <p:nvSpPr>
                <p:cNvPr id="37932" name="AutoShape 148"/>
                <p:cNvSpPr>
                  <a:spLocks noChangeArrowheads="1"/>
                </p:cNvSpPr>
                <p:nvPr/>
              </p:nvSpPr>
              <p:spPr bwMode="auto">
                <a:xfrm>
                  <a:off x="684" y="2121"/>
                  <a:ext cx="355" cy="105"/>
                </a:xfrm>
                <a:prstGeom prst="flowChartAlternateProcess">
                  <a:avLst/>
                </a:prstGeom>
                <a:solidFill>
                  <a:srgbClr val="D3E5E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spcBef>
                      <a:spcPct val="50000"/>
                    </a:spcBef>
                    <a:buClr>
                      <a:schemeClr val="accent2"/>
                    </a:buClr>
                    <a:buFont typeface="Wingdings" pitchFamily="2" charset="2"/>
                    <a:buNone/>
                  </a:pPr>
                  <a:endParaRPr lang="en-US" sz="2400"/>
                </a:p>
              </p:txBody>
            </p:sp>
            <p:sp>
              <p:nvSpPr>
                <p:cNvPr id="37933" name="AutoShape 148"/>
                <p:cNvSpPr>
                  <a:spLocks noChangeArrowheads="1"/>
                </p:cNvSpPr>
                <p:nvPr/>
              </p:nvSpPr>
              <p:spPr bwMode="auto">
                <a:xfrm>
                  <a:off x="684" y="2262"/>
                  <a:ext cx="355" cy="105"/>
                </a:xfrm>
                <a:prstGeom prst="flowChartAlternateProcess">
                  <a:avLst/>
                </a:prstGeom>
                <a:solidFill>
                  <a:srgbClr val="D3E5E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spcBef>
                      <a:spcPct val="50000"/>
                    </a:spcBef>
                    <a:buClr>
                      <a:schemeClr val="accent2"/>
                    </a:buClr>
                    <a:buFont typeface="Wingdings" pitchFamily="2" charset="2"/>
                    <a:buNone/>
                  </a:pPr>
                  <a:endParaRPr lang="en-US" sz="2400"/>
                </a:p>
              </p:txBody>
            </p:sp>
          </p:grpSp>
          <p:sp>
            <p:nvSpPr>
              <p:cNvPr id="37929" name="Text Box 150"/>
              <p:cNvSpPr txBox="1">
                <a:spLocks noChangeArrowheads="1"/>
              </p:cNvSpPr>
              <p:nvPr/>
            </p:nvSpPr>
            <p:spPr bwMode="auto">
              <a:xfrm>
                <a:off x="2175" y="2179"/>
                <a:ext cx="105"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a:r>
                  <a:rPr lang="en-US" sz="800">
                    <a:solidFill>
                      <a:schemeClr val="tx1"/>
                    </a:solidFill>
                  </a:rPr>
                  <a:t>SW</a:t>
                </a:r>
              </a:p>
            </p:txBody>
          </p:sp>
          <p:sp>
            <p:nvSpPr>
              <p:cNvPr id="37930" name="Text Box 150"/>
              <p:cNvSpPr txBox="1">
                <a:spLocks noChangeArrowheads="1"/>
              </p:cNvSpPr>
              <p:nvPr/>
            </p:nvSpPr>
            <p:spPr bwMode="auto">
              <a:xfrm>
                <a:off x="2181" y="2281"/>
                <a:ext cx="93"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a:r>
                  <a:rPr lang="en-US" sz="800">
                    <a:solidFill>
                      <a:schemeClr val="tx1"/>
                    </a:solidFill>
                  </a:rPr>
                  <a:t>OS</a:t>
                </a:r>
              </a:p>
            </p:txBody>
          </p:sp>
        </p:grpSp>
        <p:grpSp>
          <p:nvGrpSpPr>
            <p:cNvPr id="37921" name="Group 453"/>
            <p:cNvGrpSpPr>
              <a:grpSpLocks/>
            </p:cNvGrpSpPr>
            <p:nvPr/>
          </p:nvGrpSpPr>
          <p:grpSpPr bwMode="auto">
            <a:xfrm>
              <a:off x="4824413" y="3638550"/>
              <a:ext cx="587375" cy="381000"/>
              <a:chOff x="2031" y="2143"/>
              <a:chExt cx="370" cy="240"/>
            </a:xfrm>
          </p:grpSpPr>
          <p:grpSp>
            <p:nvGrpSpPr>
              <p:cNvPr id="37922" name="Group 454"/>
              <p:cNvGrpSpPr>
                <a:grpSpLocks/>
              </p:cNvGrpSpPr>
              <p:nvPr/>
            </p:nvGrpSpPr>
            <p:grpSpPr bwMode="auto">
              <a:xfrm>
                <a:off x="2031" y="2143"/>
                <a:ext cx="370" cy="240"/>
                <a:chOff x="655" y="2081"/>
                <a:chExt cx="414" cy="323"/>
              </a:xfrm>
            </p:grpSpPr>
            <p:sp>
              <p:nvSpPr>
                <p:cNvPr id="37925" name="AutoShape 455"/>
                <p:cNvSpPr>
                  <a:spLocks noChangeArrowheads="1"/>
                </p:cNvSpPr>
                <p:nvPr/>
              </p:nvSpPr>
              <p:spPr bwMode="auto">
                <a:xfrm>
                  <a:off x="655" y="2081"/>
                  <a:ext cx="414" cy="323"/>
                </a:xfrm>
                <a:prstGeom prst="roundRect">
                  <a:avLst>
                    <a:gd name="adj" fmla="val 10028"/>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a:spcBef>
                      <a:spcPct val="50000"/>
                    </a:spcBef>
                    <a:buClr>
                      <a:schemeClr val="accent2"/>
                    </a:buClr>
                    <a:buFont typeface="Wingdings" pitchFamily="2" charset="2"/>
                    <a:buNone/>
                  </a:pPr>
                  <a:endParaRPr lang="en-US" sz="2400"/>
                </a:p>
              </p:txBody>
            </p:sp>
            <p:sp>
              <p:nvSpPr>
                <p:cNvPr id="37926" name="AutoShape 148"/>
                <p:cNvSpPr>
                  <a:spLocks noChangeArrowheads="1"/>
                </p:cNvSpPr>
                <p:nvPr/>
              </p:nvSpPr>
              <p:spPr bwMode="auto">
                <a:xfrm>
                  <a:off x="684" y="2121"/>
                  <a:ext cx="355" cy="105"/>
                </a:xfrm>
                <a:prstGeom prst="flowChartAlternateProcess">
                  <a:avLst/>
                </a:prstGeom>
                <a:solidFill>
                  <a:srgbClr val="D3E5E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spcBef>
                      <a:spcPct val="50000"/>
                    </a:spcBef>
                    <a:buClr>
                      <a:schemeClr val="accent2"/>
                    </a:buClr>
                    <a:buFont typeface="Wingdings" pitchFamily="2" charset="2"/>
                    <a:buNone/>
                  </a:pPr>
                  <a:endParaRPr lang="en-US" sz="2400"/>
                </a:p>
              </p:txBody>
            </p:sp>
            <p:sp>
              <p:nvSpPr>
                <p:cNvPr id="37927" name="AutoShape 148"/>
                <p:cNvSpPr>
                  <a:spLocks noChangeArrowheads="1"/>
                </p:cNvSpPr>
                <p:nvPr/>
              </p:nvSpPr>
              <p:spPr bwMode="auto">
                <a:xfrm>
                  <a:off x="684" y="2262"/>
                  <a:ext cx="355" cy="105"/>
                </a:xfrm>
                <a:prstGeom prst="flowChartAlternateProcess">
                  <a:avLst/>
                </a:prstGeom>
                <a:solidFill>
                  <a:srgbClr val="D3E5E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spcBef>
                      <a:spcPct val="50000"/>
                    </a:spcBef>
                    <a:buClr>
                      <a:schemeClr val="accent2"/>
                    </a:buClr>
                    <a:buFont typeface="Wingdings" pitchFamily="2" charset="2"/>
                    <a:buNone/>
                  </a:pPr>
                  <a:endParaRPr lang="en-US" sz="2400"/>
                </a:p>
              </p:txBody>
            </p:sp>
          </p:grpSp>
          <p:sp>
            <p:nvSpPr>
              <p:cNvPr id="37923" name="Text Box 150"/>
              <p:cNvSpPr txBox="1">
                <a:spLocks noChangeArrowheads="1"/>
              </p:cNvSpPr>
              <p:nvPr/>
            </p:nvSpPr>
            <p:spPr bwMode="auto">
              <a:xfrm>
                <a:off x="2175" y="2179"/>
                <a:ext cx="105"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a:r>
                  <a:rPr lang="en-US" sz="800">
                    <a:solidFill>
                      <a:schemeClr val="tx1"/>
                    </a:solidFill>
                  </a:rPr>
                  <a:t>SW</a:t>
                </a:r>
              </a:p>
            </p:txBody>
          </p:sp>
          <p:sp>
            <p:nvSpPr>
              <p:cNvPr id="37924" name="Text Box 150"/>
              <p:cNvSpPr txBox="1">
                <a:spLocks noChangeArrowheads="1"/>
              </p:cNvSpPr>
              <p:nvPr/>
            </p:nvSpPr>
            <p:spPr bwMode="auto">
              <a:xfrm>
                <a:off x="2181" y="2281"/>
                <a:ext cx="93"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a:r>
                  <a:rPr lang="en-US" sz="800">
                    <a:solidFill>
                      <a:schemeClr val="tx1"/>
                    </a:solidFill>
                  </a:rPr>
                  <a:t>OS</a:t>
                </a:r>
              </a:p>
            </p:txBody>
          </p:sp>
        </p:grpSp>
      </p:grpSp>
      <p:sp>
        <p:nvSpPr>
          <p:cNvPr id="37900" name="TextBox 27"/>
          <p:cNvSpPr txBox="1">
            <a:spLocks noChangeArrowheads="1"/>
          </p:cNvSpPr>
          <p:nvPr/>
        </p:nvSpPr>
        <p:spPr bwMode="auto">
          <a:xfrm>
            <a:off x="3081338" y="6282253"/>
            <a:ext cx="18811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rgbClr val="333333"/>
                </a:solidFill>
                <a:latin typeface="Arial" pitchFamily="34" charset="0"/>
                <a:ea typeface="MS PGothic" pitchFamily="34" charset="-128"/>
              </a:defRPr>
            </a:lvl1pPr>
            <a:lvl2pPr marL="742950" indent="-285750" eaLnBrk="0" hangingPunct="0">
              <a:defRPr sz="1400">
                <a:solidFill>
                  <a:srgbClr val="333333"/>
                </a:solidFill>
                <a:latin typeface="Arial" pitchFamily="34" charset="0"/>
                <a:ea typeface="MS PGothic" pitchFamily="34" charset="-128"/>
              </a:defRPr>
            </a:lvl2pPr>
            <a:lvl3pPr marL="1143000" indent="-228600" eaLnBrk="0" hangingPunct="0">
              <a:defRPr sz="1400">
                <a:solidFill>
                  <a:srgbClr val="333333"/>
                </a:solidFill>
                <a:latin typeface="Arial" pitchFamily="34" charset="0"/>
                <a:ea typeface="MS PGothic" pitchFamily="34" charset="-128"/>
              </a:defRPr>
            </a:lvl3pPr>
            <a:lvl4pPr marL="1600200" indent="-228600" eaLnBrk="0" hangingPunct="0">
              <a:defRPr sz="1400">
                <a:solidFill>
                  <a:srgbClr val="333333"/>
                </a:solidFill>
                <a:latin typeface="Arial" pitchFamily="34" charset="0"/>
                <a:ea typeface="MS PGothic" pitchFamily="34" charset="-128"/>
              </a:defRPr>
            </a:lvl4pPr>
            <a:lvl5pPr marL="2057400" indent="-228600" eaLnBrk="0" hangingPunct="0">
              <a:defRPr sz="1400">
                <a:solidFill>
                  <a:srgbClr val="333333"/>
                </a:solidFill>
                <a:latin typeface="Arial" pitchFamily="34" charset="0"/>
                <a:ea typeface="MS PGothic" pitchFamily="34" charset="-128"/>
              </a:defRPr>
            </a:lvl5pPr>
            <a:lvl6pPr marL="2514600" indent="-228600" algn="ctr" eaLnBrk="0" fontAlgn="base" hangingPunct="0">
              <a:spcBef>
                <a:spcPct val="0"/>
              </a:spcBef>
              <a:spcAft>
                <a:spcPct val="0"/>
              </a:spcAft>
              <a:defRPr sz="1400">
                <a:solidFill>
                  <a:srgbClr val="333333"/>
                </a:solidFill>
                <a:latin typeface="Arial" pitchFamily="34" charset="0"/>
                <a:ea typeface="MS PGothic" pitchFamily="34" charset="-128"/>
              </a:defRPr>
            </a:lvl6pPr>
            <a:lvl7pPr marL="2971800" indent="-228600" algn="ctr" eaLnBrk="0" fontAlgn="base" hangingPunct="0">
              <a:spcBef>
                <a:spcPct val="0"/>
              </a:spcBef>
              <a:spcAft>
                <a:spcPct val="0"/>
              </a:spcAft>
              <a:defRPr sz="1400">
                <a:solidFill>
                  <a:srgbClr val="333333"/>
                </a:solidFill>
                <a:latin typeface="Arial" pitchFamily="34" charset="0"/>
                <a:ea typeface="MS PGothic" pitchFamily="34" charset="-128"/>
              </a:defRPr>
            </a:lvl7pPr>
            <a:lvl8pPr marL="3429000" indent="-228600" algn="ctr" eaLnBrk="0" fontAlgn="base" hangingPunct="0">
              <a:spcBef>
                <a:spcPct val="0"/>
              </a:spcBef>
              <a:spcAft>
                <a:spcPct val="0"/>
              </a:spcAft>
              <a:defRPr sz="1400">
                <a:solidFill>
                  <a:srgbClr val="333333"/>
                </a:solidFill>
                <a:latin typeface="Arial" pitchFamily="34" charset="0"/>
                <a:ea typeface="MS PGothic" pitchFamily="34" charset="-128"/>
              </a:defRPr>
            </a:lvl8pPr>
            <a:lvl9pPr marL="3886200" indent="-228600" algn="ctr" eaLnBrk="0" fontAlgn="base" hangingPunct="0">
              <a:spcBef>
                <a:spcPct val="0"/>
              </a:spcBef>
              <a:spcAft>
                <a:spcPct val="0"/>
              </a:spcAft>
              <a:defRPr sz="1400">
                <a:solidFill>
                  <a:srgbClr val="333333"/>
                </a:solidFill>
                <a:latin typeface="Arial" pitchFamily="34" charset="0"/>
                <a:ea typeface="MS PGothic" pitchFamily="34" charset="-128"/>
              </a:defRPr>
            </a:lvl9pPr>
          </a:lstStyle>
          <a:p>
            <a:pPr algn="l" eaLnBrk="1" hangingPunct="1"/>
            <a:r>
              <a:rPr lang="en-US" i="1" dirty="0">
                <a:solidFill>
                  <a:schemeClr val="tx1"/>
                </a:solidFill>
              </a:rPr>
              <a:t>p460 example</a:t>
            </a:r>
          </a:p>
        </p:txBody>
      </p:sp>
    </p:spTree>
    <p:extLst>
      <p:ext uri="{BB962C8B-B14F-4D97-AF65-F5344CB8AC3E}">
        <p14:creationId xmlns:p14="http://schemas.microsoft.com/office/powerpoint/2010/main" val="230629168"/>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60" name="Rectangle 4"/>
          <p:cNvSpPr>
            <a:spLocks noGrp="1" noChangeArrowheads="1"/>
          </p:cNvSpPr>
          <p:nvPr>
            <p:ph type="title"/>
          </p:nvPr>
        </p:nvSpPr>
        <p:spPr>
          <a:xfrm>
            <a:off x="152400" y="611188"/>
            <a:ext cx="8991600" cy="685049"/>
          </a:xfrm>
        </p:spPr>
        <p:txBody>
          <a:bodyPr/>
          <a:lstStyle/>
          <a:p>
            <a:r>
              <a:rPr lang="en-US" sz="2000" b="1" dirty="0" smtClean="0">
                <a:solidFill>
                  <a:srgbClr val="0066FF"/>
                </a:solidFill>
              </a:rPr>
              <a:t>Introducing:</a:t>
            </a:r>
            <a:r>
              <a:rPr lang="en-US" sz="2000" dirty="0" smtClean="0"/>
              <a:t> IBM </a:t>
            </a:r>
            <a:r>
              <a:rPr lang="en-US" sz="2000" dirty="0" err="1" smtClean="0"/>
              <a:t>PureFlex</a:t>
            </a:r>
            <a:r>
              <a:rPr lang="en-US" sz="2000" dirty="0" smtClean="0"/>
              <a:t>™ Solution for IBM </a:t>
            </a:r>
            <a:r>
              <a:rPr lang="en-US" sz="2000" dirty="0" err="1" smtClean="0"/>
              <a:t>i</a:t>
            </a:r>
            <a:r>
              <a:rPr lang="en-US" sz="2000" dirty="0" smtClean="0"/>
              <a:t> </a:t>
            </a:r>
            <a:r>
              <a:rPr lang="en-US" sz="1800" b="1" dirty="0" smtClean="0">
                <a:solidFill>
                  <a:srgbClr val="0066FF"/>
                </a:solidFill>
              </a:rPr>
              <a:t>(NEW June 2013!)</a:t>
            </a:r>
            <a:r>
              <a:rPr lang="en-US" sz="1600" dirty="0" smtClean="0"/>
              <a:t/>
            </a:r>
            <a:br>
              <a:rPr lang="en-US" sz="1600" dirty="0" smtClean="0"/>
            </a:br>
            <a:r>
              <a:rPr lang="en-US" sz="1600" i="1" dirty="0" smtClean="0">
                <a:solidFill>
                  <a:srgbClr val="000000"/>
                </a:solidFill>
              </a:rPr>
              <a:t>Delivering a high value, pre-integrated and optimized starting point for IBM </a:t>
            </a:r>
            <a:r>
              <a:rPr lang="en-US" sz="1600" i="1" dirty="0" err="1" smtClean="0">
                <a:solidFill>
                  <a:srgbClr val="000000"/>
                </a:solidFill>
              </a:rPr>
              <a:t>i</a:t>
            </a:r>
            <a:endParaRPr lang="en-US" sz="1600" i="1" dirty="0" smtClean="0">
              <a:solidFill>
                <a:srgbClr val="000000"/>
              </a:solidFill>
            </a:endParaRPr>
          </a:p>
        </p:txBody>
      </p:sp>
      <p:grpSp>
        <p:nvGrpSpPr>
          <p:cNvPr id="275461" name="Group 28"/>
          <p:cNvGrpSpPr>
            <a:grpSpLocks/>
          </p:cNvGrpSpPr>
          <p:nvPr/>
        </p:nvGrpSpPr>
        <p:grpSpPr bwMode="auto">
          <a:xfrm>
            <a:off x="34925" y="1262983"/>
            <a:ext cx="9144000" cy="5005461"/>
            <a:chOff x="388" y="891"/>
            <a:chExt cx="5760" cy="2588"/>
          </a:xfrm>
        </p:grpSpPr>
        <p:sp>
          <p:nvSpPr>
            <p:cNvPr id="275462" name="Rectangle 29"/>
            <p:cNvSpPr>
              <a:spLocks noChangeArrowheads="1"/>
            </p:cNvSpPr>
            <p:nvPr/>
          </p:nvSpPr>
          <p:spPr bwMode="auto">
            <a:xfrm>
              <a:off x="388" y="937"/>
              <a:ext cx="5760" cy="2542"/>
            </a:xfrm>
            <a:prstGeom prst="rect">
              <a:avLst/>
            </a:prstGeom>
            <a:solidFill>
              <a:srgbClr val="C5D7D9">
                <a:alpha val="67842"/>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1418" tIns="45708" rIns="91418" bIns="45708" anchor="ctr"/>
            <a:lstStyle/>
            <a:p>
              <a:pPr algn="ctr"/>
              <a:endParaRPr lang="en-US" sz="1400" b="0">
                <a:solidFill>
                  <a:srgbClr val="333333"/>
                </a:solidFill>
                <a:ea typeface="MS PGothic" pitchFamily="34" charset="-128"/>
              </a:endParaRPr>
            </a:p>
          </p:txBody>
        </p:sp>
        <p:pic>
          <p:nvPicPr>
            <p:cNvPr id="275463" name="Picture 322" descr="Expert_Integrated_Systems_PPT_MasterGraphics_0209-breaker-white"/>
            <p:cNvPicPr>
              <a:picLocks noChangeAspect="1" noChangeArrowheads="1"/>
            </p:cNvPicPr>
            <p:nvPr/>
          </p:nvPicPr>
          <p:blipFill>
            <a:blip r:embed="rId2">
              <a:lum bright="-12000" contrast="44000"/>
              <a:extLst>
                <a:ext uri="{28A0092B-C50C-407E-A947-70E740481C1C}">
                  <a14:useLocalDpi xmlns:a14="http://schemas.microsoft.com/office/drawing/2010/main" val="0"/>
                </a:ext>
              </a:extLst>
            </a:blip>
            <a:srcRect r="-52" b="-20"/>
            <a:stretch>
              <a:fillRect/>
            </a:stretch>
          </p:blipFill>
          <p:spPr bwMode="auto">
            <a:xfrm>
              <a:off x="388" y="891"/>
              <a:ext cx="5760" cy="2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75465" name="Group 6"/>
          <p:cNvGrpSpPr>
            <a:grpSpLocks/>
          </p:cNvGrpSpPr>
          <p:nvPr/>
        </p:nvGrpSpPr>
        <p:grpSpPr bwMode="auto">
          <a:xfrm>
            <a:off x="187325" y="1604963"/>
            <a:ext cx="2924175" cy="3962400"/>
            <a:chOff x="11" y="305"/>
            <a:chExt cx="1842" cy="2690"/>
          </a:xfrm>
        </p:grpSpPr>
        <p:pic>
          <p:nvPicPr>
            <p:cNvPr id="275466" name="Picture 10" descr="PureFlex_Sil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 y="477"/>
              <a:ext cx="1091" cy="2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5467" name="Picture 14" descr="PureFlex_Bitmap_Blac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 y="305"/>
              <a:ext cx="957"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5468" name="TextBox 53"/>
            <p:cNvSpPr txBox="1">
              <a:spLocks noChangeAspect="1" noChangeArrowheads="1"/>
            </p:cNvSpPr>
            <p:nvPr/>
          </p:nvSpPr>
          <p:spPr bwMode="auto">
            <a:xfrm>
              <a:off x="56" y="2582"/>
              <a:ext cx="1729"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08" rIns="91418" bIns="45708">
              <a:spAutoFit/>
            </a:bodyP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1413" indent="-227013"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a:solidFill>
                    <a:schemeClr val="tx1"/>
                  </a:solidFill>
                  <a:latin typeface="Arial" pitchFamily="34" charset="0"/>
                  <a:cs typeface="Arial" pitchFamily="34" charset="0"/>
                </a:defRPr>
              </a:lvl9pPr>
            </a:lstStyle>
            <a:p>
              <a:pPr algn="ctr" eaLnBrk="1" hangingPunct="1">
                <a:lnSpc>
                  <a:spcPct val="95000"/>
                </a:lnSpc>
              </a:pPr>
              <a:r>
                <a:rPr lang="en-US" sz="1600">
                  <a:solidFill>
                    <a:srgbClr val="000000"/>
                  </a:solidFill>
                  <a:ea typeface="MS PGothic" pitchFamily="34" charset="-128"/>
                </a:rPr>
                <a:t>Integrated Infrastructure</a:t>
              </a:r>
            </a:p>
          </p:txBody>
        </p:sp>
        <p:sp>
          <p:nvSpPr>
            <p:cNvPr id="275469" name="TextBox 53"/>
            <p:cNvSpPr txBox="1">
              <a:spLocks noChangeAspect="1" noChangeArrowheads="1"/>
            </p:cNvSpPr>
            <p:nvPr/>
          </p:nvSpPr>
          <p:spPr bwMode="auto">
            <a:xfrm>
              <a:off x="11" y="2810"/>
              <a:ext cx="1842" cy="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08" tIns="45708" rIns="45708" bIns="45708">
              <a:spAutoFit/>
            </a:bodyP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1413" indent="-227013"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a:solidFill>
                    <a:schemeClr val="tx1"/>
                  </a:solidFill>
                  <a:latin typeface="Arial" pitchFamily="34" charset="0"/>
                  <a:cs typeface="Arial" pitchFamily="34" charset="0"/>
                </a:defRPr>
              </a:lvl9pPr>
            </a:lstStyle>
            <a:p>
              <a:pPr algn="ctr" eaLnBrk="1" hangingPunct="1">
                <a:lnSpc>
                  <a:spcPct val="85000"/>
                </a:lnSpc>
              </a:pPr>
              <a:r>
                <a:rPr lang="en-US" sz="1400" b="0" i="1">
                  <a:solidFill>
                    <a:srgbClr val="000000"/>
                  </a:solidFill>
                  <a:ea typeface="MS PGothic" pitchFamily="34" charset="-128"/>
                </a:rPr>
                <a:t>Delivering Infrastructure Services</a:t>
              </a:r>
            </a:p>
          </p:txBody>
        </p:sp>
        <p:sp>
          <p:nvSpPr>
            <p:cNvPr id="275470" name="Line 16"/>
            <p:cNvSpPr>
              <a:spLocks noChangeAspect="1" noChangeShapeType="1"/>
            </p:cNvSpPr>
            <p:nvPr/>
          </p:nvSpPr>
          <p:spPr bwMode="auto">
            <a:xfrm>
              <a:off x="228" y="2814"/>
              <a:ext cx="147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75471" name="Rectangle 17"/>
          <p:cNvSpPr>
            <a:spLocks noChangeArrowheads="1"/>
          </p:cNvSpPr>
          <p:nvPr/>
        </p:nvSpPr>
        <p:spPr bwMode="auto">
          <a:xfrm>
            <a:off x="3257550" y="1436688"/>
            <a:ext cx="5121275" cy="477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08" rIns="91418" bIns="45708"/>
          <a:lstStyle/>
          <a:p>
            <a:pPr marL="342900" indent="-342900" eaLnBrk="0" hangingPunct="0">
              <a:lnSpc>
                <a:spcPct val="85000"/>
              </a:lnSpc>
              <a:buClr>
                <a:schemeClr val="tx1"/>
              </a:buClr>
              <a:buFont typeface="Wingdings" pitchFamily="2" charset="2"/>
              <a:buChar char="§"/>
            </a:pPr>
            <a:r>
              <a:rPr lang="en-US" sz="1400" b="0" dirty="0">
                <a:solidFill>
                  <a:srgbClr val="000000"/>
                </a:solidFill>
                <a:ea typeface="MS PGothic" pitchFamily="34" charset="-128"/>
              </a:rPr>
              <a:t>Fully integrated Hardware and Software</a:t>
            </a:r>
          </a:p>
          <a:p>
            <a:pPr marL="515938" lvl="1" indent="-173038" eaLnBrk="0" hangingPunct="0">
              <a:lnSpc>
                <a:spcPct val="85000"/>
              </a:lnSpc>
              <a:buClr>
                <a:schemeClr val="tx1"/>
              </a:buClr>
              <a:buFont typeface="Wingdings" pitchFamily="2" charset="2"/>
              <a:buChar char="§"/>
            </a:pPr>
            <a:r>
              <a:rPr lang="en-US" sz="1200" b="0" dirty="0">
                <a:solidFill>
                  <a:srgbClr val="000000"/>
                </a:solidFill>
                <a:ea typeface="MS PGothic" pitchFamily="34" charset="-128"/>
              </a:rPr>
              <a:t>All HW pre-configured, integrated and cabled</a:t>
            </a:r>
          </a:p>
          <a:p>
            <a:pPr marL="515938" lvl="1" indent="-173038" eaLnBrk="0" hangingPunct="0">
              <a:lnSpc>
                <a:spcPct val="85000"/>
              </a:lnSpc>
              <a:buClr>
                <a:schemeClr val="tx1"/>
              </a:buClr>
              <a:buFont typeface="Wingdings" pitchFamily="2" charset="2"/>
              <a:buChar char="§"/>
            </a:pPr>
            <a:r>
              <a:rPr lang="en-US" sz="1200" b="0" dirty="0">
                <a:solidFill>
                  <a:srgbClr val="000000"/>
                </a:solidFill>
                <a:ea typeface="MS PGothic" pitchFamily="34" charset="-128"/>
              </a:rPr>
              <a:t>SW Preload of IBM </a:t>
            </a:r>
            <a:r>
              <a:rPr lang="en-US" sz="1200" b="0" dirty="0" err="1">
                <a:solidFill>
                  <a:srgbClr val="000000"/>
                </a:solidFill>
                <a:ea typeface="MS PGothic" pitchFamily="34" charset="-128"/>
              </a:rPr>
              <a:t>i</a:t>
            </a:r>
            <a:r>
              <a:rPr lang="en-US" sz="1200" b="0" dirty="0">
                <a:solidFill>
                  <a:srgbClr val="000000"/>
                </a:solidFill>
                <a:ea typeface="MS PGothic" pitchFamily="34" charset="-128"/>
              </a:rPr>
              <a:t> OS, </a:t>
            </a:r>
            <a:r>
              <a:rPr lang="en-US" sz="1200" b="0" dirty="0" err="1">
                <a:solidFill>
                  <a:srgbClr val="000000"/>
                </a:solidFill>
                <a:ea typeface="MS PGothic" pitchFamily="34" charset="-128"/>
              </a:rPr>
              <a:t>PowerVM</a:t>
            </a:r>
            <a:r>
              <a:rPr lang="en-US" sz="1200" b="0" dirty="0">
                <a:solidFill>
                  <a:srgbClr val="000000"/>
                </a:solidFill>
                <a:ea typeface="MS PGothic" pitchFamily="34" charset="-128"/>
              </a:rPr>
              <a:t>, Flex System Manager and Storage configuration</a:t>
            </a:r>
          </a:p>
          <a:p>
            <a:pPr marL="342900" indent="-342900" eaLnBrk="0" hangingPunct="0">
              <a:lnSpc>
                <a:spcPct val="85000"/>
              </a:lnSpc>
              <a:buClr>
                <a:schemeClr val="tx1"/>
              </a:buClr>
              <a:buFont typeface="Wingdings" pitchFamily="2" charset="2"/>
              <a:buChar char="§"/>
            </a:pPr>
            <a:endParaRPr lang="en-US" sz="1200" b="0" dirty="0">
              <a:solidFill>
                <a:srgbClr val="000000"/>
              </a:solidFill>
              <a:ea typeface="MS PGothic" pitchFamily="34" charset="-128"/>
            </a:endParaRPr>
          </a:p>
          <a:p>
            <a:pPr marL="342900" indent="-342900" eaLnBrk="0" hangingPunct="0">
              <a:lnSpc>
                <a:spcPct val="85000"/>
              </a:lnSpc>
              <a:buClr>
                <a:schemeClr val="tx1"/>
              </a:buClr>
              <a:buFont typeface="Wingdings" pitchFamily="2" charset="2"/>
              <a:buChar char="§"/>
            </a:pPr>
            <a:r>
              <a:rPr lang="en-US" sz="1400" b="0" dirty="0">
                <a:solidFill>
                  <a:srgbClr val="000000"/>
                </a:solidFill>
                <a:ea typeface="MS PGothic" pitchFamily="34" charset="-128"/>
              </a:rPr>
              <a:t>Reliability and redundancy </a:t>
            </a:r>
            <a:r>
              <a:rPr lang="en-US" sz="1400" b="0" dirty="0" err="1">
                <a:solidFill>
                  <a:srgbClr val="000000"/>
                </a:solidFill>
                <a:ea typeface="MS PGothic" pitchFamily="34" charset="-128"/>
              </a:rPr>
              <a:t>i</a:t>
            </a:r>
            <a:r>
              <a:rPr lang="en-US" sz="1400" b="0" dirty="0">
                <a:solidFill>
                  <a:srgbClr val="000000"/>
                </a:solidFill>
                <a:ea typeface="MS PGothic" pitchFamily="34" charset="-128"/>
              </a:rPr>
              <a:t> clients demand</a:t>
            </a:r>
          </a:p>
          <a:p>
            <a:pPr marL="515938" lvl="1" indent="-173038" eaLnBrk="0" hangingPunct="0">
              <a:lnSpc>
                <a:spcPct val="85000"/>
              </a:lnSpc>
              <a:buClr>
                <a:schemeClr val="tx1"/>
              </a:buClr>
              <a:buFont typeface="Wingdings" pitchFamily="2" charset="2"/>
              <a:buChar char="§"/>
            </a:pPr>
            <a:r>
              <a:rPr lang="en-US" sz="1200" b="0" dirty="0">
                <a:solidFill>
                  <a:srgbClr val="000000"/>
                </a:solidFill>
                <a:ea typeface="MS PGothic" pitchFamily="34" charset="-128"/>
              </a:rPr>
              <a:t>Pre-configured Dual VIOS Servers</a:t>
            </a:r>
          </a:p>
          <a:p>
            <a:pPr marL="515938" lvl="1" indent="-173038" eaLnBrk="0" hangingPunct="0">
              <a:lnSpc>
                <a:spcPct val="85000"/>
              </a:lnSpc>
              <a:buClr>
                <a:schemeClr val="tx1"/>
              </a:buClr>
              <a:buFont typeface="Wingdings" pitchFamily="2" charset="2"/>
              <a:buChar char="§"/>
            </a:pPr>
            <a:r>
              <a:rPr lang="en-US" sz="1200" b="0" dirty="0">
                <a:solidFill>
                  <a:srgbClr val="000000"/>
                </a:solidFill>
                <a:ea typeface="MS PGothic" pitchFamily="34" charset="-128"/>
              </a:rPr>
              <a:t>Redundant Switches and I/O </a:t>
            </a:r>
          </a:p>
          <a:p>
            <a:pPr marL="515938" lvl="1" indent="-173038" eaLnBrk="0" hangingPunct="0">
              <a:lnSpc>
                <a:spcPct val="85000"/>
              </a:lnSpc>
              <a:buClr>
                <a:schemeClr val="tx1"/>
              </a:buClr>
              <a:buFont typeface="Wingdings" pitchFamily="2" charset="2"/>
              <a:buChar char="§"/>
            </a:pPr>
            <a:r>
              <a:rPr lang="en-US" sz="1200" b="0" dirty="0">
                <a:solidFill>
                  <a:srgbClr val="000000"/>
                </a:solidFill>
                <a:ea typeface="MS PGothic" pitchFamily="34" charset="-128"/>
              </a:rPr>
              <a:t>Internal storage with pre-configured drives Raided and Mirrored</a:t>
            </a:r>
          </a:p>
          <a:p>
            <a:pPr marL="515938" lvl="1" indent="-173038" eaLnBrk="0" hangingPunct="0">
              <a:lnSpc>
                <a:spcPct val="85000"/>
              </a:lnSpc>
              <a:buClr>
                <a:schemeClr val="tx1"/>
              </a:buClr>
              <a:buFont typeface="Wingdings" pitchFamily="2" charset="2"/>
              <a:buNone/>
            </a:pPr>
            <a:endParaRPr lang="en-US" sz="1400" b="0" dirty="0">
              <a:solidFill>
                <a:srgbClr val="000000"/>
              </a:solidFill>
              <a:ea typeface="MS PGothic" pitchFamily="34" charset="-128"/>
            </a:endParaRPr>
          </a:p>
          <a:p>
            <a:pPr marL="342900" indent="-342900" eaLnBrk="0" hangingPunct="0">
              <a:lnSpc>
                <a:spcPct val="85000"/>
              </a:lnSpc>
              <a:buClr>
                <a:schemeClr val="tx1"/>
              </a:buClr>
              <a:buFont typeface="Wingdings" pitchFamily="2" charset="2"/>
              <a:buChar char="§"/>
            </a:pPr>
            <a:r>
              <a:rPr lang="en-US" sz="1400" b="0" dirty="0">
                <a:solidFill>
                  <a:srgbClr val="000000"/>
                </a:solidFill>
                <a:ea typeface="MS PGothic" pitchFamily="34" charset="-128"/>
              </a:rPr>
              <a:t>Right sized to get started quickly and simply with expandability and scalability as needed</a:t>
            </a:r>
          </a:p>
          <a:p>
            <a:pPr marL="515938" lvl="1" indent="-173038" eaLnBrk="0" hangingPunct="0">
              <a:lnSpc>
                <a:spcPct val="85000"/>
              </a:lnSpc>
              <a:buClr>
                <a:schemeClr val="tx1"/>
              </a:buClr>
              <a:buFont typeface="Wingdings" pitchFamily="2" charset="2"/>
              <a:buChar char="§"/>
            </a:pPr>
            <a:r>
              <a:rPr lang="en-US" sz="1200" b="0" dirty="0">
                <a:solidFill>
                  <a:srgbClr val="000000"/>
                </a:solidFill>
                <a:ea typeface="MS PGothic" pitchFamily="34" charset="-128"/>
              </a:rPr>
              <a:t>p460 compute node configured for IBM </a:t>
            </a:r>
            <a:r>
              <a:rPr lang="en-US" sz="1200" b="0" dirty="0" err="1">
                <a:solidFill>
                  <a:srgbClr val="000000"/>
                </a:solidFill>
                <a:ea typeface="MS PGothic" pitchFamily="34" charset="-128"/>
              </a:rPr>
              <a:t>i</a:t>
            </a:r>
            <a:r>
              <a:rPr lang="en-US" sz="1200" b="0" dirty="0">
                <a:solidFill>
                  <a:srgbClr val="000000"/>
                </a:solidFill>
                <a:ea typeface="MS PGothic" pitchFamily="34" charset="-128"/>
              </a:rPr>
              <a:t> with 5-cores, and redundant I/O</a:t>
            </a:r>
          </a:p>
          <a:p>
            <a:pPr marL="515938" lvl="1" indent="-173038" eaLnBrk="0" hangingPunct="0">
              <a:lnSpc>
                <a:spcPct val="85000"/>
              </a:lnSpc>
              <a:buClr>
                <a:schemeClr val="tx1"/>
              </a:buClr>
              <a:buFont typeface="Wingdings" pitchFamily="2" charset="2"/>
              <a:buChar char="§"/>
            </a:pPr>
            <a:r>
              <a:rPr lang="en-US" sz="1200" b="0" dirty="0">
                <a:solidFill>
                  <a:srgbClr val="000000"/>
                </a:solidFill>
                <a:ea typeface="MS PGothic" pitchFamily="34" charset="-128"/>
              </a:rPr>
              <a:t>Ideal platform for Infrastructure consolidation of Power based and x86 based workloads</a:t>
            </a:r>
          </a:p>
          <a:p>
            <a:pPr marL="515938" lvl="1" indent="-173038" eaLnBrk="0" hangingPunct="0">
              <a:lnSpc>
                <a:spcPct val="85000"/>
              </a:lnSpc>
              <a:buClr>
                <a:schemeClr val="tx1"/>
              </a:buClr>
              <a:buFont typeface="Wingdings" pitchFamily="2" charset="2"/>
              <a:buChar char="§"/>
            </a:pPr>
            <a:endParaRPr lang="en-US" sz="1400" b="0" dirty="0">
              <a:solidFill>
                <a:srgbClr val="000000"/>
              </a:solidFill>
              <a:ea typeface="MS PGothic" pitchFamily="34" charset="-128"/>
            </a:endParaRPr>
          </a:p>
          <a:p>
            <a:pPr marL="342900" indent="-342900" eaLnBrk="0" hangingPunct="0">
              <a:lnSpc>
                <a:spcPct val="85000"/>
              </a:lnSpc>
              <a:buClr>
                <a:schemeClr val="tx1"/>
              </a:buClr>
              <a:buFont typeface="Wingdings" pitchFamily="2" charset="2"/>
              <a:buChar char="§"/>
            </a:pPr>
            <a:r>
              <a:rPr lang="en-US" sz="1400" b="0" dirty="0">
                <a:ea typeface="MS PGothic" pitchFamily="34" charset="-128"/>
              </a:rPr>
              <a:t>Management integration across all resources</a:t>
            </a:r>
          </a:p>
          <a:p>
            <a:pPr marL="515938" lvl="1" indent="-173038" eaLnBrk="0" hangingPunct="0">
              <a:lnSpc>
                <a:spcPct val="85000"/>
              </a:lnSpc>
              <a:buClr>
                <a:schemeClr val="tx1"/>
              </a:buClr>
              <a:buFont typeface="Wingdings" pitchFamily="2" charset="2"/>
              <a:buChar char="§"/>
            </a:pPr>
            <a:r>
              <a:rPr lang="en-US" sz="1200" b="0" dirty="0">
                <a:ea typeface="MS PGothic" pitchFamily="34" charset="-128"/>
              </a:rPr>
              <a:t>Flex System Manager simplifies management of all resources within </a:t>
            </a:r>
            <a:r>
              <a:rPr lang="en-US" sz="1200" b="0" dirty="0" err="1">
                <a:ea typeface="MS PGothic" pitchFamily="34" charset="-128"/>
              </a:rPr>
              <a:t>PureFlex</a:t>
            </a:r>
            <a:r>
              <a:rPr lang="en-US" sz="1200" b="0" dirty="0">
                <a:ea typeface="MS PGothic" pitchFamily="34" charset="-128"/>
              </a:rPr>
              <a:t> both physical and virtual</a:t>
            </a:r>
          </a:p>
          <a:p>
            <a:pPr marL="515938" lvl="1" indent="-173038" eaLnBrk="0" hangingPunct="0">
              <a:lnSpc>
                <a:spcPct val="85000"/>
              </a:lnSpc>
              <a:buClr>
                <a:schemeClr val="tx1"/>
              </a:buClr>
              <a:buFont typeface="Wingdings" pitchFamily="2" charset="2"/>
              <a:buChar char="§"/>
            </a:pPr>
            <a:endParaRPr lang="en-US" sz="1400" b="0" dirty="0">
              <a:ea typeface="MS PGothic" pitchFamily="34" charset="-128"/>
            </a:endParaRPr>
          </a:p>
          <a:p>
            <a:pPr marL="342900" indent="-342900" eaLnBrk="0" hangingPunct="0">
              <a:lnSpc>
                <a:spcPct val="85000"/>
              </a:lnSpc>
              <a:buClr>
                <a:schemeClr val="tx1"/>
              </a:buClr>
              <a:buFont typeface="Wingdings" pitchFamily="2" charset="2"/>
              <a:buChar char="§"/>
            </a:pPr>
            <a:r>
              <a:rPr lang="en-US" sz="1400" b="0" dirty="0">
                <a:solidFill>
                  <a:srgbClr val="000000"/>
                </a:solidFill>
                <a:ea typeface="MS PGothic" pitchFamily="34" charset="-128"/>
              </a:rPr>
              <a:t>IBM Lab Services included to accelerate your deployment</a:t>
            </a:r>
          </a:p>
          <a:p>
            <a:pPr marL="515938" lvl="1" indent="-173038" eaLnBrk="0" hangingPunct="0">
              <a:lnSpc>
                <a:spcPct val="85000"/>
              </a:lnSpc>
              <a:buClr>
                <a:schemeClr val="tx1"/>
              </a:buClr>
              <a:buFont typeface="Wingdings" pitchFamily="2" charset="2"/>
              <a:buChar char="§"/>
            </a:pPr>
            <a:r>
              <a:rPr lang="en-US" sz="1200" b="0" dirty="0">
                <a:solidFill>
                  <a:srgbClr val="000000"/>
                </a:solidFill>
                <a:ea typeface="MS PGothic" pitchFamily="34" charset="-128"/>
              </a:rPr>
              <a:t>Highly skilled </a:t>
            </a:r>
            <a:r>
              <a:rPr lang="en-US" sz="1200" b="0" dirty="0" err="1">
                <a:solidFill>
                  <a:srgbClr val="000000"/>
                </a:solidFill>
                <a:ea typeface="MS PGothic" pitchFamily="34" charset="-128"/>
              </a:rPr>
              <a:t>PureFlex</a:t>
            </a:r>
            <a:r>
              <a:rPr lang="en-US" sz="1200" b="0" dirty="0">
                <a:solidFill>
                  <a:srgbClr val="000000"/>
                </a:solidFill>
                <a:ea typeface="MS PGothic" pitchFamily="34" charset="-128"/>
              </a:rPr>
              <a:t> and IBM </a:t>
            </a:r>
            <a:r>
              <a:rPr lang="en-US" sz="1200" b="0" dirty="0" err="1">
                <a:solidFill>
                  <a:srgbClr val="000000"/>
                </a:solidFill>
                <a:ea typeface="MS PGothic" pitchFamily="34" charset="-128"/>
              </a:rPr>
              <a:t>i</a:t>
            </a:r>
            <a:r>
              <a:rPr lang="en-US" sz="1200" b="0" dirty="0">
                <a:solidFill>
                  <a:srgbClr val="000000"/>
                </a:solidFill>
                <a:ea typeface="MS PGothic" pitchFamily="34" charset="-128"/>
              </a:rPr>
              <a:t> experts perform integration and deployment onsite</a:t>
            </a:r>
          </a:p>
          <a:p>
            <a:pPr marL="342900" indent="-342900" eaLnBrk="0" hangingPunct="0">
              <a:lnSpc>
                <a:spcPct val="85000"/>
              </a:lnSpc>
              <a:buClr>
                <a:schemeClr val="tx1"/>
              </a:buClr>
              <a:buFont typeface="Wingdings" pitchFamily="2" charset="2"/>
              <a:buChar char="§"/>
            </a:pPr>
            <a:endParaRPr lang="en-US" sz="1200" b="0" dirty="0">
              <a:solidFill>
                <a:srgbClr val="000000"/>
              </a:solidFill>
              <a:ea typeface="MS PGothic" pitchFamily="34" charset="-128"/>
            </a:endParaRPr>
          </a:p>
          <a:p>
            <a:pPr marL="342900" indent="-342900" eaLnBrk="0" hangingPunct="0">
              <a:lnSpc>
                <a:spcPct val="85000"/>
              </a:lnSpc>
              <a:buClr>
                <a:schemeClr val="tx1"/>
              </a:buClr>
              <a:buFont typeface="Wingdings" pitchFamily="2" charset="2"/>
              <a:buChar char="§"/>
            </a:pPr>
            <a:r>
              <a:rPr lang="en-US" sz="1400" b="0" dirty="0">
                <a:solidFill>
                  <a:srgbClr val="000000"/>
                </a:solidFill>
                <a:ea typeface="MS PGothic" pitchFamily="34" charset="-128"/>
              </a:rPr>
              <a:t>Value from Day 1 with a ~$45K List Price Savings</a:t>
            </a:r>
          </a:p>
          <a:p>
            <a:pPr marL="515938" lvl="1" indent="-173038" eaLnBrk="0" hangingPunct="0">
              <a:lnSpc>
                <a:spcPct val="85000"/>
              </a:lnSpc>
              <a:buClr>
                <a:schemeClr val="tx1"/>
              </a:buClr>
              <a:buFont typeface="Wingdings" pitchFamily="2" charset="2"/>
              <a:buChar char="§"/>
            </a:pPr>
            <a:r>
              <a:rPr lang="en-US" sz="1200" b="0" dirty="0">
                <a:solidFill>
                  <a:srgbClr val="000000"/>
                </a:solidFill>
                <a:ea typeface="MS PGothic" pitchFamily="34" charset="-128"/>
              </a:rPr>
              <a:t>Complete solution HW+SW starting at $135K </a:t>
            </a:r>
            <a:r>
              <a:rPr lang="en-US" sz="900" b="0" dirty="0">
                <a:solidFill>
                  <a:srgbClr val="000000"/>
                </a:solidFill>
                <a:ea typeface="MS PGothic" pitchFamily="34" charset="-128"/>
              </a:rPr>
              <a:t>(US List price)</a:t>
            </a:r>
          </a:p>
        </p:txBody>
      </p:sp>
      <p:pic>
        <p:nvPicPr>
          <p:cNvPr id="275472" name="Picture 16" descr="25withlogo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69250" y="5603875"/>
            <a:ext cx="1069975" cy="547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965347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2" name="Rectangle 4"/>
          <p:cNvSpPr>
            <a:spLocks noGrp="1" noChangeArrowheads="1"/>
          </p:cNvSpPr>
          <p:nvPr>
            <p:ph type="title"/>
          </p:nvPr>
        </p:nvSpPr>
        <p:spPr>
          <a:xfrm>
            <a:off x="152400" y="549275"/>
            <a:ext cx="8766175" cy="1143000"/>
          </a:xfrm>
        </p:spPr>
        <p:txBody>
          <a:bodyPr/>
          <a:lstStyle/>
          <a:p>
            <a:r>
              <a:rPr lang="en-US" b="1" dirty="0" err="1" smtClean="0"/>
              <a:t>PureFlex</a:t>
            </a:r>
            <a:r>
              <a:rPr lang="en-US" b="1" dirty="0" smtClean="0"/>
              <a:t> enables </a:t>
            </a:r>
            <a:r>
              <a:rPr lang="en-US" sz="2000" b="1" dirty="0" smtClean="0"/>
              <a:t>clients</a:t>
            </a:r>
            <a:r>
              <a:rPr lang="en-US" b="1" dirty="0" smtClean="0"/>
              <a:t> to consolidate IBM I + x86 and save $</a:t>
            </a:r>
            <a:br>
              <a:rPr lang="en-US" b="1" dirty="0" smtClean="0"/>
            </a:br>
            <a:r>
              <a:rPr lang="en-US" sz="1800" b="1" dirty="0" smtClean="0">
                <a:solidFill>
                  <a:srgbClr val="0066FF"/>
                </a:solidFill>
              </a:rPr>
              <a:t>Delivers 207% ROI, 17 month Payback and $1.1M in savings over 5 years</a:t>
            </a:r>
            <a:r>
              <a:rPr lang="en-US" sz="1800" b="1" baseline="30000" dirty="0" smtClean="0">
                <a:solidFill>
                  <a:srgbClr val="0066FF"/>
                </a:solidFill>
              </a:rPr>
              <a:t>1</a:t>
            </a:r>
          </a:p>
        </p:txBody>
      </p:sp>
      <p:sp>
        <p:nvSpPr>
          <p:cNvPr id="324614" name="Rectangle 2"/>
          <p:cNvSpPr>
            <a:spLocks noChangeArrowheads="1"/>
          </p:cNvSpPr>
          <p:nvPr/>
        </p:nvSpPr>
        <p:spPr bwMode="auto">
          <a:xfrm>
            <a:off x="395288" y="1412875"/>
            <a:ext cx="8342312"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702" rIns="91407" bIns="45702"/>
          <a:lstStyle/>
          <a:p>
            <a:pPr marL="473075" indent="-304800" defTabSz="400050">
              <a:lnSpc>
                <a:spcPct val="80000"/>
              </a:lnSpc>
              <a:spcBef>
                <a:spcPts val="600"/>
              </a:spcBef>
              <a:spcAft>
                <a:spcPts val="600"/>
              </a:spcAft>
              <a:buClr>
                <a:schemeClr val="tx1"/>
              </a:buClr>
              <a:buFontTx/>
              <a:buChar char="•"/>
            </a:pPr>
            <a:r>
              <a:rPr lang="en-US" sz="1600" b="0">
                <a:ea typeface="MS PGothic" pitchFamily="34" charset="-128"/>
              </a:rPr>
              <a:t>Consolidate Power and x86 servers leveraging leading virtualization capability</a:t>
            </a:r>
          </a:p>
          <a:p>
            <a:pPr marL="473075" indent="-304800" defTabSz="400050">
              <a:lnSpc>
                <a:spcPct val="80000"/>
              </a:lnSpc>
              <a:spcBef>
                <a:spcPts val="600"/>
              </a:spcBef>
              <a:spcAft>
                <a:spcPts val="600"/>
              </a:spcAft>
              <a:buClr>
                <a:schemeClr val="tx1"/>
              </a:buClr>
              <a:buFontTx/>
              <a:buChar char="•"/>
            </a:pPr>
            <a:r>
              <a:rPr lang="en-US" sz="1600" b="0">
                <a:ea typeface="MS PGothic" pitchFamily="34" charset="-128"/>
              </a:rPr>
              <a:t>Simplify and automate management across the entire infrastructure </a:t>
            </a:r>
          </a:p>
          <a:p>
            <a:pPr marL="473075" indent="-304800" defTabSz="400050">
              <a:lnSpc>
                <a:spcPct val="80000"/>
              </a:lnSpc>
              <a:spcBef>
                <a:spcPts val="600"/>
              </a:spcBef>
              <a:spcAft>
                <a:spcPts val="600"/>
              </a:spcAft>
              <a:buClr>
                <a:schemeClr val="tx1"/>
              </a:buClr>
              <a:buFontTx/>
              <a:buChar char="•"/>
            </a:pPr>
            <a:r>
              <a:rPr lang="en-US" sz="1600" b="0">
                <a:ea typeface="MS PGothic" pitchFamily="34" charset="-128"/>
              </a:rPr>
              <a:t>Leverage V7000 to improve storage utilization, lower cost and optimize performance</a:t>
            </a:r>
          </a:p>
        </p:txBody>
      </p:sp>
      <p:pic>
        <p:nvPicPr>
          <p:cNvPr id="324615" name="Picture 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470275"/>
            <a:ext cx="1143000"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4616"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113" y="3860800"/>
            <a:ext cx="11430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4617" name="Picture 26"/>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57200" y="3017838"/>
            <a:ext cx="9906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4618" name="Picture 19" descr="02_Flex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2125" y="2865438"/>
            <a:ext cx="685800" cy="184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4619" name="Rectangle 9"/>
          <p:cNvSpPr>
            <a:spLocks noChangeArrowheads="1"/>
          </p:cNvSpPr>
          <p:nvPr/>
        </p:nvSpPr>
        <p:spPr bwMode="auto">
          <a:xfrm>
            <a:off x="6400800" y="2865438"/>
            <a:ext cx="2590800" cy="16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7" tIns="45702" rIns="91407" bIns="45702">
            <a:spAutoFit/>
          </a:bodyPr>
          <a:lstStyle/>
          <a:p>
            <a:pPr algn="ctr">
              <a:spcBef>
                <a:spcPct val="50000"/>
              </a:spcBef>
              <a:buFontTx/>
              <a:buChar char="•"/>
            </a:pPr>
            <a:r>
              <a:rPr lang="en-US" sz="1400">
                <a:solidFill>
                  <a:srgbClr val="333333"/>
                </a:solidFill>
                <a:ea typeface="MS PGothic" pitchFamily="34" charset="-128"/>
              </a:rPr>
              <a:t> PureFlex Solution for IBM i</a:t>
            </a:r>
          </a:p>
          <a:p>
            <a:pPr algn="ctr">
              <a:spcBef>
                <a:spcPct val="50000"/>
              </a:spcBef>
              <a:buFontTx/>
              <a:buChar char="•"/>
            </a:pPr>
            <a:r>
              <a:rPr lang="en-US" sz="1400">
                <a:solidFill>
                  <a:srgbClr val="333333"/>
                </a:solidFill>
                <a:ea typeface="MS PGothic" pitchFamily="34" charset="-128"/>
              </a:rPr>
              <a:t> One p460 compute node </a:t>
            </a:r>
          </a:p>
          <a:p>
            <a:pPr algn="ctr">
              <a:spcBef>
                <a:spcPct val="50000"/>
              </a:spcBef>
              <a:buFontTx/>
              <a:buChar char="•"/>
            </a:pPr>
            <a:r>
              <a:rPr lang="en-US" sz="1000">
                <a:solidFill>
                  <a:srgbClr val="333333"/>
                </a:solidFill>
                <a:ea typeface="MS PGothic" pitchFamily="34" charset="-128"/>
              </a:rPr>
              <a:t>(5-core active)</a:t>
            </a:r>
          </a:p>
          <a:p>
            <a:pPr algn="ctr">
              <a:spcBef>
                <a:spcPct val="50000"/>
              </a:spcBef>
              <a:buFontTx/>
              <a:buChar char="•"/>
            </a:pPr>
            <a:r>
              <a:rPr lang="en-US" sz="1400">
                <a:solidFill>
                  <a:srgbClr val="333333"/>
                </a:solidFill>
                <a:ea typeface="MS PGothic" pitchFamily="34" charset="-128"/>
              </a:rPr>
              <a:t> Two x240 compute nodes </a:t>
            </a:r>
            <a:br>
              <a:rPr lang="en-US" sz="1400">
                <a:solidFill>
                  <a:srgbClr val="333333"/>
                </a:solidFill>
                <a:ea typeface="MS PGothic" pitchFamily="34" charset="-128"/>
              </a:rPr>
            </a:br>
            <a:r>
              <a:rPr lang="en-US" sz="1000">
                <a:solidFill>
                  <a:srgbClr val="333333"/>
                </a:solidFill>
                <a:ea typeface="MS PGothic" pitchFamily="34" charset="-128"/>
              </a:rPr>
              <a:t>(8-core each)</a:t>
            </a:r>
          </a:p>
          <a:p>
            <a:pPr algn="ctr">
              <a:spcBef>
                <a:spcPct val="50000"/>
              </a:spcBef>
              <a:buFontTx/>
              <a:buChar char="•"/>
            </a:pPr>
            <a:r>
              <a:rPr lang="en-US" sz="1400">
                <a:solidFill>
                  <a:srgbClr val="333333"/>
                </a:solidFill>
                <a:ea typeface="MS PGothic" pitchFamily="34" charset="-128"/>
              </a:rPr>
              <a:t> 4.8TB V7000 SAN Storage</a:t>
            </a:r>
          </a:p>
        </p:txBody>
      </p:sp>
      <p:sp>
        <p:nvSpPr>
          <p:cNvPr id="324620" name="Rectangle 10"/>
          <p:cNvSpPr>
            <a:spLocks noChangeArrowheads="1"/>
          </p:cNvSpPr>
          <p:nvPr/>
        </p:nvSpPr>
        <p:spPr bwMode="auto">
          <a:xfrm>
            <a:off x="1447800" y="3170238"/>
            <a:ext cx="2514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7" tIns="45702" rIns="91407" bIns="45702">
            <a:spAutoFit/>
          </a:bodyPr>
          <a:lstStyle/>
          <a:p>
            <a:pPr algn="ctr">
              <a:spcBef>
                <a:spcPct val="50000"/>
              </a:spcBef>
              <a:buFontTx/>
              <a:buChar char="•"/>
            </a:pPr>
            <a:r>
              <a:rPr lang="en-US" sz="1400">
                <a:solidFill>
                  <a:srgbClr val="333333"/>
                </a:solidFill>
                <a:ea typeface="MS PGothic" pitchFamily="34" charset="-128"/>
              </a:rPr>
              <a:t> One IBM i  Power 550 </a:t>
            </a:r>
            <a:br>
              <a:rPr lang="en-US" sz="1400">
                <a:solidFill>
                  <a:srgbClr val="333333"/>
                </a:solidFill>
                <a:ea typeface="MS PGothic" pitchFamily="34" charset="-128"/>
              </a:rPr>
            </a:br>
            <a:endParaRPr lang="en-US" sz="1400">
              <a:solidFill>
                <a:srgbClr val="333333"/>
              </a:solidFill>
              <a:ea typeface="MS PGothic" pitchFamily="34" charset="-128"/>
            </a:endParaRPr>
          </a:p>
          <a:p>
            <a:pPr algn="ctr">
              <a:spcBef>
                <a:spcPct val="50000"/>
              </a:spcBef>
              <a:buFontTx/>
              <a:buChar char="•"/>
            </a:pPr>
            <a:r>
              <a:rPr lang="en-US" sz="1400">
                <a:solidFill>
                  <a:srgbClr val="333333"/>
                </a:solidFill>
                <a:ea typeface="MS PGothic" pitchFamily="34" charset="-128"/>
              </a:rPr>
              <a:t> Ten x Dell x86 2U Servers </a:t>
            </a:r>
          </a:p>
          <a:p>
            <a:pPr algn="ctr">
              <a:spcBef>
                <a:spcPct val="50000"/>
              </a:spcBef>
            </a:pPr>
            <a:r>
              <a:rPr lang="en-US" sz="1000">
                <a:solidFill>
                  <a:srgbClr val="333333"/>
                </a:solidFill>
                <a:ea typeface="MS PGothic" pitchFamily="34" charset="-128"/>
              </a:rPr>
              <a:t>(4-cores each)</a:t>
            </a:r>
          </a:p>
          <a:p>
            <a:pPr algn="ctr">
              <a:spcBef>
                <a:spcPct val="50000"/>
              </a:spcBef>
              <a:buFontTx/>
              <a:buChar char="•"/>
            </a:pPr>
            <a:r>
              <a:rPr lang="en-US" sz="1400">
                <a:solidFill>
                  <a:srgbClr val="333333"/>
                </a:solidFill>
                <a:ea typeface="MS PGothic" pitchFamily="34" charset="-128"/>
              </a:rPr>
              <a:t> 10TB EMC SAN Storage</a:t>
            </a:r>
          </a:p>
        </p:txBody>
      </p:sp>
      <p:sp>
        <p:nvSpPr>
          <p:cNvPr id="324621" name="Right Arrow 24"/>
          <p:cNvSpPr>
            <a:spLocks noChangeArrowheads="1"/>
          </p:cNvSpPr>
          <p:nvPr/>
        </p:nvSpPr>
        <p:spPr bwMode="auto">
          <a:xfrm>
            <a:off x="4419600" y="3475038"/>
            <a:ext cx="533400" cy="762000"/>
          </a:xfrm>
          <a:prstGeom prst="rightArrow">
            <a:avLst>
              <a:gd name="adj1" fmla="val 50000"/>
              <a:gd name="adj2" fmla="val 50000"/>
            </a:avLst>
          </a:prstGeom>
          <a:solidFill>
            <a:srgbClr val="008000"/>
          </a:solidFill>
          <a:ln w="9525">
            <a:solidFill>
              <a:schemeClr val="tx1"/>
            </a:solidFill>
            <a:round/>
            <a:headEnd/>
            <a:tailEnd/>
          </a:ln>
        </p:spPr>
        <p:txBody>
          <a:bodyPr lIns="91407" tIns="45702" rIns="91407" bIns="45702"/>
          <a:lstStyle/>
          <a:p>
            <a:pPr defTabSz="457200">
              <a:buClr>
                <a:srgbClr val="000000"/>
              </a:buClr>
              <a:buSzPct val="100000"/>
              <a:buFont typeface="Times New Roman" pitchFamily="18" charset="0"/>
              <a:buNone/>
            </a:pPr>
            <a:endParaRPr lang="en-US" b="0">
              <a:solidFill>
                <a:srgbClr val="FF0000"/>
              </a:solidFill>
              <a:latin typeface="Calibri" pitchFamily="34" charset="0"/>
              <a:ea typeface="MS Gothic" pitchFamily="49" charset="-128"/>
            </a:endParaRPr>
          </a:p>
        </p:txBody>
      </p:sp>
      <p:sp>
        <p:nvSpPr>
          <p:cNvPr id="324622" name="TextBox 12"/>
          <p:cNvSpPr txBox="1">
            <a:spLocks noChangeArrowheads="1"/>
          </p:cNvSpPr>
          <p:nvPr/>
        </p:nvSpPr>
        <p:spPr bwMode="auto">
          <a:xfrm>
            <a:off x="1219200" y="2446338"/>
            <a:ext cx="869530"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7" tIns="45702" rIns="91407" bIns="45702">
            <a:spAutoFit/>
          </a:bodyP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a:solidFill>
                  <a:schemeClr val="tx1"/>
                </a:solidFill>
                <a:latin typeface="Arial" pitchFamily="34" charset="0"/>
                <a:cs typeface="Arial" pitchFamily="34" charset="0"/>
              </a:defRPr>
            </a:lvl9pPr>
          </a:lstStyle>
          <a:p>
            <a:pPr eaLnBrk="1" hangingPunct="1"/>
            <a:r>
              <a:rPr lang="en-US" sz="2000" b="0" u="sng" dirty="0">
                <a:ea typeface="MS PGothic" pitchFamily="34" charset="-128"/>
              </a:rPr>
              <a:t>Today</a:t>
            </a:r>
          </a:p>
        </p:txBody>
      </p:sp>
      <p:sp>
        <p:nvSpPr>
          <p:cNvPr id="324623" name="TextBox 13"/>
          <p:cNvSpPr txBox="1">
            <a:spLocks noChangeArrowheads="1"/>
          </p:cNvSpPr>
          <p:nvPr/>
        </p:nvSpPr>
        <p:spPr bwMode="auto">
          <a:xfrm>
            <a:off x="5562600" y="2446338"/>
            <a:ext cx="3233511"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7" tIns="45702" rIns="91407" bIns="45702">
            <a:spAutoFit/>
          </a:bodyP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a:solidFill>
                  <a:schemeClr val="tx1"/>
                </a:solidFill>
                <a:latin typeface="Arial" pitchFamily="34" charset="0"/>
                <a:cs typeface="Arial" pitchFamily="34" charset="0"/>
              </a:defRPr>
            </a:lvl9pPr>
          </a:lstStyle>
          <a:p>
            <a:pPr eaLnBrk="1" hangingPunct="1"/>
            <a:r>
              <a:rPr lang="en-US" sz="2000" b="0" u="sng">
                <a:ea typeface="MS PGothic" pitchFamily="34" charset="-128"/>
              </a:rPr>
              <a:t>PureFlex Solution for IBM i</a:t>
            </a:r>
          </a:p>
        </p:txBody>
      </p:sp>
      <p:sp>
        <p:nvSpPr>
          <p:cNvPr id="324624" name="TextBox 4"/>
          <p:cNvSpPr txBox="1">
            <a:spLocks noChangeArrowheads="1"/>
          </p:cNvSpPr>
          <p:nvPr/>
        </p:nvSpPr>
        <p:spPr bwMode="auto">
          <a:xfrm>
            <a:off x="5862638" y="6353175"/>
            <a:ext cx="29051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7" tIns="45702" rIns="91407" bIns="45702">
            <a:spAutoFit/>
          </a:bodyP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a:solidFill>
                  <a:schemeClr val="tx1"/>
                </a:solidFill>
                <a:latin typeface="Arial" pitchFamily="34" charset="0"/>
                <a:cs typeface="Arial" pitchFamily="34" charset="0"/>
              </a:defRPr>
            </a:lvl9pPr>
          </a:lstStyle>
          <a:p>
            <a:pPr algn="ctr" eaLnBrk="1" hangingPunct="1"/>
            <a:r>
              <a:rPr lang="en-US" sz="1000">
                <a:ea typeface="MS PGothic" pitchFamily="34" charset="-128"/>
              </a:rPr>
              <a:t>Break Even Analysis</a:t>
            </a:r>
          </a:p>
        </p:txBody>
      </p:sp>
      <p:graphicFrame>
        <p:nvGraphicFramePr>
          <p:cNvPr id="324625" name="Group 17"/>
          <p:cNvGraphicFramePr>
            <a:graphicFrameLocks noGrp="1"/>
          </p:cNvGraphicFramePr>
          <p:nvPr/>
        </p:nvGraphicFramePr>
        <p:xfrm>
          <a:off x="684213" y="4914900"/>
          <a:ext cx="3948112" cy="1466850"/>
        </p:xfrm>
        <a:graphic>
          <a:graphicData uri="http://schemas.openxmlformats.org/drawingml/2006/table">
            <a:tbl>
              <a:tblPr/>
              <a:tblGrid>
                <a:gridCol w="2652712"/>
                <a:gridCol w="1295400"/>
              </a:tblGrid>
              <a:tr h="244475">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800" b="1" i="0" u="none" strike="noStrike" cap="none" normalizeH="0" baseline="0" smtClean="0">
                          <a:ln>
                            <a:noFill/>
                          </a:ln>
                          <a:solidFill>
                            <a:schemeClr val="bg1"/>
                          </a:solidFill>
                          <a:effectLst/>
                          <a:latin typeface="Arial" pitchFamily="34" charset="0"/>
                          <a:cs typeface="Arial" pitchFamily="34" charset="0"/>
                        </a:rPr>
                        <a:t>Investment Analysis</a:t>
                      </a:r>
                    </a:p>
                  </a:txBody>
                  <a:tcPr marL="90000" marR="90000" marT="46799" marB="46799" anchor="b" horzOverflow="overflow">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6350" cap="flat" cmpd="sng" algn="ctr">
                      <a:solidFill>
                        <a:srgbClr val="808080"/>
                      </a:solidFill>
                      <a:prstDash val="solid"/>
                      <a:round/>
                      <a:headEnd type="none" w="med" len="med"/>
                      <a:tailEnd type="none" w="med" len="med"/>
                    </a:lnB>
                    <a:lnTlToBr>
                      <a:noFill/>
                    </a:lnTlToBr>
                    <a:lnBlToTr>
                      <a:noFill/>
                    </a:lnBlToTr>
                    <a:solidFill>
                      <a:srgbClr val="326699"/>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Tx/>
                        <a:buNone/>
                        <a:tabLst/>
                      </a:pPr>
                      <a:r>
                        <a:rPr kumimoji="0" lang="en-US" sz="800" b="1" i="0" u="none" strike="noStrike" cap="none" normalizeH="0" baseline="0" smtClean="0">
                          <a:ln>
                            <a:noFill/>
                          </a:ln>
                          <a:solidFill>
                            <a:schemeClr val="bg1"/>
                          </a:solidFill>
                          <a:effectLst/>
                          <a:latin typeface="Arial" pitchFamily="34" charset="0"/>
                          <a:cs typeface="Arial" pitchFamily="34" charset="0"/>
                        </a:rPr>
                        <a:t>Values</a:t>
                      </a:r>
                    </a:p>
                  </a:txBody>
                  <a:tcPr marL="90000" marR="90000" marT="46799" marB="46799" anchor="b" horzOverflow="overflow">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6350" cap="flat" cmpd="sng" algn="ctr">
                      <a:solidFill>
                        <a:srgbClr val="808080"/>
                      </a:solidFill>
                      <a:prstDash val="solid"/>
                      <a:round/>
                      <a:headEnd type="none" w="med" len="med"/>
                      <a:tailEnd type="none" w="med" len="med"/>
                    </a:lnB>
                    <a:lnTlToBr>
                      <a:noFill/>
                    </a:lnTlToBr>
                    <a:lnBlToTr>
                      <a:noFill/>
                    </a:lnBlToTr>
                    <a:solidFill>
                      <a:srgbClr val="326699"/>
                    </a:solidFill>
                  </a:tcPr>
                </a:tc>
              </a:tr>
              <a:tr h="244475">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800" b="0" i="0" u="none" strike="noStrike" cap="none" normalizeH="0" baseline="0" smtClean="0">
                          <a:ln>
                            <a:noFill/>
                          </a:ln>
                          <a:solidFill>
                            <a:srgbClr val="000000"/>
                          </a:solidFill>
                          <a:effectLst/>
                          <a:latin typeface="Arial" pitchFamily="34" charset="0"/>
                          <a:cs typeface="Arial" pitchFamily="34" charset="0"/>
                        </a:rPr>
                        <a:t> Initial Investment</a:t>
                      </a:r>
                    </a:p>
                  </a:txBody>
                  <a:tcPr marL="90000" marR="90000" marT="46799" marB="46799" anchor="b" horzOverflow="overflow">
                    <a:lnL w="12700" cap="flat" cmpd="sng" algn="ctr">
                      <a:solidFill>
                        <a:srgbClr val="FFFFFF">
                          <a:alpha val="0"/>
                        </a:srgbClr>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lnTlToBr>
                      <a:noFill/>
                    </a:lnTlToBr>
                    <a:lnBlToTr>
                      <a:noFill/>
                    </a:lnBlToTr>
                    <a:solidFill>
                      <a:srgbClr val="DFE7EF"/>
                    </a:solidFill>
                  </a:tcPr>
                </a:tc>
                <a:tc>
                  <a:txBody>
                    <a:bodyPr/>
                    <a:lstStyle/>
                    <a:p>
                      <a:pPr marL="0" marR="0" lvl="0" indent="0" algn="r" defTabSz="914400" rtl="0" eaLnBrk="0" fontAlgn="base" latinLnBrk="0" hangingPunct="0">
                        <a:lnSpc>
                          <a:spcPct val="100000"/>
                        </a:lnSpc>
                        <a:spcBef>
                          <a:spcPct val="20000"/>
                        </a:spcBef>
                        <a:spcAft>
                          <a:spcPct val="0"/>
                        </a:spcAft>
                        <a:buClr>
                          <a:schemeClr val="tx1"/>
                        </a:buClr>
                        <a:buSzTx/>
                        <a:buFontTx/>
                        <a:buNone/>
                        <a:tabLst/>
                      </a:pPr>
                      <a:r>
                        <a:rPr kumimoji="0" lang="en-US" sz="800" b="0" i="0" u="none" strike="noStrike" cap="none" normalizeH="0" baseline="0" smtClean="0">
                          <a:ln>
                            <a:noFill/>
                          </a:ln>
                          <a:solidFill>
                            <a:srgbClr val="000000"/>
                          </a:solidFill>
                          <a:effectLst/>
                          <a:latin typeface="Arial" pitchFamily="34" charset="0"/>
                          <a:cs typeface="Arial" pitchFamily="34" charset="0"/>
                        </a:rPr>
                        <a:t>$167,004</a:t>
                      </a:r>
                    </a:p>
                  </a:txBody>
                  <a:tcPr marL="90000" marR="90000" marT="46799" marB="46799" anchor="b" horzOverflow="overflow">
                    <a:lnL w="6350" cap="flat" cmpd="sng" algn="ctr">
                      <a:solidFill>
                        <a:srgbClr val="FFFFFF"/>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lnTlToBr>
                      <a:noFill/>
                    </a:lnTlToBr>
                    <a:lnBlToTr>
                      <a:noFill/>
                    </a:lnBlToTr>
                    <a:solidFill>
                      <a:srgbClr val="DFE7EF"/>
                    </a:solidFill>
                  </a:tcPr>
                </a:tc>
              </a:tr>
              <a:tr h="244475">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800" b="0" i="0" u="none" strike="noStrike" cap="none" normalizeH="0" baseline="0" smtClean="0">
                          <a:ln>
                            <a:noFill/>
                          </a:ln>
                          <a:solidFill>
                            <a:srgbClr val="000000"/>
                          </a:solidFill>
                          <a:effectLst/>
                          <a:latin typeface="Arial" pitchFamily="34" charset="0"/>
                          <a:cs typeface="Arial" pitchFamily="34" charset="0"/>
                        </a:rPr>
                        <a:t> Total Five Years Investment</a:t>
                      </a:r>
                    </a:p>
                  </a:txBody>
                  <a:tcPr marL="90000" marR="90000" marT="46799" marB="46799" anchor="b" horzOverflow="overflow">
                    <a:lnL w="12700" cap="flat" cmpd="sng" algn="ctr">
                      <a:solidFill>
                        <a:srgbClr val="FFFFFF">
                          <a:alpha val="0"/>
                        </a:srgbClr>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lnTlToBr>
                      <a:noFill/>
                    </a:lnTlToBr>
                    <a:lnBlToTr>
                      <a:noFill/>
                    </a:lnBlToTr>
                    <a:solidFill>
                      <a:srgbClr val="EDF7FF"/>
                    </a:solidFill>
                  </a:tcPr>
                </a:tc>
                <a:tc>
                  <a:txBody>
                    <a:bodyPr/>
                    <a:lstStyle/>
                    <a:p>
                      <a:pPr marL="0" marR="0" lvl="0" indent="0" algn="r" defTabSz="914400" rtl="0" eaLnBrk="0" fontAlgn="base" latinLnBrk="0" hangingPunct="0">
                        <a:lnSpc>
                          <a:spcPct val="100000"/>
                        </a:lnSpc>
                        <a:spcBef>
                          <a:spcPct val="20000"/>
                        </a:spcBef>
                        <a:spcAft>
                          <a:spcPct val="0"/>
                        </a:spcAft>
                        <a:buClr>
                          <a:schemeClr val="tx1"/>
                        </a:buClr>
                        <a:buSzTx/>
                        <a:buFontTx/>
                        <a:buNone/>
                        <a:tabLst/>
                      </a:pPr>
                      <a:r>
                        <a:rPr kumimoji="0" lang="en-US" sz="800" b="0" i="0" u="none" strike="noStrike" cap="none" normalizeH="0" baseline="0" smtClean="0">
                          <a:ln>
                            <a:noFill/>
                          </a:ln>
                          <a:solidFill>
                            <a:srgbClr val="000000"/>
                          </a:solidFill>
                          <a:effectLst/>
                          <a:latin typeface="Arial" pitchFamily="34" charset="0"/>
                          <a:cs typeface="Arial" pitchFamily="34" charset="0"/>
                        </a:rPr>
                        <a:t>$351,752</a:t>
                      </a:r>
                    </a:p>
                  </a:txBody>
                  <a:tcPr marL="90000" marR="90000" marT="46799" marB="46799" anchor="b" horzOverflow="overflow">
                    <a:lnL w="6350" cap="flat" cmpd="sng" algn="ctr">
                      <a:solidFill>
                        <a:srgbClr val="FFFFFF"/>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lnTlToBr>
                      <a:noFill/>
                    </a:lnTlToBr>
                    <a:lnBlToTr>
                      <a:noFill/>
                    </a:lnBlToTr>
                    <a:solidFill>
                      <a:srgbClr val="EDF7FF"/>
                    </a:solidFill>
                  </a:tcPr>
                </a:tc>
              </a:tr>
              <a:tr h="244475">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800" b="0" i="0" u="none" strike="noStrike" cap="none" normalizeH="0" baseline="0" smtClean="0">
                          <a:ln>
                            <a:noFill/>
                          </a:ln>
                          <a:solidFill>
                            <a:srgbClr val="000000"/>
                          </a:solidFill>
                          <a:effectLst/>
                          <a:latin typeface="Arial" pitchFamily="34" charset="0"/>
                          <a:cs typeface="Arial" pitchFamily="34" charset="0"/>
                        </a:rPr>
                        <a:t> Total Five Years Benefits</a:t>
                      </a:r>
                    </a:p>
                  </a:txBody>
                  <a:tcPr marL="90000" marR="90000" marT="46799" marB="46799" anchor="b" horzOverflow="overflow">
                    <a:lnL w="12700" cap="flat" cmpd="sng" algn="ctr">
                      <a:solidFill>
                        <a:srgbClr val="FFFFFF">
                          <a:alpha val="0"/>
                        </a:srgbClr>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lnTlToBr>
                      <a:noFill/>
                    </a:lnTlToBr>
                    <a:lnBlToTr>
                      <a:noFill/>
                    </a:lnBlToTr>
                    <a:solidFill>
                      <a:srgbClr val="DFE7EF"/>
                    </a:solidFill>
                  </a:tcPr>
                </a:tc>
                <a:tc>
                  <a:txBody>
                    <a:bodyPr/>
                    <a:lstStyle/>
                    <a:p>
                      <a:pPr marL="0" marR="0" lvl="0" indent="0" algn="r" defTabSz="914400" rtl="0" eaLnBrk="0" fontAlgn="base" latinLnBrk="0" hangingPunct="0">
                        <a:lnSpc>
                          <a:spcPct val="100000"/>
                        </a:lnSpc>
                        <a:spcBef>
                          <a:spcPct val="20000"/>
                        </a:spcBef>
                        <a:spcAft>
                          <a:spcPct val="0"/>
                        </a:spcAft>
                        <a:buClr>
                          <a:schemeClr val="tx1"/>
                        </a:buClr>
                        <a:buSzTx/>
                        <a:buFontTx/>
                        <a:buNone/>
                        <a:tabLst/>
                      </a:pPr>
                      <a:r>
                        <a:rPr kumimoji="0" lang="en-US" sz="800" b="0" i="0" u="none" strike="noStrike" cap="none" normalizeH="0" baseline="0" smtClean="0">
                          <a:ln>
                            <a:noFill/>
                          </a:ln>
                          <a:solidFill>
                            <a:srgbClr val="000000"/>
                          </a:solidFill>
                          <a:effectLst/>
                          <a:latin typeface="Arial" pitchFamily="34" charset="0"/>
                          <a:cs typeface="Arial" pitchFamily="34" charset="0"/>
                        </a:rPr>
                        <a:t>$1,081,873</a:t>
                      </a:r>
                    </a:p>
                  </a:txBody>
                  <a:tcPr marL="90000" marR="90000" marT="46799" marB="46799" anchor="b" horzOverflow="overflow">
                    <a:lnL w="6350" cap="flat" cmpd="sng" algn="ctr">
                      <a:solidFill>
                        <a:srgbClr val="FFFFFF"/>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lnTlToBr>
                      <a:noFill/>
                    </a:lnTlToBr>
                    <a:lnBlToTr>
                      <a:noFill/>
                    </a:lnBlToTr>
                    <a:solidFill>
                      <a:srgbClr val="DFE7EF"/>
                    </a:solidFill>
                  </a:tcPr>
                </a:tc>
              </a:tr>
              <a:tr h="244475">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800" b="0" i="0" u="none" strike="noStrike" cap="none" normalizeH="0" baseline="0" smtClean="0">
                          <a:ln>
                            <a:noFill/>
                          </a:ln>
                          <a:solidFill>
                            <a:srgbClr val="000000"/>
                          </a:solidFill>
                          <a:effectLst/>
                          <a:latin typeface="Arial" pitchFamily="34" charset="0"/>
                          <a:cs typeface="Arial" pitchFamily="34" charset="0"/>
                        </a:rPr>
                        <a:t> Return on Investment (ROI)</a:t>
                      </a:r>
                    </a:p>
                  </a:txBody>
                  <a:tcPr marL="90000" marR="90000" marT="46799" marB="46799" anchor="b" horzOverflow="overflow">
                    <a:lnL w="12700" cap="flat" cmpd="sng" algn="ctr">
                      <a:solidFill>
                        <a:srgbClr val="FFFFFF">
                          <a:alpha val="0"/>
                        </a:srgbClr>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lnTlToBr>
                      <a:noFill/>
                    </a:lnTlToBr>
                    <a:lnBlToTr>
                      <a:noFill/>
                    </a:lnBlToTr>
                    <a:solidFill>
                      <a:srgbClr val="EDF7FF"/>
                    </a:solidFill>
                  </a:tcPr>
                </a:tc>
                <a:tc>
                  <a:txBody>
                    <a:bodyPr/>
                    <a:lstStyle/>
                    <a:p>
                      <a:pPr marL="0" marR="0" lvl="0" indent="0" algn="r" defTabSz="914400" rtl="0" eaLnBrk="0" fontAlgn="base" latinLnBrk="0" hangingPunct="0">
                        <a:lnSpc>
                          <a:spcPct val="100000"/>
                        </a:lnSpc>
                        <a:spcBef>
                          <a:spcPct val="20000"/>
                        </a:spcBef>
                        <a:spcAft>
                          <a:spcPct val="0"/>
                        </a:spcAft>
                        <a:buClr>
                          <a:schemeClr val="tx1"/>
                        </a:buClr>
                        <a:buSzTx/>
                        <a:buFontTx/>
                        <a:buNone/>
                        <a:tabLst/>
                      </a:pPr>
                      <a:r>
                        <a:rPr kumimoji="0" lang="en-US" sz="800" b="0" i="0" u="none" strike="noStrike" cap="none" normalizeH="0" baseline="0" smtClean="0">
                          <a:ln>
                            <a:noFill/>
                          </a:ln>
                          <a:solidFill>
                            <a:srgbClr val="000000"/>
                          </a:solidFill>
                          <a:effectLst/>
                          <a:latin typeface="Arial" pitchFamily="34" charset="0"/>
                          <a:cs typeface="Arial" pitchFamily="34" charset="0"/>
                        </a:rPr>
                        <a:t>207.6%</a:t>
                      </a:r>
                    </a:p>
                  </a:txBody>
                  <a:tcPr marL="90000" marR="90000" marT="46799" marB="46799" anchor="b" horzOverflow="overflow">
                    <a:lnL w="6350" cap="flat" cmpd="sng" algn="ctr">
                      <a:solidFill>
                        <a:srgbClr val="FFFFFF"/>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lnTlToBr>
                      <a:noFill/>
                    </a:lnTlToBr>
                    <a:lnBlToTr>
                      <a:noFill/>
                    </a:lnBlToTr>
                    <a:solidFill>
                      <a:srgbClr val="EDF7FF"/>
                    </a:solidFill>
                  </a:tcPr>
                </a:tc>
              </a:tr>
              <a:tr h="244475">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r>
                        <a:rPr kumimoji="0" lang="en-US" sz="800" b="0" i="0" u="none" strike="noStrike" cap="none" normalizeH="0" baseline="0" smtClean="0">
                          <a:ln>
                            <a:noFill/>
                          </a:ln>
                          <a:solidFill>
                            <a:srgbClr val="000000"/>
                          </a:solidFill>
                          <a:effectLst/>
                          <a:latin typeface="Arial" pitchFamily="34" charset="0"/>
                          <a:cs typeface="Arial" pitchFamily="34" charset="0"/>
                        </a:rPr>
                        <a:t> Payback Period (months)</a:t>
                      </a:r>
                    </a:p>
                  </a:txBody>
                  <a:tcPr marL="90000" marR="90000" marT="46799" marB="46799" anchor="b" horzOverflow="overflow">
                    <a:lnL w="12700" cap="flat" cmpd="sng" algn="ctr">
                      <a:solidFill>
                        <a:srgbClr val="FFFFFF">
                          <a:alpha val="0"/>
                        </a:srgbClr>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808080"/>
                      </a:solidFill>
                      <a:prstDash val="solid"/>
                      <a:round/>
                      <a:headEnd type="none" w="med" len="med"/>
                      <a:tailEnd type="none" w="med" len="med"/>
                    </a:lnT>
                    <a:lnB cap="flat">
                      <a:noFill/>
                    </a:lnB>
                    <a:lnTlToBr>
                      <a:noFill/>
                    </a:lnTlToBr>
                    <a:lnBlToTr>
                      <a:noFill/>
                    </a:lnBlToTr>
                    <a:solidFill>
                      <a:srgbClr val="DFE7EF"/>
                    </a:solidFill>
                  </a:tcPr>
                </a:tc>
                <a:tc>
                  <a:txBody>
                    <a:bodyPr/>
                    <a:lstStyle/>
                    <a:p>
                      <a:pPr marL="0" marR="0" lvl="0" indent="0" algn="r" defTabSz="914400" rtl="0" eaLnBrk="0" fontAlgn="base" latinLnBrk="0" hangingPunct="0">
                        <a:lnSpc>
                          <a:spcPct val="100000"/>
                        </a:lnSpc>
                        <a:spcBef>
                          <a:spcPct val="20000"/>
                        </a:spcBef>
                        <a:spcAft>
                          <a:spcPct val="0"/>
                        </a:spcAft>
                        <a:buClr>
                          <a:schemeClr val="tx1"/>
                        </a:buClr>
                        <a:buSzTx/>
                        <a:buFontTx/>
                        <a:buNone/>
                        <a:tabLst/>
                      </a:pPr>
                      <a:r>
                        <a:rPr kumimoji="0" lang="en-US" sz="800" b="0" i="0" u="none" strike="noStrike" cap="none" normalizeH="0" baseline="0" smtClean="0">
                          <a:ln>
                            <a:noFill/>
                          </a:ln>
                          <a:solidFill>
                            <a:srgbClr val="000000"/>
                          </a:solidFill>
                          <a:effectLst/>
                          <a:latin typeface="Arial" pitchFamily="34" charset="0"/>
                          <a:cs typeface="Arial" pitchFamily="34" charset="0"/>
                        </a:rPr>
                        <a:t>17</a:t>
                      </a:r>
                    </a:p>
                  </a:txBody>
                  <a:tcPr marL="90000" marR="90000" marT="46799" marB="46799" anchor="b" horzOverflow="overflow">
                    <a:lnL w="6350" cap="flat" cmpd="sng" algn="ctr">
                      <a:solidFill>
                        <a:srgbClr val="FFFFFF"/>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6350" cap="flat" cmpd="sng" algn="ctr">
                      <a:solidFill>
                        <a:srgbClr val="808080"/>
                      </a:solidFill>
                      <a:prstDash val="solid"/>
                      <a:round/>
                      <a:headEnd type="none" w="med" len="med"/>
                      <a:tailEnd type="none" w="med" len="med"/>
                    </a:lnT>
                    <a:lnB cap="flat">
                      <a:noFill/>
                    </a:lnB>
                    <a:lnTlToBr>
                      <a:noFill/>
                    </a:lnTlToBr>
                    <a:lnBlToTr>
                      <a:noFill/>
                    </a:lnBlToTr>
                    <a:solidFill>
                      <a:srgbClr val="DFE7EF"/>
                    </a:solidFill>
                  </a:tcPr>
                </a:tc>
              </a:tr>
            </a:tbl>
          </a:graphicData>
        </a:graphic>
      </p:graphicFrame>
      <p:pic>
        <p:nvPicPr>
          <p:cNvPr id="324670" name="Picture 62" descr="Cov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30925" y="4697413"/>
            <a:ext cx="2482850" cy="1658937"/>
          </a:xfrm>
          <a:prstGeom prst="rect">
            <a:avLst/>
          </a:prstGeom>
          <a:noFill/>
          <a:extLst>
            <a:ext uri="{909E8E84-426E-40DD-AFC4-6F175D3DCCD1}">
              <a14:hiddenFill xmlns:a14="http://schemas.microsoft.com/office/drawing/2010/main">
                <a:solidFill>
                  <a:srgbClr val="FFFFFF"/>
                </a:solidFill>
              </a14:hiddenFill>
            </a:ext>
          </a:extLst>
        </p:spPr>
      </p:pic>
      <p:sp>
        <p:nvSpPr>
          <p:cNvPr id="324671" name="Text Box 63"/>
          <p:cNvSpPr txBox="1">
            <a:spLocks noChangeArrowheads="1"/>
          </p:cNvSpPr>
          <p:nvPr/>
        </p:nvSpPr>
        <p:spPr bwMode="auto">
          <a:xfrm>
            <a:off x="468313" y="6599238"/>
            <a:ext cx="4927600" cy="21431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800"/>
              <a:t>1. Source: The IBM Systems Consolidation Evaluation Tool developed and hosted by, Alinean Inc.</a:t>
            </a:r>
          </a:p>
        </p:txBody>
      </p:sp>
    </p:spTree>
    <p:extLst>
      <p:ext uri="{BB962C8B-B14F-4D97-AF65-F5344CB8AC3E}">
        <p14:creationId xmlns:p14="http://schemas.microsoft.com/office/powerpoint/2010/main" val="234206842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62" name="Title 32"/>
          <p:cNvSpPr>
            <a:spLocks noGrp="1"/>
          </p:cNvSpPr>
          <p:nvPr>
            <p:ph type="title"/>
          </p:nvPr>
        </p:nvSpPr>
        <p:spPr/>
        <p:txBody>
          <a:bodyPr/>
          <a:lstStyle/>
          <a:p>
            <a:r>
              <a:rPr lang="en-US" dirty="0" smtClean="0">
                <a:latin typeface="Arial" charset="0"/>
                <a:ea typeface="ＭＳ Ｐゴシック" charset="0"/>
              </a:rPr>
              <a:t>PureFlex </a:t>
            </a:r>
            <a:r>
              <a:rPr lang="en-US" dirty="0">
                <a:latin typeface="Arial" charset="0"/>
                <a:ea typeface="ＭＳ Ｐゴシック" charset="0"/>
              </a:rPr>
              <a:t>Installation Services</a:t>
            </a:r>
          </a:p>
        </p:txBody>
      </p:sp>
      <p:sp>
        <p:nvSpPr>
          <p:cNvPr id="26" name="TextBox 33"/>
          <p:cNvSpPr txBox="1">
            <a:spLocks noChangeArrowheads="1"/>
          </p:cNvSpPr>
          <p:nvPr/>
        </p:nvSpPr>
        <p:spPr bwMode="auto">
          <a:xfrm>
            <a:off x="1036192" y="5005240"/>
            <a:ext cx="1371600" cy="1193800"/>
          </a:xfrm>
          <a:prstGeom prst="rect">
            <a:avLst/>
          </a:prstGeom>
          <a:solidFill>
            <a:srgbClr val="FFFBEC"/>
          </a:solidFill>
          <a:ln w="25400">
            <a:solidFill>
              <a:schemeClr val="tx1"/>
            </a:solidFill>
            <a:miter lim="800000"/>
            <a:headEnd/>
            <a:tailEnd/>
          </a:ln>
        </p:spPr>
        <p:txBody>
          <a:bodyPr anchor="ctr"/>
          <a:lstStyle>
            <a:lvl1pPr marL="58738" indent="-5873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FontTx/>
              <a:buChar char="•"/>
            </a:pPr>
            <a:r>
              <a:rPr lang="en-US" sz="900">
                <a:solidFill>
                  <a:srgbClr val="000000"/>
                </a:solidFill>
                <a:ea typeface="MS PGothic" charset="0"/>
                <a:cs typeface="MS PGothic" charset="0"/>
              </a:rPr>
              <a:t>One node, one switch configured</a:t>
            </a:r>
          </a:p>
          <a:p>
            <a:pPr eaLnBrk="1" hangingPunct="1">
              <a:buFontTx/>
              <a:buChar char="•"/>
            </a:pPr>
            <a:r>
              <a:rPr lang="en-US" sz="900">
                <a:solidFill>
                  <a:srgbClr val="000000"/>
                </a:solidFill>
                <a:ea typeface="MS PGothic" charset="0"/>
                <a:cs typeface="MS PGothic" charset="0"/>
              </a:rPr>
              <a:t>FSM Configuration</a:t>
            </a:r>
          </a:p>
          <a:p>
            <a:pPr eaLnBrk="1" hangingPunct="1">
              <a:buFontTx/>
              <a:buChar char="•"/>
            </a:pPr>
            <a:r>
              <a:rPr lang="en-US" sz="900">
                <a:solidFill>
                  <a:srgbClr val="000000"/>
                </a:solidFill>
                <a:ea typeface="MS PGothic" charset="0"/>
                <a:cs typeface="MS PGothic" charset="0"/>
              </a:rPr>
              <a:t>Discovery, Inventory</a:t>
            </a:r>
          </a:p>
          <a:p>
            <a:pPr eaLnBrk="1" hangingPunct="1">
              <a:buFontTx/>
              <a:buChar char="•"/>
            </a:pPr>
            <a:r>
              <a:rPr lang="en-US" sz="900">
                <a:solidFill>
                  <a:srgbClr val="000000"/>
                </a:solidFill>
                <a:ea typeface="MS PGothic" charset="0"/>
                <a:cs typeface="MS PGothic" charset="0"/>
              </a:rPr>
              <a:t>Review Internal Storage configuration</a:t>
            </a:r>
          </a:p>
          <a:p>
            <a:pPr eaLnBrk="1" hangingPunct="1">
              <a:buFontTx/>
              <a:buChar char="•"/>
            </a:pPr>
            <a:r>
              <a:rPr lang="en-US" sz="900">
                <a:solidFill>
                  <a:srgbClr val="000000"/>
                </a:solidFill>
                <a:ea typeface="MS PGothic" charset="0"/>
                <a:cs typeface="MS PGothic" charset="0"/>
              </a:rPr>
              <a:t>Skills Transfer</a:t>
            </a:r>
          </a:p>
        </p:txBody>
      </p:sp>
      <p:sp>
        <p:nvSpPr>
          <p:cNvPr id="27" name="TextBox 39"/>
          <p:cNvSpPr txBox="1">
            <a:spLocks noChangeArrowheads="1"/>
          </p:cNvSpPr>
          <p:nvPr/>
        </p:nvSpPr>
        <p:spPr bwMode="auto">
          <a:xfrm>
            <a:off x="2403030" y="5005240"/>
            <a:ext cx="1371600" cy="1192212"/>
          </a:xfrm>
          <a:prstGeom prst="rect">
            <a:avLst/>
          </a:prstGeom>
          <a:solidFill>
            <a:srgbClr val="FFE5F7"/>
          </a:solidFill>
          <a:ln w="25400">
            <a:solidFill>
              <a:schemeClr val="tx1"/>
            </a:solidFill>
            <a:miter lim="800000"/>
            <a:headEnd/>
            <a:tailEnd/>
          </a:ln>
        </p:spPr>
        <p:txBody>
          <a:bodyPr anchor="ctr"/>
          <a:lstStyle>
            <a:lvl1pPr marL="53975" indent="-53975"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cs typeface="ＭＳ Ｐゴシック" charset="0"/>
              </a:defRPr>
            </a:lvl1pPr>
            <a:lvl2pPr marL="742950" indent="-28575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2pPr>
            <a:lvl3pPr marL="1143000" indent="-22860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3pPr>
            <a:lvl4pPr marL="1600200" indent="-22860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4pPr>
            <a:lvl5pPr marL="2057400" indent="-22860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9pPr>
          </a:lstStyle>
          <a:p>
            <a:pPr eaLnBrk="1" hangingPunct="1">
              <a:spcBef>
                <a:spcPts val="75"/>
              </a:spcBef>
              <a:buSzPct val="60000"/>
              <a:buFont typeface="Wingdings" charset="0"/>
              <a:buChar char=""/>
            </a:pPr>
            <a:r>
              <a:rPr lang="en-US" sz="900">
                <a:solidFill>
                  <a:srgbClr val="000000"/>
                </a:solidFill>
                <a:ea typeface="MS PGothic" charset="0"/>
                <a:cs typeface="MS PGothic" charset="0"/>
              </a:rPr>
              <a:t>One node, one switch configured</a:t>
            </a:r>
          </a:p>
          <a:p>
            <a:pPr eaLnBrk="1" hangingPunct="1">
              <a:spcBef>
                <a:spcPts val="75"/>
              </a:spcBef>
              <a:buSzPct val="60000"/>
              <a:buFont typeface="Wingdings" charset="0"/>
              <a:buChar char=""/>
            </a:pPr>
            <a:r>
              <a:rPr lang="en-US" sz="900">
                <a:solidFill>
                  <a:srgbClr val="000000"/>
                </a:solidFill>
                <a:ea typeface="MS PGothic" charset="0"/>
                <a:cs typeface="MS PGothic" charset="0"/>
              </a:rPr>
              <a:t>FSM Configuration</a:t>
            </a:r>
          </a:p>
          <a:p>
            <a:pPr eaLnBrk="1" hangingPunct="1">
              <a:spcBef>
                <a:spcPts val="75"/>
              </a:spcBef>
              <a:buSzPct val="60000"/>
              <a:buFont typeface="Wingdings" charset="0"/>
              <a:buChar char=""/>
            </a:pPr>
            <a:r>
              <a:rPr lang="en-US" sz="900">
                <a:solidFill>
                  <a:srgbClr val="000000"/>
                </a:solidFill>
                <a:ea typeface="MS PGothic" charset="0"/>
                <a:cs typeface="MS PGothic" charset="0"/>
              </a:rPr>
              <a:t>Discovery, Inventory</a:t>
            </a:r>
          </a:p>
          <a:p>
            <a:pPr eaLnBrk="1" hangingPunct="1">
              <a:spcBef>
                <a:spcPts val="75"/>
              </a:spcBef>
              <a:buSzPct val="60000"/>
              <a:buFont typeface="Wingdings" charset="0"/>
              <a:buChar char=""/>
            </a:pPr>
            <a:r>
              <a:rPr lang="en-US" sz="900">
                <a:solidFill>
                  <a:srgbClr val="000000"/>
                </a:solidFill>
                <a:ea typeface="MS PGothic" charset="0"/>
                <a:cs typeface="MS PGothic" charset="0"/>
              </a:rPr>
              <a:t>Review Internal Storage configuration</a:t>
            </a:r>
          </a:p>
          <a:p>
            <a:pPr eaLnBrk="1" hangingPunct="1">
              <a:spcBef>
                <a:spcPts val="75"/>
              </a:spcBef>
              <a:buSzPct val="60000"/>
              <a:buFont typeface="Wingdings" charset="0"/>
              <a:buChar char=""/>
            </a:pPr>
            <a:r>
              <a:rPr lang="en-US" sz="900">
                <a:solidFill>
                  <a:srgbClr val="000000"/>
                </a:solidFill>
                <a:ea typeface="MS PGothic" charset="0"/>
                <a:cs typeface="MS PGothic" charset="0"/>
              </a:rPr>
              <a:t>Skills Transfer</a:t>
            </a:r>
          </a:p>
        </p:txBody>
      </p:sp>
      <p:sp>
        <p:nvSpPr>
          <p:cNvPr id="31" name="TextBox 40"/>
          <p:cNvSpPr txBox="1">
            <a:spLocks noChangeArrowheads="1"/>
          </p:cNvSpPr>
          <p:nvPr/>
        </p:nvSpPr>
        <p:spPr bwMode="auto">
          <a:xfrm>
            <a:off x="3773042" y="5005240"/>
            <a:ext cx="1371600" cy="1190625"/>
          </a:xfrm>
          <a:prstGeom prst="rect">
            <a:avLst/>
          </a:prstGeom>
          <a:solidFill>
            <a:srgbClr val="E9FCFE"/>
          </a:solidFill>
          <a:ln w="25400">
            <a:solidFill>
              <a:schemeClr val="tx1"/>
            </a:solidFill>
            <a:miter lim="800000"/>
            <a:headEnd/>
            <a:tailEnd/>
          </a:ln>
        </p:spPr>
        <p:txBody>
          <a:bodyPr anchor="ctr"/>
          <a:lstStyle>
            <a:lvl1pPr marL="53975" indent="-53975"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cs typeface="ＭＳ Ｐゴシック" charset="0"/>
              </a:defRPr>
            </a:lvl1pPr>
            <a:lvl2pPr marL="742950" indent="-28575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2pPr>
            <a:lvl3pPr marL="1143000" indent="-22860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3pPr>
            <a:lvl4pPr marL="1600200" indent="-22860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4pPr>
            <a:lvl5pPr marL="2057400" indent="-22860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9pPr>
          </a:lstStyle>
          <a:p>
            <a:pPr eaLnBrk="1" hangingPunct="1">
              <a:spcBef>
                <a:spcPts val="75"/>
              </a:spcBef>
              <a:buSzPct val="60000"/>
              <a:buFont typeface="Wingdings" charset="0"/>
              <a:buChar char=""/>
            </a:pPr>
            <a:r>
              <a:rPr lang="en-US" sz="900">
                <a:solidFill>
                  <a:srgbClr val="000000"/>
                </a:solidFill>
                <a:ea typeface="MS PGothic" charset="0"/>
                <a:cs typeface="MS PGothic" charset="0"/>
              </a:rPr>
              <a:t>One node, one switch configured</a:t>
            </a:r>
          </a:p>
          <a:p>
            <a:pPr eaLnBrk="1" hangingPunct="1">
              <a:spcBef>
                <a:spcPts val="75"/>
              </a:spcBef>
              <a:buSzPct val="60000"/>
              <a:buFont typeface="Wingdings" charset="0"/>
              <a:buChar char=""/>
            </a:pPr>
            <a:r>
              <a:rPr lang="en-US" sz="900">
                <a:solidFill>
                  <a:srgbClr val="000000"/>
                </a:solidFill>
                <a:ea typeface="MS PGothic" charset="0"/>
                <a:cs typeface="MS PGothic" charset="0"/>
              </a:rPr>
              <a:t>FSM Configuration</a:t>
            </a:r>
          </a:p>
          <a:p>
            <a:pPr eaLnBrk="1" hangingPunct="1">
              <a:spcBef>
                <a:spcPts val="75"/>
              </a:spcBef>
              <a:buSzPct val="60000"/>
              <a:buFont typeface="Wingdings" charset="0"/>
              <a:buChar char=""/>
            </a:pPr>
            <a:r>
              <a:rPr lang="en-US" sz="900">
                <a:solidFill>
                  <a:srgbClr val="000000"/>
                </a:solidFill>
                <a:ea typeface="MS PGothic" charset="0"/>
                <a:cs typeface="MS PGothic" charset="0"/>
              </a:rPr>
              <a:t>Discovery, Inventory</a:t>
            </a:r>
          </a:p>
          <a:p>
            <a:pPr eaLnBrk="1" hangingPunct="1">
              <a:spcBef>
                <a:spcPts val="75"/>
              </a:spcBef>
              <a:buSzPct val="60000"/>
              <a:buFont typeface="Wingdings" charset="0"/>
              <a:buChar char=""/>
            </a:pPr>
            <a:r>
              <a:rPr lang="en-US" sz="900">
                <a:solidFill>
                  <a:srgbClr val="000000"/>
                </a:solidFill>
                <a:ea typeface="MS PGothic" charset="0"/>
                <a:cs typeface="MS PGothic" charset="0"/>
              </a:rPr>
              <a:t>Review Internal Storage configuration</a:t>
            </a:r>
          </a:p>
          <a:p>
            <a:pPr eaLnBrk="1" hangingPunct="1">
              <a:spcBef>
                <a:spcPts val="75"/>
              </a:spcBef>
              <a:buSzPct val="60000"/>
              <a:buFont typeface="Wingdings" charset="0"/>
              <a:buChar char=""/>
            </a:pPr>
            <a:r>
              <a:rPr lang="en-US" sz="900">
                <a:solidFill>
                  <a:srgbClr val="000000"/>
                </a:solidFill>
                <a:ea typeface="MS PGothic" charset="0"/>
                <a:cs typeface="MS PGothic" charset="0"/>
              </a:rPr>
              <a:t>Skills Transfer</a:t>
            </a:r>
          </a:p>
        </p:txBody>
      </p:sp>
      <p:sp>
        <p:nvSpPr>
          <p:cNvPr id="32" name="TextBox 40"/>
          <p:cNvSpPr txBox="1">
            <a:spLocks noChangeArrowheads="1"/>
          </p:cNvSpPr>
          <p:nvPr/>
        </p:nvSpPr>
        <p:spPr bwMode="auto">
          <a:xfrm>
            <a:off x="5143055" y="5005240"/>
            <a:ext cx="1371600" cy="1190625"/>
          </a:xfrm>
          <a:prstGeom prst="rect">
            <a:avLst/>
          </a:prstGeom>
          <a:solidFill>
            <a:srgbClr val="CEE7EC"/>
          </a:solidFill>
          <a:ln w="25400">
            <a:solidFill>
              <a:schemeClr val="tx1"/>
            </a:solidFill>
            <a:miter lim="800000"/>
            <a:headEnd/>
            <a:tailEnd/>
          </a:ln>
        </p:spPr>
        <p:txBody>
          <a:bodyPr anchor="ctr"/>
          <a:lstStyle>
            <a:lvl1pPr marL="53975" indent="-53975"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cs typeface="ＭＳ Ｐゴシック" charset="0"/>
              </a:defRPr>
            </a:lvl1pPr>
            <a:lvl2pPr marL="742950" indent="-28575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2pPr>
            <a:lvl3pPr marL="1143000" indent="-22860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3pPr>
            <a:lvl4pPr marL="1600200" indent="-22860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4pPr>
            <a:lvl5pPr marL="2057400" indent="-228600" eaLnBrk="0" hangingPunct="0">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defRPr sz="2400">
                <a:solidFill>
                  <a:schemeClr val="tx1"/>
                </a:solidFill>
                <a:latin typeface="Arial" charset="0"/>
                <a:ea typeface="ＭＳ Ｐゴシック" charset="0"/>
              </a:defRPr>
            </a:lvl9pPr>
          </a:lstStyle>
          <a:p>
            <a:pPr eaLnBrk="1" hangingPunct="1">
              <a:spcBef>
                <a:spcPts val="75"/>
              </a:spcBef>
              <a:buSzPct val="60000"/>
              <a:buFont typeface="Wingdings" charset="0"/>
              <a:buChar char=""/>
            </a:pPr>
            <a:r>
              <a:rPr lang="en-US" sz="900" dirty="0">
                <a:solidFill>
                  <a:srgbClr val="000000"/>
                </a:solidFill>
                <a:ea typeface="MS PGothic" charset="0"/>
                <a:cs typeface="MS PGothic" charset="0"/>
              </a:rPr>
              <a:t>One node, one switch configured</a:t>
            </a:r>
          </a:p>
          <a:p>
            <a:pPr eaLnBrk="1" hangingPunct="1">
              <a:spcBef>
                <a:spcPts val="75"/>
              </a:spcBef>
              <a:buSzPct val="60000"/>
              <a:buFont typeface="Wingdings" charset="0"/>
              <a:buChar char=""/>
            </a:pPr>
            <a:r>
              <a:rPr lang="en-US" sz="900" dirty="0">
                <a:solidFill>
                  <a:srgbClr val="000000"/>
                </a:solidFill>
                <a:ea typeface="MS PGothic" charset="0"/>
                <a:cs typeface="MS PGothic" charset="0"/>
              </a:rPr>
              <a:t>FSM Configuration</a:t>
            </a:r>
          </a:p>
          <a:p>
            <a:pPr eaLnBrk="1" hangingPunct="1">
              <a:spcBef>
                <a:spcPts val="75"/>
              </a:spcBef>
              <a:buSzPct val="60000"/>
              <a:buFont typeface="Wingdings" charset="0"/>
              <a:buChar char=""/>
            </a:pPr>
            <a:r>
              <a:rPr lang="en-US" sz="900" dirty="0">
                <a:solidFill>
                  <a:srgbClr val="000000"/>
                </a:solidFill>
                <a:ea typeface="MS PGothic" charset="0"/>
                <a:cs typeface="MS PGothic" charset="0"/>
              </a:rPr>
              <a:t>Discovery, Inventory</a:t>
            </a:r>
          </a:p>
          <a:p>
            <a:pPr eaLnBrk="1" hangingPunct="1">
              <a:spcBef>
                <a:spcPts val="75"/>
              </a:spcBef>
              <a:buSzPct val="60000"/>
              <a:buFont typeface="Wingdings" charset="0"/>
              <a:buChar char=""/>
            </a:pPr>
            <a:r>
              <a:rPr lang="en-US" sz="900" dirty="0">
                <a:solidFill>
                  <a:srgbClr val="000000"/>
                </a:solidFill>
                <a:ea typeface="MS PGothic" charset="0"/>
                <a:cs typeface="MS PGothic" charset="0"/>
              </a:rPr>
              <a:t>Review Internal Storage configuration</a:t>
            </a:r>
          </a:p>
          <a:p>
            <a:pPr eaLnBrk="1" hangingPunct="1">
              <a:spcBef>
                <a:spcPts val="75"/>
              </a:spcBef>
              <a:buSzPct val="60000"/>
              <a:buFont typeface="Wingdings" charset="0"/>
              <a:buChar char=""/>
            </a:pPr>
            <a:r>
              <a:rPr lang="en-US" sz="900" dirty="0">
                <a:solidFill>
                  <a:srgbClr val="000000"/>
                </a:solidFill>
                <a:ea typeface="MS PGothic" charset="0"/>
                <a:cs typeface="MS PGothic" charset="0"/>
              </a:rPr>
              <a:t>Skills Transfer</a:t>
            </a:r>
          </a:p>
        </p:txBody>
      </p:sp>
      <p:sp>
        <p:nvSpPr>
          <p:cNvPr id="33" name="Rectangle 3"/>
          <p:cNvSpPr>
            <a:spLocks noChangeArrowheads="1"/>
          </p:cNvSpPr>
          <p:nvPr/>
        </p:nvSpPr>
        <p:spPr bwMode="auto">
          <a:xfrm>
            <a:off x="2396680" y="4114652"/>
            <a:ext cx="1371600" cy="892175"/>
          </a:xfrm>
          <a:prstGeom prst="rect">
            <a:avLst/>
          </a:prstGeom>
          <a:solidFill>
            <a:srgbClr val="FFE5F7"/>
          </a:solidFill>
          <a:ln w="25400">
            <a:solidFill>
              <a:schemeClr val="tx1"/>
            </a:solidFill>
            <a:round/>
            <a:headEnd/>
            <a:tailEnd/>
          </a:ln>
        </p:spPr>
        <p:txBody>
          <a:bodyPr anchor="ctr"/>
          <a:lstStyle/>
          <a:p>
            <a:pPr marL="53975" indent="-53975">
              <a:buFontTx/>
              <a:buChar char="•"/>
            </a:pPr>
            <a:r>
              <a:rPr lang="en-US" sz="900">
                <a:solidFill>
                  <a:srgbClr val="000000"/>
                </a:solidFill>
              </a:rPr>
              <a:t>Basic Virtualization (VMware, KVM, VMControl)</a:t>
            </a:r>
          </a:p>
          <a:p>
            <a:pPr marL="53975" indent="-53975">
              <a:buFontTx/>
              <a:buChar char="•"/>
            </a:pPr>
            <a:r>
              <a:rPr lang="en-US" sz="900">
                <a:solidFill>
                  <a:srgbClr val="000000"/>
                </a:solidFill>
              </a:rPr>
              <a:t>Up to four nodes, two switches</a:t>
            </a:r>
          </a:p>
        </p:txBody>
      </p:sp>
      <p:sp>
        <p:nvSpPr>
          <p:cNvPr id="34" name="Rectangle 25"/>
          <p:cNvSpPr>
            <a:spLocks noChangeArrowheads="1"/>
          </p:cNvSpPr>
          <p:nvPr/>
        </p:nvSpPr>
        <p:spPr bwMode="auto">
          <a:xfrm>
            <a:off x="3773042" y="3116115"/>
            <a:ext cx="1371600" cy="1003300"/>
          </a:xfrm>
          <a:prstGeom prst="rect">
            <a:avLst/>
          </a:prstGeom>
          <a:solidFill>
            <a:srgbClr val="E9FCFE"/>
          </a:solidFill>
          <a:ln w="25400">
            <a:solidFill>
              <a:schemeClr val="tx1"/>
            </a:solidFill>
            <a:miter lim="800000"/>
            <a:headEnd/>
            <a:tailEnd/>
          </a:ln>
        </p:spPr>
        <p:txBody>
          <a:bodyPr anchor="ctr"/>
          <a:lstStyle/>
          <a:p>
            <a:pPr marL="53975" indent="-53975">
              <a:spcBef>
                <a:spcPts val="75"/>
              </a:spcBef>
              <a:buSzPct val="60000"/>
              <a:buFont typeface="Wingdings" charset="0"/>
              <a:buChar char=""/>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Advanced virtualization </a:t>
            </a:r>
          </a:p>
          <a:p>
            <a:pPr marL="53975" indent="-53975">
              <a:spcBef>
                <a:spcPts val="75"/>
              </a:spcBef>
              <a:buSzPct val="60000"/>
              <a:buFont typeface="Wingdings" charset="0"/>
              <a:buChar char=""/>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Server pools or VMware cluster configured (VMware or VMControl)</a:t>
            </a:r>
          </a:p>
        </p:txBody>
      </p:sp>
      <p:sp>
        <p:nvSpPr>
          <p:cNvPr id="35" name="Rectangle 3"/>
          <p:cNvSpPr>
            <a:spLocks noChangeArrowheads="1"/>
          </p:cNvSpPr>
          <p:nvPr/>
        </p:nvSpPr>
        <p:spPr bwMode="auto">
          <a:xfrm>
            <a:off x="3773042" y="4114652"/>
            <a:ext cx="1371600" cy="892175"/>
          </a:xfrm>
          <a:prstGeom prst="rect">
            <a:avLst/>
          </a:prstGeom>
          <a:solidFill>
            <a:srgbClr val="E9FCFE"/>
          </a:solidFill>
          <a:ln w="25400">
            <a:solidFill>
              <a:schemeClr val="tx1"/>
            </a:solidFill>
            <a:round/>
            <a:headEnd/>
            <a:tailEnd/>
          </a:ln>
        </p:spPr>
        <p:txBody>
          <a:bodyPr anchor="ctr" anchorCtr="1"/>
          <a:lstStyle/>
          <a:p>
            <a:pPr marL="53975" indent="-53975">
              <a:spcBef>
                <a:spcPts val="75"/>
              </a:spcBef>
              <a:buSzPct val="60000"/>
              <a:buFont typeface="Wingdings" charset="0"/>
              <a:buChar char=""/>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Basic Virtualization (VMware, KVM, VMControl)</a:t>
            </a:r>
          </a:p>
          <a:p>
            <a:pPr marL="53975" indent="-53975">
              <a:spcBef>
                <a:spcPts val="75"/>
              </a:spcBef>
              <a:buSzPct val="60000"/>
              <a:buFont typeface="Wingdings" charset="0"/>
              <a:buChar char=""/>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Up to four nodes, two switches</a:t>
            </a:r>
          </a:p>
        </p:txBody>
      </p:sp>
      <p:sp>
        <p:nvSpPr>
          <p:cNvPr id="36" name="TextBox 14"/>
          <p:cNvSpPr txBox="1">
            <a:spLocks noChangeArrowheads="1"/>
          </p:cNvSpPr>
          <p:nvPr/>
        </p:nvSpPr>
        <p:spPr bwMode="auto">
          <a:xfrm>
            <a:off x="1072705" y="4576615"/>
            <a:ext cx="13398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000" b="1" dirty="0">
                <a:ea typeface="MS PGothic" charset="0"/>
                <a:cs typeface="MS PGothic" charset="0"/>
              </a:rPr>
              <a:t>PureFlex Intro </a:t>
            </a:r>
          </a:p>
          <a:p>
            <a:pPr algn="ctr" eaLnBrk="1" hangingPunct="1"/>
            <a:r>
              <a:rPr lang="en-US" sz="1000" b="1" dirty="0">
                <a:ea typeface="MS PGothic" charset="0"/>
                <a:cs typeface="MS PGothic" charset="0"/>
              </a:rPr>
              <a:t>(3 days)</a:t>
            </a:r>
          </a:p>
        </p:txBody>
      </p:sp>
      <p:sp>
        <p:nvSpPr>
          <p:cNvPr id="37" name="TextBox 49"/>
          <p:cNvSpPr txBox="1">
            <a:spLocks noChangeArrowheads="1"/>
          </p:cNvSpPr>
          <p:nvPr/>
        </p:nvSpPr>
        <p:spPr bwMode="auto">
          <a:xfrm>
            <a:off x="2337942" y="3595540"/>
            <a:ext cx="14636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000" b="1" dirty="0">
                <a:ea typeface="MS PGothic" charset="0"/>
                <a:cs typeface="MS PGothic" charset="0"/>
              </a:rPr>
              <a:t>PureFlex Virtualized</a:t>
            </a:r>
          </a:p>
          <a:p>
            <a:pPr algn="ctr" eaLnBrk="1" hangingPunct="1"/>
            <a:r>
              <a:rPr lang="en-US" sz="1000" b="1" dirty="0">
                <a:ea typeface="MS PGothic" charset="0"/>
                <a:cs typeface="MS PGothic" charset="0"/>
              </a:rPr>
              <a:t>(5 days)</a:t>
            </a:r>
          </a:p>
        </p:txBody>
      </p:sp>
      <p:sp>
        <p:nvSpPr>
          <p:cNvPr id="38" name="TextBox 50"/>
          <p:cNvSpPr txBox="1">
            <a:spLocks noChangeArrowheads="1"/>
          </p:cNvSpPr>
          <p:nvPr/>
        </p:nvSpPr>
        <p:spPr bwMode="auto">
          <a:xfrm>
            <a:off x="5198617" y="1658790"/>
            <a:ext cx="12938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000" b="1" dirty="0">
                <a:ea typeface="MS PGothic" charset="0"/>
                <a:cs typeface="MS PGothic" charset="0"/>
              </a:rPr>
              <a:t>PureFlex Cloud</a:t>
            </a:r>
          </a:p>
          <a:p>
            <a:pPr algn="ctr" eaLnBrk="1" hangingPunct="1"/>
            <a:r>
              <a:rPr lang="en-US" sz="1000" b="1" dirty="0">
                <a:ea typeface="MS PGothic" charset="0"/>
                <a:cs typeface="MS PGothic" charset="0"/>
              </a:rPr>
              <a:t>(10 days)</a:t>
            </a:r>
          </a:p>
        </p:txBody>
      </p:sp>
      <p:sp>
        <p:nvSpPr>
          <p:cNvPr id="39" name="Rectangle 3"/>
          <p:cNvSpPr>
            <a:spLocks noChangeArrowheads="1"/>
          </p:cNvSpPr>
          <p:nvPr/>
        </p:nvSpPr>
        <p:spPr bwMode="auto">
          <a:xfrm>
            <a:off x="5143055" y="4116240"/>
            <a:ext cx="1371600" cy="890587"/>
          </a:xfrm>
          <a:prstGeom prst="rect">
            <a:avLst/>
          </a:prstGeom>
          <a:solidFill>
            <a:srgbClr val="CEE7EC"/>
          </a:solidFill>
          <a:ln w="25400">
            <a:solidFill>
              <a:schemeClr val="tx1"/>
            </a:solidFill>
            <a:round/>
            <a:headEnd/>
            <a:tailEnd/>
          </a:ln>
        </p:spPr>
        <p:txBody>
          <a:bodyPr anchor="ctr"/>
          <a:lstStyle/>
          <a:p>
            <a:pPr marL="53975" indent="-53975">
              <a:spcBef>
                <a:spcPts val="75"/>
              </a:spcBef>
              <a:buSzPct val="60000"/>
              <a:buFont typeface="Wingdings" charset="0"/>
              <a:buChar char=""/>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Basic Virtualization (VMware, KVM, VMControl)</a:t>
            </a:r>
          </a:p>
          <a:p>
            <a:pPr marL="53975" indent="-53975">
              <a:spcBef>
                <a:spcPts val="75"/>
              </a:spcBef>
              <a:buSzPct val="60000"/>
              <a:buFont typeface="Wingdings" charset="0"/>
              <a:buChar char=""/>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Up to four nodes, two switches</a:t>
            </a:r>
          </a:p>
        </p:txBody>
      </p:sp>
      <p:sp>
        <p:nvSpPr>
          <p:cNvPr id="40" name="Rectangle 25"/>
          <p:cNvSpPr>
            <a:spLocks noChangeArrowheads="1"/>
          </p:cNvSpPr>
          <p:nvPr/>
        </p:nvSpPr>
        <p:spPr bwMode="auto">
          <a:xfrm>
            <a:off x="5143055" y="2115990"/>
            <a:ext cx="1371600" cy="1003300"/>
          </a:xfrm>
          <a:prstGeom prst="rect">
            <a:avLst/>
          </a:prstGeom>
          <a:solidFill>
            <a:srgbClr val="CEE7EC"/>
          </a:solidFill>
          <a:ln w="25400">
            <a:solidFill>
              <a:schemeClr val="tx1"/>
            </a:solidFill>
            <a:miter lim="800000"/>
            <a:headEnd/>
            <a:tailEnd/>
          </a:ln>
        </p:spPr>
        <p:txBody>
          <a:bodyPr anchor="ctr"/>
          <a:lstStyle/>
          <a:p>
            <a:pPr marL="53975" indent="-53975">
              <a:spcBef>
                <a:spcPts val="75"/>
              </a:spcBef>
              <a:buSzPct val="60000"/>
              <a:buFont typeface="Wingdings" charset="0"/>
              <a:buChar char=""/>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dirty="0">
                <a:solidFill>
                  <a:srgbClr val="000000"/>
                </a:solidFill>
              </a:rPr>
              <a:t>Configure SmartCloud Entry</a:t>
            </a:r>
          </a:p>
          <a:p>
            <a:pPr marL="53975" indent="-53975">
              <a:spcBef>
                <a:spcPts val="75"/>
              </a:spcBef>
              <a:buSzPct val="60000"/>
              <a:buFont typeface="Wingdings" charset="0"/>
              <a:buChar char=""/>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dirty="0">
                <a:solidFill>
                  <a:srgbClr val="000000"/>
                </a:solidFill>
              </a:rPr>
              <a:t>Basic External network integration</a:t>
            </a:r>
          </a:p>
          <a:p>
            <a:pPr marL="53975" indent="-53975">
              <a:spcBef>
                <a:spcPts val="75"/>
              </a:spcBef>
              <a:buSzPct val="60000"/>
              <a:buFont typeface="Wingdings" charset="0"/>
              <a:buChar char=""/>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dirty="0">
                <a:solidFill>
                  <a:srgbClr val="000000"/>
                </a:solidFill>
              </a:rPr>
              <a:t>First Chassis configured 13 nodes</a:t>
            </a:r>
          </a:p>
        </p:txBody>
      </p:sp>
      <p:sp>
        <p:nvSpPr>
          <p:cNvPr id="41" name="TextBox 49"/>
          <p:cNvSpPr txBox="1">
            <a:spLocks noChangeArrowheads="1"/>
          </p:cNvSpPr>
          <p:nvPr/>
        </p:nvSpPr>
        <p:spPr bwMode="auto">
          <a:xfrm>
            <a:off x="3728592" y="2619227"/>
            <a:ext cx="14620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000" b="1" dirty="0">
                <a:ea typeface="MS PGothic" charset="0"/>
                <a:cs typeface="MS PGothic" charset="0"/>
              </a:rPr>
              <a:t>PureFlex Enterprise</a:t>
            </a:r>
          </a:p>
          <a:p>
            <a:pPr algn="ctr" eaLnBrk="1" hangingPunct="1"/>
            <a:r>
              <a:rPr lang="en-US" sz="1000" b="1" dirty="0">
                <a:ea typeface="MS PGothic" charset="0"/>
                <a:cs typeface="MS PGothic" charset="0"/>
              </a:rPr>
              <a:t>(7 days)</a:t>
            </a:r>
          </a:p>
        </p:txBody>
      </p:sp>
      <p:sp>
        <p:nvSpPr>
          <p:cNvPr id="42" name="Rectangle 25"/>
          <p:cNvSpPr>
            <a:spLocks noChangeArrowheads="1"/>
          </p:cNvSpPr>
          <p:nvPr/>
        </p:nvSpPr>
        <p:spPr bwMode="auto">
          <a:xfrm>
            <a:off x="5143055" y="3114527"/>
            <a:ext cx="1371600" cy="1004888"/>
          </a:xfrm>
          <a:prstGeom prst="rect">
            <a:avLst/>
          </a:prstGeom>
          <a:solidFill>
            <a:srgbClr val="CEE7EC"/>
          </a:solidFill>
          <a:ln w="25400">
            <a:solidFill>
              <a:schemeClr val="tx1"/>
            </a:solidFill>
            <a:miter lim="800000"/>
            <a:headEnd/>
            <a:tailEnd/>
          </a:ln>
        </p:spPr>
        <p:txBody>
          <a:bodyPr anchor="ctr"/>
          <a:lstStyle/>
          <a:p>
            <a:pPr marL="53975" indent="-53975">
              <a:spcBef>
                <a:spcPts val="75"/>
              </a:spcBef>
              <a:buSzPct val="60000"/>
              <a:buFont typeface="Wingdings" charset="0"/>
              <a:buChar char=""/>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Advanced virtualization </a:t>
            </a:r>
          </a:p>
          <a:p>
            <a:pPr marL="53975" indent="-53975">
              <a:spcBef>
                <a:spcPts val="75"/>
              </a:spcBef>
              <a:buSzPct val="60000"/>
              <a:buFont typeface="Wingdings" charset="0"/>
              <a:buChar char=""/>
              <a:tabLst>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Server pools or VMware cluster configured (VMware or VMControl)</a:t>
            </a:r>
          </a:p>
        </p:txBody>
      </p:sp>
      <p:sp>
        <p:nvSpPr>
          <p:cNvPr id="43" name="Rectangle 3"/>
          <p:cNvSpPr>
            <a:spLocks noChangeArrowheads="1"/>
          </p:cNvSpPr>
          <p:nvPr/>
        </p:nvSpPr>
        <p:spPr bwMode="auto">
          <a:xfrm>
            <a:off x="7349960" y="4135290"/>
            <a:ext cx="1385888" cy="890587"/>
          </a:xfrm>
          <a:prstGeom prst="rect">
            <a:avLst/>
          </a:prstGeom>
          <a:solidFill>
            <a:srgbClr val="E4FFF0"/>
          </a:solidFill>
          <a:ln w="25400">
            <a:solidFill>
              <a:schemeClr val="tx1"/>
            </a:solidFill>
            <a:round/>
            <a:headEnd/>
            <a:tailEnd/>
          </a:ln>
        </p:spPr>
        <p:txBody>
          <a:bodyPr anchor="ctr"/>
          <a:lstStyle/>
          <a:p>
            <a:pPr marL="117475" indent="-117475">
              <a:buFontTx/>
              <a:buChar char="•"/>
            </a:pPr>
            <a:r>
              <a:rPr lang="en-US" sz="900">
                <a:solidFill>
                  <a:srgbClr val="000000"/>
                </a:solidFill>
              </a:rPr>
              <a:t>Configure up to 14 nodes within one chassis</a:t>
            </a:r>
          </a:p>
          <a:p>
            <a:pPr marL="117475" indent="-117475">
              <a:buFontTx/>
              <a:buChar char="•"/>
            </a:pPr>
            <a:r>
              <a:rPr lang="en-US" sz="900">
                <a:solidFill>
                  <a:srgbClr val="000000"/>
                </a:solidFill>
              </a:rPr>
              <a:t>Up to 2 virtualization engines (ESXi, KVM or PowerVM)</a:t>
            </a:r>
          </a:p>
        </p:txBody>
      </p:sp>
      <p:sp>
        <p:nvSpPr>
          <p:cNvPr id="44" name="Rectangle 25"/>
          <p:cNvSpPr>
            <a:spLocks noChangeArrowheads="1"/>
          </p:cNvSpPr>
          <p:nvPr/>
        </p:nvSpPr>
        <p:spPr bwMode="auto">
          <a:xfrm>
            <a:off x="7348373" y="2104877"/>
            <a:ext cx="1385887" cy="1003300"/>
          </a:xfrm>
          <a:prstGeom prst="rect">
            <a:avLst/>
          </a:prstGeom>
          <a:solidFill>
            <a:srgbClr val="E4FFF0"/>
          </a:solidFill>
          <a:ln w="25400">
            <a:solidFill>
              <a:schemeClr val="tx1"/>
            </a:solidFill>
            <a:miter lim="800000"/>
            <a:headEnd/>
            <a:tailEnd/>
          </a:ln>
        </p:spPr>
        <p:txBody>
          <a:bodyPr anchor="ctr"/>
          <a:lstStyle/>
          <a:p>
            <a:pPr marL="117475" indent="-117475">
              <a:spcBef>
                <a:spcPts val="75"/>
              </a:spcBef>
              <a:buSzPct val="60000"/>
              <a:buFont typeface="Wingdings" charset="0"/>
              <a:buChar char=""/>
              <a:tabLst>
                <a:tab pos="117475" algn="l"/>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Configure up to 14 nodes within one Chassis </a:t>
            </a:r>
          </a:p>
          <a:p>
            <a:pPr marL="117475" indent="-117475">
              <a:spcBef>
                <a:spcPts val="75"/>
              </a:spcBef>
              <a:buSzPct val="60000"/>
              <a:buFont typeface="Wingdings" charset="0"/>
              <a:buChar char=""/>
              <a:tabLst>
                <a:tab pos="117475" algn="l"/>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Up to 2 virtualization engines (ESXi, KVM or PowerVM)</a:t>
            </a:r>
          </a:p>
        </p:txBody>
      </p:sp>
      <p:sp>
        <p:nvSpPr>
          <p:cNvPr id="45" name="Rectangle 25"/>
          <p:cNvSpPr>
            <a:spLocks noChangeArrowheads="1"/>
          </p:cNvSpPr>
          <p:nvPr/>
        </p:nvSpPr>
        <p:spPr bwMode="auto">
          <a:xfrm>
            <a:off x="7346785" y="3119290"/>
            <a:ext cx="1385888" cy="1004887"/>
          </a:xfrm>
          <a:prstGeom prst="rect">
            <a:avLst/>
          </a:prstGeom>
          <a:solidFill>
            <a:srgbClr val="E4FFF0"/>
          </a:solidFill>
          <a:ln w="25400">
            <a:solidFill>
              <a:schemeClr val="tx1"/>
            </a:solidFill>
            <a:miter lim="800000"/>
            <a:headEnd/>
            <a:tailEnd/>
          </a:ln>
        </p:spPr>
        <p:txBody>
          <a:bodyPr anchor="ctr"/>
          <a:lstStyle/>
          <a:p>
            <a:pPr marL="117475" indent="-117475">
              <a:spcBef>
                <a:spcPts val="75"/>
              </a:spcBef>
              <a:buSzPct val="60000"/>
              <a:buFont typeface="Wingdings" charset="0"/>
              <a:buChar char=""/>
              <a:tabLst>
                <a:tab pos="117475" algn="l"/>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Configure up to 14 nodes within one chassis</a:t>
            </a:r>
          </a:p>
          <a:p>
            <a:pPr marL="117475" indent="-117475">
              <a:spcBef>
                <a:spcPts val="75"/>
              </a:spcBef>
              <a:buSzPct val="60000"/>
              <a:buFont typeface="Wingdings" charset="0"/>
              <a:buChar char=""/>
              <a:tabLst>
                <a:tab pos="117475" algn="l"/>
                <a:tab pos="574675" algn="l"/>
                <a:tab pos="1031875" algn="l"/>
                <a:tab pos="1489075" algn="l"/>
                <a:tab pos="1946275" algn="l"/>
                <a:tab pos="2403475" algn="l"/>
                <a:tab pos="2860675" algn="l"/>
                <a:tab pos="3317875" algn="l"/>
                <a:tab pos="3775075" algn="l"/>
                <a:tab pos="4232275" algn="l"/>
                <a:tab pos="4689475" algn="l"/>
                <a:tab pos="5146675" algn="l"/>
                <a:tab pos="5603875" algn="l"/>
                <a:tab pos="6061075" algn="l"/>
                <a:tab pos="6518275" algn="l"/>
                <a:tab pos="6975475" algn="l"/>
                <a:tab pos="7432675" algn="l"/>
                <a:tab pos="7889875" algn="l"/>
                <a:tab pos="8347075" algn="l"/>
                <a:tab pos="8804275" algn="l"/>
              </a:tabLst>
            </a:pPr>
            <a:r>
              <a:rPr lang="en-US" sz="900">
                <a:solidFill>
                  <a:srgbClr val="000000"/>
                </a:solidFill>
              </a:rPr>
              <a:t>Up to 2 virtualization engines (ESXi, KVM or PowerVM)</a:t>
            </a:r>
          </a:p>
        </p:txBody>
      </p:sp>
      <p:sp>
        <p:nvSpPr>
          <p:cNvPr id="46" name="TextBox 50"/>
          <p:cNvSpPr txBox="1">
            <a:spLocks noChangeArrowheads="1"/>
          </p:cNvSpPr>
          <p:nvPr/>
        </p:nvSpPr>
        <p:spPr bwMode="auto">
          <a:xfrm>
            <a:off x="7313448" y="1490515"/>
            <a:ext cx="1462087"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000" b="1" dirty="0">
                <a:ea typeface="MS PGothic" charset="0"/>
                <a:cs typeface="MS PGothic" charset="0"/>
              </a:rPr>
              <a:t>PureFlex Extra </a:t>
            </a:r>
          </a:p>
          <a:p>
            <a:pPr algn="ctr" eaLnBrk="1" hangingPunct="1"/>
            <a:r>
              <a:rPr lang="en-US" sz="1000" b="1" dirty="0">
                <a:ea typeface="MS PGothic" charset="0"/>
                <a:cs typeface="MS PGothic" charset="0"/>
              </a:rPr>
              <a:t>Chassis Add-on </a:t>
            </a:r>
          </a:p>
          <a:p>
            <a:pPr algn="ctr" eaLnBrk="1" hangingPunct="1"/>
            <a:r>
              <a:rPr lang="en-US" sz="1000" b="1" dirty="0">
                <a:ea typeface="MS PGothic" charset="0"/>
                <a:cs typeface="MS PGothic" charset="0"/>
              </a:rPr>
              <a:t>(5 days)</a:t>
            </a:r>
          </a:p>
        </p:txBody>
      </p:sp>
      <p:sp>
        <p:nvSpPr>
          <p:cNvPr id="47" name="Plus 46"/>
          <p:cNvSpPr/>
          <p:nvPr/>
        </p:nvSpPr>
        <p:spPr bwMode="auto">
          <a:xfrm>
            <a:off x="6807689" y="2485877"/>
            <a:ext cx="247650" cy="263525"/>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1800"/>
          </a:p>
        </p:txBody>
      </p:sp>
      <p:sp>
        <p:nvSpPr>
          <p:cNvPr id="48" name="Plus 7"/>
          <p:cNvSpPr/>
          <p:nvPr/>
        </p:nvSpPr>
        <p:spPr bwMode="auto">
          <a:xfrm>
            <a:off x="6807689" y="3486002"/>
            <a:ext cx="247650" cy="263525"/>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1800"/>
          </a:p>
        </p:txBody>
      </p:sp>
      <p:sp>
        <p:nvSpPr>
          <p:cNvPr id="49" name="Plus 7"/>
          <p:cNvSpPr/>
          <p:nvPr/>
        </p:nvSpPr>
        <p:spPr bwMode="auto">
          <a:xfrm>
            <a:off x="6807689" y="4430565"/>
            <a:ext cx="247650" cy="263525"/>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1800"/>
          </a:p>
        </p:txBody>
      </p:sp>
      <p:sp>
        <p:nvSpPr>
          <p:cNvPr id="50" name="TextBox 35"/>
          <p:cNvSpPr txBox="1">
            <a:spLocks noChangeArrowheads="1"/>
          </p:cNvSpPr>
          <p:nvPr/>
        </p:nvSpPr>
        <p:spPr bwMode="auto">
          <a:xfrm>
            <a:off x="470934" y="1303448"/>
            <a:ext cx="3596237" cy="1082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114300" indent="-114300" eaLnBrk="1" hangingPunct="1">
              <a:spcAft>
                <a:spcPts val="800"/>
              </a:spcAft>
              <a:buFont typeface="Arial"/>
              <a:buChar char="•"/>
            </a:pPr>
            <a:r>
              <a:rPr lang="en-US" sz="1700" b="1" dirty="0"/>
              <a:t>H</a:t>
            </a:r>
            <a:r>
              <a:rPr lang="en-US" sz="1700" b="1" dirty="0" smtClean="0"/>
              <a:t>ardware pre</a:t>
            </a:r>
            <a:r>
              <a:rPr lang="en-US" sz="1700" b="1" dirty="0"/>
              <a:t>-integrated </a:t>
            </a:r>
            <a:r>
              <a:rPr lang="en-US" sz="1700" b="1" dirty="0" smtClean="0"/>
              <a:t>at IBM</a:t>
            </a:r>
          </a:p>
          <a:p>
            <a:pPr marL="114300" indent="-114300" eaLnBrk="1" hangingPunct="1">
              <a:spcAft>
                <a:spcPts val="800"/>
              </a:spcAft>
              <a:buFont typeface="Arial"/>
              <a:buChar char="•"/>
            </a:pPr>
            <a:r>
              <a:rPr lang="en-US" sz="1700" b="1" dirty="0"/>
              <a:t>O</a:t>
            </a:r>
            <a:r>
              <a:rPr lang="en-US" sz="1700" b="1" dirty="0" smtClean="0"/>
              <a:t>n-site services</a:t>
            </a:r>
          </a:p>
          <a:p>
            <a:pPr marL="114300" indent="-114300" eaLnBrk="1" hangingPunct="1">
              <a:spcAft>
                <a:spcPts val="800"/>
              </a:spcAft>
              <a:buFont typeface="Arial"/>
              <a:buChar char="•"/>
            </a:pPr>
            <a:r>
              <a:rPr lang="en-US" sz="1700" b="1" dirty="0" smtClean="0"/>
              <a:t>Other services also available</a:t>
            </a:r>
            <a:endParaRPr lang="en-US" sz="1700" b="1" dirty="0"/>
          </a:p>
        </p:txBody>
      </p:sp>
      <p:pic>
        <p:nvPicPr>
          <p:cNvPr id="51" name="Picture 6"/>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7707148" y="5272733"/>
            <a:ext cx="671513"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0" y="292694"/>
            <a:ext cx="8766175" cy="984885"/>
          </a:xfrm>
        </p:spPr>
        <p:txBody>
          <a:bodyPr/>
          <a:lstStyle/>
          <a:p>
            <a:r>
              <a:rPr lang="en-US" dirty="0"/>
              <a:t/>
            </a:r>
            <a:br>
              <a:rPr lang="en-US" dirty="0"/>
            </a:br>
            <a:r>
              <a:rPr lang="en-US" dirty="0"/>
              <a:t> </a:t>
            </a:r>
            <a:r>
              <a:rPr lang="en-US" sz="2000" b="1" dirty="0"/>
              <a:t>Getting started with IBM </a:t>
            </a:r>
            <a:r>
              <a:rPr lang="en-US" sz="2000" b="1" dirty="0" err="1"/>
              <a:t>i</a:t>
            </a:r>
            <a:r>
              <a:rPr lang="en-US" sz="2000" b="1" dirty="0"/>
              <a:t>™ on an IBM Flex System™ compute node. </a:t>
            </a:r>
            <a:r>
              <a:rPr lang="en-US" sz="2000" b="1" dirty="0" smtClean="0"/>
              <a:t/>
            </a:r>
            <a:br>
              <a:rPr lang="en-US" sz="2000" b="1" dirty="0" smtClean="0"/>
            </a:br>
            <a:endParaRPr lang="en-US"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5914" y="1058712"/>
            <a:ext cx="3553968" cy="453542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 Box 3"/>
          <p:cNvSpPr txBox="1">
            <a:spLocks noChangeArrowheads="1"/>
          </p:cNvSpPr>
          <p:nvPr/>
        </p:nvSpPr>
        <p:spPr bwMode="auto">
          <a:xfrm>
            <a:off x="729841" y="5759279"/>
            <a:ext cx="7575260" cy="683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Clr>
                <a:schemeClr val="accent1"/>
              </a:buClr>
              <a:buFontTx/>
              <a:buChar char="•"/>
            </a:pPr>
            <a:r>
              <a:rPr lang="en-US" sz="1200" dirty="0">
                <a:cs typeface="Arial" charset="0"/>
              </a:rPr>
              <a:t> Latest version </a:t>
            </a:r>
            <a:r>
              <a:rPr lang="en-US" sz="1200" dirty="0" smtClean="0">
                <a:cs typeface="Arial" charset="0"/>
              </a:rPr>
              <a:t>at: select attachment tab</a:t>
            </a:r>
          </a:p>
          <a:p>
            <a:pPr eaLnBrk="1" hangingPunct="1">
              <a:spcBef>
                <a:spcPct val="20000"/>
              </a:spcBef>
              <a:buClr>
                <a:schemeClr val="accent1"/>
              </a:buClr>
              <a:buFontTx/>
              <a:buChar char="•"/>
            </a:pPr>
            <a:r>
              <a:rPr lang="en-US" sz="1200" dirty="0" smtClean="0">
                <a:cs typeface="Arial" charset="0"/>
                <a:hlinkClick r:id="rId3"/>
              </a:rPr>
              <a:t>https://www.ibm.com/developerworks/mydeveloperworks/wikis/home?lang=en#/wiki/IBM%20i%20Technology%20Updates/page/IBM%20i%20on%20a%20Flex%20Compute%20Node</a:t>
            </a:r>
            <a:endParaRPr lang="en-US" sz="1200" dirty="0">
              <a:cs typeface="Arial" charset="0"/>
            </a:endParaRPr>
          </a:p>
        </p:txBody>
      </p:sp>
    </p:spTree>
    <p:extLst>
      <p:ext uri="{BB962C8B-B14F-4D97-AF65-F5344CB8AC3E}">
        <p14:creationId xmlns:p14="http://schemas.microsoft.com/office/powerpoint/2010/main" val="41214511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AutoShape 2"/>
          <p:cNvSpPr>
            <a:spLocks noChangeArrowheads="1"/>
          </p:cNvSpPr>
          <p:nvPr/>
        </p:nvSpPr>
        <p:spPr bwMode="auto">
          <a:xfrm>
            <a:off x="1905000" y="4216392"/>
            <a:ext cx="914400" cy="990600"/>
          </a:xfrm>
          <a:prstGeom prst="roundRect">
            <a:avLst>
              <a:gd name="adj" fmla="val 16667"/>
            </a:avLst>
          </a:prstGeom>
          <a:gradFill rotWithShape="1">
            <a:gsLst>
              <a:gs pos="0">
                <a:schemeClr val="bg1"/>
              </a:gs>
              <a:gs pos="50000">
                <a:srgbClr val="CCCCCC"/>
              </a:gs>
              <a:gs pos="100000">
                <a:schemeClr val="bg1"/>
              </a:gs>
            </a:gsLst>
            <a:lin ang="5400000" scaled="1"/>
          </a:gradFill>
          <a:ln w="9525" algn="ctr">
            <a:solidFill>
              <a:srgbClr val="0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256003" name="AutoShape 3"/>
          <p:cNvSpPr>
            <a:spLocks noChangeArrowheads="1"/>
          </p:cNvSpPr>
          <p:nvPr/>
        </p:nvSpPr>
        <p:spPr bwMode="auto">
          <a:xfrm>
            <a:off x="1066800" y="3454392"/>
            <a:ext cx="1752600" cy="685800"/>
          </a:xfrm>
          <a:prstGeom prst="roundRect">
            <a:avLst>
              <a:gd name="adj" fmla="val 16667"/>
            </a:avLst>
          </a:prstGeom>
          <a:gradFill rotWithShape="1">
            <a:gsLst>
              <a:gs pos="0">
                <a:schemeClr val="bg1"/>
              </a:gs>
              <a:gs pos="50000">
                <a:srgbClr val="00FF00"/>
              </a:gs>
              <a:gs pos="100000">
                <a:schemeClr val="bg1"/>
              </a:gs>
            </a:gsLst>
            <a:lin ang="5400000" scaled="1"/>
          </a:gradFill>
          <a:ln w="9525" algn="ctr">
            <a:solidFill>
              <a:srgbClr val="0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20484" name="Line 4"/>
          <p:cNvSpPr>
            <a:spLocks noChangeShapeType="1"/>
          </p:cNvSpPr>
          <p:nvPr/>
        </p:nvSpPr>
        <p:spPr bwMode="auto">
          <a:xfrm flipH="1">
            <a:off x="2057400" y="5206992"/>
            <a:ext cx="228600" cy="381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56005" name="AutoShape 5"/>
          <p:cNvSpPr>
            <a:spLocks noChangeArrowheads="1"/>
          </p:cNvSpPr>
          <p:nvPr/>
        </p:nvSpPr>
        <p:spPr bwMode="auto">
          <a:xfrm>
            <a:off x="914400" y="4216392"/>
            <a:ext cx="914400" cy="990600"/>
          </a:xfrm>
          <a:prstGeom prst="roundRect">
            <a:avLst>
              <a:gd name="adj" fmla="val 16667"/>
            </a:avLst>
          </a:prstGeom>
          <a:gradFill rotWithShape="1">
            <a:gsLst>
              <a:gs pos="0">
                <a:schemeClr val="bg1"/>
              </a:gs>
              <a:gs pos="50000">
                <a:srgbClr val="CCCCCC"/>
              </a:gs>
              <a:gs pos="100000">
                <a:schemeClr val="bg1"/>
              </a:gs>
            </a:gsLst>
            <a:lin ang="5400000" scaled="1"/>
          </a:gradFill>
          <a:ln w="9525" algn="ctr">
            <a:solidFill>
              <a:srgbClr val="0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20486" name="Rectangle 6"/>
          <p:cNvSpPr>
            <a:spLocks noGrp="1" noChangeArrowheads="1"/>
          </p:cNvSpPr>
          <p:nvPr>
            <p:ph type="title"/>
          </p:nvPr>
        </p:nvSpPr>
        <p:spPr>
          <a:xfrm>
            <a:off x="1752600" y="558792"/>
            <a:ext cx="5867400" cy="457200"/>
          </a:xfrm>
        </p:spPr>
        <p:txBody>
          <a:bodyPr/>
          <a:lstStyle/>
          <a:p>
            <a:pPr eaLnBrk="1" hangingPunct="1"/>
            <a:r>
              <a:rPr lang="en-US" sz="2000" dirty="0" smtClean="0">
                <a:solidFill>
                  <a:srgbClr val="002060"/>
                </a:solidFill>
              </a:rPr>
              <a:t> I/O Virtualization on POWER</a:t>
            </a:r>
          </a:p>
        </p:txBody>
      </p:sp>
      <p:sp>
        <p:nvSpPr>
          <p:cNvPr id="20487" name="Rectangle 7"/>
          <p:cNvSpPr>
            <a:spLocks noChangeArrowheads="1"/>
          </p:cNvSpPr>
          <p:nvPr/>
        </p:nvSpPr>
        <p:spPr bwMode="auto">
          <a:xfrm>
            <a:off x="609600" y="979714"/>
            <a:ext cx="3048000" cy="1179278"/>
          </a:xfrm>
          <a:prstGeom prst="rect">
            <a:avLst/>
          </a:prstGeom>
          <a:noFill/>
          <a:ln>
            <a:noFill/>
          </a:ln>
          <a:effectLst/>
          <a:extLst>
            <a:ext uri="{909E8E84-426E-40DD-AFC4-6F175D3DCCD1}">
              <a14:hiddenFill xmlns:a14="http://schemas.microsoft.com/office/drawing/2010/main">
                <a:solidFill>
                  <a:srgbClr val="7889FB"/>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86" tIns="45698" rIns="91386" bIns="45698" anchor="ctr"/>
          <a:lstStyle/>
          <a:p>
            <a:r>
              <a:rPr lang="en-US" sz="1800" b="1" dirty="0" smtClean="0">
                <a:solidFill>
                  <a:srgbClr val="002060"/>
                </a:solidFill>
              </a:rPr>
              <a:t>IO </a:t>
            </a:r>
            <a:r>
              <a:rPr lang="en-US" sz="1800" b="1" dirty="0">
                <a:solidFill>
                  <a:srgbClr val="002060"/>
                </a:solidFill>
              </a:rPr>
              <a:t>Bus Virtualization </a:t>
            </a:r>
            <a:br>
              <a:rPr lang="en-US" sz="1800" b="1" dirty="0">
                <a:solidFill>
                  <a:srgbClr val="002060"/>
                </a:solidFill>
              </a:rPr>
            </a:br>
            <a:r>
              <a:rPr lang="en-US" sz="1800" b="1" dirty="0">
                <a:solidFill>
                  <a:srgbClr val="002060"/>
                </a:solidFill>
              </a:rPr>
              <a:t>with Dedicated Adapters</a:t>
            </a:r>
            <a:br>
              <a:rPr lang="en-US" sz="1800" b="1" dirty="0">
                <a:solidFill>
                  <a:srgbClr val="002060"/>
                </a:solidFill>
              </a:rPr>
            </a:br>
            <a:endParaRPr lang="en-US" sz="1800" b="1" dirty="0">
              <a:solidFill>
                <a:srgbClr val="002060"/>
              </a:solidFill>
            </a:endParaRPr>
          </a:p>
        </p:txBody>
      </p:sp>
      <p:sp>
        <p:nvSpPr>
          <p:cNvPr id="20488" name="Line 8"/>
          <p:cNvSpPr>
            <a:spLocks noChangeShapeType="1"/>
          </p:cNvSpPr>
          <p:nvPr/>
        </p:nvSpPr>
        <p:spPr bwMode="auto">
          <a:xfrm>
            <a:off x="1447800" y="5206992"/>
            <a:ext cx="304800" cy="3048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0489" name="Text Box 9"/>
          <p:cNvSpPr txBox="1">
            <a:spLocks noChangeArrowheads="1"/>
          </p:cNvSpPr>
          <p:nvPr/>
        </p:nvSpPr>
        <p:spPr bwMode="auto">
          <a:xfrm>
            <a:off x="1371600" y="3606792"/>
            <a:ext cx="1055688" cy="2809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1300">
                <a:solidFill>
                  <a:srgbClr val="000000"/>
                </a:solidFill>
                <a:cs typeface="Arial" charset="0"/>
              </a:rPr>
              <a:t>Hypervisor</a:t>
            </a:r>
          </a:p>
        </p:txBody>
      </p:sp>
      <p:sp>
        <p:nvSpPr>
          <p:cNvPr id="20490" name="Cloud"/>
          <p:cNvSpPr>
            <a:spLocks noChangeAspect="1" noEditPoints="1" noChangeArrowheads="1"/>
          </p:cNvSpPr>
          <p:nvPr/>
        </p:nvSpPr>
        <p:spPr bwMode="auto">
          <a:xfrm>
            <a:off x="1295400" y="5359392"/>
            <a:ext cx="1066800" cy="776288"/>
          </a:xfrm>
          <a:custGeom>
            <a:avLst/>
            <a:gdLst>
              <a:gd name="T0" fmla="*/ 8071527 w 21600"/>
              <a:gd name="T1" fmla="*/ 501338578 h 21600"/>
              <a:gd name="T2" fmla="*/ 1301102519 w 21600"/>
              <a:gd name="T3" fmla="*/ 1001608970 h 21600"/>
              <a:gd name="T4" fmla="*/ 2147483647 w 21600"/>
              <a:gd name="T5" fmla="*/ 501338578 h 21600"/>
              <a:gd name="T6" fmla="*/ 1301102519 w 21600"/>
              <a:gd name="T7" fmla="*/ 57329013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66FFFF"/>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20491" name="Text Box 11"/>
          <p:cNvSpPr txBox="1">
            <a:spLocks noChangeArrowheads="1"/>
          </p:cNvSpPr>
          <p:nvPr/>
        </p:nvSpPr>
        <p:spPr bwMode="auto">
          <a:xfrm>
            <a:off x="1447800" y="5587992"/>
            <a:ext cx="785813" cy="2809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r>
              <a:rPr lang="en-US" sz="1300" b="1">
                <a:solidFill>
                  <a:srgbClr val="000000"/>
                </a:solidFill>
                <a:cs typeface="Arial" charset="0"/>
              </a:rPr>
              <a:t>Fabric</a:t>
            </a:r>
          </a:p>
        </p:txBody>
      </p:sp>
      <p:sp>
        <p:nvSpPr>
          <p:cNvPr id="20492" name="Rectangle 13"/>
          <p:cNvSpPr>
            <a:spLocks noChangeArrowheads="1"/>
          </p:cNvSpPr>
          <p:nvPr/>
        </p:nvSpPr>
        <p:spPr bwMode="auto">
          <a:xfrm>
            <a:off x="1143000" y="4292592"/>
            <a:ext cx="457200" cy="265113"/>
          </a:xfrm>
          <a:prstGeom prst="rect">
            <a:avLst/>
          </a:prstGeom>
          <a:noFill/>
          <a:ln w="0" algn="ctr">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266" tIns="41134" rIns="82266" bIns="41134" anchor="ctr"/>
          <a:lstStyle/>
          <a:p>
            <a:pPr algn="ctr" defTabSz="822325"/>
            <a:r>
              <a:rPr lang="en-US" sz="1100">
                <a:cs typeface="Arial" charset="0"/>
              </a:rPr>
              <a:t>Func</a:t>
            </a:r>
          </a:p>
        </p:txBody>
      </p:sp>
      <p:sp>
        <p:nvSpPr>
          <p:cNvPr id="20493" name="Text Box 14"/>
          <p:cNvSpPr txBox="1">
            <a:spLocks noChangeArrowheads="1"/>
          </p:cNvSpPr>
          <p:nvPr/>
        </p:nvSpPr>
        <p:spPr bwMode="auto">
          <a:xfrm>
            <a:off x="838200" y="4597392"/>
            <a:ext cx="1066800" cy="2809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nchorCtr="1">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900" b="1">
                <a:cs typeface="Arial" charset="0"/>
              </a:rPr>
              <a:t>PCI adapter</a:t>
            </a:r>
            <a:r>
              <a:rPr lang="en-US" sz="1300">
                <a:cs typeface="Arial" charset="0"/>
              </a:rPr>
              <a:t> </a:t>
            </a:r>
          </a:p>
        </p:txBody>
      </p:sp>
      <p:sp>
        <p:nvSpPr>
          <p:cNvPr id="20494" name="Rectangle 15"/>
          <p:cNvSpPr>
            <a:spLocks noChangeArrowheads="1"/>
          </p:cNvSpPr>
          <p:nvPr/>
        </p:nvSpPr>
        <p:spPr bwMode="auto">
          <a:xfrm>
            <a:off x="1219200" y="4902192"/>
            <a:ext cx="304800" cy="265113"/>
          </a:xfrm>
          <a:prstGeom prst="rect">
            <a:avLst/>
          </a:prstGeom>
          <a:noFill/>
          <a:ln w="0" algn="ctr">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266" tIns="41134" rIns="82266" bIns="41134" anchor="ctr"/>
          <a:lstStyle/>
          <a:p>
            <a:pPr algn="ctr" defTabSz="822325"/>
            <a:r>
              <a:rPr lang="en-US" sz="1100">
                <a:cs typeface="Arial" charset="0"/>
              </a:rPr>
              <a:t>Port</a:t>
            </a:r>
          </a:p>
        </p:txBody>
      </p:sp>
      <p:sp>
        <p:nvSpPr>
          <p:cNvPr id="20495" name="Line 16"/>
          <p:cNvSpPr>
            <a:spLocks noChangeShapeType="1"/>
          </p:cNvSpPr>
          <p:nvPr/>
        </p:nvSpPr>
        <p:spPr bwMode="auto">
          <a:xfrm>
            <a:off x="1371600" y="4597392"/>
            <a:ext cx="0" cy="304800"/>
          </a:xfrm>
          <a:prstGeom prst="line">
            <a:avLst/>
          </a:prstGeom>
          <a:noFill/>
          <a:ln w="12700">
            <a:solidFill>
              <a:schemeClr val="tx1"/>
            </a:solidFill>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96" name="Rectangle 17"/>
          <p:cNvSpPr>
            <a:spLocks noChangeArrowheads="1"/>
          </p:cNvSpPr>
          <p:nvPr/>
        </p:nvSpPr>
        <p:spPr bwMode="auto">
          <a:xfrm>
            <a:off x="2133600" y="4292592"/>
            <a:ext cx="457200" cy="265113"/>
          </a:xfrm>
          <a:prstGeom prst="rect">
            <a:avLst/>
          </a:prstGeom>
          <a:noFill/>
          <a:ln w="0" algn="ctr">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266" tIns="41134" rIns="82266" bIns="41134" anchor="ctr"/>
          <a:lstStyle/>
          <a:p>
            <a:pPr algn="ctr" defTabSz="822325"/>
            <a:r>
              <a:rPr lang="en-US" sz="1100">
                <a:cs typeface="Arial" charset="0"/>
              </a:rPr>
              <a:t>Func</a:t>
            </a:r>
          </a:p>
        </p:txBody>
      </p:sp>
      <p:sp>
        <p:nvSpPr>
          <p:cNvPr id="20497" name="Rectangle 18"/>
          <p:cNvSpPr>
            <a:spLocks noChangeArrowheads="1"/>
          </p:cNvSpPr>
          <p:nvPr/>
        </p:nvSpPr>
        <p:spPr bwMode="auto">
          <a:xfrm>
            <a:off x="2209800" y="4902192"/>
            <a:ext cx="304800" cy="265113"/>
          </a:xfrm>
          <a:prstGeom prst="rect">
            <a:avLst/>
          </a:prstGeom>
          <a:noFill/>
          <a:ln w="0" algn="ctr">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266" tIns="41134" rIns="82266" bIns="41134" anchor="ctr"/>
          <a:lstStyle/>
          <a:p>
            <a:pPr algn="ctr" defTabSz="822325"/>
            <a:r>
              <a:rPr lang="en-US" sz="1100">
                <a:cs typeface="Arial" charset="0"/>
              </a:rPr>
              <a:t>Port</a:t>
            </a:r>
          </a:p>
        </p:txBody>
      </p:sp>
      <p:sp>
        <p:nvSpPr>
          <p:cNvPr id="20498" name="Line 19"/>
          <p:cNvSpPr>
            <a:spLocks noChangeShapeType="1"/>
          </p:cNvSpPr>
          <p:nvPr/>
        </p:nvSpPr>
        <p:spPr bwMode="auto">
          <a:xfrm>
            <a:off x="2362200" y="4597392"/>
            <a:ext cx="0" cy="304800"/>
          </a:xfrm>
          <a:prstGeom prst="line">
            <a:avLst/>
          </a:prstGeom>
          <a:noFill/>
          <a:ln w="12700">
            <a:solidFill>
              <a:schemeClr val="tx1"/>
            </a:solidFill>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99" name="AutoShape 43"/>
          <p:cNvSpPr>
            <a:spLocks noChangeArrowheads="1"/>
          </p:cNvSpPr>
          <p:nvPr/>
        </p:nvSpPr>
        <p:spPr bwMode="auto">
          <a:xfrm>
            <a:off x="1066800" y="2387592"/>
            <a:ext cx="838200" cy="990600"/>
          </a:xfrm>
          <a:prstGeom prst="cube">
            <a:avLst>
              <a:gd name="adj" fmla="val 25000"/>
            </a:avLst>
          </a:pr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00" name="Text Box 44"/>
          <p:cNvSpPr txBox="1">
            <a:spLocks noChangeArrowheads="1"/>
          </p:cNvSpPr>
          <p:nvPr/>
        </p:nvSpPr>
        <p:spPr bwMode="auto">
          <a:xfrm>
            <a:off x="1143000" y="2311392"/>
            <a:ext cx="755650" cy="26773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r>
              <a:rPr lang="en-US" sz="1050">
                <a:solidFill>
                  <a:srgbClr val="000000"/>
                </a:solidFill>
                <a:cs typeface="Arial" charset="0"/>
              </a:rPr>
              <a:t>LPAR A</a:t>
            </a:r>
            <a:r>
              <a:rPr lang="en-US" sz="1200">
                <a:solidFill>
                  <a:srgbClr val="000000"/>
                </a:solidFill>
                <a:cs typeface="Arial" charset="0"/>
              </a:rPr>
              <a:t> </a:t>
            </a:r>
          </a:p>
        </p:txBody>
      </p:sp>
      <p:sp>
        <p:nvSpPr>
          <p:cNvPr id="20501" name="AutoShape 45"/>
          <p:cNvSpPr>
            <a:spLocks noChangeArrowheads="1"/>
          </p:cNvSpPr>
          <p:nvPr/>
        </p:nvSpPr>
        <p:spPr bwMode="auto">
          <a:xfrm>
            <a:off x="1981200" y="2387592"/>
            <a:ext cx="838200" cy="990600"/>
          </a:xfrm>
          <a:prstGeom prst="cube">
            <a:avLst>
              <a:gd name="adj" fmla="val 25000"/>
            </a:avLst>
          </a:pr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02" name="Text Box 46"/>
          <p:cNvSpPr txBox="1">
            <a:spLocks noChangeArrowheads="1"/>
          </p:cNvSpPr>
          <p:nvPr/>
        </p:nvSpPr>
        <p:spPr bwMode="auto">
          <a:xfrm>
            <a:off x="2057400" y="2311392"/>
            <a:ext cx="755650" cy="26773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r>
              <a:rPr lang="en-US" sz="1050">
                <a:solidFill>
                  <a:srgbClr val="000000"/>
                </a:solidFill>
                <a:cs typeface="Arial" charset="0"/>
              </a:rPr>
              <a:t>LPAR B</a:t>
            </a:r>
            <a:r>
              <a:rPr lang="en-US" sz="1200">
                <a:solidFill>
                  <a:srgbClr val="000000"/>
                </a:solidFill>
                <a:cs typeface="Arial" charset="0"/>
              </a:rPr>
              <a:t> </a:t>
            </a:r>
          </a:p>
        </p:txBody>
      </p:sp>
      <p:sp>
        <p:nvSpPr>
          <p:cNvPr id="20503" name="AutoShape 47"/>
          <p:cNvSpPr>
            <a:spLocks noChangeArrowheads="1"/>
          </p:cNvSpPr>
          <p:nvPr/>
        </p:nvSpPr>
        <p:spPr bwMode="auto">
          <a:xfrm>
            <a:off x="1143000" y="2768592"/>
            <a:ext cx="457200" cy="457200"/>
          </a:xfrm>
          <a:prstGeom prst="roundRect">
            <a:avLst>
              <a:gd name="adj" fmla="val 16667"/>
            </a:avLst>
          </a:prstGeom>
          <a:solidFill>
            <a:srgbClr val="CCFFCC"/>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04" name="Rectangle 48"/>
          <p:cNvSpPr>
            <a:spLocks noChangeArrowheads="1"/>
          </p:cNvSpPr>
          <p:nvPr/>
        </p:nvSpPr>
        <p:spPr bwMode="auto">
          <a:xfrm>
            <a:off x="1066800" y="2768592"/>
            <a:ext cx="685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en-US" sz="900" b="1"/>
              <a:t>Physical</a:t>
            </a:r>
          </a:p>
          <a:p>
            <a:pPr>
              <a:lnSpc>
                <a:spcPct val="90000"/>
              </a:lnSpc>
            </a:pPr>
            <a:r>
              <a:rPr lang="en-US" sz="900" b="1"/>
              <a:t>Adapter</a:t>
            </a:r>
          </a:p>
          <a:p>
            <a:pPr>
              <a:lnSpc>
                <a:spcPct val="90000"/>
              </a:lnSpc>
            </a:pPr>
            <a:r>
              <a:rPr lang="en-US" sz="900" b="1"/>
              <a:t>DevDrv</a:t>
            </a:r>
          </a:p>
        </p:txBody>
      </p:sp>
      <p:sp>
        <p:nvSpPr>
          <p:cNvPr id="20505" name="AutoShape 49"/>
          <p:cNvSpPr>
            <a:spLocks noChangeArrowheads="1"/>
          </p:cNvSpPr>
          <p:nvPr/>
        </p:nvSpPr>
        <p:spPr bwMode="auto">
          <a:xfrm>
            <a:off x="2057400" y="2768592"/>
            <a:ext cx="457200" cy="457200"/>
          </a:xfrm>
          <a:prstGeom prst="roundRect">
            <a:avLst>
              <a:gd name="adj" fmla="val 16667"/>
            </a:avLst>
          </a:prstGeom>
          <a:solidFill>
            <a:srgbClr val="CCFFCC"/>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06" name="Rectangle 50"/>
          <p:cNvSpPr>
            <a:spLocks noChangeArrowheads="1"/>
          </p:cNvSpPr>
          <p:nvPr/>
        </p:nvSpPr>
        <p:spPr bwMode="auto">
          <a:xfrm>
            <a:off x="1981200" y="2768592"/>
            <a:ext cx="685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en-US" sz="900" b="1"/>
              <a:t>Physical</a:t>
            </a:r>
          </a:p>
          <a:p>
            <a:pPr>
              <a:lnSpc>
                <a:spcPct val="90000"/>
              </a:lnSpc>
            </a:pPr>
            <a:r>
              <a:rPr lang="en-US" sz="900" b="1"/>
              <a:t>Adapter</a:t>
            </a:r>
          </a:p>
          <a:p>
            <a:pPr>
              <a:lnSpc>
                <a:spcPct val="90000"/>
              </a:lnSpc>
            </a:pPr>
            <a:r>
              <a:rPr lang="en-US" sz="900" b="1"/>
              <a:t>DevDrv</a:t>
            </a:r>
          </a:p>
        </p:txBody>
      </p:sp>
      <p:sp>
        <p:nvSpPr>
          <p:cNvPr id="20507" name="Line 51"/>
          <p:cNvSpPr>
            <a:spLocks noChangeShapeType="1"/>
          </p:cNvSpPr>
          <p:nvPr/>
        </p:nvSpPr>
        <p:spPr bwMode="auto">
          <a:xfrm>
            <a:off x="2362200" y="3301992"/>
            <a:ext cx="0" cy="914400"/>
          </a:xfrm>
          <a:prstGeom prst="line">
            <a:avLst/>
          </a:prstGeom>
          <a:noFill/>
          <a:ln w="38100">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0508" name="Line 52"/>
          <p:cNvSpPr>
            <a:spLocks noChangeShapeType="1"/>
          </p:cNvSpPr>
          <p:nvPr/>
        </p:nvSpPr>
        <p:spPr bwMode="auto">
          <a:xfrm>
            <a:off x="1371600" y="3301992"/>
            <a:ext cx="0" cy="914400"/>
          </a:xfrm>
          <a:prstGeom prst="line">
            <a:avLst/>
          </a:prstGeom>
          <a:noFill/>
          <a:ln w="38100">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0509" name="Text Box 61"/>
          <p:cNvSpPr txBox="1">
            <a:spLocks noChangeArrowheads="1"/>
          </p:cNvSpPr>
          <p:nvPr/>
        </p:nvSpPr>
        <p:spPr bwMode="auto">
          <a:xfrm>
            <a:off x="1828800" y="4521192"/>
            <a:ext cx="1066800" cy="2809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nchorCtr="1">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900" b="1">
                <a:cs typeface="Arial" charset="0"/>
              </a:rPr>
              <a:t>PCI adapter</a:t>
            </a:r>
            <a:r>
              <a:rPr lang="en-US" sz="1300">
                <a:cs typeface="Arial" charset="0"/>
              </a:rPr>
              <a:t> </a:t>
            </a:r>
          </a:p>
        </p:txBody>
      </p:sp>
      <p:grpSp>
        <p:nvGrpSpPr>
          <p:cNvPr id="20510" name="Group 1"/>
          <p:cNvGrpSpPr>
            <a:grpSpLocks/>
          </p:cNvGrpSpPr>
          <p:nvPr/>
        </p:nvGrpSpPr>
        <p:grpSpPr bwMode="auto">
          <a:xfrm>
            <a:off x="4114800" y="1320792"/>
            <a:ext cx="3608388" cy="5119688"/>
            <a:chOff x="4114800" y="914400"/>
            <a:chExt cx="3608388" cy="5119688"/>
          </a:xfrm>
        </p:grpSpPr>
        <p:sp>
          <p:nvSpPr>
            <p:cNvPr id="20513" name="Rectangle 12"/>
            <p:cNvSpPr>
              <a:spLocks noChangeArrowheads="1"/>
            </p:cNvSpPr>
            <p:nvPr/>
          </p:nvSpPr>
          <p:spPr bwMode="auto">
            <a:xfrm>
              <a:off x="4114800" y="914400"/>
              <a:ext cx="3608388" cy="43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86" tIns="45698" rIns="91386" bIns="45698" anchor="ctr"/>
            <a:lstStyle/>
            <a:p>
              <a:r>
                <a:rPr lang="en-US" sz="1800" b="1" dirty="0">
                  <a:solidFill>
                    <a:srgbClr val="002060"/>
                  </a:solidFill>
                </a:rPr>
                <a:t>IO Adapter Virtualization </a:t>
              </a:r>
              <a:br>
                <a:rPr lang="en-US" sz="1800" b="1" dirty="0">
                  <a:solidFill>
                    <a:srgbClr val="002060"/>
                  </a:solidFill>
                </a:rPr>
              </a:br>
              <a:r>
                <a:rPr lang="en-US" sz="1800" b="1" dirty="0">
                  <a:solidFill>
                    <a:srgbClr val="002060"/>
                  </a:solidFill>
                </a:rPr>
                <a:t>         with VIO Server</a:t>
              </a:r>
            </a:p>
          </p:txBody>
        </p:sp>
        <p:sp>
          <p:nvSpPr>
            <p:cNvPr id="256020" name="AutoShape 20"/>
            <p:cNvSpPr>
              <a:spLocks noChangeArrowheads="1"/>
            </p:cNvSpPr>
            <p:nvPr/>
          </p:nvSpPr>
          <p:spPr bwMode="auto">
            <a:xfrm>
              <a:off x="4267200" y="3276600"/>
              <a:ext cx="3429000" cy="762000"/>
            </a:xfrm>
            <a:prstGeom prst="roundRect">
              <a:avLst>
                <a:gd name="adj" fmla="val 16667"/>
              </a:avLst>
            </a:prstGeom>
            <a:gradFill rotWithShape="1">
              <a:gsLst>
                <a:gs pos="0">
                  <a:schemeClr val="bg1"/>
                </a:gs>
                <a:gs pos="50000">
                  <a:srgbClr val="00FF00"/>
                </a:gs>
                <a:gs pos="100000">
                  <a:schemeClr val="bg1"/>
                </a:gs>
              </a:gsLst>
              <a:lin ang="5400000" scaled="1"/>
            </a:gradFill>
            <a:ln w="9525" algn="ctr">
              <a:solidFill>
                <a:srgbClr val="0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20515" name="Text Box 21"/>
            <p:cNvSpPr txBox="1">
              <a:spLocks noChangeArrowheads="1"/>
            </p:cNvSpPr>
            <p:nvPr/>
          </p:nvSpPr>
          <p:spPr bwMode="auto">
            <a:xfrm>
              <a:off x="5791200" y="3657600"/>
              <a:ext cx="1055688" cy="2809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1300">
                  <a:solidFill>
                    <a:srgbClr val="000000"/>
                  </a:solidFill>
                  <a:cs typeface="Arial" charset="0"/>
                </a:rPr>
                <a:t>Hypervisor</a:t>
              </a:r>
            </a:p>
          </p:txBody>
        </p:sp>
        <p:sp>
          <p:nvSpPr>
            <p:cNvPr id="20516" name="AutoShape 22"/>
            <p:cNvSpPr>
              <a:spLocks noChangeArrowheads="1"/>
            </p:cNvSpPr>
            <p:nvPr/>
          </p:nvSpPr>
          <p:spPr bwMode="auto">
            <a:xfrm>
              <a:off x="4267200" y="1752600"/>
              <a:ext cx="2133600" cy="1447800"/>
            </a:xfrm>
            <a:prstGeom prst="cube">
              <a:avLst>
                <a:gd name="adj" fmla="val 25000"/>
              </a:avLst>
            </a:pr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17" name="Text Box 23"/>
            <p:cNvSpPr txBox="1">
              <a:spLocks noChangeArrowheads="1"/>
            </p:cNvSpPr>
            <p:nvPr/>
          </p:nvSpPr>
          <p:spPr bwMode="auto">
            <a:xfrm>
              <a:off x="4800600" y="1752600"/>
              <a:ext cx="1066800" cy="2809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r>
                <a:rPr lang="en-US" sz="1300">
                  <a:solidFill>
                    <a:srgbClr val="000000"/>
                  </a:solidFill>
                  <a:cs typeface="Arial" charset="0"/>
                </a:rPr>
                <a:t>VIOS LPAR </a:t>
              </a:r>
            </a:p>
          </p:txBody>
        </p:sp>
        <p:sp>
          <p:nvSpPr>
            <p:cNvPr id="20518" name="AutoShape 24"/>
            <p:cNvSpPr>
              <a:spLocks noChangeArrowheads="1"/>
            </p:cNvSpPr>
            <p:nvPr/>
          </p:nvSpPr>
          <p:spPr bwMode="auto">
            <a:xfrm>
              <a:off x="6096000" y="2209800"/>
              <a:ext cx="838200" cy="990600"/>
            </a:xfrm>
            <a:prstGeom prst="cube">
              <a:avLst>
                <a:gd name="adj" fmla="val 25000"/>
              </a:avLst>
            </a:pr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19" name="Text Box 25"/>
            <p:cNvSpPr txBox="1">
              <a:spLocks noChangeArrowheads="1"/>
            </p:cNvSpPr>
            <p:nvPr/>
          </p:nvSpPr>
          <p:spPr bwMode="auto">
            <a:xfrm>
              <a:off x="6172200" y="2133600"/>
              <a:ext cx="755650" cy="2809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r>
                <a:rPr lang="en-US" sz="1100">
                  <a:solidFill>
                    <a:srgbClr val="000000"/>
                  </a:solidFill>
                  <a:cs typeface="Arial" charset="0"/>
                </a:rPr>
                <a:t>LPAR A</a:t>
              </a:r>
              <a:r>
                <a:rPr lang="en-US" sz="1300">
                  <a:solidFill>
                    <a:srgbClr val="000000"/>
                  </a:solidFill>
                  <a:cs typeface="Arial" charset="0"/>
                </a:rPr>
                <a:t> </a:t>
              </a:r>
            </a:p>
          </p:txBody>
        </p:sp>
        <p:sp>
          <p:nvSpPr>
            <p:cNvPr id="20520" name="AutoShape 26"/>
            <p:cNvSpPr>
              <a:spLocks noChangeArrowheads="1"/>
            </p:cNvSpPr>
            <p:nvPr/>
          </p:nvSpPr>
          <p:spPr bwMode="auto">
            <a:xfrm>
              <a:off x="4343400" y="2438400"/>
              <a:ext cx="609600" cy="609600"/>
            </a:xfrm>
            <a:prstGeom prst="roundRect">
              <a:avLst>
                <a:gd name="adj" fmla="val 16667"/>
              </a:avLst>
            </a:prstGeom>
            <a:solidFill>
              <a:srgbClr val="CCFFCC"/>
            </a:solidFill>
            <a:ln w="9525" algn="ctr">
              <a:solidFill>
                <a:srgbClr val="0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21" name="Text Box 27"/>
            <p:cNvSpPr txBox="1">
              <a:spLocks noChangeArrowheads="1"/>
            </p:cNvSpPr>
            <p:nvPr/>
          </p:nvSpPr>
          <p:spPr bwMode="auto">
            <a:xfrm>
              <a:off x="4267200" y="2438400"/>
              <a:ext cx="687388" cy="5873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r>
                <a:rPr lang="en-US" sz="1100">
                  <a:solidFill>
                    <a:srgbClr val="000000"/>
                  </a:solidFill>
                  <a:cs typeface="Arial" charset="0"/>
                </a:rPr>
                <a:t>Physical</a:t>
              </a:r>
            </a:p>
            <a:p>
              <a:pPr algn="ctr" eaLnBrk="1" hangingPunct="1"/>
              <a:r>
                <a:rPr lang="en-US" sz="1100">
                  <a:solidFill>
                    <a:srgbClr val="000000"/>
                  </a:solidFill>
                  <a:cs typeface="Arial" charset="0"/>
                </a:rPr>
                <a:t>Adapter</a:t>
              </a:r>
            </a:p>
            <a:p>
              <a:pPr algn="ctr" eaLnBrk="1" hangingPunct="1"/>
              <a:r>
                <a:rPr lang="en-US" sz="1100">
                  <a:solidFill>
                    <a:srgbClr val="000000"/>
                  </a:solidFill>
                  <a:cs typeface="Arial" charset="0"/>
                </a:rPr>
                <a:t>DevDrv</a:t>
              </a:r>
            </a:p>
          </p:txBody>
        </p:sp>
        <p:sp>
          <p:nvSpPr>
            <p:cNvPr id="20522" name="Freeform 28"/>
            <p:cNvSpPr>
              <a:spLocks/>
            </p:cNvSpPr>
            <p:nvPr/>
          </p:nvSpPr>
          <p:spPr bwMode="auto">
            <a:xfrm>
              <a:off x="5791200" y="2895600"/>
              <a:ext cx="609600" cy="457200"/>
            </a:xfrm>
            <a:custGeom>
              <a:avLst/>
              <a:gdLst>
                <a:gd name="T0" fmla="*/ 2147483647 w 528"/>
                <a:gd name="T1" fmla="*/ 2147483647 h 288"/>
                <a:gd name="T2" fmla="*/ 2147483647 w 528"/>
                <a:gd name="T3" fmla="*/ 2147483647 h 288"/>
                <a:gd name="T4" fmla="*/ 2147483647 w 528"/>
                <a:gd name="T5" fmla="*/ 2147483647 h 288"/>
                <a:gd name="T6" fmla="*/ 0 w 528"/>
                <a:gd name="T7" fmla="*/ 0 h 2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8" h="288">
                  <a:moveTo>
                    <a:pt x="528" y="115"/>
                  </a:moveTo>
                  <a:lnTo>
                    <a:pt x="528" y="288"/>
                  </a:lnTo>
                  <a:lnTo>
                    <a:pt x="5" y="288"/>
                  </a:lnTo>
                  <a:lnTo>
                    <a:pt x="0" y="0"/>
                  </a:lnTo>
                </a:path>
              </a:pathLst>
            </a:custGeom>
            <a:noFill/>
            <a:ln w="38100" cap="flat" cmpd="sng">
              <a:solidFill>
                <a:srgbClr val="000000"/>
              </a:solidFill>
              <a:prstDash val="solid"/>
              <a:round/>
              <a:headEnd type="triangle" w="med" len="med"/>
              <a:tailEnd type="none" w="med" len="me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0523" name="Text Box 29"/>
            <p:cNvSpPr txBox="1">
              <a:spLocks noChangeArrowheads="1"/>
            </p:cNvSpPr>
            <p:nvPr/>
          </p:nvSpPr>
          <p:spPr bwMode="auto">
            <a:xfrm>
              <a:off x="5638800" y="3429000"/>
              <a:ext cx="1295400" cy="2508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r>
                <a:rPr lang="en-US" sz="1100">
                  <a:cs typeface="Arial" charset="0"/>
                </a:rPr>
                <a:t>Virtual Fabric</a:t>
              </a:r>
            </a:p>
          </p:txBody>
        </p:sp>
        <p:sp>
          <p:nvSpPr>
            <p:cNvPr id="20524" name="AutoShape 30"/>
            <p:cNvSpPr>
              <a:spLocks noChangeArrowheads="1"/>
            </p:cNvSpPr>
            <p:nvPr/>
          </p:nvSpPr>
          <p:spPr bwMode="auto">
            <a:xfrm>
              <a:off x="5029200" y="2590800"/>
              <a:ext cx="457200" cy="457200"/>
            </a:xfrm>
            <a:prstGeom prst="roundRect">
              <a:avLst>
                <a:gd name="adj" fmla="val 16667"/>
              </a:avLst>
            </a:prstGeom>
            <a:solidFill>
              <a:srgbClr val="00FF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25" name="Rectangle 31"/>
            <p:cNvSpPr>
              <a:spLocks noChangeArrowheads="1"/>
            </p:cNvSpPr>
            <p:nvPr/>
          </p:nvSpPr>
          <p:spPr bwMode="auto">
            <a:xfrm>
              <a:off x="4953000" y="2590800"/>
              <a:ext cx="685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en-US" sz="900" b="1"/>
                <a:t>Virtual </a:t>
              </a:r>
            </a:p>
            <a:p>
              <a:pPr>
                <a:lnSpc>
                  <a:spcPct val="90000"/>
                </a:lnSpc>
              </a:pPr>
              <a:r>
                <a:rPr lang="en-US" sz="900" b="1"/>
                <a:t>Adapter</a:t>
              </a:r>
            </a:p>
            <a:p>
              <a:pPr>
                <a:lnSpc>
                  <a:spcPct val="90000"/>
                </a:lnSpc>
              </a:pPr>
              <a:r>
                <a:rPr lang="en-US" sz="900" b="1"/>
                <a:t>Server</a:t>
              </a:r>
            </a:p>
          </p:txBody>
        </p:sp>
        <p:sp>
          <p:nvSpPr>
            <p:cNvPr id="20526" name="Freeform 32"/>
            <p:cNvSpPr>
              <a:spLocks/>
            </p:cNvSpPr>
            <p:nvPr/>
          </p:nvSpPr>
          <p:spPr bwMode="auto">
            <a:xfrm>
              <a:off x="4495800" y="2209800"/>
              <a:ext cx="1300163" cy="376238"/>
            </a:xfrm>
            <a:custGeom>
              <a:avLst/>
              <a:gdLst>
                <a:gd name="T0" fmla="*/ 2147483647 w 764"/>
                <a:gd name="T1" fmla="*/ 2147483647 h 237"/>
                <a:gd name="T2" fmla="*/ 2147483647 w 764"/>
                <a:gd name="T3" fmla="*/ 0 h 237"/>
                <a:gd name="T4" fmla="*/ 0 w 764"/>
                <a:gd name="T5" fmla="*/ 0 h 237"/>
                <a:gd name="T6" fmla="*/ 2147483647 w 764"/>
                <a:gd name="T7" fmla="*/ 2147483647 h 2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4" h="237">
                  <a:moveTo>
                    <a:pt x="764" y="237"/>
                  </a:moveTo>
                  <a:lnTo>
                    <a:pt x="761" y="0"/>
                  </a:lnTo>
                  <a:lnTo>
                    <a:pt x="0" y="0"/>
                  </a:lnTo>
                  <a:lnTo>
                    <a:pt x="2" y="147"/>
                  </a:lnTo>
                </a:path>
              </a:pathLst>
            </a:custGeom>
            <a:noFill/>
            <a:ln w="38100" cap="flat" cmpd="sng">
              <a:solidFill>
                <a:srgbClr val="000000"/>
              </a:solidFill>
              <a:prstDash val="solid"/>
              <a:round/>
              <a:headEnd type="triangle" w="med" len="med"/>
              <a:tailEnd type="none" w="med" len="me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0527" name="AutoShape 33"/>
            <p:cNvSpPr>
              <a:spLocks noChangeArrowheads="1"/>
            </p:cNvSpPr>
            <p:nvPr/>
          </p:nvSpPr>
          <p:spPr bwMode="auto">
            <a:xfrm>
              <a:off x="6172200" y="2590800"/>
              <a:ext cx="457200" cy="457200"/>
            </a:xfrm>
            <a:prstGeom prst="roundRect">
              <a:avLst>
                <a:gd name="adj" fmla="val 16667"/>
              </a:avLst>
            </a:prstGeom>
            <a:solidFill>
              <a:srgbClr val="339966"/>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28" name="Freeform 34"/>
            <p:cNvSpPr>
              <a:spLocks/>
            </p:cNvSpPr>
            <p:nvPr/>
          </p:nvSpPr>
          <p:spPr bwMode="auto">
            <a:xfrm>
              <a:off x="4646613" y="2286000"/>
              <a:ext cx="608012" cy="252413"/>
            </a:xfrm>
            <a:custGeom>
              <a:avLst/>
              <a:gdLst>
                <a:gd name="T0" fmla="*/ 2147483647 w 383"/>
                <a:gd name="T1" fmla="*/ 2147483647 h 159"/>
                <a:gd name="T2" fmla="*/ 2147483647 w 383"/>
                <a:gd name="T3" fmla="*/ 0 h 159"/>
                <a:gd name="T4" fmla="*/ 2147483647 w 383"/>
                <a:gd name="T5" fmla="*/ 0 h 159"/>
                <a:gd name="T6" fmla="*/ 0 w 383"/>
                <a:gd name="T7" fmla="*/ 2147483647 h 1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3" h="159">
                  <a:moveTo>
                    <a:pt x="380" y="159"/>
                  </a:moveTo>
                  <a:lnTo>
                    <a:pt x="383" y="0"/>
                  </a:lnTo>
                  <a:lnTo>
                    <a:pt x="1" y="0"/>
                  </a:lnTo>
                  <a:lnTo>
                    <a:pt x="0" y="78"/>
                  </a:lnTo>
                </a:path>
              </a:pathLst>
            </a:custGeom>
            <a:noFill/>
            <a:ln w="38100" cap="flat" cmpd="sng">
              <a:solidFill>
                <a:srgbClr val="000000"/>
              </a:solidFill>
              <a:prstDash val="solid"/>
              <a:round/>
              <a:headEnd type="triangle" w="med" len="med"/>
              <a:tailEnd type="none" w="med" len="me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0529" name="Rectangle 35"/>
            <p:cNvSpPr>
              <a:spLocks noChangeArrowheads="1"/>
            </p:cNvSpPr>
            <p:nvPr/>
          </p:nvSpPr>
          <p:spPr bwMode="auto">
            <a:xfrm>
              <a:off x="6096000" y="2590800"/>
              <a:ext cx="685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en-US" sz="900" b="1">
                  <a:solidFill>
                    <a:schemeClr val="bg1"/>
                  </a:solidFill>
                </a:rPr>
                <a:t>Virtual </a:t>
              </a:r>
            </a:p>
            <a:p>
              <a:pPr>
                <a:lnSpc>
                  <a:spcPct val="90000"/>
                </a:lnSpc>
              </a:pPr>
              <a:r>
                <a:rPr lang="en-US" sz="900" b="1">
                  <a:solidFill>
                    <a:schemeClr val="bg1"/>
                  </a:solidFill>
                </a:rPr>
                <a:t>Adapter</a:t>
              </a:r>
            </a:p>
            <a:p>
              <a:pPr>
                <a:lnSpc>
                  <a:spcPct val="90000"/>
                </a:lnSpc>
              </a:pPr>
              <a:r>
                <a:rPr lang="en-US" sz="900" b="1">
                  <a:solidFill>
                    <a:schemeClr val="bg1"/>
                  </a:solidFill>
                </a:rPr>
                <a:t>DevDrv</a:t>
              </a:r>
            </a:p>
          </p:txBody>
        </p:sp>
        <p:sp>
          <p:nvSpPr>
            <p:cNvPr id="20530" name="AutoShape 36"/>
            <p:cNvSpPr>
              <a:spLocks noChangeArrowheads="1"/>
            </p:cNvSpPr>
            <p:nvPr/>
          </p:nvSpPr>
          <p:spPr bwMode="auto">
            <a:xfrm>
              <a:off x="5562600" y="2590800"/>
              <a:ext cx="457200" cy="457200"/>
            </a:xfrm>
            <a:prstGeom prst="roundRect">
              <a:avLst>
                <a:gd name="adj" fmla="val 16667"/>
              </a:avLst>
            </a:prstGeom>
            <a:solidFill>
              <a:srgbClr val="00FF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31" name="Rectangle 37"/>
            <p:cNvSpPr>
              <a:spLocks noChangeArrowheads="1"/>
            </p:cNvSpPr>
            <p:nvPr/>
          </p:nvSpPr>
          <p:spPr bwMode="auto">
            <a:xfrm>
              <a:off x="5486400" y="2590800"/>
              <a:ext cx="685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en-US" sz="900" b="1"/>
                <a:t>Virtual </a:t>
              </a:r>
            </a:p>
            <a:p>
              <a:pPr>
                <a:lnSpc>
                  <a:spcPct val="90000"/>
                </a:lnSpc>
              </a:pPr>
              <a:r>
                <a:rPr lang="en-US" sz="900" b="1"/>
                <a:t>Adapter</a:t>
              </a:r>
            </a:p>
            <a:p>
              <a:pPr>
                <a:lnSpc>
                  <a:spcPct val="90000"/>
                </a:lnSpc>
              </a:pPr>
              <a:r>
                <a:rPr lang="en-US" sz="900" b="1"/>
                <a:t>Server</a:t>
              </a:r>
            </a:p>
          </p:txBody>
        </p:sp>
        <p:sp>
          <p:nvSpPr>
            <p:cNvPr id="20532" name="AutoShape 38"/>
            <p:cNvSpPr>
              <a:spLocks noChangeArrowheads="1"/>
            </p:cNvSpPr>
            <p:nvPr/>
          </p:nvSpPr>
          <p:spPr bwMode="auto">
            <a:xfrm>
              <a:off x="6858000" y="2209800"/>
              <a:ext cx="838200" cy="990600"/>
            </a:xfrm>
            <a:prstGeom prst="cube">
              <a:avLst>
                <a:gd name="adj" fmla="val 25000"/>
              </a:avLst>
            </a:pr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33" name="Text Box 39"/>
            <p:cNvSpPr txBox="1">
              <a:spLocks noChangeArrowheads="1"/>
            </p:cNvSpPr>
            <p:nvPr/>
          </p:nvSpPr>
          <p:spPr bwMode="auto">
            <a:xfrm>
              <a:off x="6934200" y="2133600"/>
              <a:ext cx="755650" cy="2809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r>
                <a:rPr lang="en-US" sz="1100">
                  <a:solidFill>
                    <a:srgbClr val="000000"/>
                  </a:solidFill>
                  <a:cs typeface="Arial" charset="0"/>
                </a:rPr>
                <a:t>LPAR B</a:t>
              </a:r>
              <a:r>
                <a:rPr lang="en-US" sz="1300">
                  <a:solidFill>
                    <a:srgbClr val="000000"/>
                  </a:solidFill>
                  <a:cs typeface="Arial" charset="0"/>
                </a:rPr>
                <a:t> </a:t>
              </a:r>
            </a:p>
          </p:txBody>
        </p:sp>
        <p:sp>
          <p:nvSpPr>
            <p:cNvPr id="20534" name="AutoShape 40"/>
            <p:cNvSpPr>
              <a:spLocks noChangeArrowheads="1"/>
            </p:cNvSpPr>
            <p:nvPr/>
          </p:nvSpPr>
          <p:spPr bwMode="auto">
            <a:xfrm>
              <a:off x="6934200" y="2590800"/>
              <a:ext cx="457200" cy="457200"/>
            </a:xfrm>
            <a:prstGeom prst="roundRect">
              <a:avLst>
                <a:gd name="adj" fmla="val 16667"/>
              </a:avLst>
            </a:prstGeom>
            <a:solidFill>
              <a:srgbClr val="339966"/>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35" name="Rectangle 41"/>
            <p:cNvSpPr>
              <a:spLocks noChangeArrowheads="1"/>
            </p:cNvSpPr>
            <p:nvPr/>
          </p:nvSpPr>
          <p:spPr bwMode="auto">
            <a:xfrm>
              <a:off x="6858000" y="2590800"/>
              <a:ext cx="685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en-US" sz="900" b="1">
                  <a:solidFill>
                    <a:schemeClr val="bg1"/>
                  </a:solidFill>
                </a:rPr>
                <a:t>Virtual </a:t>
              </a:r>
            </a:p>
            <a:p>
              <a:pPr>
                <a:lnSpc>
                  <a:spcPct val="90000"/>
                </a:lnSpc>
              </a:pPr>
              <a:r>
                <a:rPr lang="en-US" sz="900" b="1">
                  <a:solidFill>
                    <a:schemeClr val="bg1"/>
                  </a:solidFill>
                </a:rPr>
                <a:t>Adapter</a:t>
              </a:r>
            </a:p>
            <a:p>
              <a:pPr>
                <a:lnSpc>
                  <a:spcPct val="90000"/>
                </a:lnSpc>
              </a:pPr>
              <a:r>
                <a:rPr lang="en-US" sz="900" b="1">
                  <a:solidFill>
                    <a:schemeClr val="bg1"/>
                  </a:solidFill>
                </a:rPr>
                <a:t>DevDrv</a:t>
              </a:r>
            </a:p>
          </p:txBody>
        </p:sp>
        <p:sp>
          <p:nvSpPr>
            <p:cNvPr id="20536" name="Freeform 42"/>
            <p:cNvSpPr>
              <a:spLocks/>
            </p:cNvSpPr>
            <p:nvPr/>
          </p:nvSpPr>
          <p:spPr bwMode="auto">
            <a:xfrm>
              <a:off x="5257800" y="3046413"/>
              <a:ext cx="1905000" cy="369887"/>
            </a:xfrm>
            <a:custGeom>
              <a:avLst/>
              <a:gdLst>
                <a:gd name="T0" fmla="*/ 2147483647 w 1189"/>
                <a:gd name="T1" fmla="*/ 0 h 233"/>
                <a:gd name="T2" fmla="*/ 2147483647 w 1189"/>
                <a:gd name="T3" fmla="*/ 2147483647 h 233"/>
                <a:gd name="T4" fmla="*/ 2147483647 w 1189"/>
                <a:gd name="T5" fmla="*/ 2147483647 h 233"/>
                <a:gd name="T6" fmla="*/ 0 w 1189"/>
                <a:gd name="T7" fmla="*/ 0 h 2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89" h="233">
                  <a:moveTo>
                    <a:pt x="1187" y="0"/>
                  </a:moveTo>
                  <a:lnTo>
                    <a:pt x="1189" y="233"/>
                  </a:lnTo>
                  <a:lnTo>
                    <a:pt x="3" y="233"/>
                  </a:lnTo>
                  <a:lnTo>
                    <a:pt x="0" y="0"/>
                  </a:lnTo>
                </a:path>
              </a:pathLst>
            </a:custGeom>
            <a:noFill/>
            <a:ln w="38100" cap="flat" cmpd="sng">
              <a:solidFill>
                <a:srgbClr val="000000"/>
              </a:solidFill>
              <a:prstDash val="solid"/>
              <a:round/>
              <a:headEnd type="triangle" w="med" len="med"/>
              <a:tailEnd type="none" w="med" len="me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56053" name="AutoShape 53"/>
            <p:cNvSpPr>
              <a:spLocks noChangeArrowheads="1"/>
            </p:cNvSpPr>
            <p:nvPr/>
          </p:nvSpPr>
          <p:spPr bwMode="auto">
            <a:xfrm>
              <a:off x="4343400" y="4114800"/>
              <a:ext cx="914400" cy="990600"/>
            </a:xfrm>
            <a:prstGeom prst="roundRect">
              <a:avLst>
                <a:gd name="adj" fmla="val 16667"/>
              </a:avLst>
            </a:prstGeom>
            <a:gradFill rotWithShape="1">
              <a:gsLst>
                <a:gs pos="0">
                  <a:schemeClr val="bg1"/>
                </a:gs>
                <a:gs pos="50000">
                  <a:srgbClr val="CCCCCC"/>
                </a:gs>
                <a:gs pos="100000">
                  <a:schemeClr val="bg1"/>
                </a:gs>
              </a:gsLst>
              <a:lin ang="5400000" scaled="1"/>
            </a:gradFill>
            <a:ln w="9525" algn="ctr">
              <a:solidFill>
                <a:srgbClr val="0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20538" name="Line 54"/>
            <p:cNvSpPr>
              <a:spLocks noChangeShapeType="1"/>
            </p:cNvSpPr>
            <p:nvPr/>
          </p:nvSpPr>
          <p:spPr bwMode="auto">
            <a:xfrm>
              <a:off x="4724400" y="5105400"/>
              <a:ext cx="304800" cy="3048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0539" name="Cloud"/>
            <p:cNvSpPr>
              <a:spLocks noChangeAspect="1" noEditPoints="1" noChangeArrowheads="1"/>
            </p:cNvSpPr>
            <p:nvPr/>
          </p:nvSpPr>
          <p:spPr bwMode="auto">
            <a:xfrm>
              <a:off x="4343400" y="5257800"/>
              <a:ext cx="1066800" cy="776288"/>
            </a:xfrm>
            <a:custGeom>
              <a:avLst/>
              <a:gdLst>
                <a:gd name="T0" fmla="*/ 8071527 w 21600"/>
                <a:gd name="T1" fmla="*/ 501338578 h 21600"/>
                <a:gd name="T2" fmla="*/ 1301102519 w 21600"/>
                <a:gd name="T3" fmla="*/ 1001608970 h 21600"/>
                <a:gd name="T4" fmla="*/ 2147483647 w 21600"/>
                <a:gd name="T5" fmla="*/ 501338578 h 21600"/>
                <a:gd name="T6" fmla="*/ 1301102519 w 21600"/>
                <a:gd name="T7" fmla="*/ 57329013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66FFFF"/>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20540" name="Text Box 56"/>
            <p:cNvSpPr txBox="1">
              <a:spLocks noChangeArrowheads="1"/>
            </p:cNvSpPr>
            <p:nvPr/>
          </p:nvSpPr>
          <p:spPr bwMode="auto">
            <a:xfrm>
              <a:off x="4495800" y="5486400"/>
              <a:ext cx="785813" cy="2809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r>
                <a:rPr lang="en-US" sz="1300" b="1">
                  <a:solidFill>
                    <a:srgbClr val="000000"/>
                  </a:solidFill>
                  <a:cs typeface="Arial" charset="0"/>
                </a:rPr>
                <a:t>Fabric</a:t>
              </a:r>
            </a:p>
          </p:txBody>
        </p:sp>
        <p:sp>
          <p:nvSpPr>
            <p:cNvPr id="20541" name="Rectangle 57"/>
            <p:cNvSpPr>
              <a:spLocks noChangeArrowheads="1"/>
            </p:cNvSpPr>
            <p:nvPr/>
          </p:nvSpPr>
          <p:spPr bwMode="auto">
            <a:xfrm>
              <a:off x="4419600" y="4191000"/>
              <a:ext cx="457200" cy="265113"/>
            </a:xfrm>
            <a:prstGeom prst="rect">
              <a:avLst/>
            </a:prstGeom>
            <a:noFill/>
            <a:ln w="0" algn="ctr">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266" tIns="41134" rIns="82266" bIns="41134" anchor="ctr"/>
            <a:lstStyle/>
            <a:p>
              <a:pPr algn="ctr" defTabSz="822325"/>
              <a:r>
                <a:rPr lang="en-US" sz="1100">
                  <a:cs typeface="Arial" charset="0"/>
                </a:rPr>
                <a:t>Func</a:t>
              </a:r>
            </a:p>
          </p:txBody>
        </p:sp>
        <p:sp>
          <p:nvSpPr>
            <p:cNvPr id="20542" name="Rectangle 58"/>
            <p:cNvSpPr>
              <a:spLocks noChangeArrowheads="1"/>
            </p:cNvSpPr>
            <p:nvPr/>
          </p:nvSpPr>
          <p:spPr bwMode="auto">
            <a:xfrm>
              <a:off x="4495800" y="4800600"/>
              <a:ext cx="304800" cy="265113"/>
            </a:xfrm>
            <a:prstGeom prst="rect">
              <a:avLst/>
            </a:prstGeom>
            <a:noFill/>
            <a:ln w="0" algn="ctr">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266" tIns="41134" rIns="82266" bIns="41134" anchor="ctr"/>
            <a:lstStyle/>
            <a:p>
              <a:pPr algn="ctr" defTabSz="822325"/>
              <a:r>
                <a:rPr lang="en-US" sz="1100">
                  <a:cs typeface="Arial" charset="0"/>
                </a:rPr>
                <a:t>Port</a:t>
              </a:r>
            </a:p>
          </p:txBody>
        </p:sp>
        <p:sp>
          <p:nvSpPr>
            <p:cNvPr id="20543" name="Line 59"/>
            <p:cNvSpPr>
              <a:spLocks noChangeShapeType="1"/>
            </p:cNvSpPr>
            <p:nvPr/>
          </p:nvSpPr>
          <p:spPr bwMode="auto">
            <a:xfrm>
              <a:off x="4648200" y="4495800"/>
              <a:ext cx="0" cy="304800"/>
            </a:xfrm>
            <a:prstGeom prst="line">
              <a:avLst/>
            </a:prstGeom>
            <a:noFill/>
            <a:ln w="12700">
              <a:solidFill>
                <a:schemeClr val="tx1"/>
              </a:solidFill>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44" name="Line 60"/>
            <p:cNvSpPr>
              <a:spLocks noChangeShapeType="1"/>
            </p:cNvSpPr>
            <p:nvPr/>
          </p:nvSpPr>
          <p:spPr bwMode="auto">
            <a:xfrm>
              <a:off x="4648200" y="3048000"/>
              <a:ext cx="0" cy="1143000"/>
            </a:xfrm>
            <a:prstGeom prst="line">
              <a:avLst/>
            </a:prstGeom>
            <a:noFill/>
            <a:ln w="38100">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0545" name="Text Box 62"/>
            <p:cNvSpPr txBox="1">
              <a:spLocks noChangeArrowheads="1"/>
            </p:cNvSpPr>
            <p:nvPr/>
          </p:nvSpPr>
          <p:spPr bwMode="auto">
            <a:xfrm>
              <a:off x="4191000" y="4495800"/>
              <a:ext cx="1066800" cy="2809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nchorCtr="1">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900" b="1">
                  <a:cs typeface="Arial" charset="0"/>
                </a:rPr>
                <a:t>PCI adapter</a:t>
              </a:r>
              <a:r>
                <a:rPr lang="en-US" sz="1300">
                  <a:cs typeface="Arial" charset="0"/>
                </a:rPr>
                <a:t> </a:t>
              </a:r>
            </a:p>
          </p:txBody>
        </p:sp>
      </p:grpSp>
      <p:sp>
        <p:nvSpPr>
          <p:cNvPr id="20511" name="Freeform 63"/>
          <p:cNvSpPr>
            <a:spLocks/>
          </p:cNvSpPr>
          <p:nvPr/>
        </p:nvSpPr>
        <p:spPr bwMode="auto">
          <a:xfrm>
            <a:off x="2957513" y="3073392"/>
            <a:ext cx="1157287" cy="201613"/>
          </a:xfrm>
          <a:custGeom>
            <a:avLst/>
            <a:gdLst>
              <a:gd name="T0" fmla="*/ 0 w 729"/>
              <a:gd name="T1" fmla="*/ 2147483647 h 127"/>
              <a:gd name="T2" fmla="*/ 2147483647 w 729"/>
              <a:gd name="T3" fmla="*/ 2147483647 h 127"/>
              <a:gd name="T4" fmla="*/ 2147483647 w 729"/>
              <a:gd name="T5" fmla="*/ 2147483647 h 127"/>
              <a:gd name="T6" fmla="*/ 0 60000 65536"/>
              <a:gd name="T7" fmla="*/ 0 60000 65536"/>
              <a:gd name="T8" fmla="*/ 0 60000 65536"/>
            </a:gdLst>
            <a:ahLst/>
            <a:cxnLst>
              <a:cxn ang="T6">
                <a:pos x="T0" y="T1"/>
              </a:cxn>
              <a:cxn ang="T7">
                <a:pos x="T2" y="T3"/>
              </a:cxn>
              <a:cxn ang="T8">
                <a:pos x="T4" y="T5"/>
              </a:cxn>
            </a:cxnLst>
            <a:rect l="0" t="0" r="r" b="b"/>
            <a:pathLst>
              <a:path w="729" h="127">
                <a:moveTo>
                  <a:pt x="0" y="112"/>
                </a:moveTo>
                <a:cubicBezTo>
                  <a:pt x="56" y="94"/>
                  <a:pt x="216" y="0"/>
                  <a:pt x="337" y="2"/>
                </a:cubicBezTo>
                <a:cubicBezTo>
                  <a:pt x="458" y="4"/>
                  <a:pt x="647" y="101"/>
                  <a:pt x="729" y="127"/>
                </a:cubicBezTo>
              </a:path>
            </a:pathLst>
          </a:custGeom>
          <a:noFill/>
          <a:ln w="19050" cap="flat" cmpd="sng">
            <a:solidFill>
              <a:schemeClr val="tx1"/>
            </a:solidFill>
            <a:prstDash val="sysDot"/>
            <a:round/>
            <a:headEnd/>
            <a:tailEnd type="arrow" w="med" len="me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261" tIns="41132" rIns="82261" bIns="41132">
            <a:spAutoFit/>
          </a:bodyPr>
          <a:lstStyle/>
          <a:p>
            <a:endParaRPr lang="en-US"/>
          </a:p>
        </p:txBody>
      </p:sp>
      <p:sp>
        <p:nvSpPr>
          <p:cNvPr id="20512" name="Text Box 64"/>
          <p:cNvSpPr txBox="1">
            <a:spLocks noChangeArrowheads="1"/>
          </p:cNvSpPr>
          <p:nvPr/>
        </p:nvSpPr>
        <p:spPr bwMode="auto">
          <a:xfrm>
            <a:off x="3124200" y="2920992"/>
            <a:ext cx="746125" cy="11255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261" tIns="41132" rIns="82261" bIns="41132">
            <a:spAutoFit/>
          </a:bodyPr>
          <a:lstStyle>
            <a:lvl1pPr defTabSz="822325" eaLnBrk="0" hangingPunct="0">
              <a:defRPr>
                <a:solidFill>
                  <a:schemeClr val="tx1"/>
                </a:solidFill>
                <a:latin typeface="Arial" charset="0"/>
              </a:defRPr>
            </a:lvl1pPr>
            <a:lvl2pPr marL="742950" indent="-285750" defTabSz="822325" eaLnBrk="0" hangingPunct="0">
              <a:defRPr>
                <a:solidFill>
                  <a:schemeClr val="tx1"/>
                </a:solidFill>
                <a:latin typeface="Arial" charset="0"/>
              </a:defRPr>
            </a:lvl2pPr>
            <a:lvl3pPr marL="1143000" indent="-228600" defTabSz="822325" eaLnBrk="0" hangingPunct="0">
              <a:defRPr>
                <a:solidFill>
                  <a:schemeClr val="tx1"/>
                </a:solidFill>
                <a:latin typeface="Arial" charset="0"/>
              </a:defRPr>
            </a:lvl3pPr>
            <a:lvl4pPr marL="1600200" indent="-228600" defTabSz="822325" eaLnBrk="0" hangingPunct="0">
              <a:defRPr>
                <a:solidFill>
                  <a:schemeClr val="tx1"/>
                </a:solidFill>
                <a:latin typeface="Arial" charset="0"/>
              </a:defRPr>
            </a:lvl4pPr>
            <a:lvl5pPr marL="2057400" indent="-228600" defTabSz="822325" eaLnBrk="0" hangingPunct="0">
              <a:defRPr>
                <a:solidFill>
                  <a:schemeClr val="tx1"/>
                </a:solidFill>
                <a:latin typeface="Arial" charset="0"/>
              </a:defRPr>
            </a:lvl5pPr>
            <a:lvl6pPr marL="2514600" indent="-228600" defTabSz="822325" eaLnBrk="0" fontAlgn="base" hangingPunct="0">
              <a:spcBef>
                <a:spcPct val="0"/>
              </a:spcBef>
              <a:spcAft>
                <a:spcPct val="0"/>
              </a:spcAft>
              <a:defRPr>
                <a:solidFill>
                  <a:schemeClr val="tx1"/>
                </a:solidFill>
                <a:latin typeface="Arial" charset="0"/>
              </a:defRPr>
            </a:lvl6pPr>
            <a:lvl7pPr marL="2971800" indent="-228600" defTabSz="822325" eaLnBrk="0" fontAlgn="base" hangingPunct="0">
              <a:spcBef>
                <a:spcPct val="0"/>
              </a:spcBef>
              <a:spcAft>
                <a:spcPct val="0"/>
              </a:spcAft>
              <a:defRPr>
                <a:solidFill>
                  <a:schemeClr val="tx1"/>
                </a:solidFill>
                <a:latin typeface="Arial" charset="0"/>
              </a:defRPr>
            </a:lvl7pPr>
            <a:lvl8pPr marL="3429000" indent="-228600" defTabSz="822325" eaLnBrk="0" fontAlgn="base" hangingPunct="0">
              <a:spcBef>
                <a:spcPct val="0"/>
              </a:spcBef>
              <a:spcAft>
                <a:spcPct val="0"/>
              </a:spcAft>
              <a:defRPr>
                <a:solidFill>
                  <a:schemeClr val="tx1"/>
                </a:solidFill>
                <a:latin typeface="Arial" charset="0"/>
              </a:defRPr>
            </a:lvl8pPr>
            <a:lvl9pPr marL="3886200" indent="-228600" defTabSz="822325" eaLnBrk="0" fontAlgn="base" hangingPunct="0">
              <a:spcBef>
                <a:spcPct val="0"/>
              </a:spcBef>
              <a:spcAft>
                <a:spcPct val="0"/>
              </a:spcAft>
              <a:defRPr>
                <a:solidFill>
                  <a:schemeClr val="tx1"/>
                </a:solidFill>
                <a:latin typeface="Arial" charset="0"/>
              </a:defRPr>
            </a:lvl9pPr>
          </a:lstStyle>
          <a:p>
            <a:pPr algn="ctr" eaLnBrk="1" hangingPunct="1">
              <a:spcBef>
                <a:spcPct val="50000"/>
              </a:spcBef>
            </a:pPr>
            <a:endParaRPr lang="en-US" sz="800" b="1">
              <a:cs typeface="Arial" charset="0"/>
            </a:endParaRPr>
          </a:p>
          <a:p>
            <a:pPr algn="ctr" eaLnBrk="1" hangingPunct="1">
              <a:spcBef>
                <a:spcPct val="50000"/>
              </a:spcBef>
            </a:pPr>
            <a:r>
              <a:rPr lang="en-US" sz="800" b="1">
                <a:cs typeface="Arial" charset="0"/>
              </a:rPr>
              <a:t>Increasing </a:t>
            </a:r>
          </a:p>
          <a:p>
            <a:pPr algn="ctr" eaLnBrk="1" hangingPunct="1">
              <a:spcBef>
                <a:spcPct val="50000"/>
              </a:spcBef>
            </a:pPr>
            <a:r>
              <a:rPr lang="en-US" sz="800" b="1">
                <a:cs typeface="Arial" charset="0"/>
              </a:rPr>
              <a:t>Adapter BW</a:t>
            </a:r>
          </a:p>
          <a:p>
            <a:pPr algn="ctr" eaLnBrk="1" hangingPunct="1">
              <a:spcBef>
                <a:spcPct val="50000"/>
              </a:spcBef>
            </a:pPr>
            <a:r>
              <a:rPr lang="en-US" sz="800" b="1">
                <a:cs typeface="Arial" charset="0"/>
              </a:rPr>
              <a:t>&amp; LPAR </a:t>
            </a:r>
          </a:p>
          <a:p>
            <a:pPr algn="ctr" eaLnBrk="1" hangingPunct="1">
              <a:spcBef>
                <a:spcPct val="50000"/>
              </a:spcBef>
            </a:pPr>
            <a:r>
              <a:rPr lang="en-US" sz="800" b="1">
                <a:cs typeface="Arial" charset="0"/>
              </a:rPr>
              <a:t>Density</a:t>
            </a:r>
          </a:p>
          <a:p>
            <a:pPr algn="ctr" eaLnBrk="1" hangingPunct="1">
              <a:spcBef>
                <a:spcPct val="50000"/>
              </a:spcBef>
            </a:pPr>
            <a:r>
              <a:rPr lang="en-US" sz="800" b="1">
                <a:cs typeface="Arial" charset="0"/>
              </a:rPr>
              <a:t>per Slot</a:t>
            </a:r>
          </a:p>
        </p:txBody>
      </p:sp>
    </p:spTree>
    <p:extLst>
      <p:ext uri="{BB962C8B-B14F-4D97-AF65-F5344CB8AC3E}">
        <p14:creationId xmlns:p14="http://schemas.microsoft.com/office/powerpoint/2010/main" val="40409306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101600" y="630238"/>
            <a:ext cx="8661400" cy="307777"/>
          </a:xfrm>
        </p:spPr>
        <p:txBody>
          <a:bodyPr/>
          <a:lstStyle/>
          <a:p>
            <a:pPr eaLnBrk="1" hangingPunct="1"/>
            <a:r>
              <a:rPr lang="en-US" sz="2000" b="1" dirty="0" smtClean="0"/>
              <a:t>Where Do I Start with Installing VIOS and IBM </a:t>
            </a:r>
            <a:r>
              <a:rPr lang="en-US" sz="2000" b="1" dirty="0" err="1" smtClean="0"/>
              <a:t>i</a:t>
            </a:r>
            <a:r>
              <a:rPr lang="en-US" sz="2000" b="1" dirty="0" smtClean="0"/>
              <a:t> on Power system?</a:t>
            </a:r>
          </a:p>
        </p:txBody>
      </p:sp>
      <p:sp>
        <p:nvSpPr>
          <p:cNvPr id="19459" name="Text Box 3"/>
          <p:cNvSpPr txBox="1">
            <a:spLocks noChangeArrowheads="1"/>
          </p:cNvSpPr>
          <p:nvPr/>
        </p:nvSpPr>
        <p:spPr bwMode="auto">
          <a:xfrm>
            <a:off x="684213" y="5949950"/>
            <a:ext cx="7832725" cy="63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Clr>
                <a:schemeClr val="accent1"/>
              </a:buClr>
              <a:buFontTx/>
              <a:buChar char="•"/>
            </a:pPr>
            <a:r>
              <a:rPr lang="en-US" sz="1600" dirty="0">
                <a:cs typeface="Arial" charset="0"/>
              </a:rPr>
              <a:t> Latest version at:</a:t>
            </a:r>
          </a:p>
          <a:p>
            <a:pPr eaLnBrk="1" hangingPunct="1">
              <a:spcBef>
                <a:spcPct val="20000"/>
              </a:spcBef>
              <a:buClr>
                <a:schemeClr val="accent1"/>
              </a:buClr>
            </a:pPr>
            <a:r>
              <a:rPr lang="en-US" sz="1600" dirty="0">
                <a:cs typeface="Arial" charset="0"/>
              </a:rPr>
              <a:t> </a:t>
            </a:r>
            <a:r>
              <a:rPr lang="en-US" sz="1600" dirty="0">
                <a:solidFill>
                  <a:srgbClr val="000000"/>
                </a:solidFill>
                <a:cs typeface="Arial" charset="0"/>
                <a:hlinkClick r:id="rId3"/>
              </a:rPr>
              <a:t>http://www.ibm.com/systems/resources/systems_i_Virtualization_Open_Storage.pdf</a:t>
            </a:r>
            <a:r>
              <a:rPr lang="en-US" sz="1600" dirty="0">
                <a:solidFill>
                  <a:srgbClr val="000000"/>
                </a:solidFill>
                <a:cs typeface="Arial" charset="0"/>
              </a:rPr>
              <a:t> </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0573" y="970005"/>
            <a:ext cx="4290060" cy="48463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2027661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en-US">
                <a:latin typeface="Arial" charset="0"/>
                <a:ea typeface="ＭＳ Ｐゴシック" charset="0"/>
              </a:rPr>
              <a:t>IBM PureSystems Family</a:t>
            </a:r>
          </a:p>
        </p:txBody>
      </p:sp>
      <p:pic>
        <p:nvPicPr>
          <p:cNvPr id="36866" name="Picture 45" descr="Accipiter Front View.tif"/>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93738" y="3605213"/>
            <a:ext cx="1087437"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Picture 46" descr="PureFlex_Silo"/>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92450" y="2352675"/>
            <a:ext cx="879475" cy="22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48" descr="PureData_Silo"/>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10463" y="2346325"/>
            <a:ext cx="898525"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14" descr="PureFlex_Bitmap_Black"/>
          <p:cNvPicPr>
            <a:picLocks noChangeAspect="1" noChangeArrowheads="1"/>
          </p:cNvPicPr>
          <p:nvPr/>
        </p:nvPicPr>
        <p:blipFill>
          <a:blip r:embed="rId5" cstate="print">
            <a:extLst>
              <a:ext uri="{28A0092B-C50C-407E-A947-70E740481C1C}">
                <a14:useLocalDpi xmlns:a14="http://schemas.microsoft.com/office/drawing/2010/main"/>
              </a:ext>
            </a:extLst>
          </a:blip>
          <a:srcRect l="2148" t="7512" r="1643" b="9926"/>
          <a:stretch>
            <a:fillRect/>
          </a:stretch>
        </p:blipFill>
        <p:spPr bwMode="auto">
          <a:xfrm>
            <a:off x="2887663" y="1481138"/>
            <a:ext cx="128905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69"/>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l="3253" t="13206" r="3165" b="17348"/>
          <a:stretch>
            <a:fillRect/>
          </a:stretch>
        </p:blipFill>
        <p:spPr bwMode="auto">
          <a:xfrm>
            <a:off x="7258050" y="1481138"/>
            <a:ext cx="1403350"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Picture 12" descr="PureApplication_Bitmap_Black"/>
          <p:cNvPicPr>
            <a:picLocks noChangeAspect="1" noChangeArrowheads="1"/>
          </p:cNvPicPr>
          <p:nvPr/>
        </p:nvPicPr>
        <p:blipFill>
          <a:blip r:embed="rId7" cstate="print">
            <a:extLst>
              <a:ext uri="{28A0092B-C50C-407E-A947-70E740481C1C}">
                <a14:useLocalDpi xmlns:a14="http://schemas.microsoft.com/office/drawing/2010/main"/>
              </a:ext>
            </a:extLst>
          </a:blip>
          <a:srcRect t="10661" b="7751"/>
          <a:stretch>
            <a:fillRect/>
          </a:stretch>
        </p:blipFill>
        <p:spPr bwMode="auto">
          <a:xfrm>
            <a:off x="4608513" y="1485900"/>
            <a:ext cx="22574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2" name="Picture 47" descr="PureApplication_Silo"/>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5294313" y="2346325"/>
            <a:ext cx="885825"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ectangle 38"/>
          <p:cNvSpPr/>
          <p:nvPr/>
        </p:nvSpPr>
        <p:spPr>
          <a:xfrm>
            <a:off x="0" y="5203825"/>
            <a:ext cx="9144000" cy="808038"/>
          </a:xfrm>
          <a:prstGeom prst="rect">
            <a:avLst/>
          </a:prstGeom>
          <a:solidFill>
            <a:srgbClr val="274C6D"/>
          </a:solidFill>
          <a:ln>
            <a:noFill/>
          </a:ln>
        </p:spPr>
        <p:style>
          <a:lnRef idx="1">
            <a:schemeClr val="accent1"/>
          </a:lnRef>
          <a:fillRef idx="3">
            <a:schemeClr val="accent1"/>
          </a:fillRef>
          <a:effectRef idx="2">
            <a:schemeClr val="accent1"/>
          </a:effectRef>
          <a:fontRef idx="minor">
            <a:schemeClr val="lt1"/>
          </a:fontRef>
        </p:style>
        <p:txBody>
          <a:bodyPr lIns="457200" anchor="ctr"/>
          <a:lstStyle/>
          <a:p>
            <a:pPr>
              <a:defRPr/>
            </a:pPr>
            <a:endParaRPr lang="en-US" sz="2300" dirty="0">
              <a:solidFill>
                <a:schemeClr val="bg1"/>
              </a:solidFill>
            </a:endParaRPr>
          </a:p>
        </p:txBody>
      </p:sp>
      <p:sp>
        <p:nvSpPr>
          <p:cNvPr id="36874" name="TextBox 39"/>
          <p:cNvSpPr txBox="1">
            <a:spLocks noChangeArrowheads="1"/>
          </p:cNvSpPr>
          <p:nvPr/>
        </p:nvSpPr>
        <p:spPr bwMode="auto">
          <a:xfrm>
            <a:off x="141288" y="5275263"/>
            <a:ext cx="2103437"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Infrastructure Components</a:t>
            </a:r>
          </a:p>
          <a:p>
            <a:pPr algn="ctr" eaLnBrk="1" hangingPunct="1">
              <a:lnSpc>
                <a:spcPct val="90000"/>
              </a:lnSpc>
              <a:spcBef>
                <a:spcPts val="500"/>
              </a:spcBef>
            </a:pPr>
            <a:r>
              <a:rPr lang="en-US" sz="1000" i="1">
                <a:solidFill>
                  <a:schemeClr val="bg1"/>
                </a:solidFill>
              </a:rPr>
              <a:t>Beyond Blades</a:t>
            </a:r>
          </a:p>
        </p:txBody>
      </p:sp>
      <p:sp>
        <p:nvSpPr>
          <p:cNvPr id="36875" name="TextBox 40"/>
          <p:cNvSpPr txBox="1">
            <a:spLocks noChangeArrowheads="1"/>
          </p:cNvSpPr>
          <p:nvPr/>
        </p:nvSpPr>
        <p:spPr bwMode="auto">
          <a:xfrm>
            <a:off x="2446338" y="5275263"/>
            <a:ext cx="210185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Integrated Infrastructure</a:t>
            </a:r>
          </a:p>
          <a:p>
            <a:pPr algn="ctr" eaLnBrk="1" hangingPunct="1">
              <a:lnSpc>
                <a:spcPct val="90000"/>
              </a:lnSpc>
              <a:spcBef>
                <a:spcPts val="500"/>
              </a:spcBef>
            </a:pPr>
            <a:r>
              <a:rPr lang="en-US" sz="1000" i="1">
                <a:solidFill>
                  <a:schemeClr val="bg1"/>
                </a:solidFill>
              </a:rPr>
              <a:t>Delivering Cloud </a:t>
            </a:r>
            <a:br>
              <a:rPr lang="en-US" sz="1000" i="1">
                <a:solidFill>
                  <a:schemeClr val="bg1"/>
                </a:solidFill>
              </a:rPr>
            </a:br>
            <a:r>
              <a:rPr lang="en-US" sz="1000" i="1">
                <a:solidFill>
                  <a:schemeClr val="bg1"/>
                </a:solidFill>
              </a:rPr>
              <a:t>Infrastructure Services</a:t>
            </a:r>
          </a:p>
        </p:txBody>
      </p:sp>
      <p:sp>
        <p:nvSpPr>
          <p:cNvPr id="36876" name="TextBox 41"/>
          <p:cNvSpPr txBox="1">
            <a:spLocks noChangeArrowheads="1"/>
          </p:cNvSpPr>
          <p:nvPr/>
        </p:nvSpPr>
        <p:spPr bwMode="auto">
          <a:xfrm>
            <a:off x="4673600" y="5275263"/>
            <a:ext cx="21034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Application Platform</a:t>
            </a:r>
          </a:p>
          <a:p>
            <a:pPr algn="ctr" eaLnBrk="1" hangingPunct="1">
              <a:lnSpc>
                <a:spcPct val="90000"/>
              </a:lnSpc>
              <a:spcBef>
                <a:spcPts val="500"/>
              </a:spcBef>
            </a:pPr>
            <a:r>
              <a:rPr lang="en-US" sz="1000" i="1">
                <a:solidFill>
                  <a:schemeClr val="bg1"/>
                </a:solidFill>
              </a:rPr>
              <a:t>Delivering Cloud Application</a:t>
            </a:r>
            <a:br>
              <a:rPr lang="en-US" sz="1000" i="1">
                <a:solidFill>
                  <a:schemeClr val="bg1"/>
                </a:solidFill>
              </a:rPr>
            </a:br>
            <a:r>
              <a:rPr lang="en-US" sz="1000" i="1">
                <a:solidFill>
                  <a:schemeClr val="bg1"/>
                </a:solidFill>
              </a:rPr>
              <a:t>Platform Services</a:t>
            </a:r>
          </a:p>
        </p:txBody>
      </p:sp>
      <p:sp>
        <p:nvSpPr>
          <p:cNvPr id="36877" name="TextBox 42"/>
          <p:cNvSpPr txBox="1">
            <a:spLocks noChangeArrowheads="1"/>
          </p:cNvSpPr>
          <p:nvPr/>
        </p:nvSpPr>
        <p:spPr bwMode="auto">
          <a:xfrm>
            <a:off x="6938963" y="5275263"/>
            <a:ext cx="2103437"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Data Platform</a:t>
            </a:r>
          </a:p>
          <a:p>
            <a:pPr algn="ctr" eaLnBrk="1" hangingPunct="1">
              <a:lnSpc>
                <a:spcPct val="90000"/>
              </a:lnSpc>
              <a:spcBef>
                <a:spcPts val="500"/>
              </a:spcBef>
            </a:pPr>
            <a:r>
              <a:rPr lang="en-US" sz="1000" i="1">
                <a:solidFill>
                  <a:schemeClr val="bg1"/>
                </a:solidFill>
              </a:rPr>
              <a:t>Delivering Big Data</a:t>
            </a:r>
            <a:br>
              <a:rPr lang="en-US" sz="1000" i="1">
                <a:solidFill>
                  <a:schemeClr val="bg1"/>
                </a:solidFill>
              </a:rPr>
            </a:br>
            <a:r>
              <a:rPr lang="en-US" sz="1000" i="1">
                <a:solidFill>
                  <a:schemeClr val="bg1"/>
                </a:solidFill>
              </a:rPr>
              <a:t>Platform Services</a:t>
            </a:r>
          </a:p>
        </p:txBody>
      </p:sp>
      <p:sp>
        <p:nvSpPr>
          <p:cNvPr id="17" name="5-Point Star 16"/>
          <p:cNvSpPr>
            <a:spLocks noChangeAspect="1"/>
          </p:cNvSpPr>
          <p:nvPr/>
        </p:nvSpPr>
        <p:spPr>
          <a:xfrm>
            <a:off x="5554663" y="1893888"/>
            <a:ext cx="365125" cy="366712"/>
          </a:xfrm>
          <a:prstGeom prst="star5">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err="1">
              <a:solidFill>
                <a:schemeClr val="tx1"/>
              </a:solidFill>
            </a:endParaRPr>
          </a:p>
        </p:txBody>
      </p:sp>
      <p:pic>
        <p:nvPicPr>
          <p:cNvPr id="20" name="Picture 31"/>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l="9420" t="33775" r="11799" b="8354"/>
          <a:stretch/>
        </p:blipFill>
        <p:spPr bwMode="auto">
          <a:xfrm>
            <a:off x="407988" y="1489075"/>
            <a:ext cx="1692275" cy="30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cap="rnd">
                <a:solidFill>
                  <a:schemeClr val="bg2"/>
                </a:solidFill>
                <a:prstDash val="sysDot"/>
                <a:miter lim="800000"/>
                <a:headEnd/>
                <a:tailEnd/>
              </a14:hiddenLine>
            </a:ext>
            <a:ext uri="{AF507438-7753-43E0-B8FC-AC1667EBCBE1}">
              <a14:hiddenEffects xmlns:a14="http://schemas.microsoft.com/office/drawing/2010/main">
                <a:effectLst>
                  <a:outerShdw blurRad="63500" dist="17961" dir="2700000" algn="ctr" rotWithShape="0">
                    <a:schemeClr val="accent1">
                      <a:gamma/>
                      <a:shade val="60000"/>
                      <a:invGamma/>
                      <a:alpha val="74998"/>
                    </a:schemeClr>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4"/>
          <p:cNvSpPr>
            <a:spLocks noGrp="1"/>
          </p:cNvSpPr>
          <p:nvPr>
            <p:ph type="title"/>
          </p:nvPr>
        </p:nvSpPr>
        <p:spPr>
          <a:xfrm>
            <a:off x="133350" y="631825"/>
            <a:ext cx="8686800" cy="639763"/>
          </a:xfrm>
        </p:spPr>
        <p:txBody>
          <a:bodyPr/>
          <a:lstStyle/>
          <a:p>
            <a:r>
              <a:rPr lang="en-US">
                <a:latin typeface="Arial" charset="0"/>
                <a:ea typeface="ＭＳ Ｐゴシック" charset="0"/>
              </a:rPr>
              <a:t>IBM PureApplication System</a:t>
            </a:r>
          </a:p>
        </p:txBody>
      </p:sp>
      <p:sp>
        <p:nvSpPr>
          <p:cNvPr id="77" name="TextBox 76"/>
          <p:cNvSpPr txBox="1"/>
          <p:nvPr/>
        </p:nvSpPr>
        <p:spPr>
          <a:xfrm>
            <a:off x="4687888" y="1416050"/>
            <a:ext cx="3962400" cy="908050"/>
          </a:xfrm>
          <a:prstGeom prst="rect">
            <a:avLst/>
          </a:prstGeom>
          <a:noFill/>
        </p:spPr>
        <p:txBody>
          <a:bodyPr>
            <a:spAutoFit/>
          </a:bodyPr>
          <a:lstStyle/>
          <a:p>
            <a:pPr>
              <a:defRPr/>
            </a:pPr>
            <a:r>
              <a:rPr lang="en-US" sz="1900" b="1" dirty="0"/>
              <a:t>Transactional workloads</a:t>
            </a:r>
          </a:p>
          <a:p>
            <a:pPr marL="223838" indent="-223838">
              <a:buFont typeface="Arial"/>
              <a:buChar char="•"/>
              <a:defRPr/>
            </a:pPr>
            <a:r>
              <a:rPr lang="en-US" sz="1700" dirty="0"/>
              <a:t>WebSphere and DB2 workloads</a:t>
            </a:r>
          </a:p>
          <a:p>
            <a:pPr marL="223838" indent="-223838">
              <a:buFont typeface="Arial"/>
              <a:buChar char="•"/>
              <a:defRPr/>
            </a:pPr>
            <a:r>
              <a:rPr lang="en-US" sz="1700" dirty="0"/>
              <a:t>x86 or Power models</a:t>
            </a:r>
          </a:p>
        </p:txBody>
      </p:sp>
      <p:sp>
        <p:nvSpPr>
          <p:cNvPr id="82" name="TextBox 81"/>
          <p:cNvSpPr txBox="1"/>
          <p:nvPr/>
        </p:nvSpPr>
        <p:spPr>
          <a:xfrm>
            <a:off x="4687888" y="4395788"/>
            <a:ext cx="3962400" cy="1431925"/>
          </a:xfrm>
          <a:prstGeom prst="rect">
            <a:avLst/>
          </a:prstGeom>
          <a:noFill/>
        </p:spPr>
        <p:txBody>
          <a:bodyPr>
            <a:spAutoFit/>
          </a:bodyPr>
          <a:lstStyle/>
          <a:p>
            <a:pPr>
              <a:defRPr/>
            </a:pPr>
            <a:r>
              <a:rPr lang="en-US" sz="1900" b="1" dirty="0"/>
              <a:t>Pattern based deployments</a:t>
            </a:r>
          </a:p>
          <a:p>
            <a:pPr marL="223838" indent="-223838">
              <a:buFont typeface="Arial"/>
              <a:buChar char="•"/>
              <a:defRPr/>
            </a:pPr>
            <a:r>
              <a:rPr lang="en-US" sz="1700" dirty="0"/>
              <a:t>Policy based scaling</a:t>
            </a:r>
          </a:p>
          <a:p>
            <a:pPr marL="223838" indent="-223838">
              <a:buFont typeface="Arial"/>
              <a:buChar char="•"/>
              <a:defRPr/>
            </a:pPr>
            <a:r>
              <a:rPr lang="en-US" sz="1700" dirty="0"/>
              <a:t>Middleware-aware management</a:t>
            </a:r>
          </a:p>
          <a:p>
            <a:pPr marL="223838" indent="-223838">
              <a:buFont typeface="Arial"/>
              <a:buChar char="•"/>
              <a:defRPr/>
            </a:pPr>
            <a:r>
              <a:rPr lang="en-US" sz="1700" dirty="0"/>
              <a:t>Virtual appliance, system, and application patterns</a:t>
            </a:r>
          </a:p>
        </p:txBody>
      </p:sp>
      <p:pic>
        <p:nvPicPr>
          <p:cNvPr id="147" name="Picture 74" descr="PureApplication_Silo"/>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438253" y="1664404"/>
            <a:ext cx="1106675" cy="2788920"/>
          </a:xfrm>
          <a:prstGeom prst="rect">
            <a:avLst/>
          </a:prstGeom>
          <a:noFill/>
          <a:ln>
            <a:noFill/>
          </a:ln>
          <a:effectLst>
            <a:reflection stA="50000" endPos="75000" dist="127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4687888" y="2513013"/>
            <a:ext cx="3962400" cy="1692275"/>
          </a:xfrm>
          <a:prstGeom prst="rect">
            <a:avLst/>
          </a:prstGeom>
          <a:noFill/>
        </p:spPr>
        <p:txBody>
          <a:bodyPr>
            <a:spAutoFit/>
          </a:bodyPr>
          <a:lstStyle/>
          <a:p>
            <a:pPr>
              <a:defRPr/>
            </a:pPr>
            <a:r>
              <a:rPr lang="en-US" sz="1900" b="1" dirty="0"/>
              <a:t>Pre-Integrated by IBM</a:t>
            </a:r>
          </a:p>
          <a:p>
            <a:pPr marL="223838" indent="-223838">
              <a:buFont typeface="Arial"/>
              <a:buChar char="•"/>
              <a:defRPr/>
            </a:pPr>
            <a:r>
              <a:rPr lang="en-US" sz="1700" dirty="0"/>
              <a:t>Pre-integrated hardware</a:t>
            </a:r>
          </a:p>
          <a:p>
            <a:pPr marL="223838" indent="-223838">
              <a:buFont typeface="Arial"/>
              <a:buChar char="•"/>
              <a:defRPr/>
            </a:pPr>
            <a:r>
              <a:rPr lang="en-US" sz="1700" dirty="0"/>
              <a:t>Pre-configured and tuned</a:t>
            </a:r>
          </a:p>
          <a:p>
            <a:pPr marL="223838" indent="-223838">
              <a:buFont typeface="Arial"/>
              <a:buChar char="•"/>
              <a:defRPr/>
            </a:pPr>
            <a:r>
              <a:rPr lang="en-US" sz="1700" dirty="0"/>
              <a:t>Pre-configured monitoring</a:t>
            </a:r>
          </a:p>
          <a:p>
            <a:pPr marL="223838" indent="-223838">
              <a:buFont typeface="Arial"/>
              <a:buChar char="•"/>
              <a:defRPr/>
            </a:pPr>
            <a:r>
              <a:rPr lang="en-US" sz="1700" dirty="0"/>
              <a:t>Pre-configured security</a:t>
            </a:r>
          </a:p>
          <a:p>
            <a:pPr marL="223838" indent="-223838">
              <a:buFont typeface="Arial"/>
              <a:buChar char="•"/>
              <a:defRPr/>
            </a:pPr>
            <a:r>
              <a:rPr lang="en-US" sz="1700" dirty="0"/>
              <a:t>Pre-integrated cloud</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Line 1"/>
          <p:cNvSpPr>
            <a:spLocks noChangeShapeType="1"/>
          </p:cNvSpPr>
          <p:nvPr/>
        </p:nvSpPr>
        <p:spPr bwMode="auto">
          <a:xfrm>
            <a:off x="260078" y="549176"/>
            <a:ext cx="8619381" cy="0"/>
          </a:xfrm>
          <a:prstGeom prst="line">
            <a:avLst/>
          </a:prstGeom>
          <a:noFill/>
          <a:ln w="9525">
            <a:solidFill>
              <a:srgbClr val="000000"/>
            </a:solidFill>
            <a:round/>
            <a:headEnd/>
            <a:tailEnd/>
          </a:ln>
        </p:spPr>
        <p:txBody>
          <a:bodyPr lIns="0" tIns="0" rIns="0" bIns="0"/>
          <a:lstStyle/>
          <a:p>
            <a:endParaRPr lang="en-US"/>
          </a:p>
        </p:txBody>
      </p:sp>
      <p:sp>
        <p:nvSpPr>
          <p:cNvPr id="146435" name="Rectangle 2"/>
          <p:cNvSpPr>
            <a:spLocks/>
          </p:cNvSpPr>
          <p:nvPr/>
        </p:nvSpPr>
        <p:spPr bwMode="auto">
          <a:xfrm>
            <a:off x="4980533" y="6670476"/>
            <a:ext cx="3071813" cy="178594"/>
          </a:xfrm>
          <a:prstGeom prst="rect">
            <a:avLst/>
          </a:prstGeom>
          <a:noFill/>
          <a:ln w="9525">
            <a:noFill/>
            <a:miter lim="800000"/>
            <a:headEnd/>
            <a:tailEnd/>
          </a:ln>
        </p:spPr>
        <p:txBody>
          <a:bodyPr lIns="26788" tIns="26788" rIns="26788" bIns="26788"/>
          <a:lstStyle/>
          <a:p>
            <a:pPr algn="r"/>
            <a:r>
              <a:rPr lang="en-US" sz="800">
                <a:ea typeface="ＭＳ Ｐゴシック" pitchFamily="34" charset="-128"/>
                <a:cs typeface="Arial" charset="0"/>
                <a:sym typeface="Arial" charset="0"/>
              </a:rPr>
              <a:t>© 2012 IBM Corporation</a:t>
            </a:r>
          </a:p>
        </p:txBody>
      </p:sp>
      <p:pic>
        <p:nvPicPr>
          <p:cNvPr id="146436" name="Picture 3"/>
          <p:cNvPicPr>
            <a:picLocks noChangeAspect="1" noChangeArrowheads="1"/>
          </p:cNvPicPr>
          <p:nvPr/>
        </p:nvPicPr>
        <p:blipFill>
          <a:blip r:embed="rId2"/>
          <a:srcRect/>
          <a:stretch>
            <a:fillRect/>
          </a:stretch>
        </p:blipFill>
        <p:spPr bwMode="auto">
          <a:xfrm>
            <a:off x="180827" y="150689"/>
            <a:ext cx="1060400" cy="402952"/>
          </a:xfrm>
          <a:prstGeom prst="rect">
            <a:avLst/>
          </a:prstGeom>
          <a:noFill/>
          <a:ln w="9525">
            <a:noFill/>
            <a:miter lim="800000"/>
            <a:headEnd/>
            <a:tailEnd/>
          </a:ln>
        </p:spPr>
      </p:pic>
      <p:pic>
        <p:nvPicPr>
          <p:cNvPr id="146437" name="Picture 4"/>
          <p:cNvPicPr>
            <a:picLocks noChangeAspect="1" noChangeArrowheads="1"/>
          </p:cNvPicPr>
          <p:nvPr/>
        </p:nvPicPr>
        <p:blipFill>
          <a:blip r:embed="rId3"/>
          <a:srcRect/>
          <a:stretch>
            <a:fillRect/>
          </a:stretch>
        </p:blipFill>
        <p:spPr bwMode="auto">
          <a:xfrm>
            <a:off x="1294805" y="250031"/>
            <a:ext cx="1463353" cy="303609"/>
          </a:xfrm>
          <a:prstGeom prst="rect">
            <a:avLst/>
          </a:prstGeom>
          <a:noFill/>
          <a:ln w="9525">
            <a:noFill/>
            <a:miter lim="800000"/>
            <a:headEnd/>
            <a:tailEnd/>
          </a:ln>
        </p:spPr>
      </p:pic>
      <p:pic>
        <p:nvPicPr>
          <p:cNvPr id="146438" name="Picture 5"/>
          <p:cNvPicPr>
            <a:picLocks noChangeArrowheads="1"/>
          </p:cNvPicPr>
          <p:nvPr/>
        </p:nvPicPr>
        <p:blipFill>
          <a:blip r:embed="rId4"/>
          <a:srcRect/>
          <a:stretch>
            <a:fillRect/>
          </a:stretch>
        </p:blipFill>
        <p:spPr bwMode="auto">
          <a:xfrm>
            <a:off x="6460629" y="5581"/>
            <a:ext cx="4446984" cy="6858000"/>
          </a:xfrm>
          <a:prstGeom prst="rect">
            <a:avLst/>
          </a:prstGeom>
          <a:noFill/>
          <a:ln w="9525">
            <a:noFill/>
            <a:miter lim="800000"/>
            <a:headEnd/>
            <a:tailEnd/>
          </a:ln>
        </p:spPr>
      </p:pic>
      <p:sp>
        <p:nvSpPr>
          <p:cNvPr id="146439" name="Freeform 6"/>
          <p:cNvSpPr>
            <a:spLocks/>
          </p:cNvSpPr>
          <p:nvPr/>
        </p:nvSpPr>
        <p:spPr bwMode="auto">
          <a:xfrm>
            <a:off x="1122908" y="937617"/>
            <a:ext cx="7759898" cy="5049738"/>
          </a:xfrm>
          <a:custGeom>
            <a:avLst/>
            <a:gdLst>
              <a:gd name="T0" fmla="*/ 0 w 21600"/>
              <a:gd name="T1" fmla="*/ 1216924 h 21600"/>
              <a:gd name="T2" fmla="*/ 2612435 w 21600"/>
              <a:gd name="T3" fmla="*/ 0 h 21600"/>
              <a:gd name="T4" fmla="*/ 11036300 w 21600"/>
              <a:gd name="T5" fmla="*/ 0 h 21600"/>
              <a:gd name="T6" fmla="*/ 11036300 w 21600"/>
              <a:gd name="T7" fmla="*/ 7181850 h 21600"/>
              <a:gd name="T8" fmla="*/ 2601195 w 21600"/>
              <a:gd name="T9" fmla="*/ 7181850 h 21600"/>
              <a:gd name="T10" fmla="*/ 0 w 21600"/>
              <a:gd name="T11" fmla="*/ 5953621 h 21600"/>
              <a:gd name="T12" fmla="*/ 0 w 21600"/>
              <a:gd name="T13" fmla="*/ 1216924 h 21600"/>
              <a:gd name="T14" fmla="*/ 0 w 21600"/>
              <a:gd name="T15" fmla="*/ 1216924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3660"/>
                </a:moveTo>
                <a:lnTo>
                  <a:pt x="5113" y="0"/>
                </a:lnTo>
                <a:lnTo>
                  <a:pt x="21600" y="0"/>
                </a:lnTo>
                <a:lnTo>
                  <a:pt x="21600" y="21600"/>
                </a:lnTo>
                <a:lnTo>
                  <a:pt x="5091" y="21600"/>
                </a:lnTo>
                <a:lnTo>
                  <a:pt x="0" y="17906"/>
                </a:lnTo>
                <a:lnTo>
                  <a:pt x="0" y="3660"/>
                </a:lnTo>
                <a:close/>
                <a:moveTo>
                  <a:pt x="0" y="3660"/>
                </a:moveTo>
              </a:path>
            </a:pathLst>
          </a:custGeom>
          <a:gradFill rotWithShape="0">
            <a:gsLst>
              <a:gs pos="0">
                <a:srgbClr val="CAD3E4">
                  <a:alpha val="71001"/>
                </a:srgbClr>
              </a:gs>
              <a:gs pos="100000">
                <a:srgbClr val="FFFFFF">
                  <a:alpha val="0"/>
                </a:srgbClr>
              </a:gs>
            </a:gsLst>
            <a:lin ang="0" scaled="1"/>
          </a:gradFill>
          <a:ln w="9525">
            <a:noFill/>
            <a:round/>
            <a:headEnd/>
            <a:tailEnd/>
          </a:ln>
        </p:spPr>
        <p:txBody>
          <a:bodyPr lIns="0" tIns="0" rIns="0" bIns="0"/>
          <a:lstStyle/>
          <a:p>
            <a:endParaRPr lang="en-US"/>
          </a:p>
        </p:txBody>
      </p:sp>
      <p:sp>
        <p:nvSpPr>
          <p:cNvPr id="146440" name="Rectangle 7"/>
          <p:cNvSpPr>
            <a:spLocks noGrp="1" noChangeArrowheads="1"/>
          </p:cNvSpPr>
          <p:nvPr>
            <p:ph type="title"/>
          </p:nvPr>
        </p:nvSpPr>
        <p:spPr bwMode="auto">
          <a:xfrm>
            <a:off x="250031" y="610568"/>
            <a:ext cx="8765605" cy="988963"/>
          </a:xfrm>
          <a:noFill/>
          <a:ln>
            <a:miter lim="800000"/>
            <a:headEnd/>
            <a:tailEnd/>
          </a:ln>
        </p:spPr>
        <p:txBody>
          <a:bodyPr wrap="square" lIns="0" tIns="0" rIns="0" bIns="0" numCol="1" anchor="t" anchorCtr="0" compatLnSpc="1">
            <a:prstTxWarp prst="textNoShape">
              <a:avLst/>
            </a:prstTxWarp>
          </a:bodyPr>
          <a:lstStyle/>
          <a:p>
            <a:pPr eaLnBrk="1" hangingPunct="1"/>
            <a:r>
              <a:rPr lang="en-US" smtClean="0"/>
              <a:t>IBM PureApplication System configurations</a:t>
            </a:r>
          </a:p>
        </p:txBody>
      </p:sp>
      <p:sp>
        <p:nvSpPr>
          <p:cNvPr id="146441" name="AutoShape 8"/>
          <p:cNvSpPr>
            <a:spLocks/>
          </p:cNvSpPr>
          <p:nvPr/>
        </p:nvSpPr>
        <p:spPr bwMode="auto">
          <a:xfrm>
            <a:off x="2177728" y="4325318"/>
            <a:ext cx="4955977" cy="839391"/>
          </a:xfrm>
          <a:prstGeom prst="roundRect">
            <a:avLst>
              <a:gd name="adj" fmla="val 11657"/>
            </a:avLst>
          </a:prstGeom>
          <a:gradFill rotWithShape="0">
            <a:gsLst>
              <a:gs pos="0">
                <a:srgbClr val="CAD3E4">
                  <a:alpha val="71001"/>
                </a:srgbClr>
              </a:gs>
              <a:gs pos="100000">
                <a:srgbClr val="FFFFFF"/>
              </a:gs>
            </a:gsLst>
            <a:lin ang="5400000" scaled="1"/>
          </a:gradFill>
          <a:ln w="28575">
            <a:solidFill>
              <a:srgbClr val="729A00"/>
            </a:solidFill>
            <a:round/>
            <a:headEnd/>
            <a:tailEnd/>
          </a:ln>
        </p:spPr>
        <p:txBody>
          <a:bodyPr lIns="0" tIns="0" rIns="0" bIns="0"/>
          <a:lstStyle/>
          <a:p>
            <a:pPr algn="ctr"/>
            <a:endParaRPr lang="en-US"/>
          </a:p>
        </p:txBody>
      </p:sp>
      <p:sp>
        <p:nvSpPr>
          <p:cNvPr id="146442" name="Rectangle 9"/>
          <p:cNvSpPr>
            <a:spLocks/>
          </p:cNvSpPr>
          <p:nvPr/>
        </p:nvSpPr>
        <p:spPr bwMode="auto">
          <a:xfrm>
            <a:off x="2469058" y="4411266"/>
            <a:ext cx="4179094" cy="607219"/>
          </a:xfrm>
          <a:prstGeom prst="rect">
            <a:avLst/>
          </a:prstGeom>
          <a:noFill/>
          <a:ln w="9525">
            <a:noFill/>
            <a:miter lim="800000"/>
            <a:headEnd/>
            <a:tailEnd/>
          </a:ln>
        </p:spPr>
        <p:txBody>
          <a:bodyPr lIns="26788" tIns="26788" rIns="26788" bIns="26788"/>
          <a:lstStyle/>
          <a:p>
            <a:pPr marL="139522" indent="-139522" algn="ctr"/>
            <a:r>
              <a:rPr lang="en-US" sz="1300">
                <a:latin typeface="Arial Bold" pitchFamily="34" charset="0"/>
                <a:ea typeface="ＭＳ Ｐゴシック" pitchFamily="34" charset="-128"/>
                <a:cs typeface="Arial Bold" pitchFamily="34" charset="0"/>
                <a:sym typeface="Arial Bold" pitchFamily="34" charset="0"/>
              </a:rPr>
              <a:t>6.4 TB SSD storage</a:t>
            </a:r>
            <a:endParaRPr lang="en-US" sz="1700">
              <a:ea typeface="ＭＳ Ｐゴシック" pitchFamily="34" charset="-128"/>
              <a:cs typeface="Lucida Grande"/>
              <a:sym typeface="Arial" charset="0"/>
            </a:endParaRPr>
          </a:p>
          <a:p>
            <a:pPr marL="139522" indent="-139522" algn="ctr"/>
            <a:r>
              <a:rPr lang="en-US" sz="1300">
                <a:latin typeface="Arial Bold" pitchFamily="34" charset="0"/>
                <a:ea typeface="ＭＳ Ｐゴシック" pitchFamily="34" charset="-128"/>
                <a:cs typeface="Arial Bold" pitchFamily="34" charset="0"/>
                <a:sym typeface="Arial Bold" pitchFamily="34" charset="0"/>
              </a:rPr>
              <a:t>48.0 TB HDD storage</a:t>
            </a:r>
            <a:endParaRPr lang="en-US" sz="1700">
              <a:ea typeface="ＭＳ Ｐゴシック" pitchFamily="34" charset="-128"/>
              <a:cs typeface="Lucida Grande"/>
              <a:sym typeface="Arial" charset="0"/>
            </a:endParaRPr>
          </a:p>
          <a:p>
            <a:pPr marL="139522" indent="-139522" algn="ctr"/>
            <a:r>
              <a:rPr lang="en-US" sz="1300">
                <a:latin typeface="Arial Bold" pitchFamily="34" charset="0"/>
                <a:ea typeface="ＭＳ Ｐゴシック" pitchFamily="34" charset="-128"/>
                <a:cs typeface="Arial Bold" pitchFamily="34" charset="0"/>
                <a:sym typeface="Arial Bold" pitchFamily="34" charset="0"/>
              </a:rPr>
              <a:t>Application Services entitlement</a:t>
            </a:r>
          </a:p>
        </p:txBody>
      </p:sp>
      <p:grpSp>
        <p:nvGrpSpPr>
          <p:cNvPr id="146443" name="Group 13"/>
          <p:cNvGrpSpPr>
            <a:grpSpLocks/>
          </p:cNvGrpSpPr>
          <p:nvPr/>
        </p:nvGrpSpPr>
        <p:grpSpPr bwMode="auto">
          <a:xfrm>
            <a:off x="1955602" y="2139777"/>
            <a:ext cx="1330523" cy="1143000"/>
            <a:chOff x="0" y="0"/>
            <a:chExt cx="1192" cy="1024"/>
          </a:xfrm>
        </p:grpSpPr>
        <p:sp>
          <p:nvSpPr>
            <p:cNvPr id="146478" name="Oval 10"/>
            <p:cNvSpPr>
              <a:spLocks/>
            </p:cNvSpPr>
            <p:nvPr/>
          </p:nvSpPr>
          <p:spPr bwMode="auto">
            <a:xfrm>
              <a:off x="63" y="0"/>
              <a:ext cx="1072" cy="1024"/>
            </a:xfrm>
            <a:prstGeom prst="ellipse">
              <a:avLst/>
            </a:prstGeom>
            <a:gradFill rotWithShape="0">
              <a:gsLst>
                <a:gs pos="0">
                  <a:srgbClr val="CAD3E4">
                    <a:alpha val="71001"/>
                  </a:srgbClr>
                </a:gs>
                <a:gs pos="100000">
                  <a:srgbClr val="FFFFFF"/>
                </a:gs>
              </a:gsLst>
              <a:lin ang="5400000" scaled="1"/>
            </a:gradFill>
            <a:ln w="28575">
              <a:solidFill>
                <a:srgbClr val="729A00"/>
              </a:solidFill>
              <a:round/>
              <a:headEnd/>
              <a:tailEnd/>
            </a:ln>
          </p:spPr>
          <p:txBody>
            <a:bodyPr lIns="0" tIns="0" rIns="0" bIns="0"/>
            <a:lstStyle/>
            <a:p>
              <a:pPr algn="ctr"/>
              <a:endParaRPr lang="en-US"/>
            </a:p>
          </p:txBody>
        </p:sp>
        <p:sp>
          <p:nvSpPr>
            <p:cNvPr id="146479" name="Rectangle 11"/>
            <p:cNvSpPr>
              <a:spLocks/>
            </p:cNvSpPr>
            <p:nvPr/>
          </p:nvSpPr>
          <p:spPr bwMode="auto">
            <a:xfrm>
              <a:off x="176" y="482"/>
              <a:ext cx="883" cy="374"/>
            </a:xfrm>
            <a:prstGeom prst="rect">
              <a:avLst/>
            </a:prstGeom>
            <a:noFill/>
            <a:ln w="9525">
              <a:noFill/>
              <a:miter lim="800000"/>
              <a:headEnd/>
              <a:tailEnd/>
            </a:ln>
          </p:spPr>
          <p:txBody>
            <a:bodyPr wrap="none" lIns="38100" tIns="38100" rIns="38100" bIns="38100">
              <a:spAutoFit/>
            </a:bodyPr>
            <a:lstStyle/>
            <a:p>
              <a:pPr algn="ctr">
                <a:lnSpc>
                  <a:spcPct val="85000"/>
                </a:lnSpc>
              </a:pPr>
              <a:r>
                <a:rPr lang="en-US" sz="1300">
                  <a:solidFill>
                    <a:srgbClr val="729A00"/>
                  </a:solidFill>
                  <a:latin typeface="Arial Bold" pitchFamily="34" charset="0"/>
                  <a:ea typeface="ＭＳ Ｐゴシック" pitchFamily="34" charset="-128"/>
                  <a:cs typeface="Arial Bold" pitchFamily="34" charset="0"/>
                  <a:sym typeface="Arial Bold" pitchFamily="34" charset="0"/>
                </a:rPr>
                <a:t>96 Cores</a:t>
              </a:r>
              <a:endParaRPr lang="en-US" sz="1300">
                <a:ea typeface="ＭＳ Ｐゴシック" pitchFamily="34" charset="-128"/>
                <a:cs typeface="Lucida Grande"/>
                <a:sym typeface="Arial" charset="0"/>
              </a:endParaRPr>
            </a:p>
            <a:p>
              <a:pPr algn="ctr">
                <a:lnSpc>
                  <a:spcPct val="85000"/>
                </a:lnSpc>
              </a:pPr>
              <a:r>
                <a:rPr lang="en-US" sz="1300">
                  <a:solidFill>
                    <a:srgbClr val="729A00"/>
                  </a:solidFill>
                  <a:latin typeface="Arial Bold" pitchFamily="34" charset="0"/>
                  <a:ea typeface="ＭＳ Ｐゴシック" pitchFamily="34" charset="-128"/>
                  <a:cs typeface="Arial Bold" pitchFamily="34" charset="0"/>
                  <a:sym typeface="Arial Bold" pitchFamily="34" charset="0"/>
                </a:rPr>
                <a:t>1.5 TB Ram</a:t>
              </a:r>
            </a:p>
          </p:txBody>
        </p:sp>
        <p:sp>
          <p:nvSpPr>
            <p:cNvPr id="146480" name="Rectangle 12"/>
            <p:cNvSpPr>
              <a:spLocks/>
            </p:cNvSpPr>
            <p:nvPr/>
          </p:nvSpPr>
          <p:spPr bwMode="auto">
            <a:xfrm>
              <a:off x="0" y="72"/>
              <a:ext cx="1192" cy="368"/>
            </a:xfrm>
            <a:prstGeom prst="rect">
              <a:avLst/>
            </a:prstGeom>
            <a:noFill/>
            <a:ln w="9525">
              <a:noFill/>
              <a:miter lim="800000"/>
              <a:headEnd/>
              <a:tailEnd/>
            </a:ln>
          </p:spPr>
          <p:txBody>
            <a:bodyPr lIns="38100" tIns="38100" rIns="38100" bIns="38100"/>
            <a:lstStyle/>
            <a:p>
              <a:pPr algn="ctr">
                <a:lnSpc>
                  <a:spcPct val="95000"/>
                </a:lnSpc>
              </a:pPr>
              <a:r>
                <a:rPr lang="en-US" sz="1300">
                  <a:latin typeface="Arial Bold Italic" pitchFamily="34" charset="0"/>
                  <a:ea typeface="ＭＳ Ｐゴシック" pitchFamily="34" charset="-128"/>
                  <a:cs typeface="Arial Bold Italic" pitchFamily="34" charset="0"/>
                  <a:sym typeface="Arial Bold Italic" pitchFamily="34" charset="0"/>
                </a:rPr>
                <a:t>W1500</a:t>
              </a:r>
              <a:endParaRPr lang="en-US" sz="1300">
                <a:ea typeface="ＭＳ Ｐゴシック" pitchFamily="34" charset="-128"/>
                <a:cs typeface="Lucida Grande"/>
                <a:sym typeface="Arial" charset="0"/>
              </a:endParaRPr>
            </a:p>
            <a:p>
              <a:pPr algn="ctr">
                <a:lnSpc>
                  <a:spcPct val="95000"/>
                </a:lnSpc>
              </a:pPr>
              <a:r>
                <a:rPr lang="en-US" sz="1300">
                  <a:latin typeface="Arial Bold Italic" pitchFamily="34" charset="0"/>
                  <a:ea typeface="ＭＳ Ｐゴシック" pitchFamily="34" charset="-128"/>
                  <a:cs typeface="Arial Bold Italic" pitchFamily="34" charset="0"/>
                  <a:sym typeface="Arial Bold Italic" pitchFamily="34" charset="0"/>
                </a:rPr>
                <a:t>-96</a:t>
              </a:r>
            </a:p>
          </p:txBody>
        </p:sp>
      </p:grpSp>
      <p:grpSp>
        <p:nvGrpSpPr>
          <p:cNvPr id="146444" name="Group 17"/>
          <p:cNvGrpSpPr>
            <a:grpSpLocks/>
          </p:cNvGrpSpPr>
          <p:nvPr/>
        </p:nvGrpSpPr>
        <p:grpSpPr bwMode="auto">
          <a:xfrm>
            <a:off x="3225850" y="2139777"/>
            <a:ext cx="1330523" cy="1143000"/>
            <a:chOff x="0" y="0"/>
            <a:chExt cx="1192" cy="1024"/>
          </a:xfrm>
        </p:grpSpPr>
        <p:sp>
          <p:nvSpPr>
            <p:cNvPr id="146475" name="Oval 14"/>
            <p:cNvSpPr>
              <a:spLocks/>
            </p:cNvSpPr>
            <p:nvPr/>
          </p:nvSpPr>
          <p:spPr bwMode="auto">
            <a:xfrm>
              <a:off x="73" y="0"/>
              <a:ext cx="1072" cy="1024"/>
            </a:xfrm>
            <a:prstGeom prst="ellipse">
              <a:avLst/>
            </a:prstGeom>
            <a:gradFill rotWithShape="0">
              <a:gsLst>
                <a:gs pos="0">
                  <a:srgbClr val="CAD3E4">
                    <a:alpha val="71001"/>
                  </a:srgbClr>
                </a:gs>
                <a:gs pos="100000">
                  <a:srgbClr val="FFFFFF"/>
                </a:gs>
              </a:gsLst>
              <a:lin ang="5400000" scaled="1"/>
            </a:gradFill>
            <a:ln w="28575">
              <a:solidFill>
                <a:srgbClr val="729A00"/>
              </a:solidFill>
              <a:round/>
              <a:headEnd/>
              <a:tailEnd/>
            </a:ln>
          </p:spPr>
          <p:txBody>
            <a:bodyPr lIns="0" tIns="0" rIns="0" bIns="0"/>
            <a:lstStyle/>
            <a:p>
              <a:pPr algn="ctr"/>
              <a:endParaRPr lang="en-US"/>
            </a:p>
          </p:txBody>
        </p:sp>
        <p:sp>
          <p:nvSpPr>
            <p:cNvPr id="146476" name="Rectangle 15"/>
            <p:cNvSpPr>
              <a:spLocks/>
            </p:cNvSpPr>
            <p:nvPr/>
          </p:nvSpPr>
          <p:spPr bwMode="auto">
            <a:xfrm>
              <a:off x="176" y="482"/>
              <a:ext cx="883" cy="374"/>
            </a:xfrm>
            <a:prstGeom prst="rect">
              <a:avLst/>
            </a:prstGeom>
            <a:noFill/>
            <a:ln w="9525">
              <a:noFill/>
              <a:miter lim="800000"/>
              <a:headEnd/>
              <a:tailEnd/>
            </a:ln>
          </p:spPr>
          <p:txBody>
            <a:bodyPr wrap="none" lIns="38100" tIns="38100" rIns="38100" bIns="38100">
              <a:spAutoFit/>
            </a:bodyPr>
            <a:lstStyle/>
            <a:p>
              <a:pPr algn="ctr">
                <a:lnSpc>
                  <a:spcPct val="85000"/>
                </a:lnSpc>
              </a:pPr>
              <a:r>
                <a:rPr lang="en-US" sz="1300">
                  <a:solidFill>
                    <a:srgbClr val="729A00"/>
                  </a:solidFill>
                  <a:latin typeface="Arial Bold" pitchFamily="34" charset="0"/>
                  <a:ea typeface="ＭＳ Ｐゴシック" pitchFamily="34" charset="-128"/>
                  <a:cs typeface="Arial Bold" pitchFamily="34" charset="0"/>
                  <a:sym typeface="Arial Bold" pitchFamily="34" charset="0"/>
                </a:rPr>
                <a:t>192 Cores</a:t>
              </a:r>
              <a:endParaRPr lang="en-US" sz="1300">
                <a:ea typeface="ＭＳ Ｐゴシック" pitchFamily="34" charset="-128"/>
                <a:cs typeface="Lucida Grande"/>
                <a:sym typeface="Arial" charset="0"/>
              </a:endParaRPr>
            </a:p>
            <a:p>
              <a:pPr algn="ctr">
                <a:lnSpc>
                  <a:spcPct val="85000"/>
                </a:lnSpc>
              </a:pPr>
              <a:r>
                <a:rPr lang="en-US" sz="1300">
                  <a:solidFill>
                    <a:srgbClr val="729A00"/>
                  </a:solidFill>
                  <a:latin typeface="Arial Bold" pitchFamily="34" charset="0"/>
                  <a:ea typeface="ＭＳ Ｐゴシック" pitchFamily="34" charset="-128"/>
                  <a:cs typeface="Arial Bold" pitchFamily="34" charset="0"/>
                  <a:sym typeface="Arial Bold" pitchFamily="34" charset="0"/>
                </a:rPr>
                <a:t>3.1 TB Ram</a:t>
              </a:r>
            </a:p>
          </p:txBody>
        </p:sp>
        <p:sp>
          <p:nvSpPr>
            <p:cNvPr id="146477" name="Rectangle 16"/>
            <p:cNvSpPr>
              <a:spLocks/>
            </p:cNvSpPr>
            <p:nvPr/>
          </p:nvSpPr>
          <p:spPr bwMode="auto">
            <a:xfrm>
              <a:off x="0" y="72"/>
              <a:ext cx="1192" cy="368"/>
            </a:xfrm>
            <a:prstGeom prst="rect">
              <a:avLst/>
            </a:prstGeom>
            <a:noFill/>
            <a:ln w="9525">
              <a:noFill/>
              <a:miter lim="800000"/>
              <a:headEnd/>
              <a:tailEnd/>
            </a:ln>
          </p:spPr>
          <p:txBody>
            <a:bodyPr lIns="38100" tIns="38100" rIns="38100" bIns="38100"/>
            <a:lstStyle/>
            <a:p>
              <a:pPr algn="ctr">
                <a:lnSpc>
                  <a:spcPct val="95000"/>
                </a:lnSpc>
              </a:pPr>
              <a:r>
                <a:rPr lang="en-US" sz="1300">
                  <a:latin typeface="Arial Bold Italic" pitchFamily="34" charset="0"/>
                  <a:ea typeface="ＭＳ Ｐゴシック" pitchFamily="34" charset="-128"/>
                  <a:cs typeface="Arial Bold Italic" pitchFamily="34" charset="0"/>
                  <a:sym typeface="Arial Bold Italic" pitchFamily="34" charset="0"/>
                </a:rPr>
                <a:t>W1500</a:t>
              </a:r>
              <a:endParaRPr lang="en-US" sz="1300">
                <a:ea typeface="ＭＳ Ｐゴシック" pitchFamily="34" charset="-128"/>
                <a:cs typeface="Lucida Grande"/>
                <a:sym typeface="Arial" charset="0"/>
              </a:endParaRPr>
            </a:p>
            <a:p>
              <a:pPr algn="ctr">
                <a:lnSpc>
                  <a:spcPct val="95000"/>
                </a:lnSpc>
              </a:pPr>
              <a:r>
                <a:rPr lang="en-US" sz="1300">
                  <a:latin typeface="Arial Bold Italic" pitchFamily="34" charset="0"/>
                  <a:ea typeface="ＭＳ Ｐゴシック" pitchFamily="34" charset="-128"/>
                  <a:cs typeface="Arial Bold Italic" pitchFamily="34" charset="0"/>
                  <a:sym typeface="Arial Bold Italic" pitchFamily="34" charset="0"/>
                </a:rPr>
                <a:t>-192</a:t>
              </a:r>
            </a:p>
          </p:txBody>
        </p:sp>
      </p:grpSp>
      <p:grpSp>
        <p:nvGrpSpPr>
          <p:cNvPr id="146445" name="Group 21"/>
          <p:cNvGrpSpPr>
            <a:grpSpLocks/>
          </p:cNvGrpSpPr>
          <p:nvPr/>
        </p:nvGrpSpPr>
        <p:grpSpPr bwMode="auto">
          <a:xfrm>
            <a:off x="4572000" y="2160984"/>
            <a:ext cx="1330523" cy="1143000"/>
            <a:chOff x="0" y="0"/>
            <a:chExt cx="1192" cy="1024"/>
          </a:xfrm>
        </p:grpSpPr>
        <p:sp>
          <p:nvSpPr>
            <p:cNvPr id="146472" name="Oval 18"/>
            <p:cNvSpPr>
              <a:spLocks/>
            </p:cNvSpPr>
            <p:nvPr/>
          </p:nvSpPr>
          <p:spPr bwMode="auto">
            <a:xfrm>
              <a:off x="47" y="0"/>
              <a:ext cx="1072" cy="1024"/>
            </a:xfrm>
            <a:prstGeom prst="ellipse">
              <a:avLst/>
            </a:prstGeom>
            <a:gradFill rotWithShape="0">
              <a:gsLst>
                <a:gs pos="0">
                  <a:srgbClr val="CAD3E4">
                    <a:alpha val="71001"/>
                  </a:srgbClr>
                </a:gs>
                <a:gs pos="100000">
                  <a:srgbClr val="FFFFFF"/>
                </a:gs>
              </a:gsLst>
              <a:lin ang="5400000" scaled="1"/>
            </a:gradFill>
            <a:ln w="28575">
              <a:solidFill>
                <a:srgbClr val="729A00"/>
              </a:solidFill>
              <a:round/>
              <a:headEnd/>
              <a:tailEnd/>
            </a:ln>
          </p:spPr>
          <p:txBody>
            <a:bodyPr lIns="0" tIns="0" rIns="0" bIns="0"/>
            <a:lstStyle/>
            <a:p>
              <a:pPr algn="ctr"/>
              <a:endParaRPr lang="en-US"/>
            </a:p>
          </p:txBody>
        </p:sp>
        <p:sp>
          <p:nvSpPr>
            <p:cNvPr id="146473" name="Rectangle 19"/>
            <p:cNvSpPr>
              <a:spLocks/>
            </p:cNvSpPr>
            <p:nvPr/>
          </p:nvSpPr>
          <p:spPr bwMode="auto">
            <a:xfrm>
              <a:off x="153" y="463"/>
              <a:ext cx="883" cy="374"/>
            </a:xfrm>
            <a:prstGeom prst="rect">
              <a:avLst/>
            </a:prstGeom>
            <a:noFill/>
            <a:ln w="9525">
              <a:noFill/>
              <a:miter lim="800000"/>
              <a:headEnd/>
              <a:tailEnd/>
            </a:ln>
          </p:spPr>
          <p:txBody>
            <a:bodyPr wrap="none" lIns="38100" tIns="38100" rIns="38100" bIns="38100">
              <a:spAutoFit/>
            </a:bodyPr>
            <a:lstStyle/>
            <a:p>
              <a:pPr algn="ctr">
                <a:lnSpc>
                  <a:spcPct val="85000"/>
                </a:lnSpc>
              </a:pPr>
              <a:r>
                <a:rPr lang="en-US" sz="1300">
                  <a:solidFill>
                    <a:srgbClr val="729A00"/>
                  </a:solidFill>
                  <a:latin typeface="Arial Bold" pitchFamily="34" charset="0"/>
                  <a:ea typeface="ＭＳ Ｐゴシック" pitchFamily="34" charset="-128"/>
                  <a:cs typeface="Arial Bold" pitchFamily="34" charset="0"/>
                  <a:sym typeface="Arial Bold" pitchFamily="34" charset="0"/>
                </a:rPr>
                <a:t>384 Cores</a:t>
              </a:r>
              <a:endParaRPr lang="en-US" sz="1300">
                <a:ea typeface="ＭＳ Ｐゴシック" pitchFamily="34" charset="-128"/>
                <a:cs typeface="Lucida Grande"/>
                <a:sym typeface="Arial" charset="0"/>
              </a:endParaRPr>
            </a:p>
            <a:p>
              <a:pPr algn="ctr">
                <a:lnSpc>
                  <a:spcPct val="85000"/>
                </a:lnSpc>
              </a:pPr>
              <a:r>
                <a:rPr lang="en-US" sz="1300">
                  <a:solidFill>
                    <a:srgbClr val="729A00"/>
                  </a:solidFill>
                  <a:latin typeface="Arial Bold" pitchFamily="34" charset="0"/>
                  <a:ea typeface="ＭＳ Ｐゴシック" pitchFamily="34" charset="-128"/>
                  <a:cs typeface="Arial Bold" pitchFamily="34" charset="0"/>
                  <a:sym typeface="Arial Bold" pitchFamily="34" charset="0"/>
                </a:rPr>
                <a:t>6.1 TB Ram</a:t>
              </a:r>
            </a:p>
          </p:txBody>
        </p:sp>
        <p:sp>
          <p:nvSpPr>
            <p:cNvPr id="146474" name="Rectangle 20"/>
            <p:cNvSpPr>
              <a:spLocks/>
            </p:cNvSpPr>
            <p:nvPr/>
          </p:nvSpPr>
          <p:spPr bwMode="auto">
            <a:xfrm>
              <a:off x="0" y="30"/>
              <a:ext cx="1192" cy="368"/>
            </a:xfrm>
            <a:prstGeom prst="rect">
              <a:avLst/>
            </a:prstGeom>
            <a:noFill/>
            <a:ln w="9525">
              <a:noFill/>
              <a:miter lim="800000"/>
              <a:headEnd/>
              <a:tailEnd/>
            </a:ln>
          </p:spPr>
          <p:txBody>
            <a:bodyPr lIns="38100" tIns="38100" rIns="38100" bIns="38100"/>
            <a:lstStyle/>
            <a:p>
              <a:pPr algn="ctr">
                <a:lnSpc>
                  <a:spcPct val="95000"/>
                </a:lnSpc>
              </a:pPr>
              <a:r>
                <a:rPr lang="en-US" sz="1300">
                  <a:latin typeface="Arial Bold Italic" pitchFamily="34" charset="0"/>
                  <a:ea typeface="ＭＳ Ｐゴシック" pitchFamily="34" charset="-128"/>
                  <a:cs typeface="Arial Bold Italic" pitchFamily="34" charset="0"/>
                  <a:sym typeface="Arial Bold Italic" pitchFamily="34" charset="0"/>
                </a:rPr>
                <a:t>W1500</a:t>
              </a:r>
              <a:endParaRPr lang="en-US" sz="1300">
                <a:ea typeface="ＭＳ Ｐゴシック" pitchFamily="34" charset="-128"/>
                <a:cs typeface="Lucida Grande"/>
                <a:sym typeface="Arial" charset="0"/>
              </a:endParaRPr>
            </a:p>
            <a:p>
              <a:pPr algn="ctr">
                <a:lnSpc>
                  <a:spcPct val="95000"/>
                </a:lnSpc>
              </a:pPr>
              <a:r>
                <a:rPr lang="en-US" sz="1300">
                  <a:latin typeface="Arial Bold Italic" pitchFamily="34" charset="0"/>
                  <a:ea typeface="ＭＳ Ｐゴシック" pitchFamily="34" charset="-128"/>
                  <a:cs typeface="Arial Bold Italic" pitchFamily="34" charset="0"/>
                  <a:sym typeface="Arial Bold Italic" pitchFamily="34" charset="0"/>
                </a:rPr>
                <a:t>-384</a:t>
              </a:r>
            </a:p>
          </p:txBody>
        </p:sp>
      </p:grpSp>
      <p:grpSp>
        <p:nvGrpSpPr>
          <p:cNvPr id="146446" name="Group 25"/>
          <p:cNvGrpSpPr>
            <a:grpSpLocks/>
          </p:cNvGrpSpPr>
          <p:nvPr/>
        </p:nvGrpSpPr>
        <p:grpSpPr bwMode="auto">
          <a:xfrm>
            <a:off x="5856759" y="2147590"/>
            <a:ext cx="1330523" cy="1143000"/>
            <a:chOff x="0" y="0"/>
            <a:chExt cx="1192" cy="1024"/>
          </a:xfrm>
        </p:grpSpPr>
        <p:sp>
          <p:nvSpPr>
            <p:cNvPr id="146469" name="Oval 22"/>
            <p:cNvSpPr>
              <a:spLocks/>
            </p:cNvSpPr>
            <p:nvPr/>
          </p:nvSpPr>
          <p:spPr bwMode="auto">
            <a:xfrm>
              <a:off x="73" y="0"/>
              <a:ext cx="1072" cy="1024"/>
            </a:xfrm>
            <a:prstGeom prst="ellipse">
              <a:avLst/>
            </a:prstGeom>
            <a:gradFill rotWithShape="0">
              <a:gsLst>
                <a:gs pos="0">
                  <a:srgbClr val="CAD3E4">
                    <a:alpha val="71001"/>
                  </a:srgbClr>
                </a:gs>
                <a:gs pos="100000">
                  <a:srgbClr val="FFFFFF"/>
                </a:gs>
              </a:gsLst>
              <a:lin ang="5400000" scaled="1"/>
            </a:gradFill>
            <a:ln w="28575">
              <a:solidFill>
                <a:srgbClr val="729A00"/>
              </a:solidFill>
              <a:round/>
              <a:headEnd/>
              <a:tailEnd/>
            </a:ln>
          </p:spPr>
          <p:txBody>
            <a:bodyPr lIns="0" tIns="0" rIns="0" bIns="0"/>
            <a:lstStyle/>
            <a:p>
              <a:pPr algn="ctr"/>
              <a:endParaRPr lang="en-US"/>
            </a:p>
          </p:txBody>
        </p:sp>
        <p:sp>
          <p:nvSpPr>
            <p:cNvPr id="146470" name="Rectangle 23"/>
            <p:cNvSpPr>
              <a:spLocks/>
            </p:cNvSpPr>
            <p:nvPr/>
          </p:nvSpPr>
          <p:spPr bwMode="auto">
            <a:xfrm>
              <a:off x="198" y="470"/>
              <a:ext cx="883" cy="374"/>
            </a:xfrm>
            <a:prstGeom prst="rect">
              <a:avLst/>
            </a:prstGeom>
            <a:noFill/>
            <a:ln w="9525">
              <a:noFill/>
              <a:miter lim="800000"/>
              <a:headEnd/>
              <a:tailEnd/>
            </a:ln>
          </p:spPr>
          <p:txBody>
            <a:bodyPr wrap="none" lIns="38100" tIns="38100" rIns="38100" bIns="38100">
              <a:spAutoFit/>
            </a:bodyPr>
            <a:lstStyle/>
            <a:p>
              <a:pPr algn="ctr">
                <a:lnSpc>
                  <a:spcPct val="85000"/>
                </a:lnSpc>
              </a:pPr>
              <a:r>
                <a:rPr lang="en-US" sz="1300">
                  <a:solidFill>
                    <a:srgbClr val="729A00"/>
                  </a:solidFill>
                  <a:latin typeface="Arial Bold" pitchFamily="34" charset="0"/>
                  <a:ea typeface="ＭＳ Ｐゴシック" pitchFamily="34" charset="-128"/>
                  <a:cs typeface="Arial Bold" pitchFamily="34" charset="0"/>
                  <a:sym typeface="Arial Bold" pitchFamily="34" charset="0"/>
                </a:rPr>
                <a:t>608 Cores</a:t>
              </a:r>
              <a:endParaRPr lang="en-US" sz="1300">
                <a:ea typeface="ＭＳ Ｐゴシック" pitchFamily="34" charset="-128"/>
                <a:cs typeface="Lucida Grande"/>
                <a:sym typeface="Arial" charset="0"/>
              </a:endParaRPr>
            </a:p>
            <a:p>
              <a:pPr algn="ctr">
                <a:lnSpc>
                  <a:spcPct val="85000"/>
                </a:lnSpc>
              </a:pPr>
              <a:r>
                <a:rPr lang="en-US" sz="1300">
                  <a:solidFill>
                    <a:srgbClr val="729A00"/>
                  </a:solidFill>
                  <a:latin typeface="Arial Bold" pitchFamily="34" charset="0"/>
                  <a:ea typeface="ＭＳ Ｐゴシック" pitchFamily="34" charset="-128"/>
                  <a:cs typeface="Arial Bold" pitchFamily="34" charset="0"/>
                  <a:sym typeface="Arial Bold" pitchFamily="34" charset="0"/>
                </a:rPr>
                <a:t>9.7 TB Ram</a:t>
              </a:r>
            </a:p>
          </p:txBody>
        </p:sp>
        <p:sp>
          <p:nvSpPr>
            <p:cNvPr id="146471" name="Rectangle 24"/>
            <p:cNvSpPr>
              <a:spLocks/>
            </p:cNvSpPr>
            <p:nvPr/>
          </p:nvSpPr>
          <p:spPr bwMode="auto">
            <a:xfrm>
              <a:off x="0" y="61"/>
              <a:ext cx="1192" cy="368"/>
            </a:xfrm>
            <a:prstGeom prst="rect">
              <a:avLst/>
            </a:prstGeom>
            <a:noFill/>
            <a:ln w="9525">
              <a:noFill/>
              <a:miter lim="800000"/>
              <a:headEnd/>
              <a:tailEnd/>
            </a:ln>
          </p:spPr>
          <p:txBody>
            <a:bodyPr lIns="38100" tIns="38100" rIns="38100" bIns="38100"/>
            <a:lstStyle/>
            <a:p>
              <a:pPr algn="ctr">
                <a:lnSpc>
                  <a:spcPct val="95000"/>
                </a:lnSpc>
              </a:pPr>
              <a:r>
                <a:rPr lang="en-US" sz="1300">
                  <a:latin typeface="Arial Bold Italic" pitchFamily="34" charset="0"/>
                  <a:ea typeface="ＭＳ Ｐゴシック" pitchFamily="34" charset="-128"/>
                  <a:cs typeface="Arial Bold Italic" pitchFamily="34" charset="0"/>
                  <a:sym typeface="Arial Bold Italic" pitchFamily="34" charset="0"/>
                </a:rPr>
                <a:t>W1500</a:t>
              </a:r>
              <a:endParaRPr lang="en-US" sz="1300">
                <a:ea typeface="ＭＳ Ｐゴシック" pitchFamily="34" charset="-128"/>
                <a:cs typeface="Lucida Grande"/>
                <a:sym typeface="Arial" charset="0"/>
              </a:endParaRPr>
            </a:p>
            <a:p>
              <a:pPr algn="ctr">
                <a:lnSpc>
                  <a:spcPct val="95000"/>
                </a:lnSpc>
              </a:pPr>
              <a:r>
                <a:rPr lang="en-US" sz="1300">
                  <a:latin typeface="Arial Bold Italic" pitchFamily="34" charset="0"/>
                  <a:ea typeface="ＭＳ Ｐゴシック" pitchFamily="34" charset="-128"/>
                  <a:cs typeface="Arial Bold Italic" pitchFamily="34" charset="0"/>
                  <a:sym typeface="Arial Bold Italic" pitchFamily="34" charset="0"/>
                </a:rPr>
                <a:t>-608</a:t>
              </a:r>
            </a:p>
          </p:txBody>
        </p:sp>
      </p:grpSp>
      <p:sp>
        <p:nvSpPr>
          <p:cNvPr id="25626" name="Rectangle 26"/>
          <p:cNvSpPr>
            <a:spLocks/>
          </p:cNvSpPr>
          <p:nvPr/>
        </p:nvSpPr>
        <p:spPr bwMode="auto">
          <a:xfrm>
            <a:off x="-160735" y="6083350"/>
            <a:ext cx="6813352" cy="330398"/>
          </a:xfrm>
          <a:prstGeom prst="rect">
            <a:avLst/>
          </a:prstGeom>
          <a:noFill/>
          <a:ln>
            <a:noFill/>
          </a:ln>
          <a:effectLst>
            <a:outerShdw blurRad="12700" dist="17961" dir="2700000" algn="ctr" rotWithShape="0">
              <a:schemeClr val="bg2">
                <a:alpha val="74997"/>
              </a:schemeClr>
            </a:outerShdw>
          </a:effectLst>
          <a:extLst/>
        </p:spPr>
        <p:txBody>
          <a:bodyPr lIns="26788" tIns="26788" rIns="26788" bIns="26788"/>
          <a:lstStyle/>
          <a:p>
            <a:pPr algn="ctr">
              <a:lnSpc>
                <a:spcPct val="90000"/>
              </a:lnSpc>
              <a:spcBef>
                <a:spcPts val="1318"/>
              </a:spcBef>
              <a:defRPr/>
            </a:pPr>
            <a:r>
              <a:rPr lang="en-US" sz="2000">
                <a:solidFill>
                  <a:srgbClr val="008ABF"/>
                </a:solidFill>
                <a:cs typeface="Arial" charset="0"/>
                <a:sym typeface="Arial" charset="0"/>
              </a:rPr>
              <a:t>Upgrade to larger systems</a:t>
            </a:r>
            <a:r>
              <a:rPr lang="en-US" sz="2000">
                <a:solidFill>
                  <a:srgbClr val="008ABF"/>
                </a:solidFill>
                <a:latin typeface="Arial Bold" charset="0"/>
                <a:cs typeface="Arial Bold" charset="0"/>
                <a:sym typeface="Arial Bold" charset="0"/>
              </a:rPr>
              <a:t> </a:t>
            </a:r>
            <a:r>
              <a:rPr lang="en-US" sz="2000">
                <a:solidFill>
                  <a:srgbClr val="008ABF"/>
                </a:solidFill>
                <a:latin typeface="Arial Bold Italic" charset="0"/>
                <a:cs typeface="Arial Bold Italic" charset="0"/>
                <a:sym typeface="Arial Bold Italic" charset="0"/>
              </a:rPr>
              <a:t>without taking an outage</a:t>
            </a:r>
            <a:r>
              <a:rPr lang="en-US" sz="2000">
                <a:solidFill>
                  <a:srgbClr val="008ABF"/>
                </a:solidFill>
                <a:latin typeface="Arial Bold" charset="0"/>
                <a:cs typeface="Arial Bold" charset="0"/>
                <a:sym typeface="Arial Bold" charset="0"/>
              </a:rPr>
              <a:t>!</a:t>
            </a:r>
          </a:p>
        </p:txBody>
      </p:sp>
      <p:grpSp>
        <p:nvGrpSpPr>
          <p:cNvPr id="146448" name="Group 31"/>
          <p:cNvGrpSpPr>
            <a:grpSpLocks/>
          </p:cNvGrpSpPr>
          <p:nvPr/>
        </p:nvGrpSpPr>
        <p:grpSpPr bwMode="auto">
          <a:xfrm>
            <a:off x="2346275" y="3274963"/>
            <a:ext cx="544711" cy="1117328"/>
            <a:chOff x="0" y="0"/>
            <a:chExt cx="488" cy="1001"/>
          </a:xfrm>
        </p:grpSpPr>
        <p:sp>
          <p:nvSpPr>
            <p:cNvPr id="146465" name="Rectangle 27"/>
            <p:cNvSpPr>
              <a:spLocks/>
            </p:cNvSpPr>
            <p:nvPr/>
          </p:nvSpPr>
          <p:spPr bwMode="auto">
            <a:xfrm>
              <a:off x="51" y="62"/>
              <a:ext cx="403" cy="668"/>
            </a:xfrm>
            <a:prstGeom prst="rect">
              <a:avLst/>
            </a:prstGeom>
            <a:noFill/>
            <a:ln w="9525">
              <a:noFill/>
              <a:miter lim="800000"/>
              <a:headEnd/>
              <a:tailEnd/>
            </a:ln>
          </p:spPr>
          <p:txBody>
            <a:bodyPr lIns="38100" tIns="38100" rIns="38100" bIns="38100"/>
            <a:lstStyle/>
            <a:p>
              <a:pPr marL="139522" indent="-139522" algn="ctr"/>
              <a:r>
                <a:rPr lang="en-US" sz="4800">
                  <a:solidFill>
                    <a:srgbClr val="669900"/>
                  </a:solidFill>
                  <a:latin typeface="Arial Bold" pitchFamily="34" charset="0"/>
                  <a:ea typeface="ＭＳ Ｐゴシック" pitchFamily="34" charset="-128"/>
                  <a:cs typeface="Arial Bold" pitchFamily="34" charset="0"/>
                  <a:sym typeface="Arial Bold" pitchFamily="34" charset="0"/>
                </a:rPr>
                <a:t>+</a:t>
              </a:r>
            </a:p>
          </p:txBody>
        </p:sp>
        <p:sp>
          <p:nvSpPr>
            <p:cNvPr id="146466" name="AutoShape 28"/>
            <p:cNvSpPr>
              <a:spLocks/>
            </p:cNvSpPr>
            <p:nvPr/>
          </p:nvSpPr>
          <p:spPr bwMode="auto">
            <a:xfrm rot="-5400000">
              <a:off x="3" y="197"/>
              <a:ext cx="481" cy="487"/>
            </a:xfrm>
            <a:custGeom>
              <a:avLst/>
              <a:gdLst>
                <a:gd name="T0" fmla="*/ 0 w 19679"/>
                <a:gd name="T1" fmla="*/ 0 h 19679"/>
                <a:gd name="T2" fmla="*/ 19679 w 19679"/>
                <a:gd name="T3" fmla="*/ 19679 h 19679"/>
              </a:gdLst>
              <a:ahLst/>
              <a:cxnLst>
                <a:cxn ang="0">
                  <a:pos x="16796" y="2882"/>
                </a:cxn>
                <a:cxn ang="0">
                  <a:pos x="16796" y="16796"/>
                </a:cxn>
                <a:cxn ang="0">
                  <a:pos x="2882" y="16796"/>
                </a:cxn>
                <a:cxn ang="0">
                  <a:pos x="2882" y="2882"/>
                </a:cxn>
                <a:cxn ang="0">
                  <a:pos x="16796" y="2882"/>
                </a:cxn>
              </a:cxnLst>
              <a:rect l="T0" t="T1" r="T2" b="T3"/>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28575" cap="flat">
              <a:solidFill>
                <a:srgbClr val="B2B2B2"/>
              </a:solidFill>
              <a:prstDash val="sysDot"/>
              <a:round/>
              <a:headEnd type="none" w="med" len="med"/>
              <a:tailEnd type="none" w="med" len="med"/>
            </a:ln>
          </p:spPr>
          <p:txBody>
            <a:bodyPr lIns="0" tIns="0" rIns="0" bIns="0"/>
            <a:lstStyle/>
            <a:p>
              <a:endParaRPr lang="en-US"/>
            </a:p>
          </p:txBody>
        </p:sp>
        <p:sp>
          <p:nvSpPr>
            <p:cNvPr id="146467" name="Line 29"/>
            <p:cNvSpPr>
              <a:spLocks noChangeShapeType="1"/>
            </p:cNvSpPr>
            <p:nvPr/>
          </p:nvSpPr>
          <p:spPr bwMode="auto">
            <a:xfrm rot="10800000" flipH="1">
              <a:off x="248" y="23"/>
              <a:ext cx="0" cy="182"/>
            </a:xfrm>
            <a:prstGeom prst="line">
              <a:avLst/>
            </a:prstGeom>
            <a:noFill/>
            <a:ln w="28575">
              <a:solidFill>
                <a:srgbClr val="B2B2B2"/>
              </a:solidFill>
              <a:prstDash val="sysDot"/>
              <a:round/>
              <a:headEnd/>
              <a:tailEnd type="oval" w="med" len="med"/>
            </a:ln>
          </p:spPr>
          <p:txBody>
            <a:bodyPr lIns="0" tIns="0" rIns="0" bIns="0"/>
            <a:lstStyle/>
            <a:p>
              <a:endParaRPr lang="en-US"/>
            </a:p>
          </p:txBody>
        </p:sp>
        <p:sp>
          <p:nvSpPr>
            <p:cNvPr id="146468" name="Line 30"/>
            <p:cNvSpPr>
              <a:spLocks noChangeShapeType="1"/>
            </p:cNvSpPr>
            <p:nvPr/>
          </p:nvSpPr>
          <p:spPr bwMode="auto">
            <a:xfrm rot="10800000" flipH="1">
              <a:off x="250" y="668"/>
              <a:ext cx="0" cy="310"/>
            </a:xfrm>
            <a:prstGeom prst="line">
              <a:avLst/>
            </a:prstGeom>
            <a:noFill/>
            <a:ln w="28575">
              <a:solidFill>
                <a:srgbClr val="B2B2B2"/>
              </a:solidFill>
              <a:prstDash val="sysDot"/>
              <a:round/>
              <a:headEnd type="oval" w="med" len="med"/>
              <a:tailEnd/>
            </a:ln>
          </p:spPr>
          <p:txBody>
            <a:bodyPr lIns="0" tIns="0" rIns="0" bIns="0"/>
            <a:lstStyle/>
            <a:p>
              <a:endParaRPr lang="en-US"/>
            </a:p>
          </p:txBody>
        </p:sp>
      </p:grpSp>
      <p:grpSp>
        <p:nvGrpSpPr>
          <p:cNvPr id="146449" name="Group 36"/>
          <p:cNvGrpSpPr>
            <a:grpSpLocks/>
          </p:cNvGrpSpPr>
          <p:nvPr/>
        </p:nvGrpSpPr>
        <p:grpSpPr bwMode="auto">
          <a:xfrm>
            <a:off x="3639964" y="3269382"/>
            <a:ext cx="539130" cy="1070446"/>
            <a:chOff x="0" y="23"/>
            <a:chExt cx="483" cy="959"/>
          </a:xfrm>
        </p:grpSpPr>
        <p:sp>
          <p:nvSpPr>
            <p:cNvPr id="146461" name="Rectangle 32"/>
            <p:cNvSpPr>
              <a:spLocks/>
            </p:cNvSpPr>
            <p:nvPr/>
          </p:nvSpPr>
          <p:spPr bwMode="auto">
            <a:xfrm>
              <a:off x="55" y="61"/>
              <a:ext cx="391" cy="731"/>
            </a:xfrm>
            <a:prstGeom prst="rect">
              <a:avLst/>
            </a:prstGeom>
            <a:noFill/>
            <a:ln w="9525">
              <a:noFill/>
              <a:miter lim="800000"/>
              <a:headEnd/>
              <a:tailEnd/>
            </a:ln>
          </p:spPr>
          <p:txBody>
            <a:bodyPr wrap="none" lIns="38100" tIns="38100" rIns="38100" bIns="38100">
              <a:spAutoFit/>
            </a:bodyPr>
            <a:lstStyle/>
            <a:p>
              <a:pPr marL="139522" indent="-139522" algn="ctr"/>
              <a:r>
                <a:rPr lang="en-US" sz="4800">
                  <a:solidFill>
                    <a:srgbClr val="669900"/>
                  </a:solidFill>
                  <a:latin typeface="Arial Bold" pitchFamily="34" charset="0"/>
                  <a:ea typeface="ＭＳ Ｐゴシック" pitchFamily="34" charset="-128"/>
                  <a:cs typeface="Arial Bold" pitchFamily="34" charset="0"/>
                  <a:sym typeface="Arial Bold" pitchFamily="34" charset="0"/>
                </a:rPr>
                <a:t>+</a:t>
              </a:r>
            </a:p>
          </p:txBody>
        </p:sp>
        <p:sp>
          <p:nvSpPr>
            <p:cNvPr id="146462" name="Oval 33"/>
            <p:cNvSpPr>
              <a:spLocks/>
            </p:cNvSpPr>
            <p:nvPr/>
          </p:nvSpPr>
          <p:spPr bwMode="auto">
            <a:xfrm rot="-5400000">
              <a:off x="0" y="202"/>
              <a:ext cx="483" cy="483"/>
            </a:xfrm>
            <a:prstGeom prst="ellipse">
              <a:avLst/>
            </a:prstGeom>
            <a:noFill/>
            <a:ln w="28575">
              <a:solidFill>
                <a:srgbClr val="B2B2B2"/>
              </a:solidFill>
              <a:prstDash val="sysDot"/>
              <a:round/>
              <a:headEnd/>
              <a:tailEnd/>
            </a:ln>
          </p:spPr>
          <p:txBody>
            <a:bodyPr lIns="0" tIns="0" rIns="0" bIns="0"/>
            <a:lstStyle/>
            <a:p>
              <a:pPr algn="ctr"/>
              <a:endParaRPr lang="en-US"/>
            </a:p>
          </p:txBody>
        </p:sp>
        <p:sp>
          <p:nvSpPr>
            <p:cNvPr id="146463" name="Line 34"/>
            <p:cNvSpPr>
              <a:spLocks noChangeShapeType="1"/>
            </p:cNvSpPr>
            <p:nvPr/>
          </p:nvSpPr>
          <p:spPr bwMode="auto">
            <a:xfrm rot="10800000" flipH="1">
              <a:off x="246" y="23"/>
              <a:ext cx="0" cy="183"/>
            </a:xfrm>
            <a:prstGeom prst="line">
              <a:avLst/>
            </a:prstGeom>
            <a:noFill/>
            <a:ln w="28575">
              <a:solidFill>
                <a:srgbClr val="B2B2B2"/>
              </a:solidFill>
              <a:prstDash val="sysDot"/>
              <a:round/>
              <a:headEnd/>
              <a:tailEnd type="oval" w="med" len="med"/>
            </a:ln>
          </p:spPr>
          <p:txBody>
            <a:bodyPr lIns="0" tIns="0" rIns="0" bIns="0"/>
            <a:lstStyle/>
            <a:p>
              <a:endParaRPr lang="en-US"/>
            </a:p>
          </p:txBody>
        </p:sp>
        <p:sp>
          <p:nvSpPr>
            <p:cNvPr id="146464" name="Line 35"/>
            <p:cNvSpPr>
              <a:spLocks noChangeShapeType="1"/>
            </p:cNvSpPr>
            <p:nvPr/>
          </p:nvSpPr>
          <p:spPr bwMode="auto">
            <a:xfrm rot="10800000" flipH="1">
              <a:off x="247" y="671"/>
              <a:ext cx="0" cy="311"/>
            </a:xfrm>
            <a:prstGeom prst="line">
              <a:avLst/>
            </a:prstGeom>
            <a:noFill/>
            <a:ln w="28575">
              <a:solidFill>
                <a:srgbClr val="B2B2B2"/>
              </a:solidFill>
              <a:prstDash val="sysDot"/>
              <a:round/>
              <a:headEnd type="oval" w="med" len="med"/>
              <a:tailEnd/>
            </a:ln>
          </p:spPr>
          <p:txBody>
            <a:bodyPr lIns="0" tIns="0" rIns="0" bIns="0"/>
            <a:lstStyle/>
            <a:p>
              <a:endParaRPr lang="en-US"/>
            </a:p>
          </p:txBody>
        </p:sp>
      </p:grpSp>
      <p:grpSp>
        <p:nvGrpSpPr>
          <p:cNvPr id="146450" name="Group 41"/>
          <p:cNvGrpSpPr>
            <a:grpSpLocks/>
          </p:cNvGrpSpPr>
          <p:nvPr/>
        </p:nvGrpSpPr>
        <p:grpSpPr bwMode="auto">
          <a:xfrm>
            <a:off x="4957093" y="3295056"/>
            <a:ext cx="540246" cy="1070446"/>
            <a:chOff x="0" y="23"/>
            <a:chExt cx="483" cy="959"/>
          </a:xfrm>
        </p:grpSpPr>
        <p:sp>
          <p:nvSpPr>
            <p:cNvPr id="146457" name="Rectangle 37"/>
            <p:cNvSpPr>
              <a:spLocks/>
            </p:cNvSpPr>
            <p:nvPr/>
          </p:nvSpPr>
          <p:spPr bwMode="auto">
            <a:xfrm>
              <a:off x="55" y="62"/>
              <a:ext cx="390" cy="731"/>
            </a:xfrm>
            <a:prstGeom prst="rect">
              <a:avLst/>
            </a:prstGeom>
            <a:noFill/>
            <a:ln w="9525">
              <a:noFill/>
              <a:miter lim="800000"/>
              <a:headEnd/>
              <a:tailEnd/>
            </a:ln>
          </p:spPr>
          <p:txBody>
            <a:bodyPr wrap="none" lIns="38100" tIns="38100" rIns="38100" bIns="38100">
              <a:spAutoFit/>
            </a:bodyPr>
            <a:lstStyle/>
            <a:p>
              <a:pPr marL="139522" indent="-139522" algn="ctr"/>
              <a:r>
                <a:rPr lang="en-US" sz="4800">
                  <a:solidFill>
                    <a:srgbClr val="669900"/>
                  </a:solidFill>
                  <a:latin typeface="Arial Bold" pitchFamily="34" charset="0"/>
                  <a:ea typeface="ＭＳ Ｐゴシック" pitchFamily="34" charset="-128"/>
                  <a:cs typeface="Arial Bold" pitchFamily="34" charset="0"/>
                  <a:sym typeface="Arial Bold" pitchFamily="34" charset="0"/>
                </a:rPr>
                <a:t>+</a:t>
              </a:r>
            </a:p>
          </p:txBody>
        </p:sp>
        <p:sp>
          <p:nvSpPr>
            <p:cNvPr id="146458" name="Oval 38"/>
            <p:cNvSpPr>
              <a:spLocks/>
            </p:cNvSpPr>
            <p:nvPr/>
          </p:nvSpPr>
          <p:spPr bwMode="auto">
            <a:xfrm rot="-5400000">
              <a:off x="0" y="202"/>
              <a:ext cx="483" cy="483"/>
            </a:xfrm>
            <a:prstGeom prst="ellipse">
              <a:avLst/>
            </a:prstGeom>
            <a:noFill/>
            <a:ln w="28575">
              <a:solidFill>
                <a:srgbClr val="B2B2B2"/>
              </a:solidFill>
              <a:prstDash val="sysDot"/>
              <a:round/>
              <a:headEnd/>
              <a:tailEnd/>
            </a:ln>
          </p:spPr>
          <p:txBody>
            <a:bodyPr lIns="0" tIns="0" rIns="0" bIns="0"/>
            <a:lstStyle/>
            <a:p>
              <a:pPr algn="ctr"/>
              <a:endParaRPr lang="en-US"/>
            </a:p>
          </p:txBody>
        </p:sp>
        <p:sp>
          <p:nvSpPr>
            <p:cNvPr id="146459" name="Line 39"/>
            <p:cNvSpPr>
              <a:spLocks noChangeShapeType="1"/>
            </p:cNvSpPr>
            <p:nvPr/>
          </p:nvSpPr>
          <p:spPr bwMode="auto">
            <a:xfrm rot="10800000" flipH="1">
              <a:off x="246" y="23"/>
              <a:ext cx="0" cy="183"/>
            </a:xfrm>
            <a:prstGeom prst="line">
              <a:avLst/>
            </a:prstGeom>
            <a:noFill/>
            <a:ln w="28575">
              <a:solidFill>
                <a:srgbClr val="B2B2B2"/>
              </a:solidFill>
              <a:prstDash val="sysDot"/>
              <a:round/>
              <a:headEnd/>
              <a:tailEnd type="oval" w="med" len="med"/>
            </a:ln>
          </p:spPr>
          <p:txBody>
            <a:bodyPr lIns="0" tIns="0" rIns="0" bIns="0"/>
            <a:lstStyle/>
            <a:p>
              <a:endParaRPr lang="en-US"/>
            </a:p>
          </p:txBody>
        </p:sp>
        <p:sp>
          <p:nvSpPr>
            <p:cNvPr id="146460" name="Line 40"/>
            <p:cNvSpPr>
              <a:spLocks noChangeShapeType="1"/>
            </p:cNvSpPr>
            <p:nvPr/>
          </p:nvSpPr>
          <p:spPr bwMode="auto">
            <a:xfrm rot="10800000" flipH="1">
              <a:off x="247" y="671"/>
              <a:ext cx="0" cy="311"/>
            </a:xfrm>
            <a:prstGeom prst="line">
              <a:avLst/>
            </a:prstGeom>
            <a:noFill/>
            <a:ln w="28575">
              <a:solidFill>
                <a:srgbClr val="B2B2B2"/>
              </a:solidFill>
              <a:prstDash val="sysDot"/>
              <a:round/>
              <a:headEnd type="oval" w="med" len="med"/>
              <a:tailEnd/>
            </a:ln>
          </p:spPr>
          <p:txBody>
            <a:bodyPr lIns="0" tIns="0" rIns="0" bIns="0"/>
            <a:lstStyle/>
            <a:p>
              <a:endParaRPr lang="en-US"/>
            </a:p>
          </p:txBody>
        </p:sp>
      </p:grpSp>
      <p:grpSp>
        <p:nvGrpSpPr>
          <p:cNvPr id="146451" name="Group 46"/>
          <p:cNvGrpSpPr>
            <a:grpSpLocks/>
          </p:cNvGrpSpPr>
          <p:nvPr/>
        </p:nvGrpSpPr>
        <p:grpSpPr bwMode="auto">
          <a:xfrm>
            <a:off x="6277571" y="3282777"/>
            <a:ext cx="539130" cy="1070446"/>
            <a:chOff x="0" y="23"/>
            <a:chExt cx="483" cy="959"/>
          </a:xfrm>
        </p:grpSpPr>
        <p:sp>
          <p:nvSpPr>
            <p:cNvPr id="146453" name="Rectangle 42"/>
            <p:cNvSpPr>
              <a:spLocks/>
            </p:cNvSpPr>
            <p:nvPr/>
          </p:nvSpPr>
          <p:spPr bwMode="auto">
            <a:xfrm>
              <a:off x="51" y="65"/>
              <a:ext cx="391" cy="731"/>
            </a:xfrm>
            <a:prstGeom prst="rect">
              <a:avLst/>
            </a:prstGeom>
            <a:noFill/>
            <a:ln w="9525">
              <a:noFill/>
              <a:miter lim="800000"/>
              <a:headEnd/>
              <a:tailEnd/>
            </a:ln>
          </p:spPr>
          <p:txBody>
            <a:bodyPr wrap="none" lIns="38100" tIns="38100" rIns="38100" bIns="38100">
              <a:spAutoFit/>
            </a:bodyPr>
            <a:lstStyle/>
            <a:p>
              <a:pPr marL="139522" indent="-139522" algn="ctr"/>
              <a:r>
                <a:rPr lang="en-US" sz="4800">
                  <a:solidFill>
                    <a:srgbClr val="669900"/>
                  </a:solidFill>
                  <a:latin typeface="Arial Bold" pitchFamily="34" charset="0"/>
                  <a:ea typeface="ＭＳ Ｐゴシック" pitchFamily="34" charset="-128"/>
                  <a:cs typeface="Arial Bold" pitchFamily="34" charset="0"/>
                  <a:sym typeface="Arial Bold" pitchFamily="34" charset="0"/>
                </a:rPr>
                <a:t>+</a:t>
              </a:r>
            </a:p>
          </p:txBody>
        </p:sp>
        <p:sp>
          <p:nvSpPr>
            <p:cNvPr id="146454" name="Oval 43"/>
            <p:cNvSpPr>
              <a:spLocks/>
            </p:cNvSpPr>
            <p:nvPr/>
          </p:nvSpPr>
          <p:spPr bwMode="auto">
            <a:xfrm rot="-5400000">
              <a:off x="0" y="202"/>
              <a:ext cx="483" cy="483"/>
            </a:xfrm>
            <a:prstGeom prst="ellipse">
              <a:avLst/>
            </a:prstGeom>
            <a:noFill/>
            <a:ln w="28575">
              <a:solidFill>
                <a:srgbClr val="B2B2B2"/>
              </a:solidFill>
              <a:prstDash val="sysDot"/>
              <a:round/>
              <a:headEnd/>
              <a:tailEnd/>
            </a:ln>
          </p:spPr>
          <p:txBody>
            <a:bodyPr lIns="0" tIns="0" rIns="0" bIns="0"/>
            <a:lstStyle/>
            <a:p>
              <a:pPr algn="ctr"/>
              <a:endParaRPr lang="en-US"/>
            </a:p>
          </p:txBody>
        </p:sp>
        <p:sp>
          <p:nvSpPr>
            <p:cNvPr id="146455" name="Line 44"/>
            <p:cNvSpPr>
              <a:spLocks noChangeShapeType="1"/>
            </p:cNvSpPr>
            <p:nvPr/>
          </p:nvSpPr>
          <p:spPr bwMode="auto">
            <a:xfrm rot="10800000" flipH="1">
              <a:off x="242" y="23"/>
              <a:ext cx="0" cy="183"/>
            </a:xfrm>
            <a:prstGeom prst="line">
              <a:avLst/>
            </a:prstGeom>
            <a:noFill/>
            <a:ln w="28575">
              <a:solidFill>
                <a:srgbClr val="B2B2B2"/>
              </a:solidFill>
              <a:prstDash val="sysDot"/>
              <a:round/>
              <a:headEnd/>
              <a:tailEnd type="oval" w="med" len="med"/>
            </a:ln>
          </p:spPr>
          <p:txBody>
            <a:bodyPr lIns="0" tIns="0" rIns="0" bIns="0"/>
            <a:lstStyle/>
            <a:p>
              <a:endParaRPr lang="en-US"/>
            </a:p>
          </p:txBody>
        </p:sp>
        <p:sp>
          <p:nvSpPr>
            <p:cNvPr id="146456" name="Line 45"/>
            <p:cNvSpPr>
              <a:spLocks noChangeShapeType="1"/>
            </p:cNvSpPr>
            <p:nvPr/>
          </p:nvSpPr>
          <p:spPr bwMode="auto">
            <a:xfrm rot="10800000" flipH="1">
              <a:off x="244" y="671"/>
              <a:ext cx="0" cy="311"/>
            </a:xfrm>
            <a:prstGeom prst="line">
              <a:avLst/>
            </a:prstGeom>
            <a:noFill/>
            <a:ln w="28575">
              <a:solidFill>
                <a:srgbClr val="B2B2B2"/>
              </a:solidFill>
              <a:prstDash val="sysDot"/>
              <a:round/>
              <a:headEnd type="oval" w="med" len="med"/>
              <a:tailEnd/>
            </a:ln>
          </p:spPr>
          <p:txBody>
            <a:bodyPr lIns="0" tIns="0" rIns="0" bIns="0"/>
            <a:lstStyle/>
            <a:p>
              <a:endParaRPr lang="en-US"/>
            </a:p>
          </p:txBody>
        </p:sp>
      </p:grpSp>
      <p:pic>
        <p:nvPicPr>
          <p:cNvPr id="146452" name="Picture 47"/>
          <p:cNvPicPr>
            <a:picLocks noChangeArrowheads="1"/>
          </p:cNvPicPr>
          <p:nvPr/>
        </p:nvPicPr>
        <p:blipFill>
          <a:blip r:embed="rId5"/>
          <a:srcRect/>
          <a:stretch>
            <a:fillRect/>
          </a:stretch>
        </p:blipFill>
        <p:spPr bwMode="auto">
          <a:xfrm>
            <a:off x="142875" y="1509117"/>
            <a:ext cx="1741289" cy="3920133"/>
          </a:xfrm>
          <a:prstGeom prst="rect">
            <a:avLst/>
          </a:prstGeom>
          <a:noFill/>
          <a:ln w="9525">
            <a:noFill/>
            <a:miter lim="800000"/>
            <a:headEnd/>
            <a:tailEnd/>
          </a:ln>
        </p:spPr>
      </p:pic>
    </p:spTree>
    <p:extLst>
      <p:ext uri="{BB962C8B-B14F-4D97-AF65-F5344CB8AC3E}">
        <p14:creationId xmlns:p14="http://schemas.microsoft.com/office/powerpoint/2010/main" val="2008677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Line 1"/>
          <p:cNvSpPr>
            <a:spLocks noChangeShapeType="1"/>
          </p:cNvSpPr>
          <p:nvPr/>
        </p:nvSpPr>
        <p:spPr bwMode="auto">
          <a:xfrm>
            <a:off x="260078" y="549176"/>
            <a:ext cx="8619381" cy="0"/>
          </a:xfrm>
          <a:prstGeom prst="line">
            <a:avLst/>
          </a:prstGeom>
          <a:noFill/>
          <a:ln w="9525">
            <a:solidFill>
              <a:srgbClr val="000000"/>
            </a:solidFill>
            <a:round/>
            <a:headEnd/>
            <a:tailEnd/>
          </a:ln>
        </p:spPr>
        <p:txBody>
          <a:bodyPr lIns="0" tIns="0" rIns="0" bIns="0"/>
          <a:lstStyle/>
          <a:p>
            <a:endParaRPr lang="en-US"/>
          </a:p>
        </p:txBody>
      </p:sp>
      <p:sp>
        <p:nvSpPr>
          <p:cNvPr id="156675" name="Rectangle 2"/>
          <p:cNvSpPr>
            <a:spLocks/>
          </p:cNvSpPr>
          <p:nvPr/>
        </p:nvSpPr>
        <p:spPr bwMode="auto">
          <a:xfrm>
            <a:off x="4980533" y="6670476"/>
            <a:ext cx="3071813" cy="178594"/>
          </a:xfrm>
          <a:prstGeom prst="rect">
            <a:avLst/>
          </a:prstGeom>
          <a:noFill/>
          <a:ln w="9525">
            <a:noFill/>
            <a:miter lim="800000"/>
            <a:headEnd/>
            <a:tailEnd/>
          </a:ln>
        </p:spPr>
        <p:txBody>
          <a:bodyPr lIns="26788" tIns="26788" rIns="26788" bIns="26788"/>
          <a:lstStyle/>
          <a:p>
            <a:pPr algn="r"/>
            <a:r>
              <a:rPr lang="en-US" sz="800">
                <a:ea typeface="ＭＳ Ｐゴシック" pitchFamily="34" charset="-128"/>
                <a:cs typeface="Arial" charset="0"/>
                <a:sym typeface="Arial" charset="0"/>
              </a:rPr>
              <a:t>© 2012 IBM Corporation</a:t>
            </a:r>
          </a:p>
        </p:txBody>
      </p:sp>
      <p:pic>
        <p:nvPicPr>
          <p:cNvPr id="156676" name="Picture 3"/>
          <p:cNvPicPr>
            <a:picLocks noChangeAspect="1" noChangeArrowheads="1"/>
          </p:cNvPicPr>
          <p:nvPr/>
        </p:nvPicPr>
        <p:blipFill>
          <a:blip r:embed="rId2"/>
          <a:srcRect/>
          <a:stretch>
            <a:fillRect/>
          </a:stretch>
        </p:blipFill>
        <p:spPr bwMode="auto">
          <a:xfrm>
            <a:off x="180827" y="150689"/>
            <a:ext cx="1060400" cy="402952"/>
          </a:xfrm>
          <a:prstGeom prst="rect">
            <a:avLst/>
          </a:prstGeom>
          <a:noFill/>
          <a:ln w="9525">
            <a:noFill/>
            <a:miter lim="800000"/>
            <a:headEnd/>
            <a:tailEnd/>
          </a:ln>
        </p:spPr>
      </p:pic>
      <p:pic>
        <p:nvPicPr>
          <p:cNvPr id="156677" name="Picture 4"/>
          <p:cNvPicPr>
            <a:picLocks noChangeAspect="1" noChangeArrowheads="1"/>
          </p:cNvPicPr>
          <p:nvPr/>
        </p:nvPicPr>
        <p:blipFill>
          <a:blip r:embed="rId3"/>
          <a:srcRect/>
          <a:stretch>
            <a:fillRect/>
          </a:stretch>
        </p:blipFill>
        <p:spPr bwMode="auto">
          <a:xfrm>
            <a:off x="1294805" y="250031"/>
            <a:ext cx="1463353" cy="303609"/>
          </a:xfrm>
          <a:prstGeom prst="rect">
            <a:avLst/>
          </a:prstGeom>
          <a:noFill/>
          <a:ln w="9525">
            <a:noFill/>
            <a:miter lim="800000"/>
            <a:headEnd/>
            <a:tailEnd/>
          </a:ln>
        </p:spPr>
      </p:pic>
      <p:sp>
        <p:nvSpPr>
          <p:cNvPr id="156678" name="Rectangle 5"/>
          <p:cNvSpPr>
            <a:spLocks/>
          </p:cNvSpPr>
          <p:nvPr/>
        </p:nvSpPr>
        <p:spPr bwMode="auto">
          <a:xfrm>
            <a:off x="0" y="6322219"/>
            <a:ext cx="9152930" cy="535781"/>
          </a:xfrm>
          <a:prstGeom prst="rect">
            <a:avLst/>
          </a:prstGeom>
          <a:solidFill>
            <a:schemeClr val="accent1"/>
          </a:solidFill>
          <a:ln w="9525">
            <a:noFill/>
            <a:miter lim="800000"/>
            <a:headEnd/>
            <a:tailEnd/>
          </a:ln>
        </p:spPr>
        <p:txBody>
          <a:bodyPr lIns="0" tIns="0" rIns="0" bIns="0"/>
          <a:lstStyle/>
          <a:p>
            <a:pPr algn="ctr"/>
            <a:endParaRPr lang="en-US"/>
          </a:p>
        </p:txBody>
      </p:sp>
      <p:sp>
        <p:nvSpPr>
          <p:cNvPr id="156679" name="Rectangle 6"/>
          <p:cNvSpPr>
            <a:spLocks noGrp="1" noChangeArrowheads="1"/>
          </p:cNvSpPr>
          <p:nvPr>
            <p:ph type="title"/>
          </p:nvPr>
        </p:nvSpPr>
        <p:spPr bwMode="auto">
          <a:xfrm>
            <a:off x="377280" y="0"/>
            <a:ext cx="8766721" cy="1557115"/>
          </a:xfrm>
          <a:noFill/>
          <a:ln>
            <a:miter lim="800000"/>
            <a:headEnd/>
            <a:tailEnd/>
          </a:ln>
        </p:spPr>
        <p:txBody>
          <a:bodyPr wrap="square" lIns="26788" tIns="26788" rIns="26788" bIns="26788" numCol="1" anchor="ctr" anchorCtr="0" compatLnSpc="1">
            <a:prstTxWarp prst="textNoShape">
              <a:avLst/>
            </a:prstTxWarp>
          </a:bodyPr>
          <a:lstStyle/>
          <a:p>
            <a:pPr eaLnBrk="1" hangingPunct="1"/>
            <a:r>
              <a:rPr lang="en-US" smtClean="0"/>
              <a:t>Multiple pattern types to enable open ecosystem</a:t>
            </a:r>
          </a:p>
        </p:txBody>
      </p:sp>
      <p:sp>
        <p:nvSpPr>
          <p:cNvPr id="156680" name="Rectangle 7"/>
          <p:cNvSpPr>
            <a:spLocks/>
          </p:cNvSpPr>
          <p:nvPr/>
        </p:nvSpPr>
        <p:spPr bwMode="auto">
          <a:xfrm>
            <a:off x="6375797" y="2821781"/>
            <a:ext cx="2473523" cy="526852"/>
          </a:xfrm>
          <a:prstGeom prst="rect">
            <a:avLst/>
          </a:prstGeom>
          <a:noFill/>
          <a:ln w="9525">
            <a:noFill/>
            <a:miter lim="800000"/>
            <a:headEnd/>
            <a:tailEnd/>
          </a:ln>
        </p:spPr>
        <p:txBody>
          <a:bodyPr lIns="26788" tIns="26788" rIns="26788" bIns="26788"/>
          <a:lstStyle/>
          <a:p>
            <a:pPr algn="ctr">
              <a:lnSpc>
                <a:spcPct val="90000"/>
              </a:lnSpc>
            </a:pPr>
            <a:r>
              <a:rPr lang="en-US" sz="1700">
                <a:solidFill>
                  <a:srgbClr val="031B28"/>
                </a:solidFill>
                <a:latin typeface="Arial Bold" pitchFamily="34" charset="0"/>
                <a:ea typeface="ＭＳ Ｐゴシック" pitchFamily="34" charset="-128"/>
                <a:cs typeface="Arial Bold" pitchFamily="34" charset="0"/>
                <a:sym typeface="Arial Bold" pitchFamily="34" charset="0"/>
              </a:rPr>
              <a:t>Virtual Application Patterns</a:t>
            </a:r>
          </a:p>
        </p:txBody>
      </p:sp>
      <p:sp>
        <p:nvSpPr>
          <p:cNvPr id="156681" name="Rectangle 8"/>
          <p:cNvSpPr>
            <a:spLocks/>
          </p:cNvSpPr>
          <p:nvPr/>
        </p:nvSpPr>
        <p:spPr bwMode="auto">
          <a:xfrm>
            <a:off x="6250781" y="3574107"/>
            <a:ext cx="2884289" cy="1384102"/>
          </a:xfrm>
          <a:prstGeom prst="rect">
            <a:avLst/>
          </a:prstGeom>
          <a:noFill/>
          <a:ln w="9525">
            <a:noFill/>
            <a:miter lim="800000"/>
            <a:headEnd/>
            <a:tailEnd/>
          </a:ln>
        </p:spPr>
        <p:txBody>
          <a:bodyPr lIns="26788" tIns="26788" rIns="26788" bIns="26788" anchor="b"/>
          <a:lstStyle/>
          <a:p>
            <a:pPr marL="117198" indent="-117198">
              <a:lnSpc>
                <a:spcPct val="95000"/>
              </a:lnSpc>
              <a:spcBef>
                <a:spcPts val="668"/>
              </a:spcBef>
              <a:buClr>
                <a:srgbClr val="2A6CCA"/>
              </a:buClr>
              <a:buSzPct val="100000"/>
              <a:buFont typeface="Thonburi"/>
              <a:buChar char="๏"/>
            </a:pPr>
            <a:r>
              <a:rPr lang="en-US" sz="1300">
                <a:ea typeface="ＭＳ Ｐゴシック" pitchFamily="34" charset="-128"/>
                <a:cs typeface="Arial" charset="0"/>
                <a:sym typeface="Arial" charset="0"/>
              </a:rPr>
              <a:t>Highly automated deployments using expert patterns</a:t>
            </a:r>
            <a:endParaRPr lang="en-US">
              <a:ea typeface="ＭＳ Ｐゴシック" pitchFamily="34" charset="-128"/>
              <a:cs typeface="Lucida Grande"/>
              <a:sym typeface="Arial" charset="0"/>
            </a:endParaRPr>
          </a:p>
          <a:p>
            <a:pPr marL="117198" indent="-117198">
              <a:lnSpc>
                <a:spcPct val="95000"/>
              </a:lnSpc>
              <a:spcBef>
                <a:spcPts val="668"/>
              </a:spcBef>
              <a:buClr>
                <a:srgbClr val="2A6CCA"/>
              </a:buClr>
              <a:buSzPct val="100000"/>
              <a:buFont typeface="Thonburi"/>
              <a:buChar char="๏"/>
            </a:pPr>
            <a:r>
              <a:rPr lang="en-US" sz="1300">
                <a:ea typeface="ＭＳ Ｐゴシック" pitchFamily="34" charset="-128"/>
                <a:cs typeface="Arial" charset="0"/>
                <a:sym typeface="Arial" charset="0"/>
              </a:rPr>
              <a:t>Business policy driven elasticity</a:t>
            </a:r>
            <a:endParaRPr lang="en-US">
              <a:ea typeface="ＭＳ Ｐゴシック" pitchFamily="34" charset="-128"/>
              <a:cs typeface="Lucida Grande"/>
              <a:sym typeface="Arial" charset="0"/>
            </a:endParaRPr>
          </a:p>
          <a:p>
            <a:pPr marL="117198" indent="-117198">
              <a:lnSpc>
                <a:spcPct val="95000"/>
              </a:lnSpc>
              <a:spcBef>
                <a:spcPts val="668"/>
              </a:spcBef>
              <a:buClr>
                <a:srgbClr val="2A6CCA"/>
              </a:buClr>
              <a:buSzPct val="100000"/>
              <a:buFont typeface="Thonburi"/>
              <a:buChar char="๏"/>
            </a:pPr>
            <a:r>
              <a:rPr lang="en-US" sz="1300">
                <a:ea typeface="ＭＳ Ｐゴシック" pitchFamily="34" charset="-128"/>
                <a:cs typeface="Arial" charset="0"/>
                <a:sym typeface="Arial" charset="0"/>
              </a:rPr>
              <a:t>Built for the cloud environment</a:t>
            </a:r>
            <a:endParaRPr lang="en-US">
              <a:ea typeface="ＭＳ Ｐゴシック" pitchFamily="34" charset="-128"/>
              <a:cs typeface="Lucida Grande"/>
              <a:sym typeface="Arial" charset="0"/>
            </a:endParaRPr>
          </a:p>
          <a:p>
            <a:pPr marL="117198" indent="-117198">
              <a:lnSpc>
                <a:spcPct val="95000"/>
              </a:lnSpc>
              <a:spcBef>
                <a:spcPts val="668"/>
              </a:spcBef>
              <a:buClr>
                <a:srgbClr val="2A6CCA"/>
              </a:buClr>
              <a:buSzPct val="100000"/>
              <a:buFont typeface="Thonburi"/>
              <a:buChar char="๏"/>
            </a:pPr>
            <a:r>
              <a:rPr lang="en-US" sz="1300">
                <a:ea typeface="ＭＳ Ｐゴシック" pitchFamily="34" charset="-128"/>
                <a:cs typeface="Arial" charset="0"/>
                <a:sym typeface="Arial" charset="0"/>
              </a:rPr>
              <a:t>Leverages elastic workload management services</a:t>
            </a:r>
          </a:p>
        </p:txBody>
      </p:sp>
      <p:sp>
        <p:nvSpPr>
          <p:cNvPr id="156682" name="Rectangle 9"/>
          <p:cNvSpPr>
            <a:spLocks/>
          </p:cNvSpPr>
          <p:nvPr/>
        </p:nvSpPr>
        <p:spPr bwMode="auto">
          <a:xfrm>
            <a:off x="6205017" y="6340078"/>
            <a:ext cx="2821781" cy="419695"/>
          </a:xfrm>
          <a:prstGeom prst="rect">
            <a:avLst/>
          </a:prstGeom>
          <a:noFill/>
          <a:ln w="9525">
            <a:noFill/>
            <a:miter lim="800000"/>
            <a:headEnd/>
            <a:tailEnd/>
          </a:ln>
        </p:spPr>
        <p:txBody>
          <a:bodyPr lIns="26788" tIns="26788" rIns="26788" bIns="26788"/>
          <a:lstStyle/>
          <a:p>
            <a:pPr algn="ctr"/>
            <a:r>
              <a:rPr lang="en-US" sz="1300">
                <a:ea typeface="ＭＳ Ｐゴシック" pitchFamily="34" charset="-128"/>
                <a:cs typeface="Arial" charset="0"/>
                <a:sym typeface="Arial" charset="0"/>
              </a:rPr>
              <a:t>Best TCO</a:t>
            </a:r>
            <a:endParaRPr lang="en-US" sz="1700">
              <a:ea typeface="ＭＳ Ｐゴシック" pitchFamily="34" charset="-128"/>
              <a:cs typeface="Lucida Grande"/>
              <a:sym typeface="Arial" charset="0"/>
            </a:endParaRPr>
          </a:p>
          <a:p>
            <a:pPr algn="ctr"/>
            <a:r>
              <a:rPr lang="en-US" sz="1300">
                <a:latin typeface="Arial Bold Italic" pitchFamily="34" charset="0"/>
                <a:ea typeface="ＭＳ Ｐゴシック" pitchFamily="34" charset="-128"/>
                <a:cs typeface="Arial Bold Italic" pitchFamily="34" charset="0"/>
                <a:sym typeface="Arial Bold Italic" pitchFamily="34" charset="0"/>
              </a:rPr>
              <a:t>cloud</a:t>
            </a:r>
            <a:r>
              <a:rPr lang="en-US" sz="1300">
                <a:latin typeface="Arial Bold" pitchFamily="34" charset="0"/>
                <a:ea typeface="ＭＳ Ｐゴシック" pitchFamily="34" charset="-128"/>
                <a:cs typeface="Arial Bold" pitchFamily="34" charset="0"/>
                <a:sym typeface="Arial Bold" pitchFamily="34" charset="0"/>
              </a:rPr>
              <a:t> </a:t>
            </a:r>
            <a:r>
              <a:rPr lang="en-US" sz="1300">
                <a:ea typeface="ＭＳ Ｐゴシック" pitchFamily="34" charset="-128"/>
                <a:cs typeface="Arial" charset="0"/>
                <a:sym typeface="Arial" charset="0"/>
              </a:rPr>
              <a:t>applications</a:t>
            </a:r>
          </a:p>
        </p:txBody>
      </p:sp>
      <p:grpSp>
        <p:nvGrpSpPr>
          <p:cNvPr id="156683" name="Group 12"/>
          <p:cNvGrpSpPr>
            <a:grpSpLocks/>
          </p:cNvGrpSpPr>
          <p:nvPr/>
        </p:nvGrpSpPr>
        <p:grpSpPr bwMode="auto">
          <a:xfrm>
            <a:off x="6239619" y="4938118"/>
            <a:ext cx="2733601" cy="365001"/>
            <a:chOff x="0" y="0"/>
            <a:chExt cx="2449" cy="327"/>
          </a:xfrm>
        </p:grpSpPr>
        <p:sp>
          <p:nvSpPr>
            <p:cNvPr id="156820" name="Line 10"/>
            <p:cNvSpPr>
              <a:spLocks noChangeShapeType="1"/>
            </p:cNvSpPr>
            <p:nvPr/>
          </p:nvSpPr>
          <p:spPr bwMode="auto">
            <a:xfrm flipH="1">
              <a:off x="1223" y="16"/>
              <a:ext cx="2" cy="311"/>
            </a:xfrm>
            <a:prstGeom prst="line">
              <a:avLst/>
            </a:prstGeom>
            <a:noFill/>
            <a:ln w="28575">
              <a:solidFill>
                <a:srgbClr val="0044FE"/>
              </a:solidFill>
              <a:prstDash val="sysDot"/>
              <a:round/>
              <a:headEnd/>
              <a:tailEnd type="arrow" w="lg" len="sm"/>
            </a:ln>
          </p:spPr>
          <p:txBody>
            <a:bodyPr lIns="0" tIns="0" rIns="0" bIns="0"/>
            <a:lstStyle/>
            <a:p>
              <a:endParaRPr lang="en-US"/>
            </a:p>
          </p:txBody>
        </p:sp>
        <p:sp>
          <p:nvSpPr>
            <p:cNvPr id="156821" name="Line 11"/>
            <p:cNvSpPr>
              <a:spLocks noChangeShapeType="1"/>
            </p:cNvSpPr>
            <p:nvPr/>
          </p:nvSpPr>
          <p:spPr bwMode="auto">
            <a:xfrm>
              <a:off x="0" y="0"/>
              <a:ext cx="2449" cy="0"/>
            </a:xfrm>
            <a:prstGeom prst="line">
              <a:avLst/>
            </a:prstGeom>
            <a:noFill/>
            <a:ln w="28575" cap="rnd">
              <a:solidFill>
                <a:srgbClr val="0044FE"/>
              </a:solidFill>
              <a:prstDash val="sysDot"/>
              <a:round/>
              <a:headEnd/>
              <a:tailEnd/>
            </a:ln>
          </p:spPr>
          <p:txBody>
            <a:bodyPr lIns="0" tIns="0" rIns="0" bIns="0"/>
            <a:lstStyle/>
            <a:p>
              <a:endParaRPr lang="en-US"/>
            </a:p>
          </p:txBody>
        </p:sp>
      </p:grpSp>
      <p:sp>
        <p:nvSpPr>
          <p:cNvPr id="156684" name="Rectangle 13"/>
          <p:cNvSpPr>
            <a:spLocks/>
          </p:cNvSpPr>
          <p:nvPr/>
        </p:nvSpPr>
        <p:spPr bwMode="auto">
          <a:xfrm>
            <a:off x="3461371" y="3049488"/>
            <a:ext cx="2312789" cy="544711"/>
          </a:xfrm>
          <a:prstGeom prst="rect">
            <a:avLst/>
          </a:prstGeom>
          <a:noFill/>
          <a:ln w="9525">
            <a:noFill/>
            <a:miter lim="800000"/>
            <a:headEnd/>
            <a:tailEnd/>
          </a:ln>
        </p:spPr>
        <p:txBody>
          <a:bodyPr lIns="26788" tIns="26788" rIns="26788" bIns="26788"/>
          <a:lstStyle/>
          <a:p>
            <a:pPr algn="ctr"/>
            <a:r>
              <a:rPr lang="en-US" sz="1700">
                <a:solidFill>
                  <a:srgbClr val="094464"/>
                </a:solidFill>
                <a:latin typeface="Arial Bold" pitchFamily="34" charset="0"/>
                <a:ea typeface="ＭＳ Ｐゴシック" pitchFamily="34" charset="-128"/>
                <a:cs typeface="Arial Bold" pitchFamily="34" charset="0"/>
                <a:sym typeface="Arial Bold" pitchFamily="34" charset="0"/>
              </a:rPr>
              <a:t>Virtual System Patterns </a:t>
            </a:r>
          </a:p>
        </p:txBody>
      </p:sp>
      <p:sp>
        <p:nvSpPr>
          <p:cNvPr id="156685" name="Rectangle 14"/>
          <p:cNvSpPr>
            <a:spLocks/>
          </p:cNvSpPr>
          <p:nvPr/>
        </p:nvSpPr>
        <p:spPr bwMode="auto">
          <a:xfrm>
            <a:off x="3196828" y="3844231"/>
            <a:ext cx="2714625" cy="1303734"/>
          </a:xfrm>
          <a:prstGeom prst="rect">
            <a:avLst/>
          </a:prstGeom>
          <a:noFill/>
          <a:ln w="9525">
            <a:noFill/>
            <a:miter lim="800000"/>
            <a:headEnd/>
            <a:tailEnd/>
          </a:ln>
        </p:spPr>
        <p:txBody>
          <a:bodyPr lIns="26788" tIns="26788" rIns="26788" bIns="26788" anchor="b"/>
          <a:lstStyle/>
          <a:p>
            <a:pPr marL="117198" indent="-117198">
              <a:lnSpc>
                <a:spcPct val="95000"/>
              </a:lnSpc>
              <a:spcBef>
                <a:spcPts val="668"/>
              </a:spcBef>
              <a:buClr>
                <a:srgbClr val="2A6CCA"/>
              </a:buClr>
              <a:buSzPct val="100000"/>
              <a:buFont typeface="Thonburi"/>
              <a:buChar char="๏"/>
            </a:pPr>
            <a:r>
              <a:rPr lang="en-US" sz="1300">
                <a:ea typeface="ＭＳ Ｐゴシック" pitchFamily="34" charset="-128"/>
                <a:cs typeface="Arial" charset="0"/>
                <a:sym typeface="Arial" charset="0"/>
              </a:rPr>
              <a:t>Automated deployment of middleware topologies</a:t>
            </a:r>
            <a:endParaRPr lang="en-US">
              <a:ea typeface="ＭＳ Ｐゴシック" pitchFamily="34" charset="-128"/>
              <a:cs typeface="Lucida Grande"/>
              <a:sym typeface="Arial" charset="0"/>
            </a:endParaRPr>
          </a:p>
          <a:p>
            <a:pPr marL="117198" indent="-117198">
              <a:lnSpc>
                <a:spcPct val="95000"/>
              </a:lnSpc>
              <a:spcBef>
                <a:spcPts val="668"/>
              </a:spcBef>
              <a:buClr>
                <a:srgbClr val="2A6CCA"/>
              </a:buClr>
              <a:buSzPct val="100000"/>
              <a:buFont typeface="Thonburi"/>
              <a:buChar char="๏"/>
            </a:pPr>
            <a:r>
              <a:rPr lang="en-US" sz="1300">
                <a:ea typeface="ＭＳ Ｐゴシック" pitchFamily="34" charset="-128"/>
                <a:cs typeface="Arial" charset="0"/>
                <a:sym typeface="Arial" charset="0"/>
              </a:rPr>
              <a:t>Traditional administration and management model</a:t>
            </a:r>
            <a:endParaRPr lang="en-US">
              <a:ea typeface="ＭＳ Ｐゴシック" pitchFamily="34" charset="-128"/>
              <a:cs typeface="Lucida Grande"/>
              <a:sym typeface="Arial" charset="0"/>
            </a:endParaRPr>
          </a:p>
          <a:p>
            <a:pPr marL="117198" indent="-117198">
              <a:lnSpc>
                <a:spcPct val="95000"/>
              </a:lnSpc>
              <a:spcBef>
                <a:spcPts val="668"/>
              </a:spcBef>
              <a:buClr>
                <a:srgbClr val="2A6CCA"/>
              </a:buClr>
              <a:buSzPct val="100000"/>
              <a:buFont typeface="Thonburi"/>
              <a:buChar char="๏"/>
            </a:pPr>
            <a:r>
              <a:rPr lang="en-US" sz="1300">
                <a:ea typeface="ＭＳ Ｐゴシック" pitchFamily="34" charset="-128"/>
                <a:cs typeface="Arial" charset="0"/>
                <a:sym typeface="Arial" charset="0"/>
              </a:rPr>
              <a:t>Application and infrastruture driven elasticity</a:t>
            </a:r>
          </a:p>
        </p:txBody>
      </p:sp>
      <p:sp>
        <p:nvSpPr>
          <p:cNvPr id="156686" name="Rectangle 15"/>
          <p:cNvSpPr>
            <a:spLocks/>
          </p:cNvSpPr>
          <p:nvPr/>
        </p:nvSpPr>
        <p:spPr bwMode="auto">
          <a:xfrm>
            <a:off x="3098601" y="6328916"/>
            <a:ext cx="3036094" cy="419695"/>
          </a:xfrm>
          <a:prstGeom prst="rect">
            <a:avLst/>
          </a:prstGeom>
          <a:noFill/>
          <a:ln w="9525">
            <a:noFill/>
            <a:miter lim="800000"/>
            <a:headEnd/>
            <a:tailEnd/>
          </a:ln>
        </p:spPr>
        <p:txBody>
          <a:bodyPr lIns="26788" tIns="26788" rIns="26788" bIns="26788"/>
          <a:lstStyle/>
          <a:p>
            <a:pPr algn="ctr"/>
            <a:r>
              <a:rPr lang="en-US" sz="1300">
                <a:ea typeface="ＭＳ Ｐゴシック" pitchFamily="34" charset="-128"/>
                <a:cs typeface="Arial" charset="0"/>
                <a:sym typeface="Arial" charset="0"/>
              </a:rPr>
              <a:t>Improved TCO</a:t>
            </a:r>
            <a:r>
              <a:rPr lang="en-US" sz="1300">
                <a:latin typeface="Arial Bold" pitchFamily="34" charset="0"/>
                <a:ea typeface="ＭＳ Ｐゴシック" pitchFamily="34" charset="-128"/>
                <a:cs typeface="Arial" charset="0"/>
                <a:sym typeface="Arial Bold" pitchFamily="34" charset="0"/>
              </a:rPr>
              <a:t/>
            </a:r>
            <a:br>
              <a:rPr lang="en-US" sz="1300">
                <a:latin typeface="Arial Bold" pitchFamily="34" charset="0"/>
                <a:ea typeface="ＭＳ Ｐゴシック" pitchFamily="34" charset="-128"/>
                <a:cs typeface="Arial" charset="0"/>
                <a:sym typeface="Arial Bold" pitchFamily="34" charset="0"/>
              </a:rPr>
            </a:br>
            <a:r>
              <a:rPr lang="en-US" sz="1300">
                <a:latin typeface="Arial Bold Italic" pitchFamily="34" charset="0"/>
                <a:ea typeface="ＭＳ Ｐゴシック" pitchFamily="34" charset="-128"/>
                <a:cs typeface="Arial Bold Italic" pitchFamily="34" charset="0"/>
                <a:sym typeface="Arial Bold Italic" pitchFamily="34" charset="0"/>
              </a:rPr>
              <a:t>virtualized</a:t>
            </a:r>
            <a:r>
              <a:rPr lang="en-US" sz="1300">
                <a:latin typeface="Arial Bold" pitchFamily="34" charset="0"/>
                <a:ea typeface="ＭＳ Ｐゴシック" pitchFamily="34" charset="-128"/>
                <a:cs typeface="Arial Bold" pitchFamily="34" charset="0"/>
                <a:sym typeface="Arial Bold" pitchFamily="34" charset="0"/>
              </a:rPr>
              <a:t> </a:t>
            </a:r>
            <a:r>
              <a:rPr lang="en-US" sz="1300">
                <a:ea typeface="ＭＳ Ｐゴシック" pitchFamily="34" charset="-128"/>
                <a:cs typeface="Arial" charset="0"/>
                <a:sym typeface="Arial" charset="0"/>
              </a:rPr>
              <a:t>applications</a:t>
            </a:r>
          </a:p>
        </p:txBody>
      </p:sp>
      <p:grpSp>
        <p:nvGrpSpPr>
          <p:cNvPr id="156687" name="Group 18"/>
          <p:cNvGrpSpPr>
            <a:grpSpLocks/>
          </p:cNvGrpSpPr>
          <p:nvPr/>
        </p:nvGrpSpPr>
        <p:grpSpPr bwMode="auto">
          <a:xfrm>
            <a:off x="3242594" y="5200427"/>
            <a:ext cx="2733600" cy="388441"/>
            <a:chOff x="0" y="0"/>
            <a:chExt cx="2449" cy="348"/>
          </a:xfrm>
        </p:grpSpPr>
        <p:sp>
          <p:nvSpPr>
            <p:cNvPr id="156818" name="Line 16"/>
            <p:cNvSpPr>
              <a:spLocks noChangeShapeType="1"/>
            </p:cNvSpPr>
            <p:nvPr/>
          </p:nvSpPr>
          <p:spPr bwMode="auto">
            <a:xfrm flipH="1">
              <a:off x="1223" y="17"/>
              <a:ext cx="2" cy="331"/>
            </a:xfrm>
            <a:prstGeom prst="line">
              <a:avLst/>
            </a:prstGeom>
            <a:noFill/>
            <a:ln w="28575">
              <a:solidFill>
                <a:srgbClr val="0044FE"/>
              </a:solidFill>
              <a:prstDash val="sysDot"/>
              <a:round/>
              <a:headEnd/>
              <a:tailEnd type="arrow" w="lg" len="sm"/>
            </a:ln>
          </p:spPr>
          <p:txBody>
            <a:bodyPr lIns="0" tIns="0" rIns="0" bIns="0"/>
            <a:lstStyle/>
            <a:p>
              <a:endParaRPr lang="en-US"/>
            </a:p>
          </p:txBody>
        </p:sp>
        <p:sp>
          <p:nvSpPr>
            <p:cNvPr id="156819" name="Line 17"/>
            <p:cNvSpPr>
              <a:spLocks noChangeShapeType="1"/>
            </p:cNvSpPr>
            <p:nvPr/>
          </p:nvSpPr>
          <p:spPr bwMode="auto">
            <a:xfrm>
              <a:off x="0" y="0"/>
              <a:ext cx="2449" cy="0"/>
            </a:xfrm>
            <a:prstGeom prst="line">
              <a:avLst/>
            </a:prstGeom>
            <a:noFill/>
            <a:ln w="28575" cap="rnd">
              <a:solidFill>
                <a:srgbClr val="0044FE"/>
              </a:solidFill>
              <a:prstDash val="sysDot"/>
              <a:round/>
              <a:headEnd/>
              <a:tailEnd/>
            </a:ln>
          </p:spPr>
          <p:txBody>
            <a:bodyPr lIns="0" tIns="0" rIns="0" bIns="0"/>
            <a:lstStyle/>
            <a:p>
              <a:endParaRPr lang="en-US"/>
            </a:p>
          </p:txBody>
        </p:sp>
      </p:grpSp>
      <p:sp>
        <p:nvSpPr>
          <p:cNvPr id="156688" name="Rectangle 19"/>
          <p:cNvSpPr>
            <a:spLocks/>
          </p:cNvSpPr>
          <p:nvPr/>
        </p:nvSpPr>
        <p:spPr bwMode="auto">
          <a:xfrm>
            <a:off x="231056" y="6340078"/>
            <a:ext cx="2920008" cy="419695"/>
          </a:xfrm>
          <a:prstGeom prst="rect">
            <a:avLst/>
          </a:prstGeom>
          <a:noFill/>
          <a:ln w="9525">
            <a:noFill/>
            <a:miter lim="800000"/>
            <a:headEnd/>
            <a:tailEnd/>
          </a:ln>
        </p:spPr>
        <p:txBody>
          <a:bodyPr lIns="26788" tIns="26788" rIns="26788" bIns="26788"/>
          <a:lstStyle/>
          <a:p>
            <a:pPr algn="ctr"/>
            <a:r>
              <a:rPr lang="en-US" sz="1300">
                <a:ea typeface="ＭＳ Ｐゴシック" pitchFamily="34" charset="-128"/>
                <a:cs typeface="Arial" charset="0"/>
                <a:sym typeface="Arial" charset="0"/>
              </a:rPr>
              <a:t>Standard TCO</a:t>
            </a:r>
            <a:endParaRPr lang="en-US" sz="1700">
              <a:ea typeface="ＭＳ Ｐゴシック" pitchFamily="34" charset="-128"/>
              <a:cs typeface="Lucida Grande"/>
              <a:sym typeface="Arial" charset="0"/>
            </a:endParaRPr>
          </a:p>
          <a:p>
            <a:pPr algn="ctr"/>
            <a:r>
              <a:rPr lang="en-US" sz="1300">
                <a:latin typeface="Arial Bold Italic" pitchFamily="34" charset="0"/>
                <a:ea typeface="ＭＳ Ｐゴシック" pitchFamily="34" charset="-128"/>
                <a:cs typeface="Arial Bold Italic" pitchFamily="34" charset="0"/>
                <a:sym typeface="Arial Bold Italic" pitchFamily="34" charset="0"/>
              </a:rPr>
              <a:t>existing</a:t>
            </a:r>
            <a:r>
              <a:rPr lang="en-US" sz="1300">
                <a:latin typeface="Arial Bold" pitchFamily="34" charset="0"/>
                <a:ea typeface="ＭＳ Ｐゴシック" pitchFamily="34" charset="-128"/>
                <a:cs typeface="Arial Bold" pitchFamily="34" charset="0"/>
                <a:sym typeface="Arial Bold" pitchFamily="34" charset="0"/>
              </a:rPr>
              <a:t> </a:t>
            </a:r>
            <a:r>
              <a:rPr lang="en-US" sz="1300">
                <a:ea typeface="ＭＳ Ｐゴシック" pitchFamily="34" charset="-128"/>
                <a:cs typeface="Arial" charset="0"/>
                <a:sym typeface="Arial" charset="0"/>
              </a:rPr>
              <a:t>applications</a:t>
            </a:r>
          </a:p>
        </p:txBody>
      </p:sp>
      <p:sp>
        <p:nvSpPr>
          <p:cNvPr id="156689" name="Rectangle 20"/>
          <p:cNvSpPr>
            <a:spLocks/>
          </p:cNvSpPr>
          <p:nvPr/>
        </p:nvSpPr>
        <p:spPr bwMode="auto">
          <a:xfrm>
            <a:off x="417463" y="3277195"/>
            <a:ext cx="2553891" cy="294680"/>
          </a:xfrm>
          <a:prstGeom prst="rect">
            <a:avLst/>
          </a:prstGeom>
          <a:noFill/>
          <a:ln w="9525">
            <a:noFill/>
            <a:miter lim="800000"/>
            <a:headEnd/>
            <a:tailEnd/>
          </a:ln>
        </p:spPr>
        <p:txBody>
          <a:bodyPr lIns="26788" tIns="26788" rIns="26788" bIns="26788"/>
          <a:lstStyle/>
          <a:p>
            <a:pPr algn="ctr"/>
            <a:r>
              <a:rPr lang="en-US" sz="1700">
                <a:solidFill>
                  <a:srgbClr val="1388C9"/>
                </a:solidFill>
                <a:latin typeface="Arial Bold" pitchFamily="34" charset="0"/>
                <a:ea typeface="ＭＳ Ｐゴシック" pitchFamily="34" charset="-128"/>
                <a:cs typeface="Arial Bold" pitchFamily="34" charset="0"/>
                <a:sym typeface="Arial Bold" pitchFamily="34" charset="0"/>
              </a:rPr>
              <a:t>Virtual Appliances</a:t>
            </a:r>
          </a:p>
        </p:txBody>
      </p:sp>
      <p:sp>
        <p:nvSpPr>
          <p:cNvPr id="156690" name="Rectangle 21"/>
          <p:cNvSpPr>
            <a:spLocks/>
          </p:cNvSpPr>
          <p:nvPr/>
        </p:nvSpPr>
        <p:spPr bwMode="auto">
          <a:xfrm>
            <a:off x="299144" y="3874369"/>
            <a:ext cx="2866430" cy="1562695"/>
          </a:xfrm>
          <a:prstGeom prst="rect">
            <a:avLst/>
          </a:prstGeom>
          <a:noFill/>
          <a:ln w="9525">
            <a:noFill/>
            <a:miter lim="800000"/>
            <a:headEnd/>
            <a:tailEnd/>
          </a:ln>
        </p:spPr>
        <p:txBody>
          <a:bodyPr lIns="26788" tIns="26788" rIns="26788" bIns="26788" anchor="b"/>
          <a:lstStyle/>
          <a:p>
            <a:pPr marL="117198" indent="-117198">
              <a:lnSpc>
                <a:spcPct val="95000"/>
              </a:lnSpc>
              <a:spcBef>
                <a:spcPts val="668"/>
              </a:spcBef>
              <a:buClr>
                <a:srgbClr val="2A6CCA"/>
              </a:buClr>
              <a:buSzPct val="100000"/>
              <a:buFont typeface="Thonburi"/>
              <a:buChar char="๏"/>
            </a:pPr>
            <a:r>
              <a:rPr lang="en-US" sz="1300">
                <a:ea typeface="ＭＳ Ｐゴシック" pitchFamily="34" charset="-128"/>
                <a:cs typeface="Arial" charset="0"/>
                <a:sym typeface="Arial" charset="0"/>
              </a:rPr>
              <a:t>Standard software installation and configuration on OS</a:t>
            </a:r>
            <a:endParaRPr lang="en-US">
              <a:ea typeface="ＭＳ Ｐゴシック" pitchFamily="34" charset="-128"/>
              <a:cs typeface="Lucida Grande"/>
              <a:sym typeface="Arial" charset="0"/>
            </a:endParaRPr>
          </a:p>
          <a:p>
            <a:pPr marL="117198" indent="-117198">
              <a:lnSpc>
                <a:spcPct val="95000"/>
              </a:lnSpc>
              <a:spcBef>
                <a:spcPts val="668"/>
              </a:spcBef>
              <a:buClr>
                <a:srgbClr val="2A6CCA"/>
              </a:buClr>
              <a:buSzPct val="100000"/>
              <a:buFont typeface="Thonburi"/>
              <a:buChar char="๏"/>
            </a:pPr>
            <a:r>
              <a:rPr lang="en-US" sz="1300">
                <a:ea typeface="ＭＳ Ｐゴシック" pitchFamily="34" charset="-128"/>
                <a:cs typeface="Arial" charset="0"/>
                <a:sym typeface="Arial" charset="0"/>
              </a:rPr>
              <a:t>Images</a:t>
            </a:r>
            <a:r>
              <a:rPr lang="en-US" sz="1300">
                <a:latin typeface="Arial Bold" pitchFamily="34" charset="0"/>
                <a:ea typeface="ＭＳ Ｐゴシック" pitchFamily="34" charset="-128"/>
                <a:cs typeface="Arial Bold" pitchFamily="34" charset="0"/>
                <a:sym typeface="Arial Bold" pitchFamily="34" charset="0"/>
              </a:rPr>
              <a:t> </a:t>
            </a:r>
            <a:r>
              <a:rPr lang="en-US" sz="1300">
                <a:ea typeface="ＭＳ Ｐゴシック" pitchFamily="34" charset="-128"/>
                <a:cs typeface="Arial" charset="0"/>
                <a:sym typeface="Arial" charset="0"/>
              </a:rPr>
              <a:t>created through extend/capture</a:t>
            </a:r>
            <a:endParaRPr lang="en-US">
              <a:ea typeface="ＭＳ Ｐゴシック" pitchFamily="34" charset="-128"/>
              <a:cs typeface="Lucida Grande"/>
              <a:sym typeface="Arial" charset="0"/>
            </a:endParaRPr>
          </a:p>
          <a:p>
            <a:pPr marL="117198" indent="-117198">
              <a:lnSpc>
                <a:spcPct val="95000"/>
              </a:lnSpc>
              <a:spcBef>
                <a:spcPts val="668"/>
              </a:spcBef>
              <a:buClr>
                <a:srgbClr val="2A6CCA"/>
              </a:buClr>
              <a:buSzPct val="100000"/>
              <a:buFont typeface="Thonburi"/>
              <a:buChar char="๏"/>
            </a:pPr>
            <a:r>
              <a:rPr lang="en-US" sz="1300">
                <a:ea typeface="ＭＳ Ｐゴシック" pitchFamily="34" charset="-128"/>
                <a:cs typeface="Arial" charset="0"/>
                <a:sym typeface="Arial" charset="0"/>
              </a:rPr>
              <a:t>Traditional administration and management model</a:t>
            </a:r>
            <a:endParaRPr lang="en-US">
              <a:ea typeface="ＭＳ Ｐゴシック" pitchFamily="34" charset="-128"/>
              <a:cs typeface="Lucida Grande"/>
              <a:sym typeface="Arial" charset="0"/>
            </a:endParaRPr>
          </a:p>
          <a:p>
            <a:pPr marL="117198" indent="-117198">
              <a:lnSpc>
                <a:spcPct val="95000"/>
              </a:lnSpc>
              <a:spcBef>
                <a:spcPts val="668"/>
              </a:spcBef>
              <a:buClr>
                <a:srgbClr val="2A6CCA"/>
              </a:buClr>
              <a:buSzPct val="100000"/>
              <a:buFont typeface="Thonburi"/>
              <a:buChar char="๏"/>
            </a:pPr>
            <a:r>
              <a:rPr lang="en-US" sz="1300">
                <a:ea typeface="ＭＳ Ｐゴシック" pitchFamily="34" charset="-128"/>
                <a:cs typeface="Arial" charset="0"/>
                <a:sym typeface="Arial" charset="0"/>
              </a:rPr>
              <a:t>Infrastructure driven elasticity</a:t>
            </a:r>
          </a:p>
        </p:txBody>
      </p:sp>
      <p:grpSp>
        <p:nvGrpSpPr>
          <p:cNvPr id="156691" name="Group 24"/>
          <p:cNvGrpSpPr>
            <a:grpSpLocks/>
          </p:cNvGrpSpPr>
          <p:nvPr/>
        </p:nvGrpSpPr>
        <p:grpSpPr bwMode="auto">
          <a:xfrm>
            <a:off x="309191" y="5456039"/>
            <a:ext cx="2733600" cy="398488"/>
            <a:chOff x="0" y="0"/>
            <a:chExt cx="2449" cy="356"/>
          </a:xfrm>
        </p:grpSpPr>
        <p:sp>
          <p:nvSpPr>
            <p:cNvPr id="156816" name="Line 22"/>
            <p:cNvSpPr>
              <a:spLocks noChangeShapeType="1"/>
            </p:cNvSpPr>
            <p:nvPr/>
          </p:nvSpPr>
          <p:spPr bwMode="auto">
            <a:xfrm flipH="1">
              <a:off x="1223" y="17"/>
              <a:ext cx="2" cy="339"/>
            </a:xfrm>
            <a:prstGeom prst="line">
              <a:avLst/>
            </a:prstGeom>
            <a:noFill/>
            <a:ln w="28575">
              <a:solidFill>
                <a:srgbClr val="0044FE"/>
              </a:solidFill>
              <a:prstDash val="sysDot"/>
              <a:round/>
              <a:headEnd/>
              <a:tailEnd type="arrow" w="lg" len="sm"/>
            </a:ln>
          </p:spPr>
          <p:txBody>
            <a:bodyPr lIns="0" tIns="0" rIns="0" bIns="0"/>
            <a:lstStyle/>
            <a:p>
              <a:endParaRPr lang="en-US"/>
            </a:p>
          </p:txBody>
        </p:sp>
        <p:sp>
          <p:nvSpPr>
            <p:cNvPr id="156817" name="Line 23"/>
            <p:cNvSpPr>
              <a:spLocks noChangeShapeType="1"/>
            </p:cNvSpPr>
            <p:nvPr/>
          </p:nvSpPr>
          <p:spPr bwMode="auto">
            <a:xfrm>
              <a:off x="0" y="0"/>
              <a:ext cx="2449" cy="0"/>
            </a:xfrm>
            <a:prstGeom prst="line">
              <a:avLst/>
            </a:prstGeom>
            <a:noFill/>
            <a:ln w="28575" cap="rnd">
              <a:solidFill>
                <a:srgbClr val="0044FE"/>
              </a:solidFill>
              <a:prstDash val="sysDot"/>
              <a:round/>
              <a:headEnd/>
              <a:tailEnd/>
            </a:ln>
          </p:spPr>
          <p:txBody>
            <a:bodyPr lIns="0" tIns="0" rIns="0" bIns="0"/>
            <a:lstStyle/>
            <a:p>
              <a:endParaRPr lang="en-US"/>
            </a:p>
          </p:txBody>
        </p:sp>
      </p:grpSp>
      <p:grpSp>
        <p:nvGrpSpPr>
          <p:cNvPr id="156692" name="Group 52"/>
          <p:cNvGrpSpPr>
            <a:grpSpLocks/>
          </p:cNvGrpSpPr>
          <p:nvPr/>
        </p:nvGrpSpPr>
        <p:grpSpPr bwMode="auto">
          <a:xfrm>
            <a:off x="1067098" y="1294804"/>
            <a:ext cx="1386334" cy="1371824"/>
            <a:chOff x="0" y="0"/>
            <a:chExt cx="1242" cy="1229"/>
          </a:xfrm>
        </p:grpSpPr>
        <p:sp>
          <p:nvSpPr>
            <p:cNvPr id="156789" name="Rectangle 25"/>
            <p:cNvSpPr>
              <a:spLocks/>
            </p:cNvSpPr>
            <p:nvPr/>
          </p:nvSpPr>
          <p:spPr bwMode="auto">
            <a:xfrm>
              <a:off x="0" y="72"/>
              <a:ext cx="1128" cy="144"/>
            </a:xfrm>
            <a:prstGeom prst="rect">
              <a:avLst/>
            </a:prstGeom>
            <a:noFill/>
            <a:ln w="9525">
              <a:noFill/>
              <a:miter lim="800000"/>
              <a:headEnd/>
              <a:tailEnd/>
            </a:ln>
          </p:spPr>
          <p:txBody>
            <a:bodyPr lIns="38100" tIns="38100" rIns="38100" bIns="38100"/>
            <a:lstStyle/>
            <a:p>
              <a:pPr algn="ctr"/>
              <a:r>
                <a:rPr lang="en-US" sz="800">
                  <a:ea typeface="ＭＳ Ｐゴシック" pitchFamily="34" charset="-128"/>
                  <a:cs typeface="Arial" charset="0"/>
                  <a:sym typeface="Arial" charset="0"/>
                </a:rPr>
                <a:t>Virtual Appliance</a:t>
              </a:r>
            </a:p>
          </p:txBody>
        </p:sp>
        <p:sp>
          <p:nvSpPr>
            <p:cNvPr id="156790" name="AutoShape 26"/>
            <p:cNvSpPr>
              <a:spLocks/>
            </p:cNvSpPr>
            <p:nvPr/>
          </p:nvSpPr>
          <p:spPr bwMode="auto">
            <a:xfrm>
              <a:off x="24" y="20"/>
              <a:ext cx="1160" cy="1209"/>
            </a:xfrm>
            <a:prstGeom prst="roundRect">
              <a:avLst>
                <a:gd name="adj" fmla="val 4282"/>
              </a:avLst>
            </a:prstGeom>
            <a:solidFill>
              <a:srgbClr val="62BBD0"/>
            </a:solidFill>
            <a:ln w="12700">
              <a:solidFill>
                <a:srgbClr val="808080"/>
              </a:solidFill>
              <a:round/>
              <a:headEnd/>
              <a:tailEnd/>
            </a:ln>
          </p:spPr>
          <p:txBody>
            <a:bodyPr lIns="0" tIns="0" rIns="0" bIns="0"/>
            <a:lstStyle/>
            <a:p>
              <a:pPr algn="ctr"/>
              <a:endParaRPr lang="en-US"/>
            </a:p>
          </p:txBody>
        </p:sp>
        <p:sp>
          <p:nvSpPr>
            <p:cNvPr id="156791" name="Rectangle 27"/>
            <p:cNvSpPr>
              <a:spLocks/>
            </p:cNvSpPr>
            <p:nvPr/>
          </p:nvSpPr>
          <p:spPr bwMode="auto">
            <a:xfrm>
              <a:off x="213" y="924"/>
              <a:ext cx="72" cy="272"/>
            </a:xfrm>
            <a:prstGeom prst="rect">
              <a:avLst/>
            </a:prstGeom>
            <a:solidFill>
              <a:srgbClr val="006699"/>
            </a:solidFill>
            <a:ln w="12700">
              <a:solidFill>
                <a:srgbClr val="808080"/>
              </a:solidFill>
              <a:miter lim="800000"/>
              <a:headEnd/>
              <a:tailEnd/>
            </a:ln>
          </p:spPr>
          <p:txBody>
            <a:bodyPr wrap="none" lIns="0" tIns="0" rIns="0" bIns="0"/>
            <a:lstStyle/>
            <a:p>
              <a:pPr algn="ctr"/>
              <a:endParaRPr lang="en-US"/>
            </a:p>
          </p:txBody>
        </p:sp>
        <p:sp>
          <p:nvSpPr>
            <p:cNvPr id="156792" name="Rectangle 28"/>
            <p:cNvSpPr>
              <a:spLocks/>
            </p:cNvSpPr>
            <p:nvPr/>
          </p:nvSpPr>
          <p:spPr bwMode="auto">
            <a:xfrm>
              <a:off x="509" y="1010"/>
              <a:ext cx="616" cy="112"/>
            </a:xfrm>
            <a:prstGeom prst="rect">
              <a:avLst/>
            </a:prstGeom>
            <a:noFill/>
            <a:ln w="9525">
              <a:noFill/>
              <a:miter lim="800000"/>
              <a:headEnd/>
              <a:tailEnd/>
            </a:ln>
          </p:spPr>
          <p:txBody>
            <a:bodyPr lIns="0" tIns="0" rIns="0" bIns="0"/>
            <a:lstStyle/>
            <a:p>
              <a:pPr>
                <a:lnSpc>
                  <a:spcPct val="80000"/>
                </a:lnSpc>
              </a:pPr>
              <a:r>
                <a:rPr lang="en-US" sz="800">
                  <a:latin typeface="Arial Bold" pitchFamily="34" charset="0"/>
                  <a:ea typeface="ＭＳ Ｐゴシック" pitchFamily="34" charset="-128"/>
                  <a:cs typeface="Arial Bold" pitchFamily="34" charset="0"/>
                  <a:sym typeface="Arial Bold" pitchFamily="34" charset="0"/>
                </a:rPr>
                <a:t>Metadata</a:t>
              </a:r>
            </a:p>
          </p:txBody>
        </p:sp>
        <p:grpSp>
          <p:nvGrpSpPr>
            <p:cNvPr id="156793" name="Group 32"/>
            <p:cNvGrpSpPr>
              <a:grpSpLocks/>
            </p:cNvGrpSpPr>
            <p:nvPr/>
          </p:nvGrpSpPr>
          <p:grpSpPr bwMode="auto">
            <a:xfrm>
              <a:off x="267" y="980"/>
              <a:ext cx="177" cy="159"/>
              <a:chOff x="0" y="0"/>
              <a:chExt cx="176" cy="159"/>
            </a:xfrm>
          </p:grpSpPr>
          <p:sp>
            <p:nvSpPr>
              <p:cNvPr id="156813" name="AutoShape 29"/>
              <p:cNvSpPr>
                <a:spLocks/>
              </p:cNvSpPr>
              <p:nvPr/>
            </p:nvSpPr>
            <p:spPr bwMode="auto">
              <a:xfrm>
                <a:off x="0" y="4"/>
                <a:ext cx="176" cy="155"/>
              </a:xfrm>
              <a:prstGeom prst="roundRect">
                <a:avLst>
                  <a:gd name="adj" fmla="val 13838"/>
                </a:avLst>
              </a:prstGeom>
              <a:noFill/>
              <a:ln w="12700">
                <a:solidFill>
                  <a:srgbClr val="FFFFFF"/>
                </a:solidFill>
                <a:round/>
                <a:headEnd/>
                <a:tailEnd/>
              </a:ln>
            </p:spPr>
            <p:txBody>
              <a:bodyPr lIns="0" tIns="0" rIns="0" bIns="0"/>
              <a:lstStyle/>
              <a:p>
                <a:pPr algn="ctr"/>
                <a:endParaRPr lang="en-US"/>
              </a:p>
            </p:txBody>
          </p:sp>
          <p:sp>
            <p:nvSpPr>
              <p:cNvPr id="156814" name="Rectangle 30"/>
              <p:cNvSpPr>
                <a:spLocks/>
              </p:cNvSpPr>
              <p:nvPr/>
            </p:nvSpPr>
            <p:spPr bwMode="auto">
              <a:xfrm>
                <a:off x="1" y="16"/>
                <a:ext cx="56" cy="32"/>
              </a:xfrm>
              <a:prstGeom prst="rect">
                <a:avLst/>
              </a:prstGeom>
              <a:solidFill>
                <a:schemeClr val="accent1"/>
              </a:solidFill>
              <a:ln w="9525">
                <a:noFill/>
                <a:miter lim="800000"/>
                <a:headEnd/>
                <a:tailEnd/>
              </a:ln>
            </p:spPr>
            <p:txBody>
              <a:bodyPr wrap="none" lIns="0" tIns="0" rIns="0" bIns="0"/>
              <a:lstStyle/>
              <a:p>
                <a:pPr algn="ctr"/>
                <a:endParaRPr lang="en-US"/>
              </a:p>
            </p:txBody>
          </p:sp>
          <p:sp>
            <p:nvSpPr>
              <p:cNvPr id="156815" name="Freeform 31"/>
              <p:cNvSpPr>
                <a:spLocks/>
              </p:cNvSpPr>
              <p:nvPr/>
            </p:nvSpPr>
            <p:spPr bwMode="auto">
              <a:xfrm>
                <a:off x="2" y="0"/>
                <a:ext cx="174" cy="34"/>
              </a:xfrm>
              <a:custGeom>
                <a:avLst/>
                <a:gdLst>
                  <a:gd name="T0" fmla="*/ 0 w 21600"/>
                  <a:gd name="T1" fmla="*/ 33 h 21600"/>
                  <a:gd name="T2" fmla="*/ 5 w 21600"/>
                  <a:gd name="T3" fmla="*/ 12 h 21600"/>
                  <a:gd name="T4" fmla="*/ 18 w 21600"/>
                  <a:gd name="T5" fmla="*/ 0 h 21600"/>
                  <a:gd name="T6" fmla="*/ 156 w 21600"/>
                  <a:gd name="T7" fmla="*/ 0 h 21600"/>
                  <a:gd name="T8" fmla="*/ 169 w 21600"/>
                  <a:gd name="T9" fmla="*/ 15 h 21600"/>
                  <a:gd name="T10" fmla="*/ 174 w 21600"/>
                  <a:gd name="T11" fmla="*/ 34 h 21600"/>
                  <a:gd name="T12" fmla="*/ 0 w 21600"/>
                  <a:gd name="T13" fmla="*/ 33 h 21600"/>
                  <a:gd name="T14" fmla="*/ 0 w 21600"/>
                  <a:gd name="T15" fmla="*/ 33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20945"/>
                    </a:moveTo>
                    <a:lnTo>
                      <a:pt x="624" y="7855"/>
                    </a:lnTo>
                    <a:lnTo>
                      <a:pt x="2247" y="0"/>
                    </a:lnTo>
                    <a:lnTo>
                      <a:pt x="19353" y="0"/>
                    </a:lnTo>
                    <a:lnTo>
                      <a:pt x="20976" y="9818"/>
                    </a:lnTo>
                    <a:lnTo>
                      <a:pt x="21600" y="21600"/>
                    </a:lnTo>
                    <a:lnTo>
                      <a:pt x="0" y="20945"/>
                    </a:lnTo>
                    <a:close/>
                    <a:moveTo>
                      <a:pt x="0" y="20945"/>
                    </a:moveTo>
                  </a:path>
                </a:pathLst>
              </a:custGeom>
              <a:solidFill>
                <a:schemeClr val="accent1"/>
              </a:solidFill>
              <a:ln w="9525">
                <a:noFill/>
                <a:round/>
                <a:headEnd/>
                <a:tailEnd/>
              </a:ln>
            </p:spPr>
            <p:txBody>
              <a:bodyPr lIns="0" tIns="0" rIns="0" bIns="0"/>
              <a:lstStyle/>
              <a:p>
                <a:endParaRPr lang="en-US"/>
              </a:p>
            </p:txBody>
          </p:sp>
        </p:grpSp>
        <p:sp>
          <p:nvSpPr>
            <p:cNvPr id="156794" name="Rectangle 33"/>
            <p:cNvSpPr>
              <a:spLocks/>
            </p:cNvSpPr>
            <p:nvPr/>
          </p:nvSpPr>
          <p:spPr bwMode="auto">
            <a:xfrm>
              <a:off x="163" y="248"/>
              <a:ext cx="72" cy="272"/>
            </a:xfrm>
            <a:prstGeom prst="rect">
              <a:avLst/>
            </a:prstGeom>
            <a:solidFill>
              <a:srgbClr val="006699"/>
            </a:solidFill>
            <a:ln w="12700">
              <a:solidFill>
                <a:srgbClr val="808080"/>
              </a:solidFill>
              <a:miter lim="800000"/>
              <a:headEnd/>
              <a:tailEnd/>
            </a:ln>
          </p:spPr>
          <p:txBody>
            <a:bodyPr wrap="none" lIns="0" tIns="0" rIns="0" bIns="0"/>
            <a:lstStyle/>
            <a:p>
              <a:pPr algn="ctr"/>
              <a:endParaRPr lang="en-US"/>
            </a:p>
          </p:txBody>
        </p:sp>
        <p:sp>
          <p:nvSpPr>
            <p:cNvPr id="156795" name="Rectangle 34"/>
            <p:cNvSpPr>
              <a:spLocks/>
            </p:cNvSpPr>
            <p:nvPr/>
          </p:nvSpPr>
          <p:spPr bwMode="auto">
            <a:xfrm>
              <a:off x="480" y="296"/>
              <a:ext cx="640" cy="208"/>
            </a:xfrm>
            <a:prstGeom prst="rect">
              <a:avLst/>
            </a:prstGeom>
            <a:noFill/>
            <a:ln w="9525">
              <a:noFill/>
              <a:miter lim="800000"/>
              <a:headEnd/>
              <a:tailEnd/>
            </a:ln>
          </p:spPr>
          <p:txBody>
            <a:bodyPr lIns="0" tIns="0" rIns="0" bIns="0"/>
            <a:lstStyle/>
            <a:p>
              <a:pPr>
                <a:lnSpc>
                  <a:spcPct val="80000"/>
                </a:lnSpc>
              </a:pPr>
              <a:r>
                <a:rPr lang="en-US" sz="800">
                  <a:latin typeface="Arial Bold" pitchFamily="34" charset="0"/>
                  <a:ea typeface="ＭＳ Ｐゴシック" pitchFamily="34" charset="-128"/>
                  <a:cs typeface="Arial Bold" pitchFamily="34" charset="0"/>
                  <a:sym typeface="Arial Bold" pitchFamily="34" charset="0"/>
                </a:rPr>
                <a:t>Software</a:t>
              </a:r>
              <a:br>
                <a:rPr lang="en-US" sz="800">
                  <a:latin typeface="Arial Bold" pitchFamily="34" charset="0"/>
                  <a:ea typeface="ＭＳ Ｐゴシック" pitchFamily="34" charset="-128"/>
                  <a:cs typeface="Arial Bold" pitchFamily="34" charset="0"/>
                  <a:sym typeface="Arial Bold" pitchFamily="34" charset="0"/>
                </a:rPr>
              </a:br>
              <a:r>
                <a:rPr lang="en-US" sz="800">
                  <a:latin typeface="Arial Bold" pitchFamily="34" charset="0"/>
                  <a:ea typeface="ＭＳ Ｐゴシック" pitchFamily="34" charset="-128"/>
                  <a:cs typeface="Arial Bold" pitchFamily="34" charset="0"/>
                  <a:sym typeface="Arial Bold" pitchFamily="34" charset="0"/>
                </a:rPr>
                <a:t>application</a:t>
              </a:r>
            </a:p>
          </p:txBody>
        </p:sp>
        <p:sp>
          <p:nvSpPr>
            <p:cNvPr id="156796" name="Rectangle 35"/>
            <p:cNvSpPr>
              <a:spLocks/>
            </p:cNvSpPr>
            <p:nvPr/>
          </p:nvSpPr>
          <p:spPr bwMode="auto">
            <a:xfrm>
              <a:off x="163" y="564"/>
              <a:ext cx="72" cy="272"/>
            </a:xfrm>
            <a:prstGeom prst="rect">
              <a:avLst/>
            </a:prstGeom>
            <a:solidFill>
              <a:srgbClr val="006699"/>
            </a:solidFill>
            <a:ln w="12700">
              <a:solidFill>
                <a:srgbClr val="808080"/>
              </a:solidFill>
              <a:miter lim="800000"/>
              <a:headEnd/>
              <a:tailEnd/>
            </a:ln>
          </p:spPr>
          <p:txBody>
            <a:bodyPr wrap="none" lIns="0" tIns="0" rIns="0" bIns="0"/>
            <a:lstStyle/>
            <a:p>
              <a:pPr algn="ctr"/>
              <a:endParaRPr lang="en-US"/>
            </a:p>
          </p:txBody>
        </p:sp>
        <p:sp>
          <p:nvSpPr>
            <p:cNvPr id="156797" name="Rectangle 36"/>
            <p:cNvSpPr>
              <a:spLocks/>
            </p:cNvSpPr>
            <p:nvPr/>
          </p:nvSpPr>
          <p:spPr bwMode="auto">
            <a:xfrm>
              <a:off x="480" y="611"/>
              <a:ext cx="640" cy="208"/>
            </a:xfrm>
            <a:prstGeom prst="rect">
              <a:avLst/>
            </a:prstGeom>
            <a:noFill/>
            <a:ln w="9525">
              <a:noFill/>
              <a:miter lim="800000"/>
              <a:headEnd/>
              <a:tailEnd/>
            </a:ln>
          </p:spPr>
          <p:txBody>
            <a:bodyPr lIns="0" tIns="0" rIns="0" bIns="0"/>
            <a:lstStyle/>
            <a:p>
              <a:pPr>
                <a:lnSpc>
                  <a:spcPct val="80000"/>
                </a:lnSpc>
              </a:pPr>
              <a:r>
                <a:rPr lang="en-US" sz="800">
                  <a:latin typeface="Arial Bold" pitchFamily="34" charset="0"/>
                  <a:ea typeface="ＭＳ Ｐゴシック" pitchFamily="34" charset="-128"/>
                  <a:cs typeface="Arial Bold" pitchFamily="34" charset="0"/>
                  <a:sym typeface="Arial Bold" pitchFamily="34" charset="0"/>
                </a:rPr>
                <a:t>Operating</a:t>
              </a:r>
              <a:br>
                <a:rPr lang="en-US" sz="800">
                  <a:latin typeface="Arial Bold" pitchFamily="34" charset="0"/>
                  <a:ea typeface="ＭＳ Ｐゴシック" pitchFamily="34" charset="-128"/>
                  <a:cs typeface="Arial Bold" pitchFamily="34" charset="0"/>
                  <a:sym typeface="Arial Bold" pitchFamily="34" charset="0"/>
                </a:rPr>
              </a:br>
              <a:r>
                <a:rPr lang="en-US" sz="800">
                  <a:latin typeface="Arial Bold" pitchFamily="34" charset="0"/>
                  <a:ea typeface="ＭＳ Ｐゴシック" pitchFamily="34" charset="-128"/>
                  <a:cs typeface="Arial Bold" pitchFamily="34" charset="0"/>
                  <a:sym typeface="Arial Bold" pitchFamily="34" charset="0"/>
                </a:rPr>
                <a:t>system</a:t>
              </a:r>
            </a:p>
          </p:txBody>
        </p:sp>
        <p:sp>
          <p:nvSpPr>
            <p:cNvPr id="156798" name="Rectangle 37"/>
            <p:cNvSpPr>
              <a:spLocks/>
            </p:cNvSpPr>
            <p:nvPr/>
          </p:nvSpPr>
          <p:spPr bwMode="auto">
            <a:xfrm>
              <a:off x="117" y="201"/>
              <a:ext cx="72" cy="680"/>
            </a:xfrm>
            <a:prstGeom prst="rect">
              <a:avLst/>
            </a:prstGeom>
            <a:noFill/>
            <a:ln w="12700">
              <a:solidFill>
                <a:srgbClr val="FFFFFF"/>
              </a:solidFill>
              <a:miter lim="800000"/>
              <a:headEnd/>
              <a:tailEnd/>
            </a:ln>
          </p:spPr>
          <p:txBody>
            <a:bodyPr wrap="none" lIns="0" tIns="0" rIns="0" bIns="0"/>
            <a:lstStyle/>
            <a:p>
              <a:pPr algn="ctr"/>
              <a:endParaRPr lang="en-US"/>
            </a:p>
          </p:txBody>
        </p:sp>
        <p:grpSp>
          <p:nvGrpSpPr>
            <p:cNvPr id="156799" name="Group 44"/>
            <p:cNvGrpSpPr>
              <a:grpSpLocks/>
            </p:cNvGrpSpPr>
            <p:nvPr/>
          </p:nvGrpSpPr>
          <p:grpSpPr bwMode="auto">
            <a:xfrm>
              <a:off x="196" y="485"/>
              <a:ext cx="214" cy="427"/>
              <a:chOff x="0" y="-18"/>
              <a:chExt cx="214" cy="427"/>
            </a:xfrm>
          </p:grpSpPr>
          <p:grpSp>
            <p:nvGrpSpPr>
              <p:cNvPr id="156807" name="Group 40"/>
              <p:cNvGrpSpPr>
                <a:grpSpLocks/>
              </p:cNvGrpSpPr>
              <p:nvPr/>
            </p:nvGrpSpPr>
            <p:grpSpPr bwMode="auto">
              <a:xfrm>
                <a:off x="0" y="-18"/>
                <a:ext cx="214" cy="427"/>
                <a:chOff x="0" y="-18"/>
                <a:chExt cx="214" cy="427"/>
              </a:xfrm>
            </p:grpSpPr>
            <p:sp>
              <p:nvSpPr>
                <p:cNvPr id="156811" name="Oval 38"/>
                <p:cNvSpPr>
                  <a:spLocks/>
                </p:cNvSpPr>
                <p:nvPr/>
              </p:nvSpPr>
              <p:spPr bwMode="auto">
                <a:xfrm>
                  <a:off x="0" y="94"/>
                  <a:ext cx="214" cy="205"/>
                </a:xfrm>
                <a:prstGeom prst="ellipse">
                  <a:avLst/>
                </a:prstGeom>
                <a:gradFill rotWithShape="0">
                  <a:gsLst>
                    <a:gs pos="0">
                      <a:srgbClr val="427E67"/>
                    </a:gs>
                    <a:gs pos="100000">
                      <a:srgbClr val="006699"/>
                    </a:gs>
                  </a:gsLst>
                  <a:lin ang="5400000" scaled="1"/>
                </a:gradFill>
                <a:ln w="9525">
                  <a:solidFill>
                    <a:srgbClr val="FFFFFF"/>
                  </a:solidFill>
                  <a:round/>
                  <a:headEnd/>
                  <a:tailEnd/>
                </a:ln>
              </p:spPr>
              <p:txBody>
                <a:bodyPr lIns="0" tIns="0" rIns="0" bIns="0"/>
                <a:lstStyle/>
                <a:p>
                  <a:pPr algn="ctr"/>
                  <a:endParaRPr lang="en-US"/>
                </a:p>
              </p:txBody>
            </p:sp>
            <p:sp>
              <p:nvSpPr>
                <p:cNvPr id="156812" name="Rectangle 39"/>
                <p:cNvSpPr>
                  <a:spLocks/>
                </p:cNvSpPr>
                <p:nvPr/>
              </p:nvSpPr>
              <p:spPr bwMode="auto">
                <a:xfrm>
                  <a:off x="31" y="-18"/>
                  <a:ext cx="99" cy="427"/>
                </a:xfrm>
                <a:prstGeom prst="rect">
                  <a:avLst/>
                </a:prstGeom>
                <a:noFill/>
                <a:ln w="9525">
                  <a:noFill/>
                  <a:miter lim="800000"/>
                  <a:headEnd/>
                  <a:tailEnd/>
                </a:ln>
              </p:spPr>
              <p:txBody>
                <a:bodyPr wrap="none" lIns="0" tIns="0" rIns="0" bIns="0" anchor="ctr">
                  <a:spAutoFit/>
                </a:bodyPr>
                <a:lstStyle/>
                <a:p>
                  <a:pPr>
                    <a:spcBef>
                      <a:spcPts val="1916"/>
                    </a:spcBef>
                  </a:pPr>
                  <a:r>
                    <a:rPr lang="en-US" sz="3100">
                      <a:latin typeface="Arial Bold" pitchFamily="34" charset="0"/>
                      <a:ea typeface="ＭＳ Ｐゴシック" pitchFamily="34" charset="-128"/>
                      <a:cs typeface="Arial Bold" pitchFamily="34" charset="0"/>
                      <a:sym typeface="Arial Bold" pitchFamily="34" charset="0"/>
                    </a:rPr>
                    <a:t> </a:t>
                  </a:r>
                </a:p>
              </p:txBody>
            </p:sp>
          </p:grpSp>
          <p:grpSp>
            <p:nvGrpSpPr>
              <p:cNvPr id="156808" name="Group 43"/>
              <p:cNvGrpSpPr>
                <a:grpSpLocks/>
              </p:cNvGrpSpPr>
              <p:nvPr/>
            </p:nvGrpSpPr>
            <p:grpSpPr bwMode="auto">
              <a:xfrm>
                <a:off x="36" y="153"/>
                <a:ext cx="144" cy="87"/>
                <a:chOff x="0" y="0"/>
                <a:chExt cx="144" cy="87"/>
              </a:xfrm>
            </p:grpSpPr>
            <p:sp>
              <p:nvSpPr>
                <p:cNvPr id="156809" name="AutoShape 41"/>
                <p:cNvSpPr>
                  <a:spLocks/>
                </p:cNvSpPr>
                <p:nvPr/>
              </p:nvSpPr>
              <p:spPr bwMode="auto">
                <a:xfrm>
                  <a:off x="0" y="0"/>
                  <a:ext cx="87" cy="87"/>
                </a:xfrm>
                <a:custGeom>
                  <a:avLst/>
                  <a:gdLst>
                    <a:gd name="T0" fmla="*/ 0 w 21600"/>
                    <a:gd name="T1" fmla="*/ 0 h 21600"/>
                    <a:gd name="T2" fmla="*/ 21600 w 21600"/>
                    <a:gd name="T3" fmla="*/ 21600 h 21600"/>
                  </a:gdLst>
                  <a:ahLst/>
                  <a:cxnLst>
                    <a:cxn ang="0">
                      <a:pos x="9691" y="21564"/>
                    </a:cxn>
                    <a:cxn ang="0">
                      <a:pos x="7581" y="21134"/>
                    </a:cxn>
                    <a:cxn ang="0">
                      <a:pos x="5650" y="20308"/>
                    </a:cxn>
                    <a:cxn ang="0">
                      <a:pos x="3934" y="19160"/>
                    </a:cxn>
                    <a:cxn ang="0">
                      <a:pos x="2468" y="17725"/>
                    </a:cxn>
                    <a:cxn ang="0">
                      <a:pos x="1323" y="16003"/>
                    </a:cxn>
                    <a:cxn ang="0">
                      <a:pos x="465" y="14029"/>
                    </a:cxn>
                    <a:cxn ang="0">
                      <a:pos x="36" y="11948"/>
                    </a:cxn>
                    <a:cxn ang="0">
                      <a:pos x="36" y="9724"/>
                    </a:cxn>
                    <a:cxn ang="0">
                      <a:pos x="465" y="7607"/>
                    </a:cxn>
                    <a:cxn ang="0">
                      <a:pos x="1323" y="5633"/>
                    </a:cxn>
                    <a:cxn ang="0">
                      <a:pos x="2468" y="3911"/>
                    </a:cxn>
                    <a:cxn ang="0">
                      <a:pos x="3970" y="2440"/>
                    </a:cxn>
                    <a:cxn ang="0">
                      <a:pos x="5686" y="1292"/>
                    </a:cxn>
                    <a:cxn ang="0">
                      <a:pos x="7653" y="466"/>
                    </a:cxn>
                    <a:cxn ang="0">
                      <a:pos x="9763" y="36"/>
                    </a:cxn>
                    <a:cxn ang="0">
                      <a:pos x="11944" y="36"/>
                    </a:cxn>
                    <a:cxn ang="0">
                      <a:pos x="14019" y="466"/>
                    </a:cxn>
                    <a:cxn ang="0">
                      <a:pos x="15950" y="1292"/>
                    </a:cxn>
                    <a:cxn ang="0">
                      <a:pos x="17666" y="2440"/>
                    </a:cxn>
                    <a:cxn ang="0">
                      <a:pos x="19132" y="3911"/>
                    </a:cxn>
                    <a:cxn ang="0">
                      <a:pos x="20277" y="5597"/>
                    </a:cxn>
                    <a:cxn ang="0">
                      <a:pos x="21135" y="7535"/>
                    </a:cxn>
                    <a:cxn ang="0">
                      <a:pos x="21564" y="9580"/>
                    </a:cxn>
                    <a:cxn ang="0">
                      <a:pos x="21564" y="11805"/>
                    </a:cxn>
                    <a:cxn ang="0">
                      <a:pos x="21135" y="13922"/>
                    </a:cxn>
                    <a:cxn ang="0">
                      <a:pos x="20313" y="15895"/>
                    </a:cxn>
                    <a:cxn ang="0">
                      <a:pos x="19168" y="17653"/>
                    </a:cxn>
                    <a:cxn ang="0">
                      <a:pos x="17702" y="19124"/>
                    </a:cxn>
                    <a:cxn ang="0">
                      <a:pos x="15950" y="20308"/>
                    </a:cxn>
                    <a:cxn ang="0">
                      <a:pos x="14019" y="21134"/>
                    </a:cxn>
                    <a:cxn ang="0">
                      <a:pos x="11873" y="21564"/>
                    </a:cxn>
                    <a:cxn ang="0">
                      <a:pos x="10764" y="17689"/>
                    </a:cxn>
                    <a:cxn ang="0">
                      <a:pos x="13482" y="17115"/>
                    </a:cxn>
                    <a:cxn ang="0">
                      <a:pos x="15628" y="15608"/>
                    </a:cxn>
                    <a:cxn ang="0">
                      <a:pos x="17058" y="13419"/>
                    </a:cxn>
                    <a:cxn ang="0">
                      <a:pos x="17559" y="10692"/>
                    </a:cxn>
                    <a:cxn ang="0">
                      <a:pos x="17023" y="8073"/>
                    </a:cxn>
                    <a:cxn ang="0">
                      <a:pos x="15592" y="5920"/>
                    </a:cxn>
                    <a:cxn ang="0">
                      <a:pos x="13446" y="4449"/>
                    </a:cxn>
                    <a:cxn ang="0">
                      <a:pos x="10836" y="3947"/>
                    </a:cxn>
                    <a:cxn ang="0">
                      <a:pos x="8189" y="4449"/>
                    </a:cxn>
                    <a:cxn ang="0">
                      <a:pos x="6008" y="5920"/>
                    </a:cxn>
                    <a:cxn ang="0">
                      <a:pos x="4577" y="8073"/>
                    </a:cxn>
                    <a:cxn ang="0">
                      <a:pos x="4041" y="10728"/>
                    </a:cxn>
                    <a:cxn ang="0">
                      <a:pos x="4542" y="13455"/>
                    </a:cxn>
                    <a:cxn ang="0">
                      <a:pos x="5972" y="15644"/>
                    </a:cxn>
                    <a:cxn ang="0">
                      <a:pos x="8118" y="17115"/>
                    </a:cxn>
                    <a:cxn ang="0">
                      <a:pos x="10764" y="17689"/>
                    </a:cxn>
                  </a:cxnLst>
                  <a:rect l="T0" t="T1" r="T2" b="T3"/>
                  <a:pathLst>
                    <a:path w="21600" h="21600">
                      <a:moveTo>
                        <a:pt x="10764" y="21600"/>
                      </a:moveTo>
                      <a:lnTo>
                        <a:pt x="10764" y="21600"/>
                      </a:lnTo>
                      <a:lnTo>
                        <a:pt x="10228" y="21600"/>
                      </a:lnTo>
                      <a:lnTo>
                        <a:pt x="9691" y="21564"/>
                      </a:lnTo>
                      <a:lnTo>
                        <a:pt x="9155" y="21492"/>
                      </a:lnTo>
                      <a:lnTo>
                        <a:pt x="8619" y="21421"/>
                      </a:lnTo>
                      <a:lnTo>
                        <a:pt x="8118" y="21277"/>
                      </a:lnTo>
                      <a:lnTo>
                        <a:pt x="7581" y="21134"/>
                      </a:lnTo>
                      <a:lnTo>
                        <a:pt x="7081" y="20990"/>
                      </a:lnTo>
                      <a:lnTo>
                        <a:pt x="6616" y="20775"/>
                      </a:lnTo>
                      <a:lnTo>
                        <a:pt x="6115" y="20559"/>
                      </a:lnTo>
                      <a:lnTo>
                        <a:pt x="5650" y="20308"/>
                      </a:lnTo>
                      <a:lnTo>
                        <a:pt x="5185" y="20057"/>
                      </a:lnTo>
                      <a:lnTo>
                        <a:pt x="4756" y="19770"/>
                      </a:lnTo>
                      <a:lnTo>
                        <a:pt x="4327" y="19483"/>
                      </a:lnTo>
                      <a:lnTo>
                        <a:pt x="3934" y="19160"/>
                      </a:lnTo>
                      <a:lnTo>
                        <a:pt x="3540" y="18837"/>
                      </a:lnTo>
                      <a:lnTo>
                        <a:pt x="3147" y="18478"/>
                      </a:lnTo>
                      <a:lnTo>
                        <a:pt x="2789" y="18120"/>
                      </a:lnTo>
                      <a:lnTo>
                        <a:pt x="2468" y="17725"/>
                      </a:lnTo>
                      <a:lnTo>
                        <a:pt x="2146" y="17294"/>
                      </a:lnTo>
                      <a:lnTo>
                        <a:pt x="1860" y="16900"/>
                      </a:lnTo>
                      <a:lnTo>
                        <a:pt x="1574" y="16469"/>
                      </a:lnTo>
                      <a:lnTo>
                        <a:pt x="1323" y="16003"/>
                      </a:lnTo>
                      <a:lnTo>
                        <a:pt x="1073" y="15536"/>
                      </a:lnTo>
                      <a:lnTo>
                        <a:pt x="858" y="15034"/>
                      </a:lnTo>
                      <a:lnTo>
                        <a:pt x="644" y="14567"/>
                      </a:lnTo>
                      <a:lnTo>
                        <a:pt x="465" y="14029"/>
                      </a:lnTo>
                      <a:lnTo>
                        <a:pt x="322" y="13527"/>
                      </a:lnTo>
                      <a:lnTo>
                        <a:pt x="215" y="13025"/>
                      </a:lnTo>
                      <a:lnTo>
                        <a:pt x="107" y="12486"/>
                      </a:lnTo>
                      <a:lnTo>
                        <a:pt x="36" y="11948"/>
                      </a:lnTo>
                      <a:lnTo>
                        <a:pt x="0" y="11410"/>
                      </a:lnTo>
                      <a:lnTo>
                        <a:pt x="0" y="10836"/>
                      </a:lnTo>
                      <a:lnTo>
                        <a:pt x="0" y="10298"/>
                      </a:lnTo>
                      <a:lnTo>
                        <a:pt x="36" y="9724"/>
                      </a:lnTo>
                      <a:lnTo>
                        <a:pt x="107" y="9185"/>
                      </a:lnTo>
                      <a:lnTo>
                        <a:pt x="215" y="8647"/>
                      </a:lnTo>
                      <a:lnTo>
                        <a:pt x="322" y="8109"/>
                      </a:lnTo>
                      <a:lnTo>
                        <a:pt x="465" y="7607"/>
                      </a:lnTo>
                      <a:lnTo>
                        <a:pt x="644" y="7068"/>
                      </a:lnTo>
                      <a:lnTo>
                        <a:pt x="858" y="6566"/>
                      </a:lnTo>
                      <a:lnTo>
                        <a:pt x="1073" y="6100"/>
                      </a:lnTo>
                      <a:lnTo>
                        <a:pt x="1323" y="5633"/>
                      </a:lnTo>
                      <a:lnTo>
                        <a:pt x="1574" y="5167"/>
                      </a:lnTo>
                      <a:lnTo>
                        <a:pt x="1860" y="4736"/>
                      </a:lnTo>
                      <a:lnTo>
                        <a:pt x="2146" y="4306"/>
                      </a:lnTo>
                      <a:lnTo>
                        <a:pt x="2468" y="3911"/>
                      </a:lnTo>
                      <a:lnTo>
                        <a:pt x="2825" y="3516"/>
                      </a:lnTo>
                      <a:lnTo>
                        <a:pt x="3183" y="3122"/>
                      </a:lnTo>
                      <a:lnTo>
                        <a:pt x="3540" y="2763"/>
                      </a:lnTo>
                      <a:lnTo>
                        <a:pt x="3970" y="2440"/>
                      </a:lnTo>
                      <a:lnTo>
                        <a:pt x="4363" y="2117"/>
                      </a:lnTo>
                      <a:lnTo>
                        <a:pt x="4792" y="1830"/>
                      </a:lnTo>
                      <a:lnTo>
                        <a:pt x="5221" y="1543"/>
                      </a:lnTo>
                      <a:lnTo>
                        <a:pt x="5686" y="1292"/>
                      </a:lnTo>
                      <a:lnTo>
                        <a:pt x="6151" y="1041"/>
                      </a:lnTo>
                      <a:lnTo>
                        <a:pt x="6652" y="825"/>
                      </a:lnTo>
                      <a:lnTo>
                        <a:pt x="7152" y="646"/>
                      </a:lnTo>
                      <a:lnTo>
                        <a:pt x="7653" y="466"/>
                      </a:lnTo>
                      <a:lnTo>
                        <a:pt x="8154" y="323"/>
                      </a:lnTo>
                      <a:lnTo>
                        <a:pt x="8690" y="215"/>
                      </a:lnTo>
                      <a:lnTo>
                        <a:pt x="9226" y="108"/>
                      </a:lnTo>
                      <a:lnTo>
                        <a:pt x="9763" y="36"/>
                      </a:lnTo>
                      <a:lnTo>
                        <a:pt x="10299" y="0"/>
                      </a:lnTo>
                      <a:lnTo>
                        <a:pt x="10872" y="0"/>
                      </a:lnTo>
                      <a:lnTo>
                        <a:pt x="11408" y="0"/>
                      </a:lnTo>
                      <a:lnTo>
                        <a:pt x="11944" y="36"/>
                      </a:lnTo>
                      <a:lnTo>
                        <a:pt x="12481" y="108"/>
                      </a:lnTo>
                      <a:lnTo>
                        <a:pt x="13017" y="215"/>
                      </a:lnTo>
                      <a:lnTo>
                        <a:pt x="13518" y="323"/>
                      </a:lnTo>
                      <a:lnTo>
                        <a:pt x="14019" y="466"/>
                      </a:lnTo>
                      <a:lnTo>
                        <a:pt x="14519" y="646"/>
                      </a:lnTo>
                      <a:lnTo>
                        <a:pt x="15020" y="825"/>
                      </a:lnTo>
                      <a:lnTo>
                        <a:pt x="15485" y="1041"/>
                      </a:lnTo>
                      <a:lnTo>
                        <a:pt x="15950" y="1292"/>
                      </a:lnTo>
                      <a:lnTo>
                        <a:pt x="16415" y="1543"/>
                      </a:lnTo>
                      <a:lnTo>
                        <a:pt x="16844" y="1830"/>
                      </a:lnTo>
                      <a:lnTo>
                        <a:pt x="17273" y="2117"/>
                      </a:lnTo>
                      <a:lnTo>
                        <a:pt x="17666" y="2440"/>
                      </a:lnTo>
                      <a:lnTo>
                        <a:pt x="18060" y="2763"/>
                      </a:lnTo>
                      <a:lnTo>
                        <a:pt x="18417" y="3122"/>
                      </a:lnTo>
                      <a:lnTo>
                        <a:pt x="18775" y="3516"/>
                      </a:lnTo>
                      <a:lnTo>
                        <a:pt x="19132" y="3911"/>
                      </a:lnTo>
                      <a:lnTo>
                        <a:pt x="19454" y="4306"/>
                      </a:lnTo>
                      <a:lnTo>
                        <a:pt x="19740" y="4700"/>
                      </a:lnTo>
                      <a:lnTo>
                        <a:pt x="20026" y="5131"/>
                      </a:lnTo>
                      <a:lnTo>
                        <a:pt x="20277" y="5597"/>
                      </a:lnTo>
                      <a:lnTo>
                        <a:pt x="20527" y="6064"/>
                      </a:lnTo>
                      <a:lnTo>
                        <a:pt x="20742" y="6530"/>
                      </a:lnTo>
                      <a:lnTo>
                        <a:pt x="20956" y="7033"/>
                      </a:lnTo>
                      <a:lnTo>
                        <a:pt x="21135" y="7535"/>
                      </a:lnTo>
                      <a:lnTo>
                        <a:pt x="21278" y="8037"/>
                      </a:lnTo>
                      <a:lnTo>
                        <a:pt x="21385" y="8540"/>
                      </a:lnTo>
                      <a:lnTo>
                        <a:pt x="21493" y="9078"/>
                      </a:lnTo>
                      <a:lnTo>
                        <a:pt x="21564" y="9580"/>
                      </a:lnTo>
                      <a:lnTo>
                        <a:pt x="21600" y="10118"/>
                      </a:lnTo>
                      <a:lnTo>
                        <a:pt x="21600" y="10692"/>
                      </a:lnTo>
                      <a:lnTo>
                        <a:pt x="21600" y="11231"/>
                      </a:lnTo>
                      <a:lnTo>
                        <a:pt x="21564" y="11805"/>
                      </a:lnTo>
                      <a:lnTo>
                        <a:pt x="21493" y="12343"/>
                      </a:lnTo>
                      <a:lnTo>
                        <a:pt x="21385" y="12881"/>
                      </a:lnTo>
                      <a:lnTo>
                        <a:pt x="21278" y="13383"/>
                      </a:lnTo>
                      <a:lnTo>
                        <a:pt x="21135" y="13922"/>
                      </a:lnTo>
                      <a:lnTo>
                        <a:pt x="20956" y="14424"/>
                      </a:lnTo>
                      <a:lnTo>
                        <a:pt x="20777" y="14926"/>
                      </a:lnTo>
                      <a:lnTo>
                        <a:pt x="20563" y="15429"/>
                      </a:lnTo>
                      <a:lnTo>
                        <a:pt x="20313" y="15895"/>
                      </a:lnTo>
                      <a:lnTo>
                        <a:pt x="20062" y="16361"/>
                      </a:lnTo>
                      <a:lnTo>
                        <a:pt x="19776" y="16792"/>
                      </a:lnTo>
                      <a:lnTo>
                        <a:pt x="19454" y="17223"/>
                      </a:lnTo>
                      <a:lnTo>
                        <a:pt x="19168" y="17653"/>
                      </a:lnTo>
                      <a:lnTo>
                        <a:pt x="18811" y="18048"/>
                      </a:lnTo>
                      <a:lnTo>
                        <a:pt x="18453" y="18407"/>
                      </a:lnTo>
                      <a:lnTo>
                        <a:pt x="18095" y="18765"/>
                      </a:lnTo>
                      <a:lnTo>
                        <a:pt x="17702" y="19124"/>
                      </a:lnTo>
                      <a:lnTo>
                        <a:pt x="17273" y="19447"/>
                      </a:lnTo>
                      <a:lnTo>
                        <a:pt x="16844" y="19734"/>
                      </a:lnTo>
                      <a:lnTo>
                        <a:pt x="16415" y="20021"/>
                      </a:lnTo>
                      <a:lnTo>
                        <a:pt x="15950" y="20308"/>
                      </a:lnTo>
                      <a:lnTo>
                        <a:pt x="15485" y="20524"/>
                      </a:lnTo>
                      <a:lnTo>
                        <a:pt x="15020" y="20775"/>
                      </a:lnTo>
                      <a:lnTo>
                        <a:pt x="14519" y="20954"/>
                      </a:lnTo>
                      <a:lnTo>
                        <a:pt x="14019" y="21134"/>
                      </a:lnTo>
                      <a:lnTo>
                        <a:pt x="13482" y="21277"/>
                      </a:lnTo>
                      <a:lnTo>
                        <a:pt x="12981" y="21421"/>
                      </a:lnTo>
                      <a:lnTo>
                        <a:pt x="12445" y="21492"/>
                      </a:lnTo>
                      <a:lnTo>
                        <a:pt x="11873" y="21564"/>
                      </a:lnTo>
                      <a:lnTo>
                        <a:pt x="11336" y="21600"/>
                      </a:lnTo>
                      <a:lnTo>
                        <a:pt x="10764" y="21600"/>
                      </a:lnTo>
                      <a:close/>
                      <a:moveTo>
                        <a:pt x="10764" y="17689"/>
                      </a:moveTo>
                      <a:lnTo>
                        <a:pt x="10764" y="17689"/>
                      </a:lnTo>
                      <a:lnTo>
                        <a:pt x="11479" y="17653"/>
                      </a:lnTo>
                      <a:lnTo>
                        <a:pt x="12159" y="17546"/>
                      </a:lnTo>
                      <a:lnTo>
                        <a:pt x="12838" y="17366"/>
                      </a:lnTo>
                      <a:lnTo>
                        <a:pt x="13482" y="17115"/>
                      </a:lnTo>
                      <a:lnTo>
                        <a:pt x="14054" y="16828"/>
                      </a:lnTo>
                      <a:lnTo>
                        <a:pt x="14626" y="16469"/>
                      </a:lnTo>
                      <a:lnTo>
                        <a:pt x="15127" y="16074"/>
                      </a:lnTo>
                      <a:lnTo>
                        <a:pt x="15628" y="15608"/>
                      </a:lnTo>
                      <a:lnTo>
                        <a:pt x="16057" y="15142"/>
                      </a:lnTo>
                      <a:lnTo>
                        <a:pt x="16415" y="14603"/>
                      </a:lnTo>
                      <a:lnTo>
                        <a:pt x="16772" y="14029"/>
                      </a:lnTo>
                      <a:lnTo>
                        <a:pt x="17058" y="13419"/>
                      </a:lnTo>
                      <a:lnTo>
                        <a:pt x="17273" y="12773"/>
                      </a:lnTo>
                      <a:lnTo>
                        <a:pt x="17416" y="12092"/>
                      </a:lnTo>
                      <a:lnTo>
                        <a:pt x="17523" y="11410"/>
                      </a:lnTo>
                      <a:lnTo>
                        <a:pt x="17559" y="10692"/>
                      </a:lnTo>
                      <a:lnTo>
                        <a:pt x="17523" y="10011"/>
                      </a:lnTo>
                      <a:lnTo>
                        <a:pt x="17416" y="9365"/>
                      </a:lnTo>
                      <a:lnTo>
                        <a:pt x="17273" y="8719"/>
                      </a:lnTo>
                      <a:lnTo>
                        <a:pt x="17023" y="8073"/>
                      </a:lnTo>
                      <a:lnTo>
                        <a:pt x="16736" y="7499"/>
                      </a:lnTo>
                      <a:lnTo>
                        <a:pt x="16415" y="6925"/>
                      </a:lnTo>
                      <a:lnTo>
                        <a:pt x="16021" y="6423"/>
                      </a:lnTo>
                      <a:lnTo>
                        <a:pt x="15592" y="5920"/>
                      </a:lnTo>
                      <a:lnTo>
                        <a:pt x="15127" y="5490"/>
                      </a:lnTo>
                      <a:lnTo>
                        <a:pt x="14591" y="5095"/>
                      </a:lnTo>
                      <a:lnTo>
                        <a:pt x="14054" y="4772"/>
                      </a:lnTo>
                      <a:lnTo>
                        <a:pt x="13446" y="4449"/>
                      </a:lnTo>
                      <a:lnTo>
                        <a:pt x="12838" y="4234"/>
                      </a:lnTo>
                      <a:lnTo>
                        <a:pt x="12195" y="4054"/>
                      </a:lnTo>
                      <a:lnTo>
                        <a:pt x="11515" y="3947"/>
                      </a:lnTo>
                      <a:lnTo>
                        <a:pt x="10836" y="3947"/>
                      </a:lnTo>
                      <a:lnTo>
                        <a:pt x="10156" y="3947"/>
                      </a:lnTo>
                      <a:lnTo>
                        <a:pt x="9477" y="4054"/>
                      </a:lnTo>
                      <a:lnTo>
                        <a:pt x="8833" y="4234"/>
                      </a:lnTo>
                      <a:lnTo>
                        <a:pt x="8189" y="4449"/>
                      </a:lnTo>
                      <a:lnTo>
                        <a:pt x="7581" y="4772"/>
                      </a:lnTo>
                      <a:lnTo>
                        <a:pt x="7009" y="5095"/>
                      </a:lnTo>
                      <a:lnTo>
                        <a:pt x="6509" y="5490"/>
                      </a:lnTo>
                      <a:lnTo>
                        <a:pt x="6008" y="5920"/>
                      </a:lnTo>
                      <a:lnTo>
                        <a:pt x="5579" y="6387"/>
                      </a:lnTo>
                      <a:lnTo>
                        <a:pt x="5185" y="6925"/>
                      </a:lnTo>
                      <a:lnTo>
                        <a:pt x="4864" y="7463"/>
                      </a:lnTo>
                      <a:lnTo>
                        <a:pt x="4577" y="8073"/>
                      </a:lnTo>
                      <a:lnTo>
                        <a:pt x="4327" y="8719"/>
                      </a:lnTo>
                      <a:lnTo>
                        <a:pt x="4148" y="9365"/>
                      </a:lnTo>
                      <a:lnTo>
                        <a:pt x="4077" y="10047"/>
                      </a:lnTo>
                      <a:lnTo>
                        <a:pt x="4041" y="10728"/>
                      </a:lnTo>
                      <a:lnTo>
                        <a:pt x="4077" y="11446"/>
                      </a:lnTo>
                      <a:lnTo>
                        <a:pt x="4148" y="12128"/>
                      </a:lnTo>
                      <a:lnTo>
                        <a:pt x="4327" y="12809"/>
                      </a:lnTo>
                      <a:lnTo>
                        <a:pt x="4542" y="13455"/>
                      </a:lnTo>
                      <a:lnTo>
                        <a:pt x="4828" y="14065"/>
                      </a:lnTo>
                      <a:lnTo>
                        <a:pt x="5150" y="14603"/>
                      </a:lnTo>
                      <a:lnTo>
                        <a:pt x="5543" y="15142"/>
                      </a:lnTo>
                      <a:lnTo>
                        <a:pt x="5972" y="15644"/>
                      </a:lnTo>
                      <a:lnTo>
                        <a:pt x="6437" y="16074"/>
                      </a:lnTo>
                      <a:lnTo>
                        <a:pt x="6974" y="16469"/>
                      </a:lnTo>
                      <a:lnTo>
                        <a:pt x="7510" y="16828"/>
                      </a:lnTo>
                      <a:lnTo>
                        <a:pt x="8118" y="17115"/>
                      </a:lnTo>
                      <a:lnTo>
                        <a:pt x="8726" y="17366"/>
                      </a:lnTo>
                      <a:lnTo>
                        <a:pt x="9405" y="17546"/>
                      </a:lnTo>
                      <a:lnTo>
                        <a:pt x="10085" y="17653"/>
                      </a:lnTo>
                      <a:lnTo>
                        <a:pt x="10764" y="17689"/>
                      </a:lnTo>
                      <a:close/>
                      <a:moveTo>
                        <a:pt x="10764" y="17689"/>
                      </a:moveTo>
                    </a:path>
                  </a:pathLst>
                </a:custGeom>
                <a:solidFill>
                  <a:schemeClr val="accent1"/>
                </a:solidFill>
                <a:ln w="9525">
                  <a:noFill/>
                  <a:round/>
                  <a:headEnd/>
                  <a:tailEnd/>
                </a:ln>
              </p:spPr>
              <p:txBody>
                <a:bodyPr lIns="0" tIns="0" rIns="0" bIns="0"/>
                <a:lstStyle/>
                <a:p>
                  <a:endParaRPr lang="en-US"/>
                </a:p>
              </p:txBody>
            </p:sp>
            <p:sp>
              <p:nvSpPr>
                <p:cNvPr id="156810" name="Freeform 42"/>
                <p:cNvSpPr>
                  <a:spLocks/>
                </p:cNvSpPr>
                <p:nvPr/>
              </p:nvSpPr>
              <p:spPr bwMode="auto">
                <a:xfrm>
                  <a:off x="88" y="0"/>
                  <a:ext cx="56" cy="87"/>
                </a:xfrm>
                <a:custGeom>
                  <a:avLst/>
                  <a:gdLst>
                    <a:gd name="T0" fmla="*/ 15 w 21600"/>
                    <a:gd name="T1" fmla="*/ 62 h 21600"/>
                    <a:gd name="T2" fmla="*/ 16 w 21600"/>
                    <a:gd name="T3" fmla="*/ 65 h 21600"/>
                    <a:gd name="T4" fmla="*/ 18 w 21600"/>
                    <a:gd name="T5" fmla="*/ 69 h 21600"/>
                    <a:gd name="T6" fmla="*/ 20 w 21600"/>
                    <a:gd name="T7" fmla="*/ 71 h 21600"/>
                    <a:gd name="T8" fmla="*/ 24 w 21600"/>
                    <a:gd name="T9" fmla="*/ 73 h 21600"/>
                    <a:gd name="T10" fmla="*/ 28 w 21600"/>
                    <a:gd name="T11" fmla="*/ 73 h 21600"/>
                    <a:gd name="T12" fmla="*/ 31 w 21600"/>
                    <a:gd name="T13" fmla="*/ 73 h 21600"/>
                    <a:gd name="T14" fmla="*/ 35 w 21600"/>
                    <a:gd name="T15" fmla="*/ 71 h 21600"/>
                    <a:gd name="T16" fmla="*/ 37 w 21600"/>
                    <a:gd name="T17" fmla="*/ 69 h 21600"/>
                    <a:gd name="T18" fmla="*/ 39 w 21600"/>
                    <a:gd name="T19" fmla="*/ 67 h 21600"/>
                    <a:gd name="T20" fmla="*/ 40 w 21600"/>
                    <a:gd name="T21" fmla="*/ 63 h 21600"/>
                    <a:gd name="T22" fmla="*/ 40 w 21600"/>
                    <a:gd name="T23" fmla="*/ 59 h 21600"/>
                    <a:gd name="T24" fmla="*/ 38 w 21600"/>
                    <a:gd name="T25" fmla="*/ 56 h 21600"/>
                    <a:gd name="T26" fmla="*/ 35 w 21600"/>
                    <a:gd name="T27" fmla="*/ 53 h 21600"/>
                    <a:gd name="T28" fmla="*/ 26 w 21600"/>
                    <a:gd name="T29" fmla="*/ 50 h 21600"/>
                    <a:gd name="T30" fmla="*/ 15 w 21600"/>
                    <a:gd name="T31" fmla="*/ 46 h 21600"/>
                    <a:gd name="T32" fmla="*/ 9 w 21600"/>
                    <a:gd name="T33" fmla="*/ 42 h 21600"/>
                    <a:gd name="T34" fmla="*/ 4 w 21600"/>
                    <a:gd name="T35" fmla="*/ 37 h 21600"/>
                    <a:gd name="T36" fmla="*/ 1 w 21600"/>
                    <a:gd name="T37" fmla="*/ 30 h 21600"/>
                    <a:gd name="T38" fmla="*/ 0 w 21600"/>
                    <a:gd name="T39" fmla="*/ 22 h 21600"/>
                    <a:gd name="T40" fmla="*/ 2 w 21600"/>
                    <a:gd name="T41" fmla="*/ 14 h 21600"/>
                    <a:gd name="T42" fmla="*/ 6 w 21600"/>
                    <a:gd name="T43" fmla="*/ 9 h 21600"/>
                    <a:gd name="T44" fmla="*/ 12 w 21600"/>
                    <a:gd name="T45" fmla="*/ 4 h 21600"/>
                    <a:gd name="T46" fmla="*/ 18 w 21600"/>
                    <a:gd name="T47" fmla="*/ 1 h 21600"/>
                    <a:gd name="T48" fmla="*/ 25 w 21600"/>
                    <a:gd name="T49" fmla="*/ 0 h 21600"/>
                    <a:gd name="T50" fmla="*/ 32 w 21600"/>
                    <a:gd name="T51" fmla="*/ 1 h 21600"/>
                    <a:gd name="T52" fmla="*/ 37 w 21600"/>
                    <a:gd name="T53" fmla="*/ 3 h 21600"/>
                    <a:gd name="T54" fmla="*/ 40 w 21600"/>
                    <a:gd name="T55" fmla="*/ 2 h 21600"/>
                    <a:gd name="T56" fmla="*/ 38 w 21600"/>
                    <a:gd name="T57" fmla="*/ 24 h 21600"/>
                    <a:gd name="T58" fmla="*/ 38 w 21600"/>
                    <a:gd name="T59" fmla="*/ 21 h 21600"/>
                    <a:gd name="T60" fmla="*/ 36 w 21600"/>
                    <a:gd name="T61" fmla="*/ 18 h 21600"/>
                    <a:gd name="T62" fmla="*/ 34 w 21600"/>
                    <a:gd name="T63" fmla="*/ 16 h 21600"/>
                    <a:gd name="T64" fmla="*/ 32 w 21600"/>
                    <a:gd name="T65" fmla="*/ 14 h 21600"/>
                    <a:gd name="T66" fmla="*/ 28 w 21600"/>
                    <a:gd name="T67" fmla="*/ 13 h 21600"/>
                    <a:gd name="T68" fmla="*/ 25 w 21600"/>
                    <a:gd name="T69" fmla="*/ 13 h 21600"/>
                    <a:gd name="T70" fmla="*/ 22 w 21600"/>
                    <a:gd name="T71" fmla="*/ 14 h 21600"/>
                    <a:gd name="T72" fmla="*/ 19 w 21600"/>
                    <a:gd name="T73" fmla="*/ 16 h 21600"/>
                    <a:gd name="T74" fmla="*/ 17 w 21600"/>
                    <a:gd name="T75" fmla="*/ 18 h 21600"/>
                    <a:gd name="T76" fmla="*/ 16 w 21600"/>
                    <a:gd name="T77" fmla="*/ 21 h 21600"/>
                    <a:gd name="T78" fmla="*/ 16 w 21600"/>
                    <a:gd name="T79" fmla="*/ 25 h 21600"/>
                    <a:gd name="T80" fmla="*/ 17 w 21600"/>
                    <a:gd name="T81" fmla="*/ 29 h 21600"/>
                    <a:gd name="T82" fmla="*/ 19 w 21600"/>
                    <a:gd name="T83" fmla="*/ 31 h 21600"/>
                    <a:gd name="T84" fmla="*/ 25 w 21600"/>
                    <a:gd name="T85" fmla="*/ 34 h 21600"/>
                    <a:gd name="T86" fmla="*/ 39 w 21600"/>
                    <a:gd name="T87" fmla="*/ 39 h 21600"/>
                    <a:gd name="T88" fmla="*/ 46 w 21600"/>
                    <a:gd name="T89" fmla="*/ 42 h 21600"/>
                    <a:gd name="T90" fmla="*/ 51 w 21600"/>
                    <a:gd name="T91" fmla="*/ 47 h 21600"/>
                    <a:gd name="T92" fmla="*/ 55 w 21600"/>
                    <a:gd name="T93" fmla="*/ 53 h 21600"/>
                    <a:gd name="T94" fmla="*/ 56 w 21600"/>
                    <a:gd name="T95" fmla="*/ 61 h 21600"/>
                    <a:gd name="T96" fmla="*/ 55 w 21600"/>
                    <a:gd name="T97" fmla="*/ 69 h 21600"/>
                    <a:gd name="T98" fmla="*/ 52 w 21600"/>
                    <a:gd name="T99" fmla="*/ 76 h 21600"/>
                    <a:gd name="T100" fmla="*/ 47 w 21600"/>
                    <a:gd name="T101" fmla="*/ 81 h 21600"/>
                    <a:gd name="T102" fmla="*/ 40 w 21600"/>
                    <a:gd name="T103" fmla="*/ 85 h 21600"/>
                    <a:gd name="T104" fmla="*/ 32 w 21600"/>
                    <a:gd name="T105" fmla="*/ 87 h 21600"/>
                    <a:gd name="T106" fmla="*/ 25 w 21600"/>
                    <a:gd name="T107" fmla="*/ 87 h 21600"/>
                    <a:gd name="T108" fmla="*/ 19 w 21600"/>
                    <a:gd name="T109" fmla="*/ 84 h 21600"/>
                    <a:gd name="T110" fmla="*/ 13 w 21600"/>
                    <a:gd name="T111" fmla="*/ 80 h 21600"/>
                    <a:gd name="T112" fmla="*/ 1 w 21600"/>
                    <a:gd name="T113" fmla="*/ 60 h 216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1600"/>
                    <a:gd name="T172" fmla="*/ 0 h 21600"/>
                    <a:gd name="T173" fmla="*/ 21600 w 21600"/>
                    <a:gd name="T174" fmla="*/ 21600 h 2160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1600" h="21600">
                      <a:moveTo>
                        <a:pt x="5850" y="15012"/>
                      </a:moveTo>
                      <a:lnTo>
                        <a:pt x="5850" y="15012"/>
                      </a:lnTo>
                      <a:lnTo>
                        <a:pt x="5850" y="15336"/>
                      </a:lnTo>
                      <a:lnTo>
                        <a:pt x="5963" y="15660"/>
                      </a:lnTo>
                      <a:lnTo>
                        <a:pt x="6075" y="15948"/>
                      </a:lnTo>
                      <a:lnTo>
                        <a:pt x="6188" y="16236"/>
                      </a:lnTo>
                      <a:lnTo>
                        <a:pt x="6356" y="16524"/>
                      </a:lnTo>
                      <a:lnTo>
                        <a:pt x="6581" y="16776"/>
                      </a:lnTo>
                      <a:lnTo>
                        <a:pt x="6863" y="17028"/>
                      </a:lnTo>
                      <a:lnTo>
                        <a:pt x="7144" y="17244"/>
                      </a:lnTo>
                      <a:lnTo>
                        <a:pt x="7481" y="17460"/>
                      </a:lnTo>
                      <a:lnTo>
                        <a:pt x="7819" y="17640"/>
                      </a:lnTo>
                      <a:lnTo>
                        <a:pt x="8213" y="17820"/>
                      </a:lnTo>
                      <a:lnTo>
                        <a:pt x="8663" y="17928"/>
                      </a:lnTo>
                      <a:lnTo>
                        <a:pt x="9112" y="18036"/>
                      </a:lnTo>
                      <a:lnTo>
                        <a:pt x="9619" y="18144"/>
                      </a:lnTo>
                      <a:lnTo>
                        <a:pt x="10125" y="18180"/>
                      </a:lnTo>
                      <a:lnTo>
                        <a:pt x="10688" y="18180"/>
                      </a:lnTo>
                      <a:lnTo>
                        <a:pt x="11194" y="18180"/>
                      </a:lnTo>
                      <a:lnTo>
                        <a:pt x="11644" y="18144"/>
                      </a:lnTo>
                      <a:lnTo>
                        <a:pt x="12094" y="18072"/>
                      </a:lnTo>
                      <a:lnTo>
                        <a:pt x="12544" y="18000"/>
                      </a:lnTo>
                      <a:lnTo>
                        <a:pt x="12938" y="17892"/>
                      </a:lnTo>
                      <a:lnTo>
                        <a:pt x="13331" y="17748"/>
                      </a:lnTo>
                      <a:lnTo>
                        <a:pt x="13725" y="17604"/>
                      </a:lnTo>
                      <a:lnTo>
                        <a:pt x="14063" y="17424"/>
                      </a:lnTo>
                      <a:lnTo>
                        <a:pt x="14400" y="17244"/>
                      </a:lnTo>
                      <a:lnTo>
                        <a:pt x="14681" y="17028"/>
                      </a:lnTo>
                      <a:lnTo>
                        <a:pt x="14906" y="16776"/>
                      </a:lnTo>
                      <a:lnTo>
                        <a:pt x="15075" y="16524"/>
                      </a:lnTo>
                      <a:lnTo>
                        <a:pt x="15244" y="16272"/>
                      </a:lnTo>
                      <a:lnTo>
                        <a:pt x="15356" y="15984"/>
                      </a:lnTo>
                      <a:lnTo>
                        <a:pt x="15413" y="15660"/>
                      </a:lnTo>
                      <a:lnTo>
                        <a:pt x="15413" y="15336"/>
                      </a:lnTo>
                      <a:lnTo>
                        <a:pt x="15413" y="14976"/>
                      </a:lnTo>
                      <a:lnTo>
                        <a:pt x="15300" y="14616"/>
                      </a:lnTo>
                      <a:lnTo>
                        <a:pt x="15131" y="14328"/>
                      </a:lnTo>
                      <a:lnTo>
                        <a:pt x="14906" y="14040"/>
                      </a:lnTo>
                      <a:lnTo>
                        <a:pt x="14625" y="13824"/>
                      </a:lnTo>
                      <a:lnTo>
                        <a:pt x="14344" y="13572"/>
                      </a:lnTo>
                      <a:lnTo>
                        <a:pt x="13950" y="13392"/>
                      </a:lnTo>
                      <a:lnTo>
                        <a:pt x="13613" y="13212"/>
                      </a:lnTo>
                      <a:lnTo>
                        <a:pt x="12769" y="12924"/>
                      </a:lnTo>
                      <a:lnTo>
                        <a:pt x="11813" y="12672"/>
                      </a:lnTo>
                      <a:lnTo>
                        <a:pt x="9900" y="12312"/>
                      </a:lnTo>
                      <a:lnTo>
                        <a:pt x="8156" y="11952"/>
                      </a:lnTo>
                      <a:lnTo>
                        <a:pt x="6581" y="11628"/>
                      </a:lnTo>
                      <a:lnTo>
                        <a:pt x="5794" y="11412"/>
                      </a:lnTo>
                      <a:lnTo>
                        <a:pt x="5062" y="11160"/>
                      </a:lnTo>
                      <a:lnTo>
                        <a:pt x="4275" y="10872"/>
                      </a:lnTo>
                      <a:lnTo>
                        <a:pt x="3544" y="10512"/>
                      </a:lnTo>
                      <a:lnTo>
                        <a:pt x="2700" y="10080"/>
                      </a:lnTo>
                      <a:lnTo>
                        <a:pt x="1969" y="9612"/>
                      </a:lnTo>
                      <a:lnTo>
                        <a:pt x="1406" y="9108"/>
                      </a:lnTo>
                      <a:lnTo>
                        <a:pt x="900" y="8532"/>
                      </a:lnTo>
                      <a:lnTo>
                        <a:pt x="506" y="7956"/>
                      </a:lnTo>
                      <a:lnTo>
                        <a:pt x="225" y="7344"/>
                      </a:lnTo>
                      <a:lnTo>
                        <a:pt x="56" y="6696"/>
                      </a:lnTo>
                      <a:lnTo>
                        <a:pt x="0" y="5976"/>
                      </a:lnTo>
                      <a:lnTo>
                        <a:pt x="56" y="5364"/>
                      </a:lnTo>
                      <a:lnTo>
                        <a:pt x="225" y="4752"/>
                      </a:lnTo>
                      <a:lnTo>
                        <a:pt x="450" y="4176"/>
                      </a:lnTo>
                      <a:lnTo>
                        <a:pt x="787" y="3600"/>
                      </a:lnTo>
                      <a:lnTo>
                        <a:pt x="1238" y="3060"/>
                      </a:lnTo>
                      <a:lnTo>
                        <a:pt x="1744" y="2592"/>
                      </a:lnTo>
                      <a:lnTo>
                        <a:pt x="2306" y="2124"/>
                      </a:lnTo>
                      <a:lnTo>
                        <a:pt x="2925" y="1692"/>
                      </a:lnTo>
                      <a:lnTo>
                        <a:pt x="3656" y="1332"/>
                      </a:lnTo>
                      <a:lnTo>
                        <a:pt x="4444" y="1008"/>
                      </a:lnTo>
                      <a:lnTo>
                        <a:pt x="5231" y="720"/>
                      </a:lnTo>
                      <a:lnTo>
                        <a:pt x="6075" y="468"/>
                      </a:lnTo>
                      <a:lnTo>
                        <a:pt x="6975" y="252"/>
                      </a:lnTo>
                      <a:lnTo>
                        <a:pt x="7875" y="108"/>
                      </a:lnTo>
                      <a:lnTo>
                        <a:pt x="8831" y="36"/>
                      </a:lnTo>
                      <a:lnTo>
                        <a:pt x="9788" y="0"/>
                      </a:lnTo>
                      <a:lnTo>
                        <a:pt x="10631" y="36"/>
                      </a:lnTo>
                      <a:lnTo>
                        <a:pt x="11419" y="108"/>
                      </a:lnTo>
                      <a:lnTo>
                        <a:pt x="12206" y="216"/>
                      </a:lnTo>
                      <a:lnTo>
                        <a:pt x="12994" y="396"/>
                      </a:lnTo>
                      <a:lnTo>
                        <a:pt x="13725" y="612"/>
                      </a:lnTo>
                      <a:lnTo>
                        <a:pt x="14400" y="864"/>
                      </a:lnTo>
                      <a:lnTo>
                        <a:pt x="15019" y="1224"/>
                      </a:lnTo>
                      <a:lnTo>
                        <a:pt x="15581" y="1620"/>
                      </a:lnTo>
                      <a:lnTo>
                        <a:pt x="15581" y="432"/>
                      </a:lnTo>
                      <a:lnTo>
                        <a:pt x="20306" y="432"/>
                      </a:lnTo>
                      <a:lnTo>
                        <a:pt x="20306" y="6012"/>
                      </a:lnTo>
                      <a:lnTo>
                        <a:pt x="14737" y="6012"/>
                      </a:lnTo>
                      <a:lnTo>
                        <a:pt x="14737" y="5724"/>
                      </a:lnTo>
                      <a:lnTo>
                        <a:pt x="14681" y="5472"/>
                      </a:lnTo>
                      <a:lnTo>
                        <a:pt x="14569" y="5220"/>
                      </a:lnTo>
                      <a:lnTo>
                        <a:pt x="14400" y="4968"/>
                      </a:lnTo>
                      <a:lnTo>
                        <a:pt x="14231" y="4716"/>
                      </a:lnTo>
                      <a:lnTo>
                        <a:pt x="14063" y="4500"/>
                      </a:lnTo>
                      <a:lnTo>
                        <a:pt x="13781" y="4284"/>
                      </a:lnTo>
                      <a:lnTo>
                        <a:pt x="13500" y="4104"/>
                      </a:lnTo>
                      <a:lnTo>
                        <a:pt x="13219" y="3924"/>
                      </a:lnTo>
                      <a:lnTo>
                        <a:pt x="12881" y="3744"/>
                      </a:lnTo>
                      <a:lnTo>
                        <a:pt x="12544" y="3636"/>
                      </a:lnTo>
                      <a:lnTo>
                        <a:pt x="12206" y="3528"/>
                      </a:lnTo>
                      <a:lnTo>
                        <a:pt x="11813" y="3420"/>
                      </a:lnTo>
                      <a:lnTo>
                        <a:pt x="11419" y="3384"/>
                      </a:lnTo>
                      <a:lnTo>
                        <a:pt x="10969" y="3348"/>
                      </a:lnTo>
                      <a:lnTo>
                        <a:pt x="10519" y="3312"/>
                      </a:lnTo>
                      <a:lnTo>
                        <a:pt x="10069" y="3312"/>
                      </a:lnTo>
                      <a:lnTo>
                        <a:pt x="9675" y="3348"/>
                      </a:lnTo>
                      <a:lnTo>
                        <a:pt x="9225" y="3420"/>
                      </a:lnTo>
                      <a:lnTo>
                        <a:pt x="8831" y="3492"/>
                      </a:lnTo>
                      <a:lnTo>
                        <a:pt x="8494" y="3600"/>
                      </a:lnTo>
                      <a:lnTo>
                        <a:pt x="8100" y="3708"/>
                      </a:lnTo>
                      <a:lnTo>
                        <a:pt x="7763" y="3852"/>
                      </a:lnTo>
                      <a:lnTo>
                        <a:pt x="7425" y="3996"/>
                      </a:lnTo>
                      <a:lnTo>
                        <a:pt x="7144" y="4176"/>
                      </a:lnTo>
                      <a:lnTo>
                        <a:pt x="6863" y="4392"/>
                      </a:lnTo>
                      <a:lnTo>
                        <a:pt x="6638" y="4572"/>
                      </a:lnTo>
                      <a:lnTo>
                        <a:pt x="6469" y="4824"/>
                      </a:lnTo>
                      <a:lnTo>
                        <a:pt x="6300" y="5076"/>
                      </a:lnTo>
                      <a:lnTo>
                        <a:pt x="6188" y="5328"/>
                      </a:lnTo>
                      <a:lnTo>
                        <a:pt x="6131" y="5616"/>
                      </a:lnTo>
                      <a:lnTo>
                        <a:pt x="6131" y="5904"/>
                      </a:lnTo>
                      <a:lnTo>
                        <a:pt x="6131" y="6264"/>
                      </a:lnTo>
                      <a:lnTo>
                        <a:pt x="6244" y="6588"/>
                      </a:lnTo>
                      <a:lnTo>
                        <a:pt x="6412" y="6876"/>
                      </a:lnTo>
                      <a:lnTo>
                        <a:pt x="6581" y="7164"/>
                      </a:lnTo>
                      <a:lnTo>
                        <a:pt x="6863" y="7380"/>
                      </a:lnTo>
                      <a:lnTo>
                        <a:pt x="7144" y="7596"/>
                      </a:lnTo>
                      <a:lnTo>
                        <a:pt x="7481" y="7812"/>
                      </a:lnTo>
                      <a:lnTo>
                        <a:pt x="7875" y="7956"/>
                      </a:lnTo>
                      <a:lnTo>
                        <a:pt x="8663" y="8244"/>
                      </a:lnTo>
                      <a:lnTo>
                        <a:pt x="9563" y="8460"/>
                      </a:lnTo>
                      <a:lnTo>
                        <a:pt x="11419" y="8820"/>
                      </a:lnTo>
                      <a:lnTo>
                        <a:pt x="13275" y="9180"/>
                      </a:lnTo>
                      <a:lnTo>
                        <a:pt x="15075" y="9576"/>
                      </a:lnTo>
                      <a:lnTo>
                        <a:pt x="15919" y="9792"/>
                      </a:lnTo>
                      <a:lnTo>
                        <a:pt x="16762" y="10044"/>
                      </a:lnTo>
                      <a:lnTo>
                        <a:pt x="17606" y="10368"/>
                      </a:lnTo>
                      <a:lnTo>
                        <a:pt x="18394" y="10728"/>
                      </a:lnTo>
                      <a:lnTo>
                        <a:pt x="19125" y="11160"/>
                      </a:lnTo>
                      <a:lnTo>
                        <a:pt x="19800" y="11628"/>
                      </a:lnTo>
                      <a:lnTo>
                        <a:pt x="20306" y="12132"/>
                      </a:lnTo>
                      <a:lnTo>
                        <a:pt x="20812" y="12672"/>
                      </a:lnTo>
                      <a:lnTo>
                        <a:pt x="21150" y="13212"/>
                      </a:lnTo>
                      <a:lnTo>
                        <a:pt x="21375" y="13824"/>
                      </a:lnTo>
                      <a:lnTo>
                        <a:pt x="21544" y="14436"/>
                      </a:lnTo>
                      <a:lnTo>
                        <a:pt x="21600" y="15084"/>
                      </a:lnTo>
                      <a:lnTo>
                        <a:pt x="21544" y="15768"/>
                      </a:lnTo>
                      <a:lnTo>
                        <a:pt x="21431" y="16416"/>
                      </a:lnTo>
                      <a:lnTo>
                        <a:pt x="21150" y="17064"/>
                      </a:lnTo>
                      <a:lnTo>
                        <a:pt x="20812" y="17676"/>
                      </a:lnTo>
                      <a:lnTo>
                        <a:pt x="20419" y="18252"/>
                      </a:lnTo>
                      <a:lnTo>
                        <a:pt x="19913" y="18792"/>
                      </a:lnTo>
                      <a:lnTo>
                        <a:pt x="19350" y="19260"/>
                      </a:lnTo>
                      <a:lnTo>
                        <a:pt x="18675" y="19728"/>
                      </a:lnTo>
                      <a:lnTo>
                        <a:pt x="18000" y="20124"/>
                      </a:lnTo>
                      <a:lnTo>
                        <a:pt x="17213" y="20520"/>
                      </a:lnTo>
                      <a:lnTo>
                        <a:pt x="16369" y="20808"/>
                      </a:lnTo>
                      <a:lnTo>
                        <a:pt x="15469" y="21096"/>
                      </a:lnTo>
                      <a:lnTo>
                        <a:pt x="14513" y="21312"/>
                      </a:lnTo>
                      <a:lnTo>
                        <a:pt x="13500" y="21456"/>
                      </a:lnTo>
                      <a:lnTo>
                        <a:pt x="12431" y="21564"/>
                      </a:lnTo>
                      <a:lnTo>
                        <a:pt x="11362" y="21600"/>
                      </a:lnTo>
                      <a:lnTo>
                        <a:pt x="10406" y="21564"/>
                      </a:lnTo>
                      <a:lnTo>
                        <a:pt x="9506" y="21492"/>
                      </a:lnTo>
                      <a:lnTo>
                        <a:pt x="8663" y="21348"/>
                      </a:lnTo>
                      <a:lnTo>
                        <a:pt x="7875" y="21168"/>
                      </a:lnTo>
                      <a:lnTo>
                        <a:pt x="7144" y="20916"/>
                      </a:lnTo>
                      <a:lnTo>
                        <a:pt x="6412" y="20628"/>
                      </a:lnTo>
                      <a:lnTo>
                        <a:pt x="5737" y="20232"/>
                      </a:lnTo>
                      <a:lnTo>
                        <a:pt x="5119" y="19800"/>
                      </a:lnTo>
                      <a:lnTo>
                        <a:pt x="5119" y="21168"/>
                      </a:lnTo>
                      <a:lnTo>
                        <a:pt x="225" y="21168"/>
                      </a:lnTo>
                      <a:lnTo>
                        <a:pt x="225" y="15012"/>
                      </a:lnTo>
                      <a:lnTo>
                        <a:pt x="5850" y="15012"/>
                      </a:lnTo>
                      <a:close/>
                      <a:moveTo>
                        <a:pt x="5850" y="15012"/>
                      </a:moveTo>
                    </a:path>
                  </a:pathLst>
                </a:custGeom>
                <a:solidFill>
                  <a:schemeClr val="accent1"/>
                </a:solidFill>
                <a:ln w="9525">
                  <a:noFill/>
                  <a:round/>
                  <a:headEnd/>
                  <a:tailEnd/>
                </a:ln>
              </p:spPr>
              <p:txBody>
                <a:bodyPr lIns="0" tIns="0" rIns="0" bIns="0"/>
                <a:lstStyle/>
                <a:p>
                  <a:endParaRPr lang="en-US"/>
                </a:p>
              </p:txBody>
            </p:sp>
          </p:grpSp>
        </p:grpSp>
        <p:grpSp>
          <p:nvGrpSpPr>
            <p:cNvPr id="156800" name="Group 50"/>
            <p:cNvGrpSpPr>
              <a:grpSpLocks/>
            </p:cNvGrpSpPr>
            <p:nvPr/>
          </p:nvGrpSpPr>
          <p:grpSpPr bwMode="auto">
            <a:xfrm>
              <a:off x="205" y="283"/>
              <a:ext cx="211" cy="206"/>
              <a:chOff x="0" y="0"/>
              <a:chExt cx="211" cy="206"/>
            </a:xfrm>
          </p:grpSpPr>
          <p:sp>
            <p:nvSpPr>
              <p:cNvPr id="156802" name="Oval 45"/>
              <p:cNvSpPr>
                <a:spLocks/>
              </p:cNvSpPr>
              <p:nvPr/>
            </p:nvSpPr>
            <p:spPr bwMode="auto">
              <a:xfrm>
                <a:off x="0" y="0"/>
                <a:ext cx="211" cy="206"/>
              </a:xfrm>
              <a:prstGeom prst="ellipse">
                <a:avLst/>
              </a:prstGeom>
              <a:gradFill rotWithShape="0">
                <a:gsLst>
                  <a:gs pos="0">
                    <a:srgbClr val="427E67"/>
                  </a:gs>
                  <a:gs pos="100000">
                    <a:srgbClr val="006699"/>
                  </a:gs>
                </a:gsLst>
                <a:lin ang="5400000" scaled="1"/>
              </a:gradFill>
              <a:ln w="9525">
                <a:solidFill>
                  <a:srgbClr val="FFFFFF"/>
                </a:solidFill>
                <a:round/>
                <a:headEnd/>
                <a:tailEnd/>
              </a:ln>
            </p:spPr>
            <p:txBody>
              <a:bodyPr lIns="0" tIns="0" rIns="0" bIns="0"/>
              <a:lstStyle/>
              <a:p>
                <a:pPr algn="ctr"/>
                <a:endParaRPr lang="en-US"/>
              </a:p>
            </p:txBody>
          </p:sp>
          <p:grpSp>
            <p:nvGrpSpPr>
              <p:cNvPr id="156803" name="Group 49"/>
              <p:cNvGrpSpPr>
                <a:grpSpLocks/>
              </p:cNvGrpSpPr>
              <p:nvPr/>
            </p:nvGrpSpPr>
            <p:grpSpPr bwMode="auto">
              <a:xfrm>
                <a:off x="29" y="44"/>
                <a:ext cx="149" cy="114"/>
                <a:chOff x="0" y="0"/>
                <a:chExt cx="149" cy="114"/>
              </a:xfrm>
            </p:grpSpPr>
            <p:sp>
              <p:nvSpPr>
                <p:cNvPr id="156804" name="AutoShape 46"/>
                <p:cNvSpPr>
                  <a:spLocks/>
                </p:cNvSpPr>
                <p:nvPr/>
              </p:nvSpPr>
              <p:spPr bwMode="auto">
                <a:xfrm>
                  <a:off x="0" y="0"/>
                  <a:ext cx="149" cy="114"/>
                </a:xfrm>
                <a:custGeom>
                  <a:avLst/>
                  <a:gdLst>
                    <a:gd name="T0" fmla="*/ 0 w 21600"/>
                    <a:gd name="T1" fmla="*/ 0 h 21600"/>
                    <a:gd name="T2" fmla="*/ 21600 w 21600"/>
                    <a:gd name="T3" fmla="*/ 21600 h 21600"/>
                  </a:gdLst>
                  <a:ahLst/>
                  <a:cxnLst>
                    <a:cxn ang="0">
                      <a:pos x="21600" y="21600"/>
                    </a:cxn>
                    <a:cxn ang="0">
                      <a:pos x="0" y="21600"/>
                    </a:cxn>
                    <a:cxn ang="0">
                      <a:pos x="0" y="0"/>
                    </a:cxn>
                    <a:cxn ang="0">
                      <a:pos x="21600" y="0"/>
                    </a:cxn>
                    <a:cxn ang="0">
                      <a:pos x="21600" y="21600"/>
                    </a:cxn>
                    <a:cxn ang="0">
                      <a:pos x="21023" y="2392"/>
                    </a:cxn>
                    <a:cxn ang="0">
                      <a:pos x="604" y="2392"/>
                    </a:cxn>
                    <a:cxn ang="0">
                      <a:pos x="604" y="20677"/>
                    </a:cxn>
                    <a:cxn ang="0">
                      <a:pos x="21023" y="20677"/>
                    </a:cxn>
                    <a:cxn ang="0">
                      <a:pos x="21023" y="2392"/>
                    </a:cxn>
                    <a:cxn ang="0">
                      <a:pos x="21023" y="2392"/>
                    </a:cxn>
                  </a:cxnLst>
                  <a:rect l="T0" t="T1" r="T2" b="T3"/>
                  <a:pathLst>
                    <a:path w="21600" h="21600">
                      <a:moveTo>
                        <a:pt x="21600" y="21600"/>
                      </a:moveTo>
                      <a:lnTo>
                        <a:pt x="0" y="21600"/>
                      </a:lnTo>
                      <a:lnTo>
                        <a:pt x="0" y="0"/>
                      </a:lnTo>
                      <a:lnTo>
                        <a:pt x="21600" y="0"/>
                      </a:lnTo>
                      <a:lnTo>
                        <a:pt x="21600" y="21600"/>
                      </a:lnTo>
                      <a:close/>
                      <a:moveTo>
                        <a:pt x="21023" y="2392"/>
                      </a:moveTo>
                      <a:lnTo>
                        <a:pt x="604" y="2392"/>
                      </a:lnTo>
                      <a:lnTo>
                        <a:pt x="604" y="20677"/>
                      </a:lnTo>
                      <a:lnTo>
                        <a:pt x="21023" y="20677"/>
                      </a:lnTo>
                      <a:lnTo>
                        <a:pt x="21023" y="2392"/>
                      </a:lnTo>
                      <a:close/>
                      <a:moveTo>
                        <a:pt x="21023" y="2392"/>
                      </a:moveTo>
                    </a:path>
                  </a:pathLst>
                </a:custGeom>
                <a:solidFill>
                  <a:schemeClr val="accent1"/>
                </a:solidFill>
                <a:ln w="9525">
                  <a:noFill/>
                  <a:round/>
                  <a:headEnd/>
                  <a:tailEnd/>
                </a:ln>
              </p:spPr>
              <p:txBody>
                <a:bodyPr lIns="0" tIns="0" rIns="0" bIns="0"/>
                <a:lstStyle/>
                <a:p>
                  <a:endParaRPr lang="en-US"/>
                </a:p>
              </p:txBody>
            </p:sp>
            <p:sp>
              <p:nvSpPr>
                <p:cNvPr id="156805" name="AutoShape 47"/>
                <p:cNvSpPr>
                  <a:spLocks/>
                </p:cNvSpPr>
                <p:nvPr/>
              </p:nvSpPr>
              <p:spPr bwMode="auto">
                <a:xfrm>
                  <a:off x="94" y="23"/>
                  <a:ext cx="46" cy="35"/>
                </a:xfrm>
                <a:custGeom>
                  <a:avLst/>
                  <a:gdLst>
                    <a:gd name="T0" fmla="*/ 0 w 21600"/>
                    <a:gd name="T1" fmla="*/ 0 h 21600"/>
                    <a:gd name="T2" fmla="*/ 21600 w 21600"/>
                    <a:gd name="T3" fmla="*/ 21600 h 21600"/>
                  </a:gdLst>
                  <a:ahLst/>
                  <a:cxnLst>
                    <a:cxn ang="0">
                      <a:pos x="21600" y="21600"/>
                    </a:cxn>
                    <a:cxn ang="0">
                      <a:pos x="0" y="21600"/>
                    </a:cxn>
                    <a:cxn ang="0">
                      <a:pos x="0" y="0"/>
                    </a:cxn>
                    <a:cxn ang="0">
                      <a:pos x="21600" y="0"/>
                    </a:cxn>
                    <a:cxn ang="0">
                      <a:pos x="21600" y="21600"/>
                    </a:cxn>
                    <a:cxn ang="0">
                      <a:pos x="1440" y="19837"/>
                    </a:cxn>
                    <a:cxn ang="0">
                      <a:pos x="20160" y="19837"/>
                    </a:cxn>
                    <a:cxn ang="0">
                      <a:pos x="20160" y="1873"/>
                    </a:cxn>
                    <a:cxn ang="0">
                      <a:pos x="1440" y="1873"/>
                    </a:cxn>
                    <a:cxn ang="0">
                      <a:pos x="1440" y="19837"/>
                    </a:cxn>
                    <a:cxn ang="0">
                      <a:pos x="1440" y="19837"/>
                    </a:cxn>
                  </a:cxnLst>
                  <a:rect l="T0" t="T1" r="T2" b="T3"/>
                  <a:pathLst>
                    <a:path w="21600" h="21600">
                      <a:moveTo>
                        <a:pt x="21600" y="21600"/>
                      </a:moveTo>
                      <a:lnTo>
                        <a:pt x="0" y="21600"/>
                      </a:lnTo>
                      <a:lnTo>
                        <a:pt x="0" y="0"/>
                      </a:lnTo>
                      <a:lnTo>
                        <a:pt x="21600" y="0"/>
                      </a:lnTo>
                      <a:lnTo>
                        <a:pt x="21600" y="21600"/>
                      </a:lnTo>
                      <a:close/>
                      <a:moveTo>
                        <a:pt x="1440" y="19837"/>
                      </a:moveTo>
                      <a:lnTo>
                        <a:pt x="20160" y="19837"/>
                      </a:lnTo>
                      <a:lnTo>
                        <a:pt x="20160" y="1873"/>
                      </a:lnTo>
                      <a:lnTo>
                        <a:pt x="1440" y="1873"/>
                      </a:lnTo>
                      <a:lnTo>
                        <a:pt x="1440" y="19837"/>
                      </a:lnTo>
                      <a:close/>
                      <a:moveTo>
                        <a:pt x="1440" y="19837"/>
                      </a:moveTo>
                    </a:path>
                  </a:pathLst>
                </a:custGeom>
                <a:solidFill>
                  <a:schemeClr val="accent1"/>
                </a:solidFill>
                <a:ln w="9525">
                  <a:noFill/>
                  <a:round/>
                  <a:headEnd/>
                  <a:tailEnd/>
                </a:ln>
              </p:spPr>
              <p:txBody>
                <a:bodyPr lIns="0" tIns="0" rIns="0" bIns="0"/>
                <a:lstStyle/>
                <a:p>
                  <a:endParaRPr lang="en-US"/>
                </a:p>
              </p:txBody>
            </p:sp>
            <p:sp>
              <p:nvSpPr>
                <p:cNvPr id="156806" name="AutoShape 48"/>
                <p:cNvSpPr>
                  <a:spLocks/>
                </p:cNvSpPr>
                <p:nvPr/>
              </p:nvSpPr>
              <p:spPr bwMode="auto">
                <a:xfrm>
                  <a:off x="94" y="77"/>
                  <a:ext cx="46" cy="23"/>
                </a:xfrm>
                <a:custGeom>
                  <a:avLst/>
                  <a:gdLst>
                    <a:gd name="T0" fmla="*/ 0 w 21600"/>
                    <a:gd name="T1" fmla="*/ 0 h 21600"/>
                    <a:gd name="T2" fmla="*/ 21600 w 21600"/>
                    <a:gd name="T3" fmla="*/ 21600 h 21600"/>
                  </a:gdLst>
                  <a:ahLst/>
                  <a:cxnLst>
                    <a:cxn ang="0">
                      <a:pos x="21600" y="21600"/>
                    </a:cxn>
                    <a:cxn ang="0">
                      <a:pos x="0" y="21600"/>
                    </a:cxn>
                    <a:cxn ang="0">
                      <a:pos x="0" y="0"/>
                    </a:cxn>
                    <a:cxn ang="0">
                      <a:pos x="21600" y="0"/>
                    </a:cxn>
                    <a:cxn ang="0">
                      <a:pos x="21600" y="21600"/>
                    </a:cxn>
                    <a:cxn ang="0">
                      <a:pos x="1440" y="18731"/>
                    </a:cxn>
                    <a:cxn ang="0">
                      <a:pos x="20160" y="18731"/>
                    </a:cxn>
                    <a:cxn ang="0">
                      <a:pos x="20160" y="3037"/>
                    </a:cxn>
                    <a:cxn ang="0">
                      <a:pos x="1440" y="3037"/>
                    </a:cxn>
                    <a:cxn ang="0">
                      <a:pos x="1440" y="18731"/>
                    </a:cxn>
                    <a:cxn ang="0">
                      <a:pos x="1440" y="18731"/>
                    </a:cxn>
                  </a:cxnLst>
                  <a:rect l="T0" t="T1" r="T2" b="T3"/>
                  <a:pathLst>
                    <a:path w="21600" h="21600">
                      <a:moveTo>
                        <a:pt x="21600" y="21600"/>
                      </a:moveTo>
                      <a:lnTo>
                        <a:pt x="0" y="21600"/>
                      </a:lnTo>
                      <a:lnTo>
                        <a:pt x="0" y="0"/>
                      </a:lnTo>
                      <a:lnTo>
                        <a:pt x="21600" y="0"/>
                      </a:lnTo>
                      <a:lnTo>
                        <a:pt x="21600" y="21600"/>
                      </a:lnTo>
                      <a:close/>
                      <a:moveTo>
                        <a:pt x="1440" y="18731"/>
                      </a:moveTo>
                      <a:lnTo>
                        <a:pt x="20160" y="18731"/>
                      </a:lnTo>
                      <a:lnTo>
                        <a:pt x="20160" y="3037"/>
                      </a:lnTo>
                      <a:lnTo>
                        <a:pt x="1440" y="3037"/>
                      </a:lnTo>
                      <a:lnTo>
                        <a:pt x="1440" y="18731"/>
                      </a:lnTo>
                      <a:close/>
                      <a:moveTo>
                        <a:pt x="1440" y="18731"/>
                      </a:moveTo>
                    </a:path>
                  </a:pathLst>
                </a:custGeom>
                <a:solidFill>
                  <a:schemeClr val="accent1"/>
                </a:solidFill>
                <a:ln w="9525">
                  <a:noFill/>
                  <a:round/>
                  <a:headEnd/>
                  <a:tailEnd/>
                </a:ln>
              </p:spPr>
              <p:txBody>
                <a:bodyPr lIns="0" tIns="0" rIns="0" bIns="0"/>
                <a:lstStyle/>
                <a:p>
                  <a:endParaRPr lang="en-US"/>
                </a:p>
              </p:txBody>
            </p:sp>
          </p:grpSp>
        </p:grpSp>
        <p:sp>
          <p:nvSpPr>
            <p:cNvPr id="156801" name="Rectangle 51"/>
            <p:cNvSpPr>
              <a:spLocks/>
            </p:cNvSpPr>
            <p:nvPr/>
          </p:nvSpPr>
          <p:spPr bwMode="auto">
            <a:xfrm>
              <a:off x="2" y="0"/>
              <a:ext cx="1240" cy="176"/>
            </a:xfrm>
            <a:prstGeom prst="rect">
              <a:avLst/>
            </a:prstGeom>
            <a:noFill/>
            <a:ln w="9525">
              <a:noFill/>
              <a:miter lim="800000"/>
              <a:headEnd/>
              <a:tailEnd/>
            </a:ln>
          </p:spPr>
          <p:txBody>
            <a:bodyPr lIns="38100" tIns="38100" rIns="38100" bIns="38100"/>
            <a:lstStyle/>
            <a:p>
              <a:pPr algn="ctr"/>
              <a:r>
                <a:rPr lang="en-US" sz="1000">
                  <a:ea typeface="ＭＳ Ｐゴシック" pitchFamily="34" charset="-128"/>
                  <a:cs typeface="Arial" charset="0"/>
                  <a:sym typeface="Arial" charset="0"/>
                </a:rPr>
                <a:t>Virtual Appliance</a:t>
              </a:r>
            </a:p>
          </p:txBody>
        </p:sp>
      </p:grpSp>
      <p:grpSp>
        <p:nvGrpSpPr>
          <p:cNvPr id="156693" name="Group 136"/>
          <p:cNvGrpSpPr>
            <a:grpSpLocks/>
          </p:cNvGrpSpPr>
          <p:nvPr/>
        </p:nvGrpSpPr>
        <p:grpSpPr bwMode="auto">
          <a:xfrm>
            <a:off x="3809628" y="1153046"/>
            <a:ext cx="1503536" cy="1513582"/>
            <a:chOff x="0" y="0"/>
            <a:chExt cx="1347" cy="1355"/>
          </a:xfrm>
        </p:grpSpPr>
        <p:grpSp>
          <p:nvGrpSpPr>
            <p:cNvPr id="156706" name="Group 79"/>
            <p:cNvGrpSpPr>
              <a:grpSpLocks/>
            </p:cNvGrpSpPr>
            <p:nvPr/>
          </p:nvGrpSpPr>
          <p:grpSpPr bwMode="auto">
            <a:xfrm>
              <a:off x="750" y="750"/>
              <a:ext cx="597" cy="605"/>
              <a:chOff x="0" y="0"/>
              <a:chExt cx="596" cy="604"/>
            </a:xfrm>
          </p:grpSpPr>
          <p:sp>
            <p:nvSpPr>
              <p:cNvPr id="156763" name="Rectangle 53"/>
              <p:cNvSpPr>
                <a:spLocks/>
              </p:cNvSpPr>
              <p:nvPr/>
            </p:nvSpPr>
            <p:spPr bwMode="auto">
              <a:xfrm>
                <a:off x="0" y="26"/>
                <a:ext cx="568" cy="96"/>
              </a:xfrm>
              <a:prstGeom prst="rect">
                <a:avLst/>
              </a:prstGeom>
              <a:noFill/>
              <a:ln w="9525">
                <a:noFill/>
                <a:miter lim="800000"/>
                <a:headEnd/>
                <a:tailEnd/>
              </a:ln>
            </p:spPr>
            <p:txBody>
              <a:bodyPr lIns="38100" tIns="38100" rIns="38100" bIns="38100"/>
              <a:lstStyle/>
              <a:p>
                <a:pPr algn="ctr"/>
                <a:r>
                  <a:rPr lang="en-US" sz="400">
                    <a:ea typeface="ＭＳ Ｐゴシック" pitchFamily="34" charset="-128"/>
                    <a:cs typeface="Arial" charset="0"/>
                    <a:sym typeface="Arial" charset="0"/>
                  </a:rPr>
                  <a:t>Virtual Appliance</a:t>
                </a:r>
              </a:p>
            </p:txBody>
          </p:sp>
          <p:sp>
            <p:nvSpPr>
              <p:cNvPr id="156764" name="AutoShape 54"/>
              <p:cNvSpPr>
                <a:spLocks/>
              </p:cNvSpPr>
              <p:nvPr/>
            </p:nvSpPr>
            <p:spPr bwMode="auto">
              <a:xfrm>
                <a:off x="12" y="0"/>
                <a:ext cx="584" cy="604"/>
              </a:xfrm>
              <a:prstGeom prst="roundRect">
                <a:avLst>
                  <a:gd name="adj" fmla="val 4255"/>
                </a:avLst>
              </a:prstGeom>
              <a:solidFill>
                <a:srgbClr val="62BBD0"/>
              </a:solidFill>
              <a:ln w="12700">
                <a:solidFill>
                  <a:srgbClr val="808080"/>
                </a:solidFill>
                <a:round/>
                <a:headEnd/>
                <a:tailEnd/>
              </a:ln>
            </p:spPr>
            <p:txBody>
              <a:bodyPr lIns="0" tIns="0" rIns="0" bIns="0"/>
              <a:lstStyle/>
              <a:p>
                <a:pPr algn="ctr"/>
                <a:endParaRPr lang="en-US"/>
              </a:p>
            </p:txBody>
          </p:sp>
          <p:sp>
            <p:nvSpPr>
              <p:cNvPr id="156765" name="Rectangle 55"/>
              <p:cNvSpPr>
                <a:spLocks/>
              </p:cNvSpPr>
              <p:nvPr/>
            </p:nvSpPr>
            <p:spPr bwMode="auto">
              <a:xfrm>
                <a:off x="106" y="452"/>
                <a:ext cx="72" cy="136"/>
              </a:xfrm>
              <a:prstGeom prst="rect">
                <a:avLst/>
              </a:prstGeom>
              <a:solidFill>
                <a:srgbClr val="006699"/>
              </a:solidFill>
              <a:ln w="12700">
                <a:solidFill>
                  <a:srgbClr val="808080"/>
                </a:solidFill>
                <a:miter lim="800000"/>
                <a:headEnd/>
                <a:tailEnd/>
              </a:ln>
            </p:spPr>
            <p:txBody>
              <a:bodyPr wrap="none" lIns="0" tIns="0" rIns="0" bIns="0"/>
              <a:lstStyle/>
              <a:p>
                <a:pPr algn="ctr"/>
                <a:endParaRPr lang="en-US"/>
              </a:p>
            </p:txBody>
          </p:sp>
          <p:sp>
            <p:nvSpPr>
              <p:cNvPr id="156766" name="Rectangle 56"/>
              <p:cNvSpPr>
                <a:spLocks/>
              </p:cNvSpPr>
              <p:nvPr/>
            </p:nvSpPr>
            <p:spPr bwMode="auto">
              <a:xfrm>
                <a:off x="254" y="495"/>
                <a:ext cx="304" cy="56"/>
              </a:xfrm>
              <a:prstGeom prst="rect">
                <a:avLst/>
              </a:prstGeom>
              <a:noFill/>
              <a:ln w="9525">
                <a:noFill/>
                <a:miter lim="800000"/>
                <a:headEnd/>
                <a:tailEnd/>
              </a:ln>
            </p:spPr>
            <p:txBody>
              <a:bodyPr lIns="0" tIns="0" rIns="0" bIns="0"/>
              <a:lstStyle/>
              <a:p>
                <a:pPr>
                  <a:lnSpc>
                    <a:spcPct val="80000"/>
                  </a:lnSpc>
                </a:pPr>
                <a:r>
                  <a:rPr lang="en-US" sz="500">
                    <a:latin typeface="Arial Bold" pitchFamily="34" charset="0"/>
                    <a:ea typeface="ＭＳ Ｐゴシック" pitchFamily="34" charset="-128"/>
                    <a:cs typeface="Arial Bold" pitchFamily="34" charset="0"/>
                    <a:sym typeface="Arial Bold" pitchFamily="34" charset="0"/>
                  </a:rPr>
                  <a:t>Metadata</a:t>
                </a:r>
              </a:p>
            </p:txBody>
          </p:sp>
          <p:grpSp>
            <p:nvGrpSpPr>
              <p:cNvPr id="156767" name="Group 60"/>
              <p:cNvGrpSpPr>
                <a:grpSpLocks/>
              </p:cNvGrpSpPr>
              <p:nvPr/>
            </p:nvGrpSpPr>
            <p:grpSpPr bwMode="auto">
              <a:xfrm>
                <a:off x="133" y="479"/>
                <a:ext cx="89" cy="80"/>
                <a:chOff x="0" y="0"/>
                <a:chExt cx="88" cy="79"/>
              </a:xfrm>
            </p:grpSpPr>
            <p:sp>
              <p:nvSpPr>
                <p:cNvPr id="156786" name="AutoShape 57"/>
                <p:cNvSpPr>
                  <a:spLocks/>
                </p:cNvSpPr>
                <p:nvPr/>
              </p:nvSpPr>
              <p:spPr bwMode="auto">
                <a:xfrm>
                  <a:off x="0" y="2"/>
                  <a:ext cx="88" cy="77"/>
                </a:xfrm>
                <a:prstGeom prst="roundRect">
                  <a:avLst>
                    <a:gd name="adj" fmla="val 13838"/>
                  </a:avLst>
                </a:prstGeom>
                <a:noFill/>
                <a:ln w="12700">
                  <a:solidFill>
                    <a:srgbClr val="FFFFFF"/>
                  </a:solidFill>
                  <a:round/>
                  <a:headEnd/>
                  <a:tailEnd/>
                </a:ln>
              </p:spPr>
              <p:txBody>
                <a:bodyPr lIns="0" tIns="0" rIns="0" bIns="0"/>
                <a:lstStyle/>
                <a:p>
                  <a:pPr algn="ctr"/>
                  <a:endParaRPr lang="en-US"/>
                </a:p>
              </p:txBody>
            </p:sp>
            <p:sp>
              <p:nvSpPr>
                <p:cNvPr id="156787" name="Rectangle 58"/>
                <p:cNvSpPr>
                  <a:spLocks/>
                </p:cNvSpPr>
                <p:nvPr/>
              </p:nvSpPr>
              <p:spPr bwMode="auto">
                <a:xfrm>
                  <a:off x="0" y="11"/>
                  <a:ext cx="56" cy="8"/>
                </a:xfrm>
                <a:prstGeom prst="rect">
                  <a:avLst/>
                </a:prstGeom>
                <a:solidFill>
                  <a:schemeClr val="accent1"/>
                </a:solidFill>
                <a:ln w="9525">
                  <a:noFill/>
                  <a:miter lim="800000"/>
                  <a:headEnd/>
                  <a:tailEnd/>
                </a:ln>
              </p:spPr>
              <p:txBody>
                <a:bodyPr wrap="none" lIns="0" tIns="0" rIns="0" bIns="0"/>
                <a:lstStyle/>
                <a:p>
                  <a:pPr algn="ctr"/>
                  <a:endParaRPr lang="en-US"/>
                </a:p>
              </p:txBody>
            </p:sp>
            <p:sp>
              <p:nvSpPr>
                <p:cNvPr id="156788" name="Freeform 59"/>
                <p:cNvSpPr>
                  <a:spLocks/>
                </p:cNvSpPr>
                <p:nvPr/>
              </p:nvSpPr>
              <p:spPr bwMode="auto">
                <a:xfrm>
                  <a:off x="1" y="0"/>
                  <a:ext cx="87" cy="17"/>
                </a:xfrm>
                <a:custGeom>
                  <a:avLst/>
                  <a:gdLst>
                    <a:gd name="T0" fmla="*/ 0 w 21600"/>
                    <a:gd name="T1" fmla="*/ 16 h 21600"/>
                    <a:gd name="T2" fmla="*/ 3 w 21600"/>
                    <a:gd name="T3" fmla="*/ 6 h 21600"/>
                    <a:gd name="T4" fmla="*/ 9 w 21600"/>
                    <a:gd name="T5" fmla="*/ 0 h 21600"/>
                    <a:gd name="T6" fmla="*/ 78 w 21600"/>
                    <a:gd name="T7" fmla="*/ 0 h 21600"/>
                    <a:gd name="T8" fmla="*/ 84 w 21600"/>
                    <a:gd name="T9" fmla="*/ 8 h 21600"/>
                    <a:gd name="T10" fmla="*/ 87 w 21600"/>
                    <a:gd name="T11" fmla="*/ 17 h 21600"/>
                    <a:gd name="T12" fmla="*/ 0 w 21600"/>
                    <a:gd name="T13" fmla="*/ 16 h 21600"/>
                    <a:gd name="T14" fmla="*/ 0 w 21600"/>
                    <a:gd name="T15" fmla="*/ 1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20945"/>
                      </a:moveTo>
                      <a:lnTo>
                        <a:pt x="624" y="7855"/>
                      </a:lnTo>
                      <a:lnTo>
                        <a:pt x="2247" y="0"/>
                      </a:lnTo>
                      <a:lnTo>
                        <a:pt x="19353" y="0"/>
                      </a:lnTo>
                      <a:lnTo>
                        <a:pt x="20976" y="9818"/>
                      </a:lnTo>
                      <a:lnTo>
                        <a:pt x="21600" y="21600"/>
                      </a:lnTo>
                      <a:lnTo>
                        <a:pt x="0" y="20945"/>
                      </a:lnTo>
                      <a:close/>
                      <a:moveTo>
                        <a:pt x="0" y="20945"/>
                      </a:moveTo>
                    </a:path>
                  </a:pathLst>
                </a:custGeom>
                <a:solidFill>
                  <a:schemeClr val="accent1"/>
                </a:solidFill>
                <a:ln w="9525">
                  <a:noFill/>
                  <a:round/>
                  <a:headEnd/>
                  <a:tailEnd/>
                </a:ln>
              </p:spPr>
              <p:txBody>
                <a:bodyPr lIns="0" tIns="0" rIns="0" bIns="0"/>
                <a:lstStyle/>
                <a:p>
                  <a:endParaRPr lang="en-US"/>
                </a:p>
              </p:txBody>
            </p:sp>
          </p:grpSp>
          <p:sp>
            <p:nvSpPr>
              <p:cNvPr id="156768" name="Rectangle 61"/>
              <p:cNvSpPr>
                <a:spLocks/>
              </p:cNvSpPr>
              <p:nvPr/>
            </p:nvSpPr>
            <p:spPr bwMode="auto">
              <a:xfrm>
                <a:off x="81" y="114"/>
                <a:ext cx="72" cy="136"/>
              </a:xfrm>
              <a:prstGeom prst="rect">
                <a:avLst/>
              </a:prstGeom>
              <a:solidFill>
                <a:srgbClr val="006699"/>
              </a:solidFill>
              <a:ln w="12700">
                <a:solidFill>
                  <a:srgbClr val="808080"/>
                </a:solidFill>
                <a:miter lim="800000"/>
                <a:headEnd/>
                <a:tailEnd/>
              </a:ln>
            </p:spPr>
            <p:txBody>
              <a:bodyPr wrap="none" lIns="0" tIns="0" rIns="0" bIns="0"/>
              <a:lstStyle/>
              <a:p>
                <a:pPr algn="ctr"/>
                <a:endParaRPr lang="en-US"/>
              </a:p>
            </p:txBody>
          </p:sp>
          <p:sp>
            <p:nvSpPr>
              <p:cNvPr id="156769" name="Rectangle 62"/>
              <p:cNvSpPr>
                <a:spLocks/>
              </p:cNvSpPr>
              <p:nvPr/>
            </p:nvSpPr>
            <p:spPr bwMode="auto">
              <a:xfrm>
                <a:off x="240" y="135"/>
                <a:ext cx="328" cy="104"/>
              </a:xfrm>
              <a:prstGeom prst="rect">
                <a:avLst/>
              </a:prstGeom>
              <a:noFill/>
              <a:ln w="9525">
                <a:noFill/>
                <a:miter lim="800000"/>
                <a:headEnd/>
                <a:tailEnd/>
              </a:ln>
            </p:spPr>
            <p:txBody>
              <a:bodyPr lIns="0" tIns="0" rIns="0" bIns="0"/>
              <a:lstStyle/>
              <a:p>
                <a:pPr>
                  <a:lnSpc>
                    <a:spcPct val="80000"/>
                  </a:lnSpc>
                </a:pPr>
                <a:r>
                  <a:rPr lang="en-US" sz="500">
                    <a:latin typeface="Arial Bold" pitchFamily="34" charset="0"/>
                    <a:ea typeface="ＭＳ Ｐゴシック" pitchFamily="34" charset="-128"/>
                    <a:cs typeface="Arial Bold" pitchFamily="34" charset="0"/>
                    <a:sym typeface="Arial Bold" pitchFamily="34" charset="0"/>
                  </a:rPr>
                  <a:t>Application</a:t>
                </a:r>
                <a:endParaRPr lang="en-US" sz="2100">
                  <a:ea typeface="ＭＳ Ｐゴシック" pitchFamily="34" charset="-128"/>
                  <a:cs typeface="Lucida Grande"/>
                  <a:sym typeface="Arial" charset="0"/>
                </a:endParaRPr>
              </a:p>
              <a:p>
                <a:pPr>
                  <a:lnSpc>
                    <a:spcPct val="80000"/>
                  </a:lnSpc>
                </a:pPr>
                <a:r>
                  <a:rPr lang="en-US" sz="500">
                    <a:latin typeface="Arial Bold" pitchFamily="34" charset="0"/>
                    <a:ea typeface="ＭＳ Ｐゴシック" pitchFamily="34" charset="-128"/>
                    <a:cs typeface="Arial Bold" pitchFamily="34" charset="0"/>
                    <a:sym typeface="Arial Bold" pitchFamily="34" charset="0"/>
                  </a:rPr>
                  <a:t>Server</a:t>
                </a:r>
              </a:p>
            </p:txBody>
          </p:sp>
          <p:sp>
            <p:nvSpPr>
              <p:cNvPr id="156770" name="Rectangle 63"/>
              <p:cNvSpPr>
                <a:spLocks/>
              </p:cNvSpPr>
              <p:nvPr/>
            </p:nvSpPr>
            <p:spPr bwMode="auto">
              <a:xfrm>
                <a:off x="81" y="272"/>
                <a:ext cx="72" cy="136"/>
              </a:xfrm>
              <a:prstGeom prst="rect">
                <a:avLst/>
              </a:prstGeom>
              <a:solidFill>
                <a:srgbClr val="006699"/>
              </a:solidFill>
              <a:ln w="12700">
                <a:solidFill>
                  <a:srgbClr val="808080"/>
                </a:solidFill>
                <a:miter lim="800000"/>
                <a:headEnd/>
                <a:tailEnd/>
              </a:ln>
            </p:spPr>
            <p:txBody>
              <a:bodyPr wrap="none" lIns="0" tIns="0" rIns="0" bIns="0"/>
              <a:lstStyle/>
              <a:p>
                <a:pPr algn="ctr"/>
                <a:endParaRPr lang="en-US"/>
              </a:p>
            </p:txBody>
          </p:sp>
          <p:sp>
            <p:nvSpPr>
              <p:cNvPr id="156771" name="Rectangle 64"/>
              <p:cNvSpPr>
                <a:spLocks/>
              </p:cNvSpPr>
              <p:nvPr/>
            </p:nvSpPr>
            <p:spPr bwMode="auto">
              <a:xfrm>
                <a:off x="240" y="295"/>
                <a:ext cx="328" cy="104"/>
              </a:xfrm>
              <a:prstGeom prst="rect">
                <a:avLst/>
              </a:prstGeom>
              <a:noFill/>
              <a:ln w="9525">
                <a:noFill/>
                <a:miter lim="800000"/>
                <a:headEnd/>
                <a:tailEnd/>
              </a:ln>
            </p:spPr>
            <p:txBody>
              <a:bodyPr lIns="0" tIns="0" rIns="0" bIns="0"/>
              <a:lstStyle/>
              <a:p>
                <a:pPr>
                  <a:lnSpc>
                    <a:spcPct val="80000"/>
                  </a:lnSpc>
                </a:pPr>
                <a:r>
                  <a:rPr lang="en-US" sz="500">
                    <a:latin typeface="Arial Bold" pitchFamily="34" charset="0"/>
                    <a:ea typeface="ＭＳ Ｐゴシック" pitchFamily="34" charset="-128"/>
                    <a:cs typeface="Arial Bold" pitchFamily="34" charset="0"/>
                    <a:sym typeface="Arial Bold" pitchFamily="34" charset="0"/>
                  </a:rPr>
                  <a:t>Operating</a:t>
                </a:r>
                <a:br>
                  <a:rPr lang="en-US" sz="500">
                    <a:latin typeface="Arial Bold" pitchFamily="34" charset="0"/>
                    <a:ea typeface="ＭＳ Ｐゴシック" pitchFamily="34" charset="-128"/>
                    <a:cs typeface="Arial Bold" pitchFamily="34" charset="0"/>
                    <a:sym typeface="Arial Bold" pitchFamily="34" charset="0"/>
                  </a:rPr>
                </a:br>
                <a:r>
                  <a:rPr lang="en-US" sz="500">
                    <a:latin typeface="Arial Bold" pitchFamily="34" charset="0"/>
                    <a:ea typeface="ＭＳ Ｐゴシック" pitchFamily="34" charset="-128"/>
                    <a:cs typeface="Arial Bold" pitchFamily="34" charset="0"/>
                    <a:sym typeface="Arial Bold" pitchFamily="34" charset="0"/>
                  </a:rPr>
                  <a:t>system</a:t>
                </a:r>
              </a:p>
            </p:txBody>
          </p:sp>
          <p:sp>
            <p:nvSpPr>
              <p:cNvPr id="156772" name="Rectangle 65"/>
              <p:cNvSpPr>
                <a:spLocks/>
              </p:cNvSpPr>
              <p:nvPr/>
            </p:nvSpPr>
            <p:spPr bwMode="auto">
              <a:xfrm>
                <a:off x="58" y="90"/>
                <a:ext cx="72" cy="344"/>
              </a:xfrm>
              <a:prstGeom prst="rect">
                <a:avLst/>
              </a:prstGeom>
              <a:noFill/>
              <a:ln w="12700">
                <a:solidFill>
                  <a:srgbClr val="FFFFFF"/>
                </a:solidFill>
                <a:miter lim="800000"/>
                <a:headEnd/>
                <a:tailEnd/>
              </a:ln>
            </p:spPr>
            <p:txBody>
              <a:bodyPr wrap="none" lIns="0" tIns="0" rIns="0" bIns="0"/>
              <a:lstStyle/>
              <a:p>
                <a:pPr algn="ctr"/>
                <a:endParaRPr lang="en-US"/>
              </a:p>
            </p:txBody>
          </p:sp>
          <p:grpSp>
            <p:nvGrpSpPr>
              <p:cNvPr id="156773" name="Group 72"/>
              <p:cNvGrpSpPr>
                <a:grpSpLocks/>
              </p:cNvGrpSpPr>
              <p:nvPr/>
            </p:nvGrpSpPr>
            <p:grpSpPr bwMode="auto">
              <a:xfrm>
                <a:off x="98" y="220"/>
                <a:ext cx="107" cy="234"/>
                <a:chOff x="0" y="-9"/>
                <a:chExt cx="107" cy="234"/>
              </a:xfrm>
            </p:grpSpPr>
            <p:grpSp>
              <p:nvGrpSpPr>
                <p:cNvPr id="156780" name="Group 68"/>
                <p:cNvGrpSpPr>
                  <a:grpSpLocks/>
                </p:cNvGrpSpPr>
                <p:nvPr/>
              </p:nvGrpSpPr>
              <p:grpSpPr bwMode="auto">
                <a:xfrm>
                  <a:off x="0" y="-9"/>
                  <a:ext cx="107" cy="234"/>
                  <a:chOff x="0" y="-9"/>
                  <a:chExt cx="107" cy="234"/>
                </a:xfrm>
              </p:grpSpPr>
              <p:sp>
                <p:nvSpPr>
                  <p:cNvPr id="156784" name="Oval 66"/>
                  <p:cNvSpPr>
                    <a:spLocks/>
                  </p:cNvSpPr>
                  <p:nvPr/>
                </p:nvSpPr>
                <p:spPr bwMode="auto">
                  <a:xfrm>
                    <a:off x="0" y="58"/>
                    <a:ext cx="107" cy="103"/>
                  </a:xfrm>
                  <a:prstGeom prst="ellipse">
                    <a:avLst/>
                  </a:prstGeom>
                  <a:gradFill rotWithShape="0">
                    <a:gsLst>
                      <a:gs pos="0">
                        <a:srgbClr val="427E67"/>
                      </a:gs>
                      <a:gs pos="100000">
                        <a:srgbClr val="006699"/>
                      </a:gs>
                    </a:gsLst>
                    <a:lin ang="5400000" scaled="1"/>
                  </a:gradFill>
                  <a:ln w="9525">
                    <a:solidFill>
                      <a:srgbClr val="FFFFFF"/>
                    </a:solidFill>
                    <a:round/>
                    <a:headEnd/>
                    <a:tailEnd/>
                  </a:ln>
                </p:spPr>
                <p:txBody>
                  <a:bodyPr lIns="0" tIns="0" rIns="0" bIns="0"/>
                  <a:lstStyle/>
                  <a:p>
                    <a:pPr algn="ctr"/>
                    <a:endParaRPr lang="en-US"/>
                  </a:p>
                </p:txBody>
              </p:sp>
              <p:sp>
                <p:nvSpPr>
                  <p:cNvPr id="156785" name="Rectangle 67"/>
                  <p:cNvSpPr>
                    <a:spLocks/>
                  </p:cNvSpPr>
                  <p:nvPr/>
                </p:nvSpPr>
                <p:spPr bwMode="auto">
                  <a:xfrm>
                    <a:off x="15" y="-9"/>
                    <a:ext cx="54" cy="234"/>
                  </a:xfrm>
                  <a:prstGeom prst="rect">
                    <a:avLst/>
                  </a:prstGeom>
                  <a:noFill/>
                  <a:ln w="9525">
                    <a:noFill/>
                    <a:miter lim="800000"/>
                    <a:headEnd/>
                    <a:tailEnd/>
                  </a:ln>
                </p:spPr>
                <p:txBody>
                  <a:bodyPr wrap="none" lIns="0" tIns="0" rIns="0" bIns="0" anchor="ctr">
                    <a:spAutoFit/>
                  </a:bodyPr>
                  <a:lstStyle/>
                  <a:p>
                    <a:pPr>
                      <a:spcBef>
                        <a:spcPts val="1072"/>
                      </a:spcBef>
                    </a:pPr>
                    <a:r>
                      <a:rPr lang="en-US" sz="1700">
                        <a:latin typeface="Arial Bold" pitchFamily="34" charset="0"/>
                        <a:ea typeface="ＭＳ Ｐゴシック" pitchFamily="34" charset="-128"/>
                        <a:cs typeface="Arial Bold" pitchFamily="34" charset="0"/>
                        <a:sym typeface="Arial Bold" pitchFamily="34" charset="0"/>
                      </a:rPr>
                      <a:t> </a:t>
                    </a:r>
                  </a:p>
                </p:txBody>
              </p:sp>
            </p:grpSp>
            <p:grpSp>
              <p:nvGrpSpPr>
                <p:cNvPr id="156781" name="Group 71"/>
                <p:cNvGrpSpPr>
                  <a:grpSpLocks/>
                </p:cNvGrpSpPr>
                <p:nvPr/>
              </p:nvGrpSpPr>
              <p:grpSpPr bwMode="auto">
                <a:xfrm>
                  <a:off x="18" y="87"/>
                  <a:ext cx="72" cy="44"/>
                  <a:chOff x="0" y="0"/>
                  <a:chExt cx="72" cy="43"/>
                </a:xfrm>
              </p:grpSpPr>
              <p:sp>
                <p:nvSpPr>
                  <p:cNvPr id="156782" name="AutoShape 69"/>
                  <p:cNvSpPr>
                    <a:spLocks/>
                  </p:cNvSpPr>
                  <p:nvPr/>
                </p:nvSpPr>
                <p:spPr bwMode="auto">
                  <a:xfrm>
                    <a:off x="0" y="0"/>
                    <a:ext cx="43" cy="43"/>
                  </a:xfrm>
                  <a:custGeom>
                    <a:avLst/>
                    <a:gdLst>
                      <a:gd name="T0" fmla="*/ 0 w 21600"/>
                      <a:gd name="T1" fmla="*/ 0 h 21600"/>
                      <a:gd name="T2" fmla="*/ 21600 w 21600"/>
                      <a:gd name="T3" fmla="*/ 21600 h 21600"/>
                    </a:gdLst>
                    <a:ahLst/>
                    <a:cxnLst>
                      <a:cxn ang="0">
                        <a:pos x="9691" y="21564"/>
                      </a:cxn>
                      <a:cxn ang="0">
                        <a:pos x="7581" y="21134"/>
                      </a:cxn>
                      <a:cxn ang="0">
                        <a:pos x="5650" y="20308"/>
                      </a:cxn>
                      <a:cxn ang="0">
                        <a:pos x="3934" y="19160"/>
                      </a:cxn>
                      <a:cxn ang="0">
                        <a:pos x="2468" y="17725"/>
                      </a:cxn>
                      <a:cxn ang="0">
                        <a:pos x="1323" y="16003"/>
                      </a:cxn>
                      <a:cxn ang="0">
                        <a:pos x="465" y="14029"/>
                      </a:cxn>
                      <a:cxn ang="0">
                        <a:pos x="36" y="11948"/>
                      </a:cxn>
                      <a:cxn ang="0">
                        <a:pos x="36" y="9724"/>
                      </a:cxn>
                      <a:cxn ang="0">
                        <a:pos x="465" y="7607"/>
                      </a:cxn>
                      <a:cxn ang="0">
                        <a:pos x="1323" y="5633"/>
                      </a:cxn>
                      <a:cxn ang="0">
                        <a:pos x="2468" y="3911"/>
                      </a:cxn>
                      <a:cxn ang="0">
                        <a:pos x="3970" y="2440"/>
                      </a:cxn>
                      <a:cxn ang="0">
                        <a:pos x="5686" y="1292"/>
                      </a:cxn>
                      <a:cxn ang="0">
                        <a:pos x="7653" y="466"/>
                      </a:cxn>
                      <a:cxn ang="0">
                        <a:pos x="9763" y="36"/>
                      </a:cxn>
                      <a:cxn ang="0">
                        <a:pos x="11944" y="36"/>
                      </a:cxn>
                      <a:cxn ang="0">
                        <a:pos x="14019" y="466"/>
                      </a:cxn>
                      <a:cxn ang="0">
                        <a:pos x="15950" y="1292"/>
                      </a:cxn>
                      <a:cxn ang="0">
                        <a:pos x="17666" y="2440"/>
                      </a:cxn>
                      <a:cxn ang="0">
                        <a:pos x="19132" y="3911"/>
                      </a:cxn>
                      <a:cxn ang="0">
                        <a:pos x="20277" y="5597"/>
                      </a:cxn>
                      <a:cxn ang="0">
                        <a:pos x="21135" y="7535"/>
                      </a:cxn>
                      <a:cxn ang="0">
                        <a:pos x="21564" y="9580"/>
                      </a:cxn>
                      <a:cxn ang="0">
                        <a:pos x="21564" y="11805"/>
                      </a:cxn>
                      <a:cxn ang="0">
                        <a:pos x="21135" y="13922"/>
                      </a:cxn>
                      <a:cxn ang="0">
                        <a:pos x="20313" y="15895"/>
                      </a:cxn>
                      <a:cxn ang="0">
                        <a:pos x="19168" y="17653"/>
                      </a:cxn>
                      <a:cxn ang="0">
                        <a:pos x="17702" y="19124"/>
                      </a:cxn>
                      <a:cxn ang="0">
                        <a:pos x="15950" y="20308"/>
                      </a:cxn>
                      <a:cxn ang="0">
                        <a:pos x="14019" y="21134"/>
                      </a:cxn>
                      <a:cxn ang="0">
                        <a:pos x="11873" y="21564"/>
                      </a:cxn>
                      <a:cxn ang="0">
                        <a:pos x="10764" y="17689"/>
                      </a:cxn>
                      <a:cxn ang="0">
                        <a:pos x="13482" y="17115"/>
                      </a:cxn>
                      <a:cxn ang="0">
                        <a:pos x="15628" y="15608"/>
                      </a:cxn>
                      <a:cxn ang="0">
                        <a:pos x="17058" y="13419"/>
                      </a:cxn>
                      <a:cxn ang="0">
                        <a:pos x="17559" y="10692"/>
                      </a:cxn>
                      <a:cxn ang="0">
                        <a:pos x="17023" y="8073"/>
                      </a:cxn>
                      <a:cxn ang="0">
                        <a:pos x="15592" y="5920"/>
                      </a:cxn>
                      <a:cxn ang="0">
                        <a:pos x="13446" y="4449"/>
                      </a:cxn>
                      <a:cxn ang="0">
                        <a:pos x="10836" y="3947"/>
                      </a:cxn>
                      <a:cxn ang="0">
                        <a:pos x="8189" y="4449"/>
                      </a:cxn>
                      <a:cxn ang="0">
                        <a:pos x="6008" y="5920"/>
                      </a:cxn>
                      <a:cxn ang="0">
                        <a:pos x="4577" y="8073"/>
                      </a:cxn>
                      <a:cxn ang="0">
                        <a:pos x="4041" y="10728"/>
                      </a:cxn>
                      <a:cxn ang="0">
                        <a:pos x="4542" y="13455"/>
                      </a:cxn>
                      <a:cxn ang="0">
                        <a:pos x="5972" y="15644"/>
                      </a:cxn>
                      <a:cxn ang="0">
                        <a:pos x="8118" y="17115"/>
                      </a:cxn>
                      <a:cxn ang="0">
                        <a:pos x="10764" y="17689"/>
                      </a:cxn>
                    </a:cxnLst>
                    <a:rect l="T0" t="T1" r="T2" b="T3"/>
                    <a:pathLst>
                      <a:path w="21600" h="21600">
                        <a:moveTo>
                          <a:pt x="10764" y="21600"/>
                        </a:moveTo>
                        <a:lnTo>
                          <a:pt x="10764" y="21600"/>
                        </a:lnTo>
                        <a:lnTo>
                          <a:pt x="10228" y="21600"/>
                        </a:lnTo>
                        <a:lnTo>
                          <a:pt x="9691" y="21564"/>
                        </a:lnTo>
                        <a:lnTo>
                          <a:pt x="9155" y="21492"/>
                        </a:lnTo>
                        <a:lnTo>
                          <a:pt x="8619" y="21421"/>
                        </a:lnTo>
                        <a:lnTo>
                          <a:pt x="8118" y="21277"/>
                        </a:lnTo>
                        <a:lnTo>
                          <a:pt x="7581" y="21134"/>
                        </a:lnTo>
                        <a:lnTo>
                          <a:pt x="7081" y="20990"/>
                        </a:lnTo>
                        <a:lnTo>
                          <a:pt x="6616" y="20775"/>
                        </a:lnTo>
                        <a:lnTo>
                          <a:pt x="6115" y="20559"/>
                        </a:lnTo>
                        <a:lnTo>
                          <a:pt x="5650" y="20308"/>
                        </a:lnTo>
                        <a:lnTo>
                          <a:pt x="5185" y="20057"/>
                        </a:lnTo>
                        <a:lnTo>
                          <a:pt x="4756" y="19770"/>
                        </a:lnTo>
                        <a:lnTo>
                          <a:pt x="4327" y="19483"/>
                        </a:lnTo>
                        <a:lnTo>
                          <a:pt x="3934" y="19160"/>
                        </a:lnTo>
                        <a:lnTo>
                          <a:pt x="3540" y="18837"/>
                        </a:lnTo>
                        <a:lnTo>
                          <a:pt x="3147" y="18478"/>
                        </a:lnTo>
                        <a:lnTo>
                          <a:pt x="2789" y="18120"/>
                        </a:lnTo>
                        <a:lnTo>
                          <a:pt x="2468" y="17725"/>
                        </a:lnTo>
                        <a:lnTo>
                          <a:pt x="2146" y="17294"/>
                        </a:lnTo>
                        <a:lnTo>
                          <a:pt x="1860" y="16900"/>
                        </a:lnTo>
                        <a:lnTo>
                          <a:pt x="1574" y="16469"/>
                        </a:lnTo>
                        <a:lnTo>
                          <a:pt x="1323" y="16003"/>
                        </a:lnTo>
                        <a:lnTo>
                          <a:pt x="1073" y="15536"/>
                        </a:lnTo>
                        <a:lnTo>
                          <a:pt x="858" y="15034"/>
                        </a:lnTo>
                        <a:lnTo>
                          <a:pt x="644" y="14567"/>
                        </a:lnTo>
                        <a:lnTo>
                          <a:pt x="465" y="14029"/>
                        </a:lnTo>
                        <a:lnTo>
                          <a:pt x="322" y="13527"/>
                        </a:lnTo>
                        <a:lnTo>
                          <a:pt x="215" y="13025"/>
                        </a:lnTo>
                        <a:lnTo>
                          <a:pt x="107" y="12486"/>
                        </a:lnTo>
                        <a:lnTo>
                          <a:pt x="36" y="11948"/>
                        </a:lnTo>
                        <a:lnTo>
                          <a:pt x="0" y="11410"/>
                        </a:lnTo>
                        <a:lnTo>
                          <a:pt x="0" y="10836"/>
                        </a:lnTo>
                        <a:lnTo>
                          <a:pt x="0" y="10298"/>
                        </a:lnTo>
                        <a:lnTo>
                          <a:pt x="36" y="9724"/>
                        </a:lnTo>
                        <a:lnTo>
                          <a:pt x="107" y="9185"/>
                        </a:lnTo>
                        <a:lnTo>
                          <a:pt x="215" y="8647"/>
                        </a:lnTo>
                        <a:lnTo>
                          <a:pt x="322" y="8109"/>
                        </a:lnTo>
                        <a:lnTo>
                          <a:pt x="465" y="7607"/>
                        </a:lnTo>
                        <a:lnTo>
                          <a:pt x="644" y="7068"/>
                        </a:lnTo>
                        <a:lnTo>
                          <a:pt x="858" y="6566"/>
                        </a:lnTo>
                        <a:lnTo>
                          <a:pt x="1073" y="6100"/>
                        </a:lnTo>
                        <a:lnTo>
                          <a:pt x="1323" y="5633"/>
                        </a:lnTo>
                        <a:lnTo>
                          <a:pt x="1574" y="5167"/>
                        </a:lnTo>
                        <a:lnTo>
                          <a:pt x="1860" y="4736"/>
                        </a:lnTo>
                        <a:lnTo>
                          <a:pt x="2146" y="4306"/>
                        </a:lnTo>
                        <a:lnTo>
                          <a:pt x="2468" y="3911"/>
                        </a:lnTo>
                        <a:lnTo>
                          <a:pt x="2825" y="3516"/>
                        </a:lnTo>
                        <a:lnTo>
                          <a:pt x="3183" y="3122"/>
                        </a:lnTo>
                        <a:lnTo>
                          <a:pt x="3540" y="2763"/>
                        </a:lnTo>
                        <a:lnTo>
                          <a:pt x="3970" y="2440"/>
                        </a:lnTo>
                        <a:lnTo>
                          <a:pt x="4363" y="2117"/>
                        </a:lnTo>
                        <a:lnTo>
                          <a:pt x="4792" y="1830"/>
                        </a:lnTo>
                        <a:lnTo>
                          <a:pt x="5221" y="1543"/>
                        </a:lnTo>
                        <a:lnTo>
                          <a:pt x="5686" y="1292"/>
                        </a:lnTo>
                        <a:lnTo>
                          <a:pt x="6151" y="1041"/>
                        </a:lnTo>
                        <a:lnTo>
                          <a:pt x="6652" y="825"/>
                        </a:lnTo>
                        <a:lnTo>
                          <a:pt x="7152" y="646"/>
                        </a:lnTo>
                        <a:lnTo>
                          <a:pt x="7653" y="466"/>
                        </a:lnTo>
                        <a:lnTo>
                          <a:pt x="8154" y="323"/>
                        </a:lnTo>
                        <a:lnTo>
                          <a:pt x="8690" y="215"/>
                        </a:lnTo>
                        <a:lnTo>
                          <a:pt x="9226" y="108"/>
                        </a:lnTo>
                        <a:lnTo>
                          <a:pt x="9763" y="36"/>
                        </a:lnTo>
                        <a:lnTo>
                          <a:pt x="10299" y="0"/>
                        </a:lnTo>
                        <a:lnTo>
                          <a:pt x="10872" y="0"/>
                        </a:lnTo>
                        <a:lnTo>
                          <a:pt x="11408" y="0"/>
                        </a:lnTo>
                        <a:lnTo>
                          <a:pt x="11944" y="36"/>
                        </a:lnTo>
                        <a:lnTo>
                          <a:pt x="12481" y="108"/>
                        </a:lnTo>
                        <a:lnTo>
                          <a:pt x="13017" y="215"/>
                        </a:lnTo>
                        <a:lnTo>
                          <a:pt x="13518" y="323"/>
                        </a:lnTo>
                        <a:lnTo>
                          <a:pt x="14019" y="466"/>
                        </a:lnTo>
                        <a:lnTo>
                          <a:pt x="14519" y="646"/>
                        </a:lnTo>
                        <a:lnTo>
                          <a:pt x="15020" y="825"/>
                        </a:lnTo>
                        <a:lnTo>
                          <a:pt x="15485" y="1041"/>
                        </a:lnTo>
                        <a:lnTo>
                          <a:pt x="15950" y="1292"/>
                        </a:lnTo>
                        <a:lnTo>
                          <a:pt x="16415" y="1543"/>
                        </a:lnTo>
                        <a:lnTo>
                          <a:pt x="16844" y="1830"/>
                        </a:lnTo>
                        <a:lnTo>
                          <a:pt x="17273" y="2117"/>
                        </a:lnTo>
                        <a:lnTo>
                          <a:pt x="17666" y="2440"/>
                        </a:lnTo>
                        <a:lnTo>
                          <a:pt x="18060" y="2763"/>
                        </a:lnTo>
                        <a:lnTo>
                          <a:pt x="18417" y="3122"/>
                        </a:lnTo>
                        <a:lnTo>
                          <a:pt x="18775" y="3516"/>
                        </a:lnTo>
                        <a:lnTo>
                          <a:pt x="19132" y="3911"/>
                        </a:lnTo>
                        <a:lnTo>
                          <a:pt x="19454" y="4306"/>
                        </a:lnTo>
                        <a:lnTo>
                          <a:pt x="19740" y="4700"/>
                        </a:lnTo>
                        <a:lnTo>
                          <a:pt x="20026" y="5131"/>
                        </a:lnTo>
                        <a:lnTo>
                          <a:pt x="20277" y="5597"/>
                        </a:lnTo>
                        <a:lnTo>
                          <a:pt x="20527" y="6064"/>
                        </a:lnTo>
                        <a:lnTo>
                          <a:pt x="20742" y="6530"/>
                        </a:lnTo>
                        <a:lnTo>
                          <a:pt x="20956" y="7033"/>
                        </a:lnTo>
                        <a:lnTo>
                          <a:pt x="21135" y="7535"/>
                        </a:lnTo>
                        <a:lnTo>
                          <a:pt x="21278" y="8037"/>
                        </a:lnTo>
                        <a:lnTo>
                          <a:pt x="21385" y="8540"/>
                        </a:lnTo>
                        <a:lnTo>
                          <a:pt x="21493" y="9078"/>
                        </a:lnTo>
                        <a:lnTo>
                          <a:pt x="21564" y="9580"/>
                        </a:lnTo>
                        <a:lnTo>
                          <a:pt x="21600" y="10118"/>
                        </a:lnTo>
                        <a:lnTo>
                          <a:pt x="21600" y="10692"/>
                        </a:lnTo>
                        <a:lnTo>
                          <a:pt x="21600" y="11231"/>
                        </a:lnTo>
                        <a:lnTo>
                          <a:pt x="21564" y="11805"/>
                        </a:lnTo>
                        <a:lnTo>
                          <a:pt x="21493" y="12343"/>
                        </a:lnTo>
                        <a:lnTo>
                          <a:pt x="21385" y="12881"/>
                        </a:lnTo>
                        <a:lnTo>
                          <a:pt x="21278" y="13383"/>
                        </a:lnTo>
                        <a:lnTo>
                          <a:pt x="21135" y="13922"/>
                        </a:lnTo>
                        <a:lnTo>
                          <a:pt x="20956" y="14424"/>
                        </a:lnTo>
                        <a:lnTo>
                          <a:pt x="20777" y="14926"/>
                        </a:lnTo>
                        <a:lnTo>
                          <a:pt x="20563" y="15429"/>
                        </a:lnTo>
                        <a:lnTo>
                          <a:pt x="20313" y="15895"/>
                        </a:lnTo>
                        <a:lnTo>
                          <a:pt x="20062" y="16361"/>
                        </a:lnTo>
                        <a:lnTo>
                          <a:pt x="19776" y="16792"/>
                        </a:lnTo>
                        <a:lnTo>
                          <a:pt x="19454" y="17223"/>
                        </a:lnTo>
                        <a:lnTo>
                          <a:pt x="19168" y="17653"/>
                        </a:lnTo>
                        <a:lnTo>
                          <a:pt x="18811" y="18048"/>
                        </a:lnTo>
                        <a:lnTo>
                          <a:pt x="18453" y="18407"/>
                        </a:lnTo>
                        <a:lnTo>
                          <a:pt x="18095" y="18765"/>
                        </a:lnTo>
                        <a:lnTo>
                          <a:pt x="17702" y="19124"/>
                        </a:lnTo>
                        <a:lnTo>
                          <a:pt x="17273" y="19447"/>
                        </a:lnTo>
                        <a:lnTo>
                          <a:pt x="16844" y="19734"/>
                        </a:lnTo>
                        <a:lnTo>
                          <a:pt x="16415" y="20021"/>
                        </a:lnTo>
                        <a:lnTo>
                          <a:pt x="15950" y="20308"/>
                        </a:lnTo>
                        <a:lnTo>
                          <a:pt x="15485" y="20524"/>
                        </a:lnTo>
                        <a:lnTo>
                          <a:pt x="15020" y="20775"/>
                        </a:lnTo>
                        <a:lnTo>
                          <a:pt x="14519" y="20954"/>
                        </a:lnTo>
                        <a:lnTo>
                          <a:pt x="14019" y="21134"/>
                        </a:lnTo>
                        <a:lnTo>
                          <a:pt x="13482" y="21277"/>
                        </a:lnTo>
                        <a:lnTo>
                          <a:pt x="12981" y="21421"/>
                        </a:lnTo>
                        <a:lnTo>
                          <a:pt x="12445" y="21492"/>
                        </a:lnTo>
                        <a:lnTo>
                          <a:pt x="11873" y="21564"/>
                        </a:lnTo>
                        <a:lnTo>
                          <a:pt x="11336" y="21600"/>
                        </a:lnTo>
                        <a:lnTo>
                          <a:pt x="10764" y="21600"/>
                        </a:lnTo>
                        <a:close/>
                        <a:moveTo>
                          <a:pt x="10764" y="17689"/>
                        </a:moveTo>
                        <a:lnTo>
                          <a:pt x="10764" y="17689"/>
                        </a:lnTo>
                        <a:lnTo>
                          <a:pt x="11479" y="17653"/>
                        </a:lnTo>
                        <a:lnTo>
                          <a:pt x="12159" y="17546"/>
                        </a:lnTo>
                        <a:lnTo>
                          <a:pt x="12838" y="17366"/>
                        </a:lnTo>
                        <a:lnTo>
                          <a:pt x="13482" y="17115"/>
                        </a:lnTo>
                        <a:lnTo>
                          <a:pt x="14054" y="16828"/>
                        </a:lnTo>
                        <a:lnTo>
                          <a:pt x="14626" y="16469"/>
                        </a:lnTo>
                        <a:lnTo>
                          <a:pt x="15127" y="16074"/>
                        </a:lnTo>
                        <a:lnTo>
                          <a:pt x="15628" y="15608"/>
                        </a:lnTo>
                        <a:lnTo>
                          <a:pt x="16057" y="15142"/>
                        </a:lnTo>
                        <a:lnTo>
                          <a:pt x="16415" y="14603"/>
                        </a:lnTo>
                        <a:lnTo>
                          <a:pt x="16772" y="14029"/>
                        </a:lnTo>
                        <a:lnTo>
                          <a:pt x="17058" y="13419"/>
                        </a:lnTo>
                        <a:lnTo>
                          <a:pt x="17273" y="12773"/>
                        </a:lnTo>
                        <a:lnTo>
                          <a:pt x="17416" y="12092"/>
                        </a:lnTo>
                        <a:lnTo>
                          <a:pt x="17523" y="11410"/>
                        </a:lnTo>
                        <a:lnTo>
                          <a:pt x="17559" y="10692"/>
                        </a:lnTo>
                        <a:lnTo>
                          <a:pt x="17523" y="10011"/>
                        </a:lnTo>
                        <a:lnTo>
                          <a:pt x="17416" y="9365"/>
                        </a:lnTo>
                        <a:lnTo>
                          <a:pt x="17273" y="8719"/>
                        </a:lnTo>
                        <a:lnTo>
                          <a:pt x="17023" y="8073"/>
                        </a:lnTo>
                        <a:lnTo>
                          <a:pt x="16736" y="7499"/>
                        </a:lnTo>
                        <a:lnTo>
                          <a:pt x="16415" y="6925"/>
                        </a:lnTo>
                        <a:lnTo>
                          <a:pt x="16021" y="6423"/>
                        </a:lnTo>
                        <a:lnTo>
                          <a:pt x="15592" y="5920"/>
                        </a:lnTo>
                        <a:lnTo>
                          <a:pt x="15127" y="5490"/>
                        </a:lnTo>
                        <a:lnTo>
                          <a:pt x="14591" y="5095"/>
                        </a:lnTo>
                        <a:lnTo>
                          <a:pt x="14054" y="4772"/>
                        </a:lnTo>
                        <a:lnTo>
                          <a:pt x="13446" y="4449"/>
                        </a:lnTo>
                        <a:lnTo>
                          <a:pt x="12838" y="4234"/>
                        </a:lnTo>
                        <a:lnTo>
                          <a:pt x="12195" y="4054"/>
                        </a:lnTo>
                        <a:lnTo>
                          <a:pt x="11515" y="3947"/>
                        </a:lnTo>
                        <a:lnTo>
                          <a:pt x="10836" y="3947"/>
                        </a:lnTo>
                        <a:lnTo>
                          <a:pt x="10156" y="3947"/>
                        </a:lnTo>
                        <a:lnTo>
                          <a:pt x="9477" y="4054"/>
                        </a:lnTo>
                        <a:lnTo>
                          <a:pt x="8833" y="4234"/>
                        </a:lnTo>
                        <a:lnTo>
                          <a:pt x="8189" y="4449"/>
                        </a:lnTo>
                        <a:lnTo>
                          <a:pt x="7581" y="4772"/>
                        </a:lnTo>
                        <a:lnTo>
                          <a:pt x="7009" y="5095"/>
                        </a:lnTo>
                        <a:lnTo>
                          <a:pt x="6509" y="5490"/>
                        </a:lnTo>
                        <a:lnTo>
                          <a:pt x="6008" y="5920"/>
                        </a:lnTo>
                        <a:lnTo>
                          <a:pt x="5579" y="6387"/>
                        </a:lnTo>
                        <a:lnTo>
                          <a:pt x="5185" y="6925"/>
                        </a:lnTo>
                        <a:lnTo>
                          <a:pt x="4864" y="7463"/>
                        </a:lnTo>
                        <a:lnTo>
                          <a:pt x="4577" y="8073"/>
                        </a:lnTo>
                        <a:lnTo>
                          <a:pt x="4327" y="8719"/>
                        </a:lnTo>
                        <a:lnTo>
                          <a:pt x="4148" y="9365"/>
                        </a:lnTo>
                        <a:lnTo>
                          <a:pt x="4077" y="10047"/>
                        </a:lnTo>
                        <a:lnTo>
                          <a:pt x="4041" y="10728"/>
                        </a:lnTo>
                        <a:lnTo>
                          <a:pt x="4077" y="11446"/>
                        </a:lnTo>
                        <a:lnTo>
                          <a:pt x="4148" y="12128"/>
                        </a:lnTo>
                        <a:lnTo>
                          <a:pt x="4327" y="12809"/>
                        </a:lnTo>
                        <a:lnTo>
                          <a:pt x="4542" y="13455"/>
                        </a:lnTo>
                        <a:lnTo>
                          <a:pt x="4828" y="14065"/>
                        </a:lnTo>
                        <a:lnTo>
                          <a:pt x="5150" y="14603"/>
                        </a:lnTo>
                        <a:lnTo>
                          <a:pt x="5543" y="15142"/>
                        </a:lnTo>
                        <a:lnTo>
                          <a:pt x="5972" y="15644"/>
                        </a:lnTo>
                        <a:lnTo>
                          <a:pt x="6437" y="16074"/>
                        </a:lnTo>
                        <a:lnTo>
                          <a:pt x="6974" y="16469"/>
                        </a:lnTo>
                        <a:lnTo>
                          <a:pt x="7510" y="16828"/>
                        </a:lnTo>
                        <a:lnTo>
                          <a:pt x="8118" y="17115"/>
                        </a:lnTo>
                        <a:lnTo>
                          <a:pt x="8726" y="17366"/>
                        </a:lnTo>
                        <a:lnTo>
                          <a:pt x="9405" y="17546"/>
                        </a:lnTo>
                        <a:lnTo>
                          <a:pt x="10085" y="17653"/>
                        </a:lnTo>
                        <a:lnTo>
                          <a:pt x="10764" y="17689"/>
                        </a:lnTo>
                        <a:close/>
                        <a:moveTo>
                          <a:pt x="10764" y="17689"/>
                        </a:moveTo>
                      </a:path>
                    </a:pathLst>
                  </a:custGeom>
                  <a:solidFill>
                    <a:schemeClr val="accent1"/>
                  </a:solidFill>
                  <a:ln w="9525">
                    <a:noFill/>
                    <a:round/>
                    <a:headEnd/>
                    <a:tailEnd/>
                  </a:ln>
                </p:spPr>
                <p:txBody>
                  <a:bodyPr lIns="0" tIns="0" rIns="0" bIns="0"/>
                  <a:lstStyle/>
                  <a:p>
                    <a:endParaRPr lang="en-US"/>
                  </a:p>
                </p:txBody>
              </p:sp>
              <p:sp>
                <p:nvSpPr>
                  <p:cNvPr id="156783" name="Freeform 70"/>
                  <p:cNvSpPr>
                    <a:spLocks/>
                  </p:cNvSpPr>
                  <p:nvPr/>
                </p:nvSpPr>
                <p:spPr bwMode="auto">
                  <a:xfrm>
                    <a:off x="44" y="0"/>
                    <a:ext cx="28" cy="43"/>
                  </a:xfrm>
                  <a:custGeom>
                    <a:avLst/>
                    <a:gdLst>
                      <a:gd name="T0" fmla="*/ 8 w 21600"/>
                      <a:gd name="T1" fmla="*/ 31 h 21600"/>
                      <a:gd name="T2" fmla="*/ 8 w 21600"/>
                      <a:gd name="T3" fmla="*/ 32 h 21600"/>
                      <a:gd name="T4" fmla="*/ 9 w 21600"/>
                      <a:gd name="T5" fmla="*/ 34 h 21600"/>
                      <a:gd name="T6" fmla="*/ 10 w 21600"/>
                      <a:gd name="T7" fmla="*/ 35 h 21600"/>
                      <a:gd name="T8" fmla="*/ 12 w 21600"/>
                      <a:gd name="T9" fmla="*/ 36 h 21600"/>
                      <a:gd name="T10" fmla="*/ 14 w 21600"/>
                      <a:gd name="T11" fmla="*/ 36 h 21600"/>
                      <a:gd name="T12" fmla="*/ 16 w 21600"/>
                      <a:gd name="T13" fmla="*/ 36 h 21600"/>
                      <a:gd name="T14" fmla="*/ 17 w 21600"/>
                      <a:gd name="T15" fmla="*/ 35 h 21600"/>
                      <a:gd name="T16" fmla="*/ 19 w 21600"/>
                      <a:gd name="T17" fmla="*/ 34 h 21600"/>
                      <a:gd name="T18" fmla="*/ 20 w 21600"/>
                      <a:gd name="T19" fmla="*/ 33 h 21600"/>
                      <a:gd name="T20" fmla="*/ 20 w 21600"/>
                      <a:gd name="T21" fmla="*/ 31 h 21600"/>
                      <a:gd name="T22" fmla="*/ 20 w 21600"/>
                      <a:gd name="T23" fmla="*/ 29 h 21600"/>
                      <a:gd name="T24" fmla="*/ 19 w 21600"/>
                      <a:gd name="T25" fmla="*/ 28 h 21600"/>
                      <a:gd name="T26" fmla="*/ 18 w 21600"/>
                      <a:gd name="T27" fmla="*/ 26 h 21600"/>
                      <a:gd name="T28" fmla="*/ 13 w 21600"/>
                      <a:gd name="T29" fmla="*/ 25 h 21600"/>
                      <a:gd name="T30" fmla="*/ 8 w 21600"/>
                      <a:gd name="T31" fmla="*/ 23 h 21600"/>
                      <a:gd name="T32" fmla="*/ 5 w 21600"/>
                      <a:gd name="T33" fmla="*/ 21 h 21600"/>
                      <a:gd name="T34" fmla="*/ 2 w 21600"/>
                      <a:gd name="T35" fmla="*/ 18 h 21600"/>
                      <a:gd name="T36" fmla="*/ 0 w 21600"/>
                      <a:gd name="T37" fmla="*/ 15 h 21600"/>
                      <a:gd name="T38" fmla="*/ 0 w 21600"/>
                      <a:gd name="T39" fmla="*/ 11 h 21600"/>
                      <a:gd name="T40" fmla="*/ 1 w 21600"/>
                      <a:gd name="T41" fmla="*/ 7 h 21600"/>
                      <a:gd name="T42" fmla="*/ 3 w 21600"/>
                      <a:gd name="T43" fmla="*/ 4 h 21600"/>
                      <a:gd name="T44" fmla="*/ 6 w 21600"/>
                      <a:gd name="T45" fmla="*/ 2 h 21600"/>
                      <a:gd name="T46" fmla="*/ 9 w 21600"/>
                      <a:gd name="T47" fmla="*/ 1 h 21600"/>
                      <a:gd name="T48" fmla="*/ 13 w 21600"/>
                      <a:gd name="T49" fmla="*/ 0 h 21600"/>
                      <a:gd name="T50" fmla="*/ 16 w 21600"/>
                      <a:gd name="T51" fmla="*/ 0 h 21600"/>
                      <a:gd name="T52" fmla="*/ 19 w 21600"/>
                      <a:gd name="T53" fmla="*/ 2 h 21600"/>
                      <a:gd name="T54" fmla="*/ 20 w 21600"/>
                      <a:gd name="T55" fmla="*/ 1 h 21600"/>
                      <a:gd name="T56" fmla="*/ 19 w 21600"/>
                      <a:gd name="T57" fmla="*/ 12 h 21600"/>
                      <a:gd name="T58" fmla="*/ 19 w 21600"/>
                      <a:gd name="T59" fmla="*/ 10 h 21600"/>
                      <a:gd name="T60" fmla="*/ 18 w 21600"/>
                      <a:gd name="T61" fmla="*/ 9 h 21600"/>
                      <a:gd name="T62" fmla="*/ 17 w 21600"/>
                      <a:gd name="T63" fmla="*/ 8 h 21600"/>
                      <a:gd name="T64" fmla="*/ 16 w 21600"/>
                      <a:gd name="T65" fmla="*/ 7 h 21600"/>
                      <a:gd name="T66" fmla="*/ 14 w 21600"/>
                      <a:gd name="T67" fmla="*/ 7 h 21600"/>
                      <a:gd name="T68" fmla="*/ 13 w 21600"/>
                      <a:gd name="T69" fmla="*/ 7 h 21600"/>
                      <a:gd name="T70" fmla="*/ 11 w 21600"/>
                      <a:gd name="T71" fmla="*/ 7 h 21600"/>
                      <a:gd name="T72" fmla="*/ 10 w 21600"/>
                      <a:gd name="T73" fmla="*/ 8 h 21600"/>
                      <a:gd name="T74" fmla="*/ 9 w 21600"/>
                      <a:gd name="T75" fmla="*/ 9 h 21600"/>
                      <a:gd name="T76" fmla="*/ 8 w 21600"/>
                      <a:gd name="T77" fmla="*/ 11 h 21600"/>
                      <a:gd name="T78" fmla="*/ 8 w 21600"/>
                      <a:gd name="T79" fmla="*/ 12 h 21600"/>
                      <a:gd name="T80" fmla="*/ 9 w 21600"/>
                      <a:gd name="T81" fmla="*/ 14 h 21600"/>
                      <a:gd name="T82" fmla="*/ 10 w 21600"/>
                      <a:gd name="T83" fmla="*/ 16 h 21600"/>
                      <a:gd name="T84" fmla="*/ 12 w 21600"/>
                      <a:gd name="T85" fmla="*/ 17 h 21600"/>
                      <a:gd name="T86" fmla="*/ 20 w 21600"/>
                      <a:gd name="T87" fmla="*/ 19 h 21600"/>
                      <a:gd name="T88" fmla="*/ 23 w 21600"/>
                      <a:gd name="T89" fmla="*/ 21 h 21600"/>
                      <a:gd name="T90" fmla="*/ 26 w 21600"/>
                      <a:gd name="T91" fmla="*/ 23 h 21600"/>
                      <a:gd name="T92" fmla="*/ 27 w 21600"/>
                      <a:gd name="T93" fmla="*/ 26 h 21600"/>
                      <a:gd name="T94" fmla="*/ 28 w 21600"/>
                      <a:gd name="T95" fmla="*/ 30 h 21600"/>
                      <a:gd name="T96" fmla="*/ 27 w 21600"/>
                      <a:gd name="T97" fmla="*/ 34 h 21600"/>
                      <a:gd name="T98" fmla="*/ 26 w 21600"/>
                      <a:gd name="T99" fmla="*/ 37 h 21600"/>
                      <a:gd name="T100" fmla="*/ 23 w 21600"/>
                      <a:gd name="T101" fmla="*/ 40 h 21600"/>
                      <a:gd name="T102" fmla="*/ 20 w 21600"/>
                      <a:gd name="T103" fmla="*/ 42 h 21600"/>
                      <a:gd name="T104" fmla="*/ 16 w 21600"/>
                      <a:gd name="T105" fmla="*/ 43 h 21600"/>
                      <a:gd name="T106" fmla="*/ 12 w 21600"/>
                      <a:gd name="T107" fmla="*/ 43 h 21600"/>
                      <a:gd name="T108" fmla="*/ 9 w 21600"/>
                      <a:gd name="T109" fmla="*/ 42 h 21600"/>
                      <a:gd name="T110" fmla="*/ 7 w 21600"/>
                      <a:gd name="T111" fmla="*/ 39 h 21600"/>
                      <a:gd name="T112" fmla="*/ 0 w 21600"/>
                      <a:gd name="T113" fmla="*/ 30 h 216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1600"/>
                      <a:gd name="T172" fmla="*/ 0 h 21600"/>
                      <a:gd name="T173" fmla="*/ 21600 w 21600"/>
                      <a:gd name="T174" fmla="*/ 21600 h 2160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1600" h="21600">
                        <a:moveTo>
                          <a:pt x="5850" y="15012"/>
                        </a:moveTo>
                        <a:lnTo>
                          <a:pt x="5850" y="15012"/>
                        </a:lnTo>
                        <a:lnTo>
                          <a:pt x="5850" y="15336"/>
                        </a:lnTo>
                        <a:lnTo>
                          <a:pt x="5963" y="15660"/>
                        </a:lnTo>
                        <a:lnTo>
                          <a:pt x="6075" y="15948"/>
                        </a:lnTo>
                        <a:lnTo>
                          <a:pt x="6188" y="16236"/>
                        </a:lnTo>
                        <a:lnTo>
                          <a:pt x="6356" y="16524"/>
                        </a:lnTo>
                        <a:lnTo>
                          <a:pt x="6581" y="16776"/>
                        </a:lnTo>
                        <a:lnTo>
                          <a:pt x="6863" y="17028"/>
                        </a:lnTo>
                        <a:lnTo>
                          <a:pt x="7144" y="17244"/>
                        </a:lnTo>
                        <a:lnTo>
                          <a:pt x="7481" y="17460"/>
                        </a:lnTo>
                        <a:lnTo>
                          <a:pt x="7819" y="17640"/>
                        </a:lnTo>
                        <a:lnTo>
                          <a:pt x="8213" y="17820"/>
                        </a:lnTo>
                        <a:lnTo>
                          <a:pt x="8663" y="17928"/>
                        </a:lnTo>
                        <a:lnTo>
                          <a:pt x="9113" y="18036"/>
                        </a:lnTo>
                        <a:lnTo>
                          <a:pt x="9619" y="18144"/>
                        </a:lnTo>
                        <a:lnTo>
                          <a:pt x="10125" y="18180"/>
                        </a:lnTo>
                        <a:lnTo>
                          <a:pt x="10688" y="18180"/>
                        </a:lnTo>
                        <a:lnTo>
                          <a:pt x="11194" y="18180"/>
                        </a:lnTo>
                        <a:lnTo>
                          <a:pt x="11644" y="18144"/>
                        </a:lnTo>
                        <a:lnTo>
                          <a:pt x="12094" y="18072"/>
                        </a:lnTo>
                        <a:lnTo>
                          <a:pt x="12544" y="18000"/>
                        </a:lnTo>
                        <a:lnTo>
                          <a:pt x="12938" y="17892"/>
                        </a:lnTo>
                        <a:lnTo>
                          <a:pt x="13331" y="17748"/>
                        </a:lnTo>
                        <a:lnTo>
                          <a:pt x="13725" y="17604"/>
                        </a:lnTo>
                        <a:lnTo>
                          <a:pt x="14063" y="17424"/>
                        </a:lnTo>
                        <a:lnTo>
                          <a:pt x="14400" y="17244"/>
                        </a:lnTo>
                        <a:lnTo>
                          <a:pt x="14681" y="17028"/>
                        </a:lnTo>
                        <a:lnTo>
                          <a:pt x="14906" y="16776"/>
                        </a:lnTo>
                        <a:lnTo>
                          <a:pt x="15075" y="16524"/>
                        </a:lnTo>
                        <a:lnTo>
                          <a:pt x="15244" y="16272"/>
                        </a:lnTo>
                        <a:lnTo>
                          <a:pt x="15356" y="15984"/>
                        </a:lnTo>
                        <a:lnTo>
                          <a:pt x="15413" y="15660"/>
                        </a:lnTo>
                        <a:lnTo>
                          <a:pt x="15413" y="15336"/>
                        </a:lnTo>
                        <a:lnTo>
                          <a:pt x="15413" y="14976"/>
                        </a:lnTo>
                        <a:lnTo>
                          <a:pt x="15300" y="14616"/>
                        </a:lnTo>
                        <a:lnTo>
                          <a:pt x="15131" y="14328"/>
                        </a:lnTo>
                        <a:lnTo>
                          <a:pt x="14906" y="14040"/>
                        </a:lnTo>
                        <a:lnTo>
                          <a:pt x="14625" y="13824"/>
                        </a:lnTo>
                        <a:lnTo>
                          <a:pt x="14344" y="13572"/>
                        </a:lnTo>
                        <a:lnTo>
                          <a:pt x="13950" y="13392"/>
                        </a:lnTo>
                        <a:lnTo>
                          <a:pt x="13613" y="13212"/>
                        </a:lnTo>
                        <a:lnTo>
                          <a:pt x="12769" y="12924"/>
                        </a:lnTo>
                        <a:lnTo>
                          <a:pt x="11813" y="12672"/>
                        </a:lnTo>
                        <a:lnTo>
                          <a:pt x="9900" y="12312"/>
                        </a:lnTo>
                        <a:lnTo>
                          <a:pt x="8156" y="11952"/>
                        </a:lnTo>
                        <a:lnTo>
                          <a:pt x="6581" y="11628"/>
                        </a:lnTo>
                        <a:lnTo>
                          <a:pt x="5794" y="11412"/>
                        </a:lnTo>
                        <a:lnTo>
                          <a:pt x="5063" y="11160"/>
                        </a:lnTo>
                        <a:lnTo>
                          <a:pt x="4275" y="10872"/>
                        </a:lnTo>
                        <a:lnTo>
                          <a:pt x="3544" y="10512"/>
                        </a:lnTo>
                        <a:lnTo>
                          <a:pt x="2700" y="10080"/>
                        </a:lnTo>
                        <a:lnTo>
                          <a:pt x="1969" y="9612"/>
                        </a:lnTo>
                        <a:lnTo>
                          <a:pt x="1406" y="9108"/>
                        </a:lnTo>
                        <a:lnTo>
                          <a:pt x="900" y="8532"/>
                        </a:lnTo>
                        <a:lnTo>
                          <a:pt x="506" y="7956"/>
                        </a:lnTo>
                        <a:lnTo>
                          <a:pt x="225" y="7344"/>
                        </a:lnTo>
                        <a:lnTo>
                          <a:pt x="56" y="6696"/>
                        </a:lnTo>
                        <a:lnTo>
                          <a:pt x="0" y="5976"/>
                        </a:lnTo>
                        <a:lnTo>
                          <a:pt x="56" y="5364"/>
                        </a:lnTo>
                        <a:lnTo>
                          <a:pt x="225" y="4752"/>
                        </a:lnTo>
                        <a:lnTo>
                          <a:pt x="450" y="4176"/>
                        </a:lnTo>
                        <a:lnTo>
                          <a:pt x="788" y="3600"/>
                        </a:lnTo>
                        <a:lnTo>
                          <a:pt x="1237" y="3060"/>
                        </a:lnTo>
                        <a:lnTo>
                          <a:pt x="1744" y="2592"/>
                        </a:lnTo>
                        <a:lnTo>
                          <a:pt x="2306" y="2124"/>
                        </a:lnTo>
                        <a:lnTo>
                          <a:pt x="2925" y="1692"/>
                        </a:lnTo>
                        <a:lnTo>
                          <a:pt x="3656" y="1332"/>
                        </a:lnTo>
                        <a:lnTo>
                          <a:pt x="4444" y="1008"/>
                        </a:lnTo>
                        <a:lnTo>
                          <a:pt x="5231" y="720"/>
                        </a:lnTo>
                        <a:lnTo>
                          <a:pt x="6075" y="468"/>
                        </a:lnTo>
                        <a:lnTo>
                          <a:pt x="6975" y="252"/>
                        </a:lnTo>
                        <a:lnTo>
                          <a:pt x="7875" y="108"/>
                        </a:lnTo>
                        <a:lnTo>
                          <a:pt x="8831" y="36"/>
                        </a:lnTo>
                        <a:lnTo>
                          <a:pt x="9788" y="0"/>
                        </a:lnTo>
                        <a:lnTo>
                          <a:pt x="10631" y="36"/>
                        </a:lnTo>
                        <a:lnTo>
                          <a:pt x="11419" y="108"/>
                        </a:lnTo>
                        <a:lnTo>
                          <a:pt x="12206" y="216"/>
                        </a:lnTo>
                        <a:lnTo>
                          <a:pt x="12994" y="396"/>
                        </a:lnTo>
                        <a:lnTo>
                          <a:pt x="13725" y="612"/>
                        </a:lnTo>
                        <a:lnTo>
                          <a:pt x="14400" y="864"/>
                        </a:lnTo>
                        <a:lnTo>
                          <a:pt x="15019" y="1224"/>
                        </a:lnTo>
                        <a:lnTo>
                          <a:pt x="15581" y="1620"/>
                        </a:lnTo>
                        <a:lnTo>
                          <a:pt x="15581" y="432"/>
                        </a:lnTo>
                        <a:lnTo>
                          <a:pt x="20306" y="432"/>
                        </a:lnTo>
                        <a:lnTo>
                          <a:pt x="20306" y="6012"/>
                        </a:lnTo>
                        <a:lnTo>
                          <a:pt x="14738" y="6012"/>
                        </a:lnTo>
                        <a:lnTo>
                          <a:pt x="14738" y="5724"/>
                        </a:lnTo>
                        <a:lnTo>
                          <a:pt x="14681" y="5472"/>
                        </a:lnTo>
                        <a:lnTo>
                          <a:pt x="14569" y="5220"/>
                        </a:lnTo>
                        <a:lnTo>
                          <a:pt x="14400" y="4968"/>
                        </a:lnTo>
                        <a:lnTo>
                          <a:pt x="14231" y="4716"/>
                        </a:lnTo>
                        <a:lnTo>
                          <a:pt x="14063" y="4500"/>
                        </a:lnTo>
                        <a:lnTo>
                          <a:pt x="13781" y="4284"/>
                        </a:lnTo>
                        <a:lnTo>
                          <a:pt x="13500" y="4104"/>
                        </a:lnTo>
                        <a:lnTo>
                          <a:pt x="13219" y="3924"/>
                        </a:lnTo>
                        <a:lnTo>
                          <a:pt x="12881" y="3744"/>
                        </a:lnTo>
                        <a:lnTo>
                          <a:pt x="12544" y="3636"/>
                        </a:lnTo>
                        <a:lnTo>
                          <a:pt x="12206" y="3528"/>
                        </a:lnTo>
                        <a:lnTo>
                          <a:pt x="11813" y="3420"/>
                        </a:lnTo>
                        <a:lnTo>
                          <a:pt x="11419" y="3384"/>
                        </a:lnTo>
                        <a:lnTo>
                          <a:pt x="10969" y="3348"/>
                        </a:lnTo>
                        <a:lnTo>
                          <a:pt x="10519" y="3312"/>
                        </a:lnTo>
                        <a:lnTo>
                          <a:pt x="10069" y="3312"/>
                        </a:lnTo>
                        <a:lnTo>
                          <a:pt x="9675" y="3348"/>
                        </a:lnTo>
                        <a:lnTo>
                          <a:pt x="9225" y="3420"/>
                        </a:lnTo>
                        <a:lnTo>
                          <a:pt x="8831" y="3492"/>
                        </a:lnTo>
                        <a:lnTo>
                          <a:pt x="8494" y="3600"/>
                        </a:lnTo>
                        <a:lnTo>
                          <a:pt x="8100" y="3708"/>
                        </a:lnTo>
                        <a:lnTo>
                          <a:pt x="7763" y="3852"/>
                        </a:lnTo>
                        <a:lnTo>
                          <a:pt x="7425" y="3996"/>
                        </a:lnTo>
                        <a:lnTo>
                          <a:pt x="7144" y="4176"/>
                        </a:lnTo>
                        <a:lnTo>
                          <a:pt x="6863" y="4392"/>
                        </a:lnTo>
                        <a:lnTo>
                          <a:pt x="6637" y="4572"/>
                        </a:lnTo>
                        <a:lnTo>
                          <a:pt x="6469" y="4824"/>
                        </a:lnTo>
                        <a:lnTo>
                          <a:pt x="6300" y="5076"/>
                        </a:lnTo>
                        <a:lnTo>
                          <a:pt x="6188" y="5328"/>
                        </a:lnTo>
                        <a:lnTo>
                          <a:pt x="6131" y="5616"/>
                        </a:lnTo>
                        <a:lnTo>
                          <a:pt x="6131" y="5904"/>
                        </a:lnTo>
                        <a:lnTo>
                          <a:pt x="6131" y="6264"/>
                        </a:lnTo>
                        <a:lnTo>
                          <a:pt x="6244" y="6588"/>
                        </a:lnTo>
                        <a:lnTo>
                          <a:pt x="6413" y="6876"/>
                        </a:lnTo>
                        <a:lnTo>
                          <a:pt x="6581" y="7164"/>
                        </a:lnTo>
                        <a:lnTo>
                          <a:pt x="6863" y="7380"/>
                        </a:lnTo>
                        <a:lnTo>
                          <a:pt x="7144" y="7596"/>
                        </a:lnTo>
                        <a:lnTo>
                          <a:pt x="7481" y="7812"/>
                        </a:lnTo>
                        <a:lnTo>
                          <a:pt x="7875" y="7956"/>
                        </a:lnTo>
                        <a:lnTo>
                          <a:pt x="8663" y="8244"/>
                        </a:lnTo>
                        <a:lnTo>
                          <a:pt x="9563" y="8460"/>
                        </a:lnTo>
                        <a:lnTo>
                          <a:pt x="11419" y="8820"/>
                        </a:lnTo>
                        <a:lnTo>
                          <a:pt x="13275" y="9180"/>
                        </a:lnTo>
                        <a:lnTo>
                          <a:pt x="15075" y="9576"/>
                        </a:lnTo>
                        <a:lnTo>
                          <a:pt x="15919" y="9792"/>
                        </a:lnTo>
                        <a:lnTo>
                          <a:pt x="16763" y="10044"/>
                        </a:lnTo>
                        <a:lnTo>
                          <a:pt x="17606" y="10368"/>
                        </a:lnTo>
                        <a:lnTo>
                          <a:pt x="18394" y="10728"/>
                        </a:lnTo>
                        <a:lnTo>
                          <a:pt x="19125" y="11160"/>
                        </a:lnTo>
                        <a:lnTo>
                          <a:pt x="19800" y="11628"/>
                        </a:lnTo>
                        <a:lnTo>
                          <a:pt x="20306" y="12132"/>
                        </a:lnTo>
                        <a:lnTo>
                          <a:pt x="20813" y="12672"/>
                        </a:lnTo>
                        <a:lnTo>
                          <a:pt x="21150" y="13212"/>
                        </a:lnTo>
                        <a:lnTo>
                          <a:pt x="21375" y="13824"/>
                        </a:lnTo>
                        <a:lnTo>
                          <a:pt x="21544" y="14436"/>
                        </a:lnTo>
                        <a:lnTo>
                          <a:pt x="21600" y="15084"/>
                        </a:lnTo>
                        <a:lnTo>
                          <a:pt x="21544" y="15768"/>
                        </a:lnTo>
                        <a:lnTo>
                          <a:pt x="21431" y="16416"/>
                        </a:lnTo>
                        <a:lnTo>
                          <a:pt x="21150" y="17064"/>
                        </a:lnTo>
                        <a:lnTo>
                          <a:pt x="20813" y="17676"/>
                        </a:lnTo>
                        <a:lnTo>
                          <a:pt x="20419" y="18252"/>
                        </a:lnTo>
                        <a:lnTo>
                          <a:pt x="19913" y="18792"/>
                        </a:lnTo>
                        <a:lnTo>
                          <a:pt x="19350" y="19260"/>
                        </a:lnTo>
                        <a:lnTo>
                          <a:pt x="18675" y="19728"/>
                        </a:lnTo>
                        <a:lnTo>
                          <a:pt x="18000" y="20124"/>
                        </a:lnTo>
                        <a:lnTo>
                          <a:pt x="17213" y="20520"/>
                        </a:lnTo>
                        <a:lnTo>
                          <a:pt x="16369" y="20808"/>
                        </a:lnTo>
                        <a:lnTo>
                          <a:pt x="15469" y="21096"/>
                        </a:lnTo>
                        <a:lnTo>
                          <a:pt x="14513" y="21312"/>
                        </a:lnTo>
                        <a:lnTo>
                          <a:pt x="13500" y="21456"/>
                        </a:lnTo>
                        <a:lnTo>
                          <a:pt x="12431" y="21564"/>
                        </a:lnTo>
                        <a:lnTo>
                          <a:pt x="11363" y="21600"/>
                        </a:lnTo>
                        <a:lnTo>
                          <a:pt x="10406" y="21564"/>
                        </a:lnTo>
                        <a:lnTo>
                          <a:pt x="9506" y="21492"/>
                        </a:lnTo>
                        <a:lnTo>
                          <a:pt x="8663" y="21348"/>
                        </a:lnTo>
                        <a:lnTo>
                          <a:pt x="7875" y="21168"/>
                        </a:lnTo>
                        <a:lnTo>
                          <a:pt x="7144" y="20916"/>
                        </a:lnTo>
                        <a:lnTo>
                          <a:pt x="6413" y="20628"/>
                        </a:lnTo>
                        <a:lnTo>
                          <a:pt x="5738" y="20232"/>
                        </a:lnTo>
                        <a:lnTo>
                          <a:pt x="5119" y="19800"/>
                        </a:lnTo>
                        <a:lnTo>
                          <a:pt x="5119" y="21168"/>
                        </a:lnTo>
                        <a:lnTo>
                          <a:pt x="225" y="21168"/>
                        </a:lnTo>
                        <a:lnTo>
                          <a:pt x="225" y="15012"/>
                        </a:lnTo>
                        <a:lnTo>
                          <a:pt x="5850" y="15012"/>
                        </a:lnTo>
                        <a:close/>
                        <a:moveTo>
                          <a:pt x="5850" y="15012"/>
                        </a:moveTo>
                      </a:path>
                    </a:pathLst>
                  </a:custGeom>
                  <a:solidFill>
                    <a:schemeClr val="accent1"/>
                  </a:solidFill>
                  <a:ln w="9525">
                    <a:noFill/>
                    <a:round/>
                    <a:headEnd/>
                    <a:tailEnd/>
                  </a:ln>
                </p:spPr>
                <p:txBody>
                  <a:bodyPr lIns="0" tIns="0" rIns="0" bIns="0"/>
                  <a:lstStyle/>
                  <a:p>
                    <a:endParaRPr lang="en-US"/>
                  </a:p>
                </p:txBody>
              </p:sp>
            </p:grpSp>
          </p:grpSp>
          <p:grpSp>
            <p:nvGrpSpPr>
              <p:cNvPr id="156774" name="Group 78"/>
              <p:cNvGrpSpPr>
                <a:grpSpLocks/>
              </p:cNvGrpSpPr>
              <p:nvPr/>
            </p:nvGrpSpPr>
            <p:grpSpPr bwMode="auto">
              <a:xfrm>
                <a:off x="102" y="131"/>
                <a:ext cx="106" cy="103"/>
                <a:chOff x="0" y="0"/>
                <a:chExt cx="105" cy="103"/>
              </a:xfrm>
            </p:grpSpPr>
            <p:sp>
              <p:nvSpPr>
                <p:cNvPr id="156775" name="Oval 73"/>
                <p:cNvSpPr>
                  <a:spLocks/>
                </p:cNvSpPr>
                <p:nvPr/>
              </p:nvSpPr>
              <p:spPr bwMode="auto">
                <a:xfrm>
                  <a:off x="0" y="0"/>
                  <a:ext cx="105" cy="103"/>
                </a:xfrm>
                <a:prstGeom prst="ellipse">
                  <a:avLst/>
                </a:prstGeom>
                <a:gradFill rotWithShape="0">
                  <a:gsLst>
                    <a:gs pos="0">
                      <a:srgbClr val="427E67"/>
                    </a:gs>
                    <a:gs pos="100000">
                      <a:srgbClr val="006699"/>
                    </a:gs>
                  </a:gsLst>
                  <a:lin ang="5400000" scaled="1"/>
                </a:gradFill>
                <a:ln w="9525">
                  <a:solidFill>
                    <a:srgbClr val="FFFFFF"/>
                  </a:solidFill>
                  <a:round/>
                  <a:headEnd/>
                  <a:tailEnd/>
                </a:ln>
              </p:spPr>
              <p:txBody>
                <a:bodyPr lIns="0" tIns="0" rIns="0" bIns="0"/>
                <a:lstStyle/>
                <a:p>
                  <a:pPr algn="ctr"/>
                  <a:endParaRPr lang="en-US"/>
                </a:p>
              </p:txBody>
            </p:sp>
            <p:grpSp>
              <p:nvGrpSpPr>
                <p:cNvPr id="156776" name="Group 77"/>
                <p:cNvGrpSpPr>
                  <a:grpSpLocks/>
                </p:cNvGrpSpPr>
                <p:nvPr/>
              </p:nvGrpSpPr>
              <p:grpSpPr bwMode="auto">
                <a:xfrm>
                  <a:off x="14" y="22"/>
                  <a:ext cx="75" cy="57"/>
                  <a:chOff x="0" y="0"/>
                  <a:chExt cx="74" cy="57"/>
                </a:xfrm>
              </p:grpSpPr>
              <p:sp>
                <p:nvSpPr>
                  <p:cNvPr id="156777" name="AutoShape 74"/>
                  <p:cNvSpPr>
                    <a:spLocks/>
                  </p:cNvSpPr>
                  <p:nvPr/>
                </p:nvSpPr>
                <p:spPr bwMode="auto">
                  <a:xfrm>
                    <a:off x="0" y="0"/>
                    <a:ext cx="74" cy="57"/>
                  </a:xfrm>
                  <a:custGeom>
                    <a:avLst/>
                    <a:gdLst>
                      <a:gd name="T0" fmla="*/ 0 w 21600"/>
                      <a:gd name="T1" fmla="*/ 0 h 21600"/>
                      <a:gd name="T2" fmla="*/ 21600 w 21600"/>
                      <a:gd name="T3" fmla="*/ 21600 h 21600"/>
                    </a:gdLst>
                    <a:ahLst/>
                    <a:cxnLst>
                      <a:cxn ang="0">
                        <a:pos x="21600" y="21600"/>
                      </a:cxn>
                      <a:cxn ang="0">
                        <a:pos x="0" y="21600"/>
                      </a:cxn>
                      <a:cxn ang="0">
                        <a:pos x="0" y="0"/>
                      </a:cxn>
                      <a:cxn ang="0">
                        <a:pos x="21600" y="0"/>
                      </a:cxn>
                      <a:cxn ang="0">
                        <a:pos x="21600" y="21600"/>
                      </a:cxn>
                      <a:cxn ang="0">
                        <a:pos x="21023" y="2392"/>
                      </a:cxn>
                      <a:cxn ang="0">
                        <a:pos x="604" y="2392"/>
                      </a:cxn>
                      <a:cxn ang="0">
                        <a:pos x="604" y="20677"/>
                      </a:cxn>
                      <a:cxn ang="0">
                        <a:pos x="21023" y="20677"/>
                      </a:cxn>
                      <a:cxn ang="0">
                        <a:pos x="21023" y="2392"/>
                      </a:cxn>
                      <a:cxn ang="0">
                        <a:pos x="21023" y="2392"/>
                      </a:cxn>
                    </a:cxnLst>
                    <a:rect l="T0" t="T1" r="T2" b="T3"/>
                    <a:pathLst>
                      <a:path w="21600" h="21600">
                        <a:moveTo>
                          <a:pt x="21600" y="21600"/>
                        </a:moveTo>
                        <a:lnTo>
                          <a:pt x="0" y="21600"/>
                        </a:lnTo>
                        <a:lnTo>
                          <a:pt x="0" y="0"/>
                        </a:lnTo>
                        <a:lnTo>
                          <a:pt x="21600" y="0"/>
                        </a:lnTo>
                        <a:lnTo>
                          <a:pt x="21600" y="21600"/>
                        </a:lnTo>
                        <a:close/>
                        <a:moveTo>
                          <a:pt x="21023" y="2392"/>
                        </a:moveTo>
                        <a:lnTo>
                          <a:pt x="604" y="2392"/>
                        </a:lnTo>
                        <a:lnTo>
                          <a:pt x="604" y="20677"/>
                        </a:lnTo>
                        <a:lnTo>
                          <a:pt x="21023" y="20677"/>
                        </a:lnTo>
                        <a:lnTo>
                          <a:pt x="21023" y="2392"/>
                        </a:lnTo>
                        <a:close/>
                        <a:moveTo>
                          <a:pt x="21023" y="2392"/>
                        </a:moveTo>
                      </a:path>
                    </a:pathLst>
                  </a:custGeom>
                  <a:solidFill>
                    <a:schemeClr val="accent1"/>
                  </a:solidFill>
                  <a:ln w="9525">
                    <a:noFill/>
                    <a:round/>
                    <a:headEnd/>
                    <a:tailEnd/>
                  </a:ln>
                </p:spPr>
                <p:txBody>
                  <a:bodyPr lIns="0" tIns="0" rIns="0" bIns="0"/>
                  <a:lstStyle/>
                  <a:p>
                    <a:endParaRPr lang="en-US"/>
                  </a:p>
                </p:txBody>
              </p:sp>
              <p:sp>
                <p:nvSpPr>
                  <p:cNvPr id="156778" name="AutoShape 75"/>
                  <p:cNvSpPr>
                    <a:spLocks/>
                  </p:cNvSpPr>
                  <p:nvPr/>
                </p:nvSpPr>
                <p:spPr bwMode="auto">
                  <a:xfrm>
                    <a:off x="47" y="11"/>
                    <a:ext cx="23" cy="18"/>
                  </a:xfrm>
                  <a:custGeom>
                    <a:avLst/>
                    <a:gdLst>
                      <a:gd name="T0" fmla="*/ 0 w 21600"/>
                      <a:gd name="T1" fmla="*/ 0 h 21600"/>
                      <a:gd name="T2" fmla="*/ 21600 w 21600"/>
                      <a:gd name="T3" fmla="*/ 21600 h 21600"/>
                    </a:gdLst>
                    <a:ahLst/>
                    <a:cxnLst>
                      <a:cxn ang="0">
                        <a:pos x="21600" y="21600"/>
                      </a:cxn>
                      <a:cxn ang="0">
                        <a:pos x="0" y="21600"/>
                      </a:cxn>
                      <a:cxn ang="0">
                        <a:pos x="0" y="0"/>
                      </a:cxn>
                      <a:cxn ang="0">
                        <a:pos x="21600" y="0"/>
                      </a:cxn>
                      <a:cxn ang="0">
                        <a:pos x="21600" y="21600"/>
                      </a:cxn>
                      <a:cxn ang="0">
                        <a:pos x="1440" y="19837"/>
                      </a:cxn>
                      <a:cxn ang="0">
                        <a:pos x="20160" y="19837"/>
                      </a:cxn>
                      <a:cxn ang="0">
                        <a:pos x="20160" y="1873"/>
                      </a:cxn>
                      <a:cxn ang="0">
                        <a:pos x="1440" y="1873"/>
                      </a:cxn>
                      <a:cxn ang="0">
                        <a:pos x="1440" y="19837"/>
                      </a:cxn>
                      <a:cxn ang="0">
                        <a:pos x="1440" y="19837"/>
                      </a:cxn>
                    </a:cxnLst>
                    <a:rect l="T0" t="T1" r="T2" b="T3"/>
                    <a:pathLst>
                      <a:path w="21600" h="21600">
                        <a:moveTo>
                          <a:pt x="21600" y="21600"/>
                        </a:moveTo>
                        <a:lnTo>
                          <a:pt x="0" y="21600"/>
                        </a:lnTo>
                        <a:lnTo>
                          <a:pt x="0" y="0"/>
                        </a:lnTo>
                        <a:lnTo>
                          <a:pt x="21600" y="0"/>
                        </a:lnTo>
                        <a:lnTo>
                          <a:pt x="21600" y="21600"/>
                        </a:lnTo>
                        <a:close/>
                        <a:moveTo>
                          <a:pt x="1440" y="19837"/>
                        </a:moveTo>
                        <a:lnTo>
                          <a:pt x="20160" y="19837"/>
                        </a:lnTo>
                        <a:lnTo>
                          <a:pt x="20160" y="1873"/>
                        </a:lnTo>
                        <a:lnTo>
                          <a:pt x="1440" y="1873"/>
                        </a:lnTo>
                        <a:lnTo>
                          <a:pt x="1440" y="19837"/>
                        </a:lnTo>
                        <a:close/>
                        <a:moveTo>
                          <a:pt x="1440" y="19837"/>
                        </a:moveTo>
                      </a:path>
                    </a:pathLst>
                  </a:custGeom>
                  <a:solidFill>
                    <a:schemeClr val="accent1"/>
                  </a:solidFill>
                  <a:ln w="9525">
                    <a:noFill/>
                    <a:round/>
                    <a:headEnd/>
                    <a:tailEnd/>
                  </a:ln>
                </p:spPr>
                <p:txBody>
                  <a:bodyPr lIns="0" tIns="0" rIns="0" bIns="0"/>
                  <a:lstStyle/>
                  <a:p>
                    <a:endParaRPr lang="en-US"/>
                  </a:p>
                </p:txBody>
              </p:sp>
              <p:sp>
                <p:nvSpPr>
                  <p:cNvPr id="156779" name="AutoShape 76"/>
                  <p:cNvSpPr>
                    <a:spLocks/>
                  </p:cNvSpPr>
                  <p:nvPr/>
                </p:nvSpPr>
                <p:spPr bwMode="auto">
                  <a:xfrm>
                    <a:off x="47" y="38"/>
                    <a:ext cx="23" cy="12"/>
                  </a:xfrm>
                  <a:custGeom>
                    <a:avLst/>
                    <a:gdLst>
                      <a:gd name="T0" fmla="*/ 0 w 21600"/>
                      <a:gd name="T1" fmla="*/ 0 h 21600"/>
                      <a:gd name="T2" fmla="*/ 21600 w 21600"/>
                      <a:gd name="T3" fmla="*/ 21600 h 21600"/>
                    </a:gdLst>
                    <a:ahLst/>
                    <a:cxnLst>
                      <a:cxn ang="0">
                        <a:pos x="21600" y="21600"/>
                      </a:cxn>
                      <a:cxn ang="0">
                        <a:pos x="0" y="21600"/>
                      </a:cxn>
                      <a:cxn ang="0">
                        <a:pos x="0" y="0"/>
                      </a:cxn>
                      <a:cxn ang="0">
                        <a:pos x="21600" y="0"/>
                      </a:cxn>
                      <a:cxn ang="0">
                        <a:pos x="21600" y="21600"/>
                      </a:cxn>
                      <a:cxn ang="0">
                        <a:pos x="1440" y="18731"/>
                      </a:cxn>
                      <a:cxn ang="0">
                        <a:pos x="20160" y="18731"/>
                      </a:cxn>
                      <a:cxn ang="0">
                        <a:pos x="20160" y="3038"/>
                      </a:cxn>
                      <a:cxn ang="0">
                        <a:pos x="1440" y="3038"/>
                      </a:cxn>
                      <a:cxn ang="0">
                        <a:pos x="1440" y="18731"/>
                      </a:cxn>
                      <a:cxn ang="0">
                        <a:pos x="1440" y="18731"/>
                      </a:cxn>
                    </a:cxnLst>
                    <a:rect l="T0" t="T1" r="T2" b="T3"/>
                    <a:pathLst>
                      <a:path w="21600" h="21600">
                        <a:moveTo>
                          <a:pt x="21600" y="21600"/>
                        </a:moveTo>
                        <a:lnTo>
                          <a:pt x="0" y="21600"/>
                        </a:lnTo>
                        <a:lnTo>
                          <a:pt x="0" y="0"/>
                        </a:lnTo>
                        <a:lnTo>
                          <a:pt x="21600" y="0"/>
                        </a:lnTo>
                        <a:lnTo>
                          <a:pt x="21600" y="21600"/>
                        </a:lnTo>
                        <a:close/>
                        <a:moveTo>
                          <a:pt x="1440" y="18731"/>
                        </a:moveTo>
                        <a:lnTo>
                          <a:pt x="20160" y="18731"/>
                        </a:lnTo>
                        <a:lnTo>
                          <a:pt x="20160" y="3038"/>
                        </a:lnTo>
                        <a:lnTo>
                          <a:pt x="1440" y="3038"/>
                        </a:lnTo>
                        <a:lnTo>
                          <a:pt x="1440" y="18731"/>
                        </a:lnTo>
                        <a:close/>
                        <a:moveTo>
                          <a:pt x="1440" y="18731"/>
                        </a:moveTo>
                      </a:path>
                    </a:pathLst>
                  </a:custGeom>
                  <a:solidFill>
                    <a:schemeClr val="accent1"/>
                  </a:solidFill>
                  <a:ln w="9525">
                    <a:noFill/>
                    <a:round/>
                    <a:headEnd/>
                    <a:tailEnd/>
                  </a:ln>
                </p:spPr>
                <p:txBody>
                  <a:bodyPr lIns="0" tIns="0" rIns="0" bIns="0"/>
                  <a:lstStyle/>
                  <a:p>
                    <a:endParaRPr lang="en-US"/>
                  </a:p>
                </p:txBody>
              </p:sp>
            </p:grpSp>
          </p:grpSp>
        </p:grpSp>
        <p:grpSp>
          <p:nvGrpSpPr>
            <p:cNvPr id="156707" name="Group 106"/>
            <p:cNvGrpSpPr>
              <a:grpSpLocks/>
            </p:cNvGrpSpPr>
            <p:nvPr/>
          </p:nvGrpSpPr>
          <p:grpSpPr bwMode="auto">
            <a:xfrm>
              <a:off x="0" y="750"/>
              <a:ext cx="596" cy="605"/>
              <a:chOff x="0" y="0"/>
              <a:chExt cx="596" cy="604"/>
            </a:xfrm>
          </p:grpSpPr>
          <p:sp>
            <p:nvSpPr>
              <p:cNvPr id="156737" name="Rectangle 80"/>
              <p:cNvSpPr>
                <a:spLocks/>
              </p:cNvSpPr>
              <p:nvPr/>
            </p:nvSpPr>
            <p:spPr bwMode="auto">
              <a:xfrm>
                <a:off x="0" y="26"/>
                <a:ext cx="568" cy="96"/>
              </a:xfrm>
              <a:prstGeom prst="rect">
                <a:avLst/>
              </a:prstGeom>
              <a:noFill/>
              <a:ln w="9525">
                <a:noFill/>
                <a:miter lim="800000"/>
                <a:headEnd/>
                <a:tailEnd/>
              </a:ln>
            </p:spPr>
            <p:txBody>
              <a:bodyPr lIns="38100" tIns="38100" rIns="38100" bIns="38100"/>
              <a:lstStyle/>
              <a:p>
                <a:pPr algn="ctr"/>
                <a:r>
                  <a:rPr lang="en-US" sz="400">
                    <a:ea typeface="ＭＳ Ｐゴシック" pitchFamily="34" charset="-128"/>
                    <a:cs typeface="Arial" charset="0"/>
                    <a:sym typeface="Arial" charset="0"/>
                  </a:rPr>
                  <a:t>Virtual Appliance</a:t>
                </a:r>
              </a:p>
            </p:txBody>
          </p:sp>
          <p:sp>
            <p:nvSpPr>
              <p:cNvPr id="156738" name="AutoShape 81"/>
              <p:cNvSpPr>
                <a:spLocks/>
              </p:cNvSpPr>
              <p:nvPr/>
            </p:nvSpPr>
            <p:spPr bwMode="auto">
              <a:xfrm>
                <a:off x="12" y="0"/>
                <a:ext cx="584" cy="604"/>
              </a:xfrm>
              <a:prstGeom prst="roundRect">
                <a:avLst>
                  <a:gd name="adj" fmla="val 4255"/>
                </a:avLst>
              </a:prstGeom>
              <a:solidFill>
                <a:srgbClr val="62BBD0"/>
              </a:solidFill>
              <a:ln w="12700">
                <a:solidFill>
                  <a:srgbClr val="808080"/>
                </a:solidFill>
                <a:round/>
                <a:headEnd/>
                <a:tailEnd/>
              </a:ln>
            </p:spPr>
            <p:txBody>
              <a:bodyPr lIns="0" tIns="0" rIns="0" bIns="0"/>
              <a:lstStyle/>
              <a:p>
                <a:pPr algn="ctr"/>
                <a:endParaRPr lang="en-US"/>
              </a:p>
            </p:txBody>
          </p:sp>
          <p:sp>
            <p:nvSpPr>
              <p:cNvPr id="156739" name="Rectangle 82"/>
              <p:cNvSpPr>
                <a:spLocks/>
              </p:cNvSpPr>
              <p:nvPr/>
            </p:nvSpPr>
            <p:spPr bwMode="auto">
              <a:xfrm>
                <a:off x="106" y="452"/>
                <a:ext cx="72" cy="136"/>
              </a:xfrm>
              <a:prstGeom prst="rect">
                <a:avLst/>
              </a:prstGeom>
              <a:solidFill>
                <a:srgbClr val="006699"/>
              </a:solidFill>
              <a:ln w="12700">
                <a:solidFill>
                  <a:srgbClr val="808080"/>
                </a:solidFill>
                <a:miter lim="800000"/>
                <a:headEnd/>
                <a:tailEnd/>
              </a:ln>
            </p:spPr>
            <p:txBody>
              <a:bodyPr wrap="none" lIns="0" tIns="0" rIns="0" bIns="0"/>
              <a:lstStyle/>
              <a:p>
                <a:pPr algn="ctr"/>
                <a:endParaRPr lang="en-US"/>
              </a:p>
            </p:txBody>
          </p:sp>
          <p:sp>
            <p:nvSpPr>
              <p:cNvPr id="156740" name="Rectangle 83"/>
              <p:cNvSpPr>
                <a:spLocks/>
              </p:cNvSpPr>
              <p:nvPr/>
            </p:nvSpPr>
            <p:spPr bwMode="auto">
              <a:xfrm>
                <a:off x="254" y="495"/>
                <a:ext cx="304" cy="56"/>
              </a:xfrm>
              <a:prstGeom prst="rect">
                <a:avLst/>
              </a:prstGeom>
              <a:noFill/>
              <a:ln w="9525">
                <a:noFill/>
                <a:miter lim="800000"/>
                <a:headEnd/>
                <a:tailEnd/>
              </a:ln>
            </p:spPr>
            <p:txBody>
              <a:bodyPr lIns="0" tIns="0" rIns="0" bIns="0"/>
              <a:lstStyle/>
              <a:p>
                <a:pPr>
                  <a:lnSpc>
                    <a:spcPct val="80000"/>
                  </a:lnSpc>
                </a:pPr>
                <a:r>
                  <a:rPr lang="en-US" sz="500">
                    <a:latin typeface="Arial Bold" pitchFamily="34" charset="0"/>
                    <a:ea typeface="ＭＳ Ｐゴシック" pitchFamily="34" charset="-128"/>
                    <a:cs typeface="Arial Bold" pitchFamily="34" charset="0"/>
                    <a:sym typeface="Arial Bold" pitchFamily="34" charset="0"/>
                  </a:rPr>
                  <a:t>Metadata</a:t>
                </a:r>
              </a:p>
            </p:txBody>
          </p:sp>
          <p:grpSp>
            <p:nvGrpSpPr>
              <p:cNvPr id="156741" name="Group 87"/>
              <p:cNvGrpSpPr>
                <a:grpSpLocks/>
              </p:cNvGrpSpPr>
              <p:nvPr/>
            </p:nvGrpSpPr>
            <p:grpSpPr bwMode="auto">
              <a:xfrm>
                <a:off x="133" y="479"/>
                <a:ext cx="89" cy="80"/>
                <a:chOff x="0" y="0"/>
                <a:chExt cx="88" cy="79"/>
              </a:xfrm>
            </p:grpSpPr>
            <p:sp>
              <p:nvSpPr>
                <p:cNvPr id="156760" name="AutoShape 84"/>
                <p:cNvSpPr>
                  <a:spLocks/>
                </p:cNvSpPr>
                <p:nvPr/>
              </p:nvSpPr>
              <p:spPr bwMode="auto">
                <a:xfrm>
                  <a:off x="0" y="2"/>
                  <a:ext cx="88" cy="77"/>
                </a:xfrm>
                <a:prstGeom prst="roundRect">
                  <a:avLst>
                    <a:gd name="adj" fmla="val 13838"/>
                  </a:avLst>
                </a:prstGeom>
                <a:noFill/>
                <a:ln w="12700">
                  <a:solidFill>
                    <a:srgbClr val="FFFFFF"/>
                  </a:solidFill>
                  <a:round/>
                  <a:headEnd/>
                  <a:tailEnd/>
                </a:ln>
              </p:spPr>
              <p:txBody>
                <a:bodyPr lIns="0" tIns="0" rIns="0" bIns="0"/>
                <a:lstStyle/>
                <a:p>
                  <a:pPr algn="ctr"/>
                  <a:endParaRPr lang="en-US"/>
                </a:p>
              </p:txBody>
            </p:sp>
            <p:sp>
              <p:nvSpPr>
                <p:cNvPr id="156761" name="Rectangle 85"/>
                <p:cNvSpPr>
                  <a:spLocks/>
                </p:cNvSpPr>
                <p:nvPr/>
              </p:nvSpPr>
              <p:spPr bwMode="auto">
                <a:xfrm>
                  <a:off x="0" y="11"/>
                  <a:ext cx="56" cy="8"/>
                </a:xfrm>
                <a:prstGeom prst="rect">
                  <a:avLst/>
                </a:prstGeom>
                <a:solidFill>
                  <a:schemeClr val="accent1"/>
                </a:solidFill>
                <a:ln w="9525">
                  <a:noFill/>
                  <a:miter lim="800000"/>
                  <a:headEnd/>
                  <a:tailEnd/>
                </a:ln>
              </p:spPr>
              <p:txBody>
                <a:bodyPr wrap="none" lIns="0" tIns="0" rIns="0" bIns="0"/>
                <a:lstStyle/>
                <a:p>
                  <a:pPr algn="ctr"/>
                  <a:endParaRPr lang="en-US"/>
                </a:p>
              </p:txBody>
            </p:sp>
            <p:sp>
              <p:nvSpPr>
                <p:cNvPr id="156762" name="Freeform 86"/>
                <p:cNvSpPr>
                  <a:spLocks/>
                </p:cNvSpPr>
                <p:nvPr/>
              </p:nvSpPr>
              <p:spPr bwMode="auto">
                <a:xfrm>
                  <a:off x="1" y="0"/>
                  <a:ext cx="87" cy="17"/>
                </a:xfrm>
                <a:custGeom>
                  <a:avLst/>
                  <a:gdLst>
                    <a:gd name="T0" fmla="*/ 0 w 21600"/>
                    <a:gd name="T1" fmla="*/ 16 h 21600"/>
                    <a:gd name="T2" fmla="*/ 3 w 21600"/>
                    <a:gd name="T3" fmla="*/ 6 h 21600"/>
                    <a:gd name="T4" fmla="*/ 9 w 21600"/>
                    <a:gd name="T5" fmla="*/ 0 h 21600"/>
                    <a:gd name="T6" fmla="*/ 78 w 21600"/>
                    <a:gd name="T7" fmla="*/ 0 h 21600"/>
                    <a:gd name="T8" fmla="*/ 84 w 21600"/>
                    <a:gd name="T9" fmla="*/ 8 h 21600"/>
                    <a:gd name="T10" fmla="*/ 87 w 21600"/>
                    <a:gd name="T11" fmla="*/ 17 h 21600"/>
                    <a:gd name="T12" fmla="*/ 0 w 21600"/>
                    <a:gd name="T13" fmla="*/ 16 h 21600"/>
                    <a:gd name="T14" fmla="*/ 0 w 21600"/>
                    <a:gd name="T15" fmla="*/ 1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20945"/>
                      </a:moveTo>
                      <a:lnTo>
                        <a:pt x="624" y="7855"/>
                      </a:lnTo>
                      <a:lnTo>
                        <a:pt x="2247" y="0"/>
                      </a:lnTo>
                      <a:lnTo>
                        <a:pt x="19353" y="0"/>
                      </a:lnTo>
                      <a:lnTo>
                        <a:pt x="20976" y="9818"/>
                      </a:lnTo>
                      <a:lnTo>
                        <a:pt x="21600" y="21600"/>
                      </a:lnTo>
                      <a:lnTo>
                        <a:pt x="0" y="20945"/>
                      </a:lnTo>
                      <a:close/>
                      <a:moveTo>
                        <a:pt x="0" y="20945"/>
                      </a:moveTo>
                    </a:path>
                  </a:pathLst>
                </a:custGeom>
                <a:solidFill>
                  <a:schemeClr val="accent1"/>
                </a:solidFill>
                <a:ln w="9525">
                  <a:noFill/>
                  <a:round/>
                  <a:headEnd/>
                  <a:tailEnd/>
                </a:ln>
              </p:spPr>
              <p:txBody>
                <a:bodyPr lIns="0" tIns="0" rIns="0" bIns="0"/>
                <a:lstStyle/>
                <a:p>
                  <a:endParaRPr lang="en-US"/>
                </a:p>
              </p:txBody>
            </p:sp>
          </p:grpSp>
          <p:sp>
            <p:nvSpPr>
              <p:cNvPr id="156742" name="Rectangle 88"/>
              <p:cNvSpPr>
                <a:spLocks/>
              </p:cNvSpPr>
              <p:nvPr/>
            </p:nvSpPr>
            <p:spPr bwMode="auto">
              <a:xfrm>
                <a:off x="81" y="114"/>
                <a:ext cx="72" cy="136"/>
              </a:xfrm>
              <a:prstGeom prst="rect">
                <a:avLst/>
              </a:prstGeom>
              <a:solidFill>
                <a:srgbClr val="006699"/>
              </a:solidFill>
              <a:ln w="12700">
                <a:solidFill>
                  <a:srgbClr val="808080"/>
                </a:solidFill>
                <a:miter lim="800000"/>
                <a:headEnd/>
                <a:tailEnd/>
              </a:ln>
            </p:spPr>
            <p:txBody>
              <a:bodyPr wrap="none" lIns="0" tIns="0" rIns="0" bIns="0"/>
              <a:lstStyle/>
              <a:p>
                <a:pPr algn="ctr"/>
                <a:endParaRPr lang="en-US"/>
              </a:p>
            </p:txBody>
          </p:sp>
          <p:sp>
            <p:nvSpPr>
              <p:cNvPr id="156743" name="Rectangle 89"/>
              <p:cNvSpPr>
                <a:spLocks/>
              </p:cNvSpPr>
              <p:nvPr/>
            </p:nvSpPr>
            <p:spPr bwMode="auto">
              <a:xfrm>
                <a:off x="240" y="135"/>
                <a:ext cx="328" cy="104"/>
              </a:xfrm>
              <a:prstGeom prst="rect">
                <a:avLst/>
              </a:prstGeom>
              <a:noFill/>
              <a:ln w="9525">
                <a:noFill/>
                <a:miter lim="800000"/>
                <a:headEnd/>
                <a:tailEnd/>
              </a:ln>
            </p:spPr>
            <p:txBody>
              <a:bodyPr lIns="0" tIns="0" rIns="0" bIns="0"/>
              <a:lstStyle/>
              <a:p>
                <a:pPr>
                  <a:lnSpc>
                    <a:spcPct val="80000"/>
                  </a:lnSpc>
                </a:pPr>
                <a:r>
                  <a:rPr lang="en-US" sz="500">
                    <a:latin typeface="Arial Bold" pitchFamily="34" charset="0"/>
                    <a:ea typeface="ＭＳ Ｐゴシック" pitchFamily="34" charset="-128"/>
                    <a:cs typeface="Arial Bold" pitchFamily="34" charset="0"/>
                    <a:sym typeface="Arial Bold" pitchFamily="34" charset="0"/>
                  </a:rPr>
                  <a:t>Application</a:t>
                </a:r>
                <a:endParaRPr lang="en-US" sz="2100">
                  <a:ea typeface="ＭＳ Ｐゴシック" pitchFamily="34" charset="-128"/>
                  <a:cs typeface="Lucida Grande"/>
                  <a:sym typeface="Arial" charset="0"/>
                </a:endParaRPr>
              </a:p>
              <a:p>
                <a:pPr>
                  <a:lnSpc>
                    <a:spcPct val="80000"/>
                  </a:lnSpc>
                </a:pPr>
                <a:r>
                  <a:rPr lang="en-US" sz="500">
                    <a:latin typeface="Arial Bold" pitchFamily="34" charset="0"/>
                    <a:ea typeface="ＭＳ Ｐゴシック" pitchFamily="34" charset="-128"/>
                    <a:cs typeface="Arial Bold" pitchFamily="34" charset="0"/>
                    <a:sym typeface="Arial Bold" pitchFamily="34" charset="0"/>
                  </a:rPr>
                  <a:t>Server</a:t>
                </a:r>
              </a:p>
            </p:txBody>
          </p:sp>
          <p:sp>
            <p:nvSpPr>
              <p:cNvPr id="156744" name="Rectangle 90"/>
              <p:cNvSpPr>
                <a:spLocks/>
              </p:cNvSpPr>
              <p:nvPr/>
            </p:nvSpPr>
            <p:spPr bwMode="auto">
              <a:xfrm>
                <a:off x="81" y="272"/>
                <a:ext cx="72" cy="136"/>
              </a:xfrm>
              <a:prstGeom prst="rect">
                <a:avLst/>
              </a:prstGeom>
              <a:solidFill>
                <a:srgbClr val="006699"/>
              </a:solidFill>
              <a:ln w="12700">
                <a:solidFill>
                  <a:srgbClr val="808080"/>
                </a:solidFill>
                <a:miter lim="800000"/>
                <a:headEnd/>
                <a:tailEnd/>
              </a:ln>
            </p:spPr>
            <p:txBody>
              <a:bodyPr wrap="none" lIns="0" tIns="0" rIns="0" bIns="0"/>
              <a:lstStyle/>
              <a:p>
                <a:pPr algn="ctr"/>
                <a:endParaRPr lang="en-US"/>
              </a:p>
            </p:txBody>
          </p:sp>
          <p:sp>
            <p:nvSpPr>
              <p:cNvPr id="156745" name="Rectangle 91"/>
              <p:cNvSpPr>
                <a:spLocks/>
              </p:cNvSpPr>
              <p:nvPr/>
            </p:nvSpPr>
            <p:spPr bwMode="auto">
              <a:xfrm>
                <a:off x="240" y="295"/>
                <a:ext cx="328" cy="104"/>
              </a:xfrm>
              <a:prstGeom prst="rect">
                <a:avLst/>
              </a:prstGeom>
              <a:noFill/>
              <a:ln w="9525">
                <a:noFill/>
                <a:miter lim="800000"/>
                <a:headEnd/>
                <a:tailEnd/>
              </a:ln>
            </p:spPr>
            <p:txBody>
              <a:bodyPr lIns="0" tIns="0" rIns="0" bIns="0"/>
              <a:lstStyle/>
              <a:p>
                <a:pPr>
                  <a:lnSpc>
                    <a:spcPct val="80000"/>
                  </a:lnSpc>
                </a:pPr>
                <a:r>
                  <a:rPr lang="en-US" sz="500">
                    <a:latin typeface="Arial Bold" pitchFamily="34" charset="0"/>
                    <a:ea typeface="ＭＳ Ｐゴシック" pitchFamily="34" charset="-128"/>
                    <a:cs typeface="Arial Bold" pitchFamily="34" charset="0"/>
                    <a:sym typeface="Arial Bold" pitchFamily="34" charset="0"/>
                  </a:rPr>
                  <a:t>Operating</a:t>
                </a:r>
                <a:br>
                  <a:rPr lang="en-US" sz="500">
                    <a:latin typeface="Arial Bold" pitchFamily="34" charset="0"/>
                    <a:ea typeface="ＭＳ Ｐゴシック" pitchFamily="34" charset="-128"/>
                    <a:cs typeface="Arial Bold" pitchFamily="34" charset="0"/>
                    <a:sym typeface="Arial Bold" pitchFamily="34" charset="0"/>
                  </a:rPr>
                </a:br>
                <a:r>
                  <a:rPr lang="en-US" sz="500">
                    <a:latin typeface="Arial Bold" pitchFamily="34" charset="0"/>
                    <a:ea typeface="ＭＳ Ｐゴシック" pitchFamily="34" charset="-128"/>
                    <a:cs typeface="Arial Bold" pitchFamily="34" charset="0"/>
                    <a:sym typeface="Arial Bold" pitchFamily="34" charset="0"/>
                  </a:rPr>
                  <a:t>system</a:t>
                </a:r>
              </a:p>
            </p:txBody>
          </p:sp>
          <p:sp>
            <p:nvSpPr>
              <p:cNvPr id="156746" name="Rectangle 92"/>
              <p:cNvSpPr>
                <a:spLocks/>
              </p:cNvSpPr>
              <p:nvPr/>
            </p:nvSpPr>
            <p:spPr bwMode="auto">
              <a:xfrm>
                <a:off x="58" y="90"/>
                <a:ext cx="72" cy="344"/>
              </a:xfrm>
              <a:prstGeom prst="rect">
                <a:avLst/>
              </a:prstGeom>
              <a:noFill/>
              <a:ln w="12700">
                <a:solidFill>
                  <a:srgbClr val="FFFFFF"/>
                </a:solidFill>
                <a:miter lim="800000"/>
                <a:headEnd/>
                <a:tailEnd/>
              </a:ln>
            </p:spPr>
            <p:txBody>
              <a:bodyPr wrap="none" lIns="0" tIns="0" rIns="0" bIns="0"/>
              <a:lstStyle/>
              <a:p>
                <a:pPr algn="ctr"/>
                <a:endParaRPr lang="en-US"/>
              </a:p>
            </p:txBody>
          </p:sp>
          <p:grpSp>
            <p:nvGrpSpPr>
              <p:cNvPr id="156747" name="Group 99"/>
              <p:cNvGrpSpPr>
                <a:grpSpLocks/>
              </p:cNvGrpSpPr>
              <p:nvPr/>
            </p:nvGrpSpPr>
            <p:grpSpPr bwMode="auto">
              <a:xfrm>
                <a:off x="98" y="220"/>
                <a:ext cx="107" cy="234"/>
                <a:chOff x="0" y="-9"/>
                <a:chExt cx="107" cy="234"/>
              </a:xfrm>
            </p:grpSpPr>
            <p:grpSp>
              <p:nvGrpSpPr>
                <p:cNvPr id="156754" name="Group 95"/>
                <p:cNvGrpSpPr>
                  <a:grpSpLocks/>
                </p:cNvGrpSpPr>
                <p:nvPr/>
              </p:nvGrpSpPr>
              <p:grpSpPr bwMode="auto">
                <a:xfrm>
                  <a:off x="0" y="-9"/>
                  <a:ext cx="107" cy="234"/>
                  <a:chOff x="0" y="-9"/>
                  <a:chExt cx="107" cy="234"/>
                </a:xfrm>
              </p:grpSpPr>
              <p:sp>
                <p:nvSpPr>
                  <p:cNvPr id="156758" name="Oval 93"/>
                  <p:cNvSpPr>
                    <a:spLocks/>
                  </p:cNvSpPr>
                  <p:nvPr/>
                </p:nvSpPr>
                <p:spPr bwMode="auto">
                  <a:xfrm>
                    <a:off x="0" y="58"/>
                    <a:ext cx="107" cy="103"/>
                  </a:xfrm>
                  <a:prstGeom prst="ellipse">
                    <a:avLst/>
                  </a:prstGeom>
                  <a:gradFill rotWithShape="0">
                    <a:gsLst>
                      <a:gs pos="0">
                        <a:srgbClr val="427E67"/>
                      </a:gs>
                      <a:gs pos="100000">
                        <a:srgbClr val="006699"/>
                      </a:gs>
                    </a:gsLst>
                    <a:lin ang="5400000" scaled="1"/>
                  </a:gradFill>
                  <a:ln w="9525">
                    <a:solidFill>
                      <a:srgbClr val="FFFFFF"/>
                    </a:solidFill>
                    <a:round/>
                    <a:headEnd/>
                    <a:tailEnd/>
                  </a:ln>
                </p:spPr>
                <p:txBody>
                  <a:bodyPr lIns="0" tIns="0" rIns="0" bIns="0"/>
                  <a:lstStyle/>
                  <a:p>
                    <a:pPr algn="ctr"/>
                    <a:endParaRPr lang="en-US"/>
                  </a:p>
                </p:txBody>
              </p:sp>
              <p:sp>
                <p:nvSpPr>
                  <p:cNvPr id="156759" name="Rectangle 94"/>
                  <p:cNvSpPr>
                    <a:spLocks/>
                  </p:cNvSpPr>
                  <p:nvPr/>
                </p:nvSpPr>
                <p:spPr bwMode="auto">
                  <a:xfrm>
                    <a:off x="15" y="-9"/>
                    <a:ext cx="55" cy="234"/>
                  </a:xfrm>
                  <a:prstGeom prst="rect">
                    <a:avLst/>
                  </a:prstGeom>
                  <a:noFill/>
                  <a:ln w="9525">
                    <a:noFill/>
                    <a:miter lim="800000"/>
                    <a:headEnd/>
                    <a:tailEnd/>
                  </a:ln>
                </p:spPr>
                <p:txBody>
                  <a:bodyPr wrap="none" lIns="0" tIns="0" rIns="0" bIns="0" anchor="ctr">
                    <a:spAutoFit/>
                  </a:bodyPr>
                  <a:lstStyle/>
                  <a:p>
                    <a:pPr>
                      <a:spcBef>
                        <a:spcPts val="1072"/>
                      </a:spcBef>
                    </a:pPr>
                    <a:r>
                      <a:rPr lang="en-US" sz="1700">
                        <a:latin typeface="Arial Bold" pitchFamily="34" charset="0"/>
                        <a:ea typeface="ＭＳ Ｐゴシック" pitchFamily="34" charset="-128"/>
                        <a:cs typeface="Arial Bold" pitchFamily="34" charset="0"/>
                        <a:sym typeface="Arial Bold" pitchFamily="34" charset="0"/>
                      </a:rPr>
                      <a:t> </a:t>
                    </a:r>
                  </a:p>
                </p:txBody>
              </p:sp>
            </p:grpSp>
            <p:grpSp>
              <p:nvGrpSpPr>
                <p:cNvPr id="156755" name="Group 98"/>
                <p:cNvGrpSpPr>
                  <a:grpSpLocks/>
                </p:cNvGrpSpPr>
                <p:nvPr/>
              </p:nvGrpSpPr>
              <p:grpSpPr bwMode="auto">
                <a:xfrm>
                  <a:off x="18" y="87"/>
                  <a:ext cx="72" cy="44"/>
                  <a:chOff x="0" y="0"/>
                  <a:chExt cx="72" cy="43"/>
                </a:xfrm>
              </p:grpSpPr>
              <p:sp>
                <p:nvSpPr>
                  <p:cNvPr id="156756" name="AutoShape 96"/>
                  <p:cNvSpPr>
                    <a:spLocks/>
                  </p:cNvSpPr>
                  <p:nvPr/>
                </p:nvSpPr>
                <p:spPr bwMode="auto">
                  <a:xfrm>
                    <a:off x="0" y="0"/>
                    <a:ext cx="43" cy="43"/>
                  </a:xfrm>
                  <a:custGeom>
                    <a:avLst/>
                    <a:gdLst>
                      <a:gd name="T0" fmla="*/ 0 w 21600"/>
                      <a:gd name="T1" fmla="*/ 0 h 21600"/>
                      <a:gd name="T2" fmla="*/ 21600 w 21600"/>
                      <a:gd name="T3" fmla="*/ 21600 h 21600"/>
                    </a:gdLst>
                    <a:ahLst/>
                    <a:cxnLst>
                      <a:cxn ang="0">
                        <a:pos x="9691" y="21564"/>
                      </a:cxn>
                      <a:cxn ang="0">
                        <a:pos x="7581" y="21134"/>
                      </a:cxn>
                      <a:cxn ang="0">
                        <a:pos x="5650" y="20308"/>
                      </a:cxn>
                      <a:cxn ang="0">
                        <a:pos x="3934" y="19160"/>
                      </a:cxn>
                      <a:cxn ang="0">
                        <a:pos x="2468" y="17725"/>
                      </a:cxn>
                      <a:cxn ang="0">
                        <a:pos x="1323" y="16003"/>
                      </a:cxn>
                      <a:cxn ang="0">
                        <a:pos x="465" y="14029"/>
                      </a:cxn>
                      <a:cxn ang="0">
                        <a:pos x="36" y="11948"/>
                      </a:cxn>
                      <a:cxn ang="0">
                        <a:pos x="36" y="9724"/>
                      </a:cxn>
                      <a:cxn ang="0">
                        <a:pos x="465" y="7607"/>
                      </a:cxn>
                      <a:cxn ang="0">
                        <a:pos x="1323" y="5633"/>
                      </a:cxn>
                      <a:cxn ang="0">
                        <a:pos x="2468" y="3911"/>
                      </a:cxn>
                      <a:cxn ang="0">
                        <a:pos x="3970" y="2440"/>
                      </a:cxn>
                      <a:cxn ang="0">
                        <a:pos x="5686" y="1292"/>
                      </a:cxn>
                      <a:cxn ang="0">
                        <a:pos x="7653" y="466"/>
                      </a:cxn>
                      <a:cxn ang="0">
                        <a:pos x="9763" y="36"/>
                      </a:cxn>
                      <a:cxn ang="0">
                        <a:pos x="11944" y="36"/>
                      </a:cxn>
                      <a:cxn ang="0">
                        <a:pos x="14019" y="466"/>
                      </a:cxn>
                      <a:cxn ang="0">
                        <a:pos x="15950" y="1292"/>
                      </a:cxn>
                      <a:cxn ang="0">
                        <a:pos x="17666" y="2440"/>
                      </a:cxn>
                      <a:cxn ang="0">
                        <a:pos x="19132" y="3911"/>
                      </a:cxn>
                      <a:cxn ang="0">
                        <a:pos x="20277" y="5597"/>
                      </a:cxn>
                      <a:cxn ang="0">
                        <a:pos x="21135" y="7535"/>
                      </a:cxn>
                      <a:cxn ang="0">
                        <a:pos x="21564" y="9580"/>
                      </a:cxn>
                      <a:cxn ang="0">
                        <a:pos x="21564" y="11805"/>
                      </a:cxn>
                      <a:cxn ang="0">
                        <a:pos x="21135" y="13922"/>
                      </a:cxn>
                      <a:cxn ang="0">
                        <a:pos x="20313" y="15895"/>
                      </a:cxn>
                      <a:cxn ang="0">
                        <a:pos x="19168" y="17653"/>
                      </a:cxn>
                      <a:cxn ang="0">
                        <a:pos x="17702" y="19124"/>
                      </a:cxn>
                      <a:cxn ang="0">
                        <a:pos x="15950" y="20308"/>
                      </a:cxn>
                      <a:cxn ang="0">
                        <a:pos x="14019" y="21134"/>
                      </a:cxn>
                      <a:cxn ang="0">
                        <a:pos x="11873" y="21564"/>
                      </a:cxn>
                      <a:cxn ang="0">
                        <a:pos x="10764" y="17689"/>
                      </a:cxn>
                      <a:cxn ang="0">
                        <a:pos x="13482" y="17115"/>
                      </a:cxn>
                      <a:cxn ang="0">
                        <a:pos x="15628" y="15608"/>
                      </a:cxn>
                      <a:cxn ang="0">
                        <a:pos x="17058" y="13419"/>
                      </a:cxn>
                      <a:cxn ang="0">
                        <a:pos x="17559" y="10692"/>
                      </a:cxn>
                      <a:cxn ang="0">
                        <a:pos x="17023" y="8073"/>
                      </a:cxn>
                      <a:cxn ang="0">
                        <a:pos x="15592" y="5920"/>
                      </a:cxn>
                      <a:cxn ang="0">
                        <a:pos x="13446" y="4449"/>
                      </a:cxn>
                      <a:cxn ang="0">
                        <a:pos x="10836" y="3947"/>
                      </a:cxn>
                      <a:cxn ang="0">
                        <a:pos x="8189" y="4449"/>
                      </a:cxn>
                      <a:cxn ang="0">
                        <a:pos x="6008" y="5920"/>
                      </a:cxn>
                      <a:cxn ang="0">
                        <a:pos x="4577" y="8073"/>
                      </a:cxn>
                      <a:cxn ang="0">
                        <a:pos x="4041" y="10728"/>
                      </a:cxn>
                      <a:cxn ang="0">
                        <a:pos x="4542" y="13455"/>
                      </a:cxn>
                      <a:cxn ang="0">
                        <a:pos x="5972" y="15644"/>
                      </a:cxn>
                      <a:cxn ang="0">
                        <a:pos x="8118" y="17115"/>
                      </a:cxn>
                      <a:cxn ang="0">
                        <a:pos x="10764" y="17689"/>
                      </a:cxn>
                    </a:cxnLst>
                    <a:rect l="T0" t="T1" r="T2" b="T3"/>
                    <a:pathLst>
                      <a:path w="21600" h="21600">
                        <a:moveTo>
                          <a:pt x="10764" y="21600"/>
                        </a:moveTo>
                        <a:lnTo>
                          <a:pt x="10764" y="21600"/>
                        </a:lnTo>
                        <a:lnTo>
                          <a:pt x="10228" y="21600"/>
                        </a:lnTo>
                        <a:lnTo>
                          <a:pt x="9691" y="21564"/>
                        </a:lnTo>
                        <a:lnTo>
                          <a:pt x="9155" y="21492"/>
                        </a:lnTo>
                        <a:lnTo>
                          <a:pt x="8619" y="21421"/>
                        </a:lnTo>
                        <a:lnTo>
                          <a:pt x="8118" y="21277"/>
                        </a:lnTo>
                        <a:lnTo>
                          <a:pt x="7581" y="21134"/>
                        </a:lnTo>
                        <a:lnTo>
                          <a:pt x="7081" y="20990"/>
                        </a:lnTo>
                        <a:lnTo>
                          <a:pt x="6616" y="20775"/>
                        </a:lnTo>
                        <a:lnTo>
                          <a:pt x="6115" y="20559"/>
                        </a:lnTo>
                        <a:lnTo>
                          <a:pt x="5650" y="20308"/>
                        </a:lnTo>
                        <a:lnTo>
                          <a:pt x="5185" y="20057"/>
                        </a:lnTo>
                        <a:lnTo>
                          <a:pt x="4756" y="19770"/>
                        </a:lnTo>
                        <a:lnTo>
                          <a:pt x="4327" y="19483"/>
                        </a:lnTo>
                        <a:lnTo>
                          <a:pt x="3934" y="19160"/>
                        </a:lnTo>
                        <a:lnTo>
                          <a:pt x="3540" y="18837"/>
                        </a:lnTo>
                        <a:lnTo>
                          <a:pt x="3147" y="18478"/>
                        </a:lnTo>
                        <a:lnTo>
                          <a:pt x="2789" y="18120"/>
                        </a:lnTo>
                        <a:lnTo>
                          <a:pt x="2468" y="17725"/>
                        </a:lnTo>
                        <a:lnTo>
                          <a:pt x="2146" y="17294"/>
                        </a:lnTo>
                        <a:lnTo>
                          <a:pt x="1860" y="16900"/>
                        </a:lnTo>
                        <a:lnTo>
                          <a:pt x="1574" y="16469"/>
                        </a:lnTo>
                        <a:lnTo>
                          <a:pt x="1323" y="16003"/>
                        </a:lnTo>
                        <a:lnTo>
                          <a:pt x="1073" y="15536"/>
                        </a:lnTo>
                        <a:lnTo>
                          <a:pt x="858" y="15034"/>
                        </a:lnTo>
                        <a:lnTo>
                          <a:pt x="644" y="14567"/>
                        </a:lnTo>
                        <a:lnTo>
                          <a:pt x="465" y="14029"/>
                        </a:lnTo>
                        <a:lnTo>
                          <a:pt x="322" y="13527"/>
                        </a:lnTo>
                        <a:lnTo>
                          <a:pt x="215" y="13025"/>
                        </a:lnTo>
                        <a:lnTo>
                          <a:pt x="107" y="12486"/>
                        </a:lnTo>
                        <a:lnTo>
                          <a:pt x="36" y="11948"/>
                        </a:lnTo>
                        <a:lnTo>
                          <a:pt x="0" y="11410"/>
                        </a:lnTo>
                        <a:lnTo>
                          <a:pt x="0" y="10836"/>
                        </a:lnTo>
                        <a:lnTo>
                          <a:pt x="0" y="10298"/>
                        </a:lnTo>
                        <a:lnTo>
                          <a:pt x="36" y="9724"/>
                        </a:lnTo>
                        <a:lnTo>
                          <a:pt x="107" y="9185"/>
                        </a:lnTo>
                        <a:lnTo>
                          <a:pt x="215" y="8647"/>
                        </a:lnTo>
                        <a:lnTo>
                          <a:pt x="322" y="8109"/>
                        </a:lnTo>
                        <a:lnTo>
                          <a:pt x="465" y="7607"/>
                        </a:lnTo>
                        <a:lnTo>
                          <a:pt x="644" y="7068"/>
                        </a:lnTo>
                        <a:lnTo>
                          <a:pt x="858" y="6566"/>
                        </a:lnTo>
                        <a:lnTo>
                          <a:pt x="1073" y="6100"/>
                        </a:lnTo>
                        <a:lnTo>
                          <a:pt x="1323" y="5633"/>
                        </a:lnTo>
                        <a:lnTo>
                          <a:pt x="1574" y="5167"/>
                        </a:lnTo>
                        <a:lnTo>
                          <a:pt x="1860" y="4736"/>
                        </a:lnTo>
                        <a:lnTo>
                          <a:pt x="2146" y="4306"/>
                        </a:lnTo>
                        <a:lnTo>
                          <a:pt x="2468" y="3911"/>
                        </a:lnTo>
                        <a:lnTo>
                          <a:pt x="2825" y="3516"/>
                        </a:lnTo>
                        <a:lnTo>
                          <a:pt x="3183" y="3122"/>
                        </a:lnTo>
                        <a:lnTo>
                          <a:pt x="3540" y="2763"/>
                        </a:lnTo>
                        <a:lnTo>
                          <a:pt x="3970" y="2440"/>
                        </a:lnTo>
                        <a:lnTo>
                          <a:pt x="4363" y="2117"/>
                        </a:lnTo>
                        <a:lnTo>
                          <a:pt x="4792" y="1830"/>
                        </a:lnTo>
                        <a:lnTo>
                          <a:pt x="5221" y="1543"/>
                        </a:lnTo>
                        <a:lnTo>
                          <a:pt x="5686" y="1292"/>
                        </a:lnTo>
                        <a:lnTo>
                          <a:pt x="6151" y="1041"/>
                        </a:lnTo>
                        <a:lnTo>
                          <a:pt x="6652" y="825"/>
                        </a:lnTo>
                        <a:lnTo>
                          <a:pt x="7152" y="646"/>
                        </a:lnTo>
                        <a:lnTo>
                          <a:pt x="7653" y="466"/>
                        </a:lnTo>
                        <a:lnTo>
                          <a:pt x="8154" y="323"/>
                        </a:lnTo>
                        <a:lnTo>
                          <a:pt x="8690" y="215"/>
                        </a:lnTo>
                        <a:lnTo>
                          <a:pt x="9226" y="108"/>
                        </a:lnTo>
                        <a:lnTo>
                          <a:pt x="9763" y="36"/>
                        </a:lnTo>
                        <a:lnTo>
                          <a:pt x="10299" y="0"/>
                        </a:lnTo>
                        <a:lnTo>
                          <a:pt x="10872" y="0"/>
                        </a:lnTo>
                        <a:lnTo>
                          <a:pt x="11408" y="0"/>
                        </a:lnTo>
                        <a:lnTo>
                          <a:pt x="11944" y="36"/>
                        </a:lnTo>
                        <a:lnTo>
                          <a:pt x="12481" y="108"/>
                        </a:lnTo>
                        <a:lnTo>
                          <a:pt x="13017" y="215"/>
                        </a:lnTo>
                        <a:lnTo>
                          <a:pt x="13518" y="323"/>
                        </a:lnTo>
                        <a:lnTo>
                          <a:pt x="14019" y="466"/>
                        </a:lnTo>
                        <a:lnTo>
                          <a:pt x="14519" y="646"/>
                        </a:lnTo>
                        <a:lnTo>
                          <a:pt x="15020" y="825"/>
                        </a:lnTo>
                        <a:lnTo>
                          <a:pt x="15485" y="1041"/>
                        </a:lnTo>
                        <a:lnTo>
                          <a:pt x="15950" y="1292"/>
                        </a:lnTo>
                        <a:lnTo>
                          <a:pt x="16415" y="1543"/>
                        </a:lnTo>
                        <a:lnTo>
                          <a:pt x="16844" y="1830"/>
                        </a:lnTo>
                        <a:lnTo>
                          <a:pt x="17273" y="2117"/>
                        </a:lnTo>
                        <a:lnTo>
                          <a:pt x="17666" y="2440"/>
                        </a:lnTo>
                        <a:lnTo>
                          <a:pt x="18060" y="2763"/>
                        </a:lnTo>
                        <a:lnTo>
                          <a:pt x="18417" y="3122"/>
                        </a:lnTo>
                        <a:lnTo>
                          <a:pt x="18775" y="3516"/>
                        </a:lnTo>
                        <a:lnTo>
                          <a:pt x="19132" y="3911"/>
                        </a:lnTo>
                        <a:lnTo>
                          <a:pt x="19454" y="4306"/>
                        </a:lnTo>
                        <a:lnTo>
                          <a:pt x="19740" y="4700"/>
                        </a:lnTo>
                        <a:lnTo>
                          <a:pt x="20026" y="5131"/>
                        </a:lnTo>
                        <a:lnTo>
                          <a:pt x="20277" y="5597"/>
                        </a:lnTo>
                        <a:lnTo>
                          <a:pt x="20527" y="6064"/>
                        </a:lnTo>
                        <a:lnTo>
                          <a:pt x="20742" y="6530"/>
                        </a:lnTo>
                        <a:lnTo>
                          <a:pt x="20956" y="7033"/>
                        </a:lnTo>
                        <a:lnTo>
                          <a:pt x="21135" y="7535"/>
                        </a:lnTo>
                        <a:lnTo>
                          <a:pt x="21278" y="8037"/>
                        </a:lnTo>
                        <a:lnTo>
                          <a:pt x="21385" y="8540"/>
                        </a:lnTo>
                        <a:lnTo>
                          <a:pt x="21493" y="9078"/>
                        </a:lnTo>
                        <a:lnTo>
                          <a:pt x="21564" y="9580"/>
                        </a:lnTo>
                        <a:lnTo>
                          <a:pt x="21600" y="10118"/>
                        </a:lnTo>
                        <a:lnTo>
                          <a:pt x="21600" y="10692"/>
                        </a:lnTo>
                        <a:lnTo>
                          <a:pt x="21600" y="11231"/>
                        </a:lnTo>
                        <a:lnTo>
                          <a:pt x="21564" y="11805"/>
                        </a:lnTo>
                        <a:lnTo>
                          <a:pt x="21493" y="12343"/>
                        </a:lnTo>
                        <a:lnTo>
                          <a:pt x="21385" y="12881"/>
                        </a:lnTo>
                        <a:lnTo>
                          <a:pt x="21278" y="13383"/>
                        </a:lnTo>
                        <a:lnTo>
                          <a:pt x="21135" y="13922"/>
                        </a:lnTo>
                        <a:lnTo>
                          <a:pt x="20956" y="14424"/>
                        </a:lnTo>
                        <a:lnTo>
                          <a:pt x="20777" y="14926"/>
                        </a:lnTo>
                        <a:lnTo>
                          <a:pt x="20563" y="15429"/>
                        </a:lnTo>
                        <a:lnTo>
                          <a:pt x="20313" y="15895"/>
                        </a:lnTo>
                        <a:lnTo>
                          <a:pt x="20062" y="16361"/>
                        </a:lnTo>
                        <a:lnTo>
                          <a:pt x="19776" y="16792"/>
                        </a:lnTo>
                        <a:lnTo>
                          <a:pt x="19454" y="17223"/>
                        </a:lnTo>
                        <a:lnTo>
                          <a:pt x="19168" y="17653"/>
                        </a:lnTo>
                        <a:lnTo>
                          <a:pt x="18811" y="18048"/>
                        </a:lnTo>
                        <a:lnTo>
                          <a:pt x="18453" y="18407"/>
                        </a:lnTo>
                        <a:lnTo>
                          <a:pt x="18095" y="18765"/>
                        </a:lnTo>
                        <a:lnTo>
                          <a:pt x="17702" y="19124"/>
                        </a:lnTo>
                        <a:lnTo>
                          <a:pt x="17273" y="19447"/>
                        </a:lnTo>
                        <a:lnTo>
                          <a:pt x="16844" y="19734"/>
                        </a:lnTo>
                        <a:lnTo>
                          <a:pt x="16415" y="20021"/>
                        </a:lnTo>
                        <a:lnTo>
                          <a:pt x="15950" y="20308"/>
                        </a:lnTo>
                        <a:lnTo>
                          <a:pt x="15485" y="20524"/>
                        </a:lnTo>
                        <a:lnTo>
                          <a:pt x="15020" y="20775"/>
                        </a:lnTo>
                        <a:lnTo>
                          <a:pt x="14519" y="20954"/>
                        </a:lnTo>
                        <a:lnTo>
                          <a:pt x="14019" y="21134"/>
                        </a:lnTo>
                        <a:lnTo>
                          <a:pt x="13482" y="21277"/>
                        </a:lnTo>
                        <a:lnTo>
                          <a:pt x="12981" y="21421"/>
                        </a:lnTo>
                        <a:lnTo>
                          <a:pt x="12445" y="21492"/>
                        </a:lnTo>
                        <a:lnTo>
                          <a:pt x="11873" y="21564"/>
                        </a:lnTo>
                        <a:lnTo>
                          <a:pt x="11336" y="21600"/>
                        </a:lnTo>
                        <a:lnTo>
                          <a:pt x="10764" y="21600"/>
                        </a:lnTo>
                        <a:close/>
                        <a:moveTo>
                          <a:pt x="10764" y="17689"/>
                        </a:moveTo>
                        <a:lnTo>
                          <a:pt x="10764" y="17689"/>
                        </a:lnTo>
                        <a:lnTo>
                          <a:pt x="11479" y="17653"/>
                        </a:lnTo>
                        <a:lnTo>
                          <a:pt x="12159" y="17546"/>
                        </a:lnTo>
                        <a:lnTo>
                          <a:pt x="12838" y="17366"/>
                        </a:lnTo>
                        <a:lnTo>
                          <a:pt x="13482" y="17115"/>
                        </a:lnTo>
                        <a:lnTo>
                          <a:pt x="14054" y="16828"/>
                        </a:lnTo>
                        <a:lnTo>
                          <a:pt x="14626" y="16469"/>
                        </a:lnTo>
                        <a:lnTo>
                          <a:pt x="15127" y="16074"/>
                        </a:lnTo>
                        <a:lnTo>
                          <a:pt x="15628" y="15608"/>
                        </a:lnTo>
                        <a:lnTo>
                          <a:pt x="16057" y="15142"/>
                        </a:lnTo>
                        <a:lnTo>
                          <a:pt x="16415" y="14603"/>
                        </a:lnTo>
                        <a:lnTo>
                          <a:pt x="16772" y="14029"/>
                        </a:lnTo>
                        <a:lnTo>
                          <a:pt x="17058" y="13419"/>
                        </a:lnTo>
                        <a:lnTo>
                          <a:pt x="17273" y="12773"/>
                        </a:lnTo>
                        <a:lnTo>
                          <a:pt x="17416" y="12092"/>
                        </a:lnTo>
                        <a:lnTo>
                          <a:pt x="17523" y="11410"/>
                        </a:lnTo>
                        <a:lnTo>
                          <a:pt x="17559" y="10692"/>
                        </a:lnTo>
                        <a:lnTo>
                          <a:pt x="17523" y="10011"/>
                        </a:lnTo>
                        <a:lnTo>
                          <a:pt x="17416" y="9365"/>
                        </a:lnTo>
                        <a:lnTo>
                          <a:pt x="17273" y="8719"/>
                        </a:lnTo>
                        <a:lnTo>
                          <a:pt x="17023" y="8073"/>
                        </a:lnTo>
                        <a:lnTo>
                          <a:pt x="16736" y="7499"/>
                        </a:lnTo>
                        <a:lnTo>
                          <a:pt x="16415" y="6925"/>
                        </a:lnTo>
                        <a:lnTo>
                          <a:pt x="16021" y="6423"/>
                        </a:lnTo>
                        <a:lnTo>
                          <a:pt x="15592" y="5920"/>
                        </a:lnTo>
                        <a:lnTo>
                          <a:pt x="15127" y="5490"/>
                        </a:lnTo>
                        <a:lnTo>
                          <a:pt x="14591" y="5095"/>
                        </a:lnTo>
                        <a:lnTo>
                          <a:pt x="14054" y="4772"/>
                        </a:lnTo>
                        <a:lnTo>
                          <a:pt x="13446" y="4449"/>
                        </a:lnTo>
                        <a:lnTo>
                          <a:pt x="12838" y="4234"/>
                        </a:lnTo>
                        <a:lnTo>
                          <a:pt x="12195" y="4054"/>
                        </a:lnTo>
                        <a:lnTo>
                          <a:pt x="11515" y="3947"/>
                        </a:lnTo>
                        <a:lnTo>
                          <a:pt x="10836" y="3947"/>
                        </a:lnTo>
                        <a:lnTo>
                          <a:pt x="10156" y="3947"/>
                        </a:lnTo>
                        <a:lnTo>
                          <a:pt x="9477" y="4054"/>
                        </a:lnTo>
                        <a:lnTo>
                          <a:pt x="8833" y="4234"/>
                        </a:lnTo>
                        <a:lnTo>
                          <a:pt x="8189" y="4449"/>
                        </a:lnTo>
                        <a:lnTo>
                          <a:pt x="7581" y="4772"/>
                        </a:lnTo>
                        <a:lnTo>
                          <a:pt x="7009" y="5095"/>
                        </a:lnTo>
                        <a:lnTo>
                          <a:pt x="6509" y="5490"/>
                        </a:lnTo>
                        <a:lnTo>
                          <a:pt x="6008" y="5920"/>
                        </a:lnTo>
                        <a:lnTo>
                          <a:pt x="5579" y="6387"/>
                        </a:lnTo>
                        <a:lnTo>
                          <a:pt x="5185" y="6925"/>
                        </a:lnTo>
                        <a:lnTo>
                          <a:pt x="4864" y="7463"/>
                        </a:lnTo>
                        <a:lnTo>
                          <a:pt x="4577" y="8073"/>
                        </a:lnTo>
                        <a:lnTo>
                          <a:pt x="4327" y="8719"/>
                        </a:lnTo>
                        <a:lnTo>
                          <a:pt x="4148" y="9365"/>
                        </a:lnTo>
                        <a:lnTo>
                          <a:pt x="4077" y="10047"/>
                        </a:lnTo>
                        <a:lnTo>
                          <a:pt x="4041" y="10728"/>
                        </a:lnTo>
                        <a:lnTo>
                          <a:pt x="4077" y="11446"/>
                        </a:lnTo>
                        <a:lnTo>
                          <a:pt x="4148" y="12128"/>
                        </a:lnTo>
                        <a:lnTo>
                          <a:pt x="4327" y="12809"/>
                        </a:lnTo>
                        <a:lnTo>
                          <a:pt x="4542" y="13455"/>
                        </a:lnTo>
                        <a:lnTo>
                          <a:pt x="4828" y="14065"/>
                        </a:lnTo>
                        <a:lnTo>
                          <a:pt x="5150" y="14603"/>
                        </a:lnTo>
                        <a:lnTo>
                          <a:pt x="5543" y="15142"/>
                        </a:lnTo>
                        <a:lnTo>
                          <a:pt x="5972" y="15644"/>
                        </a:lnTo>
                        <a:lnTo>
                          <a:pt x="6437" y="16074"/>
                        </a:lnTo>
                        <a:lnTo>
                          <a:pt x="6974" y="16469"/>
                        </a:lnTo>
                        <a:lnTo>
                          <a:pt x="7510" y="16828"/>
                        </a:lnTo>
                        <a:lnTo>
                          <a:pt x="8118" y="17115"/>
                        </a:lnTo>
                        <a:lnTo>
                          <a:pt x="8726" y="17366"/>
                        </a:lnTo>
                        <a:lnTo>
                          <a:pt x="9405" y="17546"/>
                        </a:lnTo>
                        <a:lnTo>
                          <a:pt x="10085" y="17653"/>
                        </a:lnTo>
                        <a:lnTo>
                          <a:pt x="10764" y="17689"/>
                        </a:lnTo>
                        <a:close/>
                        <a:moveTo>
                          <a:pt x="10764" y="17689"/>
                        </a:moveTo>
                      </a:path>
                    </a:pathLst>
                  </a:custGeom>
                  <a:solidFill>
                    <a:schemeClr val="accent1"/>
                  </a:solidFill>
                  <a:ln w="9525">
                    <a:noFill/>
                    <a:round/>
                    <a:headEnd/>
                    <a:tailEnd/>
                  </a:ln>
                </p:spPr>
                <p:txBody>
                  <a:bodyPr lIns="0" tIns="0" rIns="0" bIns="0"/>
                  <a:lstStyle/>
                  <a:p>
                    <a:endParaRPr lang="en-US"/>
                  </a:p>
                </p:txBody>
              </p:sp>
              <p:sp>
                <p:nvSpPr>
                  <p:cNvPr id="156757" name="Freeform 97"/>
                  <p:cNvSpPr>
                    <a:spLocks/>
                  </p:cNvSpPr>
                  <p:nvPr/>
                </p:nvSpPr>
                <p:spPr bwMode="auto">
                  <a:xfrm>
                    <a:off x="44" y="0"/>
                    <a:ext cx="28" cy="43"/>
                  </a:xfrm>
                  <a:custGeom>
                    <a:avLst/>
                    <a:gdLst>
                      <a:gd name="T0" fmla="*/ 8 w 21600"/>
                      <a:gd name="T1" fmla="*/ 31 h 21600"/>
                      <a:gd name="T2" fmla="*/ 8 w 21600"/>
                      <a:gd name="T3" fmla="*/ 32 h 21600"/>
                      <a:gd name="T4" fmla="*/ 9 w 21600"/>
                      <a:gd name="T5" fmla="*/ 34 h 21600"/>
                      <a:gd name="T6" fmla="*/ 10 w 21600"/>
                      <a:gd name="T7" fmla="*/ 35 h 21600"/>
                      <a:gd name="T8" fmla="*/ 12 w 21600"/>
                      <a:gd name="T9" fmla="*/ 36 h 21600"/>
                      <a:gd name="T10" fmla="*/ 14 w 21600"/>
                      <a:gd name="T11" fmla="*/ 36 h 21600"/>
                      <a:gd name="T12" fmla="*/ 16 w 21600"/>
                      <a:gd name="T13" fmla="*/ 36 h 21600"/>
                      <a:gd name="T14" fmla="*/ 17 w 21600"/>
                      <a:gd name="T15" fmla="*/ 35 h 21600"/>
                      <a:gd name="T16" fmla="*/ 19 w 21600"/>
                      <a:gd name="T17" fmla="*/ 34 h 21600"/>
                      <a:gd name="T18" fmla="*/ 20 w 21600"/>
                      <a:gd name="T19" fmla="*/ 33 h 21600"/>
                      <a:gd name="T20" fmla="*/ 20 w 21600"/>
                      <a:gd name="T21" fmla="*/ 31 h 21600"/>
                      <a:gd name="T22" fmla="*/ 20 w 21600"/>
                      <a:gd name="T23" fmla="*/ 29 h 21600"/>
                      <a:gd name="T24" fmla="*/ 19 w 21600"/>
                      <a:gd name="T25" fmla="*/ 28 h 21600"/>
                      <a:gd name="T26" fmla="*/ 18 w 21600"/>
                      <a:gd name="T27" fmla="*/ 26 h 21600"/>
                      <a:gd name="T28" fmla="*/ 13 w 21600"/>
                      <a:gd name="T29" fmla="*/ 25 h 21600"/>
                      <a:gd name="T30" fmla="*/ 8 w 21600"/>
                      <a:gd name="T31" fmla="*/ 23 h 21600"/>
                      <a:gd name="T32" fmla="*/ 5 w 21600"/>
                      <a:gd name="T33" fmla="*/ 21 h 21600"/>
                      <a:gd name="T34" fmla="*/ 2 w 21600"/>
                      <a:gd name="T35" fmla="*/ 18 h 21600"/>
                      <a:gd name="T36" fmla="*/ 0 w 21600"/>
                      <a:gd name="T37" fmla="*/ 15 h 21600"/>
                      <a:gd name="T38" fmla="*/ 0 w 21600"/>
                      <a:gd name="T39" fmla="*/ 11 h 21600"/>
                      <a:gd name="T40" fmla="*/ 1 w 21600"/>
                      <a:gd name="T41" fmla="*/ 7 h 21600"/>
                      <a:gd name="T42" fmla="*/ 3 w 21600"/>
                      <a:gd name="T43" fmla="*/ 4 h 21600"/>
                      <a:gd name="T44" fmla="*/ 6 w 21600"/>
                      <a:gd name="T45" fmla="*/ 2 h 21600"/>
                      <a:gd name="T46" fmla="*/ 9 w 21600"/>
                      <a:gd name="T47" fmla="*/ 1 h 21600"/>
                      <a:gd name="T48" fmla="*/ 13 w 21600"/>
                      <a:gd name="T49" fmla="*/ 0 h 21600"/>
                      <a:gd name="T50" fmla="*/ 16 w 21600"/>
                      <a:gd name="T51" fmla="*/ 0 h 21600"/>
                      <a:gd name="T52" fmla="*/ 19 w 21600"/>
                      <a:gd name="T53" fmla="*/ 2 h 21600"/>
                      <a:gd name="T54" fmla="*/ 20 w 21600"/>
                      <a:gd name="T55" fmla="*/ 1 h 21600"/>
                      <a:gd name="T56" fmla="*/ 19 w 21600"/>
                      <a:gd name="T57" fmla="*/ 12 h 21600"/>
                      <a:gd name="T58" fmla="*/ 19 w 21600"/>
                      <a:gd name="T59" fmla="*/ 10 h 21600"/>
                      <a:gd name="T60" fmla="*/ 18 w 21600"/>
                      <a:gd name="T61" fmla="*/ 9 h 21600"/>
                      <a:gd name="T62" fmla="*/ 17 w 21600"/>
                      <a:gd name="T63" fmla="*/ 8 h 21600"/>
                      <a:gd name="T64" fmla="*/ 16 w 21600"/>
                      <a:gd name="T65" fmla="*/ 7 h 21600"/>
                      <a:gd name="T66" fmla="*/ 14 w 21600"/>
                      <a:gd name="T67" fmla="*/ 7 h 21600"/>
                      <a:gd name="T68" fmla="*/ 13 w 21600"/>
                      <a:gd name="T69" fmla="*/ 7 h 21600"/>
                      <a:gd name="T70" fmla="*/ 11 w 21600"/>
                      <a:gd name="T71" fmla="*/ 7 h 21600"/>
                      <a:gd name="T72" fmla="*/ 10 w 21600"/>
                      <a:gd name="T73" fmla="*/ 8 h 21600"/>
                      <a:gd name="T74" fmla="*/ 9 w 21600"/>
                      <a:gd name="T75" fmla="*/ 9 h 21600"/>
                      <a:gd name="T76" fmla="*/ 8 w 21600"/>
                      <a:gd name="T77" fmla="*/ 11 h 21600"/>
                      <a:gd name="T78" fmla="*/ 8 w 21600"/>
                      <a:gd name="T79" fmla="*/ 12 h 21600"/>
                      <a:gd name="T80" fmla="*/ 9 w 21600"/>
                      <a:gd name="T81" fmla="*/ 14 h 21600"/>
                      <a:gd name="T82" fmla="*/ 10 w 21600"/>
                      <a:gd name="T83" fmla="*/ 16 h 21600"/>
                      <a:gd name="T84" fmla="*/ 12 w 21600"/>
                      <a:gd name="T85" fmla="*/ 17 h 21600"/>
                      <a:gd name="T86" fmla="*/ 20 w 21600"/>
                      <a:gd name="T87" fmla="*/ 19 h 21600"/>
                      <a:gd name="T88" fmla="*/ 23 w 21600"/>
                      <a:gd name="T89" fmla="*/ 21 h 21600"/>
                      <a:gd name="T90" fmla="*/ 26 w 21600"/>
                      <a:gd name="T91" fmla="*/ 23 h 21600"/>
                      <a:gd name="T92" fmla="*/ 27 w 21600"/>
                      <a:gd name="T93" fmla="*/ 26 h 21600"/>
                      <a:gd name="T94" fmla="*/ 28 w 21600"/>
                      <a:gd name="T95" fmla="*/ 30 h 21600"/>
                      <a:gd name="T96" fmla="*/ 27 w 21600"/>
                      <a:gd name="T97" fmla="*/ 34 h 21600"/>
                      <a:gd name="T98" fmla="*/ 26 w 21600"/>
                      <a:gd name="T99" fmla="*/ 37 h 21600"/>
                      <a:gd name="T100" fmla="*/ 23 w 21600"/>
                      <a:gd name="T101" fmla="*/ 40 h 21600"/>
                      <a:gd name="T102" fmla="*/ 20 w 21600"/>
                      <a:gd name="T103" fmla="*/ 42 h 21600"/>
                      <a:gd name="T104" fmla="*/ 16 w 21600"/>
                      <a:gd name="T105" fmla="*/ 43 h 21600"/>
                      <a:gd name="T106" fmla="*/ 12 w 21600"/>
                      <a:gd name="T107" fmla="*/ 43 h 21600"/>
                      <a:gd name="T108" fmla="*/ 9 w 21600"/>
                      <a:gd name="T109" fmla="*/ 42 h 21600"/>
                      <a:gd name="T110" fmla="*/ 7 w 21600"/>
                      <a:gd name="T111" fmla="*/ 39 h 21600"/>
                      <a:gd name="T112" fmla="*/ 0 w 21600"/>
                      <a:gd name="T113" fmla="*/ 30 h 216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1600"/>
                      <a:gd name="T172" fmla="*/ 0 h 21600"/>
                      <a:gd name="T173" fmla="*/ 21600 w 21600"/>
                      <a:gd name="T174" fmla="*/ 21600 h 2160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1600" h="21600">
                        <a:moveTo>
                          <a:pt x="5850" y="15012"/>
                        </a:moveTo>
                        <a:lnTo>
                          <a:pt x="5850" y="15012"/>
                        </a:lnTo>
                        <a:lnTo>
                          <a:pt x="5850" y="15336"/>
                        </a:lnTo>
                        <a:lnTo>
                          <a:pt x="5963" y="15660"/>
                        </a:lnTo>
                        <a:lnTo>
                          <a:pt x="6075" y="15948"/>
                        </a:lnTo>
                        <a:lnTo>
                          <a:pt x="6188" y="16236"/>
                        </a:lnTo>
                        <a:lnTo>
                          <a:pt x="6356" y="16524"/>
                        </a:lnTo>
                        <a:lnTo>
                          <a:pt x="6581" y="16776"/>
                        </a:lnTo>
                        <a:lnTo>
                          <a:pt x="6863" y="17028"/>
                        </a:lnTo>
                        <a:lnTo>
                          <a:pt x="7144" y="17244"/>
                        </a:lnTo>
                        <a:lnTo>
                          <a:pt x="7481" y="17460"/>
                        </a:lnTo>
                        <a:lnTo>
                          <a:pt x="7819" y="17640"/>
                        </a:lnTo>
                        <a:lnTo>
                          <a:pt x="8213" y="17820"/>
                        </a:lnTo>
                        <a:lnTo>
                          <a:pt x="8663" y="17928"/>
                        </a:lnTo>
                        <a:lnTo>
                          <a:pt x="9113" y="18036"/>
                        </a:lnTo>
                        <a:lnTo>
                          <a:pt x="9619" y="18144"/>
                        </a:lnTo>
                        <a:lnTo>
                          <a:pt x="10125" y="18180"/>
                        </a:lnTo>
                        <a:lnTo>
                          <a:pt x="10688" y="18180"/>
                        </a:lnTo>
                        <a:lnTo>
                          <a:pt x="11194" y="18180"/>
                        </a:lnTo>
                        <a:lnTo>
                          <a:pt x="11644" y="18144"/>
                        </a:lnTo>
                        <a:lnTo>
                          <a:pt x="12094" y="18072"/>
                        </a:lnTo>
                        <a:lnTo>
                          <a:pt x="12544" y="18000"/>
                        </a:lnTo>
                        <a:lnTo>
                          <a:pt x="12938" y="17892"/>
                        </a:lnTo>
                        <a:lnTo>
                          <a:pt x="13331" y="17748"/>
                        </a:lnTo>
                        <a:lnTo>
                          <a:pt x="13725" y="17604"/>
                        </a:lnTo>
                        <a:lnTo>
                          <a:pt x="14063" y="17424"/>
                        </a:lnTo>
                        <a:lnTo>
                          <a:pt x="14400" y="17244"/>
                        </a:lnTo>
                        <a:lnTo>
                          <a:pt x="14681" y="17028"/>
                        </a:lnTo>
                        <a:lnTo>
                          <a:pt x="14906" y="16776"/>
                        </a:lnTo>
                        <a:lnTo>
                          <a:pt x="15075" y="16524"/>
                        </a:lnTo>
                        <a:lnTo>
                          <a:pt x="15244" y="16272"/>
                        </a:lnTo>
                        <a:lnTo>
                          <a:pt x="15356" y="15984"/>
                        </a:lnTo>
                        <a:lnTo>
                          <a:pt x="15413" y="15660"/>
                        </a:lnTo>
                        <a:lnTo>
                          <a:pt x="15413" y="15336"/>
                        </a:lnTo>
                        <a:lnTo>
                          <a:pt x="15413" y="14976"/>
                        </a:lnTo>
                        <a:lnTo>
                          <a:pt x="15300" y="14616"/>
                        </a:lnTo>
                        <a:lnTo>
                          <a:pt x="15131" y="14328"/>
                        </a:lnTo>
                        <a:lnTo>
                          <a:pt x="14906" y="14040"/>
                        </a:lnTo>
                        <a:lnTo>
                          <a:pt x="14625" y="13824"/>
                        </a:lnTo>
                        <a:lnTo>
                          <a:pt x="14344" y="13572"/>
                        </a:lnTo>
                        <a:lnTo>
                          <a:pt x="13950" y="13392"/>
                        </a:lnTo>
                        <a:lnTo>
                          <a:pt x="13613" y="13212"/>
                        </a:lnTo>
                        <a:lnTo>
                          <a:pt x="12769" y="12924"/>
                        </a:lnTo>
                        <a:lnTo>
                          <a:pt x="11813" y="12672"/>
                        </a:lnTo>
                        <a:lnTo>
                          <a:pt x="9900" y="12312"/>
                        </a:lnTo>
                        <a:lnTo>
                          <a:pt x="8156" y="11952"/>
                        </a:lnTo>
                        <a:lnTo>
                          <a:pt x="6581" y="11628"/>
                        </a:lnTo>
                        <a:lnTo>
                          <a:pt x="5794" y="11412"/>
                        </a:lnTo>
                        <a:lnTo>
                          <a:pt x="5063" y="11160"/>
                        </a:lnTo>
                        <a:lnTo>
                          <a:pt x="4275" y="10872"/>
                        </a:lnTo>
                        <a:lnTo>
                          <a:pt x="3544" y="10512"/>
                        </a:lnTo>
                        <a:lnTo>
                          <a:pt x="2700" y="10080"/>
                        </a:lnTo>
                        <a:lnTo>
                          <a:pt x="1969" y="9612"/>
                        </a:lnTo>
                        <a:lnTo>
                          <a:pt x="1406" y="9108"/>
                        </a:lnTo>
                        <a:lnTo>
                          <a:pt x="900" y="8532"/>
                        </a:lnTo>
                        <a:lnTo>
                          <a:pt x="506" y="7956"/>
                        </a:lnTo>
                        <a:lnTo>
                          <a:pt x="225" y="7344"/>
                        </a:lnTo>
                        <a:lnTo>
                          <a:pt x="56" y="6696"/>
                        </a:lnTo>
                        <a:lnTo>
                          <a:pt x="0" y="5976"/>
                        </a:lnTo>
                        <a:lnTo>
                          <a:pt x="56" y="5364"/>
                        </a:lnTo>
                        <a:lnTo>
                          <a:pt x="225" y="4752"/>
                        </a:lnTo>
                        <a:lnTo>
                          <a:pt x="450" y="4176"/>
                        </a:lnTo>
                        <a:lnTo>
                          <a:pt x="788" y="3600"/>
                        </a:lnTo>
                        <a:lnTo>
                          <a:pt x="1237" y="3060"/>
                        </a:lnTo>
                        <a:lnTo>
                          <a:pt x="1744" y="2592"/>
                        </a:lnTo>
                        <a:lnTo>
                          <a:pt x="2306" y="2124"/>
                        </a:lnTo>
                        <a:lnTo>
                          <a:pt x="2925" y="1692"/>
                        </a:lnTo>
                        <a:lnTo>
                          <a:pt x="3656" y="1332"/>
                        </a:lnTo>
                        <a:lnTo>
                          <a:pt x="4444" y="1008"/>
                        </a:lnTo>
                        <a:lnTo>
                          <a:pt x="5231" y="720"/>
                        </a:lnTo>
                        <a:lnTo>
                          <a:pt x="6075" y="468"/>
                        </a:lnTo>
                        <a:lnTo>
                          <a:pt x="6975" y="252"/>
                        </a:lnTo>
                        <a:lnTo>
                          <a:pt x="7875" y="108"/>
                        </a:lnTo>
                        <a:lnTo>
                          <a:pt x="8831" y="36"/>
                        </a:lnTo>
                        <a:lnTo>
                          <a:pt x="9788" y="0"/>
                        </a:lnTo>
                        <a:lnTo>
                          <a:pt x="10631" y="36"/>
                        </a:lnTo>
                        <a:lnTo>
                          <a:pt x="11419" y="108"/>
                        </a:lnTo>
                        <a:lnTo>
                          <a:pt x="12206" y="216"/>
                        </a:lnTo>
                        <a:lnTo>
                          <a:pt x="12994" y="396"/>
                        </a:lnTo>
                        <a:lnTo>
                          <a:pt x="13725" y="612"/>
                        </a:lnTo>
                        <a:lnTo>
                          <a:pt x="14400" y="864"/>
                        </a:lnTo>
                        <a:lnTo>
                          <a:pt x="15019" y="1224"/>
                        </a:lnTo>
                        <a:lnTo>
                          <a:pt x="15581" y="1620"/>
                        </a:lnTo>
                        <a:lnTo>
                          <a:pt x="15581" y="432"/>
                        </a:lnTo>
                        <a:lnTo>
                          <a:pt x="20306" y="432"/>
                        </a:lnTo>
                        <a:lnTo>
                          <a:pt x="20306" y="6012"/>
                        </a:lnTo>
                        <a:lnTo>
                          <a:pt x="14738" y="6012"/>
                        </a:lnTo>
                        <a:lnTo>
                          <a:pt x="14738" y="5724"/>
                        </a:lnTo>
                        <a:lnTo>
                          <a:pt x="14681" y="5472"/>
                        </a:lnTo>
                        <a:lnTo>
                          <a:pt x="14569" y="5220"/>
                        </a:lnTo>
                        <a:lnTo>
                          <a:pt x="14400" y="4968"/>
                        </a:lnTo>
                        <a:lnTo>
                          <a:pt x="14231" y="4716"/>
                        </a:lnTo>
                        <a:lnTo>
                          <a:pt x="14063" y="4500"/>
                        </a:lnTo>
                        <a:lnTo>
                          <a:pt x="13781" y="4284"/>
                        </a:lnTo>
                        <a:lnTo>
                          <a:pt x="13500" y="4104"/>
                        </a:lnTo>
                        <a:lnTo>
                          <a:pt x="13219" y="3924"/>
                        </a:lnTo>
                        <a:lnTo>
                          <a:pt x="12881" y="3744"/>
                        </a:lnTo>
                        <a:lnTo>
                          <a:pt x="12544" y="3636"/>
                        </a:lnTo>
                        <a:lnTo>
                          <a:pt x="12206" y="3528"/>
                        </a:lnTo>
                        <a:lnTo>
                          <a:pt x="11813" y="3420"/>
                        </a:lnTo>
                        <a:lnTo>
                          <a:pt x="11419" y="3384"/>
                        </a:lnTo>
                        <a:lnTo>
                          <a:pt x="10969" y="3348"/>
                        </a:lnTo>
                        <a:lnTo>
                          <a:pt x="10519" y="3312"/>
                        </a:lnTo>
                        <a:lnTo>
                          <a:pt x="10069" y="3312"/>
                        </a:lnTo>
                        <a:lnTo>
                          <a:pt x="9675" y="3348"/>
                        </a:lnTo>
                        <a:lnTo>
                          <a:pt x="9225" y="3420"/>
                        </a:lnTo>
                        <a:lnTo>
                          <a:pt x="8831" y="3492"/>
                        </a:lnTo>
                        <a:lnTo>
                          <a:pt x="8494" y="3600"/>
                        </a:lnTo>
                        <a:lnTo>
                          <a:pt x="8100" y="3708"/>
                        </a:lnTo>
                        <a:lnTo>
                          <a:pt x="7763" y="3852"/>
                        </a:lnTo>
                        <a:lnTo>
                          <a:pt x="7425" y="3996"/>
                        </a:lnTo>
                        <a:lnTo>
                          <a:pt x="7144" y="4176"/>
                        </a:lnTo>
                        <a:lnTo>
                          <a:pt x="6863" y="4392"/>
                        </a:lnTo>
                        <a:lnTo>
                          <a:pt x="6637" y="4572"/>
                        </a:lnTo>
                        <a:lnTo>
                          <a:pt x="6469" y="4824"/>
                        </a:lnTo>
                        <a:lnTo>
                          <a:pt x="6300" y="5076"/>
                        </a:lnTo>
                        <a:lnTo>
                          <a:pt x="6188" y="5328"/>
                        </a:lnTo>
                        <a:lnTo>
                          <a:pt x="6131" y="5616"/>
                        </a:lnTo>
                        <a:lnTo>
                          <a:pt x="6131" y="5904"/>
                        </a:lnTo>
                        <a:lnTo>
                          <a:pt x="6131" y="6264"/>
                        </a:lnTo>
                        <a:lnTo>
                          <a:pt x="6244" y="6588"/>
                        </a:lnTo>
                        <a:lnTo>
                          <a:pt x="6413" y="6876"/>
                        </a:lnTo>
                        <a:lnTo>
                          <a:pt x="6581" y="7164"/>
                        </a:lnTo>
                        <a:lnTo>
                          <a:pt x="6863" y="7380"/>
                        </a:lnTo>
                        <a:lnTo>
                          <a:pt x="7144" y="7596"/>
                        </a:lnTo>
                        <a:lnTo>
                          <a:pt x="7481" y="7812"/>
                        </a:lnTo>
                        <a:lnTo>
                          <a:pt x="7875" y="7956"/>
                        </a:lnTo>
                        <a:lnTo>
                          <a:pt x="8663" y="8244"/>
                        </a:lnTo>
                        <a:lnTo>
                          <a:pt x="9563" y="8460"/>
                        </a:lnTo>
                        <a:lnTo>
                          <a:pt x="11419" y="8820"/>
                        </a:lnTo>
                        <a:lnTo>
                          <a:pt x="13275" y="9180"/>
                        </a:lnTo>
                        <a:lnTo>
                          <a:pt x="15075" y="9576"/>
                        </a:lnTo>
                        <a:lnTo>
                          <a:pt x="15919" y="9792"/>
                        </a:lnTo>
                        <a:lnTo>
                          <a:pt x="16763" y="10044"/>
                        </a:lnTo>
                        <a:lnTo>
                          <a:pt x="17606" y="10368"/>
                        </a:lnTo>
                        <a:lnTo>
                          <a:pt x="18394" y="10728"/>
                        </a:lnTo>
                        <a:lnTo>
                          <a:pt x="19125" y="11160"/>
                        </a:lnTo>
                        <a:lnTo>
                          <a:pt x="19800" y="11628"/>
                        </a:lnTo>
                        <a:lnTo>
                          <a:pt x="20306" y="12132"/>
                        </a:lnTo>
                        <a:lnTo>
                          <a:pt x="20813" y="12672"/>
                        </a:lnTo>
                        <a:lnTo>
                          <a:pt x="21150" y="13212"/>
                        </a:lnTo>
                        <a:lnTo>
                          <a:pt x="21375" y="13824"/>
                        </a:lnTo>
                        <a:lnTo>
                          <a:pt x="21544" y="14436"/>
                        </a:lnTo>
                        <a:lnTo>
                          <a:pt x="21600" y="15084"/>
                        </a:lnTo>
                        <a:lnTo>
                          <a:pt x="21544" y="15768"/>
                        </a:lnTo>
                        <a:lnTo>
                          <a:pt x="21431" y="16416"/>
                        </a:lnTo>
                        <a:lnTo>
                          <a:pt x="21150" y="17064"/>
                        </a:lnTo>
                        <a:lnTo>
                          <a:pt x="20813" y="17676"/>
                        </a:lnTo>
                        <a:lnTo>
                          <a:pt x="20419" y="18252"/>
                        </a:lnTo>
                        <a:lnTo>
                          <a:pt x="19913" y="18792"/>
                        </a:lnTo>
                        <a:lnTo>
                          <a:pt x="19350" y="19260"/>
                        </a:lnTo>
                        <a:lnTo>
                          <a:pt x="18675" y="19728"/>
                        </a:lnTo>
                        <a:lnTo>
                          <a:pt x="18000" y="20124"/>
                        </a:lnTo>
                        <a:lnTo>
                          <a:pt x="17213" y="20520"/>
                        </a:lnTo>
                        <a:lnTo>
                          <a:pt x="16369" y="20808"/>
                        </a:lnTo>
                        <a:lnTo>
                          <a:pt x="15469" y="21096"/>
                        </a:lnTo>
                        <a:lnTo>
                          <a:pt x="14513" y="21312"/>
                        </a:lnTo>
                        <a:lnTo>
                          <a:pt x="13500" y="21456"/>
                        </a:lnTo>
                        <a:lnTo>
                          <a:pt x="12431" y="21564"/>
                        </a:lnTo>
                        <a:lnTo>
                          <a:pt x="11363" y="21600"/>
                        </a:lnTo>
                        <a:lnTo>
                          <a:pt x="10406" y="21564"/>
                        </a:lnTo>
                        <a:lnTo>
                          <a:pt x="9506" y="21492"/>
                        </a:lnTo>
                        <a:lnTo>
                          <a:pt x="8663" y="21348"/>
                        </a:lnTo>
                        <a:lnTo>
                          <a:pt x="7875" y="21168"/>
                        </a:lnTo>
                        <a:lnTo>
                          <a:pt x="7144" y="20916"/>
                        </a:lnTo>
                        <a:lnTo>
                          <a:pt x="6413" y="20628"/>
                        </a:lnTo>
                        <a:lnTo>
                          <a:pt x="5738" y="20232"/>
                        </a:lnTo>
                        <a:lnTo>
                          <a:pt x="5119" y="19800"/>
                        </a:lnTo>
                        <a:lnTo>
                          <a:pt x="5119" y="21168"/>
                        </a:lnTo>
                        <a:lnTo>
                          <a:pt x="225" y="21168"/>
                        </a:lnTo>
                        <a:lnTo>
                          <a:pt x="225" y="15012"/>
                        </a:lnTo>
                        <a:lnTo>
                          <a:pt x="5850" y="15012"/>
                        </a:lnTo>
                        <a:close/>
                        <a:moveTo>
                          <a:pt x="5850" y="15012"/>
                        </a:moveTo>
                      </a:path>
                    </a:pathLst>
                  </a:custGeom>
                  <a:solidFill>
                    <a:schemeClr val="accent1"/>
                  </a:solidFill>
                  <a:ln w="9525">
                    <a:noFill/>
                    <a:round/>
                    <a:headEnd/>
                    <a:tailEnd/>
                  </a:ln>
                </p:spPr>
                <p:txBody>
                  <a:bodyPr lIns="0" tIns="0" rIns="0" bIns="0"/>
                  <a:lstStyle/>
                  <a:p>
                    <a:endParaRPr lang="en-US"/>
                  </a:p>
                </p:txBody>
              </p:sp>
            </p:grpSp>
          </p:grpSp>
          <p:grpSp>
            <p:nvGrpSpPr>
              <p:cNvPr id="156748" name="Group 105"/>
              <p:cNvGrpSpPr>
                <a:grpSpLocks/>
              </p:cNvGrpSpPr>
              <p:nvPr/>
            </p:nvGrpSpPr>
            <p:grpSpPr bwMode="auto">
              <a:xfrm>
                <a:off x="102" y="131"/>
                <a:ext cx="106" cy="103"/>
                <a:chOff x="0" y="0"/>
                <a:chExt cx="105" cy="103"/>
              </a:xfrm>
            </p:grpSpPr>
            <p:sp>
              <p:nvSpPr>
                <p:cNvPr id="156749" name="Oval 100"/>
                <p:cNvSpPr>
                  <a:spLocks/>
                </p:cNvSpPr>
                <p:nvPr/>
              </p:nvSpPr>
              <p:spPr bwMode="auto">
                <a:xfrm>
                  <a:off x="0" y="0"/>
                  <a:ext cx="105" cy="103"/>
                </a:xfrm>
                <a:prstGeom prst="ellipse">
                  <a:avLst/>
                </a:prstGeom>
                <a:gradFill rotWithShape="0">
                  <a:gsLst>
                    <a:gs pos="0">
                      <a:srgbClr val="427E67"/>
                    </a:gs>
                    <a:gs pos="100000">
                      <a:srgbClr val="006699"/>
                    </a:gs>
                  </a:gsLst>
                  <a:lin ang="5400000" scaled="1"/>
                </a:gradFill>
                <a:ln w="9525">
                  <a:solidFill>
                    <a:srgbClr val="FFFFFF"/>
                  </a:solidFill>
                  <a:round/>
                  <a:headEnd/>
                  <a:tailEnd/>
                </a:ln>
              </p:spPr>
              <p:txBody>
                <a:bodyPr lIns="0" tIns="0" rIns="0" bIns="0"/>
                <a:lstStyle/>
                <a:p>
                  <a:pPr algn="ctr"/>
                  <a:endParaRPr lang="en-US"/>
                </a:p>
              </p:txBody>
            </p:sp>
            <p:grpSp>
              <p:nvGrpSpPr>
                <p:cNvPr id="156750" name="Group 104"/>
                <p:cNvGrpSpPr>
                  <a:grpSpLocks/>
                </p:cNvGrpSpPr>
                <p:nvPr/>
              </p:nvGrpSpPr>
              <p:grpSpPr bwMode="auto">
                <a:xfrm>
                  <a:off x="14" y="22"/>
                  <a:ext cx="75" cy="57"/>
                  <a:chOff x="0" y="0"/>
                  <a:chExt cx="74" cy="57"/>
                </a:xfrm>
              </p:grpSpPr>
              <p:sp>
                <p:nvSpPr>
                  <p:cNvPr id="156751" name="AutoShape 101"/>
                  <p:cNvSpPr>
                    <a:spLocks/>
                  </p:cNvSpPr>
                  <p:nvPr/>
                </p:nvSpPr>
                <p:spPr bwMode="auto">
                  <a:xfrm>
                    <a:off x="0" y="0"/>
                    <a:ext cx="74" cy="57"/>
                  </a:xfrm>
                  <a:custGeom>
                    <a:avLst/>
                    <a:gdLst>
                      <a:gd name="T0" fmla="*/ 0 w 21600"/>
                      <a:gd name="T1" fmla="*/ 0 h 21600"/>
                      <a:gd name="T2" fmla="*/ 21600 w 21600"/>
                      <a:gd name="T3" fmla="*/ 21600 h 21600"/>
                    </a:gdLst>
                    <a:ahLst/>
                    <a:cxnLst>
                      <a:cxn ang="0">
                        <a:pos x="21600" y="21600"/>
                      </a:cxn>
                      <a:cxn ang="0">
                        <a:pos x="0" y="21600"/>
                      </a:cxn>
                      <a:cxn ang="0">
                        <a:pos x="0" y="0"/>
                      </a:cxn>
                      <a:cxn ang="0">
                        <a:pos x="21600" y="0"/>
                      </a:cxn>
                      <a:cxn ang="0">
                        <a:pos x="21600" y="21600"/>
                      </a:cxn>
                      <a:cxn ang="0">
                        <a:pos x="21023" y="2392"/>
                      </a:cxn>
                      <a:cxn ang="0">
                        <a:pos x="604" y="2392"/>
                      </a:cxn>
                      <a:cxn ang="0">
                        <a:pos x="604" y="20677"/>
                      </a:cxn>
                      <a:cxn ang="0">
                        <a:pos x="21023" y="20677"/>
                      </a:cxn>
                      <a:cxn ang="0">
                        <a:pos x="21023" y="2392"/>
                      </a:cxn>
                      <a:cxn ang="0">
                        <a:pos x="21023" y="2392"/>
                      </a:cxn>
                    </a:cxnLst>
                    <a:rect l="T0" t="T1" r="T2" b="T3"/>
                    <a:pathLst>
                      <a:path w="21600" h="21600">
                        <a:moveTo>
                          <a:pt x="21600" y="21600"/>
                        </a:moveTo>
                        <a:lnTo>
                          <a:pt x="0" y="21600"/>
                        </a:lnTo>
                        <a:lnTo>
                          <a:pt x="0" y="0"/>
                        </a:lnTo>
                        <a:lnTo>
                          <a:pt x="21600" y="0"/>
                        </a:lnTo>
                        <a:lnTo>
                          <a:pt x="21600" y="21600"/>
                        </a:lnTo>
                        <a:close/>
                        <a:moveTo>
                          <a:pt x="21023" y="2392"/>
                        </a:moveTo>
                        <a:lnTo>
                          <a:pt x="604" y="2392"/>
                        </a:lnTo>
                        <a:lnTo>
                          <a:pt x="604" y="20677"/>
                        </a:lnTo>
                        <a:lnTo>
                          <a:pt x="21023" y="20677"/>
                        </a:lnTo>
                        <a:lnTo>
                          <a:pt x="21023" y="2392"/>
                        </a:lnTo>
                        <a:close/>
                        <a:moveTo>
                          <a:pt x="21023" y="2392"/>
                        </a:moveTo>
                      </a:path>
                    </a:pathLst>
                  </a:custGeom>
                  <a:solidFill>
                    <a:schemeClr val="accent1"/>
                  </a:solidFill>
                  <a:ln w="9525">
                    <a:noFill/>
                    <a:round/>
                    <a:headEnd/>
                    <a:tailEnd/>
                  </a:ln>
                </p:spPr>
                <p:txBody>
                  <a:bodyPr lIns="0" tIns="0" rIns="0" bIns="0"/>
                  <a:lstStyle/>
                  <a:p>
                    <a:endParaRPr lang="en-US"/>
                  </a:p>
                </p:txBody>
              </p:sp>
              <p:sp>
                <p:nvSpPr>
                  <p:cNvPr id="156752" name="AutoShape 102"/>
                  <p:cNvSpPr>
                    <a:spLocks/>
                  </p:cNvSpPr>
                  <p:nvPr/>
                </p:nvSpPr>
                <p:spPr bwMode="auto">
                  <a:xfrm>
                    <a:off x="47" y="11"/>
                    <a:ext cx="23" cy="18"/>
                  </a:xfrm>
                  <a:custGeom>
                    <a:avLst/>
                    <a:gdLst>
                      <a:gd name="T0" fmla="*/ 0 w 21600"/>
                      <a:gd name="T1" fmla="*/ 0 h 21600"/>
                      <a:gd name="T2" fmla="*/ 21600 w 21600"/>
                      <a:gd name="T3" fmla="*/ 21600 h 21600"/>
                    </a:gdLst>
                    <a:ahLst/>
                    <a:cxnLst>
                      <a:cxn ang="0">
                        <a:pos x="21600" y="21600"/>
                      </a:cxn>
                      <a:cxn ang="0">
                        <a:pos x="0" y="21600"/>
                      </a:cxn>
                      <a:cxn ang="0">
                        <a:pos x="0" y="0"/>
                      </a:cxn>
                      <a:cxn ang="0">
                        <a:pos x="21600" y="0"/>
                      </a:cxn>
                      <a:cxn ang="0">
                        <a:pos x="21600" y="21600"/>
                      </a:cxn>
                      <a:cxn ang="0">
                        <a:pos x="1440" y="19837"/>
                      </a:cxn>
                      <a:cxn ang="0">
                        <a:pos x="20160" y="19837"/>
                      </a:cxn>
                      <a:cxn ang="0">
                        <a:pos x="20160" y="1873"/>
                      </a:cxn>
                      <a:cxn ang="0">
                        <a:pos x="1440" y="1873"/>
                      </a:cxn>
                      <a:cxn ang="0">
                        <a:pos x="1440" y="19837"/>
                      </a:cxn>
                      <a:cxn ang="0">
                        <a:pos x="1440" y="19837"/>
                      </a:cxn>
                    </a:cxnLst>
                    <a:rect l="T0" t="T1" r="T2" b="T3"/>
                    <a:pathLst>
                      <a:path w="21600" h="21600">
                        <a:moveTo>
                          <a:pt x="21600" y="21600"/>
                        </a:moveTo>
                        <a:lnTo>
                          <a:pt x="0" y="21600"/>
                        </a:lnTo>
                        <a:lnTo>
                          <a:pt x="0" y="0"/>
                        </a:lnTo>
                        <a:lnTo>
                          <a:pt x="21600" y="0"/>
                        </a:lnTo>
                        <a:lnTo>
                          <a:pt x="21600" y="21600"/>
                        </a:lnTo>
                        <a:close/>
                        <a:moveTo>
                          <a:pt x="1440" y="19837"/>
                        </a:moveTo>
                        <a:lnTo>
                          <a:pt x="20160" y="19837"/>
                        </a:lnTo>
                        <a:lnTo>
                          <a:pt x="20160" y="1873"/>
                        </a:lnTo>
                        <a:lnTo>
                          <a:pt x="1440" y="1873"/>
                        </a:lnTo>
                        <a:lnTo>
                          <a:pt x="1440" y="19837"/>
                        </a:lnTo>
                        <a:close/>
                        <a:moveTo>
                          <a:pt x="1440" y="19837"/>
                        </a:moveTo>
                      </a:path>
                    </a:pathLst>
                  </a:custGeom>
                  <a:solidFill>
                    <a:schemeClr val="accent1"/>
                  </a:solidFill>
                  <a:ln w="9525">
                    <a:noFill/>
                    <a:round/>
                    <a:headEnd/>
                    <a:tailEnd/>
                  </a:ln>
                </p:spPr>
                <p:txBody>
                  <a:bodyPr lIns="0" tIns="0" rIns="0" bIns="0"/>
                  <a:lstStyle/>
                  <a:p>
                    <a:endParaRPr lang="en-US"/>
                  </a:p>
                </p:txBody>
              </p:sp>
              <p:sp>
                <p:nvSpPr>
                  <p:cNvPr id="156753" name="AutoShape 103"/>
                  <p:cNvSpPr>
                    <a:spLocks/>
                  </p:cNvSpPr>
                  <p:nvPr/>
                </p:nvSpPr>
                <p:spPr bwMode="auto">
                  <a:xfrm>
                    <a:off x="47" y="38"/>
                    <a:ext cx="23" cy="12"/>
                  </a:xfrm>
                  <a:custGeom>
                    <a:avLst/>
                    <a:gdLst>
                      <a:gd name="T0" fmla="*/ 0 w 21600"/>
                      <a:gd name="T1" fmla="*/ 0 h 21600"/>
                      <a:gd name="T2" fmla="*/ 21600 w 21600"/>
                      <a:gd name="T3" fmla="*/ 21600 h 21600"/>
                    </a:gdLst>
                    <a:ahLst/>
                    <a:cxnLst>
                      <a:cxn ang="0">
                        <a:pos x="21600" y="21600"/>
                      </a:cxn>
                      <a:cxn ang="0">
                        <a:pos x="0" y="21600"/>
                      </a:cxn>
                      <a:cxn ang="0">
                        <a:pos x="0" y="0"/>
                      </a:cxn>
                      <a:cxn ang="0">
                        <a:pos x="21600" y="0"/>
                      </a:cxn>
                      <a:cxn ang="0">
                        <a:pos x="21600" y="21600"/>
                      </a:cxn>
                      <a:cxn ang="0">
                        <a:pos x="1440" y="18731"/>
                      </a:cxn>
                      <a:cxn ang="0">
                        <a:pos x="20160" y="18731"/>
                      </a:cxn>
                      <a:cxn ang="0">
                        <a:pos x="20160" y="3038"/>
                      </a:cxn>
                      <a:cxn ang="0">
                        <a:pos x="1440" y="3038"/>
                      </a:cxn>
                      <a:cxn ang="0">
                        <a:pos x="1440" y="18731"/>
                      </a:cxn>
                      <a:cxn ang="0">
                        <a:pos x="1440" y="18731"/>
                      </a:cxn>
                    </a:cxnLst>
                    <a:rect l="T0" t="T1" r="T2" b="T3"/>
                    <a:pathLst>
                      <a:path w="21600" h="21600">
                        <a:moveTo>
                          <a:pt x="21600" y="21600"/>
                        </a:moveTo>
                        <a:lnTo>
                          <a:pt x="0" y="21600"/>
                        </a:lnTo>
                        <a:lnTo>
                          <a:pt x="0" y="0"/>
                        </a:lnTo>
                        <a:lnTo>
                          <a:pt x="21600" y="0"/>
                        </a:lnTo>
                        <a:lnTo>
                          <a:pt x="21600" y="21600"/>
                        </a:lnTo>
                        <a:close/>
                        <a:moveTo>
                          <a:pt x="1440" y="18731"/>
                        </a:moveTo>
                        <a:lnTo>
                          <a:pt x="20160" y="18731"/>
                        </a:lnTo>
                        <a:lnTo>
                          <a:pt x="20160" y="3038"/>
                        </a:lnTo>
                        <a:lnTo>
                          <a:pt x="1440" y="3038"/>
                        </a:lnTo>
                        <a:lnTo>
                          <a:pt x="1440" y="18731"/>
                        </a:lnTo>
                        <a:close/>
                        <a:moveTo>
                          <a:pt x="1440" y="18731"/>
                        </a:moveTo>
                      </a:path>
                    </a:pathLst>
                  </a:custGeom>
                  <a:solidFill>
                    <a:schemeClr val="accent1"/>
                  </a:solidFill>
                  <a:ln w="9525">
                    <a:noFill/>
                    <a:round/>
                    <a:headEnd/>
                    <a:tailEnd/>
                  </a:ln>
                </p:spPr>
                <p:txBody>
                  <a:bodyPr lIns="0" tIns="0" rIns="0" bIns="0"/>
                  <a:lstStyle/>
                  <a:p>
                    <a:endParaRPr lang="en-US"/>
                  </a:p>
                </p:txBody>
              </p:sp>
            </p:grpSp>
          </p:grpSp>
        </p:grpSp>
        <p:grpSp>
          <p:nvGrpSpPr>
            <p:cNvPr id="156708" name="Group 133"/>
            <p:cNvGrpSpPr>
              <a:grpSpLocks/>
            </p:cNvGrpSpPr>
            <p:nvPr/>
          </p:nvGrpSpPr>
          <p:grpSpPr bwMode="auto">
            <a:xfrm>
              <a:off x="376" y="0"/>
              <a:ext cx="597" cy="604"/>
              <a:chOff x="0" y="0"/>
              <a:chExt cx="596" cy="604"/>
            </a:xfrm>
          </p:grpSpPr>
          <p:sp>
            <p:nvSpPr>
              <p:cNvPr id="156711" name="Rectangle 107"/>
              <p:cNvSpPr>
                <a:spLocks/>
              </p:cNvSpPr>
              <p:nvPr/>
            </p:nvSpPr>
            <p:spPr bwMode="auto">
              <a:xfrm>
                <a:off x="0" y="26"/>
                <a:ext cx="568" cy="96"/>
              </a:xfrm>
              <a:prstGeom prst="rect">
                <a:avLst/>
              </a:prstGeom>
              <a:noFill/>
              <a:ln w="9525">
                <a:noFill/>
                <a:miter lim="800000"/>
                <a:headEnd/>
                <a:tailEnd/>
              </a:ln>
            </p:spPr>
            <p:txBody>
              <a:bodyPr lIns="38100" tIns="38100" rIns="38100" bIns="38100"/>
              <a:lstStyle/>
              <a:p>
                <a:pPr algn="ctr"/>
                <a:r>
                  <a:rPr lang="en-US" sz="400">
                    <a:ea typeface="ＭＳ Ｐゴシック" pitchFamily="34" charset="-128"/>
                    <a:cs typeface="Arial" charset="0"/>
                    <a:sym typeface="Arial" charset="0"/>
                  </a:rPr>
                  <a:t>Virtual Appliance</a:t>
                </a:r>
              </a:p>
            </p:txBody>
          </p:sp>
          <p:sp>
            <p:nvSpPr>
              <p:cNvPr id="156712" name="AutoShape 108"/>
              <p:cNvSpPr>
                <a:spLocks/>
              </p:cNvSpPr>
              <p:nvPr/>
            </p:nvSpPr>
            <p:spPr bwMode="auto">
              <a:xfrm>
                <a:off x="12" y="0"/>
                <a:ext cx="584" cy="604"/>
              </a:xfrm>
              <a:prstGeom prst="roundRect">
                <a:avLst>
                  <a:gd name="adj" fmla="val 4255"/>
                </a:avLst>
              </a:prstGeom>
              <a:solidFill>
                <a:srgbClr val="62BBD0"/>
              </a:solidFill>
              <a:ln w="12700">
                <a:solidFill>
                  <a:srgbClr val="808080"/>
                </a:solidFill>
                <a:round/>
                <a:headEnd/>
                <a:tailEnd/>
              </a:ln>
            </p:spPr>
            <p:txBody>
              <a:bodyPr lIns="0" tIns="0" rIns="0" bIns="0"/>
              <a:lstStyle/>
              <a:p>
                <a:pPr algn="ctr"/>
                <a:endParaRPr lang="en-US"/>
              </a:p>
            </p:txBody>
          </p:sp>
          <p:sp>
            <p:nvSpPr>
              <p:cNvPr id="156713" name="Rectangle 109"/>
              <p:cNvSpPr>
                <a:spLocks/>
              </p:cNvSpPr>
              <p:nvPr/>
            </p:nvSpPr>
            <p:spPr bwMode="auto">
              <a:xfrm>
                <a:off x="106" y="452"/>
                <a:ext cx="72" cy="136"/>
              </a:xfrm>
              <a:prstGeom prst="rect">
                <a:avLst/>
              </a:prstGeom>
              <a:solidFill>
                <a:srgbClr val="006699"/>
              </a:solidFill>
              <a:ln w="12700">
                <a:solidFill>
                  <a:srgbClr val="808080"/>
                </a:solidFill>
                <a:miter lim="800000"/>
                <a:headEnd/>
                <a:tailEnd/>
              </a:ln>
            </p:spPr>
            <p:txBody>
              <a:bodyPr wrap="none" lIns="0" tIns="0" rIns="0" bIns="0"/>
              <a:lstStyle/>
              <a:p>
                <a:pPr algn="ctr"/>
                <a:endParaRPr lang="en-US"/>
              </a:p>
            </p:txBody>
          </p:sp>
          <p:sp>
            <p:nvSpPr>
              <p:cNvPr id="156714" name="Rectangle 110"/>
              <p:cNvSpPr>
                <a:spLocks/>
              </p:cNvSpPr>
              <p:nvPr/>
            </p:nvSpPr>
            <p:spPr bwMode="auto">
              <a:xfrm>
                <a:off x="254" y="495"/>
                <a:ext cx="304" cy="56"/>
              </a:xfrm>
              <a:prstGeom prst="rect">
                <a:avLst/>
              </a:prstGeom>
              <a:noFill/>
              <a:ln w="9525">
                <a:noFill/>
                <a:miter lim="800000"/>
                <a:headEnd/>
                <a:tailEnd/>
              </a:ln>
            </p:spPr>
            <p:txBody>
              <a:bodyPr lIns="0" tIns="0" rIns="0" bIns="0"/>
              <a:lstStyle/>
              <a:p>
                <a:pPr>
                  <a:lnSpc>
                    <a:spcPct val="80000"/>
                  </a:lnSpc>
                </a:pPr>
                <a:r>
                  <a:rPr lang="en-US" sz="500">
                    <a:latin typeface="Arial Bold" pitchFamily="34" charset="0"/>
                    <a:ea typeface="ＭＳ Ｐゴシック" pitchFamily="34" charset="-128"/>
                    <a:cs typeface="Arial Bold" pitchFamily="34" charset="0"/>
                    <a:sym typeface="Arial Bold" pitchFamily="34" charset="0"/>
                  </a:rPr>
                  <a:t>Metadata</a:t>
                </a:r>
              </a:p>
            </p:txBody>
          </p:sp>
          <p:grpSp>
            <p:nvGrpSpPr>
              <p:cNvPr id="156715" name="Group 114"/>
              <p:cNvGrpSpPr>
                <a:grpSpLocks/>
              </p:cNvGrpSpPr>
              <p:nvPr/>
            </p:nvGrpSpPr>
            <p:grpSpPr bwMode="auto">
              <a:xfrm>
                <a:off x="133" y="479"/>
                <a:ext cx="89" cy="80"/>
                <a:chOff x="0" y="0"/>
                <a:chExt cx="88" cy="79"/>
              </a:xfrm>
            </p:grpSpPr>
            <p:sp>
              <p:nvSpPr>
                <p:cNvPr id="156734" name="AutoShape 111"/>
                <p:cNvSpPr>
                  <a:spLocks/>
                </p:cNvSpPr>
                <p:nvPr/>
              </p:nvSpPr>
              <p:spPr bwMode="auto">
                <a:xfrm>
                  <a:off x="0" y="2"/>
                  <a:ext cx="88" cy="77"/>
                </a:xfrm>
                <a:prstGeom prst="roundRect">
                  <a:avLst>
                    <a:gd name="adj" fmla="val 13838"/>
                  </a:avLst>
                </a:prstGeom>
                <a:noFill/>
                <a:ln w="12700">
                  <a:solidFill>
                    <a:srgbClr val="FFFFFF"/>
                  </a:solidFill>
                  <a:round/>
                  <a:headEnd/>
                  <a:tailEnd/>
                </a:ln>
              </p:spPr>
              <p:txBody>
                <a:bodyPr lIns="0" tIns="0" rIns="0" bIns="0"/>
                <a:lstStyle/>
                <a:p>
                  <a:pPr algn="ctr"/>
                  <a:endParaRPr lang="en-US"/>
                </a:p>
              </p:txBody>
            </p:sp>
            <p:sp>
              <p:nvSpPr>
                <p:cNvPr id="156735" name="Rectangle 112"/>
                <p:cNvSpPr>
                  <a:spLocks/>
                </p:cNvSpPr>
                <p:nvPr/>
              </p:nvSpPr>
              <p:spPr bwMode="auto">
                <a:xfrm>
                  <a:off x="0" y="11"/>
                  <a:ext cx="56" cy="8"/>
                </a:xfrm>
                <a:prstGeom prst="rect">
                  <a:avLst/>
                </a:prstGeom>
                <a:solidFill>
                  <a:schemeClr val="accent1"/>
                </a:solidFill>
                <a:ln w="9525">
                  <a:noFill/>
                  <a:miter lim="800000"/>
                  <a:headEnd/>
                  <a:tailEnd/>
                </a:ln>
              </p:spPr>
              <p:txBody>
                <a:bodyPr wrap="none" lIns="0" tIns="0" rIns="0" bIns="0"/>
                <a:lstStyle/>
                <a:p>
                  <a:pPr algn="ctr"/>
                  <a:endParaRPr lang="en-US"/>
                </a:p>
              </p:txBody>
            </p:sp>
            <p:sp>
              <p:nvSpPr>
                <p:cNvPr id="156736" name="Freeform 113"/>
                <p:cNvSpPr>
                  <a:spLocks/>
                </p:cNvSpPr>
                <p:nvPr/>
              </p:nvSpPr>
              <p:spPr bwMode="auto">
                <a:xfrm>
                  <a:off x="1" y="0"/>
                  <a:ext cx="87" cy="17"/>
                </a:xfrm>
                <a:custGeom>
                  <a:avLst/>
                  <a:gdLst>
                    <a:gd name="T0" fmla="*/ 0 w 21600"/>
                    <a:gd name="T1" fmla="*/ 16 h 21600"/>
                    <a:gd name="T2" fmla="*/ 3 w 21600"/>
                    <a:gd name="T3" fmla="*/ 6 h 21600"/>
                    <a:gd name="T4" fmla="*/ 9 w 21600"/>
                    <a:gd name="T5" fmla="*/ 0 h 21600"/>
                    <a:gd name="T6" fmla="*/ 78 w 21600"/>
                    <a:gd name="T7" fmla="*/ 0 h 21600"/>
                    <a:gd name="T8" fmla="*/ 84 w 21600"/>
                    <a:gd name="T9" fmla="*/ 8 h 21600"/>
                    <a:gd name="T10" fmla="*/ 87 w 21600"/>
                    <a:gd name="T11" fmla="*/ 17 h 21600"/>
                    <a:gd name="T12" fmla="*/ 0 w 21600"/>
                    <a:gd name="T13" fmla="*/ 16 h 21600"/>
                    <a:gd name="T14" fmla="*/ 0 w 21600"/>
                    <a:gd name="T15" fmla="*/ 1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20945"/>
                      </a:moveTo>
                      <a:lnTo>
                        <a:pt x="624" y="7855"/>
                      </a:lnTo>
                      <a:lnTo>
                        <a:pt x="2247" y="0"/>
                      </a:lnTo>
                      <a:lnTo>
                        <a:pt x="19353" y="0"/>
                      </a:lnTo>
                      <a:lnTo>
                        <a:pt x="20976" y="9818"/>
                      </a:lnTo>
                      <a:lnTo>
                        <a:pt x="21600" y="21600"/>
                      </a:lnTo>
                      <a:lnTo>
                        <a:pt x="0" y="20945"/>
                      </a:lnTo>
                      <a:close/>
                      <a:moveTo>
                        <a:pt x="0" y="20945"/>
                      </a:moveTo>
                    </a:path>
                  </a:pathLst>
                </a:custGeom>
                <a:solidFill>
                  <a:schemeClr val="accent1"/>
                </a:solidFill>
                <a:ln w="9525">
                  <a:noFill/>
                  <a:round/>
                  <a:headEnd/>
                  <a:tailEnd/>
                </a:ln>
              </p:spPr>
              <p:txBody>
                <a:bodyPr lIns="0" tIns="0" rIns="0" bIns="0"/>
                <a:lstStyle/>
                <a:p>
                  <a:endParaRPr lang="en-US"/>
                </a:p>
              </p:txBody>
            </p:sp>
          </p:grpSp>
          <p:sp>
            <p:nvSpPr>
              <p:cNvPr id="156716" name="Rectangle 115"/>
              <p:cNvSpPr>
                <a:spLocks/>
              </p:cNvSpPr>
              <p:nvPr/>
            </p:nvSpPr>
            <p:spPr bwMode="auto">
              <a:xfrm>
                <a:off x="81" y="114"/>
                <a:ext cx="72" cy="136"/>
              </a:xfrm>
              <a:prstGeom prst="rect">
                <a:avLst/>
              </a:prstGeom>
              <a:solidFill>
                <a:srgbClr val="006699"/>
              </a:solidFill>
              <a:ln w="12700">
                <a:solidFill>
                  <a:srgbClr val="808080"/>
                </a:solidFill>
                <a:miter lim="800000"/>
                <a:headEnd/>
                <a:tailEnd/>
              </a:ln>
            </p:spPr>
            <p:txBody>
              <a:bodyPr wrap="none" lIns="0" tIns="0" rIns="0" bIns="0"/>
              <a:lstStyle/>
              <a:p>
                <a:pPr algn="ctr"/>
                <a:endParaRPr lang="en-US"/>
              </a:p>
            </p:txBody>
          </p:sp>
          <p:sp>
            <p:nvSpPr>
              <p:cNvPr id="156717" name="Rectangle 116"/>
              <p:cNvSpPr>
                <a:spLocks/>
              </p:cNvSpPr>
              <p:nvPr/>
            </p:nvSpPr>
            <p:spPr bwMode="auto">
              <a:xfrm>
                <a:off x="240" y="134"/>
                <a:ext cx="328" cy="104"/>
              </a:xfrm>
              <a:prstGeom prst="rect">
                <a:avLst/>
              </a:prstGeom>
              <a:noFill/>
              <a:ln w="9525">
                <a:noFill/>
                <a:miter lim="800000"/>
                <a:headEnd/>
                <a:tailEnd/>
              </a:ln>
            </p:spPr>
            <p:txBody>
              <a:bodyPr lIns="0" tIns="0" rIns="0" bIns="0"/>
              <a:lstStyle/>
              <a:p>
                <a:pPr>
                  <a:lnSpc>
                    <a:spcPct val="80000"/>
                  </a:lnSpc>
                </a:pPr>
                <a:r>
                  <a:rPr lang="en-US" sz="500">
                    <a:latin typeface="Arial Bold" pitchFamily="34" charset="0"/>
                    <a:ea typeface="ＭＳ Ｐゴシック" pitchFamily="34" charset="-128"/>
                    <a:cs typeface="Arial Bold" pitchFamily="34" charset="0"/>
                    <a:sym typeface="Arial Bold" pitchFamily="34" charset="0"/>
                  </a:rPr>
                  <a:t>HTTP</a:t>
                </a:r>
                <a:endParaRPr lang="en-US" sz="2100">
                  <a:ea typeface="ＭＳ Ｐゴシック" pitchFamily="34" charset="-128"/>
                  <a:cs typeface="Lucida Grande"/>
                  <a:sym typeface="Arial" charset="0"/>
                </a:endParaRPr>
              </a:p>
              <a:p>
                <a:pPr>
                  <a:lnSpc>
                    <a:spcPct val="80000"/>
                  </a:lnSpc>
                </a:pPr>
                <a:r>
                  <a:rPr lang="en-US" sz="500">
                    <a:latin typeface="Arial Bold" pitchFamily="34" charset="0"/>
                    <a:ea typeface="ＭＳ Ｐゴシック" pitchFamily="34" charset="-128"/>
                    <a:cs typeface="Arial Bold" pitchFamily="34" charset="0"/>
                    <a:sym typeface="Arial Bold" pitchFamily="34" charset="0"/>
                  </a:rPr>
                  <a:t>Server</a:t>
                </a:r>
              </a:p>
            </p:txBody>
          </p:sp>
          <p:sp>
            <p:nvSpPr>
              <p:cNvPr id="156718" name="Rectangle 117"/>
              <p:cNvSpPr>
                <a:spLocks/>
              </p:cNvSpPr>
              <p:nvPr/>
            </p:nvSpPr>
            <p:spPr bwMode="auto">
              <a:xfrm>
                <a:off x="81" y="272"/>
                <a:ext cx="72" cy="136"/>
              </a:xfrm>
              <a:prstGeom prst="rect">
                <a:avLst/>
              </a:prstGeom>
              <a:solidFill>
                <a:srgbClr val="006699"/>
              </a:solidFill>
              <a:ln w="12700">
                <a:solidFill>
                  <a:srgbClr val="808080"/>
                </a:solidFill>
                <a:miter lim="800000"/>
                <a:headEnd/>
                <a:tailEnd/>
              </a:ln>
            </p:spPr>
            <p:txBody>
              <a:bodyPr wrap="none" lIns="0" tIns="0" rIns="0" bIns="0"/>
              <a:lstStyle/>
              <a:p>
                <a:pPr algn="ctr"/>
                <a:endParaRPr lang="en-US"/>
              </a:p>
            </p:txBody>
          </p:sp>
          <p:sp>
            <p:nvSpPr>
              <p:cNvPr id="156719" name="Rectangle 118"/>
              <p:cNvSpPr>
                <a:spLocks/>
              </p:cNvSpPr>
              <p:nvPr/>
            </p:nvSpPr>
            <p:spPr bwMode="auto">
              <a:xfrm>
                <a:off x="240" y="295"/>
                <a:ext cx="328" cy="104"/>
              </a:xfrm>
              <a:prstGeom prst="rect">
                <a:avLst/>
              </a:prstGeom>
              <a:noFill/>
              <a:ln w="9525">
                <a:noFill/>
                <a:miter lim="800000"/>
                <a:headEnd/>
                <a:tailEnd/>
              </a:ln>
            </p:spPr>
            <p:txBody>
              <a:bodyPr lIns="0" tIns="0" rIns="0" bIns="0"/>
              <a:lstStyle/>
              <a:p>
                <a:pPr>
                  <a:lnSpc>
                    <a:spcPct val="80000"/>
                  </a:lnSpc>
                </a:pPr>
                <a:r>
                  <a:rPr lang="en-US" sz="500">
                    <a:latin typeface="Arial Bold" pitchFamily="34" charset="0"/>
                    <a:ea typeface="ＭＳ Ｐゴシック" pitchFamily="34" charset="-128"/>
                    <a:cs typeface="Arial Bold" pitchFamily="34" charset="0"/>
                    <a:sym typeface="Arial Bold" pitchFamily="34" charset="0"/>
                  </a:rPr>
                  <a:t>Operating</a:t>
                </a:r>
                <a:br>
                  <a:rPr lang="en-US" sz="500">
                    <a:latin typeface="Arial Bold" pitchFamily="34" charset="0"/>
                    <a:ea typeface="ＭＳ Ｐゴシック" pitchFamily="34" charset="-128"/>
                    <a:cs typeface="Arial Bold" pitchFamily="34" charset="0"/>
                    <a:sym typeface="Arial Bold" pitchFamily="34" charset="0"/>
                  </a:rPr>
                </a:br>
                <a:r>
                  <a:rPr lang="en-US" sz="500">
                    <a:latin typeface="Arial Bold" pitchFamily="34" charset="0"/>
                    <a:ea typeface="ＭＳ Ｐゴシック" pitchFamily="34" charset="-128"/>
                    <a:cs typeface="Arial Bold" pitchFamily="34" charset="0"/>
                    <a:sym typeface="Arial Bold" pitchFamily="34" charset="0"/>
                  </a:rPr>
                  <a:t>system</a:t>
                </a:r>
              </a:p>
            </p:txBody>
          </p:sp>
          <p:sp>
            <p:nvSpPr>
              <p:cNvPr id="156720" name="Rectangle 119"/>
              <p:cNvSpPr>
                <a:spLocks/>
              </p:cNvSpPr>
              <p:nvPr/>
            </p:nvSpPr>
            <p:spPr bwMode="auto">
              <a:xfrm>
                <a:off x="58" y="90"/>
                <a:ext cx="72" cy="344"/>
              </a:xfrm>
              <a:prstGeom prst="rect">
                <a:avLst/>
              </a:prstGeom>
              <a:noFill/>
              <a:ln w="12700">
                <a:solidFill>
                  <a:srgbClr val="FFFFFF"/>
                </a:solidFill>
                <a:miter lim="800000"/>
                <a:headEnd/>
                <a:tailEnd/>
              </a:ln>
            </p:spPr>
            <p:txBody>
              <a:bodyPr wrap="none" lIns="0" tIns="0" rIns="0" bIns="0"/>
              <a:lstStyle/>
              <a:p>
                <a:pPr algn="ctr"/>
                <a:endParaRPr lang="en-US"/>
              </a:p>
            </p:txBody>
          </p:sp>
          <p:grpSp>
            <p:nvGrpSpPr>
              <p:cNvPr id="156721" name="Group 126"/>
              <p:cNvGrpSpPr>
                <a:grpSpLocks/>
              </p:cNvGrpSpPr>
              <p:nvPr/>
            </p:nvGrpSpPr>
            <p:grpSpPr bwMode="auto">
              <a:xfrm>
                <a:off x="98" y="220"/>
                <a:ext cx="107" cy="234"/>
                <a:chOff x="0" y="-9"/>
                <a:chExt cx="107" cy="234"/>
              </a:xfrm>
            </p:grpSpPr>
            <p:grpSp>
              <p:nvGrpSpPr>
                <p:cNvPr id="156728" name="Group 122"/>
                <p:cNvGrpSpPr>
                  <a:grpSpLocks/>
                </p:cNvGrpSpPr>
                <p:nvPr/>
              </p:nvGrpSpPr>
              <p:grpSpPr bwMode="auto">
                <a:xfrm>
                  <a:off x="0" y="-9"/>
                  <a:ext cx="107" cy="234"/>
                  <a:chOff x="0" y="-9"/>
                  <a:chExt cx="107" cy="234"/>
                </a:xfrm>
              </p:grpSpPr>
              <p:sp>
                <p:nvSpPr>
                  <p:cNvPr id="156732" name="Oval 120"/>
                  <p:cNvSpPr>
                    <a:spLocks/>
                  </p:cNvSpPr>
                  <p:nvPr/>
                </p:nvSpPr>
                <p:spPr bwMode="auto">
                  <a:xfrm>
                    <a:off x="0" y="58"/>
                    <a:ext cx="107" cy="103"/>
                  </a:xfrm>
                  <a:prstGeom prst="ellipse">
                    <a:avLst/>
                  </a:prstGeom>
                  <a:gradFill rotWithShape="0">
                    <a:gsLst>
                      <a:gs pos="0">
                        <a:srgbClr val="427E67"/>
                      </a:gs>
                      <a:gs pos="100000">
                        <a:srgbClr val="006699"/>
                      </a:gs>
                    </a:gsLst>
                    <a:lin ang="5400000" scaled="1"/>
                  </a:gradFill>
                  <a:ln w="9525">
                    <a:solidFill>
                      <a:srgbClr val="FFFFFF"/>
                    </a:solidFill>
                    <a:round/>
                    <a:headEnd/>
                    <a:tailEnd/>
                  </a:ln>
                </p:spPr>
                <p:txBody>
                  <a:bodyPr lIns="0" tIns="0" rIns="0" bIns="0"/>
                  <a:lstStyle/>
                  <a:p>
                    <a:pPr algn="ctr"/>
                    <a:endParaRPr lang="en-US"/>
                  </a:p>
                </p:txBody>
              </p:sp>
              <p:sp>
                <p:nvSpPr>
                  <p:cNvPr id="156733" name="Rectangle 121"/>
                  <p:cNvSpPr>
                    <a:spLocks/>
                  </p:cNvSpPr>
                  <p:nvPr/>
                </p:nvSpPr>
                <p:spPr bwMode="auto">
                  <a:xfrm>
                    <a:off x="15" y="-9"/>
                    <a:ext cx="54" cy="234"/>
                  </a:xfrm>
                  <a:prstGeom prst="rect">
                    <a:avLst/>
                  </a:prstGeom>
                  <a:noFill/>
                  <a:ln w="9525">
                    <a:noFill/>
                    <a:miter lim="800000"/>
                    <a:headEnd/>
                    <a:tailEnd/>
                  </a:ln>
                </p:spPr>
                <p:txBody>
                  <a:bodyPr wrap="none" lIns="0" tIns="0" rIns="0" bIns="0" anchor="ctr">
                    <a:spAutoFit/>
                  </a:bodyPr>
                  <a:lstStyle/>
                  <a:p>
                    <a:pPr>
                      <a:spcBef>
                        <a:spcPts val="1072"/>
                      </a:spcBef>
                    </a:pPr>
                    <a:r>
                      <a:rPr lang="en-US" sz="1700">
                        <a:latin typeface="Arial Bold" pitchFamily="34" charset="0"/>
                        <a:ea typeface="ＭＳ Ｐゴシック" pitchFamily="34" charset="-128"/>
                        <a:cs typeface="Arial Bold" pitchFamily="34" charset="0"/>
                        <a:sym typeface="Arial Bold" pitchFamily="34" charset="0"/>
                      </a:rPr>
                      <a:t> </a:t>
                    </a:r>
                  </a:p>
                </p:txBody>
              </p:sp>
            </p:grpSp>
            <p:grpSp>
              <p:nvGrpSpPr>
                <p:cNvPr id="156729" name="Group 125"/>
                <p:cNvGrpSpPr>
                  <a:grpSpLocks/>
                </p:cNvGrpSpPr>
                <p:nvPr/>
              </p:nvGrpSpPr>
              <p:grpSpPr bwMode="auto">
                <a:xfrm>
                  <a:off x="18" y="87"/>
                  <a:ext cx="72" cy="44"/>
                  <a:chOff x="0" y="0"/>
                  <a:chExt cx="72" cy="43"/>
                </a:xfrm>
              </p:grpSpPr>
              <p:sp>
                <p:nvSpPr>
                  <p:cNvPr id="156730" name="AutoShape 123"/>
                  <p:cNvSpPr>
                    <a:spLocks/>
                  </p:cNvSpPr>
                  <p:nvPr/>
                </p:nvSpPr>
                <p:spPr bwMode="auto">
                  <a:xfrm>
                    <a:off x="0" y="0"/>
                    <a:ext cx="43" cy="43"/>
                  </a:xfrm>
                  <a:custGeom>
                    <a:avLst/>
                    <a:gdLst>
                      <a:gd name="T0" fmla="*/ 0 w 21600"/>
                      <a:gd name="T1" fmla="*/ 0 h 21600"/>
                      <a:gd name="T2" fmla="*/ 21600 w 21600"/>
                      <a:gd name="T3" fmla="*/ 21600 h 21600"/>
                    </a:gdLst>
                    <a:ahLst/>
                    <a:cxnLst>
                      <a:cxn ang="0">
                        <a:pos x="9691" y="21564"/>
                      </a:cxn>
                      <a:cxn ang="0">
                        <a:pos x="7581" y="21134"/>
                      </a:cxn>
                      <a:cxn ang="0">
                        <a:pos x="5650" y="20308"/>
                      </a:cxn>
                      <a:cxn ang="0">
                        <a:pos x="3934" y="19160"/>
                      </a:cxn>
                      <a:cxn ang="0">
                        <a:pos x="2468" y="17725"/>
                      </a:cxn>
                      <a:cxn ang="0">
                        <a:pos x="1323" y="16003"/>
                      </a:cxn>
                      <a:cxn ang="0">
                        <a:pos x="465" y="14029"/>
                      </a:cxn>
                      <a:cxn ang="0">
                        <a:pos x="36" y="11948"/>
                      </a:cxn>
                      <a:cxn ang="0">
                        <a:pos x="36" y="9724"/>
                      </a:cxn>
                      <a:cxn ang="0">
                        <a:pos x="465" y="7607"/>
                      </a:cxn>
                      <a:cxn ang="0">
                        <a:pos x="1323" y="5633"/>
                      </a:cxn>
                      <a:cxn ang="0">
                        <a:pos x="2468" y="3911"/>
                      </a:cxn>
                      <a:cxn ang="0">
                        <a:pos x="3970" y="2440"/>
                      </a:cxn>
                      <a:cxn ang="0">
                        <a:pos x="5686" y="1292"/>
                      </a:cxn>
                      <a:cxn ang="0">
                        <a:pos x="7653" y="466"/>
                      </a:cxn>
                      <a:cxn ang="0">
                        <a:pos x="9763" y="36"/>
                      </a:cxn>
                      <a:cxn ang="0">
                        <a:pos x="11944" y="36"/>
                      </a:cxn>
                      <a:cxn ang="0">
                        <a:pos x="14019" y="466"/>
                      </a:cxn>
                      <a:cxn ang="0">
                        <a:pos x="15950" y="1292"/>
                      </a:cxn>
                      <a:cxn ang="0">
                        <a:pos x="17666" y="2440"/>
                      </a:cxn>
                      <a:cxn ang="0">
                        <a:pos x="19132" y="3911"/>
                      </a:cxn>
                      <a:cxn ang="0">
                        <a:pos x="20277" y="5597"/>
                      </a:cxn>
                      <a:cxn ang="0">
                        <a:pos x="21135" y="7535"/>
                      </a:cxn>
                      <a:cxn ang="0">
                        <a:pos x="21564" y="9580"/>
                      </a:cxn>
                      <a:cxn ang="0">
                        <a:pos x="21564" y="11805"/>
                      </a:cxn>
                      <a:cxn ang="0">
                        <a:pos x="21135" y="13922"/>
                      </a:cxn>
                      <a:cxn ang="0">
                        <a:pos x="20313" y="15895"/>
                      </a:cxn>
                      <a:cxn ang="0">
                        <a:pos x="19168" y="17653"/>
                      </a:cxn>
                      <a:cxn ang="0">
                        <a:pos x="17702" y="19124"/>
                      </a:cxn>
                      <a:cxn ang="0">
                        <a:pos x="15950" y="20308"/>
                      </a:cxn>
                      <a:cxn ang="0">
                        <a:pos x="14019" y="21134"/>
                      </a:cxn>
                      <a:cxn ang="0">
                        <a:pos x="11873" y="21564"/>
                      </a:cxn>
                      <a:cxn ang="0">
                        <a:pos x="10764" y="17689"/>
                      </a:cxn>
                      <a:cxn ang="0">
                        <a:pos x="13482" y="17115"/>
                      </a:cxn>
                      <a:cxn ang="0">
                        <a:pos x="15628" y="15608"/>
                      </a:cxn>
                      <a:cxn ang="0">
                        <a:pos x="17058" y="13419"/>
                      </a:cxn>
                      <a:cxn ang="0">
                        <a:pos x="17559" y="10692"/>
                      </a:cxn>
                      <a:cxn ang="0">
                        <a:pos x="17023" y="8073"/>
                      </a:cxn>
                      <a:cxn ang="0">
                        <a:pos x="15592" y="5920"/>
                      </a:cxn>
                      <a:cxn ang="0">
                        <a:pos x="13446" y="4449"/>
                      </a:cxn>
                      <a:cxn ang="0">
                        <a:pos x="10836" y="3947"/>
                      </a:cxn>
                      <a:cxn ang="0">
                        <a:pos x="8189" y="4449"/>
                      </a:cxn>
                      <a:cxn ang="0">
                        <a:pos x="6008" y="5920"/>
                      </a:cxn>
                      <a:cxn ang="0">
                        <a:pos x="4577" y="8073"/>
                      </a:cxn>
                      <a:cxn ang="0">
                        <a:pos x="4041" y="10728"/>
                      </a:cxn>
                      <a:cxn ang="0">
                        <a:pos x="4542" y="13455"/>
                      </a:cxn>
                      <a:cxn ang="0">
                        <a:pos x="5972" y="15644"/>
                      </a:cxn>
                      <a:cxn ang="0">
                        <a:pos x="8118" y="17115"/>
                      </a:cxn>
                      <a:cxn ang="0">
                        <a:pos x="10764" y="17689"/>
                      </a:cxn>
                    </a:cxnLst>
                    <a:rect l="T0" t="T1" r="T2" b="T3"/>
                    <a:pathLst>
                      <a:path w="21600" h="21600">
                        <a:moveTo>
                          <a:pt x="10764" y="21600"/>
                        </a:moveTo>
                        <a:lnTo>
                          <a:pt x="10764" y="21600"/>
                        </a:lnTo>
                        <a:lnTo>
                          <a:pt x="10228" y="21600"/>
                        </a:lnTo>
                        <a:lnTo>
                          <a:pt x="9691" y="21564"/>
                        </a:lnTo>
                        <a:lnTo>
                          <a:pt x="9155" y="21492"/>
                        </a:lnTo>
                        <a:lnTo>
                          <a:pt x="8619" y="21421"/>
                        </a:lnTo>
                        <a:lnTo>
                          <a:pt x="8118" y="21277"/>
                        </a:lnTo>
                        <a:lnTo>
                          <a:pt x="7581" y="21134"/>
                        </a:lnTo>
                        <a:lnTo>
                          <a:pt x="7081" y="20990"/>
                        </a:lnTo>
                        <a:lnTo>
                          <a:pt x="6616" y="20775"/>
                        </a:lnTo>
                        <a:lnTo>
                          <a:pt x="6115" y="20559"/>
                        </a:lnTo>
                        <a:lnTo>
                          <a:pt x="5650" y="20308"/>
                        </a:lnTo>
                        <a:lnTo>
                          <a:pt x="5185" y="20057"/>
                        </a:lnTo>
                        <a:lnTo>
                          <a:pt x="4756" y="19770"/>
                        </a:lnTo>
                        <a:lnTo>
                          <a:pt x="4327" y="19483"/>
                        </a:lnTo>
                        <a:lnTo>
                          <a:pt x="3934" y="19160"/>
                        </a:lnTo>
                        <a:lnTo>
                          <a:pt x="3540" y="18837"/>
                        </a:lnTo>
                        <a:lnTo>
                          <a:pt x="3147" y="18478"/>
                        </a:lnTo>
                        <a:lnTo>
                          <a:pt x="2789" y="18120"/>
                        </a:lnTo>
                        <a:lnTo>
                          <a:pt x="2468" y="17725"/>
                        </a:lnTo>
                        <a:lnTo>
                          <a:pt x="2146" y="17294"/>
                        </a:lnTo>
                        <a:lnTo>
                          <a:pt x="1860" y="16900"/>
                        </a:lnTo>
                        <a:lnTo>
                          <a:pt x="1574" y="16469"/>
                        </a:lnTo>
                        <a:lnTo>
                          <a:pt x="1323" y="16003"/>
                        </a:lnTo>
                        <a:lnTo>
                          <a:pt x="1073" y="15536"/>
                        </a:lnTo>
                        <a:lnTo>
                          <a:pt x="858" y="15034"/>
                        </a:lnTo>
                        <a:lnTo>
                          <a:pt x="644" y="14567"/>
                        </a:lnTo>
                        <a:lnTo>
                          <a:pt x="465" y="14029"/>
                        </a:lnTo>
                        <a:lnTo>
                          <a:pt x="322" y="13527"/>
                        </a:lnTo>
                        <a:lnTo>
                          <a:pt x="215" y="13025"/>
                        </a:lnTo>
                        <a:lnTo>
                          <a:pt x="107" y="12486"/>
                        </a:lnTo>
                        <a:lnTo>
                          <a:pt x="36" y="11948"/>
                        </a:lnTo>
                        <a:lnTo>
                          <a:pt x="0" y="11410"/>
                        </a:lnTo>
                        <a:lnTo>
                          <a:pt x="0" y="10836"/>
                        </a:lnTo>
                        <a:lnTo>
                          <a:pt x="0" y="10298"/>
                        </a:lnTo>
                        <a:lnTo>
                          <a:pt x="36" y="9724"/>
                        </a:lnTo>
                        <a:lnTo>
                          <a:pt x="107" y="9185"/>
                        </a:lnTo>
                        <a:lnTo>
                          <a:pt x="215" y="8647"/>
                        </a:lnTo>
                        <a:lnTo>
                          <a:pt x="322" y="8109"/>
                        </a:lnTo>
                        <a:lnTo>
                          <a:pt x="465" y="7607"/>
                        </a:lnTo>
                        <a:lnTo>
                          <a:pt x="644" y="7068"/>
                        </a:lnTo>
                        <a:lnTo>
                          <a:pt x="858" y="6566"/>
                        </a:lnTo>
                        <a:lnTo>
                          <a:pt x="1073" y="6100"/>
                        </a:lnTo>
                        <a:lnTo>
                          <a:pt x="1323" y="5633"/>
                        </a:lnTo>
                        <a:lnTo>
                          <a:pt x="1574" y="5167"/>
                        </a:lnTo>
                        <a:lnTo>
                          <a:pt x="1860" y="4736"/>
                        </a:lnTo>
                        <a:lnTo>
                          <a:pt x="2146" y="4306"/>
                        </a:lnTo>
                        <a:lnTo>
                          <a:pt x="2468" y="3911"/>
                        </a:lnTo>
                        <a:lnTo>
                          <a:pt x="2825" y="3516"/>
                        </a:lnTo>
                        <a:lnTo>
                          <a:pt x="3183" y="3122"/>
                        </a:lnTo>
                        <a:lnTo>
                          <a:pt x="3540" y="2763"/>
                        </a:lnTo>
                        <a:lnTo>
                          <a:pt x="3970" y="2440"/>
                        </a:lnTo>
                        <a:lnTo>
                          <a:pt x="4363" y="2117"/>
                        </a:lnTo>
                        <a:lnTo>
                          <a:pt x="4792" y="1830"/>
                        </a:lnTo>
                        <a:lnTo>
                          <a:pt x="5221" y="1543"/>
                        </a:lnTo>
                        <a:lnTo>
                          <a:pt x="5686" y="1292"/>
                        </a:lnTo>
                        <a:lnTo>
                          <a:pt x="6151" y="1041"/>
                        </a:lnTo>
                        <a:lnTo>
                          <a:pt x="6652" y="825"/>
                        </a:lnTo>
                        <a:lnTo>
                          <a:pt x="7152" y="646"/>
                        </a:lnTo>
                        <a:lnTo>
                          <a:pt x="7653" y="466"/>
                        </a:lnTo>
                        <a:lnTo>
                          <a:pt x="8154" y="323"/>
                        </a:lnTo>
                        <a:lnTo>
                          <a:pt x="8690" y="215"/>
                        </a:lnTo>
                        <a:lnTo>
                          <a:pt x="9226" y="108"/>
                        </a:lnTo>
                        <a:lnTo>
                          <a:pt x="9763" y="36"/>
                        </a:lnTo>
                        <a:lnTo>
                          <a:pt x="10299" y="0"/>
                        </a:lnTo>
                        <a:lnTo>
                          <a:pt x="10872" y="0"/>
                        </a:lnTo>
                        <a:lnTo>
                          <a:pt x="11408" y="0"/>
                        </a:lnTo>
                        <a:lnTo>
                          <a:pt x="11944" y="36"/>
                        </a:lnTo>
                        <a:lnTo>
                          <a:pt x="12481" y="108"/>
                        </a:lnTo>
                        <a:lnTo>
                          <a:pt x="13017" y="215"/>
                        </a:lnTo>
                        <a:lnTo>
                          <a:pt x="13518" y="323"/>
                        </a:lnTo>
                        <a:lnTo>
                          <a:pt x="14019" y="466"/>
                        </a:lnTo>
                        <a:lnTo>
                          <a:pt x="14519" y="646"/>
                        </a:lnTo>
                        <a:lnTo>
                          <a:pt x="15020" y="825"/>
                        </a:lnTo>
                        <a:lnTo>
                          <a:pt x="15485" y="1041"/>
                        </a:lnTo>
                        <a:lnTo>
                          <a:pt x="15950" y="1292"/>
                        </a:lnTo>
                        <a:lnTo>
                          <a:pt x="16415" y="1543"/>
                        </a:lnTo>
                        <a:lnTo>
                          <a:pt x="16844" y="1830"/>
                        </a:lnTo>
                        <a:lnTo>
                          <a:pt x="17273" y="2117"/>
                        </a:lnTo>
                        <a:lnTo>
                          <a:pt x="17666" y="2440"/>
                        </a:lnTo>
                        <a:lnTo>
                          <a:pt x="18060" y="2763"/>
                        </a:lnTo>
                        <a:lnTo>
                          <a:pt x="18417" y="3122"/>
                        </a:lnTo>
                        <a:lnTo>
                          <a:pt x="18775" y="3516"/>
                        </a:lnTo>
                        <a:lnTo>
                          <a:pt x="19132" y="3911"/>
                        </a:lnTo>
                        <a:lnTo>
                          <a:pt x="19454" y="4306"/>
                        </a:lnTo>
                        <a:lnTo>
                          <a:pt x="19740" y="4700"/>
                        </a:lnTo>
                        <a:lnTo>
                          <a:pt x="20026" y="5131"/>
                        </a:lnTo>
                        <a:lnTo>
                          <a:pt x="20277" y="5597"/>
                        </a:lnTo>
                        <a:lnTo>
                          <a:pt x="20527" y="6064"/>
                        </a:lnTo>
                        <a:lnTo>
                          <a:pt x="20742" y="6530"/>
                        </a:lnTo>
                        <a:lnTo>
                          <a:pt x="20956" y="7033"/>
                        </a:lnTo>
                        <a:lnTo>
                          <a:pt x="21135" y="7535"/>
                        </a:lnTo>
                        <a:lnTo>
                          <a:pt x="21278" y="8037"/>
                        </a:lnTo>
                        <a:lnTo>
                          <a:pt x="21385" y="8540"/>
                        </a:lnTo>
                        <a:lnTo>
                          <a:pt x="21493" y="9078"/>
                        </a:lnTo>
                        <a:lnTo>
                          <a:pt x="21564" y="9580"/>
                        </a:lnTo>
                        <a:lnTo>
                          <a:pt x="21600" y="10118"/>
                        </a:lnTo>
                        <a:lnTo>
                          <a:pt x="21600" y="10692"/>
                        </a:lnTo>
                        <a:lnTo>
                          <a:pt x="21600" y="11231"/>
                        </a:lnTo>
                        <a:lnTo>
                          <a:pt x="21564" y="11805"/>
                        </a:lnTo>
                        <a:lnTo>
                          <a:pt x="21493" y="12343"/>
                        </a:lnTo>
                        <a:lnTo>
                          <a:pt x="21385" y="12881"/>
                        </a:lnTo>
                        <a:lnTo>
                          <a:pt x="21278" y="13383"/>
                        </a:lnTo>
                        <a:lnTo>
                          <a:pt x="21135" y="13922"/>
                        </a:lnTo>
                        <a:lnTo>
                          <a:pt x="20956" y="14424"/>
                        </a:lnTo>
                        <a:lnTo>
                          <a:pt x="20777" y="14926"/>
                        </a:lnTo>
                        <a:lnTo>
                          <a:pt x="20563" y="15429"/>
                        </a:lnTo>
                        <a:lnTo>
                          <a:pt x="20313" y="15895"/>
                        </a:lnTo>
                        <a:lnTo>
                          <a:pt x="20062" y="16361"/>
                        </a:lnTo>
                        <a:lnTo>
                          <a:pt x="19776" y="16792"/>
                        </a:lnTo>
                        <a:lnTo>
                          <a:pt x="19454" y="17223"/>
                        </a:lnTo>
                        <a:lnTo>
                          <a:pt x="19168" y="17653"/>
                        </a:lnTo>
                        <a:lnTo>
                          <a:pt x="18811" y="18048"/>
                        </a:lnTo>
                        <a:lnTo>
                          <a:pt x="18453" y="18407"/>
                        </a:lnTo>
                        <a:lnTo>
                          <a:pt x="18095" y="18765"/>
                        </a:lnTo>
                        <a:lnTo>
                          <a:pt x="17702" y="19124"/>
                        </a:lnTo>
                        <a:lnTo>
                          <a:pt x="17273" y="19447"/>
                        </a:lnTo>
                        <a:lnTo>
                          <a:pt x="16844" y="19734"/>
                        </a:lnTo>
                        <a:lnTo>
                          <a:pt x="16415" y="20021"/>
                        </a:lnTo>
                        <a:lnTo>
                          <a:pt x="15950" y="20308"/>
                        </a:lnTo>
                        <a:lnTo>
                          <a:pt x="15485" y="20524"/>
                        </a:lnTo>
                        <a:lnTo>
                          <a:pt x="15020" y="20775"/>
                        </a:lnTo>
                        <a:lnTo>
                          <a:pt x="14519" y="20954"/>
                        </a:lnTo>
                        <a:lnTo>
                          <a:pt x="14019" y="21134"/>
                        </a:lnTo>
                        <a:lnTo>
                          <a:pt x="13482" y="21277"/>
                        </a:lnTo>
                        <a:lnTo>
                          <a:pt x="12981" y="21421"/>
                        </a:lnTo>
                        <a:lnTo>
                          <a:pt x="12445" y="21492"/>
                        </a:lnTo>
                        <a:lnTo>
                          <a:pt x="11873" y="21564"/>
                        </a:lnTo>
                        <a:lnTo>
                          <a:pt x="11336" y="21600"/>
                        </a:lnTo>
                        <a:lnTo>
                          <a:pt x="10764" y="21600"/>
                        </a:lnTo>
                        <a:close/>
                        <a:moveTo>
                          <a:pt x="10764" y="17689"/>
                        </a:moveTo>
                        <a:lnTo>
                          <a:pt x="10764" y="17689"/>
                        </a:lnTo>
                        <a:lnTo>
                          <a:pt x="11479" y="17653"/>
                        </a:lnTo>
                        <a:lnTo>
                          <a:pt x="12159" y="17546"/>
                        </a:lnTo>
                        <a:lnTo>
                          <a:pt x="12838" y="17366"/>
                        </a:lnTo>
                        <a:lnTo>
                          <a:pt x="13482" y="17115"/>
                        </a:lnTo>
                        <a:lnTo>
                          <a:pt x="14054" y="16828"/>
                        </a:lnTo>
                        <a:lnTo>
                          <a:pt x="14626" y="16469"/>
                        </a:lnTo>
                        <a:lnTo>
                          <a:pt x="15127" y="16074"/>
                        </a:lnTo>
                        <a:lnTo>
                          <a:pt x="15628" y="15608"/>
                        </a:lnTo>
                        <a:lnTo>
                          <a:pt x="16057" y="15142"/>
                        </a:lnTo>
                        <a:lnTo>
                          <a:pt x="16415" y="14603"/>
                        </a:lnTo>
                        <a:lnTo>
                          <a:pt x="16772" y="14029"/>
                        </a:lnTo>
                        <a:lnTo>
                          <a:pt x="17058" y="13419"/>
                        </a:lnTo>
                        <a:lnTo>
                          <a:pt x="17273" y="12773"/>
                        </a:lnTo>
                        <a:lnTo>
                          <a:pt x="17416" y="12092"/>
                        </a:lnTo>
                        <a:lnTo>
                          <a:pt x="17523" y="11410"/>
                        </a:lnTo>
                        <a:lnTo>
                          <a:pt x="17559" y="10692"/>
                        </a:lnTo>
                        <a:lnTo>
                          <a:pt x="17523" y="10011"/>
                        </a:lnTo>
                        <a:lnTo>
                          <a:pt x="17416" y="9365"/>
                        </a:lnTo>
                        <a:lnTo>
                          <a:pt x="17273" y="8719"/>
                        </a:lnTo>
                        <a:lnTo>
                          <a:pt x="17023" y="8073"/>
                        </a:lnTo>
                        <a:lnTo>
                          <a:pt x="16736" y="7499"/>
                        </a:lnTo>
                        <a:lnTo>
                          <a:pt x="16415" y="6925"/>
                        </a:lnTo>
                        <a:lnTo>
                          <a:pt x="16021" y="6423"/>
                        </a:lnTo>
                        <a:lnTo>
                          <a:pt x="15592" y="5920"/>
                        </a:lnTo>
                        <a:lnTo>
                          <a:pt x="15127" y="5490"/>
                        </a:lnTo>
                        <a:lnTo>
                          <a:pt x="14591" y="5095"/>
                        </a:lnTo>
                        <a:lnTo>
                          <a:pt x="14054" y="4772"/>
                        </a:lnTo>
                        <a:lnTo>
                          <a:pt x="13446" y="4449"/>
                        </a:lnTo>
                        <a:lnTo>
                          <a:pt x="12838" y="4234"/>
                        </a:lnTo>
                        <a:lnTo>
                          <a:pt x="12195" y="4054"/>
                        </a:lnTo>
                        <a:lnTo>
                          <a:pt x="11515" y="3947"/>
                        </a:lnTo>
                        <a:lnTo>
                          <a:pt x="10836" y="3947"/>
                        </a:lnTo>
                        <a:lnTo>
                          <a:pt x="10156" y="3947"/>
                        </a:lnTo>
                        <a:lnTo>
                          <a:pt x="9477" y="4054"/>
                        </a:lnTo>
                        <a:lnTo>
                          <a:pt x="8833" y="4234"/>
                        </a:lnTo>
                        <a:lnTo>
                          <a:pt x="8189" y="4449"/>
                        </a:lnTo>
                        <a:lnTo>
                          <a:pt x="7581" y="4772"/>
                        </a:lnTo>
                        <a:lnTo>
                          <a:pt x="7009" y="5095"/>
                        </a:lnTo>
                        <a:lnTo>
                          <a:pt x="6509" y="5490"/>
                        </a:lnTo>
                        <a:lnTo>
                          <a:pt x="6008" y="5920"/>
                        </a:lnTo>
                        <a:lnTo>
                          <a:pt x="5579" y="6387"/>
                        </a:lnTo>
                        <a:lnTo>
                          <a:pt x="5185" y="6925"/>
                        </a:lnTo>
                        <a:lnTo>
                          <a:pt x="4864" y="7463"/>
                        </a:lnTo>
                        <a:lnTo>
                          <a:pt x="4577" y="8073"/>
                        </a:lnTo>
                        <a:lnTo>
                          <a:pt x="4327" y="8719"/>
                        </a:lnTo>
                        <a:lnTo>
                          <a:pt x="4148" y="9365"/>
                        </a:lnTo>
                        <a:lnTo>
                          <a:pt x="4077" y="10047"/>
                        </a:lnTo>
                        <a:lnTo>
                          <a:pt x="4041" y="10728"/>
                        </a:lnTo>
                        <a:lnTo>
                          <a:pt x="4077" y="11446"/>
                        </a:lnTo>
                        <a:lnTo>
                          <a:pt x="4148" y="12128"/>
                        </a:lnTo>
                        <a:lnTo>
                          <a:pt x="4327" y="12809"/>
                        </a:lnTo>
                        <a:lnTo>
                          <a:pt x="4542" y="13455"/>
                        </a:lnTo>
                        <a:lnTo>
                          <a:pt x="4828" y="14065"/>
                        </a:lnTo>
                        <a:lnTo>
                          <a:pt x="5150" y="14603"/>
                        </a:lnTo>
                        <a:lnTo>
                          <a:pt x="5543" y="15142"/>
                        </a:lnTo>
                        <a:lnTo>
                          <a:pt x="5972" y="15644"/>
                        </a:lnTo>
                        <a:lnTo>
                          <a:pt x="6437" y="16074"/>
                        </a:lnTo>
                        <a:lnTo>
                          <a:pt x="6974" y="16469"/>
                        </a:lnTo>
                        <a:lnTo>
                          <a:pt x="7510" y="16828"/>
                        </a:lnTo>
                        <a:lnTo>
                          <a:pt x="8118" y="17115"/>
                        </a:lnTo>
                        <a:lnTo>
                          <a:pt x="8726" y="17366"/>
                        </a:lnTo>
                        <a:lnTo>
                          <a:pt x="9405" y="17546"/>
                        </a:lnTo>
                        <a:lnTo>
                          <a:pt x="10085" y="17653"/>
                        </a:lnTo>
                        <a:lnTo>
                          <a:pt x="10764" y="17689"/>
                        </a:lnTo>
                        <a:close/>
                        <a:moveTo>
                          <a:pt x="10764" y="17689"/>
                        </a:moveTo>
                      </a:path>
                    </a:pathLst>
                  </a:custGeom>
                  <a:solidFill>
                    <a:schemeClr val="accent1"/>
                  </a:solidFill>
                  <a:ln w="9525">
                    <a:noFill/>
                    <a:round/>
                    <a:headEnd/>
                    <a:tailEnd/>
                  </a:ln>
                </p:spPr>
                <p:txBody>
                  <a:bodyPr lIns="0" tIns="0" rIns="0" bIns="0"/>
                  <a:lstStyle/>
                  <a:p>
                    <a:endParaRPr lang="en-US"/>
                  </a:p>
                </p:txBody>
              </p:sp>
              <p:sp>
                <p:nvSpPr>
                  <p:cNvPr id="156731" name="Freeform 124"/>
                  <p:cNvSpPr>
                    <a:spLocks/>
                  </p:cNvSpPr>
                  <p:nvPr/>
                </p:nvSpPr>
                <p:spPr bwMode="auto">
                  <a:xfrm>
                    <a:off x="44" y="0"/>
                    <a:ext cx="28" cy="43"/>
                  </a:xfrm>
                  <a:custGeom>
                    <a:avLst/>
                    <a:gdLst>
                      <a:gd name="T0" fmla="*/ 8 w 21600"/>
                      <a:gd name="T1" fmla="*/ 31 h 21600"/>
                      <a:gd name="T2" fmla="*/ 8 w 21600"/>
                      <a:gd name="T3" fmla="*/ 32 h 21600"/>
                      <a:gd name="T4" fmla="*/ 9 w 21600"/>
                      <a:gd name="T5" fmla="*/ 34 h 21600"/>
                      <a:gd name="T6" fmla="*/ 10 w 21600"/>
                      <a:gd name="T7" fmla="*/ 35 h 21600"/>
                      <a:gd name="T8" fmla="*/ 12 w 21600"/>
                      <a:gd name="T9" fmla="*/ 36 h 21600"/>
                      <a:gd name="T10" fmla="*/ 14 w 21600"/>
                      <a:gd name="T11" fmla="*/ 36 h 21600"/>
                      <a:gd name="T12" fmla="*/ 16 w 21600"/>
                      <a:gd name="T13" fmla="*/ 36 h 21600"/>
                      <a:gd name="T14" fmla="*/ 17 w 21600"/>
                      <a:gd name="T15" fmla="*/ 35 h 21600"/>
                      <a:gd name="T16" fmla="*/ 19 w 21600"/>
                      <a:gd name="T17" fmla="*/ 34 h 21600"/>
                      <a:gd name="T18" fmla="*/ 20 w 21600"/>
                      <a:gd name="T19" fmla="*/ 33 h 21600"/>
                      <a:gd name="T20" fmla="*/ 20 w 21600"/>
                      <a:gd name="T21" fmla="*/ 31 h 21600"/>
                      <a:gd name="T22" fmla="*/ 20 w 21600"/>
                      <a:gd name="T23" fmla="*/ 29 h 21600"/>
                      <a:gd name="T24" fmla="*/ 19 w 21600"/>
                      <a:gd name="T25" fmla="*/ 28 h 21600"/>
                      <a:gd name="T26" fmla="*/ 18 w 21600"/>
                      <a:gd name="T27" fmla="*/ 26 h 21600"/>
                      <a:gd name="T28" fmla="*/ 13 w 21600"/>
                      <a:gd name="T29" fmla="*/ 25 h 21600"/>
                      <a:gd name="T30" fmla="*/ 8 w 21600"/>
                      <a:gd name="T31" fmla="*/ 23 h 21600"/>
                      <a:gd name="T32" fmla="*/ 5 w 21600"/>
                      <a:gd name="T33" fmla="*/ 21 h 21600"/>
                      <a:gd name="T34" fmla="*/ 2 w 21600"/>
                      <a:gd name="T35" fmla="*/ 18 h 21600"/>
                      <a:gd name="T36" fmla="*/ 0 w 21600"/>
                      <a:gd name="T37" fmla="*/ 15 h 21600"/>
                      <a:gd name="T38" fmla="*/ 0 w 21600"/>
                      <a:gd name="T39" fmla="*/ 11 h 21600"/>
                      <a:gd name="T40" fmla="*/ 1 w 21600"/>
                      <a:gd name="T41" fmla="*/ 7 h 21600"/>
                      <a:gd name="T42" fmla="*/ 3 w 21600"/>
                      <a:gd name="T43" fmla="*/ 4 h 21600"/>
                      <a:gd name="T44" fmla="*/ 6 w 21600"/>
                      <a:gd name="T45" fmla="*/ 2 h 21600"/>
                      <a:gd name="T46" fmla="*/ 9 w 21600"/>
                      <a:gd name="T47" fmla="*/ 1 h 21600"/>
                      <a:gd name="T48" fmla="*/ 13 w 21600"/>
                      <a:gd name="T49" fmla="*/ 0 h 21600"/>
                      <a:gd name="T50" fmla="*/ 16 w 21600"/>
                      <a:gd name="T51" fmla="*/ 0 h 21600"/>
                      <a:gd name="T52" fmla="*/ 19 w 21600"/>
                      <a:gd name="T53" fmla="*/ 2 h 21600"/>
                      <a:gd name="T54" fmla="*/ 20 w 21600"/>
                      <a:gd name="T55" fmla="*/ 1 h 21600"/>
                      <a:gd name="T56" fmla="*/ 19 w 21600"/>
                      <a:gd name="T57" fmla="*/ 12 h 21600"/>
                      <a:gd name="T58" fmla="*/ 19 w 21600"/>
                      <a:gd name="T59" fmla="*/ 10 h 21600"/>
                      <a:gd name="T60" fmla="*/ 18 w 21600"/>
                      <a:gd name="T61" fmla="*/ 9 h 21600"/>
                      <a:gd name="T62" fmla="*/ 17 w 21600"/>
                      <a:gd name="T63" fmla="*/ 8 h 21600"/>
                      <a:gd name="T64" fmla="*/ 16 w 21600"/>
                      <a:gd name="T65" fmla="*/ 7 h 21600"/>
                      <a:gd name="T66" fmla="*/ 14 w 21600"/>
                      <a:gd name="T67" fmla="*/ 7 h 21600"/>
                      <a:gd name="T68" fmla="*/ 13 w 21600"/>
                      <a:gd name="T69" fmla="*/ 7 h 21600"/>
                      <a:gd name="T70" fmla="*/ 11 w 21600"/>
                      <a:gd name="T71" fmla="*/ 7 h 21600"/>
                      <a:gd name="T72" fmla="*/ 10 w 21600"/>
                      <a:gd name="T73" fmla="*/ 8 h 21600"/>
                      <a:gd name="T74" fmla="*/ 9 w 21600"/>
                      <a:gd name="T75" fmla="*/ 9 h 21600"/>
                      <a:gd name="T76" fmla="*/ 8 w 21600"/>
                      <a:gd name="T77" fmla="*/ 11 h 21600"/>
                      <a:gd name="T78" fmla="*/ 8 w 21600"/>
                      <a:gd name="T79" fmla="*/ 12 h 21600"/>
                      <a:gd name="T80" fmla="*/ 9 w 21600"/>
                      <a:gd name="T81" fmla="*/ 14 h 21600"/>
                      <a:gd name="T82" fmla="*/ 10 w 21600"/>
                      <a:gd name="T83" fmla="*/ 16 h 21600"/>
                      <a:gd name="T84" fmla="*/ 12 w 21600"/>
                      <a:gd name="T85" fmla="*/ 17 h 21600"/>
                      <a:gd name="T86" fmla="*/ 20 w 21600"/>
                      <a:gd name="T87" fmla="*/ 19 h 21600"/>
                      <a:gd name="T88" fmla="*/ 23 w 21600"/>
                      <a:gd name="T89" fmla="*/ 21 h 21600"/>
                      <a:gd name="T90" fmla="*/ 26 w 21600"/>
                      <a:gd name="T91" fmla="*/ 23 h 21600"/>
                      <a:gd name="T92" fmla="*/ 27 w 21600"/>
                      <a:gd name="T93" fmla="*/ 26 h 21600"/>
                      <a:gd name="T94" fmla="*/ 28 w 21600"/>
                      <a:gd name="T95" fmla="*/ 30 h 21600"/>
                      <a:gd name="T96" fmla="*/ 27 w 21600"/>
                      <a:gd name="T97" fmla="*/ 34 h 21600"/>
                      <a:gd name="T98" fmla="*/ 26 w 21600"/>
                      <a:gd name="T99" fmla="*/ 37 h 21600"/>
                      <a:gd name="T100" fmla="*/ 23 w 21600"/>
                      <a:gd name="T101" fmla="*/ 40 h 21600"/>
                      <a:gd name="T102" fmla="*/ 20 w 21600"/>
                      <a:gd name="T103" fmla="*/ 42 h 21600"/>
                      <a:gd name="T104" fmla="*/ 16 w 21600"/>
                      <a:gd name="T105" fmla="*/ 43 h 21600"/>
                      <a:gd name="T106" fmla="*/ 12 w 21600"/>
                      <a:gd name="T107" fmla="*/ 43 h 21600"/>
                      <a:gd name="T108" fmla="*/ 9 w 21600"/>
                      <a:gd name="T109" fmla="*/ 42 h 21600"/>
                      <a:gd name="T110" fmla="*/ 7 w 21600"/>
                      <a:gd name="T111" fmla="*/ 39 h 21600"/>
                      <a:gd name="T112" fmla="*/ 0 w 21600"/>
                      <a:gd name="T113" fmla="*/ 30 h 216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1600"/>
                      <a:gd name="T172" fmla="*/ 0 h 21600"/>
                      <a:gd name="T173" fmla="*/ 21600 w 21600"/>
                      <a:gd name="T174" fmla="*/ 21600 h 2160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1600" h="21600">
                        <a:moveTo>
                          <a:pt x="5850" y="15012"/>
                        </a:moveTo>
                        <a:lnTo>
                          <a:pt x="5850" y="15012"/>
                        </a:lnTo>
                        <a:lnTo>
                          <a:pt x="5850" y="15336"/>
                        </a:lnTo>
                        <a:lnTo>
                          <a:pt x="5963" y="15660"/>
                        </a:lnTo>
                        <a:lnTo>
                          <a:pt x="6075" y="15948"/>
                        </a:lnTo>
                        <a:lnTo>
                          <a:pt x="6188" y="16236"/>
                        </a:lnTo>
                        <a:lnTo>
                          <a:pt x="6356" y="16524"/>
                        </a:lnTo>
                        <a:lnTo>
                          <a:pt x="6581" y="16776"/>
                        </a:lnTo>
                        <a:lnTo>
                          <a:pt x="6863" y="17028"/>
                        </a:lnTo>
                        <a:lnTo>
                          <a:pt x="7144" y="17244"/>
                        </a:lnTo>
                        <a:lnTo>
                          <a:pt x="7481" y="17460"/>
                        </a:lnTo>
                        <a:lnTo>
                          <a:pt x="7819" y="17640"/>
                        </a:lnTo>
                        <a:lnTo>
                          <a:pt x="8213" y="17820"/>
                        </a:lnTo>
                        <a:lnTo>
                          <a:pt x="8663" y="17928"/>
                        </a:lnTo>
                        <a:lnTo>
                          <a:pt x="9113" y="18036"/>
                        </a:lnTo>
                        <a:lnTo>
                          <a:pt x="9619" y="18144"/>
                        </a:lnTo>
                        <a:lnTo>
                          <a:pt x="10125" y="18180"/>
                        </a:lnTo>
                        <a:lnTo>
                          <a:pt x="10688" y="18180"/>
                        </a:lnTo>
                        <a:lnTo>
                          <a:pt x="11194" y="18180"/>
                        </a:lnTo>
                        <a:lnTo>
                          <a:pt x="11644" y="18144"/>
                        </a:lnTo>
                        <a:lnTo>
                          <a:pt x="12094" y="18072"/>
                        </a:lnTo>
                        <a:lnTo>
                          <a:pt x="12544" y="18000"/>
                        </a:lnTo>
                        <a:lnTo>
                          <a:pt x="12938" y="17892"/>
                        </a:lnTo>
                        <a:lnTo>
                          <a:pt x="13331" y="17748"/>
                        </a:lnTo>
                        <a:lnTo>
                          <a:pt x="13725" y="17604"/>
                        </a:lnTo>
                        <a:lnTo>
                          <a:pt x="14063" y="17424"/>
                        </a:lnTo>
                        <a:lnTo>
                          <a:pt x="14400" y="17244"/>
                        </a:lnTo>
                        <a:lnTo>
                          <a:pt x="14681" y="17028"/>
                        </a:lnTo>
                        <a:lnTo>
                          <a:pt x="14906" y="16776"/>
                        </a:lnTo>
                        <a:lnTo>
                          <a:pt x="15075" y="16524"/>
                        </a:lnTo>
                        <a:lnTo>
                          <a:pt x="15244" y="16272"/>
                        </a:lnTo>
                        <a:lnTo>
                          <a:pt x="15356" y="15984"/>
                        </a:lnTo>
                        <a:lnTo>
                          <a:pt x="15413" y="15660"/>
                        </a:lnTo>
                        <a:lnTo>
                          <a:pt x="15413" y="15336"/>
                        </a:lnTo>
                        <a:lnTo>
                          <a:pt x="15413" y="14976"/>
                        </a:lnTo>
                        <a:lnTo>
                          <a:pt x="15300" y="14616"/>
                        </a:lnTo>
                        <a:lnTo>
                          <a:pt x="15131" y="14328"/>
                        </a:lnTo>
                        <a:lnTo>
                          <a:pt x="14906" y="14040"/>
                        </a:lnTo>
                        <a:lnTo>
                          <a:pt x="14625" y="13824"/>
                        </a:lnTo>
                        <a:lnTo>
                          <a:pt x="14344" y="13572"/>
                        </a:lnTo>
                        <a:lnTo>
                          <a:pt x="13950" y="13392"/>
                        </a:lnTo>
                        <a:lnTo>
                          <a:pt x="13613" y="13212"/>
                        </a:lnTo>
                        <a:lnTo>
                          <a:pt x="12769" y="12924"/>
                        </a:lnTo>
                        <a:lnTo>
                          <a:pt x="11813" y="12672"/>
                        </a:lnTo>
                        <a:lnTo>
                          <a:pt x="9900" y="12312"/>
                        </a:lnTo>
                        <a:lnTo>
                          <a:pt x="8156" y="11952"/>
                        </a:lnTo>
                        <a:lnTo>
                          <a:pt x="6581" y="11628"/>
                        </a:lnTo>
                        <a:lnTo>
                          <a:pt x="5794" y="11412"/>
                        </a:lnTo>
                        <a:lnTo>
                          <a:pt x="5063" y="11160"/>
                        </a:lnTo>
                        <a:lnTo>
                          <a:pt x="4275" y="10872"/>
                        </a:lnTo>
                        <a:lnTo>
                          <a:pt x="3544" y="10512"/>
                        </a:lnTo>
                        <a:lnTo>
                          <a:pt x="2700" y="10080"/>
                        </a:lnTo>
                        <a:lnTo>
                          <a:pt x="1969" y="9612"/>
                        </a:lnTo>
                        <a:lnTo>
                          <a:pt x="1406" y="9108"/>
                        </a:lnTo>
                        <a:lnTo>
                          <a:pt x="900" y="8532"/>
                        </a:lnTo>
                        <a:lnTo>
                          <a:pt x="506" y="7956"/>
                        </a:lnTo>
                        <a:lnTo>
                          <a:pt x="225" y="7344"/>
                        </a:lnTo>
                        <a:lnTo>
                          <a:pt x="56" y="6696"/>
                        </a:lnTo>
                        <a:lnTo>
                          <a:pt x="0" y="5976"/>
                        </a:lnTo>
                        <a:lnTo>
                          <a:pt x="56" y="5364"/>
                        </a:lnTo>
                        <a:lnTo>
                          <a:pt x="225" y="4752"/>
                        </a:lnTo>
                        <a:lnTo>
                          <a:pt x="450" y="4176"/>
                        </a:lnTo>
                        <a:lnTo>
                          <a:pt x="788" y="3600"/>
                        </a:lnTo>
                        <a:lnTo>
                          <a:pt x="1237" y="3060"/>
                        </a:lnTo>
                        <a:lnTo>
                          <a:pt x="1744" y="2592"/>
                        </a:lnTo>
                        <a:lnTo>
                          <a:pt x="2306" y="2124"/>
                        </a:lnTo>
                        <a:lnTo>
                          <a:pt x="2925" y="1692"/>
                        </a:lnTo>
                        <a:lnTo>
                          <a:pt x="3656" y="1332"/>
                        </a:lnTo>
                        <a:lnTo>
                          <a:pt x="4444" y="1008"/>
                        </a:lnTo>
                        <a:lnTo>
                          <a:pt x="5231" y="720"/>
                        </a:lnTo>
                        <a:lnTo>
                          <a:pt x="6075" y="468"/>
                        </a:lnTo>
                        <a:lnTo>
                          <a:pt x="6975" y="252"/>
                        </a:lnTo>
                        <a:lnTo>
                          <a:pt x="7875" y="108"/>
                        </a:lnTo>
                        <a:lnTo>
                          <a:pt x="8831" y="36"/>
                        </a:lnTo>
                        <a:lnTo>
                          <a:pt x="9788" y="0"/>
                        </a:lnTo>
                        <a:lnTo>
                          <a:pt x="10631" y="36"/>
                        </a:lnTo>
                        <a:lnTo>
                          <a:pt x="11419" y="108"/>
                        </a:lnTo>
                        <a:lnTo>
                          <a:pt x="12206" y="216"/>
                        </a:lnTo>
                        <a:lnTo>
                          <a:pt x="12994" y="396"/>
                        </a:lnTo>
                        <a:lnTo>
                          <a:pt x="13725" y="612"/>
                        </a:lnTo>
                        <a:lnTo>
                          <a:pt x="14400" y="864"/>
                        </a:lnTo>
                        <a:lnTo>
                          <a:pt x="15019" y="1224"/>
                        </a:lnTo>
                        <a:lnTo>
                          <a:pt x="15581" y="1620"/>
                        </a:lnTo>
                        <a:lnTo>
                          <a:pt x="15581" y="432"/>
                        </a:lnTo>
                        <a:lnTo>
                          <a:pt x="20306" y="432"/>
                        </a:lnTo>
                        <a:lnTo>
                          <a:pt x="20306" y="6012"/>
                        </a:lnTo>
                        <a:lnTo>
                          <a:pt x="14738" y="6012"/>
                        </a:lnTo>
                        <a:lnTo>
                          <a:pt x="14738" y="5724"/>
                        </a:lnTo>
                        <a:lnTo>
                          <a:pt x="14681" y="5472"/>
                        </a:lnTo>
                        <a:lnTo>
                          <a:pt x="14569" y="5220"/>
                        </a:lnTo>
                        <a:lnTo>
                          <a:pt x="14400" y="4968"/>
                        </a:lnTo>
                        <a:lnTo>
                          <a:pt x="14231" y="4716"/>
                        </a:lnTo>
                        <a:lnTo>
                          <a:pt x="14063" y="4500"/>
                        </a:lnTo>
                        <a:lnTo>
                          <a:pt x="13781" y="4284"/>
                        </a:lnTo>
                        <a:lnTo>
                          <a:pt x="13500" y="4104"/>
                        </a:lnTo>
                        <a:lnTo>
                          <a:pt x="13219" y="3924"/>
                        </a:lnTo>
                        <a:lnTo>
                          <a:pt x="12881" y="3744"/>
                        </a:lnTo>
                        <a:lnTo>
                          <a:pt x="12544" y="3636"/>
                        </a:lnTo>
                        <a:lnTo>
                          <a:pt x="12206" y="3528"/>
                        </a:lnTo>
                        <a:lnTo>
                          <a:pt x="11813" y="3420"/>
                        </a:lnTo>
                        <a:lnTo>
                          <a:pt x="11419" y="3384"/>
                        </a:lnTo>
                        <a:lnTo>
                          <a:pt x="10969" y="3348"/>
                        </a:lnTo>
                        <a:lnTo>
                          <a:pt x="10519" y="3312"/>
                        </a:lnTo>
                        <a:lnTo>
                          <a:pt x="10069" y="3312"/>
                        </a:lnTo>
                        <a:lnTo>
                          <a:pt x="9675" y="3348"/>
                        </a:lnTo>
                        <a:lnTo>
                          <a:pt x="9225" y="3420"/>
                        </a:lnTo>
                        <a:lnTo>
                          <a:pt x="8831" y="3492"/>
                        </a:lnTo>
                        <a:lnTo>
                          <a:pt x="8494" y="3600"/>
                        </a:lnTo>
                        <a:lnTo>
                          <a:pt x="8100" y="3708"/>
                        </a:lnTo>
                        <a:lnTo>
                          <a:pt x="7763" y="3852"/>
                        </a:lnTo>
                        <a:lnTo>
                          <a:pt x="7425" y="3996"/>
                        </a:lnTo>
                        <a:lnTo>
                          <a:pt x="7144" y="4176"/>
                        </a:lnTo>
                        <a:lnTo>
                          <a:pt x="6863" y="4392"/>
                        </a:lnTo>
                        <a:lnTo>
                          <a:pt x="6637" y="4572"/>
                        </a:lnTo>
                        <a:lnTo>
                          <a:pt x="6469" y="4824"/>
                        </a:lnTo>
                        <a:lnTo>
                          <a:pt x="6300" y="5076"/>
                        </a:lnTo>
                        <a:lnTo>
                          <a:pt x="6188" y="5328"/>
                        </a:lnTo>
                        <a:lnTo>
                          <a:pt x="6131" y="5616"/>
                        </a:lnTo>
                        <a:lnTo>
                          <a:pt x="6131" y="5904"/>
                        </a:lnTo>
                        <a:lnTo>
                          <a:pt x="6131" y="6264"/>
                        </a:lnTo>
                        <a:lnTo>
                          <a:pt x="6244" y="6588"/>
                        </a:lnTo>
                        <a:lnTo>
                          <a:pt x="6413" y="6876"/>
                        </a:lnTo>
                        <a:lnTo>
                          <a:pt x="6581" y="7164"/>
                        </a:lnTo>
                        <a:lnTo>
                          <a:pt x="6863" y="7380"/>
                        </a:lnTo>
                        <a:lnTo>
                          <a:pt x="7144" y="7596"/>
                        </a:lnTo>
                        <a:lnTo>
                          <a:pt x="7481" y="7812"/>
                        </a:lnTo>
                        <a:lnTo>
                          <a:pt x="7875" y="7956"/>
                        </a:lnTo>
                        <a:lnTo>
                          <a:pt x="8663" y="8244"/>
                        </a:lnTo>
                        <a:lnTo>
                          <a:pt x="9563" y="8460"/>
                        </a:lnTo>
                        <a:lnTo>
                          <a:pt x="11419" y="8820"/>
                        </a:lnTo>
                        <a:lnTo>
                          <a:pt x="13275" y="9180"/>
                        </a:lnTo>
                        <a:lnTo>
                          <a:pt x="15075" y="9576"/>
                        </a:lnTo>
                        <a:lnTo>
                          <a:pt x="15919" y="9792"/>
                        </a:lnTo>
                        <a:lnTo>
                          <a:pt x="16763" y="10044"/>
                        </a:lnTo>
                        <a:lnTo>
                          <a:pt x="17606" y="10368"/>
                        </a:lnTo>
                        <a:lnTo>
                          <a:pt x="18394" y="10728"/>
                        </a:lnTo>
                        <a:lnTo>
                          <a:pt x="19125" y="11160"/>
                        </a:lnTo>
                        <a:lnTo>
                          <a:pt x="19800" y="11628"/>
                        </a:lnTo>
                        <a:lnTo>
                          <a:pt x="20306" y="12132"/>
                        </a:lnTo>
                        <a:lnTo>
                          <a:pt x="20813" y="12672"/>
                        </a:lnTo>
                        <a:lnTo>
                          <a:pt x="21150" y="13212"/>
                        </a:lnTo>
                        <a:lnTo>
                          <a:pt x="21375" y="13824"/>
                        </a:lnTo>
                        <a:lnTo>
                          <a:pt x="21544" y="14436"/>
                        </a:lnTo>
                        <a:lnTo>
                          <a:pt x="21600" y="15084"/>
                        </a:lnTo>
                        <a:lnTo>
                          <a:pt x="21544" y="15768"/>
                        </a:lnTo>
                        <a:lnTo>
                          <a:pt x="21431" y="16416"/>
                        </a:lnTo>
                        <a:lnTo>
                          <a:pt x="21150" y="17064"/>
                        </a:lnTo>
                        <a:lnTo>
                          <a:pt x="20813" y="17676"/>
                        </a:lnTo>
                        <a:lnTo>
                          <a:pt x="20419" y="18252"/>
                        </a:lnTo>
                        <a:lnTo>
                          <a:pt x="19913" y="18792"/>
                        </a:lnTo>
                        <a:lnTo>
                          <a:pt x="19350" y="19260"/>
                        </a:lnTo>
                        <a:lnTo>
                          <a:pt x="18675" y="19728"/>
                        </a:lnTo>
                        <a:lnTo>
                          <a:pt x="18000" y="20124"/>
                        </a:lnTo>
                        <a:lnTo>
                          <a:pt x="17213" y="20520"/>
                        </a:lnTo>
                        <a:lnTo>
                          <a:pt x="16369" y="20808"/>
                        </a:lnTo>
                        <a:lnTo>
                          <a:pt x="15469" y="21096"/>
                        </a:lnTo>
                        <a:lnTo>
                          <a:pt x="14513" y="21312"/>
                        </a:lnTo>
                        <a:lnTo>
                          <a:pt x="13500" y="21456"/>
                        </a:lnTo>
                        <a:lnTo>
                          <a:pt x="12431" y="21564"/>
                        </a:lnTo>
                        <a:lnTo>
                          <a:pt x="11363" y="21600"/>
                        </a:lnTo>
                        <a:lnTo>
                          <a:pt x="10406" y="21564"/>
                        </a:lnTo>
                        <a:lnTo>
                          <a:pt x="9506" y="21492"/>
                        </a:lnTo>
                        <a:lnTo>
                          <a:pt x="8663" y="21348"/>
                        </a:lnTo>
                        <a:lnTo>
                          <a:pt x="7875" y="21168"/>
                        </a:lnTo>
                        <a:lnTo>
                          <a:pt x="7144" y="20916"/>
                        </a:lnTo>
                        <a:lnTo>
                          <a:pt x="6413" y="20628"/>
                        </a:lnTo>
                        <a:lnTo>
                          <a:pt x="5738" y="20232"/>
                        </a:lnTo>
                        <a:lnTo>
                          <a:pt x="5119" y="19800"/>
                        </a:lnTo>
                        <a:lnTo>
                          <a:pt x="5119" y="21168"/>
                        </a:lnTo>
                        <a:lnTo>
                          <a:pt x="225" y="21168"/>
                        </a:lnTo>
                        <a:lnTo>
                          <a:pt x="225" y="15012"/>
                        </a:lnTo>
                        <a:lnTo>
                          <a:pt x="5850" y="15012"/>
                        </a:lnTo>
                        <a:close/>
                        <a:moveTo>
                          <a:pt x="5850" y="15012"/>
                        </a:moveTo>
                      </a:path>
                    </a:pathLst>
                  </a:custGeom>
                  <a:solidFill>
                    <a:schemeClr val="accent1"/>
                  </a:solidFill>
                  <a:ln w="9525">
                    <a:noFill/>
                    <a:round/>
                    <a:headEnd/>
                    <a:tailEnd/>
                  </a:ln>
                </p:spPr>
                <p:txBody>
                  <a:bodyPr lIns="0" tIns="0" rIns="0" bIns="0"/>
                  <a:lstStyle/>
                  <a:p>
                    <a:endParaRPr lang="en-US"/>
                  </a:p>
                </p:txBody>
              </p:sp>
            </p:grpSp>
          </p:grpSp>
          <p:grpSp>
            <p:nvGrpSpPr>
              <p:cNvPr id="156722" name="Group 132"/>
              <p:cNvGrpSpPr>
                <a:grpSpLocks/>
              </p:cNvGrpSpPr>
              <p:nvPr/>
            </p:nvGrpSpPr>
            <p:grpSpPr bwMode="auto">
              <a:xfrm>
                <a:off x="102" y="131"/>
                <a:ext cx="106" cy="103"/>
                <a:chOff x="0" y="0"/>
                <a:chExt cx="105" cy="103"/>
              </a:xfrm>
            </p:grpSpPr>
            <p:sp>
              <p:nvSpPr>
                <p:cNvPr id="156723" name="Oval 127"/>
                <p:cNvSpPr>
                  <a:spLocks/>
                </p:cNvSpPr>
                <p:nvPr/>
              </p:nvSpPr>
              <p:spPr bwMode="auto">
                <a:xfrm>
                  <a:off x="0" y="0"/>
                  <a:ext cx="105" cy="103"/>
                </a:xfrm>
                <a:prstGeom prst="ellipse">
                  <a:avLst/>
                </a:prstGeom>
                <a:gradFill rotWithShape="0">
                  <a:gsLst>
                    <a:gs pos="0">
                      <a:srgbClr val="427E67"/>
                    </a:gs>
                    <a:gs pos="100000">
                      <a:srgbClr val="006699"/>
                    </a:gs>
                  </a:gsLst>
                  <a:lin ang="5400000" scaled="1"/>
                </a:gradFill>
                <a:ln w="9525">
                  <a:solidFill>
                    <a:srgbClr val="FFFFFF"/>
                  </a:solidFill>
                  <a:round/>
                  <a:headEnd/>
                  <a:tailEnd/>
                </a:ln>
              </p:spPr>
              <p:txBody>
                <a:bodyPr lIns="0" tIns="0" rIns="0" bIns="0"/>
                <a:lstStyle/>
                <a:p>
                  <a:pPr algn="ctr"/>
                  <a:endParaRPr lang="en-US"/>
                </a:p>
              </p:txBody>
            </p:sp>
            <p:grpSp>
              <p:nvGrpSpPr>
                <p:cNvPr id="156724" name="Group 131"/>
                <p:cNvGrpSpPr>
                  <a:grpSpLocks/>
                </p:cNvGrpSpPr>
                <p:nvPr/>
              </p:nvGrpSpPr>
              <p:grpSpPr bwMode="auto">
                <a:xfrm>
                  <a:off x="14" y="22"/>
                  <a:ext cx="75" cy="57"/>
                  <a:chOff x="0" y="0"/>
                  <a:chExt cx="74" cy="57"/>
                </a:xfrm>
              </p:grpSpPr>
              <p:sp>
                <p:nvSpPr>
                  <p:cNvPr id="156725" name="AutoShape 128"/>
                  <p:cNvSpPr>
                    <a:spLocks/>
                  </p:cNvSpPr>
                  <p:nvPr/>
                </p:nvSpPr>
                <p:spPr bwMode="auto">
                  <a:xfrm>
                    <a:off x="0" y="0"/>
                    <a:ext cx="74" cy="57"/>
                  </a:xfrm>
                  <a:custGeom>
                    <a:avLst/>
                    <a:gdLst>
                      <a:gd name="T0" fmla="*/ 0 w 21600"/>
                      <a:gd name="T1" fmla="*/ 0 h 21600"/>
                      <a:gd name="T2" fmla="*/ 21600 w 21600"/>
                      <a:gd name="T3" fmla="*/ 21600 h 21600"/>
                    </a:gdLst>
                    <a:ahLst/>
                    <a:cxnLst>
                      <a:cxn ang="0">
                        <a:pos x="21600" y="21600"/>
                      </a:cxn>
                      <a:cxn ang="0">
                        <a:pos x="0" y="21600"/>
                      </a:cxn>
                      <a:cxn ang="0">
                        <a:pos x="0" y="0"/>
                      </a:cxn>
                      <a:cxn ang="0">
                        <a:pos x="21600" y="0"/>
                      </a:cxn>
                      <a:cxn ang="0">
                        <a:pos x="21600" y="21600"/>
                      </a:cxn>
                      <a:cxn ang="0">
                        <a:pos x="21023" y="2392"/>
                      </a:cxn>
                      <a:cxn ang="0">
                        <a:pos x="604" y="2392"/>
                      </a:cxn>
                      <a:cxn ang="0">
                        <a:pos x="604" y="20677"/>
                      </a:cxn>
                      <a:cxn ang="0">
                        <a:pos x="21023" y="20677"/>
                      </a:cxn>
                      <a:cxn ang="0">
                        <a:pos x="21023" y="2392"/>
                      </a:cxn>
                      <a:cxn ang="0">
                        <a:pos x="21023" y="2392"/>
                      </a:cxn>
                    </a:cxnLst>
                    <a:rect l="T0" t="T1" r="T2" b="T3"/>
                    <a:pathLst>
                      <a:path w="21600" h="21600">
                        <a:moveTo>
                          <a:pt x="21600" y="21600"/>
                        </a:moveTo>
                        <a:lnTo>
                          <a:pt x="0" y="21600"/>
                        </a:lnTo>
                        <a:lnTo>
                          <a:pt x="0" y="0"/>
                        </a:lnTo>
                        <a:lnTo>
                          <a:pt x="21600" y="0"/>
                        </a:lnTo>
                        <a:lnTo>
                          <a:pt x="21600" y="21600"/>
                        </a:lnTo>
                        <a:close/>
                        <a:moveTo>
                          <a:pt x="21023" y="2392"/>
                        </a:moveTo>
                        <a:lnTo>
                          <a:pt x="604" y="2392"/>
                        </a:lnTo>
                        <a:lnTo>
                          <a:pt x="604" y="20677"/>
                        </a:lnTo>
                        <a:lnTo>
                          <a:pt x="21023" y="20677"/>
                        </a:lnTo>
                        <a:lnTo>
                          <a:pt x="21023" y="2392"/>
                        </a:lnTo>
                        <a:close/>
                        <a:moveTo>
                          <a:pt x="21023" y="2392"/>
                        </a:moveTo>
                      </a:path>
                    </a:pathLst>
                  </a:custGeom>
                  <a:solidFill>
                    <a:schemeClr val="accent1"/>
                  </a:solidFill>
                  <a:ln w="9525">
                    <a:noFill/>
                    <a:round/>
                    <a:headEnd/>
                    <a:tailEnd/>
                  </a:ln>
                </p:spPr>
                <p:txBody>
                  <a:bodyPr lIns="0" tIns="0" rIns="0" bIns="0"/>
                  <a:lstStyle/>
                  <a:p>
                    <a:endParaRPr lang="en-US"/>
                  </a:p>
                </p:txBody>
              </p:sp>
              <p:sp>
                <p:nvSpPr>
                  <p:cNvPr id="156726" name="AutoShape 129"/>
                  <p:cNvSpPr>
                    <a:spLocks/>
                  </p:cNvSpPr>
                  <p:nvPr/>
                </p:nvSpPr>
                <p:spPr bwMode="auto">
                  <a:xfrm>
                    <a:off x="47" y="11"/>
                    <a:ext cx="23" cy="18"/>
                  </a:xfrm>
                  <a:custGeom>
                    <a:avLst/>
                    <a:gdLst>
                      <a:gd name="T0" fmla="*/ 0 w 21600"/>
                      <a:gd name="T1" fmla="*/ 0 h 21600"/>
                      <a:gd name="T2" fmla="*/ 21600 w 21600"/>
                      <a:gd name="T3" fmla="*/ 21600 h 21600"/>
                    </a:gdLst>
                    <a:ahLst/>
                    <a:cxnLst>
                      <a:cxn ang="0">
                        <a:pos x="21600" y="21600"/>
                      </a:cxn>
                      <a:cxn ang="0">
                        <a:pos x="0" y="21600"/>
                      </a:cxn>
                      <a:cxn ang="0">
                        <a:pos x="0" y="0"/>
                      </a:cxn>
                      <a:cxn ang="0">
                        <a:pos x="21600" y="0"/>
                      </a:cxn>
                      <a:cxn ang="0">
                        <a:pos x="21600" y="21600"/>
                      </a:cxn>
                      <a:cxn ang="0">
                        <a:pos x="1440" y="19837"/>
                      </a:cxn>
                      <a:cxn ang="0">
                        <a:pos x="20160" y="19837"/>
                      </a:cxn>
                      <a:cxn ang="0">
                        <a:pos x="20160" y="1873"/>
                      </a:cxn>
                      <a:cxn ang="0">
                        <a:pos x="1440" y="1873"/>
                      </a:cxn>
                      <a:cxn ang="0">
                        <a:pos x="1440" y="19837"/>
                      </a:cxn>
                      <a:cxn ang="0">
                        <a:pos x="1440" y="19837"/>
                      </a:cxn>
                    </a:cxnLst>
                    <a:rect l="T0" t="T1" r="T2" b="T3"/>
                    <a:pathLst>
                      <a:path w="21600" h="21600">
                        <a:moveTo>
                          <a:pt x="21600" y="21600"/>
                        </a:moveTo>
                        <a:lnTo>
                          <a:pt x="0" y="21600"/>
                        </a:lnTo>
                        <a:lnTo>
                          <a:pt x="0" y="0"/>
                        </a:lnTo>
                        <a:lnTo>
                          <a:pt x="21600" y="0"/>
                        </a:lnTo>
                        <a:lnTo>
                          <a:pt x="21600" y="21600"/>
                        </a:lnTo>
                        <a:close/>
                        <a:moveTo>
                          <a:pt x="1440" y="19837"/>
                        </a:moveTo>
                        <a:lnTo>
                          <a:pt x="20160" y="19837"/>
                        </a:lnTo>
                        <a:lnTo>
                          <a:pt x="20160" y="1873"/>
                        </a:lnTo>
                        <a:lnTo>
                          <a:pt x="1440" y="1873"/>
                        </a:lnTo>
                        <a:lnTo>
                          <a:pt x="1440" y="19837"/>
                        </a:lnTo>
                        <a:close/>
                        <a:moveTo>
                          <a:pt x="1440" y="19837"/>
                        </a:moveTo>
                      </a:path>
                    </a:pathLst>
                  </a:custGeom>
                  <a:solidFill>
                    <a:schemeClr val="accent1"/>
                  </a:solidFill>
                  <a:ln w="9525">
                    <a:noFill/>
                    <a:round/>
                    <a:headEnd/>
                    <a:tailEnd/>
                  </a:ln>
                </p:spPr>
                <p:txBody>
                  <a:bodyPr lIns="0" tIns="0" rIns="0" bIns="0"/>
                  <a:lstStyle/>
                  <a:p>
                    <a:endParaRPr lang="en-US"/>
                  </a:p>
                </p:txBody>
              </p:sp>
              <p:sp>
                <p:nvSpPr>
                  <p:cNvPr id="156727" name="AutoShape 130"/>
                  <p:cNvSpPr>
                    <a:spLocks/>
                  </p:cNvSpPr>
                  <p:nvPr/>
                </p:nvSpPr>
                <p:spPr bwMode="auto">
                  <a:xfrm>
                    <a:off x="47" y="38"/>
                    <a:ext cx="23" cy="12"/>
                  </a:xfrm>
                  <a:custGeom>
                    <a:avLst/>
                    <a:gdLst>
                      <a:gd name="T0" fmla="*/ 0 w 21600"/>
                      <a:gd name="T1" fmla="*/ 0 h 21600"/>
                      <a:gd name="T2" fmla="*/ 21600 w 21600"/>
                      <a:gd name="T3" fmla="*/ 21600 h 21600"/>
                    </a:gdLst>
                    <a:ahLst/>
                    <a:cxnLst>
                      <a:cxn ang="0">
                        <a:pos x="21600" y="21600"/>
                      </a:cxn>
                      <a:cxn ang="0">
                        <a:pos x="0" y="21600"/>
                      </a:cxn>
                      <a:cxn ang="0">
                        <a:pos x="0" y="0"/>
                      </a:cxn>
                      <a:cxn ang="0">
                        <a:pos x="21600" y="0"/>
                      </a:cxn>
                      <a:cxn ang="0">
                        <a:pos x="21600" y="21600"/>
                      </a:cxn>
                      <a:cxn ang="0">
                        <a:pos x="1440" y="18731"/>
                      </a:cxn>
                      <a:cxn ang="0">
                        <a:pos x="20160" y="18731"/>
                      </a:cxn>
                      <a:cxn ang="0">
                        <a:pos x="20160" y="3038"/>
                      </a:cxn>
                      <a:cxn ang="0">
                        <a:pos x="1440" y="3038"/>
                      </a:cxn>
                      <a:cxn ang="0">
                        <a:pos x="1440" y="18731"/>
                      </a:cxn>
                      <a:cxn ang="0">
                        <a:pos x="1440" y="18731"/>
                      </a:cxn>
                    </a:cxnLst>
                    <a:rect l="T0" t="T1" r="T2" b="T3"/>
                    <a:pathLst>
                      <a:path w="21600" h="21600">
                        <a:moveTo>
                          <a:pt x="21600" y="21600"/>
                        </a:moveTo>
                        <a:lnTo>
                          <a:pt x="0" y="21600"/>
                        </a:lnTo>
                        <a:lnTo>
                          <a:pt x="0" y="0"/>
                        </a:lnTo>
                        <a:lnTo>
                          <a:pt x="21600" y="0"/>
                        </a:lnTo>
                        <a:lnTo>
                          <a:pt x="21600" y="21600"/>
                        </a:lnTo>
                        <a:close/>
                        <a:moveTo>
                          <a:pt x="1440" y="18731"/>
                        </a:moveTo>
                        <a:lnTo>
                          <a:pt x="20160" y="18731"/>
                        </a:lnTo>
                        <a:lnTo>
                          <a:pt x="20160" y="3038"/>
                        </a:lnTo>
                        <a:lnTo>
                          <a:pt x="1440" y="3038"/>
                        </a:lnTo>
                        <a:lnTo>
                          <a:pt x="1440" y="18731"/>
                        </a:lnTo>
                        <a:close/>
                        <a:moveTo>
                          <a:pt x="1440" y="18731"/>
                        </a:moveTo>
                      </a:path>
                    </a:pathLst>
                  </a:custGeom>
                  <a:solidFill>
                    <a:schemeClr val="accent1"/>
                  </a:solidFill>
                  <a:ln w="9525">
                    <a:noFill/>
                    <a:round/>
                    <a:headEnd/>
                    <a:tailEnd/>
                  </a:ln>
                </p:spPr>
                <p:txBody>
                  <a:bodyPr lIns="0" tIns="0" rIns="0" bIns="0"/>
                  <a:lstStyle/>
                  <a:p>
                    <a:endParaRPr lang="en-US"/>
                  </a:p>
                </p:txBody>
              </p:sp>
            </p:grpSp>
          </p:grpSp>
        </p:grpSp>
        <p:sp>
          <p:nvSpPr>
            <p:cNvPr id="156709" name="Line 134"/>
            <p:cNvSpPr>
              <a:spLocks noChangeShapeType="1"/>
            </p:cNvSpPr>
            <p:nvPr/>
          </p:nvSpPr>
          <p:spPr bwMode="auto">
            <a:xfrm flipH="1">
              <a:off x="302" y="606"/>
              <a:ext cx="377" cy="146"/>
            </a:xfrm>
            <a:prstGeom prst="line">
              <a:avLst/>
            </a:prstGeom>
            <a:noFill/>
            <a:ln w="9525">
              <a:solidFill>
                <a:srgbClr val="000000"/>
              </a:solidFill>
              <a:round/>
              <a:headEnd/>
              <a:tailEnd/>
            </a:ln>
          </p:spPr>
          <p:txBody>
            <a:bodyPr lIns="0" tIns="0" rIns="0" bIns="0"/>
            <a:lstStyle/>
            <a:p>
              <a:endParaRPr lang="en-US"/>
            </a:p>
          </p:txBody>
        </p:sp>
        <p:sp>
          <p:nvSpPr>
            <p:cNvPr id="156710" name="Line 135"/>
            <p:cNvSpPr>
              <a:spLocks noChangeShapeType="1"/>
            </p:cNvSpPr>
            <p:nvPr/>
          </p:nvSpPr>
          <p:spPr bwMode="auto">
            <a:xfrm>
              <a:off x="679" y="606"/>
              <a:ext cx="380" cy="136"/>
            </a:xfrm>
            <a:prstGeom prst="line">
              <a:avLst/>
            </a:prstGeom>
            <a:noFill/>
            <a:ln w="9525">
              <a:solidFill>
                <a:srgbClr val="000000"/>
              </a:solidFill>
              <a:round/>
              <a:headEnd/>
              <a:tailEnd/>
            </a:ln>
          </p:spPr>
          <p:txBody>
            <a:bodyPr lIns="0" tIns="0" rIns="0" bIns="0"/>
            <a:lstStyle/>
            <a:p>
              <a:endParaRPr lang="en-US"/>
            </a:p>
          </p:txBody>
        </p:sp>
      </p:grpSp>
      <p:sp>
        <p:nvSpPr>
          <p:cNvPr id="156694" name="Rectangle 137"/>
          <p:cNvSpPr>
            <a:spLocks/>
          </p:cNvSpPr>
          <p:nvPr/>
        </p:nvSpPr>
        <p:spPr bwMode="auto">
          <a:xfrm>
            <a:off x="6250781" y="5331023"/>
            <a:ext cx="2753693" cy="1000125"/>
          </a:xfrm>
          <a:prstGeom prst="rect">
            <a:avLst/>
          </a:prstGeom>
          <a:solidFill>
            <a:srgbClr val="031B28"/>
          </a:solidFill>
          <a:ln w="9525">
            <a:noFill/>
            <a:miter lim="800000"/>
            <a:headEnd/>
            <a:tailEnd/>
          </a:ln>
        </p:spPr>
        <p:txBody>
          <a:bodyPr lIns="26788" tIns="26788" rIns="26788" bIns="26788" anchor="ctr"/>
          <a:lstStyle/>
          <a:p>
            <a:pPr algn="ctr">
              <a:lnSpc>
                <a:spcPct val="95000"/>
              </a:lnSpc>
            </a:pPr>
            <a:r>
              <a:rPr lang="en-US" sz="1500">
                <a:solidFill>
                  <a:srgbClr val="FFFFFF"/>
                </a:solidFill>
                <a:ea typeface="ＭＳ Ｐゴシック" pitchFamily="34" charset="-128"/>
                <a:cs typeface="Arial" charset="0"/>
                <a:sym typeface="Arial" charset="0"/>
              </a:rPr>
              <a:t>Virtual Application Patterns</a:t>
            </a:r>
          </a:p>
        </p:txBody>
      </p:sp>
      <p:sp>
        <p:nvSpPr>
          <p:cNvPr id="156695" name="Rectangle 138"/>
          <p:cNvSpPr>
            <a:spLocks/>
          </p:cNvSpPr>
          <p:nvPr/>
        </p:nvSpPr>
        <p:spPr bwMode="auto">
          <a:xfrm>
            <a:off x="3277195" y="5622355"/>
            <a:ext cx="2754809" cy="687586"/>
          </a:xfrm>
          <a:prstGeom prst="rect">
            <a:avLst/>
          </a:prstGeom>
          <a:solidFill>
            <a:srgbClr val="094464"/>
          </a:solidFill>
          <a:ln w="9525">
            <a:noFill/>
            <a:miter lim="800000"/>
            <a:headEnd/>
            <a:tailEnd/>
          </a:ln>
        </p:spPr>
        <p:txBody>
          <a:bodyPr lIns="26788" tIns="26788" rIns="26788" bIns="26788" anchor="ctr"/>
          <a:lstStyle/>
          <a:p>
            <a:pPr algn="ctr">
              <a:lnSpc>
                <a:spcPct val="95000"/>
              </a:lnSpc>
            </a:pPr>
            <a:r>
              <a:rPr lang="en-US" sz="1500">
                <a:solidFill>
                  <a:srgbClr val="FFFFFF"/>
                </a:solidFill>
                <a:ea typeface="ＭＳ Ｐゴシック" pitchFamily="34" charset="-128"/>
                <a:cs typeface="Arial" charset="0"/>
                <a:sym typeface="Arial" charset="0"/>
              </a:rPr>
              <a:t>Virtual System Patterns</a:t>
            </a:r>
          </a:p>
        </p:txBody>
      </p:sp>
      <p:sp>
        <p:nvSpPr>
          <p:cNvPr id="156696" name="Rectangle 139"/>
          <p:cNvSpPr>
            <a:spLocks/>
          </p:cNvSpPr>
          <p:nvPr/>
        </p:nvSpPr>
        <p:spPr bwMode="auto">
          <a:xfrm>
            <a:off x="337096" y="5857875"/>
            <a:ext cx="2754809" cy="446484"/>
          </a:xfrm>
          <a:prstGeom prst="rect">
            <a:avLst/>
          </a:prstGeom>
          <a:solidFill>
            <a:srgbClr val="1388C9"/>
          </a:solidFill>
          <a:ln w="9525">
            <a:noFill/>
            <a:miter lim="800000"/>
            <a:headEnd/>
            <a:tailEnd/>
          </a:ln>
        </p:spPr>
        <p:txBody>
          <a:bodyPr lIns="17859" tIns="17859" rIns="17859" bIns="17859" anchor="ctr"/>
          <a:lstStyle/>
          <a:p>
            <a:pPr algn="ctr">
              <a:lnSpc>
                <a:spcPct val="95000"/>
              </a:lnSpc>
            </a:pPr>
            <a:r>
              <a:rPr lang="en-US" sz="1400">
                <a:solidFill>
                  <a:srgbClr val="FFFFFF"/>
                </a:solidFill>
                <a:ea typeface="ＭＳ Ｐゴシック" pitchFamily="34" charset="-128"/>
                <a:cs typeface="Arial" charset="0"/>
                <a:sym typeface="Arial" charset="0"/>
              </a:rPr>
              <a:t>Virtual Appliances</a:t>
            </a:r>
          </a:p>
        </p:txBody>
      </p:sp>
      <p:grpSp>
        <p:nvGrpSpPr>
          <p:cNvPr id="156697" name="Group 148"/>
          <p:cNvGrpSpPr>
            <a:grpSpLocks/>
          </p:cNvGrpSpPr>
          <p:nvPr/>
        </p:nvGrpSpPr>
        <p:grpSpPr bwMode="auto">
          <a:xfrm>
            <a:off x="6689453" y="1637482"/>
            <a:ext cx="2018109" cy="571500"/>
            <a:chOff x="0" y="0"/>
            <a:chExt cx="1807" cy="512"/>
          </a:xfrm>
        </p:grpSpPr>
        <p:sp>
          <p:nvSpPr>
            <p:cNvPr id="156698" name="Rectangle 140"/>
            <p:cNvSpPr>
              <a:spLocks/>
            </p:cNvSpPr>
            <p:nvPr/>
          </p:nvSpPr>
          <p:spPr bwMode="auto">
            <a:xfrm>
              <a:off x="0" y="0"/>
              <a:ext cx="72" cy="512"/>
            </a:xfrm>
            <a:prstGeom prst="rect">
              <a:avLst/>
            </a:prstGeom>
            <a:solidFill>
              <a:srgbClr val="006699"/>
            </a:solidFill>
            <a:ln w="12700">
              <a:solidFill>
                <a:srgbClr val="808080"/>
              </a:solidFill>
              <a:miter lim="800000"/>
              <a:headEnd/>
              <a:tailEnd/>
            </a:ln>
          </p:spPr>
          <p:txBody>
            <a:bodyPr wrap="none" lIns="0" tIns="0" rIns="0" bIns="0"/>
            <a:lstStyle/>
            <a:p>
              <a:pPr algn="ctr"/>
              <a:endParaRPr lang="en-US"/>
            </a:p>
          </p:txBody>
        </p:sp>
        <p:sp>
          <p:nvSpPr>
            <p:cNvPr id="156699" name="Rectangle 141"/>
            <p:cNvSpPr>
              <a:spLocks/>
            </p:cNvSpPr>
            <p:nvPr/>
          </p:nvSpPr>
          <p:spPr bwMode="auto">
            <a:xfrm>
              <a:off x="599" y="87"/>
              <a:ext cx="1208" cy="296"/>
            </a:xfrm>
            <a:prstGeom prst="rect">
              <a:avLst/>
            </a:prstGeom>
            <a:noFill/>
            <a:ln w="9525">
              <a:noFill/>
              <a:miter lim="800000"/>
              <a:headEnd/>
              <a:tailEnd/>
            </a:ln>
          </p:spPr>
          <p:txBody>
            <a:bodyPr lIns="0" tIns="0" rIns="0" bIns="0"/>
            <a:lstStyle/>
            <a:p>
              <a:pPr>
                <a:lnSpc>
                  <a:spcPct val="80000"/>
                </a:lnSpc>
              </a:pPr>
              <a:r>
                <a:rPr lang="en-US" sz="1300">
                  <a:latin typeface="Arial Bold" pitchFamily="34" charset="0"/>
                  <a:ea typeface="ＭＳ Ｐゴシック" pitchFamily="34" charset="-128"/>
                  <a:cs typeface="Arial Bold" pitchFamily="34" charset="0"/>
                  <a:sym typeface="Arial Bold" pitchFamily="34" charset="0"/>
                </a:rPr>
                <a:t>Software</a:t>
              </a:r>
              <a:br>
                <a:rPr lang="en-US" sz="1300">
                  <a:latin typeface="Arial Bold" pitchFamily="34" charset="0"/>
                  <a:ea typeface="ＭＳ Ｐゴシック" pitchFamily="34" charset="-128"/>
                  <a:cs typeface="Arial Bold" pitchFamily="34" charset="0"/>
                  <a:sym typeface="Arial Bold" pitchFamily="34" charset="0"/>
                </a:rPr>
              </a:br>
              <a:r>
                <a:rPr lang="en-US" sz="1300">
                  <a:latin typeface="Arial Bold" pitchFamily="34" charset="0"/>
                  <a:ea typeface="ＭＳ Ｐゴシック" pitchFamily="34" charset="-128"/>
                  <a:cs typeface="Arial Bold" pitchFamily="34" charset="0"/>
                  <a:sym typeface="Arial Bold" pitchFamily="34" charset="0"/>
                </a:rPr>
                <a:t>application</a:t>
              </a:r>
            </a:p>
          </p:txBody>
        </p:sp>
        <p:grpSp>
          <p:nvGrpSpPr>
            <p:cNvPr id="156700" name="Group 147"/>
            <p:cNvGrpSpPr>
              <a:grpSpLocks/>
            </p:cNvGrpSpPr>
            <p:nvPr/>
          </p:nvGrpSpPr>
          <p:grpSpPr bwMode="auto">
            <a:xfrm>
              <a:off x="78" y="62"/>
              <a:ext cx="401" cy="391"/>
              <a:chOff x="0" y="0"/>
              <a:chExt cx="400" cy="390"/>
            </a:xfrm>
          </p:grpSpPr>
          <p:sp>
            <p:nvSpPr>
              <p:cNvPr id="156701" name="Oval 142"/>
              <p:cNvSpPr>
                <a:spLocks/>
              </p:cNvSpPr>
              <p:nvPr/>
            </p:nvSpPr>
            <p:spPr bwMode="auto">
              <a:xfrm>
                <a:off x="0" y="0"/>
                <a:ext cx="400" cy="390"/>
              </a:xfrm>
              <a:prstGeom prst="ellipse">
                <a:avLst/>
              </a:prstGeom>
              <a:gradFill rotWithShape="0">
                <a:gsLst>
                  <a:gs pos="0">
                    <a:srgbClr val="427E67"/>
                  </a:gs>
                  <a:gs pos="100000">
                    <a:srgbClr val="006699"/>
                  </a:gs>
                </a:gsLst>
                <a:lin ang="5400000" scaled="1"/>
              </a:gradFill>
              <a:ln w="9525">
                <a:solidFill>
                  <a:srgbClr val="FFFFFF"/>
                </a:solidFill>
                <a:round/>
                <a:headEnd/>
                <a:tailEnd/>
              </a:ln>
            </p:spPr>
            <p:txBody>
              <a:bodyPr lIns="0" tIns="0" rIns="0" bIns="0"/>
              <a:lstStyle/>
              <a:p>
                <a:pPr algn="ctr"/>
                <a:endParaRPr lang="en-US"/>
              </a:p>
            </p:txBody>
          </p:sp>
          <p:grpSp>
            <p:nvGrpSpPr>
              <p:cNvPr id="156702" name="Group 146"/>
              <p:cNvGrpSpPr>
                <a:grpSpLocks/>
              </p:cNvGrpSpPr>
              <p:nvPr/>
            </p:nvGrpSpPr>
            <p:grpSpPr bwMode="auto">
              <a:xfrm>
                <a:off x="55" y="83"/>
                <a:ext cx="283" cy="217"/>
                <a:chOff x="0" y="0"/>
                <a:chExt cx="283" cy="216"/>
              </a:xfrm>
            </p:grpSpPr>
            <p:sp>
              <p:nvSpPr>
                <p:cNvPr id="156703" name="AutoShape 143"/>
                <p:cNvSpPr>
                  <a:spLocks/>
                </p:cNvSpPr>
                <p:nvPr/>
              </p:nvSpPr>
              <p:spPr bwMode="auto">
                <a:xfrm>
                  <a:off x="0" y="0"/>
                  <a:ext cx="283" cy="216"/>
                </a:xfrm>
                <a:custGeom>
                  <a:avLst/>
                  <a:gdLst>
                    <a:gd name="T0" fmla="*/ 0 w 21600"/>
                    <a:gd name="T1" fmla="*/ 0 h 21600"/>
                    <a:gd name="T2" fmla="*/ 21600 w 21600"/>
                    <a:gd name="T3" fmla="*/ 21600 h 21600"/>
                  </a:gdLst>
                  <a:ahLst/>
                  <a:cxnLst>
                    <a:cxn ang="0">
                      <a:pos x="21600" y="21600"/>
                    </a:cxn>
                    <a:cxn ang="0">
                      <a:pos x="0" y="21600"/>
                    </a:cxn>
                    <a:cxn ang="0">
                      <a:pos x="0" y="0"/>
                    </a:cxn>
                    <a:cxn ang="0">
                      <a:pos x="21600" y="0"/>
                    </a:cxn>
                    <a:cxn ang="0">
                      <a:pos x="21600" y="21600"/>
                    </a:cxn>
                    <a:cxn ang="0">
                      <a:pos x="21023" y="2392"/>
                    </a:cxn>
                    <a:cxn ang="0">
                      <a:pos x="604" y="2392"/>
                    </a:cxn>
                    <a:cxn ang="0">
                      <a:pos x="604" y="20677"/>
                    </a:cxn>
                    <a:cxn ang="0">
                      <a:pos x="21023" y="20677"/>
                    </a:cxn>
                    <a:cxn ang="0">
                      <a:pos x="21023" y="2392"/>
                    </a:cxn>
                    <a:cxn ang="0">
                      <a:pos x="21023" y="2392"/>
                    </a:cxn>
                  </a:cxnLst>
                  <a:rect l="T0" t="T1" r="T2" b="T3"/>
                  <a:pathLst>
                    <a:path w="21600" h="21600">
                      <a:moveTo>
                        <a:pt x="21600" y="21600"/>
                      </a:moveTo>
                      <a:lnTo>
                        <a:pt x="0" y="21600"/>
                      </a:lnTo>
                      <a:lnTo>
                        <a:pt x="0" y="0"/>
                      </a:lnTo>
                      <a:lnTo>
                        <a:pt x="21600" y="0"/>
                      </a:lnTo>
                      <a:lnTo>
                        <a:pt x="21600" y="21600"/>
                      </a:lnTo>
                      <a:close/>
                      <a:moveTo>
                        <a:pt x="21023" y="2392"/>
                      </a:moveTo>
                      <a:lnTo>
                        <a:pt x="604" y="2392"/>
                      </a:lnTo>
                      <a:lnTo>
                        <a:pt x="604" y="20677"/>
                      </a:lnTo>
                      <a:lnTo>
                        <a:pt x="21023" y="20677"/>
                      </a:lnTo>
                      <a:lnTo>
                        <a:pt x="21023" y="2392"/>
                      </a:lnTo>
                      <a:close/>
                      <a:moveTo>
                        <a:pt x="21023" y="2392"/>
                      </a:moveTo>
                    </a:path>
                  </a:pathLst>
                </a:custGeom>
                <a:solidFill>
                  <a:schemeClr val="accent1"/>
                </a:solidFill>
                <a:ln w="9525">
                  <a:noFill/>
                  <a:round/>
                  <a:headEnd/>
                  <a:tailEnd/>
                </a:ln>
              </p:spPr>
              <p:txBody>
                <a:bodyPr lIns="0" tIns="0" rIns="0" bIns="0"/>
                <a:lstStyle/>
                <a:p>
                  <a:endParaRPr lang="en-US"/>
                </a:p>
              </p:txBody>
            </p:sp>
            <p:sp>
              <p:nvSpPr>
                <p:cNvPr id="156704" name="AutoShape 144"/>
                <p:cNvSpPr>
                  <a:spLocks/>
                </p:cNvSpPr>
                <p:nvPr/>
              </p:nvSpPr>
              <p:spPr bwMode="auto">
                <a:xfrm>
                  <a:off x="178" y="44"/>
                  <a:ext cx="88" cy="67"/>
                </a:xfrm>
                <a:custGeom>
                  <a:avLst/>
                  <a:gdLst>
                    <a:gd name="T0" fmla="*/ 0 w 21600"/>
                    <a:gd name="T1" fmla="*/ 0 h 21600"/>
                    <a:gd name="T2" fmla="*/ 21600 w 21600"/>
                    <a:gd name="T3" fmla="*/ 21600 h 21600"/>
                  </a:gdLst>
                  <a:ahLst/>
                  <a:cxnLst>
                    <a:cxn ang="0">
                      <a:pos x="21600" y="21600"/>
                    </a:cxn>
                    <a:cxn ang="0">
                      <a:pos x="0" y="21600"/>
                    </a:cxn>
                    <a:cxn ang="0">
                      <a:pos x="0" y="0"/>
                    </a:cxn>
                    <a:cxn ang="0">
                      <a:pos x="21600" y="0"/>
                    </a:cxn>
                    <a:cxn ang="0">
                      <a:pos x="21600" y="21600"/>
                    </a:cxn>
                    <a:cxn ang="0">
                      <a:pos x="1440" y="19837"/>
                    </a:cxn>
                    <a:cxn ang="0">
                      <a:pos x="20160" y="19837"/>
                    </a:cxn>
                    <a:cxn ang="0">
                      <a:pos x="20160" y="1873"/>
                    </a:cxn>
                    <a:cxn ang="0">
                      <a:pos x="1440" y="1873"/>
                    </a:cxn>
                    <a:cxn ang="0">
                      <a:pos x="1440" y="19837"/>
                    </a:cxn>
                    <a:cxn ang="0">
                      <a:pos x="1440" y="19837"/>
                    </a:cxn>
                  </a:cxnLst>
                  <a:rect l="T0" t="T1" r="T2" b="T3"/>
                  <a:pathLst>
                    <a:path w="21600" h="21600">
                      <a:moveTo>
                        <a:pt x="21600" y="21600"/>
                      </a:moveTo>
                      <a:lnTo>
                        <a:pt x="0" y="21600"/>
                      </a:lnTo>
                      <a:lnTo>
                        <a:pt x="0" y="0"/>
                      </a:lnTo>
                      <a:lnTo>
                        <a:pt x="21600" y="0"/>
                      </a:lnTo>
                      <a:lnTo>
                        <a:pt x="21600" y="21600"/>
                      </a:lnTo>
                      <a:close/>
                      <a:moveTo>
                        <a:pt x="1440" y="19837"/>
                      </a:moveTo>
                      <a:lnTo>
                        <a:pt x="20160" y="19837"/>
                      </a:lnTo>
                      <a:lnTo>
                        <a:pt x="20160" y="1873"/>
                      </a:lnTo>
                      <a:lnTo>
                        <a:pt x="1440" y="1873"/>
                      </a:lnTo>
                      <a:lnTo>
                        <a:pt x="1440" y="19837"/>
                      </a:lnTo>
                      <a:close/>
                      <a:moveTo>
                        <a:pt x="1440" y="19837"/>
                      </a:moveTo>
                    </a:path>
                  </a:pathLst>
                </a:custGeom>
                <a:solidFill>
                  <a:schemeClr val="accent1"/>
                </a:solidFill>
                <a:ln w="9525">
                  <a:noFill/>
                  <a:round/>
                  <a:headEnd/>
                  <a:tailEnd/>
                </a:ln>
              </p:spPr>
              <p:txBody>
                <a:bodyPr lIns="0" tIns="0" rIns="0" bIns="0"/>
                <a:lstStyle/>
                <a:p>
                  <a:endParaRPr lang="en-US"/>
                </a:p>
              </p:txBody>
            </p:sp>
            <p:sp>
              <p:nvSpPr>
                <p:cNvPr id="156705" name="AutoShape 145"/>
                <p:cNvSpPr>
                  <a:spLocks/>
                </p:cNvSpPr>
                <p:nvPr/>
              </p:nvSpPr>
              <p:spPr bwMode="auto">
                <a:xfrm>
                  <a:off x="178" y="145"/>
                  <a:ext cx="88" cy="44"/>
                </a:xfrm>
                <a:custGeom>
                  <a:avLst/>
                  <a:gdLst>
                    <a:gd name="T0" fmla="*/ 0 w 21600"/>
                    <a:gd name="T1" fmla="*/ 0 h 21600"/>
                    <a:gd name="T2" fmla="*/ 21600 w 21600"/>
                    <a:gd name="T3" fmla="*/ 21600 h 21600"/>
                  </a:gdLst>
                  <a:ahLst/>
                  <a:cxnLst>
                    <a:cxn ang="0">
                      <a:pos x="21600" y="21600"/>
                    </a:cxn>
                    <a:cxn ang="0">
                      <a:pos x="0" y="21600"/>
                    </a:cxn>
                    <a:cxn ang="0">
                      <a:pos x="0" y="0"/>
                    </a:cxn>
                    <a:cxn ang="0">
                      <a:pos x="21600" y="0"/>
                    </a:cxn>
                    <a:cxn ang="0">
                      <a:pos x="21600" y="21600"/>
                    </a:cxn>
                    <a:cxn ang="0">
                      <a:pos x="1440" y="18731"/>
                    </a:cxn>
                    <a:cxn ang="0">
                      <a:pos x="20160" y="18731"/>
                    </a:cxn>
                    <a:cxn ang="0">
                      <a:pos x="20160" y="3038"/>
                    </a:cxn>
                    <a:cxn ang="0">
                      <a:pos x="1440" y="3038"/>
                    </a:cxn>
                    <a:cxn ang="0">
                      <a:pos x="1440" y="18731"/>
                    </a:cxn>
                    <a:cxn ang="0">
                      <a:pos x="1440" y="18731"/>
                    </a:cxn>
                  </a:cxnLst>
                  <a:rect l="T0" t="T1" r="T2" b="T3"/>
                  <a:pathLst>
                    <a:path w="21600" h="21600">
                      <a:moveTo>
                        <a:pt x="21600" y="21600"/>
                      </a:moveTo>
                      <a:lnTo>
                        <a:pt x="0" y="21600"/>
                      </a:lnTo>
                      <a:lnTo>
                        <a:pt x="0" y="0"/>
                      </a:lnTo>
                      <a:lnTo>
                        <a:pt x="21600" y="0"/>
                      </a:lnTo>
                      <a:lnTo>
                        <a:pt x="21600" y="21600"/>
                      </a:lnTo>
                      <a:close/>
                      <a:moveTo>
                        <a:pt x="1440" y="18731"/>
                      </a:moveTo>
                      <a:lnTo>
                        <a:pt x="20160" y="18731"/>
                      </a:lnTo>
                      <a:lnTo>
                        <a:pt x="20160" y="3038"/>
                      </a:lnTo>
                      <a:lnTo>
                        <a:pt x="1440" y="3038"/>
                      </a:lnTo>
                      <a:lnTo>
                        <a:pt x="1440" y="18731"/>
                      </a:lnTo>
                      <a:close/>
                      <a:moveTo>
                        <a:pt x="1440" y="18731"/>
                      </a:moveTo>
                    </a:path>
                  </a:pathLst>
                </a:custGeom>
                <a:solidFill>
                  <a:schemeClr val="accent1"/>
                </a:solidFill>
                <a:ln w="9525">
                  <a:noFill/>
                  <a:round/>
                  <a:headEnd/>
                  <a:tailEnd/>
                </a:ln>
              </p:spPr>
              <p:txBody>
                <a:bodyPr lIns="0" tIns="0" rIns="0" bIns="0"/>
                <a:lstStyle/>
                <a:p>
                  <a:endParaRPr lang="en-US"/>
                </a:p>
              </p:txBody>
            </p:sp>
          </p:grpSp>
        </p:grpSp>
      </p:grpSp>
    </p:spTree>
    <p:extLst>
      <p:ext uri="{BB962C8B-B14F-4D97-AF65-F5344CB8AC3E}">
        <p14:creationId xmlns:p14="http://schemas.microsoft.com/office/powerpoint/2010/main" val="26064438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Line 1"/>
          <p:cNvSpPr>
            <a:spLocks noChangeShapeType="1"/>
          </p:cNvSpPr>
          <p:nvPr/>
        </p:nvSpPr>
        <p:spPr bwMode="auto">
          <a:xfrm>
            <a:off x="260078" y="549176"/>
            <a:ext cx="8619381" cy="0"/>
          </a:xfrm>
          <a:prstGeom prst="line">
            <a:avLst/>
          </a:prstGeom>
          <a:noFill/>
          <a:ln w="9525">
            <a:solidFill>
              <a:srgbClr val="000000"/>
            </a:solidFill>
            <a:round/>
            <a:headEnd/>
            <a:tailEnd/>
          </a:ln>
        </p:spPr>
        <p:txBody>
          <a:bodyPr lIns="0" tIns="0" rIns="0" bIns="0"/>
          <a:lstStyle/>
          <a:p>
            <a:endParaRPr lang="en-US"/>
          </a:p>
        </p:txBody>
      </p:sp>
      <p:sp>
        <p:nvSpPr>
          <p:cNvPr id="164867" name="Rectangle 2"/>
          <p:cNvSpPr>
            <a:spLocks/>
          </p:cNvSpPr>
          <p:nvPr/>
        </p:nvSpPr>
        <p:spPr bwMode="auto">
          <a:xfrm>
            <a:off x="4980533" y="6670476"/>
            <a:ext cx="3071813" cy="178594"/>
          </a:xfrm>
          <a:prstGeom prst="rect">
            <a:avLst/>
          </a:prstGeom>
          <a:noFill/>
          <a:ln w="9525">
            <a:noFill/>
            <a:miter lim="800000"/>
            <a:headEnd/>
            <a:tailEnd/>
          </a:ln>
        </p:spPr>
        <p:txBody>
          <a:bodyPr lIns="26788" tIns="26788" rIns="26788" bIns="26788"/>
          <a:lstStyle/>
          <a:p>
            <a:pPr algn="r"/>
            <a:r>
              <a:rPr lang="en-US" sz="800">
                <a:ea typeface="ＭＳ Ｐゴシック" pitchFamily="34" charset="-128"/>
                <a:cs typeface="Arial" charset="0"/>
                <a:sym typeface="Arial" charset="0"/>
              </a:rPr>
              <a:t>© 2012 IBM Corporation</a:t>
            </a:r>
          </a:p>
        </p:txBody>
      </p:sp>
      <p:pic>
        <p:nvPicPr>
          <p:cNvPr id="164868" name="Picture 3"/>
          <p:cNvPicPr>
            <a:picLocks noChangeAspect="1" noChangeArrowheads="1"/>
          </p:cNvPicPr>
          <p:nvPr/>
        </p:nvPicPr>
        <p:blipFill>
          <a:blip r:embed="rId2"/>
          <a:srcRect/>
          <a:stretch>
            <a:fillRect/>
          </a:stretch>
        </p:blipFill>
        <p:spPr bwMode="auto">
          <a:xfrm>
            <a:off x="180827" y="150689"/>
            <a:ext cx="1060400" cy="402952"/>
          </a:xfrm>
          <a:prstGeom prst="rect">
            <a:avLst/>
          </a:prstGeom>
          <a:noFill/>
          <a:ln w="9525">
            <a:noFill/>
            <a:miter lim="800000"/>
            <a:headEnd/>
            <a:tailEnd/>
          </a:ln>
        </p:spPr>
      </p:pic>
      <p:pic>
        <p:nvPicPr>
          <p:cNvPr id="164869" name="Picture 4"/>
          <p:cNvPicPr>
            <a:picLocks noChangeAspect="1" noChangeArrowheads="1"/>
          </p:cNvPicPr>
          <p:nvPr/>
        </p:nvPicPr>
        <p:blipFill>
          <a:blip r:embed="rId3"/>
          <a:srcRect/>
          <a:stretch>
            <a:fillRect/>
          </a:stretch>
        </p:blipFill>
        <p:spPr bwMode="auto">
          <a:xfrm>
            <a:off x="1294805" y="250031"/>
            <a:ext cx="1463353" cy="303609"/>
          </a:xfrm>
          <a:prstGeom prst="rect">
            <a:avLst/>
          </a:prstGeom>
          <a:noFill/>
          <a:ln w="9525">
            <a:noFill/>
            <a:miter lim="800000"/>
            <a:headEnd/>
            <a:tailEnd/>
          </a:ln>
        </p:spPr>
      </p:pic>
      <p:pic>
        <p:nvPicPr>
          <p:cNvPr id="164870" name="Picture 5"/>
          <p:cNvPicPr>
            <a:picLocks noChangeArrowheads="1"/>
          </p:cNvPicPr>
          <p:nvPr/>
        </p:nvPicPr>
        <p:blipFill>
          <a:blip r:embed="rId4"/>
          <a:srcRect/>
          <a:stretch>
            <a:fillRect/>
          </a:stretch>
        </p:blipFill>
        <p:spPr bwMode="auto">
          <a:xfrm>
            <a:off x="6460629" y="5581"/>
            <a:ext cx="4446984" cy="6858000"/>
          </a:xfrm>
          <a:prstGeom prst="rect">
            <a:avLst/>
          </a:prstGeom>
          <a:noFill/>
          <a:ln w="9525">
            <a:noFill/>
            <a:miter lim="800000"/>
            <a:headEnd/>
            <a:tailEnd/>
          </a:ln>
        </p:spPr>
      </p:pic>
      <p:sp>
        <p:nvSpPr>
          <p:cNvPr id="164871" name="Rectangle 6"/>
          <p:cNvSpPr>
            <a:spLocks noGrp="1" noChangeArrowheads="1"/>
          </p:cNvSpPr>
          <p:nvPr>
            <p:ph type="title"/>
          </p:nvPr>
        </p:nvSpPr>
        <p:spPr bwMode="auto">
          <a:xfrm>
            <a:off x="232172" y="592709"/>
            <a:ext cx="8652867" cy="514573"/>
          </a:xfrm>
          <a:noFill/>
          <a:ln>
            <a:miter lim="800000"/>
            <a:headEnd/>
            <a:tailEnd/>
          </a:ln>
        </p:spPr>
        <p:txBody>
          <a:bodyPr wrap="square" lIns="26788" tIns="26788" rIns="26788" bIns="26788" numCol="1" anchor="t" anchorCtr="0" compatLnSpc="1">
            <a:prstTxWarp prst="textNoShape">
              <a:avLst/>
            </a:prstTxWarp>
          </a:bodyPr>
          <a:lstStyle/>
          <a:p>
            <a:pPr eaLnBrk="1" hangingPunct="1"/>
            <a:r>
              <a:rPr lang="en-US" sz="2000">
                <a:cs typeface="Arial Bold" pitchFamily="34" charset="0"/>
              </a:rPr>
              <a:t>Virtual Systems</a:t>
            </a:r>
            <a:endParaRPr lang="en-US" sz="2000"/>
          </a:p>
        </p:txBody>
      </p:sp>
      <p:sp>
        <p:nvSpPr>
          <p:cNvPr id="164872" name="Rectangle 7"/>
          <p:cNvSpPr>
            <a:spLocks noGrp="1" noChangeArrowheads="1"/>
          </p:cNvSpPr>
          <p:nvPr>
            <p:ph type="body" idx="1"/>
          </p:nvPr>
        </p:nvSpPr>
        <p:spPr bwMode="auto">
          <a:xfrm>
            <a:off x="436439" y="1106165"/>
            <a:ext cx="6858000" cy="5750719"/>
          </a:xfrm>
          <a:noFill/>
          <a:ln>
            <a:miter lim="800000"/>
            <a:headEnd/>
            <a:tailEnd/>
          </a:ln>
        </p:spPr>
        <p:txBody>
          <a:bodyPr wrap="square" lIns="26788" tIns="26788" rIns="26788" bIns="26788" numCol="1" anchor="t" anchorCtr="0" compatLnSpc="1">
            <a:prstTxWarp prst="textNoShape">
              <a:avLst/>
            </a:prstTxWarp>
          </a:bodyPr>
          <a:lstStyle/>
          <a:p>
            <a:pPr eaLnBrk="1" hangingPunct="1">
              <a:spcBef>
                <a:spcPct val="0"/>
              </a:spcBef>
            </a:pPr>
            <a:r>
              <a:rPr lang="en-US" sz="1700"/>
              <a:t>Virtual Systems patterns are a logical representation of a recurring topology for a given set of deployment requirements</a:t>
            </a:r>
            <a:endParaRPr lang="en-US" smtClean="0"/>
          </a:p>
          <a:p>
            <a:pPr marL="335968" lvl="1" eaLnBrk="1" hangingPunct="1">
              <a:spcBef>
                <a:spcPts val="562"/>
              </a:spcBef>
            </a:pPr>
            <a:r>
              <a:rPr lang="en-US"/>
              <a:t>For example: WebSphere Application Server Cluster pattern containing Deployment Manager, one or more Custom Nodes, IBM Http Server and configuration scripts for installing applications to the topology</a:t>
            </a:r>
            <a:endParaRPr lang="en-US" smtClean="0"/>
          </a:p>
          <a:p>
            <a:pPr eaLnBrk="1" hangingPunct="1">
              <a:spcBef>
                <a:spcPts val="562"/>
              </a:spcBef>
            </a:pPr>
            <a:r>
              <a:rPr lang="en-US" sz="1700"/>
              <a:t>PureApplication System includes pre-loaded Virtual System patterns based on years of best practices</a:t>
            </a:r>
          </a:p>
        </p:txBody>
      </p:sp>
      <p:pic>
        <p:nvPicPr>
          <p:cNvPr id="164873" name="Picture 8"/>
          <p:cNvPicPr>
            <a:picLocks noChangeAspect="1" noChangeArrowheads="1"/>
          </p:cNvPicPr>
          <p:nvPr/>
        </p:nvPicPr>
        <p:blipFill>
          <a:blip r:embed="rId5"/>
          <a:srcRect/>
          <a:stretch>
            <a:fillRect/>
          </a:stretch>
        </p:blipFill>
        <p:spPr bwMode="auto">
          <a:xfrm>
            <a:off x="848320" y="3948038"/>
            <a:ext cx="5259586" cy="2263676"/>
          </a:xfrm>
          <a:prstGeom prst="rect">
            <a:avLst/>
          </a:prstGeom>
          <a:noFill/>
          <a:ln w="9525">
            <a:solidFill>
              <a:srgbClr val="000000"/>
            </a:solidFill>
            <a:miter lim="800000"/>
            <a:headEnd/>
            <a:tailEnd/>
          </a:ln>
        </p:spPr>
      </p:pic>
      <p:sp>
        <p:nvSpPr>
          <p:cNvPr id="44041" name="Rectangle 9"/>
          <p:cNvSpPr>
            <a:spLocks/>
          </p:cNvSpPr>
          <p:nvPr/>
        </p:nvSpPr>
        <p:spPr bwMode="auto">
          <a:xfrm>
            <a:off x="1198882" y="3602013"/>
            <a:ext cx="1804771" cy="254154"/>
          </a:xfrm>
          <a:prstGeom prst="rect">
            <a:avLst/>
          </a:prstGeom>
          <a:noFill/>
          <a:ln>
            <a:noFill/>
          </a:ln>
          <a:effectLst>
            <a:outerShdw blurRad="12700" dist="17961" dir="2700000" algn="ctr" rotWithShape="0">
              <a:srgbClr val="5E8495">
                <a:alpha val="50000"/>
              </a:srgbClr>
            </a:outerShdw>
          </a:effectLst>
          <a:extLst/>
        </p:spPr>
        <p:txBody>
          <a:bodyPr wrap="none" lIns="26788" tIns="26788" rIns="26788" bIns="26788">
            <a:spAutoFit/>
          </a:bodyPr>
          <a:lstStyle/>
          <a:p>
            <a:pPr marL="139522" indent="-139522" algn="ctr">
              <a:defRPr/>
            </a:pPr>
            <a:r>
              <a:rPr lang="en-US" sz="1300">
                <a:cs typeface="Arial" charset="0"/>
                <a:sym typeface="Arial" charset="0"/>
              </a:rPr>
              <a:t>Virtual System Diagram</a:t>
            </a:r>
          </a:p>
        </p:txBody>
      </p:sp>
    </p:spTree>
    <p:extLst>
      <p:ext uri="{BB962C8B-B14F-4D97-AF65-F5344CB8AC3E}">
        <p14:creationId xmlns:p14="http://schemas.microsoft.com/office/powerpoint/2010/main" val="12898815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Line 1"/>
          <p:cNvSpPr>
            <a:spLocks noChangeShapeType="1"/>
          </p:cNvSpPr>
          <p:nvPr/>
        </p:nvSpPr>
        <p:spPr bwMode="auto">
          <a:xfrm>
            <a:off x="260078" y="549176"/>
            <a:ext cx="8619381" cy="0"/>
          </a:xfrm>
          <a:prstGeom prst="line">
            <a:avLst/>
          </a:prstGeom>
          <a:noFill/>
          <a:ln w="9525">
            <a:solidFill>
              <a:srgbClr val="000000"/>
            </a:solidFill>
            <a:round/>
            <a:headEnd/>
            <a:tailEnd/>
          </a:ln>
        </p:spPr>
        <p:txBody>
          <a:bodyPr lIns="0" tIns="0" rIns="0" bIns="0"/>
          <a:lstStyle/>
          <a:p>
            <a:endParaRPr lang="en-US"/>
          </a:p>
        </p:txBody>
      </p:sp>
      <p:sp>
        <p:nvSpPr>
          <p:cNvPr id="171011" name="Rectangle 2"/>
          <p:cNvSpPr>
            <a:spLocks/>
          </p:cNvSpPr>
          <p:nvPr/>
        </p:nvSpPr>
        <p:spPr bwMode="auto">
          <a:xfrm>
            <a:off x="4980533" y="6670476"/>
            <a:ext cx="3071813" cy="178594"/>
          </a:xfrm>
          <a:prstGeom prst="rect">
            <a:avLst/>
          </a:prstGeom>
          <a:noFill/>
          <a:ln w="9525">
            <a:noFill/>
            <a:miter lim="800000"/>
            <a:headEnd/>
            <a:tailEnd/>
          </a:ln>
        </p:spPr>
        <p:txBody>
          <a:bodyPr lIns="26788" tIns="26788" rIns="26788" bIns="26788"/>
          <a:lstStyle/>
          <a:p>
            <a:pPr algn="r"/>
            <a:r>
              <a:rPr lang="en-US" sz="800">
                <a:ea typeface="ＭＳ Ｐゴシック" pitchFamily="34" charset="-128"/>
                <a:cs typeface="Arial" charset="0"/>
                <a:sym typeface="Arial" charset="0"/>
              </a:rPr>
              <a:t>© 2012 IBM Corporation</a:t>
            </a:r>
          </a:p>
        </p:txBody>
      </p:sp>
      <p:pic>
        <p:nvPicPr>
          <p:cNvPr id="171012" name="Picture 3"/>
          <p:cNvPicPr>
            <a:picLocks noChangeAspect="1" noChangeArrowheads="1"/>
          </p:cNvPicPr>
          <p:nvPr/>
        </p:nvPicPr>
        <p:blipFill>
          <a:blip r:embed="rId3"/>
          <a:srcRect/>
          <a:stretch>
            <a:fillRect/>
          </a:stretch>
        </p:blipFill>
        <p:spPr bwMode="auto">
          <a:xfrm>
            <a:off x="180827" y="150689"/>
            <a:ext cx="1060400" cy="402952"/>
          </a:xfrm>
          <a:prstGeom prst="rect">
            <a:avLst/>
          </a:prstGeom>
          <a:noFill/>
          <a:ln w="9525">
            <a:noFill/>
            <a:miter lim="800000"/>
            <a:headEnd/>
            <a:tailEnd/>
          </a:ln>
        </p:spPr>
      </p:pic>
      <p:pic>
        <p:nvPicPr>
          <p:cNvPr id="171013" name="Picture 4"/>
          <p:cNvPicPr>
            <a:picLocks noChangeAspect="1" noChangeArrowheads="1"/>
          </p:cNvPicPr>
          <p:nvPr/>
        </p:nvPicPr>
        <p:blipFill>
          <a:blip r:embed="rId4"/>
          <a:srcRect/>
          <a:stretch>
            <a:fillRect/>
          </a:stretch>
        </p:blipFill>
        <p:spPr bwMode="auto">
          <a:xfrm>
            <a:off x="1294805" y="250031"/>
            <a:ext cx="1463353" cy="303609"/>
          </a:xfrm>
          <a:prstGeom prst="rect">
            <a:avLst/>
          </a:prstGeom>
          <a:noFill/>
          <a:ln w="9525">
            <a:noFill/>
            <a:miter lim="800000"/>
            <a:headEnd/>
            <a:tailEnd/>
          </a:ln>
        </p:spPr>
      </p:pic>
      <p:pic>
        <p:nvPicPr>
          <p:cNvPr id="171014" name="Picture 5"/>
          <p:cNvPicPr>
            <a:picLocks noChangeArrowheads="1"/>
          </p:cNvPicPr>
          <p:nvPr/>
        </p:nvPicPr>
        <p:blipFill>
          <a:blip r:embed="rId5"/>
          <a:srcRect/>
          <a:stretch>
            <a:fillRect/>
          </a:stretch>
        </p:blipFill>
        <p:spPr bwMode="auto">
          <a:xfrm>
            <a:off x="6460629" y="5581"/>
            <a:ext cx="4446984" cy="6858000"/>
          </a:xfrm>
          <a:prstGeom prst="rect">
            <a:avLst/>
          </a:prstGeom>
          <a:noFill/>
          <a:ln w="9525">
            <a:noFill/>
            <a:miter lim="800000"/>
            <a:headEnd/>
            <a:tailEnd/>
          </a:ln>
        </p:spPr>
      </p:pic>
      <p:sp>
        <p:nvSpPr>
          <p:cNvPr id="171015" name="Rectangle 6"/>
          <p:cNvSpPr>
            <a:spLocks noGrp="1" noChangeArrowheads="1"/>
          </p:cNvSpPr>
          <p:nvPr>
            <p:ph type="title"/>
          </p:nvPr>
        </p:nvSpPr>
        <p:spPr bwMode="auto">
          <a:xfrm>
            <a:off x="250031" y="610568"/>
            <a:ext cx="8765605" cy="988963"/>
          </a:xfrm>
          <a:noFill/>
          <a:ln>
            <a:miter lim="800000"/>
            <a:headEnd/>
            <a:tailEnd/>
          </a:ln>
        </p:spPr>
        <p:txBody>
          <a:bodyPr wrap="square" lIns="0" tIns="0" rIns="0" bIns="0" numCol="1" anchor="t" anchorCtr="0" compatLnSpc="1">
            <a:prstTxWarp prst="textNoShape">
              <a:avLst/>
            </a:prstTxWarp>
          </a:bodyPr>
          <a:lstStyle/>
          <a:p>
            <a:pPr eaLnBrk="1" hangingPunct="1"/>
            <a:r>
              <a:rPr lang="en-US" smtClean="0">
                <a:cs typeface="Arial Bold" pitchFamily="34" charset="0"/>
              </a:rPr>
              <a:t>PureExperience: IBM</a:t>
            </a:r>
            <a:r>
              <a:rPr lang="ja-JP" altLang="en-US" smtClean="0">
                <a:cs typeface="Arial Bold" pitchFamily="34" charset="0"/>
              </a:rPr>
              <a:t>’</a:t>
            </a:r>
            <a:r>
              <a:rPr lang="en-US" smtClean="0">
                <a:cs typeface="Arial Bold" pitchFamily="34" charset="0"/>
              </a:rPr>
              <a:t>s investment to </a:t>
            </a:r>
            <a:r>
              <a:rPr lang="en-US" smtClean="0">
                <a:latin typeface="Arial Bold Italic" pitchFamily="34" charset="0"/>
                <a:cs typeface="Arial Bold Italic" pitchFamily="34" charset="0"/>
                <a:sym typeface="Arial Bold Italic" pitchFamily="34" charset="0"/>
              </a:rPr>
              <a:t>prove it</a:t>
            </a:r>
            <a:endParaRPr lang="en-US" smtClean="0">
              <a:latin typeface="Arial Bold Italic" pitchFamily="34" charset="0"/>
              <a:sym typeface="Arial Bold Italic" pitchFamily="34" charset="0"/>
            </a:endParaRPr>
          </a:p>
        </p:txBody>
      </p:sp>
      <p:sp>
        <p:nvSpPr>
          <p:cNvPr id="171016" name="Rectangle 7"/>
          <p:cNvSpPr>
            <a:spLocks/>
          </p:cNvSpPr>
          <p:nvPr/>
        </p:nvSpPr>
        <p:spPr bwMode="auto">
          <a:xfrm>
            <a:off x="848320" y="1768078"/>
            <a:ext cx="5715000" cy="3009305"/>
          </a:xfrm>
          <a:prstGeom prst="rect">
            <a:avLst/>
          </a:prstGeom>
          <a:noFill/>
          <a:ln w="9525">
            <a:noFill/>
            <a:miter lim="800000"/>
            <a:headEnd/>
            <a:tailEnd/>
          </a:ln>
        </p:spPr>
        <p:txBody>
          <a:bodyPr lIns="26788" tIns="26788" rIns="26788" bIns="26788"/>
          <a:lstStyle/>
          <a:p>
            <a:pPr marL="428610" indent="-428610">
              <a:lnSpc>
                <a:spcPct val="90000"/>
              </a:lnSpc>
              <a:tabLst>
                <a:tab pos="0" algn="l"/>
                <a:tab pos="910796" algn="l"/>
                <a:tab pos="1830521" algn="l"/>
                <a:tab pos="2741317" algn="l"/>
                <a:tab pos="3661042" algn="l"/>
                <a:tab pos="4571837" algn="l"/>
                <a:tab pos="5482633" algn="l"/>
                <a:tab pos="6402358" algn="l"/>
                <a:tab pos="7313154" algn="l"/>
                <a:tab pos="8232879" algn="l"/>
                <a:tab pos="9143675" algn="l"/>
                <a:tab pos="10054471" algn="l"/>
              </a:tabLst>
            </a:pPr>
            <a:r>
              <a:rPr lang="en-US" sz="1700" dirty="0">
                <a:latin typeface="Arial Bold" pitchFamily="34" charset="0"/>
                <a:ea typeface="ＭＳ Ｐゴシック" pitchFamily="34" charset="-128"/>
                <a:cs typeface="Arial Bold" pitchFamily="34" charset="0"/>
                <a:sym typeface="Arial Bold" pitchFamily="34" charset="0"/>
              </a:rPr>
              <a:t>IBM </a:t>
            </a:r>
            <a:r>
              <a:rPr lang="en-US" sz="1700" dirty="0" err="1">
                <a:latin typeface="Arial Bold" pitchFamily="34" charset="0"/>
                <a:ea typeface="ＭＳ Ｐゴシック" pitchFamily="34" charset="-128"/>
                <a:cs typeface="Arial Bold" pitchFamily="34" charset="0"/>
                <a:sym typeface="Arial Bold" pitchFamily="34" charset="0"/>
              </a:rPr>
              <a:t>PureExperience</a:t>
            </a:r>
            <a:r>
              <a:rPr lang="en-US" sz="1700" dirty="0">
                <a:latin typeface="Arial Bold" pitchFamily="34" charset="0"/>
                <a:ea typeface="ＭＳ Ｐゴシック" pitchFamily="34" charset="-128"/>
                <a:cs typeface="Arial Bold" pitchFamily="34" charset="0"/>
                <a:sym typeface="Arial Bold" pitchFamily="34" charset="0"/>
              </a:rPr>
              <a:t> </a:t>
            </a:r>
            <a:endParaRPr lang="en-US" sz="1700" dirty="0">
              <a:ea typeface="ＭＳ Ｐゴシック" pitchFamily="34" charset="-128"/>
              <a:cs typeface="Lucida Grande"/>
              <a:sym typeface="Arial" charset="0"/>
            </a:endParaRPr>
          </a:p>
          <a:p>
            <a:pPr marL="428610" indent="-428610">
              <a:lnSpc>
                <a:spcPct val="90000"/>
              </a:lnSpc>
              <a:tabLst>
                <a:tab pos="0" algn="l"/>
                <a:tab pos="910796" algn="l"/>
                <a:tab pos="1830521" algn="l"/>
                <a:tab pos="2741317" algn="l"/>
                <a:tab pos="3661042" algn="l"/>
                <a:tab pos="4571837" algn="l"/>
                <a:tab pos="5482633" algn="l"/>
                <a:tab pos="6402358" algn="l"/>
                <a:tab pos="7313154" algn="l"/>
                <a:tab pos="8232879" algn="l"/>
                <a:tab pos="9143675" algn="l"/>
                <a:tab pos="10054471" algn="l"/>
              </a:tabLst>
            </a:pPr>
            <a:r>
              <a:rPr lang="en-US" sz="1700" dirty="0">
                <a:latin typeface="Arial Bold" pitchFamily="34" charset="0"/>
                <a:ea typeface="ＭＳ Ｐゴシック" pitchFamily="34" charset="-128"/>
                <a:cs typeface="Arial Bold" pitchFamily="34" charset="0"/>
                <a:sym typeface="Arial Bold" pitchFamily="34" charset="0"/>
              </a:rPr>
              <a:t>Offers the following at no charge:</a:t>
            </a:r>
            <a:endParaRPr lang="en-US" sz="1700" dirty="0">
              <a:ea typeface="ＭＳ Ｐゴシック" pitchFamily="34" charset="-128"/>
              <a:cs typeface="Lucida Grande"/>
              <a:sym typeface="Arial" charset="0"/>
            </a:endParaRPr>
          </a:p>
          <a:p>
            <a:pPr marL="428610" indent="-428610">
              <a:lnSpc>
                <a:spcPct val="90000"/>
              </a:lnSpc>
              <a:buClr>
                <a:srgbClr val="000000"/>
              </a:buClr>
              <a:buSzPct val="100000"/>
              <a:buFont typeface="Arial" charset="0"/>
              <a:buChar char="•"/>
              <a:tabLst>
                <a:tab pos="0" algn="l"/>
                <a:tab pos="910796" algn="l"/>
                <a:tab pos="1830521" algn="l"/>
                <a:tab pos="2741317" algn="l"/>
                <a:tab pos="3661042" algn="l"/>
                <a:tab pos="4571837" algn="l"/>
                <a:tab pos="5482633" algn="l"/>
                <a:tab pos="6402358" algn="l"/>
                <a:tab pos="7313154" algn="l"/>
                <a:tab pos="8232879" algn="l"/>
                <a:tab pos="9143675" algn="l"/>
                <a:tab pos="10054471" algn="l"/>
              </a:tabLst>
            </a:pPr>
            <a:endParaRPr lang="en-US" sz="1700" dirty="0">
              <a:ea typeface="ＭＳ Ｐゴシック" pitchFamily="34" charset="-128"/>
              <a:cs typeface="Lucida Grande"/>
              <a:sym typeface="Arial" charset="0"/>
            </a:endParaRPr>
          </a:p>
          <a:p>
            <a:pPr marL="428610" indent="-428610">
              <a:lnSpc>
                <a:spcPct val="90000"/>
              </a:lnSpc>
              <a:buFontTx/>
              <a:buChar char="•"/>
              <a:tabLst>
                <a:tab pos="0" algn="l"/>
                <a:tab pos="910796" algn="l"/>
                <a:tab pos="1830521" algn="l"/>
                <a:tab pos="2741317" algn="l"/>
                <a:tab pos="3661042" algn="l"/>
                <a:tab pos="4571837" algn="l"/>
                <a:tab pos="5482633" algn="l"/>
                <a:tab pos="6402358" algn="l"/>
                <a:tab pos="7313154" algn="l"/>
                <a:tab pos="8232879" algn="l"/>
                <a:tab pos="9143675" algn="l"/>
                <a:tab pos="10054471" algn="l"/>
              </a:tabLst>
            </a:pPr>
            <a:r>
              <a:rPr lang="en-US" sz="1700" dirty="0">
                <a:ea typeface="ＭＳ Ｐゴシック" pitchFamily="34" charset="-128"/>
                <a:cs typeface="Arial" charset="0"/>
                <a:sym typeface="Arial" charset="0"/>
              </a:rPr>
              <a:t>On-site installation of </a:t>
            </a:r>
            <a:r>
              <a:rPr lang="en-US" sz="1700" dirty="0" err="1">
                <a:ea typeface="ＭＳ Ｐゴシック" pitchFamily="34" charset="-128"/>
                <a:cs typeface="Arial" charset="0"/>
                <a:sym typeface="Arial" charset="0"/>
              </a:rPr>
              <a:t>PureApplication</a:t>
            </a:r>
            <a:r>
              <a:rPr lang="en-US" sz="1700" dirty="0">
                <a:ea typeface="ＭＳ Ｐゴシック" pitchFamily="34" charset="-128"/>
                <a:cs typeface="Arial" charset="0"/>
                <a:sym typeface="Arial" charset="0"/>
              </a:rPr>
              <a:t> System and guided demonstration of business value</a:t>
            </a:r>
            <a:endParaRPr lang="en-US" sz="1700" dirty="0">
              <a:ea typeface="ＭＳ Ｐゴシック" pitchFamily="34" charset="-128"/>
              <a:cs typeface="Lucida Grande"/>
              <a:sym typeface="Arial" charset="0"/>
            </a:endParaRPr>
          </a:p>
          <a:p>
            <a:pPr marL="428610" indent="-428610">
              <a:lnSpc>
                <a:spcPct val="90000"/>
              </a:lnSpc>
              <a:buFontTx/>
              <a:buChar char="•"/>
              <a:tabLst>
                <a:tab pos="0" algn="l"/>
                <a:tab pos="910796" algn="l"/>
                <a:tab pos="1830521" algn="l"/>
                <a:tab pos="2741317" algn="l"/>
                <a:tab pos="3661042" algn="l"/>
                <a:tab pos="4571837" algn="l"/>
                <a:tab pos="5482633" algn="l"/>
                <a:tab pos="6402358" algn="l"/>
                <a:tab pos="7313154" algn="l"/>
                <a:tab pos="8232879" algn="l"/>
                <a:tab pos="9143675" algn="l"/>
                <a:tab pos="10054471" algn="l"/>
              </a:tabLst>
            </a:pPr>
            <a:endParaRPr lang="en-US" sz="1700" dirty="0">
              <a:ea typeface="ＭＳ Ｐゴシック" pitchFamily="34" charset="-128"/>
              <a:cs typeface="Lucida Grande"/>
              <a:sym typeface="Arial" charset="0"/>
            </a:endParaRPr>
          </a:p>
          <a:p>
            <a:pPr marL="428610" indent="-428610">
              <a:lnSpc>
                <a:spcPct val="90000"/>
              </a:lnSpc>
              <a:buFontTx/>
              <a:buChar char="•"/>
              <a:tabLst>
                <a:tab pos="0" algn="l"/>
                <a:tab pos="910796" algn="l"/>
                <a:tab pos="1830521" algn="l"/>
                <a:tab pos="2741317" algn="l"/>
                <a:tab pos="3661042" algn="l"/>
                <a:tab pos="4571837" algn="l"/>
                <a:tab pos="5482633" algn="l"/>
                <a:tab pos="6402358" algn="l"/>
                <a:tab pos="7313154" algn="l"/>
                <a:tab pos="8232879" algn="l"/>
                <a:tab pos="9143675" algn="l"/>
                <a:tab pos="10054471" algn="l"/>
              </a:tabLst>
            </a:pPr>
            <a:r>
              <a:rPr lang="en-US" sz="1700" dirty="0">
                <a:ea typeface="ＭＳ Ｐゴシック" pitchFamily="34" charset="-128"/>
                <a:cs typeface="Arial" charset="0"/>
                <a:sym typeface="Arial" charset="0"/>
              </a:rPr>
              <a:t>Execution of a 10 day on-site service engagement</a:t>
            </a:r>
            <a:endParaRPr lang="en-US" sz="1700" dirty="0">
              <a:ea typeface="ＭＳ Ｐゴシック" pitchFamily="34" charset="-128"/>
              <a:cs typeface="Lucida Grande"/>
              <a:sym typeface="Arial" charset="0"/>
            </a:endParaRPr>
          </a:p>
          <a:p>
            <a:pPr marL="428610" indent="-428610">
              <a:lnSpc>
                <a:spcPct val="90000"/>
              </a:lnSpc>
              <a:buFontTx/>
              <a:buChar char="•"/>
              <a:tabLst>
                <a:tab pos="0" algn="l"/>
                <a:tab pos="910796" algn="l"/>
                <a:tab pos="1830521" algn="l"/>
                <a:tab pos="2741317" algn="l"/>
                <a:tab pos="3661042" algn="l"/>
                <a:tab pos="4571837" algn="l"/>
                <a:tab pos="5482633" algn="l"/>
                <a:tab pos="6402358" algn="l"/>
                <a:tab pos="7313154" algn="l"/>
                <a:tab pos="8232879" algn="l"/>
                <a:tab pos="9143675" algn="l"/>
                <a:tab pos="10054471" algn="l"/>
              </a:tabLst>
            </a:pPr>
            <a:endParaRPr lang="en-US" sz="1700" dirty="0">
              <a:ea typeface="ＭＳ Ｐゴシック" pitchFamily="34" charset="-128"/>
              <a:cs typeface="Lucida Grande"/>
              <a:sym typeface="Arial" charset="0"/>
            </a:endParaRPr>
          </a:p>
          <a:p>
            <a:pPr marL="428610" indent="-428610">
              <a:lnSpc>
                <a:spcPct val="90000"/>
              </a:lnSpc>
              <a:buFontTx/>
              <a:buChar char="•"/>
              <a:tabLst>
                <a:tab pos="0" algn="l"/>
                <a:tab pos="910796" algn="l"/>
                <a:tab pos="1830521" algn="l"/>
                <a:tab pos="2741317" algn="l"/>
                <a:tab pos="3661042" algn="l"/>
                <a:tab pos="4571837" algn="l"/>
                <a:tab pos="5482633" algn="l"/>
                <a:tab pos="6402358" algn="l"/>
                <a:tab pos="7313154" algn="l"/>
                <a:tab pos="8232879" algn="l"/>
                <a:tab pos="9143675" algn="l"/>
                <a:tab pos="10054471" algn="l"/>
              </a:tabLst>
            </a:pPr>
            <a:r>
              <a:rPr lang="en-US" sz="1700" dirty="0">
                <a:ea typeface="ＭＳ Ｐゴシック" pitchFamily="34" charset="-128"/>
                <a:cs typeface="Arial" charset="0"/>
                <a:sym typeface="Arial" charset="0"/>
              </a:rPr>
              <a:t>Use of the </a:t>
            </a:r>
            <a:r>
              <a:rPr lang="en-US" sz="1700" dirty="0" err="1">
                <a:ea typeface="ＭＳ Ｐゴシック" pitchFamily="34" charset="-128"/>
                <a:cs typeface="Arial" charset="0"/>
                <a:sym typeface="Arial" charset="0"/>
              </a:rPr>
              <a:t>PureApplication</a:t>
            </a:r>
            <a:r>
              <a:rPr lang="en-US" sz="1700" dirty="0">
                <a:ea typeface="ＭＳ Ｐゴシック" pitchFamily="34" charset="-128"/>
                <a:cs typeface="Arial" charset="0"/>
                <a:sym typeface="Arial" charset="0"/>
              </a:rPr>
              <a:t> System for 30 days</a:t>
            </a:r>
            <a:endParaRPr lang="en-US" sz="1700" dirty="0">
              <a:ea typeface="ＭＳ Ｐゴシック" pitchFamily="34" charset="-128"/>
              <a:cs typeface="Lucida Grande"/>
              <a:sym typeface="Arial" charset="0"/>
            </a:endParaRPr>
          </a:p>
          <a:p>
            <a:pPr marL="428610" indent="-428610">
              <a:lnSpc>
                <a:spcPct val="90000"/>
              </a:lnSpc>
              <a:buFontTx/>
              <a:buChar char="•"/>
              <a:tabLst>
                <a:tab pos="0" algn="l"/>
                <a:tab pos="910796" algn="l"/>
                <a:tab pos="1830521" algn="l"/>
                <a:tab pos="2741317" algn="l"/>
                <a:tab pos="3661042" algn="l"/>
                <a:tab pos="4571837" algn="l"/>
                <a:tab pos="5482633" algn="l"/>
                <a:tab pos="6402358" algn="l"/>
                <a:tab pos="7313154" algn="l"/>
                <a:tab pos="8232879" algn="l"/>
                <a:tab pos="9143675" algn="l"/>
                <a:tab pos="10054471" algn="l"/>
              </a:tabLst>
            </a:pPr>
            <a:endParaRPr lang="en-US" sz="1700" dirty="0">
              <a:ea typeface="ＭＳ Ｐゴシック" pitchFamily="34" charset="-128"/>
              <a:cs typeface="Lucida Grande"/>
              <a:sym typeface="Arial" charset="0"/>
            </a:endParaRPr>
          </a:p>
          <a:p>
            <a:pPr marL="428610" indent="-428610">
              <a:lnSpc>
                <a:spcPct val="90000"/>
              </a:lnSpc>
              <a:buFontTx/>
              <a:buChar char="•"/>
              <a:tabLst>
                <a:tab pos="0" algn="l"/>
                <a:tab pos="910796" algn="l"/>
                <a:tab pos="1830521" algn="l"/>
                <a:tab pos="2741317" algn="l"/>
                <a:tab pos="3661042" algn="l"/>
                <a:tab pos="4571837" algn="l"/>
                <a:tab pos="5482633" algn="l"/>
                <a:tab pos="6402358" algn="l"/>
                <a:tab pos="7313154" algn="l"/>
                <a:tab pos="8232879" algn="l"/>
                <a:tab pos="9143675" algn="l"/>
                <a:tab pos="10054471" algn="l"/>
              </a:tabLst>
            </a:pPr>
            <a:r>
              <a:rPr lang="en-US" sz="1700" dirty="0">
                <a:ea typeface="ＭＳ Ｐゴシック" pitchFamily="34" charset="-128"/>
                <a:cs typeface="Arial" charset="0"/>
                <a:sym typeface="Arial" charset="0"/>
              </a:rPr>
              <a:t>Lab advocate for usage questions and advice</a:t>
            </a:r>
            <a:endParaRPr lang="en-US" sz="1700" dirty="0">
              <a:ea typeface="ＭＳ Ｐゴシック" pitchFamily="34" charset="-128"/>
              <a:cs typeface="Lucida Grande"/>
              <a:sym typeface="Arial" charset="0"/>
            </a:endParaRPr>
          </a:p>
          <a:p>
            <a:pPr marL="428610" indent="-428610">
              <a:lnSpc>
                <a:spcPct val="90000"/>
              </a:lnSpc>
              <a:buFontTx/>
              <a:buChar char="•"/>
              <a:tabLst>
                <a:tab pos="0" algn="l"/>
                <a:tab pos="910796" algn="l"/>
                <a:tab pos="1830521" algn="l"/>
                <a:tab pos="2741317" algn="l"/>
                <a:tab pos="3661042" algn="l"/>
                <a:tab pos="4571837" algn="l"/>
                <a:tab pos="5482633" algn="l"/>
                <a:tab pos="6402358" algn="l"/>
                <a:tab pos="7313154" algn="l"/>
                <a:tab pos="8232879" algn="l"/>
                <a:tab pos="9143675" algn="l"/>
                <a:tab pos="10054471" algn="l"/>
              </a:tabLst>
            </a:pPr>
            <a:endParaRPr lang="en-US" sz="1700" dirty="0">
              <a:ea typeface="ＭＳ Ｐゴシック" pitchFamily="34" charset="-128"/>
              <a:cs typeface="Lucida Grande"/>
              <a:sym typeface="Arial" charset="0"/>
            </a:endParaRPr>
          </a:p>
          <a:p>
            <a:pPr marL="428610" indent="-428610">
              <a:lnSpc>
                <a:spcPct val="90000"/>
              </a:lnSpc>
              <a:buFontTx/>
              <a:buChar char="•"/>
              <a:tabLst>
                <a:tab pos="0" algn="l"/>
                <a:tab pos="910796" algn="l"/>
                <a:tab pos="1830521" algn="l"/>
                <a:tab pos="2741317" algn="l"/>
                <a:tab pos="3661042" algn="l"/>
                <a:tab pos="4571837" algn="l"/>
                <a:tab pos="5482633" algn="l"/>
                <a:tab pos="6402358" algn="l"/>
                <a:tab pos="7313154" algn="l"/>
                <a:tab pos="8232879" algn="l"/>
                <a:tab pos="9143675" algn="l"/>
                <a:tab pos="10054471" algn="l"/>
              </a:tabLst>
            </a:pPr>
            <a:r>
              <a:rPr lang="en-US" sz="1700" dirty="0">
                <a:ea typeface="ＭＳ Ｐゴシック" pitchFamily="34" charset="-128"/>
                <a:cs typeface="Arial" charset="0"/>
                <a:sym typeface="Arial" charset="0"/>
              </a:rPr>
              <a:t>Single point of IBM support and maintenance</a:t>
            </a:r>
          </a:p>
        </p:txBody>
      </p:sp>
    </p:spTree>
    <p:extLst>
      <p:ext uri="{BB962C8B-B14F-4D97-AF65-F5344CB8AC3E}">
        <p14:creationId xmlns:p14="http://schemas.microsoft.com/office/powerpoint/2010/main" val="14272310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r>
              <a:rPr lang="en-US">
                <a:latin typeface="Arial" charset="0"/>
                <a:ea typeface="ＭＳ Ｐゴシック" charset="0"/>
              </a:rPr>
              <a:t>IBM PureSystems Family</a:t>
            </a:r>
          </a:p>
        </p:txBody>
      </p:sp>
      <p:pic>
        <p:nvPicPr>
          <p:cNvPr id="41986" name="Picture 45" descr="Accipiter Front View.tif"/>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93738" y="3605213"/>
            <a:ext cx="1087437"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Picture 46" descr="PureFlex_Silo"/>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92450" y="2352675"/>
            <a:ext cx="879475" cy="22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48" descr="PureData_Silo"/>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10463" y="2346325"/>
            <a:ext cx="898525"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14" descr="PureFlex_Bitmap_Black"/>
          <p:cNvPicPr>
            <a:picLocks noChangeAspect="1" noChangeArrowheads="1"/>
          </p:cNvPicPr>
          <p:nvPr/>
        </p:nvPicPr>
        <p:blipFill>
          <a:blip r:embed="rId5" cstate="print">
            <a:extLst>
              <a:ext uri="{28A0092B-C50C-407E-A947-70E740481C1C}">
                <a14:useLocalDpi xmlns:a14="http://schemas.microsoft.com/office/drawing/2010/main"/>
              </a:ext>
            </a:extLst>
          </a:blip>
          <a:srcRect l="2148" t="7512" r="1643" b="9926"/>
          <a:stretch>
            <a:fillRect/>
          </a:stretch>
        </p:blipFill>
        <p:spPr bwMode="auto">
          <a:xfrm>
            <a:off x="2887663" y="1481138"/>
            <a:ext cx="128905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69"/>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l="3253" t="13206" r="3165" b="17348"/>
          <a:stretch>
            <a:fillRect/>
          </a:stretch>
        </p:blipFill>
        <p:spPr bwMode="auto">
          <a:xfrm>
            <a:off x="7258050" y="1481138"/>
            <a:ext cx="1403350"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1" name="Picture 12" descr="PureApplication_Bitmap_Black"/>
          <p:cNvPicPr>
            <a:picLocks noChangeAspect="1" noChangeArrowheads="1"/>
          </p:cNvPicPr>
          <p:nvPr/>
        </p:nvPicPr>
        <p:blipFill>
          <a:blip r:embed="rId7" cstate="print">
            <a:extLst>
              <a:ext uri="{28A0092B-C50C-407E-A947-70E740481C1C}">
                <a14:useLocalDpi xmlns:a14="http://schemas.microsoft.com/office/drawing/2010/main"/>
              </a:ext>
            </a:extLst>
          </a:blip>
          <a:srcRect t="10661" b="7751"/>
          <a:stretch>
            <a:fillRect/>
          </a:stretch>
        </p:blipFill>
        <p:spPr bwMode="auto">
          <a:xfrm>
            <a:off x="4608513" y="1485900"/>
            <a:ext cx="22574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2" name="Picture 47" descr="PureApplication_Silo"/>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5294313" y="2346325"/>
            <a:ext cx="885825"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ectangle 38"/>
          <p:cNvSpPr/>
          <p:nvPr/>
        </p:nvSpPr>
        <p:spPr>
          <a:xfrm>
            <a:off x="0" y="5203825"/>
            <a:ext cx="9144000" cy="808038"/>
          </a:xfrm>
          <a:prstGeom prst="rect">
            <a:avLst/>
          </a:prstGeom>
          <a:solidFill>
            <a:srgbClr val="274C6D"/>
          </a:solidFill>
          <a:ln>
            <a:noFill/>
          </a:ln>
        </p:spPr>
        <p:style>
          <a:lnRef idx="1">
            <a:schemeClr val="accent1"/>
          </a:lnRef>
          <a:fillRef idx="3">
            <a:schemeClr val="accent1"/>
          </a:fillRef>
          <a:effectRef idx="2">
            <a:schemeClr val="accent1"/>
          </a:effectRef>
          <a:fontRef idx="minor">
            <a:schemeClr val="lt1"/>
          </a:fontRef>
        </p:style>
        <p:txBody>
          <a:bodyPr lIns="457200" anchor="ctr"/>
          <a:lstStyle/>
          <a:p>
            <a:pPr>
              <a:defRPr/>
            </a:pPr>
            <a:endParaRPr lang="en-US" sz="2300" dirty="0">
              <a:solidFill>
                <a:schemeClr val="bg1"/>
              </a:solidFill>
            </a:endParaRPr>
          </a:p>
        </p:txBody>
      </p:sp>
      <p:sp>
        <p:nvSpPr>
          <p:cNvPr id="41994" name="TextBox 39"/>
          <p:cNvSpPr txBox="1">
            <a:spLocks noChangeArrowheads="1"/>
          </p:cNvSpPr>
          <p:nvPr/>
        </p:nvSpPr>
        <p:spPr bwMode="auto">
          <a:xfrm>
            <a:off x="141288" y="5275263"/>
            <a:ext cx="2103437"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Infrastructure Components</a:t>
            </a:r>
          </a:p>
          <a:p>
            <a:pPr algn="ctr" eaLnBrk="1" hangingPunct="1">
              <a:lnSpc>
                <a:spcPct val="90000"/>
              </a:lnSpc>
              <a:spcBef>
                <a:spcPts val="500"/>
              </a:spcBef>
            </a:pPr>
            <a:r>
              <a:rPr lang="en-US" sz="1000" i="1">
                <a:solidFill>
                  <a:schemeClr val="bg1"/>
                </a:solidFill>
              </a:rPr>
              <a:t>Beyond Blades</a:t>
            </a:r>
          </a:p>
        </p:txBody>
      </p:sp>
      <p:sp>
        <p:nvSpPr>
          <p:cNvPr id="41995" name="TextBox 40"/>
          <p:cNvSpPr txBox="1">
            <a:spLocks noChangeArrowheads="1"/>
          </p:cNvSpPr>
          <p:nvPr/>
        </p:nvSpPr>
        <p:spPr bwMode="auto">
          <a:xfrm>
            <a:off x="2446338" y="5275263"/>
            <a:ext cx="210185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Integrated Infrastructure</a:t>
            </a:r>
          </a:p>
          <a:p>
            <a:pPr algn="ctr" eaLnBrk="1" hangingPunct="1">
              <a:lnSpc>
                <a:spcPct val="90000"/>
              </a:lnSpc>
              <a:spcBef>
                <a:spcPts val="500"/>
              </a:spcBef>
            </a:pPr>
            <a:r>
              <a:rPr lang="en-US" sz="1000" i="1">
                <a:solidFill>
                  <a:schemeClr val="bg1"/>
                </a:solidFill>
              </a:rPr>
              <a:t>Delivering Cloud </a:t>
            </a:r>
            <a:br>
              <a:rPr lang="en-US" sz="1000" i="1">
                <a:solidFill>
                  <a:schemeClr val="bg1"/>
                </a:solidFill>
              </a:rPr>
            </a:br>
            <a:r>
              <a:rPr lang="en-US" sz="1000" i="1">
                <a:solidFill>
                  <a:schemeClr val="bg1"/>
                </a:solidFill>
              </a:rPr>
              <a:t>Infrastructure Services</a:t>
            </a:r>
          </a:p>
        </p:txBody>
      </p:sp>
      <p:sp>
        <p:nvSpPr>
          <p:cNvPr id="41996" name="TextBox 41"/>
          <p:cNvSpPr txBox="1">
            <a:spLocks noChangeArrowheads="1"/>
          </p:cNvSpPr>
          <p:nvPr/>
        </p:nvSpPr>
        <p:spPr bwMode="auto">
          <a:xfrm>
            <a:off x="4673600" y="5275263"/>
            <a:ext cx="21034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Application Platform</a:t>
            </a:r>
          </a:p>
          <a:p>
            <a:pPr algn="ctr" eaLnBrk="1" hangingPunct="1">
              <a:lnSpc>
                <a:spcPct val="90000"/>
              </a:lnSpc>
              <a:spcBef>
                <a:spcPts val="500"/>
              </a:spcBef>
            </a:pPr>
            <a:r>
              <a:rPr lang="en-US" sz="1000" i="1">
                <a:solidFill>
                  <a:schemeClr val="bg1"/>
                </a:solidFill>
              </a:rPr>
              <a:t>Delivering Cloud Application</a:t>
            </a:r>
            <a:br>
              <a:rPr lang="en-US" sz="1000" i="1">
                <a:solidFill>
                  <a:schemeClr val="bg1"/>
                </a:solidFill>
              </a:rPr>
            </a:br>
            <a:r>
              <a:rPr lang="en-US" sz="1000" i="1">
                <a:solidFill>
                  <a:schemeClr val="bg1"/>
                </a:solidFill>
              </a:rPr>
              <a:t>Platform Services</a:t>
            </a:r>
          </a:p>
        </p:txBody>
      </p:sp>
      <p:sp>
        <p:nvSpPr>
          <p:cNvPr id="41997" name="TextBox 42"/>
          <p:cNvSpPr txBox="1">
            <a:spLocks noChangeArrowheads="1"/>
          </p:cNvSpPr>
          <p:nvPr/>
        </p:nvSpPr>
        <p:spPr bwMode="auto">
          <a:xfrm>
            <a:off x="6938963" y="5275263"/>
            <a:ext cx="2103437"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chemeClr val="bg1"/>
                </a:solidFill>
              </a:rPr>
              <a:t>Data Platform</a:t>
            </a:r>
          </a:p>
          <a:p>
            <a:pPr algn="ctr" eaLnBrk="1" hangingPunct="1">
              <a:lnSpc>
                <a:spcPct val="90000"/>
              </a:lnSpc>
              <a:spcBef>
                <a:spcPts val="500"/>
              </a:spcBef>
            </a:pPr>
            <a:r>
              <a:rPr lang="en-US" sz="1000" i="1">
                <a:solidFill>
                  <a:schemeClr val="bg1"/>
                </a:solidFill>
              </a:rPr>
              <a:t>Delivering Big Data</a:t>
            </a:r>
            <a:br>
              <a:rPr lang="en-US" sz="1000" i="1">
                <a:solidFill>
                  <a:schemeClr val="bg1"/>
                </a:solidFill>
              </a:rPr>
            </a:br>
            <a:r>
              <a:rPr lang="en-US" sz="1000" i="1">
                <a:solidFill>
                  <a:schemeClr val="bg1"/>
                </a:solidFill>
              </a:rPr>
              <a:t>Platform Services</a:t>
            </a:r>
          </a:p>
        </p:txBody>
      </p:sp>
      <p:sp>
        <p:nvSpPr>
          <p:cNvPr id="20" name="5-Point Star 19"/>
          <p:cNvSpPr>
            <a:spLocks noChangeAspect="1"/>
          </p:cNvSpPr>
          <p:nvPr/>
        </p:nvSpPr>
        <p:spPr>
          <a:xfrm>
            <a:off x="7777163" y="1893888"/>
            <a:ext cx="365125" cy="366712"/>
          </a:xfrm>
          <a:prstGeom prst="star5">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err="1">
              <a:solidFill>
                <a:schemeClr val="tx1"/>
              </a:solidFill>
            </a:endParaRPr>
          </a:p>
        </p:txBody>
      </p:sp>
      <p:pic>
        <p:nvPicPr>
          <p:cNvPr id="17" name="Picture 31"/>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l="9420" t="33775" r="11799" b="8354"/>
          <a:stretch/>
        </p:blipFill>
        <p:spPr bwMode="auto">
          <a:xfrm>
            <a:off x="407988" y="1489075"/>
            <a:ext cx="1692275" cy="30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cap="rnd">
                <a:solidFill>
                  <a:schemeClr val="bg2"/>
                </a:solidFill>
                <a:prstDash val="sysDot"/>
                <a:miter lim="800000"/>
                <a:headEnd/>
                <a:tailEnd/>
              </a14:hiddenLine>
            </a:ext>
            <a:ext uri="{AF507438-7753-43E0-B8FC-AC1667EBCBE1}">
              <a14:hiddenEffects xmlns:a14="http://schemas.microsoft.com/office/drawing/2010/main">
                <a:effectLst>
                  <a:outerShdw blurRad="63500" dist="17961" dir="2700000" algn="ctr" rotWithShape="0">
                    <a:schemeClr val="accent1">
                      <a:gamma/>
                      <a:shade val="60000"/>
                      <a:invGamma/>
                      <a:alpha val="74998"/>
                    </a:schemeClr>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ext Box 2"/>
          <p:cNvSpPr txBox="1">
            <a:spLocks noChangeArrowheads="1"/>
          </p:cNvSpPr>
          <p:nvPr/>
        </p:nvSpPr>
        <p:spPr bwMode="auto">
          <a:xfrm>
            <a:off x="4405313" y="2114550"/>
            <a:ext cx="4206875" cy="115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15000"/>
              </a:spcBef>
            </a:pPr>
            <a:r>
              <a:rPr lang="en-US" sz="1500" b="1">
                <a:solidFill>
                  <a:srgbClr val="00649D"/>
                </a:solidFill>
                <a:ea typeface="MS PGothic" charset="0"/>
                <a:cs typeface="MS PGothic" charset="0"/>
              </a:rPr>
              <a:t>For apps like E-commerce…</a:t>
            </a:r>
            <a:r>
              <a:rPr lang="en-US" sz="1500" b="1" i="1">
                <a:solidFill>
                  <a:srgbClr val="00649D"/>
                </a:solidFill>
                <a:ea typeface="MS PGothic" charset="0"/>
                <a:cs typeface="MS PGothic" charset="0"/>
              </a:rPr>
              <a:t> </a:t>
            </a:r>
          </a:p>
          <a:p>
            <a:pPr eaLnBrk="1" hangingPunct="1">
              <a:spcBef>
                <a:spcPct val="15000"/>
              </a:spcBef>
            </a:pPr>
            <a:r>
              <a:rPr lang="en-US" sz="1400" i="1">
                <a:ea typeface="MS PGothic" charset="0"/>
                <a:cs typeface="MS PGothic" charset="0"/>
              </a:rPr>
              <a:t>Database cluster services optimized for </a:t>
            </a:r>
            <a:br>
              <a:rPr lang="en-US" sz="1400" i="1">
                <a:ea typeface="MS PGothic" charset="0"/>
                <a:cs typeface="MS PGothic" charset="0"/>
              </a:rPr>
            </a:br>
            <a:r>
              <a:rPr lang="en-US" sz="1400" i="1">
                <a:ea typeface="MS PGothic" charset="0"/>
                <a:cs typeface="MS PGothic" charset="0"/>
              </a:rPr>
              <a:t>transactional throughput and scalability</a:t>
            </a:r>
          </a:p>
          <a:p>
            <a:pPr eaLnBrk="1" hangingPunct="1">
              <a:spcBef>
                <a:spcPts val="1213"/>
              </a:spcBef>
            </a:pPr>
            <a:r>
              <a:rPr lang="en-US" sz="1400" i="1">
                <a:ea typeface="MS PGothic" charset="0"/>
                <a:cs typeface="MS PGothic" charset="0"/>
              </a:rPr>
              <a:t>Similar to DB2 Data Sharing on the mainframe</a:t>
            </a:r>
          </a:p>
        </p:txBody>
      </p:sp>
      <p:sp>
        <p:nvSpPr>
          <p:cNvPr id="43010" name="Text Box 3"/>
          <p:cNvSpPr txBox="1">
            <a:spLocks noChangeArrowheads="1"/>
          </p:cNvSpPr>
          <p:nvPr/>
        </p:nvSpPr>
        <p:spPr bwMode="auto">
          <a:xfrm>
            <a:off x="4405313" y="3571875"/>
            <a:ext cx="4206875"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15000"/>
              </a:spcBef>
            </a:pPr>
            <a:r>
              <a:rPr lang="en-US" sz="1500" b="1">
                <a:solidFill>
                  <a:srgbClr val="00649D"/>
                </a:solidFill>
                <a:ea typeface="MS PGothic" charset="0"/>
                <a:cs typeface="MS PGothic" charset="0"/>
              </a:rPr>
              <a:t>For apps like Customer Analysis…</a:t>
            </a:r>
          </a:p>
          <a:p>
            <a:pPr eaLnBrk="1" hangingPunct="1">
              <a:spcBef>
                <a:spcPct val="15000"/>
              </a:spcBef>
            </a:pPr>
            <a:r>
              <a:rPr lang="en-US" sz="1400" i="1">
                <a:ea typeface="MS PGothic" charset="0"/>
                <a:cs typeface="MS PGothic" charset="0"/>
              </a:rPr>
              <a:t>Data warehouse services optimized for </a:t>
            </a:r>
            <a:br>
              <a:rPr lang="en-US" sz="1400" i="1">
                <a:ea typeface="MS PGothic" charset="0"/>
                <a:cs typeface="MS PGothic" charset="0"/>
              </a:rPr>
            </a:br>
            <a:r>
              <a:rPr lang="en-US" sz="1400" i="1">
                <a:ea typeface="MS PGothic" charset="0"/>
                <a:cs typeface="MS PGothic" charset="0"/>
              </a:rPr>
              <a:t>high-speed, peta-scale analytics and simplicity</a:t>
            </a:r>
          </a:p>
        </p:txBody>
      </p:sp>
      <p:sp>
        <p:nvSpPr>
          <p:cNvPr id="43011" name="Text Box 4"/>
          <p:cNvSpPr txBox="1">
            <a:spLocks noChangeArrowheads="1"/>
          </p:cNvSpPr>
          <p:nvPr/>
        </p:nvSpPr>
        <p:spPr bwMode="auto">
          <a:xfrm>
            <a:off x="4405313" y="5027613"/>
            <a:ext cx="4206875" cy="100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15000"/>
              </a:spcBef>
            </a:pPr>
            <a:r>
              <a:rPr lang="en-US" sz="1500" b="1">
                <a:solidFill>
                  <a:srgbClr val="00649D"/>
                </a:solidFill>
                <a:ea typeface="MS PGothic" charset="0"/>
                <a:cs typeface="MS PGothic" charset="0"/>
              </a:rPr>
              <a:t>For apps like Real-time Fraud Detection…</a:t>
            </a:r>
          </a:p>
          <a:p>
            <a:pPr eaLnBrk="1" hangingPunct="1">
              <a:spcBef>
                <a:spcPct val="15000"/>
              </a:spcBef>
            </a:pPr>
            <a:r>
              <a:rPr lang="en-US" sz="1400" i="1">
                <a:ea typeface="MS PGothic" charset="0"/>
                <a:cs typeface="MS PGothic" charset="0"/>
              </a:rPr>
              <a:t>Operational data warehouse services optimized to balance high performance analytics and real-time operational throughput </a:t>
            </a:r>
          </a:p>
        </p:txBody>
      </p:sp>
      <p:sp>
        <p:nvSpPr>
          <p:cNvPr id="43012" name="Line 5"/>
          <p:cNvSpPr>
            <a:spLocks noChangeShapeType="1"/>
          </p:cNvSpPr>
          <p:nvPr/>
        </p:nvSpPr>
        <p:spPr bwMode="auto">
          <a:xfrm>
            <a:off x="1976438" y="3409950"/>
            <a:ext cx="6400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13" name="Line 6"/>
          <p:cNvSpPr>
            <a:spLocks noChangeShapeType="1"/>
          </p:cNvSpPr>
          <p:nvPr/>
        </p:nvSpPr>
        <p:spPr bwMode="auto">
          <a:xfrm>
            <a:off x="1976438" y="4862513"/>
            <a:ext cx="6400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14" name="Rectangle 7"/>
          <p:cNvSpPr>
            <a:spLocks noChangeArrowheads="1"/>
          </p:cNvSpPr>
          <p:nvPr/>
        </p:nvSpPr>
        <p:spPr bwMode="auto">
          <a:xfrm>
            <a:off x="1965325" y="4221163"/>
            <a:ext cx="2259013" cy="45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90000"/>
              </a:lnSpc>
            </a:pPr>
            <a:r>
              <a:rPr lang="en-US" sz="1300" i="1">
                <a:solidFill>
                  <a:srgbClr val="008000"/>
                </a:solidFill>
              </a:rPr>
              <a:t>Next generation</a:t>
            </a:r>
          </a:p>
          <a:p>
            <a:pPr>
              <a:lnSpc>
                <a:spcPct val="90000"/>
              </a:lnSpc>
            </a:pPr>
            <a:r>
              <a:rPr lang="en-US" sz="1300" i="1">
                <a:solidFill>
                  <a:srgbClr val="008000"/>
                </a:solidFill>
              </a:rPr>
              <a:t>Netezza appliance</a:t>
            </a:r>
          </a:p>
        </p:txBody>
      </p:sp>
      <p:pic>
        <p:nvPicPr>
          <p:cNvPr id="43015" name="Picture 17" descr="Expert_Integrated_Systems_PPT_MasterGraphics_0209-breaker-blu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181100"/>
            <a:ext cx="9151938"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6" name="Text Box 9"/>
          <p:cNvSpPr txBox="1">
            <a:spLocks noChangeArrowheads="1"/>
          </p:cNvSpPr>
          <p:nvPr/>
        </p:nvSpPr>
        <p:spPr bwMode="auto">
          <a:xfrm>
            <a:off x="88900" y="1227138"/>
            <a:ext cx="90551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b="1" i="1">
                <a:solidFill>
                  <a:schemeClr val="bg1"/>
                </a:solidFill>
                <a:ea typeface="MS PGothic" charset="0"/>
                <a:cs typeface="MS PGothic" charset="0"/>
              </a:rPr>
              <a:t>Meeting Big Data Challenges – Fast and Easy!</a:t>
            </a:r>
          </a:p>
        </p:txBody>
      </p:sp>
      <p:pic>
        <p:nvPicPr>
          <p:cNvPr id="10" name="Picture 11" descr="Sparta"/>
          <p:cNvPicPr>
            <a:picLocks noChangeAspect="1" noChangeArrowheads="1"/>
          </p:cNvPicPr>
          <p:nvPr/>
        </p:nvPicPr>
        <p:blipFill>
          <a:blip r:embed="rId3" cstate="print">
            <a:extLst/>
          </a:blip>
          <a:srcRect/>
          <a:stretch>
            <a:fillRect/>
          </a:stretch>
        </p:blipFill>
        <p:spPr bwMode="auto">
          <a:xfrm>
            <a:off x="287338" y="2471885"/>
            <a:ext cx="1216025" cy="3133725"/>
          </a:xfrm>
          <a:prstGeom prst="rect">
            <a:avLst/>
          </a:prstGeom>
          <a:noFill/>
          <a:ln>
            <a:noFill/>
          </a:ln>
          <a:effectLst>
            <a:reflection blurRad="6350" stA="41000" endA="300" endPos="26000" dir="5400000" sy="-100000" algn="bl" rotWithShape="0"/>
          </a:effectLst>
          <a:extLst/>
        </p:spPr>
      </p:pic>
      <p:sp>
        <p:nvSpPr>
          <p:cNvPr id="43018" name="Text Box 5"/>
          <p:cNvSpPr txBox="1">
            <a:spLocks noChangeArrowheads="1"/>
          </p:cNvSpPr>
          <p:nvPr/>
        </p:nvSpPr>
        <p:spPr bwMode="auto">
          <a:xfrm>
            <a:off x="1912938" y="2514600"/>
            <a:ext cx="2193925"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marL="115888" indent="-115888"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cs typeface="ＭＳ Ｐゴシック" charset="0"/>
              </a:defRPr>
            </a:lvl1pPr>
            <a:lvl2pPr marL="742950" indent="-28575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2pPr>
            <a:lvl3pPr marL="1143000" indent="-22860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3pPr>
            <a:lvl4pPr marL="1600200" indent="-22860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4pPr>
            <a:lvl5pPr marL="2057400" indent="-22860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9pPr>
          </a:lstStyle>
          <a:p>
            <a:pPr eaLnBrk="1" hangingPunct="1">
              <a:lnSpc>
                <a:spcPct val="85000"/>
              </a:lnSpc>
              <a:buSzPct val="100000"/>
            </a:pPr>
            <a:r>
              <a:rPr lang="en-US" sz="1200" b="1">
                <a:solidFill>
                  <a:srgbClr val="000000"/>
                </a:solidFill>
                <a:latin typeface="Arial Narrow" charset="0"/>
                <a:ea typeface="MS PGothic" charset="0"/>
                <a:cs typeface="MS PGothic" charset="0"/>
              </a:rPr>
              <a:t>  </a:t>
            </a:r>
            <a:r>
              <a:rPr lang="en-US" sz="1200" b="1" i="1">
                <a:solidFill>
                  <a:srgbClr val="000000"/>
                </a:solidFill>
                <a:latin typeface="Arial Narrow" charset="0"/>
                <a:ea typeface="MS PGothic" charset="0"/>
                <a:cs typeface="MS PGothic" charset="0"/>
              </a:rPr>
              <a:t>System for Transactions</a:t>
            </a:r>
          </a:p>
        </p:txBody>
      </p:sp>
      <p:pic>
        <p:nvPicPr>
          <p:cNvPr id="43019" name="Picture 13" descr="IBM_PureData_wordmark_black"/>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990725" y="2184400"/>
            <a:ext cx="1878013"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20" name="Text Box 5"/>
          <p:cNvSpPr txBox="1">
            <a:spLocks noChangeArrowheads="1"/>
          </p:cNvSpPr>
          <p:nvPr/>
        </p:nvSpPr>
        <p:spPr bwMode="auto">
          <a:xfrm>
            <a:off x="1912938" y="3898900"/>
            <a:ext cx="2193925"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marL="115888" indent="-115888"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cs typeface="ＭＳ Ｐゴシック" charset="0"/>
              </a:defRPr>
            </a:lvl1pPr>
            <a:lvl2pPr marL="742950" indent="-28575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2pPr>
            <a:lvl3pPr marL="1143000" indent="-22860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3pPr>
            <a:lvl4pPr marL="1600200" indent="-22860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4pPr>
            <a:lvl5pPr marL="2057400" indent="-22860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9pPr>
          </a:lstStyle>
          <a:p>
            <a:pPr eaLnBrk="1" hangingPunct="1">
              <a:lnSpc>
                <a:spcPct val="85000"/>
              </a:lnSpc>
              <a:buSzPct val="100000"/>
            </a:pPr>
            <a:r>
              <a:rPr lang="en-US" sz="1200" b="1">
                <a:solidFill>
                  <a:srgbClr val="000000"/>
                </a:solidFill>
                <a:latin typeface="Arial Narrow" charset="0"/>
                <a:ea typeface="MS PGothic" charset="0"/>
                <a:cs typeface="MS PGothic" charset="0"/>
              </a:rPr>
              <a:t> </a:t>
            </a:r>
            <a:r>
              <a:rPr lang="en-US" sz="1200" b="1" i="1">
                <a:solidFill>
                  <a:srgbClr val="000000"/>
                </a:solidFill>
                <a:latin typeface="Arial Narrow" charset="0"/>
                <a:ea typeface="MS PGothic" charset="0"/>
                <a:cs typeface="MS PGothic" charset="0"/>
              </a:rPr>
              <a:t>System for Analytics</a:t>
            </a:r>
          </a:p>
        </p:txBody>
      </p:sp>
      <p:pic>
        <p:nvPicPr>
          <p:cNvPr id="43021" name="Picture 15" descr="IBM_PureData_wordmark_black"/>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951038" y="3571875"/>
            <a:ext cx="1878012"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2" name="Picture 17" descr="IBM_PureData_wordmark_black"/>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949450" y="5111750"/>
            <a:ext cx="1878013"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23" name="Title 16"/>
          <p:cNvSpPr>
            <a:spLocks noGrp="1"/>
          </p:cNvSpPr>
          <p:nvPr>
            <p:ph type="title"/>
          </p:nvPr>
        </p:nvSpPr>
        <p:spPr/>
        <p:txBody>
          <a:bodyPr/>
          <a:lstStyle/>
          <a:p>
            <a:r>
              <a:rPr lang="en-US">
                <a:latin typeface="Arial" charset="0"/>
                <a:ea typeface="ＭＳ Ｐゴシック" charset="0"/>
              </a:rPr>
              <a:t>IBM PureData System</a:t>
            </a:r>
          </a:p>
        </p:txBody>
      </p:sp>
      <p:sp>
        <p:nvSpPr>
          <p:cNvPr id="43024" name="Text Box 5"/>
          <p:cNvSpPr txBox="1">
            <a:spLocks noChangeArrowheads="1"/>
          </p:cNvSpPr>
          <p:nvPr/>
        </p:nvSpPr>
        <p:spPr bwMode="auto">
          <a:xfrm>
            <a:off x="1912938" y="5465763"/>
            <a:ext cx="2193925"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marL="115888" indent="-115888"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cs typeface="ＭＳ Ｐゴシック" charset="0"/>
              </a:defRPr>
            </a:lvl1pPr>
            <a:lvl2pPr marL="742950" indent="-28575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2pPr>
            <a:lvl3pPr marL="1143000" indent="-22860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3pPr>
            <a:lvl4pPr marL="1600200" indent="-22860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4pPr>
            <a:lvl5pPr marL="2057400" indent="-22860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9pPr>
          </a:lstStyle>
          <a:p>
            <a:pPr eaLnBrk="1" hangingPunct="1">
              <a:lnSpc>
                <a:spcPct val="85000"/>
              </a:lnSpc>
              <a:buSzPct val="100000"/>
            </a:pPr>
            <a:r>
              <a:rPr lang="en-US" sz="1200" b="1">
                <a:solidFill>
                  <a:srgbClr val="000000"/>
                </a:solidFill>
                <a:latin typeface="Arial Narrow" charset="0"/>
                <a:ea typeface="MS PGothic" charset="0"/>
                <a:cs typeface="MS PGothic" charset="0"/>
              </a:rPr>
              <a:t> </a:t>
            </a:r>
            <a:r>
              <a:rPr lang="en-US" sz="1200" b="1" i="1">
                <a:solidFill>
                  <a:srgbClr val="000000"/>
                </a:solidFill>
                <a:latin typeface="Arial Narrow" charset="0"/>
                <a:ea typeface="MS PGothic" charset="0"/>
                <a:cs typeface="MS PGothic" charset="0"/>
              </a:rPr>
              <a:t>System for Operational Analytics</a:t>
            </a:r>
          </a:p>
        </p:txBody>
      </p:sp>
      <p:sp>
        <p:nvSpPr>
          <p:cNvPr id="43025" name="Rectangle 7"/>
          <p:cNvSpPr>
            <a:spLocks noChangeArrowheads="1"/>
          </p:cNvSpPr>
          <p:nvPr/>
        </p:nvSpPr>
        <p:spPr bwMode="auto">
          <a:xfrm>
            <a:off x="1965325" y="2787650"/>
            <a:ext cx="2259013"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90000"/>
              </a:lnSpc>
            </a:pPr>
            <a:r>
              <a:rPr lang="en-US" sz="1300" i="1">
                <a:solidFill>
                  <a:srgbClr val="008000"/>
                </a:solidFill>
              </a:rPr>
              <a:t>Powered by DB2 pureScale</a:t>
            </a:r>
          </a:p>
        </p:txBody>
      </p:sp>
      <p:sp>
        <p:nvSpPr>
          <p:cNvPr id="43026" name="Rectangle 7"/>
          <p:cNvSpPr>
            <a:spLocks noChangeArrowheads="1"/>
          </p:cNvSpPr>
          <p:nvPr/>
        </p:nvSpPr>
        <p:spPr bwMode="auto">
          <a:xfrm>
            <a:off x="1965325" y="5721350"/>
            <a:ext cx="2259013" cy="45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90000"/>
              </a:lnSpc>
            </a:pPr>
            <a:r>
              <a:rPr lang="en-US" sz="1300" i="1" dirty="0">
                <a:solidFill>
                  <a:srgbClr val="008000"/>
                </a:solidFill>
              </a:rPr>
              <a:t>Next generation</a:t>
            </a:r>
            <a:br>
              <a:rPr lang="en-US" sz="1300" i="1" dirty="0">
                <a:solidFill>
                  <a:srgbClr val="008000"/>
                </a:solidFill>
              </a:rPr>
            </a:br>
            <a:r>
              <a:rPr lang="en-US" sz="1300" i="1" dirty="0">
                <a:solidFill>
                  <a:srgbClr val="008000"/>
                </a:solidFill>
              </a:rPr>
              <a:t>ISAS 7700 and 7710</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165100" y="617538"/>
            <a:ext cx="8688388" cy="427037"/>
          </a:xfrm>
        </p:spPr>
        <p:txBody>
          <a:bodyPr/>
          <a:lstStyle/>
          <a:p>
            <a:r>
              <a:rPr lang="en-US" smtClean="0"/>
              <a:t>Additional Information</a:t>
            </a:r>
          </a:p>
        </p:txBody>
      </p:sp>
      <p:grpSp>
        <p:nvGrpSpPr>
          <p:cNvPr id="32771" name="Group 28"/>
          <p:cNvGrpSpPr>
            <a:grpSpLocks/>
          </p:cNvGrpSpPr>
          <p:nvPr/>
        </p:nvGrpSpPr>
        <p:grpSpPr bwMode="auto">
          <a:xfrm>
            <a:off x="0" y="1233488"/>
            <a:ext cx="9144000" cy="5156200"/>
            <a:chOff x="388" y="937"/>
            <a:chExt cx="5760" cy="2542"/>
          </a:xfrm>
        </p:grpSpPr>
        <p:sp>
          <p:nvSpPr>
            <p:cNvPr id="32778" name="Rectangle 29"/>
            <p:cNvSpPr>
              <a:spLocks noChangeArrowheads="1"/>
            </p:cNvSpPr>
            <p:nvPr/>
          </p:nvSpPr>
          <p:spPr bwMode="auto">
            <a:xfrm>
              <a:off x="388" y="937"/>
              <a:ext cx="5760" cy="2542"/>
            </a:xfrm>
            <a:prstGeom prst="rect">
              <a:avLst/>
            </a:prstGeom>
            <a:solidFill>
              <a:srgbClr val="C5D7D9">
                <a:alpha val="67842"/>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400">
                <a:solidFill>
                  <a:srgbClr val="333333"/>
                </a:solidFill>
              </a:endParaRPr>
            </a:p>
          </p:txBody>
        </p:sp>
        <p:pic>
          <p:nvPicPr>
            <p:cNvPr id="32779" name="Picture 322" descr="Expert_Integrated_Systems_PPT_MasterGraphics_0209-breaker-white"/>
            <p:cNvPicPr>
              <a:picLocks noChangeAspect="1" noChangeArrowheads="1"/>
            </p:cNvPicPr>
            <p:nvPr/>
          </p:nvPicPr>
          <p:blipFill>
            <a:blip r:embed="rId3">
              <a:lum bright="-12000" contrast="44000"/>
              <a:extLst>
                <a:ext uri="{28A0092B-C50C-407E-A947-70E740481C1C}">
                  <a14:useLocalDpi xmlns:a14="http://schemas.microsoft.com/office/drawing/2010/main" val="0"/>
                </a:ext>
              </a:extLst>
            </a:blip>
            <a:srcRect r="-52" b="-20"/>
            <a:stretch>
              <a:fillRect/>
            </a:stretch>
          </p:blipFill>
          <p:spPr bwMode="auto">
            <a:xfrm>
              <a:off x="388" y="946"/>
              <a:ext cx="5760" cy="2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3975" name="Text Box 7"/>
          <p:cNvSpPr txBox="1">
            <a:spLocks noChangeArrowheads="1"/>
          </p:cNvSpPr>
          <p:nvPr/>
        </p:nvSpPr>
        <p:spPr bwMode="auto">
          <a:xfrm>
            <a:off x="41275" y="977900"/>
            <a:ext cx="6384925" cy="5322888"/>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419100" indent="-419100" defTabSz="1625600" eaLnBrk="0" hangingPunct="0">
              <a:defRPr>
                <a:solidFill>
                  <a:schemeClr val="tx1"/>
                </a:solidFill>
                <a:latin typeface="Arial" pitchFamily="34" charset="0"/>
                <a:ea typeface="MS PGothic" pitchFamily="34" charset="-128"/>
              </a:defRPr>
            </a:lvl1pPr>
            <a:lvl2pPr marL="822325" indent="-419100" defTabSz="1625600" eaLnBrk="0" hangingPunct="0">
              <a:defRPr>
                <a:solidFill>
                  <a:schemeClr val="tx1"/>
                </a:solidFill>
                <a:latin typeface="Arial" pitchFamily="34" charset="0"/>
                <a:ea typeface="MS PGothic" pitchFamily="34" charset="-128"/>
              </a:defRPr>
            </a:lvl2pPr>
            <a:lvl3pPr marL="936625" indent="-419100" defTabSz="1625600" eaLnBrk="0" hangingPunct="0">
              <a:defRPr>
                <a:solidFill>
                  <a:schemeClr val="tx1"/>
                </a:solidFill>
                <a:latin typeface="Arial" pitchFamily="34" charset="0"/>
                <a:ea typeface="MS PGothic" pitchFamily="34" charset="-128"/>
              </a:defRPr>
            </a:lvl3pPr>
            <a:lvl4pPr marL="1790700" indent="-419100" defTabSz="1625600" eaLnBrk="0" hangingPunct="0">
              <a:defRPr>
                <a:solidFill>
                  <a:schemeClr val="tx1"/>
                </a:solidFill>
                <a:latin typeface="Arial" pitchFamily="34" charset="0"/>
                <a:ea typeface="MS PGothic" pitchFamily="34" charset="-128"/>
              </a:defRPr>
            </a:lvl4pPr>
            <a:lvl5pPr marL="2247900" indent="-419100" defTabSz="1625600" eaLnBrk="0" hangingPunct="0">
              <a:defRPr>
                <a:solidFill>
                  <a:schemeClr val="tx1"/>
                </a:solidFill>
                <a:latin typeface="Arial" pitchFamily="34" charset="0"/>
                <a:ea typeface="MS PGothic" pitchFamily="34" charset="-128"/>
              </a:defRPr>
            </a:lvl5pPr>
            <a:lvl6pPr marL="2705100" indent="-419100" defTabSz="1625600" eaLnBrk="0" fontAlgn="base" hangingPunct="0">
              <a:spcBef>
                <a:spcPct val="0"/>
              </a:spcBef>
              <a:spcAft>
                <a:spcPct val="0"/>
              </a:spcAft>
              <a:defRPr>
                <a:solidFill>
                  <a:schemeClr val="tx1"/>
                </a:solidFill>
                <a:latin typeface="Arial" pitchFamily="34" charset="0"/>
                <a:ea typeface="MS PGothic" pitchFamily="34" charset="-128"/>
              </a:defRPr>
            </a:lvl6pPr>
            <a:lvl7pPr marL="3162300" indent="-419100" defTabSz="1625600" eaLnBrk="0" fontAlgn="base" hangingPunct="0">
              <a:spcBef>
                <a:spcPct val="0"/>
              </a:spcBef>
              <a:spcAft>
                <a:spcPct val="0"/>
              </a:spcAft>
              <a:defRPr>
                <a:solidFill>
                  <a:schemeClr val="tx1"/>
                </a:solidFill>
                <a:latin typeface="Arial" pitchFamily="34" charset="0"/>
                <a:ea typeface="MS PGothic" pitchFamily="34" charset="-128"/>
              </a:defRPr>
            </a:lvl7pPr>
            <a:lvl8pPr marL="3619500" indent="-419100" defTabSz="1625600" eaLnBrk="0" fontAlgn="base" hangingPunct="0">
              <a:spcBef>
                <a:spcPct val="0"/>
              </a:spcBef>
              <a:spcAft>
                <a:spcPct val="0"/>
              </a:spcAft>
              <a:defRPr>
                <a:solidFill>
                  <a:schemeClr val="tx1"/>
                </a:solidFill>
                <a:latin typeface="Arial" pitchFamily="34" charset="0"/>
                <a:ea typeface="MS PGothic" pitchFamily="34" charset="-128"/>
              </a:defRPr>
            </a:lvl8pPr>
            <a:lvl9pPr marL="4076700" indent="-419100" defTabSz="1625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r>
              <a:rPr lang="en-US" sz="2000" dirty="0" smtClean="0"/>
              <a:t> </a:t>
            </a:r>
          </a:p>
          <a:p>
            <a:pPr eaLnBrk="1" hangingPunct="1">
              <a:buFontTx/>
              <a:buAutoNum type="arabicPeriod"/>
              <a:defRPr/>
            </a:pPr>
            <a:r>
              <a:rPr lang="en-US" sz="2000" dirty="0" smtClean="0"/>
              <a:t>New announcement videos</a:t>
            </a:r>
          </a:p>
          <a:p>
            <a:pPr lvl="2" eaLnBrk="1" hangingPunct="1">
              <a:buFont typeface="Wingdings" pitchFamily="2" charset="2"/>
              <a:buChar char="§"/>
              <a:defRPr/>
            </a:pPr>
            <a:r>
              <a:rPr lang="en-US" sz="1400" dirty="0" smtClean="0">
                <a:hlinkClick r:id="rId4"/>
              </a:rPr>
              <a:t>IBM PureFlex System - announcement</a:t>
            </a:r>
            <a:endParaRPr lang="en-US" sz="1400" dirty="0" smtClean="0"/>
          </a:p>
          <a:p>
            <a:pPr lvl="2" eaLnBrk="1" hangingPunct="1">
              <a:buFont typeface="Wingdings" pitchFamily="2" charset="2"/>
              <a:buChar char="§"/>
              <a:defRPr/>
            </a:pPr>
            <a:r>
              <a:rPr lang="en-US" sz="1400" dirty="0" smtClean="0">
                <a:hlinkClick r:id="rId5"/>
              </a:rPr>
              <a:t>IBM Flex System - announcement </a:t>
            </a:r>
            <a:endParaRPr lang="en-US" sz="1400" dirty="0" smtClean="0"/>
          </a:p>
          <a:p>
            <a:pPr eaLnBrk="1" hangingPunct="1">
              <a:buFontTx/>
              <a:buAutoNum type="romanUcPeriod"/>
              <a:defRPr/>
            </a:pPr>
            <a:endParaRPr lang="en-US" sz="1200" dirty="0" smtClean="0"/>
          </a:p>
          <a:p>
            <a:pPr eaLnBrk="1" hangingPunct="1">
              <a:buFontTx/>
              <a:buAutoNum type="arabicPeriod" startAt="2"/>
              <a:defRPr/>
            </a:pPr>
            <a:r>
              <a:rPr lang="en-US" sz="2000" dirty="0" smtClean="0"/>
              <a:t>Flex System Manager Demo</a:t>
            </a:r>
          </a:p>
          <a:p>
            <a:pPr lvl="1" eaLnBrk="1" hangingPunct="1">
              <a:buFontTx/>
              <a:buChar char="•"/>
              <a:defRPr/>
            </a:pPr>
            <a:r>
              <a:rPr lang="en-US" sz="1400" dirty="0" smtClean="0">
                <a:hlinkClick r:id="rId6"/>
              </a:rPr>
              <a:t>The Value of IBM Flex System Manager</a:t>
            </a:r>
            <a:endParaRPr lang="en-US" sz="1400" dirty="0" smtClean="0"/>
          </a:p>
          <a:p>
            <a:pPr eaLnBrk="1" hangingPunct="1">
              <a:buFontTx/>
              <a:buChar char="•"/>
              <a:defRPr/>
            </a:pPr>
            <a:endParaRPr lang="en-US" sz="1400" dirty="0" smtClean="0"/>
          </a:p>
          <a:p>
            <a:pPr eaLnBrk="1" hangingPunct="1">
              <a:defRPr/>
            </a:pPr>
            <a:r>
              <a:rPr lang="en-US" sz="2000" dirty="0" smtClean="0"/>
              <a:t>3.  Open Choice Video series</a:t>
            </a:r>
          </a:p>
          <a:p>
            <a:pPr lvl="2" eaLnBrk="1" hangingPunct="1">
              <a:buFont typeface="Wingdings" pitchFamily="2" charset="2"/>
              <a:buChar char="§"/>
              <a:defRPr/>
            </a:pPr>
            <a:r>
              <a:rPr lang="en-US" sz="1400" dirty="0" smtClean="0"/>
              <a:t>Architecture - </a:t>
            </a:r>
            <a:r>
              <a:rPr lang="en-US" sz="1400" dirty="0" smtClean="0">
                <a:hlinkClick r:id="rId7"/>
              </a:rPr>
              <a:t>IBM PureFlex System Open Choice : VDI </a:t>
            </a:r>
            <a:endParaRPr lang="en-US" sz="2000" dirty="0" smtClean="0"/>
          </a:p>
          <a:p>
            <a:pPr lvl="2" eaLnBrk="1" hangingPunct="1">
              <a:buFont typeface="Wingdings" pitchFamily="2" charset="2"/>
              <a:buChar char="§"/>
              <a:defRPr/>
            </a:pPr>
            <a:r>
              <a:rPr lang="en-US" sz="1400" dirty="0" smtClean="0"/>
              <a:t>Storage - </a:t>
            </a:r>
            <a:r>
              <a:rPr lang="en-US" sz="1400" dirty="0" smtClean="0">
                <a:hlinkClick r:id="rId8"/>
              </a:rPr>
              <a:t>IBM PureFlex System Open Choice : Storage </a:t>
            </a:r>
            <a:endParaRPr lang="en-US" sz="1400" dirty="0" smtClean="0"/>
          </a:p>
          <a:p>
            <a:pPr lvl="2" eaLnBrk="1" hangingPunct="1">
              <a:buFont typeface="Wingdings" pitchFamily="2" charset="2"/>
              <a:buChar char="§"/>
              <a:defRPr/>
            </a:pPr>
            <a:r>
              <a:rPr lang="en-US" sz="1400" dirty="0" smtClean="0"/>
              <a:t>Operating Systems</a:t>
            </a:r>
          </a:p>
          <a:p>
            <a:pPr lvl="3" eaLnBrk="1" hangingPunct="1">
              <a:buFont typeface="Wingdings" pitchFamily="2" charset="2"/>
              <a:buChar char="§"/>
              <a:defRPr/>
            </a:pPr>
            <a:r>
              <a:rPr lang="en-US" sz="1400" dirty="0" smtClean="0">
                <a:hlinkClick r:id="rId9"/>
              </a:rPr>
              <a:t>IBM PureFlex System Open Choice : AIX </a:t>
            </a:r>
            <a:endParaRPr lang="en-US" sz="1400" dirty="0" smtClean="0"/>
          </a:p>
          <a:p>
            <a:pPr lvl="3" eaLnBrk="1" hangingPunct="1">
              <a:buFont typeface="Wingdings" pitchFamily="2" charset="2"/>
              <a:buChar char="§"/>
              <a:defRPr/>
            </a:pPr>
            <a:r>
              <a:rPr lang="en-US" sz="1400" dirty="0" smtClean="0">
                <a:hlinkClick r:id="rId10"/>
              </a:rPr>
              <a:t>IBM PureFlex System Open Choice : IBM i </a:t>
            </a:r>
            <a:endParaRPr lang="en-US" sz="1400" dirty="0" smtClean="0"/>
          </a:p>
          <a:p>
            <a:pPr lvl="3" eaLnBrk="1" hangingPunct="1">
              <a:buFont typeface="Wingdings" pitchFamily="2" charset="2"/>
              <a:buChar char="§"/>
              <a:defRPr/>
            </a:pPr>
            <a:r>
              <a:rPr lang="en-US" sz="1400" dirty="0" smtClean="0">
                <a:hlinkClick r:id="rId11"/>
              </a:rPr>
              <a:t>IBM PureFlex System Open Choice : Linux </a:t>
            </a:r>
            <a:endParaRPr lang="en-US" sz="1400" dirty="0" smtClean="0"/>
          </a:p>
          <a:p>
            <a:pPr lvl="3" eaLnBrk="1" hangingPunct="1">
              <a:buFont typeface="Wingdings" pitchFamily="2" charset="2"/>
              <a:buChar char="§"/>
              <a:defRPr/>
            </a:pPr>
            <a:r>
              <a:rPr lang="en-US" sz="1400" dirty="0" smtClean="0">
                <a:hlinkClick r:id="rId12"/>
              </a:rPr>
              <a:t>IBM PureFlex System Open Choice : Microsoft Windows </a:t>
            </a:r>
            <a:endParaRPr lang="en-US" sz="1400" dirty="0" smtClean="0"/>
          </a:p>
          <a:p>
            <a:pPr lvl="2" eaLnBrk="1" hangingPunct="1">
              <a:buFont typeface="Wingdings" pitchFamily="2" charset="2"/>
              <a:buChar char="§"/>
              <a:defRPr/>
            </a:pPr>
            <a:r>
              <a:rPr lang="en-US" sz="1400" dirty="0" smtClean="0"/>
              <a:t>Hypervisors</a:t>
            </a:r>
          </a:p>
          <a:p>
            <a:pPr lvl="3" eaLnBrk="1" hangingPunct="1">
              <a:buFont typeface="Wingdings" pitchFamily="2" charset="2"/>
              <a:buChar char="§"/>
              <a:defRPr/>
            </a:pPr>
            <a:r>
              <a:rPr lang="en-US" sz="1400" dirty="0" smtClean="0">
                <a:hlinkClick r:id="rId13"/>
              </a:rPr>
              <a:t>IBM PureFlex System Open Choice : </a:t>
            </a:r>
            <a:r>
              <a:rPr lang="en-US" sz="1400" dirty="0" err="1" smtClean="0">
                <a:hlinkClick r:id="rId13"/>
              </a:rPr>
              <a:t>PowerVM</a:t>
            </a:r>
            <a:r>
              <a:rPr lang="en-US" sz="1400" dirty="0" smtClean="0">
                <a:hlinkClick r:id="rId13"/>
              </a:rPr>
              <a:t> </a:t>
            </a:r>
            <a:endParaRPr lang="en-US" sz="1400" dirty="0" smtClean="0"/>
          </a:p>
          <a:p>
            <a:pPr lvl="3" eaLnBrk="1" hangingPunct="1">
              <a:buFont typeface="Wingdings" pitchFamily="2" charset="2"/>
              <a:buChar char="§"/>
              <a:defRPr/>
            </a:pPr>
            <a:r>
              <a:rPr lang="en-US" sz="1400" dirty="0" smtClean="0">
                <a:hlinkClick r:id="rId14"/>
              </a:rPr>
              <a:t>IBM PureFlex System Open Choice : Microsoft Hyper-V </a:t>
            </a:r>
            <a:endParaRPr lang="en-US" sz="1400" dirty="0" smtClean="0"/>
          </a:p>
          <a:p>
            <a:pPr lvl="3" eaLnBrk="1" hangingPunct="1">
              <a:buFont typeface="Wingdings" pitchFamily="2" charset="2"/>
              <a:buChar char="§"/>
              <a:defRPr/>
            </a:pPr>
            <a:r>
              <a:rPr lang="en-US" sz="1400" dirty="0" smtClean="0">
                <a:hlinkClick r:id="rId15"/>
              </a:rPr>
              <a:t>IBM PureFlex System Open Choice : VMware </a:t>
            </a:r>
            <a:endParaRPr lang="en-US" sz="1400" dirty="0" smtClean="0"/>
          </a:p>
          <a:p>
            <a:pPr lvl="3" eaLnBrk="1" hangingPunct="1">
              <a:buFont typeface="Wingdings" pitchFamily="2" charset="2"/>
              <a:buChar char="§"/>
              <a:defRPr/>
            </a:pPr>
            <a:r>
              <a:rPr lang="en-US" sz="1400" dirty="0" smtClean="0">
                <a:hlinkClick r:id="rId16"/>
              </a:rPr>
              <a:t>IBM PureFlex System Open Choice : KVM </a:t>
            </a:r>
            <a:endParaRPr lang="en-US" sz="1400" dirty="0" smtClean="0"/>
          </a:p>
          <a:p>
            <a:pPr lvl="2" eaLnBrk="1" hangingPunct="1">
              <a:buFont typeface="Wingdings" pitchFamily="2" charset="2"/>
              <a:buChar char="§"/>
              <a:defRPr/>
            </a:pPr>
            <a:r>
              <a:rPr lang="en-US" sz="1400" dirty="0" smtClean="0"/>
              <a:t>Networking -  </a:t>
            </a:r>
            <a:r>
              <a:rPr lang="en-US" sz="1400" dirty="0" smtClean="0">
                <a:hlinkClick r:id="rId17"/>
              </a:rPr>
              <a:t>IBM PureFlex System Open Choice : Networking </a:t>
            </a:r>
            <a:endParaRPr lang="en-US" sz="1400" dirty="0" smtClean="0"/>
          </a:p>
        </p:txBody>
      </p:sp>
      <p:pic>
        <p:nvPicPr>
          <p:cNvPr id="32773" name="Picture 1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423150" y="2395538"/>
            <a:ext cx="1846263"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7" name="Picture 9"/>
          <p:cNvPicPr>
            <a:picLocks noChangeAspect="1" noChangeArrowheads="1"/>
          </p:cNvPicPr>
          <p:nvPr/>
        </p:nvPicPr>
        <p:blipFill>
          <a:blip r:embed="rId19"/>
          <a:srcRect/>
          <a:stretch>
            <a:fillRect/>
          </a:stretch>
        </p:blipFill>
        <p:spPr bwMode="auto">
          <a:xfrm>
            <a:off x="5494338" y="2395538"/>
            <a:ext cx="2211387"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cap="rnd">
                <a:solidFill>
                  <a:schemeClr val="bg2"/>
                </a:solidFill>
                <a:prstDash val="sysDot"/>
                <a:miter lim="800000"/>
                <a:headEnd/>
                <a:tailEnd/>
              </a14:hiddenLine>
            </a:ext>
            <a:ext uri="{AF507438-7753-43E0-B8FC-AC1667EBCBE1}">
              <a14:hiddenEffects xmlns:a14="http://schemas.microsoft.com/office/drawing/2010/main">
                <a:effectLst>
                  <a:outerShdw blurRad="63500" dist="17961" dir="2700000" algn="ctr" rotWithShape="0">
                    <a:schemeClr val="accent1">
                      <a:gamma/>
                      <a:shade val="60000"/>
                      <a:invGamma/>
                      <a:alpha val="74998"/>
                    </a:schemeClr>
                  </a:outerShdw>
                </a:effectLst>
              </a14:hiddenEffects>
            </a:ext>
          </a:extLst>
        </p:spPr>
      </p:pic>
      <p:pic>
        <p:nvPicPr>
          <p:cNvPr id="32775" name="Picture 46" descr="PureFlex_Silo"/>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483475" y="2779713"/>
            <a:ext cx="1689100" cy="350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6" name="Picture 10" descr="flex system chassis 2292"/>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5961063" y="3635375"/>
            <a:ext cx="1508125" cy="159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76" name="Picture 16"/>
          <p:cNvPicPr>
            <a:picLocks noChangeAspect="1" noChangeArrowheads="1"/>
          </p:cNvPicPr>
          <p:nvPr/>
        </p:nvPicPr>
        <p:blipFill>
          <a:blip r:embed="rId22"/>
          <a:srcRect l="50000" t="61259" r="17801" b="28334"/>
          <a:stretch>
            <a:fillRect/>
          </a:stretch>
        </p:blipFill>
        <p:spPr bwMode="auto">
          <a:xfrm>
            <a:off x="5384800" y="1360488"/>
            <a:ext cx="3576638" cy="72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chemeClr val="accent1">
                      <a:gamma/>
                      <a:shade val="60000"/>
                      <a:invGamma/>
                      <a:alpha val="74998"/>
                    </a:schemeClr>
                  </a:outerShdw>
                </a:effectLst>
              </a14:hiddenEffects>
            </a:ext>
          </a:extLst>
        </p:spPr>
      </p:pic>
    </p:spTree>
    <p:extLst>
      <p:ext uri="{BB962C8B-B14F-4D97-AF65-F5344CB8AC3E}">
        <p14:creationId xmlns:p14="http://schemas.microsoft.com/office/powerpoint/2010/main" val="1095296058"/>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4"/>
          <p:cNvSpPr>
            <a:spLocks noChangeArrowheads="1"/>
          </p:cNvSpPr>
          <p:nvPr/>
        </p:nvSpPr>
        <p:spPr bwMode="auto">
          <a:xfrm>
            <a:off x="0" y="0"/>
            <a:ext cx="9144000" cy="6858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p>
        </p:txBody>
      </p:sp>
      <p:pic>
        <p:nvPicPr>
          <p:cNvPr id="48130" name="Picture 6" descr="5300_IBM_Black"/>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511550" y="3009900"/>
            <a:ext cx="22209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3"/>
          <p:cNvSpPr>
            <a:spLocks noGrp="1"/>
          </p:cNvSpPr>
          <p:nvPr>
            <p:ph type="title"/>
          </p:nvPr>
        </p:nvSpPr>
        <p:spPr/>
        <p:txBody>
          <a:bodyPr/>
          <a:lstStyle/>
          <a:p>
            <a:r>
              <a:rPr lang="en-US">
                <a:latin typeface="Arial" charset="0"/>
                <a:ea typeface="ＭＳ Ｐゴシック" charset="0"/>
              </a:rPr>
              <a:t>PureData Systems for Transactions</a:t>
            </a:r>
          </a:p>
        </p:txBody>
      </p:sp>
      <p:sp>
        <p:nvSpPr>
          <p:cNvPr id="44034" name="Content Placeholder 4"/>
          <p:cNvSpPr>
            <a:spLocks noGrp="1"/>
          </p:cNvSpPr>
          <p:nvPr>
            <p:ph sz="half" idx="1"/>
          </p:nvPr>
        </p:nvSpPr>
        <p:spPr/>
        <p:txBody>
          <a:bodyPr/>
          <a:lstStyle/>
          <a:p>
            <a:r>
              <a:rPr lang="en-US">
                <a:latin typeface="Arial" charset="0"/>
                <a:ea typeface="ＭＳ Ｐゴシック" charset="0"/>
              </a:rPr>
              <a:t>Tuned for high volume OLTP</a:t>
            </a:r>
          </a:p>
          <a:p>
            <a:pPr lvl="1"/>
            <a:r>
              <a:rPr lang="en-US">
                <a:latin typeface="Arial" charset="0"/>
                <a:ea typeface="ＭＳ Ｐゴシック" charset="0"/>
                <a:cs typeface="ＭＳ Ｐゴシック" charset="0"/>
              </a:rPr>
              <a:t>Powered by DB2 pureScale</a:t>
            </a:r>
          </a:p>
          <a:p>
            <a:pPr lvl="1"/>
            <a:endParaRPr lang="en-US">
              <a:latin typeface="Arial" charset="0"/>
              <a:cs typeface="Arial" charset="0"/>
            </a:endParaRPr>
          </a:p>
          <a:p>
            <a:r>
              <a:rPr lang="en-US">
                <a:latin typeface="Arial" charset="0"/>
                <a:ea typeface="ＭＳ Ｐゴシック" charset="0"/>
              </a:rPr>
              <a:t>Simplicity</a:t>
            </a:r>
          </a:p>
          <a:p>
            <a:pPr lvl="1"/>
            <a:r>
              <a:rPr lang="en-US">
                <a:latin typeface="Arial" charset="0"/>
                <a:cs typeface="Arial" charset="0"/>
              </a:rPr>
              <a:t>100+ DBs per system</a:t>
            </a:r>
          </a:p>
          <a:p>
            <a:pPr lvl="1"/>
            <a:r>
              <a:rPr lang="en-US">
                <a:latin typeface="Arial" charset="0"/>
                <a:cs typeface="Arial" charset="0"/>
              </a:rPr>
              <a:t>Multiple DB versions</a:t>
            </a:r>
          </a:p>
          <a:p>
            <a:pPr lvl="1"/>
            <a:r>
              <a:rPr lang="en-US">
                <a:latin typeface="Arial" charset="0"/>
                <a:cs typeface="Arial" charset="0"/>
              </a:rPr>
              <a:t>Specify the cluster name, description, and topology patterns</a:t>
            </a:r>
          </a:p>
          <a:p>
            <a:pPr lvl="1"/>
            <a:endParaRPr lang="en-US">
              <a:latin typeface="Arial" charset="0"/>
              <a:cs typeface="Arial" charset="0"/>
            </a:endParaRPr>
          </a:p>
          <a:p>
            <a:r>
              <a:rPr lang="en-US">
                <a:latin typeface="Arial" charset="0"/>
                <a:ea typeface="ＭＳ Ｐゴシック" charset="0"/>
              </a:rPr>
              <a:t>Availability</a:t>
            </a:r>
          </a:p>
          <a:p>
            <a:pPr lvl="1"/>
            <a:r>
              <a:rPr lang="en-US">
                <a:latin typeface="Arial" charset="0"/>
                <a:cs typeface="Arial" charset="0"/>
              </a:rPr>
              <a:t>DB node recovery in seconds</a:t>
            </a:r>
          </a:p>
          <a:p>
            <a:pPr lvl="1"/>
            <a:r>
              <a:rPr lang="en-US">
                <a:latin typeface="Arial" charset="0"/>
                <a:cs typeface="Arial" charset="0"/>
              </a:rPr>
              <a:t>No planned downtime for firmware and OS upgrades or configuration expansion</a:t>
            </a:r>
            <a:endParaRPr lang="en-US">
              <a:latin typeface="Arial" charset="0"/>
              <a:ea typeface="ＭＳ Ｐゴシック" charset="0"/>
              <a:cs typeface="ＭＳ Ｐゴシック" charset="0"/>
            </a:endParaRPr>
          </a:p>
          <a:p>
            <a:endParaRPr lang="en-US">
              <a:latin typeface="Arial" charset="0"/>
              <a:ea typeface="ＭＳ Ｐゴシック" charset="0"/>
            </a:endParaRPr>
          </a:p>
        </p:txBody>
      </p:sp>
      <p:sp>
        <p:nvSpPr>
          <p:cNvPr id="44035" name="Content Placeholder 5"/>
          <p:cNvSpPr>
            <a:spLocks noGrp="1"/>
          </p:cNvSpPr>
          <p:nvPr>
            <p:ph sz="half" idx="2"/>
          </p:nvPr>
        </p:nvSpPr>
        <p:spPr/>
        <p:txBody>
          <a:bodyPr/>
          <a:lstStyle/>
          <a:p>
            <a:r>
              <a:rPr lang="en-US">
                <a:latin typeface="Arial" charset="0"/>
                <a:ea typeface="ＭＳ Ｐゴシック" charset="0"/>
              </a:rPr>
              <a:t>Scalability</a:t>
            </a:r>
          </a:p>
          <a:p>
            <a:pPr lvl="1"/>
            <a:r>
              <a:rPr lang="en-US">
                <a:latin typeface="Arial" charset="0"/>
                <a:cs typeface="Arial" charset="0"/>
              </a:rPr>
              <a:t>Three sizes with up to 384 cores, 6 TB of memory, and 150 TB of raw storage</a:t>
            </a:r>
          </a:p>
          <a:p>
            <a:pPr lvl="1"/>
            <a:endParaRPr lang="en-US">
              <a:latin typeface="Arial" charset="0"/>
              <a:cs typeface="Arial" charset="0"/>
            </a:endParaRPr>
          </a:p>
          <a:p>
            <a:r>
              <a:rPr lang="en-US">
                <a:latin typeface="Arial" charset="0"/>
                <a:ea typeface="ＭＳ Ｐゴシック" charset="0"/>
              </a:rPr>
              <a:t>Smart</a:t>
            </a:r>
          </a:p>
          <a:p>
            <a:pPr lvl="1"/>
            <a:r>
              <a:rPr lang="en-US">
                <a:latin typeface="Arial" charset="0"/>
                <a:cs typeface="Arial" charset="0"/>
              </a:rPr>
              <a:t>Adaptive compression – up to 10x storage space savings</a:t>
            </a:r>
          </a:p>
          <a:p>
            <a:pPr lvl="1"/>
            <a:r>
              <a:rPr lang="en-US">
                <a:latin typeface="Arial" charset="0"/>
                <a:cs typeface="Arial" charset="0"/>
              </a:rPr>
              <a:t>Oracle database compatibility</a:t>
            </a:r>
          </a:p>
          <a:p>
            <a:pPr lvl="1"/>
            <a:r>
              <a:rPr lang="en-US">
                <a:latin typeface="Arial" charset="0"/>
                <a:cs typeface="Arial" charset="0"/>
              </a:rPr>
              <a:t>Easy Tier</a:t>
            </a:r>
          </a:p>
        </p:txBody>
      </p:sp>
      <p:grpSp>
        <p:nvGrpSpPr>
          <p:cNvPr id="44036" name="Group 8"/>
          <p:cNvGrpSpPr>
            <a:grpSpLocks noChangeAspect="1"/>
          </p:cNvGrpSpPr>
          <p:nvPr/>
        </p:nvGrpSpPr>
        <p:grpSpPr bwMode="auto">
          <a:xfrm>
            <a:off x="5480050" y="4881563"/>
            <a:ext cx="2339975" cy="1343025"/>
            <a:chOff x="3258484" y="3236265"/>
            <a:chExt cx="2968625" cy="1703388"/>
          </a:xfrm>
        </p:grpSpPr>
        <p:sp>
          <p:nvSpPr>
            <p:cNvPr id="9" name="Rectangle 2"/>
            <p:cNvSpPr>
              <a:spLocks noChangeArrowheads="1"/>
            </p:cNvSpPr>
            <p:nvPr/>
          </p:nvSpPr>
          <p:spPr bwMode="auto">
            <a:xfrm>
              <a:off x="3258484" y="3236265"/>
              <a:ext cx="2968625" cy="740954"/>
            </a:xfrm>
            <a:prstGeom prst="rect">
              <a:avLst/>
            </a:prstGeom>
            <a:solidFill>
              <a:schemeClr val="bg2">
                <a:lumMod val="60000"/>
                <a:lumOff val="40000"/>
              </a:schemeClr>
            </a:solidFill>
            <a:ln w="28575">
              <a:solidFill>
                <a:schemeClr val="bg1">
                  <a:lumMod val="65000"/>
                </a:schemeClr>
              </a:solidFill>
              <a:miter lim="800000"/>
              <a:headEnd/>
              <a:tailEnd/>
            </a:ln>
          </p:spPr>
          <p:txBody>
            <a:bodyPr wrap="none" anchor="ctr"/>
            <a:lstStyle/>
            <a:p>
              <a:pPr>
                <a:defRPr/>
              </a:pPr>
              <a:endParaRPr lang="en-US" sz="1000" b="1"/>
            </a:p>
          </p:txBody>
        </p:sp>
        <p:grpSp>
          <p:nvGrpSpPr>
            <p:cNvPr id="44038" name="Group 22"/>
            <p:cNvGrpSpPr>
              <a:grpSpLocks/>
            </p:cNvGrpSpPr>
            <p:nvPr/>
          </p:nvGrpSpPr>
          <p:grpSpPr bwMode="auto">
            <a:xfrm>
              <a:off x="3387072" y="3377553"/>
              <a:ext cx="2724150" cy="1562100"/>
              <a:chOff x="3431" y="3090"/>
              <a:chExt cx="2038" cy="826"/>
            </a:xfrm>
          </p:grpSpPr>
          <p:sp>
            <p:nvSpPr>
              <p:cNvPr id="11" name="Rectangle 34"/>
              <p:cNvSpPr>
                <a:spLocks noChangeArrowheads="1"/>
              </p:cNvSpPr>
              <p:nvPr/>
            </p:nvSpPr>
            <p:spPr bwMode="auto">
              <a:xfrm>
                <a:off x="3431" y="3090"/>
                <a:ext cx="313" cy="252"/>
              </a:xfrm>
              <a:prstGeom prst="rect">
                <a:avLst/>
              </a:prstGeom>
              <a:solidFill>
                <a:srgbClr val="274C6D"/>
              </a:solidFill>
              <a:ln w="15875">
                <a:solidFill>
                  <a:schemeClr val="accent2"/>
                </a:solidFill>
                <a:miter lim="800000"/>
                <a:headEnd/>
                <a:tailEnd/>
              </a:ln>
              <a:effectLst/>
            </p:spPr>
            <p:txBody>
              <a:bodyPr wrap="none" anchor="ctr"/>
              <a:lstStyle/>
              <a:p>
                <a:pPr>
                  <a:defRPr/>
                </a:pPr>
                <a:endParaRPr lang="en-US" b="1">
                  <a:ea typeface="+mn-ea"/>
                  <a:cs typeface="+mn-cs"/>
                </a:endParaRPr>
              </a:p>
            </p:txBody>
          </p:sp>
          <p:cxnSp>
            <p:nvCxnSpPr>
              <p:cNvPr id="44040" name="AutoShape 24"/>
              <p:cNvCxnSpPr>
                <a:cxnSpLocks noChangeShapeType="1"/>
              </p:cNvCxnSpPr>
              <p:nvPr/>
            </p:nvCxnSpPr>
            <p:spPr bwMode="auto">
              <a:xfrm>
                <a:off x="3588" y="3345"/>
                <a:ext cx="4" cy="177"/>
              </a:xfrm>
              <a:prstGeom prst="straightConnector1">
                <a:avLst/>
              </a:prstGeom>
              <a:noFill/>
              <a:ln w="12700">
                <a:solidFill>
                  <a:schemeClr val="bg2"/>
                </a:solidFill>
                <a:round/>
                <a:headEnd/>
                <a:tailEnd/>
              </a:ln>
              <a:extLst>
                <a:ext uri="{909E8E84-426E-40DD-AFC4-6F175D3DCCD1}">
                  <a14:hiddenFill xmlns:a14="http://schemas.microsoft.com/office/drawing/2010/main">
                    <a:noFill/>
                  </a14:hiddenFill>
                </a:ext>
              </a:extLst>
            </p:spPr>
          </p:cxnSp>
          <p:cxnSp>
            <p:nvCxnSpPr>
              <p:cNvPr id="44041" name="AutoShape 25"/>
              <p:cNvCxnSpPr>
                <a:cxnSpLocks noChangeShapeType="1"/>
              </p:cNvCxnSpPr>
              <p:nvPr/>
            </p:nvCxnSpPr>
            <p:spPr bwMode="auto">
              <a:xfrm flipH="1">
                <a:off x="5310" y="3348"/>
                <a:ext cx="3" cy="177"/>
              </a:xfrm>
              <a:prstGeom prst="straightConnector1">
                <a:avLst/>
              </a:prstGeom>
              <a:noFill/>
              <a:ln w="12700">
                <a:solidFill>
                  <a:schemeClr val="bg2"/>
                </a:solidFill>
                <a:round/>
                <a:headEnd/>
                <a:tailEnd/>
              </a:ln>
              <a:extLst>
                <a:ext uri="{909E8E84-426E-40DD-AFC4-6F175D3DCCD1}">
                  <a14:hiddenFill xmlns:a14="http://schemas.microsoft.com/office/drawing/2010/main">
                    <a:noFill/>
                  </a14:hiddenFill>
                </a:ext>
              </a:extLst>
            </p:spPr>
          </p:cxnSp>
          <p:cxnSp>
            <p:nvCxnSpPr>
              <p:cNvPr id="44042" name="AutoShape 26"/>
              <p:cNvCxnSpPr>
                <a:cxnSpLocks noChangeShapeType="1"/>
              </p:cNvCxnSpPr>
              <p:nvPr/>
            </p:nvCxnSpPr>
            <p:spPr bwMode="auto">
              <a:xfrm>
                <a:off x="3948" y="3348"/>
                <a:ext cx="4" cy="177"/>
              </a:xfrm>
              <a:prstGeom prst="straightConnector1">
                <a:avLst/>
              </a:prstGeom>
              <a:noFill/>
              <a:ln w="12700">
                <a:solidFill>
                  <a:schemeClr val="bg2"/>
                </a:solidFill>
                <a:round/>
                <a:headEnd/>
                <a:tailEnd/>
              </a:ln>
              <a:extLst>
                <a:ext uri="{909E8E84-426E-40DD-AFC4-6F175D3DCCD1}">
                  <a14:hiddenFill xmlns:a14="http://schemas.microsoft.com/office/drawing/2010/main">
                    <a:noFill/>
                  </a14:hiddenFill>
                </a:ext>
              </a:extLst>
            </p:spPr>
          </p:cxnSp>
          <p:cxnSp>
            <p:nvCxnSpPr>
              <p:cNvPr id="44043" name="AutoShape 27"/>
              <p:cNvCxnSpPr>
                <a:cxnSpLocks noChangeShapeType="1"/>
              </p:cNvCxnSpPr>
              <p:nvPr/>
            </p:nvCxnSpPr>
            <p:spPr bwMode="auto">
              <a:xfrm>
                <a:off x="4272" y="3348"/>
                <a:ext cx="4" cy="177"/>
              </a:xfrm>
              <a:prstGeom prst="straightConnector1">
                <a:avLst/>
              </a:prstGeom>
              <a:noFill/>
              <a:ln w="12700">
                <a:solidFill>
                  <a:schemeClr val="bg2"/>
                </a:solidFill>
                <a:round/>
                <a:headEnd/>
                <a:tailEnd/>
              </a:ln>
              <a:extLst>
                <a:ext uri="{909E8E84-426E-40DD-AFC4-6F175D3DCCD1}">
                  <a14:hiddenFill xmlns:a14="http://schemas.microsoft.com/office/drawing/2010/main">
                    <a:noFill/>
                  </a14:hiddenFill>
                </a:ext>
              </a:extLst>
            </p:spPr>
          </p:cxnSp>
          <p:cxnSp>
            <p:nvCxnSpPr>
              <p:cNvPr id="44044" name="AutoShape 28"/>
              <p:cNvCxnSpPr>
                <a:cxnSpLocks noChangeShapeType="1"/>
              </p:cNvCxnSpPr>
              <p:nvPr/>
            </p:nvCxnSpPr>
            <p:spPr bwMode="auto">
              <a:xfrm>
                <a:off x="4635" y="3336"/>
                <a:ext cx="4" cy="177"/>
              </a:xfrm>
              <a:prstGeom prst="straightConnector1">
                <a:avLst/>
              </a:prstGeom>
              <a:noFill/>
              <a:ln w="12700">
                <a:solidFill>
                  <a:schemeClr val="bg2"/>
                </a:solidFill>
                <a:round/>
                <a:headEnd/>
                <a:tailEnd/>
              </a:ln>
              <a:extLst>
                <a:ext uri="{909E8E84-426E-40DD-AFC4-6F175D3DCCD1}">
                  <a14:hiddenFill xmlns:a14="http://schemas.microsoft.com/office/drawing/2010/main">
                    <a:noFill/>
                  </a14:hiddenFill>
                </a:ext>
              </a:extLst>
            </p:spPr>
          </p:cxnSp>
          <p:cxnSp>
            <p:nvCxnSpPr>
              <p:cNvPr id="44045" name="AutoShape 29"/>
              <p:cNvCxnSpPr>
                <a:cxnSpLocks noChangeShapeType="1"/>
              </p:cNvCxnSpPr>
              <p:nvPr/>
            </p:nvCxnSpPr>
            <p:spPr bwMode="auto">
              <a:xfrm>
                <a:off x="4959" y="3354"/>
                <a:ext cx="4" cy="177"/>
              </a:xfrm>
              <a:prstGeom prst="straightConnector1">
                <a:avLst/>
              </a:prstGeom>
              <a:noFill/>
              <a:ln w="12700">
                <a:solidFill>
                  <a:schemeClr val="bg2"/>
                </a:solidFill>
                <a:round/>
                <a:headEnd/>
                <a:tailEnd/>
              </a:ln>
              <a:extLst>
                <a:ext uri="{909E8E84-426E-40DD-AFC4-6F175D3DCCD1}">
                  <a14:hiddenFill xmlns:a14="http://schemas.microsoft.com/office/drawing/2010/main">
                    <a:noFill/>
                  </a14:hiddenFill>
                </a:ext>
              </a:extLst>
            </p:spPr>
          </p:cxnSp>
          <p:cxnSp>
            <p:nvCxnSpPr>
              <p:cNvPr id="44046" name="AutoShape 30"/>
              <p:cNvCxnSpPr>
                <a:cxnSpLocks noChangeShapeType="1"/>
              </p:cNvCxnSpPr>
              <p:nvPr/>
            </p:nvCxnSpPr>
            <p:spPr bwMode="auto">
              <a:xfrm>
                <a:off x="4458" y="3516"/>
                <a:ext cx="4" cy="177"/>
              </a:xfrm>
              <a:prstGeom prst="straightConnector1">
                <a:avLst/>
              </a:prstGeom>
              <a:noFill/>
              <a:ln w="12700">
                <a:solidFill>
                  <a:schemeClr val="bg2"/>
                </a:solidFill>
                <a:round/>
                <a:headEnd/>
                <a:tailEnd/>
              </a:ln>
              <a:extLst>
                <a:ext uri="{909E8E84-426E-40DD-AFC4-6F175D3DCCD1}">
                  <a14:hiddenFill xmlns:a14="http://schemas.microsoft.com/office/drawing/2010/main">
                    <a:noFill/>
                  </a14:hiddenFill>
                </a:ext>
              </a:extLst>
            </p:spPr>
          </p:cxnSp>
          <p:sp>
            <p:nvSpPr>
              <p:cNvPr id="19" name="Rectangle 34"/>
              <p:cNvSpPr>
                <a:spLocks noChangeArrowheads="1"/>
              </p:cNvSpPr>
              <p:nvPr/>
            </p:nvSpPr>
            <p:spPr bwMode="auto">
              <a:xfrm>
                <a:off x="5155" y="3090"/>
                <a:ext cx="315" cy="252"/>
              </a:xfrm>
              <a:prstGeom prst="rect">
                <a:avLst/>
              </a:prstGeom>
              <a:solidFill>
                <a:srgbClr val="274C6D"/>
              </a:solidFill>
              <a:ln w="15875">
                <a:solidFill>
                  <a:schemeClr val="accent2"/>
                </a:solidFill>
                <a:miter lim="800000"/>
                <a:headEnd/>
                <a:tailEnd/>
              </a:ln>
              <a:effectLst/>
            </p:spPr>
            <p:txBody>
              <a:bodyPr wrap="none" anchor="ctr"/>
              <a:lstStyle/>
              <a:p>
                <a:pPr>
                  <a:defRPr/>
                </a:pPr>
                <a:endParaRPr lang="en-US" b="1">
                  <a:ea typeface="+mn-ea"/>
                  <a:cs typeface="+mn-cs"/>
                </a:endParaRPr>
              </a:p>
            </p:txBody>
          </p:sp>
          <p:sp>
            <p:nvSpPr>
              <p:cNvPr id="20" name="Rectangle 34"/>
              <p:cNvSpPr>
                <a:spLocks noChangeArrowheads="1"/>
              </p:cNvSpPr>
              <p:nvPr/>
            </p:nvSpPr>
            <p:spPr bwMode="auto">
              <a:xfrm>
                <a:off x="4813" y="3090"/>
                <a:ext cx="312" cy="252"/>
              </a:xfrm>
              <a:prstGeom prst="rect">
                <a:avLst/>
              </a:prstGeom>
              <a:solidFill>
                <a:srgbClr val="274C6D"/>
              </a:solidFill>
              <a:ln w="15875">
                <a:solidFill>
                  <a:schemeClr val="accent2"/>
                </a:solidFill>
                <a:miter lim="800000"/>
                <a:headEnd/>
                <a:tailEnd/>
              </a:ln>
              <a:effectLst/>
            </p:spPr>
            <p:txBody>
              <a:bodyPr wrap="none" anchor="ctr"/>
              <a:lstStyle/>
              <a:p>
                <a:pPr>
                  <a:defRPr/>
                </a:pPr>
                <a:endParaRPr lang="en-US" b="1">
                  <a:ea typeface="+mn-ea"/>
                  <a:cs typeface="+mn-cs"/>
                </a:endParaRPr>
              </a:p>
            </p:txBody>
          </p:sp>
          <p:sp>
            <p:nvSpPr>
              <p:cNvPr id="21" name="Rectangle 34"/>
              <p:cNvSpPr>
                <a:spLocks noChangeArrowheads="1"/>
              </p:cNvSpPr>
              <p:nvPr/>
            </p:nvSpPr>
            <p:spPr bwMode="auto">
              <a:xfrm>
                <a:off x="3784" y="3090"/>
                <a:ext cx="310" cy="252"/>
              </a:xfrm>
              <a:prstGeom prst="rect">
                <a:avLst/>
              </a:prstGeom>
              <a:solidFill>
                <a:srgbClr val="274C6D"/>
              </a:solidFill>
              <a:ln w="15875">
                <a:solidFill>
                  <a:schemeClr val="accent2"/>
                </a:solidFill>
                <a:miter lim="800000"/>
                <a:headEnd/>
                <a:tailEnd/>
              </a:ln>
              <a:effectLst/>
            </p:spPr>
            <p:txBody>
              <a:bodyPr wrap="none" anchor="ctr"/>
              <a:lstStyle/>
              <a:p>
                <a:pPr>
                  <a:defRPr/>
                </a:pPr>
                <a:endParaRPr lang="en-US" b="1">
                  <a:ea typeface="+mn-ea"/>
                  <a:cs typeface="+mn-cs"/>
                </a:endParaRPr>
              </a:p>
            </p:txBody>
          </p:sp>
          <p:sp>
            <p:nvSpPr>
              <p:cNvPr id="22" name="Rectangle 34"/>
              <p:cNvSpPr>
                <a:spLocks noChangeArrowheads="1"/>
              </p:cNvSpPr>
              <p:nvPr/>
            </p:nvSpPr>
            <p:spPr bwMode="auto">
              <a:xfrm>
                <a:off x="4124" y="3090"/>
                <a:ext cx="312" cy="252"/>
              </a:xfrm>
              <a:prstGeom prst="rect">
                <a:avLst/>
              </a:prstGeom>
              <a:solidFill>
                <a:srgbClr val="274C6D"/>
              </a:solidFill>
              <a:ln w="15875">
                <a:solidFill>
                  <a:schemeClr val="accent2"/>
                </a:solidFill>
                <a:miter lim="800000"/>
                <a:headEnd/>
                <a:tailEnd/>
              </a:ln>
              <a:effectLst/>
            </p:spPr>
            <p:txBody>
              <a:bodyPr wrap="none" anchor="ctr"/>
              <a:lstStyle/>
              <a:p>
                <a:pPr>
                  <a:defRPr/>
                </a:pPr>
                <a:endParaRPr lang="en-US" b="1">
                  <a:ea typeface="+mn-ea"/>
                  <a:cs typeface="+mn-cs"/>
                </a:endParaRPr>
              </a:p>
            </p:txBody>
          </p:sp>
          <p:sp>
            <p:nvSpPr>
              <p:cNvPr id="23" name="Rectangle 34"/>
              <p:cNvSpPr>
                <a:spLocks noChangeArrowheads="1"/>
              </p:cNvSpPr>
              <p:nvPr/>
            </p:nvSpPr>
            <p:spPr bwMode="auto">
              <a:xfrm>
                <a:off x="4472" y="3090"/>
                <a:ext cx="315" cy="252"/>
              </a:xfrm>
              <a:prstGeom prst="rect">
                <a:avLst/>
              </a:prstGeom>
              <a:solidFill>
                <a:srgbClr val="274C6D"/>
              </a:solidFill>
              <a:ln w="15875">
                <a:solidFill>
                  <a:schemeClr val="accent2"/>
                </a:solidFill>
                <a:miter lim="800000"/>
                <a:headEnd/>
                <a:tailEnd/>
              </a:ln>
              <a:effectLst/>
            </p:spPr>
            <p:txBody>
              <a:bodyPr wrap="none" anchor="ctr"/>
              <a:lstStyle/>
              <a:p>
                <a:pPr>
                  <a:defRPr/>
                </a:pPr>
                <a:endParaRPr lang="en-US" b="1">
                  <a:ea typeface="+mn-ea"/>
                  <a:cs typeface="+mn-cs"/>
                </a:endParaRPr>
              </a:p>
            </p:txBody>
          </p:sp>
          <p:cxnSp>
            <p:nvCxnSpPr>
              <p:cNvPr id="44052" name="AutoShape 36"/>
              <p:cNvCxnSpPr>
                <a:cxnSpLocks noChangeShapeType="1"/>
              </p:cNvCxnSpPr>
              <p:nvPr/>
            </p:nvCxnSpPr>
            <p:spPr bwMode="auto">
              <a:xfrm flipH="1" flipV="1">
                <a:off x="3583" y="3519"/>
                <a:ext cx="1740" cy="6"/>
              </a:xfrm>
              <a:prstGeom prst="straightConnector1">
                <a:avLst/>
              </a:prstGeom>
              <a:noFill/>
              <a:ln w="12700">
                <a:solidFill>
                  <a:schemeClr val="bg2"/>
                </a:solidFill>
                <a:round/>
                <a:headEnd/>
                <a:tailEnd/>
              </a:ln>
              <a:extLst>
                <a:ext uri="{909E8E84-426E-40DD-AFC4-6F175D3DCCD1}">
                  <a14:hiddenFill xmlns:a14="http://schemas.microsoft.com/office/drawing/2010/main">
                    <a:noFill/>
                  </a14:hiddenFill>
                </a:ext>
              </a:extLst>
            </p:spPr>
          </p:cxnSp>
          <p:pic>
            <p:nvPicPr>
              <p:cNvPr id="44053" name="DB" descr="database-128x128"/>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252" y="3618"/>
                <a:ext cx="432" cy="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dirty="0" smtClean="0">
                <a:solidFill>
                  <a:srgbClr val="002060"/>
                </a:solidFill>
              </a:rPr>
              <a:t>IBM </a:t>
            </a:r>
            <a:r>
              <a:rPr lang="en-US" dirty="0" err="1" smtClean="0">
                <a:solidFill>
                  <a:srgbClr val="002060"/>
                </a:solidFill>
              </a:rPr>
              <a:t>i</a:t>
            </a:r>
            <a:r>
              <a:rPr lang="en-US" dirty="0" smtClean="0">
                <a:solidFill>
                  <a:srgbClr val="002060"/>
                </a:solidFill>
              </a:rPr>
              <a:t> + VSCSI (Classic)</a:t>
            </a:r>
          </a:p>
        </p:txBody>
      </p:sp>
      <p:sp>
        <p:nvSpPr>
          <p:cNvPr id="21507" name="Text Box 3"/>
          <p:cNvSpPr txBox="1">
            <a:spLocks noChangeArrowheads="1"/>
          </p:cNvSpPr>
          <p:nvPr/>
        </p:nvSpPr>
        <p:spPr bwMode="auto">
          <a:xfrm>
            <a:off x="3759200" y="1220788"/>
            <a:ext cx="1241425"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lnSpc>
                <a:spcPct val="90000"/>
              </a:lnSpc>
              <a:spcBef>
                <a:spcPct val="50000"/>
              </a:spcBef>
            </a:pPr>
            <a:r>
              <a:rPr lang="en-US" sz="1200">
                <a:cs typeface="Arial" charset="0"/>
              </a:rPr>
              <a:t>Source</a:t>
            </a:r>
          </a:p>
        </p:txBody>
      </p:sp>
      <p:grpSp>
        <p:nvGrpSpPr>
          <p:cNvPr id="21508" name="Group 4"/>
          <p:cNvGrpSpPr>
            <a:grpSpLocks/>
          </p:cNvGrpSpPr>
          <p:nvPr/>
        </p:nvGrpSpPr>
        <p:grpSpPr bwMode="auto">
          <a:xfrm>
            <a:off x="3141663" y="1101725"/>
            <a:ext cx="755650" cy="2006600"/>
            <a:chOff x="2409" y="1179"/>
            <a:chExt cx="476" cy="1264"/>
          </a:xfrm>
        </p:grpSpPr>
        <p:sp>
          <p:nvSpPr>
            <p:cNvPr id="21588" name="Rectangle 5"/>
            <p:cNvSpPr>
              <a:spLocks noChangeArrowheads="1"/>
            </p:cNvSpPr>
            <p:nvPr/>
          </p:nvSpPr>
          <p:spPr bwMode="auto">
            <a:xfrm>
              <a:off x="2409" y="1179"/>
              <a:ext cx="476" cy="1264"/>
            </a:xfrm>
            <a:prstGeom prst="rect">
              <a:avLst/>
            </a:prstGeom>
            <a:solidFill>
              <a:srgbClr val="C0C0C0"/>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flatTx/>
            </a:bodyPr>
            <a:lstStyle/>
            <a:p>
              <a:endParaRPr lang="en-US"/>
            </a:p>
          </p:txBody>
        </p:sp>
        <p:sp>
          <p:nvSpPr>
            <p:cNvPr id="21589" name="Rectangle 6"/>
            <p:cNvSpPr>
              <a:spLocks noChangeArrowheads="1"/>
            </p:cNvSpPr>
            <p:nvPr/>
          </p:nvSpPr>
          <p:spPr bwMode="auto">
            <a:xfrm>
              <a:off x="2429" y="1241"/>
              <a:ext cx="416" cy="1101"/>
            </a:xfrm>
            <a:prstGeom prst="rect">
              <a:avLst/>
            </a:prstGeom>
            <a:solidFill>
              <a:srgbClr val="5F5F5F"/>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1590" name="Rectangle 7"/>
            <p:cNvSpPr>
              <a:spLocks noChangeArrowheads="1"/>
            </p:cNvSpPr>
            <p:nvPr/>
          </p:nvSpPr>
          <p:spPr bwMode="auto">
            <a:xfrm>
              <a:off x="2442" y="1269"/>
              <a:ext cx="384" cy="115"/>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91" name="Rectangle 8"/>
            <p:cNvSpPr>
              <a:spLocks noChangeArrowheads="1"/>
            </p:cNvSpPr>
            <p:nvPr/>
          </p:nvSpPr>
          <p:spPr bwMode="auto">
            <a:xfrm>
              <a:off x="2442" y="1418"/>
              <a:ext cx="384" cy="115"/>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92" name="Rectangle 9"/>
            <p:cNvSpPr>
              <a:spLocks noChangeArrowheads="1"/>
            </p:cNvSpPr>
            <p:nvPr/>
          </p:nvSpPr>
          <p:spPr bwMode="auto">
            <a:xfrm>
              <a:off x="2442" y="1567"/>
              <a:ext cx="384" cy="116"/>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93" name="Rectangle 10"/>
            <p:cNvSpPr>
              <a:spLocks noChangeArrowheads="1"/>
            </p:cNvSpPr>
            <p:nvPr/>
          </p:nvSpPr>
          <p:spPr bwMode="auto">
            <a:xfrm>
              <a:off x="2442" y="1717"/>
              <a:ext cx="384" cy="172"/>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94" name="Rectangle 11"/>
            <p:cNvSpPr>
              <a:spLocks noChangeArrowheads="1"/>
            </p:cNvSpPr>
            <p:nvPr/>
          </p:nvSpPr>
          <p:spPr bwMode="auto">
            <a:xfrm>
              <a:off x="2442" y="1931"/>
              <a:ext cx="384" cy="116"/>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95" name="Rectangle 12"/>
            <p:cNvSpPr>
              <a:spLocks noChangeArrowheads="1"/>
            </p:cNvSpPr>
            <p:nvPr/>
          </p:nvSpPr>
          <p:spPr bwMode="auto">
            <a:xfrm>
              <a:off x="2442" y="2080"/>
              <a:ext cx="384" cy="173"/>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sp>
        <p:nvSpPr>
          <p:cNvPr id="21509" name="Rectangle 13"/>
          <p:cNvSpPr>
            <a:spLocks noChangeArrowheads="1"/>
          </p:cNvSpPr>
          <p:nvPr/>
        </p:nvSpPr>
        <p:spPr bwMode="auto">
          <a:xfrm>
            <a:off x="3276600" y="1524000"/>
            <a:ext cx="1614488" cy="3292475"/>
          </a:xfrm>
          <a:prstGeom prst="rect">
            <a:avLst/>
          </a:prstGeom>
          <a:gradFill rotWithShape="1">
            <a:gsLst>
              <a:gs pos="0">
                <a:srgbClr val="FF6600"/>
              </a:gs>
              <a:gs pos="100000">
                <a:srgbClr val="762F00"/>
              </a:gs>
            </a:gsLst>
            <a:lin ang="0" scaled="1"/>
          </a:gra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p>
            <a:pPr algn="ctr" defTabSz="1019175" eaLnBrk="0" hangingPunct="0"/>
            <a:r>
              <a:rPr lang="en-US" sz="1000" b="1">
                <a:cs typeface="Times New Roman" pitchFamily="18" charset="0"/>
              </a:rPr>
              <a:t>VIOS</a:t>
            </a: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p:txBody>
      </p:sp>
      <p:sp>
        <p:nvSpPr>
          <p:cNvPr id="21510" name="Rectangle 14"/>
          <p:cNvSpPr>
            <a:spLocks noChangeArrowheads="1"/>
          </p:cNvSpPr>
          <p:nvPr/>
        </p:nvSpPr>
        <p:spPr bwMode="auto">
          <a:xfrm>
            <a:off x="4876800" y="1524000"/>
            <a:ext cx="1073150" cy="3292475"/>
          </a:xfrm>
          <a:prstGeom prst="rect">
            <a:avLst/>
          </a:prstGeom>
          <a:gradFill rotWithShape="1">
            <a:gsLst>
              <a:gs pos="0">
                <a:srgbClr val="FF6600"/>
              </a:gs>
              <a:gs pos="100000">
                <a:srgbClr val="762F00"/>
              </a:gs>
            </a:gsLst>
            <a:lin ang="0" scaled="1"/>
          </a:gra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p>
            <a:pPr algn="ctr" defTabSz="1019175" eaLnBrk="0" hangingPunct="0"/>
            <a:r>
              <a:rPr lang="en-US" sz="1000" b="1">
                <a:cs typeface="Times New Roman" pitchFamily="18" charset="0"/>
              </a:rPr>
              <a:t>IBM i Client </a:t>
            </a:r>
          </a:p>
          <a:p>
            <a:pPr algn="ctr" defTabSz="1019175" eaLnBrk="0" hangingPunct="0"/>
            <a:r>
              <a:rPr lang="en-US" sz="1000" b="1">
                <a:cs typeface="Times New Roman" pitchFamily="18" charset="0"/>
              </a:rPr>
              <a:t>(System 1)</a:t>
            </a: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p:txBody>
      </p:sp>
      <p:sp>
        <p:nvSpPr>
          <p:cNvPr id="258063" name="Rectangle 15"/>
          <p:cNvSpPr>
            <a:spLocks noChangeArrowheads="1"/>
          </p:cNvSpPr>
          <p:nvPr/>
        </p:nvSpPr>
        <p:spPr bwMode="auto">
          <a:xfrm>
            <a:off x="3276600" y="4800600"/>
            <a:ext cx="4857750" cy="1092200"/>
          </a:xfrm>
          <a:prstGeom prst="rect">
            <a:avLst/>
          </a:prstGeom>
          <a:gradFill rotWithShape="1">
            <a:gsLst>
              <a:gs pos="0">
                <a:schemeClr val="bg1"/>
              </a:gs>
              <a:gs pos="50000">
                <a:srgbClr val="00FF00"/>
              </a:gs>
              <a:gs pos="100000">
                <a:schemeClr val="bg1"/>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1019175" eaLnBrk="0" hangingPunct="0">
              <a:spcBef>
                <a:spcPct val="50000"/>
              </a:spcBef>
              <a:defRPr/>
            </a:pPr>
            <a:endParaRPr lang="en-US" sz="1200" b="1">
              <a:solidFill>
                <a:srgbClr val="FFFF00"/>
              </a:solidFill>
              <a:cs typeface="Times New Roman" pitchFamily="18" charset="0"/>
            </a:endParaRPr>
          </a:p>
        </p:txBody>
      </p:sp>
      <p:sp>
        <p:nvSpPr>
          <p:cNvPr id="21512" name="Rectangle 16"/>
          <p:cNvSpPr>
            <a:spLocks noChangeArrowheads="1"/>
          </p:cNvSpPr>
          <p:nvPr/>
        </p:nvSpPr>
        <p:spPr bwMode="auto">
          <a:xfrm>
            <a:off x="3286125" y="5900738"/>
            <a:ext cx="4857750" cy="287337"/>
          </a:xfrm>
          <a:prstGeom prst="rect">
            <a:avLst/>
          </a:prstGeom>
          <a:gradFill rotWithShape="1">
            <a:gsLst>
              <a:gs pos="0">
                <a:srgbClr val="31CC00">
                  <a:alpha val="14998"/>
                </a:srgbClr>
              </a:gs>
              <a:gs pos="100000">
                <a:srgbClr val="175E00"/>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1019175" eaLnBrk="0" hangingPunct="0">
              <a:spcBef>
                <a:spcPct val="50000"/>
              </a:spcBef>
            </a:pPr>
            <a:r>
              <a:rPr lang="en-US" sz="1200" b="1" dirty="0">
                <a:solidFill>
                  <a:srgbClr val="FFFF00"/>
                </a:solidFill>
                <a:cs typeface="Times New Roman" pitchFamily="18" charset="0"/>
              </a:rPr>
              <a:t>   </a:t>
            </a:r>
            <a:r>
              <a:rPr lang="en-US" sz="1200" b="1" dirty="0" smtClean="0">
                <a:solidFill>
                  <a:schemeClr val="tx1"/>
                </a:solidFill>
                <a:cs typeface="Times New Roman" pitchFamily="18" charset="0"/>
              </a:rPr>
              <a:t>POWER7 with </a:t>
            </a:r>
            <a:r>
              <a:rPr lang="en-US" sz="1200" b="1" dirty="0">
                <a:solidFill>
                  <a:schemeClr val="tx1"/>
                </a:solidFill>
                <a:cs typeface="Times New Roman" pitchFamily="18" charset="0"/>
              </a:rPr>
              <a:t>IBM </a:t>
            </a:r>
            <a:r>
              <a:rPr lang="en-US" sz="1200" b="1" dirty="0" err="1">
                <a:solidFill>
                  <a:schemeClr val="tx1"/>
                </a:solidFill>
                <a:cs typeface="Times New Roman" pitchFamily="18" charset="0"/>
              </a:rPr>
              <a:t>i</a:t>
            </a:r>
            <a:r>
              <a:rPr lang="en-US" sz="1200" b="1" dirty="0">
                <a:solidFill>
                  <a:schemeClr val="tx1"/>
                </a:solidFill>
                <a:cs typeface="Times New Roman" pitchFamily="18" charset="0"/>
              </a:rPr>
              <a:t> 6.1.1 </a:t>
            </a:r>
            <a:r>
              <a:rPr lang="en-US" sz="1200" b="1" dirty="0" smtClean="0">
                <a:solidFill>
                  <a:schemeClr val="tx1"/>
                </a:solidFill>
                <a:cs typeface="Times New Roman" pitchFamily="18" charset="0"/>
              </a:rPr>
              <a:t>or Later </a:t>
            </a:r>
            <a:endParaRPr lang="en-US" sz="1200" b="1" dirty="0">
              <a:solidFill>
                <a:schemeClr val="tx1"/>
              </a:solidFill>
              <a:cs typeface="Times New Roman" pitchFamily="18" charset="0"/>
            </a:endParaRPr>
          </a:p>
        </p:txBody>
      </p:sp>
      <p:grpSp>
        <p:nvGrpSpPr>
          <p:cNvPr id="21513" name="Group 17"/>
          <p:cNvGrpSpPr>
            <a:grpSpLocks/>
          </p:cNvGrpSpPr>
          <p:nvPr/>
        </p:nvGrpSpPr>
        <p:grpSpPr bwMode="auto">
          <a:xfrm>
            <a:off x="838200" y="1200150"/>
            <a:ext cx="993775" cy="2200275"/>
            <a:chOff x="1016" y="1489"/>
            <a:chExt cx="462" cy="834"/>
          </a:xfrm>
        </p:grpSpPr>
        <p:sp>
          <p:nvSpPr>
            <p:cNvPr id="21579" name="Rectangle 18"/>
            <p:cNvSpPr>
              <a:spLocks noChangeArrowheads="1"/>
            </p:cNvSpPr>
            <p:nvPr/>
          </p:nvSpPr>
          <p:spPr bwMode="auto">
            <a:xfrm>
              <a:off x="1016" y="1489"/>
              <a:ext cx="462" cy="834"/>
            </a:xfrm>
            <a:prstGeom prst="rect">
              <a:avLst/>
            </a:prstGeom>
            <a:solidFill>
              <a:srgbClr val="C0C0C0"/>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flatTx/>
            </a:bodyPr>
            <a:lstStyle/>
            <a:p>
              <a:endParaRPr lang="en-US"/>
            </a:p>
          </p:txBody>
        </p:sp>
        <p:sp>
          <p:nvSpPr>
            <p:cNvPr id="21580" name="Rectangle 19"/>
            <p:cNvSpPr>
              <a:spLocks noChangeArrowheads="1"/>
            </p:cNvSpPr>
            <p:nvPr/>
          </p:nvSpPr>
          <p:spPr bwMode="auto">
            <a:xfrm>
              <a:off x="1095"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81" name="Rectangle 20"/>
            <p:cNvSpPr>
              <a:spLocks noChangeArrowheads="1"/>
            </p:cNvSpPr>
            <p:nvPr/>
          </p:nvSpPr>
          <p:spPr bwMode="auto">
            <a:xfrm>
              <a:off x="1139"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82" name="Rectangle 21"/>
            <p:cNvSpPr>
              <a:spLocks noChangeArrowheads="1"/>
            </p:cNvSpPr>
            <p:nvPr/>
          </p:nvSpPr>
          <p:spPr bwMode="auto">
            <a:xfrm>
              <a:off x="1183"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83" name="Rectangle 22"/>
            <p:cNvSpPr>
              <a:spLocks noChangeArrowheads="1"/>
            </p:cNvSpPr>
            <p:nvPr/>
          </p:nvSpPr>
          <p:spPr bwMode="auto">
            <a:xfrm>
              <a:off x="1227"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84" name="Rectangle 23"/>
            <p:cNvSpPr>
              <a:spLocks noChangeArrowheads="1"/>
            </p:cNvSpPr>
            <p:nvPr/>
          </p:nvSpPr>
          <p:spPr bwMode="auto">
            <a:xfrm>
              <a:off x="1267"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85" name="Rectangle 24"/>
            <p:cNvSpPr>
              <a:spLocks noChangeArrowheads="1"/>
            </p:cNvSpPr>
            <p:nvPr/>
          </p:nvSpPr>
          <p:spPr bwMode="auto">
            <a:xfrm>
              <a:off x="1311"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86" name="Rectangle 25"/>
            <p:cNvSpPr>
              <a:spLocks noChangeArrowheads="1"/>
            </p:cNvSpPr>
            <p:nvPr/>
          </p:nvSpPr>
          <p:spPr bwMode="auto">
            <a:xfrm>
              <a:off x="1355"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87" name="Rectangle 26"/>
            <p:cNvSpPr>
              <a:spLocks noChangeArrowheads="1"/>
            </p:cNvSpPr>
            <p:nvPr/>
          </p:nvSpPr>
          <p:spPr bwMode="auto">
            <a:xfrm>
              <a:off x="1399"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grpSp>
        <p:nvGrpSpPr>
          <p:cNvPr id="21514" name="Group 27"/>
          <p:cNvGrpSpPr>
            <a:grpSpLocks/>
          </p:cNvGrpSpPr>
          <p:nvPr/>
        </p:nvGrpSpPr>
        <p:grpSpPr bwMode="auto">
          <a:xfrm>
            <a:off x="898525" y="1295400"/>
            <a:ext cx="727075" cy="450850"/>
            <a:chOff x="585" y="3512"/>
            <a:chExt cx="436" cy="256"/>
          </a:xfrm>
        </p:grpSpPr>
        <p:sp>
          <p:nvSpPr>
            <p:cNvPr id="21577" name="AutoShape 28"/>
            <p:cNvSpPr>
              <a:spLocks noChangeArrowheads="1"/>
            </p:cNvSpPr>
            <p:nvPr/>
          </p:nvSpPr>
          <p:spPr bwMode="auto">
            <a:xfrm>
              <a:off x="585" y="3512"/>
              <a:ext cx="208" cy="256"/>
            </a:xfrm>
            <a:prstGeom prst="can">
              <a:avLst>
                <a:gd name="adj" fmla="val 30769"/>
              </a:avLst>
            </a:prstGeom>
            <a:gradFill rotWithShape="1">
              <a:gsLst>
                <a:gs pos="0">
                  <a:srgbClr val="185E18"/>
                </a:gs>
                <a:gs pos="100000">
                  <a:srgbClr val="33CC33"/>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1578" name="AutoShape 29"/>
            <p:cNvSpPr>
              <a:spLocks noChangeArrowheads="1"/>
            </p:cNvSpPr>
            <p:nvPr/>
          </p:nvSpPr>
          <p:spPr bwMode="auto">
            <a:xfrm>
              <a:off x="813" y="3512"/>
              <a:ext cx="208" cy="256"/>
            </a:xfrm>
            <a:prstGeom prst="can">
              <a:avLst>
                <a:gd name="adj" fmla="val 30769"/>
              </a:avLst>
            </a:prstGeom>
            <a:gradFill rotWithShape="1">
              <a:gsLst>
                <a:gs pos="0">
                  <a:srgbClr val="185E18"/>
                </a:gs>
                <a:gs pos="100000">
                  <a:srgbClr val="33CC33"/>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sp>
        <p:nvSpPr>
          <p:cNvPr id="21515" name="Text Box 30"/>
          <p:cNvSpPr txBox="1">
            <a:spLocks noChangeArrowheads="1"/>
          </p:cNvSpPr>
          <p:nvPr/>
        </p:nvSpPr>
        <p:spPr bwMode="auto">
          <a:xfrm>
            <a:off x="911225" y="1423988"/>
            <a:ext cx="728663" cy="214312"/>
          </a:xfrm>
          <a:prstGeom prst="rect">
            <a:avLst/>
          </a:prstGeom>
          <a:noFill/>
          <a:ln>
            <a:noFill/>
          </a:ln>
          <a:effectLst/>
          <a:extLst>
            <a:ext uri="{909E8E84-426E-40DD-AFC4-6F175D3DCCD1}">
              <a14:hiddenFill xmlns:a14="http://schemas.microsoft.com/office/drawing/2010/main">
                <a:solidFill>
                  <a:srgbClr val="33CC33">
                    <a:alpha val="56078"/>
                  </a:srgbClr>
                </a:solidFill>
              </a14:hiddenFill>
            </a:ex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lvl1pPr defTabSz="1019175" eaLnBrk="0" hangingPunct="0">
              <a:defRPr>
                <a:solidFill>
                  <a:schemeClr val="tx1"/>
                </a:solidFill>
                <a:latin typeface="Arial" charset="0"/>
              </a:defRPr>
            </a:lvl1pPr>
            <a:lvl2pPr marL="742950" indent="-285750" defTabSz="1019175" eaLnBrk="0" hangingPunct="0">
              <a:defRPr>
                <a:solidFill>
                  <a:schemeClr val="tx1"/>
                </a:solidFill>
                <a:latin typeface="Arial" charset="0"/>
              </a:defRPr>
            </a:lvl2pPr>
            <a:lvl3pPr marL="1143000" indent="-228600" defTabSz="1019175" eaLnBrk="0" hangingPunct="0">
              <a:defRPr>
                <a:solidFill>
                  <a:schemeClr val="tx1"/>
                </a:solidFill>
                <a:latin typeface="Arial" charset="0"/>
              </a:defRPr>
            </a:lvl3pPr>
            <a:lvl4pPr marL="1600200" indent="-228600" defTabSz="1019175" eaLnBrk="0" hangingPunct="0">
              <a:defRPr>
                <a:solidFill>
                  <a:schemeClr val="tx1"/>
                </a:solidFill>
                <a:latin typeface="Arial" charset="0"/>
              </a:defRPr>
            </a:lvl4pPr>
            <a:lvl5pPr marL="2057400" indent="-228600" defTabSz="1019175" eaLnBrk="0" hangingPunct="0">
              <a:defRPr>
                <a:solidFill>
                  <a:schemeClr val="tx1"/>
                </a:solidFill>
                <a:latin typeface="Arial" charset="0"/>
              </a:defRPr>
            </a:lvl5pPr>
            <a:lvl6pPr marL="2514600" indent="-228600" defTabSz="1019175" eaLnBrk="0" fontAlgn="base" hangingPunct="0">
              <a:spcBef>
                <a:spcPct val="0"/>
              </a:spcBef>
              <a:spcAft>
                <a:spcPct val="0"/>
              </a:spcAft>
              <a:defRPr>
                <a:solidFill>
                  <a:schemeClr val="tx1"/>
                </a:solidFill>
                <a:latin typeface="Arial" charset="0"/>
              </a:defRPr>
            </a:lvl6pPr>
            <a:lvl7pPr marL="2971800" indent="-228600" defTabSz="1019175" eaLnBrk="0" fontAlgn="base" hangingPunct="0">
              <a:spcBef>
                <a:spcPct val="0"/>
              </a:spcBef>
              <a:spcAft>
                <a:spcPct val="0"/>
              </a:spcAft>
              <a:defRPr>
                <a:solidFill>
                  <a:schemeClr val="tx1"/>
                </a:solidFill>
                <a:latin typeface="Arial" charset="0"/>
              </a:defRPr>
            </a:lvl7pPr>
            <a:lvl8pPr marL="3429000" indent="-228600" defTabSz="1019175" eaLnBrk="0" fontAlgn="base" hangingPunct="0">
              <a:spcBef>
                <a:spcPct val="0"/>
              </a:spcBef>
              <a:spcAft>
                <a:spcPct val="0"/>
              </a:spcAft>
              <a:defRPr>
                <a:solidFill>
                  <a:schemeClr val="tx1"/>
                </a:solidFill>
                <a:latin typeface="Arial" charset="0"/>
              </a:defRPr>
            </a:lvl8pPr>
            <a:lvl9pPr marL="3886200" indent="-228600" defTabSz="1019175" eaLnBrk="0" fontAlgn="base" hangingPunct="0">
              <a:spcBef>
                <a:spcPct val="0"/>
              </a:spcBef>
              <a:spcAft>
                <a:spcPct val="0"/>
              </a:spcAft>
              <a:defRPr>
                <a:solidFill>
                  <a:schemeClr val="tx1"/>
                </a:solidFill>
                <a:latin typeface="Arial" charset="0"/>
              </a:defRPr>
            </a:lvl9pPr>
          </a:lstStyle>
          <a:p>
            <a:pPr algn="ctr">
              <a:lnSpc>
                <a:spcPct val="80000"/>
              </a:lnSpc>
            </a:pPr>
            <a:r>
              <a:rPr lang="en-US" sz="1000" b="1" i="1">
                <a:cs typeface="Times New Roman" pitchFamily="18" charset="0"/>
              </a:rPr>
              <a:t>System 1</a:t>
            </a:r>
          </a:p>
        </p:txBody>
      </p:sp>
      <p:grpSp>
        <p:nvGrpSpPr>
          <p:cNvPr id="21516" name="Group 31"/>
          <p:cNvGrpSpPr>
            <a:grpSpLocks/>
          </p:cNvGrpSpPr>
          <p:nvPr/>
        </p:nvGrpSpPr>
        <p:grpSpPr bwMode="auto">
          <a:xfrm>
            <a:off x="908050" y="1947863"/>
            <a:ext cx="727075" cy="450850"/>
            <a:chOff x="585" y="3512"/>
            <a:chExt cx="436" cy="256"/>
          </a:xfrm>
        </p:grpSpPr>
        <p:sp>
          <p:nvSpPr>
            <p:cNvPr id="21575" name="AutoShape 32"/>
            <p:cNvSpPr>
              <a:spLocks noChangeArrowheads="1"/>
            </p:cNvSpPr>
            <p:nvPr/>
          </p:nvSpPr>
          <p:spPr bwMode="auto">
            <a:xfrm>
              <a:off x="585" y="3512"/>
              <a:ext cx="208" cy="256"/>
            </a:xfrm>
            <a:prstGeom prst="can">
              <a:avLst>
                <a:gd name="adj" fmla="val 30769"/>
              </a:avLst>
            </a:prstGeom>
            <a:gradFill rotWithShape="1">
              <a:gsLst>
                <a:gs pos="0">
                  <a:srgbClr val="472F76"/>
                </a:gs>
                <a:gs pos="100000">
                  <a:srgbClr val="9966FF"/>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1576" name="AutoShape 33"/>
            <p:cNvSpPr>
              <a:spLocks noChangeArrowheads="1"/>
            </p:cNvSpPr>
            <p:nvPr/>
          </p:nvSpPr>
          <p:spPr bwMode="auto">
            <a:xfrm>
              <a:off x="813" y="3512"/>
              <a:ext cx="208" cy="256"/>
            </a:xfrm>
            <a:prstGeom prst="can">
              <a:avLst>
                <a:gd name="adj" fmla="val 30769"/>
              </a:avLst>
            </a:prstGeom>
            <a:gradFill rotWithShape="1">
              <a:gsLst>
                <a:gs pos="0">
                  <a:srgbClr val="472F76"/>
                </a:gs>
                <a:gs pos="100000">
                  <a:srgbClr val="9966FF"/>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sp>
        <p:nvSpPr>
          <p:cNvPr id="21517" name="Text Box 34"/>
          <p:cNvSpPr txBox="1">
            <a:spLocks noChangeArrowheads="1"/>
          </p:cNvSpPr>
          <p:nvPr/>
        </p:nvSpPr>
        <p:spPr bwMode="auto">
          <a:xfrm>
            <a:off x="911225" y="2101850"/>
            <a:ext cx="728663" cy="214313"/>
          </a:xfrm>
          <a:prstGeom prst="rect">
            <a:avLst/>
          </a:prstGeom>
          <a:noFill/>
          <a:ln>
            <a:noFill/>
          </a:ln>
          <a:effectLst/>
          <a:extLst>
            <a:ext uri="{909E8E84-426E-40DD-AFC4-6F175D3DCCD1}">
              <a14:hiddenFill xmlns:a14="http://schemas.microsoft.com/office/drawing/2010/main">
                <a:solidFill>
                  <a:srgbClr val="33CC33">
                    <a:alpha val="56078"/>
                  </a:srgbClr>
                </a:solidFill>
              </a14:hiddenFill>
            </a:ex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lvl1pPr defTabSz="1019175" eaLnBrk="0" hangingPunct="0">
              <a:defRPr>
                <a:solidFill>
                  <a:schemeClr val="tx1"/>
                </a:solidFill>
                <a:latin typeface="Arial" charset="0"/>
              </a:defRPr>
            </a:lvl1pPr>
            <a:lvl2pPr marL="742950" indent="-285750" defTabSz="1019175" eaLnBrk="0" hangingPunct="0">
              <a:defRPr>
                <a:solidFill>
                  <a:schemeClr val="tx1"/>
                </a:solidFill>
                <a:latin typeface="Arial" charset="0"/>
              </a:defRPr>
            </a:lvl2pPr>
            <a:lvl3pPr marL="1143000" indent="-228600" defTabSz="1019175" eaLnBrk="0" hangingPunct="0">
              <a:defRPr>
                <a:solidFill>
                  <a:schemeClr val="tx1"/>
                </a:solidFill>
                <a:latin typeface="Arial" charset="0"/>
              </a:defRPr>
            </a:lvl3pPr>
            <a:lvl4pPr marL="1600200" indent="-228600" defTabSz="1019175" eaLnBrk="0" hangingPunct="0">
              <a:defRPr>
                <a:solidFill>
                  <a:schemeClr val="tx1"/>
                </a:solidFill>
                <a:latin typeface="Arial" charset="0"/>
              </a:defRPr>
            </a:lvl4pPr>
            <a:lvl5pPr marL="2057400" indent="-228600" defTabSz="1019175" eaLnBrk="0" hangingPunct="0">
              <a:defRPr>
                <a:solidFill>
                  <a:schemeClr val="tx1"/>
                </a:solidFill>
                <a:latin typeface="Arial" charset="0"/>
              </a:defRPr>
            </a:lvl5pPr>
            <a:lvl6pPr marL="2514600" indent="-228600" defTabSz="1019175" eaLnBrk="0" fontAlgn="base" hangingPunct="0">
              <a:spcBef>
                <a:spcPct val="0"/>
              </a:spcBef>
              <a:spcAft>
                <a:spcPct val="0"/>
              </a:spcAft>
              <a:defRPr>
                <a:solidFill>
                  <a:schemeClr val="tx1"/>
                </a:solidFill>
                <a:latin typeface="Arial" charset="0"/>
              </a:defRPr>
            </a:lvl6pPr>
            <a:lvl7pPr marL="2971800" indent="-228600" defTabSz="1019175" eaLnBrk="0" fontAlgn="base" hangingPunct="0">
              <a:spcBef>
                <a:spcPct val="0"/>
              </a:spcBef>
              <a:spcAft>
                <a:spcPct val="0"/>
              </a:spcAft>
              <a:defRPr>
                <a:solidFill>
                  <a:schemeClr val="tx1"/>
                </a:solidFill>
                <a:latin typeface="Arial" charset="0"/>
              </a:defRPr>
            </a:lvl7pPr>
            <a:lvl8pPr marL="3429000" indent="-228600" defTabSz="1019175" eaLnBrk="0" fontAlgn="base" hangingPunct="0">
              <a:spcBef>
                <a:spcPct val="0"/>
              </a:spcBef>
              <a:spcAft>
                <a:spcPct val="0"/>
              </a:spcAft>
              <a:defRPr>
                <a:solidFill>
                  <a:schemeClr val="tx1"/>
                </a:solidFill>
                <a:latin typeface="Arial" charset="0"/>
              </a:defRPr>
            </a:lvl8pPr>
            <a:lvl9pPr marL="3886200" indent="-228600" defTabSz="1019175" eaLnBrk="0" fontAlgn="base" hangingPunct="0">
              <a:spcBef>
                <a:spcPct val="0"/>
              </a:spcBef>
              <a:spcAft>
                <a:spcPct val="0"/>
              </a:spcAft>
              <a:defRPr>
                <a:solidFill>
                  <a:schemeClr val="tx1"/>
                </a:solidFill>
                <a:latin typeface="Arial" charset="0"/>
              </a:defRPr>
            </a:lvl9pPr>
          </a:lstStyle>
          <a:p>
            <a:pPr algn="ctr">
              <a:lnSpc>
                <a:spcPct val="80000"/>
              </a:lnSpc>
            </a:pPr>
            <a:r>
              <a:rPr lang="en-US" sz="1000" b="1" i="1">
                <a:cs typeface="Times New Roman" pitchFamily="18" charset="0"/>
              </a:rPr>
              <a:t>System 2</a:t>
            </a:r>
          </a:p>
        </p:txBody>
      </p:sp>
      <p:grpSp>
        <p:nvGrpSpPr>
          <p:cNvPr id="21518" name="Group 35"/>
          <p:cNvGrpSpPr>
            <a:grpSpLocks/>
          </p:cNvGrpSpPr>
          <p:nvPr/>
        </p:nvGrpSpPr>
        <p:grpSpPr bwMode="auto">
          <a:xfrm>
            <a:off x="900113" y="2617788"/>
            <a:ext cx="727075" cy="450850"/>
            <a:chOff x="585" y="3512"/>
            <a:chExt cx="436" cy="256"/>
          </a:xfrm>
        </p:grpSpPr>
        <p:sp>
          <p:nvSpPr>
            <p:cNvPr id="258084" name="AutoShape 36"/>
            <p:cNvSpPr>
              <a:spLocks noChangeArrowheads="1"/>
            </p:cNvSpPr>
            <p:nvPr/>
          </p:nvSpPr>
          <p:spPr bwMode="auto">
            <a:xfrm>
              <a:off x="585" y="3512"/>
              <a:ext cx="208" cy="256"/>
            </a:xfrm>
            <a:prstGeom prst="can">
              <a:avLst>
                <a:gd name="adj" fmla="val 30769"/>
              </a:avLst>
            </a:prstGeom>
            <a:gradFill rotWithShape="1">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en-US"/>
            </a:p>
          </p:txBody>
        </p:sp>
        <p:sp>
          <p:nvSpPr>
            <p:cNvPr id="258085" name="AutoShape 37"/>
            <p:cNvSpPr>
              <a:spLocks noChangeArrowheads="1"/>
            </p:cNvSpPr>
            <p:nvPr/>
          </p:nvSpPr>
          <p:spPr bwMode="auto">
            <a:xfrm>
              <a:off x="813" y="3512"/>
              <a:ext cx="208" cy="256"/>
            </a:xfrm>
            <a:prstGeom prst="can">
              <a:avLst>
                <a:gd name="adj" fmla="val 30769"/>
              </a:avLst>
            </a:prstGeom>
            <a:gradFill rotWithShape="1">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en-US"/>
            </a:p>
          </p:txBody>
        </p:sp>
      </p:grpSp>
      <p:sp>
        <p:nvSpPr>
          <p:cNvPr id="21519" name="Text Box 38"/>
          <p:cNvSpPr txBox="1">
            <a:spLocks noChangeArrowheads="1"/>
          </p:cNvSpPr>
          <p:nvPr/>
        </p:nvSpPr>
        <p:spPr bwMode="auto">
          <a:xfrm>
            <a:off x="903288" y="2771775"/>
            <a:ext cx="728662" cy="214313"/>
          </a:xfrm>
          <a:prstGeom prst="rect">
            <a:avLst/>
          </a:prstGeom>
          <a:noFill/>
          <a:ln>
            <a:noFill/>
          </a:ln>
          <a:effectLst/>
          <a:extLst>
            <a:ext uri="{909E8E84-426E-40DD-AFC4-6F175D3DCCD1}">
              <a14:hiddenFill xmlns:a14="http://schemas.microsoft.com/office/drawing/2010/main">
                <a:solidFill>
                  <a:srgbClr val="33CC33">
                    <a:alpha val="56078"/>
                  </a:srgbClr>
                </a:solidFill>
              </a14:hiddenFill>
            </a:ex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lvl1pPr defTabSz="1019175" eaLnBrk="0" hangingPunct="0">
              <a:defRPr>
                <a:solidFill>
                  <a:schemeClr val="tx1"/>
                </a:solidFill>
                <a:latin typeface="Arial" charset="0"/>
              </a:defRPr>
            </a:lvl1pPr>
            <a:lvl2pPr marL="742950" indent="-285750" defTabSz="1019175" eaLnBrk="0" hangingPunct="0">
              <a:defRPr>
                <a:solidFill>
                  <a:schemeClr val="tx1"/>
                </a:solidFill>
                <a:latin typeface="Arial" charset="0"/>
              </a:defRPr>
            </a:lvl2pPr>
            <a:lvl3pPr marL="1143000" indent="-228600" defTabSz="1019175" eaLnBrk="0" hangingPunct="0">
              <a:defRPr>
                <a:solidFill>
                  <a:schemeClr val="tx1"/>
                </a:solidFill>
                <a:latin typeface="Arial" charset="0"/>
              </a:defRPr>
            </a:lvl3pPr>
            <a:lvl4pPr marL="1600200" indent="-228600" defTabSz="1019175" eaLnBrk="0" hangingPunct="0">
              <a:defRPr>
                <a:solidFill>
                  <a:schemeClr val="tx1"/>
                </a:solidFill>
                <a:latin typeface="Arial" charset="0"/>
              </a:defRPr>
            </a:lvl4pPr>
            <a:lvl5pPr marL="2057400" indent="-228600" defTabSz="1019175" eaLnBrk="0" hangingPunct="0">
              <a:defRPr>
                <a:solidFill>
                  <a:schemeClr val="tx1"/>
                </a:solidFill>
                <a:latin typeface="Arial" charset="0"/>
              </a:defRPr>
            </a:lvl5pPr>
            <a:lvl6pPr marL="2514600" indent="-228600" defTabSz="1019175" eaLnBrk="0" fontAlgn="base" hangingPunct="0">
              <a:spcBef>
                <a:spcPct val="0"/>
              </a:spcBef>
              <a:spcAft>
                <a:spcPct val="0"/>
              </a:spcAft>
              <a:defRPr>
                <a:solidFill>
                  <a:schemeClr val="tx1"/>
                </a:solidFill>
                <a:latin typeface="Arial" charset="0"/>
              </a:defRPr>
            </a:lvl6pPr>
            <a:lvl7pPr marL="2971800" indent="-228600" defTabSz="1019175" eaLnBrk="0" fontAlgn="base" hangingPunct="0">
              <a:spcBef>
                <a:spcPct val="0"/>
              </a:spcBef>
              <a:spcAft>
                <a:spcPct val="0"/>
              </a:spcAft>
              <a:defRPr>
                <a:solidFill>
                  <a:schemeClr val="tx1"/>
                </a:solidFill>
                <a:latin typeface="Arial" charset="0"/>
              </a:defRPr>
            </a:lvl7pPr>
            <a:lvl8pPr marL="3429000" indent="-228600" defTabSz="1019175" eaLnBrk="0" fontAlgn="base" hangingPunct="0">
              <a:spcBef>
                <a:spcPct val="0"/>
              </a:spcBef>
              <a:spcAft>
                <a:spcPct val="0"/>
              </a:spcAft>
              <a:defRPr>
                <a:solidFill>
                  <a:schemeClr val="tx1"/>
                </a:solidFill>
                <a:latin typeface="Arial" charset="0"/>
              </a:defRPr>
            </a:lvl8pPr>
            <a:lvl9pPr marL="3886200" indent="-228600" defTabSz="1019175" eaLnBrk="0" fontAlgn="base" hangingPunct="0">
              <a:spcBef>
                <a:spcPct val="0"/>
              </a:spcBef>
              <a:spcAft>
                <a:spcPct val="0"/>
              </a:spcAft>
              <a:defRPr>
                <a:solidFill>
                  <a:schemeClr val="tx1"/>
                </a:solidFill>
                <a:latin typeface="Arial" charset="0"/>
              </a:defRPr>
            </a:lvl9pPr>
          </a:lstStyle>
          <a:p>
            <a:pPr algn="ctr">
              <a:lnSpc>
                <a:spcPct val="80000"/>
              </a:lnSpc>
            </a:pPr>
            <a:r>
              <a:rPr lang="en-US" sz="1000" b="1" i="1">
                <a:cs typeface="Times New Roman" pitchFamily="18" charset="0"/>
              </a:rPr>
              <a:t>System 3</a:t>
            </a:r>
          </a:p>
        </p:txBody>
      </p:sp>
      <p:sp>
        <p:nvSpPr>
          <p:cNvPr id="21520" name="AutoShape 39"/>
          <p:cNvSpPr>
            <a:spLocks/>
          </p:cNvSpPr>
          <p:nvPr/>
        </p:nvSpPr>
        <p:spPr bwMode="auto">
          <a:xfrm>
            <a:off x="2100263" y="1431925"/>
            <a:ext cx="269875" cy="1719263"/>
          </a:xfrm>
          <a:prstGeom prst="rightBrace">
            <a:avLst>
              <a:gd name="adj1" fmla="val 53088"/>
              <a:gd name="adj2" fmla="val 50000"/>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21" name="Line 40"/>
          <p:cNvSpPr>
            <a:spLocks noChangeShapeType="1"/>
          </p:cNvSpPr>
          <p:nvPr/>
        </p:nvSpPr>
        <p:spPr bwMode="auto">
          <a:xfrm flipV="1">
            <a:off x="2489200" y="2281238"/>
            <a:ext cx="1049338" cy="0"/>
          </a:xfrm>
          <a:prstGeom prst="line">
            <a:avLst/>
          </a:prstGeom>
          <a:noFill/>
          <a:ln w="76200">
            <a:solidFill>
              <a:srgbClr val="3399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1522" name="Group 41"/>
          <p:cNvGrpSpPr>
            <a:grpSpLocks/>
          </p:cNvGrpSpPr>
          <p:nvPr/>
        </p:nvGrpSpPr>
        <p:grpSpPr bwMode="auto">
          <a:xfrm flipH="1">
            <a:off x="3538538" y="2193925"/>
            <a:ext cx="1165225" cy="481013"/>
            <a:chOff x="347" y="879"/>
            <a:chExt cx="1288" cy="627"/>
          </a:xfrm>
        </p:grpSpPr>
        <p:sp>
          <p:nvSpPr>
            <p:cNvPr id="21564" name="Freeform 42"/>
            <p:cNvSpPr>
              <a:spLocks/>
            </p:cNvSpPr>
            <p:nvPr/>
          </p:nvSpPr>
          <p:spPr bwMode="auto">
            <a:xfrm>
              <a:off x="347" y="879"/>
              <a:ext cx="1249" cy="627"/>
            </a:xfrm>
            <a:custGeom>
              <a:avLst/>
              <a:gdLst>
                <a:gd name="T0" fmla="*/ 0 w 1249"/>
                <a:gd name="T1" fmla="*/ 0 h 555"/>
                <a:gd name="T2" fmla="*/ 1247 w 1249"/>
                <a:gd name="T3" fmla="*/ 1 h 555"/>
                <a:gd name="T4" fmla="*/ 1249 w 1249"/>
                <a:gd name="T5" fmla="*/ 699 h 555"/>
                <a:gd name="T6" fmla="*/ 1059 w 1249"/>
                <a:gd name="T7" fmla="*/ 699 h 555"/>
                <a:gd name="T8" fmla="*/ 1059 w 1249"/>
                <a:gd name="T9" fmla="*/ 800 h 555"/>
                <a:gd name="T10" fmla="*/ 708 w 1249"/>
                <a:gd name="T11" fmla="*/ 800 h 555"/>
                <a:gd name="T12" fmla="*/ 709 w 1249"/>
                <a:gd name="T13" fmla="*/ 699 h 555"/>
                <a:gd name="T14" fmla="*/ 3 w 1249"/>
                <a:gd name="T15" fmla="*/ 702 h 555"/>
                <a:gd name="T16" fmla="*/ 0 w 1249"/>
                <a:gd name="T17" fmla="*/ 0 h 5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49" h="555">
                  <a:moveTo>
                    <a:pt x="0" y="0"/>
                  </a:moveTo>
                  <a:lnTo>
                    <a:pt x="1247" y="1"/>
                  </a:lnTo>
                  <a:lnTo>
                    <a:pt x="1249" y="485"/>
                  </a:lnTo>
                  <a:lnTo>
                    <a:pt x="1059" y="485"/>
                  </a:lnTo>
                  <a:lnTo>
                    <a:pt x="1059" y="555"/>
                  </a:lnTo>
                  <a:lnTo>
                    <a:pt x="708" y="555"/>
                  </a:lnTo>
                  <a:lnTo>
                    <a:pt x="709" y="485"/>
                  </a:lnTo>
                  <a:lnTo>
                    <a:pt x="3" y="487"/>
                  </a:lnTo>
                  <a:lnTo>
                    <a:pt x="0" y="0"/>
                  </a:lnTo>
                  <a:close/>
                </a:path>
              </a:pathLst>
            </a:custGeom>
            <a:solidFill>
              <a:srgbClr val="12F812"/>
            </a:solidFill>
            <a:ln w="9525">
              <a:round/>
              <a:headEnd/>
              <a:tailEnd/>
            </a:ln>
            <a:effectLst/>
            <a:scene3d>
              <a:camera prst="legacyObliqueTopRight"/>
              <a:lightRig rig="legacyFlat3" dir="b"/>
            </a:scene3d>
            <a:sp3d prstMaterial="legacyMatte">
              <a:bevelT w="13500" h="13500" prst="angle"/>
              <a:bevelB w="13500" h="13500" prst="angle"/>
              <a:extrusionClr>
                <a:srgbClr val="12F812"/>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flatTx/>
            </a:bodyPr>
            <a:lstStyle/>
            <a:p>
              <a:endParaRPr lang="en-US"/>
            </a:p>
          </p:txBody>
        </p:sp>
        <p:sp>
          <p:nvSpPr>
            <p:cNvPr id="21565" name="Rectangle 43"/>
            <p:cNvSpPr>
              <a:spLocks noChangeArrowheads="1"/>
            </p:cNvSpPr>
            <p:nvPr/>
          </p:nvSpPr>
          <p:spPr bwMode="auto">
            <a:xfrm>
              <a:off x="1529" y="1374"/>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1566" name="Rectangle 44"/>
            <p:cNvSpPr>
              <a:spLocks noChangeArrowheads="1"/>
            </p:cNvSpPr>
            <p:nvPr/>
          </p:nvSpPr>
          <p:spPr bwMode="auto">
            <a:xfrm>
              <a:off x="1529" y="1326"/>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1567" name="Rectangle 45"/>
            <p:cNvSpPr>
              <a:spLocks noChangeArrowheads="1"/>
            </p:cNvSpPr>
            <p:nvPr/>
          </p:nvSpPr>
          <p:spPr bwMode="auto">
            <a:xfrm>
              <a:off x="1529" y="1272"/>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1568" name="Rectangle 46"/>
            <p:cNvSpPr>
              <a:spLocks noChangeArrowheads="1"/>
            </p:cNvSpPr>
            <p:nvPr/>
          </p:nvSpPr>
          <p:spPr bwMode="auto">
            <a:xfrm>
              <a:off x="1529" y="1218"/>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1569" name="Rectangle 47"/>
            <p:cNvSpPr>
              <a:spLocks noChangeArrowheads="1"/>
            </p:cNvSpPr>
            <p:nvPr/>
          </p:nvSpPr>
          <p:spPr bwMode="auto">
            <a:xfrm>
              <a:off x="1529" y="1082"/>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1570" name="Rectangle 48"/>
            <p:cNvSpPr>
              <a:spLocks noChangeArrowheads="1"/>
            </p:cNvSpPr>
            <p:nvPr/>
          </p:nvSpPr>
          <p:spPr bwMode="auto">
            <a:xfrm>
              <a:off x="1529" y="1034"/>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1571" name="Rectangle 49"/>
            <p:cNvSpPr>
              <a:spLocks noChangeArrowheads="1"/>
            </p:cNvSpPr>
            <p:nvPr/>
          </p:nvSpPr>
          <p:spPr bwMode="auto">
            <a:xfrm>
              <a:off x="1529" y="980"/>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1572" name="Rectangle 50"/>
            <p:cNvSpPr>
              <a:spLocks noChangeArrowheads="1"/>
            </p:cNvSpPr>
            <p:nvPr/>
          </p:nvSpPr>
          <p:spPr bwMode="auto">
            <a:xfrm>
              <a:off x="1529" y="926"/>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grpSp>
      <p:sp>
        <p:nvSpPr>
          <p:cNvPr id="21523" name="Text Box 51"/>
          <p:cNvSpPr txBox="1">
            <a:spLocks noChangeArrowheads="1"/>
          </p:cNvSpPr>
          <p:nvPr/>
        </p:nvSpPr>
        <p:spPr bwMode="auto">
          <a:xfrm>
            <a:off x="3683000" y="2278063"/>
            <a:ext cx="7429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Clr>
                <a:srgbClr val="3B5BC3"/>
              </a:buClr>
            </a:pPr>
            <a:r>
              <a:rPr lang="en-US" sz="1200">
                <a:cs typeface="Arial" charset="0"/>
              </a:rPr>
              <a:t>FC HBA</a:t>
            </a:r>
          </a:p>
        </p:txBody>
      </p:sp>
      <p:sp>
        <p:nvSpPr>
          <p:cNvPr id="21524" name="Rectangle 52"/>
          <p:cNvSpPr>
            <a:spLocks noChangeArrowheads="1"/>
          </p:cNvSpPr>
          <p:nvPr/>
        </p:nvSpPr>
        <p:spPr bwMode="auto">
          <a:xfrm>
            <a:off x="5961063" y="1524000"/>
            <a:ext cx="1073150" cy="3292475"/>
          </a:xfrm>
          <a:prstGeom prst="rect">
            <a:avLst/>
          </a:prstGeom>
          <a:gradFill rotWithShape="1">
            <a:gsLst>
              <a:gs pos="0">
                <a:srgbClr val="FF6600"/>
              </a:gs>
              <a:gs pos="100000">
                <a:srgbClr val="762F00"/>
              </a:gs>
            </a:gsLst>
            <a:lin ang="0" scaled="1"/>
          </a:gra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p>
            <a:pPr algn="ctr" defTabSz="1019175" eaLnBrk="0" hangingPunct="0"/>
            <a:r>
              <a:rPr lang="en-US" sz="1000" b="1">
                <a:cs typeface="Times New Roman" pitchFamily="18" charset="0"/>
              </a:rPr>
              <a:t>IBM i Client </a:t>
            </a:r>
          </a:p>
          <a:p>
            <a:pPr algn="ctr" defTabSz="1019175" eaLnBrk="0" hangingPunct="0"/>
            <a:r>
              <a:rPr lang="en-US" sz="1000" b="1">
                <a:cs typeface="Times New Roman" pitchFamily="18" charset="0"/>
              </a:rPr>
              <a:t>(System 2)</a:t>
            </a: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p:txBody>
      </p:sp>
      <p:sp>
        <p:nvSpPr>
          <p:cNvPr id="21525" name="Rectangle 53"/>
          <p:cNvSpPr>
            <a:spLocks noChangeArrowheads="1"/>
          </p:cNvSpPr>
          <p:nvPr/>
        </p:nvSpPr>
        <p:spPr bwMode="auto">
          <a:xfrm>
            <a:off x="7045325" y="1524903"/>
            <a:ext cx="1073150" cy="3292475"/>
          </a:xfrm>
          <a:prstGeom prst="rect">
            <a:avLst/>
          </a:prstGeom>
          <a:gradFill rotWithShape="1">
            <a:gsLst>
              <a:gs pos="0">
                <a:srgbClr val="FF6600"/>
              </a:gs>
              <a:gs pos="100000">
                <a:srgbClr val="762F00"/>
              </a:gs>
            </a:gsLst>
            <a:lin ang="0" scaled="1"/>
          </a:gra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p>
            <a:pPr algn="ctr" defTabSz="1019175" eaLnBrk="0" hangingPunct="0"/>
            <a:r>
              <a:rPr lang="en-US" sz="1000" b="1" dirty="0">
                <a:cs typeface="Times New Roman" pitchFamily="18" charset="0"/>
              </a:rPr>
              <a:t>IBM </a:t>
            </a:r>
            <a:r>
              <a:rPr lang="en-US" sz="1000" b="1" dirty="0" err="1">
                <a:cs typeface="Times New Roman" pitchFamily="18" charset="0"/>
              </a:rPr>
              <a:t>i</a:t>
            </a:r>
            <a:r>
              <a:rPr lang="en-US" sz="1000" b="1" dirty="0">
                <a:cs typeface="Times New Roman" pitchFamily="18" charset="0"/>
              </a:rPr>
              <a:t> Client </a:t>
            </a:r>
          </a:p>
          <a:p>
            <a:pPr algn="ctr" defTabSz="1019175" eaLnBrk="0" hangingPunct="0"/>
            <a:r>
              <a:rPr lang="en-US" sz="1000" b="1" dirty="0">
                <a:cs typeface="Times New Roman" pitchFamily="18" charset="0"/>
              </a:rPr>
              <a:t>(System 3)</a:t>
            </a: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p:txBody>
      </p:sp>
      <p:grpSp>
        <p:nvGrpSpPr>
          <p:cNvPr id="21526" name="Group 54"/>
          <p:cNvGrpSpPr>
            <a:grpSpLocks/>
          </p:cNvGrpSpPr>
          <p:nvPr/>
        </p:nvGrpSpPr>
        <p:grpSpPr bwMode="auto">
          <a:xfrm>
            <a:off x="3962400" y="3048000"/>
            <a:ext cx="727075" cy="450850"/>
            <a:chOff x="585" y="3512"/>
            <a:chExt cx="436" cy="256"/>
          </a:xfrm>
        </p:grpSpPr>
        <p:sp>
          <p:nvSpPr>
            <p:cNvPr id="21562" name="AutoShape 55"/>
            <p:cNvSpPr>
              <a:spLocks noChangeArrowheads="1"/>
            </p:cNvSpPr>
            <p:nvPr/>
          </p:nvSpPr>
          <p:spPr bwMode="auto">
            <a:xfrm>
              <a:off x="585" y="3512"/>
              <a:ext cx="208" cy="256"/>
            </a:xfrm>
            <a:prstGeom prst="can">
              <a:avLst>
                <a:gd name="adj" fmla="val 30769"/>
              </a:avLst>
            </a:prstGeom>
            <a:gradFill rotWithShape="1">
              <a:gsLst>
                <a:gs pos="0">
                  <a:srgbClr val="185E18"/>
                </a:gs>
                <a:gs pos="100000">
                  <a:srgbClr val="33CC33"/>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1563" name="AutoShape 56"/>
            <p:cNvSpPr>
              <a:spLocks noChangeArrowheads="1"/>
            </p:cNvSpPr>
            <p:nvPr/>
          </p:nvSpPr>
          <p:spPr bwMode="auto">
            <a:xfrm>
              <a:off x="813" y="3512"/>
              <a:ext cx="208" cy="256"/>
            </a:xfrm>
            <a:prstGeom prst="can">
              <a:avLst>
                <a:gd name="adj" fmla="val 30769"/>
              </a:avLst>
            </a:prstGeom>
            <a:gradFill rotWithShape="1">
              <a:gsLst>
                <a:gs pos="0">
                  <a:srgbClr val="185E18"/>
                </a:gs>
                <a:gs pos="100000">
                  <a:srgbClr val="33CC33"/>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grpSp>
        <p:nvGrpSpPr>
          <p:cNvPr id="21527" name="Group 57"/>
          <p:cNvGrpSpPr>
            <a:grpSpLocks/>
          </p:cNvGrpSpPr>
          <p:nvPr/>
        </p:nvGrpSpPr>
        <p:grpSpPr bwMode="auto">
          <a:xfrm>
            <a:off x="6113463" y="2517775"/>
            <a:ext cx="727075" cy="450850"/>
            <a:chOff x="585" y="3512"/>
            <a:chExt cx="436" cy="256"/>
          </a:xfrm>
        </p:grpSpPr>
        <p:sp>
          <p:nvSpPr>
            <p:cNvPr id="21560" name="AutoShape 58"/>
            <p:cNvSpPr>
              <a:spLocks noChangeArrowheads="1"/>
            </p:cNvSpPr>
            <p:nvPr/>
          </p:nvSpPr>
          <p:spPr bwMode="auto">
            <a:xfrm>
              <a:off x="585" y="3512"/>
              <a:ext cx="208" cy="256"/>
            </a:xfrm>
            <a:prstGeom prst="can">
              <a:avLst>
                <a:gd name="adj" fmla="val 30769"/>
              </a:avLst>
            </a:prstGeom>
            <a:gradFill rotWithShape="1">
              <a:gsLst>
                <a:gs pos="0">
                  <a:srgbClr val="472F76"/>
                </a:gs>
                <a:gs pos="100000">
                  <a:srgbClr val="9966FF"/>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1561" name="AutoShape 59"/>
            <p:cNvSpPr>
              <a:spLocks noChangeArrowheads="1"/>
            </p:cNvSpPr>
            <p:nvPr/>
          </p:nvSpPr>
          <p:spPr bwMode="auto">
            <a:xfrm>
              <a:off x="813" y="3512"/>
              <a:ext cx="208" cy="256"/>
            </a:xfrm>
            <a:prstGeom prst="can">
              <a:avLst>
                <a:gd name="adj" fmla="val 30769"/>
              </a:avLst>
            </a:prstGeom>
            <a:gradFill rotWithShape="1">
              <a:gsLst>
                <a:gs pos="0">
                  <a:srgbClr val="472F76"/>
                </a:gs>
                <a:gs pos="100000">
                  <a:srgbClr val="9966FF"/>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grpSp>
        <p:nvGrpSpPr>
          <p:cNvPr id="21528" name="Group 60"/>
          <p:cNvGrpSpPr>
            <a:grpSpLocks/>
          </p:cNvGrpSpPr>
          <p:nvPr/>
        </p:nvGrpSpPr>
        <p:grpSpPr bwMode="auto">
          <a:xfrm>
            <a:off x="7210425" y="2517775"/>
            <a:ext cx="727075" cy="450850"/>
            <a:chOff x="585" y="3512"/>
            <a:chExt cx="436" cy="256"/>
          </a:xfrm>
        </p:grpSpPr>
        <p:sp>
          <p:nvSpPr>
            <p:cNvPr id="258109" name="AutoShape 61"/>
            <p:cNvSpPr>
              <a:spLocks noChangeArrowheads="1"/>
            </p:cNvSpPr>
            <p:nvPr/>
          </p:nvSpPr>
          <p:spPr bwMode="auto">
            <a:xfrm>
              <a:off x="585" y="3512"/>
              <a:ext cx="208" cy="256"/>
            </a:xfrm>
            <a:prstGeom prst="can">
              <a:avLst>
                <a:gd name="adj" fmla="val 30769"/>
              </a:avLst>
            </a:prstGeom>
            <a:gradFill rotWithShape="1">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en-US"/>
            </a:p>
          </p:txBody>
        </p:sp>
        <p:sp>
          <p:nvSpPr>
            <p:cNvPr id="258110" name="AutoShape 62"/>
            <p:cNvSpPr>
              <a:spLocks noChangeArrowheads="1"/>
            </p:cNvSpPr>
            <p:nvPr/>
          </p:nvSpPr>
          <p:spPr bwMode="auto">
            <a:xfrm>
              <a:off x="813" y="3512"/>
              <a:ext cx="208" cy="256"/>
            </a:xfrm>
            <a:prstGeom prst="can">
              <a:avLst>
                <a:gd name="adj" fmla="val 30769"/>
              </a:avLst>
            </a:prstGeom>
            <a:gradFill rotWithShape="1">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en-US"/>
            </a:p>
          </p:txBody>
        </p:sp>
      </p:grpSp>
      <p:grpSp>
        <p:nvGrpSpPr>
          <p:cNvPr id="21529" name="Group 63"/>
          <p:cNvGrpSpPr>
            <a:grpSpLocks/>
          </p:cNvGrpSpPr>
          <p:nvPr/>
        </p:nvGrpSpPr>
        <p:grpSpPr bwMode="auto">
          <a:xfrm>
            <a:off x="4343400" y="4648200"/>
            <a:ext cx="908050" cy="577850"/>
            <a:chOff x="2866" y="1954"/>
            <a:chExt cx="572" cy="442"/>
          </a:xfrm>
        </p:grpSpPr>
        <p:sp>
          <p:nvSpPr>
            <p:cNvPr id="21555" name="Line 64"/>
            <p:cNvSpPr>
              <a:spLocks noChangeShapeType="1"/>
            </p:cNvSpPr>
            <p:nvPr/>
          </p:nvSpPr>
          <p:spPr bwMode="auto">
            <a:xfrm flipH="1" flipV="1">
              <a:off x="2878" y="1954"/>
              <a:ext cx="0" cy="438"/>
            </a:xfrm>
            <a:prstGeom prst="line">
              <a:avLst/>
            </a:prstGeom>
            <a:noFill/>
            <a:ln w="38100">
              <a:solidFill>
                <a:srgbClr val="00FF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56" name="Line 65"/>
            <p:cNvSpPr>
              <a:spLocks noChangeShapeType="1"/>
            </p:cNvSpPr>
            <p:nvPr/>
          </p:nvSpPr>
          <p:spPr bwMode="auto">
            <a:xfrm>
              <a:off x="2866" y="2390"/>
              <a:ext cx="572" cy="0"/>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57" name="Line 66"/>
            <p:cNvSpPr>
              <a:spLocks noChangeShapeType="1"/>
            </p:cNvSpPr>
            <p:nvPr/>
          </p:nvSpPr>
          <p:spPr bwMode="auto">
            <a:xfrm flipH="1" flipV="1">
              <a:off x="3427" y="1954"/>
              <a:ext cx="2" cy="442"/>
            </a:xfrm>
            <a:prstGeom prst="line">
              <a:avLst/>
            </a:prstGeom>
            <a:noFill/>
            <a:ln w="38100">
              <a:solidFill>
                <a:srgbClr val="00FF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1530" name="Group 67"/>
          <p:cNvGrpSpPr>
            <a:grpSpLocks/>
          </p:cNvGrpSpPr>
          <p:nvPr/>
        </p:nvGrpSpPr>
        <p:grpSpPr bwMode="auto">
          <a:xfrm>
            <a:off x="3886200" y="4648200"/>
            <a:ext cx="2479675" cy="831850"/>
            <a:chOff x="2548" y="1948"/>
            <a:chExt cx="1562" cy="524"/>
          </a:xfrm>
        </p:grpSpPr>
        <p:sp>
          <p:nvSpPr>
            <p:cNvPr id="21552" name="Line 68"/>
            <p:cNvSpPr>
              <a:spLocks noChangeShapeType="1"/>
            </p:cNvSpPr>
            <p:nvPr/>
          </p:nvSpPr>
          <p:spPr bwMode="auto">
            <a:xfrm flipH="1" flipV="1">
              <a:off x="2561" y="1948"/>
              <a:ext cx="0" cy="519"/>
            </a:xfrm>
            <a:prstGeom prst="line">
              <a:avLst/>
            </a:prstGeom>
            <a:noFill/>
            <a:ln w="38100">
              <a:solidFill>
                <a:srgbClr val="9966F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53" name="Line 69"/>
            <p:cNvSpPr>
              <a:spLocks noChangeShapeType="1"/>
            </p:cNvSpPr>
            <p:nvPr/>
          </p:nvSpPr>
          <p:spPr bwMode="auto">
            <a:xfrm>
              <a:off x="2548" y="2465"/>
              <a:ext cx="1562" cy="0"/>
            </a:xfrm>
            <a:prstGeom prst="line">
              <a:avLst/>
            </a:prstGeom>
            <a:noFill/>
            <a:ln w="38100">
              <a:solidFill>
                <a:srgbClr val="99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54" name="Line 70"/>
            <p:cNvSpPr>
              <a:spLocks noChangeShapeType="1"/>
            </p:cNvSpPr>
            <p:nvPr/>
          </p:nvSpPr>
          <p:spPr bwMode="auto">
            <a:xfrm flipH="1" flipV="1">
              <a:off x="4091" y="1948"/>
              <a:ext cx="6" cy="524"/>
            </a:xfrm>
            <a:prstGeom prst="line">
              <a:avLst/>
            </a:prstGeom>
            <a:noFill/>
            <a:ln w="38100">
              <a:solidFill>
                <a:srgbClr val="9966F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1531" name="Group 71"/>
          <p:cNvGrpSpPr>
            <a:grpSpLocks/>
          </p:cNvGrpSpPr>
          <p:nvPr/>
        </p:nvGrpSpPr>
        <p:grpSpPr bwMode="auto">
          <a:xfrm>
            <a:off x="3581400" y="4648200"/>
            <a:ext cx="4051300" cy="1069975"/>
            <a:chOff x="2548" y="1948"/>
            <a:chExt cx="1562" cy="524"/>
          </a:xfrm>
        </p:grpSpPr>
        <p:sp>
          <p:nvSpPr>
            <p:cNvPr id="21549" name="Line 72"/>
            <p:cNvSpPr>
              <a:spLocks noChangeShapeType="1"/>
            </p:cNvSpPr>
            <p:nvPr/>
          </p:nvSpPr>
          <p:spPr bwMode="auto">
            <a:xfrm flipH="1" flipV="1">
              <a:off x="2561" y="1948"/>
              <a:ext cx="0" cy="519"/>
            </a:xfrm>
            <a:prstGeom prst="line">
              <a:avLst/>
            </a:prstGeom>
            <a:noFill/>
            <a:ln w="38100">
              <a:solidFill>
                <a:schemeClr val="accent2"/>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50" name="Line 73"/>
            <p:cNvSpPr>
              <a:spLocks noChangeShapeType="1"/>
            </p:cNvSpPr>
            <p:nvPr/>
          </p:nvSpPr>
          <p:spPr bwMode="auto">
            <a:xfrm>
              <a:off x="2548" y="2465"/>
              <a:ext cx="156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51" name="Line 74"/>
            <p:cNvSpPr>
              <a:spLocks noChangeShapeType="1"/>
            </p:cNvSpPr>
            <p:nvPr/>
          </p:nvSpPr>
          <p:spPr bwMode="auto">
            <a:xfrm flipH="1" flipV="1">
              <a:off x="4091" y="1948"/>
              <a:ext cx="6" cy="524"/>
            </a:xfrm>
            <a:prstGeom prst="line">
              <a:avLst/>
            </a:prstGeom>
            <a:noFill/>
            <a:ln w="38100">
              <a:solidFill>
                <a:schemeClr val="accent2"/>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1532" name="Line 75"/>
          <p:cNvSpPr>
            <a:spLocks noChangeShapeType="1"/>
          </p:cNvSpPr>
          <p:nvPr/>
        </p:nvSpPr>
        <p:spPr bwMode="auto">
          <a:xfrm flipH="1">
            <a:off x="3759200" y="2695575"/>
            <a:ext cx="346075" cy="2698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33" name="Line 76"/>
          <p:cNvSpPr>
            <a:spLocks noChangeShapeType="1"/>
          </p:cNvSpPr>
          <p:nvPr/>
        </p:nvSpPr>
        <p:spPr bwMode="auto">
          <a:xfrm flipH="1">
            <a:off x="4102100" y="2695575"/>
            <a:ext cx="3175" cy="2952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34" name="Line 77"/>
          <p:cNvSpPr>
            <a:spLocks noChangeShapeType="1"/>
          </p:cNvSpPr>
          <p:nvPr/>
        </p:nvSpPr>
        <p:spPr bwMode="auto">
          <a:xfrm>
            <a:off x="4102100" y="2695575"/>
            <a:ext cx="374650" cy="2857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35" name="Text Box 78"/>
          <p:cNvSpPr txBox="1">
            <a:spLocks noChangeArrowheads="1"/>
          </p:cNvSpPr>
          <p:nvPr/>
        </p:nvSpPr>
        <p:spPr bwMode="auto">
          <a:xfrm>
            <a:off x="4875213" y="5181600"/>
            <a:ext cx="9779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Clr>
                <a:srgbClr val="3B5BC3"/>
              </a:buClr>
            </a:pPr>
            <a:r>
              <a:rPr lang="en-US" sz="1200" b="1">
                <a:cs typeface="Arial" charset="0"/>
              </a:rPr>
              <a:t>Hypervisor</a:t>
            </a:r>
          </a:p>
        </p:txBody>
      </p:sp>
      <p:sp>
        <p:nvSpPr>
          <p:cNvPr id="21536" name="Text Box 79"/>
          <p:cNvSpPr txBox="1">
            <a:spLocks noChangeArrowheads="1"/>
          </p:cNvSpPr>
          <p:nvPr/>
        </p:nvSpPr>
        <p:spPr bwMode="auto">
          <a:xfrm>
            <a:off x="269875" y="3614738"/>
            <a:ext cx="2697163" cy="2103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Clr>
                <a:srgbClr val="3B5BC3"/>
              </a:buClr>
              <a:buFontTx/>
              <a:buChar char="•"/>
            </a:pPr>
            <a:r>
              <a:rPr lang="en-US" sz="1200">
                <a:cs typeface="Arial" charset="0"/>
              </a:rPr>
              <a:t>Assign storage to the physical HBA in the VIOS</a:t>
            </a:r>
          </a:p>
          <a:p>
            <a:pPr eaLnBrk="1" hangingPunct="1">
              <a:spcBef>
                <a:spcPct val="50000"/>
              </a:spcBef>
              <a:buClr>
                <a:srgbClr val="3B5BC3"/>
              </a:buClr>
              <a:buFontTx/>
              <a:buChar char="•"/>
            </a:pPr>
            <a:r>
              <a:rPr lang="en-US" sz="1200">
                <a:cs typeface="Arial" charset="0"/>
              </a:rPr>
              <a:t>Hostconnect is created as an open storage or AIX hosttype, </a:t>
            </a:r>
          </a:p>
          <a:p>
            <a:pPr eaLnBrk="1" hangingPunct="1">
              <a:spcBef>
                <a:spcPct val="50000"/>
              </a:spcBef>
              <a:buClr>
                <a:srgbClr val="3B5BC3"/>
              </a:buClr>
              <a:buFontTx/>
              <a:buChar char="•"/>
            </a:pPr>
            <a:r>
              <a:rPr lang="en-US" sz="1200">
                <a:cs typeface="Arial" charset="0"/>
              </a:rPr>
              <a:t>Requires 512 byte per sector LUNs to be assigned to the hostconnect</a:t>
            </a:r>
          </a:p>
          <a:p>
            <a:pPr eaLnBrk="1" hangingPunct="1">
              <a:spcBef>
                <a:spcPct val="50000"/>
              </a:spcBef>
              <a:buClr>
                <a:srgbClr val="3B5BC3"/>
              </a:buClr>
              <a:buFontTx/>
              <a:buChar char="•"/>
            </a:pPr>
            <a:r>
              <a:rPr lang="en-US" sz="1200">
                <a:cs typeface="Arial" charset="0"/>
              </a:rPr>
              <a:t>Cannot Migrate existing direct connect LUNs</a:t>
            </a:r>
          </a:p>
          <a:p>
            <a:pPr eaLnBrk="1" hangingPunct="1">
              <a:spcBef>
                <a:spcPct val="50000"/>
              </a:spcBef>
              <a:buClr>
                <a:srgbClr val="3B5BC3"/>
              </a:buClr>
              <a:buFontTx/>
              <a:buChar char="•"/>
            </a:pPr>
            <a:r>
              <a:rPr lang="en-US" sz="1200">
                <a:cs typeface="Arial" charset="0"/>
              </a:rPr>
              <a:t>Many Storage options supported</a:t>
            </a:r>
          </a:p>
        </p:txBody>
      </p:sp>
      <p:grpSp>
        <p:nvGrpSpPr>
          <p:cNvPr id="21537" name="Group 80"/>
          <p:cNvGrpSpPr>
            <a:grpSpLocks/>
          </p:cNvGrpSpPr>
          <p:nvPr/>
        </p:nvGrpSpPr>
        <p:grpSpPr bwMode="auto">
          <a:xfrm>
            <a:off x="5105400" y="2520950"/>
            <a:ext cx="727075" cy="450850"/>
            <a:chOff x="585" y="3512"/>
            <a:chExt cx="436" cy="256"/>
          </a:xfrm>
        </p:grpSpPr>
        <p:sp>
          <p:nvSpPr>
            <p:cNvPr id="21547" name="AutoShape 81"/>
            <p:cNvSpPr>
              <a:spLocks noChangeArrowheads="1"/>
            </p:cNvSpPr>
            <p:nvPr/>
          </p:nvSpPr>
          <p:spPr bwMode="auto">
            <a:xfrm>
              <a:off x="585" y="3512"/>
              <a:ext cx="208" cy="256"/>
            </a:xfrm>
            <a:prstGeom prst="can">
              <a:avLst>
                <a:gd name="adj" fmla="val 30769"/>
              </a:avLst>
            </a:prstGeom>
            <a:gradFill rotWithShape="1">
              <a:gsLst>
                <a:gs pos="0">
                  <a:srgbClr val="185E18"/>
                </a:gs>
                <a:gs pos="100000">
                  <a:srgbClr val="33CC33"/>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1548" name="AutoShape 82"/>
            <p:cNvSpPr>
              <a:spLocks noChangeArrowheads="1"/>
            </p:cNvSpPr>
            <p:nvPr/>
          </p:nvSpPr>
          <p:spPr bwMode="auto">
            <a:xfrm>
              <a:off x="813" y="3512"/>
              <a:ext cx="208" cy="256"/>
            </a:xfrm>
            <a:prstGeom prst="can">
              <a:avLst>
                <a:gd name="adj" fmla="val 30769"/>
              </a:avLst>
            </a:prstGeom>
            <a:gradFill rotWithShape="1">
              <a:gsLst>
                <a:gs pos="0">
                  <a:srgbClr val="185E18"/>
                </a:gs>
                <a:gs pos="100000">
                  <a:srgbClr val="33CC33"/>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grpSp>
        <p:nvGrpSpPr>
          <p:cNvPr id="21538" name="Group 83"/>
          <p:cNvGrpSpPr>
            <a:grpSpLocks/>
          </p:cNvGrpSpPr>
          <p:nvPr/>
        </p:nvGrpSpPr>
        <p:grpSpPr bwMode="auto">
          <a:xfrm>
            <a:off x="3657600" y="3505200"/>
            <a:ext cx="727075" cy="450850"/>
            <a:chOff x="585" y="3512"/>
            <a:chExt cx="436" cy="256"/>
          </a:xfrm>
        </p:grpSpPr>
        <p:sp>
          <p:nvSpPr>
            <p:cNvPr id="21545" name="AutoShape 84"/>
            <p:cNvSpPr>
              <a:spLocks noChangeArrowheads="1"/>
            </p:cNvSpPr>
            <p:nvPr/>
          </p:nvSpPr>
          <p:spPr bwMode="auto">
            <a:xfrm>
              <a:off x="585" y="3512"/>
              <a:ext cx="208" cy="256"/>
            </a:xfrm>
            <a:prstGeom prst="can">
              <a:avLst>
                <a:gd name="adj" fmla="val 30769"/>
              </a:avLst>
            </a:prstGeom>
            <a:gradFill rotWithShape="1">
              <a:gsLst>
                <a:gs pos="0">
                  <a:srgbClr val="472F76"/>
                </a:gs>
                <a:gs pos="100000">
                  <a:srgbClr val="9966FF"/>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1546" name="AutoShape 85"/>
            <p:cNvSpPr>
              <a:spLocks noChangeArrowheads="1"/>
            </p:cNvSpPr>
            <p:nvPr/>
          </p:nvSpPr>
          <p:spPr bwMode="auto">
            <a:xfrm>
              <a:off x="813" y="3512"/>
              <a:ext cx="208" cy="256"/>
            </a:xfrm>
            <a:prstGeom prst="can">
              <a:avLst>
                <a:gd name="adj" fmla="val 30769"/>
              </a:avLst>
            </a:prstGeom>
            <a:gradFill rotWithShape="1">
              <a:gsLst>
                <a:gs pos="0">
                  <a:srgbClr val="472F76"/>
                </a:gs>
                <a:gs pos="100000">
                  <a:srgbClr val="9966FF"/>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grpSp>
        <p:nvGrpSpPr>
          <p:cNvPr id="21539" name="Group 86"/>
          <p:cNvGrpSpPr>
            <a:grpSpLocks/>
          </p:cNvGrpSpPr>
          <p:nvPr/>
        </p:nvGrpSpPr>
        <p:grpSpPr bwMode="auto">
          <a:xfrm>
            <a:off x="3429000" y="3962400"/>
            <a:ext cx="727075" cy="450850"/>
            <a:chOff x="585" y="3512"/>
            <a:chExt cx="436" cy="256"/>
          </a:xfrm>
        </p:grpSpPr>
        <p:sp>
          <p:nvSpPr>
            <p:cNvPr id="258135" name="AutoShape 87"/>
            <p:cNvSpPr>
              <a:spLocks noChangeArrowheads="1"/>
            </p:cNvSpPr>
            <p:nvPr/>
          </p:nvSpPr>
          <p:spPr bwMode="auto">
            <a:xfrm>
              <a:off x="585" y="3512"/>
              <a:ext cx="208" cy="256"/>
            </a:xfrm>
            <a:prstGeom prst="can">
              <a:avLst>
                <a:gd name="adj" fmla="val 30769"/>
              </a:avLst>
            </a:prstGeom>
            <a:gradFill rotWithShape="1">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en-US"/>
            </a:p>
          </p:txBody>
        </p:sp>
        <p:sp>
          <p:nvSpPr>
            <p:cNvPr id="258136" name="AutoShape 88"/>
            <p:cNvSpPr>
              <a:spLocks noChangeArrowheads="1"/>
            </p:cNvSpPr>
            <p:nvPr/>
          </p:nvSpPr>
          <p:spPr bwMode="auto">
            <a:xfrm>
              <a:off x="813" y="3512"/>
              <a:ext cx="208" cy="256"/>
            </a:xfrm>
            <a:prstGeom prst="can">
              <a:avLst>
                <a:gd name="adj" fmla="val 30769"/>
              </a:avLst>
            </a:prstGeom>
            <a:gradFill rotWithShape="1">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en-US"/>
            </a:p>
          </p:txBody>
        </p:sp>
      </p:grpSp>
      <p:sp>
        <p:nvSpPr>
          <p:cNvPr id="21540" name="Text Box 89"/>
          <p:cNvSpPr txBox="1">
            <a:spLocks noChangeArrowheads="1"/>
          </p:cNvSpPr>
          <p:nvPr/>
        </p:nvSpPr>
        <p:spPr bwMode="auto">
          <a:xfrm>
            <a:off x="4876800" y="3048000"/>
            <a:ext cx="990600" cy="91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50000"/>
              </a:spcBef>
            </a:pPr>
            <a:r>
              <a:rPr lang="en-US" sz="2400" b="1"/>
              <a:t>6B22</a:t>
            </a:r>
          </a:p>
          <a:p>
            <a:pPr eaLnBrk="1" hangingPunct="1">
              <a:lnSpc>
                <a:spcPct val="90000"/>
              </a:lnSpc>
              <a:spcBef>
                <a:spcPct val="50000"/>
              </a:spcBef>
            </a:pPr>
            <a:r>
              <a:rPr lang="en-US" sz="1400" b="1"/>
              <a:t>Device Type</a:t>
            </a:r>
          </a:p>
        </p:txBody>
      </p:sp>
      <p:sp>
        <p:nvSpPr>
          <p:cNvPr id="21541" name="Text Box 90"/>
          <p:cNvSpPr txBox="1">
            <a:spLocks noChangeArrowheads="1"/>
          </p:cNvSpPr>
          <p:nvPr/>
        </p:nvSpPr>
        <p:spPr bwMode="auto">
          <a:xfrm>
            <a:off x="5943600" y="3048000"/>
            <a:ext cx="990600" cy="91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50000"/>
              </a:spcBef>
            </a:pPr>
            <a:r>
              <a:rPr lang="en-US" sz="2400" b="1"/>
              <a:t>6B22</a:t>
            </a:r>
          </a:p>
          <a:p>
            <a:pPr eaLnBrk="1" hangingPunct="1">
              <a:lnSpc>
                <a:spcPct val="90000"/>
              </a:lnSpc>
              <a:spcBef>
                <a:spcPct val="50000"/>
              </a:spcBef>
            </a:pPr>
            <a:r>
              <a:rPr lang="en-US" sz="1400" b="1"/>
              <a:t>Device Type</a:t>
            </a:r>
          </a:p>
        </p:txBody>
      </p:sp>
      <p:sp>
        <p:nvSpPr>
          <p:cNvPr id="21542" name="Text Box 91"/>
          <p:cNvSpPr txBox="1">
            <a:spLocks noChangeArrowheads="1"/>
          </p:cNvSpPr>
          <p:nvPr/>
        </p:nvSpPr>
        <p:spPr bwMode="auto">
          <a:xfrm>
            <a:off x="7086600" y="3048000"/>
            <a:ext cx="990600" cy="91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50000"/>
              </a:spcBef>
            </a:pPr>
            <a:r>
              <a:rPr lang="en-US" sz="2400" b="1"/>
              <a:t>6B22</a:t>
            </a:r>
          </a:p>
          <a:p>
            <a:pPr eaLnBrk="1" hangingPunct="1">
              <a:lnSpc>
                <a:spcPct val="90000"/>
              </a:lnSpc>
              <a:spcBef>
                <a:spcPct val="50000"/>
              </a:spcBef>
            </a:pPr>
            <a:r>
              <a:rPr lang="en-US" sz="1400" b="1"/>
              <a:t>Device Type</a:t>
            </a:r>
          </a:p>
        </p:txBody>
      </p:sp>
    </p:spTree>
    <p:extLst>
      <p:ext uri="{BB962C8B-B14F-4D97-AF65-F5344CB8AC3E}">
        <p14:creationId xmlns:p14="http://schemas.microsoft.com/office/powerpoint/2010/main" val="995299851"/>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254000" y="611188"/>
            <a:ext cx="8766175" cy="338554"/>
          </a:xfrm>
        </p:spPr>
        <p:txBody>
          <a:bodyPr/>
          <a:lstStyle/>
          <a:p>
            <a:pPr eaLnBrk="1" hangingPunct="1"/>
            <a:r>
              <a:rPr lang="en-US" dirty="0" smtClean="0">
                <a:solidFill>
                  <a:srgbClr val="002060"/>
                </a:solidFill>
              </a:rPr>
              <a:t>IBM </a:t>
            </a:r>
            <a:r>
              <a:rPr lang="en-US" dirty="0" err="1" smtClean="0">
                <a:solidFill>
                  <a:srgbClr val="002060"/>
                </a:solidFill>
              </a:rPr>
              <a:t>i</a:t>
            </a:r>
            <a:r>
              <a:rPr lang="en-US" dirty="0" smtClean="0">
                <a:solidFill>
                  <a:srgbClr val="002060"/>
                </a:solidFill>
              </a:rPr>
              <a:t> + VSCSI Optical</a:t>
            </a:r>
          </a:p>
        </p:txBody>
      </p:sp>
      <p:sp>
        <p:nvSpPr>
          <p:cNvPr id="23555" name="Rectangle 3"/>
          <p:cNvSpPr>
            <a:spLocks noChangeArrowheads="1"/>
          </p:cNvSpPr>
          <p:nvPr/>
        </p:nvSpPr>
        <p:spPr bwMode="auto">
          <a:xfrm>
            <a:off x="3276600" y="1524000"/>
            <a:ext cx="2438400" cy="3292475"/>
          </a:xfrm>
          <a:prstGeom prst="rect">
            <a:avLst/>
          </a:prstGeom>
          <a:gradFill rotWithShape="1">
            <a:gsLst>
              <a:gs pos="0">
                <a:srgbClr val="FF6600"/>
              </a:gs>
              <a:gs pos="100000">
                <a:srgbClr val="762F00"/>
              </a:gs>
            </a:gsLst>
            <a:lin ang="0" scaled="1"/>
          </a:gra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p>
            <a:pPr algn="ctr" defTabSz="1019175" eaLnBrk="0" hangingPunct="0"/>
            <a:r>
              <a:rPr lang="en-US" sz="1000" b="1">
                <a:cs typeface="Times New Roman" pitchFamily="18" charset="0"/>
              </a:rPr>
              <a:t>VIOS</a:t>
            </a: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p:txBody>
      </p:sp>
      <p:sp>
        <p:nvSpPr>
          <p:cNvPr id="264196" name="Rectangle 4"/>
          <p:cNvSpPr>
            <a:spLocks noChangeArrowheads="1"/>
          </p:cNvSpPr>
          <p:nvPr/>
        </p:nvSpPr>
        <p:spPr bwMode="auto">
          <a:xfrm>
            <a:off x="3276600" y="4800600"/>
            <a:ext cx="4857750" cy="1092200"/>
          </a:xfrm>
          <a:prstGeom prst="rect">
            <a:avLst/>
          </a:prstGeom>
          <a:gradFill rotWithShape="1">
            <a:gsLst>
              <a:gs pos="0">
                <a:schemeClr val="bg1"/>
              </a:gs>
              <a:gs pos="50000">
                <a:srgbClr val="00FF00"/>
              </a:gs>
              <a:gs pos="100000">
                <a:schemeClr val="bg1"/>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1019175" eaLnBrk="0" hangingPunct="0">
              <a:spcBef>
                <a:spcPct val="50000"/>
              </a:spcBef>
              <a:defRPr/>
            </a:pPr>
            <a:endParaRPr lang="en-US" sz="1200" b="1">
              <a:solidFill>
                <a:srgbClr val="FFFF00"/>
              </a:solidFill>
              <a:cs typeface="Times New Roman" pitchFamily="18" charset="0"/>
            </a:endParaRPr>
          </a:p>
        </p:txBody>
      </p:sp>
      <p:sp>
        <p:nvSpPr>
          <p:cNvPr id="23557" name="Rectangle 5"/>
          <p:cNvSpPr>
            <a:spLocks noChangeArrowheads="1"/>
          </p:cNvSpPr>
          <p:nvPr/>
        </p:nvSpPr>
        <p:spPr bwMode="auto">
          <a:xfrm>
            <a:off x="3286125" y="5900738"/>
            <a:ext cx="4857750" cy="287337"/>
          </a:xfrm>
          <a:prstGeom prst="rect">
            <a:avLst/>
          </a:prstGeom>
          <a:gradFill rotWithShape="1">
            <a:gsLst>
              <a:gs pos="0">
                <a:srgbClr val="31CC00">
                  <a:alpha val="14998"/>
                </a:srgbClr>
              </a:gs>
              <a:gs pos="100000">
                <a:srgbClr val="175E00"/>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1019175" eaLnBrk="0" hangingPunct="0">
              <a:spcBef>
                <a:spcPct val="50000"/>
              </a:spcBef>
            </a:pPr>
            <a:r>
              <a:rPr lang="en-US" sz="1200" b="1" dirty="0">
                <a:solidFill>
                  <a:schemeClr val="tx1"/>
                </a:solidFill>
                <a:cs typeface="Times New Roman" pitchFamily="18" charset="0"/>
              </a:rPr>
              <a:t>   </a:t>
            </a:r>
            <a:r>
              <a:rPr lang="en-US" sz="1200" b="1" dirty="0" smtClean="0">
                <a:solidFill>
                  <a:schemeClr val="tx1"/>
                </a:solidFill>
                <a:cs typeface="Times New Roman" pitchFamily="18" charset="0"/>
              </a:rPr>
              <a:t>POWER7 with </a:t>
            </a:r>
            <a:r>
              <a:rPr lang="en-US" sz="1200" b="1" dirty="0">
                <a:solidFill>
                  <a:schemeClr val="tx1"/>
                </a:solidFill>
                <a:cs typeface="Times New Roman" pitchFamily="18" charset="0"/>
              </a:rPr>
              <a:t>IBM </a:t>
            </a:r>
            <a:r>
              <a:rPr lang="en-US" sz="1200" b="1" dirty="0" err="1">
                <a:solidFill>
                  <a:schemeClr val="tx1"/>
                </a:solidFill>
                <a:cs typeface="Times New Roman" pitchFamily="18" charset="0"/>
              </a:rPr>
              <a:t>i</a:t>
            </a:r>
            <a:r>
              <a:rPr lang="en-US" sz="1200" b="1" dirty="0">
                <a:solidFill>
                  <a:schemeClr val="tx1"/>
                </a:solidFill>
                <a:cs typeface="Times New Roman" pitchFamily="18" charset="0"/>
              </a:rPr>
              <a:t> 6.1.1 </a:t>
            </a:r>
            <a:r>
              <a:rPr lang="en-US" sz="1200" b="1" dirty="0" smtClean="0">
                <a:solidFill>
                  <a:schemeClr val="tx1"/>
                </a:solidFill>
                <a:cs typeface="Times New Roman" pitchFamily="18" charset="0"/>
              </a:rPr>
              <a:t>or Later </a:t>
            </a:r>
            <a:endParaRPr lang="en-US" sz="1200" b="1" dirty="0">
              <a:solidFill>
                <a:schemeClr val="tx1"/>
              </a:solidFill>
              <a:cs typeface="Times New Roman" pitchFamily="18" charset="0"/>
            </a:endParaRPr>
          </a:p>
        </p:txBody>
      </p:sp>
      <p:sp>
        <p:nvSpPr>
          <p:cNvPr id="23558" name="Rectangle 6"/>
          <p:cNvSpPr>
            <a:spLocks noChangeArrowheads="1"/>
          </p:cNvSpPr>
          <p:nvPr/>
        </p:nvSpPr>
        <p:spPr bwMode="auto">
          <a:xfrm>
            <a:off x="5715000" y="1524903"/>
            <a:ext cx="2403475" cy="3292475"/>
          </a:xfrm>
          <a:prstGeom prst="rect">
            <a:avLst/>
          </a:prstGeom>
          <a:gradFill rotWithShape="1">
            <a:gsLst>
              <a:gs pos="0">
                <a:srgbClr val="FF6600"/>
              </a:gs>
              <a:gs pos="100000">
                <a:srgbClr val="762F00"/>
              </a:gs>
            </a:gsLst>
            <a:lin ang="0" scaled="1"/>
          </a:gra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p>
            <a:pPr algn="ctr" defTabSz="1019175" eaLnBrk="0" hangingPunct="0"/>
            <a:r>
              <a:rPr lang="en-US" sz="1000" b="1" dirty="0">
                <a:cs typeface="Times New Roman" pitchFamily="18" charset="0"/>
              </a:rPr>
              <a:t>IBM </a:t>
            </a:r>
            <a:r>
              <a:rPr lang="en-US" sz="1000" b="1" dirty="0" err="1">
                <a:cs typeface="Times New Roman" pitchFamily="18" charset="0"/>
              </a:rPr>
              <a:t>i</a:t>
            </a:r>
            <a:r>
              <a:rPr lang="en-US" sz="1000" b="1" dirty="0">
                <a:cs typeface="Times New Roman" pitchFamily="18" charset="0"/>
              </a:rPr>
              <a:t> Client </a:t>
            </a: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a:p>
            <a:pPr algn="ctr" defTabSz="1019175" eaLnBrk="0" hangingPunct="0"/>
            <a:endParaRPr lang="en-US" sz="1000" b="1" dirty="0">
              <a:cs typeface="Times New Roman" pitchFamily="18" charset="0"/>
            </a:endParaRPr>
          </a:p>
        </p:txBody>
      </p:sp>
      <p:sp>
        <p:nvSpPr>
          <p:cNvPr id="23559" name="Text Box 7"/>
          <p:cNvSpPr txBox="1">
            <a:spLocks noChangeArrowheads="1"/>
          </p:cNvSpPr>
          <p:nvPr/>
        </p:nvSpPr>
        <p:spPr bwMode="auto">
          <a:xfrm>
            <a:off x="4875213" y="5181600"/>
            <a:ext cx="9779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Clr>
                <a:srgbClr val="3B5BC3"/>
              </a:buClr>
            </a:pPr>
            <a:r>
              <a:rPr lang="en-US" sz="1200" b="1">
                <a:cs typeface="Arial" charset="0"/>
              </a:rPr>
              <a:t>Hypervisor</a:t>
            </a:r>
          </a:p>
        </p:txBody>
      </p:sp>
      <p:sp>
        <p:nvSpPr>
          <p:cNvPr id="23560" name="Rectangle 8"/>
          <p:cNvSpPr>
            <a:spLocks noChangeArrowheads="1"/>
          </p:cNvSpPr>
          <p:nvPr/>
        </p:nvSpPr>
        <p:spPr bwMode="auto">
          <a:xfrm>
            <a:off x="3500438" y="4268788"/>
            <a:ext cx="690562" cy="758825"/>
          </a:xfrm>
          <a:prstGeom prst="rect">
            <a:avLst/>
          </a:prstGeom>
          <a:solidFill>
            <a:srgbClr val="008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3561" name="Group 9"/>
          <p:cNvGrpSpPr>
            <a:grpSpLocks/>
          </p:cNvGrpSpPr>
          <p:nvPr/>
        </p:nvGrpSpPr>
        <p:grpSpPr bwMode="auto">
          <a:xfrm>
            <a:off x="3733800" y="5029200"/>
            <a:ext cx="3200400" cy="533400"/>
            <a:chOff x="2548" y="1948"/>
            <a:chExt cx="1562" cy="524"/>
          </a:xfrm>
        </p:grpSpPr>
        <p:sp>
          <p:nvSpPr>
            <p:cNvPr id="23586" name="Line 10"/>
            <p:cNvSpPr>
              <a:spLocks noChangeShapeType="1"/>
            </p:cNvSpPr>
            <p:nvPr/>
          </p:nvSpPr>
          <p:spPr bwMode="auto">
            <a:xfrm flipH="1" flipV="1">
              <a:off x="2561" y="1948"/>
              <a:ext cx="0" cy="519"/>
            </a:xfrm>
            <a:prstGeom prst="line">
              <a:avLst/>
            </a:prstGeom>
            <a:noFill/>
            <a:ln w="38100">
              <a:solidFill>
                <a:schemeClr val="accent2"/>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7" name="Line 11"/>
            <p:cNvSpPr>
              <a:spLocks noChangeShapeType="1"/>
            </p:cNvSpPr>
            <p:nvPr/>
          </p:nvSpPr>
          <p:spPr bwMode="auto">
            <a:xfrm>
              <a:off x="2548" y="2465"/>
              <a:ext cx="156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8" name="Line 12"/>
            <p:cNvSpPr>
              <a:spLocks noChangeShapeType="1"/>
            </p:cNvSpPr>
            <p:nvPr/>
          </p:nvSpPr>
          <p:spPr bwMode="auto">
            <a:xfrm flipH="1" flipV="1">
              <a:off x="4091" y="1948"/>
              <a:ext cx="6" cy="524"/>
            </a:xfrm>
            <a:prstGeom prst="line">
              <a:avLst/>
            </a:prstGeom>
            <a:noFill/>
            <a:ln w="38100">
              <a:solidFill>
                <a:schemeClr val="accent2"/>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3562" name="Text Box 13"/>
          <p:cNvSpPr txBox="1">
            <a:spLocks noChangeArrowheads="1"/>
          </p:cNvSpPr>
          <p:nvPr/>
        </p:nvSpPr>
        <p:spPr bwMode="auto">
          <a:xfrm>
            <a:off x="3435144" y="4299858"/>
            <a:ext cx="990600" cy="422275"/>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50000"/>
              </a:spcBef>
            </a:pPr>
            <a:r>
              <a:rPr lang="en-US" sz="1200" b="1" dirty="0"/>
              <a:t>VSCSI SERVER</a:t>
            </a:r>
          </a:p>
        </p:txBody>
      </p:sp>
      <p:sp>
        <p:nvSpPr>
          <p:cNvPr id="23563" name="Rectangle 14"/>
          <p:cNvSpPr>
            <a:spLocks noChangeArrowheads="1"/>
          </p:cNvSpPr>
          <p:nvPr/>
        </p:nvSpPr>
        <p:spPr bwMode="auto">
          <a:xfrm>
            <a:off x="6624638" y="4268788"/>
            <a:ext cx="614362" cy="758825"/>
          </a:xfrm>
          <a:prstGeom prst="rect">
            <a:avLst/>
          </a:prstGeom>
          <a:solidFill>
            <a:srgbClr val="008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4" name="Text Box 15"/>
          <p:cNvSpPr txBox="1">
            <a:spLocks noChangeArrowheads="1"/>
          </p:cNvSpPr>
          <p:nvPr/>
        </p:nvSpPr>
        <p:spPr bwMode="auto">
          <a:xfrm>
            <a:off x="6592002" y="4283529"/>
            <a:ext cx="990600" cy="422275"/>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50000"/>
              </a:spcBef>
            </a:pPr>
            <a:r>
              <a:rPr lang="en-US" sz="1200" b="1" dirty="0"/>
              <a:t>VSCSI Client</a:t>
            </a:r>
          </a:p>
        </p:txBody>
      </p:sp>
      <p:sp>
        <p:nvSpPr>
          <p:cNvPr id="23565" name="Text Box 16"/>
          <p:cNvSpPr txBox="1">
            <a:spLocks noChangeArrowheads="1"/>
          </p:cNvSpPr>
          <p:nvPr/>
        </p:nvSpPr>
        <p:spPr bwMode="auto">
          <a:xfrm>
            <a:off x="3403833" y="3454866"/>
            <a:ext cx="1752600" cy="257175"/>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50000"/>
              </a:spcBef>
            </a:pPr>
            <a:r>
              <a:rPr lang="en-US" sz="1200" b="1" dirty="0" err="1"/>
              <a:t>vhostXXX</a:t>
            </a:r>
            <a:endParaRPr lang="en-US" sz="1200" b="1" dirty="0"/>
          </a:p>
        </p:txBody>
      </p:sp>
      <p:sp>
        <p:nvSpPr>
          <p:cNvPr id="23566" name="Line 17"/>
          <p:cNvSpPr>
            <a:spLocks noChangeShapeType="1"/>
          </p:cNvSpPr>
          <p:nvPr/>
        </p:nvSpPr>
        <p:spPr bwMode="auto">
          <a:xfrm>
            <a:off x="4268788" y="3656013"/>
            <a:ext cx="455612" cy="1587"/>
          </a:xfrm>
          <a:prstGeom prst="line">
            <a:avLst/>
          </a:prstGeom>
          <a:noFill/>
          <a:ln w="1905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8" name="Text Box 19"/>
          <p:cNvSpPr txBox="1">
            <a:spLocks noChangeArrowheads="1"/>
          </p:cNvSpPr>
          <p:nvPr/>
        </p:nvSpPr>
        <p:spPr bwMode="auto">
          <a:xfrm>
            <a:off x="381000" y="1676400"/>
            <a:ext cx="2743200" cy="2613023"/>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179388" indent="-179388" eaLnBrk="1" hangingPunct="1">
              <a:lnSpc>
                <a:spcPct val="90000"/>
              </a:lnSpc>
              <a:spcBef>
                <a:spcPct val="50000"/>
              </a:spcBef>
              <a:buFontTx/>
              <a:buChar char="•"/>
            </a:pPr>
            <a:r>
              <a:rPr lang="en-US" sz="1800" dirty="0"/>
              <a:t>Storage is assigned to the VIOS partition</a:t>
            </a:r>
          </a:p>
          <a:p>
            <a:pPr marL="179388" indent="-179388" eaLnBrk="1" hangingPunct="1">
              <a:lnSpc>
                <a:spcPct val="90000"/>
              </a:lnSpc>
              <a:spcBef>
                <a:spcPct val="50000"/>
              </a:spcBef>
              <a:buFontTx/>
              <a:buChar char="•"/>
            </a:pPr>
            <a:r>
              <a:rPr lang="en-US" sz="1800" dirty="0"/>
              <a:t>Within the VIOS you map physical tape or optical or file backed virtual optical to the </a:t>
            </a:r>
            <a:r>
              <a:rPr lang="en-US" sz="1800" dirty="0" err="1"/>
              <a:t>vhost</a:t>
            </a:r>
            <a:r>
              <a:rPr lang="en-US" sz="1800" dirty="0"/>
              <a:t> corresponding to the client partition</a:t>
            </a:r>
          </a:p>
          <a:p>
            <a:pPr eaLnBrk="1" hangingPunct="1">
              <a:lnSpc>
                <a:spcPct val="90000"/>
              </a:lnSpc>
              <a:spcBef>
                <a:spcPct val="50000"/>
              </a:spcBef>
            </a:pPr>
            <a:endParaRPr lang="en-US" sz="1800" dirty="0">
              <a:solidFill>
                <a:srgbClr val="00477A"/>
              </a:solidFill>
            </a:endParaRPr>
          </a:p>
        </p:txBody>
      </p:sp>
      <p:sp>
        <p:nvSpPr>
          <p:cNvPr id="23569" name="Text Box 20"/>
          <p:cNvSpPr txBox="1">
            <a:spLocks noChangeArrowheads="1"/>
          </p:cNvSpPr>
          <p:nvPr/>
        </p:nvSpPr>
        <p:spPr bwMode="auto">
          <a:xfrm>
            <a:off x="4648200" y="3505200"/>
            <a:ext cx="914400" cy="446276"/>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50000"/>
              </a:spcBef>
            </a:pPr>
            <a:r>
              <a:rPr lang="en-US" sz="1000" b="1" dirty="0"/>
              <a:t>cd1</a:t>
            </a:r>
          </a:p>
          <a:p>
            <a:pPr eaLnBrk="1" hangingPunct="1">
              <a:lnSpc>
                <a:spcPct val="90000"/>
              </a:lnSpc>
              <a:spcBef>
                <a:spcPct val="50000"/>
              </a:spcBef>
            </a:pPr>
            <a:endParaRPr lang="en-US" sz="1000" b="1" dirty="0"/>
          </a:p>
        </p:txBody>
      </p:sp>
      <p:pic>
        <p:nvPicPr>
          <p:cNvPr id="23570" name="Picture 21" descr="yellow cd-dvd"/>
          <p:cNvPicPr>
            <a:picLocks noChangeAspect="1" noChangeArrowheads="1"/>
          </p:cNvPicPr>
          <p:nvPr/>
        </p:nvPicPr>
        <p:blipFill>
          <a:blip r:embed="rId3">
            <a:clrChange>
              <a:clrFrom>
                <a:srgbClr val="FEFE98"/>
              </a:clrFrom>
              <a:clrTo>
                <a:srgbClr val="FEFE98">
                  <a:alpha val="0"/>
                </a:srgbClr>
              </a:clrTo>
            </a:clrChange>
            <a:extLst>
              <a:ext uri="{28A0092B-C50C-407E-A947-70E740481C1C}">
                <a14:useLocalDpi xmlns:a14="http://schemas.microsoft.com/office/drawing/2010/main" val="0"/>
              </a:ext>
            </a:extLst>
          </a:blip>
          <a:srcRect l="10770" t="12372" r="10770" b="9279"/>
          <a:stretch>
            <a:fillRect/>
          </a:stretch>
        </p:blipFill>
        <p:spPr bwMode="auto">
          <a:xfrm>
            <a:off x="3581400" y="1828800"/>
            <a:ext cx="760413" cy="6778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3572" name="Text Box 27"/>
          <p:cNvSpPr txBox="1">
            <a:spLocks noChangeArrowheads="1"/>
          </p:cNvSpPr>
          <p:nvPr/>
        </p:nvSpPr>
        <p:spPr bwMode="auto">
          <a:xfrm>
            <a:off x="4495800" y="1981200"/>
            <a:ext cx="990600" cy="312738"/>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50000"/>
              </a:spcBef>
            </a:pPr>
            <a:r>
              <a:rPr lang="en-US" sz="1600" b="1" dirty="0"/>
              <a:t>CD1</a:t>
            </a:r>
          </a:p>
        </p:txBody>
      </p:sp>
      <p:pic>
        <p:nvPicPr>
          <p:cNvPr id="23574" name="Picture 29" descr="yellow cd-dvd"/>
          <p:cNvPicPr>
            <a:picLocks noChangeAspect="1" noChangeArrowheads="1"/>
          </p:cNvPicPr>
          <p:nvPr/>
        </p:nvPicPr>
        <p:blipFill>
          <a:blip r:embed="rId3">
            <a:clrChange>
              <a:clrFrom>
                <a:srgbClr val="FEFE98"/>
              </a:clrFrom>
              <a:clrTo>
                <a:srgbClr val="FEFE98">
                  <a:alpha val="0"/>
                </a:srgbClr>
              </a:clrTo>
            </a:clrChange>
            <a:extLst>
              <a:ext uri="{28A0092B-C50C-407E-A947-70E740481C1C}">
                <a14:useLocalDpi xmlns:a14="http://schemas.microsoft.com/office/drawing/2010/main" val="0"/>
              </a:ext>
            </a:extLst>
          </a:blip>
          <a:srcRect l="10770" t="12372" r="10770" b="9279"/>
          <a:stretch>
            <a:fillRect/>
          </a:stretch>
        </p:blipFill>
        <p:spPr bwMode="auto">
          <a:xfrm>
            <a:off x="6019800" y="2057400"/>
            <a:ext cx="760413" cy="6778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3577" name="Text Box 36"/>
          <p:cNvSpPr txBox="1">
            <a:spLocks noChangeArrowheads="1"/>
          </p:cNvSpPr>
          <p:nvPr/>
        </p:nvSpPr>
        <p:spPr bwMode="auto">
          <a:xfrm>
            <a:off x="6858000" y="2133600"/>
            <a:ext cx="1066800" cy="312738"/>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50000"/>
              </a:spcBef>
            </a:pPr>
            <a:r>
              <a:rPr lang="en-US" sz="1600" b="1" dirty="0"/>
              <a:t>OPT01</a:t>
            </a:r>
          </a:p>
        </p:txBody>
      </p:sp>
    </p:spTree>
    <p:extLst>
      <p:ext uri="{BB962C8B-B14F-4D97-AF65-F5344CB8AC3E}">
        <p14:creationId xmlns:p14="http://schemas.microsoft.com/office/powerpoint/2010/main" val="2748509851"/>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54000" y="611188"/>
            <a:ext cx="8766175" cy="338554"/>
          </a:xfrm>
        </p:spPr>
        <p:txBody>
          <a:bodyPr/>
          <a:lstStyle/>
          <a:p>
            <a:pPr eaLnBrk="1" hangingPunct="1"/>
            <a:r>
              <a:rPr lang="en-US" dirty="0" smtClean="0">
                <a:solidFill>
                  <a:srgbClr val="002060"/>
                </a:solidFill>
              </a:rPr>
              <a:t>IBM </a:t>
            </a:r>
            <a:r>
              <a:rPr lang="en-US" dirty="0" err="1" smtClean="0">
                <a:solidFill>
                  <a:srgbClr val="002060"/>
                </a:solidFill>
              </a:rPr>
              <a:t>i</a:t>
            </a:r>
            <a:r>
              <a:rPr lang="en-US" dirty="0" smtClean="0">
                <a:solidFill>
                  <a:srgbClr val="002060"/>
                </a:solidFill>
              </a:rPr>
              <a:t> + NPIV  ( Virtual Fiber Channel )</a:t>
            </a:r>
          </a:p>
        </p:txBody>
      </p:sp>
      <p:sp>
        <p:nvSpPr>
          <p:cNvPr id="24579" name="Text Box 3"/>
          <p:cNvSpPr txBox="1">
            <a:spLocks noChangeArrowheads="1"/>
          </p:cNvSpPr>
          <p:nvPr/>
        </p:nvSpPr>
        <p:spPr bwMode="auto">
          <a:xfrm>
            <a:off x="3759200" y="1220788"/>
            <a:ext cx="1241425"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lnSpc>
                <a:spcPct val="90000"/>
              </a:lnSpc>
              <a:spcBef>
                <a:spcPct val="50000"/>
              </a:spcBef>
            </a:pPr>
            <a:r>
              <a:rPr lang="en-US" sz="1200">
                <a:cs typeface="Arial" charset="0"/>
              </a:rPr>
              <a:t>Source</a:t>
            </a:r>
          </a:p>
        </p:txBody>
      </p:sp>
      <p:grpSp>
        <p:nvGrpSpPr>
          <p:cNvPr id="24580" name="Group 4"/>
          <p:cNvGrpSpPr>
            <a:grpSpLocks/>
          </p:cNvGrpSpPr>
          <p:nvPr/>
        </p:nvGrpSpPr>
        <p:grpSpPr bwMode="auto">
          <a:xfrm>
            <a:off x="3141663" y="1101725"/>
            <a:ext cx="755650" cy="2006600"/>
            <a:chOff x="2409" y="1179"/>
            <a:chExt cx="476" cy="1264"/>
          </a:xfrm>
        </p:grpSpPr>
        <p:sp>
          <p:nvSpPr>
            <p:cNvPr id="24650" name="Rectangle 5"/>
            <p:cNvSpPr>
              <a:spLocks noChangeArrowheads="1"/>
            </p:cNvSpPr>
            <p:nvPr/>
          </p:nvSpPr>
          <p:spPr bwMode="auto">
            <a:xfrm>
              <a:off x="2409" y="1179"/>
              <a:ext cx="476" cy="1264"/>
            </a:xfrm>
            <a:prstGeom prst="rect">
              <a:avLst/>
            </a:prstGeom>
            <a:solidFill>
              <a:srgbClr val="C0C0C0"/>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flatTx/>
            </a:bodyPr>
            <a:lstStyle/>
            <a:p>
              <a:endParaRPr lang="en-US"/>
            </a:p>
          </p:txBody>
        </p:sp>
        <p:sp>
          <p:nvSpPr>
            <p:cNvPr id="24651" name="Rectangle 6"/>
            <p:cNvSpPr>
              <a:spLocks noChangeArrowheads="1"/>
            </p:cNvSpPr>
            <p:nvPr/>
          </p:nvSpPr>
          <p:spPr bwMode="auto">
            <a:xfrm>
              <a:off x="2429" y="1241"/>
              <a:ext cx="416" cy="1101"/>
            </a:xfrm>
            <a:prstGeom prst="rect">
              <a:avLst/>
            </a:prstGeom>
            <a:solidFill>
              <a:srgbClr val="5F5F5F"/>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652" name="Rectangle 7"/>
            <p:cNvSpPr>
              <a:spLocks noChangeArrowheads="1"/>
            </p:cNvSpPr>
            <p:nvPr/>
          </p:nvSpPr>
          <p:spPr bwMode="auto">
            <a:xfrm>
              <a:off x="2442" y="1269"/>
              <a:ext cx="384" cy="115"/>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53" name="Rectangle 8"/>
            <p:cNvSpPr>
              <a:spLocks noChangeArrowheads="1"/>
            </p:cNvSpPr>
            <p:nvPr/>
          </p:nvSpPr>
          <p:spPr bwMode="auto">
            <a:xfrm>
              <a:off x="2442" y="1418"/>
              <a:ext cx="384" cy="115"/>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54" name="Rectangle 9"/>
            <p:cNvSpPr>
              <a:spLocks noChangeArrowheads="1"/>
            </p:cNvSpPr>
            <p:nvPr/>
          </p:nvSpPr>
          <p:spPr bwMode="auto">
            <a:xfrm>
              <a:off x="2442" y="1567"/>
              <a:ext cx="384" cy="116"/>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55" name="Rectangle 10"/>
            <p:cNvSpPr>
              <a:spLocks noChangeArrowheads="1"/>
            </p:cNvSpPr>
            <p:nvPr/>
          </p:nvSpPr>
          <p:spPr bwMode="auto">
            <a:xfrm>
              <a:off x="2442" y="1717"/>
              <a:ext cx="384" cy="172"/>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56" name="Rectangle 11"/>
            <p:cNvSpPr>
              <a:spLocks noChangeArrowheads="1"/>
            </p:cNvSpPr>
            <p:nvPr/>
          </p:nvSpPr>
          <p:spPr bwMode="auto">
            <a:xfrm>
              <a:off x="2442" y="1931"/>
              <a:ext cx="384" cy="116"/>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57" name="Rectangle 12"/>
            <p:cNvSpPr>
              <a:spLocks noChangeArrowheads="1"/>
            </p:cNvSpPr>
            <p:nvPr/>
          </p:nvSpPr>
          <p:spPr bwMode="auto">
            <a:xfrm>
              <a:off x="2442" y="2080"/>
              <a:ext cx="384" cy="173"/>
            </a:xfrm>
            <a:prstGeom prst="rect">
              <a:avLst/>
            </a:prstGeom>
            <a:solidFill>
              <a:srgbClr val="808080"/>
            </a:solidFill>
            <a:ln w="9525" cap="rnd" algn="ctr">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sp>
        <p:nvSpPr>
          <p:cNvPr id="24581" name="Rectangle 13"/>
          <p:cNvSpPr>
            <a:spLocks noChangeArrowheads="1"/>
          </p:cNvSpPr>
          <p:nvPr/>
        </p:nvSpPr>
        <p:spPr bwMode="auto">
          <a:xfrm>
            <a:off x="3263900" y="1846263"/>
            <a:ext cx="1614488" cy="1616075"/>
          </a:xfrm>
          <a:prstGeom prst="rect">
            <a:avLst/>
          </a:prstGeom>
          <a:gradFill rotWithShape="1">
            <a:gsLst>
              <a:gs pos="0">
                <a:srgbClr val="FF6600"/>
              </a:gs>
              <a:gs pos="100000">
                <a:srgbClr val="762F00"/>
              </a:gs>
            </a:gsLst>
            <a:lin ang="0" scaled="1"/>
          </a:gra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p>
            <a:pPr algn="ctr" defTabSz="1019175" eaLnBrk="0" hangingPunct="0"/>
            <a:r>
              <a:rPr lang="en-US" sz="1000" b="1">
                <a:cs typeface="Times New Roman" pitchFamily="18" charset="0"/>
              </a:rPr>
              <a:t>VIOS</a:t>
            </a: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p:txBody>
      </p:sp>
      <p:sp>
        <p:nvSpPr>
          <p:cNvPr id="24582" name="Rectangle 14"/>
          <p:cNvSpPr>
            <a:spLocks noChangeArrowheads="1"/>
          </p:cNvSpPr>
          <p:nvPr/>
        </p:nvSpPr>
        <p:spPr bwMode="auto">
          <a:xfrm>
            <a:off x="4876800" y="1843088"/>
            <a:ext cx="1073150" cy="1616075"/>
          </a:xfrm>
          <a:prstGeom prst="rect">
            <a:avLst/>
          </a:prstGeom>
          <a:gradFill rotWithShape="1">
            <a:gsLst>
              <a:gs pos="0">
                <a:srgbClr val="FF6600"/>
              </a:gs>
              <a:gs pos="100000">
                <a:srgbClr val="762F00"/>
              </a:gs>
            </a:gsLst>
            <a:lin ang="0" scaled="1"/>
          </a:gra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p>
            <a:pPr algn="ctr" defTabSz="1019175" eaLnBrk="0" hangingPunct="0"/>
            <a:r>
              <a:rPr lang="en-US" sz="1000" b="1">
                <a:cs typeface="Times New Roman" pitchFamily="18" charset="0"/>
              </a:rPr>
              <a:t>IBM i Client </a:t>
            </a:r>
          </a:p>
          <a:p>
            <a:pPr algn="ctr" defTabSz="1019175" eaLnBrk="0" hangingPunct="0"/>
            <a:r>
              <a:rPr lang="en-US" sz="1000" b="1">
                <a:cs typeface="Times New Roman" pitchFamily="18" charset="0"/>
              </a:rPr>
              <a:t>(System 1)</a:t>
            </a: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p:txBody>
      </p:sp>
      <p:sp>
        <p:nvSpPr>
          <p:cNvPr id="266255" name="Rectangle 15"/>
          <p:cNvSpPr>
            <a:spLocks noChangeArrowheads="1"/>
          </p:cNvSpPr>
          <p:nvPr/>
        </p:nvSpPr>
        <p:spPr bwMode="auto">
          <a:xfrm>
            <a:off x="3252788" y="3438525"/>
            <a:ext cx="4857750" cy="1092200"/>
          </a:xfrm>
          <a:prstGeom prst="rect">
            <a:avLst/>
          </a:prstGeom>
          <a:gradFill rotWithShape="1">
            <a:gsLst>
              <a:gs pos="0">
                <a:schemeClr val="bg1"/>
              </a:gs>
              <a:gs pos="50000">
                <a:srgbClr val="00FF00"/>
              </a:gs>
              <a:gs pos="100000">
                <a:schemeClr val="bg1"/>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1019175" eaLnBrk="0" hangingPunct="0">
              <a:spcBef>
                <a:spcPct val="50000"/>
              </a:spcBef>
              <a:defRPr/>
            </a:pPr>
            <a:endParaRPr lang="en-US" sz="1200" b="1">
              <a:solidFill>
                <a:srgbClr val="FFFF00"/>
              </a:solidFill>
              <a:cs typeface="Times New Roman" pitchFamily="18" charset="0"/>
            </a:endParaRPr>
          </a:p>
        </p:txBody>
      </p:sp>
      <p:sp>
        <p:nvSpPr>
          <p:cNvPr id="24584" name="Rectangle 16"/>
          <p:cNvSpPr>
            <a:spLocks noChangeArrowheads="1"/>
          </p:cNvSpPr>
          <p:nvPr/>
        </p:nvSpPr>
        <p:spPr bwMode="auto">
          <a:xfrm>
            <a:off x="3262313" y="4538663"/>
            <a:ext cx="4857750" cy="287337"/>
          </a:xfrm>
          <a:prstGeom prst="rect">
            <a:avLst/>
          </a:prstGeom>
          <a:gradFill rotWithShape="1">
            <a:gsLst>
              <a:gs pos="0">
                <a:srgbClr val="31CC00">
                  <a:alpha val="14998"/>
                </a:srgbClr>
              </a:gs>
              <a:gs pos="100000">
                <a:srgbClr val="175E00"/>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1019175" eaLnBrk="0" hangingPunct="0">
              <a:spcBef>
                <a:spcPct val="50000"/>
              </a:spcBef>
            </a:pPr>
            <a:r>
              <a:rPr lang="en-US" sz="1200" b="1" dirty="0">
                <a:solidFill>
                  <a:srgbClr val="FFFF00"/>
                </a:solidFill>
                <a:cs typeface="Times New Roman" pitchFamily="18" charset="0"/>
              </a:rPr>
              <a:t>   </a:t>
            </a:r>
            <a:r>
              <a:rPr lang="en-US" sz="1200" b="1" dirty="0" smtClean="0">
                <a:solidFill>
                  <a:schemeClr val="tx1"/>
                </a:solidFill>
                <a:cs typeface="Times New Roman" pitchFamily="18" charset="0"/>
              </a:rPr>
              <a:t>POWER7 </a:t>
            </a:r>
            <a:r>
              <a:rPr lang="en-US" sz="1200" b="1" dirty="0">
                <a:solidFill>
                  <a:schemeClr val="tx1"/>
                </a:solidFill>
                <a:cs typeface="Times New Roman" pitchFamily="18" charset="0"/>
              </a:rPr>
              <a:t>with IBM </a:t>
            </a:r>
            <a:r>
              <a:rPr lang="en-US" sz="1200" b="1" dirty="0" err="1">
                <a:solidFill>
                  <a:schemeClr val="tx1"/>
                </a:solidFill>
                <a:cs typeface="Times New Roman" pitchFamily="18" charset="0"/>
              </a:rPr>
              <a:t>i</a:t>
            </a:r>
            <a:r>
              <a:rPr lang="en-US" sz="1200" b="1" dirty="0">
                <a:solidFill>
                  <a:schemeClr val="tx1"/>
                </a:solidFill>
                <a:cs typeface="Times New Roman" pitchFamily="18" charset="0"/>
              </a:rPr>
              <a:t> </a:t>
            </a:r>
            <a:r>
              <a:rPr lang="en-US" sz="1200" b="1" dirty="0" smtClean="0">
                <a:solidFill>
                  <a:schemeClr val="tx1"/>
                </a:solidFill>
                <a:cs typeface="Times New Roman" pitchFamily="18" charset="0"/>
              </a:rPr>
              <a:t>6.1.1 or Later  </a:t>
            </a:r>
            <a:endParaRPr lang="en-US" sz="1200" b="1" dirty="0">
              <a:solidFill>
                <a:schemeClr val="tx1"/>
              </a:solidFill>
              <a:cs typeface="Times New Roman" pitchFamily="18" charset="0"/>
            </a:endParaRPr>
          </a:p>
        </p:txBody>
      </p:sp>
      <p:grpSp>
        <p:nvGrpSpPr>
          <p:cNvPr id="24585" name="Group 17"/>
          <p:cNvGrpSpPr>
            <a:grpSpLocks/>
          </p:cNvGrpSpPr>
          <p:nvPr/>
        </p:nvGrpSpPr>
        <p:grpSpPr bwMode="auto">
          <a:xfrm>
            <a:off x="838200" y="1200150"/>
            <a:ext cx="993775" cy="2200275"/>
            <a:chOff x="1016" y="1489"/>
            <a:chExt cx="462" cy="834"/>
          </a:xfrm>
        </p:grpSpPr>
        <p:sp>
          <p:nvSpPr>
            <p:cNvPr id="24641" name="Rectangle 18"/>
            <p:cNvSpPr>
              <a:spLocks noChangeArrowheads="1"/>
            </p:cNvSpPr>
            <p:nvPr/>
          </p:nvSpPr>
          <p:spPr bwMode="auto">
            <a:xfrm>
              <a:off x="1016" y="1489"/>
              <a:ext cx="462" cy="834"/>
            </a:xfrm>
            <a:prstGeom prst="rect">
              <a:avLst/>
            </a:prstGeom>
            <a:solidFill>
              <a:srgbClr val="C0C0C0"/>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flatTx/>
            </a:bodyPr>
            <a:lstStyle/>
            <a:p>
              <a:endParaRPr lang="en-US"/>
            </a:p>
          </p:txBody>
        </p:sp>
        <p:sp>
          <p:nvSpPr>
            <p:cNvPr id="24642" name="Rectangle 19"/>
            <p:cNvSpPr>
              <a:spLocks noChangeArrowheads="1"/>
            </p:cNvSpPr>
            <p:nvPr/>
          </p:nvSpPr>
          <p:spPr bwMode="auto">
            <a:xfrm>
              <a:off x="1095"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43" name="Rectangle 20"/>
            <p:cNvSpPr>
              <a:spLocks noChangeArrowheads="1"/>
            </p:cNvSpPr>
            <p:nvPr/>
          </p:nvSpPr>
          <p:spPr bwMode="auto">
            <a:xfrm>
              <a:off x="1139"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44" name="Rectangle 21"/>
            <p:cNvSpPr>
              <a:spLocks noChangeArrowheads="1"/>
            </p:cNvSpPr>
            <p:nvPr/>
          </p:nvSpPr>
          <p:spPr bwMode="auto">
            <a:xfrm>
              <a:off x="1183"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45" name="Rectangle 22"/>
            <p:cNvSpPr>
              <a:spLocks noChangeArrowheads="1"/>
            </p:cNvSpPr>
            <p:nvPr/>
          </p:nvSpPr>
          <p:spPr bwMode="auto">
            <a:xfrm>
              <a:off x="1227"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46" name="Rectangle 23"/>
            <p:cNvSpPr>
              <a:spLocks noChangeArrowheads="1"/>
            </p:cNvSpPr>
            <p:nvPr/>
          </p:nvSpPr>
          <p:spPr bwMode="auto">
            <a:xfrm>
              <a:off x="1267"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47" name="Rectangle 24"/>
            <p:cNvSpPr>
              <a:spLocks noChangeArrowheads="1"/>
            </p:cNvSpPr>
            <p:nvPr/>
          </p:nvSpPr>
          <p:spPr bwMode="auto">
            <a:xfrm>
              <a:off x="1311"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48" name="Rectangle 25"/>
            <p:cNvSpPr>
              <a:spLocks noChangeArrowheads="1"/>
            </p:cNvSpPr>
            <p:nvPr/>
          </p:nvSpPr>
          <p:spPr bwMode="auto">
            <a:xfrm>
              <a:off x="1355"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649" name="Rectangle 26"/>
            <p:cNvSpPr>
              <a:spLocks noChangeArrowheads="1"/>
            </p:cNvSpPr>
            <p:nvPr/>
          </p:nvSpPr>
          <p:spPr bwMode="auto">
            <a:xfrm>
              <a:off x="1399" y="1504"/>
              <a:ext cx="27" cy="796"/>
            </a:xfrm>
            <a:prstGeom prst="rect">
              <a:avLst/>
            </a:prstGeom>
            <a:solidFill>
              <a:srgbClr val="4D4D4D"/>
            </a:soli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grpSp>
        <p:nvGrpSpPr>
          <p:cNvPr id="24586" name="Group 27"/>
          <p:cNvGrpSpPr>
            <a:grpSpLocks/>
          </p:cNvGrpSpPr>
          <p:nvPr/>
        </p:nvGrpSpPr>
        <p:grpSpPr bwMode="auto">
          <a:xfrm>
            <a:off x="898525" y="1295400"/>
            <a:ext cx="727075" cy="450850"/>
            <a:chOff x="585" y="3512"/>
            <a:chExt cx="436" cy="256"/>
          </a:xfrm>
        </p:grpSpPr>
        <p:sp>
          <p:nvSpPr>
            <p:cNvPr id="24639" name="AutoShape 28"/>
            <p:cNvSpPr>
              <a:spLocks noChangeArrowheads="1"/>
            </p:cNvSpPr>
            <p:nvPr/>
          </p:nvSpPr>
          <p:spPr bwMode="auto">
            <a:xfrm>
              <a:off x="585" y="3512"/>
              <a:ext cx="208" cy="256"/>
            </a:xfrm>
            <a:prstGeom prst="can">
              <a:avLst>
                <a:gd name="adj" fmla="val 30769"/>
              </a:avLst>
            </a:prstGeom>
            <a:gradFill rotWithShape="1">
              <a:gsLst>
                <a:gs pos="0">
                  <a:srgbClr val="185E18"/>
                </a:gs>
                <a:gs pos="100000">
                  <a:srgbClr val="33CC33"/>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640" name="AutoShape 29"/>
            <p:cNvSpPr>
              <a:spLocks noChangeArrowheads="1"/>
            </p:cNvSpPr>
            <p:nvPr/>
          </p:nvSpPr>
          <p:spPr bwMode="auto">
            <a:xfrm>
              <a:off x="813" y="3512"/>
              <a:ext cx="208" cy="256"/>
            </a:xfrm>
            <a:prstGeom prst="can">
              <a:avLst>
                <a:gd name="adj" fmla="val 30769"/>
              </a:avLst>
            </a:prstGeom>
            <a:gradFill rotWithShape="1">
              <a:gsLst>
                <a:gs pos="0">
                  <a:srgbClr val="185E18"/>
                </a:gs>
                <a:gs pos="100000">
                  <a:srgbClr val="33CC33"/>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sp>
        <p:nvSpPr>
          <p:cNvPr id="24587" name="Text Box 30"/>
          <p:cNvSpPr txBox="1">
            <a:spLocks noChangeArrowheads="1"/>
          </p:cNvSpPr>
          <p:nvPr/>
        </p:nvSpPr>
        <p:spPr bwMode="auto">
          <a:xfrm>
            <a:off x="911225" y="1423988"/>
            <a:ext cx="728663" cy="214312"/>
          </a:xfrm>
          <a:prstGeom prst="rect">
            <a:avLst/>
          </a:prstGeom>
          <a:noFill/>
          <a:ln>
            <a:noFill/>
          </a:ln>
          <a:effectLst/>
          <a:extLst>
            <a:ext uri="{909E8E84-426E-40DD-AFC4-6F175D3DCCD1}">
              <a14:hiddenFill xmlns:a14="http://schemas.microsoft.com/office/drawing/2010/main">
                <a:solidFill>
                  <a:srgbClr val="33CC33">
                    <a:alpha val="56078"/>
                  </a:srgbClr>
                </a:solidFill>
              </a14:hiddenFill>
            </a:ex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lvl1pPr defTabSz="1019175" eaLnBrk="0" hangingPunct="0">
              <a:defRPr>
                <a:solidFill>
                  <a:schemeClr val="tx1"/>
                </a:solidFill>
                <a:latin typeface="Arial" charset="0"/>
              </a:defRPr>
            </a:lvl1pPr>
            <a:lvl2pPr marL="742950" indent="-285750" defTabSz="1019175" eaLnBrk="0" hangingPunct="0">
              <a:defRPr>
                <a:solidFill>
                  <a:schemeClr val="tx1"/>
                </a:solidFill>
                <a:latin typeface="Arial" charset="0"/>
              </a:defRPr>
            </a:lvl2pPr>
            <a:lvl3pPr marL="1143000" indent="-228600" defTabSz="1019175" eaLnBrk="0" hangingPunct="0">
              <a:defRPr>
                <a:solidFill>
                  <a:schemeClr val="tx1"/>
                </a:solidFill>
                <a:latin typeface="Arial" charset="0"/>
              </a:defRPr>
            </a:lvl3pPr>
            <a:lvl4pPr marL="1600200" indent="-228600" defTabSz="1019175" eaLnBrk="0" hangingPunct="0">
              <a:defRPr>
                <a:solidFill>
                  <a:schemeClr val="tx1"/>
                </a:solidFill>
                <a:latin typeface="Arial" charset="0"/>
              </a:defRPr>
            </a:lvl4pPr>
            <a:lvl5pPr marL="2057400" indent="-228600" defTabSz="1019175" eaLnBrk="0" hangingPunct="0">
              <a:defRPr>
                <a:solidFill>
                  <a:schemeClr val="tx1"/>
                </a:solidFill>
                <a:latin typeface="Arial" charset="0"/>
              </a:defRPr>
            </a:lvl5pPr>
            <a:lvl6pPr marL="2514600" indent="-228600" defTabSz="1019175" eaLnBrk="0" fontAlgn="base" hangingPunct="0">
              <a:spcBef>
                <a:spcPct val="0"/>
              </a:spcBef>
              <a:spcAft>
                <a:spcPct val="0"/>
              </a:spcAft>
              <a:defRPr>
                <a:solidFill>
                  <a:schemeClr val="tx1"/>
                </a:solidFill>
                <a:latin typeface="Arial" charset="0"/>
              </a:defRPr>
            </a:lvl6pPr>
            <a:lvl7pPr marL="2971800" indent="-228600" defTabSz="1019175" eaLnBrk="0" fontAlgn="base" hangingPunct="0">
              <a:spcBef>
                <a:spcPct val="0"/>
              </a:spcBef>
              <a:spcAft>
                <a:spcPct val="0"/>
              </a:spcAft>
              <a:defRPr>
                <a:solidFill>
                  <a:schemeClr val="tx1"/>
                </a:solidFill>
                <a:latin typeface="Arial" charset="0"/>
              </a:defRPr>
            </a:lvl7pPr>
            <a:lvl8pPr marL="3429000" indent="-228600" defTabSz="1019175" eaLnBrk="0" fontAlgn="base" hangingPunct="0">
              <a:spcBef>
                <a:spcPct val="0"/>
              </a:spcBef>
              <a:spcAft>
                <a:spcPct val="0"/>
              </a:spcAft>
              <a:defRPr>
                <a:solidFill>
                  <a:schemeClr val="tx1"/>
                </a:solidFill>
                <a:latin typeface="Arial" charset="0"/>
              </a:defRPr>
            </a:lvl8pPr>
            <a:lvl9pPr marL="3886200" indent="-228600" defTabSz="1019175" eaLnBrk="0" fontAlgn="base" hangingPunct="0">
              <a:spcBef>
                <a:spcPct val="0"/>
              </a:spcBef>
              <a:spcAft>
                <a:spcPct val="0"/>
              </a:spcAft>
              <a:defRPr>
                <a:solidFill>
                  <a:schemeClr val="tx1"/>
                </a:solidFill>
                <a:latin typeface="Arial" charset="0"/>
              </a:defRPr>
            </a:lvl9pPr>
          </a:lstStyle>
          <a:p>
            <a:pPr algn="ctr">
              <a:lnSpc>
                <a:spcPct val="80000"/>
              </a:lnSpc>
            </a:pPr>
            <a:r>
              <a:rPr lang="en-US" sz="1000" b="1" i="1">
                <a:cs typeface="Times New Roman" pitchFamily="18" charset="0"/>
              </a:rPr>
              <a:t>System 1</a:t>
            </a:r>
          </a:p>
        </p:txBody>
      </p:sp>
      <p:grpSp>
        <p:nvGrpSpPr>
          <p:cNvPr id="24588" name="Group 31"/>
          <p:cNvGrpSpPr>
            <a:grpSpLocks/>
          </p:cNvGrpSpPr>
          <p:nvPr/>
        </p:nvGrpSpPr>
        <p:grpSpPr bwMode="auto">
          <a:xfrm>
            <a:off x="908050" y="1947863"/>
            <a:ext cx="727075" cy="450850"/>
            <a:chOff x="585" y="3512"/>
            <a:chExt cx="436" cy="256"/>
          </a:xfrm>
        </p:grpSpPr>
        <p:sp>
          <p:nvSpPr>
            <p:cNvPr id="24637" name="AutoShape 32"/>
            <p:cNvSpPr>
              <a:spLocks noChangeArrowheads="1"/>
            </p:cNvSpPr>
            <p:nvPr/>
          </p:nvSpPr>
          <p:spPr bwMode="auto">
            <a:xfrm>
              <a:off x="585" y="3512"/>
              <a:ext cx="208" cy="256"/>
            </a:xfrm>
            <a:prstGeom prst="can">
              <a:avLst>
                <a:gd name="adj" fmla="val 30769"/>
              </a:avLst>
            </a:prstGeom>
            <a:gradFill rotWithShape="1">
              <a:gsLst>
                <a:gs pos="0">
                  <a:srgbClr val="472F76"/>
                </a:gs>
                <a:gs pos="100000">
                  <a:srgbClr val="9966FF"/>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638" name="AutoShape 33"/>
            <p:cNvSpPr>
              <a:spLocks noChangeArrowheads="1"/>
            </p:cNvSpPr>
            <p:nvPr/>
          </p:nvSpPr>
          <p:spPr bwMode="auto">
            <a:xfrm>
              <a:off x="813" y="3512"/>
              <a:ext cx="208" cy="256"/>
            </a:xfrm>
            <a:prstGeom prst="can">
              <a:avLst>
                <a:gd name="adj" fmla="val 30769"/>
              </a:avLst>
            </a:prstGeom>
            <a:gradFill rotWithShape="1">
              <a:gsLst>
                <a:gs pos="0">
                  <a:srgbClr val="472F76"/>
                </a:gs>
                <a:gs pos="100000">
                  <a:srgbClr val="9966FF"/>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sp>
        <p:nvSpPr>
          <p:cNvPr id="24589" name="Text Box 34"/>
          <p:cNvSpPr txBox="1">
            <a:spLocks noChangeArrowheads="1"/>
          </p:cNvSpPr>
          <p:nvPr/>
        </p:nvSpPr>
        <p:spPr bwMode="auto">
          <a:xfrm>
            <a:off x="911225" y="2101850"/>
            <a:ext cx="728663" cy="214313"/>
          </a:xfrm>
          <a:prstGeom prst="rect">
            <a:avLst/>
          </a:prstGeom>
          <a:noFill/>
          <a:ln>
            <a:noFill/>
          </a:ln>
          <a:effectLst/>
          <a:extLst>
            <a:ext uri="{909E8E84-426E-40DD-AFC4-6F175D3DCCD1}">
              <a14:hiddenFill xmlns:a14="http://schemas.microsoft.com/office/drawing/2010/main">
                <a:solidFill>
                  <a:srgbClr val="33CC33">
                    <a:alpha val="56078"/>
                  </a:srgbClr>
                </a:solidFill>
              </a14:hiddenFill>
            </a:ex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lvl1pPr defTabSz="1019175" eaLnBrk="0" hangingPunct="0">
              <a:defRPr>
                <a:solidFill>
                  <a:schemeClr val="tx1"/>
                </a:solidFill>
                <a:latin typeface="Arial" charset="0"/>
              </a:defRPr>
            </a:lvl1pPr>
            <a:lvl2pPr marL="742950" indent="-285750" defTabSz="1019175" eaLnBrk="0" hangingPunct="0">
              <a:defRPr>
                <a:solidFill>
                  <a:schemeClr val="tx1"/>
                </a:solidFill>
                <a:latin typeface="Arial" charset="0"/>
              </a:defRPr>
            </a:lvl2pPr>
            <a:lvl3pPr marL="1143000" indent="-228600" defTabSz="1019175" eaLnBrk="0" hangingPunct="0">
              <a:defRPr>
                <a:solidFill>
                  <a:schemeClr val="tx1"/>
                </a:solidFill>
                <a:latin typeface="Arial" charset="0"/>
              </a:defRPr>
            </a:lvl3pPr>
            <a:lvl4pPr marL="1600200" indent="-228600" defTabSz="1019175" eaLnBrk="0" hangingPunct="0">
              <a:defRPr>
                <a:solidFill>
                  <a:schemeClr val="tx1"/>
                </a:solidFill>
                <a:latin typeface="Arial" charset="0"/>
              </a:defRPr>
            </a:lvl4pPr>
            <a:lvl5pPr marL="2057400" indent="-228600" defTabSz="1019175" eaLnBrk="0" hangingPunct="0">
              <a:defRPr>
                <a:solidFill>
                  <a:schemeClr val="tx1"/>
                </a:solidFill>
                <a:latin typeface="Arial" charset="0"/>
              </a:defRPr>
            </a:lvl5pPr>
            <a:lvl6pPr marL="2514600" indent="-228600" defTabSz="1019175" eaLnBrk="0" fontAlgn="base" hangingPunct="0">
              <a:spcBef>
                <a:spcPct val="0"/>
              </a:spcBef>
              <a:spcAft>
                <a:spcPct val="0"/>
              </a:spcAft>
              <a:defRPr>
                <a:solidFill>
                  <a:schemeClr val="tx1"/>
                </a:solidFill>
                <a:latin typeface="Arial" charset="0"/>
              </a:defRPr>
            </a:lvl6pPr>
            <a:lvl7pPr marL="2971800" indent="-228600" defTabSz="1019175" eaLnBrk="0" fontAlgn="base" hangingPunct="0">
              <a:spcBef>
                <a:spcPct val="0"/>
              </a:spcBef>
              <a:spcAft>
                <a:spcPct val="0"/>
              </a:spcAft>
              <a:defRPr>
                <a:solidFill>
                  <a:schemeClr val="tx1"/>
                </a:solidFill>
                <a:latin typeface="Arial" charset="0"/>
              </a:defRPr>
            </a:lvl7pPr>
            <a:lvl8pPr marL="3429000" indent="-228600" defTabSz="1019175" eaLnBrk="0" fontAlgn="base" hangingPunct="0">
              <a:spcBef>
                <a:spcPct val="0"/>
              </a:spcBef>
              <a:spcAft>
                <a:spcPct val="0"/>
              </a:spcAft>
              <a:defRPr>
                <a:solidFill>
                  <a:schemeClr val="tx1"/>
                </a:solidFill>
                <a:latin typeface="Arial" charset="0"/>
              </a:defRPr>
            </a:lvl8pPr>
            <a:lvl9pPr marL="3886200" indent="-228600" defTabSz="1019175" eaLnBrk="0" fontAlgn="base" hangingPunct="0">
              <a:spcBef>
                <a:spcPct val="0"/>
              </a:spcBef>
              <a:spcAft>
                <a:spcPct val="0"/>
              </a:spcAft>
              <a:defRPr>
                <a:solidFill>
                  <a:schemeClr val="tx1"/>
                </a:solidFill>
                <a:latin typeface="Arial" charset="0"/>
              </a:defRPr>
            </a:lvl9pPr>
          </a:lstStyle>
          <a:p>
            <a:pPr algn="ctr">
              <a:lnSpc>
                <a:spcPct val="80000"/>
              </a:lnSpc>
            </a:pPr>
            <a:r>
              <a:rPr lang="en-US" sz="1000" b="1" i="1">
                <a:cs typeface="Times New Roman" pitchFamily="18" charset="0"/>
              </a:rPr>
              <a:t>System 2</a:t>
            </a:r>
          </a:p>
        </p:txBody>
      </p:sp>
      <p:grpSp>
        <p:nvGrpSpPr>
          <p:cNvPr id="24590" name="Group 35"/>
          <p:cNvGrpSpPr>
            <a:grpSpLocks/>
          </p:cNvGrpSpPr>
          <p:nvPr/>
        </p:nvGrpSpPr>
        <p:grpSpPr bwMode="auto">
          <a:xfrm>
            <a:off x="900113" y="2617788"/>
            <a:ext cx="727075" cy="450850"/>
            <a:chOff x="585" y="3512"/>
            <a:chExt cx="436" cy="256"/>
          </a:xfrm>
        </p:grpSpPr>
        <p:sp>
          <p:nvSpPr>
            <p:cNvPr id="266276" name="AutoShape 36"/>
            <p:cNvSpPr>
              <a:spLocks noChangeArrowheads="1"/>
            </p:cNvSpPr>
            <p:nvPr/>
          </p:nvSpPr>
          <p:spPr bwMode="auto">
            <a:xfrm>
              <a:off x="585" y="3512"/>
              <a:ext cx="208" cy="256"/>
            </a:xfrm>
            <a:prstGeom prst="can">
              <a:avLst>
                <a:gd name="adj" fmla="val 30769"/>
              </a:avLst>
            </a:prstGeom>
            <a:gradFill rotWithShape="1">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en-US"/>
            </a:p>
          </p:txBody>
        </p:sp>
        <p:sp>
          <p:nvSpPr>
            <p:cNvPr id="266277" name="AutoShape 37"/>
            <p:cNvSpPr>
              <a:spLocks noChangeArrowheads="1"/>
            </p:cNvSpPr>
            <p:nvPr/>
          </p:nvSpPr>
          <p:spPr bwMode="auto">
            <a:xfrm>
              <a:off x="813" y="3512"/>
              <a:ext cx="208" cy="256"/>
            </a:xfrm>
            <a:prstGeom prst="can">
              <a:avLst>
                <a:gd name="adj" fmla="val 30769"/>
              </a:avLst>
            </a:prstGeom>
            <a:gradFill rotWithShape="1">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en-US"/>
            </a:p>
          </p:txBody>
        </p:sp>
      </p:grpSp>
      <p:sp>
        <p:nvSpPr>
          <p:cNvPr id="24591" name="Text Box 38"/>
          <p:cNvSpPr txBox="1">
            <a:spLocks noChangeArrowheads="1"/>
          </p:cNvSpPr>
          <p:nvPr/>
        </p:nvSpPr>
        <p:spPr bwMode="auto">
          <a:xfrm>
            <a:off x="903288" y="2771775"/>
            <a:ext cx="728662" cy="214313"/>
          </a:xfrm>
          <a:prstGeom prst="rect">
            <a:avLst/>
          </a:prstGeom>
          <a:noFill/>
          <a:ln>
            <a:noFill/>
          </a:ln>
          <a:effectLst/>
          <a:extLst>
            <a:ext uri="{909E8E84-426E-40DD-AFC4-6F175D3DCCD1}">
              <a14:hiddenFill xmlns:a14="http://schemas.microsoft.com/office/drawing/2010/main">
                <a:solidFill>
                  <a:srgbClr val="33CC33">
                    <a:alpha val="56078"/>
                  </a:srgbClr>
                </a:solidFill>
              </a14:hiddenFill>
            </a:ex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lvl1pPr defTabSz="1019175" eaLnBrk="0" hangingPunct="0">
              <a:defRPr>
                <a:solidFill>
                  <a:schemeClr val="tx1"/>
                </a:solidFill>
                <a:latin typeface="Arial" charset="0"/>
              </a:defRPr>
            </a:lvl1pPr>
            <a:lvl2pPr marL="742950" indent="-285750" defTabSz="1019175" eaLnBrk="0" hangingPunct="0">
              <a:defRPr>
                <a:solidFill>
                  <a:schemeClr val="tx1"/>
                </a:solidFill>
                <a:latin typeface="Arial" charset="0"/>
              </a:defRPr>
            </a:lvl2pPr>
            <a:lvl3pPr marL="1143000" indent="-228600" defTabSz="1019175" eaLnBrk="0" hangingPunct="0">
              <a:defRPr>
                <a:solidFill>
                  <a:schemeClr val="tx1"/>
                </a:solidFill>
                <a:latin typeface="Arial" charset="0"/>
              </a:defRPr>
            </a:lvl3pPr>
            <a:lvl4pPr marL="1600200" indent="-228600" defTabSz="1019175" eaLnBrk="0" hangingPunct="0">
              <a:defRPr>
                <a:solidFill>
                  <a:schemeClr val="tx1"/>
                </a:solidFill>
                <a:latin typeface="Arial" charset="0"/>
              </a:defRPr>
            </a:lvl4pPr>
            <a:lvl5pPr marL="2057400" indent="-228600" defTabSz="1019175" eaLnBrk="0" hangingPunct="0">
              <a:defRPr>
                <a:solidFill>
                  <a:schemeClr val="tx1"/>
                </a:solidFill>
                <a:latin typeface="Arial" charset="0"/>
              </a:defRPr>
            </a:lvl5pPr>
            <a:lvl6pPr marL="2514600" indent="-228600" defTabSz="1019175" eaLnBrk="0" fontAlgn="base" hangingPunct="0">
              <a:spcBef>
                <a:spcPct val="0"/>
              </a:spcBef>
              <a:spcAft>
                <a:spcPct val="0"/>
              </a:spcAft>
              <a:defRPr>
                <a:solidFill>
                  <a:schemeClr val="tx1"/>
                </a:solidFill>
                <a:latin typeface="Arial" charset="0"/>
              </a:defRPr>
            </a:lvl6pPr>
            <a:lvl7pPr marL="2971800" indent="-228600" defTabSz="1019175" eaLnBrk="0" fontAlgn="base" hangingPunct="0">
              <a:spcBef>
                <a:spcPct val="0"/>
              </a:spcBef>
              <a:spcAft>
                <a:spcPct val="0"/>
              </a:spcAft>
              <a:defRPr>
                <a:solidFill>
                  <a:schemeClr val="tx1"/>
                </a:solidFill>
                <a:latin typeface="Arial" charset="0"/>
              </a:defRPr>
            </a:lvl7pPr>
            <a:lvl8pPr marL="3429000" indent="-228600" defTabSz="1019175" eaLnBrk="0" fontAlgn="base" hangingPunct="0">
              <a:spcBef>
                <a:spcPct val="0"/>
              </a:spcBef>
              <a:spcAft>
                <a:spcPct val="0"/>
              </a:spcAft>
              <a:defRPr>
                <a:solidFill>
                  <a:schemeClr val="tx1"/>
                </a:solidFill>
                <a:latin typeface="Arial" charset="0"/>
              </a:defRPr>
            </a:lvl8pPr>
            <a:lvl9pPr marL="3886200" indent="-228600" defTabSz="1019175" eaLnBrk="0" fontAlgn="base" hangingPunct="0">
              <a:spcBef>
                <a:spcPct val="0"/>
              </a:spcBef>
              <a:spcAft>
                <a:spcPct val="0"/>
              </a:spcAft>
              <a:defRPr>
                <a:solidFill>
                  <a:schemeClr val="tx1"/>
                </a:solidFill>
                <a:latin typeface="Arial" charset="0"/>
              </a:defRPr>
            </a:lvl9pPr>
          </a:lstStyle>
          <a:p>
            <a:pPr algn="ctr">
              <a:lnSpc>
                <a:spcPct val="80000"/>
              </a:lnSpc>
            </a:pPr>
            <a:r>
              <a:rPr lang="en-US" sz="1000" b="1" i="1">
                <a:cs typeface="Times New Roman" pitchFamily="18" charset="0"/>
              </a:rPr>
              <a:t>System 3</a:t>
            </a:r>
          </a:p>
        </p:txBody>
      </p:sp>
      <p:sp>
        <p:nvSpPr>
          <p:cNvPr id="24592" name="AutoShape 39"/>
          <p:cNvSpPr>
            <a:spLocks/>
          </p:cNvSpPr>
          <p:nvPr/>
        </p:nvSpPr>
        <p:spPr bwMode="auto">
          <a:xfrm>
            <a:off x="2100263" y="1431925"/>
            <a:ext cx="269875" cy="1719263"/>
          </a:xfrm>
          <a:prstGeom prst="rightBrace">
            <a:avLst>
              <a:gd name="adj1" fmla="val 53088"/>
              <a:gd name="adj2" fmla="val 50000"/>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93" name="Line 40"/>
          <p:cNvSpPr>
            <a:spLocks noChangeShapeType="1"/>
          </p:cNvSpPr>
          <p:nvPr/>
        </p:nvSpPr>
        <p:spPr bwMode="auto">
          <a:xfrm flipV="1">
            <a:off x="2489200" y="2281238"/>
            <a:ext cx="1049338" cy="0"/>
          </a:xfrm>
          <a:prstGeom prst="line">
            <a:avLst/>
          </a:prstGeom>
          <a:noFill/>
          <a:ln w="76200">
            <a:solidFill>
              <a:srgbClr val="3399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4594" name="Group 41"/>
          <p:cNvGrpSpPr>
            <a:grpSpLocks/>
          </p:cNvGrpSpPr>
          <p:nvPr/>
        </p:nvGrpSpPr>
        <p:grpSpPr bwMode="auto">
          <a:xfrm flipH="1">
            <a:off x="3538538" y="2193925"/>
            <a:ext cx="1165225" cy="481013"/>
            <a:chOff x="347" y="879"/>
            <a:chExt cx="1288" cy="627"/>
          </a:xfrm>
        </p:grpSpPr>
        <p:sp>
          <p:nvSpPr>
            <p:cNvPr id="24626" name="Freeform 42"/>
            <p:cNvSpPr>
              <a:spLocks/>
            </p:cNvSpPr>
            <p:nvPr/>
          </p:nvSpPr>
          <p:spPr bwMode="auto">
            <a:xfrm>
              <a:off x="347" y="879"/>
              <a:ext cx="1249" cy="627"/>
            </a:xfrm>
            <a:custGeom>
              <a:avLst/>
              <a:gdLst>
                <a:gd name="T0" fmla="*/ 0 w 1249"/>
                <a:gd name="T1" fmla="*/ 0 h 555"/>
                <a:gd name="T2" fmla="*/ 1247 w 1249"/>
                <a:gd name="T3" fmla="*/ 1 h 555"/>
                <a:gd name="T4" fmla="*/ 1249 w 1249"/>
                <a:gd name="T5" fmla="*/ 699 h 555"/>
                <a:gd name="T6" fmla="*/ 1059 w 1249"/>
                <a:gd name="T7" fmla="*/ 699 h 555"/>
                <a:gd name="T8" fmla="*/ 1059 w 1249"/>
                <a:gd name="T9" fmla="*/ 800 h 555"/>
                <a:gd name="T10" fmla="*/ 708 w 1249"/>
                <a:gd name="T11" fmla="*/ 800 h 555"/>
                <a:gd name="T12" fmla="*/ 709 w 1249"/>
                <a:gd name="T13" fmla="*/ 699 h 555"/>
                <a:gd name="T14" fmla="*/ 3 w 1249"/>
                <a:gd name="T15" fmla="*/ 702 h 555"/>
                <a:gd name="T16" fmla="*/ 0 w 1249"/>
                <a:gd name="T17" fmla="*/ 0 h 5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49" h="555">
                  <a:moveTo>
                    <a:pt x="0" y="0"/>
                  </a:moveTo>
                  <a:lnTo>
                    <a:pt x="1247" y="1"/>
                  </a:lnTo>
                  <a:lnTo>
                    <a:pt x="1249" y="485"/>
                  </a:lnTo>
                  <a:lnTo>
                    <a:pt x="1059" y="485"/>
                  </a:lnTo>
                  <a:lnTo>
                    <a:pt x="1059" y="555"/>
                  </a:lnTo>
                  <a:lnTo>
                    <a:pt x="708" y="555"/>
                  </a:lnTo>
                  <a:lnTo>
                    <a:pt x="709" y="485"/>
                  </a:lnTo>
                  <a:lnTo>
                    <a:pt x="3" y="487"/>
                  </a:lnTo>
                  <a:lnTo>
                    <a:pt x="0" y="0"/>
                  </a:lnTo>
                  <a:close/>
                </a:path>
              </a:pathLst>
            </a:custGeom>
            <a:solidFill>
              <a:srgbClr val="12F812"/>
            </a:solidFill>
            <a:ln w="9525">
              <a:round/>
              <a:headEnd/>
              <a:tailEnd/>
            </a:ln>
            <a:effectLst/>
            <a:scene3d>
              <a:camera prst="legacyObliqueTopRight"/>
              <a:lightRig rig="legacyFlat3" dir="b"/>
            </a:scene3d>
            <a:sp3d prstMaterial="legacyMatte">
              <a:bevelT w="13500" h="13500" prst="angle"/>
              <a:bevelB w="13500" h="13500" prst="angle"/>
              <a:extrusionClr>
                <a:srgbClr val="12F812"/>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flatTx/>
            </a:bodyPr>
            <a:lstStyle/>
            <a:p>
              <a:endParaRPr lang="en-US"/>
            </a:p>
          </p:txBody>
        </p:sp>
        <p:sp>
          <p:nvSpPr>
            <p:cNvPr id="24627" name="Rectangle 43"/>
            <p:cNvSpPr>
              <a:spLocks noChangeArrowheads="1"/>
            </p:cNvSpPr>
            <p:nvPr/>
          </p:nvSpPr>
          <p:spPr bwMode="auto">
            <a:xfrm>
              <a:off x="1529" y="1374"/>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4628" name="Rectangle 44"/>
            <p:cNvSpPr>
              <a:spLocks noChangeArrowheads="1"/>
            </p:cNvSpPr>
            <p:nvPr/>
          </p:nvSpPr>
          <p:spPr bwMode="auto">
            <a:xfrm>
              <a:off x="1529" y="1326"/>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4629" name="Rectangle 45"/>
            <p:cNvSpPr>
              <a:spLocks noChangeArrowheads="1"/>
            </p:cNvSpPr>
            <p:nvPr/>
          </p:nvSpPr>
          <p:spPr bwMode="auto">
            <a:xfrm>
              <a:off x="1529" y="1272"/>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4630" name="Rectangle 46"/>
            <p:cNvSpPr>
              <a:spLocks noChangeArrowheads="1"/>
            </p:cNvSpPr>
            <p:nvPr/>
          </p:nvSpPr>
          <p:spPr bwMode="auto">
            <a:xfrm>
              <a:off x="1529" y="1218"/>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4631" name="Rectangle 47"/>
            <p:cNvSpPr>
              <a:spLocks noChangeArrowheads="1"/>
            </p:cNvSpPr>
            <p:nvPr/>
          </p:nvSpPr>
          <p:spPr bwMode="auto">
            <a:xfrm>
              <a:off x="1529" y="1082"/>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4632" name="Rectangle 48"/>
            <p:cNvSpPr>
              <a:spLocks noChangeArrowheads="1"/>
            </p:cNvSpPr>
            <p:nvPr/>
          </p:nvSpPr>
          <p:spPr bwMode="auto">
            <a:xfrm>
              <a:off x="1529" y="1034"/>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4633" name="Rectangle 49"/>
            <p:cNvSpPr>
              <a:spLocks noChangeArrowheads="1"/>
            </p:cNvSpPr>
            <p:nvPr/>
          </p:nvSpPr>
          <p:spPr bwMode="auto">
            <a:xfrm>
              <a:off x="1529" y="980"/>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4634" name="Rectangle 50"/>
            <p:cNvSpPr>
              <a:spLocks noChangeArrowheads="1"/>
            </p:cNvSpPr>
            <p:nvPr/>
          </p:nvSpPr>
          <p:spPr bwMode="auto">
            <a:xfrm>
              <a:off x="1529" y="926"/>
              <a:ext cx="106" cy="32"/>
            </a:xfrm>
            <a:prstGeom prst="rect">
              <a:avLst/>
            </a:prstGeom>
            <a:solidFill>
              <a:srgbClr val="000099"/>
            </a:solidFill>
            <a:ln w="9525">
              <a:miter lim="800000"/>
              <a:headEnd/>
              <a:tailEnd/>
            </a:ln>
            <a:effectLst/>
            <a:scene3d>
              <a:camera prst="legacyObliqueTopRight"/>
              <a:lightRig rig="legacyFlat3" dir="b"/>
            </a:scene3d>
            <a:sp3d prstMaterial="legacyMatte">
              <a:bevelT w="13500" h="13500" prst="angle"/>
              <a:bevelB w="13500" h="13500" prst="angle"/>
              <a:extrusionClr>
                <a:srgbClr val="00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grpSp>
      <p:sp>
        <p:nvSpPr>
          <p:cNvPr id="24595" name="Text Box 51"/>
          <p:cNvSpPr txBox="1">
            <a:spLocks noChangeArrowheads="1"/>
          </p:cNvSpPr>
          <p:nvPr/>
        </p:nvSpPr>
        <p:spPr bwMode="auto">
          <a:xfrm>
            <a:off x="3683000" y="2278063"/>
            <a:ext cx="903288"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Clr>
                <a:srgbClr val="3B5BC3"/>
              </a:buClr>
            </a:pPr>
            <a:r>
              <a:rPr lang="en-US" sz="1200" dirty="0">
                <a:cs typeface="Arial" charset="0"/>
              </a:rPr>
              <a:t>8Gbs HBA</a:t>
            </a:r>
          </a:p>
        </p:txBody>
      </p:sp>
      <p:sp>
        <p:nvSpPr>
          <p:cNvPr id="24596" name="Rectangle 52"/>
          <p:cNvSpPr>
            <a:spLocks noChangeArrowheads="1"/>
          </p:cNvSpPr>
          <p:nvPr/>
        </p:nvSpPr>
        <p:spPr bwMode="auto">
          <a:xfrm>
            <a:off x="5961063" y="1843088"/>
            <a:ext cx="1073150" cy="1616075"/>
          </a:xfrm>
          <a:prstGeom prst="rect">
            <a:avLst/>
          </a:prstGeom>
          <a:gradFill rotWithShape="1">
            <a:gsLst>
              <a:gs pos="0">
                <a:srgbClr val="FF6600"/>
              </a:gs>
              <a:gs pos="100000">
                <a:srgbClr val="762F00"/>
              </a:gs>
            </a:gsLst>
            <a:lin ang="0" scaled="1"/>
          </a:gra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p>
            <a:pPr algn="ctr" defTabSz="1019175" eaLnBrk="0" hangingPunct="0"/>
            <a:r>
              <a:rPr lang="en-US" sz="1000" b="1">
                <a:cs typeface="Times New Roman" pitchFamily="18" charset="0"/>
              </a:rPr>
              <a:t>IBM i Client </a:t>
            </a:r>
          </a:p>
          <a:p>
            <a:pPr algn="ctr" defTabSz="1019175" eaLnBrk="0" hangingPunct="0"/>
            <a:r>
              <a:rPr lang="en-US" sz="1000" b="1">
                <a:cs typeface="Times New Roman" pitchFamily="18" charset="0"/>
              </a:rPr>
              <a:t>(System 1)</a:t>
            </a: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p:txBody>
      </p:sp>
      <p:sp>
        <p:nvSpPr>
          <p:cNvPr id="24597" name="Rectangle 53"/>
          <p:cNvSpPr>
            <a:spLocks noChangeArrowheads="1"/>
          </p:cNvSpPr>
          <p:nvPr/>
        </p:nvSpPr>
        <p:spPr bwMode="auto">
          <a:xfrm>
            <a:off x="7045325" y="1843088"/>
            <a:ext cx="1073150" cy="1616075"/>
          </a:xfrm>
          <a:prstGeom prst="rect">
            <a:avLst/>
          </a:prstGeom>
          <a:gradFill rotWithShape="1">
            <a:gsLst>
              <a:gs pos="0">
                <a:srgbClr val="FF6600"/>
              </a:gs>
              <a:gs pos="100000">
                <a:srgbClr val="762F00"/>
              </a:gs>
            </a:gsLst>
            <a:lin ang="0" scaled="1"/>
          </a:gradFill>
          <a:ln>
            <a:noFill/>
          </a:ln>
          <a:effectLst/>
          <a:extLst>
            <a:ext uri="{91240B29-F687-4F45-9708-019B960494DF}">
              <a14:hiddenLine xmlns:a14="http://schemas.microsoft.com/office/drawing/2010/main" w="9525" cap="rnd"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p>
            <a:pPr algn="ctr" defTabSz="1019175" eaLnBrk="0" hangingPunct="0"/>
            <a:r>
              <a:rPr lang="en-US" sz="1000" b="1">
                <a:cs typeface="Times New Roman" pitchFamily="18" charset="0"/>
              </a:rPr>
              <a:t>IBM i Client </a:t>
            </a:r>
          </a:p>
          <a:p>
            <a:pPr algn="ctr" defTabSz="1019175" eaLnBrk="0" hangingPunct="0"/>
            <a:r>
              <a:rPr lang="en-US" sz="1000" b="1">
                <a:cs typeface="Times New Roman" pitchFamily="18" charset="0"/>
              </a:rPr>
              <a:t>(System 1)</a:t>
            </a: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a:p>
            <a:pPr algn="ctr" defTabSz="1019175" eaLnBrk="0" hangingPunct="0"/>
            <a:endParaRPr lang="en-US" sz="1000" b="1">
              <a:cs typeface="Times New Roman" pitchFamily="18" charset="0"/>
            </a:endParaRPr>
          </a:p>
        </p:txBody>
      </p:sp>
      <p:grpSp>
        <p:nvGrpSpPr>
          <p:cNvPr id="24598" name="Group 54"/>
          <p:cNvGrpSpPr>
            <a:grpSpLocks/>
          </p:cNvGrpSpPr>
          <p:nvPr/>
        </p:nvGrpSpPr>
        <p:grpSpPr bwMode="auto">
          <a:xfrm>
            <a:off x="5018088" y="2517775"/>
            <a:ext cx="727075" cy="450850"/>
            <a:chOff x="585" y="3512"/>
            <a:chExt cx="436" cy="256"/>
          </a:xfrm>
        </p:grpSpPr>
        <p:sp>
          <p:nvSpPr>
            <p:cNvPr id="24624" name="AutoShape 55"/>
            <p:cNvSpPr>
              <a:spLocks noChangeArrowheads="1"/>
            </p:cNvSpPr>
            <p:nvPr/>
          </p:nvSpPr>
          <p:spPr bwMode="auto">
            <a:xfrm>
              <a:off x="585" y="3512"/>
              <a:ext cx="208" cy="256"/>
            </a:xfrm>
            <a:prstGeom prst="can">
              <a:avLst>
                <a:gd name="adj" fmla="val 30769"/>
              </a:avLst>
            </a:prstGeom>
            <a:gradFill rotWithShape="1">
              <a:gsLst>
                <a:gs pos="0">
                  <a:srgbClr val="185E18"/>
                </a:gs>
                <a:gs pos="100000">
                  <a:srgbClr val="33CC33"/>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625" name="AutoShape 56"/>
            <p:cNvSpPr>
              <a:spLocks noChangeArrowheads="1"/>
            </p:cNvSpPr>
            <p:nvPr/>
          </p:nvSpPr>
          <p:spPr bwMode="auto">
            <a:xfrm>
              <a:off x="813" y="3512"/>
              <a:ext cx="208" cy="256"/>
            </a:xfrm>
            <a:prstGeom prst="can">
              <a:avLst>
                <a:gd name="adj" fmla="val 30769"/>
              </a:avLst>
            </a:prstGeom>
            <a:gradFill rotWithShape="1">
              <a:gsLst>
                <a:gs pos="0">
                  <a:srgbClr val="185E18"/>
                </a:gs>
                <a:gs pos="100000">
                  <a:srgbClr val="33CC33"/>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grpSp>
        <p:nvGrpSpPr>
          <p:cNvPr id="24599" name="Group 57"/>
          <p:cNvGrpSpPr>
            <a:grpSpLocks/>
          </p:cNvGrpSpPr>
          <p:nvPr/>
        </p:nvGrpSpPr>
        <p:grpSpPr bwMode="auto">
          <a:xfrm>
            <a:off x="6113463" y="2517775"/>
            <a:ext cx="727075" cy="450850"/>
            <a:chOff x="585" y="3512"/>
            <a:chExt cx="436" cy="256"/>
          </a:xfrm>
        </p:grpSpPr>
        <p:sp>
          <p:nvSpPr>
            <p:cNvPr id="24622" name="AutoShape 58"/>
            <p:cNvSpPr>
              <a:spLocks noChangeArrowheads="1"/>
            </p:cNvSpPr>
            <p:nvPr/>
          </p:nvSpPr>
          <p:spPr bwMode="auto">
            <a:xfrm>
              <a:off x="585" y="3512"/>
              <a:ext cx="208" cy="256"/>
            </a:xfrm>
            <a:prstGeom prst="can">
              <a:avLst>
                <a:gd name="adj" fmla="val 30769"/>
              </a:avLst>
            </a:prstGeom>
            <a:gradFill rotWithShape="1">
              <a:gsLst>
                <a:gs pos="0">
                  <a:srgbClr val="472F76"/>
                </a:gs>
                <a:gs pos="100000">
                  <a:srgbClr val="9966FF"/>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623" name="AutoShape 59"/>
            <p:cNvSpPr>
              <a:spLocks noChangeArrowheads="1"/>
            </p:cNvSpPr>
            <p:nvPr/>
          </p:nvSpPr>
          <p:spPr bwMode="auto">
            <a:xfrm>
              <a:off x="813" y="3512"/>
              <a:ext cx="208" cy="256"/>
            </a:xfrm>
            <a:prstGeom prst="can">
              <a:avLst>
                <a:gd name="adj" fmla="val 30769"/>
              </a:avLst>
            </a:prstGeom>
            <a:gradFill rotWithShape="1">
              <a:gsLst>
                <a:gs pos="0">
                  <a:srgbClr val="472F76"/>
                </a:gs>
                <a:gs pos="100000">
                  <a:srgbClr val="9966FF"/>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grpSp>
        <p:nvGrpSpPr>
          <p:cNvPr id="24600" name="Group 60"/>
          <p:cNvGrpSpPr>
            <a:grpSpLocks/>
          </p:cNvGrpSpPr>
          <p:nvPr/>
        </p:nvGrpSpPr>
        <p:grpSpPr bwMode="auto">
          <a:xfrm>
            <a:off x="7210425" y="2517775"/>
            <a:ext cx="727075" cy="450850"/>
            <a:chOff x="585" y="3512"/>
            <a:chExt cx="436" cy="256"/>
          </a:xfrm>
        </p:grpSpPr>
        <p:sp>
          <p:nvSpPr>
            <p:cNvPr id="266301" name="AutoShape 61"/>
            <p:cNvSpPr>
              <a:spLocks noChangeArrowheads="1"/>
            </p:cNvSpPr>
            <p:nvPr/>
          </p:nvSpPr>
          <p:spPr bwMode="auto">
            <a:xfrm>
              <a:off x="585" y="3512"/>
              <a:ext cx="208" cy="256"/>
            </a:xfrm>
            <a:prstGeom prst="can">
              <a:avLst>
                <a:gd name="adj" fmla="val 30769"/>
              </a:avLst>
            </a:prstGeom>
            <a:gradFill rotWithShape="1">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en-US"/>
            </a:p>
          </p:txBody>
        </p:sp>
        <p:sp>
          <p:nvSpPr>
            <p:cNvPr id="266302" name="AutoShape 62"/>
            <p:cNvSpPr>
              <a:spLocks noChangeArrowheads="1"/>
            </p:cNvSpPr>
            <p:nvPr/>
          </p:nvSpPr>
          <p:spPr bwMode="auto">
            <a:xfrm>
              <a:off x="813" y="3512"/>
              <a:ext cx="208" cy="256"/>
            </a:xfrm>
            <a:prstGeom prst="can">
              <a:avLst>
                <a:gd name="adj" fmla="val 30769"/>
              </a:avLst>
            </a:prstGeom>
            <a:gradFill rotWithShape="1">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en-US"/>
            </a:p>
          </p:txBody>
        </p:sp>
      </p:grpSp>
      <p:grpSp>
        <p:nvGrpSpPr>
          <p:cNvPr id="24601" name="Group 63"/>
          <p:cNvGrpSpPr>
            <a:grpSpLocks/>
          </p:cNvGrpSpPr>
          <p:nvPr/>
        </p:nvGrpSpPr>
        <p:grpSpPr bwMode="auto">
          <a:xfrm>
            <a:off x="4549775" y="3101975"/>
            <a:ext cx="908050" cy="577850"/>
            <a:chOff x="2866" y="1954"/>
            <a:chExt cx="572" cy="442"/>
          </a:xfrm>
        </p:grpSpPr>
        <p:sp>
          <p:nvSpPr>
            <p:cNvPr id="24617" name="Line 64"/>
            <p:cNvSpPr>
              <a:spLocks noChangeShapeType="1"/>
            </p:cNvSpPr>
            <p:nvPr/>
          </p:nvSpPr>
          <p:spPr bwMode="auto">
            <a:xfrm flipH="1" flipV="1">
              <a:off x="2878" y="1954"/>
              <a:ext cx="0" cy="438"/>
            </a:xfrm>
            <a:prstGeom prst="line">
              <a:avLst/>
            </a:prstGeom>
            <a:noFill/>
            <a:ln w="38100">
              <a:solidFill>
                <a:srgbClr val="00FF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18" name="Line 65"/>
            <p:cNvSpPr>
              <a:spLocks noChangeShapeType="1"/>
            </p:cNvSpPr>
            <p:nvPr/>
          </p:nvSpPr>
          <p:spPr bwMode="auto">
            <a:xfrm>
              <a:off x="2866" y="2390"/>
              <a:ext cx="572" cy="0"/>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19" name="Line 66"/>
            <p:cNvSpPr>
              <a:spLocks noChangeShapeType="1"/>
            </p:cNvSpPr>
            <p:nvPr/>
          </p:nvSpPr>
          <p:spPr bwMode="auto">
            <a:xfrm flipH="1" flipV="1">
              <a:off x="3427" y="1954"/>
              <a:ext cx="2" cy="442"/>
            </a:xfrm>
            <a:prstGeom prst="line">
              <a:avLst/>
            </a:prstGeom>
            <a:noFill/>
            <a:ln w="38100">
              <a:solidFill>
                <a:srgbClr val="00FF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4602" name="Group 67"/>
          <p:cNvGrpSpPr>
            <a:grpSpLocks/>
          </p:cNvGrpSpPr>
          <p:nvPr/>
        </p:nvGrpSpPr>
        <p:grpSpPr bwMode="auto">
          <a:xfrm>
            <a:off x="4044950" y="3092450"/>
            <a:ext cx="2479675" cy="831850"/>
            <a:chOff x="2548" y="1948"/>
            <a:chExt cx="1562" cy="524"/>
          </a:xfrm>
        </p:grpSpPr>
        <p:sp>
          <p:nvSpPr>
            <p:cNvPr id="24614" name="Line 68"/>
            <p:cNvSpPr>
              <a:spLocks noChangeShapeType="1"/>
            </p:cNvSpPr>
            <p:nvPr/>
          </p:nvSpPr>
          <p:spPr bwMode="auto">
            <a:xfrm flipH="1" flipV="1">
              <a:off x="2561" y="1948"/>
              <a:ext cx="0" cy="519"/>
            </a:xfrm>
            <a:prstGeom prst="line">
              <a:avLst/>
            </a:prstGeom>
            <a:noFill/>
            <a:ln w="38100">
              <a:solidFill>
                <a:srgbClr val="9966F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15" name="Line 69"/>
            <p:cNvSpPr>
              <a:spLocks noChangeShapeType="1"/>
            </p:cNvSpPr>
            <p:nvPr/>
          </p:nvSpPr>
          <p:spPr bwMode="auto">
            <a:xfrm>
              <a:off x="2548" y="2465"/>
              <a:ext cx="1562" cy="0"/>
            </a:xfrm>
            <a:prstGeom prst="line">
              <a:avLst/>
            </a:prstGeom>
            <a:noFill/>
            <a:ln w="38100">
              <a:solidFill>
                <a:srgbClr val="99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16" name="Line 70"/>
            <p:cNvSpPr>
              <a:spLocks noChangeShapeType="1"/>
            </p:cNvSpPr>
            <p:nvPr/>
          </p:nvSpPr>
          <p:spPr bwMode="auto">
            <a:xfrm flipH="1" flipV="1">
              <a:off x="4091" y="1948"/>
              <a:ext cx="6" cy="524"/>
            </a:xfrm>
            <a:prstGeom prst="line">
              <a:avLst/>
            </a:prstGeom>
            <a:noFill/>
            <a:ln w="38100">
              <a:solidFill>
                <a:srgbClr val="9966F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4603" name="Group 71"/>
          <p:cNvGrpSpPr>
            <a:grpSpLocks/>
          </p:cNvGrpSpPr>
          <p:nvPr/>
        </p:nvGrpSpPr>
        <p:grpSpPr bwMode="auto">
          <a:xfrm>
            <a:off x="3597275" y="3101975"/>
            <a:ext cx="4051300" cy="1069975"/>
            <a:chOff x="2548" y="1948"/>
            <a:chExt cx="1562" cy="524"/>
          </a:xfrm>
        </p:grpSpPr>
        <p:sp>
          <p:nvSpPr>
            <p:cNvPr id="24611" name="Line 72"/>
            <p:cNvSpPr>
              <a:spLocks noChangeShapeType="1"/>
            </p:cNvSpPr>
            <p:nvPr/>
          </p:nvSpPr>
          <p:spPr bwMode="auto">
            <a:xfrm flipH="1" flipV="1">
              <a:off x="2561" y="1948"/>
              <a:ext cx="0" cy="519"/>
            </a:xfrm>
            <a:prstGeom prst="line">
              <a:avLst/>
            </a:prstGeom>
            <a:noFill/>
            <a:ln w="38100">
              <a:solidFill>
                <a:schemeClr val="accent2"/>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12" name="Line 73"/>
            <p:cNvSpPr>
              <a:spLocks noChangeShapeType="1"/>
            </p:cNvSpPr>
            <p:nvPr/>
          </p:nvSpPr>
          <p:spPr bwMode="auto">
            <a:xfrm>
              <a:off x="2548" y="2465"/>
              <a:ext cx="156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13" name="Line 74"/>
            <p:cNvSpPr>
              <a:spLocks noChangeShapeType="1"/>
            </p:cNvSpPr>
            <p:nvPr/>
          </p:nvSpPr>
          <p:spPr bwMode="auto">
            <a:xfrm flipH="1" flipV="1">
              <a:off x="4091" y="1948"/>
              <a:ext cx="6" cy="524"/>
            </a:xfrm>
            <a:prstGeom prst="line">
              <a:avLst/>
            </a:prstGeom>
            <a:noFill/>
            <a:ln w="38100">
              <a:solidFill>
                <a:schemeClr val="accent2"/>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4604" name="Line 75"/>
          <p:cNvSpPr>
            <a:spLocks noChangeShapeType="1"/>
          </p:cNvSpPr>
          <p:nvPr/>
        </p:nvSpPr>
        <p:spPr bwMode="auto">
          <a:xfrm flipH="1">
            <a:off x="3759200" y="2695575"/>
            <a:ext cx="346075" cy="2698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05" name="Line 76"/>
          <p:cNvSpPr>
            <a:spLocks noChangeShapeType="1"/>
          </p:cNvSpPr>
          <p:nvPr/>
        </p:nvSpPr>
        <p:spPr bwMode="auto">
          <a:xfrm flipH="1">
            <a:off x="4102100" y="2695575"/>
            <a:ext cx="3175" cy="2952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06" name="Line 77"/>
          <p:cNvSpPr>
            <a:spLocks noChangeShapeType="1"/>
          </p:cNvSpPr>
          <p:nvPr/>
        </p:nvSpPr>
        <p:spPr bwMode="auto">
          <a:xfrm>
            <a:off x="4102100" y="2695575"/>
            <a:ext cx="374650" cy="2857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07" name="Text Box 78"/>
          <p:cNvSpPr txBox="1">
            <a:spLocks noChangeArrowheads="1"/>
          </p:cNvSpPr>
          <p:nvPr/>
        </p:nvSpPr>
        <p:spPr bwMode="auto">
          <a:xfrm>
            <a:off x="4851400" y="4224338"/>
            <a:ext cx="9779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Clr>
                <a:srgbClr val="3B5BC3"/>
              </a:buClr>
            </a:pPr>
            <a:r>
              <a:rPr lang="en-US" sz="1200" b="1">
                <a:cs typeface="Arial" charset="0"/>
              </a:rPr>
              <a:t>Hypervisor</a:t>
            </a:r>
          </a:p>
        </p:txBody>
      </p:sp>
      <p:sp>
        <p:nvSpPr>
          <p:cNvPr id="24608" name="Text Box 79"/>
          <p:cNvSpPr txBox="1">
            <a:spLocks noChangeArrowheads="1"/>
          </p:cNvSpPr>
          <p:nvPr/>
        </p:nvSpPr>
        <p:spPr bwMode="auto">
          <a:xfrm>
            <a:off x="269875" y="3614738"/>
            <a:ext cx="2697163"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Clr>
                <a:srgbClr val="3B5BC3"/>
              </a:buClr>
              <a:buFontTx/>
              <a:buChar char="•"/>
            </a:pPr>
            <a:r>
              <a:rPr lang="en-US" sz="1200" dirty="0">
                <a:cs typeface="Arial" charset="0"/>
              </a:rPr>
              <a:t>Hypervisor assigns 2 unique WWPNs to each Virtual fiber</a:t>
            </a:r>
          </a:p>
          <a:p>
            <a:pPr eaLnBrk="1" hangingPunct="1">
              <a:spcBef>
                <a:spcPct val="50000"/>
              </a:spcBef>
              <a:buClr>
                <a:srgbClr val="3B5BC3"/>
              </a:buClr>
              <a:buFontTx/>
              <a:buChar char="•"/>
            </a:pPr>
            <a:r>
              <a:rPr lang="en-US" sz="1200" dirty="0" err="1">
                <a:cs typeface="Arial" charset="0"/>
              </a:rPr>
              <a:t>Hostconnect</a:t>
            </a:r>
            <a:r>
              <a:rPr lang="en-US" sz="1200" dirty="0">
                <a:cs typeface="Arial" charset="0"/>
              </a:rPr>
              <a:t> is created as an </a:t>
            </a:r>
            <a:r>
              <a:rPr lang="en-US" sz="1200" dirty="0" err="1">
                <a:cs typeface="Arial" charset="0"/>
              </a:rPr>
              <a:t>iSeries</a:t>
            </a:r>
            <a:r>
              <a:rPr lang="en-US" sz="1200" dirty="0">
                <a:cs typeface="Arial" charset="0"/>
              </a:rPr>
              <a:t> </a:t>
            </a:r>
            <a:r>
              <a:rPr lang="en-US" sz="1200" dirty="0" err="1">
                <a:cs typeface="Arial" charset="0"/>
              </a:rPr>
              <a:t>hosttype</a:t>
            </a:r>
            <a:r>
              <a:rPr lang="en-US" sz="1200" dirty="0">
                <a:cs typeface="Arial" charset="0"/>
              </a:rPr>
              <a:t>, </a:t>
            </a:r>
          </a:p>
          <a:p>
            <a:pPr eaLnBrk="1" hangingPunct="1">
              <a:spcBef>
                <a:spcPct val="50000"/>
              </a:spcBef>
              <a:buClr>
                <a:srgbClr val="3B5BC3"/>
              </a:buClr>
              <a:buFontTx/>
              <a:buChar char="•"/>
            </a:pPr>
            <a:r>
              <a:rPr lang="en-US" sz="1200" dirty="0">
                <a:cs typeface="Arial" charset="0"/>
              </a:rPr>
              <a:t>Requires 520 byte per sector LUNs to be assigned to the </a:t>
            </a:r>
            <a:r>
              <a:rPr lang="en-US" sz="1200" dirty="0" err="1">
                <a:cs typeface="Arial" charset="0"/>
              </a:rPr>
              <a:t>iSeries</a:t>
            </a:r>
            <a:r>
              <a:rPr lang="en-US" sz="1200" dirty="0">
                <a:cs typeface="Arial" charset="0"/>
              </a:rPr>
              <a:t> </a:t>
            </a:r>
            <a:r>
              <a:rPr lang="en-US" sz="1200" dirty="0" err="1">
                <a:cs typeface="Arial" charset="0"/>
              </a:rPr>
              <a:t>hostconnect</a:t>
            </a:r>
            <a:r>
              <a:rPr lang="en-US" sz="1200" dirty="0">
                <a:cs typeface="Arial" charset="0"/>
              </a:rPr>
              <a:t> on DS8K</a:t>
            </a:r>
          </a:p>
          <a:p>
            <a:pPr eaLnBrk="1" hangingPunct="1">
              <a:spcBef>
                <a:spcPct val="50000"/>
              </a:spcBef>
              <a:buClr>
                <a:srgbClr val="3B5BC3"/>
              </a:buClr>
              <a:buFontTx/>
              <a:buChar char="•"/>
            </a:pPr>
            <a:r>
              <a:rPr lang="en-US" sz="1200" dirty="0">
                <a:cs typeface="Arial" charset="0"/>
              </a:rPr>
              <a:t>Can Migrate existing direct connect LUNS </a:t>
            </a:r>
          </a:p>
        </p:txBody>
      </p:sp>
      <p:sp>
        <p:nvSpPr>
          <p:cNvPr id="24609" name="Text Box 80"/>
          <p:cNvSpPr txBox="1">
            <a:spLocks noChangeArrowheads="1"/>
          </p:cNvSpPr>
          <p:nvPr/>
        </p:nvSpPr>
        <p:spPr bwMode="auto">
          <a:xfrm>
            <a:off x="4060825" y="3919538"/>
            <a:ext cx="33496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Clr>
                <a:srgbClr val="3B5BC3"/>
              </a:buClr>
            </a:pPr>
            <a:r>
              <a:rPr lang="en-US" sz="1200" b="1">
                <a:cs typeface="Arial" charset="0"/>
              </a:rPr>
              <a:t>Virtual address example C001234567890001</a:t>
            </a:r>
          </a:p>
        </p:txBody>
      </p:sp>
      <p:sp>
        <p:nvSpPr>
          <p:cNvPr id="24610" name="Text Box 81"/>
          <p:cNvSpPr txBox="1">
            <a:spLocks noChangeArrowheads="1"/>
          </p:cNvSpPr>
          <p:nvPr/>
        </p:nvSpPr>
        <p:spPr bwMode="auto">
          <a:xfrm>
            <a:off x="3679825" y="5729288"/>
            <a:ext cx="4702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Clr>
                <a:srgbClr val="3B5BC3"/>
              </a:buClr>
            </a:pPr>
            <a:r>
              <a:rPr lang="en-US" sz="1200">
                <a:cs typeface="Arial" charset="0"/>
              </a:rPr>
              <a:t>Note:  an NPIV ( N_port ) capable switch is required to connect the VIOS to the DS8000 to use virtual fiber.</a:t>
            </a:r>
          </a:p>
        </p:txBody>
      </p:sp>
    </p:spTree>
    <p:extLst>
      <p:ext uri="{BB962C8B-B14F-4D97-AF65-F5344CB8AC3E}">
        <p14:creationId xmlns:p14="http://schemas.microsoft.com/office/powerpoint/2010/main" val="1930766541"/>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3"/>
          <p:cNvSpPr>
            <a:spLocks noGrp="1"/>
          </p:cNvSpPr>
          <p:nvPr>
            <p:ph type="title"/>
          </p:nvPr>
        </p:nvSpPr>
        <p:spPr/>
        <p:txBody>
          <a:bodyPr/>
          <a:lstStyle/>
          <a:p>
            <a:r>
              <a:rPr lang="en-US">
                <a:latin typeface="Arial" charset="0"/>
                <a:ea typeface="ＭＳ Ｐゴシック" charset="0"/>
              </a:rPr>
              <a:t>PureData Systems for Analytics</a:t>
            </a:r>
          </a:p>
        </p:txBody>
      </p:sp>
      <p:sp>
        <p:nvSpPr>
          <p:cNvPr id="63490" name="Content Placeholder 4"/>
          <p:cNvSpPr>
            <a:spLocks noGrp="1"/>
          </p:cNvSpPr>
          <p:nvPr>
            <p:ph sz="half" idx="1"/>
          </p:nvPr>
        </p:nvSpPr>
        <p:spPr>
          <a:xfrm>
            <a:off x="455613" y="1316038"/>
            <a:ext cx="4027487" cy="4826000"/>
          </a:xfrm>
        </p:spPr>
        <p:txBody>
          <a:bodyPr>
            <a:normAutofit lnSpcReduction="10000"/>
          </a:bodyPr>
          <a:lstStyle/>
          <a:p>
            <a:pPr>
              <a:defRPr/>
            </a:pPr>
            <a:r>
              <a:rPr lang="en-US" dirty="0">
                <a:latin typeface="Arial" charset="0"/>
                <a:ea typeface="ＭＳ Ｐゴシック" charset="0"/>
              </a:rPr>
              <a:t>Simplicity</a:t>
            </a:r>
          </a:p>
          <a:p>
            <a:pPr lvl="1">
              <a:defRPr/>
            </a:pPr>
            <a:r>
              <a:rPr lang="en-US" dirty="0">
                <a:latin typeface="Arial" charset="0"/>
                <a:cs typeface="Arial" charset="0"/>
              </a:rPr>
              <a:t>No database indexes</a:t>
            </a:r>
          </a:p>
          <a:p>
            <a:pPr lvl="1">
              <a:defRPr/>
            </a:pPr>
            <a:r>
              <a:rPr lang="en-US" dirty="0">
                <a:latin typeface="Arial" charset="0"/>
                <a:cs typeface="Arial" charset="0"/>
              </a:rPr>
              <a:t>No tuning </a:t>
            </a:r>
          </a:p>
          <a:p>
            <a:pPr lvl="1">
              <a:defRPr/>
            </a:pPr>
            <a:r>
              <a:rPr lang="en-US" dirty="0">
                <a:latin typeface="Arial" charset="0"/>
                <a:cs typeface="Arial" charset="0"/>
              </a:rPr>
              <a:t>No storage administration</a:t>
            </a:r>
          </a:p>
          <a:p>
            <a:pPr lvl="1">
              <a:defRPr/>
            </a:pPr>
            <a:endParaRPr lang="en-US" dirty="0">
              <a:latin typeface="Arial" charset="0"/>
              <a:cs typeface="Arial" charset="0"/>
            </a:endParaRPr>
          </a:p>
          <a:p>
            <a:pPr>
              <a:defRPr/>
            </a:pPr>
            <a:r>
              <a:rPr lang="en-US" dirty="0">
                <a:latin typeface="Arial" charset="0"/>
                <a:ea typeface="ＭＳ Ｐゴシック" charset="0"/>
              </a:rPr>
              <a:t>Availability</a:t>
            </a:r>
          </a:p>
          <a:p>
            <a:pPr lvl="1">
              <a:defRPr/>
            </a:pPr>
            <a:r>
              <a:rPr lang="en-US" dirty="0">
                <a:latin typeface="Arial" charset="0"/>
                <a:cs typeface="Arial" charset="0"/>
              </a:rPr>
              <a:t>Dual-</a:t>
            </a:r>
            <a:r>
              <a:rPr lang="en-US" dirty="0" smtClean="0">
                <a:latin typeface="Arial" charset="0"/>
                <a:cs typeface="Arial" charset="0"/>
              </a:rPr>
              <a:t>pathing </a:t>
            </a:r>
            <a:r>
              <a:rPr lang="en-US" dirty="0">
                <a:latin typeface="Arial" charset="0"/>
                <a:cs typeface="Arial" charset="0"/>
              </a:rPr>
              <a:t>between </a:t>
            </a:r>
            <a:r>
              <a:rPr lang="en-US" dirty="0" smtClean="0">
                <a:latin typeface="Arial" charset="0"/>
                <a:cs typeface="Arial" charset="0"/>
              </a:rPr>
              <a:t>all related components</a:t>
            </a:r>
            <a:endParaRPr lang="en-US" dirty="0">
              <a:latin typeface="Arial" charset="0"/>
              <a:cs typeface="Arial" charset="0"/>
            </a:endParaRPr>
          </a:p>
          <a:p>
            <a:pPr lvl="1">
              <a:defRPr/>
            </a:pPr>
            <a:r>
              <a:rPr lang="en-US" dirty="0">
                <a:latin typeface="Arial" charset="0"/>
                <a:cs typeface="Arial" charset="0"/>
              </a:rPr>
              <a:t>Spare S-blade</a:t>
            </a:r>
          </a:p>
          <a:p>
            <a:pPr lvl="1">
              <a:defRPr/>
            </a:pPr>
            <a:endParaRPr lang="en-US" dirty="0">
              <a:latin typeface="Arial" charset="0"/>
              <a:cs typeface="Arial" charset="0"/>
            </a:endParaRPr>
          </a:p>
          <a:p>
            <a:pPr>
              <a:spcBef>
                <a:spcPct val="15000"/>
              </a:spcBef>
              <a:buClr>
                <a:srgbClr val="000000"/>
              </a:buClr>
              <a:defRPr/>
            </a:pPr>
            <a:r>
              <a:rPr lang="en-US" sz="2000" dirty="0">
                <a:solidFill>
                  <a:srgbClr val="000000"/>
                </a:solidFill>
                <a:latin typeface="Arial" charset="0"/>
                <a:ea typeface="ＭＳ Ｐゴシック" charset="0"/>
              </a:rPr>
              <a:t>Rich set of in-database analytics</a:t>
            </a:r>
          </a:p>
          <a:p>
            <a:pPr lvl="1">
              <a:defRPr/>
            </a:pPr>
            <a:endParaRPr lang="en-US" dirty="0">
              <a:latin typeface="Arial" charset="0"/>
              <a:cs typeface="Arial" charset="0"/>
            </a:endParaRPr>
          </a:p>
          <a:p>
            <a:pPr>
              <a:defRPr/>
            </a:pPr>
            <a:r>
              <a:rPr lang="en-US" dirty="0">
                <a:latin typeface="Arial" charset="0"/>
                <a:ea typeface="ＭＳ Ｐゴシック" charset="0"/>
              </a:rPr>
              <a:t>Fast</a:t>
            </a:r>
          </a:p>
          <a:p>
            <a:pPr lvl="1">
              <a:defRPr/>
            </a:pPr>
            <a:r>
              <a:rPr lang="en-US" dirty="0">
                <a:latin typeface="Arial" charset="0"/>
                <a:cs typeface="Arial" charset="0"/>
              </a:rPr>
              <a:t>Data loads ready in hours</a:t>
            </a:r>
          </a:p>
          <a:p>
            <a:pPr lvl="1">
              <a:defRPr/>
            </a:pPr>
            <a:r>
              <a:rPr lang="en-US" dirty="0">
                <a:latin typeface="Arial" charset="0"/>
                <a:cs typeface="Arial" charset="0"/>
              </a:rPr>
              <a:t>Up to 100+ </a:t>
            </a:r>
            <a:r>
              <a:rPr lang="en-US" dirty="0" smtClean="0">
                <a:latin typeface="Arial" charset="0"/>
                <a:cs typeface="Arial" charset="0"/>
              </a:rPr>
              <a:t>queries per </a:t>
            </a:r>
            <a:r>
              <a:rPr lang="en-US" dirty="0">
                <a:latin typeface="Arial" charset="0"/>
                <a:cs typeface="Arial" charset="0"/>
              </a:rPr>
              <a:t>second</a:t>
            </a:r>
          </a:p>
          <a:p>
            <a:pPr>
              <a:spcBef>
                <a:spcPct val="15000"/>
              </a:spcBef>
              <a:buClr>
                <a:srgbClr val="000000"/>
              </a:buClr>
              <a:defRPr/>
            </a:pPr>
            <a:endParaRPr lang="en-US" sz="2000" dirty="0">
              <a:solidFill>
                <a:srgbClr val="000000"/>
              </a:solidFill>
              <a:latin typeface="Arial" charset="0"/>
              <a:ea typeface="ＭＳ Ｐゴシック" charset="0"/>
            </a:endParaRPr>
          </a:p>
          <a:p>
            <a:pPr>
              <a:defRPr/>
            </a:pPr>
            <a:endParaRPr lang="en-US" dirty="0">
              <a:latin typeface="Arial" charset="0"/>
              <a:ea typeface="ＭＳ Ｐゴシック" charset="0"/>
            </a:endParaRPr>
          </a:p>
        </p:txBody>
      </p:sp>
      <p:sp>
        <p:nvSpPr>
          <p:cNvPr id="45059" name="Content Placeholder 5"/>
          <p:cNvSpPr>
            <a:spLocks noGrp="1"/>
          </p:cNvSpPr>
          <p:nvPr>
            <p:ph sz="half" idx="2"/>
          </p:nvPr>
        </p:nvSpPr>
        <p:spPr>
          <a:xfrm>
            <a:off x="4635500" y="1316038"/>
            <a:ext cx="4029075" cy="4826000"/>
          </a:xfrm>
        </p:spPr>
        <p:txBody>
          <a:bodyPr/>
          <a:lstStyle/>
          <a:p>
            <a:r>
              <a:rPr lang="en-US">
                <a:latin typeface="Arial" charset="0"/>
                <a:ea typeface="ＭＳ Ｐゴシック" charset="0"/>
              </a:rPr>
              <a:t>Scalability</a:t>
            </a:r>
          </a:p>
          <a:p>
            <a:pPr lvl="1"/>
            <a:r>
              <a:rPr lang="en-US">
                <a:latin typeface="Arial" charset="0"/>
                <a:cs typeface="Arial" charset="0"/>
              </a:rPr>
              <a:t>Scales up to 10 racks</a:t>
            </a:r>
          </a:p>
          <a:p>
            <a:pPr lvl="1"/>
            <a:r>
              <a:rPr lang="en-US">
                <a:latin typeface="Arial" charset="0"/>
                <a:cs typeface="Arial" charset="0"/>
              </a:rPr>
              <a:t>Up to 300 TB of raw data with hardware compression to 1.2 PB</a:t>
            </a:r>
          </a:p>
          <a:p>
            <a:pPr lvl="1"/>
            <a:endParaRPr lang="en-US">
              <a:latin typeface="Arial" charset="0"/>
              <a:cs typeface="Arial" charset="0"/>
            </a:endParaRPr>
          </a:p>
          <a:p>
            <a:r>
              <a:rPr lang="en-US">
                <a:latin typeface="Arial" charset="0"/>
                <a:ea typeface="ＭＳ Ｐゴシック" charset="0"/>
              </a:rPr>
              <a:t>S-blade with built-in FPGA</a:t>
            </a:r>
          </a:p>
          <a:p>
            <a:pPr lvl="1"/>
            <a:r>
              <a:rPr lang="en-US">
                <a:latin typeface="Arial" charset="0"/>
                <a:cs typeface="Arial" charset="0"/>
              </a:rPr>
              <a:t>Filter 90-95% of irrelevant data</a:t>
            </a:r>
          </a:p>
          <a:p>
            <a:pPr lvl="1"/>
            <a:r>
              <a:rPr lang="en-US">
                <a:latin typeface="Arial" charset="0"/>
                <a:cs typeface="Arial" charset="0"/>
              </a:rPr>
              <a:t>In-memory temporary tables</a:t>
            </a:r>
          </a:p>
          <a:p>
            <a:pPr lvl="1"/>
            <a:endParaRPr lang="en-US">
              <a:latin typeface="Arial" charset="0"/>
              <a:cs typeface="Arial" charset="0"/>
            </a:endParaRPr>
          </a:p>
          <a:p>
            <a:endParaRPr lang="en-US">
              <a:latin typeface="Arial" charset="0"/>
              <a:ea typeface="ＭＳ Ｐゴシック" charset="0"/>
            </a:endParaRPr>
          </a:p>
        </p:txBody>
      </p:sp>
      <p:pic>
        <p:nvPicPr>
          <p:cNvPr id="45060" name="Picture 6" descr="Loyalty_ipa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46713" y="4281488"/>
            <a:ext cx="2406650"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3"/>
          <p:cNvSpPr>
            <a:spLocks noGrp="1"/>
          </p:cNvSpPr>
          <p:nvPr>
            <p:ph type="title"/>
          </p:nvPr>
        </p:nvSpPr>
        <p:spPr/>
        <p:txBody>
          <a:bodyPr/>
          <a:lstStyle/>
          <a:p>
            <a:r>
              <a:rPr lang="en-US">
                <a:latin typeface="Arial" charset="0"/>
                <a:ea typeface="ＭＳ Ｐゴシック" charset="0"/>
              </a:rPr>
              <a:t>PureData Systems for Operational Analytics</a:t>
            </a:r>
          </a:p>
        </p:txBody>
      </p:sp>
      <p:sp>
        <p:nvSpPr>
          <p:cNvPr id="46082" name="Content Placeholder 4"/>
          <p:cNvSpPr>
            <a:spLocks noGrp="1"/>
          </p:cNvSpPr>
          <p:nvPr>
            <p:ph sz="half" idx="1"/>
          </p:nvPr>
        </p:nvSpPr>
        <p:spPr>
          <a:xfrm>
            <a:off x="455613" y="1339850"/>
            <a:ext cx="4027487" cy="4826000"/>
          </a:xfrm>
        </p:spPr>
        <p:txBody>
          <a:bodyPr/>
          <a:lstStyle/>
          <a:p>
            <a:r>
              <a:rPr lang="en-US">
                <a:latin typeface="Arial" charset="0"/>
                <a:ea typeface="ＭＳ Ｐゴシック" charset="0"/>
              </a:rPr>
              <a:t>Simplicity</a:t>
            </a:r>
          </a:p>
          <a:p>
            <a:pPr lvl="1"/>
            <a:r>
              <a:rPr lang="en-US">
                <a:latin typeface="Arial" charset="0"/>
                <a:cs typeface="Arial" charset="0"/>
              </a:rPr>
              <a:t>Policy-based data placement and workload management</a:t>
            </a:r>
          </a:p>
          <a:p>
            <a:pPr lvl="1"/>
            <a:r>
              <a:rPr lang="en-US">
                <a:latin typeface="Arial" charset="0"/>
                <a:cs typeface="Arial" charset="0"/>
              </a:rPr>
              <a:t>Supports continuous data ingest</a:t>
            </a:r>
          </a:p>
          <a:p>
            <a:pPr lvl="1"/>
            <a:r>
              <a:rPr lang="en-US">
                <a:latin typeface="Arial" charset="0"/>
                <a:cs typeface="Arial" charset="0"/>
              </a:rPr>
              <a:t>Integrated ETL tooling</a:t>
            </a:r>
          </a:p>
          <a:p>
            <a:pPr lvl="1"/>
            <a:r>
              <a:rPr lang="en-US">
                <a:latin typeface="Arial" charset="0"/>
                <a:cs typeface="Arial" charset="0"/>
              </a:rPr>
              <a:t>Integrated monitoring</a:t>
            </a:r>
          </a:p>
          <a:p>
            <a:pPr lvl="1"/>
            <a:endParaRPr lang="en-US">
              <a:latin typeface="Arial" charset="0"/>
              <a:cs typeface="Arial" charset="0"/>
            </a:endParaRPr>
          </a:p>
          <a:p>
            <a:r>
              <a:rPr lang="en-US">
                <a:latin typeface="Arial" charset="0"/>
                <a:ea typeface="ＭＳ Ｐゴシック" charset="0"/>
              </a:rPr>
              <a:t>Availability</a:t>
            </a:r>
          </a:p>
          <a:p>
            <a:pPr lvl="1"/>
            <a:r>
              <a:rPr lang="en-US">
                <a:latin typeface="Arial" charset="0"/>
                <a:cs typeface="Arial" charset="0"/>
              </a:rPr>
              <a:t>All firmware and OS patches are integrated and tested together</a:t>
            </a:r>
          </a:p>
          <a:p>
            <a:pPr lvl="1"/>
            <a:endParaRPr lang="en-US">
              <a:latin typeface="Arial" charset="0"/>
              <a:cs typeface="Arial" charset="0"/>
            </a:endParaRPr>
          </a:p>
          <a:p>
            <a:endParaRPr lang="en-US">
              <a:latin typeface="Arial" charset="0"/>
              <a:ea typeface="ＭＳ Ｐゴシック" charset="0"/>
            </a:endParaRPr>
          </a:p>
          <a:p>
            <a:endParaRPr lang="en-US">
              <a:latin typeface="Arial" charset="0"/>
              <a:ea typeface="ＭＳ Ｐゴシック" charset="0"/>
            </a:endParaRPr>
          </a:p>
        </p:txBody>
      </p:sp>
      <p:sp>
        <p:nvSpPr>
          <p:cNvPr id="46083" name="Content Placeholder 5"/>
          <p:cNvSpPr>
            <a:spLocks noGrp="1"/>
          </p:cNvSpPr>
          <p:nvPr>
            <p:ph sz="half" idx="2"/>
          </p:nvPr>
        </p:nvSpPr>
        <p:spPr>
          <a:xfrm>
            <a:off x="4635500" y="1339850"/>
            <a:ext cx="4029075" cy="4826000"/>
          </a:xfrm>
        </p:spPr>
        <p:txBody>
          <a:bodyPr/>
          <a:lstStyle/>
          <a:p>
            <a:r>
              <a:rPr lang="en-US">
                <a:latin typeface="Arial" charset="0"/>
                <a:ea typeface="ＭＳ Ｐゴシック" charset="0"/>
              </a:rPr>
              <a:t>Scalability</a:t>
            </a:r>
          </a:p>
          <a:p>
            <a:pPr lvl="1"/>
            <a:r>
              <a:rPr lang="en-US">
                <a:latin typeface="Arial" charset="0"/>
                <a:cs typeface="Arial" charset="0"/>
              </a:rPr>
              <a:t>Available in four sizes with up to a PB of data capacity</a:t>
            </a:r>
          </a:p>
          <a:p>
            <a:pPr lvl="1"/>
            <a:r>
              <a:rPr lang="en-US">
                <a:latin typeface="Arial" charset="0"/>
                <a:cs typeface="Arial" charset="0"/>
              </a:rPr>
              <a:t>Built on POWER7 740 and 730s</a:t>
            </a:r>
          </a:p>
          <a:p>
            <a:pPr lvl="1"/>
            <a:endParaRPr lang="en-US">
              <a:latin typeface="Arial" charset="0"/>
              <a:cs typeface="Arial" charset="0"/>
            </a:endParaRPr>
          </a:p>
          <a:p>
            <a:r>
              <a:rPr lang="en-US">
                <a:latin typeface="Arial" charset="0"/>
                <a:ea typeface="ＭＳ Ｐゴシック" charset="0"/>
              </a:rPr>
              <a:t>Fast</a:t>
            </a:r>
          </a:p>
          <a:p>
            <a:pPr lvl="1"/>
            <a:r>
              <a:rPr lang="en-US">
                <a:latin typeface="Arial" charset="0"/>
                <a:cs typeface="Arial" charset="0"/>
              </a:rPr>
              <a:t>1000+ concurrent operational queries</a:t>
            </a:r>
          </a:p>
          <a:p>
            <a:pPr lvl="1"/>
            <a:endParaRPr lang="en-US">
              <a:latin typeface="Arial" charset="0"/>
              <a:cs typeface="Arial" charset="0"/>
            </a:endParaRPr>
          </a:p>
          <a:p>
            <a:r>
              <a:rPr lang="en-US">
                <a:latin typeface="Arial" charset="0"/>
                <a:ea typeface="ＭＳ Ｐゴシック" charset="0"/>
              </a:rPr>
              <a:t>Smart</a:t>
            </a:r>
          </a:p>
          <a:p>
            <a:pPr lvl="1"/>
            <a:r>
              <a:rPr lang="en-US">
                <a:latin typeface="Arial" charset="0"/>
                <a:cs typeface="Arial" charset="0"/>
              </a:rPr>
              <a:t>Time Travel enables fast historical and trend queries</a:t>
            </a:r>
          </a:p>
          <a:p>
            <a:pPr lvl="1"/>
            <a:r>
              <a:rPr lang="en-US">
                <a:latin typeface="Arial" charset="0"/>
                <a:cs typeface="Arial" charset="0"/>
              </a:rPr>
              <a:t>Smart access controls for multi-tenant warehouses</a:t>
            </a:r>
          </a:p>
          <a:p>
            <a:pPr lvl="1"/>
            <a:r>
              <a:rPr lang="en-US">
                <a:latin typeface="Arial" charset="0"/>
                <a:cs typeface="Arial" charset="0"/>
              </a:rPr>
              <a:t>Adaptive compression</a:t>
            </a:r>
          </a:p>
          <a:p>
            <a:endParaRPr lang="en-US">
              <a:latin typeface="Arial" charset="0"/>
              <a:ea typeface="ＭＳ Ｐゴシック" charset="0"/>
            </a:endParaRPr>
          </a:p>
        </p:txBody>
      </p:sp>
      <p:grpSp>
        <p:nvGrpSpPr>
          <p:cNvPr id="46084" name="Group 2"/>
          <p:cNvGrpSpPr>
            <a:grpSpLocks noChangeAspect="1"/>
          </p:cNvGrpSpPr>
          <p:nvPr/>
        </p:nvGrpSpPr>
        <p:grpSpPr bwMode="auto">
          <a:xfrm>
            <a:off x="919163" y="4791075"/>
            <a:ext cx="3100387" cy="1762125"/>
            <a:chOff x="982663" y="4703763"/>
            <a:chExt cx="3263900" cy="1854200"/>
          </a:xfrm>
        </p:grpSpPr>
        <p:pic>
          <p:nvPicPr>
            <p:cNvPr id="46085" name="Picture 4" descr="OLAP"/>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546350" y="4703763"/>
              <a:ext cx="1700213" cy="182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20" descr="warehous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82663" y="4703763"/>
              <a:ext cx="1319212"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AutoShape 15"/>
            <p:cNvSpPr>
              <a:spLocks/>
            </p:cNvSpPr>
            <p:nvPr/>
          </p:nvSpPr>
          <p:spPr bwMode="auto">
            <a:xfrm>
              <a:off x="2112410" y="5007785"/>
              <a:ext cx="130355" cy="912066"/>
            </a:xfrm>
            <a:prstGeom prst="rightBrace">
              <a:avLst>
                <a:gd name="adj1" fmla="val 58333"/>
                <a:gd name="adj2" fmla="val 52380"/>
              </a:avLst>
            </a:prstGeom>
            <a:noFill/>
            <a:ln w="3175">
              <a:solidFill>
                <a:schemeClr val="tx1">
                  <a:lumMod val="50000"/>
                  <a:lumOff val="50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defRPr/>
              </a:pPr>
              <a:endParaRPr lang="en-US" sz="900">
                <a:cs typeface="Arial" charset="0"/>
              </a:endParaRPr>
            </a:p>
          </p:txBody>
        </p:sp>
        <p:sp>
          <p:nvSpPr>
            <p:cNvPr id="44" name="Line 16"/>
            <p:cNvSpPr>
              <a:spLocks noChangeShapeType="1"/>
            </p:cNvSpPr>
            <p:nvPr/>
          </p:nvSpPr>
          <p:spPr bwMode="auto">
            <a:xfrm>
              <a:off x="2242766" y="5485534"/>
              <a:ext cx="955940" cy="347454"/>
            </a:xfrm>
            <a:prstGeom prst="line">
              <a:avLst/>
            </a:prstGeom>
            <a:noFill/>
            <a:ln w="3175">
              <a:solidFill>
                <a:schemeClr val="tx1">
                  <a:lumMod val="50000"/>
                  <a:lumOff val="50000"/>
                </a:schemeClr>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sz="900"/>
            </a:p>
          </p:txBody>
        </p:sp>
        <p:sp>
          <p:nvSpPr>
            <p:cNvPr id="45" name="Line 17"/>
            <p:cNvSpPr>
              <a:spLocks noChangeShapeType="1"/>
            </p:cNvSpPr>
            <p:nvPr/>
          </p:nvSpPr>
          <p:spPr bwMode="auto">
            <a:xfrm>
              <a:off x="2242766" y="5485534"/>
              <a:ext cx="1173199" cy="217159"/>
            </a:xfrm>
            <a:prstGeom prst="line">
              <a:avLst/>
            </a:prstGeom>
            <a:noFill/>
            <a:ln w="3175">
              <a:solidFill>
                <a:schemeClr val="tx1">
                  <a:lumMod val="50000"/>
                  <a:lumOff val="50000"/>
                </a:schemeClr>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sz="900"/>
            </a:p>
          </p:txBody>
        </p:sp>
        <p:sp>
          <p:nvSpPr>
            <p:cNvPr id="46" name="Line 18"/>
            <p:cNvSpPr>
              <a:spLocks noChangeShapeType="1"/>
            </p:cNvSpPr>
            <p:nvPr/>
          </p:nvSpPr>
          <p:spPr bwMode="auto">
            <a:xfrm>
              <a:off x="2242766" y="5485534"/>
              <a:ext cx="1433910" cy="86863"/>
            </a:xfrm>
            <a:prstGeom prst="line">
              <a:avLst/>
            </a:prstGeom>
            <a:noFill/>
            <a:ln w="3175">
              <a:solidFill>
                <a:schemeClr val="tx1">
                  <a:lumMod val="50000"/>
                  <a:lumOff val="50000"/>
                </a:schemeClr>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sz="900"/>
            </a:p>
          </p:txBody>
        </p:sp>
        <p:sp>
          <p:nvSpPr>
            <p:cNvPr id="47" name="Line 19"/>
            <p:cNvSpPr>
              <a:spLocks noChangeShapeType="1"/>
            </p:cNvSpPr>
            <p:nvPr/>
          </p:nvSpPr>
          <p:spPr bwMode="auto">
            <a:xfrm flipV="1">
              <a:off x="2242766" y="5398670"/>
              <a:ext cx="1388787" cy="86863"/>
            </a:xfrm>
            <a:prstGeom prst="line">
              <a:avLst/>
            </a:prstGeom>
            <a:noFill/>
            <a:ln w="3175">
              <a:solidFill>
                <a:schemeClr val="tx1">
                  <a:lumMod val="50000"/>
                  <a:lumOff val="50000"/>
                </a:schemeClr>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sz="900"/>
            </a:p>
          </p:txBody>
        </p:sp>
        <p:sp>
          <p:nvSpPr>
            <p:cNvPr id="48" name="Line 20"/>
            <p:cNvSpPr>
              <a:spLocks noChangeShapeType="1"/>
            </p:cNvSpPr>
            <p:nvPr/>
          </p:nvSpPr>
          <p:spPr bwMode="auto">
            <a:xfrm>
              <a:off x="2242766" y="5485534"/>
              <a:ext cx="1173199" cy="0"/>
            </a:xfrm>
            <a:prstGeom prst="line">
              <a:avLst/>
            </a:prstGeom>
            <a:noFill/>
            <a:ln w="3175">
              <a:solidFill>
                <a:schemeClr val="tx1">
                  <a:lumMod val="50000"/>
                  <a:lumOff val="50000"/>
                </a:schemeClr>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sz="900"/>
            </a:p>
          </p:txBody>
        </p:sp>
        <p:sp>
          <p:nvSpPr>
            <p:cNvPr id="49" name="Line 21"/>
            <p:cNvSpPr>
              <a:spLocks noChangeShapeType="1"/>
            </p:cNvSpPr>
            <p:nvPr/>
          </p:nvSpPr>
          <p:spPr bwMode="auto">
            <a:xfrm>
              <a:off x="2242766" y="5485534"/>
              <a:ext cx="955940" cy="130295"/>
            </a:xfrm>
            <a:prstGeom prst="line">
              <a:avLst/>
            </a:prstGeom>
            <a:noFill/>
            <a:ln w="3175">
              <a:solidFill>
                <a:schemeClr val="tx1">
                  <a:lumMod val="50000"/>
                  <a:lumOff val="50000"/>
                </a:schemeClr>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sz="900"/>
            </a:p>
          </p:txBody>
        </p:sp>
        <p:sp>
          <p:nvSpPr>
            <p:cNvPr id="50" name="Line 22"/>
            <p:cNvSpPr>
              <a:spLocks noChangeShapeType="1"/>
            </p:cNvSpPr>
            <p:nvPr/>
          </p:nvSpPr>
          <p:spPr bwMode="auto">
            <a:xfrm flipV="1">
              <a:off x="2242766" y="5398670"/>
              <a:ext cx="955940" cy="86863"/>
            </a:xfrm>
            <a:prstGeom prst="line">
              <a:avLst/>
            </a:prstGeom>
            <a:noFill/>
            <a:ln w="3175">
              <a:solidFill>
                <a:schemeClr val="tx1">
                  <a:lumMod val="50000"/>
                  <a:lumOff val="50000"/>
                </a:schemeClr>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sz="900"/>
            </a:p>
          </p:txBody>
        </p:sp>
        <p:sp>
          <p:nvSpPr>
            <p:cNvPr id="51" name="Line 23"/>
            <p:cNvSpPr>
              <a:spLocks noChangeShapeType="1"/>
            </p:cNvSpPr>
            <p:nvPr/>
          </p:nvSpPr>
          <p:spPr bwMode="auto">
            <a:xfrm flipV="1">
              <a:off x="2242766" y="5268375"/>
              <a:ext cx="1173199" cy="217159"/>
            </a:xfrm>
            <a:prstGeom prst="line">
              <a:avLst/>
            </a:prstGeom>
            <a:noFill/>
            <a:ln w="3175">
              <a:solidFill>
                <a:schemeClr val="tx1">
                  <a:lumMod val="50000"/>
                  <a:lumOff val="50000"/>
                </a:schemeClr>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sz="900"/>
            </a:p>
          </p:txBody>
        </p:sp>
        <p:sp>
          <p:nvSpPr>
            <p:cNvPr id="52" name="Line 24"/>
            <p:cNvSpPr>
              <a:spLocks noChangeShapeType="1"/>
            </p:cNvSpPr>
            <p:nvPr/>
          </p:nvSpPr>
          <p:spPr bwMode="auto">
            <a:xfrm flipV="1">
              <a:off x="2242766" y="5138080"/>
              <a:ext cx="1433910" cy="347454"/>
            </a:xfrm>
            <a:prstGeom prst="line">
              <a:avLst/>
            </a:prstGeom>
            <a:noFill/>
            <a:ln w="3175">
              <a:solidFill>
                <a:schemeClr val="tx1">
                  <a:lumMod val="50000"/>
                  <a:lumOff val="50000"/>
                </a:schemeClr>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sz="900"/>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10000"/>
            <a:ext cx="9144000" cy="808038"/>
          </a:xfrm>
          <a:prstGeom prst="rect">
            <a:avLst/>
          </a:prstGeom>
          <a:solidFill>
            <a:srgbClr val="13411E"/>
          </a:solidFill>
          <a:ln>
            <a:noFill/>
          </a:ln>
        </p:spPr>
        <p:style>
          <a:lnRef idx="1">
            <a:schemeClr val="accent1"/>
          </a:lnRef>
          <a:fillRef idx="3">
            <a:schemeClr val="accent1"/>
          </a:fillRef>
          <a:effectRef idx="2">
            <a:schemeClr val="accent1"/>
          </a:effectRef>
          <a:fontRef idx="minor">
            <a:schemeClr val="lt1"/>
          </a:fontRef>
        </p:style>
        <p:txBody>
          <a:bodyPr lIns="457200" anchor="ctr"/>
          <a:lstStyle/>
          <a:p>
            <a:pPr>
              <a:defRPr/>
            </a:pPr>
            <a:r>
              <a:rPr lang="en-US" sz="2300" dirty="0">
                <a:solidFill>
                  <a:schemeClr val="bg1"/>
                </a:solidFill>
              </a:rPr>
              <a:t>Backup Slides</a:t>
            </a:r>
          </a:p>
        </p:txBody>
      </p:sp>
      <p:sp>
        <p:nvSpPr>
          <p:cNvPr id="3" name="Rectangle 2"/>
          <p:cNvSpPr/>
          <p:nvPr/>
        </p:nvSpPr>
        <p:spPr>
          <a:xfrm>
            <a:off x="0" y="0"/>
            <a:ext cx="9144000" cy="808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457200" anchor="ctr"/>
          <a:lstStyle/>
          <a:p>
            <a:pPr>
              <a:defRPr/>
            </a:pPr>
            <a:endParaRPr lang="en-US" sz="2000" dirty="0">
              <a:solidFill>
                <a:schemeClr val="bg1"/>
              </a:solidFill>
            </a:endParaRPr>
          </a:p>
        </p:txBody>
      </p:sp>
      <p:sp>
        <p:nvSpPr>
          <p:cNvPr id="4" name="Rectangle 3"/>
          <p:cNvSpPr/>
          <p:nvPr/>
        </p:nvSpPr>
        <p:spPr>
          <a:xfrm>
            <a:off x="0" y="6049963"/>
            <a:ext cx="9144000" cy="80803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457200" anchor="ctr"/>
          <a:lstStyle/>
          <a:p>
            <a:pPr>
              <a:defRPr/>
            </a:pPr>
            <a:endParaRPr lang="en-US" sz="20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r>
              <a:rPr lang="en-US">
                <a:latin typeface="Arial" charset="0"/>
                <a:ea typeface="ＭＳ Ｐゴシック" charset="0"/>
              </a:rPr>
              <a:t>Flex System and Virtual Desktop Infrastructure (VDI)</a:t>
            </a:r>
          </a:p>
        </p:txBody>
      </p:sp>
      <p:sp>
        <p:nvSpPr>
          <p:cNvPr id="11" name="Content Placeholder 10"/>
          <p:cNvSpPr>
            <a:spLocks noGrp="1"/>
          </p:cNvSpPr>
          <p:nvPr>
            <p:ph sz="half" idx="2"/>
          </p:nvPr>
        </p:nvSpPr>
        <p:spPr/>
        <p:txBody>
          <a:bodyPr>
            <a:normAutofit lnSpcReduction="10000"/>
          </a:bodyPr>
          <a:lstStyle/>
          <a:p>
            <a:pPr>
              <a:defRPr/>
            </a:pPr>
            <a:r>
              <a:rPr lang="en-US" dirty="0" smtClean="0"/>
              <a:t>VDI business </a:t>
            </a:r>
            <a:r>
              <a:rPr lang="en-US" dirty="0"/>
              <a:t>v</a:t>
            </a:r>
            <a:r>
              <a:rPr lang="en-US" dirty="0" smtClean="0"/>
              <a:t>alue</a:t>
            </a:r>
          </a:p>
          <a:p>
            <a:pPr lvl="1">
              <a:defRPr/>
            </a:pPr>
            <a:r>
              <a:rPr lang="en-US" dirty="0" smtClean="0"/>
              <a:t>Better security and compliance</a:t>
            </a:r>
          </a:p>
          <a:p>
            <a:pPr lvl="1">
              <a:defRPr/>
            </a:pPr>
            <a:r>
              <a:rPr lang="en-US" dirty="0"/>
              <a:t>L</a:t>
            </a:r>
            <a:r>
              <a:rPr lang="en-US" dirty="0" smtClean="0"/>
              <a:t>ower management costs</a:t>
            </a:r>
          </a:p>
          <a:p>
            <a:pPr lvl="1">
              <a:defRPr/>
            </a:pPr>
            <a:r>
              <a:rPr lang="en-US" dirty="0" smtClean="0"/>
              <a:t>Rapid recovery</a:t>
            </a:r>
          </a:p>
          <a:p>
            <a:pPr lvl="1">
              <a:defRPr/>
            </a:pPr>
            <a:r>
              <a:rPr lang="en-US" dirty="0" smtClean="0"/>
              <a:t>Bring-your-own-device</a:t>
            </a:r>
          </a:p>
          <a:p>
            <a:pPr lvl="1">
              <a:defRPr/>
            </a:pPr>
            <a:endParaRPr lang="en-US" dirty="0"/>
          </a:p>
          <a:p>
            <a:pPr>
              <a:defRPr/>
            </a:pPr>
            <a:r>
              <a:rPr lang="en-US" dirty="0" smtClean="0"/>
              <a:t>Common building blocks</a:t>
            </a:r>
          </a:p>
          <a:p>
            <a:pPr lvl="1">
              <a:defRPr/>
            </a:pPr>
            <a:r>
              <a:rPr lang="en-US" dirty="0"/>
              <a:t>M</a:t>
            </a:r>
            <a:r>
              <a:rPr lang="en-US" dirty="0" smtClean="0"/>
              <a:t>anagement cluster</a:t>
            </a:r>
          </a:p>
          <a:p>
            <a:pPr lvl="1">
              <a:defRPr/>
            </a:pPr>
            <a:r>
              <a:rPr lang="en-US" dirty="0" smtClean="0"/>
              <a:t>One/two scalable desktop pools</a:t>
            </a:r>
          </a:p>
          <a:p>
            <a:pPr lvl="1">
              <a:defRPr/>
            </a:pPr>
            <a:r>
              <a:rPr lang="en-US" dirty="0" smtClean="0"/>
              <a:t>Scale out file storage</a:t>
            </a:r>
          </a:p>
          <a:p>
            <a:pPr lvl="1">
              <a:defRPr/>
            </a:pPr>
            <a:endParaRPr lang="en-US" dirty="0"/>
          </a:p>
          <a:p>
            <a:pPr>
              <a:defRPr/>
            </a:pPr>
            <a:r>
              <a:rPr lang="en-US" dirty="0" smtClean="0"/>
              <a:t>Flex advantages</a:t>
            </a:r>
          </a:p>
          <a:p>
            <a:pPr lvl="1">
              <a:defRPr/>
            </a:pPr>
            <a:r>
              <a:rPr lang="en-US" dirty="0" smtClean="0"/>
              <a:t>Scale resources as needed</a:t>
            </a:r>
          </a:p>
          <a:p>
            <a:pPr lvl="1">
              <a:defRPr/>
            </a:pPr>
            <a:r>
              <a:rPr lang="en-US" dirty="0" smtClean="0"/>
              <a:t>Significant network bandwidth</a:t>
            </a:r>
          </a:p>
          <a:p>
            <a:pPr lvl="1">
              <a:defRPr/>
            </a:pPr>
            <a:r>
              <a:rPr lang="en-US" dirty="0" smtClean="0"/>
              <a:t>Choice in VDI software stacks</a:t>
            </a:r>
          </a:p>
          <a:p>
            <a:pPr lvl="1">
              <a:defRPr/>
            </a:pPr>
            <a:endParaRPr lang="en-US" dirty="0"/>
          </a:p>
        </p:txBody>
      </p:sp>
      <p:pic>
        <p:nvPicPr>
          <p:cNvPr id="51203" name="Picture 40" descr="State of MN Chassis.png"/>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838200" y="2170113"/>
            <a:ext cx="2509838"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4" name="Picture 5"/>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839788" y="4532313"/>
            <a:ext cx="2508250" cy="91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879475" y="3662363"/>
            <a:ext cx="2427288" cy="274637"/>
          </a:xfrm>
          <a:prstGeom prst="rect">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chemeClr val="bg1"/>
                </a:solidFill>
              </a:rPr>
              <a:t>Management Cluster</a:t>
            </a:r>
          </a:p>
        </p:txBody>
      </p:sp>
      <p:sp>
        <p:nvSpPr>
          <p:cNvPr id="7" name="Rectangle 6"/>
          <p:cNvSpPr/>
          <p:nvPr/>
        </p:nvSpPr>
        <p:spPr>
          <a:xfrm>
            <a:off x="879475" y="3095625"/>
            <a:ext cx="2427288" cy="523875"/>
          </a:xfrm>
          <a:prstGeom prst="rect">
            <a:avLst/>
          </a:prstGeom>
          <a:noFill/>
          <a:ln w="25400">
            <a:solidFill>
              <a:srgbClr val="2EFF78"/>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chemeClr val="bg1"/>
                </a:solidFill>
              </a:rPr>
              <a:t>Dedicated Desktops</a:t>
            </a:r>
          </a:p>
        </p:txBody>
      </p:sp>
      <p:sp>
        <p:nvSpPr>
          <p:cNvPr id="9" name="Rectangle 8"/>
          <p:cNvSpPr/>
          <p:nvPr/>
        </p:nvSpPr>
        <p:spPr>
          <a:xfrm>
            <a:off x="879475" y="2532063"/>
            <a:ext cx="2427288" cy="520700"/>
          </a:xfrm>
          <a:prstGeom prst="rect">
            <a:avLst/>
          </a:prstGeom>
          <a:noFill/>
          <a:ln w="25400">
            <a:solidFill>
              <a:srgbClr val="FFFF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chemeClr val="bg1"/>
                </a:solidFill>
              </a:rPr>
              <a:t>Stateless Desktops</a:t>
            </a:r>
          </a:p>
        </p:txBody>
      </p:sp>
      <p:sp>
        <p:nvSpPr>
          <p:cNvPr id="51208" name="TextBox 11"/>
          <p:cNvSpPr txBox="1">
            <a:spLocks noChangeArrowheads="1"/>
          </p:cNvSpPr>
          <p:nvPr/>
        </p:nvSpPr>
        <p:spPr bwMode="auto">
          <a:xfrm>
            <a:off x="1641475" y="4822825"/>
            <a:ext cx="8143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chemeClr val="bg1"/>
                </a:solidFill>
              </a:rPr>
              <a:t>Storage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r>
              <a:rPr lang="en-US">
                <a:latin typeface="Arial" charset="0"/>
                <a:ea typeface="ＭＳ Ｐゴシック" charset="0"/>
              </a:rPr>
              <a:t>Integrated Networking: 10 Gb Ethernet Feature on Demand</a:t>
            </a:r>
          </a:p>
        </p:txBody>
      </p:sp>
      <p:sp>
        <p:nvSpPr>
          <p:cNvPr id="19458" name="Rectangle 6"/>
          <p:cNvSpPr txBox="1">
            <a:spLocks noChangeArrowheads="1"/>
          </p:cNvSpPr>
          <p:nvPr/>
        </p:nvSpPr>
        <p:spPr bwMode="auto">
          <a:xfrm>
            <a:off x="3738563" y="1624013"/>
            <a:ext cx="41497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buClr>
                <a:schemeClr val="tx1"/>
              </a:buClr>
              <a:defRPr/>
            </a:pPr>
            <a:r>
              <a:rPr lang="en-US" sz="1500" b="1" dirty="0" smtClean="0">
                <a:ea typeface="MS PGothic" charset="0"/>
                <a:cs typeface="MS PGothic" charset="0"/>
              </a:rPr>
              <a:t>Base Switch:</a:t>
            </a:r>
          </a:p>
          <a:p>
            <a:pPr marL="106363" indent="-106363">
              <a:buClr>
                <a:schemeClr val="tx1"/>
              </a:buClr>
              <a:buFont typeface="Arial" charset="0"/>
              <a:buChar char="•"/>
              <a:defRPr/>
            </a:pPr>
            <a:r>
              <a:rPr lang="en-US" sz="1500" dirty="0" smtClean="0">
                <a:ea typeface="MS PGothic" charset="0"/>
                <a:cs typeface="MS PGothic" charset="0"/>
              </a:rPr>
              <a:t>14 internal 10 Gb ports (one to each server)  </a:t>
            </a:r>
          </a:p>
          <a:p>
            <a:pPr marL="106363" indent="-106363">
              <a:buClr>
                <a:schemeClr val="tx1"/>
              </a:buClr>
              <a:buFont typeface="Arial" charset="0"/>
              <a:buChar char="•"/>
              <a:defRPr/>
            </a:pPr>
            <a:r>
              <a:rPr lang="en-US" sz="1500" dirty="0" smtClean="0">
                <a:ea typeface="MS PGothic" charset="0"/>
                <a:cs typeface="MS PGothic" charset="0"/>
              </a:rPr>
              <a:t>10 external 10 Gb ports</a:t>
            </a:r>
          </a:p>
        </p:txBody>
      </p:sp>
      <p:sp>
        <p:nvSpPr>
          <p:cNvPr id="44" name="Rectangle 6"/>
          <p:cNvSpPr txBox="1">
            <a:spLocks noChangeArrowheads="1"/>
          </p:cNvSpPr>
          <p:nvPr/>
        </p:nvSpPr>
        <p:spPr bwMode="auto">
          <a:xfrm>
            <a:off x="3738563" y="3008313"/>
            <a:ext cx="4149725"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buClr>
                <a:schemeClr val="tx1"/>
              </a:buClr>
              <a:defRPr/>
            </a:pPr>
            <a:r>
              <a:rPr lang="en-US" sz="1500" b="1" dirty="0" smtClean="0">
                <a:ea typeface="MS PGothic" charset="0"/>
                <a:cs typeface="MS PGothic" charset="0"/>
              </a:rPr>
              <a:t>1</a:t>
            </a:r>
            <a:r>
              <a:rPr lang="en-US" sz="1500" b="1" baseline="30000" dirty="0" smtClean="0">
                <a:ea typeface="MS PGothic" charset="0"/>
                <a:cs typeface="MS PGothic" charset="0"/>
              </a:rPr>
              <a:t>st</a:t>
            </a:r>
            <a:r>
              <a:rPr lang="en-US" sz="1500" b="1" dirty="0" smtClean="0">
                <a:ea typeface="MS PGothic" charset="0"/>
                <a:cs typeface="MS PGothic" charset="0"/>
              </a:rPr>
              <a:t> Upgrade via Feature on Demand</a:t>
            </a:r>
            <a:r>
              <a:rPr lang="en-US" sz="1500" dirty="0" smtClean="0">
                <a:ea typeface="MS PGothic" charset="0"/>
                <a:cs typeface="MS PGothic" charset="0"/>
              </a:rPr>
              <a:t>: </a:t>
            </a:r>
          </a:p>
          <a:p>
            <a:pPr marL="106363" indent="-106363">
              <a:buClr>
                <a:schemeClr val="tx1"/>
              </a:buClr>
              <a:buFont typeface="Arial" charset="0"/>
              <a:buChar char="•"/>
              <a:defRPr/>
            </a:pPr>
            <a:r>
              <a:rPr lang="en-US" sz="1500" dirty="0" smtClean="0">
                <a:ea typeface="MS PGothic" charset="0"/>
                <a:cs typeface="MS PGothic" charset="0"/>
              </a:rPr>
              <a:t>14 internal 10 Gb ports (one to each server)</a:t>
            </a:r>
          </a:p>
          <a:p>
            <a:pPr marL="106363" indent="-106363">
              <a:buClr>
                <a:schemeClr val="tx1"/>
              </a:buClr>
              <a:buFont typeface="Arial" charset="0"/>
              <a:buChar char="•"/>
              <a:defRPr/>
            </a:pPr>
            <a:r>
              <a:rPr lang="en-US" sz="1500" dirty="0" smtClean="0">
                <a:ea typeface="MS PGothic" charset="0"/>
                <a:cs typeface="MS PGothic" charset="0"/>
              </a:rPr>
              <a:t>2 external 40 Gb ports</a:t>
            </a:r>
            <a:r>
              <a:rPr lang="en-US" sz="1500" dirty="0">
                <a:ea typeface="MS PGothic" charset="0"/>
                <a:cs typeface="MS PGothic" charset="0"/>
              </a:rPr>
              <a:t> </a:t>
            </a:r>
            <a:r>
              <a:rPr lang="en-US" sz="1500" dirty="0" smtClean="0">
                <a:ea typeface="MS PGothic" charset="0"/>
                <a:cs typeface="MS PGothic" charset="0"/>
              </a:rPr>
              <a:t>(or 8 10 Gb ports)</a:t>
            </a:r>
          </a:p>
        </p:txBody>
      </p:sp>
      <p:sp>
        <p:nvSpPr>
          <p:cNvPr id="45" name="Rectangle 6"/>
          <p:cNvSpPr txBox="1">
            <a:spLocks noChangeArrowheads="1"/>
          </p:cNvSpPr>
          <p:nvPr/>
        </p:nvSpPr>
        <p:spPr bwMode="auto">
          <a:xfrm>
            <a:off x="3738563" y="4745038"/>
            <a:ext cx="411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buClr>
                <a:schemeClr val="tx1"/>
              </a:buClr>
              <a:defRPr/>
            </a:pPr>
            <a:r>
              <a:rPr lang="en-US" sz="1500" b="1" dirty="0" smtClean="0">
                <a:ea typeface="MS PGothic" charset="0"/>
                <a:cs typeface="MS PGothic" charset="0"/>
              </a:rPr>
              <a:t>2</a:t>
            </a:r>
            <a:r>
              <a:rPr lang="en-US" sz="1500" b="1" baseline="30000" dirty="0" smtClean="0">
                <a:ea typeface="MS PGothic" charset="0"/>
                <a:cs typeface="MS PGothic" charset="0"/>
              </a:rPr>
              <a:t>nd</a:t>
            </a:r>
            <a:r>
              <a:rPr lang="en-US" sz="1500" b="1" dirty="0" smtClean="0">
                <a:ea typeface="MS PGothic" charset="0"/>
                <a:cs typeface="MS PGothic" charset="0"/>
              </a:rPr>
              <a:t> upgrade via Feature on Demand:</a:t>
            </a:r>
          </a:p>
          <a:p>
            <a:pPr marL="109538" indent="-109538">
              <a:buClr>
                <a:schemeClr val="tx1"/>
              </a:buClr>
              <a:buFont typeface="Arial" charset="0"/>
              <a:buChar char="•"/>
              <a:defRPr/>
            </a:pPr>
            <a:r>
              <a:rPr lang="en-US" sz="1500" dirty="0" smtClean="0">
                <a:ea typeface="MS PGothic" charset="0"/>
                <a:cs typeface="MS PGothic" charset="0"/>
              </a:rPr>
              <a:t>14 internal 10 Gb ports (one to each server)</a:t>
            </a:r>
          </a:p>
          <a:p>
            <a:pPr marL="109538" indent="-109538">
              <a:buClr>
                <a:schemeClr val="tx1"/>
              </a:buClr>
              <a:buFont typeface="Arial" charset="0"/>
              <a:buChar char="•"/>
              <a:defRPr/>
            </a:pPr>
            <a:r>
              <a:rPr lang="en-US" sz="1500" dirty="0" smtClean="0">
                <a:ea typeface="MS PGothic" charset="0"/>
                <a:cs typeface="MS PGothic" charset="0"/>
              </a:rPr>
              <a:t>4 external 10 Gb ports</a:t>
            </a:r>
          </a:p>
        </p:txBody>
      </p:sp>
      <p:sp>
        <p:nvSpPr>
          <p:cNvPr id="19" name="Rectangle 18"/>
          <p:cNvSpPr>
            <a:spLocks noChangeArrowheads="1"/>
          </p:cNvSpPr>
          <p:nvPr/>
        </p:nvSpPr>
        <p:spPr bwMode="auto">
          <a:xfrm>
            <a:off x="1614488" y="1423988"/>
            <a:ext cx="1349375" cy="4664075"/>
          </a:xfrm>
          <a:prstGeom prst="rect">
            <a:avLst/>
          </a:prstGeom>
          <a:solidFill>
            <a:schemeClr val="bg1">
              <a:lumMod val="75000"/>
            </a:schemeClr>
          </a:solidFill>
          <a:ln w="6350">
            <a:solidFill>
              <a:schemeClr val="tx1">
                <a:lumMod val="50000"/>
                <a:lumOff val="50000"/>
              </a:schemeClr>
            </a:solidFill>
          </a:ln>
          <a:effectLst>
            <a:outerShdw blurRad="40000" dist="23000" dir="5400000" rotWithShape="0">
              <a:srgbClr val="000000">
                <a:alpha val="34999"/>
              </a:srgbClr>
            </a:outerShdw>
          </a:effectLst>
          <a:extLst/>
        </p:spPr>
        <p:txBody>
          <a:bodyPr anchor="ctr"/>
          <a:lstStyle/>
          <a:p>
            <a:pPr>
              <a:defRPr/>
            </a:pPr>
            <a:endParaRPr lang="en-US" sz="1800" dirty="0">
              <a:solidFill>
                <a:schemeClr val="bg1"/>
              </a:solidFill>
              <a:cs typeface="Arial" charset="0"/>
            </a:endParaRPr>
          </a:p>
        </p:txBody>
      </p:sp>
      <p:sp>
        <p:nvSpPr>
          <p:cNvPr id="25" name="Rectangle 24"/>
          <p:cNvSpPr>
            <a:spLocks noChangeArrowheads="1"/>
          </p:cNvSpPr>
          <p:nvPr/>
        </p:nvSpPr>
        <p:spPr bwMode="auto">
          <a:xfrm>
            <a:off x="3032125" y="1423988"/>
            <a:ext cx="471488" cy="4664075"/>
          </a:xfrm>
          <a:prstGeom prst="rect">
            <a:avLst/>
          </a:prstGeom>
          <a:solidFill>
            <a:schemeClr val="bg1">
              <a:lumMod val="75000"/>
            </a:schemeClr>
          </a:solidFill>
          <a:ln w="6350">
            <a:solidFill>
              <a:schemeClr val="tx1">
                <a:lumMod val="50000"/>
                <a:lumOff val="50000"/>
              </a:schemeClr>
            </a:solidFill>
          </a:ln>
          <a:effectLst>
            <a:outerShdw blurRad="40000" dist="23000" dir="5400000" rotWithShape="0">
              <a:srgbClr val="000000">
                <a:alpha val="34999"/>
              </a:srgbClr>
            </a:outerShdw>
          </a:effectLst>
          <a:extLst/>
        </p:spPr>
        <p:txBody>
          <a:bodyPr anchor="ctr"/>
          <a:lstStyle/>
          <a:p>
            <a:pPr>
              <a:defRPr/>
            </a:pPr>
            <a:endParaRPr lang="en-US" sz="1800" dirty="0">
              <a:solidFill>
                <a:schemeClr val="tx1">
                  <a:lumMod val="85000"/>
                  <a:lumOff val="15000"/>
                </a:schemeClr>
              </a:solidFill>
              <a:cs typeface="Arial" charset="0"/>
            </a:endParaRPr>
          </a:p>
        </p:txBody>
      </p:sp>
      <p:sp>
        <p:nvSpPr>
          <p:cNvPr id="21512" name="TextBox 85"/>
          <p:cNvSpPr txBox="1">
            <a:spLocks noChangeArrowheads="1"/>
          </p:cNvSpPr>
          <p:nvPr/>
        </p:nvSpPr>
        <p:spPr bwMode="auto">
          <a:xfrm rot="-5400000">
            <a:off x="2551113" y="3602038"/>
            <a:ext cx="17113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400" dirty="0">
                <a:solidFill>
                  <a:schemeClr val="tx1">
                    <a:lumMod val="65000"/>
                    <a:lumOff val="35000"/>
                  </a:schemeClr>
                </a:solidFill>
                <a:ea typeface="MS PGothic" charset="0"/>
                <a:cs typeface="MS PGothic" charset="0"/>
              </a:rPr>
              <a:t>Pool of uplink ports</a:t>
            </a:r>
          </a:p>
        </p:txBody>
      </p:sp>
      <p:grpSp>
        <p:nvGrpSpPr>
          <p:cNvPr id="52232" name="Group 41"/>
          <p:cNvGrpSpPr>
            <a:grpSpLocks/>
          </p:cNvGrpSpPr>
          <p:nvPr/>
        </p:nvGrpSpPr>
        <p:grpSpPr bwMode="auto">
          <a:xfrm>
            <a:off x="774700" y="1473200"/>
            <a:ext cx="2420938" cy="1443038"/>
            <a:chOff x="774700" y="1475854"/>
            <a:chExt cx="2420938" cy="1444445"/>
          </a:xfrm>
        </p:grpSpPr>
        <p:grpSp>
          <p:nvGrpSpPr>
            <p:cNvPr id="52268" name="Group 40"/>
            <p:cNvGrpSpPr>
              <a:grpSpLocks/>
            </p:cNvGrpSpPr>
            <p:nvPr/>
          </p:nvGrpSpPr>
          <p:grpSpPr bwMode="auto">
            <a:xfrm>
              <a:off x="3100388" y="1537258"/>
              <a:ext cx="95250" cy="1321637"/>
              <a:chOff x="3100388" y="1537258"/>
              <a:chExt cx="95250" cy="1321637"/>
            </a:xfrm>
          </p:grpSpPr>
          <p:sp>
            <p:nvSpPr>
              <p:cNvPr id="26" name="Rounded Rectangle 25"/>
              <p:cNvSpPr>
                <a:spLocks noChangeArrowheads="1"/>
              </p:cNvSpPr>
              <p:nvPr/>
            </p:nvSpPr>
            <p:spPr bwMode="auto">
              <a:xfrm>
                <a:off x="3100388" y="1537828"/>
                <a:ext cx="95250" cy="96931"/>
              </a:xfrm>
              <a:prstGeom prst="roundRect">
                <a:avLst>
                  <a:gd name="adj" fmla="val 16667"/>
                </a:avLst>
              </a:prstGeom>
              <a:solidFill>
                <a:srgbClr val="2477B6"/>
              </a:solidFill>
              <a:ln w="9525">
                <a:solidFill>
                  <a:srgbClr val="2477B6"/>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27" name="Rounded Rectangle 26"/>
              <p:cNvSpPr>
                <a:spLocks noChangeArrowheads="1"/>
              </p:cNvSpPr>
              <p:nvPr/>
            </p:nvSpPr>
            <p:spPr bwMode="auto">
              <a:xfrm>
                <a:off x="3100388" y="1671308"/>
                <a:ext cx="95250" cy="98521"/>
              </a:xfrm>
              <a:prstGeom prst="roundRect">
                <a:avLst>
                  <a:gd name="adj" fmla="val 16667"/>
                </a:avLst>
              </a:prstGeom>
              <a:solidFill>
                <a:srgbClr val="2477B6"/>
              </a:solidFill>
              <a:ln w="9525">
                <a:solidFill>
                  <a:srgbClr val="2477B6"/>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28" name="Rounded Rectangle 27"/>
              <p:cNvSpPr>
                <a:spLocks noChangeArrowheads="1"/>
              </p:cNvSpPr>
              <p:nvPr/>
            </p:nvSpPr>
            <p:spPr bwMode="auto">
              <a:xfrm>
                <a:off x="3100388" y="1806376"/>
                <a:ext cx="95250" cy="96932"/>
              </a:xfrm>
              <a:prstGeom prst="roundRect">
                <a:avLst>
                  <a:gd name="adj" fmla="val 16667"/>
                </a:avLst>
              </a:prstGeom>
              <a:solidFill>
                <a:srgbClr val="2477B6"/>
              </a:solidFill>
              <a:ln w="9525">
                <a:solidFill>
                  <a:srgbClr val="2477B6"/>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29" name="Rounded Rectangle 28"/>
              <p:cNvSpPr>
                <a:spLocks noChangeArrowheads="1"/>
              </p:cNvSpPr>
              <p:nvPr/>
            </p:nvSpPr>
            <p:spPr bwMode="auto">
              <a:xfrm>
                <a:off x="3100388" y="1941446"/>
                <a:ext cx="95250" cy="95343"/>
              </a:xfrm>
              <a:prstGeom prst="roundRect">
                <a:avLst>
                  <a:gd name="adj" fmla="val 16667"/>
                </a:avLst>
              </a:prstGeom>
              <a:solidFill>
                <a:srgbClr val="2477B6"/>
              </a:solidFill>
              <a:ln w="9525">
                <a:solidFill>
                  <a:srgbClr val="2477B6"/>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30" name="Rounded Rectangle 29"/>
              <p:cNvSpPr>
                <a:spLocks noChangeArrowheads="1"/>
              </p:cNvSpPr>
              <p:nvPr/>
            </p:nvSpPr>
            <p:spPr bwMode="auto">
              <a:xfrm>
                <a:off x="3100388" y="2073336"/>
                <a:ext cx="95250" cy="96932"/>
              </a:xfrm>
              <a:prstGeom prst="roundRect">
                <a:avLst>
                  <a:gd name="adj" fmla="val 16667"/>
                </a:avLst>
              </a:prstGeom>
              <a:solidFill>
                <a:srgbClr val="2477B6"/>
              </a:solidFill>
              <a:ln w="9525">
                <a:solidFill>
                  <a:srgbClr val="2477B6"/>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31" name="Rounded Rectangle 30"/>
              <p:cNvSpPr>
                <a:spLocks noChangeArrowheads="1"/>
              </p:cNvSpPr>
              <p:nvPr/>
            </p:nvSpPr>
            <p:spPr bwMode="auto">
              <a:xfrm>
                <a:off x="3100388" y="2209994"/>
                <a:ext cx="95250" cy="95343"/>
              </a:xfrm>
              <a:prstGeom prst="roundRect">
                <a:avLst>
                  <a:gd name="adj" fmla="val 16667"/>
                </a:avLst>
              </a:prstGeom>
              <a:solidFill>
                <a:srgbClr val="2477B6"/>
              </a:solidFill>
              <a:ln w="9525">
                <a:solidFill>
                  <a:srgbClr val="2477B6"/>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32" name="Rounded Rectangle 31"/>
              <p:cNvSpPr>
                <a:spLocks noChangeArrowheads="1"/>
              </p:cNvSpPr>
              <p:nvPr/>
            </p:nvSpPr>
            <p:spPr bwMode="auto">
              <a:xfrm>
                <a:off x="3100388" y="2341886"/>
                <a:ext cx="95250" cy="98521"/>
              </a:xfrm>
              <a:prstGeom prst="roundRect">
                <a:avLst>
                  <a:gd name="adj" fmla="val 16667"/>
                </a:avLst>
              </a:prstGeom>
              <a:solidFill>
                <a:srgbClr val="2477B6"/>
              </a:solidFill>
              <a:ln w="9525">
                <a:solidFill>
                  <a:srgbClr val="2477B6"/>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33" name="Rounded Rectangle 32"/>
              <p:cNvSpPr>
                <a:spLocks noChangeArrowheads="1"/>
              </p:cNvSpPr>
              <p:nvPr/>
            </p:nvSpPr>
            <p:spPr bwMode="auto">
              <a:xfrm>
                <a:off x="3100388" y="2478544"/>
                <a:ext cx="95250" cy="95343"/>
              </a:xfrm>
              <a:prstGeom prst="roundRect">
                <a:avLst>
                  <a:gd name="adj" fmla="val 16667"/>
                </a:avLst>
              </a:prstGeom>
              <a:solidFill>
                <a:srgbClr val="2477B6"/>
              </a:solidFill>
              <a:ln w="9525">
                <a:solidFill>
                  <a:srgbClr val="2477B6"/>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34" name="Rounded Rectangle 33"/>
              <p:cNvSpPr>
                <a:spLocks noChangeArrowheads="1"/>
              </p:cNvSpPr>
              <p:nvPr/>
            </p:nvSpPr>
            <p:spPr bwMode="auto">
              <a:xfrm>
                <a:off x="3100388" y="2612024"/>
                <a:ext cx="95250" cy="98521"/>
              </a:xfrm>
              <a:prstGeom prst="roundRect">
                <a:avLst>
                  <a:gd name="adj" fmla="val 16667"/>
                </a:avLst>
              </a:prstGeom>
              <a:solidFill>
                <a:srgbClr val="2477B6"/>
              </a:solidFill>
              <a:ln w="9525">
                <a:solidFill>
                  <a:srgbClr val="2477B6"/>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35" name="Rounded Rectangle 34"/>
              <p:cNvSpPr>
                <a:spLocks noChangeArrowheads="1"/>
              </p:cNvSpPr>
              <p:nvPr/>
            </p:nvSpPr>
            <p:spPr bwMode="auto">
              <a:xfrm>
                <a:off x="3100388" y="2762983"/>
                <a:ext cx="95250" cy="95343"/>
              </a:xfrm>
              <a:prstGeom prst="roundRect">
                <a:avLst>
                  <a:gd name="adj" fmla="val 16667"/>
                </a:avLst>
              </a:prstGeom>
              <a:solidFill>
                <a:srgbClr val="2477B6"/>
              </a:solidFill>
              <a:ln w="9525">
                <a:solidFill>
                  <a:srgbClr val="2477B6"/>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grpSp>
        <p:cxnSp>
          <p:nvCxnSpPr>
            <p:cNvPr id="21" name="Straight Arrow Connector 20"/>
            <p:cNvCxnSpPr>
              <a:cxnSpLocks noChangeShapeType="1"/>
            </p:cNvCxnSpPr>
            <p:nvPr/>
          </p:nvCxnSpPr>
          <p:spPr bwMode="auto">
            <a:xfrm>
              <a:off x="800100" y="1493334"/>
              <a:ext cx="800100" cy="1589"/>
            </a:xfrm>
            <a:prstGeom prst="straightConnector1">
              <a:avLst/>
            </a:prstGeom>
            <a:noFill/>
            <a:ln w="38100">
              <a:solidFill>
                <a:srgbClr val="2477B6"/>
              </a:solidFill>
              <a:round/>
              <a:headEnd type="triangle" w="med" len="med"/>
              <a:tailEnd type="triangle" w="med" len="med"/>
            </a:ln>
            <a:effectLst>
              <a:outerShdw blurRad="40000" dist="20000" dir="5400000" rotWithShape="0">
                <a:srgbClr val="000000">
                  <a:alpha val="37999"/>
                </a:srgbClr>
              </a:outerShdw>
            </a:effectLst>
            <a:extLst/>
          </p:spPr>
        </p:cxnSp>
        <p:sp>
          <p:nvSpPr>
            <p:cNvPr id="22" name="Rectangle 21"/>
            <p:cNvSpPr>
              <a:spLocks noChangeArrowheads="1"/>
            </p:cNvSpPr>
            <p:nvPr/>
          </p:nvSpPr>
          <p:spPr bwMode="auto">
            <a:xfrm>
              <a:off x="1682750" y="1475854"/>
              <a:ext cx="1214438" cy="1444445"/>
            </a:xfrm>
            <a:prstGeom prst="rect">
              <a:avLst/>
            </a:prstGeom>
            <a:solidFill>
              <a:srgbClr val="ADDCFA"/>
            </a:solidFill>
            <a:ln w="31750">
              <a:solidFill>
                <a:srgbClr val="2477B6"/>
              </a:solidFill>
              <a:miter lim="800000"/>
              <a:headEnd/>
              <a:tailEnd/>
            </a:ln>
            <a:effectLst>
              <a:outerShdw blurRad="40000" dist="23000" dir="5400000" rotWithShape="0">
                <a:srgbClr val="000000">
                  <a:alpha val="34999"/>
                </a:srgbClr>
              </a:outerShdw>
            </a:effectLst>
          </p:spPr>
          <p:txBody>
            <a:bodyPr anchor="ctr"/>
            <a:lstStyle/>
            <a:p>
              <a:pPr algn="ctr">
                <a:defRPr/>
              </a:pPr>
              <a:r>
                <a:rPr lang="en-US" sz="1600" b="1" dirty="0">
                  <a:solidFill>
                    <a:srgbClr val="2477B6"/>
                  </a:solidFill>
                  <a:cs typeface="Arial" charset="0"/>
                </a:rPr>
                <a:t>Base</a:t>
              </a:r>
            </a:p>
            <a:p>
              <a:pPr algn="ctr">
                <a:defRPr/>
              </a:pPr>
              <a:r>
                <a:rPr lang="en-US" sz="1600" b="1" dirty="0">
                  <a:solidFill>
                    <a:srgbClr val="2477B6"/>
                  </a:solidFill>
                  <a:cs typeface="Arial" charset="0"/>
                </a:rPr>
                <a:t>Switch</a:t>
              </a:r>
            </a:p>
          </p:txBody>
        </p:sp>
        <p:sp>
          <p:nvSpPr>
            <p:cNvPr id="52271" name="TextBox 40"/>
            <p:cNvSpPr txBox="1">
              <a:spLocks noChangeArrowheads="1"/>
            </p:cNvSpPr>
            <p:nvPr/>
          </p:nvSpPr>
          <p:spPr bwMode="auto">
            <a:xfrm>
              <a:off x="774700" y="1849620"/>
              <a:ext cx="833118" cy="739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a:solidFill>
                    <a:srgbClr val="333333"/>
                  </a:solidFill>
                  <a:ea typeface="MS PGothic" charset="0"/>
                  <a:cs typeface="MS PGothic" charset="0"/>
                </a:rPr>
                <a:t>14 </a:t>
              </a:r>
            </a:p>
            <a:p>
              <a:pPr eaLnBrk="1" hangingPunct="1"/>
              <a:r>
                <a:rPr lang="en-US" sz="1400" b="1">
                  <a:solidFill>
                    <a:srgbClr val="333333"/>
                  </a:solidFill>
                  <a:ea typeface="MS PGothic" charset="0"/>
                  <a:cs typeface="MS PGothic" charset="0"/>
                </a:rPr>
                <a:t>internal </a:t>
              </a:r>
            </a:p>
            <a:p>
              <a:pPr eaLnBrk="1" hangingPunct="1"/>
              <a:r>
                <a:rPr lang="en-US" sz="1400" b="1">
                  <a:solidFill>
                    <a:srgbClr val="333333"/>
                  </a:solidFill>
                  <a:ea typeface="MS PGothic" charset="0"/>
                  <a:cs typeface="MS PGothic" charset="0"/>
                </a:rPr>
                <a:t>ports</a:t>
              </a:r>
            </a:p>
          </p:txBody>
        </p:sp>
        <p:cxnSp>
          <p:nvCxnSpPr>
            <p:cNvPr id="60" name="Straight Arrow Connector 59"/>
            <p:cNvCxnSpPr>
              <a:cxnSpLocks noChangeShapeType="1"/>
            </p:cNvCxnSpPr>
            <p:nvPr/>
          </p:nvCxnSpPr>
          <p:spPr bwMode="auto">
            <a:xfrm>
              <a:off x="800100" y="2901230"/>
              <a:ext cx="800100" cy="1589"/>
            </a:xfrm>
            <a:prstGeom prst="straightConnector1">
              <a:avLst/>
            </a:prstGeom>
            <a:noFill/>
            <a:ln w="38100">
              <a:solidFill>
                <a:srgbClr val="2477B6"/>
              </a:solidFill>
              <a:round/>
              <a:headEnd type="triangle" w="med" len="med"/>
              <a:tailEnd type="triangle" w="med" len="med"/>
            </a:ln>
            <a:effectLst>
              <a:outerShdw blurRad="40000" dist="20000" dir="5400000" rotWithShape="0">
                <a:srgbClr val="000000">
                  <a:alpha val="37999"/>
                </a:srgbClr>
              </a:outerShdw>
            </a:effectLst>
            <a:extLst/>
          </p:spPr>
        </p:cxnSp>
      </p:grpSp>
      <p:grpSp>
        <p:nvGrpSpPr>
          <p:cNvPr id="40" name="Group 39"/>
          <p:cNvGrpSpPr>
            <a:grpSpLocks/>
          </p:cNvGrpSpPr>
          <p:nvPr/>
        </p:nvGrpSpPr>
        <p:grpSpPr bwMode="auto">
          <a:xfrm>
            <a:off x="774700" y="4592638"/>
            <a:ext cx="2433638" cy="1446212"/>
            <a:chOff x="774700" y="4501578"/>
            <a:chExt cx="2433638" cy="1446343"/>
          </a:xfrm>
        </p:grpSpPr>
        <p:sp>
          <p:nvSpPr>
            <p:cNvPr id="24" name="Rectangle 23"/>
            <p:cNvSpPr>
              <a:spLocks noChangeArrowheads="1"/>
            </p:cNvSpPr>
            <p:nvPr/>
          </p:nvSpPr>
          <p:spPr bwMode="auto">
            <a:xfrm>
              <a:off x="1681163" y="4501578"/>
              <a:ext cx="1216025" cy="1446343"/>
            </a:xfrm>
            <a:prstGeom prst="rect">
              <a:avLst/>
            </a:prstGeom>
            <a:solidFill>
              <a:srgbClr val="FAE5EE"/>
            </a:solidFill>
            <a:ln w="31750">
              <a:solidFill>
                <a:srgbClr val="2A0046"/>
              </a:solidFill>
              <a:miter lim="800000"/>
              <a:headEnd/>
              <a:tailEnd/>
            </a:ln>
            <a:effectLst>
              <a:outerShdw blurRad="40000" dist="23000" dir="5400000" rotWithShape="0">
                <a:srgbClr val="000000">
                  <a:alpha val="34999"/>
                </a:srgbClr>
              </a:outerShdw>
            </a:effectLst>
          </p:spPr>
          <p:txBody>
            <a:bodyPr anchor="ctr"/>
            <a:lstStyle/>
            <a:p>
              <a:pPr algn="ctr">
                <a:defRPr/>
              </a:pPr>
              <a:r>
                <a:rPr lang="en-US" sz="1600" b="1" dirty="0">
                  <a:solidFill>
                    <a:srgbClr val="2A0046"/>
                  </a:solidFill>
                  <a:cs typeface="Arial" charset="0"/>
                </a:rPr>
                <a:t>Upgrade</a:t>
              </a:r>
            </a:p>
            <a:p>
              <a:pPr algn="ctr">
                <a:defRPr/>
              </a:pPr>
              <a:r>
                <a:rPr lang="en-US" sz="1600" b="1" dirty="0">
                  <a:solidFill>
                    <a:srgbClr val="2A0046"/>
                  </a:solidFill>
                  <a:cs typeface="Arial" charset="0"/>
                </a:rPr>
                <a:t>#2</a:t>
              </a:r>
            </a:p>
          </p:txBody>
        </p:sp>
        <p:grpSp>
          <p:nvGrpSpPr>
            <p:cNvPr id="52260" name="Group 5"/>
            <p:cNvGrpSpPr>
              <a:grpSpLocks/>
            </p:cNvGrpSpPr>
            <p:nvPr/>
          </p:nvGrpSpPr>
          <p:grpSpPr bwMode="auto">
            <a:xfrm>
              <a:off x="3113088" y="4872324"/>
              <a:ext cx="95250" cy="704850"/>
              <a:chOff x="3100388" y="4773613"/>
              <a:chExt cx="95250" cy="704850"/>
            </a:xfrm>
          </p:grpSpPr>
          <p:sp>
            <p:nvSpPr>
              <p:cNvPr id="36" name="Rounded Rectangle 35"/>
              <p:cNvSpPr>
                <a:spLocks noChangeArrowheads="1"/>
              </p:cNvSpPr>
              <p:nvPr/>
            </p:nvSpPr>
            <p:spPr bwMode="auto">
              <a:xfrm>
                <a:off x="3100388" y="4774376"/>
                <a:ext cx="95250" cy="96846"/>
              </a:xfrm>
              <a:prstGeom prst="roundRect">
                <a:avLst>
                  <a:gd name="adj" fmla="val 16667"/>
                </a:avLst>
              </a:prstGeom>
              <a:solidFill>
                <a:srgbClr val="2A0046"/>
              </a:solidFill>
              <a:ln w="9525">
                <a:solidFill>
                  <a:srgbClr val="2A0046"/>
                </a:solidFill>
                <a:round/>
                <a:headEnd/>
                <a:tailEnd/>
              </a:ln>
              <a:effectLst>
                <a:outerShdw blurRad="40000" dist="23000" dir="5400000" rotWithShape="0">
                  <a:srgbClr val="000000">
                    <a:alpha val="34999"/>
                  </a:srgbClr>
                </a:outerShdw>
              </a:effectLst>
            </p:spPr>
            <p:txBody>
              <a:bodyPr anchor="ctr"/>
              <a:lstStyle/>
              <a:p>
                <a:pPr>
                  <a:defRPr/>
                </a:pPr>
                <a:endParaRPr lang="en-US" sz="1800" dirty="0">
                  <a:solidFill>
                    <a:srgbClr val="FFFFFF"/>
                  </a:solidFill>
                  <a:cs typeface="Arial" charset="0"/>
                </a:endParaRPr>
              </a:p>
            </p:txBody>
          </p:sp>
          <p:sp>
            <p:nvSpPr>
              <p:cNvPr id="37" name="Rounded Rectangle 36"/>
              <p:cNvSpPr>
                <a:spLocks noChangeArrowheads="1"/>
              </p:cNvSpPr>
              <p:nvPr/>
            </p:nvSpPr>
            <p:spPr bwMode="auto">
              <a:xfrm>
                <a:off x="3100388" y="4977595"/>
                <a:ext cx="95250" cy="96846"/>
              </a:xfrm>
              <a:prstGeom prst="roundRect">
                <a:avLst>
                  <a:gd name="adj" fmla="val 16667"/>
                </a:avLst>
              </a:prstGeom>
              <a:solidFill>
                <a:srgbClr val="2A0046"/>
              </a:solidFill>
              <a:ln w="9525">
                <a:solidFill>
                  <a:srgbClr val="2A0046"/>
                </a:solidFill>
                <a:round/>
                <a:headEnd/>
                <a:tailEnd/>
              </a:ln>
              <a:effectLst>
                <a:outerShdw blurRad="40000" dist="23000" dir="5400000" rotWithShape="0">
                  <a:srgbClr val="000000">
                    <a:alpha val="34999"/>
                  </a:srgbClr>
                </a:outerShdw>
              </a:effectLst>
            </p:spPr>
            <p:txBody>
              <a:bodyPr anchor="ctr"/>
              <a:lstStyle/>
              <a:p>
                <a:pPr>
                  <a:defRPr/>
                </a:pPr>
                <a:endParaRPr lang="en-US" sz="1800" dirty="0">
                  <a:solidFill>
                    <a:srgbClr val="FFFFFF"/>
                  </a:solidFill>
                  <a:cs typeface="Arial" charset="0"/>
                </a:endParaRPr>
              </a:p>
            </p:txBody>
          </p:sp>
          <p:sp>
            <p:nvSpPr>
              <p:cNvPr id="38" name="Rounded Rectangle 37"/>
              <p:cNvSpPr>
                <a:spLocks noChangeArrowheads="1"/>
              </p:cNvSpPr>
              <p:nvPr/>
            </p:nvSpPr>
            <p:spPr bwMode="auto">
              <a:xfrm>
                <a:off x="3100388" y="5177638"/>
                <a:ext cx="95250" cy="96846"/>
              </a:xfrm>
              <a:prstGeom prst="roundRect">
                <a:avLst>
                  <a:gd name="adj" fmla="val 16667"/>
                </a:avLst>
              </a:prstGeom>
              <a:solidFill>
                <a:srgbClr val="2A0046"/>
              </a:solidFill>
              <a:ln w="9525">
                <a:solidFill>
                  <a:srgbClr val="2A0046"/>
                </a:solidFill>
                <a:round/>
                <a:headEnd/>
                <a:tailEnd/>
              </a:ln>
              <a:effectLst>
                <a:outerShdw blurRad="40000" dist="23000" dir="5400000" rotWithShape="0">
                  <a:srgbClr val="000000">
                    <a:alpha val="34999"/>
                  </a:srgbClr>
                </a:outerShdw>
              </a:effectLst>
            </p:spPr>
            <p:txBody>
              <a:bodyPr anchor="ctr"/>
              <a:lstStyle/>
              <a:p>
                <a:pPr>
                  <a:defRPr/>
                </a:pPr>
                <a:endParaRPr lang="en-US" sz="1800" dirty="0">
                  <a:solidFill>
                    <a:srgbClr val="FFFFFF"/>
                  </a:solidFill>
                  <a:cs typeface="Arial" charset="0"/>
                </a:endParaRPr>
              </a:p>
            </p:txBody>
          </p:sp>
          <p:sp>
            <p:nvSpPr>
              <p:cNvPr id="39" name="Rounded Rectangle 38"/>
              <p:cNvSpPr>
                <a:spLocks noChangeArrowheads="1"/>
              </p:cNvSpPr>
              <p:nvPr/>
            </p:nvSpPr>
            <p:spPr bwMode="auto">
              <a:xfrm>
                <a:off x="3100388" y="5380856"/>
                <a:ext cx="95250" cy="96846"/>
              </a:xfrm>
              <a:prstGeom prst="roundRect">
                <a:avLst>
                  <a:gd name="adj" fmla="val 16667"/>
                </a:avLst>
              </a:prstGeom>
              <a:solidFill>
                <a:srgbClr val="2A0046"/>
              </a:solidFill>
              <a:ln w="9525">
                <a:solidFill>
                  <a:srgbClr val="2A0046"/>
                </a:solidFill>
                <a:round/>
                <a:headEnd/>
                <a:tailEnd/>
              </a:ln>
              <a:effectLst>
                <a:outerShdw blurRad="40000" dist="23000" dir="5400000" rotWithShape="0">
                  <a:srgbClr val="000000">
                    <a:alpha val="34999"/>
                  </a:srgbClr>
                </a:outerShdw>
              </a:effectLst>
            </p:spPr>
            <p:txBody>
              <a:bodyPr anchor="ctr"/>
              <a:lstStyle/>
              <a:p>
                <a:pPr>
                  <a:defRPr/>
                </a:pPr>
                <a:endParaRPr lang="en-US" sz="1800" dirty="0">
                  <a:solidFill>
                    <a:srgbClr val="FFFFFF"/>
                  </a:solidFill>
                  <a:cs typeface="Arial" charset="0"/>
                </a:endParaRPr>
              </a:p>
            </p:txBody>
          </p:sp>
        </p:grpSp>
        <p:sp>
          <p:nvSpPr>
            <p:cNvPr id="52261" name="TextBox 47"/>
            <p:cNvSpPr txBox="1">
              <a:spLocks noChangeArrowheads="1"/>
            </p:cNvSpPr>
            <p:nvPr/>
          </p:nvSpPr>
          <p:spPr bwMode="auto">
            <a:xfrm>
              <a:off x="774700" y="4875805"/>
              <a:ext cx="832995" cy="69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a:solidFill>
                    <a:srgbClr val="333333"/>
                  </a:solidFill>
                  <a:ea typeface="MS PGothic" charset="0"/>
                  <a:cs typeface="MS PGothic" charset="0"/>
                </a:rPr>
                <a:t>14 </a:t>
              </a:r>
            </a:p>
            <a:p>
              <a:pPr eaLnBrk="1" hangingPunct="1"/>
              <a:r>
                <a:rPr lang="en-US" sz="1400" b="1">
                  <a:solidFill>
                    <a:srgbClr val="333333"/>
                  </a:solidFill>
                  <a:ea typeface="MS PGothic" charset="0"/>
                  <a:cs typeface="MS PGothic" charset="0"/>
                </a:rPr>
                <a:t>internal </a:t>
              </a:r>
            </a:p>
            <a:p>
              <a:pPr eaLnBrk="1" hangingPunct="1"/>
              <a:r>
                <a:rPr lang="en-US" sz="1400" b="1">
                  <a:solidFill>
                    <a:srgbClr val="333333"/>
                  </a:solidFill>
                  <a:ea typeface="MS PGothic" charset="0"/>
                  <a:cs typeface="MS PGothic" charset="0"/>
                </a:rPr>
                <a:t>ports</a:t>
              </a:r>
            </a:p>
          </p:txBody>
        </p:sp>
        <p:cxnSp>
          <p:nvCxnSpPr>
            <p:cNvPr id="63" name="Straight Arrow Connector 62"/>
            <p:cNvCxnSpPr>
              <a:cxnSpLocks noChangeShapeType="1"/>
            </p:cNvCxnSpPr>
            <p:nvPr/>
          </p:nvCxnSpPr>
          <p:spPr bwMode="auto">
            <a:xfrm>
              <a:off x="798513" y="4519042"/>
              <a:ext cx="800100" cy="0"/>
            </a:xfrm>
            <a:prstGeom prst="straightConnector1">
              <a:avLst/>
            </a:prstGeom>
            <a:noFill/>
            <a:ln w="38100">
              <a:solidFill>
                <a:srgbClr val="2A0046"/>
              </a:solidFill>
              <a:round/>
              <a:headEnd type="triangle" w="med" len="med"/>
              <a:tailEnd type="triangle" w="med" len="med"/>
            </a:ln>
            <a:effectLst>
              <a:outerShdw blurRad="40000" dist="20000" dir="5400000" rotWithShape="0">
                <a:srgbClr val="000000">
                  <a:alpha val="37999"/>
                </a:srgbClr>
              </a:outerShdw>
            </a:effectLst>
            <a:extLst/>
          </p:spPr>
        </p:cxnSp>
        <p:cxnSp>
          <p:nvCxnSpPr>
            <p:cNvPr id="64" name="Straight Arrow Connector 63"/>
            <p:cNvCxnSpPr>
              <a:cxnSpLocks noChangeShapeType="1"/>
            </p:cNvCxnSpPr>
            <p:nvPr/>
          </p:nvCxnSpPr>
          <p:spPr bwMode="auto">
            <a:xfrm>
              <a:off x="798513" y="5928869"/>
              <a:ext cx="800100" cy="1588"/>
            </a:xfrm>
            <a:prstGeom prst="straightConnector1">
              <a:avLst/>
            </a:prstGeom>
            <a:noFill/>
            <a:ln w="38100">
              <a:solidFill>
                <a:srgbClr val="2A0046"/>
              </a:solidFill>
              <a:round/>
              <a:headEnd type="triangle" w="med" len="med"/>
              <a:tailEnd type="triangle" w="med" len="med"/>
            </a:ln>
            <a:effectLst>
              <a:outerShdw blurRad="40000" dist="20000" dir="5400000" rotWithShape="0">
                <a:srgbClr val="000000">
                  <a:alpha val="37999"/>
                </a:srgbClr>
              </a:outerShdw>
            </a:effectLst>
            <a:extLst/>
          </p:spPr>
        </p:cxnSp>
      </p:grpSp>
      <p:pic>
        <p:nvPicPr>
          <p:cNvPr id="52234" name="Picture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8201025" y="1295400"/>
            <a:ext cx="400050" cy="488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Rectangle 65"/>
          <p:cNvSpPr>
            <a:spLocks noChangeArrowheads="1"/>
          </p:cNvSpPr>
          <p:nvPr/>
        </p:nvSpPr>
        <p:spPr bwMode="auto">
          <a:xfrm>
            <a:off x="8201025" y="1390650"/>
            <a:ext cx="400050" cy="2052638"/>
          </a:xfrm>
          <a:prstGeom prst="rect">
            <a:avLst/>
          </a:prstGeom>
          <a:noFill/>
          <a:ln w="47625">
            <a:solidFill>
              <a:srgbClr val="2477B6"/>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sz="1200" b="1" dirty="0">
              <a:solidFill>
                <a:srgbClr val="FFFFFF"/>
              </a:solidFill>
              <a:latin typeface="+mn-lt"/>
              <a:ea typeface="+mn-ea"/>
              <a:cs typeface="+mn-cs"/>
            </a:endParaRPr>
          </a:p>
        </p:txBody>
      </p:sp>
      <p:sp>
        <p:nvSpPr>
          <p:cNvPr id="67" name="Rectangle 66"/>
          <p:cNvSpPr>
            <a:spLocks noChangeArrowheads="1"/>
          </p:cNvSpPr>
          <p:nvPr/>
        </p:nvSpPr>
        <p:spPr bwMode="auto">
          <a:xfrm>
            <a:off x="8207375" y="4341813"/>
            <a:ext cx="400050" cy="1119187"/>
          </a:xfrm>
          <a:prstGeom prst="rect">
            <a:avLst/>
          </a:prstGeom>
          <a:noFill/>
          <a:ln w="47625">
            <a:solidFill>
              <a:srgbClr val="247B3D"/>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sz="1200" b="1" dirty="0">
              <a:solidFill>
                <a:srgbClr val="FFFFFF"/>
              </a:solidFill>
              <a:latin typeface="+mn-lt"/>
              <a:ea typeface="+mn-ea"/>
              <a:cs typeface="+mn-cs"/>
            </a:endParaRPr>
          </a:p>
        </p:txBody>
      </p:sp>
      <p:sp>
        <p:nvSpPr>
          <p:cNvPr id="52237" name="TextBox 5"/>
          <p:cNvSpPr txBox="1">
            <a:spLocks noChangeArrowheads="1"/>
          </p:cNvSpPr>
          <p:nvPr/>
        </p:nvSpPr>
        <p:spPr bwMode="auto">
          <a:xfrm rot="5400000">
            <a:off x="7921625" y="2187576"/>
            <a:ext cx="171767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100" b="1">
                <a:solidFill>
                  <a:srgbClr val="2477B6"/>
                </a:solidFill>
                <a:cs typeface="Geneva" charset="0"/>
              </a:rPr>
              <a:t>Base 10 x 10GbE SFP+</a:t>
            </a:r>
          </a:p>
        </p:txBody>
      </p:sp>
      <p:sp>
        <p:nvSpPr>
          <p:cNvPr id="69" name="TextBox 33"/>
          <p:cNvSpPr txBox="1">
            <a:spLocks noChangeArrowheads="1"/>
          </p:cNvSpPr>
          <p:nvPr/>
        </p:nvSpPr>
        <p:spPr bwMode="auto">
          <a:xfrm rot="5400000">
            <a:off x="8219281" y="3713957"/>
            <a:ext cx="1122363"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100" b="1">
                <a:solidFill>
                  <a:srgbClr val="2A0046"/>
                </a:solidFill>
                <a:cs typeface="Geneva" charset="0"/>
              </a:rPr>
              <a:t>#2 = 4x10GbE</a:t>
            </a:r>
          </a:p>
        </p:txBody>
      </p:sp>
      <p:sp>
        <p:nvSpPr>
          <p:cNvPr id="70" name="Rectangle 69"/>
          <p:cNvSpPr>
            <a:spLocks noChangeArrowheads="1"/>
          </p:cNvSpPr>
          <p:nvPr/>
        </p:nvSpPr>
        <p:spPr bwMode="auto">
          <a:xfrm>
            <a:off x="8201025" y="3486150"/>
            <a:ext cx="400050" cy="814388"/>
          </a:xfrm>
          <a:prstGeom prst="rect">
            <a:avLst/>
          </a:prstGeom>
          <a:noFill/>
          <a:ln w="47625">
            <a:solidFill>
              <a:srgbClr val="2A0046"/>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sz="1200" b="1" dirty="0">
              <a:solidFill>
                <a:srgbClr val="FFFFFF"/>
              </a:solidFill>
              <a:latin typeface="+mn-lt"/>
              <a:ea typeface="+mn-ea"/>
              <a:cs typeface="+mn-cs"/>
            </a:endParaRPr>
          </a:p>
        </p:txBody>
      </p:sp>
      <p:sp>
        <p:nvSpPr>
          <p:cNvPr id="71" name="TextBox 35"/>
          <p:cNvSpPr txBox="1">
            <a:spLocks noChangeArrowheads="1"/>
          </p:cNvSpPr>
          <p:nvPr/>
        </p:nvSpPr>
        <p:spPr bwMode="auto">
          <a:xfrm rot="5400000">
            <a:off x="8228013" y="4748213"/>
            <a:ext cx="11049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100" b="1">
                <a:solidFill>
                  <a:srgbClr val="247B3D"/>
                </a:solidFill>
                <a:cs typeface="Geneva" charset="0"/>
              </a:rPr>
              <a:t>#1 = 2x40GbE</a:t>
            </a:r>
          </a:p>
        </p:txBody>
      </p:sp>
      <p:grpSp>
        <p:nvGrpSpPr>
          <p:cNvPr id="20" name="Group 19"/>
          <p:cNvGrpSpPr>
            <a:grpSpLocks/>
          </p:cNvGrpSpPr>
          <p:nvPr/>
        </p:nvGrpSpPr>
        <p:grpSpPr bwMode="auto">
          <a:xfrm>
            <a:off x="774700" y="3036888"/>
            <a:ext cx="2481263" cy="1443037"/>
            <a:chOff x="774700" y="2959281"/>
            <a:chExt cx="2481263" cy="1444445"/>
          </a:xfrm>
        </p:grpSpPr>
        <p:sp>
          <p:nvSpPr>
            <p:cNvPr id="23" name="Rectangle 22"/>
            <p:cNvSpPr>
              <a:spLocks noChangeArrowheads="1"/>
            </p:cNvSpPr>
            <p:nvPr/>
          </p:nvSpPr>
          <p:spPr bwMode="auto">
            <a:xfrm>
              <a:off x="1681163" y="2959281"/>
              <a:ext cx="1216025" cy="1444445"/>
            </a:xfrm>
            <a:prstGeom prst="rect">
              <a:avLst/>
            </a:prstGeom>
            <a:solidFill>
              <a:srgbClr val="E7F2D5"/>
            </a:solidFill>
            <a:ln w="31750">
              <a:solidFill>
                <a:srgbClr val="247B3D"/>
              </a:solidFill>
              <a:miter lim="800000"/>
              <a:headEnd/>
              <a:tailEnd/>
            </a:ln>
            <a:effectLst>
              <a:outerShdw blurRad="40000" dist="23000" dir="5400000" rotWithShape="0">
                <a:srgbClr val="000000">
                  <a:alpha val="34999"/>
                </a:srgbClr>
              </a:outerShdw>
            </a:effectLst>
          </p:spPr>
          <p:txBody>
            <a:bodyPr anchor="ctr"/>
            <a:lstStyle/>
            <a:p>
              <a:pPr algn="ctr">
                <a:defRPr/>
              </a:pPr>
              <a:r>
                <a:rPr lang="en-US" sz="1600" b="1" dirty="0">
                  <a:solidFill>
                    <a:srgbClr val="247B3D"/>
                  </a:solidFill>
                  <a:cs typeface="Arial" charset="0"/>
                </a:rPr>
                <a:t>Upgrade</a:t>
              </a:r>
            </a:p>
            <a:p>
              <a:pPr algn="ctr">
                <a:defRPr/>
              </a:pPr>
              <a:r>
                <a:rPr lang="en-US" sz="1600" b="1" dirty="0">
                  <a:solidFill>
                    <a:srgbClr val="247B3D"/>
                  </a:solidFill>
                  <a:cs typeface="Arial" charset="0"/>
                </a:rPr>
                <a:t>#1</a:t>
              </a:r>
            </a:p>
          </p:txBody>
        </p:sp>
        <p:sp>
          <p:nvSpPr>
            <p:cNvPr id="52244" name="TextBox 45"/>
            <p:cNvSpPr txBox="1">
              <a:spLocks noChangeArrowheads="1"/>
            </p:cNvSpPr>
            <p:nvPr/>
          </p:nvSpPr>
          <p:spPr bwMode="auto">
            <a:xfrm>
              <a:off x="774700" y="3332915"/>
              <a:ext cx="833118" cy="739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a:solidFill>
                    <a:srgbClr val="333333"/>
                  </a:solidFill>
                  <a:ea typeface="MS PGothic" charset="0"/>
                  <a:cs typeface="MS PGothic" charset="0"/>
                </a:rPr>
                <a:t>14 </a:t>
              </a:r>
            </a:p>
            <a:p>
              <a:pPr eaLnBrk="1" hangingPunct="1"/>
              <a:r>
                <a:rPr lang="en-US" sz="1400" b="1">
                  <a:solidFill>
                    <a:srgbClr val="333333"/>
                  </a:solidFill>
                  <a:ea typeface="MS PGothic" charset="0"/>
                  <a:cs typeface="MS PGothic" charset="0"/>
                </a:rPr>
                <a:t>internal </a:t>
              </a:r>
            </a:p>
            <a:p>
              <a:pPr eaLnBrk="1" hangingPunct="1"/>
              <a:r>
                <a:rPr lang="en-US" sz="1400" b="1">
                  <a:solidFill>
                    <a:srgbClr val="333333"/>
                  </a:solidFill>
                  <a:ea typeface="MS PGothic" charset="0"/>
                  <a:cs typeface="MS PGothic" charset="0"/>
                </a:rPr>
                <a:t>ports</a:t>
              </a:r>
            </a:p>
          </p:txBody>
        </p:sp>
        <p:grpSp>
          <p:nvGrpSpPr>
            <p:cNvPr id="52245" name="Group 17"/>
            <p:cNvGrpSpPr>
              <a:grpSpLocks/>
            </p:cNvGrpSpPr>
            <p:nvPr/>
          </p:nvGrpSpPr>
          <p:grpSpPr bwMode="auto">
            <a:xfrm>
              <a:off x="3052763" y="2971981"/>
              <a:ext cx="203200" cy="674687"/>
              <a:chOff x="3052763" y="2959281"/>
              <a:chExt cx="203200" cy="674687"/>
            </a:xfrm>
          </p:grpSpPr>
          <p:sp>
            <p:nvSpPr>
              <p:cNvPr id="55" name="Rectangle 54"/>
              <p:cNvSpPr>
                <a:spLocks noChangeArrowheads="1"/>
              </p:cNvSpPr>
              <p:nvPr/>
            </p:nvSpPr>
            <p:spPr bwMode="auto">
              <a:xfrm>
                <a:off x="3052763" y="2959293"/>
                <a:ext cx="203200" cy="675346"/>
              </a:xfrm>
              <a:prstGeom prst="rect">
                <a:avLst/>
              </a:prstGeom>
              <a:solidFill>
                <a:srgbClr val="E7F2D5"/>
              </a:solidFill>
              <a:ln w="9525">
                <a:solidFill>
                  <a:srgbClr val="7DCDF2"/>
                </a:solidFill>
                <a:miter lim="800000"/>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56" name="Rounded Rectangle 55"/>
              <p:cNvSpPr>
                <a:spLocks noChangeArrowheads="1"/>
              </p:cNvSpPr>
              <p:nvPr/>
            </p:nvSpPr>
            <p:spPr bwMode="auto">
              <a:xfrm flipH="1">
                <a:off x="3108325" y="3021265"/>
                <a:ext cx="92075" cy="92165"/>
              </a:xfrm>
              <a:prstGeom prst="roundRect">
                <a:avLst>
                  <a:gd name="adj" fmla="val 16667"/>
                </a:avLst>
              </a:prstGeom>
              <a:solidFill>
                <a:srgbClr val="247B3D"/>
              </a:solidFill>
              <a:ln w="9525">
                <a:solidFill>
                  <a:srgbClr val="247B3D"/>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57" name="Rounded Rectangle 56"/>
              <p:cNvSpPr>
                <a:spLocks noChangeArrowheads="1"/>
              </p:cNvSpPr>
              <p:nvPr/>
            </p:nvSpPr>
            <p:spPr bwMode="auto">
              <a:xfrm flipH="1">
                <a:off x="3108325" y="3173814"/>
                <a:ext cx="92075" cy="92165"/>
              </a:xfrm>
              <a:prstGeom prst="roundRect">
                <a:avLst>
                  <a:gd name="adj" fmla="val 16667"/>
                </a:avLst>
              </a:prstGeom>
              <a:solidFill>
                <a:srgbClr val="247B3D"/>
              </a:solidFill>
              <a:ln w="9525">
                <a:solidFill>
                  <a:srgbClr val="247B3D"/>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58" name="Rounded Rectangle 57"/>
              <p:cNvSpPr>
                <a:spLocks noChangeArrowheads="1"/>
              </p:cNvSpPr>
              <p:nvPr/>
            </p:nvSpPr>
            <p:spPr bwMode="auto">
              <a:xfrm flipH="1">
                <a:off x="3108325" y="3327953"/>
                <a:ext cx="92075" cy="92165"/>
              </a:xfrm>
              <a:prstGeom prst="roundRect">
                <a:avLst>
                  <a:gd name="adj" fmla="val 16667"/>
                </a:avLst>
              </a:prstGeom>
              <a:solidFill>
                <a:srgbClr val="247B3D"/>
              </a:solidFill>
              <a:ln w="9525">
                <a:solidFill>
                  <a:srgbClr val="247B3D"/>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59" name="Rounded Rectangle 58"/>
              <p:cNvSpPr>
                <a:spLocks noChangeArrowheads="1"/>
              </p:cNvSpPr>
              <p:nvPr/>
            </p:nvSpPr>
            <p:spPr bwMode="auto">
              <a:xfrm flipH="1">
                <a:off x="3108325" y="3480501"/>
                <a:ext cx="92075" cy="92165"/>
              </a:xfrm>
              <a:prstGeom prst="roundRect">
                <a:avLst>
                  <a:gd name="adj" fmla="val 16667"/>
                </a:avLst>
              </a:prstGeom>
              <a:solidFill>
                <a:srgbClr val="247B3D"/>
              </a:solidFill>
              <a:ln w="9525">
                <a:solidFill>
                  <a:srgbClr val="247B3D"/>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grpSp>
        <p:cxnSp>
          <p:nvCxnSpPr>
            <p:cNvPr id="61" name="Straight Arrow Connector 60"/>
            <p:cNvCxnSpPr>
              <a:cxnSpLocks noChangeShapeType="1"/>
            </p:cNvCxnSpPr>
            <p:nvPr/>
          </p:nvCxnSpPr>
          <p:spPr bwMode="auto">
            <a:xfrm>
              <a:off x="798513" y="2976760"/>
              <a:ext cx="800100" cy="1590"/>
            </a:xfrm>
            <a:prstGeom prst="straightConnector1">
              <a:avLst/>
            </a:prstGeom>
            <a:noFill/>
            <a:ln w="38100">
              <a:solidFill>
                <a:srgbClr val="247B3D"/>
              </a:solidFill>
              <a:round/>
              <a:headEnd type="triangle" w="med" len="med"/>
              <a:tailEnd type="triangle" w="med" len="med"/>
            </a:ln>
            <a:effectLst>
              <a:outerShdw blurRad="40000" dist="20000" dir="5400000" rotWithShape="0">
                <a:srgbClr val="000000">
                  <a:alpha val="37999"/>
                </a:srgbClr>
              </a:outerShdw>
            </a:effectLst>
            <a:extLst/>
          </p:spPr>
        </p:cxnSp>
        <p:cxnSp>
          <p:nvCxnSpPr>
            <p:cNvPr id="62" name="Straight Arrow Connector 61"/>
            <p:cNvCxnSpPr>
              <a:cxnSpLocks noChangeShapeType="1"/>
            </p:cNvCxnSpPr>
            <p:nvPr/>
          </p:nvCxnSpPr>
          <p:spPr bwMode="auto">
            <a:xfrm>
              <a:off x="798513" y="4384657"/>
              <a:ext cx="800100" cy="1590"/>
            </a:xfrm>
            <a:prstGeom prst="straightConnector1">
              <a:avLst/>
            </a:prstGeom>
            <a:noFill/>
            <a:ln w="38100">
              <a:solidFill>
                <a:srgbClr val="247B3D"/>
              </a:solidFill>
              <a:round/>
              <a:headEnd type="triangle" w="med" len="med"/>
              <a:tailEnd type="triangle" w="med" len="med"/>
            </a:ln>
            <a:effectLst>
              <a:outerShdw blurRad="40000" dist="20000" dir="5400000" rotWithShape="0">
                <a:srgbClr val="000000">
                  <a:alpha val="37999"/>
                </a:srgbClr>
              </a:outerShdw>
            </a:effectLst>
            <a:extLst/>
          </p:spPr>
        </p:cxnSp>
        <p:grpSp>
          <p:nvGrpSpPr>
            <p:cNvPr id="52248" name="Group 16"/>
            <p:cNvGrpSpPr>
              <a:grpSpLocks/>
            </p:cNvGrpSpPr>
            <p:nvPr/>
          </p:nvGrpSpPr>
          <p:grpSpPr bwMode="auto">
            <a:xfrm>
              <a:off x="3052763" y="3716339"/>
              <a:ext cx="203200" cy="674687"/>
              <a:chOff x="3052763" y="3729039"/>
              <a:chExt cx="203200" cy="674687"/>
            </a:xfrm>
          </p:grpSpPr>
          <p:sp>
            <p:nvSpPr>
              <p:cNvPr id="74" name="Rectangle 73"/>
              <p:cNvSpPr>
                <a:spLocks noChangeArrowheads="1"/>
              </p:cNvSpPr>
              <p:nvPr/>
            </p:nvSpPr>
            <p:spPr bwMode="auto">
              <a:xfrm>
                <a:off x="3052763" y="3728368"/>
                <a:ext cx="203200" cy="675346"/>
              </a:xfrm>
              <a:prstGeom prst="rect">
                <a:avLst/>
              </a:prstGeom>
              <a:solidFill>
                <a:srgbClr val="E7F2D5"/>
              </a:solidFill>
              <a:ln w="9525">
                <a:solidFill>
                  <a:srgbClr val="7DCDF2"/>
                </a:solidFill>
                <a:miter lim="800000"/>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75" name="Rounded Rectangle 74"/>
              <p:cNvSpPr>
                <a:spLocks noChangeArrowheads="1"/>
              </p:cNvSpPr>
              <p:nvPr/>
            </p:nvSpPr>
            <p:spPr bwMode="auto">
              <a:xfrm flipH="1">
                <a:off x="3108325" y="3790341"/>
                <a:ext cx="92075" cy="92165"/>
              </a:xfrm>
              <a:prstGeom prst="roundRect">
                <a:avLst>
                  <a:gd name="adj" fmla="val 16667"/>
                </a:avLst>
              </a:prstGeom>
              <a:solidFill>
                <a:srgbClr val="247B3D"/>
              </a:solidFill>
              <a:ln w="9525">
                <a:solidFill>
                  <a:srgbClr val="247B3D"/>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76" name="Rounded Rectangle 75"/>
              <p:cNvSpPr>
                <a:spLocks noChangeArrowheads="1"/>
              </p:cNvSpPr>
              <p:nvPr/>
            </p:nvSpPr>
            <p:spPr bwMode="auto">
              <a:xfrm flipH="1">
                <a:off x="3108325" y="3942890"/>
                <a:ext cx="92075" cy="92165"/>
              </a:xfrm>
              <a:prstGeom prst="roundRect">
                <a:avLst>
                  <a:gd name="adj" fmla="val 16667"/>
                </a:avLst>
              </a:prstGeom>
              <a:solidFill>
                <a:srgbClr val="247B3D"/>
              </a:solidFill>
              <a:ln w="9525">
                <a:solidFill>
                  <a:srgbClr val="247B3D"/>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77" name="Rounded Rectangle 76"/>
              <p:cNvSpPr>
                <a:spLocks noChangeArrowheads="1"/>
              </p:cNvSpPr>
              <p:nvPr/>
            </p:nvSpPr>
            <p:spPr bwMode="auto">
              <a:xfrm flipH="1">
                <a:off x="3108325" y="4097028"/>
                <a:ext cx="92075" cy="92165"/>
              </a:xfrm>
              <a:prstGeom prst="roundRect">
                <a:avLst>
                  <a:gd name="adj" fmla="val 16667"/>
                </a:avLst>
              </a:prstGeom>
              <a:solidFill>
                <a:srgbClr val="247B3D"/>
              </a:solidFill>
              <a:ln w="9525">
                <a:solidFill>
                  <a:srgbClr val="247B3D"/>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sp>
            <p:nvSpPr>
              <p:cNvPr id="78" name="Rounded Rectangle 77"/>
              <p:cNvSpPr>
                <a:spLocks noChangeArrowheads="1"/>
              </p:cNvSpPr>
              <p:nvPr/>
            </p:nvSpPr>
            <p:spPr bwMode="auto">
              <a:xfrm flipH="1">
                <a:off x="3108325" y="4249577"/>
                <a:ext cx="92075" cy="92165"/>
              </a:xfrm>
              <a:prstGeom prst="roundRect">
                <a:avLst>
                  <a:gd name="adj" fmla="val 16667"/>
                </a:avLst>
              </a:prstGeom>
              <a:solidFill>
                <a:srgbClr val="247B3D"/>
              </a:solidFill>
              <a:ln w="9525">
                <a:solidFill>
                  <a:srgbClr val="247B3D"/>
                </a:solidFill>
                <a:round/>
                <a:headEnd/>
                <a:tailEnd/>
              </a:ln>
              <a:effectLst>
                <a:outerShdw blurRad="40000" dist="23000" dir="5400000" rotWithShape="0">
                  <a:srgbClr val="000000">
                    <a:alpha val="34999"/>
                  </a:srgbClr>
                </a:outerShdw>
              </a:effectLst>
            </p:spPr>
            <p:txBody>
              <a:bodyPr anchor="ctr"/>
              <a:lstStyle/>
              <a:p>
                <a:pPr>
                  <a:defRPr/>
                </a:pPr>
                <a:endParaRPr lang="en-US" sz="1800" b="1" dirty="0">
                  <a:solidFill>
                    <a:srgbClr val="FFFFFF"/>
                  </a:solidFill>
                  <a:cs typeface="Arial" charset="0"/>
                </a:endParaRPr>
              </a:p>
            </p:txBody>
          </p:sp>
        </p:grpSp>
      </p:grpSp>
      <p:sp>
        <p:nvSpPr>
          <p:cNvPr id="52242" name="TextBox 107"/>
          <p:cNvSpPr txBox="1">
            <a:spLocks noChangeArrowheads="1"/>
          </p:cNvSpPr>
          <p:nvPr/>
        </p:nvSpPr>
        <p:spPr bwMode="auto">
          <a:xfrm rot="-5400000">
            <a:off x="-880268" y="3602831"/>
            <a:ext cx="272415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rgbClr val="262626"/>
                </a:solidFill>
                <a:ea typeface="MS PGothic" charset="0"/>
                <a:cs typeface="MS PGothic" charset="0"/>
              </a:rPr>
              <a:t>IBM 10Gb Virtual Fabric Switch</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dissolve">
                                      <p:cBhvr>
                                        <p:cTn id="12" dur="1000"/>
                                        <p:tgtEl>
                                          <p:spTgt spid="44"/>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dissolve">
                                      <p:cBhvr>
                                        <p:cTn id="15" dur="1000"/>
                                        <p:tgtEl>
                                          <p:spTgt spid="6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71"/>
                                        </p:tgtEl>
                                        <p:attrNameLst>
                                          <p:attrName>style.visibility</p:attrName>
                                        </p:attrNameLst>
                                      </p:cBhvr>
                                      <p:to>
                                        <p:strVal val="visible"/>
                                      </p:to>
                                    </p:set>
                                    <p:animEffect transition="in" filter="dissolve">
                                      <p:cBhvr>
                                        <p:cTn id="18" dur="1000"/>
                                        <p:tgtEl>
                                          <p:spTgt spid="7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500"/>
                            </p:stCondLst>
                            <p:childTnLst>
                              <p:par>
                                <p:cTn id="26" presetID="9" presetClass="entr" presetSubtype="0"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dissolve">
                                      <p:cBhvr>
                                        <p:cTn id="28" dur="1000"/>
                                        <p:tgtEl>
                                          <p:spTgt spid="45"/>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70"/>
                                        </p:tgtEl>
                                        <p:attrNameLst>
                                          <p:attrName>style.visibility</p:attrName>
                                        </p:attrNameLst>
                                      </p:cBhvr>
                                      <p:to>
                                        <p:strVal val="visible"/>
                                      </p:to>
                                    </p:set>
                                    <p:animEffect transition="in" filter="dissolve">
                                      <p:cBhvr>
                                        <p:cTn id="31" dur="1000"/>
                                        <p:tgtEl>
                                          <p:spTgt spid="70"/>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69"/>
                                        </p:tgtEl>
                                        <p:attrNameLst>
                                          <p:attrName>style.visibility</p:attrName>
                                        </p:attrNameLst>
                                      </p:cBhvr>
                                      <p:to>
                                        <p:strVal val="visible"/>
                                      </p:to>
                                    </p:set>
                                    <p:animEffect transition="in" filter="dissolve">
                                      <p:cBhvr>
                                        <p:cTn id="34" dur="10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67" grpId="0" animBg="1"/>
      <p:bldP spid="69" grpId="0"/>
      <p:bldP spid="70" grpId="0" animBg="1"/>
      <p:bldP spid="71"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r>
              <a:rPr lang="en-US">
                <a:latin typeface="Arial" charset="0"/>
                <a:ea typeface="ＭＳ Ｐゴシック" charset="0"/>
              </a:rPr>
              <a:t>Integrated Flex System Hardware</a:t>
            </a:r>
          </a:p>
        </p:txBody>
      </p:sp>
      <p:grpSp>
        <p:nvGrpSpPr>
          <p:cNvPr id="53250" name="Group 24"/>
          <p:cNvGrpSpPr>
            <a:grpSpLocks noChangeAspect="1"/>
          </p:cNvGrpSpPr>
          <p:nvPr/>
        </p:nvGrpSpPr>
        <p:grpSpPr bwMode="auto">
          <a:xfrm>
            <a:off x="1481138" y="1347788"/>
            <a:ext cx="1941512" cy="1727200"/>
            <a:chOff x="2247900" y="1566798"/>
            <a:chExt cx="2157413" cy="1919287"/>
          </a:xfrm>
        </p:grpSpPr>
        <p:pic>
          <p:nvPicPr>
            <p:cNvPr id="53258" name="Picture 45" descr="Accipiter Front View.tif"/>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47900" y="1566798"/>
              <a:ext cx="2157413" cy="191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pic>
        <p:grpSp>
          <p:nvGrpSpPr>
            <p:cNvPr id="53259" name="Group 2"/>
            <p:cNvGrpSpPr>
              <a:grpSpLocks/>
            </p:cNvGrpSpPr>
            <p:nvPr/>
          </p:nvGrpSpPr>
          <p:grpSpPr bwMode="auto">
            <a:xfrm>
              <a:off x="2362200" y="1641410"/>
              <a:ext cx="1943100" cy="238125"/>
              <a:chOff x="2362200" y="1771650"/>
              <a:chExt cx="1943100" cy="237744"/>
            </a:xfrm>
          </p:grpSpPr>
          <p:sp>
            <p:nvSpPr>
              <p:cNvPr id="9" name="Rectangle 8"/>
              <p:cNvSpPr/>
              <p:nvPr/>
            </p:nvSpPr>
            <p:spPr>
              <a:xfrm>
                <a:off x="2362561" y="1771129"/>
                <a:ext cx="952578" cy="237765"/>
              </a:xfrm>
              <a:prstGeom prst="rect">
                <a:avLst/>
              </a:prstGeom>
              <a:no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endParaRPr>
              </a:p>
            </p:txBody>
          </p:sp>
          <p:sp>
            <p:nvSpPr>
              <p:cNvPr id="10" name="Rectangle 9"/>
              <p:cNvSpPr/>
              <p:nvPr/>
            </p:nvSpPr>
            <p:spPr>
              <a:xfrm>
                <a:off x="3352185" y="1771129"/>
                <a:ext cx="952578" cy="237765"/>
              </a:xfrm>
              <a:prstGeom prst="rect">
                <a:avLst/>
              </a:prstGeom>
              <a:no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endParaRPr>
              </a:p>
            </p:txBody>
          </p:sp>
        </p:grpSp>
        <p:grpSp>
          <p:nvGrpSpPr>
            <p:cNvPr id="53260" name="Group 16"/>
            <p:cNvGrpSpPr>
              <a:grpSpLocks/>
            </p:cNvGrpSpPr>
            <p:nvPr/>
          </p:nvGrpSpPr>
          <p:grpSpPr bwMode="auto">
            <a:xfrm>
              <a:off x="2362200" y="1889060"/>
              <a:ext cx="1943100" cy="238125"/>
              <a:chOff x="2362200" y="1771650"/>
              <a:chExt cx="1943100" cy="237744"/>
            </a:xfrm>
          </p:grpSpPr>
          <p:sp>
            <p:nvSpPr>
              <p:cNvPr id="12" name="Rectangle 11"/>
              <p:cNvSpPr/>
              <p:nvPr/>
            </p:nvSpPr>
            <p:spPr>
              <a:xfrm>
                <a:off x="2362561" y="1772208"/>
                <a:ext cx="952578" cy="237766"/>
              </a:xfrm>
              <a:prstGeom prst="rect">
                <a:avLst/>
              </a:prstGeom>
              <a:no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endParaRPr>
              </a:p>
            </p:txBody>
          </p:sp>
          <p:sp>
            <p:nvSpPr>
              <p:cNvPr id="13" name="Rectangle 12"/>
              <p:cNvSpPr/>
              <p:nvPr/>
            </p:nvSpPr>
            <p:spPr>
              <a:xfrm>
                <a:off x="3352185" y="1772208"/>
                <a:ext cx="952578" cy="237766"/>
              </a:xfrm>
              <a:prstGeom prst="rect">
                <a:avLst/>
              </a:prstGeom>
              <a:no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endParaRPr>
              </a:p>
            </p:txBody>
          </p:sp>
        </p:grpSp>
        <p:sp>
          <p:nvSpPr>
            <p:cNvPr id="14" name="Rectangle 13"/>
            <p:cNvSpPr/>
            <p:nvPr/>
          </p:nvSpPr>
          <p:spPr>
            <a:xfrm>
              <a:off x="2362562" y="2136586"/>
              <a:ext cx="1947494" cy="236383"/>
            </a:xfrm>
            <a:prstGeom prst="rect">
              <a:avLst/>
            </a:prstGeom>
            <a:no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endParaRPr>
            </a:p>
          </p:txBody>
        </p:sp>
        <p:sp>
          <p:nvSpPr>
            <p:cNvPr id="15" name="Rectangle 14"/>
            <p:cNvSpPr/>
            <p:nvPr/>
          </p:nvSpPr>
          <p:spPr>
            <a:xfrm>
              <a:off x="2362562" y="2383553"/>
              <a:ext cx="1947494" cy="238147"/>
            </a:xfrm>
            <a:prstGeom prst="rect">
              <a:avLst/>
            </a:prstGeom>
            <a:no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endParaRPr>
            </a:p>
          </p:txBody>
        </p:sp>
        <p:grpSp>
          <p:nvGrpSpPr>
            <p:cNvPr id="53263" name="Group 24"/>
            <p:cNvGrpSpPr>
              <a:grpSpLocks/>
            </p:cNvGrpSpPr>
            <p:nvPr/>
          </p:nvGrpSpPr>
          <p:grpSpPr bwMode="auto">
            <a:xfrm>
              <a:off x="2362200" y="2630423"/>
              <a:ext cx="1943100" cy="238125"/>
              <a:chOff x="2362200" y="1771650"/>
              <a:chExt cx="1943100" cy="237744"/>
            </a:xfrm>
          </p:grpSpPr>
          <p:sp>
            <p:nvSpPr>
              <p:cNvPr id="17" name="Rectangle 16"/>
              <p:cNvSpPr/>
              <p:nvPr/>
            </p:nvSpPr>
            <p:spPr>
              <a:xfrm>
                <a:off x="2362561" y="1771747"/>
                <a:ext cx="952578" cy="237766"/>
              </a:xfrm>
              <a:prstGeom prst="rect">
                <a:avLst/>
              </a:prstGeom>
              <a:no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endParaRPr>
              </a:p>
            </p:txBody>
          </p:sp>
          <p:sp>
            <p:nvSpPr>
              <p:cNvPr id="18" name="Rectangle 17"/>
              <p:cNvSpPr/>
              <p:nvPr/>
            </p:nvSpPr>
            <p:spPr>
              <a:xfrm>
                <a:off x="3352185" y="1771747"/>
                <a:ext cx="952578" cy="237766"/>
              </a:xfrm>
              <a:prstGeom prst="rect">
                <a:avLst/>
              </a:prstGeom>
              <a:no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endParaRPr>
              </a:p>
            </p:txBody>
          </p:sp>
        </p:grpSp>
        <p:sp>
          <p:nvSpPr>
            <p:cNvPr id="19" name="Rectangle 18"/>
            <p:cNvSpPr/>
            <p:nvPr/>
          </p:nvSpPr>
          <p:spPr>
            <a:xfrm>
              <a:off x="2362562" y="2877487"/>
              <a:ext cx="1947494" cy="485114"/>
            </a:xfrm>
            <a:prstGeom prst="rect">
              <a:avLst/>
            </a:prstGeom>
            <a:no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chemeClr val="tx1"/>
                </a:solidFill>
              </a:endParaRPr>
            </a:p>
          </p:txBody>
        </p:sp>
      </p:grpSp>
      <p:pic>
        <p:nvPicPr>
          <p:cNvPr id="53251" name="Picture 19"/>
          <p:cNvPicPr>
            <a:picLocks noChangeAspect="1"/>
          </p:cNvPicPr>
          <p:nvPr/>
        </p:nvPicPr>
        <p:blipFill>
          <a:blip r:embed="rId3" cstate="print">
            <a:extLst>
              <a:ext uri="{28A0092B-C50C-407E-A947-70E740481C1C}">
                <a14:useLocalDpi xmlns:a14="http://schemas.microsoft.com/office/drawing/2010/main"/>
              </a:ext>
            </a:extLst>
          </a:blip>
          <a:srcRect l="18456" t="19104" r="3355" b="2992"/>
          <a:stretch>
            <a:fillRect/>
          </a:stretch>
        </p:blipFill>
        <p:spPr bwMode="auto">
          <a:xfrm>
            <a:off x="5694363" y="1347788"/>
            <a:ext cx="1743075"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2" name="TextBox 2"/>
          <p:cNvSpPr txBox="1">
            <a:spLocks noChangeArrowheads="1"/>
          </p:cNvSpPr>
          <p:nvPr/>
        </p:nvSpPr>
        <p:spPr bwMode="auto">
          <a:xfrm>
            <a:off x="793750" y="4395788"/>
            <a:ext cx="3565525" cy="116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dirty="0"/>
              <a:t>Flexible Compute Nodes</a:t>
            </a:r>
          </a:p>
          <a:p>
            <a:pPr eaLnBrk="1" hangingPunct="1">
              <a:lnSpc>
                <a:spcPct val="110000"/>
              </a:lnSpc>
              <a:buFont typeface="Arial" charset="0"/>
              <a:buChar char="•"/>
            </a:pPr>
            <a:r>
              <a:rPr lang="en-US" sz="1600" dirty="0" smtClean="0"/>
              <a:t>Choice of platform, OS, and Hypervisors</a:t>
            </a:r>
          </a:p>
          <a:p>
            <a:pPr eaLnBrk="1" hangingPunct="1">
              <a:lnSpc>
                <a:spcPct val="110000"/>
              </a:lnSpc>
              <a:buFont typeface="Arial" charset="0"/>
              <a:buChar char="•"/>
            </a:pPr>
            <a:r>
              <a:rPr lang="en-US" sz="1600" dirty="0" smtClean="0"/>
              <a:t>Support for large memory amounts</a:t>
            </a:r>
            <a:endParaRPr lang="en-US" sz="1600" dirty="0"/>
          </a:p>
        </p:txBody>
      </p:sp>
      <p:sp>
        <p:nvSpPr>
          <p:cNvPr id="53253" name="TextBox 2"/>
          <p:cNvSpPr txBox="1">
            <a:spLocks noChangeArrowheads="1"/>
          </p:cNvSpPr>
          <p:nvPr/>
        </p:nvSpPr>
        <p:spPr bwMode="auto">
          <a:xfrm>
            <a:off x="793750" y="3457575"/>
            <a:ext cx="3565525"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dirty="0"/>
              <a:t>Chassis for the Next 10 Years</a:t>
            </a:r>
          </a:p>
          <a:p>
            <a:pPr eaLnBrk="1" hangingPunct="1">
              <a:lnSpc>
                <a:spcPct val="110000"/>
              </a:lnSpc>
              <a:buFont typeface="Arial" charset="0"/>
              <a:buChar char="•"/>
            </a:pPr>
            <a:r>
              <a:rPr lang="en-US" sz="1600" dirty="0" smtClean="0"/>
              <a:t>Larger power envelope</a:t>
            </a:r>
            <a:endParaRPr lang="en-US" sz="1600" dirty="0"/>
          </a:p>
          <a:p>
            <a:pPr eaLnBrk="1" hangingPunct="1">
              <a:lnSpc>
                <a:spcPct val="110000"/>
              </a:lnSpc>
              <a:buFont typeface="Arial" charset="0"/>
              <a:buChar char="•"/>
            </a:pPr>
            <a:r>
              <a:rPr lang="en-US" sz="1600" dirty="0"/>
              <a:t>High speed passive Midplane</a:t>
            </a:r>
          </a:p>
        </p:txBody>
      </p:sp>
      <p:sp>
        <p:nvSpPr>
          <p:cNvPr id="53254" name="TextBox 2"/>
          <p:cNvSpPr txBox="1">
            <a:spLocks noChangeArrowheads="1"/>
          </p:cNvSpPr>
          <p:nvPr/>
        </p:nvSpPr>
        <p:spPr bwMode="auto">
          <a:xfrm>
            <a:off x="4906963" y="4665663"/>
            <a:ext cx="3565525"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Scalable Virtualized Storage</a:t>
            </a:r>
          </a:p>
          <a:p>
            <a:pPr eaLnBrk="1" hangingPunct="1">
              <a:lnSpc>
                <a:spcPct val="110000"/>
              </a:lnSpc>
              <a:buFont typeface="Arial" charset="0"/>
              <a:buChar char="•"/>
            </a:pPr>
            <a:r>
              <a:rPr lang="en-US" sz="1600"/>
              <a:t>Flex System V7000 storage node</a:t>
            </a:r>
          </a:p>
          <a:p>
            <a:pPr eaLnBrk="1" hangingPunct="1">
              <a:lnSpc>
                <a:spcPct val="110000"/>
              </a:lnSpc>
              <a:buFont typeface="Arial" charset="0"/>
              <a:buChar char="•"/>
            </a:pPr>
            <a:r>
              <a:rPr lang="en-US" sz="1600"/>
              <a:t>Other storage options supported</a:t>
            </a:r>
          </a:p>
        </p:txBody>
      </p:sp>
      <p:sp>
        <p:nvSpPr>
          <p:cNvPr id="53255" name="TextBox 2"/>
          <p:cNvSpPr txBox="1">
            <a:spLocks noChangeArrowheads="1"/>
          </p:cNvSpPr>
          <p:nvPr/>
        </p:nvSpPr>
        <p:spPr bwMode="auto">
          <a:xfrm>
            <a:off x="4906963" y="3457575"/>
            <a:ext cx="3565525" cy="116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dirty="0"/>
              <a:t>Integrated Connectivity</a:t>
            </a:r>
          </a:p>
          <a:p>
            <a:pPr eaLnBrk="1" hangingPunct="1">
              <a:lnSpc>
                <a:spcPct val="110000"/>
              </a:lnSpc>
              <a:buFont typeface="Arial" charset="0"/>
              <a:buChar char="•"/>
            </a:pPr>
            <a:r>
              <a:rPr lang="en-US" sz="1600" dirty="0" smtClean="0"/>
              <a:t>Choice in Ethernet, FC, FCoE, and InfiniBand</a:t>
            </a:r>
          </a:p>
          <a:p>
            <a:pPr eaLnBrk="1" hangingPunct="1">
              <a:lnSpc>
                <a:spcPct val="110000"/>
              </a:lnSpc>
              <a:buFont typeface="Arial" charset="0"/>
              <a:buChar char="•"/>
            </a:pPr>
            <a:r>
              <a:rPr lang="en-US" sz="1600" dirty="0" smtClean="0"/>
              <a:t>Pay-as-you-grow scalability</a:t>
            </a:r>
            <a:endParaRPr lang="en-US" sz="1600" dirty="0"/>
          </a:p>
        </p:txBody>
      </p:sp>
      <p:sp>
        <p:nvSpPr>
          <p:cNvPr id="53256" name="TextBox 2"/>
          <p:cNvSpPr txBox="1">
            <a:spLocks noChangeArrowheads="1"/>
          </p:cNvSpPr>
          <p:nvPr/>
        </p:nvSpPr>
        <p:spPr bwMode="auto">
          <a:xfrm>
            <a:off x="4906963" y="5603875"/>
            <a:ext cx="35655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Management Appliance</a:t>
            </a:r>
          </a:p>
          <a:p>
            <a:pPr eaLnBrk="1" hangingPunct="1">
              <a:lnSpc>
                <a:spcPct val="110000"/>
              </a:lnSpc>
              <a:buFont typeface="Arial" charset="0"/>
              <a:buChar char="•"/>
            </a:pPr>
            <a:r>
              <a:rPr lang="en-US" sz="1600"/>
              <a:t>Flex System Manager</a:t>
            </a:r>
          </a:p>
        </p:txBody>
      </p:sp>
      <p:sp>
        <p:nvSpPr>
          <p:cNvPr id="53257" name="TextBox 2"/>
          <p:cNvSpPr txBox="1">
            <a:spLocks noChangeArrowheads="1"/>
          </p:cNvSpPr>
          <p:nvPr/>
        </p:nvSpPr>
        <p:spPr bwMode="auto">
          <a:xfrm>
            <a:off x="793750" y="5603875"/>
            <a:ext cx="35655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Node Expansion Options</a:t>
            </a:r>
          </a:p>
          <a:p>
            <a:pPr eaLnBrk="1" hangingPunct="1">
              <a:lnSpc>
                <a:spcPct val="110000"/>
              </a:lnSpc>
              <a:buFont typeface="Arial" charset="0"/>
              <a:buChar char="•"/>
            </a:pPr>
            <a:r>
              <a:rPr lang="en-US" sz="1600"/>
              <a:t>PCIe and Storage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r>
              <a:rPr lang="en-US">
                <a:latin typeface="Arial" charset="0"/>
                <a:ea typeface="ＭＳ Ｐゴシック" charset="0"/>
              </a:rPr>
              <a:t>Example Use Cases</a:t>
            </a:r>
            <a:br>
              <a:rPr lang="en-US">
                <a:latin typeface="Arial" charset="0"/>
                <a:ea typeface="ＭＳ Ｐゴシック" charset="0"/>
              </a:rPr>
            </a:br>
            <a:endParaRPr lang="en-US">
              <a:latin typeface="Arial" charset="0"/>
              <a:ea typeface="ＭＳ Ｐゴシック" charset="0"/>
            </a:endParaRPr>
          </a:p>
        </p:txBody>
      </p:sp>
      <p:sp>
        <p:nvSpPr>
          <p:cNvPr id="54274" name="TextBox 4"/>
          <p:cNvSpPr txBox="1">
            <a:spLocks noChangeArrowheads="1"/>
          </p:cNvSpPr>
          <p:nvPr/>
        </p:nvSpPr>
        <p:spPr bwMode="auto">
          <a:xfrm>
            <a:off x="5470525" y="3476625"/>
            <a:ext cx="2295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a:solidFill>
                  <a:srgbClr val="01052B"/>
                </a:solidFill>
                <a:ea typeface="MS PGothic" charset="0"/>
                <a:cs typeface="MS PGothic" charset="0"/>
              </a:rPr>
              <a:t>Optimize</a:t>
            </a:r>
          </a:p>
        </p:txBody>
      </p:sp>
      <p:sp>
        <p:nvSpPr>
          <p:cNvPr id="54275" name="TextBox 5"/>
          <p:cNvSpPr txBox="1">
            <a:spLocks noChangeArrowheads="1"/>
          </p:cNvSpPr>
          <p:nvPr/>
        </p:nvSpPr>
        <p:spPr bwMode="auto">
          <a:xfrm>
            <a:off x="4727575" y="3929063"/>
            <a:ext cx="403225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90513" indent="-290513"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Aft>
                <a:spcPts val="600"/>
              </a:spcAft>
              <a:buFontTx/>
              <a:buChar char="•"/>
            </a:pPr>
            <a:r>
              <a:rPr lang="en-US" sz="1700">
                <a:ea typeface="MS PGothic" charset="0"/>
                <a:cs typeface="MS PGothic" charset="0"/>
              </a:rPr>
              <a:t>Share networking and storage resources and manage them all from one console</a:t>
            </a:r>
            <a:endParaRPr lang="en-US" sz="1700" b="1">
              <a:ea typeface="MS PGothic" charset="0"/>
              <a:cs typeface="MS PGothic" charset="0"/>
            </a:endParaRPr>
          </a:p>
          <a:p>
            <a:pPr eaLnBrk="1" hangingPunct="1">
              <a:spcAft>
                <a:spcPts val="600"/>
              </a:spcAft>
              <a:buFont typeface="Arial" charset="0"/>
              <a:buChar char="•"/>
            </a:pPr>
            <a:r>
              <a:rPr lang="en-US" sz="1700">
                <a:ea typeface="MS PGothic" charset="0"/>
                <a:cs typeface="MS PGothic" charset="0"/>
              </a:rPr>
              <a:t>Simplify firmware and device driver updates</a:t>
            </a:r>
          </a:p>
          <a:p>
            <a:pPr eaLnBrk="1" hangingPunct="1">
              <a:spcAft>
                <a:spcPts val="600"/>
              </a:spcAft>
              <a:buFont typeface="Arial" charset="0"/>
              <a:buChar char="•"/>
            </a:pPr>
            <a:r>
              <a:rPr lang="en-US" sz="1700">
                <a:ea typeface="MS PGothic" charset="0"/>
                <a:cs typeface="MS PGothic" charset="0"/>
              </a:rPr>
              <a:t>Improve agility</a:t>
            </a:r>
          </a:p>
          <a:p>
            <a:pPr>
              <a:spcAft>
                <a:spcPts val="600"/>
              </a:spcAft>
              <a:buFontTx/>
              <a:buChar char="•"/>
            </a:pPr>
            <a:r>
              <a:rPr lang="en-US" sz="1700">
                <a:ea typeface="MS PGothic" charset="0"/>
                <a:cs typeface="MS PGothic" charset="0"/>
              </a:rPr>
              <a:t>Example: ERP in a box</a:t>
            </a:r>
          </a:p>
          <a:p>
            <a:pPr eaLnBrk="1" hangingPunct="1">
              <a:lnSpc>
                <a:spcPct val="95000"/>
              </a:lnSpc>
              <a:spcBef>
                <a:spcPct val="40000"/>
              </a:spcBef>
              <a:spcAft>
                <a:spcPct val="40000"/>
              </a:spcAft>
              <a:buFont typeface="Arial" charset="0"/>
              <a:buChar char="•"/>
            </a:pPr>
            <a:endParaRPr lang="en-US" sz="1700">
              <a:ea typeface="MS PGothic" charset="0"/>
              <a:cs typeface="MS PGothic" charset="0"/>
            </a:endParaRPr>
          </a:p>
        </p:txBody>
      </p:sp>
      <p:cxnSp>
        <p:nvCxnSpPr>
          <p:cNvPr id="6" name="Straight Connector 5"/>
          <p:cNvCxnSpPr/>
          <p:nvPr/>
        </p:nvCxnSpPr>
        <p:spPr>
          <a:xfrm>
            <a:off x="4572000" y="1382713"/>
            <a:ext cx="0" cy="4757737"/>
          </a:xfrm>
          <a:prstGeom prst="line">
            <a:avLst/>
          </a:prstGeom>
        </p:spPr>
        <p:style>
          <a:lnRef idx="2">
            <a:schemeClr val="accent1"/>
          </a:lnRef>
          <a:fillRef idx="0">
            <a:schemeClr val="accent1"/>
          </a:fillRef>
          <a:effectRef idx="1">
            <a:schemeClr val="accent1"/>
          </a:effectRef>
          <a:fontRef idx="minor">
            <a:schemeClr val="tx1"/>
          </a:fontRef>
        </p:style>
      </p:cxnSp>
      <p:sp>
        <p:nvSpPr>
          <p:cNvPr id="54277" name="TextBox 6"/>
          <p:cNvSpPr txBox="1">
            <a:spLocks noChangeArrowheads="1"/>
          </p:cNvSpPr>
          <p:nvPr/>
        </p:nvSpPr>
        <p:spPr bwMode="auto">
          <a:xfrm>
            <a:off x="1077913" y="3476625"/>
            <a:ext cx="2540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a:solidFill>
                  <a:srgbClr val="01052B"/>
                </a:solidFill>
                <a:ea typeface="MS PGothic" charset="0"/>
                <a:cs typeface="MS PGothic" charset="0"/>
              </a:rPr>
              <a:t>Consolidate</a:t>
            </a:r>
          </a:p>
        </p:txBody>
      </p:sp>
      <p:sp>
        <p:nvSpPr>
          <p:cNvPr id="54278" name="TextBox 7"/>
          <p:cNvSpPr txBox="1">
            <a:spLocks noChangeArrowheads="1"/>
          </p:cNvSpPr>
          <p:nvPr/>
        </p:nvSpPr>
        <p:spPr bwMode="auto">
          <a:xfrm>
            <a:off x="333375" y="3929063"/>
            <a:ext cx="403225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8275" indent="-168275"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5000"/>
              </a:lnSpc>
              <a:spcAft>
                <a:spcPct val="40000"/>
              </a:spcAft>
              <a:buFont typeface="Arial" charset="0"/>
              <a:buChar char="•"/>
            </a:pPr>
            <a:r>
              <a:rPr lang="en-US" sz="1700">
                <a:ea typeface="MS PGothic" charset="0"/>
                <a:cs typeface="MS PGothic" charset="0"/>
              </a:rPr>
              <a:t>Standardized HW and infrastructure</a:t>
            </a:r>
          </a:p>
          <a:p>
            <a:pPr eaLnBrk="1" hangingPunct="1">
              <a:lnSpc>
                <a:spcPct val="95000"/>
              </a:lnSpc>
              <a:spcAft>
                <a:spcPct val="40000"/>
              </a:spcAft>
              <a:buFont typeface="Arial" charset="0"/>
              <a:buChar char="•"/>
            </a:pPr>
            <a:r>
              <a:rPr lang="en-US" sz="1700">
                <a:ea typeface="MS PGothic" charset="0"/>
                <a:cs typeface="MS PGothic" charset="0"/>
              </a:rPr>
              <a:t>Limited or no migration</a:t>
            </a:r>
          </a:p>
          <a:p>
            <a:pPr eaLnBrk="1" hangingPunct="1">
              <a:lnSpc>
                <a:spcPct val="95000"/>
              </a:lnSpc>
              <a:spcAft>
                <a:spcPct val="40000"/>
              </a:spcAft>
              <a:buFont typeface="Arial" charset="0"/>
              <a:buChar char="•"/>
            </a:pPr>
            <a:r>
              <a:rPr lang="en-US" sz="1700">
                <a:ea typeface="MS PGothic" charset="0"/>
                <a:cs typeface="MS PGothic" charset="0"/>
              </a:rPr>
              <a:t>Reduced infrastructure and footprint costs</a:t>
            </a:r>
          </a:p>
          <a:p>
            <a:pPr eaLnBrk="1" hangingPunct="1">
              <a:lnSpc>
                <a:spcPct val="95000"/>
              </a:lnSpc>
              <a:spcAft>
                <a:spcPct val="40000"/>
              </a:spcAft>
              <a:buFont typeface="Arial" charset="0"/>
              <a:buChar char="•"/>
            </a:pPr>
            <a:r>
              <a:rPr lang="en-US" sz="1700">
                <a:ea typeface="MS PGothic" charset="0"/>
                <a:cs typeface="MS PGothic" charset="0"/>
              </a:rPr>
              <a:t>Unified management across entire infrastructure</a:t>
            </a:r>
          </a:p>
          <a:p>
            <a:pPr eaLnBrk="1" hangingPunct="1">
              <a:lnSpc>
                <a:spcPct val="95000"/>
              </a:lnSpc>
              <a:spcAft>
                <a:spcPct val="40000"/>
              </a:spcAft>
              <a:buFont typeface="Arial" charset="0"/>
              <a:buChar char="•"/>
            </a:pPr>
            <a:r>
              <a:rPr lang="en-US" sz="1700">
                <a:ea typeface="MS PGothic" charset="0"/>
                <a:cs typeface="MS PGothic" charset="0"/>
              </a:rPr>
              <a:t>Example: VDI and VMware farm</a:t>
            </a:r>
          </a:p>
        </p:txBody>
      </p:sp>
      <p:sp>
        <p:nvSpPr>
          <p:cNvPr id="22" name="AutoShape 5"/>
          <p:cNvSpPr>
            <a:spLocks noChangeArrowheads="1"/>
          </p:cNvSpPr>
          <p:nvPr/>
        </p:nvSpPr>
        <p:spPr bwMode="auto">
          <a:xfrm>
            <a:off x="2271713" y="1887538"/>
            <a:ext cx="800100" cy="1049337"/>
          </a:xfrm>
          <a:prstGeom prst="rightArrowCallout">
            <a:avLst>
              <a:gd name="adj1" fmla="val 66346"/>
              <a:gd name="adj2" fmla="val 48852"/>
              <a:gd name="adj3" fmla="val 23426"/>
              <a:gd name="adj4" fmla="val 55977"/>
            </a:avLst>
          </a:prstGeom>
          <a:gradFill rotWithShape="1">
            <a:gsLst>
              <a:gs pos="0">
                <a:schemeClr val="bg1"/>
              </a:gs>
              <a:gs pos="100000">
                <a:srgbClr val="C0C0C0">
                  <a:alpha val="71001"/>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n-US" sz="1400" b="1">
              <a:solidFill>
                <a:srgbClr val="333333"/>
              </a:solidFill>
            </a:endParaRPr>
          </a:p>
        </p:txBody>
      </p:sp>
      <p:sp>
        <p:nvSpPr>
          <p:cNvPr id="48" name="Text Box 44"/>
          <p:cNvSpPr txBox="1">
            <a:spLocks noChangeArrowheads="1"/>
          </p:cNvSpPr>
          <p:nvPr/>
        </p:nvSpPr>
        <p:spPr bwMode="auto">
          <a:xfrm>
            <a:off x="7645400" y="1217613"/>
            <a:ext cx="1074738" cy="365125"/>
          </a:xfrm>
          <a:prstGeom prst="rect">
            <a:avLst/>
          </a:prstGeom>
          <a:noFill/>
          <a:ln>
            <a:noFill/>
          </a:ln>
          <a:effectLst>
            <a:prstShdw prst="shdw17" dist="17961" dir="2700000">
              <a:schemeClr val="accent1">
                <a:gamma/>
                <a:shade val="60000"/>
                <a:invGamma/>
                <a:alpha val="74998"/>
              </a:schemeClr>
            </a:prstShdw>
          </a:effectLst>
          <a:extLst/>
        </p:spPr>
        <p:txBody>
          <a:bodyPr>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eaLnBrk="1" hangingPunct="1">
              <a:lnSpc>
                <a:spcPct val="90000"/>
              </a:lnSpc>
              <a:defRPr/>
            </a:pPr>
            <a:r>
              <a:rPr lang="en-US" sz="1000" b="1" dirty="0">
                <a:solidFill>
                  <a:srgbClr val="FFFFFF"/>
                </a:solidFill>
              </a:rPr>
              <a:t>PureFlex</a:t>
            </a:r>
          </a:p>
          <a:p>
            <a:pPr algn="ctr" eaLnBrk="1" hangingPunct="1">
              <a:lnSpc>
                <a:spcPct val="90000"/>
              </a:lnSpc>
              <a:defRPr/>
            </a:pPr>
            <a:r>
              <a:rPr lang="en-US" sz="1000" b="1" dirty="0">
                <a:solidFill>
                  <a:srgbClr val="FFFFFF"/>
                </a:solidFill>
              </a:rPr>
              <a:t>System</a:t>
            </a:r>
          </a:p>
        </p:txBody>
      </p:sp>
      <p:grpSp>
        <p:nvGrpSpPr>
          <p:cNvPr id="54281" name="Group 111"/>
          <p:cNvGrpSpPr>
            <a:grpSpLocks/>
          </p:cNvGrpSpPr>
          <p:nvPr/>
        </p:nvGrpSpPr>
        <p:grpSpPr bwMode="auto">
          <a:xfrm>
            <a:off x="503238" y="2079625"/>
            <a:ext cx="600075" cy="715963"/>
            <a:chOff x="589" y="3010"/>
            <a:chExt cx="393" cy="503"/>
          </a:xfrm>
        </p:grpSpPr>
        <p:pic>
          <p:nvPicPr>
            <p:cNvPr id="54339" name="Picture 112" descr="database tank"/>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3" y="3010"/>
              <a:ext cx="362"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213"/>
            <p:cNvSpPr>
              <a:spLocks noChangeArrowheads="1"/>
            </p:cNvSpPr>
            <p:nvPr/>
          </p:nvSpPr>
          <p:spPr bwMode="auto">
            <a:xfrm>
              <a:off x="589" y="3209"/>
              <a:ext cx="393" cy="153"/>
            </a:xfrm>
            <a:prstGeom prst="ellipse">
              <a:avLst/>
            </a:prstGeom>
            <a:gradFill rotWithShape="1">
              <a:gsLst>
                <a:gs pos="0">
                  <a:schemeClr val="tx2">
                    <a:alpha val="37000"/>
                  </a:schemeClr>
                </a:gs>
                <a:gs pos="100000">
                  <a:schemeClr val="tx2">
                    <a:gamma/>
                    <a:tint val="0"/>
                    <a:invGamma/>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17961" dir="2700000" algn="ctr" rotWithShape="0">
                      <a:srgbClr val="006460">
                        <a:alpha val="74997"/>
                      </a:srgbClr>
                    </a:outerShdw>
                  </a:effectLst>
                </a14:hiddenEffects>
              </a:ext>
            </a:extLst>
          </p:spPr>
          <p:txBody>
            <a:bodyPr lIns="0" tIns="0" rIns="0" bIns="0" anchor="ctr">
              <a:spAutoFit/>
            </a:bodyPr>
            <a:lstStyle/>
            <a:p>
              <a:pPr algn="ctr">
                <a:spcBef>
                  <a:spcPct val="50000"/>
                </a:spcBef>
                <a:defRPr/>
              </a:pPr>
              <a:r>
                <a:rPr lang="en-US" sz="1000" b="1" dirty="0">
                  <a:solidFill>
                    <a:schemeClr val="bg1"/>
                  </a:solidFill>
                </a:rPr>
                <a:t>SQL</a:t>
              </a:r>
            </a:p>
          </p:txBody>
        </p:sp>
      </p:grpSp>
      <p:sp>
        <p:nvSpPr>
          <p:cNvPr id="28" name="Text Box 114"/>
          <p:cNvSpPr txBox="1">
            <a:spLocks noChangeArrowheads="1"/>
          </p:cNvSpPr>
          <p:nvPr/>
        </p:nvSpPr>
        <p:spPr bwMode="auto">
          <a:xfrm>
            <a:off x="2322513" y="1471613"/>
            <a:ext cx="588962" cy="2841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marL="342900" indent="-342900" eaLnBrk="0" hangingPunct="0">
              <a:defRPr sz="2400">
                <a:solidFill>
                  <a:schemeClr val="tx1"/>
                </a:solidFill>
                <a:latin typeface="Arial" charset="0"/>
                <a:ea typeface="MS PGothic" charset="0"/>
                <a:cs typeface="MS PGothic" charset="0"/>
              </a:defRPr>
            </a:lvl1pPr>
            <a:lvl2pPr eaLnBrk="0" hangingPunct="0">
              <a:defRPr sz="2400">
                <a:solidFill>
                  <a:schemeClr val="tx1"/>
                </a:solidFill>
                <a:latin typeface="Arial" charset="0"/>
                <a:ea typeface="MS PGothic" charset="0"/>
                <a:cs typeface="MS PGothic" charset="0"/>
              </a:defRPr>
            </a:lvl2pPr>
            <a:lvl3pPr eaLnBrk="0" hangingPunct="0">
              <a:defRPr sz="2400">
                <a:solidFill>
                  <a:schemeClr val="tx1"/>
                </a:solidFill>
                <a:latin typeface="Arial" charset="0"/>
                <a:ea typeface="MS PGothic" charset="0"/>
                <a:cs typeface="MS PGothic" charset="0"/>
              </a:defRPr>
            </a:lvl3pPr>
            <a:lvl4pPr eaLnBrk="0" hangingPunct="0">
              <a:defRPr sz="2400">
                <a:solidFill>
                  <a:schemeClr val="tx1"/>
                </a:solidFill>
                <a:latin typeface="Arial" charset="0"/>
                <a:ea typeface="MS PGothic" charset="0"/>
                <a:cs typeface="MS PGothic" charset="0"/>
              </a:defRPr>
            </a:lvl4pPr>
            <a:lvl5pPr eaLnBrk="0" hangingPunct="0">
              <a:defRPr sz="2400">
                <a:solidFill>
                  <a:schemeClr val="tx1"/>
                </a:solidFill>
                <a:latin typeface="Arial" charset="0"/>
                <a:ea typeface="MS PGothic" charset="0"/>
                <a:cs typeface="MS PGothic" charset="0"/>
              </a:defRPr>
            </a:lvl5pPr>
            <a:lvl6pPr eaLnBrk="0" fontAlgn="base" hangingPunct="0">
              <a:spcBef>
                <a:spcPct val="0"/>
              </a:spcBef>
              <a:spcAft>
                <a:spcPct val="0"/>
              </a:spcAft>
              <a:defRPr sz="2400">
                <a:solidFill>
                  <a:schemeClr val="tx1"/>
                </a:solidFill>
                <a:latin typeface="Arial" charset="0"/>
                <a:ea typeface="MS PGothic" charset="0"/>
                <a:cs typeface="MS PGothic" charset="0"/>
              </a:defRPr>
            </a:lvl6pPr>
            <a:lvl7pPr eaLnBrk="0" fontAlgn="base" hangingPunct="0">
              <a:spcBef>
                <a:spcPct val="0"/>
              </a:spcBef>
              <a:spcAft>
                <a:spcPct val="0"/>
              </a:spcAft>
              <a:defRPr sz="2400">
                <a:solidFill>
                  <a:schemeClr val="tx1"/>
                </a:solidFill>
                <a:latin typeface="Arial" charset="0"/>
                <a:ea typeface="MS PGothic" charset="0"/>
                <a:cs typeface="MS PGothic" charset="0"/>
              </a:defRPr>
            </a:lvl7pPr>
            <a:lvl8pPr eaLnBrk="0" fontAlgn="base" hangingPunct="0">
              <a:spcBef>
                <a:spcPct val="0"/>
              </a:spcBef>
              <a:spcAft>
                <a:spcPct val="0"/>
              </a:spcAft>
              <a:defRPr sz="2400">
                <a:solidFill>
                  <a:schemeClr val="tx1"/>
                </a:solidFill>
                <a:latin typeface="Arial" charset="0"/>
                <a:ea typeface="MS PGothic" charset="0"/>
                <a:cs typeface="MS PGothic" charset="0"/>
              </a:defRPr>
            </a:lvl8pPr>
            <a:lvl9pPr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nSpc>
                <a:spcPct val="90000"/>
              </a:lnSpc>
              <a:spcBef>
                <a:spcPct val="20000"/>
              </a:spcBef>
              <a:defRPr/>
            </a:pPr>
            <a:r>
              <a:rPr lang="en-US" sz="1400" dirty="0">
                <a:cs typeface="Arial" charset="0"/>
              </a:rPr>
              <a:t>Apps</a:t>
            </a:r>
          </a:p>
        </p:txBody>
      </p:sp>
      <p:sp>
        <p:nvSpPr>
          <p:cNvPr id="29" name="Rectangle 115"/>
          <p:cNvSpPr>
            <a:spLocks noChangeArrowheads="1"/>
          </p:cNvSpPr>
          <p:nvPr/>
        </p:nvSpPr>
        <p:spPr bwMode="auto">
          <a:xfrm>
            <a:off x="1760538" y="2270125"/>
            <a:ext cx="830262" cy="220663"/>
          </a:xfrm>
          <a:prstGeom prst="rect">
            <a:avLst/>
          </a:prstGeom>
          <a:solidFill>
            <a:srgbClr val="993366"/>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342900" indent="-342900" algn="ctr" eaLnBrk="0" hangingPunct="0">
              <a:lnSpc>
                <a:spcPct val="90000"/>
              </a:lnSpc>
              <a:spcBef>
                <a:spcPct val="20000"/>
              </a:spcBef>
              <a:defRPr/>
            </a:pPr>
            <a:r>
              <a:rPr lang="en-US" sz="1000" b="1" dirty="0">
                <a:solidFill>
                  <a:schemeClr val="bg1"/>
                </a:solidFill>
                <a:cs typeface="Arial" charset="0"/>
              </a:rPr>
              <a:t>Web Apps</a:t>
            </a:r>
          </a:p>
        </p:txBody>
      </p:sp>
      <p:grpSp>
        <p:nvGrpSpPr>
          <p:cNvPr id="54284" name="Group 116"/>
          <p:cNvGrpSpPr>
            <a:grpSpLocks/>
          </p:cNvGrpSpPr>
          <p:nvPr/>
        </p:nvGrpSpPr>
        <p:grpSpPr bwMode="auto">
          <a:xfrm>
            <a:off x="709613" y="1573213"/>
            <a:ext cx="600075" cy="715962"/>
            <a:chOff x="589" y="3010"/>
            <a:chExt cx="393" cy="503"/>
          </a:xfrm>
        </p:grpSpPr>
        <p:pic>
          <p:nvPicPr>
            <p:cNvPr id="54337" name="Picture 117" descr="database tank"/>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3" y="3010"/>
              <a:ext cx="362"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 Box 213"/>
            <p:cNvSpPr>
              <a:spLocks noChangeArrowheads="1"/>
            </p:cNvSpPr>
            <p:nvPr/>
          </p:nvSpPr>
          <p:spPr bwMode="auto">
            <a:xfrm>
              <a:off x="589" y="3210"/>
              <a:ext cx="393" cy="152"/>
            </a:xfrm>
            <a:prstGeom prst="ellipse">
              <a:avLst/>
            </a:prstGeom>
            <a:gradFill rotWithShape="1">
              <a:gsLst>
                <a:gs pos="0">
                  <a:schemeClr val="tx2">
                    <a:alpha val="37000"/>
                  </a:schemeClr>
                </a:gs>
                <a:gs pos="100000">
                  <a:schemeClr val="tx2">
                    <a:gamma/>
                    <a:tint val="0"/>
                    <a:invGamma/>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17961" dir="2700000" algn="ctr" rotWithShape="0">
                      <a:srgbClr val="006460">
                        <a:alpha val="74997"/>
                      </a:srgbClr>
                    </a:outerShdw>
                  </a:effectLst>
                </a14:hiddenEffects>
              </a:ext>
            </a:extLst>
          </p:spPr>
          <p:txBody>
            <a:bodyPr lIns="0" tIns="0" rIns="0" bIns="0" anchor="ctr">
              <a:spAutoFit/>
            </a:bodyPr>
            <a:lstStyle/>
            <a:p>
              <a:pPr algn="ctr">
                <a:spcBef>
                  <a:spcPct val="50000"/>
                </a:spcBef>
                <a:defRPr/>
              </a:pPr>
              <a:r>
                <a:rPr lang="en-US" sz="1000" b="1">
                  <a:solidFill>
                    <a:schemeClr val="bg1"/>
                  </a:solidFill>
                </a:rPr>
                <a:t>Oracle</a:t>
              </a:r>
            </a:p>
          </p:txBody>
        </p:sp>
      </p:grpSp>
      <p:grpSp>
        <p:nvGrpSpPr>
          <p:cNvPr id="54285" name="Group 119"/>
          <p:cNvGrpSpPr>
            <a:grpSpLocks/>
          </p:cNvGrpSpPr>
          <p:nvPr/>
        </p:nvGrpSpPr>
        <p:grpSpPr bwMode="auto">
          <a:xfrm>
            <a:off x="1023938" y="2035175"/>
            <a:ext cx="600075" cy="715963"/>
            <a:chOff x="589" y="3010"/>
            <a:chExt cx="393" cy="503"/>
          </a:xfrm>
        </p:grpSpPr>
        <p:pic>
          <p:nvPicPr>
            <p:cNvPr id="54335" name="Picture 120" descr="database tank"/>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3" y="3010"/>
              <a:ext cx="362"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 Box 213"/>
            <p:cNvSpPr>
              <a:spLocks noChangeArrowheads="1"/>
            </p:cNvSpPr>
            <p:nvPr/>
          </p:nvSpPr>
          <p:spPr bwMode="auto">
            <a:xfrm>
              <a:off x="589" y="3209"/>
              <a:ext cx="393" cy="153"/>
            </a:xfrm>
            <a:prstGeom prst="ellipse">
              <a:avLst/>
            </a:prstGeom>
            <a:gradFill rotWithShape="1">
              <a:gsLst>
                <a:gs pos="0">
                  <a:schemeClr val="tx2">
                    <a:alpha val="37000"/>
                  </a:schemeClr>
                </a:gs>
                <a:gs pos="100000">
                  <a:schemeClr val="tx2">
                    <a:gamma/>
                    <a:tint val="0"/>
                    <a:invGamma/>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17961" dir="2700000" algn="ctr" rotWithShape="0">
                      <a:srgbClr val="006460">
                        <a:alpha val="74997"/>
                      </a:srgbClr>
                    </a:outerShdw>
                  </a:effectLst>
                </a14:hiddenEffects>
              </a:ext>
            </a:extLst>
          </p:spPr>
          <p:txBody>
            <a:bodyPr lIns="0" tIns="0" rIns="0" bIns="0" anchor="ctr">
              <a:spAutoFit/>
            </a:bodyPr>
            <a:lstStyle/>
            <a:p>
              <a:pPr algn="ctr">
                <a:spcBef>
                  <a:spcPct val="50000"/>
                </a:spcBef>
                <a:defRPr/>
              </a:pPr>
              <a:r>
                <a:rPr lang="en-US" sz="1000" b="1" dirty="0">
                  <a:solidFill>
                    <a:schemeClr val="bg1"/>
                  </a:solidFill>
                </a:rPr>
                <a:t>DB2</a:t>
              </a:r>
            </a:p>
          </p:txBody>
        </p:sp>
      </p:grpSp>
      <p:pic>
        <p:nvPicPr>
          <p:cNvPr id="54286" name="Picture 122" descr="Transaction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0825" y="1381125"/>
            <a:ext cx="965200"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123"/>
          <p:cNvSpPr>
            <a:spLocks noChangeArrowheads="1"/>
          </p:cNvSpPr>
          <p:nvPr/>
        </p:nvSpPr>
        <p:spPr bwMode="auto">
          <a:xfrm>
            <a:off x="673100" y="3044825"/>
            <a:ext cx="830263" cy="220663"/>
          </a:xfrm>
          <a:prstGeom prst="rect">
            <a:avLst/>
          </a:prstGeom>
          <a:solidFill>
            <a:schemeClr val="accent2"/>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342900" indent="-342900" algn="ctr" eaLnBrk="0" hangingPunct="0">
              <a:lnSpc>
                <a:spcPct val="90000"/>
              </a:lnSpc>
              <a:spcBef>
                <a:spcPct val="20000"/>
              </a:spcBef>
              <a:defRPr/>
            </a:pPr>
            <a:r>
              <a:rPr lang="en-US" sz="1000" b="1" dirty="0">
                <a:solidFill>
                  <a:schemeClr val="bg1"/>
                </a:solidFill>
                <a:cs typeface="Arial" charset="0"/>
              </a:rPr>
              <a:t>VMware</a:t>
            </a:r>
          </a:p>
        </p:txBody>
      </p:sp>
      <p:grpSp>
        <p:nvGrpSpPr>
          <p:cNvPr id="54288" name="Group 124"/>
          <p:cNvGrpSpPr>
            <a:grpSpLocks/>
          </p:cNvGrpSpPr>
          <p:nvPr/>
        </p:nvGrpSpPr>
        <p:grpSpPr bwMode="auto">
          <a:xfrm>
            <a:off x="4941888" y="1622425"/>
            <a:ext cx="1485900" cy="1531938"/>
            <a:chOff x="337" y="524"/>
            <a:chExt cx="2163" cy="1857"/>
          </a:xfrm>
        </p:grpSpPr>
        <p:sp>
          <p:nvSpPr>
            <p:cNvPr id="54" name="Rectangle 125"/>
            <p:cNvSpPr>
              <a:spLocks noChangeArrowheads="1"/>
            </p:cNvSpPr>
            <p:nvPr/>
          </p:nvSpPr>
          <p:spPr bwMode="auto">
            <a:xfrm>
              <a:off x="337" y="1478"/>
              <a:ext cx="1063" cy="903"/>
            </a:xfrm>
            <a:prstGeom prst="rect">
              <a:avLst/>
            </a:prstGeom>
            <a:solidFill>
              <a:schemeClr val="bg1"/>
            </a:solidFill>
            <a:ln w="12700">
              <a:solidFill>
                <a:schemeClr val="tx1"/>
              </a:solidFill>
              <a:prstDash val="dash"/>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55" name="Rectangle 126"/>
            <p:cNvSpPr>
              <a:spLocks noChangeArrowheads="1"/>
            </p:cNvSpPr>
            <p:nvPr/>
          </p:nvSpPr>
          <p:spPr bwMode="auto">
            <a:xfrm>
              <a:off x="1437" y="1484"/>
              <a:ext cx="1063" cy="897"/>
            </a:xfrm>
            <a:prstGeom prst="rect">
              <a:avLst/>
            </a:prstGeom>
            <a:solidFill>
              <a:schemeClr val="bg1"/>
            </a:solidFill>
            <a:ln w="12700">
              <a:solidFill>
                <a:schemeClr val="tx1"/>
              </a:solidFill>
              <a:prstDash val="dash"/>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56" name="Rectangle 127"/>
            <p:cNvSpPr>
              <a:spLocks noChangeArrowheads="1"/>
            </p:cNvSpPr>
            <p:nvPr/>
          </p:nvSpPr>
          <p:spPr bwMode="auto">
            <a:xfrm>
              <a:off x="337" y="524"/>
              <a:ext cx="1063" cy="928"/>
            </a:xfrm>
            <a:prstGeom prst="rect">
              <a:avLst/>
            </a:prstGeom>
            <a:solidFill>
              <a:schemeClr val="bg1"/>
            </a:solidFill>
            <a:ln w="12700">
              <a:solidFill>
                <a:schemeClr val="tx1"/>
              </a:solidFill>
              <a:prstDash val="dash"/>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57" name="Rectangle 128"/>
            <p:cNvSpPr>
              <a:spLocks noChangeArrowheads="1"/>
            </p:cNvSpPr>
            <p:nvPr/>
          </p:nvSpPr>
          <p:spPr bwMode="auto">
            <a:xfrm>
              <a:off x="1437" y="526"/>
              <a:ext cx="1063" cy="926"/>
            </a:xfrm>
            <a:prstGeom prst="rect">
              <a:avLst/>
            </a:prstGeom>
            <a:solidFill>
              <a:schemeClr val="bg1"/>
            </a:solidFill>
            <a:ln w="12700">
              <a:solidFill>
                <a:schemeClr val="tx1"/>
              </a:solidFill>
              <a:prstDash val="dash"/>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grpSp>
          <p:nvGrpSpPr>
            <p:cNvPr id="54299" name="Group 129"/>
            <p:cNvGrpSpPr>
              <a:grpSpLocks/>
            </p:cNvGrpSpPr>
            <p:nvPr/>
          </p:nvGrpSpPr>
          <p:grpSpPr bwMode="auto">
            <a:xfrm>
              <a:off x="1506" y="543"/>
              <a:ext cx="882" cy="873"/>
              <a:chOff x="122" y="1389"/>
              <a:chExt cx="1486" cy="1415"/>
            </a:xfrm>
          </p:grpSpPr>
          <p:pic>
            <p:nvPicPr>
              <p:cNvPr id="87" name="Picture 130"/>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23" y="1389"/>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88" name="Picture 131"/>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20" y="2207"/>
                <a:ext cx="424" cy="59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89" name="Picture 132"/>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64" y="1617"/>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90" name="Picture 133"/>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154" y="1888"/>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91" name="Line 134"/>
              <p:cNvSpPr>
                <a:spLocks noChangeShapeType="1"/>
              </p:cNvSpPr>
              <p:nvPr/>
            </p:nvSpPr>
            <p:spPr bwMode="auto">
              <a:xfrm flipH="1" flipV="1">
                <a:off x="422" y="2079"/>
                <a:ext cx="51" cy="140"/>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sp>
            <p:nvSpPr>
              <p:cNvPr id="92" name="Line 135"/>
              <p:cNvSpPr>
                <a:spLocks noChangeShapeType="1"/>
              </p:cNvSpPr>
              <p:nvPr/>
            </p:nvSpPr>
            <p:spPr bwMode="auto">
              <a:xfrm flipV="1">
                <a:off x="566" y="2203"/>
                <a:ext cx="97" cy="47"/>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sp>
            <p:nvSpPr>
              <p:cNvPr id="93" name="Line 136"/>
              <p:cNvSpPr>
                <a:spLocks noChangeShapeType="1"/>
              </p:cNvSpPr>
              <p:nvPr/>
            </p:nvSpPr>
            <p:spPr bwMode="auto">
              <a:xfrm flipV="1">
                <a:off x="710" y="2388"/>
                <a:ext cx="393" cy="47"/>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grpSp>
        <p:grpSp>
          <p:nvGrpSpPr>
            <p:cNvPr id="54300" name="Group 137"/>
            <p:cNvGrpSpPr>
              <a:grpSpLocks/>
            </p:cNvGrpSpPr>
            <p:nvPr/>
          </p:nvGrpSpPr>
          <p:grpSpPr bwMode="auto">
            <a:xfrm>
              <a:off x="1506" y="1493"/>
              <a:ext cx="882" cy="873"/>
              <a:chOff x="122" y="1389"/>
              <a:chExt cx="1486" cy="1415"/>
            </a:xfrm>
          </p:grpSpPr>
          <p:pic>
            <p:nvPicPr>
              <p:cNvPr id="80" name="Picture 138"/>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23" y="1390"/>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81" name="Picture 139"/>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20" y="2204"/>
                <a:ext cx="424" cy="59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82" name="Picture 140"/>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64" y="1615"/>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83" name="Picture 141"/>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154" y="1889"/>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84" name="Line 142"/>
              <p:cNvSpPr>
                <a:spLocks noChangeShapeType="1"/>
              </p:cNvSpPr>
              <p:nvPr/>
            </p:nvSpPr>
            <p:spPr bwMode="auto">
              <a:xfrm flipH="1" flipV="1">
                <a:off x="422" y="2080"/>
                <a:ext cx="51" cy="137"/>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sp>
            <p:nvSpPr>
              <p:cNvPr id="85" name="Line 143"/>
              <p:cNvSpPr>
                <a:spLocks noChangeShapeType="1"/>
              </p:cNvSpPr>
              <p:nvPr/>
            </p:nvSpPr>
            <p:spPr bwMode="auto">
              <a:xfrm flipV="1">
                <a:off x="566" y="2204"/>
                <a:ext cx="97" cy="47"/>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sp>
            <p:nvSpPr>
              <p:cNvPr id="86" name="Line 144"/>
              <p:cNvSpPr>
                <a:spLocks noChangeShapeType="1"/>
              </p:cNvSpPr>
              <p:nvPr/>
            </p:nvSpPr>
            <p:spPr bwMode="auto">
              <a:xfrm flipV="1">
                <a:off x="710" y="2385"/>
                <a:ext cx="393" cy="47"/>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grpSp>
        <p:grpSp>
          <p:nvGrpSpPr>
            <p:cNvPr id="54301" name="Group 145"/>
            <p:cNvGrpSpPr>
              <a:grpSpLocks/>
            </p:cNvGrpSpPr>
            <p:nvPr/>
          </p:nvGrpSpPr>
          <p:grpSpPr bwMode="auto">
            <a:xfrm>
              <a:off x="432" y="543"/>
              <a:ext cx="882" cy="873"/>
              <a:chOff x="122" y="1389"/>
              <a:chExt cx="1486" cy="1415"/>
            </a:xfrm>
          </p:grpSpPr>
          <p:pic>
            <p:nvPicPr>
              <p:cNvPr id="73" name="Picture 146"/>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22" y="1389"/>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74" name="Picture 147"/>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19" y="2207"/>
                <a:ext cx="424" cy="59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75" name="Picture 148"/>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63" y="1617"/>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76" name="Picture 149"/>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153" y="1888"/>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77" name="Line 150"/>
              <p:cNvSpPr>
                <a:spLocks noChangeShapeType="1"/>
              </p:cNvSpPr>
              <p:nvPr/>
            </p:nvSpPr>
            <p:spPr bwMode="auto">
              <a:xfrm flipH="1" flipV="1">
                <a:off x="421" y="2079"/>
                <a:ext cx="51" cy="140"/>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sp>
            <p:nvSpPr>
              <p:cNvPr id="78" name="Line 151"/>
              <p:cNvSpPr>
                <a:spLocks noChangeShapeType="1"/>
              </p:cNvSpPr>
              <p:nvPr/>
            </p:nvSpPr>
            <p:spPr bwMode="auto">
              <a:xfrm flipV="1">
                <a:off x="565" y="2203"/>
                <a:ext cx="97" cy="47"/>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sp>
            <p:nvSpPr>
              <p:cNvPr id="79" name="Line 152"/>
              <p:cNvSpPr>
                <a:spLocks noChangeShapeType="1"/>
              </p:cNvSpPr>
              <p:nvPr/>
            </p:nvSpPr>
            <p:spPr bwMode="auto">
              <a:xfrm flipV="1">
                <a:off x="709" y="2388"/>
                <a:ext cx="393" cy="47"/>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grpSp>
        <p:grpSp>
          <p:nvGrpSpPr>
            <p:cNvPr id="54302" name="Group 153"/>
            <p:cNvGrpSpPr>
              <a:grpSpLocks/>
            </p:cNvGrpSpPr>
            <p:nvPr/>
          </p:nvGrpSpPr>
          <p:grpSpPr bwMode="auto">
            <a:xfrm>
              <a:off x="432" y="1493"/>
              <a:ext cx="882" cy="873"/>
              <a:chOff x="122" y="1389"/>
              <a:chExt cx="1486" cy="1415"/>
            </a:xfrm>
          </p:grpSpPr>
          <p:pic>
            <p:nvPicPr>
              <p:cNvPr id="66" name="Picture 154"/>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22" y="1390"/>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7" name="Picture 155"/>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19" y="2204"/>
                <a:ext cx="424" cy="59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8" name="Picture 156"/>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63" y="1615"/>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9" name="Picture 157"/>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153" y="1889"/>
                <a:ext cx="456" cy="6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70" name="Line 158"/>
              <p:cNvSpPr>
                <a:spLocks noChangeShapeType="1"/>
              </p:cNvSpPr>
              <p:nvPr/>
            </p:nvSpPr>
            <p:spPr bwMode="auto">
              <a:xfrm flipH="1" flipV="1">
                <a:off x="421" y="2080"/>
                <a:ext cx="51" cy="137"/>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sp>
            <p:nvSpPr>
              <p:cNvPr id="71" name="Line 159"/>
              <p:cNvSpPr>
                <a:spLocks noChangeShapeType="1"/>
              </p:cNvSpPr>
              <p:nvPr/>
            </p:nvSpPr>
            <p:spPr bwMode="auto">
              <a:xfrm flipV="1">
                <a:off x="565" y="2204"/>
                <a:ext cx="97" cy="47"/>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sp>
            <p:nvSpPr>
              <p:cNvPr id="72" name="Line 160"/>
              <p:cNvSpPr>
                <a:spLocks noChangeShapeType="1"/>
              </p:cNvSpPr>
              <p:nvPr/>
            </p:nvSpPr>
            <p:spPr bwMode="auto">
              <a:xfrm flipV="1">
                <a:off x="709" y="2385"/>
                <a:ext cx="393" cy="47"/>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a:p>
            </p:txBody>
          </p:sp>
        </p:grpSp>
        <p:sp>
          <p:nvSpPr>
            <p:cNvPr id="62" name="Text Box 161"/>
            <p:cNvSpPr txBox="1">
              <a:spLocks noChangeArrowheads="1"/>
            </p:cNvSpPr>
            <p:nvPr/>
          </p:nvSpPr>
          <p:spPr bwMode="auto">
            <a:xfrm>
              <a:off x="792" y="528"/>
              <a:ext cx="608" cy="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5040" tIns="47520" rIns="95040" bIns="47520">
              <a:spAutoFit/>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9pPr>
            </a:lstStyle>
            <a:p>
              <a:pPr algn="r" eaLnBrk="1" hangingPunct="1">
                <a:spcBef>
                  <a:spcPts val="1188"/>
                </a:spcBef>
                <a:buSzPct val="100000"/>
                <a:defRPr/>
              </a:pPr>
              <a:r>
                <a:rPr lang="de-DE" sz="600" b="1">
                  <a:solidFill>
                    <a:srgbClr val="808080"/>
                  </a:solidFill>
                  <a:cs typeface="Arial" charset="0"/>
                </a:rPr>
                <a:t>DEV</a:t>
              </a:r>
            </a:p>
          </p:txBody>
        </p:sp>
        <p:sp>
          <p:nvSpPr>
            <p:cNvPr id="63" name="Text Box 162"/>
            <p:cNvSpPr txBox="1">
              <a:spLocks noChangeArrowheads="1"/>
            </p:cNvSpPr>
            <p:nvPr/>
          </p:nvSpPr>
          <p:spPr bwMode="auto">
            <a:xfrm>
              <a:off x="797" y="1484"/>
              <a:ext cx="605" cy="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5040" tIns="47520" rIns="95040" bIns="47520">
              <a:spAutoFit/>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9pPr>
            </a:lstStyle>
            <a:p>
              <a:pPr algn="r" eaLnBrk="1" hangingPunct="1">
                <a:spcBef>
                  <a:spcPts val="1188"/>
                </a:spcBef>
                <a:buSzPct val="100000"/>
                <a:defRPr/>
              </a:pPr>
              <a:r>
                <a:rPr lang="de-DE" sz="600" b="1">
                  <a:solidFill>
                    <a:srgbClr val="808080"/>
                  </a:solidFill>
                  <a:cs typeface="Arial" charset="0"/>
                </a:rPr>
                <a:t>QA</a:t>
              </a:r>
            </a:p>
          </p:txBody>
        </p:sp>
        <p:sp>
          <p:nvSpPr>
            <p:cNvPr id="64" name="Text Box 163"/>
            <p:cNvSpPr txBox="1">
              <a:spLocks noChangeArrowheads="1"/>
            </p:cNvSpPr>
            <p:nvPr/>
          </p:nvSpPr>
          <p:spPr bwMode="auto">
            <a:xfrm>
              <a:off x="1890" y="1477"/>
              <a:ext cx="608" cy="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5040" tIns="47520" rIns="95040" bIns="47520">
              <a:spAutoFit/>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9pPr>
            </a:lstStyle>
            <a:p>
              <a:pPr algn="r" eaLnBrk="1" hangingPunct="1">
                <a:spcBef>
                  <a:spcPts val="1188"/>
                </a:spcBef>
                <a:buSzPct val="100000"/>
                <a:defRPr/>
              </a:pPr>
              <a:r>
                <a:rPr lang="de-DE" sz="600" b="1">
                  <a:solidFill>
                    <a:srgbClr val="808080"/>
                  </a:solidFill>
                  <a:cs typeface="Arial" charset="0"/>
                </a:rPr>
                <a:t>Stage</a:t>
              </a:r>
            </a:p>
          </p:txBody>
        </p:sp>
        <p:sp>
          <p:nvSpPr>
            <p:cNvPr id="65" name="Text Box 164"/>
            <p:cNvSpPr txBox="1">
              <a:spLocks noChangeArrowheads="1"/>
            </p:cNvSpPr>
            <p:nvPr/>
          </p:nvSpPr>
          <p:spPr bwMode="auto">
            <a:xfrm>
              <a:off x="1890" y="536"/>
              <a:ext cx="608" cy="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5040" tIns="47520" rIns="95040" bIns="47520">
              <a:spAutoFit/>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MS PGothic" charset="0"/>
                  <a:cs typeface="MS PGothic" charset="0"/>
                </a:defRPr>
              </a:lvl9pPr>
            </a:lstStyle>
            <a:p>
              <a:pPr algn="r" eaLnBrk="1" hangingPunct="1">
                <a:spcBef>
                  <a:spcPts val="1188"/>
                </a:spcBef>
                <a:buSzPct val="100000"/>
                <a:defRPr/>
              </a:pPr>
              <a:r>
                <a:rPr lang="de-DE" sz="600" b="1">
                  <a:solidFill>
                    <a:srgbClr val="808080"/>
                  </a:solidFill>
                  <a:cs typeface="Arial" charset="0"/>
                </a:rPr>
                <a:t>TEST</a:t>
              </a:r>
            </a:p>
          </p:txBody>
        </p:sp>
      </p:grpSp>
      <p:sp>
        <p:nvSpPr>
          <p:cNvPr id="94" name="AutoShape 5"/>
          <p:cNvSpPr>
            <a:spLocks noChangeArrowheads="1"/>
          </p:cNvSpPr>
          <p:nvPr/>
        </p:nvSpPr>
        <p:spPr bwMode="auto">
          <a:xfrm>
            <a:off x="6443663" y="1651000"/>
            <a:ext cx="1133475" cy="1497013"/>
          </a:xfrm>
          <a:prstGeom prst="rightArrowCallout">
            <a:avLst>
              <a:gd name="adj1" fmla="val 54749"/>
              <a:gd name="adj2" fmla="val 40313"/>
              <a:gd name="adj3" fmla="val 23426"/>
              <a:gd name="adj4" fmla="val 55977"/>
            </a:avLst>
          </a:prstGeom>
          <a:gradFill rotWithShape="1">
            <a:gsLst>
              <a:gs pos="0">
                <a:schemeClr val="bg1"/>
              </a:gs>
              <a:gs pos="100000">
                <a:srgbClr val="C0C0C0">
                  <a:alpha val="71001"/>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n-US" sz="1400" b="1">
              <a:solidFill>
                <a:srgbClr val="333333"/>
              </a:solidFill>
            </a:endParaRPr>
          </a:p>
        </p:txBody>
      </p:sp>
      <p:sp>
        <p:nvSpPr>
          <p:cNvPr id="95" name="Text Box 168"/>
          <p:cNvSpPr txBox="1">
            <a:spLocks noChangeArrowheads="1"/>
          </p:cNvSpPr>
          <p:nvPr/>
        </p:nvSpPr>
        <p:spPr bwMode="auto">
          <a:xfrm>
            <a:off x="6638925" y="2119313"/>
            <a:ext cx="749300" cy="5016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lnSpc>
                <a:spcPct val="90000"/>
              </a:lnSpc>
              <a:spcBef>
                <a:spcPct val="20000"/>
              </a:spcBef>
              <a:defRPr/>
            </a:pPr>
            <a:r>
              <a:rPr lang="en-US" sz="1000">
                <a:cs typeface="Arial" charset="0"/>
              </a:rPr>
              <a:t>Virtualize to Optimize!</a:t>
            </a:r>
          </a:p>
        </p:txBody>
      </p:sp>
      <p:pic>
        <p:nvPicPr>
          <p:cNvPr id="54291" name="Picture 46" descr="PureFlex_Silo"/>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225800" y="1471613"/>
            <a:ext cx="722313" cy="182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 name="Rectangle 115"/>
          <p:cNvSpPr>
            <a:spLocks noChangeArrowheads="1"/>
          </p:cNvSpPr>
          <p:nvPr/>
        </p:nvSpPr>
        <p:spPr bwMode="auto">
          <a:xfrm>
            <a:off x="1501775" y="2782888"/>
            <a:ext cx="830263" cy="220662"/>
          </a:xfrm>
          <a:prstGeom prst="rect">
            <a:avLst/>
          </a:prstGeom>
          <a:solidFill>
            <a:srgbClr val="993366"/>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342900" indent="-342900" algn="ctr" eaLnBrk="0" hangingPunct="0">
              <a:lnSpc>
                <a:spcPct val="90000"/>
              </a:lnSpc>
              <a:spcBef>
                <a:spcPct val="20000"/>
              </a:spcBef>
              <a:defRPr/>
            </a:pPr>
            <a:r>
              <a:rPr lang="en-US" sz="1000" b="1" dirty="0">
                <a:solidFill>
                  <a:schemeClr val="bg1"/>
                </a:solidFill>
                <a:cs typeface="Arial" charset="0"/>
              </a:rPr>
              <a:t>VDI</a:t>
            </a:r>
          </a:p>
        </p:txBody>
      </p:sp>
      <p:pic>
        <p:nvPicPr>
          <p:cNvPr id="54293" name="Picture 46" descr="PureFlex_Silo"/>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858125" y="1470025"/>
            <a:ext cx="722313" cy="182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 name="Text Box 114"/>
          <p:cNvSpPr txBox="1">
            <a:spLocks noChangeArrowheads="1"/>
          </p:cNvSpPr>
          <p:nvPr/>
        </p:nvSpPr>
        <p:spPr bwMode="auto">
          <a:xfrm>
            <a:off x="5392738" y="1298575"/>
            <a:ext cx="550862" cy="2889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marL="342900" indent="-342900" eaLnBrk="0" hangingPunct="0">
              <a:defRPr sz="2400">
                <a:solidFill>
                  <a:schemeClr val="tx1"/>
                </a:solidFill>
                <a:latin typeface="Arial" charset="0"/>
                <a:ea typeface="MS PGothic" charset="0"/>
                <a:cs typeface="MS PGothic" charset="0"/>
              </a:defRPr>
            </a:lvl1pPr>
            <a:lvl2pPr eaLnBrk="0" hangingPunct="0">
              <a:defRPr sz="2400">
                <a:solidFill>
                  <a:schemeClr val="tx1"/>
                </a:solidFill>
                <a:latin typeface="Arial" charset="0"/>
                <a:ea typeface="MS PGothic" charset="0"/>
                <a:cs typeface="MS PGothic" charset="0"/>
              </a:defRPr>
            </a:lvl2pPr>
            <a:lvl3pPr eaLnBrk="0" hangingPunct="0">
              <a:defRPr sz="2400">
                <a:solidFill>
                  <a:schemeClr val="tx1"/>
                </a:solidFill>
                <a:latin typeface="Arial" charset="0"/>
                <a:ea typeface="MS PGothic" charset="0"/>
                <a:cs typeface="MS PGothic" charset="0"/>
              </a:defRPr>
            </a:lvl3pPr>
            <a:lvl4pPr eaLnBrk="0" hangingPunct="0">
              <a:defRPr sz="2400">
                <a:solidFill>
                  <a:schemeClr val="tx1"/>
                </a:solidFill>
                <a:latin typeface="Arial" charset="0"/>
                <a:ea typeface="MS PGothic" charset="0"/>
                <a:cs typeface="MS PGothic" charset="0"/>
              </a:defRPr>
            </a:lvl4pPr>
            <a:lvl5pPr eaLnBrk="0" hangingPunct="0">
              <a:defRPr sz="2400">
                <a:solidFill>
                  <a:schemeClr val="tx1"/>
                </a:solidFill>
                <a:latin typeface="Arial" charset="0"/>
                <a:ea typeface="MS PGothic" charset="0"/>
                <a:cs typeface="MS PGothic" charset="0"/>
              </a:defRPr>
            </a:lvl5pPr>
            <a:lvl6pPr eaLnBrk="0" fontAlgn="base" hangingPunct="0">
              <a:spcBef>
                <a:spcPct val="0"/>
              </a:spcBef>
              <a:spcAft>
                <a:spcPct val="0"/>
              </a:spcAft>
              <a:defRPr sz="2400">
                <a:solidFill>
                  <a:schemeClr val="tx1"/>
                </a:solidFill>
                <a:latin typeface="Arial" charset="0"/>
                <a:ea typeface="MS PGothic" charset="0"/>
                <a:cs typeface="MS PGothic" charset="0"/>
              </a:defRPr>
            </a:lvl6pPr>
            <a:lvl7pPr eaLnBrk="0" fontAlgn="base" hangingPunct="0">
              <a:spcBef>
                <a:spcPct val="0"/>
              </a:spcBef>
              <a:spcAft>
                <a:spcPct val="0"/>
              </a:spcAft>
              <a:defRPr sz="2400">
                <a:solidFill>
                  <a:schemeClr val="tx1"/>
                </a:solidFill>
                <a:latin typeface="Arial" charset="0"/>
                <a:ea typeface="MS PGothic" charset="0"/>
                <a:cs typeface="MS PGothic" charset="0"/>
              </a:defRPr>
            </a:lvl7pPr>
            <a:lvl8pPr eaLnBrk="0" fontAlgn="base" hangingPunct="0">
              <a:spcBef>
                <a:spcPct val="0"/>
              </a:spcBef>
              <a:spcAft>
                <a:spcPct val="0"/>
              </a:spcAft>
              <a:defRPr sz="2400">
                <a:solidFill>
                  <a:schemeClr val="tx1"/>
                </a:solidFill>
                <a:latin typeface="Arial" charset="0"/>
                <a:ea typeface="MS PGothic" charset="0"/>
                <a:cs typeface="MS PGothic" charset="0"/>
              </a:defRPr>
            </a:lvl8pPr>
            <a:lvl9pPr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nSpc>
                <a:spcPct val="90000"/>
              </a:lnSpc>
              <a:spcBef>
                <a:spcPct val="20000"/>
              </a:spcBef>
              <a:defRPr/>
            </a:pPr>
            <a:r>
              <a:rPr lang="en-US" sz="1400" dirty="0" smtClean="0">
                <a:cs typeface="Arial" charset="0"/>
              </a:rPr>
              <a:t>ERP</a:t>
            </a:r>
            <a:endParaRPr lang="en-US" sz="1400" dirty="0">
              <a:cs typeface="Arial"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r>
              <a:rPr lang="en-US">
                <a:latin typeface="Arial" charset="0"/>
                <a:ea typeface="ＭＳ Ｐゴシック" charset="0"/>
              </a:rPr>
              <a:t>Example Use Cases</a:t>
            </a:r>
            <a:br>
              <a:rPr lang="en-US">
                <a:latin typeface="Arial" charset="0"/>
                <a:ea typeface="ＭＳ Ｐゴシック" charset="0"/>
              </a:rPr>
            </a:br>
            <a:endParaRPr lang="en-US">
              <a:latin typeface="Arial" charset="0"/>
              <a:ea typeface="ＭＳ Ｐゴシック" charset="0"/>
            </a:endParaRPr>
          </a:p>
        </p:txBody>
      </p:sp>
      <p:sp>
        <p:nvSpPr>
          <p:cNvPr id="55298" name="TextBox 6"/>
          <p:cNvSpPr txBox="1">
            <a:spLocks noChangeArrowheads="1"/>
          </p:cNvSpPr>
          <p:nvPr/>
        </p:nvSpPr>
        <p:spPr bwMode="auto">
          <a:xfrm>
            <a:off x="1044575" y="3509963"/>
            <a:ext cx="2540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a:solidFill>
                  <a:srgbClr val="01052B"/>
                </a:solidFill>
                <a:ea typeface="MS PGothic" charset="0"/>
                <a:cs typeface="MS PGothic" charset="0"/>
              </a:rPr>
              <a:t>Innovate</a:t>
            </a:r>
          </a:p>
        </p:txBody>
      </p:sp>
      <p:sp>
        <p:nvSpPr>
          <p:cNvPr id="55299" name="TextBox 7"/>
          <p:cNvSpPr txBox="1">
            <a:spLocks noChangeArrowheads="1"/>
          </p:cNvSpPr>
          <p:nvPr/>
        </p:nvSpPr>
        <p:spPr bwMode="auto">
          <a:xfrm>
            <a:off x="298450" y="3962400"/>
            <a:ext cx="403225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8275" indent="-168275"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nSpc>
                <a:spcPct val="90000"/>
              </a:lnSpc>
              <a:spcAft>
                <a:spcPct val="20000"/>
              </a:spcAft>
              <a:buClr>
                <a:schemeClr val="tx1"/>
              </a:buClr>
              <a:buFont typeface="Wingdings" charset="0"/>
              <a:buChar char="§"/>
            </a:pPr>
            <a:r>
              <a:rPr lang="en-US" sz="1700" dirty="0">
                <a:ea typeface="MS PGothic" charset="0"/>
                <a:cs typeface="MS PGothic" charset="0"/>
              </a:rPr>
              <a:t>Ten</a:t>
            </a:r>
            <a:r>
              <a:rPr lang="ja-JP" altLang="en-US" sz="1700" dirty="0">
                <a:ea typeface="MS PGothic" charset="0"/>
                <a:cs typeface="MS PGothic" charset="0"/>
              </a:rPr>
              <a:t>’</a:t>
            </a:r>
            <a:r>
              <a:rPr lang="en-US" altLang="ja-JP" sz="1700" dirty="0">
                <a:ea typeface="MS PGothic" charset="0"/>
                <a:cs typeface="MS PGothic" charset="0"/>
              </a:rPr>
              <a:t>s of thousands applications and 100</a:t>
            </a:r>
            <a:r>
              <a:rPr lang="ja-JP" altLang="en-US" sz="1700" dirty="0">
                <a:ea typeface="MS PGothic" charset="0"/>
                <a:cs typeface="MS PGothic" charset="0"/>
              </a:rPr>
              <a:t>’</a:t>
            </a:r>
            <a:r>
              <a:rPr lang="en-US" altLang="ja-JP" sz="1700" dirty="0">
                <a:ea typeface="MS PGothic" charset="0"/>
                <a:cs typeface="MS PGothic" charset="0"/>
              </a:rPr>
              <a:t>s tuned and optimized for PureFlex</a:t>
            </a:r>
          </a:p>
          <a:p>
            <a:pPr eaLnBrk="1" hangingPunct="1">
              <a:lnSpc>
                <a:spcPct val="95000"/>
              </a:lnSpc>
              <a:spcAft>
                <a:spcPct val="40000"/>
              </a:spcAft>
              <a:buFont typeface="Arial" charset="0"/>
              <a:buChar char="•"/>
            </a:pPr>
            <a:r>
              <a:rPr lang="en-US" sz="1700" dirty="0">
                <a:ea typeface="MS PGothic" charset="0"/>
                <a:cs typeface="MS PGothic" charset="0"/>
              </a:rPr>
              <a:t>Faster time to value</a:t>
            </a:r>
          </a:p>
          <a:p>
            <a:pPr eaLnBrk="1" hangingPunct="1">
              <a:lnSpc>
                <a:spcPct val="95000"/>
              </a:lnSpc>
              <a:spcAft>
                <a:spcPct val="40000"/>
              </a:spcAft>
              <a:buFont typeface="Arial" charset="0"/>
              <a:buChar char="•"/>
            </a:pPr>
            <a:r>
              <a:rPr lang="en-US" sz="1700" dirty="0">
                <a:ea typeface="MS PGothic" charset="0"/>
                <a:cs typeface="MS PGothic" charset="0"/>
              </a:rPr>
              <a:t>Simplify procurement</a:t>
            </a:r>
          </a:p>
          <a:p>
            <a:pPr eaLnBrk="1" hangingPunct="1">
              <a:lnSpc>
                <a:spcPct val="95000"/>
              </a:lnSpc>
              <a:spcAft>
                <a:spcPct val="40000"/>
              </a:spcAft>
              <a:buFont typeface="Arial" charset="0"/>
              <a:buChar char="•"/>
            </a:pPr>
            <a:r>
              <a:rPr lang="en-US" sz="1700" dirty="0">
                <a:ea typeface="MS PGothic" charset="0"/>
                <a:cs typeface="MS PGothic" charset="0"/>
              </a:rPr>
              <a:t>Rapid deployment and development</a:t>
            </a:r>
          </a:p>
        </p:txBody>
      </p:sp>
      <p:sp>
        <p:nvSpPr>
          <p:cNvPr id="55300" name="TextBox 4"/>
          <p:cNvSpPr txBox="1">
            <a:spLocks noChangeArrowheads="1"/>
          </p:cNvSpPr>
          <p:nvPr/>
        </p:nvSpPr>
        <p:spPr bwMode="auto">
          <a:xfrm>
            <a:off x="5559425" y="3509963"/>
            <a:ext cx="22955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a:solidFill>
                  <a:srgbClr val="01052B"/>
                </a:solidFill>
                <a:ea typeface="MS PGothic" charset="0"/>
                <a:cs typeface="MS PGothic" charset="0"/>
              </a:rPr>
              <a:t>Cloud</a:t>
            </a:r>
          </a:p>
        </p:txBody>
      </p:sp>
      <p:sp>
        <p:nvSpPr>
          <p:cNvPr id="55301" name="TextBox 5"/>
          <p:cNvSpPr txBox="1">
            <a:spLocks noChangeArrowheads="1"/>
          </p:cNvSpPr>
          <p:nvPr/>
        </p:nvSpPr>
        <p:spPr bwMode="auto">
          <a:xfrm>
            <a:off x="4691063" y="3962400"/>
            <a:ext cx="403225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90513" indent="-290513"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spcBef>
                <a:spcPct val="20000"/>
              </a:spcBef>
              <a:spcAft>
                <a:spcPct val="20000"/>
              </a:spcAft>
              <a:buFont typeface="Arial" charset="0"/>
              <a:buChar char="•"/>
            </a:pPr>
            <a:r>
              <a:rPr lang="en-US" sz="1700">
                <a:ea typeface="MS PGothic" charset="0"/>
                <a:cs typeface="MS PGothic" charset="0"/>
              </a:rPr>
              <a:t>SmartCloud Entry</a:t>
            </a:r>
          </a:p>
          <a:p>
            <a:pPr eaLnBrk="1" hangingPunct="1">
              <a:lnSpc>
                <a:spcPct val="90000"/>
              </a:lnSpc>
              <a:spcBef>
                <a:spcPct val="20000"/>
              </a:spcBef>
              <a:spcAft>
                <a:spcPct val="20000"/>
              </a:spcAft>
              <a:buFont typeface="Arial" charset="0"/>
              <a:buChar char="•"/>
            </a:pPr>
            <a:r>
              <a:rPr lang="en-US" sz="1700">
                <a:ea typeface="MS PGothic" charset="0"/>
                <a:cs typeface="MS PGothic" charset="0"/>
              </a:rPr>
              <a:t>Dynamic resource allocation eliminates time spent re-provisioning</a:t>
            </a:r>
          </a:p>
          <a:p>
            <a:pPr eaLnBrk="1" hangingPunct="1">
              <a:lnSpc>
                <a:spcPct val="90000"/>
              </a:lnSpc>
              <a:spcBef>
                <a:spcPct val="20000"/>
              </a:spcBef>
              <a:spcAft>
                <a:spcPct val="20000"/>
              </a:spcAft>
              <a:buFont typeface="Arial" charset="0"/>
              <a:buChar char="•"/>
            </a:pPr>
            <a:r>
              <a:rPr lang="en-US" sz="1700">
                <a:ea typeface="MS PGothic" charset="0"/>
                <a:cs typeface="MS PGothic" charset="0"/>
              </a:rPr>
              <a:t>Built in metering, billing, approvals</a:t>
            </a:r>
          </a:p>
          <a:p>
            <a:pPr eaLnBrk="1" hangingPunct="1">
              <a:lnSpc>
                <a:spcPct val="90000"/>
              </a:lnSpc>
              <a:spcBef>
                <a:spcPct val="20000"/>
              </a:spcBef>
              <a:spcAft>
                <a:spcPct val="20000"/>
              </a:spcAft>
              <a:buFont typeface="Arial" charset="0"/>
              <a:buChar char="•"/>
            </a:pPr>
            <a:r>
              <a:rPr lang="en-US" sz="1700">
                <a:ea typeface="MS PGothic" charset="0"/>
                <a:cs typeface="MS PGothic" charset="0"/>
              </a:rPr>
              <a:t>Improved agility, greater utilization</a:t>
            </a:r>
          </a:p>
        </p:txBody>
      </p:sp>
      <p:cxnSp>
        <p:nvCxnSpPr>
          <p:cNvPr id="8" name="Straight Connector 7"/>
          <p:cNvCxnSpPr/>
          <p:nvPr/>
        </p:nvCxnSpPr>
        <p:spPr>
          <a:xfrm>
            <a:off x="4572000" y="1416050"/>
            <a:ext cx="0" cy="4757738"/>
          </a:xfrm>
          <a:prstGeom prst="line">
            <a:avLst/>
          </a:prstGeom>
        </p:spPr>
        <p:style>
          <a:lnRef idx="2">
            <a:schemeClr val="accent1"/>
          </a:lnRef>
          <a:fillRef idx="0">
            <a:schemeClr val="accent1"/>
          </a:fillRef>
          <a:effectRef idx="1">
            <a:schemeClr val="accent1"/>
          </a:effectRef>
          <a:fontRef idx="minor">
            <a:schemeClr val="tx1"/>
          </a:fontRef>
        </p:style>
      </p:cxnSp>
      <p:grpSp>
        <p:nvGrpSpPr>
          <p:cNvPr id="55303" name="Group 198"/>
          <p:cNvGrpSpPr>
            <a:grpSpLocks/>
          </p:cNvGrpSpPr>
          <p:nvPr/>
        </p:nvGrpSpPr>
        <p:grpSpPr bwMode="auto">
          <a:xfrm>
            <a:off x="330200" y="1422400"/>
            <a:ext cx="3968750" cy="1444625"/>
            <a:chOff x="0" y="2910"/>
            <a:chExt cx="5732" cy="1084"/>
          </a:xfrm>
        </p:grpSpPr>
        <p:pic>
          <p:nvPicPr>
            <p:cNvPr id="55318" name="Picture 199" descr="DPS Logo_DSC01178"/>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011" y="3280"/>
              <a:ext cx="381"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19" name="Picture 200" descr="SmarterAnalytics"/>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48" y="3022"/>
              <a:ext cx="544" cy="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20" name="Picture 2" descr="C:\Documents and Settings\Administrator\Desktop\Logokeyword-grand.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035" y="3324"/>
              <a:ext cx="283" cy="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21" name="Picture 3" descr="C:\Documents and Settings\Administrator\Desktop\InnovationGroupLogoRGB.jp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646" y="3149"/>
              <a:ext cx="29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22" name="Picture 8" descr="C:\Documents and Settings\Administrator\Desktop\Logo Groupe HARDIS hd.jp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2715" y="2910"/>
              <a:ext cx="389"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23" name="Picture 13" descr="C:\Documents and Settings\Administrator\Desktop\MONTRAN LOGO.jpg"/>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2645" y="3359"/>
              <a:ext cx="242" cy="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24" name="Picture 16" descr="C:\Documents and Settings\Administrator\Desktop\SwordCiboodle_strap2011.jpg"/>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3210" y="3905"/>
              <a:ext cx="330" cy="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25" name="Picture 27" descr="C:\Documents and Settings\Administrator\Desktop\CT_logo_left.jpg"/>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4391" y="3534"/>
              <a:ext cx="45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26" name="Picture 4" descr="C:\Documents and Settings\Administrator\Desktop\fundtech_logo_2010whitetagline_hires.jpg"/>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5223" y="3058"/>
              <a:ext cx="320"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27" name="Picture 5" descr="C:\Documents and Settings\Administrator\Desktop\Earnix_logo_S.jpg"/>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4316" y="3244"/>
              <a:ext cx="340"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28" name="Picture 6" descr="C:\Documents and Settings\Administrator\Desktop\MSIT-Logo.jpg"/>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2859" y="3880"/>
              <a:ext cx="267"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29" name="Picture 11" descr="C:\Documents and Settings\Administrator\Desktop\kony_logo_hi_res.jpg"/>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5486" y="2910"/>
              <a:ext cx="246" cy="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30" name="Picture 12" descr="C:\Documents and Settings\Administrator\Desktop\silanis_logo_newtagline_CMYK_300dpi.jpg"/>
            <p:cNvPicPr>
              <a:picLocks noChangeAspect="1" noChangeArrowheads="1"/>
            </p:cNvPicPr>
            <p:nvPr/>
          </p:nvPicPr>
          <p:blipFill>
            <a:blip r:embed="rId14" cstate="print">
              <a:extLst>
                <a:ext uri="{28A0092B-C50C-407E-A947-70E740481C1C}">
                  <a14:useLocalDpi xmlns:a14="http://schemas.microsoft.com/office/drawing/2010/main"/>
                </a:ext>
              </a:extLst>
            </a:blip>
            <a:srcRect/>
            <a:stretch>
              <a:fillRect/>
            </a:stretch>
          </p:blipFill>
          <p:spPr bwMode="auto">
            <a:xfrm>
              <a:off x="3806" y="3323"/>
              <a:ext cx="314" cy="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31" name="Picture 19" descr="C:\Documents and Settings\Administrator\Desktop\CrossView_Color Logo.jpg"/>
            <p:cNvPicPr>
              <a:picLocks noChangeAspect="1" noChangeArrowheads="1"/>
            </p:cNvPicPr>
            <p:nvPr/>
          </p:nvPicPr>
          <p:blipFill>
            <a:blip r:embed="rId15" cstate="print">
              <a:extLst>
                <a:ext uri="{28A0092B-C50C-407E-A947-70E740481C1C}">
                  <a14:useLocalDpi xmlns:a14="http://schemas.microsoft.com/office/drawing/2010/main"/>
                </a:ext>
              </a:extLst>
            </a:blip>
            <a:srcRect/>
            <a:stretch>
              <a:fillRect/>
            </a:stretch>
          </p:blipFill>
          <p:spPr bwMode="auto">
            <a:xfrm>
              <a:off x="4706" y="2910"/>
              <a:ext cx="419"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32" name="Picture 213" descr="IDP Final Logo"/>
            <p:cNvPicPr>
              <a:picLocks noChangeAspect="1" noChangeArrowheads="1"/>
            </p:cNvPicPr>
            <p:nvPr/>
          </p:nvPicPr>
          <p:blipFill>
            <a:blip r:embed="rId16" cstate="print">
              <a:extLst>
                <a:ext uri="{28A0092B-C50C-407E-A947-70E740481C1C}">
                  <a14:useLocalDpi xmlns:a14="http://schemas.microsoft.com/office/drawing/2010/main"/>
                </a:ext>
              </a:extLst>
            </a:blip>
            <a:srcRect/>
            <a:stretch>
              <a:fillRect/>
            </a:stretch>
          </p:blipFill>
          <p:spPr bwMode="auto">
            <a:xfrm>
              <a:off x="4411" y="3366"/>
              <a:ext cx="146"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33" name="Picture 214"/>
            <p:cNvPicPr>
              <a:picLocks noChangeAspect="1" noChangeArrowheads="1"/>
            </p:cNvPicPr>
            <p:nvPr/>
          </p:nvPicPr>
          <p:blipFill>
            <a:blip r:embed="rId17" cstate="print">
              <a:extLst>
                <a:ext uri="{28A0092B-C50C-407E-A947-70E740481C1C}">
                  <a14:useLocalDpi xmlns:a14="http://schemas.microsoft.com/office/drawing/2010/main"/>
                </a:ext>
              </a:extLst>
            </a:blip>
            <a:srcRect/>
            <a:stretch>
              <a:fillRect/>
            </a:stretch>
          </p:blipFill>
          <p:spPr bwMode="auto">
            <a:xfrm>
              <a:off x="5179" y="2910"/>
              <a:ext cx="256" cy="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34" name="Picture 215"/>
            <p:cNvPicPr>
              <a:picLocks noChangeAspect="1" noChangeArrowheads="1"/>
            </p:cNvPicPr>
            <p:nvPr/>
          </p:nvPicPr>
          <p:blipFill>
            <a:blip r:embed="rId18">
              <a:extLst>
                <a:ext uri="{28A0092B-C50C-407E-A947-70E740481C1C}">
                  <a14:useLocalDpi xmlns:a14="http://schemas.microsoft.com/office/drawing/2010/main"/>
                </a:ext>
              </a:extLst>
            </a:blip>
            <a:srcRect/>
            <a:stretch>
              <a:fillRect/>
            </a:stretch>
          </p:blipFill>
          <p:spPr bwMode="auto">
            <a:xfrm>
              <a:off x="1374" y="3475"/>
              <a:ext cx="308"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rnd">
                  <a:solidFill>
                    <a:srgbClr val="000000"/>
                  </a:solidFill>
                  <a:prstDash val="sysDot"/>
                  <a:miter lim="800000"/>
                  <a:headEnd/>
                  <a:tailEnd/>
                </a14:hiddenLine>
              </a:ext>
            </a:extLst>
          </p:spPr>
        </p:pic>
        <p:pic>
          <p:nvPicPr>
            <p:cNvPr id="55335" name="Picture 216"/>
            <p:cNvPicPr>
              <a:picLocks noChangeAspect="1" noChangeArrowheads="1"/>
            </p:cNvPicPr>
            <p:nvPr/>
          </p:nvPicPr>
          <p:blipFill>
            <a:blip r:embed="rId19">
              <a:extLst>
                <a:ext uri="{28A0092B-C50C-407E-A947-70E740481C1C}">
                  <a14:useLocalDpi xmlns:a14="http://schemas.microsoft.com/office/drawing/2010/main"/>
                </a:ext>
              </a:extLst>
            </a:blip>
            <a:srcRect/>
            <a:stretch>
              <a:fillRect/>
            </a:stretch>
          </p:blipFill>
          <p:spPr bwMode="auto">
            <a:xfrm>
              <a:off x="5472" y="3184"/>
              <a:ext cx="225"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rnd">
                  <a:solidFill>
                    <a:srgbClr val="000000"/>
                  </a:solidFill>
                  <a:prstDash val="sysDot"/>
                  <a:miter lim="800000"/>
                  <a:headEnd/>
                  <a:tailEnd/>
                </a14:hiddenLine>
              </a:ext>
            </a:extLst>
          </p:spPr>
        </p:pic>
        <p:pic>
          <p:nvPicPr>
            <p:cNvPr id="55336" name="Picture 7" descr="C:\Documents and Settings\Administrator\Desktop\Logo SAB Couleur (RVB).jpg"/>
            <p:cNvPicPr>
              <a:picLocks noChangeAspect="1" noChangeArrowheads="1"/>
            </p:cNvPicPr>
            <p:nvPr/>
          </p:nvPicPr>
          <p:blipFill>
            <a:blip r:embed="rId20" cstate="print">
              <a:extLst>
                <a:ext uri="{28A0092B-C50C-407E-A947-70E740481C1C}">
                  <a14:useLocalDpi xmlns:a14="http://schemas.microsoft.com/office/drawing/2010/main"/>
                </a:ext>
              </a:extLst>
            </a:blip>
            <a:srcRect/>
            <a:stretch>
              <a:fillRect/>
            </a:stretch>
          </p:blipFill>
          <p:spPr bwMode="auto">
            <a:xfrm>
              <a:off x="2928" y="3300"/>
              <a:ext cx="251"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37" name="Picture 21" descr="C:\Documents and Settings\Administrator\Desktop\Reflexis_Logo_600dpi_centered.jpg"/>
            <p:cNvPicPr>
              <a:picLocks noChangeAspect="1" noChangeArrowheads="1"/>
            </p:cNvPicPr>
            <p:nvPr/>
          </p:nvPicPr>
          <p:blipFill>
            <a:blip r:embed="rId21" cstate="print">
              <a:extLst>
                <a:ext uri="{28A0092B-C50C-407E-A947-70E740481C1C}">
                  <a14:useLocalDpi xmlns:a14="http://schemas.microsoft.com/office/drawing/2010/main"/>
                </a:ext>
              </a:extLst>
            </a:blip>
            <a:srcRect/>
            <a:stretch>
              <a:fillRect/>
            </a:stretch>
          </p:blipFill>
          <p:spPr bwMode="auto">
            <a:xfrm>
              <a:off x="3495" y="3575"/>
              <a:ext cx="324" cy="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38" name="Picture 25" descr="C:\Documents and Settings\Administrator\Desktop\Silvermoon_logo_300dpi-01.jpg"/>
            <p:cNvPicPr>
              <a:picLocks noChangeAspect="1" noChangeArrowheads="1"/>
            </p:cNvPicPr>
            <p:nvPr/>
          </p:nvPicPr>
          <p:blipFill>
            <a:blip r:embed="rId22" cstate="print">
              <a:extLst>
                <a:ext uri="{28A0092B-C50C-407E-A947-70E740481C1C}">
                  <a14:useLocalDpi xmlns:a14="http://schemas.microsoft.com/office/drawing/2010/main"/>
                </a:ext>
              </a:extLst>
            </a:blip>
            <a:srcRect/>
            <a:stretch>
              <a:fillRect/>
            </a:stretch>
          </p:blipFill>
          <p:spPr bwMode="auto">
            <a:xfrm>
              <a:off x="4846" y="3899"/>
              <a:ext cx="361" cy="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39" name="Picture 26" descr="C:\Documents and Settings\Administrator\Desktop\Diasoft_logo.jpg"/>
            <p:cNvPicPr>
              <a:picLocks noChangeAspect="1" noChangeArrowheads="1"/>
            </p:cNvPicPr>
            <p:nvPr/>
          </p:nvPicPr>
          <p:blipFill>
            <a:blip r:embed="rId23">
              <a:extLst>
                <a:ext uri="{28A0092B-C50C-407E-A947-70E740481C1C}">
                  <a14:useLocalDpi xmlns:a14="http://schemas.microsoft.com/office/drawing/2010/main"/>
                </a:ext>
              </a:extLst>
            </a:blip>
            <a:srcRect/>
            <a:stretch>
              <a:fillRect/>
            </a:stretch>
          </p:blipFill>
          <p:spPr bwMode="auto">
            <a:xfrm>
              <a:off x="4873" y="3616"/>
              <a:ext cx="36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40" name="Picture 28" descr="C:\Documents and Settings\Administrator\Desktop\new_logo8.jpg"/>
            <p:cNvPicPr>
              <a:picLocks noChangeAspect="1" noChangeArrowheads="1"/>
            </p:cNvPicPr>
            <p:nvPr/>
          </p:nvPicPr>
          <p:blipFill>
            <a:blip r:embed="rId24" cstate="print">
              <a:extLst>
                <a:ext uri="{28A0092B-C50C-407E-A947-70E740481C1C}">
                  <a14:useLocalDpi xmlns:a14="http://schemas.microsoft.com/office/drawing/2010/main"/>
                </a:ext>
              </a:extLst>
            </a:blip>
            <a:srcRect/>
            <a:stretch>
              <a:fillRect/>
            </a:stretch>
          </p:blipFill>
          <p:spPr bwMode="auto">
            <a:xfrm>
              <a:off x="2965" y="3723"/>
              <a:ext cx="394"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41" name="Picture 30" descr="C:\Documents and Settings\Administrator\Desktop\aviarc.jpg"/>
            <p:cNvPicPr>
              <a:picLocks noChangeAspect="1" noChangeArrowheads="1"/>
            </p:cNvPicPr>
            <p:nvPr/>
          </p:nvPicPr>
          <p:blipFill>
            <a:blip r:embed="rId25" cstate="print">
              <a:extLst>
                <a:ext uri="{28A0092B-C50C-407E-A947-70E740481C1C}">
                  <a14:useLocalDpi xmlns:a14="http://schemas.microsoft.com/office/drawing/2010/main"/>
                </a:ext>
              </a:extLst>
            </a:blip>
            <a:srcRect/>
            <a:stretch>
              <a:fillRect/>
            </a:stretch>
          </p:blipFill>
          <p:spPr bwMode="auto">
            <a:xfrm>
              <a:off x="4534" y="3602"/>
              <a:ext cx="317" cy="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42" name="Picture 223" descr="Alphinat"/>
            <p:cNvPicPr>
              <a:picLocks noChangeAspect="1" noChangeArrowheads="1"/>
            </p:cNvPicPr>
            <p:nvPr/>
          </p:nvPicPr>
          <p:blipFill>
            <a:blip r:embed="rId26" cstate="print">
              <a:extLst>
                <a:ext uri="{28A0092B-C50C-407E-A947-70E740481C1C}">
                  <a14:useLocalDpi xmlns:a14="http://schemas.microsoft.com/office/drawing/2010/main"/>
                </a:ext>
              </a:extLst>
            </a:blip>
            <a:srcRect/>
            <a:stretch>
              <a:fillRect/>
            </a:stretch>
          </p:blipFill>
          <p:spPr bwMode="auto">
            <a:xfrm>
              <a:off x="4777" y="3731"/>
              <a:ext cx="441"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43" name="Picture 224" descr="Cincom logo 30-25x13-25"/>
            <p:cNvPicPr>
              <a:picLocks noChangeAspect="1" noChangeArrowheads="1"/>
            </p:cNvPicPr>
            <p:nvPr/>
          </p:nvPicPr>
          <p:blipFill>
            <a:blip r:embed="rId27" cstate="print">
              <a:extLst>
                <a:ext uri="{28A0092B-C50C-407E-A947-70E740481C1C}">
                  <a14:useLocalDpi xmlns:a14="http://schemas.microsoft.com/office/drawing/2010/main"/>
                </a:ext>
              </a:extLst>
            </a:blip>
            <a:srcRect/>
            <a:stretch>
              <a:fillRect/>
            </a:stretch>
          </p:blipFill>
          <p:spPr bwMode="auto">
            <a:xfrm>
              <a:off x="1427" y="3560"/>
              <a:ext cx="369"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44" name="Picture 225" descr="Comviva_logoJPEG"/>
            <p:cNvPicPr>
              <a:picLocks noChangeAspect="1" noChangeArrowheads="1"/>
            </p:cNvPicPr>
            <p:nvPr/>
          </p:nvPicPr>
          <p:blipFill>
            <a:blip r:embed="rId28" cstate="print">
              <a:extLst>
                <a:ext uri="{28A0092B-C50C-407E-A947-70E740481C1C}">
                  <a14:useLocalDpi xmlns:a14="http://schemas.microsoft.com/office/drawing/2010/main"/>
                </a:ext>
              </a:extLst>
            </a:blip>
            <a:srcRect/>
            <a:stretch>
              <a:fillRect/>
            </a:stretch>
          </p:blipFill>
          <p:spPr bwMode="auto">
            <a:xfrm>
              <a:off x="1850" y="3758"/>
              <a:ext cx="370" cy="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45" name="Picture 226" descr="MA_295"/>
            <p:cNvPicPr>
              <a:picLocks noChangeAspect="1" noChangeArrowheads="1"/>
            </p:cNvPicPr>
            <p:nvPr/>
          </p:nvPicPr>
          <p:blipFill>
            <a:blip r:embed="rId29" cstate="print">
              <a:extLst>
                <a:ext uri="{28A0092B-C50C-407E-A947-70E740481C1C}">
                  <a14:useLocalDpi xmlns:a14="http://schemas.microsoft.com/office/drawing/2010/main"/>
                </a:ext>
              </a:extLst>
            </a:blip>
            <a:srcRect/>
            <a:stretch>
              <a:fillRect/>
            </a:stretch>
          </p:blipFill>
          <p:spPr bwMode="auto">
            <a:xfrm>
              <a:off x="4360" y="3916"/>
              <a:ext cx="392"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46" name="Picture 227" descr="NewFundamoLogo"/>
            <p:cNvPicPr>
              <a:picLocks noChangeAspect="1" noChangeArrowheads="1"/>
            </p:cNvPicPr>
            <p:nvPr/>
          </p:nvPicPr>
          <p:blipFill>
            <a:blip r:embed="rId30" cstate="print">
              <a:extLst>
                <a:ext uri="{28A0092B-C50C-407E-A947-70E740481C1C}">
                  <a14:useLocalDpi xmlns:a14="http://schemas.microsoft.com/office/drawing/2010/main"/>
                </a:ext>
              </a:extLst>
            </a:blip>
            <a:srcRect/>
            <a:stretch>
              <a:fillRect/>
            </a:stretch>
          </p:blipFill>
          <p:spPr bwMode="auto">
            <a:xfrm>
              <a:off x="2581" y="3723"/>
              <a:ext cx="349"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47" name="Picture 228" descr="Works basic"/>
            <p:cNvPicPr>
              <a:picLocks noChangeAspect="1" noChangeArrowheads="1"/>
            </p:cNvPicPr>
            <p:nvPr/>
          </p:nvPicPr>
          <p:blipFill>
            <a:blip r:embed="rId31" cstate="print">
              <a:extLst>
                <a:ext uri="{28A0092B-C50C-407E-A947-70E740481C1C}">
                  <a14:useLocalDpi xmlns:a14="http://schemas.microsoft.com/office/drawing/2010/main"/>
                </a:ext>
              </a:extLst>
            </a:blip>
            <a:srcRect/>
            <a:stretch>
              <a:fillRect/>
            </a:stretch>
          </p:blipFill>
          <p:spPr bwMode="auto">
            <a:xfrm>
              <a:off x="4416" y="2910"/>
              <a:ext cx="263"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48" name="Picture 229" descr="OMNI 930x310"/>
            <p:cNvPicPr>
              <a:picLocks noChangeAspect="1" noChangeArrowheads="1"/>
            </p:cNvPicPr>
            <p:nvPr/>
          </p:nvPicPr>
          <p:blipFill>
            <a:blip r:embed="rId32" cstate="print">
              <a:extLst>
                <a:ext uri="{28A0092B-C50C-407E-A947-70E740481C1C}">
                  <a14:useLocalDpi xmlns:a14="http://schemas.microsoft.com/office/drawing/2010/main"/>
                </a:ext>
              </a:extLst>
            </a:blip>
            <a:srcRect/>
            <a:stretch>
              <a:fillRect/>
            </a:stretch>
          </p:blipFill>
          <p:spPr bwMode="auto">
            <a:xfrm>
              <a:off x="3058" y="3041"/>
              <a:ext cx="284"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49" name="Picture 230" descr="Miracom_logo"/>
            <p:cNvPicPr>
              <a:picLocks noChangeAspect="1" noChangeArrowheads="1"/>
            </p:cNvPicPr>
            <p:nvPr/>
          </p:nvPicPr>
          <p:blipFill>
            <a:blip r:embed="rId33" cstate="print">
              <a:extLst>
                <a:ext uri="{28A0092B-C50C-407E-A947-70E740481C1C}">
                  <a14:useLocalDpi xmlns:a14="http://schemas.microsoft.com/office/drawing/2010/main"/>
                </a:ext>
              </a:extLst>
            </a:blip>
            <a:srcRect/>
            <a:stretch>
              <a:fillRect/>
            </a:stretch>
          </p:blipFill>
          <p:spPr bwMode="auto">
            <a:xfrm>
              <a:off x="5291" y="3572"/>
              <a:ext cx="364"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0" name="Picture 231" descr="priceLenz-on-white"/>
            <p:cNvPicPr>
              <a:picLocks noChangeAspect="1" noChangeArrowheads="1"/>
            </p:cNvPicPr>
            <p:nvPr/>
          </p:nvPicPr>
          <p:blipFill>
            <a:blip r:embed="rId34">
              <a:extLst>
                <a:ext uri="{28A0092B-C50C-407E-A947-70E740481C1C}">
                  <a14:useLocalDpi xmlns:a14="http://schemas.microsoft.com/office/drawing/2010/main"/>
                </a:ext>
              </a:extLst>
            </a:blip>
            <a:srcRect/>
            <a:stretch>
              <a:fillRect/>
            </a:stretch>
          </p:blipFill>
          <p:spPr bwMode="auto">
            <a:xfrm>
              <a:off x="1171" y="3768"/>
              <a:ext cx="384" cy="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1" name="Picture 50"/>
            <p:cNvPicPr>
              <a:picLocks noChangeAspect="1" noChangeArrowheads="1"/>
            </p:cNvPicPr>
            <p:nvPr/>
          </p:nvPicPr>
          <p:blipFill>
            <a:blip r:embed="rId35">
              <a:extLst>
                <a:ext uri="{28A0092B-C50C-407E-A947-70E740481C1C}">
                  <a14:useLocalDpi xmlns:a14="http://schemas.microsoft.com/office/drawing/2010/main"/>
                </a:ext>
              </a:extLst>
            </a:blip>
            <a:srcRect/>
            <a:stretch>
              <a:fillRect/>
            </a:stretch>
          </p:blipFill>
          <p:spPr bwMode="auto">
            <a:xfrm>
              <a:off x="3562" y="3878"/>
              <a:ext cx="40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2" name="Picture 233" descr="Company Logo Apius"/>
            <p:cNvPicPr>
              <a:picLocks noChangeAspect="1" noChangeArrowheads="1"/>
            </p:cNvPicPr>
            <p:nvPr/>
          </p:nvPicPr>
          <p:blipFill>
            <a:blip r:embed="rId36" cstate="print">
              <a:extLst>
                <a:ext uri="{28A0092B-C50C-407E-A947-70E740481C1C}">
                  <a14:useLocalDpi xmlns:a14="http://schemas.microsoft.com/office/drawing/2010/main"/>
                </a:ext>
              </a:extLst>
            </a:blip>
            <a:srcRect/>
            <a:stretch>
              <a:fillRect/>
            </a:stretch>
          </p:blipFill>
          <p:spPr bwMode="auto">
            <a:xfrm>
              <a:off x="2936" y="3180"/>
              <a:ext cx="3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3" name="Picture 234"/>
            <p:cNvPicPr>
              <a:picLocks noChangeAspect="1" noChangeArrowheads="1"/>
            </p:cNvPicPr>
            <p:nvPr/>
          </p:nvPicPr>
          <p:blipFill>
            <a:blip r:embed="rId37" cstate="print">
              <a:extLst>
                <a:ext uri="{28A0092B-C50C-407E-A947-70E740481C1C}">
                  <a14:useLocalDpi xmlns:a14="http://schemas.microsoft.com/office/drawing/2010/main"/>
                </a:ext>
              </a:extLst>
            </a:blip>
            <a:srcRect/>
            <a:stretch>
              <a:fillRect/>
            </a:stretch>
          </p:blipFill>
          <p:spPr bwMode="auto">
            <a:xfrm>
              <a:off x="3163" y="2910"/>
              <a:ext cx="290"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4" name="Picture 235"/>
            <p:cNvPicPr>
              <a:picLocks noChangeAspect="1" noChangeArrowheads="1"/>
            </p:cNvPicPr>
            <p:nvPr/>
          </p:nvPicPr>
          <p:blipFill>
            <a:blip r:embed="rId38" cstate="print">
              <a:extLst>
                <a:ext uri="{28A0092B-C50C-407E-A947-70E740481C1C}">
                  <a14:useLocalDpi xmlns:a14="http://schemas.microsoft.com/office/drawing/2010/main"/>
                </a:ext>
              </a:extLst>
            </a:blip>
            <a:srcRect/>
            <a:stretch>
              <a:fillRect/>
            </a:stretch>
          </p:blipFill>
          <p:spPr bwMode="auto">
            <a:xfrm>
              <a:off x="1818" y="3616"/>
              <a:ext cx="34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5" name="Picture 236"/>
            <p:cNvPicPr>
              <a:picLocks noChangeAspect="1" noChangeArrowheads="1"/>
            </p:cNvPicPr>
            <p:nvPr/>
          </p:nvPicPr>
          <p:blipFill>
            <a:blip r:embed="rId39" cstate="print">
              <a:extLst>
                <a:ext uri="{28A0092B-C50C-407E-A947-70E740481C1C}">
                  <a14:useLocalDpi xmlns:a14="http://schemas.microsoft.com/office/drawing/2010/main"/>
                </a:ext>
              </a:extLst>
            </a:blip>
            <a:srcRect/>
            <a:stretch>
              <a:fillRect/>
            </a:stretch>
          </p:blipFill>
          <p:spPr bwMode="auto">
            <a:xfrm>
              <a:off x="3965" y="3196"/>
              <a:ext cx="323"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6" name="Picture 237"/>
            <p:cNvPicPr>
              <a:picLocks noChangeAspect="1" noChangeArrowheads="1"/>
            </p:cNvPicPr>
            <p:nvPr/>
          </p:nvPicPr>
          <p:blipFill>
            <a:blip r:embed="rId40" cstate="print">
              <a:extLst>
                <a:ext uri="{28A0092B-C50C-407E-A947-70E740481C1C}">
                  <a14:useLocalDpi xmlns:a14="http://schemas.microsoft.com/office/drawing/2010/main"/>
                </a:ext>
              </a:extLst>
            </a:blip>
            <a:srcRect/>
            <a:stretch>
              <a:fillRect/>
            </a:stretch>
          </p:blipFill>
          <p:spPr bwMode="auto">
            <a:xfrm>
              <a:off x="3736" y="3776"/>
              <a:ext cx="332" cy="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7" name="Picture 238"/>
            <p:cNvPicPr>
              <a:picLocks noChangeAspect="1" noChangeArrowheads="1"/>
            </p:cNvPicPr>
            <p:nvPr/>
          </p:nvPicPr>
          <p:blipFill>
            <a:blip r:embed="rId41">
              <a:extLst>
                <a:ext uri="{28A0092B-C50C-407E-A947-70E740481C1C}">
                  <a14:useLocalDpi xmlns:a14="http://schemas.microsoft.com/office/drawing/2010/main"/>
                </a:ext>
              </a:extLst>
            </a:blip>
            <a:srcRect/>
            <a:stretch>
              <a:fillRect/>
            </a:stretch>
          </p:blipFill>
          <p:spPr bwMode="auto">
            <a:xfrm>
              <a:off x="3556" y="3461"/>
              <a:ext cx="434"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8" name="Picture 239" descr="exigen logo_small"/>
            <p:cNvPicPr>
              <a:picLocks noChangeAspect="1" noChangeArrowheads="1"/>
            </p:cNvPicPr>
            <p:nvPr/>
          </p:nvPicPr>
          <p:blipFill>
            <a:blip r:embed="rId42" cstate="print">
              <a:extLst>
                <a:ext uri="{28A0092B-C50C-407E-A947-70E740481C1C}">
                  <a14:useLocalDpi xmlns:a14="http://schemas.microsoft.com/office/drawing/2010/main"/>
                </a:ext>
              </a:extLst>
            </a:blip>
            <a:srcRect/>
            <a:stretch>
              <a:fillRect/>
            </a:stretch>
          </p:blipFill>
          <p:spPr bwMode="auto">
            <a:xfrm>
              <a:off x="5270" y="3906"/>
              <a:ext cx="363" cy="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9" name="Picture 240"/>
            <p:cNvPicPr>
              <a:picLocks noChangeAspect="1" noChangeArrowheads="1"/>
            </p:cNvPicPr>
            <p:nvPr/>
          </p:nvPicPr>
          <p:blipFill>
            <a:blip r:embed="rId43" cstate="print">
              <a:extLst>
                <a:ext uri="{28A0092B-C50C-407E-A947-70E740481C1C}">
                  <a14:useLocalDpi xmlns:a14="http://schemas.microsoft.com/office/drawing/2010/main"/>
                </a:ext>
              </a:extLst>
            </a:blip>
            <a:srcRect/>
            <a:stretch>
              <a:fillRect/>
            </a:stretch>
          </p:blipFill>
          <p:spPr bwMode="auto">
            <a:xfrm>
              <a:off x="4986" y="3511"/>
              <a:ext cx="250" cy="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60" name="Picture 241"/>
            <p:cNvPicPr>
              <a:picLocks noChangeAspect="1" noChangeArrowheads="1"/>
            </p:cNvPicPr>
            <p:nvPr/>
          </p:nvPicPr>
          <p:blipFill>
            <a:blip r:embed="rId44" cstate="print">
              <a:extLst>
                <a:ext uri="{28A0092B-C50C-407E-A947-70E740481C1C}">
                  <a14:useLocalDpi xmlns:a14="http://schemas.microsoft.com/office/drawing/2010/main"/>
                </a:ext>
              </a:extLst>
            </a:blip>
            <a:srcRect/>
            <a:stretch>
              <a:fillRect/>
            </a:stretch>
          </p:blipFill>
          <p:spPr bwMode="auto">
            <a:xfrm>
              <a:off x="4637" y="3384"/>
              <a:ext cx="418" cy="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rnd">
                  <a:solidFill>
                    <a:srgbClr val="000000"/>
                  </a:solidFill>
                  <a:prstDash val="sysDot"/>
                  <a:miter lim="800000"/>
                  <a:headEnd/>
                  <a:tailEnd/>
                </a14:hiddenLine>
              </a:ext>
            </a:extLst>
          </p:spPr>
        </p:pic>
        <p:pic>
          <p:nvPicPr>
            <p:cNvPr id="55361" name="Picture 242" descr="3DS_Logotype_RGB_Black"/>
            <p:cNvPicPr>
              <a:picLocks noChangeAspect="1" noChangeArrowheads="1"/>
            </p:cNvPicPr>
            <p:nvPr/>
          </p:nvPicPr>
          <p:blipFill>
            <a:blip r:embed="rId45" cstate="print">
              <a:extLst>
                <a:ext uri="{28A0092B-C50C-407E-A947-70E740481C1C}">
                  <a14:useLocalDpi xmlns:a14="http://schemas.microsoft.com/office/drawing/2010/main"/>
                </a:ext>
              </a:extLst>
            </a:blip>
            <a:srcRect/>
            <a:stretch>
              <a:fillRect/>
            </a:stretch>
          </p:blipFill>
          <p:spPr bwMode="auto">
            <a:xfrm>
              <a:off x="3977" y="3886"/>
              <a:ext cx="386"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62" name="Picture 243" descr="logo_cgi_color"/>
            <p:cNvPicPr>
              <a:picLocks noChangeAspect="1" noChangeArrowheads="1"/>
            </p:cNvPicPr>
            <p:nvPr/>
          </p:nvPicPr>
          <p:blipFill>
            <a:blip r:embed="rId46" cstate="print">
              <a:extLst>
                <a:ext uri="{28A0092B-C50C-407E-A947-70E740481C1C}">
                  <a14:useLocalDpi xmlns:a14="http://schemas.microsoft.com/office/drawing/2010/main"/>
                </a:ext>
              </a:extLst>
            </a:blip>
            <a:srcRect/>
            <a:stretch>
              <a:fillRect/>
            </a:stretch>
          </p:blipFill>
          <p:spPr bwMode="auto">
            <a:xfrm>
              <a:off x="4434" y="3683"/>
              <a:ext cx="238"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63" name="Picture 244" descr="DREGER IT Logo"/>
            <p:cNvPicPr>
              <a:picLocks noChangeAspect="1" noChangeArrowheads="1"/>
            </p:cNvPicPr>
            <p:nvPr/>
          </p:nvPicPr>
          <p:blipFill>
            <a:blip r:embed="rId47" cstate="print">
              <a:extLst>
                <a:ext uri="{28A0092B-C50C-407E-A947-70E740481C1C}">
                  <a14:useLocalDpi xmlns:a14="http://schemas.microsoft.com/office/drawing/2010/main"/>
                </a:ext>
              </a:extLst>
            </a:blip>
            <a:srcRect/>
            <a:stretch>
              <a:fillRect/>
            </a:stretch>
          </p:blipFill>
          <p:spPr bwMode="auto">
            <a:xfrm>
              <a:off x="3330" y="3213"/>
              <a:ext cx="268"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64" name="Picture 245" descr="Ecologic Analytics Logo (new)"/>
            <p:cNvPicPr>
              <a:picLocks noChangeAspect="1" noChangeArrowheads="1"/>
            </p:cNvPicPr>
            <p:nvPr/>
          </p:nvPicPr>
          <p:blipFill>
            <a:blip r:embed="rId48" cstate="print">
              <a:extLst>
                <a:ext uri="{28A0092B-C50C-407E-A947-70E740481C1C}">
                  <a14:useLocalDpi xmlns:a14="http://schemas.microsoft.com/office/drawing/2010/main"/>
                </a:ext>
              </a:extLst>
            </a:blip>
            <a:srcRect/>
            <a:stretch>
              <a:fillRect/>
            </a:stretch>
          </p:blipFill>
          <p:spPr bwMode="auto">
            <a:xfrm>
              <a:off x="1598" y="3330"/>
              <a:ext cx="381" cy="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65" name="Picture 246" descr="EdgeIPK-300dpi=white"/>
            <p:cNvPicPr>
              <a:picLocks noChangeAspect="1" noChangeArrowheads="1"/>
            </p:cNvPicPr>
            <p:nvPr/>
          </p:nvPicPr>
          <p:blipFill>
            <a:blip r:embed="rId49" cstate="print">
              <a:extLst>
                <a:ext uri="{28A0092B-C50C-407E-A947-70E740481C1C}">
                  <a14:useLocalDpi xmlns:a14="http://schemas.microsoft.com/office/drawing/2010/main"/>
                </a:ext>
              </a:extLst>
            </a:blip>
            <a:srcRect/>
            <a:stretch>
              <a:fillRect/>
            </a:stretch>
          </p:blipFill>
          <p:spPr bwMode="auto">
            <a:xfrm>
              <a:off x="3839" y="3597"/>
              <a:ext cx="105"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66" name="Picture 247" descr="GMC"/>
            <p:cNvPicPr>
              <a:picLocks noChangeAspect="1" noChangeArrowheads="1"/>
            </p:cNvPicPr>
            <p:nvPr/>
          </p:nvPicPr>
          <p:blipFill>
            <a:blip r:embed="rId50" cstate="print">
              <a:extLst>
                <a:ext uri="{28A0092B-C50C-407E-A947-70E740481C1C}">
                  <a14:useLocalDpi xmlns:a14="http://schemas.microsoft.com/office/drawing/2010/main"/>
                </a:ext>
              </a:extLst>
            </a:blip>
            <a:srcRect/>
            <a:stretch>
              <a:fillRect/>
            </a:stretch>
          </p:blipFill>
          <p:spPr bwMode="auto">
            <a:xfrm>
              <a:off x="2477" y="3518"/>
              <a:ext cx="264"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67" name="Picture 248" descr="ksclogo"/>
            <p:cNvPicPr>
              <a:picLocks noChangeAspect="1" noChangeArrowheads="1"/>
            </p:cNvPicPr>
            <p:nvPr/>
          </p:nvPicPr>
          <p:blipFill>
            <a:blip r:embed="rId51" cstate="print">
              <a:extLst>
                <a:ext uri="{28A0092B-C50C-407E-A947-70E740481C1C}">
                  <a14:useLocalDpi xmlns:a14="http://schemas.microsoft.com/office/drawing/2010/main"/>
                </a:ext>
              </a:extLst>
            </a:blip>
            <a:srcRect/>
            <a:stretch>
              <a:fillRect/>
            </a:stretch>
          </p:blipFill>
          <p:spPr bwMode="auto">
            <a:xfrm>
              <a:off x="4895" y="3257"/>
              <a:ext cx="497" cy="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68" name="Picture 249" descr="Kingdee 0322金蝶品牌下属logo-01"/>
            <p:cNvPicPr>
              <a:picLocks noChangeAspect="1" noChangeArrowheads="1"/>
            </p:cNvPicPr>
            <p:nvPr/>
          </p:nvPicPr>
          <p:blipFill>
            <a:blip r:embed="rId52" cstate="print">
              <a:extLst>
                <a:ext uri="{28A0092B-C50C-407E-A947-70E740481C1C}">
                  <a14:useLocalDpi xmlns:a14="http://schemas.microsoft.com/office/drawing/2010/main"/>
                </a:ext>
              </a:extLst>
            </a:blip>
            <a:srcRect/>
            <a:stretch>
              <a:fillRect/>
            </a:stretch>
          </p:blipFill>
          <p:spPr bwMode="auto">
            <a:xfrm>
              <a:off x="3371" y="3029"/>
              <a:ext cx="505"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69" name="Picture 250" descr="Tomato System"/>
            <p:cNvPicPr>
              <a:picLocks noChangeAspect="1" noChangeArrowheads="1"/>
            </p:cNvPicPr>
            <p:nvPr/>
          </p:nvPicPr>
          <p:blipFill>
            <a:blip r:embed="rId53">
              <a:extLst>
                <a:ext uri="{28A0092B-C50C-407E-A947-70E740481C1C}">
                  <a14:useLocalDpi xmlns:a14="http://schemas.microsoft.com/office/drawing/2010/main"/>
                </a:ext>
              </a:extLst>
            </a:blip>
            <a:srcRect/>
            <a:stretch>
              <a:fillRect/>
            </a:stretch>
          </p:blipFill>
          <p:spPr bwMode="auto">
            <a:xfrm>
              <a:off x="2196" y="3606"/>
              <a:ext cx="489"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70" name="Picture 251" descr="TOTVS logo"/>
            <p:cNvPicPr>
              <a:picLocks noChangeAspect="1" noChangeArrowheads="1"/>
            </p:cNvPicPr>
            <p:nvPr/>
          </p:nvPicPr>
          <p:blipFill>
            <a:blip r:embed="rId54" cstate="print">
              <a:extLst>
                <a:ext uri="{28A0092B-C50C-407E-A947-70E740481C1C}">
                  <a14:useLocalDpi xmlns:a14="http://schemas.microsoft.com/office/drawing/2010/main"/>
                </a:ext>
              </a:extLst>
            </a:blip>
            <a:srcRect/>
            <a:stretch>
              <a:fillRect/>
            </a:stretch>
          </p:blipFill>
          <p:spPr bwMode="auto">
            <a:xfrm>
              <a:off x="4254" y="3050"/>
              <a:ext cx="360"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71" name="Picture 252" descr="nice"/>
            <p:cNvPicPr>
              <a:picLocks noChangeAspect="1" noChangeArrowheads="1"/>
            </p:cNvPicPr>
            <p:nvPr/>
          </p:nvPicPr>
          <p:blipFill>
            <a:blip r:embed="rId55" cstate="print">
              <a:extLst>
                <a:ext uri="{28A0092B-C50C-407E-A947-70E740481C1C}">
                  <a14:useLocalDpi xmlns:a14="http://schemas.microsoft.com/office/drawing/2010/main"/>
                </a:ext>
              </a:extLst>
            </a:blip>
            <a:srcRect/>
            <a:stretch>
              <a:fillRect/>
            </a:stretch>
          </p:blipFill>
          <p:spPr bwMode="auto">
            <a:xfrm>
              <a:off x="3397" y="3731"/>
              <a:ext cx="29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72" name="Picture 253" descr="Century_Logo"/>
            <p:cNvPicPr>
              <a:picLocks noChangeAspect="1" noChangeArrowheads="1"/>
            </p:cNvPicPr>
            <p:nvPr/>
          </p:nvPicPr>
          <p:blipFill>
            <a:blip r:embed="rId56">
              <a:extLst>
                <a:ext uri="{28A0092B-C50C-407E-A947-70E740481C1C}">
                  <a14:useLocalDpi xmlns:a14="http://schemas.microsoft.com/office/drawing/2010/main"/>
                </a:ext>
              </a:extLst>
            </a:blip>
            <a:srcRect/>
            <a:stretch>
              <a:fillRect/>
            </a:stretch>
          </p:blipFill>
          <p:spPr bwMode="auto">
            <a:xfrm>
              <a:off x="1740" y="3429"/>
              <a:ext cx="340"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73" name="Picture 254" descr="gbs-Logo-2"/>
            <p:cNvPicPr>
              <a:picLocks noChangeAspect="1" noChangeArrowheads="1"/>
            </p:cNvPicPr>
            <p:nvPr/>
          </p:nvPicPr>
          <p:blipFill>
            <a:blip r:embed="rId57" cstate="print">
              <a:extLst>
                <a:ext uri="{28A0092B-C50C-407E-A947-70E740481C1C}">
                  <a14:useLocalDpi xmlns:a14="http://schemas.microsoft.com/office/drawing/2010/main"/>
                </a:ext>
              </a:extLst>
            </a:blip>
            <a:srcRect/>
            <a:stretch>
              <a:fillRect/>
            </a:stretch>
          </p:blipFill>
          <p:spPr bwMode="auto">
            <a:xfrm>
              <a:off x="2101" y="3494"/>
              <a:ext cx="329"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74" name="Picture 255" descr="10476733-intense-technologies-limited"/>
            <p:cNvPicPr>
              <a:picLocks noChangeAspect="1" noChangeArrowheads="1"/>
            </p:cNvPicPr>
            <p:nvPr/>
          </p:nvPicPr>
          <p:blipFill>
            <a:blip r:embed="rId58" cstate="print">
              <a:extLst>
                <a:ext uri="{28A0092B-C50C-407E-A947-70E740481C1C}">
                  <a14:useLocalDpi xmlns:a14="http://schemas.microsoft.com/office/drawing/2010/main"/>
                </a:ext>
              </a:extLst>
            </a:blip>
            <a:srcRect/>
            <a:stretch>
              <a:fillRect/>
            </a:stretch>
          </p:blipFill>
          <p:spPr bwMode="auto">
            <a:xfrm>
              <a:off x="2648" y="3196"/>
              <a:ext cx="236"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75" name="Picture 256" descr="logoRedBend"/>
            <p:cNvPicPr>
              <a:picLocks noChangeAspect="1" noChangeArrowheads="1"/>
            </p:cNvPicPr>
            <p:nvPr/>
          </p:nvPicPr>
          <p:blipFill>
            <a:blip r:embed="rId59" cstate="print">
              <a:extLst>
                <a:ext uri="{28A0092B-C50C-407E-A947-70E740481C1C}">
                  <a14:useLocalDpi xmlns:a14="http://schemas.microsoft.com/office/drawing/2010/main"/>
                </a:ext>
              </a:extLst>
            </a:blip>
            <a:srcRect/>
            <a:stretch>
              <a:fillRect/>
            </a:stretch>
          </p:blipFill>
          <p:spPr bwMode="auto">
            <a:xfrm>
              <a:off x="2423" y="3905"/>
              <a:ext cx="335" cy="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76" name="Picture 257" descr="silverlake_panel"/>
            <p:cNvPicPr>
              <a:picLocks noChangeAspect="1" noChangeArrowheads="1"/>
            </p:cNvPicPr>
            <p:nvPr/>
          </p:nvPicPr>
          <p:blipFill>
            <a:blip r:embed="rId60" cstate="print">
              <a:extLst>
                <a:ext uri="{28A0092B-C50C-407E-A947-70E740481C1C}">
                  <a14:useLocalDpi xmlns:a14="http://schemas.microsoft.com/office/drawing/2010/main"/>
                </a:ext>
              </a:extLst>
            </a:blip>
            <a:srcRect/>
            <a:stretch>
              <a:fillRect/>
            </a:stretch>
          </p:blipFill>
          <p:spPr bwMode="auto">
            <a:xfrm>
              <a:off x="5274" y="3741"/>
              <a:ext cx="409"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77" name="Picture 258" descr="vertumnus"/>
            <p:cNvPicPr>
              <a:picLocks noChangeAspect="1" noChangeArrowheads="1"/>
            </p:cNvPicPr>
            <p:nvPr/>
          </p:nvPicPr>
          <p:blipFill>
            <a:blip r:embed="rId61" cstate="print">
              <a:extLst>
                <a:ext uri="{28A0092B-C50C-407E-A947-70E740481C1C}">
                  <a14:useLocalDpi xmlns:a14="http://schemas.microsoft.com/office/drawing/2010/main"/>
                </a:ext>
              </a:extLst>
            </a:blip>
            <a:srcRect/>
            <a:stretch>
              <a:fillRect/>
            </a:stretch>
          </p:blipFill>
          <p:spPr bwMode="auto">
            <a:xfrm>
              <a:off x="4134" y="3346"/>
              <a:ext cx="263"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78" name="Picture 259"/>
            <p:cNvPicPr>
              <a:picLocks noChangeAspect="1" noChangeArrowheads="1"/>
            </p:cNvPicPr>
            <p:nvPr/>
          </p:nvPicPr>
          <p:blipFill>
            <a:blip r:embed="rId62" cstate="print">
              <a:extLst>
                <a:ext uri="{28A0092B-C50C-407E-A947-70E740481C1C}">
                  <a14:useLocalDpi xmlns:a14="http://schemas.microsoft.com/office/drawing/2010/main"/>
                </a:ext>
              </a:extLst>
            </a:blip>
            <a:srcRect/>
            <a:stretch>
              <a:fillRect/>
            </a:stretch>
          </p:blipFill>
          <p:spPr bwMode="auto">
            <a:xfrm>
              <a:off x="4131" y="3764"/>
              <a:ext cx="269"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79" name="Picture 260" descr="hangzhou NC"/>
            <p:cNvPicPr>
              <a:picLocks noChangeAspect="1" noChangeArrowheads="1"/>
            </p:cNvPicPr>
            <p:nvPr/>
          </p:nvPicPr>
          <p:blipFill>
            <a:blip r:embed="rId63" cstate="print">
              <a:extLst>
                <a:ext uri="{28A0092B-C50C-407E-A947-70E740481C1C}">
                  <a14:useLocalDpi xmlns:a14="http://schemas.microsoft.com/office/drawing/2010/main"/>
                </a:ext>
              </a:extLst>
            </a:blip>
            <a:srcRect/>
            <a:stretch>
              <a:fillRect/>
            </a:stretch>
          </p:blipFill>
          <p:spPr bwMode="auto">
            <a:xfrm>
              <a:off x="5517" y="3381"/>
              <a:ext cx="148" cy="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80" name="Picture 261" descr="Saba_Sig_RGB"/>
            <p:cNvPicPr>
              <a:picLocks noChangeAspect="1" noChangeArrowheads="1"/>
            </p:cNvPicPr>
            <p:nvPr/>
          </p:nvPicPr>
          <p:blipFill>
            <a:blip r:embed="rId64" cstate="print">
              <a:extLst>
                <a:ext uri="{28A0092B-C50C-407E-A947-70E740481C1C}">
                  <a14:useLocalDpi xmlns:a14="http://schemas.microsoft.com/office/drawing/2010/main"/>
                </a:ext>
              </a:extLst>
            </a:blip>
            <a:srcRect/>
            <a:stretch>
              <a:fillRect/>
            </a:stretch>
          </p:blipFill>
          <p:spPr bwMode="auto">
            <a:xfrm>
              <a:off x="4442" y="3796"/>
              <a:ext cx="327"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81" name="Picture 262" descr="INFOR-Logo-2009-RGB-300dpi-300wx59h"/>
            <p:cNvPicPr>
              <a:picLocks noChangeAspect="1" noChangeArrowheads="1"/>
            </p:cNvPicPr>
            <p:nvPr/>
          </p:nvPicPr>
          <p:blipFill>
            <a:blip r:embed="rId65" cstate="print">
              <a:extLst>
                <a:ext uri="{28A0092B-C50C-407E-A947-70E740481C1C}">
                  <a14:useLocalDpi xmlns:a14="http://schemas.microsoft.com/office/drawing/2010/main"/>
                </a:ext>
              </a:extLst>
            </a:blip>
            <a:srcRect/>
            <a:stretch>
              <a:fillRect/>
            </a:stretch>
          </p:blipFill>
          <p:spPr bwMode="auto">
            <a:xfrm>
              <a:off x="4042" y="2910"/>
              <a:ext cx="333" cy="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82" name="Picture 263"/>
            <p:cNvPicPr>
              <a:picLocks noChangeAspect="1" noChangeArrowheads="1"/>
            </p:cNvPicPr>
            <p:nvPr/>
          </p:nvPicPr>
          <p:blipFill>
            <a:blip r:embed="rId66" cstate="print">
              <a:extLst>
                <a:ext uri="{28A0092B-C50C-407E-A947-70E740481C1C}">
                  <a14:useLocalDpi xmlns:a14="http://schemas.microsoft.com/office/drawing/2010/main"/>
                </a:ext>
              </a:extLst>
            </a:blip>
            <a:srcRect/>
            <a:stretch>
              <a:fillRect/>
            </a:stretch>
          </p:blipFill>
          <p:spPr bwMode="auto">
            <a:xfrm>
              <a:off x="3535" y="2910"/>
              <a:ext cx="471"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rnd">
                  <a:solidFill>
                    <a:srgbClr val="000000"/>
                  </a:solidFill>
                  <a:prstDash val="sysDot"/>
                  <a:miter lim="800000"/>
                  <a:headEnd/>
                  <a:tailEnd/>
                </a14:hiddenLine>
              </a:ext>
            </a:extLst>
          </p:spPr>
        </p:pic>
        <p:pic>
          <p:nvPicPr>
            <p:cNvPr id="55383" name="Picture 264"/>
            <p:cNvPicPr>
              <a:picLocks noChangeAspect="1" noChangeArrowheads="1"/>
            </p:cNvPicPr>
            <p:nvPr/>
          </p:nvPicPr>
          <p:blipFill>
            <a:blip r:embed="rId67" cstate="print">
              <a:extLst>
                <a:ext uri="{28A0092B-C50C-407E-A947-70E740481C1C}">
                  <a14:useLocalDpi xmlns:a14="http://schemas.microsoft.com/office/drawing/2010/main"/>
                </a:ext>
              </a:extLst>
            </a:blip>
            <a:srcRect/>
            <a:stretch>
              <a:fillRect/>
            </a:stretch>
          </p:blipFill>
          <p:spPr bwMode="auto">
            <a:xfrm>
              <a:off x="4698" y="3256"/>
              <a:ext cx="149" cy="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84" name="Picture 265"/>
            <p:cNvPicPr>
              <a:picLocks noChangeAspect="1" noChangeArrowheads="1"/>
            </p:cNvPicPr>
            <p:nvPr/>
          </p:nvPicPr>
          <p:blipFill>
            <a:blip r:embed="rId68" cstate="print">
              <a:extLst>
                <a:ext uri="{28A0092B-C50C-407E-A947-70E740481C1C}">
                  <a14:useLocalDpi xmlns:a14="http://schemas.microsoft.com/office/drawing/2010/main"/>
                </a:ext>
              </a:extLst>
            </a:blip>
            <a:srcRect/>
            <a:stretch>
              <a:fillRect/>
            </a:stretch>
          </p:blipFill>
          <p:spPr bwMode="auto">
            <a:xfrm>
              <a:off x="2729" y="3616"/>
              <a:ext cx="286"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rnd">
                  <a:solidFill>
                    <a:srgbClr val="000000"/>
                  </a:solidFill>
                  <a:prstDash val="sysDot"/>
                  <a:miter lim="800000"/>
                  <a:headEnd/>
                  <a:tailEnd/>
                </a14:hiddenLine>
              </a:ext>
            </a:extLst>
          </p:spPr>
        </p:pic>
        <p:pic>
          <p:nvPicPr>
            <p:cNvPr id="55385" name="Picture 266" descr="geos_orig"/>
            <p:cNvPicPr>
              <a:picLocks noChangeAspect="1" noChangeArrowheads="1"/>
            </p:cNvPicPr>
            <p:nvPr/>
          </p:nvPicPr>
          <p:blipFill>
            <a:blip r:embed="rId69" cstate="print">
              <a:extLst>
                <a:ext uri="{28A0092B-C50C-407E-A947-70E740481C1C}">
                  <a14:useLocalDpi xmlns:a14="http://schemas.microsoft.com/office/drawing/2010/main"/>
                </a:ext>
              </a:extLst>
            </a:blip>
            <a:srcRect/>
            <a:stretch>
              <a:fillRect/>
            </a:stretch>
          </p:blipFill>
          <p:spPr bwMode="auto">
            <a:xfrm>
              <a:off x="1684" y="3925"/>
              <a:ext cx="303" cy="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86" name="Picture 267"/>
            <p:cNvPicPr>
              <a:picLocks noChangeAspect="1" noChangeArrowheads="1"/>
            </p:cNvPicPr>
            <p:nvPr/>
          </p:nvPicPr>
          <p:blipFill>
            <a:blip r:embed="rId70">
              <a:extLst>
                <a:ext uri="{28A0092B-C50C-407E-A947-70E740481C1C}">
                  <a14:useLocalDpi xmlns:a14="http://schemas.microsoft.com/office/drawing/2010/main"/>
                </a:ext>
              </a:extLst>
            </a:blip>
            <a:srcRect/>
            <a:stretch>
              <a:fillRect/>
            </a:stretch>
          </p:blipFill>
          <p:spPr bwMode="auto">
            <a:xfrm>
              <a:off x="4665" y="3078"/>
              <a:ext cx="499" cy="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rnd">
                  <a:solidFill>
                    <a:srgbClr val="000000"/>
                  </a:solidFill>
                  <a:prstDash val="sysDot"/>
                  <a:miter lim="800000"/>
                  <a:headEnd/>
                  <a:tailEnd/>
                </a14:hiddenLine>
              </a:ext>
            </a:extLst>
          </p:spPr>
        </p:pic>
        <p:pic>
          <p:nvPicPr>
            <p:cNvPr id="55387" name="Picture 268"/>
            <p:cNvPicPr>
              <a:picLocks noChangeAspect="1" noChangeArrowheads="1"/>
            </p:cNvPicPr>
            <p:nvPr/>
          </p:nvPicPr>
          <p:blipFill>
            <a:blip r:embed="rId71" cstate="print">
              <a:extLst>
                <a:ext uri="{28A0092B-C50C-407E-A947-70E740481C1C}">
                  <a14:useLocalDpi xmlns:a14="http://schemas.microsoft.com/office/drawing/2010/main"/>
                </a:ext>
              </a:extLst>
            </a:blip>
            <a:srcRect/>
            <a:stretch>
              <a:fillRect/>
            </a:stretch>
          </p:blipFill>
          <p:spPr bwMode="auto">
            <a:xfrm>
              <a:off x="2273" y="3751"/>
              <a:ext cx="264" cy="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88" name="Picture 269"/>
            <p:cNvPicPr>
              <a:picLocks noChangeAspect="1" noChangeArrowheads="1"/>
            </p:cNvPicPr>
            <p:nvPr/>
          </p:nvPicPr>
          <p:blipFill>
            <a:blip r:embed="rId72" cstate="print">
              <a:extLst>
                <a:ext uri="{28A0092B-C50C-407E-A947-70E740481C1C}">
                  <a14:useLocalDpi xmlns:a14="http://schemas.microsoft.com/office/drawing/2010/main"/>
                </a:ext>
              </a:extLst>
            </a:blip>
            <a:srcRect/>
            <a:stretch>
              <a:fillRect/>
            </a:stretch>
          </p:blipFill>
          <p:spPr bwMode="auto">
            <a:xfrm>
              <a:off x="5289" y="3426"/>
              <a:ext cx="204"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89" name="Picture 21"/>
            <p:cNvPicPr>
              <a:picLocks noChangeAspect="1" noChangeArrowheads="1"/>
            </p:cNvPicPr>
            <p:nvPr/>
          </p:nvPicPr>
          <p:blipFill>
            <a:blip r:embed="rId73">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009" y="3630"/>
              <a:ext cx="287" cy="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90" name="Picture 271"/>
            <p:cNvPicPr>
              <a:picLocks noChangeAspect="1" noChangeArrowheads="1"/>
            </p:cNvPicPr>
            <p:nvPr/>
          </p:nvPicPr>
          <p:blipFill>
            <a:blip r:embed="rId74" cstate="print">
              <a:extLst>
                <a:ext uri="{28A0092B-C50C-407E-A947-70E740481C1C}">
                  <a14:useLocalDpi xmlns:a14="http://schemas.microsoft.com/office/drawing/2010/main"/>
                </a:ext>
              </a:extLst>
            </a:blip>
            <a:srcRect/>
            <a:stretch>
              <a:fillRect/>
            </a:stretch>
          </p:blipFill>
          <p:spPr bwMode="auto">
            <a:xfrm>
              <a:off x="4988" y="3786"/>
              <a:ext cx="230"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rnd">
                  <a:solidFill>
                    <a:srgbClr val="000000"/>
                  </a:solidFill>
                  <a:prstDash val="sysDot"/>
                  <a:miter lim="800000"/>
                  <a:headEnd/>
                  <a:tailEnd/>
                </a14:hiddenLine>
              </a:ext>
            </a:extLst>
          </p:spPr>
        </p:pic>
        <p:pic>
          <p:nvPicPr>
            <p:cNvPr id="55391" name="Picture 272"/>
            <p:cNvPicPr>
              <a:picLocks noChangeAspect="1" noChangeArrowheads="1"/>
            </p:cNvPicPr>
            <p:nvPr/>
          </p:nvPicPr>
          <p:blipFill>
            <a:blip r:embed="rId75">
              <a:extLst>
                <a:ext uri="{28A0092B-C50C-407E-A947-70E740481C1C}">
                  <a14:useLocalDpi xmlns:a14="http://schemas.microsoft.com/office/drawing/2010/main"/>
                </a:ext>
              </a:extLst>
            </a:blip>
            <a:srcRect/>
            <a:stretch>
              <a:fillRect/>
            </a:stretch>
          </p:blipFill>
          <p:spPr bwMode="auto">
            <a:xfrm>
              <a:off x="3903" y="3066"/>
              <a:ext cx="294" cy="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92" name="Picture 273" descr="ibi_v2"/>
            <p:cNvPicPr>
              <a:picLocks noChangeAspect="1" noChangeArrowheads="1"/>
            </p:cNvPicPr>
            <p:nvPr/>
          </p:nvPicPr>
          <p:blipFill>
            <a:blip r:embed="rId76" cstate="print">
              <a:extLst>
                <a:ext uri="{28A0092B-C50C-407E-A947-70E740481C1C}">
                  <a14:useLocalDpi xmlns:a14="http://schemas.microsoft.com/office/drawing/2010/main"/>
                </a:ext>
              </a:extLst>
            </a:blip>
            <a:srcRect/>
            <a:stretch>
              <a:fillRect/>
            </a:stretch>
          </p:blipFill>
          <p:spPr bwMode="auto">
            <a:xfrm>
              <a:off x="2066" y="3905"/>
              <a:ext cx="309" cy="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93" name="Picture 274" descr="RAM logo"/>
            <p:cNvPicPr>
              <a:picLocks noChangeAspect="1" noChangeArrowheads="1"/>
            </p:cNvPicPr>
            <p:nvPr/>
          </p:nvPicPr>
          <p:blipFill>
            <a:blip r:embed="rId77" cstate="print">
              <a:extLst>
                <a:ext uri="{28A0092B-C50C-407E-A947-70E740481C1C}">
                  <a14:useLocalDpi xmlns:a14="http://schemas.microsoft.com/office/drawing/2010/main"/>
                </a:ext>
              </a:extLst>
            </a:blip>
            <a:srcRect/>
            <a:stretch>
              <a:fillRect/>
            </a:stretch>
          </p:blipFill>
          <p:spPr bwMode="auto">
            <a:xfrm>
              <a:off x="3232" y="3569"/>
              <a:ext cx="243"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94" name="Picture 275" descr="NEW SugarLogo_RGB"/>
            <p:cNvPicPr>
              <a:picLocks noChangeAspect="1" noChangeArrowheads="1"/>
            </p:cNvPicPr>
            <p:nvPr/>
          </p:nvPicPr>
          <p:blipFill>
            <a:blip r:embed="rId78" cstate="print">
              <a:extLst>
                <a:ext uri="{28A0092B-C50C-407E-A947-70E740481C1C}">
                  <a14:useLocalDpi xmlns:a14="http://schemas.microsoft.com/office/drawing/2010/main"/>
                </a:ext>
              </a:extLst>
            </a:blip>
            <a:srcRect/>
            <a:stretch>
              <a:fillRect/>
            </a:stretch>
          </p:blipFill>
          <p:spPr bwMode="auto">
            <a:xfrm>
              <a:off x="3192" y="3366"/>
              <a:ext cx="547" cy="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95" name="Picture 132" descr="sap-logo"/>
            <p:cNvPicPr>
              <a:picLocks noChangeAspect="1" noChangeArrowheads="1"/>
            </p:cNvPicPr>
            <p:nvPr/>
          </p:nvPicPr>
          <p:blipFill>
            <a:blip r:embed="rId79" cstate="print">
              <a:extLst>
                <a:ext uri="{28A0092B-C50C-407E-A947-70E740481C1C}">
                  <a14:useLocalDpi xmlns:a14="http://schemas.microsoft.com/office/drawing/2010/main"/>
                </a:ext>
              </a:extLst>
            </a:blip>
            <a:srcRect/>
            <a:stretch>
              <a:fillRect/>
            </a:stretch>
          </p:blipFill>
          <p:spPr bwMode="auto">
            <a:xfrm>
              <a:off x="5116" y="3375"/>
              <a:ext cx="192"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96" name="Picture 277"/>
            <p:cNvPicPr>
              <a:picLocks noChangeAspect="1" noChangeArrowheads="1"/>
            </p:cNvPicPr>
            <p:nvPr/>
          </p:nvPicPr>
          <p:blipFill>
            <a:blip r:embed="rId80" cstate="print">
              <a:extLst>
                <a:ext uri="{28A0092B-C50C-407E-A947-70E740481C1C}">
                  <a14:useLocalDpi xmlns:a14="http://schemas.microsoft.com/office/drawing/2010/main"/>
                </a:ext>
              </a:extLst>
            </a:blip>
            <a:srcRect/>
            <a:stretch>
              <a:fillRect/>
            </a:stretch>
          </p:blipFill>
          <p:spPr bwMode="auto">
            <a:xfrm>
              <a:off x="371" y="3195"/>
              <a:ext cx="387" cy="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1590">
                  <a:solidFill>
                    <a:srgbClr val="000000"/>
                  </a:solidFill>
                  <a:round/>
                  <a:headEnd/>
                  <a:tailEnd/>
                </a14:hiddenLine>
              </a:ext>
            </a:extLst>
          </p:spPr>
        </p:pic>
        <p:pic>
          <p:nvPicPr>
            <p:cNvPr id="55397" name="Picture 278" descr="subex"/>
            <p:cNvPicPr>
              <a:picLocks noChangeAspect="1" noChangeArrowheads="1"/>
            </p:cNvPicPr>
            <p:nvPr/>
          </p:nvPicPr>
          <p:blipFill>
            <a:blip r:embed="rId81" cstate="print">
              <a:extLst>
                <a:ext uri="{28A0092B-C50C-407E-A947-70E740481C1C}">
                  <a14:useLocalDpi xmlns:a14="http://schemas.microsoft.com/office/drawing/2010/main"/>
                </a:ext>
              </a:extLst>
            </a:blip>
            <a:srcRect/>
            <a:stretch>
              <a:fillRect/>
            </a:stretch>
          </p:blipFill>
          <p:spPr bwMode="auto">
            <a:xfrm>
              <a:off x="831" y="3052"/>
              <a:ext cx="244"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98" name="Picture 279" descr="Intersystems"/>
            <p:cNvPicPr>
              <a:picLocks noChangeAspect="1" noChangeArrowheads="1"/>
            </p:cNvPicPr>
            <p:nvPr/>
          </p:nvPicPr>
          <p:blipFill>
            <a:blip r:embed="rId82" cstate="print">
              <a:extLst>
                <a:ext uri="{28A0092B-C50C-407E-A947-70E740481C1C}">
                  <a14:useLocalDpi xmlns:a14="http://schemas.microsoft.com/office/drawing/2010/main"/>
                </a:ext>
              </a:extLst>
            </a:blip>
            <a:srcRect/>
            <a:stretch>
              <a:fillRect/>
            </a:stretch>
          </p:blipFill>
          <p:spPr bwMode="auto">
            <a:xfrm>
              <a:off x="677" y="3311"/>
              <a:ext cx="290"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99" name="Picture 280" descr="Rocket"/>
            <p:cNvPicPr>
              <a:picLocks noChangeAspect="1" noChangeArrowheads="1"/>
            </p:cNvPicPr>
            <p:nvPr/>
          </p:nvPicPr>
          <p:blipFill>
            <a:blip r:embed="rId83" cstate="print">
              <a:extLst>
                <a:ext uri="{28A0092B-C50C-407E-A947-70E740481C1C}">
                  <a14:useLocalDpi xmlns:a14="http://schemas.microsoft.com/office/drawing/2010/main"/>
                </a:ext>
              </a:extLst>
            </a:blip>
            <a:srcRect/>
            <a:stretch>
              <a:fillRect/>
            </a:stretch>
          </p:blipFill>
          <p:spPr bwMode="auto">
            <a:xfrm>
              <a:off x="384" y="2910"/>
              <a:ext cx="436"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00" name="Picture 1"/>
            <p:cNvPicPr>
              <a:picLocks noChangeAspect="1"/>
            </p:cNvPicPr>
            <p:nvPr/>
          </p:nvPicPr>
          <p:blipFill>
            <a:blip r:embed="rId84" cstate="print">
              <a:extLst>
                <a:ext uri="{28A0092B-C50C-407E-A947-70E740481C1C}">
                  <a14:useLocalDpi xmlns:a14="http://schemas.microsoft.com/office/drawing/2010/main"/>
                </a:ext>
              </a:extLst>
            </a:blip>
            <a:srcRect/>
            <a:stretch>
              <a:fillRect/>
            </a:stretch>
          </p:blipFill>
          <p:spPr bwMode="auto">
            <a:xfrm>
              <a:off x="48" y="2910"/>
              <a:ext cx="245"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01" name="Picture 22" descr="C:\Documents and Settings\Administrator\Desktop\Juniper Logo\LG-401000\screen\juniper_rgb.jpg"/>
            <p:cNvPicPr>
              <a:picLocks noChangeAspect="1" noChangeArrowheads="1"/>
            </p:cNvPicPr>
            <p:nvPr/>
          </p:nvPicPr>
          <p:blipFill>
            <a:blip r:embed="rId85" cstate="print">
              <a:extLst>
                <a:ext uri="{28A0092B-C50C-407E-A947-70E740481C1C}">
                  <a14:useLocalDpi xmlns:a14="http://schemas.microsoft.com/office/drawing/2010/main"/>
                </a:ext>
              </a:extLst>
            </a:blip>
            <a:srcRect/>
            <a:stretch>
              <a:fillRect/>
            </a:stretch>
          </p:blipFill>
          <p:spPr bwMode="auto">
            <a:xfrm>
              <a:off x="56" y="3071"/>
              <a:ext cx="304" cy="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02" name="Picture 108"/>
            <p:cNvPicPr>
              <a:picLocks noChangeAspect="1" noChangeArrowheads="1"/>
            </p:cNvPicPr>
            <p:nvPr/>
          </p:nvPicPr>
          <p:blipFill>
            <a:blip r:embed="rId86" cstate="print">
              <a:extLst>
                <a:ext uri="{28A0092B-C50C-407E-A947-70E740481C1C}">
                  <a14:useLocalDpi xmlns:a14="http://schemas.microsoft.com/office/drawing/2010/main"/>
                </a:ext>
              </a:extLst>
            </a:blip>
            <a:srcRect/>
            <a:stretch>
              <a:fillRect/>
            </a:stretch>
          </p:blipFill>
          <p:spPr bwMode="auto">
            <a:xfrm>
              <a:off x="998" y="3419"/>
              <a:ext cx="297" cy="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pic>
        <p:pic>
          <p:nvPicPr>
            <p:cNvPr id="55403" name="Picture 284" descr="VAI"/>
            <p:cNvPicPr>
              <a:picLocks noChangeAspect="1" noChangeArrowheads="1"/>
            </p:cNvPicPr>
            <p:nvPr/>
          </p:nvPicPr>
          <p:blipFill>
            <a:blip r:embed="rId87" cstate="print">
              <a:extLst>
                <a:ext uri="{28A0092B-C50C-407E-A947-70E740481C1C}">
                  <a14:useLocalDpi xmlns:a14="http://schemas.microsoft.com/office/drawing/2010/main"/>
                </a:ext>
              </a:extLst>
            </a:blip>
            <a:srcRect/>
            <a:stretch>
              <a:fillRect/>
            </a:stretch>
          </p:blipFill>
          <p:spPr bwMode="auto">
            <a:xfrm>
              <a:off x="454" y="3420"/>
              <a:ext cx="170"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04" name="Picture 285" descr="ManageEngine logo"/>
            <p:cNvPicPr>
              <a:picLocks noChangeAspect="1" noChangeArrowheads="1"/>
            </p:cNvPicPr>
            <p:nvPr/>
          </p:nvPicPr>
          <p:blipFill>
            <a:blip r:embed="rId88" cstate="print">
              <a:extLst>
                <a:ext uri="{28A0092B-C50C-407E-A947-70E740481C1C}">
                  <a14:useLocalDpi xmlns:a14="http://schemas.microsoft.com/office/drawing/2010/main"/>
                </a:ext>
              </a:extLst>
            </a:blip>
            <a:srcRect/>
            <a:stretch>
              <a:fillRect/>
            </a:stretch>
          </p:blipFill>
          <p:spPr bwMode="auto">
            <a:xfrm>
              <a:off x="430" y="3042"/>
              <a:ext cx="300"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05" name="Picture 286" descr="LANSA-notag354"/>
            <p:cNvPicPr>
              <a:picLocks noChangeAspect="1" noChangeArrowheads="1"/>
            </p:cNvPicPr>
            <p:nvPr/>
          </p:nvPicPr>
          <p:blipFill>
            <a:blip r:embed="rId89" cstate="print">
              <a:extLst>
                <a:ext uri="{28A0092B-C50C-407E-A947-70E740481C1C}">
                  <a14:useLocalDpi xmlns:a14="http://schemas.microsoft.com/office/drawing/2010/main"/>
                </a:ext>
              </a:extLst>
            </a:blip>
            <a:srcRect/>
            <a:stretch>
              <a:fillRect/>
            </a:stretch>
          </p:blipFill>
          <p:spPr bwMode="auto">
            <a:xfrm>
              <a:off x="1978" y="2910"/>
              <a:ext cx="30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06" name="Picture 287" descr="gaussian_300_6x7"/>
            <p:cNvPicPr>
              <a:picLocks noChangeAspect="1" noChangeArrowheads="1"/>
            </p:cNvPicPr>
            <p:nvPr/>
          </p:nvPicPr>
          <p:blipFill>
            <a:blip r:embed="rId90" cstate="print">
              <a:extLst>
                <a:ext uri="{28A0092B-C50C-407E-A947-70E740481C1C}">
                  <a14:useLocalDpi xmlns:a14="http://schemas.microsoft.com/office/drawing/2010/main"/>
                </a:ext>
              </a:extLst>
            </a:blip>
            <a:srcRect/>
            <a:stretch>
              <a:fillRect/>
            </a:stretch>
          </p:blipFill>
          <p:spPr bwMode="auto">
            <a:xfrm>
              <a:off x="3071" y="3568"/>
              <a:ext cx="105"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07" name="Picture 288" descr="HarrisData"/>
            <p:cNvPicPr>
              <a:picLocks noChangeAspect="1" noChangeArrowheads="1"/>
            </p:cNvPicPr>
            <p:nvPr/>
          </p:nvPicPr>
          <p:blipFill>
            <a:blip r:embed="rId91" cstate="print">
              <a:extLst>
                <a:ext uri="{28A0092B-C50C-407E-A947-70E740481C1C}">
                  <a14:useLocalDpi xmlns:a14="http://schemas.microsoft.com/office/drawing/2010/main"/>
                </a:ext>
              </a:extLst>
            </a:blip>
            <a:srcRect/>
            <a:stretch>
              <a:fillRect/>
            </a:stretch>
          </p:blipFill>
          <p:spPr bwMode="auto">
            <a:xfrm>
              <a:off x="1268" y="3903"/>
              <a:ext cx="340"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08" name="Picture 289" descr="Vision Solutions"/>
            <p:cNvPicPr>
              <a:picLocks noChangeAspect="1" noChangeArrowheads="1"/>
            </p:cNvPicPr>
            <p:nvPr/>
          </p:nvPicPr>
          <p:blipFill>
            <a:blip r:embed="rId92" cstate="print">
              <a:extLst>
                <a:ext uri="{28A0092B-C50C-407E-A947-70E740481C1C}">
                  <a14:useLocalDpi xmlns:a14="http://schemas.microsoft.com/office/drawing/2010/main"/>
                </a:ext>
              </a:extLst>
            </a:blip>
            <a:srcRect/>
            <a:stretch>
              <a:fillRect/>
            </a:stretch>
          </p:blipFill>
          <p:spPr bwMode="auto">
            <a:xfrm>
              <a:off x="1599" y="2910"/>
              <a:ext cx="318"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09" name="Picture 2"/>
            <p:cNvPicPr>
              <a:picLocks noChangeAspect="1" noChangeArrowheads="1"/>
            </p:cNvPicPr>
            <p:nvPr/>
          </p:nvPicPr>
          <p:blipFill>
            <a:blip r:embed="rId93">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86" y="3670"/>
              <a:ext cx="369"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10" name="Picture 291"/>
            <p:cNvPicPr>
              <a:picLocks noChangeAspect="1" noChangeArrowheads="1"/>
            </p:cNvPicPr>
            <p:nvPr/>
          </p:nvPicPr>
          <p:blipFill>
            <a:blip r:embed="rId94">
              <a:extLst>
                <a:ext uri="{28A0092B-C50C-407E-A947-70E740481C1C}">
                  <a14:useLocalDpi xmlns:a14="http://schemas.microsoft.com/office/drawing/2010/main"/>
                </a:ext>
              </a:extLst>
            </a:blip>
            <a:srcRect/>
            <a:stretch>
              <a:fillRect/>
            </a:stretch>
          </p:blipFill>
          <p:spPr bwMode="auto">
            <a:xfrm>
              <a:off x="1118" y="3055"/>
              <a:ext cx="271"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55411" name="Picture 7" descr="ArkeiaLogo200.png"/>
            <p:cNvPicPr>
              <a:picLocks noChangeAspect="1"/>
            </p:cNvPicPr>
            <p:nvPr/>
          </p:nvPicPr>
          <p:blipFill>
            <a:blip r:embed="rId95" cstate="print">
              <a:extLst>
                <a:ext uri="{28A0092B-C50C-407E-A947-70E740481C1C}">
                  <a14:useLocalDpi xmlns:a14="http://schemas.microsoft.com/office/drawing/2010/main"/>
                </a:ext>
              </a:extLst>
            </a:blip>
            <a:srcRect/>
            <a:stretch>
              <a:fillRect/>
            </a:stretch>
          </p:blipFill>
          <p:spPr bwMode="auto">
            <a:xfrm>
              <a:off x="70" y="3247"/>
              <a:ext cx="265"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12" name="Picture 14"/>
            <p:cNvPicPr>
              <a:picLocks noChangeAspect="1" noChangeArrowheads="1"/>
            </p:cNvPicPr>
            <p:nvPr/>
          </p:nvPicPr>
          <p:blipFill>
            <a:blip r:embed="rId9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360" y="3321"/>
              <a:ext cx="252"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55413" name="Picture 13"/>
            <p:cNvPicPr>
              <a:picLocks noChangeAspect="1" noChangeArrowheads="1"/>
            </p:cNvPicPr>
            <p:nvPr/>
          </p:nvPicPr>
          <p:blipFill>
            <a:blip r:embed="rId97" cstate="print">
              <a:extLst>
                <a:ext uri="{28A0092B-C50C-407E-A947-70E740481C1C}">
                  <a14:useLocalDpi xmlns:a14="http://schemas.microsoft.com/office/drawing/2010/main"/>
                </a:ext>
              </a:extLst>
            </a:blip>
            <a:srcRect/>
            <a:stretch>
              <a:fillRect/>
            </a:stretch>
          </p:blipFill>
          <p:spPr bwMode="auto">
            <a:xfrm>
              <a:off x="1461" y="3080"/>
              <a:ext cx="372" cy="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14" name="Picture 7" descr="logo.png"/>
            <p:cNvPicPr>
              <a:picLocks noChangeAspect="1"/>
            </p:cNvPicPr>
            <p:nvPr/>
          </p:nvPicPr>
          <p:blipFill>
            <a:blip r:embed="rId98">
              <a:extLst>
                <a:ext uri="{28A0092B-C50C-407E-A947-70E740481C1C}">
                  <a14:useLocalDpi xmlns:a14="http://schemas.microsoft.com/office/drawing/2010/main"/>
                </a:ext>
              </a:extLst>
            </a:blip>
            <a:srcRect/>
            <a:stretch>
              <a:fillRect/>
            </a:stretch>
          </p:blipFill>
          <p:spPr bwMode="auto">
            <a:xfrm>
              <a:off x="2335" y="2910"/>
              <a:ext cx="330" cy="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15" name="Imagen 1" descr="logosolutions.png"/>
            <p:cNvPicPr>
              <a:picLocks noChangeAspect="1"/>
            </p:cNvPicPr>
            <p:nvPr/>
          </p:nvPicPr>
          <p:blipFill>
            <a:blip r:embed="rId99" cstate="print">
              <a:extLst>
                <a:ext uri="{28A0092B-C50C-407E-A947-70E740481C1C}">
                  <a14:useLocalDpi xmlns:a14="http://schemas.microsoft.com/office/drawing/2010/main"/>
                </a:ext>
              </a:extLst>
            </a:blip>
            <a:srcRect/>
            <a:stretch>
              <a:fillRect/>
            </a:stretch>
          </p:blipFill>
          <p:spPr bwMode="auto">
            <a:xfrm>
              <a:off x="864" y="3180"/>
              <a:ext cx="382"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16" name="Picture 9" descr="https://radware.webex.com/brand/15703/site_radware/brand/radware_logo_tagline.JPG">
              <a:hlinkClick r:id="rId100"/>
            </p:cNvPr>
            <p:cNvPicPr>
              <a:picLocks noChangeAspect="1" noChangeArrowheads="1"/>
            </p:cNvPicPr>
            <p:nvPr/>
          </p:nvPicPr>
          <p:blipFill>
            <a:blip r:embed="rId101" cstate="print">
              <a:extLst>
                <a:ext uri="{28A0092B-C50C-407E-A947-70E740481C1C}">
                  <a14:useLocalDpi xmlns:a14="http://schemas.microsoft.com/office/drawing/2010/main"/>
                </a:ext>
              </a:extLst>
            </a:blip>
            <a:srcRect/>
            <a:stretch>
              <a:fillRect/>
            </a:stretch>
          </p:blipFill>
          <p:spPr bwMode="auto">
            <a:xfrm>
              <a:off x="1216" y="2910"/>
              <a:ext cx="315" cy="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17" name="Picture 8" descr="C:\Users\kogata.VIDYOCRM\Pictures\Vidyo Personal Telepresence Logo (170 x 50) IBM.jpg"/>
            <p:cNvPicPr>
              <a:picLocks noChangeAspect="1" noChangeArrowheads="1"/>
            </p:cNvPicPr>
            <p:nvPr/>
          </p:nvPicPr>
          <p:blipFill>
            <a:blip r:embed="rId102" cstate="print">
              <a:extLst>
                <a:ext uri="{28A0092B-C50C-407E-A947-70E740481C1C}">
                  <a14:useLocalDpi xmlns:a14="http://schemas.microsoft.com/office/drawing/2010/main"/>
                </a:ext>
              </a:extLst>
            </a:blip>
            <a:srcRect/>
            <a:stretch>
              <a:fillRect/>
            </a:stretch>
          </p:blipFill>
          <p:spPr bwMode="auto">
            <a:xfrm>
              <a:off x="842" y="3896"/>
              <a:ext cx="334"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18" name="Picture 1"/>
            <p:cNvPicPr>
              <a:picLocks noChangeAspect="1"/>
            </p:cNvPicPr>
            <p:nvPr/>
          </p:nvPicPr>
          <p:blipFill>
            <a:blip r:embed="rId103" cstate="print">
              <a:extLst>
                <a:ext uri="{28A0092B-C50C-407E-A947-70E740481C1C}">
                  <a14:useLocalDpi xmlns:a14="http://schemas.microsoft.com/office/drawing/2010/main"/>
                </a:ext>
              </a:extLst>
            </a:blip>
            <a:srcRect/>
            <a:stretch>
              <a:fillRect/>
            </a:stretch>
          </p:blipFill>
          <p:spPr bwMode="auto">
            <a:xfrm>
              <a:off x="2461" y="3157"/>
              <a:ext cx="14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19" name="Picture 300" descr="sb-lr-m"/>
            <p:cNvPicPr>
              <a:picLocks noChangeAspect="1" noChangeArrowheads="1"/>
            </p:cNvPicPr>
            <p:nvPr/>
          </p:nvPicPr>
          <p:blipFill>
            <a:blip r:embed="rId104" cstate="print">
              <a:extLst>
                <a:ext uri="{28A0092B-C50C-407E-A947-70E740481C1C}">
                  <a14:useLocalDpi xmlns:a14="http://schemas.microsoft.com/office/drawing/2010/main"/>
                </a:ext>
              </a:extLst>
            </a:blip>
            <a:srcRect/>
            <a:stretch>
              <a:fillRect/>
            </a:stretch>
          </p:blipFill>
          <p:spPr bwMode="auto">
            <a:xfrm>
              <a:off x="1118" y="3661"/>
              <a:ext cx="405"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20" name="Picture 3" descr="C:\Documents and Settings\Administrator\Desktop\InnovationGroupLogoRGB.jpg"/>
            <p:cNvPicPr>
              <a:picLocks noChangeAspect="1" noChangeArrowheads="1"/>
            </p:cNvPicPr>
            <p:nvPr/>
          </p:nvPicPr>
          <p:blipFill>
            <a:blip r:embed="rId105" cstate="print">
              <a:extLst>
                <a:ext uri="{28A0092B-C50C-407E-A947-70E740481C1C}">
                  <a14:useLocalDpi xmlns:a14="http://schemas.microsoft.com/office/drawing/2010/main"/>
                </a:ext>
              </a:extLst>
            </a:blip>
            <a:srcRect/>
            <a:stretch>
              <a:fillRect/>
            </a:stretch>
          </p:blipFill>
          <p:spPr bwMode="auto">
            <a:xfrm>
              <a:off x="74" y="3404"/>
              <a:ext cx="315"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21" name="Picture 30" descr="C:\Documents and Settings\Administrator\Desktop\aviarc.jpg"/>
            <p:cNvPicPr>
              <a:picLocks noChangeAspect="1" noChangeArrowheads="1"/>
            </p:cNvPicPr>
            <p:nvPr/>
          </p:nvPicPr>
          <p:blipFill>
            <a:blip r:embed="rId106" cstate="print">
              <a:extLst>
                <a:ext uri="{28A0092B-C50C-407E-A947-70E740481C1C}">
                  <a14:useLocalDpi xmlns:a14="http://schemas.microsoft.com/office/drawing/2010/main"/>
                </a:ext>
              </a:extLst>
            </a:blip>
            <a:srcRect/>
            <a:stretch>
              <a:fillRect/>
            </a:stretch>
          </p:blipFill>
          <p:spPr bwMode="auto">
            <a:xfrm>
              <a:off x="661" y="3431"/>
              <a:ext cx="305" cy="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22" name="Picture 121"/>
            <p:cNvPicPr>
              <a:picLocks noChangeAspect="1" noChangeArrowheads="1"/>
            </p:cNvPicPr>
            <p:nvPr/>
          </p:nvPicPr>
          <p:blipFill>
            <a:blip r:embed="rId107" cstate="print">
              <a:extLst>
                <a:ext uri="{28A0092B-C50C-407E-A947-70E740481C1C}">
                  <a14:useLocalDpi xmlns:a14="http://schemas.microsoft.com/office/drawing/2010/main"/>
                </a:ext>
              </a:extLst>
            </a:blip>
            <a:srcRect/>
            <a:stretch>
              <a:fillRect/>
            </a:stretch>
          </p:blipFill>
          <p:spPr bwMode="auto">
            <a:xfrm>
              <a:off x="2068" y="3188"/>
              <a:ext cx="347"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pic>
        <p:pic>
          <p:nvPicPr>
            <p:cNvPr id="55423" name="Picture 304" descr="flash"/>
            <p:cNvPicPr>
              <a:picLocks noChangeAspect="1" noChangeArrowheads="1"/>
            </p:cNvPicPr>
            <p:nvPr/>
          </p:nvPicPr>
          <p:blipFill>
            <a:blip r:embed="rId108" cstate="print">
              <a:extLst>
                <a:ext uri="{28A0092B-C50C-407E-A947-70E740481C1C}">
                  <a14:useLocalDpi xmlns:a14="http://schemas.microsoft.com/office/drawing/2010/main"/>
                </a:ext>
              </a:extLst>
            </a:blip>
            <a:srcRect/>
            <a:stretch>
              <a:fillRect/>
            </a:stretch>
          </p:blipFill>
          <p:spPr bwMode="auto">
            <a:xfrm>
              <a:off x="656" y="3574"/>
              <a:ext cx="264" cy="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24" name="Picture 305" descr="EDB_logo_rgb_300"/>
            <p:cNvPicPr>
              <a:picLocks noChangeAspect="1" noChangeArrowheads="1"/>
            </p:cNvPicPr>
            <p:nvPr/>
          </p:nvPicPr>
          <p:blipFill>
            <a:blip r:embed="rId109" cstate="print">
              <a:extLst>
                <a:ext uri="{28A0092B-C50C-407E-A947-70E740481C1C}">
                  <a14:useLocalDpi xmlns:a14="http://schemas.microsoft.com/office/drawing/2010/main"/>
                </a:ext>
              </a:extLst>
            </a:blip>
            <a:srcRect/>
            <a:stretch>
              <a:fillRect/>
            </a:stretch>
          </p:blipFill>
          <p:spPr bwMode="auto">
            <a:xfrm>
              <a:off x="349" y="3566"/>
              <a:ext cx="282"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25" name="Picture 306" descr="RHcmykeps"/>
            <p:cNvPicPr>
              <a:picLocks noChangeAspect="1" noChangeArrowheads="1"/>
            </p:cNvPicPr>
            <p:nvPr/>
          </p:nvPicPr>
          <p:blipFill>
            <a:blip r:embed="rId110" cstate="print">
              <a:extLst>
                <a:ext uri="{28A0092B-C50C-407E-A947-70E740481C1C}">
                  <a14:useLocalDpi xmlns:a14="http://schemas.microsoft.com/office/drawing/2010/main"/>
                </a:ext>
              </a:extLst>
            </a:blip>
            <a:srcRect/>
            <a:stretch>
              <a:fillRect/>
            </a:stretch>
          </p:blipFill>
          <p:spPr bwMode="auto">
            <a:xfrm>
              <a:off x="41" y="3899"/>
              <a:ext cx="297" cy="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26" name="Picture 11"/>
            <p:cNvPicPr>
              <a:picLocks noChangeAspect="1" noChangeArrowheads="1"/>
            </p:cNvPicPr>
            <p:nvPr/>
          </p:nvPicPr>
          <p:blipFill>
            <a:blip r:embed="rId111"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820" y="3436"/>
              <a:ext cx="241"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27" name="Picture 308" descr="Amdocs_lockup_left-aligned"/>
            <p:cNvPicPr>
              <a:picLocks noChangeAspect="1" noChangeArrowheads="1"/>
            </p:cNvPicPr>
            <p:nvPr/>
          </p:nvPicPr>
          <p:blipFill>
            <a:blip r:embed="rId112" cstate="print">
              <a:extLst>
                <a:ext uri="{28A0092B-C50C-407E-A947-70E740481C1C}">
                  <a14:useLocalDpi xmlns:a14="http://schemas.microsoft.com/office/drawing/2010/main"/>
                </a:ext>
              </a:extLst>
            </a:blip>
            <a:srcRect/>
            <a:stretch>
              <a:fillRect/>
            </a:stretch>
          </p:blipFill>
          <p:spPr bwMode="auto">
            <a:xfrm>
              <a:off x="740" y="3735"/>
              <a:ext cx="423"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28" name="Picture 7" descr="3ds-logo-blue-steel.jpg"/>
            <p:cNvPicPr>
              <a:picLocks noChangeAspect="1"/>
            </p:cNvPicPr>
            <p:nvPr/>
          </p:nvPicPr>
          <p:blipFill>
            <a:blip r:embed="rId113" cstate="print">
              <a:extLst>
                <a:ext uri="{28A0092B-C50C-407E-A947-70E740481C1C}">
                  <a14:useLocalDpi xmlns:a14="http://schemas.microsoft.com/office/drawing/2010/main"/>
                </a:ext>
              </a:extLst>
            </a:blip>
            <a:srcRect/>
            <a:stretch>
              <a:fillRect/>
            </a:stretch>
          </p:blipFill>
          <p:spPr bwMode="auto">
            <a:xfrm>
              <a:off x="1658" y="3190"/>
              <a:ext cx="364" cy="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29" name="Picture 9"/>
            <p:cNvPicPr>
              <a:picLocks noChangeAspect="1" noChangeArrowheads="1"/>
            </p:cNvPicPr>
            <p:nvPr/>
          </p:nvPicPr>
          <p:blipFill>
            <a:blip r:embed="rId114">
              <a:extLst>
                <a:ext uri="{28A0092B-C50C-407E-A947-70E740481C1C}">
                  <a14:useLocalDpi xmlns:a14="http://schemas.microsoft.com/office/drawing/2010/main"/>
                </a:ext>
              </a:extLst>
            </a:blip>
            <a:srcRect/>
            <a:stretch>
              <a:fillRect/>
            </a:stretch>
          </p:blipFill>
          <p:spPr bwMode="auto">
            <a:xfrm>
              <a:off x="861" y="2910"/>
              <a:ext cx="315" cy="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30" name="Picture 7" descr="black_icon.jpg"/>
            <p:cNvPicPr>
              <a:picLocks noChangeAspect="1"/>
            </p:cNvPicPr>
            <p:nvPr/>
          </p:nvPicPr>
          <p:blipFill>
            <a:blip r:embed="rId115" cstate="print">
              <a:extLst>
                <a:ext uri="{28A0092B-C50C-407E-A947-70E740481C1C}">
                  <a14:useLocalDpi xmlns:a14="http://schemas.microsoft.com/office/drawing/2010/main"/>
                </a:ext>
              </a:extLst>
            </a:blip>
            <a:srcRect/>
            <a:stretch>
              <a:fillRect/>
            </a:stretch>
          </p:blipFill>
          <p:spPr bwMode="auto">
            <a:xfrm>
              <a:off x="2587" y="3051"/>
              <a:ext cx="359"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31" name="Picture 312" descr="Openet-logo-sos-2012-800x200"/>
            <p:cNvPicPr>
              <a:picLocks noChangeAspect="1" noChangeArrowheads="1"/>
            </p:cNvPicPr>
            <p:nvPr/>
          </p:nvPicPr>
          <p:blipFill>
            <a:blip r:embed="rId116" cstate="print">
              <a:extLst>
                <a:ext uri="{28A0092B-C50C-407E-A947-70E740481C1C}">
                  <a14:useLocalDpi xmlns:a14="http://schemas.microsoft.com/office/drawing/2010/main"/>
                </a:ext>
              </a:extLst>
            </a:blip>
            <a:srcRect/>
            <a:stretch>
              <a:fillRect/>
            </a:stretch>
          </p:blipFill>
          <p:spPr bwMode="auto">
            <a:xfrm>
              <a:off x="1326" y="3195"/>
              <a:ext cx="313"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32" name="Picture 8" descr="CiRBA_Logo_grid.jpg"/>
            <p:cNvPicPr>
              <a:picLocks noChangeAspect="1"/>
            </p:cNvPicPr>
            <p:nvPr/>
          </p:nvPicPr>
          <p:blipFill>
            <a:blip r:embed="rId117" cstate="print">
              <a:extLst>
                <a:ext uri="{28A0092B-C50C-407E-A947-70E740481C1C}">
                  <a14:useLocalDpi xmlns:a14="http://schemas.microsoft.com/office/drawing/2010/main"/>
                </a:ext>
              </a:extLst>
            </a:blip>
            <a:srcRect/>
            <a:stretch>
              <a:fillRect/>
            </a:stretch>
          </p:blipFill>
          <p:spPr bwMode="auto">
            <a:xfrm>
              <a:off x="1018" y="3559"/>
              <a:ext cx="382" cy="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33" name="Picture 314" descr="Fiserv_logo_rgb_high_res"/>
            <p:cNvPicPr>
              <a:picLocks noChangeAspect="1" noChangeArrowheads="1"/>
            </p:cNvPicPr>
            <p:nvPr/>
          </p:nvPicPr>
          <p:blipFill>
            <a:blip r:embed="rId118" cstate="print">
              <a:extLst>
                <a:ext uri="{28A0092B-C50C-407E-A947-70E740481C1C}">
                  <a14:useLocalDpi xmlns:a14="http://schemas.microsoft.com/office/drawing/2010/main"/>
                </a:ext>
              </a:extLst>
            </a:blip>
            <a:srcRect/>
            <a:stretch>
              <a:fillRect/>
            </a:stretch>
          </p:blipFill>
          <p:spPr bwMode="auto">
            <a:xfrm>
              <a:off x="1868" y="3011"/>
              <a:ext cx="25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34" name="Picture 315" descr="BlueWare Registered_LOGO"/>
            <p:cNvPicPr>
              <a:picLocks noChangeAspect="1" noChangeArrowheads="1"/>
            </p:cNvPicPr>
            <p:nvPr/>
          </p:nvPicPr>
          <p:blipFill>
            <a:blip r:embed="rId119" cstate="print">
              <a:extLst>
                <a:ext uri="{28A0092B-C50C-407E-A947-70E740481C1C}">
                  <a14:useLocalDpi xmlns:a14="http://schemas.microsoft.com/office/drawing/2010/main"/>
                </a:ext>
              </a:extLst>
            </a:blip>
            <a:srcRect/>
            <a:stretch>
              <a:fillRect/>
            </a:stretch>
          </p:blipFill>
          <p:spPr bwMode="auto">
            <a:xfrm>
              <a:off x="164" y="3767"/>
              <a:ext cx="210"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35" name="Picture 316" descr="Platform Logo - PNG - Colour"/>
            <p:cNvPicPr>
              <a:picLocks noChangeAspect="1" noChangeArrowheads="1"/>
            </p:cNvPicPr>
            <p:nvPr/>
          </p:nvPicPr>
          <p:blipFill>
            <a:blip r:embed="rId120" cstate="print">
              <a:extLst>
                <a:ext uri="{28A0092B-C50C-407E-A947-70E740481C1C}">
                  <a14:useLocalDpi xmlns:a14="http://schemas.microsoft.com/office/drawing/2010/main"/>
                </a:ext>
              </a:extLst>
            </a:blip>
            <a:srcRect/>
            <a:stretch>
              <a:fillRect/>
            </a:stretch>
          </p:blipFill>
          <p:spPr bwMode="auto">
            <a:xfrm>
              <a:off x="0" y="3538"/>
              <a:ext cx="371"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36" name="Picture 317" descr="twinstrata_logo"/>
            <p:cNvPicPr>
              <a:picLocks noChangeAspect="1" noChangeArrowheads="1"/>
            </p:cNvPicPr>
            <p:nvPr/>
          </p:nvPicPr>
          <p:blipFill>
            <a:blip r:embed="rId121" cstate="print">
              <a:extLst>
                <a:ext uri="{28A0092B-C50C-407E-A947-70E740481C1C}">
                  <a14:useLocalDpi xmlns:a14="http://schemas.microsoft.com/office/drawing/2010/main"/>
                </a:ext>
              </a:extLst>
            </a:blip>
            <a:srcRect/>
            <a:stretch>
              <a:fillRect/>
            </a:stretch>
          </p:blipFill>
          <p:spPr bwMode="auto">
            <a:xfrm>
              <a:off x="1577" y="3726"/>
              <a:ext cx="233" cy="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37" name="Picture 318" descr="Inspur"/>
            <p:cNvPicPr>
              <a:picLocks noChangeAspect="1" noChangeArrowheads="1"/>
            </p:cNvPicPr>
            <p:nvPr/>
          </p:nvPicPr>
          <p:blipFill>
            <a:blip r:embed="rId122" cstate="print">
              <a:extLst>
                <a:ext uri="{28A0092B-C50C-407E-A947-70E740481C1C}">
                  <a14:useLocalDpi xmlns:a14="http://schemas.microsoft.com/office/drawing/2010/main"/>
                </a:ext>
              </a:extLst>
            </a:blip>
            <a:srcRect/>
            <a:stretch>
              <a:fillRect/>
            </a:stretch>
          </p:blipFill>
          <p:spPr bwMode="auto">
            <a:xfrm>
              <a:off x="390" y="3298"/>
              <a:ext cx="216"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38" name="Picture 319" descr="Sinodata logo"/>
            <p:cNvPicPr>
              <a:picLocks noChangeAspect="1" noChangeArrowheads="1"/>
            </p:cNvPicPr>
            <p:nvPr/>
          </p:nvPicPr>
          <p:blipFill>
            <a:blip r:embed="rId123" cstate="print">
              <a:extLst>
                <a:ext uri="{28A0092B-C50C-407E-A947-70E740481C1C}">
                  <a14:useLocalDpi xmlns:a14="http://schemas.microsoft.com/office/drawing/2010/main"/>
                </a:ext>
              </a:extLst>
            </a:blip>
            <a:srcRect/>
            <a:stretch>
              <a:fillRect/>
            </a:stretch>
          </p:blipFill>
          <p:spPr bwMode="auto">
            <a:xfrm>
              <a:off x="46" y="2910"/>
              <a:ext cx="315"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39" name="Picture 320" descr="sixsq"/>
            <p:cNvPicPr>
              <a:picLocks noChangeAspect="1" noChangeArrowheads="1"/>
            </p:cNvPicPr>
            <p:nvPr/>
          </p:nvPicPr>
          <p:blipFill>
            <a:blip r:embed="rId124" cstate="print">
              <a:extLst>
                <a:ext uri="{28A0092B-C50C-407E-A947-70E740481C1C}">
                  <a14:useLocalDpi xmlns:a14="http://schemas.microsoft.com/office/drawing/2010/main"/>
                </a:ext>
              </a:extLst>
            </a:blip>
            <a:srcRect/>
            <a:stretch>
              <a:fillRect/>
            </a:stretch>
          </p:blipFill>
          <p:spPr bwMode="auto">
            <a:xfrm>
              <a:off x="1432" y="3298"/>
              <a:ext cx="133"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40" name="Picture 321" descr="ibi_v2"/>
            <p:cNvPicPr>
              <a:picLocks noChangeAspect="1" noChangeArrowheads="1"/>
            </p:cNvPicPr>
            <p:nvPr/>
          </p:nvPicPr>
          <p:blipFill>
            <a:blip r:embed="rId125" cstate="print">
              <a:extLst>
                <a:ext uri="{28A0092B-C50C-407E-A947-70E740481C1C}">
                  <a14:useLocalDpi xmlns:a14="http://schemas.microsoft.com/office/drawing/2010/main"/>
                </a:ext>
              </a:extLst>
            </a:blip>
            <a:srcRect/>
            <a:stretch>
              <a:fillRect/>
            </a:stretch>
          </p:blipFill>
          <p:spPr bwMode="auto">
            <a:xfrm>
              <a:off x="420" y="3884"/>
              <a:ext cx="376"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41" name="Picture 322" descr="Asia Info"/>
            <p:cNvPicPr>
              <a:picLocks noChangeAspect="1" noChangeArrowheads="1"/>
            </p:cNvPicPr>
            <p:nvPr/>
          </p:nvPicPr>
          <p:blipFill>
            <a:blip r:embed="rId126" cstate="print">
              <a:extLst>
                <a:ext uri="{28A0092B-C50C-407E-A947-70E740481C1C}">
                  <a14:useLocalDpi xmlns:a14="http://schemas.microsoft.com/office/drawing/2010/main"/>
                </a:ext>
              </a:extLst>
            </a:blip>
            <a:srcRect/>
            <a:stretch>
              <a:fillRect/>
            </a:stretch>
          </p:blipFill>
          <p:spPr bwMode="auto">
            <a:xfrm>
              <a:off x="4539" y="3463"/>
              <a:ext cx="440"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442" name="Picture 323"/>
            <p:cNvPicPr>
              <a:picLocks noChangeAspect="1" noChangeArrowheads="1"/>
            </p:cNvPicPr>
            <p:nvPr/>
          </p:nvPicPr>
          <p:blipFill>
            <a:blip r:embed="rId127" cstate="print">
              <a:extLst>
                <a:ext uri="{28A0092B-C50C-407E-A947-70E740481C1C}">
                  <a14:useLocalDpi xmlns:a14="http://schemas.microsoft.com/office/drawing/2010/main"/>
                </a:ext>
              </a:extLst>
            </a:blip>
            <a:srcRect l="9825" t="14815" r="15439" b="16931"/>
            <a:stretch>
              <a:fillRect/>
            </a:stretch>
          </p:blipFill>
          <p:spPr bwMode="auto">
            <a:xfrm>
              <a:off x="4043" y="3492"/>
              <a:ext cx="361"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rnd">
                  <a:solidFill>
                    <a:srgbClr val="000000"/>
                  </a:solidFill>
                  <a:prstDash val="sysDot"/>
                  <a:miter lim="800000"/>
                  <a:headEnd/>
                  <a:tailEnd/>
                </a14:hiddenLine>
              </a:ext>
            </a:extLst>
          </p:spPr>
        </p:pic>
        <p:pic>
          <p:nvPicPr>
            <p:cNvPr id="55443" name="Picture 8" descr="sophos_logo_150px_rgb.png"/>
            <p:cNvPicPr>
              <a:picLocks noChangeAspect="1"/>
            </p:cNvPicPr>
            <p:nvPr/>
          </p:nvPicPr>
          <p:blipFill>
            <a:blip r:embed="rId128" cstate="print">
              <a:extLst>
                <a:ext uri="{28A0092B-C50C-407E-A947-70E740481C1C}">
                  <a14:useLocalDpi xmlns:a14="http://schemas.microsoft.com/office/drawing/2010/main"/>
                </a:ext>
              </a:extLst>
            </a:blip>
            <a:srcRect/>
            <a:stretch>
              <a:fillRect/>
            </a:stretch>
          </p:blipFill>
          <p:spPr bwMode="auto">
            <a:xfrm>
              <a:off x="3133" y="3471"/>
              <a:ext cx="339" cy="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5304" name="Group 355"/>
          <p:cNvGrpSpPr>
            <a:grpSpLocks/>
          </p:cNvGrpSpPr>
          <p:nvPr/>
        </p:nvGrpSpPr>
        <p:grpSpPr bwMode="auto">
          <a:xfrm>
            <a:off x="5359400" y="2138363"/>
            <a:ext cx="1789113" cy="984250"/>
            <a:chOff x="3323" y="2418"/>
            <a:chExt cx="1539" cy="913"/>
          </a:xfrm>
        </p:grpSpPr>
        <p:sp>
          <p:nvSpPr>
            <p:cNvPr id="146" name="Freeform 356"/>
            <p:cNvSpPr>
              <a:spLocks/>
            </p:cNvSpPr>
            <p:nvPr/>
          </p:nvSpPr>
          <p:spPr bwMode="auto">
            <a:xfrm>
              <a:off x="3323" y="2418"/>
              <a:ext cx="1539" cy="913"/>
            </a:xfrm>
            <a:custGeom>
              <a:avLst/>
              <a:gdLst>
                <a:gd name="T0" fmla="*/ 2119 w 2330"/>
                <a:gd name="T1" fmla="*/ 457 h 1382"/>
                <a:gd name="T2" fmla="*/ 2026 w 2330"/>
                <a:gd name="T3" fmla="*/ 332 h 1382"/>
                <a:gd name="T4" fmla="*/ 1891 w 2330"/>
                <a:gd name="T5" fmla="*/ 244 h 1382"/>
                <a:gd name="T6" fmla="*/ 1727 w 2330"/>
                <a:gd name="T7" fmla="*/ 204 h 1382"/>
                <a:gd name="T8" fmla="*/ 1624 w 2330"/>
                <a:gd name="T9" fmla="*/ 205 h 1382"/>
                <a:gd name="T10" fmla="*/ 1545 w 2330"/>
                <a:gd name="T11" fmla="*/ 220 h 1382"/>
                <a:gd name="T12" fmla="*/ 1466 w 2330"/>
                <a:gd name="T13" fmla="*/ 152 h 1382"/>
                <a:gd name="T14" fmla="*/ 1370 w 2330"/>
                <a:gd name="T15" fmla="*/ 75 h 1382"/>
                <a:gd name="T16" fmla="*/ 1257 w 2330"/>
                <a:gd name="T17" fmla="*/ 24 h 1382"/>
                <a:gd name="T18" fmla="*/ 1134 w 2330"/>
                <a:gd name="T19" fmla="*/ 1 h 1382"/>
                <a:gd name="T20" fmla="*/ 1000 w 2330"/>
                <a:gd name="T21" fmla="*/ 10 h 1382"/>
                <a:gd name="T22" fmla="*/ 872 w 2330"/>
                <a:gd name="T23" fmla="*/ 54 h 1382"/>
                <a:gd name="T24" fmla="*/ 762 w 2330"/>
                <a:gd name="T25" fmla="*/ 129 h 1382"/>
                <a:gd name="T26" fmla="*/ 673 w 2330"/>
                <a:gd name="T27" fmla="*/ 232 h 1382"/>
                <a:gd name="T28" fmla="*/ 547 w 2330"/>
                <a:gd name="T29" fmla="*/ 274 h 1382"/>
                <a:gd name="T30" fmla="*/ 417 w 2330"/>
                <a:gd name="T31" fmla="*/ 326 h 1382"/>
                <a:gd name="T32" fmla="*/ 311 w 2330"/>
                <a:gd name="T33" fmla="*/ 411 h 1382"/>
                <a:gd name="T34" fmla="*/ 239 w 2330"/>
                <a:gd name="T35" fmla="*/ 522 h 1382"/>
                <a:gd name="T36" fmla="*/ 156 w 2330"/>
                <a:gd name="T37" fmla="*/ 583 h 1382"/>
                <a:gd name="T38" fmla="*/ 78 w 2330"/>
                <a:gd name="T39" fmla="*/ 644 h 1382"/>
                <a:gd name="T40" fmla="*/ 25 w 2330"/>
                <a:gd name="T41" fmla="*/ 723 h 1382"/>
                <a:gd name="T42" fmla="*/ 1 w 2330"/>
                <a:gd name="T43" fmla="*/ 818 h 1382"/>
                <a:gd name="T44" fmla="*/ 13 w 2330"/>
                <a:gd name="T45" fmla="*/ 929 h 1382"/>
                <a:gd name="T46" fmla="*/ 68 w 2330"/>
                <a:gd name="T47" fmla="*/ 1031 h 1382"/>
                <a:gd name="T48" fmla="*/ 124 w 2330"/>
                <a:gd name="T49" fmla="*/ 1084 h 1382"/>
                <a:gd name="T50" fmla="*/ 179 w 2330"/>
                <a:gd name="T51" fmla="*/ 1116 h 1382"/>
                <a:gd name="T52" fmla="*/ 239 w 2330"/>
                <a:gd name="T53" fmla="*/ 1138 h 1382"/>
                <a:gd name="T54" fmla="*/ 302 w 2330"/>
                <a:gd name="T55" fmla="*/ 1147 h 1382"/>
                <a:gd name="T56" fmla="*/ 356 w 2330"/>
                <a:gd name="T57" fmla="*/ 1145 h 1382"/>
                <a:gd name="T58" fmla="*/ 406 w 2330"/>
                <a:gd name="T59" fmla="*/ 1134 h 1382"/>
                <a:gd name="T60" fmla="*/ 461 w 2330"/>
                <a:gd name="T61" fmla="*/ 1164 h 1382"/>
                <a:gd name="T62" fmla="*/ 525 w 2330"/>
                <a:gd name="T63" fmla="*/ 1199 h 1382"/>
                <a:gd name="T64" fmla="*/ 596 w 2330"/>
                <a:gd name="T65" fmla="*/ 1222 h 1382"/>
                <a:gd name="T66" fmla="*/ 672 w 2330"/>
                <a:gd name="T67" fmla="*/ 1232 h 1382"/>
                <a:gd name="T68" fmla="*/ 724 w 2330"/>
                <a:gd name="T69" fmla="*/ 1231 h 1382"/>
                <a:gd name="T70" fmla="*/ 767 w 2330"/>
                <a:gd name="T71" fmla="*/ 1225 h 1382"/>
                <a:gd name="T72" fmla="*/ 847 w 2330"/>
                <a:gd name="T73" fmla="*/ 1275 h 1382"/>
                <a:gd name="T74" fmla="*/ 954 w 2330"/>
                <a:gd name="T75" fmla="*/ 1329 h 1382"/>
                <a:gd name="T76" fmla="*/ 1074 w 2330"/>
                <a:gd name="T77" fmla="*/ 1365 h 1382"/>
                <a:gd name="T78" fmla="*/ 1202 w 2330"/>
                <a:gd name="T79" fmla="*/ 1381 h 1382"/>
                <a:gd name="T80" fmla="*/ 1348 w 2330"/>
                <a:gd name="T81" fmla="*/ 1374 h 1382"/>
                <a:gd name="T82" fmla="*/ 1491 w 2330"/>
                <a:gd name="T83" fmla="*/ 1338 h 1382"/>
                <a:gd name="T84" fmla="*/ 1617 w 2330"/>
                <a:gd name="T85" fmla="*/ 1277 h 1382"/>
                <a:gd name="T86" fmla="*/ 1719 w 2330"/>
                <a:gd name="T87" fmla="*/ 1194 h 1382"/>
                <a:gd name="T88" fmla="*/ 1796 w 2330"/>
                <a:gd name="T89" fmla="*/ 1184 h 1382"/>
                <a:gd name="T90" fmla="*/ 1875 w 2330"/>
                <a:gd name="T91" fmla="*/ 1192 h 1382"/>
                <a:gd name="T92" fmla="*/ 1968 w 2330"/>
                <a:gd name="T93" fmla="*/ 1187 h 1382"/>
                <a:gd name="T94" fmla="*/ 2062 w 2330"/>
                <a:gd name="T95" fmla="*/ 1166 h 1382"/>
                <a:gd name="T96" fmla="*/ 2147 w 2330"/>
                <a:gd name="T97" fmla="*/ 1129 h 1382"/>
                <a:gd name="T98" fmla="*/ 2219 w 2330"/>
                <a:gd name="T99" fmla="*/ 1077 h 1382"/>
                <a:gd name="T100" fmla="*/ 2293 w 2330"/>
                <a:gd name="T101" fmla="*/ 988 h 1382"/>
                <a:gd name="T102" fmla="*/ 2329 w 2330"/>
                <a:gd name="T103" fmla="*/ 876 h 1382"/>
                <a:gd name="T104" fmla="*/ 2303 w 2330"/>
                <a:gd name="T105" fmla="*/ 728 h 1382"/>
                <a:gd name="T106" fmla="*/ 2195 w 2330"/>
                <a:gd name="T107" fmla="*/ 595 h 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30" h="1382">
                  <a:moveTo>
                    <a:pt x="2156" y="570"/>
                  </a:moveTo>
                  <a:lnTo>
                    <a:pt x="2148" y="531"/>
                  </a:lnTo>
                  <a:lnTo>
                    <a:pt x="2135" y="493"/>
                  </a:lnTo>
                  <a:lnTo>
                    <a:pt x="2119" y="457"/>
                  </a:lnTo>
                  <a:lnTo>
                    <a:pt x="2101" y="423"/>
                  </a:lnTo>
                  <a:lnTo>
                    <a:pt x="2079" y="390"/>
                  </a:lnTo>
                  <a:lnTo>
                    <a:pt x="2053" y="361"/>
                  </a:lnTo>
                  <a:lnTo>
                    <a:pt x="2026" y="332"/>
                  </a:lnTo>
                  <a:lnTo>
                    <a:pt x="1996" y="306"/>
                  </a:lnTo>
                  <a:lnTo>
                    <a:pt x="1962" y="283"/>
                  </a:lnTo>
                  <a:lnTo>
                    <a:pt x="1928" y="263"/>
                  </a:lnTo>
                  <a:lnTo>
                    <a:pt x="1891" y="244"/>
                  </a:lnTo>
                  <a:lnTo>
                    <a:pt x="1853" y="229"/>
                  </a:lnTo>
                  <a:lnTo>
                    <a:pt x="1813" y="218"/>
                  </a:lnTo>
                  <a:lnTo>
                    <a:pt x="1770" y="208"/>
                  </a:lnTo>
                  <a:lnTo>
                    <a:pt x="1727" y="204"/>
                  </a:lnTo>
                  <a:lnTo>
                    <a:pt x="1684" y="202"/>
                  </a:lnTo>
                  <a:lnTo>
                    <a:pt x="1663" y="202"/>
                  </a:lnTo>
                  <a:lnTo>
                    <a:pt x="1643" y="203"/>
                  </a:lnTo>
                  <a:lnTo>
                    <a:pt x="1624" y="205"/>
                  </a:lnTo>
                  <a:lnTo>
                    <a:pt x="1603" y="207"/>
                  </a:lnTo>
                  <a:lnTo>
                    <a:pt x="1583" y="211"/>
                  </a:lnTo>
                  <a:lnTo>
                    <a:pt x="1564" y="215"/>
                  </a:lnTo>
                  <a:lnTo>
                    <a:pt x="1545" y="220"/>
                  </a:lnTo>
                  <a:lnTo>
                    <a:pt x="1526" y="226"/>
                  </a:lnTo>
                  <a:lnTo>
                    <a:pt x="1507" y="200"/>
                  </a:lnTo>
                  <a:lnTo>
                    <a:pt x="1488" y="175"/>
                  </a:lnTo>
                  <a:lnTo>
                    <a:pt x="1466" y="152"/>
                  </a:lnTo>
                  <a:lnTo>
                    <a:pt x="1444" y="130"/>
                  </a:lnTo>
                  <a:lnTo>
                    <a:pt x="1421" y="111"/>
                  </a:lnTo>
                  <a:lnTo>
                    <a:pt x="1395" y="92"/>
                  </a:lnTo>
                  <a:lnTo>
                    <a:pt x="1370" y="75"/>
                  </a:lnTo>
                  <a:lnTo>
                    <a:pt x="1344" y="60"/>
                  </a:lnTo>
                  <a:lnTo>
                    <a:pt x="1315" y="46"/>
                  </a:lnTo>
                  <a:lnTo>
                    <a:pt x="1287" y="35"/>
                  </a:lnTo>
                  <a:lnTo>
                    <a:pt x="1257" y="24"/>
                  </a:lnTo>
                  <a:lnTo>
                    <a:pt x="1227" y="15"/>
                  </a:lnTo>
                  <a:lnTo>
                    <a:pt x="1197" y="9"/>
                  </a:lnTo>
                  <a:lnTo>
                    <a:pt x="1166" y="3"/>
                  </a:lnTo>
                  <a:lnTo>
                    <a:pt x="1134" y="1"/>
                  </a:lnTo>
                  <a:lnTo>
                    <a:pt x="1102" y="0"/>
                  </a:lnTo>
                  <a:lnTo>
                    <a:pt x="1067" y="1"/>
                  </a:lnTo>
                  <a:lnTo>
                    <a:pt x="1034" y="5"/>
                  </a:lnTo>
                  <a:lnTo>
                    <a:pt x="1000" y="10"/>
                  </a:lnTo>
                  <a:lnTo>
                    <a:pt x="967" y="18"/>
                  </a:lnTo>
                  <a:lnTo>
                    <a:pt x="935" y="29"/>
                  </a:lnTo>
                  <a:lnTo>
                    <a:pt x="903" y="40"/>
                  </a:lnTo>
                  <a:lnTo>
                    <a:pt x="872" y="54"/>
                  </a:lnTo>
                  <a:lnTo>
                    <a:pt x="844" y="70"/>
                  </a:lnTo>
                  <a:lnTo>
                    <a:pt x="815" y="89"/>
                  </a:lnTo>
                  <a:lnTo>
                    <a:pt x="788" y="108"/>
                  </a:lnTo>
                  <a:lnTo>
                    <a:pt x="762" y="129"/>
                  </a:lnTo>
                  <a:lnTo>
                    <a:pt x="737" y="152"/>
                  </a:lnTo>
                  <a:lnTo>
                    <a:pt x="714" y="177"/>
                  </a:lnTo>
                  <a:lnTo>
                    <a:pt x="693" y="204"/>
                  </a:lnTo>
                  <a:lnTo>
                    <a:pt x="673" y="232"/>
                  </a:lnTo>
                  <a:lnTo>
                    <a:pt x="656" y="260"/>
                  </a:lnTo>
                  <a:lnTo>
                    <a:pt x="619" y="263"/>
                  </a:lnTo>
                  <a:lnTo>
                    <a:pt x="582" y="267"/>
                  </a:lnTo>
                  <a:lnTo>
                    <a:pt x="547" y="274"/>
                  </a:lnTo>
                  <a:lnTo>
                    <a:pt x="513" y="284"/>
                  </a:lnTo>
                  <a:lnTo>
                    <a:pt x="479" y="296"/>
                  </a:lnTo>
                  <a:lnTo>
                    <a:pt x="447" y="310"/>
                  </a:lnTo>
                  <a:lnTo>
                    <a:pt x="417" y="326"/>
                  </a:lnTo>
                  <a:lnTo>
                    <a:pt x="388" y="344"/>
                  </a:lnTo>
                  <a:lnTo>
                    <a:pt x="361" y="365"/>
                  </a:lnTo>
                  <a:lnTo>
                    <a:pt x="335" y="387"/>
                  </a:lnTo>
                  <a:lnTo>
                    <a:pt x="311" y="411"/>
                  </a:lnTo>
                  <a:lnTo>
                    <a:pt x="289" y="437"/>
                  </a:lnTo>
                  <a:lnTo>
                    <a:pt x="271" y="463"/>
                  </a:lnTo>
                  <a:lnTo>
                    <a:pt x="254" y="492"/>
                  </a:lnTo>
                  <a:lnTo>
                    <a:pt x="239" y="522"/>
                  </a:lnTo>
                  <a:lnTo>
                    <a:pt x="226" y="553"/>
                  </a:lnTo>
                  <a:lnTo>
                    <a:pt x="202" y="561"/>
                  </a:lnTo>
                  <a:lnTo>
                    <a:pt x="177" y="571"/>
                  </a:lnTo>
                  <a:lnTo>
                    <a:pt x="156" y="583"/>
                  </a:lnTo>
                  <a:lnTo>
                    <a:pt x="134" y="595"/>
                  </a:lnTo>
                  <a:lnTo>
                    <a:pt x="114" y="610"/>
                  </a:lnTo>
                  <a:lnTo>
                    <a:pt x="96" y="627"/>
                  </a:lnTo>
                  <a:lnTo>
                    <a:pt x="78" y="644"/>
                  </a:lnTo>
                  <a:lnTo>
                    <a:pt x="63" y="661"/>
                  </a:lnTo>
                  <a:lnTo>
                    <a:pt x="48" y="681"/>
                  </a:lnTo>
                  <a:lnTo>
                    <a:pt x="36" y="701"/>
                  </a:lnTo>
                  <a:lnTo>
                    <a:pt x="25" y="723"/>
                  </a:lnTo>
                  <a:lnTo>
                    <a:pt x="16" y="746"/>
                  </a:lnTo>
                  <a:lnTo>
                    <a:pt x="9" y="769"/>
                  </a:lnTo>
                  <a:lnTo>
                    <a:pt x="5" y="794"/>
                  </a:lnTo>
                  <a:lnTo>
                    <a:pt x="1" y="818"/>
                  </a:lnTo>
                  <a:lnTo>
                    <a:pt x="0" y="843"/>
                  </a:lnTo>
                  <a:lnTo>
                    <a:pt x="1" y="872"/>
                  </a:lnTo>
                  <a:lnTo>
                    <a:pt x="6" y="901"/>
                  </a:lnTo>
                  <a:lnTo>
                    <a:pt x="13" y="929"/>
                  </a:lnTo>
                  <a:lnTo>
                    <a:pt x="23" y="956"/>
                  </a:lnTo>
                  <a:lnTo>
                    <a:pt x="35" y="982"/>
                  </a:lnTo>
                  <a:lnTo>
                    <a:pt x="50" y="1007"/>
                  </a:lnTo>
                  <a:lnTo>
                    <a:pt x="68" y="1031"/>
                  </a:lnTo>
                  <a:lnTo>
                    <a:pt x="88" y="1053"/>
                  </a:lnTo>
                  <a:lnTo>
                    <a:pt x="99" y="1064"/>
                  </a:lnTo>
                  <a:lnTo>
                    <a:pt x="112" y="1075"/>
                  </a:lnTo>
                  <a:lnTo>
                    <a:pt x="124" y="1084"/>
                  </a:lnTo>
                  <a:lnTo>
                    <a:pt x="137" y="1093"/>
                  </a:lnTo>
                  <a:lnTo>
                    <a:pt x="151" y="1102"/>
                  </a:lnTo>
                  <a:lnTo>
                    <a:pt x="165" y="1109"/>
                  </a:lnTo>
                  <a:lnTo>
                    <a:pt x="179" y="1116"/>
                  </a:lnTo>
                  <a:lnTo>
                    <a:pt x="192" y="1123"/>
                  </a:lnTo>
                  <a:lnTo>
                    <a:pt x="207" y="1129"/>
                  </a:lnTo>
                  <a:lnTo>
                    <a:pt x="222" y="1133"/>
                  </a:lnTo>
                  <a:lnTo>
                    <a:pt x="239" y="1138"/>
                  </a:lnTo>
                  <a:lnTo>
                    <a:pt x="254" y="1141"/>
                  </a:lnTo>
                  <a:lnTo>
                    <a:pt x="270" y="1144"/>
                  </a:lnTo>
                  <a:lnTo>
                    <a:pt x="286" y="1146"/>
                  </a:lnTo>
                  <a:lnTo>
                    <a:pt x="302" y="1147"/>
                  </a:lnTo>
                  <a:lnTo>
                    <a:pt x="318" y="1147"/>
                  </a:lnTo>
                  <a:lnTo>
                    <a:pt x="331" y="1147"/>
                  </a:lnTo>
                  <a:lnTo>
                    <a:pt x="343" y="1146"/>
                  </a:lnTo>
                  <a:lnTo>
                    <a:pt x="356" y="1145"/>
                  </a:lnTo>
                  <a:lnTo>
                    <a:pt x="369" y="1143"/>
                  </a:lnTo>
                  <a:lnTo>
                    <a:pt x="381" y="1140"/>
                  </a:lnTo>
                  <a:lnTo>
                    <a:pt x="394" y="1138"/>
                  </a:lnTo>
                  <a:lnTo>
                    <a:pt x="406" y="1134"/>
                  </a:lnTo>
                  <a:lnTo>
                    <a:pt x="418" y="1131"/>
                  </a:lnTo>
                  <a:lnTo>
                    <a:pt x="432" y="1143"/>
                  </a:lnTo>
                  <a:lnTo>
                    <a:pt x="446" y="1154"/>
                  </a:lnTo>
                  <a:lnTo>
                    <a:pt x="461" y="1164"/>
                  </a:lnTo>
                  <a:lnTo>
                    <a:pt x="476" y="1174"/>
                  </a:lnTo>
                  <a:lnTo>
                    <a:pt x="492" y="1183"/>
                  </a:lnTo>
                  <a:lnTo>
                    <a:pt x="508" y="1191"/>
                  </a:lnTo>
                  <a:lnTo>
                    <a:pt x="525" y="1199"/>
                  </a:lnTo>
                  <a:lnTo>
                    <a:pt x="543" y="1206"/>
                  </a:lnTo>
                  <a:lnTo>
                    <a:pt x="560" y="1212"/>
                  </a:lnTo>
                  <a:lnTo>
                    <a:pt x="577" y="1217"/>
                  </a:lnTo>
                  <a:lnTo>
                    <a:pt x="596" y="1222"/>
                  </a:lnTo>
                  <a:lnTo>
                    <a:pt x="614" y="1225"/>
                  </a:lnTo>
                  <a:lnTo>
                    <a:pt x="634" y="1229"/>
                  </a:lnTo>
                  <a:lnTo>
                    <a:pt x="652" y="1231"/>
                  </a:lnTo>
                  <a:lnTo>
                    <a:pt x="672" y="1232"/>
                  </a:lnTo>
                  <a:lnTo>
                    <a:pt x="691" y="1232"/>
                  </a:lnTo>
                  <a:lnTo>
                    <a:pt x="702" y="1232"/>
                  </a:lnTo>
                  <a:lnTo>
                    <a:pt x="713" y="1231"/>
                  </a:lnTo>
                  <a:lnTo>
                    <a:pt x="724" y="1231"/>
                  </a:lnTo>
                  <a:lnTo>
                    <a:pt x="735" y="1230"/>
                  </a:lnTo>
                  <a:lnTo>
                    <a:pt x="746" y="1229"/>
                  </a:lnTo>
                  <a:lnTo>
                    <a:pt x="757" y="1227"/>
                  </a:lnTo>
                  <a:lnTo>
                    <a:pt x="767" y="1225"/>
                  </a:lnTo>
                  <a:lnTo>
                    <a:pt x="779" y="1223"/>
                  </a:lnTo>
                  <a:lnTo>
                    <a:pt x="801" y="1242"/>
                  </a:lnTo>
                  <a:lnTo>
                    <a:pt x="824" y="1259"/>
                  </a:lnTo>
                  <a:lnTo>
                    <a:pt x="847" y="1275"/>
                  </a:lnTo>
                  <a:lnTo>
                    <a:pt x="872" y="1290"/>
                  </a:lnTo>
                  <a:lnTo>
                    <a:pt x="899" y="1304"/>
                  </a:lnTo>
                  <a:lnTo>
                    <a:pt x="926" y="1316"/>
                  </a:lnTo>
                  <a:lnTo>
                    <a:pt x="954" y="1329"/>
                  </a:lnTo>
                  <a:lnTo>
                    <a:pt x="983" y="1340"/>
                  </a:lnTo>
                  <a:lnTo>
                    <a:pt x="1013" y="1350"/>
                  </a:lnTo>
                  <a:lnTo>
                    <a:pt x="1043" y="1358"/>
                  </a:lnTo>
                  <a:lnTo>
                    <a:pt x="1074" y="1365"/>
                  </a:lnTo>
                  <a:lnTo>
                    <a:pt x="1105" y="1372"/>
                  </a:lnTo>
                  <a:lnTo>
                    <a:pt x="1136" y="1376"/>
                  </a:lnTo>
                  <a:lnTo>
                    <a:pt x="1168" y="1380"/>
                  </a:lnTo>
                  <a:lnTo>
                    <a:pt x="1202" y="1381"/>
                  </a:lnTo>
                  <a:lnTo>
                    <a:pt x="1234" y="1382"/>
                  </a:lnTo>
                  <a:lnTo>
                    <a:pt x="1273" y="1381"/>
                  </a:lnTo>
                  <a:lnTo>
                    <a:pt x="1311" y="1379"/>
                  </a:lnTo>
                  <a:lnTo>
                    <a:pt x="1348" y="1374"/>
                  </a:lnTo>
                  <a:lnTo>
                    <a:pt x="1385" y="1367"/>
                  </a:lnTo>
                  <a:lnTo>
                    <a:pt x="1422" y="1359"/>
                  </a:lnTo>
                  <a:lnTo>
                    <a:pt x="1457" y="1350"/>
                  </a:lnTo>
                  <a:lnTo>
                    <a:pt x="1491" y="1338"/>
                  </a:lnTo>
                  <a:lnTo>
                    <a:pt x="1525" y="1326"/>
                  </a:lnTo>
                  <a:lnTo>
                    <a:pt x="1557" y="1311"/>
                  </a:lnTo>
                  <a:lnTo>
                    <a:pt x="1588" y="1295"/>
                  </a:lnTo>
                  <a:lnTo>
                    <a:pt x="1617" y="1277"/>
                  </a:lnTo>
                  <a:lnTo>
                    <a:pt x="1644" y="1259"/>
                  </a:lnTo>
                  <a:lnTo>
                    <a:pt x="1671" y="1238"/>
                  </a:lnTo>
                  <a:lnTo>
                    <a:pt x="1696" y="1217"/>
                  </a:lnTo>
                  <a:lnTo>
                    <a:pt x="1719" y="1194"/>
                  </a:lnTo>
                  <a:lnTo>
                    <a:pt x="1740" y="1170"/>
                  </a:lnTo>
                  <a:lnTo>
                    <a:pt x="1758" y="1176"/>
                  </a:lnTo>
                  <a:lnTo>
                    <a:pt x="1778" y="1179"/>
                  </a:lnTo>
                  <a:lnTo>
                    <a:pt x="1796" y="1184"/>
                  </a:lnTo>
                  <a:lnTo>
                    <a:pt x="1816" y="1186"/>
                  </a:lnTo>
                  <a:lnTo>
                    <a:pt x="1836" y="1189"/>
                  </a:lnTo>
                  <a:lnTo>
                    <a:pt x="1855" y="1191"/>
                  </a:lnTo>
                  <a:lnTo>
                    <a:pt x="1875" y="1192"/>
                  </a:lnTo>
                  <a:lnTo>
                    <a:pt x="1894" y="1192"/>
                  </a:lnTo>
                  <a:lnTo>
                    <a:pt x="1920" y="1192"/>
                  </a:lnTo>
                  <a:lnTo>
                    <a:pt x="1944" y="1190"/>
                  </a:lnTo>
                  <a:lnTo>
                    <a:pt x="1968" y="1187"/>
                  </a:lnTo>
                  <a:lnTo>
                    <a:pt x="1992" y="1183"/>
                  </a:lnTo>
                  <a:lnTo>
                    <a:pt x="2017" y="1178"/>
                  </a:lnTo>
                  <a:lnTo>
                    <a:pt x="2040" y="1173"/>
                  </a:lnTo>
                  <a:lnTo>
                    <a:pt x="2062" y="1166"/>
                  </a:lnTo>
                  <a:lnTo>
                    <a:pt x="2085" y="1158"/>
                  </a:lnTo>
                  <a:lnTo>
                    <a:pt x="2105" y="1149"/>
                  </a:lnTo>
                  <a:lnTo>
                    <a:pt x="2126" y="1139"/>
                  </a:lnTo>
                  <a:lnTo>
                    <a:pt x="2147" y="1129"/>
                  </a:lnTo>
                  <a:lnTo>
                    <a:pt x="2166" y="1117"/>
                  </a:lnTo>
                  <a:lnTo>
                    <a:pt x="2185" y="1105"/>
                  </a:lnTo>
                  <a:lnTo>
                    <a:pt x="2202" y="1092"/>
                  </a:lnTo>
                  <a:lnTo>
                    <a:pt x="2219" y="1077"/>
                  </a:lnTo>
                  <a:lnTo>
                    <a:pt x="2236" y="1062"/>
                  </a:lnTo>
                  <a:lnTo>
                    <a:pt x="2257" y="1039"/>
                  </a:lnTo>
                  <a:lnTo>
                    <a:pt x="2277" y="1014"/>
                  </a:lnTo>
                  <a:lnTo>
                    <a:pt x="2293" y="988"/>
                  </a:lnTo>
                  <a:lnTo>
                    <a:pt x="2306" y="961"/>
                  </a:lnTo>
                  <a:lnTo>
                    <a:pt x="2316" y="934"/>
                  </a:lnTo>
                  <a:lnTo>
                    <a:pt x="2324" y="905"/>
                  </a:lnTo>
                  <a:lnTo>
                    <a:pt x="2329" y="876"/>
                  </a:lnTo>
                  <a:lnTo>
                    <a:pt x="2330" y="847"/>
                  </a:lnTo>
                  <a:lnTo>
                    <a:pt x="2327" y="806"/>
                  </a:lnTo>
                  <a:lnTo>
                    <a:pt x="2318" y="766"/>
                  </a:lnTo>
                  <a:lnTo>
                    <a:pt x="2303" y="728"/>
                  </a:lnTo>
                  <a:lnTo>
                    <a:pt x="2284" y="691"/>
                  </a:lnTo>
                  <a:lnTo>
                    <a:pt x="2260" y="657"/>
                  </a:lnTo>
                  <a:lnTo>
                    <a:pt x="2230" y="625"/>
                  </a:lnTo>
                  <a:lnTo>
                    <a:pt x="2195" y="595"/>
                  </a:lnTo>
                  <a:lnTo>
                    <a:pt x="2156" y="570"/>
                  </a:lnTo>
                  <a:close/>
                </a:path>
              </a:pathLst>
            </a:custGeom>
            <a:solidFill>
              <a:srgbClr val="FFFFFF"/>
            </a:solidFill>
            <a:ln w="9525" cmpd="sng">
              <a:solidFill>
                <a:srgbClr val="808080"/>
              </a:solidFill>
              <a:round/>
              <a:headEnd/>
              <a:tailEnd/>
            </a:ln>
            <a:effectLst>
              <a:outerShdw blurRad="63500" dist="53882" dir="2700000" algn="ctr" rotWithShape="0">
                <a:srgbClr val="000000">
                  <a:alpha val="74998"/>
                </a:srgbClr>
              </a:outerShdw>
            </a:effectLst>
          </p:spPr>
          <p:txBody>
            <a:bodyPr/>
            <a:lstStyle/>
            <a:p>
              <a:pPr>
                <a:defRPr/>
              </a:pPr>
              <a:endParaRPr lang="en-US"/>
            </a:p>
          </p:txBody>
        </p:sp>
        <p:sp>
          <p:nvSpPr>
            <p:cNvPr id="55311" name="Freeform 357"/>
            <p:cNvSpPr>
              <a:spLocks/>
            </p:cNvSpPr>
            <p:nvPr/>
          </p:nvSpPr>
          <p:spPr bwMode="auto">
            <a:xfrm>
              <a:off x="4308" y="2615"/>
              <a:ext cx="337" cy="102"/>
            </a:xfrm>
            <a:custGeom>
              <a:avLst/>
              <a:gdLst>
                <a:gd name="T0" fmla="*/ 5 w 512"/>
                <a:gd name="T1" fmla="*/ 38 h 154"/>
                <a:gd name="T2" fmla="*/ 13 w 512"/>
                <a:gd name="T3" fmla="*/ 54 h 154"/>
                <a:gd name="T4" fmla="*/ 29 w 512"/>
                <a:gd name="T5" fmla="*/ 46 h 154"/>
                <a:gd name="T6" fmla="*/ 43 w 512"/>
                <a:gd name="T7" fmla="*/ 40 h 154"/>
                <a:gd name="T8" fmla="*/ 57 w 512"/>
                <a:gd name="T9" fmla="*/ 36 h 154"/>
                <a:gd name="T10" fmla="*/ 70 w 512"/>
                <a:gd name="T11" fmla="*/ 31 h 154"/>
                <a:gd name="T12" fmla="*/ 85 w 512"/>
                <a:gd name="T13" fmla="*/ 28 h 154"/>
                <a:gd name="T14" fmla="*/ 99 w 512"/>
                <a:gd name="T15" fmla="*/ 25 h 154"/>
                <a:gd name="T16" fmla="*/ 115 w 512"/>
                <a:gd name="T17" fmla="*/ 23 h 154"/>
                <a:gd name="T18" fmla="*/ 129 w 512"/>
                <a:gd name="T19" fmla="*/ 23 h 154"/>
                <a:gd name="T20" fmla="*/ 144 w 512"/>
                <a:gd name="T21" fmla="*/ 21 h 154"/>
                <a:gd name="T22" fmla="*/ 159 w 512"/>
                <a:gd name="T23" fmla="*/ 21 h 154"/>
                <a:gd name="T24" fmla="*/ 173 w 512"/>
                <a:gd name="T25" fmla="*/ 23 h 154"/>
                <a:gd name="T26" fmla="*/ 187 w 512"/>
                <a:gd name="T27" fmla="*/ 25 h 154"/>
                <a:gd name="T28" fmla="*/ 200 w 512"/>
                <a:gd name="T29" fmla="*/ 26 h 154"/>
                <a:gd name="T30" fmla="*/ 214 w 512"/>
                <a:gd name="T31" fmla="*/ 30 h 154"/>
                <a:gd name="T32" fmla="*/ 227 w 512"/>
                <a:gd name="T33" fmla="*/ 34 h 154"/>
                <a:gd name="T34" fmla="*/ 240 w 512"/>
                <a:gd name="T35" fmla="*/ 38 h 154"/>
                <a:gd name="T36" fmla="*/ 252 w 512"/>
                <a:gd name="T37" fmla="*/ 44 h 154"/>
                <a:gd name="T38" fmla="*/ 264 w 512"/>
                <a:gd name="T39" fmla="*/ 49 h 154"/>
                <a:gd name="T40" fmla="*/ 276 w 512"/>
                <a:gd name="T41" fmla="*/ 55 h 154"/>
                <a:gd name="T42" fmla="*/ 288 w 512"/>
                <a:gd name="T43" fmla="*/ 62 h 154"/>
                <a:gd name="T44" fmla="*/ 298 w 512"/>
                <a:gd name="T45" fmla="*/ 69 h 154"/>
                <a:gd name="T46" fmla="*/ 309 w 512"/>
                <a:gd name="T47" fmla="*/ 76 h 154"/>
                <a:gd name="T48" fmla="*/ 319 w 512"/>
                <a:gd name="T49" fmla="*/ 85 h 154"/>
                <a:gd name="T50" fmla="*/ 328 w 512"/>
                <a:gd name="T51" fmla="*/ 93 h 154"/>
                <a:gd name="T52" fmla="*/ 337 w 512"/>
                <a:gd name="T53" fmla="*/ 102 h 154"/>
                <a:gd name="T54" fmla="*/ 328 w 512"/>
                <a:gd name="T55" fmla="*/ 91 h 154"/>
                <a:gd name="T56" fmla="*/ 319 w 512"/>
                <a:gd name="T57" fmla="*/ 80 h 154"/>
                <a:gd name="T58" fmla="*/ 308 w 512"/>
                <a:gd name="T59" fmla="*/ 70 h 154"/>
                <a:gd name="T60" fmla="*/ 298 w 512"/>
                <a:gd name="T61" fmla="*/ 60 h 154"/>
                <a:gd name="T62" fmla="*/ 286 w 512"/>
                <a:gd name="T63" fmla="*/ 51 h 154"/>
                <a:gd name="T64" fmla="*/ 274 w 512"/>
                <a:gd name="T65" fmla="*/ 43 h 154"/>
                <a:gd name="T66" fmla="*/ 261 w 512"/>
                <a:gd name="T67" fmla="*/ 35 h 154"/>
                <a:gd name="T68" fmla="*/ 248 w 512"/>
                <a:gd name="T69" fmla="*/ 28 h 154"/>
                <a:gd name="T70" fmla="*/ 234 w 512"/>
                <a:gd name="T71" fmla="*/ 21 h 154"/>
                <a:gd name="T72" fmla="*/ 220 w 512"/>
                <a:gd name="T73" fmla="*/ 16 h 154"/>
                <a:gd name="T74" fmla="*/ 205 w 512"/>
                <a:gd name="T75" fmla="*/ 11 h 154"/>
                <a:gd name="T76" fmla="*/ 190 w 512"/>
                <a:gd name="T77" fmla="*/ 8 h 154"/>
                <a:gd name="T78" fmla="*/ 175 w 512"/>
                <a:gd name="T79" fmla="*/ 4 h 154"/>
                <a:gd name="T80" fmla="*/ 159 w 512"/>
                <a:gd name="T81" fmla="*/ 1 h 154"/>
                <a:gd name="T82" fmla="*/ 143 w 512"/>
                <a:gd name="T83" fmla="*/ 1 h 154"/>
                <a:gd name="T84" fmla="*/ 127 w 512"/>
                <a:gd name="T85" fmla="*/ 0 h 154"/>
                <a:gd name="T86" fmla="*/ 111 w 512"/>
                <a:gd name="T87" fmla="*/ 1 h 154"/>
                <a:gd name="T88" fmla="*/ 97 w 512"/>
                <a:gd name="T89" fmla="*/ 1 h 154"/>
                <a:gd name="T90" fmla="*/ 82 w 512"/>
                <a:gd name="T91" fmla="*/ 4 h 154"/>
                <a:gd name="T92" fmla="*/ 68 w 512"/>
                <a:gd name="T93" fmla="*/ 6 h 154"/>
                <a:gd name="T94" fmla="*/ 53 w 512"/>
                <a:gd name="T95" fmla="*/ 10 h 154"/>
                <a:gd name="T96" fmla="*/ 39 w 512"/>
                <a:gd name="T97" fmla="*/ 15 h 154"/>
                <a:gd name="T98" fmla="*/ 25 w 512"/>
                <a:gd name="T99" fmla="*/ 19 h 154"/>
                <a:gd name="T100" fmla="*/ 11 w 512"/>
                <a:gd name="T101" fmla="*/ 25 h 154"/>
                <a:gd name="T102" fmla="*/ 0 w 512"/>
                <a:gd name="T103" fmla="*/ 30 h 154"/>
                <a:gd name="T104" fmla="*/ 1 w 512"/>
                <a:gd name="T105" fmla="*/ 32 h 154"/>
                <a:gd name="T106" fmla="*/ 3 w 512"/>
                <a:gd name="T107" fmla="*/ 34 h 154"/>
                <a:gd name="T108" fmla="*/ 4 w 512"/>
                <a:gd name="T109" fmla="*/ 36 h 154"/>
                <a:gd name="T110" fmla="*/ 5 w 512"/>
                <a:gd name="T111" fmla="*/ 38 h 15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12" h="154">
                  <a:moveTo>
                    <a:pt x="7" y="58"/>
                  </a:moveTo>
                  <a:lnTo>
                    <a:pt x="20" y="82"/>
                  </a:lnTo>
                  <a:lnTo>
                    <a:pt x="44" y="70"/>
                  </a:lnTo>
                  <a:lnTo>
                    <a:pt x="65" y="61"/>
                  </a:lnTo>
                  <a:lnTo>
                    <a:pt x="87" y="54"/>
                  </a:lnTo>
                  <a:lnTo>
                    <a:pt x="107" y="47"/>
                  </a:lnTo>
                  <a:lnTo>
                    <a:pt x="129" y="42"/>
                  </a:lnTo>
                  <a:lnTo>
                    <a:pt x="151" y="38"/>
                  </a:lnTo>
                  <a:lnTo>
                    <a:pt x="174" y="35"/>
                  </a:lnTo>
                  <a:lnTo>
                    <a:pt x="196" y="34"/>
                  </a:lnTo>
                  <a:lnTo>
                    <a:pt x="219" y="32"/>
                  </a:lnTo>
                  <a:lnTo>
                    <a:pt x="241" y="32"/>
                  </a:lnTo>
                  <a:lnTo>
                    <a:pt x="263" y="35"/>
                  </a:lnTo>
                  <a:lnTo>
                    <a:pt x="284" y="37"/>
                  </a:lnTo>
                  <a:lnTo>
                    <a:pt x="304" y="40"/>
                  </a:lnTo>
                  <a:lnTo>
                    <a:pt x="325" y="45"/>
                  </a:lnTo>
                  <a:lnTo>
                    <a:pt x="345" y="51"/>
                  </a:lnTo>
                  <a:lnTo>
                    <a:pt x="364" y="58"/>
                  </a:lnTo>
                  <a:lnTo>
                    <a:pt x="383" y="66"/>
                  </a:lnTo>
                  <a:lnTo>
                    <a:pt x="401" y="74"/>
                  </a:lnTo>
                  <a:lnTo>
                    <a:pt x="420" y="83"/>
                  </a:lnTo>
                  <a:lnTo>
                    <a:pt x="437" y="93"/>
                  </a:lnTo>
                  <a:lnTo>
                    <a:pt x="453" y="104"/>
                  </a:lnTo>
                  <a:lnTo>
                    <a:pt x="469" y="115"/>
                  </a:lnTo>
                  <a:lnTo>
                    <a:pt x="484" y="128"/>
                  </a:lnTo>
                  <a:lnTo>
                    <a:pt x="498" y="141"/>
                  </a:lnTo>
                  <a:lnTo>
                    <a:pt x="512" y="154"/>
                  </a:lnTo>
                  <a:lnTo>
                    <a:pt x="498" y="137"/>
                  </a:lnTo>
                  <a:lnTo>
                    <a:pt x="484" y="121"/>
                  </a:lnTo>
                  <a:lnTo>
                    <a:pt x="468" y="106"/>
                  </a:lnTo>
                  <a:lnTo>
                    <a:pt x="452" y="91"/>
                  </a:lnTo>
                  <a:lnTo>
                    <a:pt x="435" y="77"/>
                  </a:lnTo>
                  <a:lnTo>
                    <a:pt x="416" y="65"/>
                  </a:lnTo>
                  <a:lnTo>
                    <a:pt x="397" y="53"/>
                  </a:lnTo>
                  <a:lnTo>
                    <a:pt x="377" y="43"/>
                  </a:lnTo>
                  <a:lnTo>
                    <a:pt x="356" y="32"/>
                  </a:lnTo>
                  <a:lnTo>
                    <a:pt x="334" y="24"/>
                  </a:lnTo>
                  <a:lnTo>
                    <a:pt x="312" y="17"/>
                  </a:lnTo>
                  <a:lnTo>
                    <a:pt x="289" y="12"/>
                  </a:lnTo>
                  <a:lnTo>
                    <a:pt x="266" y="6"/>
                  </a:lnTo>
                  <a:lnTo>
                    <a:pt x="242" y="2"/>
                  </a:lnTo>
                  <a:lnTo>
                    <a:pt x="218" y="1"/>
                  </a:lnTo>
                  <a:lnTo>
                    <a:pt x="193" y="0"/>
                  </a:lnTo>
                  <a:lnTo>
                    <a:pt x="169" y="1"/>
                  </a:lnTo>
                  <a:lnTo>
                    <a:pt x="148" y="2"/>
                  </a:lnTo>
                  <a:lnTo>
                    <a:pt x="125" y="6"/>
                  </a:lnTo>
                  <a:lnTo>
                    <a:pt x="103" y="9"/>
                  </a:lnTo>
                  <a:lnTo>
                    <a:pt x="81" y="15"/>
                  </a:lnTo>
                  <a:lnTo>
                    <a:pt x="60" y="22"/>
                  </a:lnTo>
                  <a:lnTo>
                    <a:pt x="38" y="29"/>
                  </a:lnTo>
                  <a:lnTo>
                    <a:pt x="17" y="38"/>
                  </a:lnTo>
                  <a:lnTo>
                    <a:pt x="0" y="46"/>
                  </a:lnTo>
                  <a:lnTo>
                    <a:pt x="2" y="49"/>
                  </a:lnTo>
                  <a:lnTo>
                    <a:pt x="4" y="52"/>
                  </a:lnTo>
                  <a:lnTo>
                    <a:pt x="6" y="54"/>
                  </a:lnTo>
                  <a:lnTo>
                    <a:pt x="7" y="5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312" name="Freeform 358"/>
            <p:cNvSpPr>
              <a:spLocks/>
            </p:cNvSpPr>
            <p:nvPr/>
          </p:nvSpPr>
          <p:spPr bwMode="auto">
            <a:xfrm>
              <a:off x="3386" y="2481"/>
              <a:ext cx="883" cy="588"/>
            </a:xfrm>
            <a:custGeom>
              <a:avLst/>
              <a:gdLst>
                <a:gd name="T0" fmla="*/ 20 w 1336"/>
                <a:gd name="T1" fmla="*/ 489 h 889"/>
                <a:gd name="T2" fmla="*/ 32 w 1336"/>
                <a:gd name="T3" fmla="*/ 456 h 889"/>
                <a:gd name="T4" fmla="*/ 53 w 1336"/>
                <a:gd name="T5" fmla="*/ 426 h 889"/>
                <a:gd name="T6" fmla="*/ 81 w 1336"/>
                <a:gd name="T7" fmla="*/ 402 h 889"/>
                <a:gd name="T8" fmla="*/ 116 w 1336"/>
                <a:gd name="T9" fmla="*/ 386 h 889"/>
                <a:gd name="T10" fmla="*/ 155 w 1336"/>
                <a:gd name="T11" fmla="*/ 378 h 889"/>
                <a:gd name="T12" fmla="*/ 169 w 1336"/>
                <a:gd name="T13" fmla="*/ 329 h 889"/>
                <a:gd name="T14" fmla="*/ 198 w 1336"/>
                <a:gd name="T15" fmla="*/ 281 h 889"/>
                <a:gd name="T16" fmla="*/ 241 w 1336"/>
                <a:gd name="T17" fmla="*/ 241 h 889"/>
                <a:gd name="T18" fmla="*/ 293 w 1336"/>
                <a:gd name="T19" fmla="*/ 212 h 889"/>
                <a:gd name="T20" fmla="*/ 353 w 1336"/>
                <a:gd name="T21" fmla="*/ 196 h 889"/>
                <a:gd name="T22" fmla="*/ 426 w 1336"/>
                <a:gd name="T23" fmla="*/ 194 h 889"/>
                <a:gd name="T24" fmla="*/ 431 w 1336"/>
                <a:gd name="T25" fmla="*/ 183 h 889"/>
                <a:gd name="T26" fmla="*/ 451 w 1336"/>
                <a:gd name="T27" fmla="*/ 147 h 889"/>
                <a:gd name="T28" fmla="*/ 487 w 1336"/>
                <a:gd name="T29" fmla="*/ 101 h 889"/>
                <a:gd name="T30" fmla="*/ 533 w 1336"/>
                <a:gd name="T31" fmla="*/ 65 h 889"/>
                <a:gd name="T32" fmla="*/ 585 w 1336"/>
                <a:gd name="T33" fmla="*/ 38 h 889"/>
                <a:gd name="T34" fmla="*/ 642 w 1336"/>
                <a:gd name="T35" fmla="*/ 23 h 889"/>
                <a:gd name="T36" fmla="*/ 697 w 1336"/>
                <a:gd name="T37" fmla="*/ 21 h 889"/>
                <a:gd name="T38" fmla="*/ 740 w 1336"/>
                <a:gd name="T39" fmla="*/ 26 h 889"/>
                <a:gd name="T40" fmla="*/ 780 w 1336"/>
                <a:gd name="T41" fmla="*/ 38 h 889"/>
                <a:gd name="T42" fmla="*/ 817 w 1336"/>
                <a:gd name="T43" fmla="*/ 56 h 889"/>
                <a:gd name="T44" fmla="*/ 852 w 1336"/>
                <a:gd name="T45" fmla="*/ 80 h 889"/>
                <a:gd name="T46" fmla="*/ 883 w 1336"/>
                <a:gd name="T47" fmla="*/ 108 h 889"/>
                <a:gd name="T48" fmla="*/ 851 w 1336"/>
                <a:gd name="T49" fmla="*/ 73 h 889"/>
                <a:gd name="T50" fmla="*/ 814 w 1336"/>
                <a:gd name="T51" fmla="*/ 44 h 889"/>
                <a:gd name="T52" fmla="*/ 773 w 1336"/>
                <a:gd name="T53" fmla="*/ 22 h 889"/>
                <a:gd name="T54" fmla="*/ 728 w 1336"/>
                <a:gd name="T55" fmla="*/ 7 h 889"/>
                <a:gd name="T56" fmla="*/ 681 w 1336"/>
                <a:gd name="T57" fmla="*/ 1 h 889"/>
                <a:gd name="T58" fmla="*/ 625 w 1336"/>
                <a:gd name="T59" fmla="*/ 3 h 889"/>
                <a:gd name="T60" fmla="*/ 567 w 1336"/>
                <a:gd name="T61" fmla="*/ 17 h 889"/>
                <a:gd name="T62" fmla="*/ 516 w 1336"/>
                <a:gd name="T63" fmla="*/ 44 h 889"/>
                <a:gd name="T64" fmla="*/ 470 w 1336"/>
                <a:gd name="T65" fmla="*/ 81 h 889"/>
                <a:gd name="T66" fmla="*/ 432 w 1336"/>
                <a:gd name="T67" fmla="*/ 126 h 889"/>
                <a:gd name="T68" fmla="*/ 412 w 1336"/>
                <a:gd name="T69" fmla="*/ 163 h 889"/>
                <a:gd name="T70" fmla="*/ 408 w 1336"/>
                <a:gd name="T71" fmla="*/ 173 h 889"/>
                <a:gd name="T72" fmla="*/ 336 w 1336"/>
                <a:gd name="T73" fmla="*/ 175 h 889"/>
                <a:gd name="T74" fmla="*/ 276 w 1336"/>
                <a:gd name="T75" fmla="*/ 191 h 889"/>
                <a:gd name="T76" fmla="*/ 223 w 1336"/>
                <a:gd name="T77" fmla="*/ 220 h 889"/>
                <a:gd name="T78" fmla="*/ 181 w 1336"/>
                <a:gd name="T79" fmla="*/ 260 h 889"/>
                <a:gd name="T80" fmla="*/ 151 w 1336"/>
                <a:gd name="T81" fmla="*/ 308 h 889"/>
                <a:gd name="T82" fmla="*/ 137 w 1336"/>
                <a:gd name="T83" fmla="*/ 357 h 889"/>
                <a:gd name="T84" fmla="*/ 98 w 1336"/>
                <a:gd name="T85" fmla="*/ 364 h 889"/>
                <a:gd name="T86" fmla="*/ 63 w 1336"/>
                <a:gd name="T87" fmla="*/ 381 h 889"/>
                <a:gd name="T88" fmla="*/ 35 w 1336"/>
                <a:gd name="T89" fmla="*/ 404 h 889"/>
                <a:gd name="T90" fmla="*/ 15 w 1336"/>
                <a:gd name="T91" fmla="*/ 434 h 889"/>
                <a:gd name="T92" fmla="*/ 2 w 1336"/>
                <a:gd name="T93" fmla="*/ 468 h 889"/>
                <a:gd name="T94" fmla="*/ 1 w 1336"/>
                <a:gd name="T95" fmla="*/ 507 h 889"/>
                <a:gd name="T96" fmla="*/ 11 w 1336"/>
                <a:gd name="T97" fmla="*/ 544 h 889"/>
                <a:gd name="T98" fmla="*/ 30 w 1336"/>
                <a:gd name="T99" fmla="*/ 577 h 889"/>
                <a:gd name="T100" fmla="*/ 40 w 1336"/>
                <a:gd name="T101" fmla="*/ 588 h 889"/>
                <a:gd name="T102" fmla="*/ 30 w 1336"/>
                <a:gd name="T103" fmla="*/ 571 h 889"/>
                <a:gd name="T104" fmla="*/ 18 w 1336"/>
                <a:gd name="T105" fmla="*/ 515 h 88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336" h="889">
                  <a:moveTo>
                    <a:pt x="27" y="778"/>
                  </a:moveTo>
                  <a:lnTo>
                    <a:pt x="28" y="759"/>
                  </a:lnTo>
                  <a:lnTo>
                    <a:pt x="31" y="740"/>
                  </a:lnTo>
                  <a:lnTo>
                    <a:pt x="35" y="723"/>
                  </a:lnTo>
                  <a:lnTo>
                    <a:pt x="41" y="706"/>
                  </a:lnTo>
                  <a:lnTo>
                    <a:pt x="49" y="689"/>
                  </a:lnTo>
                  <a:lnTo>
                    <a:pt x="57" y="672"/>
                  </a:lnTo>
                  <a:lnTo>
                    <a:pt x="69" y="657"/>
                  </a:lnTo>
                  <a:lnTo>
                    <a:pt x="80" y="644"/>
                  </a:lnTo>
                  <a:lnTo>
                    <a:pt x="93" y="630"/>
                  </a:lnTo>
                  <a:lnTo>
                    <a:pt x="107" y="618"/>
                  </a:lnTo>
                  <a:lnTo>
                    <a:pt x="123" y="608"/>
                  </a:lnTo>
                  <a:lnTo>
                    <a:pt x="139" y="598"/>
                  </a:lnTo>
                  <a:lnTo>
                    <a:pt x="156" y="589"/>
                  </a:lnTo>
                  <a:lnTo>
                    <a:pt x="175" y="583"/>
                  </a:lnTo>
                  <a:lnTo>
                    <a:pt x="194" y="577"/>
                  </a:lnTo>
                  <a:lnTo>
                    <a:pt x="214" y="573"/>
                  </a:lnTo>
                  <a:lnTo>
                    <a:pt x="234" y="571"/>
                  </a:lnTo>
                  <a:lnTo>
                    <a:pt x="237" y="551"/>
                  </a:lnTo>
                  <a:lnTo>
                    <a:pt x="245" y="524"/>
                  </a:lnTo>
                  <a:lnTo>
                    <a:pt x="255" y="497"/>
                  </a:lnTo>
                  <a:lnTo>
                    <a:pt x="268" y="471"/>
                  </a:lnTo>
                  <a:lnTo>
                    <a:pt x="283" y="447"/>
                  </a:lnTo>
                  <a:lnTo>
                    <a:pt x="300" y="425"/>
                  </a:lnTo>
                  <a:lnTo>
                    <a:pt x="320" y="403"/>
                  </a:lnTo>
                  <a:lnTo>
                    <a:pt x="341" y="383"/>
                  </a:lnTo>
                  <a:lnTo>
                    <a:pt x="365" y="365"/>
                  </a:lnTo>
                  <a:lnTo>
                    <a:pt x="389" y="349"/>
                  </a:lnTo>
                  <a:lnTo>
                    <a:pt x="416" y="334"/>
                  </a:lnTo>
                  <a:lnTo>
                    <a:pt x="443" y="321"/>
                  </a:lnTo>
                  <a:lnTo>
                    <a:pt x="472" y="311"/>
                  </a:lnTo>
                  <a:lnTo>
                    <a:pt x="503" y="303"/>
                  </a:lnTo>
                  <a:lnTo>
                    <a:pt x="534" y="296"/>
                  </a:lnTo>
                  <a:lnTo>
                    <a:pt x="567" y="292"/>
                  </a:lnTo>
                  <a:lnTo>
                    <a:pt x="599" y="291"/>
                  </a:lnTo>
                  <a:lnTo>
                    <a:pt x="645" y="293"/>
                  </a:lnTo>
                  <a:lnTo>
                    <a:pt x="646" y="290"/>
                  </a:lnTo>
                  <a:lnTo>
                    <a:pt x="650" y="284"/>
                  </a:lnTo>
                  <a:lnTo>
                    <a:pt x="652" y="277"/>
                  </a:lnTo>
                  <a:lnTo>
                    <a:pt x="653" y="275"/>
                  </a:lnTo>
                  <a:lnTo>
                    <a:pt x="667" y="249"/>
                  </a:lnTo>
                  <a:lnTo>
                    <a:pt x="682" y="222"/>
                  </a:lnTo>
                  <a:lnTo>
                    <a:pt x="698" y="198"/>
                  </a:lnTo>
                  <a:lnTo>
                    <a:pt x="716" y="175"/>
                  </a:lnTo>
                  <a:lnTo>
                    <a:pt x="737" y="153"/>
                  </a:lnTo>
                  <a:lnTo>
                    <a:pt x="759" y="133"/>
                  </a:lnTo>
                  <a:lnTo>
                    <a:pt x="782" y="115"/>
                  </a:lnTo>
                  <a:lnTo>
                    <a:pt x="806" y="98"/>
                  </a:lnTo>
                  <a:lnTo>
                    <a:pt x="832" y="83"/>
                  </a:lnTo>
                  <a:lnTo>
                    <a:pt x="858" y="69"/>
                  </a:lnTo>
                  <a:lnTo>
                    <a:pt x="885" y="57"/>
                  </a:lnTo>
                  <a:lnTo>
                    <a:pt x="913" y="48"/>
                  </a:lnTo>
                  <a:lnTo>
                    <a:pt x="942" y="41"/>
                  </a:lnTo>
                  <a:lnTo>
                    <a:pt x="971" y="35"/>
                  </a:lnTo>
                  <a:lnTo>
                    <a:pt x="1002" y="32"/>
                  </a:lnTo>
                  <a:lnTo>
                    <a:pt x="1032" y="31"/>
                  </a:lnTo>
                  <a:lnTo>
                    <a:pt x="1054" y="32"/>
                  </a:lnTo>
                  <a:lnTo>
                    <a:pt x="1076" y="33"/>
                  </a:lnTo>
                  <a:lnTo>
                    <a:pt x="1097" y="35"/>
                  </a:lnTo>
                  <a:lnTo>
                    <a:pt x="1119" y="40"/>
                  </a:lnTo>
                  <a:lnTo>
                    <a:pt x="1139" y="45"/>
                  </a:lnTo>
                  <a:lnTo>
                    <a:pt x="1159" y="50"/>
                  </a:lnTo>
                  <a:lnTo>
                    <a:pt x="1180" y="58"/>
                  </a:lnTo>
                  <a:lnTo>
                    <a:pt x="1199" y="65"/>
                  </a:lnTo>
                  <a:lnTo>
                    <a:pt x="1218" y="75"/>
                  </a:lnTo>
                  <a:lnTo>
                    <a:pt x="1236" y="85"/>
                  </a:lnTo>
                  <a:lnTo>
                    <a:pt x="1255" y="95"/>
                  </a:lnTo>
                  <a:lnTo>
                    <a:pt x="1272" y="108"/>
                  </a:lnTo>
                  <a:lnTo>
                    <a:pt x="1289" y="121"/>
                  </a:lnTo>
                  <a:lnTo>
                    <a:pt x="1305" y="133"/>
                  </a:lnTo>
                  <a:lnTo>
                    <a:pt x="1321" y="148"/>
                  </a:lnTo>
                  <a:lnTo>
                    <a:pt x="1336" y="163"/>
                  </a:lnTo>
                  <a:lnTo>
                    <a:pt x="1321" y="145"/>
                  </a:lnTo>
                  <a:lnTo>
                    <a:pt x="1305" y="126"/>
                  </a:lnTo>
                  <a:lnTo>
                    <a:pt x="1288" y="110"/>
                  </a:lnTo>
                  <a:lnTo>
                    <a:pt x="1271" y="94"/>
                  </a:lnTo>
                  <a:lnTo>
                    <a:pt x="1251" y="80"/>
                  </a:lnTo>
                  <a:lnTo>
                    <a:pt x="1231" y="67"/>
                  </a:lnTo>
                  <a:lnTo>
                    <a:pt x="1212" y="54"/>
                  </a:lnTo>
                  <a:lnTo>
                    <a:pt x="1191" y="44"/>
                  </a:lnTo>
                  <a:lnTo>
                    <a:pt x="1169" y="33"/>
                  </a:lnTo>
                  <a:lnTo>
                    <a:pt x="1147" y="24"/>
                  </a:lnTo>
                  <a:lnTo>
                    <a:pt x="1124" y="17"/>
                  </a:lnTo>
                  <a:lnTo>
                    <a:pt x="1101" y="11"/>
                  </a:lnTo>
                  <a:lnTo>
                    <a:pt x="1078" y="6"/>
                  </a:lnTo>
                  <a:lnTo>
                    <a:pt x="1054" y="2"/>
                  </a:lnTo>
                  <a:lnTo>
                    <a:pt x="1030" y="1"/>
                  </a:lnTo>
                  <a:lnTo>
                    <a:pt x="1006" y="0"/>
                  </a:lnTo>
                  <a:lnTo>
                    <a:pt x="976" y="1"/>
                  </a:lnTo>
                  <a:lnTo>
                    <a:pt x="945" y="4"/>
                  </a:lnTo>
                  <a:lnTo>
                    <a:pt x="916" y="10"/>
                  </a:lnTo>
                  <a:lnTo>
                    <a:pt x="887" y="17"/>
                  </a:lnTo>
                  <a:lnTo>
                    <a:pt x="858" y="26"/>
                  </a:lnTo>
                  <a:lnTo>
                    <a:pt x="830" y="38"/>
                  </a:lnTo>
                  <a:lnTo>
                    <a:pt x="805" y="52"/>
                  </a:lnTo>
                  <a:lnTo>
                    <a:pt x="780" y="67"/>
                  </a:lnTo>
                  <a:lnTo>
                    <a:pt x="754" y="83"/>
                  </a:lnTo>
                  <a:lnTo>
                    <a:pt x="731" y="101"/>
                  </a:lnTo>
                  <a:lnTo>
                    <a:pt x="711" y="122"/>
                  </a:lnTo>
                  <a:lnTo>
                    <a:pt x="690" y="143"/>
                  </a:lnTo>
                  <a:lnTo>
                    <a:pt x="671" y="167"/>
                  </a:lnTo>
                  <a:lnTo>
                    <a:pt x="654" y="191"/>
                  </a:lnTo>
                  <a:lnTo>
                    <a:pt x="639" y="216"/>
                  </a:lnTo>
                  <a:lnTo>
                    <a:pt x="625" y="244"/>
                  </a:lnTo>
                  <a:lnTo>
                    <a:pt x="624" y="246"/>
                  </a:lnTo>
                  <a:lnTo>
                    <a:pt x="622" y="252"/>
                  </a:lnTo>
                  <a:lnTo>
                    <a:pt x="620" y="259"/>
                  </a:lnTo>
                  <a:lnTo>
                    <a:pt x="618" y="261"/>
                  </a:lnTo>
                  <a:lnTo>
                    <a:pt x="572" y="259"/>
                  </a:lnTo>
                  <a:lnTo>
                    <a:pt x="540" y="260"/>
                  </a:lnTo>
                  <a:lnTo>
                    <a:pt x="508" y="264"/>
                  </a:lnTo>
                  <a:lnTo>
                    <a:pt x="477" y="270"/>
                  </a:lnTo>
                  <a:lnTo>
                    <a:pt x="446" y="278"/>
                  </a:lnTo>
                  <a:lnTo>
                    <a:pt x="417" y="289"/>
                  </a:lnTo>
                  <a:lnTo>
                    <a:pt x="389" y="302"/>
                  </a:lnTo>
                  <a:lnTo>
                    <a:pt x="363" y="316"/>
                  </a:lnTo>
                  <a:lnTo>
                    <a:pt x="338" y="333"/>
                  </a:lnTo>
                  <a:lnTo>
                    <a:pt x="314" y="351"/>
                  </a:lnTo>
                  <a:lnTo>
                    <a:pt x="293" y="371"/>
                  </a:lnTo>
                  <a:lnTo>
                    <a:pt x="274" y="393"/>
                  </a:lnTo>
                  <a:lnTo>
                    <a:pt x="257" y="414"/>
                  </a:lnTo>
                  <a:lnTo>
                    <a:pt x="242" y="439"/>
                  </a:lnTo>
                  <a:lnTo>
                    <a:pt x="229" y="465"/>
                  </a:lnTo>
                  <a:lnTo>
                    <a:pt x="219" y="492"/>
                  </a:lnTo>
                  <a:lnTo>
                    <a:pt x="211" y="519"/>
                  </a:lnTo>
                  <a:lnTo>
                    <a:pt x="207" y="539"/>
                  </a:lnTo>
                  <a:lnTo>
                    <a:pt x="187" y="541"/>
                  </a:lnTo>
                  <a:lnTo>
                    <a:pt x="168" y="545"/>
                  </a:lnTo>
                  <a:lnTo>
                    <a:pt x="148" y="550"/>
                  </a:lnTo>
                  <a:lnTo>
                    <a:pt x="130" y="557"/>
                  </a:lnTo>
                  <a:lnTo>
                    <a:pt x="113" y="565"/>
                  </a:lnTo>
                  <a:lnTo>
                    <a:pt x="96" y="576"/>
                  </a:lnTo>
                  <a:lnTo>
                    <a:pt x="80" y="586"/>
                  </a:lnTo>
                  <a:lnTo>
                    <a:pt x="66" y="598"/>
                  </a:lnTo>
                  <a:lnTo>
                    <a:pt x="53" y="611"/>
                  </a:lnTo>
                  <a:lnTo>
                    <a:pt x="41" y="625"/>
                  </a:lnTo>
                  <a:lnTo>
                    <a:pt x="31" y="640"/>
                  </a:lnTo>
                  <a:lnTo>
                    <a:pt x="22" y="656"/>
                  </a:lnTo>
                  <a:lnTo>
                    <a:pt x="13" y="674"/>
                  </a:lnTo>
                  <a:lnTo>
                    <a:pt x="8" y="691"/>
                  </a:lnTo>
                  <a:lnTo>
                    <a:pt x="3" y="708"/>
                  </a:lnTo>
                  <a:lnTo>
                    <a:pt x="1" y="727"/>
                  </a:lnTo>
                  <a:lnTo>
                    <a:pt x="0" y="746"/>
                  </a:lnTo>
                  <a:lnTo>
                    <a:pt x="1" y="766"/>
                  </a:lnTo>
                  <a:lnTo>
                    <a:pt x="3" y="785"/>
                  </a:lnTo>
                  <a:lnTo>
                    <a:pt x="9" y="804"/>
                  </a:lnTo>
                  <a:lnTo>
                    <a:pt x="16" y="822"/>
                  </a:lnTo>
                  <a:lnTo>
                    <a:pt x="24" y="841"/>
                  </a:lnTo>
                  <a:lnTo>
                    <a:pt x="34" y="857"/>
                  </a:lnTo>
                  <a:lnTo>
                    <a:pt x="46" y="873"/>
                  </a:lnTo>
                  <a:lnTo>
                    <a:pt x="60" y="888"/>
                  </a:lnTo>
                  <a:lnTo>
                    <a:pt x="61" y="889"/>
                  </a:lnTo>
                  <a:lnTo>
                    <a:pt x="46" y="864"/>
                  </a:lnTo>
                  <a:lnTo>
                    <a:pt x="35" y="836"/>
                  </a:lnTo>
                  <a:lnTo>
                    <a:pt x="30" y="807"/>
                  </a:lnTo>
                  <a:lnTo>
                    <a:pt x="27" y="778"/>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313" name="Freeform 359"/>
            <p:cNvSpPr>
              <a:spLocks/>
            </p:cNvSpPr>
            <p:nvPr/>
          </p:nvSpPr>
          <p:spPr bwMode="auto">
            <a:xfrm>
              <a:off x="3448" y="2838"/>
              <a:ext cx="237" cy="101"/>
            </a:xfrm>
            <a:custGeom>
              <a:avLst/>
              <a:gdLst>
                <a:gd name="T0" fmla="*/ 0 w 357"/>
                <a:gd name="T1" fmla="*/ 55 h 152"/>
                <a:gd name="T2" fmla="*/ 1 w 357"/>
                <a:gd name="T3" fmla="*/ 54 h 152"/>
                <a:gd name="T4" fmla="*/ 5 w 357"/>
                <a:gd name="T5" fmla="*/ 51 h 152"/>
                <a:gd name="T6" fmla="*/ 13 w 357"/>
                <a:gd name="T7" fmla="*/ 47 h 152"/>
                <a:gd name="T8" fmla="*/ 21 w 357"/>
                <a:gd name="T9" fmla="*/ 42 h 152"/>
                <a:gd name="T10" fmla="*/ 31 w 357"/>
                <a:gd name="T11" fmla="*/ 37 h 152"/>
                <a:gd name="T12" fmla="*/ 44 w 357"/>
                <a:gd name="T13" fmla="*/ 31 h 152"/>
                <a:gd name="T14" fmla="*/ 59 w 357"/>
                <a:gd name="T15" fmla="*/ 27 h 152"/>
                <a:gd name="T16" fmla="*/ 75 w 357"/>
                <a:gd name="T17" fmla="*/ 23 h 152"/>
                <a:gd name="T18" fmla="*/ 93 w 357"/>
                <a:gd name="T19" fmla="*/ 22 h 152"/>
                <a:gd name="T20" fmla="*/ 111 w 357"/>
                <a:gd name="T21" fmla="*/ 23 h 152"/>
                <a:gd name="T22" fmla="*/ 131 w 357"/>
                <a:gd name="T23" fmla="*/ 26 h 152"/>
                <a:gd name="T24" fmla="*/ 151 w 357"/>
                <a:gd name="T25" fmla="*/ 32 h 152"/>
                <a:gd name="T26" fmla="*/ 172 w 357"/>
                <a:gd name="T27" fmla="*/ 43 h 152"/>
                <a:gd name="T28" fmla="*/ 194 w 357"/>
                <a:gd name="T29" fmla="*/ 57 h 152"/>
                <a:gd name="T30" fmla="*/ 215 w 357"/>
                <a:gd name="T31" fmla="*/ 76 h 152"/>
                <a:gd name="T32" fmla="*/ 237 w 357"/>
                <a:gd name="T33" fmla="*/ 101 h 152"/>
                <a:gd name="T34" fmla="*/ 236 w 357"/>
                <a:gd name="T35" fmla="*/ 98 h 152"/>
                <a:gd name="T36" fmla="*/ 234 w 357"/>
                <a:gd name="T37" fmla="*/ 92 h 152"/>
                <a:gd name="T38" fmla="*/ 230 w 357"/>
                <a:gd name="T39" fmla="*/ 84 h 152"/>
                <a:gd name="T40" fmla="*/ 224 w 357"/>
                <a:gd name="T41" fmla="*/ 72 h 152"/>
                <a:gd name="T42" fmla="*/ 216 w 357"/>
                <a:gd name="T43" fmla="*/ 60 h 152"/>
                <a:gd name="T44" fmla="*/ 206 w 357"/>
                <a:gd name="T45" fmla="*/ 47 h 152"/>
                <a:gd name="T46" fmla="*/ 195 w 357"/>
                <a:gd name="T47" fmla="*/ 35 h 152"/>
                <a:gd name="T48" fmla="*/ 181 w 357"/>
                <a:gd name="T49" fmla="*/ 22 h 152"/>
                <a:gd name="T50" fmla="*/ 166 w 357"/>
                <a:gd name="T51" fmla="*/ 12 h 152"/>
                <a:gd name="T52" fmla="*/ 149 w 357"/>
                <a:gd name="T53" fmla="*/ 5 h 152"/>
                <a:gd name="T54" fmla="*/ 129 w 357"/>
                <a:gd name="T55" fmla="*/ 0 h 152"/>
                <a:gd name="T56" fmla="*/ 107 w 357"/>
                <a:gd name="T57" fmla="*/ 0 h 152"/>
                <a:gd name="T58" fmla="*/ 84 w 357"/>
                <a:gd name="T59" fmla="*/ 4 h 152"/>
                <a:gd name="T60" fmla="*/ 58 w 357"/>
                <a:gd name="T61" fmla="*/ 15 h 152"/>
                <a:gd name="T62" fmla="*/ 30 w 357"/>
                <a:gd name="T63" fmla="*/ 31 h 152"/>
                <a:gd name="T64" fmla="*/ 0 w 357"/>
                <a:gd name="T65" fmla="*/ 55 h 15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7" h="152">
                  <a:moveTo>
                    <a:pt x="0" y="83"/>
                  </a:moveTo>
                  <a:lnTo>
                    <a:pt x="2" y="82"/>
                  </a:lnTo>
                  <a:lnTo>
                    <a:pt x="8" y="77"/>
                  </a:lnTo>
                  <a:lnTo>
                    <a:pt x="19" y="70"/>
                  </a:lnTo>
                  <a:lnTo>
                    <a:pt x="31" y="63"/>
                  </a:lnTo>
                  <a:lnTo>
                    <a:pt x="47" y="55"/>
                  </a:lnTo>
                  <a:lnTo>
                    <a:pt x="67" y="47"/>
                  </a:lnTo>
                  <a:lnTo>
                    <a:pt x="89" y="40"/>
                  </a:lnTo>
                  <a:lnTo>
                    <a:pt x="113" y="35"/>
                  </a:lnTo>
                  <a:lnTo>
                    <a:pt x="140" y="33"/>
                  </a:lnTo>
                  <a:lnTo>
                    <a:pt x="167" y="34"/>
                  </a:lnTo>
                  <a:lnTo>
                    <a:pt x="197" y="39"/>
                  </a:lnTo>
                  <a:lnTo>
                    <a:pt x="227" y="48"/>
                  </a:lnTo>
                  <a:lnTo>
                    <a:pt x="259" y="64"/>
                  </a:lnTo>
                  <a:lnTo>
                    <a:pt x="292" y="86"/>
                  </a:lnTo>
                  <a:lnTo>
                    <a:pt x="324" y="115"/>
                  </a:lnTo>
                  <a:lnTo>
                    <a:pt x="357" y="152"/>
                  </a:lnTo>
                  <a:lnTo>
                    <a:pt x="356" y="148"/>
                  </a:lnTo>
                  <a:lnTo>
                    <a:pt x="353" y="139"/>
                  </a:lnTo>
                  <a:lnTo>
                    <a:pt x="346" y="126"/>
                  </a:lnTo>
                  <a:lnTo>
                    <a:pt x="337" y="109"/>
                  </a:lnTo>
                  <a:lnTo>
                    <a:pt x="325" y="91"/>
                  </a:lnTo>
                  <a:lnTo>
                    <a:pt x="310" y="71"/>
                  </a:lnTo>
                  <a:lnTo>
                    <a:pt x="293" y="52"/>
                  </a:lnTo>
                  <a:lnTo>
                    <a:pt x="273" y="33"/>
                  </a:lnTo>
                  <a:lnTo>
                    <a:pt x="250" y="18"/>
                  </a:lnTo>
                  <a:lnTo>
                    <a:pt x="224" y="7"/>
                  </a:lnTo>
                  <a:lnTo>
                    <a:pt x="194" y="0"/>
                  </a:lnTo>
                  <a:lnTo>
                    <a:pt x="161" y="0"/>
                  </a:lnTo>
                  <a:lnTo>
                    <a:pt x="127" y="6"/>
                  </a:lnTo>
                  <a:lnTo>
                    <a:pt x="88" y="22"/>
                  </a:lnTo>
                  <a:lnTo>
                    <a:pt x="45" y="47"/>
                  </a:lnTo>
                  <a:lnTo>
                    <a:pt x="0" y="8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314" name="Freeform 360"/>
            <p:cNvSpPr>
              <a:spLocks/>
            </p:cNvSpPr>
            <p:nvPr/>
          </p:nvSpPr>
          <p:spPr bwMode="auto">
            <a:xfrm>
              <a:off x="4139" y="2651"/>
              <a:ext cx="349" cy="130"/>
            </a:xfrm>
            <a:custGeom>
              <a:avLst/>
              <a:gdLst>
                <a:gd name="T0" fmla="*/ 0 w 528"/>
                <a:gd name="T1" fmla="*/ 95 h 197"/>
                <a:gd name="T2" fmla="*/ 2 w 528"/>
                <a:gd name="T3" fmla="*/ 93 h 197"/>
                <a:gd name="T4" fmla="*/ 7 w 528"/>
                <a:gd name="T5" fmla="*/ 85 h 197"/>
                <a:gd name="T6" fmla="*/ 15 w 528"/>
                <a:gd name="T7" fmla="*/ 75 h 197"/>
                <a:gd name="T8" fmla="*/ 26 w 528"/>
                <a:gd name="T9" fmla="*/ 63 h 197"/>
                <a:gd name="T10" fmla="*/ 41 w 528"/>
                <a:gd name="T11" fmla="*/ 49 h 197"/>
                <a:gd name="T12" fmla="*/ 58 w 528"/>
                <a:gd name="T13" fmla="*/ 35 h 197"/>
                <a:gd name="T14" fmla="*/ 77 w 528"/>
                <a:gd name="T15" fmla="*/ 22 h 197"/>
                <a:gd name="T16" fmla="*/ 99 w 528"/>
                <a:gd name="T17" fmla="*/ 11 h 197"/>
                <a:gd name="T18" fmla="*/ 124 w 528"/>
                <a:gd name="T19" fmla="*/ 3 h 197"/>
                <a:gd name="T20" fmla="*/ 150 w 528"/>
                <a:gd name="T21" fmla="*/ 0 h 197"/>
                <a:gd name="T22" fmla="*/ 179 w 528"/>
                <a:gd name="T23" fmla="*/ 3 h 197"/>
                <a:gd name="T24" fmla="*/ 210 w 528"/>
                <a:gd name="T25" fmla="*/ 11 h 197"/>
                <a:gd name="T26" fmla="*/ 243 w 528"/>
                <a:gd name="T27" fmla="*/ 27 h 197"/>
                <a:gd name="T28" fmla="*/ 277 w 528"/>
                <a:gd name="T29" fmla="*/ 51 h 197"/>
                <a:gd name="T30" fmla="*/ 312 w 528"/>
                <a:gd name="T31" fmla="*/ 85 h 197"/>
                <a:gd name="T32" fmla="*/ 349 w 528"/>
                <a:gd name="T33" fmla="*/ 130 h 197"/>
                <a:gd name="T34" fmla="*/ 347 w 528"/>
                <a:gd name="T35" fmla="*/ 128 h 197"/>
                <a:gd name="T36" fmla="*/ 342 w 528"/>
                <a:gd name="T37" fmla="*/ 122 h 197"/>
                <a:gd name="T38" fmla="*/ 332 w 528"/>
                <a:gd name="T39" fmla="*/ 113 h 197"/>
                <a:gd name="T40" fmla="*/ 319 w 528"/>
                <a:gd name="T41" fmla="*/ 102 h 197"/>
                <a:gd name="T42" fmla="*/ 303 w 528"/>
                <a:gd name="T43" fmla="*/ 88 h 197"/>
                <a:gd name="T44" fmla="*/ 285 w 528"/>
                <a:gd name="T45" fmla="*/ 75 h 197"/>
                <a:gd name="T46" fmla="*/ 264 w 528"/>
                <a:gd name="T47" fmla="*/ 63 h 197"/>
                <a:gd name="T48" fmla="*/ 241 w 528"/>
                <a:gd name="T49" fmla="*/ 50 h 197"/>
                <a:gd name="T50" fmla="*/ 215 w 528"/>
                <a:gd name="T51" fmla="*/ 40 h 197"/>
                <a:gd name="T52" fmla="*/ 188 w 528"/>
                <a:gd name="T53" fmla="*/ 34 h 197"/>
                <a:gd name="T54" fmla="*/ 159 w 528"/>
                <a:gd name="T55" fmla="*/ 30 h 197"/>
                <a:gd name="T56" fmla="*/ 129 w 528"/>
                <a:gd name="T57" fmla="*/ 31 h 197"/>
                <a:gd name="T58" fmla="*/ 98 w 528"/>
                <a:gd name="T59" fmla="*/ 37 h 197"/>
                <a:gd name="T60" fmla="*/ 66 w 528"/>
                <a:gd name="T61" fmla="*/ 49 h 197"/>
                <a:gd name="T62" fmla="*/ 33 w 528"/>
                <a:gd name="T63" fmla="*/ 69 h 197"/>
                <a:gd name="T64" fmla="*/ 0 w 528"/>
                <a:gd name="T65" fmla="*/ 95 h 19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28" h="197">
                  <a:moveTo>
                    <a:pt x="0" y="144"/>
                  </a:moveTo>
                  <a:lnTo>
                    <a:pt x="3" y="141"/>
                  </a:lnTo>
                  <a:lnTo>
                    <a:pt x="11" y="129"/>
                  </a:lnTo>
                  <a:lnTo>
                    <a:pt x="23" y="114"/>
                  </a:lnTo>
                  <a:lnTo>
                    <a:pt x="40" y="95"/>
                  </a:lnTo>
                  <a:lnTo>
                    <a:pt x="62" y="74"/>
                  </a:lnTo>
                  <a:lnTo>
                    <a:pt x="87" y="53"/>
                  </a:lnTo>
                  <a:lnTo>
                    <a:pt x="117" y="34"/>
                  </a:lnTo>
                  <a:lnTo>
                    <a:pt x="150" y="17"/>
                  </a:lnTo>
                  <a:lnTo>
                    <a:pt x="187" y="5"/>
                  </a:lnTo>
                  <a:lnTo>
                    <a:pt x="227" y="0"/>
                  </a:lnTo>
                  <a:lnTo>
                    <a:pt x="271" y="4"/>
                  </a:lnTo>
                  <a:lnTo>
                    <a:pt x="317" y="17"/>
                  </a:lnTo>
                  <a:lnTo>
                    <a:pt x="367" y="41"/>
                  </a:lnTo>
                  <a:lnTo>
                    <a:pt x="419" y="78"/>
                  </a:lnTo>
                  <a:lnTo>
                    <a:pt x="472" y="129"/>
                  </a:lnTo>
                  <a:lnTo>
                    <a:pt x="528" y="197"/>
                  </a:lnTo>
                  <a:lnTo>
                    <a:pt x="525" y="194"/>
                  </a:lnTo>
                  <a:lnTo>
                    <a:pt x="517" y="185"/>
                  </a:lnTo>
                  <a:lnTo>
                    <a:pt x="503" y="171"/>
                  </a:lnTo>
                  <a:lnTo>
                    <a:pt x="483" y="154"/>
                  </a:lnTo>
                  <a:lnTo>
                    <a:pt x="459" y="134"/>
                  </a:lnTo>
                  <a:lnTo>
                    <a:pt x="431" y="114"/>
                  </a:lnTo>
                  <a:lnTo>
                    <a:pt x="399" y="95"/>
                  </a:lnTo>
                  <a:lnTo>
                    <a:pt x="365" y="76"/>
                  </a:lnTo>
                  <a:lnTo>
                    <a:pt x="325" y="61"/>
                  </a:lnTo>
                  <a:lnTo>
                    <a:pt x="284" y="51"/>
                  </a:lnTo>
                  <a:lnTo>
                    <a:pt x="241" y="45"/>
                  </a:lnTo>
                  <a:lnTo>
                    <a:pt x="195" y="47"/>
                  </a:lnTo>
                  <a:lnTo>
                    <a:pt x="148" y="56"/>
                  </a:lnTo>
                  <a:lnTo>
                    <a:pt x="100" y="74"/>
                  </a:lnTo>
                  <a:lnTo>
                    <a:pt x="50" y="104"/>
                  </a:lnTo>
                  <a:lnTo>
                    <a:pt x="0" y="144"/>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315" name="Freeform 361"/>
            <p:cNvSpPr>
              <a:spLocks/>
            </p:cNvSpPr>
            <p:nvPr/>
          </p:nvSpPr>
          <p:spPr bwMode="auto">
            <a:xfrm>
              <a:off x="3776" y="2660"/>
              <a:ext cx="208" cy="72"/>
            </a:xfrm>
            <a:custGeom>
              <a:avLst/>
              <a:gdLst>
                <a:gd name="T0" fmla="*/ 0 w 314"/>
                <a:gd name="T1" fmla="*/ 54 h 111"/>
                <a:gd name="T2" fmla="*/ 1 w 314"/>
                <a:gd name="T3" fmla="*/ 53 h 111"/>
                <a:gd name="T4" fmla="*/ 5 w 314"/>
                <a:gd name="T5" fmla="*/ 49 h 111"/>
                <a:gd name="T6" fmla="*/ 10 w 314"/>
                <a:gd name="T7" fmla="*/ 43 h 111"/>
                <a:gd name="T8" fmla="*/ 17 w 314"/>
                <a:gd name="T9" fmla="*/ 36 h 111"/>
                <a:gd name="T10" fmla="*/ 26 w 314"/>
                <a:gd name="T11" fmla="*/ 28 h 111"/>
                <a:gd name="T12" fmla="*/ 36 w 314"/>
                <a:gd name="T13" fmla="*/ 20 h 111"/>
                <a:gd name="T14" fmla="*/ 48 w 314"/>
                <a:gd name="T15" fmla="*/ 13 h 111"/>
                <a:gd name="T16" fmla="*/ 62 w 314"/>
                <a:gd name="T17" fmla="*/ 6 h 111"/>
                <a:gd name="T18" fmla="*/ 76 w 314"/>
                <a:gd name="T19" fmla="*/ 2 h 111"/>
                <a:gd name="T20" fmla="*/ 93 w 314"/>
                <a:gd name="T21" fmla="*/ 0 h 111"/>
                <a:gd name="T22" fmla="*/ 110 w 314"/>
                <a:gd name="T23" fmla="*/ 1 h 111"/>
                <a:gd name="T24" fmla="*/ 128 w 314"/>
                <a:gd name="T25" fmla="*/ 5 h 111"/>
                <a:gd name="T26" fmla="*/ 147 w 314"/>
                <a:gd name="T27" fmla="*/ 14 h 111"/>
                <a:gd name="T28" fmla="*/ 167 w 314"/>
                <a:gd name="T29" fmla="*/ 28 h 111"/>
                <a:gd name="T30" fmla="*/ 187 w 314"/>
                <a:gd name="T31" fmla="*/ 47 h 111"/>
                <a:gd name="T32" fmla="*/ 208 w 314"/>
                <a:gd name="T33" fmla="*/ 72 h 111"/>
                <a:gd name="T34" fmla="*/ 207 w 314"/>
                <a:gd name="T35" fmla="*/ 71 h 111"/>
                <a:gd name="T36" fmla="*/ 204 w 314"/>
                <a:gd name="T37" fmla="*/ 67 h 111"/>
                <a:gd name="T38" fmla="*/ 201 w 314"/>
                <a:gd name="T39" fmla="*/ 63 h 111"/>
                <a:gd name="T40" fmla="*/ 194 w 314"/>
                <a:gd name="T41" fmla="*/ 57 h 111"/>
                <a:gd name="T42" fmla="*/ 187 w 314"/>
                <a:gd name="T43" fmla="*/ 50 h 111"/>
                <a:gd name="T44" fmla="*/ 178 w 314"/>
                <a:gd name="T45" fmla="*/ 43 h 111"/>
                <a:gd name="T46" fmla="*/ 167 w 314"/>
                <a:gd name="T47" fmla="*/ 37 h 111"/>
                <a:gd name="T48" fmla="*/ 155 w 314"/>
                <a:gd name="T49" fmla="*/ 30 h 111"/>
                <a:gd name="T50" fmla="*/ 140 w 314"/>
                <a:gd name="T51" fmla="*/ 25 h 111"/>
                <a:gd name="T52" fmla="*/ 125 w 314"/>
                <a:gd name="T53" fmla="*/ 22 h 111"/>
                <a:gd name="T54" fmla="*/ 107 w 314"/>
                <a:gd name="T55" fmla="*/ 20 h 111"/>
                <a:gd name="T56" fmla="*/ 89 w 314"/>
                <a:gd name="T57" fmla="*/ 21 h 111"/>
                <a:gd name="T58" fmla="*/ 69 w 314"/>
                <a:gd name="T59" fmla="*/ 24 h 111"/>
                <a:gd name="T60" fmla="*/ 47 w 314"/>
                <a:gd name="T61" fmla="*/ 30 h 111"/>
                <a:gd name="T62" fmla="*/ 25 w 314"/>
                <a:gd name="T63" fmla="*/ 40 h 111"/>
                <a:gd name="T64" fmla="*/ 0 w 314"/>
                <a:gd name="T65" fmla="*/ 54 h 1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14" h="111">
                  <a:moveTo>
                    <a:pt x="0" y="84"/>
                  </a:moveTo>
                  <a:lnTo>
                    <a:pt x="1" y="82"/>
                  </a:lnTo>
                  <a:lnTo>
                    <a:pt x="7" y="76"/>
                  </a:lnTo>
                  <a:lnTo>
                    <a:pt x="15" y="67"/>
                  </a:lnTo>
                  <a:lnTo>
                    <a:pt x="25" y="56"/>
                  </a:lnTo>
                  <a:lnTo>
                    <a:pt x="39" y="43"/>
                  </a:lnTo>
                  <a:lnTo>
                    <a:pt x="54" y="31"/>
                  </a:lnTo>
                  <a:lnTo>
                    <a:pt x="72" y="20"/>
                  </a:lnTo>
                  <a:lnTo>
                    <a:pt x="93" y="9"/>
                  </a:lnTo>
                  <a:lnTo>
                    <a:pt x="115" y="3"/>
                  </a:lnTo>
                  <a:lnTo>
                    <a:pt x="140" y="0"/>
                  </a:lnTo>
                  <a:lnTo>
                    <a:pt x="166" y="1"/>
                  </a:lnTo>
                  <a:lnTo>
                    <a:pt x="193" y="8"/>
                  </a:lnTo>
                  <a:lnTo>
                    <a:pt x="222" y="21"/>
                  </a:lnTo>
                  <a:lnTo>
                    <a:pt x="252" y="43"/>
                  </a:lnTo>
                  <a:lnTo>
                    <a:pt x="283" y="72"/>
                  </a:lnTo>
                  <a:lnTo>
                    <a:pt x="314" y="111"/>
                  </a:lnTo>
                  <a:lnTo>
                    <a:pt x="313" y="109"/>
                  </a:lnTo>
                  <a:lnTo>
                    <a:pt x="308" y="104"/>
                  </a:lnTo>
                  <a:lnTo>
                    <a:pt x="303" y="97"/>
                  </a:lnTo>
                  <a:lnTo>
                    <a:pt x="293" y="88"/>
                  </a:lnTo>
                  <a:lnTo>
                    <a:pt x="282" y="77"/>
                  </a:lnTo>
                  <a:lnTo>
                    <a:pt x="268" y="67"/>
                  </a:lnTo>
                  <a:lnTo>
                    <a:pt x="252" y="57"/>
                  </a:lnTo>
                  <a:lnTo>
                    <a:pt x="234" y="47"/>
                  </a:lnTo>
                  <a:lnTo>
                    <a:pt x="212" y="39"/>
                  </a:lnTo>
                  <a:lnTo>
                    <a:pt x="189" y="34"/>
                  </a:lnTo>
                  <a:lnTo>
                    <a:pt x="162" y="31"/>
                  </a:lnTo>
                  <a:lnTo>
                    <a:pt x="134" y="33"/>
                  </a:lnTo>
                  <a:lnTo>
                    <a:pt x="104" y="37"/>
                  </a:lnTo>
                  <a:lnTo>
                    <a:pt x="71" y="47"/>
                  </a:lnTo>
                  <a:lnTo>
                    <a:pt x="37" y="62"/>
                  </a:lnTo>
                  <a:lnTo>
                    <a:pt x="0" y="8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316" name="Freeform 362"/>
            <p:cNvSpPr>
              <a:spLocks/>
            </p:cNvSpPr>
            <p:nvPr/>
          </p:nvSpPr>
          <p:spPr bwMode="auto">
            <a:xfrm>
              <a:off x="4406" y="2776"/>
              <a:ext cx="217" cy="79"/>
            </a:xfrm>
            <a:custGeom>
              <a:avLst/>
              <a:gdLst>
                <a:gd name="T0" fmla="*/ 0 w 326"/>
                <a:gd name="T1" fmla="*/ 72 h 119"/>
                <a:gd name="T2" fmla="*/ 1 w 326"/>
                <a:gd name="T3" fmla="*/ 70 h 119"/>
                <a:gd name="T4" fmla="*/ 4 w 326"/>
                <a:gd name="T5" fmla="*/ 65 h 119"/>
                <a:gd name="T6" fmla="*/ 9 w 326"/>
                <a:gd name="T7" fmla="*/ 58 h 119"/>
                <a:gd name="T8" fmla="*/ 15 w 326"/>
                <a:gd name="T9" fmla="*/ 48 h 119"/>
                <a:gd name="T10" fmla="*/ 24 w 326"/>
                <a:gd name="T11" fmla="*/ 39 h 119"/>
                <a:gd name="T12" fmla="*/ 34 w 326"/>
                <a:gd name="T13" fmla="*/ 29 h 119"/>
                <a:gd name="T14" fmla="*/ 46 w 326"/>
                <a:gd name="T15" fmla="*/ 19 h 119"/>
                <a:gd name="T16" fmla="*/ 59 w 326"/>
                <a:gd name="T17" fmla="*/ 10 h 119"/>
                <a:gd name="T18" fmla="*/ 74 w 326"/>
                <a:gd name="T19" fmla="*/ 4 h 119"/>
                <a:gd name="T20" fmla="*/ 91 w 326"/>
                <a:gd name="T21" fmla="*/ 0 h 119"/>
                <a:gd name="T22" fmla="*/ 108 w 326"/>
                <a:gd name="T23" fmla="*/ 0 h 119"/>
                <a:gd name="T24" fmla="*/ 127 w 326"/>
                <a:gd name="T25" fmla="*/ 5 h 119"/>
                <a:gd name="T26" fmla="*/ 148 w 326"/>
                <a:gd name="T27" fmla="*/ 14 h 119"/>
                <a:gd name="T28" fmla="*/ 170 w 326"/>
                <a:gd name="T29" fmla="*/ 29 h 119"/>
                <a:gd name="T30" fmla="*/ 192 w 326"/>
                <a:gd name="T31" fmla="*/ 50 h 119"/>
                <a:gd name="T32" fmla="*/ 217 w 326"/>
                <a:gd name="T33" fmla="*/ 79 h 119"/>
                <a:gd name="T34" fmla="*/ 216 w 326"/>
                <a:gd name="T35" fmla="*/ 78 h 119"/>
                <a:gd name="T36" fmla="*/ 212 w 326"/>
                <a:gd name="T37" fmla="*/ 74 h 119"/>
                <a:gd name="T38" fmla="*/ 207 w 326"/>
                <a:gd name="T39" fmla="*/ 68 h 119"/>
                <a:gd name="T40" fmla="*/ 200 w 326"/>
                <a:gd name="T41" fmla="*/ 62 h 119"/>
                <a:gd name="T42" fmla="*/ 190 w 326"/>
                <a:gd name="T43" fmla="*/ 53 h 119"/>
                <a:gd name="T44" fmla="*/ 178 w 326"/>
                <a:gd name="T45" fmla="*/ 45 h 119"/>
                <a:gd name="T46" fmla="*/ 166 w 326"/>
                <a:gd name="T47" fmla="*/ 38 h 119"/>
                <a:gd name="T48" fmla="*/ 151 w 326"/>
                <a:gd name="T49" fmla="*/ 31 h 119"/>
                <a:gd name="T50" fmla="*/ 136 w 326"/>
                <a:gd name="T51" fmla="*/ 25 h 119"/>
                <a:gd name="T52" fmla="*/ 119 w 326"/>
                <a:gd name="T53" fmla="*/ 22 h 119"/>
                <a:gd name="T54" fmla="*/ 101 w 326"/>
                <a:gd name="T55" fmla="*/ 21 h 119"/>
                <a:gd name="T56" fmla="*/ 82 w 326"/>
                <a:gd name="T57" fmla="*/ 23 h 119"/>
                <a:gd name="T58" fmla="*/ 62 w 326"/>
                <a:gd name="T59" fmla="*/ 29 h 119"/>
                <a:gd name="T60" fmla="*/ 42 w 326"/>
                <a:gd name="T61" fmla="*/ 38 h 119"/>
                <a:gd name="T62" fmla="*/ 21 w 326"/>
                <a:gd name="T63" fmla="*/ 52 h 119"/>
                <a:gd name="T64" fmla="*/ 0 w 326"/>
                <a:gd name="T65" fmla="*/ 72 h 11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26" h="119">
                  <a:moveTo>
                    <a:pt x="0" y="109"/>
                  </a:moveTo>
                  <a:lnTo>
                    <a:pt x="1" y="106"/>
                  </a:lnTo>
                  <a:lnTo>
                    <a:pt x="6" y="98"/>
                  </a:lnTo>
                  <a:lnTo>
                    <a:pt x="13" y="87"/>
                  </a:lnTo>
                  <a:lnTo>
                    <a:pt x="23" y="73"/>
                  </a:lnTo>
                  <a:lnTo>
                    <a:pt x="36" y="58"/>
                  </a:lnTo>
                  <a:lnTo>
                    <a:pt x="51" y="43"/>
                  </a:lnTo>
                  <a:lnTo>
                    <a:pt x="69" y="28"/>
                  </a:lnTo>
                  <a:lnTo>
                    <a:pt x="89" y="15"/>
                  </a:lnTo>
                  <a:lnTo>
                    <a:pt x="111" y="6"/>
                  </a:lnTo>
                  <a:lnTo>
                    <a:pt x="136" y="0"/>
                  </a:lnTo>
                  <a:lnTo>
                    <a:pt x="162" y="0"/>
                  </a:lnTo>
                  <a:lnTo>
                    <a:pt x="191" y="7"/>
                  </a:lnTo>
                  <a:lnTo>
                    <a:pt x="222" y="21"/>
                  </a:lnTo>
                  <a:lnTo>
                    <a:pt x="255" y="43"/>
                  </a:lnTo>
                  <a:lnTo>
                    <a:pt x="289" y="75"/>
                  </a:lnTo>
                  <a:lnTo>
                    <a:pt x="326" y="119"/>
                  </a:lnTo>
                  <a:lnTo>
                    <a:pt x="324" y="117"/>
                  </a:lnTo>
                  <a:lnTo>
                    <a:pt x="319" y="111"/>
                  </a:lnTo>
                  <a:lnTo>
                    <a:pt x="311" y="103"/>
                  </a:lnTo>
                  <a:lnTo>
                    <a:pt x="300" y="93"/>
                  </a:lnTo>
                  <a:lnTo>
                    <a:pt x="285" y="80"/>
                  </a:lnTo>
                  <a:lnTo>
                    <a:pt x="268" y="68"/>
                  </a:lnTo>
                  <a:lnTo>
                    <a:pt x="249" y="57"/>
                  </a:lnTo>
                  <a:lnTo>
                    <a:pt x="227" y="47"/>
                  </a:lnTo>
                  <a:lnTo>
                    <a:pt x="204" y="37"/>
                  </a:lnTo>
                  <a:lnTo>
                    <a:pt x="179" y="33"/>
                  </a:lnTo>
                  <a:lnTo>
                    <a:pt x="152" y="32"/>
                  </a:lnTo>
                  <a:lnTo>
                    <a:pt x="123" y="34"/>
                  </a:lnTo>
                  <a:lnTo>
                    <a:pt x="93" y="43"/>
                  </a:lnTo>
                  <a:lnTo>
                    <a:pt x="63" y="57"/>
                  </a:lnTo>
                  <a:lnTo>
                    <a:pt x="32" y="79"/>
                  </a:lnTo>
                  <a:lnTo>
                    <a:pt x="0" y="109"/>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317" name="Freeform 363"/>
            <p:cNvSpPr>
              <a:spLocks/>
            </p:cNvSpPr>
            <p:nvPr/>
          </p:nvSpPr>
          <p:spPr bwMode="auto">
            <a:xfrm>
              <a:off x="3849" y="2751"/>
              <a:ext cx="337" cy="151"/>
            </a:xfrm>
            <a:custGeom>
              <a:avLst/>
              <a:gdLst>
                <a:gd name="T0" fmla="*/ 0 w 511"/>
                <a:gd name="T1" fmla="*/ 108 h 227"/>
                <a:gd name="T2" fmla="*/ 2 w 511"/>
                <a:gd name="T3" fmla="*/ 105 h 227"/>
                <a:gd name="T4" fmla="*/ 6 w 511"/>
                <a:gd name="T5" fmla="*/ 98 h 227"/>
                <a:gd name="T6" fmla="*/ 15 w 511"/>
                <a:gd name="T7" fmla="*/ 85 h 227"/>
                <a:gd name="T8" fmla="*/ 25 w 511"/>
                <a:gd name="T9" fmla="*/ 71 h 227"/>
                <a:gd name="T10" fmla="*/ 39 w 511"/>
                <a:gd name="T11" fmla="*/ 55 h 227"/>
                <a:gd name="T12" fmla="*/ 55 w 511"/>
                <a:gd name="T13" fmla="*/ 39 h 227"/>
                <a:gd name="T14" fmla="*/ 74 w 511"/>
                <a:gd name="T15" fmla="*/ 25 h 227"/>
                <a:gd name="T16" fmla="*/ 95 w 511"/>
                <a:gd name="T17" fmla="*/ 13 h 227"/>
                <a:gd name="T18" fmla="*/ 119 w 511"/>
                <a:gd name="T19" fmla="*/ 4 h 227"/>
                <a:gd name="T20" fmla="*/ 144 w 511"/>
                <a:gd name="T21" fmla="*/ 0 h 227"/>
                <a:gd name="T22" fmla="*/ 172 w 511"/>
                <a:gd name="T23" fmla="*/ 3 h 227"/>
                <a:gd name="T24" fmla="*/ 202 w 511"/>
                <a:gd name="T25" fmla="*/ 13 h 227"/>
                <a:gd name="T26" fmla="*/ 233 w 511"/>
                <a:gd name="T27" fmla="*/ 31 h 227"/>
                <a:gd name="T28" fmla="*/ 266 w 511"/>
                <a:gd name="T29" fmla="*/ 59 h 227"/>
                <a:gd name="T30" fmla="*/ 301 w 511"/>
                <a:gd name="T31" fmla="*/ 99 h 227"/>
                <a:gd name="T32" fmla="*/ 337 w 511"/>
                <a:gd name="T33" fmla="*/ 151 h 227"/>
                <a:gd name="T34" fmla="*/ 335 w 511"/>
                <a:gd name="T35" fmla="*/ 148 h 227"/>
                <a:gd name="T36" fmla="*/ 329 w 511"/>
                <a:gd name="T37" fmla="*/ 141 h 227"/>
                <a:gd name="T38" fmla="*/ 321 w 511"/>
                <a:gd name="T39" fmla="*/ 130 h 227"/>
                <a:gd name="T40" fmla="*/ 309 w 511"/>
                <a:gd name="T41" fmla="*/ 116 h 227"/>
                <a:gd name="T42" fmla="*/ 294 w 511"/>
                <a:gd name="T43" fmla="*/ 100 h 227"/>
                <a:gd name="T44" fmla="*/ 277 w 511"/>
                <a:gd name="T45" fmla="*/ 84 h 227"/>
                <a:gd name="T46" fmla="*/ 257 w 511"/>
                <a:gd name="T47" fmla="*/ 69 h 227"/>
                <a:gd name="T48" fmla="*/ 234 w 511"/>
                <a:gd name="T49" fmla="*/ 54 h 227"/>
                <a:gd name="T50" fmla="*/ 210 w 511"/>
                <a:gd name="T51" fmla="*/ 42 h 227"/>
                <a:gd name="T52" fmla="*/ 184 w 511"/>
                <a:gd name="T53" fmla="*/ 33 h 227"/>
                <a:gd name="T54" fmla="*/ 156 w 511"/>
                <a:gd name="T55" fmla="*/ 29 h 227"/>
                <a:gd name="T56" fmla="*/ 127 w 511"/>
                <a:gd name="T57" fmla="*/ 29 h 227"/>
                <a:gd name="T58" fmla="*/ 97 w 511"/>
                <a:gd name="T59" fmla="*/ 37 h 227"/>
                <a:gd name="T60" fmla="*/ 65 w 511"/>
                <a:gd name="T61" fmla="*/ 53 h 227"/>
                <a:gd name="T62" fmla="*/ 33 w 511"/>
                <a:gd name="T63" fmla="*/ 75 h 227"/>
                <a:gd name="T64" fmla="*/ 0 w 511"/>
                <a:gd name="T65" fmla="*/ 108 h 22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11" h="227">
                  <a:moveTo>
                    <a:pt x="0" y="163"/>
                  </a:moveTo>
                  <a:lnTo>
                    <a:pt x="3" y="158"/>
                  </a:lnTo>
                  <a:lnTo>
                    <a:pt x="9" y="147"/>
                  </a:lnTo>
                  <a:lnTo>
                    <a:pt x="22" y="128"/>
                  </a:lnTo>
                  <a:lnTo>
                    <a:pt x="38" y="106"/>
                  </a:lnTo>
                  <a:lnTo>
                    <a:pt x="59" y="83"/>
                  </a:lnTo>
                  <a:lnTo>
                    <a:pt x="83" y="59"/>
                  </a:lnTo>
                  <a:lnTo>
                    <a:pt x="112" y="37"/>
                  </a:lnTo>
                  <a:lnTo>
                    <a:pt x="144" y="19"/>
                  </a:lnTo>
                  <a:lnTo>
                    <a:pt x="180" y="6"/>
                  </a:lnTo>
                  <a:lnTo>
                    <a:pt x="218" y="0"/>
                  </a:lnTo>
                  <a:lnTo>
                    <a:pt x="261" y="4"/>
                  </a:lnTo>
                  <a:lnTo>
                    <a:pt x="306" y="19"/>
                  </a:lnTo>
                  <a:lnTo>
                    <a:pt x="353" y="47"/>
                  </a:lnTo>
                  <a:lnTo>
                    <a:pt x="404" y="89"/>
                  </a:lnTo>
                  <a:lnTo>
                    <a:pt x="457" y="149"/>
                  </a:lnTo>
                  <a:lnTo>
                    <a:pt x="511" y="227"/>
                  </a:lnTo>
                  <a:lnTo>
                    <a:pt x="508" y="223"/>
                  </a:lnTo>
                  <a:lnTo>
                    <a:pt x="499" y="212"/>
                  </a:lnTo>
                  <a:lnTo>
                    <a:pt x="487" y="195"/>
                  </a:lnTo>
                  <a:lnTo>
                    <a:pt x="468" y="174"/>
                  </a:lnTo>
                  <a:lnTo>
                    <a:pt x="446" y="151"/>
                  </a:lnTo>
                  <a:lnTo>
                    <a:pt x="420" y="127"/>
                  </a:lnTo>
                  <a:lnTo>
                    <a:pt x="389" y="103"/>
                  </a:lnTo>
                  <a:lnTo>
                    <a:pt x="355" y="81"/>
                  </a:lnTo>
                  <a:lnTo>
                    <a:pt x="318" y="63"/>
                  </a:lnTo>
                  <a:lnTo>
                    <a:pt x="279" y="50"/>
                  </a:lnTo>
                  <a:lnTo>
                    <a:pt x="236" y="43"/>
                  </a:lnTo>
                  <a:lnTo>
                    <a:pt x="193" y="44"/>
                  </a:lnTo>
                  <a:lnTo>
                    <a:pt x="147" y="56"/>
                  </a:lnTo>
                  <a:lnTo>
                    <a:pt x="98" y="79"/>
                  </a:lnTo>
                  <a:lnTo>
                    <a:pt x="50" y="113"/>
                  </a:lnTo>
                  <a:lnTo>
                    <a:pt x="0" y="163"/>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pic>
        <p:nvPicPr>
          <p:cNvPr id="55305" name="Picture 366" descr="Transactions"/>
          <p:cNvPicPr>
            <a:picLocks noChangeAspect="1" noChangeArrowheads="1"/>
          </p:cNvPicPr>
          <p:nvPr/>
        </p:nvPicPr>
        <p:blipFill>
          <a:blip r:embed="rId129">
            <a:extLst>
              <a:ext uri="{28A0092B-C50C-407E-A947-70E740481C1C}">
                <a14:useLocalDpi xmlns:a14="http://schemas.microsoft.com/office/drawing/2010/main"/>
              </a:ext>
            </a:extLst>
          </a:blip>
          <a:srcRect/>
          <a:stretch>
            <a:fillRect/>
          </a:stretch>
        </p:blipFill>
        <p:spPr bwMode="auto">
          <a:xfrm>
            <a:off x="7342188" y="1536700"/>
            <a:ext cx="86201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 name="Text Box 367"/>
          <p:cNvSpPr txBox="1">
            <a:spLocks noChangeArrowheads="1"/>
          </p:cNvSpPr>
          <p:nvPr/>
        </p:nvSpPr>
        <p:spPr bwMode="auto">
          <a:xfrm>
            <a:off x="7537450" y="1158875"/>
            <a:ext cx="6604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spAutoFit/>
          </a:bodyPr>
          <a:lstStyle/>
          <a:p>
            <a:pPr algn="ctr">
              <a:spcBef>
                <a:spcPct val="50000"/>
              </a:spcBef>
              <a:buClr>
                <a:schemeClr val="accent2"/>
              </a:buClr>
              <a:buFont typeface="Wingdings" charset="0"/>
              <a:buNone/>
              <a:defRPr/>
            </a:pPr>
            <a:r>
              <a:rPr lang="en-US" sz="1600" b="1" dirty="0"/>
              <a:t>VM</a:t>
            </a:r>
            <a:r>
              <a:rPr lang="ja-JP" altLang="en-US" sz="1600" b="1" dirty="0"/>
              <a:t>’</a:t>
            </a:r>
            <a:r>
              <a:rPr lang="en-US" sz="1600" b="1" dirty="0"/>
              <a:t>s</a:t>
            </a:r>
          </a:p>
        </p:txBody>
      </p:sp>
      <p:pic>
        <p:nvPicPr>
          <p:cNvPr id="55307" name="Picture 368" descr="Transactions"/>
          <p:cNvPicPr>
            <a:picLocks noChangeAspect="1" noChangeArrowheads="1"/>
          </p:cNvPicPr>
          <p:nvPr/>
        </p:nvPicPr>
        <p:blipFill>
          <a:blip r:embed="rId129">
            <a:extLst>
              <a:ext uri="{28A0092B-C50C-407E-A947-70E740481C1C}">
                <a14:useLocalDpi xmlns:a14="http://schemas.microsoft.com/office/drawing/2010/main"/>
              </a:ext>
            </a:extLst>
          </a:blip>
          <a:srcRect/>
          <a:stretch>
            <a:fillRect/>
          </a:stretch>
        </p:blipFill>
        <p:spPr bwMode="auto">
          <a:xfrm>
            <a:off x="7478713" y="2078038"/>
            <a:ext cx="860425"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 name="Freeform 371"/>
          <p:cNvSpPr>
            <a:spLocks/>
          </p:cNvSpPr>
          <p:nvPr/>
        </p:nvSpPr>
        <p:spPr bwMode="auto">
          <a:xfrm flipH="1">
            <a:off x="6773863" y="1952625"/>
            <a:ext cx="681037" cy="269875"/>
          </a:xfrm>
          <a:custGeom>
            <a:avLst/>
            <a:gdLst>
              <a:gd name="T0" fmla="*/ 0 w 863"/>
              <a:gd name="T1" fmla="*/ 84 h 367"/>
              <a:gd name="T2" fmla="*/ 707 w 863"/>
              <a:gd name="T3" fmla="*/ 81 h 367"/>
              <a:gd name="T4" fmla="*/ 707 w 863"/>
              <a:gd name="T5" fmla="*/ 0 h 367"/>
              <a:gd name="T6" fmla="*/ 863 w 863"/>
              <a:gd name="T7" fmla="*/ 193 h 367"/>
              <a:gd name="T8" fmla="*/ 707 w 863"/>
              <a:gd name="T9" fmla="*/ 367 h 367"/>
              <a:gd name="T10" fmla="*/ 707 w 863"/>
              <a:gd name="T11" fmla="*/ 293 h 367"/>
              <a:gd name="T12" fmla="*/ 0 w 863"/>
              <a:gd name="T13" fmla="*/ 294 h 367"/>
              <a:gd name="T14" fmla="*/ 0 w 863"/>
              <a:gd name="T15" fmla="*/ 84 h 3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3" h="367">
                <a:moveTo>
                  <a:pt x="0" y="84"/>
                </a:moveTo>
                <a:lnTo>
                  <a:pt x="707" y="81"/>
                </a:lnTo>
                <a:lnTo>
                  <a:pt x="707" y="0"/>
                </a:lnTo>
                <a:lnTo>
                  <a:pt x="863" y="193"/>
                </a:lnTo>
                <a:lnTo>
                  <a:pt x="707" y="367"/>
                </a:lnTo>
                <a:lnTo>
                  <a:pt x="707" y="293"/>
                </a:lnTo>
                <a:lnTo>
                  <a:pt x="0" y="294"/>
                </a:lnTo>
                <a:lnTo>
                  <a:pt x="0" y="84"/>
                </a:lnTo>
                <a:close/>
              </a:path>
            </a:pathLst>
          </a:custGeom>
          <a:gradFill rotWithShape="1">
            <a:gsLst>
              <a:gs pos="0">
                <a:schemeClr val="bg1">
                  <a:alpha val="10001"/>
                </a:schemeClr>
              </a:gs>
              <a:gs pos="100000">
                <a:schemeClr val="tx1"/>
              </a:gs>
            </a:gsLst>
            <a:lin ang="0" scaled="1"/>
          </a:gradFill>
          <a:ln>
            <a:noFill/>
          </a:ln>
          <a:effectLst/>
          <a:extLst>
            <a:ext uri="{91240B29-F687-4F45-9708-019B960494DF}">
              <a14:hiddenLine xmlns:a14="http://schemas.microsoft.com/office/drawing/2010/main" w="9525" cap="flat" cmpd="sng">
                <a:solidFill>
                  <a:srgbClr val="FFFF00"/>
                </a:solidFill>
                <a:prstDash val="solid"/>
                <a:round/>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lstStyle/>
          <a:p>
            <a:pPr>
              <a:defRPr/>
            </a:pPr>
            <a:endParaRPr lang="en-US"/>
          </a:p>
        </p:txBody>
      </p:sp>
      <p:pic>
        <p:nvPicPr>
          <p:cNvPr id="55309" name="Picture 46" descr="PureFlex_Silo"/>
          <p:cNvPicPr>
            <a:picLocks noChangeAspect="1" noChangeArrowheads="1"/>
          </p:cNvPicPr>
          <p:nvPr/>
        </p:nvPicPr>
        <p:blipFill>
          <a:blip r:embed="rId130">
            <a:extLst>
              <a:ext uri="{28A0092B-C50C-407E-A947-70E740481C1C}">
                <a14:useLocalDpi xmlns:a14="http://schemas.microsoft.com/office/drawing/2010/main"/>
              </a:ext>
            </a:extLst>
          </a:blip>
          <a:srcRect/>
          <a:stretch>
            <a:fillRect/>
          </a:stretch>
        </p:blipFill>
        <p:spPr bwMode="auto">
          <a:xfrm>
            <a:off x="5975350" y="1019175"/>
            <a:ext cx="677863" cy="172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r>
              <a:rPr lang="en-US">
                <a:latin typeface="Arial" charset="0"/>
                <a:ea typeface="ＭＳ Ｐゴシック" charset="0"/>
              </a:rPr>
              <a:t>Integrated Compute Nodes</a:t>
            </a:r>
          </a:p>
        </p:txBody>
      </p:sp>
      <p:graphicFrame>
        <p:nvGraphicFramePr>
          <p:cNvPr id="8" name="Group 3"/>
          <p:cNvGraphicFramePr>
            <a:graphicFrameLocks noGrp="1"/>
          </p:cNvGraphicFramePr>
          <p:nvPr/>
        </p:nvGraphicFramePr>
        <p:xfrm>
          <a:off x="561975" y="4214813"/>
          <a:ext cx="8020050" cy="2014536"/>
        </p:xfrm>
        <a:graphic>
          <a:graphicData uri="http://schemas.openxmlformats.org/drawingml/2006/table">
            <a:tbl>
              <a:tblPr/>
              <a:tblGrid>
                <a:gridCol w="1854200"/>
                <a:gridCol w="1036638"/>
                <a:gridCol w="785812"/>
                <a:gridCol w="1168400"/>
                <a:gridCol w="3175000"/>
              </a:tblGrid>
              <a:tr h="37147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Arial" charset="0"/>
                          <a:ea typeface="ＭＳ Ｐゴシック" charset="0"/>
                          <a:cs typeface="Arial" charset="0"/>
                        </a:rPr>
                        <a:t>Model</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Arial" charset="0"/>
                          <a:ea typeface="ＭＳ Ｐゴシック" charset="0"/>
                          <a:cs typeface="Arial" charset="0"/>
                        </a:rPr>
                        <a:t>Sockets</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Arial" charset="0"/>
                          <a:ea typeface="ＭＳ Ｐゴシック" charset="0"/>
                          <a:cs typeface="Arial" charset="0"/>
                        </a:rPr>
                        <a:t>Cores</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Arial" charset="0"/>
                          <a:ea typeface="ＭＳ Ｐゴシック" charset="0"/>
                          <a:cs typeface="Arial" charset="0"/>
                        </a:rPr>
                        <a:t>Chip</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Arial" charset="0"/>
                          <a:ea typeface="ＭＳ Ｐゴシック" charset="0"/>
                          <a:cs typeface="Arial" charset="0"/>
                        </a:rPr>
                        <a:t>Memory</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4768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p260</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2</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8,4</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POWER7+</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16 memory DIMMs, up to 512 GB</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r h="54768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p24L (Linux only)</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2</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8,6</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POWER7</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16 memory DIMMs, up to 512 GB</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r>
              <a:tr h="54768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p460</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4</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8,4</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POWER7</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32 memory DIMMs, up to 1.0 TB</a:t>
                      </a:r>
                    </a:p>
                  </a:txBody>
                  <a:tcPr marL="91421" marR="91421"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bl>
          </a:graphicData>
        </a:graphic>
      </p:graphicFrame>
      <p:sp>
        <p:nvSpPr>
          <p:cNvPr id="56354" name="TextBox 13"/>
          <p:cNvSpPr txBox="1">
            <a:spLocks noChangeArrowheads="1"/>
          </p:cNvSpPr>
          <p:nvPr/>
        </p:nvSpPr>
        <p:spPr bwMode="auto">
          <a:xfrm>
            <a:off x="561975" y="1209675"/>
            <a:ext cx="34115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a:t>Flex System x86 Compute Nodes</a:t>
            </a:r>
          </a:p>
        </p:txBody>
      </p:sp>
      <p:graphicFrame>
        <p:nvGraphicFramePr>
          <p:cNvPr id="10" name="Table 9"/>
          <p:cNvGraphicFramePr>
            <a:graphicFrameLocks noGrp="1"/>
          </p:cNvGraphicFramePr>
          <p:nvPr>
            <p:extLst>
              <p:ext uri="{D42A27DB-BD31-4B8C-83A1-F6EECF244321}">
                <p14:modId xmlns:p14="http://schemas.microsoft.com/office/powerpoint/2010/main" val="2113606315"/>
              </p:ext>
            </p:extLst>
          </p:nvPr>
        </p:nvGraphicFramePr>
        <p:xfrm>
          <a:off x="561975" y="1562100"/>
          <a:ext cx="8020051" cy="2016124"/>
        </p:xfrm>
        <a:graphic>
          <a:graphicData uri="http://schemas.openxmlformats.org/drawingml/2006/table">
            <a:tbl>
              <a:tblPr firstRow="1" bandRow="1">
                <a:tableStyleId>{5C22544A-7EE6-4342-B048-85BDC9FD1C3A}</a:tableStyleId>
              </a:tblPr>
              <a:tblGrid>
                <a:gridCol w="1854637"/>
                <a:gridCol w="1035923"/>
                <a:gridCol w="785297"/>
                <a:gridCol w="1169591"/>
                <a:gridCol w="3174603"/>
              </a:tblGrid>
              <a:tr h="370723">
                <a:tc>
                  <a:txBody>
                    <a:bodyPr/>
                    <a:lstStyle/>
                    <a:p>
                      <a:pPr algn="ctr"/>
                      <a:r>
                        <a:rPr lang="en-US" sz="1400" dirty="0" smtClean="0"/>
                        <a:t>Model</a:t>
                      </a:r>
                      <a:endParaRPr lang="en-US" sz="1400" dirty="0"/>
                    </a:p>
                  </a:txBody>
                  <a:tcPr marL="91421" marR="91421" marT="45706" marB="45706"/>
                </a:tc>
                <a:tc>
                  <a:txBody>
                    <a:bodyPr/>
                    <a:lstStyle/>
                    <a:p>
                      <a:pPr algn="ctr"/>
                      <a:r>
                        <a:rPr lang="en-US" sz="1400" dirty="0" smtClean="0"/>
                        <a:t>Sockets</a:t>
                      </a:r>
                      <a:endParaRPr lang="en-US" sz="1400" dirty="0"/>
                    </a:p>
                  </a:txBody>
                  <a:tcPr marL="91421" marR="91421" marT="45706" marB="45706"/>
                </a:tc>
                <a:tc>
                  <a:txBody>
                    <a:bodyPr/>
                    <a:lstStyle/>
                    <a:p>
                      <a:pPr algn="ctr"/>
                      <a:r>
                        <a:rPr lang="en-US" sz="1400" dirty="0" smtClean="0"/>
                        <a:t>Cores</a:t>
                      </a:r>
                      <a:endParaRPr lang="en-US" sz="1400" dirty="0"/>
                    </a:p>
                  </a:txBody>
                  <a:tcPr marL="91421" marR="91421" marT="45706" marB="45706"/>
                </a:tc>
                <a:tc>
                  <a:txBody>
                    <a:bodyPr/>
                    <a:lstStyle/>
                    <a:p>
                      <a:pPr algn="ctr"/>
                      <a:r>
                        <a:rPr lang="en-US" sz="1400" dirty="0" smtClean="0"/>
                        <a:t>Chip</a:t>
                      </a:r>
                      <a:endParaRPr lang="en-US" sz="1400" dirty="0"/>
                    </a:p>
                  </a:txBody>
                  <a:tcPr marL="91421" marR="91421" marT="45706" marB="45706"/>
                </a:tc>
                <a:tc>
                  <a:txBody>
                    <a:bodyPr/>
                    <a:lstStyle/>
                    <a:p>
                      <a:pPr algn="ctr"/>
                      <a:r>
                        <a:rPr lang="en-US" sz="1400" dirty="0" smtClean="0"/>
                        <a:t>Memory</a:t>
                      </a:r>
                      <a:endParaRPr lang="en-US" sz="1400" dirty="0"/>
                    </a:p>
                  </a:txBody>
                  <a:tcPr marL="91421" marR="91421" marT="45706" marB="45706"/>
                </a:tc>
              </a:tr>
              <a:tr h="548467">
                <a:tc>
                  <a:txBody>
                    <a:bodyPr/>
                    <a:lstStyle/>
                    <a:p>
                      <a:r>
                        <a:rPr lang="en-US" sz="1400" dirty="0" smtClean="0"/>
                        <a:t>x220</a:t>
                      </a:r>
                      <a:endParaRPr lang="en-US" sz="1400" dirty="0"/>
                    </a:p>
                  </a:txBody>
                  <a:tcPr marL="91421" marR="91421" marT="45706" marB="45706"/>
                </a:tc>
                <a:tc>
                  <a:txBody>
                    <a:bodyPr/>
                    <a:lstStyle/>
                    <a:p>
                      <a:pPr algn="r"/>
                      <a:r>
                        <a:rPr lang="en-US" sz="1400" baseline="0" dirty="0" smtClean="0"/>
                        <a:t>2,1</a:t>
                      </a:r>
                    </a:p>
                    <a:p>
                      <a:pPr algn="r"/>
                      <a:r>
                        <a:rPr lang="en-US" sz="1400" baseline="0" dirty="0" smtClean="0"/>
                        <a:t>1</a:t>
                      </a:r>
                      <a:endParaRPr lang="en-US" sz="1400" dirty="0"/>
                    </a:p>
                  </a:txBody>
                  <a:tcPr marL="91421" marR="91421" marT="45706" marB="45706"/>
                </a:tc>
                <a:tc>
                  <a:txBody>
                    <a:bodyPr/>
                    <a:lstStyle/>
                    <a:p>
                      <a:pPr algn="r"/>
                      <a:r>
                        <a:rPr lang="en-US" sz="1400" dirty="0" smtClean="0"/>
                        <a:t>8,6,4</a:t>
                      </a:r>
                    </a:p>
                    <a:p>
                      <a:pPr algn="r"/>
                      <a:r>
                        <a:rPr lang="en-US" sz="1400" dirty="0" smtClean="0"/>
                        <a:t>2</a:t>
                      </a:r>
                      <a:endParaRPr lang="en-US" sz="1400" dirty="0"/>
                    </a:p>
                  </a:txBody>
                  <a:tcPr marL="91421" marR="91421" marT="45706" marB="45706"/>
                </a:tc>
                <a:tc>
                  <a:txBody>
                    <a:bodyPr/>
                    <a:lstStyle/>
                    <a:p>
                      <a:pPr algn="ctr"/>
                      <a:r>
                        <a:rPr lang="en-US" sz="1400" dirty="0" smtClean="0"/>
                        <a:t>E5-2400</a:t>
                      </a:r>
                      <a:endParaRPr lang="en-US" sz="1400" baseline="0" dirty="0" smtClean="0"/>
                    </a:p>
                    <a:p>
                      <a:pPr algn="ctr"/>
                      <a:r>
                        <a:rPr lang="en-US" sz="1400" baseline="0" dirty="0" smtClean="0"/>
                        <a:t>E5-1403</a:t>
                      </a:r>
                      <a:endParaRPr lang="en-US" sz="1400" dirty="0"/>
                    </a:p>
                  </a:txBody>
                  <a:tcPr marL="91421" marR="91421" marT="45706" marB="45706"/>
                </a:tc>
                <a:tc>
                  <a:txBody>
                    <a:bodyPr/>
                    <a:lstStyle/>
                    <a:p>
                      <a:r>
                        <a:rPr lang="en-US" sz="1400" dirty="0" smtClean="0"/>
                        <a:t>12 memory DIMMs, up to 384</a:t>
                      </a:r>
                      <a:r>
                        <a:rPr lang="en-US" sz="1400" baseline="0" dirty="0" smtClean="0"/>
                        <a:t> </a:t>
                      </a:r>
                      <a:r>
                        <a:rPr lang="en-US" sz="1400" dirty="0" smtClean="0"/>
                        <a:t>GB</a:t>
                      </a:r>
                    </a:p>
                    <a:p>
                      <a:r>
                        <a:rPr lang="en-US" sz="1400" dirty="0" smtClean="0"/>
                        <a:t>6 memory DIMMs, up to 192 GB</a:t>
                      </a:r>
                      <a:endParaRPr lang="en-US" sz="1400" dirty="0"/>
                    </a:p>
                  </a:txBody>
                  <a:tcPr marL="91421" marR="91421" marT="45706" marB="45706"/>
                </a:tc>
              </a:tr>
              <a:tr h="548467">
                <a:tc>
                  <a:txBody>
                    <a:bodyPr/>
                    <a:lstStyle/>
                    <a:p>
                      <a:r>
                        <a:rPr lang="en-US" sz="1400" dirty="0" smtClean="0"/>
                        <a:t>x240 </a:t>
                      </a:r>
                      <a:endParaRPr lang="en-US" sz="1400" dirty="0"/>
                    </a:p>
                  </a:txBody>
                  <a:tcPr marL="91421" marR="91421" marT="45706" marB="45706"/>
                </a:tc>
                <a:tc>
                  <a:txBody>
                    <a:bodyPr/>
                    <a:lstStyle/>
                    <a:p>
                      <a:pPr algn="r"/>
                      <a:r>
                        <a:rPr lang="en-US" sz="1400" dirty="0" smtClean="0"/>
                        <a:t>2,1</a:t>
                      </a:r>
                      <a:endParaRPr lang="en-US" sz="1400" dirty="0"/>
                    </a:p>
                  </a:txBody>
                  <a:tcPr marL="91421" marR="91421" marT="45706" marB="45706"/>
                </a:tc>
                <a:tc>
                  <a:txBody>
                    <a:bodyPr/>
                    <a:lstStyle/>
                    <a:p>
                      <a:pPr algn="r"/>
                      <a:r>
                        <a:rPr lang="en-US" sz="1400" dirty="0" smtClean="0"/>
                        <a:t>8,6,4</a:t>
                      </a:r>
                      <a:endParaRPr lang="en-US" sz="1400" dirty="0"/>
                    </a:p>
                  </a:txBody>
                  <a:tcPr marL="91421" marR="91421" marT="45706" marB="45706"/>
                </a:tc>
                <a:tc>
                  <a:txBody>
                    <a:bodyPr/>
                    <a:lstStyle/>
                    <a:p>
                      <a:pPr algn="ctr"/>
                      <a:r>
                        <a:rPr lang="en-US" sz="1400" dirty="0" smtClean="0"/>
                        <a:t>E5-2600</a:t>
                      </a:r>
                      <a:endParaRPr lang="en-US" sz="1400" dirty="0"/>
                    </a:p>
                  </a:txBody>
                  <a:tcPr marL="91421" marR="91421" marT="45706" marB="45706"/>
                </a:tc>
                <a:tc>
                  <a:txBody>
                    <a:bodyPr/>
                    <a:lstStyle/>
                    <a:p>
                      <a:r>
                        <a:rPr lang="en-US" sz="1400" dirty="0" smtClean="0"/>
                        <a:t>24</a:t>
                      </a:r>
                      <a:r>
                        <a:rPr lang="en-US" sz="1400" baseline="0" dirty="0" smtClean="0"/>
                        <a:t> memory DIMMs, up to 768 GB</a:t>
                      </a:r>
                      <a:endParaRPr lang="en-US" sz="1400" dirty="0"/>
                    </a:p>
                  </a:txBody>
                  <a:tcPr marL="91421" marR="91421" marT="45706" marB="45706"/>
                </a:tc>
              </a:tr>
              <a:tr h="548467">
                <a:tc>
                  <a:txBody>
                    <a:bodyPr/>
                    <a:lstStyle/>
                    <a:p>
                      <a:r>
                        <a:rPr lang="en-US" sz="1400" dirty="0" smtClean="0"/>
                        <a:t>x440</a:t>
                      </a:r>
                      <a:endParaRPr lang="en-US" sz="1400" dirty="0"/>
                    </a:p>
                  </a:txBody>
                  <a:tcPr marL="91421" marR="91421" marT="45706" marB="45706"/>
                </a:tc>
                <a:tc>
                  <a:txBody>
                    <a:bodyPr/>
                    <a:lstStyle/>
                    <a:p>
                      <a:pPr algn="r"/>
                      <a:r>
                        <a:rPr lang="en-US" sz="1400" dirty="0" smtClean="0"/>
                        <a:t>4,2,1</a:t>
                      </a:r>
                      <a:endParaRPr lang="en-US" sz="1400" dirty="0"/>
                    </a:p>
                  </a:txBody>
                  <a:tcPr marL="91421" marR="91421" marT="45706" marB="45706"/>
                </a:tc>
                <a:tc>
                  <a:txBody>
                    <a:bodyPr/>
                    <a:lstStyle/>
                    <a:p>
                      <a:pPr algn="r"/>
                      <a:r>
                        <a:rPr lang="en-US" sz="1400" dirty="0" smtClean="0"/>
                        <a:t>8,6,4</a:t>
                      </a:r>
                      <a:endParaRPr lang="en-US" sz="1400" dirty="0"/>
                    </a:p>
                  </a:txBody>
                  <a:tcPr marL="91421" marR="91421" marT="45706" marB="45706"/>
                </a:tc>
                <a:tc>
                  <a:txBody>
                    <a:bodyPr/>
                    <a:lstStyle/>
                    <a:p>
                      <a:pPr algn="ctr"/>
                      <a:r>
                        <a:rPr lang="en-US" sz="1400" dirty="0" smtClean="0"/>
                        <a:t>E5-4600</a:t>
                      </a:r>
                      <a:endParaRPr lang="en-US" sz="1400" dirty="0"/>
                    </a:p>
                  </a:txBody>
                  <a:tcPr marL="91421" marR="91421" marT="45706" marB="45706"/>
                </a:tc>
                <a:tc>
                  <a:txBody>
                    <a:bodyPr/>
                    <a:lstStyle/>
                    <a:p>
                      <a:r>
                        <a:rPr lang="en-US" sz="1400" dirty="0" smtClean="0"/>
                        <a:t>48 memory DIMMs, up</a:t>
                      </a:r>
                      <a:r>
                        <a:rPr lang="en-US" sz="1400" baseline="0" dirty="0" smtClean="0"/>
                        <a:t> to 1.5 TB</a:t>
                      </a:r>
                      <a:endParaRPr lang="en-US" sz="1400" dirty="0"/>
                    </a:p>
                  </a:txBody>
                  <a:tcPr marL="91421" marR="91421" marT="45706" marB="45706"/>
                </a:tc>
              </a:tr>
            </a:tbl>
          </a:graphicData>
        </a:graphic>
      </p:graphicFrame>
      <p:sp>
        <p:nvSpPr>
          <p:cNvPr id="56387" name="TextBox 13"/>
          <p:cNvSpPr txBox="1">
            <a:spLocks noChangeArrowheads="1"/>
          </p:cNvSpPr>
          <p:nvPr/>
        </p:nvSpPr>
        <p:spPr bwMode="auto">
          <a:xfrm>
            <a:off x="561975" y="3868738"/>
            <a:ext cx="38449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a:t>Flex System POWER Compute Nodes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3"/>
          <p:cNvSpPr>
            <a:spLocks noGrp="1"/>
          </p:cNvSpPr>
          <p:nvPr>
            <p:ph type="title"/>
          </p:nvPr>
        </p:nvSpPr>
        <p:spPr/>
        <p:txBody>
          <a:bodyPr/>
          <a:lstStyle/>
          <a:p>
            <a:r>
              <a:rPr lang="en-US">
                <a:latin typeface="Arial" charset="0"/>
                <a:ea typeface="ＭＳ Ｐゴシック" charset="0"/>
              </a:rPr>
              <a:t>Flex System p260 POWER7 Compute Node</a:t>
            </a:r>
          </a:p>
        </p:txBody>
      </p:sp>
      <p:pic>
        <p:nvPicPr>
          <p:cNvPr id="58370" name="Picture 2" descr="p260.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736850" y="1295400"/>
            <a:ext cx="3670300" cy="485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r>
              <a:rPr lang="en-US">
                <a:latin typeface="Arial" charset="0"/>
                <a:ea typeface="ＭＳ Ｐゴシック" charset="0"/>
              </a:rPr>
              <a:t>Flex System x240 Compute Node</a:t>
            </a:r>
          </a:p>
        </p:txBody>
      </p:sp>
      <p:pic>
        <p:nvPicPr>
          <p:cNvPr id="59394" name="Picture 3" descr="x240.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03313" y="1384300"/>
            <a:ext cx="6937375" cy="466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idx="4294967295"/>
          </p:nvPr>
        </p:nvSpPr>
        <p:spPr/>
        <p:txBody>
          <a:bodyPr/>
          <a:lstStyle/>
          <a:p>
            <a:r>
              <a:rPr lang="en-US">
                <a:latin typeface="Arial" charset="0"/>
                <a:ea typeface="ＭＳ Ｐゴシック" charset="0"/>
              </a:rPr>
              <a:t>Flex System x240 Compute Node (x86)</a:t>
            </a:r>
          </a:p>
        </p:txBody>
      </p:sp>
      <p:sp>
        <p:nvSpPr>
          <p:cNvPr id="60418" name="TextBox 2"/>
          <p:cNvSpPr txBox="1">
            <a:spLocks noChangeArrowheads="1"/>
          </p:cNvSpPr>
          <p:nvPr/>
        </p:nvSpPr>
        <p:spPr bwMode="auto">
          <a:xfrm>
            <a:off x="584200" y="1177925"/>
            <a:ext cx="3749675"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Base Configuration</a:t>
            </a:r>
          </a:p>
          <a:p>
            <a:pPr eaLnBrk="1" hangingPunct="1">
              <a:lnSpc>
                <a:spcPct val="110000"/>
              </a:lnSpc>
              <a:buFont typeface="Arial" charset="0"/>
              <a:buChar char="•"/>
            </a:pPr>
            <a:r>
              <a:rPr lang="en-US" sz="1500"/>
              <a:t>2-socket, 16 cores, 32 threads</a:t>
            </a:r>
          </a:p>
          <a:p>
            <a:pPr eaLnBrk="1" hangingPunct="1">
              <a:lnSpc>
                <a:spcPct val="110000"/>
              </a:lnSpc>
              <a:buFont typeface="Arial" charset="0"/>
              <a:buChar char="•"/>
            </a:pPr>
            <a:r>
              <a:rPr lang="en-US" sz="1500"/>
              <a:t>24 DDR3 RDIMMs, up to 768 GB</a:t>
            </a:r>
          </a:p>
          <a:p>
            <a:pPr eaLnBrk="1" hangingPunct="1">
              <a:lnSpc>
                <a:spcPct val="110000"/>
              </a:lnSpc>
              <a:buFont typeface="Arial" charset="0"/>
              <a:buChar char="•"/>
            </a:pPr>
            <a:r>
              <a:rPr lang="en-US" sz="1500"/>
              <a:t>2 HDDs or up to 8 200 GB SSD</a:t>
            </a:r>
          </a:p>
        </p:txBody>
      </p:sp>
      <p:sp>
        <p:nvSpPr>
          <p:cNvPr id="60419" name="TextBox 3"/>
          <p:cNvSpPr txBox="1">
            <a:spLocks noChangeArrowheads="1"/>
          </p:cNvSpPr>
          <p:nvPr/>
        </p:nvSpPr>
        <p:spPr bwMode="auto">
          <a:xfrm>
            <a:off x="5060950" y="1177925"/>
            <a:ext cx="3551238" cy="212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Reliability</a:t>
            </a:r>
          </a:p>
          <a:p>
            <a:pPr eaLnBrk="1" hangingPunct="1">
              <a:lnSpc>
                <a:spcPct val="110000"/>
              </a:lnSpc>
              <a:buFont typeface="Arial" charset="0"/>
              <a:buChar char="•"/>
            </a:pPr>
            <a:r>
              <a:rPr lang="en-US" sz="1500"/>
              <a:t>Chipkill, memory mirroring, and memory rank sparing</a:t>
            </a:r>
          </a:p>
          <a:p>
            <a:pPr eaLnBrk="1" hangingPunct="1">
              <a:lnSpc>
                <a:spcPct val="110000"/>
              </a:lnSpc>
              <a:buFont typeface="Arial" charset="0"/>
              <a:buChar char="•"/>
            </a:pPr>
            <a:r>
              <a:rPr lang="en-US" sz="1500"/>
              <a:t>Tool-less cover removal</a:t>
            </a:r>
          </a:p>
          <a:p>
            <a:pPr eaLnBrk="1" hangingPunct="1">
              <a:lnSpc>
                <a:spcPct val="110000"/>
              </a:lnSpc>
              <a:buFont typeface="Arial" charset="0"/>
              <a:buChar char="•"/>
            </a:pPr>
            <a:r>
              <a:rPr lang="en-US" sz="1500"/>
              <a:t>Hot-swap disk drives</a:t>
            </a:r>
          </a:p>
          <a:p>
            <a:pPr eaLnBrk="1" hangingPunct="1">
              <a:lnSpc>
                <a:spcPct val="110000"/>
              </a:lnSpc>
              <a:buFont typeface="Arial" charset="0"/>
              <a:buChar char="•"/>
            </a:pPr>
            <a:r>
              <a:rPr lang="en-US" sz="1500"/>
              <a:t>Light path diagnostics</a:t>
            </a:r>
          </a:p>
          <a:p>
            <a:pPr eaLnBrk="1" hangingPunct="1">
              <a:lnSpc>
                <a:spcPct val="110000"/>
              </a:lnSpc>
              <a:buFont typeface="Arial" charset="0"/>
              <a:buChar char="•"/>
            </a:pPr>
            <a:r>
              <a:rPr lang="en-US" sz="1500"/>
              <a:t>RAID 0, 1, 5, 10, 50</a:t>
            </a:r>
          </a:p>
          <a:p>
            <a:pPr eaLnBrk="1" hangingPunct="1">
              <a:lnSpc>
                <a:spcPct val="110000"/>
              </a:lnSpc>
              <a:buFont typeface="Arial" charset="0"/>
              <a:buChar char="•"/>
            </a:pPr>
            <a:r>
              <a:rPr lang="en-US" sz="1500"/>
              <a:t>PFA for processor, memory, disks</a:t>
            </a:r>
          </a:p>
        </p:txBody>
      </p:sp>
      <p:sp>
        <p:nvSpPr>
          <p:cNvPr id="60420" name="TextBox 5"/>
          <p:cNvSpPr txBox="1">
            <a:spLocks noChangeArrowheads="1"/>
          </p:cNvSpPr>
          <p:nvPr/>
        </p:nvSpPr>
        <p:spPr bwMode="auto">
          <a:xfrm>
            <a:off x="584200" y="5222875"/>
            <a:ext cx="3749675"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Performance</a:t>
            </a:r>
          </a:p>
          <a:p>
            <a:pPr eaLnBrk="1" hangingPunct="1">
              <a:lnSpc>
                <a:spcPct val="110000"/>
              </a:lnSpc>
              <a:buFont typeface="Arial" charset="0"/>
              <a:buChar char="•"/>
            </a:pPr>
            <a:r>
              <a:rPr lang="en-US" sz="1500"/>
              <a:t>Up to 80% &gt; Westmere EP (5600)</a:t>
            </a:r>
          </a:p>
          <a:p>
            <a:pPr eaLnBrk="1" hangingPunct="1">
              <a:lnSpc>
                <a:spcPct val="110000"/>
              </a:lnSpc>
              <a:buFont typeface="Arial" charset="0"/>
              <a:buChar char="•"/>
            </a:pPr>
            <a:r>
              <a:rPr lang="en-US" sz="1500"/>
              <a:t>PCIe 3.0</a:t>
            </a:r>
          </a:p>
        </p:txBody>
      </p:sp>
      <p:sp>
        <p:nvSpPr>
          <p:cNvPr id="60421" name="TextBox 6"/>
          <p:cNvSpPr txBox="1">
            <a:spLocks noChangeArrowheads="1"/>
          </p:cNvSpPr>
          <p:nvPr/>
        </p:nvSpPr>
        <p:spPr bwMode="auto">
          <a:xfrm>
            <a:off x="5060950" y="3870325"/>
            <a:ext cx="2479675"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PureSystems Center</a:t>
            </a:r>
          </a:p>
          <a:p>
            <a:pPr eaLnBrk="1" hangingPunct="1">
              <a:buFont typeface="Arial" charset="0"/>
              <a:buChar char="•"/>
            </a:pPr>
            <a:r>
              <a:rPr lang="en-US" sz="1600"/>
              <a:t>Online application store</a:t>
            </a:r>
          </a:p>
          <a:p>
            <a:pPr eaLnBrk="1" hangingPunct="1">
              <a:buFont typeface="Arial" charset="0"/>
              <a:buChar char="•"/>
            </a:pPr>
            <a:r>
              <a:rPr lang="en-US" sz="1600"/>
              <a:t>Virtual appliances</a:t>
            </a:r>
          </a:p>
        </p:txBody>
      </p:sp>
      <p:sp>
        <p:nvSpPr>
          <p:cNvPr id="60422" name="TextBox 6"/>
          <p:cNvSpPr txBox="1">
            <a:spLocks noChangeArrowheads="1"/>
          </p:cNvSpPr>
          <p:nvPr/>
        </p:nvSpPr>
        <p:spPr bwMode="auto">
          <a:xfrm>
            <a:off x="584200" y="2327275"/>
            <a:ext cx="3211513"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Manageability</a:t>
            </a:r>
          </a:p>
          <a:p>
            <a:pPr eaLnBrk="1" hangingPunct="1">
              <a:buFont typeface="Arial" charset="0"/>
              <a:buChar char="•"/>
            </a:pPr>
            <a:r>
              <a:rPr lang="en-US" sz="1500"/>
              <a:t>Integrated Management Module II</a:t>
            </a:r>
          </a:p>
          <a:p>
            <a:pPr eaLnBrk="1" hangingPunct="1">
              <a:buFont typeface="Arial" charset="0"/>
              <a:buChar char="•"/>
            </a:pPr>
            <a:r>
              <a:rPr lang="en-US" sz="1500"/>
              <a:t>Industry-standard UEFI</a:t>
            </a:r>
          </a:p>
          <a:p>
            <a:pPr eaLnBrk="1" hangingPunct="1">
              <a:buFont typeface="Arial" charset="0"/>
              <a:buChar char="•"/>
            </a:pPr>
            <a:r>
              <a:rPr lang="en-US" sz="1500"/>
              <a:t>IBM Fabric Manager Support</a:t>
            </a:r>
          </a:p>
          <a:p>
            <a:pPr eaLnBrk="1" hangingPunct="1">
              <a:buFont typeface="Arial" charset="0"/>
              <a:buChar char="•"/>
            </a:pPr>
            <a:r>
              <a:rPr lang="en-US" sz="1500"/>
              <a:t>Integration with FSM</a:t>
            </a:r>
          </a:p>
        </p:txBody>
      </p:sp>
      <p:sp>
        <p:nvSpPr>
          <p:cNvPr id="60423" name="TextBox 6"/>
          <p:cNvSpPr txBox="1">
            <a:spLocks noChangeArrowheads="1"/>
          </p:cNvSpPr>
          <p:nvPr/>
        </p:nvSpPr>
        <p:spPr bwMode="auto">
          <a:xfrm>
            <a:off x="584200" y="3652838"/>
            <a:ext cx="3095625"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Energy Efficiency</a:t>
            </a:r>
          </a:p>
          <a:p>
            <a:pPr eaLnBrk="1" hangingPunct="1">
              <a:buFont typeface="Arial" charset="0"/>
              <a:buChar char="•"/>
            </a:pPr>
            <a:r>
              <a:rPr lang="en-US" sz="1500"/>
              <a:t>Intel Intelligent Power Capability</a:t>
            </a:r>
          </a:p>
          <a:p>
            <a:pPr eaLnBrk="1" hangingPunct="1">
              <a:buFont typeface="Arial" charset="0"/>
              <a:buChar char="•"/>
            </a:pPr>
            <a:r>
              <a:rPr lang="en-US" sz="1500"/>
              <a:t>Low-voltage 1.35V memory</a:t>
            </a:r>
          </a:p>
          <a:p>
            <a:pPr eaLnBrk="1" hangingPunct="1">
              <a:buFont typeface="Arial" charset="0"/>
              <a:buChar char="•"/>
            </a:pPr>
            <a:r>
              <a:rPr lang="en-US" sz="1500"/>
              <a:t>SSD - 80% lower than HDD</a:t>
            </a:r>
          </a:p>
          <a:p>
            <a:pPr eaLnBrk="1" hangingPunct="1">
              <a:buFont typeface="Arial" charset="0"/>
              <a:buChar char="•"/>
            </a:pPr>
            <a:r>
              <a:rPr lang="en-US" sz="1500"/>
              <a:t>Calibrated vectored cooling</a:t>
            </a:r>
          </a:p>
          <a:p>
            <a:pPr eaLnBrk="1" hangingPunct="1">
              <a:buFont typeface="Arial" charset="0"/>
              <a:buChar char="•"/>
            </a:pPr>
            <a:r>
              <a:rPr lang="en-US" sz="1500"/>
              <a:t>Power monitoring and capping</a:t>
            </a:r>
          </a:p>
        </p:txBody>
      </p:sp>
      <p:pic>
        <p:nvPicPr>
          <p:cNvPr id="60424" name="Picture 2"/>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708525" y="3717925"/>
            <a:ext cx="4186238" cy="255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ea typeface="ＭＳ Ｐゴシック" charset="0"/>
              </a:rPr>
              <a:t>Flex System </a:t>
            </a:r>
            <a:r>
              <a:rPr lang="en-US" dirty="0" smtClean="0">
                <a:latin typeface="Arial" charset="0"/>
                <a:ea typeface="ＭＳ Ｐゴシック" charset="0"/>
              </a:rPr>
              <a:t>x440 </a:t>
            </a:r>
            <a:r>
              <a:rPr lang="en-US" dirty="0">
                <a:latin typeface="Arial" charset="0"/>
                <a:ea typeface="ＭＳ Ｐゴシック" charset="0"/>
              </a:rPr>
              <a:t>Compute Node (x86)</a:t>
            </a:r>
            <a:endParaRPr lang="en-US" dirty="0"/>
          </a:p>
        </p:txBody>
      </p:sp>
      <p:sp>
        <p:nvSpPr>
          <p:cNvPr id="3" name="TextBox 2"/>
          <p:cNvSpPr txBox="1">
            <a:spLocks noChangeArrowheads="1"/>
          </p:cNvSpPr>
          <p:nvPr/>
        </p:nvSpPr>
        <p:spPr bwMode="auto">
          <a:xfrm>
            <a:off x="584200" y="1140577"/>
            <a:ext cx="3749675"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r>
              <a:rPr lang="en-US" sz="1700" b="1"/>
              <a:t>Base Configuration</a:t>
            </a:r>
          </a:p>
          <a:p>
            <a:pPr eaLnBrk="1" hangingPunct="1">
              <a:lnSpc>
                <a:spcPct val="110000"/>
              </a:lnSpc>
              <a:buFont typeface="Arial" charset="0"/>
              <a:buChar char="•"/>
            </a:pPr>
            <a:r>
              <a:rPr lang="en-US" sz="1500"/>
              <a:t>4-socket, 32 cores, 64 threads, E5-4600</a:t>
            </a:r>
          </a:p>
          <a:p>
            <a:pPr eaLnBrk="1" hangingPunct="1">
              <a:lnSpc>
                <a:spcPct val="110000"/>
              </a:lnSpc>
              <a:buFont typeface="Arial" charset="0"/>
              <a:buChar char="•"/>
            </a:pPr>
            <a:r>
              <a:rPr lang="en-US" sz="1500"/>
              <a:t>48 DDR3 RDIMMs, up to 1.5 TB</a:t>
            </a:r>
          </a:p>
          <a:p>
            <a:pPr eaLnBrk="1" hangingPunct="1">
              <a:lnSpc>
                <a:spcPct val="110000"/>
              </a:lnSpc>
              <a:buFont typeface="Arial" charset="0"/>
              <a:buChar char="•"/>
            </a:pPr>
            <a:r>
              <a:rPr lang="en-US" sz="1500"/>
              <a:t>2 HDDs or up to 8 200 GB SSD</a:t>
            </a:r>
          </a:p>
        </p:txBody>
      </p:sp>
      <p:sp>
        <p:nvSpPr>
          <p:cNvPr id="4" name="TextBox 3"/>
          <p:cNvSpPr txBox="1">
            <a:spLocks noChangeArrowheads="1"/>
          </p:cNvSpPr>
          <p:nvPr/>
        </p:nvSpPr>
        <p:spPr bwMode="auto">
          <a:xfrm>
            <a:off x="5060950" y="1140577"/>
            <a:ext cx="3551238" cy="212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r>
              <a:rPr lang="en-US" sz="1700" b="1"/>
              <a:t>Reliability</a:t>
            </a:r>
          </a:p>
          <a:p>
            <a:pPr eaLnBrk="1" hangingPunct="1">
              <a:lnSpc>
                <a:spcPct val="110000"/>
              </a:lnSpc>
              <a:buFont typeface="Arial" charset="0"/>
              <a:buChar char="•"/>
            </a:pPr>
            <a:r>
              <a:rPr lang="en-US" sz="1500"/>
              <a:t>Chipkill, memory mirroring, and memory rank sparing</a:t>
            </a:r>
          </a:p>
          <a:p>
            <a:pPr eaLnBrk="1" hangingPunct="1">
              <a:lnSpc>
                <a:spcPct val="110000"/>
              </a:lnSpc>
              <a:buFont typeface="Arial" charset="0"/>
              <a:buChar char="•"/>
            </a:pPr>
            <a:r>
              <a:rPr lang="en-US" sz="1500"/>
              <a:t>Tool-less cover removal</a:t>
            </a:r>
          </a:p>
          <a:p>
            <a:pPr eaLnBrk="1" hangingPunct="1">
              <a:lnSpc>
                <a:spcPct val="110000"/>
              </a:lnSpc>
              <a:buFont typeface="Arial" charset="0"/>
              <a:buChar char="•"/>
            </a:pPr>
            <a:r>
              <a:rPr lang="en-US" sz="1500"/>
              <a:t>Hot-swap disk drives</a:t>
            </a:r>
          </a:p>
          <a:p>
            <a:pPr eaLnBrk="1" hangingPunct="1">
              <a:lnSpc>
                <a:spcPct val="110000"/>
              </a:lnSpc>
              <a:buFont typeface="Arial" charset="0"/>
              <a:buChar char="•"/>
            </a:pPr>
            <a:r>
              <a:rPr lang="en-US" sz="1500"/>
              <a:t>Light path diagnostics</a:t>
            </a:r>
          </a:p>
          <a:p>
            <a:pPr eaLnBrk="1" hangingPunct="1">
              <a:lnSpc>
                <a:spcPct val="110000"/>
              </a:lnSpc>
              <a:buFont typeface="Arial" charset="0"/>
              <a:buChar char="•"/>
            </a:pPr>
            <a:r>
              <a:rPr lang="en-US" sz="1500"/>
              <a:t>RAID 0, 1, 10, 5 &amp; 50 </a:t>
            </a:r>
          </a:p>
          <a:p>
            <a:pPr eaLnBrk="1" hangingPunct="1">
              <a:lnSpc>
                <a:spcPct val="110000"/>
              </a:lnSpc>
              <a:buFont typeface="Arial" charset="0"/>
              <a:buChar char="•"/>
            </a:pPr>
            <a:r>
              <a:rPr lang="en-US" sz="1500"/>
              <a:t>PFA for processor, memory, disks</a:t>
            </a:r>
          </a:p>
        </p:txBody>
      </p:sp>
      <p:sp>
        <p:nvSpPr>
          <p:cNvPr id="5" name="TextBox 5"/>
          <p:cNvSpPr txBox="1">
            <a:spLocks noChangeArrowheads="1"/>
          </p:cNvSpPr>
          <p:nvPr/>
        </p:nvSpPr>
        <p:spPr bwMode="auto">
          <a:xfrm>
            <a:off x="584200" y="5185527"/>
            <a:ext cx="4062413"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r>
              <a:rPr lang="en-US" sz="1700" b="1" dirty="0"/>
              <a:t>Performance</a:t>
            </a:r>
          </a:p>
          <a:p>
            <a:pPr eaLnBrk="1" hangingPunct="1">
              <a:lnSpc>
                <a:spcPct val="110000"/>
              </a:lnSpc>
              <a:buFont typeface="Arial" charset="0"/>
              <a:buChar char="•"/>
            </a:pPr>
            <a:r>
              <a:rPr lang="en-US" sz="1500" dirty="0"/>
              <a:t>Intel AVX floating point performance improvements </a:t>
            </a:r>
            <a:r>
              <a:rPr lang="en-US" sz="1500" dirty="0" smtClean="0"/>
              <a:t>vs. </a:t>
            </a:r>
            <a:r>
              <a:rPr lang="en-US" sz="1500" dirty="0"/>
              <a:t>Intel Xeon 5600 series</a:t>
            </a:r>
          </a:p>
          <a:p>
            <a:pPr eaLnBrk="1" hangingPunct="1">
              <a:lnSpc>
                <a:spcPct val="110000"/>
              </a:lnSpc>
              <a:buFont typeface="Arial" charset="0"/>
              <a:buChar char="•"/>
            </a:pPr>
            <a:r>
              <a:rPr lang="en-US" sz="1500" dirty="0"/>
              <a:t>PCIe 3.0 x16</a:t>
            </a:r>
          </a:p>
        </p:txBody>
      </p:sp>
      <p:sp>
        <p:nvSpPr>
          <p:cNvPr id="6" name="TextBox 6"/>
          <p:cNvSpPr txBox="1">
            <a:spLocks noChangeArrowheads="1"/>
          </p:cNvSpPr>
          <p:nvPr/>
        </p:nvSpPr>
        <p:spPr bwMode="auto">
          <a:xfrm>
            <a:off x="584200" y="2289927"/>
            <a:ext cx="3211513"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r>
              <a:rPr lang="en-US" sz="1700" b="1" dirty="0"/>
              <a:t>Manageability</a:t>
            </a:r>
          </a:p>
          <a:p>
            <a:pPr eaLnBrk="1" hangingPunct="1">
              <a:buFont typeface="Arial" charset="0"/>
              <a:buChar char="•"/>
            </a:pPr>
            <a:r>
              <a:rPr lang="en-US" sz="1500" dirty="0"/>
              <a:t>Integrated Management Module II</a:t>
            </a:r>
          </a:p>
          <a:p>
            <a:pPr eaLnBrk="1" hangingPunct="1">
              <a:buFont typeface="Arial" charset="0"/>
              <a:buChar char="•"/>
            </a:pPr>
            <a:r>
              <a:rPr lang="en-US" sz="1500" dirty="0"/>
              <a:t>Industry-standard UEFI</a:t>
            </a:r>
          </a:p>
          <a:p>
            <a:pPr eaLnBrk="1" hangingPunct="1">
              <a:buFont typeface="Arial" charset="0"/>
              <a:buChar char="•"/>
            </a:pPr>
            <a:r>
              <a:rPr lang="en-US" sz="1500" dirty="0"/>
              <a:t>IBM Fabric Manager Support</a:t>
            </a:r>
          </a:p>
          <a:p>
            <a:pPr eaLnBrk="1" hangingPunct="1">
              <a:buFont typeface="Arial" charset="0"/>
              <a:buChar char="•"/>
            </a:pPr>
            <a:r>
              <a:rPr lang="en-US" sz="1500" dirty="0"/>
              <a:t>Integration with FSM</a:t>
            </a:r>
          </a:p>
        </p:txBody>
      </p:sp>
      <p:sp>
        <p:nvSpPr>
          <p:cNvPr id="7" name="TextBox 6"/>
          <p:cNvSpPr txBox="1">
            <a:spLocks noChangeArrowheads="1"/>
          </p:cNvSpPr>
          <p:nvPr/>
        </p:nvSpPr>
        <p:spPr bwMode="auto">
          <a:xfrm>
            <a:off x="584200" y="3615490"/>
            <a:ext cx="3095625"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r>
              <a:rPr lang="en-US" sz="1700" b="1"/>
              <a:t>Energy Efficiency</a:t>
            </a:r>
          </a:p>
          <a:p>
            <a:pPr eaLnBrk="1" hangingPunct="1">
              <a:buFont typeface="Arial" charset="0"/>
              <a:buChar char="•"/>
            </a:pPr>
            <a:r>
              <a:rPr lang="en-US" sz="1500"/>
              <a:t>Intel Intelligent Power Capability</a:t>
            </a:r>
          </a:p>
          <a:p>
            <a:pPr eaLnBrk="1" hangingPunct="1">
              <a:buFont typeface="Arial" charset="0"/>
              <a:buChar char="•"/>
            </a:pPr>
            <a:r>
              <a:rPr lang="en-US" sz="1500"/>
              <a:t>Low-voltage 1.35V memory</a:t>
            </a:r>
          </a:p>
          <a:p>
            <a:pPr eaLnBrk="1" hangingPunct="1">
              <a:buFont typeface="Arial" charset="0"/>
              <a:buChar char="•"/>
            </a:pPr>
            <a:r>
              <a:rPr lang="en-US" sz="1500"/>
              <a:t>SSD - 80% lower than HDD</a:t>
            </a:r>
          </a:p>
          <a:p>
            <a:pPr eaLnBrk="1" hangingPunct="1">
              <a:buFont typeface="Arial" charset="0"/>
              <a:buChar char="•"/>
            </a:pPr>
            <a:r>
              <a:rPr lang="en-US" sz="1500"/>
              <a:t>Calibrated vectored cooling</a:t>
            </a:r>
          </a:p>
          <a:p>
            <a:pPr eaLnBrk="1" hangingPunct="1">
              <a:buFont typeface="Arial" charset="0"/>
              <a:buChar char="•"/>
            </a:pPr>
            <a:r>
              <a:rPr lang="en-US" sz="1500"/>
              <a:t>Power monitoring and capping</a:t>
            </a:r>
          </a:p>
        </p:txBody>
      </p:sp>
      <p:pic>
        <p:nvPicPr>
          <p:cNvPr id="9" name="Picture 20" descr="EAP_6_crop.jpg"/>
          <p:cNvPicPr>
            <a:picLocks noChangeAspect="1"/>
          </p:cNvPicPr>
          <p:nvPr/>
        </p:nvPicPr>
        <p:blipFill>
          <a:blip r:embed="rId2" cstate="print"/>
          <a:srcRect/>
          <a:stretch>
            <a:fillRect/>
          </a:stretch>
        </p:blipFill>
        <p:spPr bwMode="auto">
          <a:xfrm>
            <a:off x="5108115" y="3373389"/>
            <a:ext cx="3302195" cy="2882378"/>
          </a:xfrm>
          <a:prstGeom prst="rect">
            <a:avLst/>
          </a:prstGeom>
          <a:noFill/>
          <a:ln w="9525">
            <a:noFill/>
            <a:miter lim="800000"/>
            <a:headEnd/>
            <a:tailEnd/>
          </a:ln>
          <a:effectLst>
            <a:innerShdw blurRad="63500" dist="50800" dir="16200000">
              <a:prstClr val="black">
                <a:alpha val="50000"/>
              </a:prstClr>
            </a:innerShdw>
          </a:effectLst>
        </p:spPr>
      </p:pic>
    </p:spTree>
    <p:extLst>
      <p:ext uri="{BB962C8B-B14F-4D97-AF65-F5344CB8AC3E}">
        <p14:creationId xmlns:p14="http://schemas.microsoft.com/office/powerpoint/2010/main" val="379048383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776788" y="3717925"/>
            <a:ext cx="4117975" cy="255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2" name="Title 1"/>
          <p:cNvSpPr>
            <a:spLocks noGrp="1"/>
          </p:cNvSpPr>
          <p:nvPr>
            <p:ph type="title" idx="4294967295"/>
          </p:nvPr>
        </p:nvSpPr>
        <p:spPr/>
        <p:txBody>
          <a:bodyPr/>
          <a:lstStyle/>
          <a:p>
            <a:r>
              <a:rPr lang="en-US">
                <a:latin typeface="Arial" charset="0"/>
                <a:ea typeface="ＭＳ Ｐゴシック" charset="0"/>
              </a:rPr>
              <a:t>Flex System p260 Compute Node (POWER7)</a:t>
            </a:r>
          </a:p>
        </p:txBody>
      </p:sp>
      <p:sp>
        <p:nvSpPr>
          <p:cNvPr id="61443" name="TextBox 2"/>
          <p:cNvSpPr txBox="1">
            <a:spLocks noChangeArrowheads="1"/>
          </p:cNvSpPr>
          <p:nvPr/>
        </p:nvSpPr>
        <p:spPr bwMode="auto">
          <a:xfrm>
            <a:off x="584200" y="1177925"/>
            <a:ext cx="3749675"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Base Configuration</a:t>
            </a:r>
          </a:p>
          <a:p>
            <a:pPr eaLnBrk="1" hangingPunct="1">
              <a:lnSpc>
                <a:spcPct val="110000"/>
              </a:lnSpc>
              <a:buFont typeface="Arial" charset="0"/>
              <a:buChar char="•"/>
            </a:pPr>
            <a:r>
              <a:rPr lang="en-US" sz="1500"/>
              <a:t>2-socket, 16 cores, 64 threads</a:t>
            </a:r>
          </a:p>
          <a:p>
            <a:pPr eaLnBrk="1" hangingPunct="1">
              <a:lnSpc>
                <a:spcPct val="110000"/>
              </a:lnSpc>
              <a:buFont typeface="Arial" charset="0"/>
              <a:buChar char="•"/>
            </a:pPr>
            <a:r>
              <a:rPr lang="en-US" sz="1500"/>
              <a:t>16 DDR3 RDIMMs, up to 256 GB</a:t>
            </a:r>
          </a:p>
          <a:p>
            <a:pPr eaLnBrk="1" hangingPunct="1">
              <a:lnSpc>
                <a:spcPct val="110000"/>
              </a:lnSpc>
              <a:buFont typeface="Arial" charset="0"/>
              <a:buChar char="•"/>
            </a:pPr>
            <a:r>
              <a:rPr lang="en-US" sz="1500"/>
              <a:t>2 HDD or 2 SSDs</a:t>
            </a:r>
          </a:p>
        </p:txBody>
      </p:sp>
      <p:sp>
        <p:nvSpPr>
          <p:cNvPr id="61444" name="TextBox 3"/>
          <p:cNvSpPr txBox="1">
            <a:spLocks noChangeArrowheads="1"/>
          </p:cNvSpPr>
          <p:nvPr/>
        </p:nvSpPr>
        <p:spPr bwMode="auto">
          <a:xfrm>
            <a:off x="5060950" y="1177925"/>
            <a:ext cx="3551238" cy="212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Reliability</a:t>
            </a:r>
          </a:p>
          <a:p>
            <a:pPr eaLnBrk="1" hangingPunct="1">
              <a:lnSpc>
                <a:spcPct val="110000"/>
              </a:lnSpc>
              <a:buFont typeface="Arial" charset="0"/>
              <a:buChar char="•"/>
            </a:pPr>
            <a:r>
              <a:rPr lang="en-US" sz="1500"/>
              <a:t>Chipkill, memory bit sparing</a:t>
            </a:r>
          </a:p>
          <a:p>
            <a:pPr eaLnBrk="1" hangingPunct="1">
              <a:lnSpc>
                <a:spcPct val="110000"/>
              </a:lnSpc>
              <a:buFont typeface="Arial" charset="0"/>
              <a:buChar char="•"/>
            </a:pPr>
            <a:r>
              <a:rPr lang="en-US" sz="1500"/>
              <a:t>Tool-less cover removal</a:t>
            </a:r>
          </a:p>
          <a:p>
            <a:pPr eaLnBrk="1" hangingPunct="1">
              <a:lnSpc>
                <a:spcPct val="110000"/>
              </a:lnSpc>
              <a:buFont typeface="Arial" charset="0"/>
              <a:buChar char="•"/>
            </a:pPr>
            <a:r>
              <a:rPr lang="en-US" sz="1500"/>
              <a:t>Light path diagnostics</a:t>
            </a:r>
          </a:p>
          <a:p>
            <a:pPr eaLnBrk="1" hangingPunct="1">
              <a:lnSpc>
                <a:spcPct val="110000"/>
              </a:lnSpc>
              <a:buFont typeface="Arial" charset="0"/>
              <a:buChar char="•"/>
            </a:pPr>
            <a:r>
              <a:rPr lang="en-US" sz="1500"/>
              <a:t>RAID support via the OS</a:t>
            </a:r>
          </a:p>
          <a:p>
            <a:pPr eaLnBrk="1" hangingPunct="1">
              <a:lnSpc>
                <a:spcPct val="110000"/>
              </a:lnSpc>
              <a:buFont typeface="Arial" charset="0"/>
              <a:buChar char="•"/>
            </a:pPr>
            <a:r>
              <a:rPr lang="en-US" sz="1500"/>
              <a:t>PFA for processor, memory, disks</a:t>
            </a:r>
          </a:p>
          <a:p>
            <a:pPr eaLnBrk="1" hangingPunct="1">
              <a:lnSpc>
                <a:spcPct val="110000"/>
              </a:lnSpc>
              <a:buFont typeface="Arial" charset="0"/>
              <a:buChar char="•"/>
            </a:pPr>
            <a:r>
              <a:rPr lang="en-US" sz="1500"/>
              <a:t>Automatic server restart</a:t>
            </a:r>
          </a:p>
          <a:p>
            <a:pPr eaLnBrk="1" hangingPunct="1">
              <a:lnSpc>
                <a:spcPct val="110000"/>
              </a:lnSpc>
              <a:buFont typeface="Arial" charset="0"/>
              <a:buChar char="•"/>
            </a:pPr>
            <a:r>
              <a:rPr lang="en-US" sz="1500"/>
              <a:t>Dynamic CPU de-allocation</a:t>
            </a:r>
          </a:p>
        </p:txBody>
      </p:sp>
      <p:sp>
        <p:nvSpPr>
          <p:cNvPr id="61445" name="TextBox 5"/>
          <p:cNvSpPr txBox="1">
            <a:spLocks noChangeArrowheads="1"/>
          </p:cNvSpPr>
          <p:nvPr/>
        </p:nvSpPr>
        <p:spPr bwMode="auto">
          <a:xfrm>
            <a:off x="584200" y="5048250"/>
            <a:ext cx="3749675"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Performance</a:t>
            </a:r>
          </a:p>
          <a:p>
            <a:pPr eaLnBrk="1" hangingPunct="1">
              <a:lnSpc>
                <a:spcPct val="110000"/>
              </a:lnSpc>
              <a:buFont typeface="Arial" charset="0"/>
              <a:buChar char="•"/>
            </a:pPr>
            <a:r>
              <a:rPr lang="en-US" sz="1500"/>
              <a:t>PCIe 2.0</a:t>
            </a:r>
          </a:p>
          <a:p>
            <a:pPr eaLnBrk="1" hangingPunct="1">
              <a:lnSpc>
                <a:spcPct val="110000"/>
              </a:lnSpc>
              <a:buFont typeface="Arial" charset="0"/>
              <a:buChar char="•"/>
            </a:pPr>
            <a:r>
              <a:rPr lang="en-US" sz="1500"/>
              <a:t>I/O bus controller / mezzanine card  </a:t>
            </a:r>
          </a:p>
          <a:p>
            <a:pPr eaLnBrk="1" hangingPunct="1">
              <a:lnSpc>
                <a:spcPct val="110000"/>
              </a:lnSpc>
              <a:buFont typeface="Arial" charset="0"/>
              <a:buChar char="•"/>
            </a:pPr>
            <a:r>
              <a:rPr lang="en-US" sz="1500"/>
              <a:t>Active memory expansion support</a:t>
            </a:r>
          </a:p>
        </p:txBody>
      </p:sp>
      <p:sp>
        <p:nvSpPr>
          <p:cNvPr id="61446" name="TextBox 6"/>
          <p:cNvSpPr txBox="1">
            <a:spLocks noChangeArrowheads="1"/>
          </p:cNvSpPr>
          <p:nvPr/>
        </p:nvSpPr>
        <p:spPr bwMode="auto">
          <a:xfrm>
            <a:off x="584200" y="2432050"/>
            <a:ext cx="3544888"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Manageability</a:t>
            </a:r>
          </a:p>
          <a:p>
            <a:pPr eaLnBrk="1" hangingPunct="1">
              <a:buFont typeface="Arial" charset="0"/>
              <a:buChar char="•"/>
            </a:pPr>
            <a:r>
              <a:rPr lang="en-US" sz="1500"/>
              <a:t>Integrated Flexible Service Processor</a:t>
            </a:r>
          </a:p>
          <a:p>
            <a:pPr eaLnBrk="1" hangingPunct="1">
              <a:buFont typeface="Arial" charset="0"/>
              <a:buChar char="•"/>
            </a:pPr>
            <a:r>
              <a:rPr lang="en-US" sz="1500"/>
              <a:t>Integration with FSM</a:t>
            </a:r>
          </a:p>
          <a:p>
            <a:pPr eaLnBrk="1" hangingPunct="1">
              <a:buFont typeface="Arial" charset="0"/>
              <a:buChar char="•"/>
            </a:pPr>
            <a:r>
              <a:rPr lang="en-US" sz="1500"/>
              <a:t>Integrated PowerVM</a:t>
            </a:r>
          </a:p>
        </p:txBody>
      </p:sp>
      <p:sp>
        <p:nvSpPr>
          <p:cNvPr id="61447" name="TextBox 6"/>
          <p:cNvSpPr txBox="1">
            <a:spLocks noChangeArrowheads="1"/>
          </p:cNvSpPr>
          <p:nvPr/>
        </p:nvSpPr>
        <p:spPr bwMode="auto">
          <a:xfrm>
            <a:off x="584200" y="3616325"/>
            <a:ext cx="2992438"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Energy Efficiency</a:t>
            </a:r>
          </a:p>
          <a:p>
            <a:pPr eaLnBrk="1" hangingPunct="1">
              <a:buFont typeface="Arial" charset="0"/>
              <a:buChar char="•"/>
            </a:pPr>
            <a:r>
              <a:rPr lang="en-US" sz="1500"/>
              <a:t>IBM EnergyScale</a:t>
            </a:r>
          </a:p>
          <a:p>
            <a:pPr eaLnBrk="1" hangingPunct="1">
              <a:buFont typeface="Arial" charset="0"/>
              <a:buChar char="•"/>
            </a:pPr>
            <a:r>
              <a:rPr lang="en-US" sz="1500"/>
              <a:t>SSD - 80% lower than HDD</a:t>
            </a:r>
          </a:p>
          <a:p>
            <a:pPr eaLnBrk="1" hangingPunct="1">
              <a:buFont typeface="Arial" charset="0"/>
              <a:buChar char="•"/>
            </a:pPr>
            <a:r>
              <a:rPr lang="en-US" sz="1500"/>
              <a:t>Calibrated vectored cooling</a:t>
            </a:r>
          </a:p>
          <a:p>
            <a:pPr eaLnBrk="1" hangingPunct="1">
              <a:buFont typeface="Arial" charset="0"/>
              <a:buChar char="•"/>
            </a:pPr>
            <a:r>
              <a:rPr lang="en-US" sz="1500"/>
              <a:t>Energy monitoring and capping</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2"/>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552950" y="3735388"/>
            <a:ext cx="4341813" cy="255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6" name="Title 1"/>
          <p:cNvSpPr>
            <a:spLocks noGrp="1"/>
          </p:cNvSpPr>
          <p:nvPr>
            <p:ph type="title" idx="4294967295"/>
          </p:nvPr>
        </p:nvSpPr>
        <p:spPr/>
        <p:txBody>
          <a:bodyPr/>
          <a:lstStyle/>
          <a:p>
            <a:r>
              <a:rPr lang="en-US">
                <a:latin typeface="Arial" charset="0"/>
                <a:ea typeface="ＭＳ Ｐゴシック" charset="0"/>
              </a:rPr>
              <a:t>Flex System p460 Compute Node (POWER7)</a:t>
            </a:r>
          </a:p>
        </p:txBody>
      </p:sp>
      <p:sp>
        <p:nvSpPr>
          <p:cNvPr id="62467" name="TextBox 2"/>
          <p:cNvSpPr txBox="1">
            <a:spLocks noChangeArrowheads="1"/>
          </p:cNvSpPr>
          <p:nvPr/>
        </p:nvSpPr>
        <p:spPr bwMode="auto">
          <a:xfrm>
            <a:off x="584200" y="1177925"/>
            <a:ext cx="3749675"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Base Configuration</a:t>
            </a:r>
          </a:p>
          <a:p>
            <a:pPr eaLnBrk="1" hangingPunct="1">
              <a:lnSpc>
                <a:spcPct val="110000"/>
              </a:lnSpc>
              <a:buFont typeface="Arial" charset="0"/>
              <a:buChar char="•"/>
            </a:pPr>
            <a:r>
              <a:rPr lang="en-US" sz="1500"/>
              <a:t>4-socket, 32 cores, 128 threads</a:t>
            </a:r>
          </a:p>
          <a:p>
            <a:pPr eaLnBrk="1" hangingPunct="1">
              <a:lnSpc>
                <a:spcPct val="110000"/>
              </a:lnSpc>
              <a:buFont typeface="Arial" charset="0"/>
              <a:buChar char="•"/>
            </a:pPr>
            <a:r>
              <a:rPr lang="en-US" sz="1500"/>
              <a:t>32 DDR3 RDIMMs, up to 512 GB</a:t>
            </a:r>
          </a:p>
          <a:p>
            <a:pPr eaLnBrk="1" hangingPunct="1">
              <a:lnSpc>
                <a:spcPct val="110000"/>
              </a:lnSpc>
              <a:buFont typeface="Arial" charset="0"/>
              <a:buChar char="•"/>
            </a:pPr>
            <a:r>
              <a:rPr lang="en-US" sz="1500"/>
              <a:t>2 HDD or 2 SSDs</a:t>
            </a:r>
          </a:p>
        </p:txBody>
      </p:sp>
      <p:sp>
        <p:nvSpPr>
          <p:cNvPr id="62468" name="TextBox 3"/>
          <p:cNvSpPr txBox="1">
            <a:spLocks noChangeArrowheads="1"/>
          </p:cNvSpPr>
          <p:nvPr/>
        </p:nvSpPr>
        <p:spPr bwMode="auto">
          <a:xfrm>
            <a:off x="5060950" y="1177925"/>
            <a:ext cx="3551238"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Reliability</a:t>
            </a:r>
          </a:p>
          <a:p>
            <a:pPr eaLnBrk="1" hangingPunct="1">
              <a:lnSpc>
                <a:spcPct val="110000"/>
              </a:lnSpc>
              <a:buFont typeface="Arial" charset="0"/>
              <a:buChar char="•"/>
            </a:pPr>
            <a:r>
              <a:rPr lang="en-US" sz="1500"/>
              <a:t>Chipkill, memory bit sparing</a:t>
            </a:r>
          </a:p>
          <a:p>
            <a:pPr eaLnBrk="1" hangingPunct="1">
              <a:lnSpc>
                <a:spcPct val="110000"/>
              </a:lnSpc>
              <a:buFont typeface="Arial" charset="0"/>
              <a:buChar char="•"/>
            </a:pPr>
            <a:r>
              <a:rPr lang="en-US" sz="1500"/>
              <a:t>Tool-less cover removal</a:t>
            </a:r>
          </a:p>
          <a:p>
            <a:pPr eaLnBrk="1" hangingPunct="1">
              <a:lnSpc>
                <a:spcPct val="110000"/>
              </a:lnSpc>
              <a:buFont typeface="Arial" charset="0"/>
              <a:buChar char="•"/>
            </a:pPr>
            <a:r>
              <a:rPr lang="en-US" sz="1500"/>
              <a:t>Light path diagnostics</a:t>
            </a:r>
          </a:p>
          <a:p>
            <a:pPr eaLnBrk="1" hangingPunct="1">
              <a:lnSpc>
                <a:spcPct val="110000"/>
              </a:lnSpc>
              <a:buFont typeface="Arial" charset="0"/>
              <a:buChar char="•"/>
            </a:pPr>
            <a:r>
              <a:rPr lang="en-US" sz="1500"/>
              <a:t>RAID support via the OS</a:t>
            </a:r>
          </a:p>
          <a:p>
            <a:pPr eaLnBrk="1" hangingPunct="1">
              <a:lnSpc>
                <a:spcPct val="110000"/>
              </a:lnSpc>
              <a:buFont typeface="Arial" charset="0"/>
              <a:buChar char="•"/>
            </a:pPr>
            <a:r>
              <a:rPr lang="en-US" sz="1500"/>
              <a:t>PFA for processor, memory, disks</a:t>
            </a:r>
          </a:p>
          <a:p>
            <a:pPr eaLnBrk="1" hangingPunct="1">
              <a:lnSpc>
                <a:spcPct val="110000"/>
              </a:lnSpc>
              <a:buFont typeface="Arial" charset="0"/>
              <a:buChar char="•"/>
            </a:pPr>
            <a:r>
              <a:rPr lang="en-US" sz="1500"/>
              <a:t>Automatic server restart</a:t>
            </a:r>
          </a:p>
          <a:p>
            <a:pPr eaLnBrk="1" hangingPunct="1">
              <a:lnSpc>
                <a:spcPct val="110000"/>
              </a:lnSpc>
              <a:buFont typeface="Arial" charset="0"/>
              <a:buChar char="•"/>
            </a:pPr>
            <a:r>
              <a:rPr lang="en-US" sz="1500"/>
              <a:t>Dynamic CPU de-allocation</a:t>
            </a:r>
          </a:p>
          <a:p>
            <a:pPr eaLnBrk="1" hangingPunct="1">
              <a:lnSpc>
                <a:spcPct val="110000"/>
              </a:lnSpc>
              <a:buFont typeface="Arial" charset="0"/>
              <a:buChar char="•"/>
            </a:pPr>
            <a:r>
              <a:rPr lang="en-US" sz="1500"/>
              <a:t>Dual VIO server support</a:t>
            </a:r>
          </a:p>
        </p:txBody>
      </p:sp>
      <p:sp>
        <p:nvSpPr>
          <p:cNvPr id="62469" name="TextBox 5"/>
          <p:cNvSpPr txBox="1">
            <a:spLocks noChangeArrowheads="1"/>
          </p:cNvSpPr>
          <p:nvPr/>
        </p:nvSpPr>
        <p:spPr bwMode="auto">
          <a:xfrm>
            <a:off x="584200" y="5048250"/>
            <a:ext cx="3749675"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Performance</a:t>
            </a:r>
          </a:p>
          <a:p>
            <a:pPr eaLnBrk="1" hangingPunct="1">
              <a:lnSpc>
                <a:spcPct val="110000"/>
              </a:lnSpc>
              <a:buFont typeface="Arial" charset="0"/>
              <a:buChar char="•"/>
            </a:pPr>
            <a:r>
              <a:rPr lang="en-US" sz="1500"/>
              <a:t>PCIe 2.0</a:t>
            </a:r>
          </a:p>
          <a:p>
            <a:pPr eaLnBrk="1" hangingPunct="1">
              <a:lnSpc>
                <a:spcPct val="110000"/>
              </a:lnSpc>
              <a:buFont typeface="Arial" charset="0"/>
              <a:buChar char="•"/>
            </a:pPr>
            <a:r>
              <a:rPr lang="en-US" sz="1500"/>
              <a:t>I/O bus controller / mezzanine card  </a:t>
            </a:r>
          </a:p>
          <a:p>
            <a:pPr eaLnBrk="1" hangingPunct="1">
              <a:lnSpc>
                <a:spcPct val="110000"/>
              </a:lnSpc>
              <a:buFont typeface="Arial" charset="0"/>
              <a:buChar char="•"/>
            </a:pPr>
            <a:r>
              <a:rPr lang="en-US" sz="1500"/>
              <a:t>Active memory expansion support</a:t>
            </a:r>
          </a:p>
        </p:txBody>
      </p:sp>
      <p:sp>
        <p:nvSpPr>
          <p:cNvPr id="62470" name="TextBox 6"/>
          <p:cNvSpPr txBox="1">
            <a:spLocks noChangeArrowheads="1"/>
          </p:cNvSpPr>
          <p:nvPr/>
        </p:nvSpPr>
        <p:spPr bwMode="auto">
          <a:xfrm>
            <a:off x="584200" y="2432050"/>
            <a:ext cx="3544888"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Manageability</a:t>
            </a:r>
          </a:p>
          <a:p>
            <a:pPr eaLnBrk="1" hangingPunct="1">
              <a:buFont typeface="Arial" charset="0"/>
              <a:buChar char="•"/>
            </a:pPr>
            <a:r>
              <a:rPr lang="en-US" sz="1500"/>
              <a:t>Integrated Flexible Service Processor</a:t>
            </a:r>
          </a:p>
          <a:p>
            <a:pPr eaLnBrk="1" hangingPunct="1">
              <a:buFont typeface="Arial" charset="0"/>
              <a:buChar char="•"/>
            </a:pPr>
            <a:r>
              <a:rPr lang="en-US" sz="1500"/>
              <a:t>Integration with FSM</a:t>
            </a:r>
          </a:p>
          <a:p>
            <a:pPr eaLnBrk="1" hangingPunct="1">
              <a:buFont typeface="Arial" charset="0"/>
              <a:buChar char="•"/>
            </a:pPr>
            <a:r>
              <a:rPr lang="en-US" sz="1500"/>
              <a:t>Integrated PowerVM</a:t>
            </a:r>
          </a:p>
        </p:txBody>
      </p:sp>
      <p:sp>
        <p:nvSpPr>
          <p:cNvPr id="62471" name="TextBox 6"/>
          <p:cNvSpPr txBox="1">
            <a:spLocks noChangeArrowheads="1"/>
          </p:cNvSpPr>
          <p:nvPr/>
        </p:nvSpPr>
        <p:spPr bwMode="auto">
          <a:xfrm>
            <a:off x="584200" y="3616325"/>
            <a:ext cx="2992438"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Energy Efficiency</a:t>
            </a:r>
          </a:p>
          <a:p>
            <a:pPr eaLnBrk="1" hangingPunct="1">
              <a:buFont typeface="Arial" charset="0"/>
              <a:buChar char="•"/>
            </a:pPr>
            <a:r>
              <a:rPr lang="en-US" sz="1500"/>
              <a:t>IBM EnergyScale</a:t>
            </a:r>
          </a:p>
          <a:p>
            <a:pPr eaLnBrk="1" hangingPunct="1">
              <a:buFont typeface="Arial" charset="0"/>
              <a:buChar char="•"/>
            </a:pPr>
            <a:r>
              <a:rPr lang="en-US" sz="1500"/>
              <a:t>SSD - 80% lower than HDD</a:t>
            </a:r>
          </a:p>
          <a:p>
            <a:pPr eaLnBrk="1" hangingPunct="1">
              <a:buFont typeface="Arial" charset="0"/>
              <a:buChar char="•"/>
            </a:pPr>
            <a:r>
              <a:rPr lang="en-US" sz="1500"/>
              <a:t>Calibrated vectored cooling</a:t>
            </a:r>
          </a:p>
          <a:p>
            <a:pPr eaLnBrk="1" hangingPunct="1">
              <a:buFont typeface="Arial" charset="0"/>
              <a:buChar char="•"/>
            </a:pPr>
            <a:r>
              <a:rPr lang="en-US" sz="1500"/>
              <a:t>Energy monitoring and capping</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Best Intel Compute Capabilities</a:t>
            </a:r>
            <a:endParaRPr lang="en-US" dirty="0"/>
          </a:p>
        </p:txBody>
      </p:sp>
      <p:sp>
        <p:nvSpPr>
          <p:cNvPr id="3" name="Content Placeholder 2"/>
          <p:cNvSpPr>
            <a:spLocks noGrp="1"/>
          </p:cNvSpPr>
          <p:nvPr>
            <p:ph sz="half" idx="4294967295"/>
          </p:nvPr>
        </p:nvSpPr>
        <p:spPr>
          <a:xfrm>
            <a:off x="381000" y="1296988"/>
            <a:ext cx="4027488" cy="3771900"/>
          </a:xfrm>
        </p:spPr>
        <p:txBody>
          <a:bodyPr>
            <a:normAutofit fontScale="85000" lnSpcReduction="10000"/>
          </a:bodyPr>
          <a:lstStyle/>
          <a:p>
            <a:r>
              <a:rPr lang="en-US" dirty="0" smtClean="0"/>
              <a:t>Flex System x240 Node</a:t>
            </a:r>
          </a:p>
          <a:p>
            <a:pPr lvl="1"/>
            <a:r>
              <a:rPr lang="en-US" dirty="0" smtClean="0"/>
              <a:t>Up to 14 HDDs/Node (ex. Hadoop)</a:t>
            </a:r>
          </a:p>
          <a:p>
            <a:pPr lvl="1"/>
            <a:r>
              <a:rPr lang="en-US" dirty="0" smtClean="0"/>
              <a:t>Supports Intel “Top Bin” Processors</a:t>
            </a:r>
          </a:p>
          <a:p>
            <a:pPr lvl="1"/>
            <a:r>
              <a:rPr lang="en-US" dirty="0" smtClean="0"/>
              <a:t>More PCIe Expansion</a:t>
            </a:r>
          </a:p>
          <a:p>
            <a:pPr lvl="1"/>
            <a:r>
              <a:rPr lang="en-US" dirty="0" smtClean="0"/>
              <a:t>50% MORE Memory</a:t>
            </a:r>
          </a:p>
          <a:p>
            <a:pPr lvl="1"/>
            <a:r>
              <a:rPr lang="en-US" dirty="0" smtClean="0"/>
              <a:t>40GbE and 16GbE Support Today</a:t>
            </a:r>
          </a:p>
          <a:p>
            <a:pPr lvl="1"/>
            <a:endParaRPr lang="en-US" dirty="0" smtClean="0"/>
          </a:p>
          <a:p>
            <a:r>
              <a:rPr lang="en-US" dirty="0" smtClean="0"/>
              <a:t>BladeCenter HS23 Blade</a:t>
            </a:r>
          </a:p>
          <a:p>
            <a:pPr lvl="1"/>
            <a:r>
              <a:rPr lang="en-US" dirty="0" smtClean="0"/>
              <a:t>Only 2 HDDs</a:t>
            </a:r>
          </a:p>
          <a:p>
            <a:pPr lvl="1"/>
            <a:r>
              <a:rPr lang="en-US" dirty="0" smtClean="0"/>
              <a:t>Does NOT Support Intel “Top Bin” Processors </a:t>
            </a:r>
          </a:p>
          <a:p>
            <a:pPr lvl="1"/>
            <a:r>
              <a:rPr lang="en-US" dirty="0" smtClean="0"/>
              <a:t>PCIe addition sacrifices I/O Connectivity</a:t>
            </a:r>
          </a:p>
          <a:p>
            <a:pPr lvl="1"/>
            <a:r>
              <a:rPr lang="en-US" dirty="0" smtClean="0"/>
              <a:t>50% LESS Memory</a:t>
            </a:r>
          </a:p>
          <a:p>
            <a:pPr lvl="1"/>
            <a:r>
              <a:rPr lang="en-US" dirty="0" smtClean="0"/>
              <a:t>Will NOT support I/O above 10GbE</a:t>
            </a:r>
          </a:p>
          <a:p>
            <a:pPr lvl="1"/>
            <a:r>
              <a:rPr lang="en-US" dirty="0" smtClean="0"/>
              <a:t>Will NOT support I/O above 8Gb FC</a:t>
            </a:r>
          </a:p>
          <a:p>
            <a:endParaRPr lang="en-US" dirty="0"/>
          </a:p>
        </p:txBody>
      </p:sp>
      <p:pic>
        <p:nvPicPr>
          <p:cNvPr id="9" name="Picture 5" descr="Windows Vista Logo.gif"/>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18934" y="5861122"/>
            <a:ext cx="490577" cy="489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8" descr="http://sweetclipart.com/multisite/sweetclipart/files/check_mark_gree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05974" y="5801020"/>
            <a:ext cx="255087" cy="2286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261257" y="5522074"/>
            <a:ext cx="2311017" cy="30777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rtlCol="0">
            <a:spAutoFit/>
          </a:bodyPr>
          <a:lstStyle/>
          <a:p>
            <a:r>
              <a:rPr lang="en-US" sz="1400" b="1" i="1" dirty="0" smtClean="0">
                <a:solidFill>
                  <a:schemeClr val="accent4">
                    <a:lumMod val="75000"/>
                    <a:lumOff val="25000"/>
                  </a:schemeClr>
                </a:solidFill>
                <a:latin typeface="Calibri" pitchFamily="34" charset="0"/>
              </a:rPr>
              <a:t>Flex System Interoperability</a:t>
            </a:r>
            <a:endParaRPr lang="en-US" sz="1400" b="1" i="1" dirty="0">
              <a:solidFill>
                <a:schemeClr val="accent4">
                  <a:lumMod val="75000"/>
                  <a:lumOff val="25000"/>
                </a:schemeClr>
              </a:solidFill>
              <a:latin typeface="Calibri" pitchFamily="34" charset="0"/>
            </a:endParaRPr>
          </a:p>
        </p:txBody>
      </p:sp>
      <p:pic>
        <p:nvPicPr>
          <p:cNvPr id="12" name="Picture 9" descr="VMwar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98563" y="5911016"/>
            <a:ext cx="365760" cy="3657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8" descr="http://sweetclipart.com/multisite/sweetclipart/files/check_mark_gree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34463" y="5801020"/>
            <a:ext cx="255087" cy="2286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http://ostimes.co.uk/wp-content/uploads/2012/06/redhat-spher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06890" y="5884309"/>
            <a:ext cx="432254" cy="4322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8" descr="http://sweetclipart.com/multisite/sweetclipart/files/check_mark_gree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59116" y="5811908"/>
            <a:ext cx="255087" cy="2286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7" descr="http://www.nwttech.com/assets/1/Page/citrix_icon.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56717" y="5908942"/>
            <a:ext cx="475797" cy="39376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8" descr="http://sweetclipart.com/multisite/sweetclipart/files/check_mark_gree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52488" y="5812506"/>
            <a:ext cx="255087" cy="2286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9" descr="http://linuxhub.net/wp-content/uploads/2009/07/SUSE_Head_lt.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1698" t="12953" r="12492" b="5905"/>
          <a:stretch/>
        </p:blipFill>
        <p:spPr bwMode="auto">
          <a:xfrm>
            <a:off x="3167726" y="5850255"/>
            <a:ext cx="457200" cy="48936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http://sweetclipart.com/multisite/sweetclipart/files/check_mark_gree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6674" y="5811908"/>
            <a:ext cx="255087" cy="2286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1" name="Table 20"/>
          <p:cNvGraphicFramePr>
            <a:graphicFrameLocks noGrp="1"/>
          </p:cNvGraphicFramePr>
          <p:nvPr>
            <p:extLst>
              <p:ext uri="{D42A27DB-BD31-4B8C-83A1-F6EECF244321}">
                <p14:modId xmlns:p14="http://schemas.microsoft.com/office/powerpoint/2010/main" val="1397737915"/>
              </p:ext>
            </p:extLst>
          </p:nvPr>
        </p:nvGraphicFramePr>
        <p:xfrm>
          <a:off x="4960756" y="1057526"/>
          <a:ext cx="3886913" cy="5248656"/>
        </p:xfrm>
        <a:graphic>
          <a:graphicData uri="http://schemas.openxmlformats.org/drawingml/2006/table">
            <a:tbl>
              <a:tblPr firstRow="1" bandRow="1">
                <a:tableStyleId>{FABFCF23-3B69-468F-B69F-88F6DE6A72F2}</a:tableStyleId>
              </a:tblPr>
              <a:tblGrid>
                <a:gridCol w="2436995"/>
                <a:gridCol w="724959"/>
                <a:gridCol w="724959"/>
              </a:tblGrid>
              <a:tr h="201444">
                <a:tc>
                  <a:txBody>
                    <a:bodyPr/>
                    <a:lstStyle/>
                    <a:p>
                      <a:endParaRPr lang="en-US" sz="800" b="0" i="0" dirty="0">
                        <a:solidFill>
                          <a:schemeClr val="tx1"/>
                        </a:solidFill>
                      </a:endParaRPr>
                    </a:p>
                  </a:txBody>
                  <a:tcPr marT="27432" marB="27432" anchor="b"/>
                </a:tc>
                <a:tc>
                  <a:txBody>
                    <a:bodyPr/>
                    <a:lstStyle/>
                    <a:p>
                      <a:pPr algn="ctr"/>
                      <a:r>
                        <a:rPr lang="en-US" sz="800" b="1" i="0" dirty="0" smtClean="0">
                          <a:solidFill>
                            <a:schemeClr val="tx1"/>
                          </a:solidFill>
                        </a:rPr>
                        <a:t>Blade</a:t>
                      </a:r>
                    </a:p>
                    <a:p>
                      <a:pPr algn="ctr"/>
                      <a:r>
                        <a:rPr lang="en-US" sz="800" b="1" i="0" dirty="0" smtClean="0">
                          <a:solidFill>
                            <a:schemeClr val="tx1"/>
                          </a:solidFill>
                        </a:rPr>
                        <a:t>HS23</a:t>
                      </a:r>
                      <a:endParaRPr lang="en-US" sz="800" b="1" i="0" dirty="0">
                        <a:solidFill>
                          <a:schemeClr val="tx1"/>
                        </a:solidFill>
                      </a:endParaRPr>
                    </a:p>
                  </a:txBody>
                  <a:tcPr marT="27432" marB="27432" anchor="b"/>
                </a:tc>
                <a:tc>
                  <a:txBody>
                    <a:bodyPr/>
                    <a:lstStyle/>
                    <a:p>
                      <a:pPr algn="ctr"/>
                      <a:r>
                        <a:rPr lang="en-US" sz="800" b="1" i="0" dirty="0" smtClean="0">
                          <a:solidFill>
                            <a:schemeClr val="tx1"/>
                          </a:solidFill>
                        </a:rPr>
                        <a:t>Flex Node</a:t>
                      </a:r>
                    </a:p>
                    <a:p>
                      <a:pPr algn="ctr"/>
                      <a:r>
                        <a:rPr lang="en-US" sz="800" b="1" i="0" dirty="0" smtClean="0">
                          <a:solidFill>
                            <a:schemeClr val="tx1"/>
                          </a:solidFill>
                        </a:rPr>
                        <a:t>x240</a:t>
                      </a:r>
                      <a:endParaRPr lang="en-US" sz="800" b="1" i="0" dirty="0">
                        <a:solidFill>
                          <a:schemeClr val="tx1"/>
                        </a:solidFill>
                      </a:endParaRPr>
                    </a:p>
                  </a:txBody>
                  <a:tcPr marT="27432" marB="27432" anchor="b"/>
                </a:tc>
              </a:tr>
              <a:tr h="0">
                <a:tc>
                  <a:txBody>
                    <a:bodyPr/>
                    <a:lstStyle/>
                    <a:p>
                      <a:r>
                        <a:rPr lang="en-US" sz="800" b="1" i="0" dirty="0" smtClean="0">
                          <a:solidFill>
                            <a:schemeClr val="tx1"/>
                          </a:solidFill>
                        </a:rPr>
                        <a:t>Storage</a:t>
                      </a:r>
                      <a:endParaRPr lang="en-US" sz="800" b="1" i="0" dirty="0">
                        <a:solidFill>
                          <a:schemeClr val="tx1"/>
                        </a:solidFill>
                      </a:endParaRPr>
                    </a:p>
                  </a:txBody>
                  <a:tcPr marT="27432" marB="27432"/>
                </a:tc>
                <a:tc>
                  <a:txBody>
                    <a:bodyPr/>
                    <a:lstStyle/>
                    <a:p>
                      <a:endParaRPr lang="en-US" sz="800" dirty="0"/>
                    </a:p>
                  </a:txBody>
                  <a:tcPr marT="27432" marB="27432"/>
                </a:tc>
                <a:tc>
                  <a:txBody>
                    <a:bodyPr/>
                    <a:lstStyle/>
                    <a:p>
                      <a:endParaRPr lang="en-US" sz="800" dirty="0"/>
                    </a:p>
                  </a:txBody>
                  <a:tcPr marT="27432" marB="27432"/>
                </a:tc>
              </a:tr>
              <a:tr h="128192">
                <a:tc>
                  <a:txBody>
                    <a:bodyPr/>
                    <a:lstStyle/>
                    <a:p>
                      <a:pPr marL="171450" indent="-171450">
                        <a:buFont typeface="Arial"/>
                        <a:buChar char="•"/>
                      </a:pPr>
                      <a:r>
                        <a:rPr lang="en-US" sz="800" b="0" i="0" dirty="0" smtClean="0">
                          <a:solidFill>
                            <a:schemeClr val="tx1"/>
                          </a:solidFill>
                        </a:rPr>
                        <a:t>Max HDD per system</a:t>
                      </a:r>
                      <a:endParaRPr lang="en-US" sz="800" b="0" i="0" dirty="0">
                        <a:solidFill>
                          <a:schemeClr val="tx1"/>
                        </a:solidFill>
                      </a:endParaRPr>
                    </a:p>
                  </a:txBody>
                  <a:tcPr marT="27432" marB="27432"/>
                </a:tc>
                <a:tc>
                  <a:txBody>
                    <a:bodyPr/>
                    <a:lstStyle/>
                    <a:p>
                      <a:pPr algn="ctr"/>
                      <a:r>
                        <a:rPr lang="en-US" sz="800" b="0" i="0" dirty="0" smtClean="0">
                          <a:solidFill>
                            <a:schemeClr val="tx1"/>
                          </a:solidFill>
                        </a:rPr>
                        <a:t>2</a:t>
                      </a:r>
                      <a:endParaRPr lang="en-US" sz="800" b="0" i="0" dirty="0">
                        <a:solidFill>
                          <a:schemeClr val="tx1"/>
                        </a:solidFill>
                      </a:endParaRPr>
                    </a:p>
                  </a:txBody>
                  <a:tcPr marT="27432" marB="27432"/>
                </a:tc>
                <a:tc>
                  <a:txBody>
                    <a:bodyPr/>
                    <a:lstStyle/>
                    <a:p>
                      <a:pPr algn="ctr"/>
                      <a:r>
                        <a:rPr lang="en-US" sz="800" b="0" i="0" dirty="0" smtClean="0">
                          <a:solidFill>
                            <a:schemeClr val="tx1"/>
                          </a:solidFill>
                        </a:rPr>
                        <a:t>14</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Max SSDs per system</a:t>
                      </a:r>
                      <a:endParaRPr lang="en-US" sz="800" b="0" i="0" dirty="0">
                        <a:solidFill>
                          <a:schemeClr val="tx1"/>
                        </a:solidFill>
                      </a:endParaRPr>
                    </a:p>
                  </a:txBody>
                  <a:tcPr marT="27432" marB="27432"/>
                </a:tc>
                <a:tc>
                  <a:txBody>
                    <a:bodyPr/>
                    <a:lstStyle/>
                    <a:p>
                      <a:pPr algn="ctr"/>
                      <a:r>
                        <a:rPr lang="en-US" sz="800" b="0" i="0" dirty="0" smtClean="0">
                          <a:solidFill>
                            <a:schemeClr val="tx1"/>
                          </a:solidFill>
                        </a:rPr>
                        <a:t>2</a:t>
                      </a:r>
                      <a:endParaRPr lang="en-US" sz="800" b="0" i="0" dirty="0">
                        <a:solidFill>
                          <a:schemeClr val="tx1"/>
                        </a:solidFill>
                      </a:endParaRPr>
                    </a:p>
                  </a:txBody>
                  <a:tcPr marT="27432" marB="27432"/>
                </a:tc>
                <a:tc>
                  <a:txBody>
                    <a:bodyPr/>
                    <a:lstStyle/>
                    <a:p>
                      <a:pPr algn="ctr"/>
                      <a:r>
                        <a:rPr lang="en-US" sz="800" b="0" i="0" dirty="0" smtClean="0">
                          <a:solidFill>
                            <a:schemeClr val="tx1"/>
                          </a:solidFill>
                        </a:rPr>
                        <a:t>8</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Max USB</a:t>
                      </a:r>
                      <a:r>
                        <a:rPr lang="en-US" sz="800" b="0" i="0" baseline="0" dirty="0" smtClean="0">
                          <a:solidFill>
                            <a:schemeClr val="tx1"/>
                          </a:solidFill>
                        </a:rPr>
                        <a:t> </a:t>
                      </a:r>
                      <a:r>
                        <a:rPr lang="en-US" sz="800" b="0" i="0" dirty="0" smtClean="0">
                          <a:solidFill>
                            <a:schemeClr val="tx1"/>
                          </a:solidFill>
                        </a:rPr>
                        <a:t>ports per system</a:t>
                      </a:r>
                      <a:endParaRPr lang="en-US" sz="800" b="0" i="0" dirty="0">
                        <a:solidFill>
                          <a:schemeClr val="tx1"/>
                        </a:solidFill>
                      </a:endParaRPr>
                    </a:p>
                  </a:txBody>
                  <a:tcPr marT="27432" marB="27432"/>
                </a:tc>
                <a:tc>
                  <a:txBody>
                    <a:bodyPr/>
                    <a:lstStyle/>
                    <a:p>
                      <a:pPr algn="ctr"/>
                      <a:r>
                        <a:rPr lang="en-US" sz="800" b="0" i="0" dirty="0" smtClean="0">
                          <a:solidFill>
                            <a:schemeClr val="tx1"/>
                          </a:solidFill>
                        </a:rPr>
                        <a:t>1</a:t>
                      </a:r>
                      <a:endParaRPr lang="en-US" sz="800" b="0" i="0" dirty="0">
                        <a:solidFill>
                          <a:schemeClr val="tx1"/>
                        </a:solidFill>
                      </a:endParaRPr>
                    </a:p>
                  </a:txBody>
                  <a:tcPr marT="27432" marB="27432"/>
                </a:tc>
                <a:tc>
                  <a:txBody>
                    <a:bodyPr/>
                    <a:lstStyle/>
                    <a:p>
                      <a:pPr algn="ctr"/>
                      <a:r>
                        <a:rPr lang="en-US" sz="800" b="0" i="0" dirty="0" smtClean="0">
                          <a:solidFill>
                            <a:schemeClr val="tx1"/>
                          </a:solidFill>
                        </a:rPr>
                        <a:t>3</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RAID 0, 1, 1E, 10</a:t>
                      </a:r>
                      <a:endParaRPr lang="en-US" sz="800" b="0" i="0" dirty="0">
                        <a:solidFill>
                          <a:schemeClr val="tx1"/>
                        </a:solidFill>
                      </a:endParaRPr>
                    </a:p>
                  </a:txBody>
                  <a:tcPr marT="27432" marB="27432"/>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800" b="0" i="0" dirty="0" smtClean="0">
                          <a:solidFill>
                            <a:schemeClr val="tx1"/>
                          </a:solidFill>
                          <a:latin typeface="Zapf Dingbats"/>
                          <a:ea typeface="Zapf Dingbats"/>
                          <a:cs typeface="Zapf Dingbats"/>
                          <a:sym typeface="Zapf Dingbats"/>
                        </a:rPr>
                        <a:t>✔</a:t>
                      </a:r>
                      <a:endParaRPr lang="en-US" sz="800" b="0" i="0" dirty="0" smtClean="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RAID 50,</a:t>
                      </a:r>
                      <a:r>
                        <a:rPr lang="en-US" sz="800" b="0" i="0" baseline="0" dirty="0" smtClean="0">
                          <a:solidFill>
                            <a:schemeClr val="tx1"/>
                          </a:solidFill>
                        </a:rPr>
                        <a:t> 60</a:t>
                      </a:r>
                      <a:endParaRPr lang="en-US" sz="800" b="0" i="0" dirty="0">
                        <a:solidFill>
                          <a:schemeClr val="tx1"/>
                        </a:solidFill>
                      </a:endParaRPr>
                    </a:p>
                  </a:txBody>
                  <a:tcPr marT="27432" marB="27432"/>
                </a:tc>
                <a:tc>
                  <a:txBody>
                    <a:bodyPr/>
                    <a:lstStyle/>
                    <a:p>
                      <a:pPr algn="ctr"/>
                      <a:endParaRPr lang="en-US" sz="800" b="0" i="0" dirty="0">
                        <a:solidFill>
                          <a:schemeClr val="tx1"/>
                        </a:solidFill>
                      </a:endParaRPr>
                    </a:p>
                  </a:txBody>
                  <a:tcPr marT="27432" marB="27432"/>
                </a:tc>
                <a:tc>
                  <a:txBody>
                    <a:bodyPr/>
                    <a:lstStyle/>
                    <a:p>
                      <a:pPr algn="ctr"/>
                      <a:r>
                        <a:rPr lang="en-US" sz="800" b="0" i="0" dirty="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r>
                        <a:rPr lang="en-US" sz="800" b="1" i="0" dirty="0" smtClean="0">
                          <a:solidFill>
                            <a:schemeClr val="tx1"/>
                          </a:solidFill>
                        </a:rPr>
                        <a:t>PCIe Expansion</a:t>
                      </a:r>
                      <a:endParaRPr lang="en-US" sz="800" b="1" i="0" dirty="0">
                        <a:solidFill>
                          <a:schemeClr val="tx1"/>
                        </a:solidFill>
                      </a:endParaRPr>
                    </a:p>
                  </a:txBody>
                  <a:tcPr marT="27432" marB="27432"/>
                </a:tc>
                <a:tc>
                  <a:txBody>
                    <a:bodyPr/>
                    <a:lstStyle/>
                    <a:p>
                      <a:pPr algn="ctr"/>
                      <a:endParaRPr lang="en-US" sz="800" b="0" i="0" dirty="0">
                        <a:solidFill>
                          <a:schemeClr val="tx1"/>
                        </a:solidFill>
                      </a:endParaRPr>
                    </a:p>
                  </a:txBody>
                  <a:tcPr marT="27432" marB="27432"/>
                </a:tc>
                <a:tc>
                  <a:txBody>
                    <a:bodyPr/>
                    <a:lstStyle/>
                    <a:p>
                      <a:pPr algn="ct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PCIe</a:t>
                      </a:r>
                      <a:r>
                        <a:rPr lang="en-US" sz="800" b="0" i="0" baseline="0" dirty="0" smtClean="0">
                          <a:solidFill>
                            <a:schemeClr val="tx1"/>
                          </a:solidFill>
                        </a:rPr>
                        <a:t> Gen 3 full height/full length slots</a:t>
                      </a:r>
                      <a:endParaRPr lang="en-US" sz="800" b="0" i="0" dirty="0">
                        <a:solidFill>
                          <a:schemeClr val="tx1"/>
                        </a:solidFill>
                      </a:endParaRPr>
                    </a:p>
                  </a:txBody>
                  <a:tcPr marT="27432" marB="27432"/>
                </a:tc>
                <a:tc>
                  <a:txBody>
                    <a:bodyPr/>
                    <a:lstStyle/>
                    <a:p>
                      <a:pPr algn="ctr"/>
                      <a:r>
                        <a:rPr lang="en-US" sz="800" b="0" i="0" dirty="0" smtClean="0">
                          <a:solidFill>
                            <a:schemeClr val="tx1"/>
                          </a:solidFill>
                        </a:rPr>
                        <a:t>2</a:t>
                      </a:r>
                      <a:endParaRPr lang="en-US" sz="800" b="0" i="0" dirty="0">
                        <a:solidFill>
                          <a:schemeClr val="tx1"/>
                        </a:solidFill>
                      </a:endParaRPr>
                    </a:p>
                  </a:txBody>
                  <a:tcPr marT="27432" marB="27432"/>
                </a:tc>
                <a:tc>
                  <a:txBody>
                    <a:bodyPr/>
                    <a:lstStyle/>
                    <a:p>
                      <a:pPr algn="ctr"/>
                      <a:r>
                        <a:rPr lang="en-US" sz="800" b="0" i="0" dirty="0" smtClean="0">
                          <a:solidFill>
                            <a:schemeClr val="tx1"/>
                          </a:solidFill>
                        </a:rPr>
                        <a:t>2</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Low profile PCIe Gen 3 slots</a:t>
                      </a:r>
                      <a:endParaRPr lang="en-US" sz="800" b="0" i="0" dirty="0">
                        <a:solidFill>
                          <a:schemeClr val="tx1"/>
                        </a:solidFill>
                      </a:endParaRPr>
                    </a:p>
                  </a:txBody>
                  <a:tcPr marT="27432" marB="27432"/>
                </a:tc>
                <a:tc>
                  <a:txBody>
                    <a:bodyPr/>
                    <a:lstStyle/>
                    <a:p>
                      <a:pPr algn="ctr"/>
                      <a:endParaRPr lang="en-US" sz="800" b="0" i="0" dirty="0">
                        <a:solidFill>
                          <a:schemeClr val="tx1"/>
                        </a:solidFill>
                      </a:endParaRPr>
                    </a:p>
                  </a:txBody>
                  <a:tcPr marT="27432" marB="27432"/>
                </a:tc>
                <a:tc>
                  <a:txBody>
                    <a:bodyPr/>
                    <a:lstStyle/>
                    <a:p>
                      <a:pPr algn="ctr"/>
                      <a:r>
                        <a:rPr lang="en-US" sz="800" b="0" i="0" dirty="0" smtClean="0">
                          <a:solidFill>
                            <a:schemeClr val="tx1"/>
                          </a:solidFill>
                        </a:rPr>
                        <a:t>2</a:t>
                      </a:r>
                      <a:endParaRPr lang="en-US" sz="800" b="0" i="0" dirty="0">
                        <a:solidFill>
                          <a:schemeClr val="tx1"/>
                        </a:solidFill>
                      </a:endParaRPr>
                    </a:p>
                  </a:txBody>
                  <a:tcPr marT="27432" marB="27432"/>
                </a:tc>
              </a:tr>
              <a:tr h="128192">
                <a:tc>
                  <a:txBody>
                    <a:bodyPr/>
                    <a:lstStyle/>
                    <a:p>
                      <a:r>
                        <a:rPr lang="en-US" sz="800" b="1" i="0" dirty="0" smtClean="0">
                          <a:solidFill>
                            <a:schemeClr val="tx1"/>
                          </a:solidFill>
                        </a:rPr>
                        <a:t>Memory Capabilities</a:t>
                      </a:r>
                      <a:endParaRPr lang="en-US" sz="800" b="1" i="0" dirty="0">
                        <a:solidFill>
                          <a:schemeClr val="tx1"/>
                        </a:solidFill>
                      </a:endParaRPr>
                    </a:p>
                  </a:txBody>
                  <a:tcPr marT="27432" marB="27432"/>
                </a:tc>
                <a:tc>
                  <a:txBody>
                    <a:bodyPr/>
                    <a:lstStyle/>
                    <a:p>
                      <a:pPr algn="ctr"/>
                      <a:endParaRPr lang="en-US" sz="800" b="0" i="0">
                        <a:solidFill>
                          <a:schemeClr val="tx1"/>
                        </a:solidFill>
                      </a:endParaRPr>
                    </a:p>
                  </a:txBody>
                  <a:tcPr marT="27432" marB="27432"/>
                </a:tc>
                <a:tc>
                  <a:txBody>
                    <a:bodyPr/>
                    <a:lstStyle/>
                    <a:p>
                      <a:pPr algn="ct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Max DIMMs per system</a:t>
                      </a:r>
                      <a:endParaRPr lang="en-US" sz="800" b="0" i="0" dirty="0">
                        <a:solidFill>
                          <a:schemeClr val="tx1"/>
                        </a:solidFill>
                      </a:endParaRPr>
                    </a:p>
                  </a:txBody>
                  <a:tcPr marT="27432" marB="27432"/>
                </a:tc>
                <a:tc>
                  <a:txBody>
                    <a:bodyPr/>
                    <a:lstStyle/>
                    <a:p>
                      <a:pPr algn="ctr"/>
                      <a:r>
                        <a:rPr lang="en-US" sz="800" b="0" i="0" dirty="0" smtClean="0">
                          <a:solidFill>
                            <a:schemeClr val="tx1"/>
                          </a:solidFill>
                        </a:rPr>
                        <a:t>18</a:t>
                      </a:r>
                      <a:endParaRPr lang="en-US" sz="800" b="0" i="0" dirty="0">
                        <a:solidFill>
                          <a:schemeClr val="tx1"/>
                        </a:solidFill>
                      </a:endParaRPr>
                    </a:p>
                  </a:txBody>
                  <a:tcPr marT="27432" marB="27432"/>
                </a:tc>
                <a:tc>
                  <a:txBody>
                    <a:bodyPr/>
                    <a:lstStyle/>
                    <a:p>
                      <a:pPr algn="ctr"/>
                      <a:r>
                        <a:rPr lang="en-US" sz="800" b="0" i="0" dirty="0" smtClean="0">
                          <a:solidFill>
                            <a:schemeClr val="tx1"/>
                          </a:solidFill>
                        </a:rPr>
                        <a:t>24</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Max Memory per system</a:t>
                      </a:r>
                      <a:endParaRPr lang="en-US" sz="800" b="0" i="0" dirty="0">
                        <a:solidFill>
                          <a:schemeClr val="tx1"/>
                        </a:solidFill>
                      </a:endParaRPr>
                    </a:p>
                  </a:txBody>
                  <a:tcPr marT="27432" marB="27432"/>
                </a:tc>
                <a:tc>
                  <a:txBody>
                    <a:bodyPr/>
                    <a:lstStyle/>
                    <a:p>
                      <a:pPr algn="ctr"/>
                      <a:r>
                        <a:rPr lang="en-US" sz="800" b="0" i="0" dirty="0" smtClean="0">
                          <a:solidFill>
                            <a:schemeClr val="tx1"/>
                          </a:solidFill>
                        </a:rPr>
                        <a:t>512 GB</a:t>
                      </a:r>
                      <a:endParaRPr lang="en-US" sz="800" b="0" i="0" dirty="0">
                        <a:solidFill>
                          <a:schemeClr val="tx1"/>
                        </a:solidFill>
                      </a:endParaRPr>
                    </a:p>
                  </a:txBody>
                  <a:tcPr marT="27432" marB="27432"/>
                </a:tc>
                <a:tc>
                  <a:txBody>
                    <a:bodyPr/>
                    <a:lstStyle/>
                    <a:p>
                      <a:pPr algn="ctr"/>
                      <a:r>
                        <a:rPr lang="en-US" sz="800" b="0" i="0" dirty="0" smtClean="0">
                          <a:solidFill>
                            <a:schemeClr val="tx1"/>
                          </a:solidFill>
                        </a:rPr>
                        <a:t>768 GB</a:t>
                      </a:r>
                      <a:endParaRPr lang="en-US" sz="800" b="0" i="0" dirty="0">
                        <a:solidFill>
                          <a:schemeClr val="tx1"/>
                        </a:solidFill>
                      </a:endParaRPr>
                    </a:p>
                  </a:txBody>
                  <a:tcPr marT="27432" marB="27432"/>
                </a:tc>
              </a:tr>
              <a:tr h="128192">
                <a:tc>
                  <a:txBody>
                    <a:bodyPr/>
                    <a:lstStyle/>
                    <a:p>
                      <a:r>
                        <a:rPr lang="en-US" sz="800" b="1" i="0" dirty="0" smtClean="0">
                          <a:solidFill>
                            <a:schemeClr val="tx1"/>
                          </a:solidFill>
                        </a:rPr>
                        <a:t>Networking Capabilities</a:t>
                      </a:r>
                      <a:endParaRPr lang="en-US" sz="800" b="1" i="0" dirty="0">
                        <a:solidFill>
                          <a:schemeClr val="tx1"/>
                        </a:solidFill>
                      </a:endParaRPr>
                    </a:p>
                  </a:txBody>
                  <a:tcPr marT="27432" marB="27432"/>
                </a:tc>
                <a:tc>
                  <a:txBody>
                    <a:bodyPr/>
                    <a:lstStyle/>
                    <a:p>
                      <a:pPr algn="ctr"/>
                      <a:endParaRPr lang="en-US" sz="800" b="0" i="0">
                        <a:solidFill>
                          <a:schemeClr val="tx1"/>
                        </a:solidFill>
                      </a:endParaRPr>
                    </a:p>
                  </a:txBody>
                  <a:tcPr marT="27432" marB="27432"/>
                </a:tc>
                <a:tc>
                  <a:txBody>
                    <a:bodyPr/>
                    <a:lstStyle/>
                    <a:p>
                      <a:pPr algn="ct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High speed I/O lanes per system</a:t>
                      </a:r>
                      <a:endParaRPr lang="en-US" sz="800" b="0" i="0" dirty="0">
                        <a:solidFill>
                          <a:schemeClr val="tx1"/>
                        </a:solidFill>
                      </a:endParaRPr>
                    </a:p>
                  </a:txBody>
                  <a:tcPr marT="27432" marB="27432"/>
                </a:tc>
                <a:tc>
                  <a:txBody>
                    <a:bodyPr/>
                    <a:lstStyle/>
                    <a:p>
                      <a:pPr algn="ctr"/>
                      <a:r>
                        <a:rPr lang="en-US" sz="800" b="0" i="0" dirty="0" smtClean="0">
                          <a:solidFill>
                            <a:schemeClr val="tx1"/>
                          </a:solidFill>
                        </a:rPr>
                        <a:t>4</a:t>
                      </a:r>
                      <a:endParaRPr lang="en-US" sz="800" b="0" i="0" dirty="0">
                        <a:solidFill>
                          <a:schemeClr val="tx1"/>
                        </a:solidFill>
                      </a:endParaRPr>
                    </a:p>
                  </a:txBody>
                  <a:tcPr marT="27432" marB="27432"/>
                </a:tc>
                <a:tc>
                  <a:txBody>
                    <a:bodyPr/>
                    <a:lstStyle/>
                    <a:p>
                      <a:pPr algn="ctr"/>
                      <a:r>
                        <a:rPr lang="en-US" sz="800" b="0" i="0" dirty="0" smtClean="0">
                          <a:solidFill>
                            <a:schemeClr val="tx1"/>
                          </a:solidFill>
                        </a:rPr>
                        <a:t>16</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1 Gb Ethernet</a:t>
                      </a:r>
                      <a:endParaRPr lang="en-US" sz="800" b="0" i="0" dirty="0">
                        <a:solidFill>
                          <a:schemeClr val="tx1"/>
                        </a:solidFill>
                      </a:endParaRPr>
                    </a:p>
                  </a:txBody>
                  <a:tcPr marT="27432" marB="27432"/>
                </a:tc>
                <a:tc>
                  <a:txBody>
                    <a:bodyPr/>
                    <a:lstStyle/>
                    <a:p>
                      <a:pPr algn="ctr"/>
                      <a:r>
                        <a:rPr lang="en-US" sz="800" b="0" i="0" dirty="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10 Gb Ethernet</a:t>
                      </a:r>
                      <a:endParaRPr lang="en-US" sz="800" b="0" i="0" dirty="0">
                        <a:solidFill>
                          <a:schemeClr val="tx1"/>
                        </a:solidFill>
                      </a:endParaRPr>
                    </a:p>
                  </a:txBody>
                  <a:tcPr marT="27432" marB="27432"/>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800" b="0" i="0" dirty="0" smtClean="0">
                          <a:solidFill>
                            <a:schemeClr val="tx1"/>
                          </a:solidFill>
                          <a:latin typeface="Zapf Dingbats"/>
                          <a:ea typeface="Zapf Dingbats"/>
                          <a:cs typeface="Zapf Dingbats"/>
                          <a:sym typeface="Zapf Dingbats"/>
                        </a:rPr>
                        <a:t>✔</a:t>
                      </a:r>
                      <a:endParaRPr lang="en-US" sz="800" b="0" i="0" dirty="0" smtClean="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40 Gb Ethernet</a:t>
                      </a:r>
                      <a:endParaRPr lang="en-US" sz="800" b="0" i="0" dirty="0">
                        <a:solidFill>
                          <a:schemeClr val="tx1"/>
                        </a:solidFill>
                      </a:endParaRPr>
                    </a:p>
                  </a:txBody>
                  <a:tcPr marT="27432" marB="27432"/>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800" b="0" i="0" dirty="0" smtClean="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8 Gb Fibre Channel</a:t>
                      </a:r>
                      <a:endParaRPr lang="en-US" sz="800" b="0" i="0" dirty="0">
                        <a:solidFill>
                          <a:schemeClr val="tx1"/>
                        </a:solidFill>
                      </a:endParaRPr>
                    </a:p>
                  </a:txBody>
                  <a:tcPr marT="27432" marB="27432"/>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800" b="0" i="0" dirty="0" smtClean="0">
                          <a:solidFill>
                            <a:schemeClr val="tx1"/>
                          </a:solidFill>
                          <a:latin typeface="Zapf Dingbats"/>
                          <a:ea typeface="Zapf Dingbats"/>
                          <a:cs typeface="Zapf Dingbats"/>
                          <a:sym typeface="Zapf Dingbats"/>
                        </a:rPr>
                        <a:t>✔</a:t>
                      </a:r>
                      <a:endParaRPr lang="en-US" sz="800" b="0" i="0" dirty="0" smtClean="0">
                        <a:solidFill>
                          <a:schemeClr val="tx1"/>
                        </a:solidFill>
                      </a:endParaRPr>
                    </a:p>
                  </a:txBody>
                  <a:tcPr marT="27432" marB="27432"/>
                </a:tc>
                <a:tc>
                  <a:txBody>
                    <a:bodyPr/>
                    <a:lstStyle/>
                    <a:p>
                      <a:pPr algn="ctr"/>
                      <a:r>
                        <a:rPr lang="en-US" sz="800" b="0" i="0" dirty="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16 Gb Fibre Channel</a:t>
                      </a:r>
                      <a:endParaRPr lang="en-US" sz="800" b="0" i="0" dirty="0">
                        <a:solidFill>
                          <a:schemeClr val="tx1"/>
                        </a:solidFill>
                      </a:endParaRPr>
                    </a:p>
                  </a:txBody>
                  <a:tcPr marT="27432" marB="27432"/>
                </a:tc>
                <a:tc>
                  <a:txBody>
                    <a:bodyPr/>
                    <a:lstStyle/>
                    <a:p>
                      <a:pPr algn="ctr"/>
                      <a:endParaRPr lang="en-US" sz="800" b="0" i="0" dirty="0">
                        <a:solidFill>
                          <a:schemeClr val="tx1"/>
                        </a:solidFill>
                      </a:endParaRPr>
                    </a:p>
                  </a:txBody>
                  <a:tcPr marT="27432" marB="27432"/>
                </a:tc>
                <a:tc>
                  <a:txBody>
                    <a:bodyPr/>
                    <a:lstStyle/>
                    <a:p>
                      <a:pPr algn="ctr"/>
                      <a:r>
                        <a:rPr lang="en-US" sz="800" b="0" i="0" dirty="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r>
                        <a:rPr lang="en-US" sz="800" b="1" i="0" dirty="0" smtClean="0">
                          <a:solidFill>
                            <a:schemeClr val="tx1"/>
                          </a:solidFill>
                        </a:rPr>
                        <a:t>Predictive Failure Analysis</a:t>
                      </a:r>
                      <a:endParaRPr lang="en-US" sz="800" b="1" i="0" dirty="0">
                        <a:solidFill>
                          <a:schemeClr val="tx1"/>
                        </a:solidFill>
                      </a:endParaRPr>
                    </a:p>
                  </a:txBody>
                  <a:tcPr marT="27432" marB="27432"/>
                </a:tc>
                <a:tc>
                  <a:txBody>
                    <a:bodyPr/>
                    <a:lstStyle/>
                    <a:p>
                      <a:pPr algn="ctr"/>
                      <a:endParaRPr lang="en-US" sz="800" b="0" i="0">
                        <a:solidFill>
                          <a:schemeClr val="tx1"/>
                        </a:solidFill>
                      </a:endParaRPr>
                    </a:p>
                  </a:txBody>
                  <a:tcPr marT="27432" marB="27432"/>
                </a:tc>
                <a:tc>
                  <a:txBody>
                    <a:bodyPr/>
                    <a:lstStyle/>
                    <a:p>
                      <a:pPr algn="ctr"/>
                      <a:endParaRPr lang="en-US" sz="800" b="0" i="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Processors</a:t>
                      </a:r>
                      <a:endParaRPr lang="en-US" sz="800" b="0" i="0" dirty="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Memory</a:t>
                      </a:r>
                      <a:endParaRPr lang="en-US" sz="800" b="0" i="0" dirty="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Hard disks</a:t>
                      </a:r>
                      <a:endParaRPr lang="en-US" sz="800" b="0" i="0" dirty="0">
                        <a:solidFill>
                          <a:schemeClr val="tx1"/>
                        </a:solidFill>
                      </a:endParaRPr>
                    </a:p>
                  </a:txBody>
                  <a:tcPr marT="27432" marB="27432"/>
                </a:tc>
                <a:tc>
                  <a:txBody>
                    <a:bodyPr/>
                    <a:lstStyle/>
                    <a:p>
                      <a:pPr algn="ctr"/>
                      <a:r>
                        <a:rPr lang="en-US" sz="800" b="0" i="0" dirty="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Voltage regulator</a:t>
                      </a:r>
                      <a:r>
                        <a:rPr lang="en-US" sz="800" b="0" i="0" baseline="0" dirty="0" smtClean="0">
                          <a:solidFill>
                            <a:schemeClr val="tx1"/>
                          </a:solidFill>
                        </a:rPr>
                        <a:t> modules</a:t>
                      </a:r>
                      <a:endParaRPr lang="en-US" sz="800" b="0" i="0" dirty="0">
                        <a:solidFill>
                          <a:schemeClr val="tx1"/>
                        </a:solidFill>
                      </a:endParaRPr>
                    </a:p>
                  </a:txBody>
                  <a:tcPr marT="27432" marB="27432"/>
                </a:tc>
                <a:tc>
                  <a:txBody>
                    <a:bodyPr/>
                    <a:lstStyle/>
                    <a:p>
                      <a:pPr algn="ctr"/>
                      <a:endParaRPr lang="en-US" sz="800" b="0" i="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PCIe</a:t>
                      </a:r>
                      <a:r>
                        <a:rPr lang="en-US" sz="800" b="0" i="0" baseline="0" dirty="0" smtClean="0">
                          <a:solidFill>
                            <a:schemeClr val="tx1"/>
                          </a:solidFill>
                        </a:rPr>
                        <a:t> slots</a:t>
                      </a:r>
                      <a:endParaRPr lang="en-US" sz="800" b="0" i="0" dirty="0">
                        <a:solidFill>
                          <a:schemeClr val="tx1"/>
                        </a:solidFill>
                      </a:endParaRPr>
                    </a:p>
                  </a:txBody>
                  <a:tcPr marT="27432" marB="27432"/>
                </a:tc>
                <a:tc>
                  <a:txBody>
                    <a:bodyPr/>
                    <a:lstStyle/>
                    <a:p>
                      <a:pPr algn="ctr"/>
                      <a:endParaRPr lang="en-US" sz="800" b="0" i="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Expansion cards</a:t>
                      </a:r>
                      <a:endParaRPr lang="en-US" sz="800" b="0" i="0" dirty="0">
                        <a:solidFill>
                          <a:schemeClr val="tx1"/>
                        </a:solidFill>
                      </a:endParaRPr>
                    </a:p>
                  </a:txBody>
                  <a:tcPr marT="27432" marB="27432"/>
                </a:tc>
                <a:tc>
                  <a:txBody>
                    <a:bodyPr/>
                    <a:lstStyle/>
                    <a:p>
                      <a:pPr algn="ctr"/>
                      <a:endParaRPr lang="en-US" sz="800" b="0" i="0">
                        <a:solidFill>
                          <a:schemeClr val="tx1"/>
                        </a:solidFill>
                      </a:endParaRPr>
                    </a:p>
                  </a:txBody>
                  <a:tcPr marT="27432" marB="27432"/>
                </a:tc>
                <a:tc>
                  <a:txBody>
                    <a:bodyPr/>
                    <a:lstStyle/>
                    <a:p>
                      <a:pPr algn="ctr"/>
                      <a:r>
                        <a:rPr lang="en-US" sz="800" b="0" i="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System battery</a:t>
                      </a:r>
                      <a:endParaRPr lang="en-US" sz="800" b="0" i="0" dirty="0">
                        <a:solidFill>
                          <a:schemeClr val="tx1"/>
                        </a:solidFill>
                      </a:endParaRPr>
                    </a:p>
                  </a:txBody>
                  <a:tcPr marT="27432" marB="27432"/>
                </a:tc>
                <a:tc>
                  <a:txBody>
                    <a:bodyPr/>
                    <a:lstStyle/>
                    <a:p>
                      <a:pPr algn="ctr"/>
                      <a:endParaRPr lang="en-US" sz="800" b="0" i="0">
                        <a:solidFill>
                          <a:schemeClr val="tx1"/>
                        </a:solidFill>
                      </a:endParaRPr>
                    </a:p>
                  </a:txBody>
                  <a:tcPr marT="27432" marB="27432"/>
                </a:tc>
                <a:tc>
                  <a:txBody>
                    <a:bodyPr/>
                    <a:lstStyle/>
                    <a:p>
                      <a:pPr algn="ctr"/>
                      <a:r>
                        <a:rPr lang="en-US" sz="800" b="0" i="0" dirty="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r h="128192">
                <a:tc>
                  <a:txBody>
                    <a:bodyPr/>
                    <a:lstStyle/>
                    <a:p>
                      <a:pPr marL="171450" indent="-171450">
                        <a:buFont typeface="Arial"/>
                        <a:buChar char="•"/>
                      </a:pPr>
                      <a:r>
                        <a:rPr lang="en-US" sz="800" b="0" i="0" dirty="0" smtClean="0">
                          <a:solidFill>
                            <a:schemeClr val="tx1"/>
                          </a:solidFill>
                        </a:rPr>
                        <a:t>All critical chassis components</a:t>
                      </a:r>
                      <a:endParaRPr lang="en-US" sz="800" b="0" i="0" dirty="0">
                        <a:solidFill>
                          <a:schemeClr val="tx1"/>
                        </a:solidFill>
                      </a:endParaRPr>
                    </a:p>
                  </a:txBody>
                  <a:tcPr marT="27432" marB="27432"/>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800" b="0" i="0" dirty="0" smtClean="0">
                          <a:solidFill>
                            <a:schemeClr val="tx1"/>
                          </a:solidFill>
                          <a:latin typeface="Zapf Dingbats"/>
                          <a:ea typeface="Zapf Dingbats"/>
                          <a:cs typeface="Zapf Dingbats"/>
                          <a:sym typeface="Zapf Dingbats"/>
                        </a:rPr>
                        <a:t>✔</a:t>
                      </a:r>
                      <a:endParaRPr lang="en-US" sz="800" b="0" i="0" dirty="0" smtClean="0">
                        <a:solidFill>
                          <a:schemeClr val="tx1"/>
                        </a:solidFill>
                      </a:endParaRPr>
                    </a:p>
                  </a:txBody>
                  <a:tcPr marT="27432" marB="27432"/>
                </a:tc>
                <a:tc>
                  <a:txBody>
                    <a:bodyPr/>
                    <a:lstStyle/>
                    <a:p>
                      <a:pPr algn="ctr"/>
                      <a:r>
                        <a:rPr lang="en-US" sz="800" b="0" i="0" dirty="0" smtClean="0">
                          <a:solidFill>
                            <a:schemeClr val="tx1"/>
                          </a:solidFill>
                          <a:latin typeface="Zapf Dingbats"/>
                          <a:ea typeface="Zapf Dingbats"/>
                          <a:cs typeface="Zapf Dingbats"/>
                          <a:sym typeface="Zapf Dingbats"/>
                        </a:rPr>
                        <a:t>✔</a:t>
                      </a:r>
                      <a:endParaRPr lang="en-US" sz="800" b="0" i="0" dirty="0">
                        <a:solidFill>
                          <a:schemeClr val="tx1"/>
                        </a:solidFill>
                      </a:endParaRPr>
                    </a:p>
                  </a:txBody>
                  <a:tcPr marT="27432" marB="27432"/>
                </a:tc>
              </a:tr>
            </a:tbl>
          </a:graphicData>
        </a:graphic>
      </p:graphicFrame>
    </p:spTree>
    <p:extLst>
      <p:ext uri="{BB962C8B-B14F-4D97-AF65-F5344CB8AC3E}">
        <p14:creationId xmlns:p14="http://schemas.microsoft.com/office/powerpoint/2010/main" val="260308443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altLang="zh-TW" dirty="0"/>
              <a:t>x</a:t>
            </a:r>
            <a:r>
              <a:rPr lang="en-US" altLang="zh-TW" dirty="0" smtClean="0"/>
              <a:t>86 System Feature Comparison</a:t>
            </a:r>
          </a:p>
        </p:txBody>
      </p:sp>
      <p:graphicFrame>
        <p:nvGraphicFramePr>
          <p:cNvPr id="203779" name="Group 3"/>
          <p:cNvGraphicFramePr>
            <a:graphicFrameLocks noGrp="1"/>
          </p:cNvGraphicFramePr>
          <p:nvPr>
            <p:ph idx="4294967295"/>
            <p:extLst>
              <p:ext uri="{D42A27DB-BD31-4B8C-83A1-F6EECF244321}">
                <p14:modId xmlns:p14="http://schemas.microsoft.com/office/powerpoint/2010/main" val="1204383148"/>
              </p:ext>
            </p:extLst>
          </p:nvPr>
        </p:nvGraphicFramePr>
        <p:xfrm>
          <a:off x="423320" y="1214438"/>
          <a:ext cx="8225363" cy="5056909"/>
        </p:xfrm>
        <a:graphic>
          <a:graphicData uri="http://schemas.openxmlformats.org/drawingml/2006/table">
            <a:tbl>
              <a:tblPr firstRow="1" firstCol="1">
                <a:tableStyleId>{5C22544A-7EE6-4342-B048-85BDC9FD1C3A}</a:tableStyleId>
              </a:tblPr>
              <a:tblGrid>
                <a:gridCol w="1033258"/>
                <a:gridCol w="1804059"/>
                <a:gridCol w="1804059"/>
                <a:gridCol w="263191"/>
                <a:gridCol w="1660398"/>
                <a:gridCol w="1660398"/>
              </a:tblGrid>
              <a:tr h="32786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800" b="1" i="0" u="none" strike="noStrike" cap="none" normalizeH="0" baseline="0" dirty="0" smtClean="0">
                        <a:ln>
                          <a:noFill/>
                        </a:ln>
                        <a:solidFill>
                          <a:schemeClr val="bg1"/>
                        </a:solidFill>
                        <a:effectLst/>
                        <a:latin typeface="+mn-lt"/>
                        <a:ea typeface="PMingLiU" pitchFamily="18" charset="-120"/>
                        <a:cs typeface="Geneva"/>
                      </a:endParaRPr>
                    </a:p>
                  </a:txBody>
                  <a:tcPr marL="92232" marR="92232" marT="45715" marB="45715" anchor="ctr" horzOverflow="overflow">
                    <a:solidFill>
                      <a:schemeClr val="bg1"/>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800" u="none" strike="noStrike" cap="none" normalizeH="0" baseline="0" dirty="0" smtClean="0">
                          <a:ln>
                            <a:noFill/>
                          </a:ln>
                          <a:effectLst/>
                        </a:rPr>
                        <a:t>HS23E       </a:t>
                      </a:r>
                      <a:r>
                        <a:rPr kumimoji="0" lang="en-US" altLang="zh-TW" sz="1800" u="none" strike="noStrike" cap="none" normalizeH="0" baseline="0" dirty="0" smtClean="0">
                          <a:ln>
                            <a:noFill/>
                          </a:ln>
                          <a:effectLst/>
                          <a:sym typeface="Wingdings" pitchFamily="2" charset="2"/>
                        </a:rPr>
                        <a:t>        </a:t>
                      </a:r>
                      <a:r>
                        <a:rPr kumimoji="0" lang="en-US" altLang="zh-TW" sz="1800" u="none" strike="noStrike" cap="none" normalizeH="0" baseline="0" dirty="0" smtClean="0">
                          <a:ln>
                            <a:noFill/>
                          </a:ln>
                          <a:effectLst/>
                        </a:rPr>
                        <a:t>x220</a:t>
                      </a:r>
                      <a:endParaRPr kumimoji="0" lang="en-US" altLang="zh-TW" sz="1800" b="1" i="0" u="none" strike="noStrike" cap="none" normalizeH="0" baseline="0" dirty="0" smtClean="0">
                        <a:ln>
                          <a:noFill/>
                        </a:ln>
                        <a:solidFill>
                          <a:schemeClr val="bg1"/>
                        </a:solidFill>
                        <a:effectLst/>
                        <a:latin typeface="+mn-lt"/>
                        <a:ea typeface="PMingLiU" pitchFamily="18" charset="-120"/>
                        <a:cs typeface="Geneva"/>
                      </a:endParaRPr>
                    </a:p>
                  </a:txBody>
                  <a:tcPr marL="92232" marR="92232" marT="45715" marB="45715" anchor="ctr" horzOverflow="overflow">
                    <a:solidFill>
                      <a:srgbClr val="0070C0"/>
                    </a:solidFill>
                  </a:tcPr>
                </a:tc>
                <a:tc h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400" b="1" i="0" u="none" strike="noStrike" cap="none" normalizeH="0" baseline="0" dirty="0" smtClean="0">
                        <a:ln>
                          <a:noFill/>
                        </a:ln>
                        <a:solidFill>
                          <a:schemeClr val="bg1"/>
                        </a:solidFill>
                        <a:effectLst/>
                        <a:latin typeface="+mn-lt"/>
                        <a:ea typeface="PMingLiU" pitchFamily="18" charset="-120"/>
                        <a:cs typeface="Geneva"/>
                      </a:endParaRPr>
                    </a:p>
                  </a:txBody>
                  <a:tcPr marL="91437" marR="91437" marT="45715" marB="45715" anchor="ctr" horzOverflow="overflow">
                    <a:solidFill>
                      <a:srgbClr val="002060"/>
                    </a:solidFill>
                  </a:tcPr>
                </a:tc>
                <a:tc rowSpan="1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800" b="1" i="0" u="none" strike="noStrike" cap="none" normalizeH="0" baseline="0" dirty="0" smtClean="0">
                        <a:ln>
                          <a:noFill/>
                        </a:ln>
                        <a:solidFill>
                          <a:schemeClr val="bg1"/>
                        </a:solidFill>
                        <a:effectLst/>
                        <a:latin typeface="+mn-lt"/>
                        <a:ea typeface="PMingLiU" pitchFamily="18" charset="-120"/>
                        <a:cs typeface="Geneva"/>
                      </a:endParaRPr>
                    </a:p>
                  </a:txBody>
                  <a:tcPr marL="92232" marR="92232" marT="45715" marB="45715" anchor="ctr" horzOverflow="overflow">
                    <a:solidFill>
                      <a:srgbClr val="0070C0"/>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800" u="none" strike="noStrike" cap="none" normalizeH="0" baseline="0" dirty="0" smtClean="0">
                          <a:ln>
                            <a:noFill/>
                          </a:ln>
                          <a:effectLst/>
                        </a:rPr>
                        <a:t>HS23       </a:t>
                      </a:r>
                      <a:r>
                        <a:rPr kumimoji="0" lang="en-US" altLang="zh-TW" sz="1800" u="none" strike="noStrike" cap="none" normalizeH="0" baseline="0" dirty="0" smtClean="0">
                          <a:ln>
                            <a:noFill/>
                          </a:ln>
                          <a:effectLst/>
                          <a:sym typeface="Wingdings" pitchFamily="2" charset="2"/>
                        </a:rPr>
                        <a:t>         </a:t>
                      </a:r>
                      <a:r>
                        <a:rPr kumimoji="0" lang="en-US" altLang="zh-TW" sz="1800" u="none" strike="noStrike" cap="none" normalizeH="0" baseline="0" dirty="0" smtClean="0">
                          <a:ln>
                            <a:noFill/>
                          </a:ln>
                          <a:effectLst/>
                        </a:rPr>
                        <a:t>x240</a:t>
                      </a:r>
                      <a:endParaRPr kumimoji="0" lang="en-US" altLang="zh-TW" sz="1800" b="1" i="0" u="none" strike="noStrike" cap="none" normalizeH="0" baseline="0" dirty="0" smtClean="0">
                        <a:ln>
                          <a:noFill/>
                        </a:ln>
                        <a:solidFill>
                          <a:schemeClr val="bg1"/>
                        </a:solidFill>
                        <a:effectLst/>
                        <a:latin typeface="+mn-lt"/>
                        <a:ea typeface="PMingLiU" pitchFamily="18" charset="-120"/>
                        <a:cs typeface="Geneva"/>
                      </a:endParaRPr>
                    </a:p>
                  </a:txBody>
                  <a:tcPr marL="92232" marR="92232" marT="45715" marB="45715" anchor="ctr" horzOverflow="overflow">
                    <a:solidFill>
                      <a:srgbClr val="0070C0"/>
                    </a:solidFill>
                  </a:tcPr>
                </a:tc>
                <a:tc h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400" b="1" i="0" u="none" strike="noStrike" cap="none" normalizeH="0" baseline="0" dirty="0" smtClean="0">
                        <a:ln>
                          <a:noFill/>
                        </a:ln>
                        <a:solidFill>
                          <a:schemeClr val="bg1"/>
                        </a:solidFill>
                        <a:effectLst/>
                        <a:latin typeface="+mn-lt"/>
                        <a:ea typeface="PMingLiU" pitchFamily="18" charset="-120"/>
                        <a:cs typeface="Geneva"/>
                      </a:endParaRPr>
                    </a:p>
                  </a:txBody>
                  <a:tcPr marL="91437" marR="91437" marT="45715" marB="45715" anchor="ctr" horzOverflow="overflow">
                    <a:solidFill>
                      <a:srgbClr val="002060"/>
                    </a:solidFill>
                  </a:tcPr>
                </a:tc>
              </a:tr>
              <a:tr h="38251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100" u="none" strike="noStrike" cap="none" normalizeH="0" baseline="0" dirty="0" smtClean="0">
                          <a:ln>
                            <a:noFill/>
                          </a:ln>
                          <a:effectLst/>
                        </a:rPr>
                        <a:t>Processors </a:t>
                      </a:r>
                      <a:endParaRPr kumimoji="0" lang="en-US" altLang="zh-TW" sz="11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2-Socket Intel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 Sandy Bridge - EN</a:t>
                      </a:r>
                      <a:endParaRPr kumimoji="0" lang="en-US" altLang="zh-TW" sz="1000" b="0" i="0" u="none" strike="noStrike" cap="none" normalizeH="0" baseline="0" dirty="0" smtClean="0">
                        <a:ln>
                          <a:noFill/>
                        </a:ln>
                        <a:solidFill>
                          <a:srgbClr val="0033CC"/>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2-Socket Intel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 Sandy Bridge - EN</a:t>
                      </a:r>
                      <a:endParaRPr kumimoji="0" lang="en-US" altLang="zh-TW" sz="1000" b="0" i="0" u="none" strike="noStrike" cap="none" normalizeH="0" baseline="0" smtClean="0">
                        <a:ln>
                          <a:noFill/>
                        </a:ln>
                        <a:solidFill>
                          <a:srgbClr val="0033CC"/>
                        </a:solidFill>
                        <a:effectLst/>
                        <a:latin typeface="+mn-lt"/>
                        <a:ea typeface="PMingLiU" pitchFamily="18" charset="-120"/>
                        <a:cs typeface="Geneva"/>
                      </a:endParaRPr>
                    </a:p>
                  </a:txBody>
                  <a:tcPr marL="92232" marR="92232" marT="45715" marB="45715" anchor="ctr" horzOverflow="overflow"/>
                </a:tc>
                <a:tc v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1437" marR="91437"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2-Socket Intel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 Sandy Bridge - EP</a:t>
                      </a:r>
                      <a:endParaRPr kumimoji="0" lang="en-US" altLang="zh-TW" sz="1000" b="0" i="0" u="none" strike="noStrike" cap="none" normalizeH="0" baseline="0" dirty="0" smtClean="0">
                        <a:ln>
                          <a:noFill/>
                        </a:ln>
                        <a:solidFill>
                          <a:srgbClr val="0033CC"/>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2-Socket Intel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 Sandy Bridge - EP</a:t>
                      </a:r>
                      <a:endParaRPr kumimoji="0" lang="en-US" altLang="zh-TW" sz="1000" b="0" i="0" u="none" strike="noStrike" cap="none" normalizeH="0" baseline="0" dirty="0" smtClean="0">
                        <a:ln>
                          <a:noFill/>
                        </a:ln>
                        <a:solidFill>
                          <a:srgbClr val="0033CC"/>
                        </a:solidFill>
                        <a:effectLst/>
                        <a:latin typeface="+mn-lt"/>
                        <a:ea typeface="PMingLiU" pitchFamily="18" charset="-120"/>
                        <a:cs typeface="Geneva"/>
                      </a:endParaRPr>
                    </a:p>
                  </a:txBody>
                  <a:tcPr marL="92232" marR="92232" marT="45715" marB="45715" anchor="ctr" horzOverflow="overflow"/>
                </a:tc>
              </a:tr>
              <a:tr h="38251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100" u="none" strike="noStrike" cap="none" normalizeH="0" baseline="0" smtClean="0">
                          <a:ln>
                            <a:noFill/>
                          </a:ln>
                          <a:effectLst/>
                        </a:rPr>
                        <a:t>Form Factor</a:t>
                      </a:r>
                      <a:endParaRPr kumimoji="0" lang="en-US" altLang="zh-TW" sz="11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30 mm</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Standard width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Single height</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v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1437" marR="91437"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30 mm</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Standard width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Single height</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r>
              <a:tr h="53279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100" u="none" strike="noStrike" cap="none" normalizeH="0" baseline="0" smtClean="0">
                          <a:ln>
                            <a:noFill/>
                          </a:ln>
                          <a:effectLst/>
                        </a:rPr>
                        <a:t># of DIMMs</a:t>
                      </a:r>
                      <a:endParaRPr kumimoji="0" lang="en-US" altLang="zh-TW" sz="11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12 DIMMs / DDR3 VLP</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192GB Max</a:t>
                      </a:r>
                      <a:endParaRPr kumimoji="0" lang="en-US" altLang="zh-TW" sz="10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12 DIMMs / DDR3 LP</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192GB Max (assuming 16GB)</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v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1437" marR="91437"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16 DIMMs / DDR3 VLP</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256GB Max</a:t>
                      </a:r>
                      <a:endParaRPr kumimoji="0" lang="en-US" altLang="zh-TW" sz="10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24 DIMMs / DDR3 LP</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768GB Max (assuming 32GB)</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r>
              <a:tr h="38251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100" u="none" strike="noStrike" cap="none" normalizeH="0" baseline="0" smtClean="0">
                          <a:ln>
                            <a:noFill/>
                          </a:ln>
                          <a:effectLst/>
                        </a:rPr>
                        <a:t># HDDs / Type</a:t>
                      </a:r>
                      <a:endParaRPr kumimoji="0" lang="en-US" altLang="zh-TW" sz="11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2 x HS 2.5”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(SAS/SATA/SSD)</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2 x HS 2.5”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(SAS/SATA/SSD)</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v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1437" marR="91437"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2 x HS 2.5”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(SAS/SATA/SSD)</a:t>
                      </a:r>
                      <a:endParaRPr kumimoji="0" lang="en-US" altLang="zh-TW" sz="10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2 x HS 2.5”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(SAS/SATA/SSD)</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r>
              <a:tr h="59228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100" u="none" strike="noStrike" cap="none" normalizeH="0" baseline="0" smtClean="0">
                          <a:ln>
                            <a:noFill/>
                          </a:ln>
                          <a:effectLst/>
                        </a:rPr>
                        <a:t>SAS Controller</a:t>
                      </a:r>
                      <a:endParaRPr kumimoji="0" lang="en-US" altLang="zh-TW" sz="11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 LSI SW SATA RAID</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 H1135 LSI2004 </a:t>
                      </a:r>
                      <a:r>
                        <a:rPr kumimoji="0" lang="en-US" altLang="zh-TW" sz="1000" u="none" strike="noStrike" cap="none" normalizeH="0" baseline="0" dirty="0" err="1" smtClean="0">
                          <a:ln>
                            <a:noFill/>
                          </a:ln>
                          <a:effectLst/>
                        </a:rPr>
                        <a:t>CIOv</a:t>
                      </a:r>
                      <a:endParaRPr kumimoji="0" lang="en-US" altLang="zh-TW" sz="10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-LSI SW SATA RAID</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 H1135 LSI2004 </a:t>
                      </a:r>
                      <a:r>
                        <a:rPr kumimoji="0" lang="en-US" altLang="zh-TW" sz="1000" u="none" strike="noStrike" cap="none" normalizeH="0" baseline="0" dirty="0" err="1" smtClean="0">
                          <a:ln>
                            <a:noFill/>
                          </a:ln>
                          <a:effectLst/>
                        </a:rPr>
                        <a:t>CIOv</a:t>
                      </a:r>
                      <a:endParaRPr kumimoji="0" lang="en-US" altLang="zh-TW" sz="10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  M5115 </a:t>
                      </a:r>
                      <a:r>
                        <a:rPr kumimoji="0" lang="en-US" altLang="zh-TW" sz="1000" u="none" strike="noStrike" cap="none" normalizeH="0" baseline="0" dirty="0" err="1" smtClean="0">
                          <a:ln>
                            <a:noFill/>
                          </a:ln>
                          <a:effectLst/>
                        </a:rPr>
                        <a:t>Mezz</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vMerge="1">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TW" sz="1000" b="0" i="0" u="none" strike="noStrike" cap="none" normalizeH="0" baseline="0" dirty="0" smtClean="0">
                        <a:ln>
                          <a:noFill/>
                        </a:ln>
                        <a:solidFill>
                          <a:srgbClr val="0033CC"/>
                        </a:solidFill>
                        <a:effectLst/>
                        <a:latin typeface="+mn-lt"/>
                        <a:ea typeface="PMingLiU" pitchFamily="18" charset="-120"/>
                        <a:cs typeface="Geneva"/>
                      </a:endParaRPr>
                    </a:p>
                  </a:txBody>
                  <a:tcPr marL="91437" marR="91437"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 LSI2004 (SATA &amp; SAS)</a:t>
                      </a: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 LSI2004 Down</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 M5115 </a:t>
                      </a:r>
                      <a:r>
                        <a:rPr kumimoji="0" lang="en-US" altLang="zh-TW" sz="1000" u="none" strike="noStrike" cap="none" normalizeH="0" baseline="0" dirty="0" err="1" smtClean="0">
                          <a:ln>
                            <a:noFill/>
                          </a:ln>
                          <a:effectLst/>
                        </a:rPr>
                        <a:t>Mezz</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r>
              <a:tr h="53279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100" u="none" strike="noStrike" cap="none" normalizeH="0" baseline="0" smtClean="0">
                          <a:ln>
                            <a:noFill/>
                          </a:ln>
                          <a:effectLst/>
                        </a:rPr>
                        <a:t>Embedded Hypervisor</a:t>
                      </a:r>
                      <a:endParaRPr kumimoji="0" lang="en-US" altLang="zh-TW" sz="11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1x Flash Key ESXi</a:t>
                      </a:r>
                      <a:endParaRPr kumimoji="0" lang="en-US" altLang="zh-TW" sz="10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2x Flash Key </a:t>
                      </a:r>
                      <a:r>
                        <a:rPr kumimoji="0" lang="en-US" altLang="zh-TW" sz="1000" u="none" strike="noStrike" cap="none" normalizeH="0" baseline="0" dirty="0" err="1" smtClean="0">
                          <a:ln>
                            <a:noFill/>
                          </a:ln>
                          <a:effectLst/>
                        </a:rPr>
                        <a:t>ESXi</a:t>
                      </a:r>
                      <a:endParaRPr kumimoji="0" lang="en-US" altLang="zh-TW" sz="10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1x Front Access USB Key</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v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1437" marR="91437"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1x Flash Key ESXi</a:t>
                      </a:r>
                      <a:endParaRPr kumimoji="0" lang="en-US" altLang="zh-TW" sz="10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2x Flash Key </a:t>
                      </a:r>
                      <a:r>
                        <a:rPr kumimoji="0" lang="en-US" altLang="zh-TW" sz="1000" u="none" strike="noStrike" cap="none" normalizeH="0" baseline="0" dirty="0" err="1" smtClean="0">
                          <a:ln>
                            <a:noFill/>
                          </a:ln>
                          <a:effectLst/>
                        </a:rPr>
                        <a:t>ESXi</a:t>
                      </a:r>
                      <a:endParaRPr kumimoji="0" lang="en-US" altLang="zh-TW" sz="10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1x Front Access USB Key</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r>
              <a:tr h="38251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100" u="none" strike="noStrike" cap="none" normalizeH="0" baseline="0" smtClean="0">
                          <a:ln>
                            <a:noFill/>
                          </a:ln>
                          <a:effectLst/>
                        </a:rPr>
                        <a:t>Ethernet</a:t>
                      </a:r>
                      <a:endParaRPr kumimoji="0" lang="en-US" altLang="zh-TW" sz="11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anchorCtr="1"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Broadcom BCM5718 B0</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Dual 1Gb</a:t>
                      </a:r>
                      <a:endParaRPr kumimoji="0" lang="en-US" altLang="zh-TW" sz="1000" b="0" i="0" u="none" strike="noStrike" cap="none" normalizeH="0" baseline="0" smtClean="0">
                        <a:ln>
                          <a:noFill/>
                        </a:ln>
                        <a:solidFill>
                          <a:srgbClr val="FF0000"/>
                        </a:solidFill>
                        <a:effectLst/>
                        <a:latin typeface="+mn-lt"/>
                        <a:ea typeface="PMingLiU" pitchFamily="18" charset="-120"/>
                        <a:cs typeface="Geneva"/>
                      </a:endParaRPr>
                    </a:p>
                  </a:txBody>
                  <a:tcPr marL="92232" marR="92232" marT="45715" marB="45715" anchor="ctr" anchorCtr="1"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Broadcom BCM5718 B0</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Dual 1Gb</a:t>
                      </a:r>
                      <a:endParaRPr kumimoji="0" lang="en-US" altLang="zh-TW" sz="1000" b="0" i="0" u="none" strike="noStrike" cap="none" normalizeH="0" baseline="0" dirty="0" smtClean="0">
                        <a:ln>
                          <a:noFill/>
                        </a:ln>
                        <a:solidFill>
                          <a:srgbClr val="FF0000"/>
                        </a:solidFill>
                        <a:effectLst/>
                        <a:latin typeface="+mn-lt"/>
                        <a:ea typeface="PMingLiU" pitchFamily="18" charset="-120"/>
                        <a:cs typeface="Geneva"/>
                      </a:endParaRPr>
                    </a:p>
                  </a:txBody>
                  <a:tcPr marL="92232" marR="92232" marT="45715" marB="45715" anchor="ctr" anchorCtr="1" horzOverflow="overflow"/>
                </a:tc>
                <a:tc v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000" b="0" i="0" u="none" strike="noStrike" cap="none" normalizeH="0" baseline="0" dirty="0" smtClean="0">
                        <a:ln>
                          <a:noFill/>
                        </a:ln>
                        <a:solidFill>
                          <a:srgbClr val="0033CC"/>
                        </a:solidFill>
                        <a:effectLst/>
                        <a:latin typeface="+mn-lt"/>
                        <a:ea typeface="PMingLiU" pitchFamily="18" charset="-120"/>
                        <a:cs typeface="Geneva"/>
                      </a:endParaRPr>
                    </a:p>
                  </a:txBody>
                  <a:tcPr marL="91437" marR="91437" marT="45715" marB="45715" anchorCtr="1"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Server Engines BE3</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Dual 10Gb/1Gb</a:t>
                      </a:r>
                      <a:endParaRPr kumimoji="0" lang="en-US" altLang="zh-TW" sz="1000" b="0" i="0" u="none" strike="noStrike" cap="none" normalizeH="0" baseline="0" smtClean="0">
                        <a:ln>
                          <a:noFill/>
                        </a:ln>
                        <a:solidFill>
                          <a:srgbClr val="0033CC"/>
                        </a:solidFill>
                        <a:effectLst/>
                        <a:latin typeface="+mn-lt"/>
                        <a:ea typeface="PMingLiU" pitchFamily="18" charset="-120"/>
                        <a:cs typeface="Geneva"/>
                      </a:endParaRPr>
                    </a:p>
                  </a:txBody>
                  <a:tcPr marL="92232" marR="92232" marT="45715" marB="45715" anchor="ctr" anchorCtr="1"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Server Engines BE3</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err="1" smtClean="0">
                          <a:ln>
                            <a:noFill/>
                          </a:ln>
                          <a:effectLst/>
                        </a:rPr>
                        <a:t>Dualport</a:t>
                      </a:r>
                      <a:r>
                        <a:rPr kumimoji="0" lang="en-US" altLang="zh-TW" sz="1000" u="none" strike="noStrike" cap="none" normalizeH="0" baseline="0" dirty="0" smtClean="0">
                          <a:ln>
                            <a:noFill/>
                          </a:ln>
                          <a:effectLst/>
                        </a:rPr>
                        <a:t> 10Gb </a:t>
                      </a:r>
                      <a:r>
                        <a:rPr kumimoji="0" lang="en-US" altLang="zh-TW" sz="1000" u="none" strike="noStrike" cap="none" normalizeH="0" baseline="0" dirty="0" err="1" smtClean="0">
                          <a:ln>
                            <a:noFill/>
                          </a:ln>
                          <a:effectLst/>
                        </a:rPr>
                        <a:t>vNIC</a:t>
                      </a:r>
                      <a:endParaRPr kumimoji="0" lang="en-US" altLang="zh-TW" sz="1000" b="0" i="0" u="none" strike="noStrike" cap="none" normalizeH="0" baseline="0" dirty="0" smtClean="0">
                        <a:ln>
                          <a:noFill/>
                        </a:ln>
                        <a:solidFill>
                          <a:srgbClr val="0033CC"/>
                        </a:solidFill>
                        <a:effectLst/>
                        <a:latin typeface="+mn-lt"/>
                        <a:ea typeface="PMingLiU" pitchFamily="18" charset="-120"/>
                        <a:cs typeface="Geneva"/>
                      </a:endParaRPr>
                    </a:p>
                  </a:txBody>
                  <a:tcPr marL="92232" marR="92232" marT="45715" marB="45715" anchor="ctr" anchorCtr="1" horzOverflow="overflow"/>
                </a:tc>
              </a:tr>
              <a:tr h="38251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100" u="none" strike="noStrike" cap="none" normalizeH="0" baseline="0" smtClean="0">
                          <a:ln>
                            <a:noFill/>
                          </a:ln>
                          <a:effectLst/>
                        </a:rPr>
                        <a:t>I/O Expansion</a:t>
                      </a:r>
                      <a:endParaRPr kumimoji="0" lang="en-US" altLang="zh-TW" sz="11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1x CIOv</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1x CFFh</a:t>
                      </a:r>
                      <a:endParaRPr kumimoji="0" lang="en-US" altLang="zh-TW" sz="1000" b="0" i="0" u="none" strike="noStrike" cap="none" normalizeH="0" baseline="0" smtClean="0">
                        <a:ln>
                          <a:noFill/>
                        </a:ln>
                        <a:solidFill>
                          <a:srgbClr val="0033CC"/>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2x </a:t>
                      </a:r>
                      <a:r>
                        <a:rPr kumimoji="0" lang="en-US" altLang="zh-TW" sz="1000" u="none" strike="noStrike" cap="none" normalizeH="0" baseline="0" dirty="0" err="1" smtClean="0">
                          <a:ln>
                            <a:noFill/>
                          </a:ln>
                          <a:effectLst/>
                        </a:rPr>
                        <a:t>Mezz</a:t>
                      </a:r>
                      <a:r>
                        <a:rPr kumimoji="0" lang="en-US" altLang="zh-TW" sz="1000" u="none" strike="noStrike" cap="none" normalizeH="0" baseline="0" dirty="0" smtClean="0">
                          <a:ln>
                            <a:noFill/>
                          </a:ln>
                          <a:effectLst/>
                        </a:rPr>
                        <a:t> (x8/x4 + x4)</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1x ETE (x16)</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v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000" b="0" i="0" u="none" strike="noStrike" cap="none" normalizeH="0" baseline="0" dirty="0" smtClean="0">
                        <a:ln>
                          <a:noFill/>
                        </a:ln>
                        <a:solidFill>
                          <a:srgbClr val="0033CC"/>
                        </a:solidFill>
                        <a:effectLst/>
                        <a:latin typeface="+mn-lt"/>
                        <a:ea typeface="PMingLiU" pitchFamily="18" charset="-120"/>
                        <a:cs typeface="Geneva"/>
                      </a:endParaRPr>
                    </a:p>
                  </a:txBody>
                  <a:tcPr marL="91437" marR="91437"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1x CIOv</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1x CFFh/CFFL</a:t>
                      </a:r>
                      <a:endParaRPr kumimoji="0" lang="en-US" altLang="zh-TW" sz="1000" b="0" i="0" u="none" strike="noStrike" cap="none" normalizeH="0" baseline="0" smtClean="0">
                        <a:ln>
                          <a:noFill/>
                        </a:ln>
                        <a:solidFill>
                          <a:srgbClr val="0033CC"/>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2x </a:t>
                      </a:r>
                      <a:r>
                        <a:rPr kumimoji="0" lang="en-US" altLang="zh-TW" sz="1000" u="none" strike="noStrike" cap="none" normalizeH="0" baseline="0" dirty="0" err="1" smtClean="0">
                          <a:ln>
                            <a:noFill/>
                          </a:ln>
                          <a:effectLst/>
                        </a:rPr>
                        <a:t>Mezz</a:t>
                      </a:r>
                      <a:r>
                        <a:rPr kumimoji="0" lang="en-US" altLang="zh-TW" sz="1000" u="none" strike="noStrike" cap="none" normalizeH="0" baseline="0" dirty="0" smtClean="0">
                          <a:ln>
                            <a:noFill/>
                          </a:ln>
                          <a:effectLst/>
                        </a:rPr>
                        <a:t> (x16 + x8)</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1x ETE (x16)</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r>
              <a:tr h="38251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100" u="none" strike="noStrike" cap="none" normalizeH="0" baseline="0" smtClean="0">
                          <a:ln>
                            <a:noFill/>
                          </a:ln>
                          <a:effectLst/>
                        </a:rPr>
                        <a:t>Chassis Supported</a:t>
                      </a:r>
                      <a:endParaRPr kumimoji="0" lang="en-US" altLang="zh-TW" sz="11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BCH-R, BCS, BCHT,</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BCE-R*</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Flex Chassis</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v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1437" marR="91437"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BCH-R, BCS, BCHT,</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smtClean="0">
                          <a:ln>
                            <a:noFill/>
                          </a:ln>
                          <a:effectLst/>
                        </a:rPr>
                        <a:t>BCE-R*</a:t>
                      </a:r>
                      <a:endParaRPr kumimoji="0" lang="en-US" altLang="zh-TW" sz="1000" b="0" i="0" u="none" strike="noStrike" cap="none" normalizeH="0" baseline="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Flex Chassis</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r>
              <a:tr h="53279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100" u="none" strike="noStrike" cap="none" normalizeH="0" baseline="0" dirty="0" smtClean="0">
                          <a:ln>
                            <a:noFill/>
                          </a:ln>
                          <a:effectLst/>
                        </a:rPr>
                        <a:t>Power</a:t>
                      </a:r>
                      <a:endParaRPr kumimoji="0" lang="en-US" altLang="zh-TW" sz="11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AEM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a:t>
                      </a:r>
                      <a:r>
                        <a:rPr kumimoji="0" lang="en-US" altLang="zh-TW" sz="1000" u="none" strike="noStrike" cap="none" normalizeH="0" baseline="0" dirty="0" err="1" smtClean="0">
                          <a:ln>
                            <a:noFill/>
                          </a:ln>
                          <a:effectLst/>
                        </a:rPr>
                        <a:t>Pstate</a:t>
                      </a:r>
                      <a:r>
                        <a:rPr kumimoji="0" lang="en-US" altLang="zh-TW" sz="1000" u="none" strike="noStrike" cap="none" normalizeH="0" baseline="0" dirty="0" smtClean="0">
                          <a:ln>
                            <a:noFill/>
                          </a:ln>
                          <a:effectLst/>
                        </a:rPr>
                        <a:t> capping,</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Power </a:t>
                      </a:r>
                      <a:r>
                        <a:rPr kumimoji="0" lang="en-US" altLang="zh-TW" sz="1000" u="none" strike="noStrike" cap="none" normalizeH="0" baseline="0" dirty="0" err="1" smtClean="0">
                          <a:ln>
                            <a:noFill/>
                          </a:ln>
                          <a:effectLst/>
                        </a:rPr>
                        <a:t>Maximizer</a:t>
                      </a:r>
                      <a:r>
                        <a:rPr kumimoji="0" lang="en-US" altLang="zh-TW" sz="1000" u="none" strike="noStrike" cap="none" normalizeH="0" baseline="0" dirty="0" smtClean="0">
                          <a:ln>
                            <a:noFill/>
                          </a:ln>
                          <a:effectLst/>
                        </a:rPr>
                        <a:t>)</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AEM</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a:t>
                      </a:r>
                      <a:r>
                        <a:rPr kumimoji="0" lang="en-US" altLang="zh-TW" sz="1000" u="none" strike="noStrike" cap="none" normalizeH="0" baseline="0" dirty="0" err="1" smtClean="0">
                          <a:ln>
                            <a:noFill/>
                          </a:ln>
                          <a:effectLst/>
                        </a:rPr>
                        <a:t>Pstate</a:t>
                      </a:r>
                      <a:r>
                        <a:rPr kumimoji="0" lang="en-US" altLang="zh-TW" sz="1000" u="none" strike="noStrike" cap="none" normalizeH="0" baseline="0" dirty="0" smtClean="0">
                          <a:ln>
                            <a:noFill/>
                          </a:ln>
                          <a:effectLst/>
                        </a:rPr>
                        <a:t> capping,</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Power </a:t>
                      </a:r>
                      <a:r>
                        <a:rPr kumimoji="0" lang="en-US" altLang="zh-TW" sz="1000" u="none" strike="noStrike" cap="none" normalizeH="0" baseline="0" dirty="0" err="1" smtClean="0">
                          <a:ln>
                            <a:noFill/>
                          </a:ln>
                          <a:effectLst/>
                        </a:rPr>
                        <a:t>Maximizer</a:t>
                      </a:r>
                      <a:r>
                        <a:rPr kumimoji="0" lang="en-US" altLang="zh-TW" sz="1000" u="none" strike="noStrike" cap="none" normalizeH="0" baseline="0" dirty="0" smtClean="0">
                          <a:ln>
                            <a:noFill/>
                          </a:ln>
                          <a:effectLst/>
                        </a:rPr>
                        <a:t>)</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v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1437" marR="91437" marT="45715" marB="45715" anchor="ctr" horzOverflow="overflow">
                    <a:solidFill>
                      <a:srgbClr val="007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AEM</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a:t>
                      </a:r>
                      <a:r>
                        <a:rPr kumimoji="0" lang="en-US" altLang="zh-TW" sz="1000" u="none" strike="noStrike" cap="none" normalizeH="0" baseline="0" dirty="0" err="1" smtClean="0">
                          <a:ln>
                            <a:noFill/>
                          </a:ln>
                          <a:effectLst/>
                        </a:rPr>
                        <a:t>Pstate</a:t>
                      </a:r>
                      <a:r>
                        <a:rPr kumimoji="0" lang="en-US" altLang="zh-TW" sz="1000" u="none" strike="noStrike" cap="none" normalizeH="0" baseline="0" dirty="0" smtClean="0">
                          <a:ln>
                            <a:noFill/>
                          </a:ln>
                          <a:effectLst/>
                        </a:rPr>
                        <a:t> capping, Power </a:t>
                      </a:r>
                      <a:r>
                        <a:rPr kumimoji="0" lang="en-US" altLang="zh-TW" sz="1000" u="none" strike="noStrike" cap="none" normalizeH="0" baseline="0" dirty="0" err="1" smtClean="0">
                          <a:ln>
                            <a:noFill/>
                          </a:ln>
                          <a:effectLst/>
                        </a:rPr>
                        <a:t>Maximizer</a:t>
                      </a:r>
                      <a:r>
                        <a:rPr kumimoji="0" lang="en-US" altLang="zh-TW" sz="1000" u="none" strike="noStrike" cap="none" normalizeH="0" baseline="0" dirty="0" smtClean="0">
                          <a:ln>
                            <a:noFill/>
                          </a:ln>
                          <a:effectLst/>
                        </a:rPr>
                        <a:t>)</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AEM</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000" u="none" strike="noStrike" cap="none" normalizeH="0" baseline="0" dirty="0" smtClean="0">
                          <a:ln>
                            <a:noFill/>
                          </a:ln>
                          <a:effectLst/>
                        </a:rPr>
                        <a:t>(</a:t>
                      </a:r>
                      <a:r>
                        <a:rPr kumimoji="0" lang="en-US" altLang="zh-TW" sz="1000" u="none" strike="noStrike" cap="none" normalizeH="0" baseline="0" dirty="0" err="1" smtClean="0">
                          <a:ln>
                            <a:noFill/>
                          </a:ln>
                          <a:effectLst/>
                        </a:rPr>
                        <a:t>Pstate</a:t>
                      </a:r>
                      <a:r>
                        <a:rPr kumimoji="0" lang="en-US" altLang="zh-TW" sz="1000" u="none" strike="noStrike" cap="none" normalizeH="0" baseline="0" dirty="0" smtClean="0">
                          <a:ln>
                            <a:noFill/>
                          </a:ln>
                          <a:effectLst/>
                        </a:rPr>
                        <a:t> capping, Power </a:t>
                      </a:r>
                      <a:r>
                        <a:rPr kumimoji="0" lang="en-US" altLang="zh-TW" sz="1000" u="none" strike="noStrike" cap="none" normalizeH="0" baseline="0" dirty="0" err="1" smtClean="0">
                          <a:ln>
                            <a:noFill/>
                          </a:ln>
                          <a:effectLst/>
                        </a:rPr>
                        <a:t>Maximizer</a:t>
                      </a:r>
                      <a:r>
                        <a:rPr kumimoji="0" lang="en-US" altLang="zh-TW" sz="1000" u="none" strike="noStrike" cap="none" normalizeH="0" baseline="0" dirty="0" smtClean="0">
                          <a:ln>
                            <a:noFill/>
                          </a:ln>
                          <a:effectLst/>
                        </a:rPr>
                        <a:t>)</a:t>
                      </a:r>
                      <a:endParaRPr kumimoji="0" lang="en-US" altLang="zh-TW" sz="1000" b="0" i="0" u="none" strike="noStrike" cap="none" normalizeH="0" baseline="0" dirty="0" smtClean="0">
                        <a:ln>
                          <a:noFill/>
                        </a:ln>
                        <a:solidFill>
                          <a:schemeClr val="tx1"/>
                        </a:solidFill>
                        <a:effectLst/>
                        <a:latin typeface="+mn-lt"/>
                        <a:ea typeface="PMingLiU" pitchFamily="18" charset="-120"/>
                        <a:cs typeface="Geneva"/>
                      </a:endParaRPr>
                    </a:p>
                  </a:txBody>
                  <a:tcPr marL="92232" marR="92232" marT="45715" marB="45715" anchor="ctr" horzOverflow="overflow"/>
                </a:tc>
              </a:tr>
            </a:tbl>
          </a:graphicData>
        </a:graphic>
      </p:graphicFrame>
      <p:sp>
        <p:nvSpPr>
          <p:cNvPr id="2" name="TextBox 1"/>
          <p:cNvSpPr txBox="1"/>
          <p:nvPr/>
        </p:nvSpPr>
        <p:spPr>
          <a:xfrm>
            <a:off x="609600" y="6400800"/>
            <a:ext cx="2514600" cy="253916"/>
          </a:xfrm>
          <a:prstGeom prst="rect">
            <a:avLst/>
          </a:prstGeom>
          <a:noFill/>
        </p:spPr>
        <p:txBody>
          <a:bodyPr wrap="square" rtlCol="0">
            <a:spAutoFit/>
          </a:bodyPr>
          <a:lstStyle/>
          <a:p>
            <a:r>
              <a:rPr lang="en-US" sz="1050" dirty="0" smtClean="0"/>
              <a:t>* Thermal Restrictions may apply</a:t>
            </a:r>
            <a:endParaRPr lang="en-US" sz="1050" dirty="0"/>
          </a:p>
        </p:txBody>
      </p:sp>
    </p:spTree>
    <p:extLst>
      <p:ext uri="{BB962C8B-B14F-4D97-AF65-F5344CB8AC3E}">
        <p14:creationId xmlns:p14="http://schemas.microsoft.com/office/powerpoint/2010/main" val="6417250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Best Infrastructure Management</a:t>
            </a:r>
            <a:endParaRPr lang="en-US" dirty="0"/>
          </a:p>
        </p:txBody>
      </p:sp>
      <p:sp>
        <p:nvSpPr>
          <p:cNvPr id="4" name="Content Placeholder 3"/>
          <p:cNvSpPr>
            <a:spLocks noGrp="1"/>
          </p:cNvSpPr>
          <p:nvPr>
            <p:ph sz="half" idx="4294967295"/>
          </p:nvPr>
        </p:nvSpPr>
        <p:spPr>
          <a:xfrm>
            <a:off x="275164" y="1212321"/>
            <a:ext cx="3947584" cy="3825345"/>
          </a:xfrm>
        </p:spPr>
        <p:txBody>
          <a:bodyPr>
            <a:normAutofit fontScale="77500" lnSpcReduction="20000"/>
          </a:bodyPr>
          <a:lstStyle/>
          <a:p>
            <a:r>
              <a:rPr lang="en-US" dirty="0" smtClean="0"/>
              <a:t> Flex System management can be</a:t>
            </a:r>
          </a:p>
          <a:p>
            <a:pPr lvl="1"/>
            <a:r>
              <a:rPr lang="en-US" dirty="0" smtClean="0"/>
              <a:t>Hardware Only</a:t>
            </a:r>
          </a:p>
          <a:p>
            <a:pPr lvl="1"/>
            <a:r>
              <a:rPr lang="en-US" dirty="0" smtClean="0"/>
              <a:t>Workloads and Pools of Resources</a:t>
            </a:r>
          </a:p>
          <a:p>
            <a:pPr lvl="1"/>
            <a:r>
              <a:rPr lang="en-US" dirty="0" smtClean="0"/>
              <a:t>Multiple Chassis Management </a:t>
            </a:r>
          </a:p>
          <a:p>
            <a:pPr lvl="1"/>
            <a:r>
              <a:rPr lang="en-US" dirty="0" smtClean="0"/>
              <a:t>Virtualization Hypervisor Management</a:t>
            </a:r>
          </a:p>
          <a:p>
            <a:pPr lvl="1"/>
            <a:r>
              <a:rPr lang="en-US" dirty="0" smtClean="0"/>
              <a:t>Automated OS Deployment</a:t>
            </a:r>
          </a:p>
          <a:p>
            <a:endParaRPr lang="en-US" dirty="0" smtClean="0"/>
          </a:p>
          <a:p>
            <a:r>
              <a:rPr lang="en-US" dirty="0" smtClean="0"/>
              <a:t>BladeCenter</a:t>
            </a:r>
          </a:p>
          <a:p>
            <a:pPr lvl="1"/>
            <a:r>
              <a:rPr lang="en-US" dirty="0" smtClean="0"/>
              <a:t>Hardware only management</a:t>
            </a:r>
          </a:p>
          <a:p>
            <a:pPr lvl="1"/>
            <a:r>
              <a:rPr lang="en-US" dirty="0" smtClean="0"/>
              <a:t>No workload management</a:t>
            </a:r>
          </a:p>
          <a:p>
            <a:pPr lvl="1"/>
            <a:r>
              <a:rPr lang="en-US" dirty="0" smtClean="0"/>
              <a:t>No multiple chassis support</a:t>
            </a:r>
          </a:p>
          <a:p>
            <a:pPr lvl="1"/>
            <a:r>
              <a:rPr lang="en-US" dirty="0" smtClean="0"/>
              <a:t>No virtualization management</a:t>
            </a:r>
          </a:p>
          <a:p>
            <a:pPr lvl="1"/>
            <a:r>
              <a:rPr lang="en-US" dirty="0" smtClean="0"/>
              <a:t>No Automated OS deployment</a:t>
            </a:r>
          </a:p>
          <a:p>
            <a:endParaRPr lang="en-US" dirty="0" smtClean="0"/>
          </a:p>
          <a:p>
            <a:r>
              <a:rPr lang="en-US" dirty="0" smtClean="0"/>
              <a:t>IMM and CMM are standard</a:t>
            </a:r>
          </a:p>
          <a:p>
            <a:endParaRPr lang="en-US" dirty="0" smtClean="0"/>
          </a:p>
          <a:p>
            <a:r>
              <a:rPr lang="en-US" dirty="0" smtClean="0"/>
              <a:t>Add FSM capabilities when ready</a:t>
            </a:r>
          </a:p>
          <a:p>
            <a:pPr lvl="1"/>
            <a:endParaRPr lang="en-US" dirty="0" smtClean="0"/>
          </a:p>
          <a:p>
            <a:pPr lvl="1"/>
            <a:endParaRPr lang="en-US" dirty="0"/>
          </a:p>
        </p:txBody>
      </p:sp>
      <p:pic>
        <p:nvPicPr>
          <p:cNvPr id="8196" name="Picture 4" descr="http://www.ibm.com/systems/jp/photo/flex/picture/fsm_r.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573" t="28380" r="9908" b="15190"/>
          <a:stretch/>
        </p:blipFill>
        <p:spPr bwMode="auto">
          <a:xfrm>
            <a:off x="1233931" y="5385197"/>
            <a:ext cx="1676400" cy="74897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7" name="Table 76"/>
          <p:cNvGraphicFramePr>
            <a:graphicFrameLocks noGrp="1"/>
          </p:cNvGraphicFramePr>
          <p:nvPr>
            <p:extLst>
              <p:ext uri="{D42A27DB-BD31-4B8C-83A1-F6EECF244321}">
                <p14:modId xmlns:p14="http://schemas.microsoft.com/office/powerpoint/2010/main" val="3235278835"/>
              </p:ext>
            </p:extLst>
          </p:nvPr>
        </p:nvGraphicFramePr>
        <p:xfrm>
          <a:off x="4318001" y="1174736"/>
          <a:ext cx="4497473" cy="5209389"/>
        </p:xfrm>
        <a:graphic>
          <a:graphicData uri="http://schemas.openxmlformats.org/drawingml/2006/table">
            <a:tbl>
              <a:tblPr firstRow="1" bandRow="1">
                <a:tableStyleId>{1FECB4D8-DB02-4DC6-A0A2-4F2EBAE1DC90}</a:tableStyleId>
              </a:tblPr>
              <a:tblGrid>
                <a:gridCol w="1725082"/>
                <a:gridCol w="502684"/>
                <a:gridCol w="502684"/>
                <a:gridCol w="247262"/>
                <a:gridCol w="506587"/>
                <a:gridCol w="506587"/>
                <a:gridCol w="506587"/>
              </a:tblGrid>
              <a:tr h="200085">
                <a:tc>
                  <a:txBody>
                    <a:bodyPr/>
                    <a:lstStyle/>
                    <a:p>
                      <a:endParaRPr lang="en-US" sz="800" b="0" i="0" dirty="0">
                        <a:solidFill>
                          <a:schemeClr val="tx1"/>
                        </a:solidFill>
                      </a:endParaRPr>
                    </a:p>
                  </a:txBody>
                  <a:tcPr marT="27432" marB="27432" anchor="b">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gridSpan="2">
                  <a:txBody>
                    <a:bodyPr/>
                    <a:lstStyle/>
                    <a:p>
                      <a:pPr algn="ctr"/>
                      <a:r>
                        <a:rPr lang="en-US" sz="1000" b="1" i="0" dirty="0" smtClean="0">
                          <a:solidFill>
                            <a:schemeClr val="tx1"/>
                          </a:solidFill>
                        </a:rPr>
                        <a:t>BladeCenter</a:t>
                      </a:r>
                      <a:endParaRPr lang="en-US" sz="1000" b="1"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hMerge="1">
                  <a:txBody>
                    <a:bodyPr/>
                    <a:lstStyle/>
                    <a:p>
                      <a:endParaRPr lang="en-US" sz="800" b="0"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1000" b="1"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gridSpan="3">
                  <a:txBody>
                    <a:bodyPr/>
                    <a:lstStyle/>
                    <a:p>
                      <a:pPr algn="ctr"/>
                      <a:r>
                        <a:rPr lang="en-US" sz="1000" b="1" i="0" dirty="0" smtClean="0">
                          <a:solidFill>
                            <a:schemeClr val="tx1"/>
                          </a:solidFill>
                        </a:rPr>
                        <a:t>Flex System</a:t>
                      </a:r>
                      <a:endParaRPr lang="en-US" sz="1000" b="1"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hMerge="1">
                  <a:txBody>
                    <a:bodyPr/>
                    <a:lstStyle/>
                    <a:p>
                      <a:pPr algn="ctr"/>
                      <a:endParaRPr lang="en-US" sz="800" b="0"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endParaRPr lang="en-US" sz="800" b="0"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85">
                <a:tc>
                  <a:txBody>
                    <a:bodyPr/>
                    <a:lstStyle/>
                    <a:p>
                      <a:endParaRPr lang="en-US" sz="800" b="0" i="0" dirty="0">
                        <a:solidFill>
                          <a:schemeClr val="tx1"/>
                        </a:solidFill>
                      </a:endParaRPr>
                    </a:p>
                  </a:txBody>
                  <a:tcPr marT="27432" marB="27432" anchor="b">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en-US" sz="800" b="1" i="0" dirty="0" smtClean="0">
                          <a:solidFill>
                            <a:schemeClr val="tx1"/>
                          </a:solidFill>
                        </a:rPr>
                        <a:t>IMM</a:t>
                      </a:r>
                      <a:endParaRPr lang="en-US" sz="800" b="1"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en-US" sz="800" b="1" i="0" dirty="0" smtClean="0">
                          <a:solidFill>
                            <a:schemeClr val="tx1"/>
                          </a:solidFill>
                        </a:rPr>
                        <a:t>AMM</a:t>
                      </a:r>
                      <a:endParaRPr lang="en-US" sz="800" b="1"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endParaRPr lang="en-US" sz="800" b="1"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en-US" sz="800" b="1" i="0" dirty="0" smtClean="0">
                          <a:solidFill>
                            <a:schemeClr val="tx1"/>
                          </a:solidFill>
                        </a:rPr>
                        <a:t>IMM</a:t>
                      </a:r>
                      <a:endParaRPr lang="en-US" sz="800" b="1"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en-US" sz="800" b="1" i="0" dirty="0" smtClean="0">
                          <a:solidFill>
                            <a:schemeClr val="tx1"/>
                          </a:solidFill>
                        </a:rPr>
                        <a:t>CMM</a:t>
                      </a:r>
                      <a:endParaRPr lang="en-US" sz="800" b="1"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en-US" sz="800" b="1" i="0" dirty="0" smtClean="0">
                          <a:solidFill>
                            <a:schemeClr val="tx1"/>
                          </a:solidFill>
                        </a:rPr>
                        <a:t>FSM</a:t>
                      </a:r>
                      <a:endParaRPr lang="en-US" sz="800" b="1" i="0" dirty="0">
                        <a:solidFill>
                          <a:schemeClr val="tx1"/>
                        </a:solidFill>
                      </a:endParaRPr>
                    </a:p>
                  </a:txBody>
                  <a:tcPr marT="27432" marB="27432"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200085">
                <a:tc>
                  <a:txBody>
                    <a:bodyPr/>
                    <a:lstStyle/>
                    <a:p>
                      <a:pPr marL="0" indent="0">
                        <a:buFont typeface="Arial"/>
                        <a:buNone/>
                      </a:pPr>
                      <a:r>
                        <a:rPr lang="en-US" sz="800" b="0" i="0" dirty="0" smtClean="0">
                          <a:solidFill>
                            <a:schemeClr val="tx1"/>
                          </a:solidFill>
                        </a:rPr>
                        <a:t>Node power</a:t>
                      </a:r>
                      <a:r>
                        <a:rPr lang="en-US" sz="800" b="0" i="0" baseline="0" dirty="0" smtClean="0">
                          <a:solidFill>
                            <a:schemeClr val="tx1"/>
                          </a:solidFill>
                        </a:rPr>
                        <a:t> state</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 typeface="Arial"/>
                        <a:buNone/>
                        <a:tabLst/>
                        <a:defRPr/>
                      </a:pPr>
                      <a:r>
                        <a:rPr lang="en-US" sz="800" b="1" i="0" dirty="0" smtClean="0">
                          <a:solidFill>
                            <a:schemeClr val="tx1"/>
                          </a:solidFill>
                          <a:latin typeface="Zapf Dingbats"/>
                          <a:ea typeface="Zapf Dingbats"/>
                          <a:cs typeface="Zapf Dingbats"/>
                          <a:sym typeface="Zapf Dingbats"/>
                        </a:rPr>
                        <a:t>✔</a:t>
                      </a:r>
                      <a:endParaRPr lang="en-US" sz="800" b="1" i="0" dirty="0" smtClean="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Update node firmware</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 typeface="Arial"/>
                        <a:buNone/>
                        <a:tabLst/>
                        <a:defRPr/>
                      </a:pPr>
                      <a:r>
                        <a:rPr lang="en-US" sz="800" b="1" i="0" dirty="0" smtClean="0">
                          <a:solidFill>
                            <a:schemeClr val="tx1"/>
                          </a:solidFill>
                          <a:latin typeface="Zapf Dingbats"/>
                          <a:ea typeface="Zapf Dingbats"/>
                          <a:cs typeface="Zapf Dingbats"/>
                          <a:sym typeface="Zapf Dingbats"/>
                        </a:rPr>
                        <a:t>✔</a:t>
                      </a:r>
                      <a:endParaRPr lang="en-US" sz="800" b="1" i="0" dirty="0" smtClean="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Update chassis firmware</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Gather event logs</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Change UEFI (BIOS) settings</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 typeface="Arial"/>
                        <a:buNone/>
                        <a:tabLst/>
                        <a:defRPr/>
                      </a:pPr>
                      <a:r>
                        <a:rPr lang="en-US" sz="800" b="1" i="0" dirty="0" smtClean="0">
                          <a:solidFill>
                            <a:schemeClr val="tx1"/>
                          </a:solidFill>
                          <a:latin typeface="Zapf Dingbats"/>
                          <a:ea typeface="Zapf Dingbats"/>
                          <a:cs typeface="Zapf Dingbats"/>
                          <a:sym typeface="Zapf Dingbats"/>
                        </a:rPr>
                        <a:t>✔</a:t>
                      </a:r>
                      <a:endParaRPr lang="en-US" sz="800" b="1" i="0" dirty="0" smtClean="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 typeface="Arial"/>
                        <a:buNone/>
                        <a:tabLst/>
                        <a:defRPr/>
                      </a:pPr>
                      <a:r>
                        <a:rPr lang="en-US" sz="800" b="1" i="0" dirty="0" smtClean="0">
                          <a:solidFill>
                            <a:schemeClr val="tx1"/>
                          </a:solidFill>
                          <a:latin typeface="Zapf Dingbats"/>
                          <a:ea typeface="Zapf Dingbats"/>
                          <a:cs typeface="Zapf Dingbats"/>
                          <a:sym typeface="Zapf Dingbats"/>
                        </a:rPr>
                        <a:t>✔</a:t>
                      </a:r>
                      <a:endParaRPr lang="en-US" sz="800" b="1" i="0" dirty="0" smtClean="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marR="0" indent="0" algn="l" defTabSz="457200" rtl="0" eaLnBrk="1" fontAlgn="auto" latinLnBrk="0" hangingPunct="1">
                        <a:lnSpc>
                          <a:spcPct val="100000"/>
                        </a:lnSpc>
                        <a:spcBef>
                          <a:spcPts val="0"/>
                        </a:spcBef>
                        <a:spcAft>
                          <a:spcPts val="0"/>
                        </a:spcAft>
                        <a:buClrTx/>
                        <a:buSzTx/>
                        <a:buFont typeface="Arial"/>
                        <a:buNone/>
                        <a:tabLst/>
                        <a:defRPr/>
                      </a:pPr>
                      <a:r>
                        <a:rPr lang="en-US" sz="800" b="0" i="0" dirty="0" smtClean="0">
                          <a:solidFill>
                            <a:schemeClr val="tx1"/>
                          </a:solidFill>
                        </a:rPr>
                        <a:t>Set AMM/CMM IP</a:t>
                      </a: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marR="0" indent="0" algn="l" defTabSz="457200" rtl="0" eaLnBrk="1" fontAlgn="auto" latinLnBrk="0" hangingPunct="1">
                        <a:lnSpc>
                          <a:spcPct val="100000"/>
                        </a:lnSpc>
                        <a:spcBef>
                          <a:spcPts val="0"/>
                        </a:spcBef>
                        <a:spcAft>
                          <a:spcPts val="0"/>
                        </a:spcAft>
                        <a:buClrTx/>
                        <a:buSzTx/>
                        <a:buFont typeface="Arial"/>
                        <a:buNone/>
                        <a:tabLst/>
                        <a:defRPr/>
                      </a:pPr>
                      <a:r>
                        <a:rPr lang="en-US" sz="800" b="0" i="0" dirty="0" smtClean="0">
                          <a:solidFill>
                            <a:schemeClr val="tx1"/>
                          </a:solidFill>
                        </a:rPr>
                        <a:t>Set node IMM hostname</a:t>
                      </a: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Set node IMM IP address</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Manage node workload</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 typeface="Arial"/>
                        <a:buNone/>
                        <a:tabLst/>
                        <a:defRPr/>
                      </a:pPr>
                      <a:r>
                        <a:rPr lang="en-US" sz="800" b="1" i="0" dirty="0" smtClean="0">
                          <a:solidFill>
                            <a:schemeClr val="tx1"/>
                          </a:solidFill>
                          <a:latin typeface="Zapf Dingbats"/>
                          <a:ea typeface="Zapf Dingbats"/>
                          <a:cs typeface="Zapf Dingbats"/>
                          <a:sym typeface="Zapf Dingbats"/>
                        </a:rPr>
                        <a:t>✔</a:t>
                      </a:r>
                      <a:endParaRPr lang="en-US" sz="800" b="1" i="0" dirty="0" smtClean="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Open remote console</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View firmware status</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View blade/node hardware</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View chassis hardware</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Set switch module IP address</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Manage switch modules</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Call home functionality</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Storage management</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Chassis maps</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Configuration patterns</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Mobile management</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Bare metal</a:t>
                      </a:r>
                      <a:r>
                        <a:rPr lang="en-US" sz="800" b="0" i="0" baseline="0" dirty="0" smtClean="0">
                          <a:solidFill>
                            <a:schemeClr val="tx1"/>
                          </a:solidFill>
                        </a:rPr>
                        <a:t> OS deployment</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Management of multiple chassis</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Redundant management</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 typeface="Arial"/>
                        <a:buNone/>
                        <a:tabLst/>
                        <a:defRPr/>
                      </a:pPr>
                      <a:r>
                        <a:rPr lang="en-US" sz="800" b="1" i="0" dirty="0" smtClean="0">
                          <a:solidFill>
                            <a:schemeClr val="tx1"/>
                          </a:solidFill>
                          <a:latin typeface="Zapf Dingbats"/>
                          <a:ea typeface="Zapf Dingbats"/>
                          <a:cs typeface="Zapf Dingbats"/>
                          <a:sym typeface="Zapf Dingbats"/>
                        </a:rPr>
                        <a:t>✔</a:t>
                      </a:r>
                      <a:endParaRPr lang="en-US" sz="800" b="1" i="0" dirty="0" smtClean="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 typeface="Arial"/>
                        <a:buNone/>
                        <a:tabLst/>
                        <a:defRPr/>
                      </a:pPr>
                      <a:r>
                        <a:rPr lang="en-US" sz="800" b="1" i="0" dirty="0" smtClean="0">
                          <a:solidFill>
                            <a:schemeClr val="tx1"/>
                          </a:solidFill>
                          <a:latin typeface="Zapf Dingbats"/>
                          <a:ea typeface="Zapf Dingbats"/>
                          <a:cs typeface="Zapf Dingbats"/>
                          <a:sym typeface="Zapf Dingbats"/>
                        </a:rPr>
                        <a:t>✔</a:t>
                      </a:r>
                      <a:endParaRPr lang="en-US" sz="800" b="1" i="0" dirty="0" smtClean="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00085">
                <a:tc>
                  <a:txBody>
                    <a:bodyPr/>
                    <a:lstStyle/>
                    <a:p>
                      <a:pPr marL="0" indent="0">
                        <a:buFont typeface="Arial"/>
                        <a:buNone/>
                      </a:pPr>
                      <a:r>
                        <a:rPr lang="en-US" sz="800" b="0" i="0" dirty="0" smtClean="0">
                          <a:solidFill>
                            <a:schemeClr val="tx1"/>
                          </a:solidFill>
                        </a:rPr>
                        <a:t>Virtualization management</a:t>
                      </a:r>
                      <a:endParaRPr lang="en-US" sz="800" b="0" i="0" dirty="0">
                        <a:solidFill>
                          <a:schemeClr val="tx1"/>
                        </a:solidFill>
                      </a:endParaRPr>
                    </a:p>
                  </a:txBody>
                  <a:tcPr marT="27432" marB="27432">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0" algn="ctr">
                        <a:buFont typeface="Arial"/>
                        <a:buNone/>
                      </a:pPr>
                      <a:endParaRPr lang="en-US" sz="800" b="0" i="0" dirty="0">
                        <a:solidFill>
                          <a:schemeClr val="tx1"/>
                        </a:solidFill>
                      </a:endParaRPr>
                    </a:p>
                  </a:txBody>
                  <a:tcPr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US" sz="800" b="1" i="0" dirty="0" smtClean="0">
                          <a:solidFill>
                            <a:schemeClr val="tx1"/>
                          </a:solidFill>
                          <a:latin typeface="Zapf Dingbats"/>
                          <a:ea typeface="Zapf Dingbats"/>
                          <a:cs typeface="Zapf Dingbats"/>
                          <a:sym typeface="Zapf Dingbats"/>
                        </a:rPr>
                        <a:t>✔</a:t>
                      </a:r>
                      <a:endParaRPr lang="en-US" sz="800" b="1" i="0" dirty="0">
                        <a:solidFill>
                          <a:schemeClr val="tx1"/>
                        </a:solidFill>
                      </a:endParaRPr>
                    </a:p>
                  </a:txBody>
                  <a:tcPr marT="27432" marB="27432">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265063767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Inside view of the IBM Flex System x220 Compute Nod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683" y="1481667"/>
            <a:ext cx="8129721" cy="4897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1" name="Rectangle 2"/>
          <p:cNvSpPr>
            <a:spLocks noGrp="1" noChangeArrowheads="1"/>
          </p:cNvSpPr>
          <p:nvPr>
            <p:ph type="title"/>
          </p:nvPr>
        </p:nvSpPr>
        <p:spPr/>
        <p:txBody>
          <a:bodyPr/>
          <a:lstStyle/>
          <a:p>
            <a:r>
              <a:rPr lang="en-US" altLang="zh-TW" smtClean="0"/>
              <a:t>x220 Planar Layout</a:t>
            </a:r>
            <a:endParaRPr lang="en-US" altLang="zh-TW" dirty="0" smtClean="0"/>
          </a:p>
        </p:txBody>
      </p:sp>
    </p:spTree>
    <p:extLst>
      <p:ext uri="{BB962C8B-B14F-4D97-AF65-F5344CB8AC3E}">
        <p14:creationId xmlns:p14="http://schemas.microsoft.com/office/powerpoint/2010/main" val="46000299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4146"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6260" y="3527284"/>
            <a:ext cx="7905750" cy="204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4147" name="Title 1"/>
          <p:cNvSpPr>
            <a:spLocks noGrp="1"/>
          </p:cNvSpPr>
          <p:nvPr>
            <p:ph type="title"/>
          </p:nvPr>
        </p:nvSpPr>
        <p:spPr/>
        <p:txBody>
          <a:bodyPr/>
          <a:lstStyle/>
          <a:p>
            <a:r>
              <a:rPr lang="en-US" dirty="0" smtClean="0"/>
              <a:t>x240 Compute Node Front View</a:t>
            </a:r>
            <a:endParaRPr lang="en-GB" dirty="0" smtClean="0"/>
          </a:p>
        </p:txBody>
      </p:sp>
      <p:sp>
        <p:nvSpPr>
          <p:cNvPr id="134148" name="Line 27"/>
          <p:cNvSpPr>
            <a:spLocks noChangeShapeType="1"/>
          </p:cNvSpPr>
          <p:nvPr/>
        </p:nvSpPr>
        <p:spPr bwMode="auto">
          <a:xfrm flipH="1">
            <a:off x="1127785" y="5003659"/>
            <a:ext cx="41275" cy="1162050"/>
          </a:xfrm>
          <a:prstGeom prst="line">
            <a:avLst/>
          </a:prstGeom>
          <a:noFill/>
          <a:ln w="9525">
            <a:solidFill>
              <a:srgbClr val="FF3300"/>
            </a:solidFill>
            <a:round/>
            <a:headEnd type="triangle" w="sm" len="lg"/>
            <a:tailEnd type="none" w="sm" len="lg"/>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000">
              <a:solidFill>
                <a:srgbClr val="000000"/>
              </a:solidFill>
            </a:endParaRPr>
          </a:p>
        </p:txBody>
      </p:sp>
      <p:sp>
        <p:nvSpPr>
          <p:cNvPr id="134149" name="Text Box 19"/>
          <p:cNvSpPr txBox="1">
            <a:spLocks noChangeArrowheads="1"/>
          </p:cNvSpPr>
          <p:nvPr/>
        </p:nvSpPr>
        <p:spPr bwMode="auto">
          <a:xfrm>
            <a:off x="826160" y="6103797"/>
            <a:ext cx="6223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10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zh-TW" sz="1200" b="1">
                <a:solidFill>
                  <a:srgbClr val="000000"/>
                </a:solidFill>
                <a:ea typeface="PMingLiU" pitchFamily="18" charset="-120"/>
              </a:rPr>
              <a:t>USB</a:t>
            </a:r>
          </a:p>
        </p:txBody>
      </p:sp>
      <p:sp>
        <p:nvSpPr>
          <p:cNvPr id="134150" name="Line 27"/>
          <p:cNvSpPr>
            <a:spLocks noChangeShapeType="1"/>
          </p:cNvSpPr>
          <p:nvPr/>
        </p:nvSpPr>
        <p:spPr bwMode="auto">
          <a:xfrm>
            <a:off x="7258710" y="5075097"/>
            <a:ext cx="161925" cy="833437"/>
          </a:xfrm>
          <a:prstGeom prst="line">
            <a:avLst/>
          </a:prstGeom>
          <a:noFill/>
          <a:ln w="9525">
            <a:solidFill>
              <a:srgbClr val="FF3300"/>
            </a:solidFill>
            <a:round/>
            <a:headEnd type="triangle" w="sm" len="lg"/>
            <a:tailEnd type="none" w="sm" len="lg"/>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000">
              <a:solidFill>
                <a:srgbClr val="000000"/>
              </a:solidFill>
            </a:endParaRPr>
          </a:p>
        </p:txBody>
      </p:sp>
      <p:sp>
        <p:nvSpPr>
          <p:cNvPr id="134151" name="Line 27"/>
          <p:cNvSpPr>
            <a:spLocks noChangeShapeType="1"/>
          </p:cNvSpPr>
          <p:nvPr/>
        </p:nvSpPr>
        <p:spPr bwMode="auto">
          <a:xfrm flipH="1">
            <a:off x="6018872" y="5035409"/>
            <a:ext cx="293688" cy="898525"/>
          </a:xfrm>
          <a:prstGeom prst="line">
            <a:avLst/>
          </a:prstGeom>
          <a:noFill/>
          <a:ln w="9525">
            <a:solidFill>
              <a:srgbClr val="FF3300"/>
            </a:solidFill>
            <a:round/>
            <a:headEnd type="triangle" w="sm" len="lg"/>
            <a:tailEnd type="none" w="sm" len="lg"/>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000">
              <a:solidFill>
                <a:srgbClr val="000000"/>
              </a:solidFill>
            </a:endParaRPr>
          </a:p>
        </p:txBody>
      </p:sp>
      <p:sp>
        <p:nvSpPr>
          <p:cNvPr id="134152" name="Text Box 21"/>
          <p:cNvSpPr txBox="1">
            <a:spLocks noChangeArrowheads="1"/>
          </p:cNvSpPr>
          <p:nvPr/>
        </p:nvSpPr>
        <p:spPr bwMode="auto">
          <a:xfrm>
            <a:off x="5350535" y="5960922"/>
            <a:ext cx="12350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10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zh-TW" sz="1200" b="1">
                <a:solidFill>
                  <a:srgbClr val="000000"/>
                </a:solidFill>
                <a:ea typeface="PMingLiU" pitchFamily="18" charset="-120"/>
              </a:rPr>
              <a:t>Power Button</a:t>
            </a:r>
          </a:p>
        </p:txBody>
      </p:sp>
      <p:sp>
        <p:nvSpPr>
          <p:cNvPr id="134153" name="Line 27"/>
          <p:cNvSpPr>
            <a:spLocks noChangeShapeType="1"/>
          </p:cNvSpPr>
          <p:nvPr/>
        </p:nvSpPr>
        <p:spPr bwMode="auto">
          <a:xfrm>
            <a:off x="7028522" y="5076684"/>
            <a:ext cx="392113" cy="857250"/>
          </a:xfrm>
          <a:prstGeom prst="line">
            <a:avLst/>
          </a:prstGeom>
          <a:noFill/>
          <a:ln w="9525">
            <a:solidFill>
              <a:srgbClr val="FF3300"/>
            </a:solidFill>
            <a:round/>
            <a:headEnd type="triangle" w="sm" len="lg"/>
            <a:tailEnd type="none" w="sm" len="lg"/>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000">
              <a:solidFill>
                <a:srgbClr val="000000"/>
              </a:solidFill>
            </a:endParaRPr>
          </a:p>
        </p:txBody>
      </p:sp>
      <p:sp>
        <p:nvSpPr>
          <p:cNvPr id="134154" name="Line 27"/>
          <p:cNvSpPr>
            <a:spLocks noChangeShapeType="1"/>
          </p:cNvSpPr>
          <p:nvPr/>
        </p:nvSpPr>
        <p:spPr bwMode="auto">
          <a:xfrm>
            <a:off x="6774522" y="5079859"/>
            <a:ext cx="646113" cy="828675"/>
          </a:xfrm>
          <a:prstGeom prst="line">
            <a:avLst/>
          </a:prstGeom>
          <a:noFill/>
          <a:ln w="9525">
            <a:solidFill>
              <a:srgbClr val="FF3300"/>
            </a:solidFill>
            <a:round/>
            <a:headEnd type="triangle" w="sm" len="lg"/>
            <a:tailEnd type="none" w="sm" len="lg"/>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000">
              <a:solidFill>
                <a:srgbClr val="000000"/>
              </a:solidFill>
            </a:endParaRPr>
          </a:p>
        </p:txBody>
      </p:sp>
      <p:sp>
        <p:nvSpPr>
          <p:cNvPr id="134155" name="Line 27"/>
          <p:cNvSpPr>
            <a:spLocks noChangeShapeType="1"/>
          </p:cNvSpPr>
          <p:nvPr/>
        </p:nvSpPr>
        <p:spPr bwMode="auto">
          <a:xfrm>
            <a:off x="2664485" y="5000484"/>
            <a:ext cx="230187" cy="836613"/>
          </a:xfrm>
          <a:prstGeom prst="line">
            <a:avLst/>
          </a:prstGeom>
          <a:noFill/>
          <a:ln w="9525">
            <a:solidFill>
              <a:srgbClr val="FF3300"/>
            </a:solidFill>
            <a:round/>
            <a:headEnd type="triangle" w="sm" len="lg"/>
            <a:tailEnd type="none" w="sm" len="lg"/>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000">
              <a:solidFill>
                <a:srgbClr val="000000"/>
              </a:solidFill>
            </a:endParaRPr>
          </a:p>
        </p:txBody>
      </p:sp>
      <p:sp>
        <p:nvSpPr>
          <p:cNvPr id="134156" name="Text Box 19"/>
          <p:cNvSpPr txBox="1">
            <a:spLocks noChangeArrowheads="1"/>
          </p:cNvSpPr>
          <p:nvPr/>
        </p:nvSpPr>
        <p:spPr bwMode="auto">
          <a:xfrm>
            <a:off x="2358097" y="5819634"/>
            <a:ext cx="1162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10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zh-TW" sz="1200" b="1">
                <a:solidFill>
                  <a:srgbClr val="000000"/>
                </a:solidFill>
                <a:ea typeface="PMingLiU" pitchFamily="18" charset="-120"/>
              </a:rPr>
              <a:t>Dongle Cable Connector</a:t>
            </a:r>
          </a:p>
        </p:txBody>
      </p:sp>
      <p:sp>
        <p:nvSpPr>
          <p:cNvPr id="134157" name="Text Box 19"/>
          <p:cNvSpPr txBox="1">
            <a:spLocks noChangeArrowheads="1"/>
          </p:cNvSpPr>
          <p:nvPr/>
        </p:nvSpPr>
        <p:spPr bwMode="auto">
          <a:xfrm>
            <a:off x="1207160" y="5964097"/>
            <a:ext cx="9858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10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zh-TW" sz="1200" b="1">
                <a:solidFill>
                  <a:srgbClr val="000000"/>
                </a:solidFill>
                <a:ea typeface="PMingLiU" pitchFamily="18" charset="-120"/>
              </a:rPr>
              <a:t>NMI/Reset Button</a:t>
            </a:r>
          </a:p>
        </p:txBody>
      </p:sp>
      <p:sp>
        <p:nvSpPr>
          <p:cNvPr id="134158" name="Line 27"/>
          <p:cNvSpPr>
            <a:spLocks noChangeShapeType="1"/>
          </p:cNvSpPr>
          <p:nvPr/>
        </p:nvSpPr>
        <p:spPr bwMode="auto">
          <a:xfrm>
            <a:off x="1607210" y="4997309"/>
            <a:ext cx="41275" cy="911225"/>
          </a:xfrm>
          <a:prstGeom prst="line">
            <a:avLst/>
          </a:prstGeom>
          <a:noFill/>
          <a:ln w="9525">
            <a:solidFill>
              <a:srgbClr val="FF3300"/>
            </a:solidFill>
            <a:round/>
            <a:headEnd type="triangle" w="sm" len="lg"/>
            <a:tailEnd type="none" w="sm" len="lg"/>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000">
              <a:solidFill>
                <a:srgbClr val="000000"/>
              </a:solidFill>
            </a:endParaRPr>
          </a:p>
        </p:txBody>
      </p:sp>
      <p:sp>
        <p:nvSpPr>
          <p:cNvPr id="134159" name="Text Box 21"/>
          <p:cNvSpPr txBox="1">
            <a:spLocks noChangeArrowheads="1"/>
          </p:cNvSpPr>
          <p:nvPr/>
        </p:nvSpPr>
        <p:spPr bwMode="auto">
          <a:xfrm>
            <a:off x="6926922" y="5888956"/>
            <a:ext cx="20399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1000">
                <a:solidFill>
                  <a:schemeClr val="tx1"/>
                </a:solidFill>
                <a:latin typeface="Arial" pitchFamily="34" charset="0"/>
                <a:cs typeface="Arial" pitchFamily="34" charset="0"/>
              </a:defRPr>
            </a:lvl9pPr>
          </a:lstStyle>
          <a:p>
            <a:pPr eaLnBrk="1" fontAlgn="base" hangingPunct="1">
              <a:spcBef>
                <a:spcPct val="0"/>
              </a:spcBef>
              <a:spcAft>
                <a:spcPct val="0"/>
              </a:spcAft>
              <a:buFontTx/>
              <a:buChar char="•"/>
            </a:pPr>
            <a:r>
              <a:rPr lang="en-US" altLang="zh-TW" sz="1200" b="1">
                <a:solidFill>
                  <a:srgbClr val="000000"/>
                </a:solidFill>
                <a:ea typeface="PMingLiU" pitchFamily="18" charset="-120"/>
              </a:rPr>
              <a:t>Location LED</a:t>
            </a:r>
          </a:p>
          <a:p>
            <a:pPr eaLnBrk="1" fontAlgn="base" hangingPunct="1">
              <a:spcBef>
                <a:spcPct val="0"/>
              </a:spcBef>
              <a:spcAft>
                <a:spcPct val="0"/>
              </a:spcAft>
              <a:buFontTx/>
              <a:buChar char="•"/>
            </a:pPr>
            <a:r>
              <a:rPr lang="en-US" altLang="zh-TW" sz="1200" b="1">
                <a:solidFill>
                  <a:srgbClr val="000000"/>
                </a:solidFill>
                <a:ea typeface="PMingLiU" pitchFamily="18" charset="-120"/>
              </a:rPr>
              <a:t>System Info LED</a:t>
            </a:r>
          </a:p>
          <a:p>
            <a:pPr eaLnBrk="1" fontAlgn="base" hangingPunct="1">
              <a:spcBef>
                <a:spcPct val="0"/>
              </a:spcBef>
              <a:spcAft>
                <a:spcPct val="0"/>
              </a:spcAft>
              <a:buFontTx/>
              <a:buChar char="•"/>
            </a:pPr>
            <a:r>
              <a:rPr lang="en-US" altLang="zh-TW" sz="1200" b="1">
                <a:solidFill>
                  <a:srgbClr val="000000"/>
                </a:solidFill>
                <a:ea typeface="PMingLiU" pitchFamily="18" charset="-120"/>
              </a:rPr>
              <a:t>Fault LED</a:t>
            </a:r>
          </a:p>
        </p:txBody>
      </p:sp>
      <p:sp>
        <p:nvSpPr>
          <p:cNvPr id="134160" name="Text Box 21"/>
          <p:cNvSpPr txBox="1">
            <a:spLocks noChangeArrowheads="1"/>
          </p:cNvSpPr>
          <p:nvPr/>
        </p:nvSpPr>
        <p:spPr bwMode="auto">
          <a:xfrm>
            <a:off x="7981022" y="5775184"/>
            <a:ext cx="7477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10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zh-TW" sz="1200" b="1">
                <a:solidFill>
                  <a:srgbClr val="000000"/>
                </a:solidFill>
                <a:ea typeface="PMingLiU" pitchFamily="18" charset="-120"/>
              </a:rPr>
              <a:t>RFID</a:t>
            </a:r>
          </a:p>
        </p:txBody>
      </p:sp>
      <p:sp>
        <p:nvSpPr>
          <p:cNvPr id="134161" name="Line 27"/>
          <p:cNvSpPr>
            <a:spLocks noChangeShapeType="1"/>
          </p:cNvSpPr>
          <p:nvPr/>
        </p:nvSpPr>
        <p:spPr bwMode="auto">
          <a:xfrm>
            <a:off x="7979435" y="5127484"/>
            <a:ext cx="398462" cy="668338"/>
          </a:xfrm>
          <a:prstGeom prst="line">
            <a:avLst/>
          </a:prstGeom>
          <a:noFill/>
          <a:ln w="9525">
            <a:solidFill>
              <a:srgbClr val="FF3300"/>
            </a:solidFill>
            <a:round/>
            <a:headEnd type="triangle" w="sm" len="lg"/>
            <a:tailEnd type="none" w="sm" len="lg"/>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000">
              <a:solidFill>
                <a:srgbClr val="000000"/>
              </a:solidFill>
            </a:endParaRPr>
          </a:p>
        </p:txBody>
      </p:sp>
      <p:sp>
        <p:nvSpPr>
          <p:cNvPr id="134162" name="Text Box 22"/>
          <p:cNvSpPr txBox="1">
            <a:spLocks noChangeArrowheads="1"/>
          </p:cNvSpPr>
          <p:nvPr/>
        </p:nvSpPr>
        <p:spPr bwMode="auto">
          <a:xfrm>
            <a:off x="6344310" y="3147872"/>
            <a:ext cx="201453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10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zh-TW" sz="1200" b="1">
                <a:solidFill>
                  <a:srgbClr val="000000"/>
                </a:solidFill>
                <a:ea typeface="PMingLiU" pitchFamily="18" charset="-120"/>
              </a:rPr>
              <a:t>2.5” HDD HS (Gen2) x 2</a:t>
            </a:r>
          </a:p>
        </p:txBody>
      </p:sp>
      <p:sp>
        <p:nvSpPr>
          <p:cNvPr id="134163" name="Line 31"/>
          <p:cNvSpPr>
            <a:spLocks noChangeShapeType="1"/>
          </p:cNvSpPr>
          <p:nvPr/>
        </p:nvSpPr>
        <p:spPr bwMode="auto">
          <a:xfrm flipV="1">
            <a:off x="5693435" y="3416159"/>
            <a:ext cx="1104900" cy="644525"/>
          </a:xfrm>
          <a:prstGeom prst="line">
            <a:avLst/>
          </a:prstGeom>
          <a:noFill/>
          <a:ln w="9525">
            <a:solidFill>
              <a:srgbClr val="FF3300"/>
            </a:solidFill>
            <a:round/>
            <a:headEnd type="triangle" w="sm" len="lg"/>
            <a:tailEnd type="none" w="sm" len="lg"/>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000">
              <a:solidFill>
                <a:srgbClr val="000000"/>
              </a:solidFill>
            </a:endParaRPr>
          </a:p>
        </p:txBody>
      </p:sp>
      <p:sp>
        <p:nvSpPr>
          <p:cNvPr id="134164" name="Line 32"/>
          <p:cNvSpPr>
            <a:spLocks noChangeShapeType="1"/>
          </p:cNvSpPr>
          <p:nvPr/>
        </p:nvSpPr>
        <p:spPr bwMode="auto">
          <a:xfrm flipV="1">
            <a:off x="5701372" y="3422509"/>
            <a:ext cx="1296988" cy="1228725"/>
          </a:xfrm>
          <a:prstGeom prst="line">
            <a:avLst/>
          </a:prstGeom>
          <a:noFill/>
          <a:ln w="9525">
            <a:solidFill>
              <a:srgbClr val="FF3300"/>
            </a:solidFill>
            <a:round/>
            <a:headEnd type="triangle" w="sm" len="lg"/>
            <a:tailEnd type="none" w="sm" len="lg"/>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000">
              <a:solidFill>
                <a:srgbClr val="000000"/>
              </a:solidFill>
            </a:endParaRPr>
          </a:p>
        </p:txBody>
      </p:sp>
      <p:pic>
        <p:nvPicPr>
          <p:cNvPr id="13416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98083" y="1207000"/>
            <a:ext cx="4804964" cy="2116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4166" name="Rectangle 3"/>
          <p:cNvSpPr>
            <a:spLocks noChangeArrowheads="1"/>
          </p:cNvSpPr>
          <p:nvPr/>
        </p:nvSpPr>
        <p:spPr bwMode="auto">
          <a:xfrm>
            <a:off x="5844247" y="1948781"/>
            <a:ext cx="558800" cy="522287"/>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lstStyle/>
          <a:p>
            <a:pPr algn="ctr" defTabSz="400050" fontAlgn="base">
              <a:lnSpc>
                <a:spcPct val="80000"/>
              </a:lnSpc>
              <a:spcBef>
                <a:spcPct val="50000"/>
              </a:spcBef>
              <a:spcAft>
                <a:spcPct val="0"/>
              </a:spcAft>
            </a:pPr>
            <a:endParaRPr lang="en-US" sz="1000">
              <a:solidFill>
                <a:srgbClr val="000000"/>
              </a:solidFill>
              <a:ea typeface="Geneva"/>
              <a:cs typeface="Geneva"/>
            </a:endParaRPr>
          </a:p>
        </p:txBody>
      </p:sp>
      <p:sp>
        <p:nvSpPr>
          <p:cNvPr id="134167" name="Text Box 19"/>
          <p:cNvSpPr txBox="1">
            <a:spLocks noChangeArrowheads="1"/>
          </p:cNvSpPr>
          <p:nvPr/>
        </p:nvSpPr>
        <p:spPr bwMode="auto">
          <a:xfrm>
            <a:off x="3959885" y="1441310"/>
            <a:ext cx="11620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10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zh-TW" sz="1200" b="1" dirty="0">
                <a:solidFill>
                  <a:srgbClr val="000000"/>
                </a:solidFill>
                <a:ea typeface="PMingLiU" pitchFamily="18" charset="-120"/>
              </a:rPr>
              <a:t>Dongle Cable</a:t>
            </a:r>
          </a:p>
        </p:txBody>
      </p:sp>
    </p:spTree>
    <p:extLst>
      <p:ext uri="{BB962C8B-B14F-4D97-AF65-F5344CB8AC3E}">
        <p14:creationId xmlns:p14="http://schemas.microsoft.com/office/powerpoint/2010/main" val="428111025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mtClean="0"/>
              <a:t>Chassis I/O Routing</a:t>
            </a:r>
            <a:endParaRPr lang="en-US" dirty="0"/>
          </a:p>
        </p:txBody>
      </p:sp>
      <p:sp>
        <p:nvSpPr>
          <p:cNvPr id="22" name="Content Placeholder 21"/>
          <p:cNvSpPr>
            <a:spLocks noGrp="1"/>
          </p:cNvSpPr>
          <p:nvPr>
            <p:ph sz="half" idx="4294967295"/>
          </p:nvPr>
        </p:nvSpPr>
        <p:spPr>
          <a:xfrm>
            <a:off x="444500" y="1392238"/>
            <a:ext cx="4804833" cy="2534179"/>
          </a:xfrm>
        </p:spPr>
        <p:txBody>
          <a:bodyPr>
            <a:normAutofit fontScale="77500" lnSpcReduction="20000"/>
          </a:bodyPr>
          <a:lstStyle/>
          <a:p>
            <a:r>
              <a:rPr lang="en-US" dirty="0" smtClean="0"/>
              <a:t>I/O module bays are not wired to work with only specific Scalable Switch Element (ScSE)</a:t>
            </a:r>
          </a:p>
          <a:p>
            <a:r>
              <a:rPr lang="en-US" dirty="0" smtClean="0"/>
              <a:t>The ScSE in an I/O module bay determines what kind of I/O is routed out of that bay</a:t>
            </a:r>
          </a:p>
          <a:p>
            <a:r>
              <a:rPr lang="en-US" dirty="0" smtClean="0"/>
              <a:t>The adapter slot an I/O card is placed in determines which bay I/O is routed to</a:t>
            </a:r>
          </a:p>
          <a:p>
            <a:r>
              <a:rPr lang="en-US" dirty="0" smtClean="0"/>
              <a:t>The adapter determines the number and type of links consumed</a:t>
            </a:r>
          </a:p>
          <a:p>
            <a:r>
              <a:rPr lang="en-US" dirty="0" smtClean="0"/>
              <a:t>Multiport adapters mean one has to take into consideration the number of internal as well as external ports one has available on a ScSE.</a:t>
            </a:r>
          </a:p>
          <a:p>
            <a:endParaRPr lang="en-US" dirty="0"/>
          </a:p>
        </p:txBody>
      </p:sp>
      <p:pic>
        <p:nvPicPr>
          <p:cNvPr id="5" name="Picture 35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5168" y="4530758"/>
            <a:ext cx="3775899" cy="184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p:nvPr/>
        </p:nvGrpSpPr>
        <p:grpSpPr>
          <a:xfrm>
            <a:off x="5321067" y="975888"/>
            <a:ext cx="3465609" cy="3702222"/>
            <a:chOff x="5321067" y="975888"/>
            <a:chExt cx="3465609" cy="3702222"/>
          </a:xfrm>
        </p:grpSpPr>
        <p:pic>
          <p:nvPicPr>
            <p:cNvPr id="7" name="Picture 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1067" y="975888"/>
              <a:ext cx="3465609" cy="370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355"/>
            <p:cNvSpPr txBox="1">
              <a:spLocks noChangeArrowheads="1"/>
            </p:cNvSpPr>
            <p:nvPr/>
          </p:nvSpPr>
          <p:spPr bwMode="auto">
            <a:xfrm rot="5400000">
              <a:off x="5418212" y="3831230"/>
              <a:ext cx="915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1000">
                  <a:solidFill>
                    <a:schemeClr val="tx1"/>
                  </a:solidFill>
                  <a:latin typeface="Arial" pitchFamily="34" charset="0"/>
                  <a:cs typeface="Arial" pitchFamily="34" charset="0"/>
                </a:defRPr>
              </a:lvl9pPr>
            </a:lstStyle>
            <a:p>
              <a:pPr eaLnBrk="1" hangingPunct="1">
                <a:defRPr/>
              </a:pPr>
              <a:r>
                <a:rPr lang="en-US" sz="1200" b="1" dirty="0" smtClean="0">
                  <a:solidFill>
                    <a:schemeClr val="accent3"/>
                  </a:solidFill>
                  <a:ea typeface="+mn-ea"/>
                </a:rPr>
                <a:t>ScSE 1</a:t>
              </a:r>
            </a:p>
          </p:txBody>
        </p:sp>
        <p:sp>
          <p:nvSpPr>
            <p:cNvPr id="9" name="TextBox 356"/>
            <p:cNvSpPr txBox="1">
              <a:spLocks noChangeArrowheads="1"/>
            </p:cNvSpPr>
            <p:nvPr/>
          </p:nvSpPr>
          <p:spPr bwMode="auto">
            <a:xfrm rot="5400000">
              <a:off x="7096475" y="3834147"/>
              <a:ext cx="9277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200" b="1" dirty="0">
                  <a:solidFill>
                    <a:schemeClr val="bg1"/>
                  </a:solidFill>
                  <a:cs typeface="Arial" charset="0"/>
                </a:rPr>
                <a:t>ScSE 2</a:t>
              </a:r>
            </a:p>
          </p:txBody>
        </p:sp>
        <p:sp>
          <p:nvSpPr>
            <p:cNvPr id="10" name="TextBox 357"/>
            <p:cNvSpPr txBox="1">
              <a:spLocks noChangeArrowheads="1"/>
            </p:cNvSpPr>
            <p:nvPr/>
          </p:nvSpPr>
          <p:spPr bwMode="auto">
            <a:xfrm rot="5400000">
              <a:off x="6313809" y="3836207"/>
              <a:ext cx="9372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200" b="1" dirty="0">
                  <a:solidFill>
                    <a:schemeClr val="bg1"/>
                  </a:solidFill>
                  <a:cs typeface="Arial" charset="0"/>
                </a:rPr>
                <a:t>ScSE 3</a:t>
              </a:r>
            </a:p>
          </p:txBody>
        </p:sp>
        <p:sp>
          <p:nvSpPr>
            <p:cNvPr id="11" name="TextBox 358"/>
            <p:cNvSpPr txBox="1">
              <a:spLocks noChangeArrowheads="1"/>
            </p:cNvSpPr>
            <p:nvPr/>
          </p:nvSpPr>
          <p:spPr bwMode="auto">
            <a:xfrm rot="5400000">
              <a:off x="7967188" y="3849142"/>
              <a:ext cx="9968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200" b="1" dirty="0">
                  <a:solidFill>
                    <a:schemeClr val="bg1"/>
                  </a:solidFill>
                  <a:cs typeface="Arial" charset="0"/>
                </a:rPr>
                <a:t>ScSE 4</a:t>
              </a:r>
            </a:p>
          </p:txBody>
        </p:sp>
      </p:grpSp>
      <p:cxnSp>
        <p:nvCxnSpPr>
          <p:cNvPr id="12" name="Straight Arrow Connector 11"/>
          <p:cNvCxnSpPr/>
          <p:nvPr/>
        </p:nvCxnSpPr>
        <p:spPr bwMode="auto">
          <a:xfrm flipV="1">
            <a:off x="5859469" y="4678110"/>
            <a:ext cx="0" cy="358463"/>
          </a:xfrm>
          <a:prstGeom prst="straightConnector1">
            <a:avLst/>
          </a:prstGeom>
          <a:solidFill>
            <a:schemeClr val="bg2">
              <a:alpha val="9000"/>
            </a:schemeClr>
          </a:solidFill>
          <a:ln w="28575" cap="flat" cmpd="sng" algn="ctr">
            <a:solidFill>
              <a:schemeClr val="accent1">
                <a:lumMod val="75000"/>
              </a:schemeClr>
            </a:solidFill>
            <a:prstDash val="solid"/>
            <a:round/>
            <a:headEnd type="none" w="med" len="med"/>
            <a:tailEnd type="arrow"/>
          </a:ln>
          <a:effectLst/>
        </p:spPr>
      </p:cxnSp>
      <p:cxnSp>
        <p:nvCxnSpPr>
          <p:cNvPr id="13" name="Straight Arrow Connector 406"/>
          <p:cNvCxnSpPr>
            <a:cxnSpLocks noChangeShapeType="1"/>
          </p:cNvCxnSpPr>
          <p:nvPr/>
        </p:nvCxnSpPr>
        <p:spPr bwMode="auto">
          <a:xfrm flipV="1">
            <a:off x="6769085" y="4678110"/>
            <a:ext cx="0" cy="1166066"/>
          </a:xfrm>
          <a:prstGeom prst="straightConnector1">
            <a:avLst/>
          </a:prstGeom>
          <a:noFill/>
          <a:ln w="28575">
            <a:solidFill>
              <a:srgbClr val="00B050"/>
            </a:solidFill>
            <a:round/>
            <a:headEnd/>
            <a:tailEnd type="arrow" w="med" len="med"/>
          </a:ln>
          <a:extLst>
            <a:ext uri="{909E8E84-426E-40DD-AFC4-6F175D3DCCD1}">
              <a14:hiddenFill xmlns:a14="http://schemas.microsoft.com/office/drawing/2010/main">
                <a:noFill/>
              </a14:hiddenFill>
            </a:ext>
          </a:extLst>
        </p:spPr>
      </p:cxnSp>
      <p:cxnSp>
        <p:nvCxnSpPr>
          <p:cNvPr id="14" name="Straight Arrow Connector 13"/>
          <p:cNvCxnSpPr/>
          <p:nvPr/>
        </p:nvCxnSpPr>
        <p:spPr bwMode="auto">
          <a:xfrm flipV="1">
            <a:off x="7546935" y="4678110"/>
            <a:ext cx="0" cy="490229"/>
          </a:xfrm>
          <a:prstGeom prst="straightConnector1">
            <a:avLst/>
          </a:prstGeom>
          <a:solidFill>
            <a:schemeClr val="bg2">
              <a:alpha val="9000"/>
            </a:schemeClr>
          </a:solidFill>
          <a:ln w="28575" cap="flat" cmpd="sng" algn="ctr">
            <a:solidFill>
              <a:schemeClr val="accent1">
                <a:lumMod val="75000"/>
              </a:schemeClr>
            </a:solidFill>
            <a:prstDash val="solid"/>
            <a:round/>
            <a:headEnd type="none" w="med" len="med"/>
            <a:tailEnd type="arrow"/>
          </a:ln>
          <a:effectLst/>
        </p:spPr>
      </p:cxnSp>
      <p:cxnSp>
        <p:nvCxnSpPr>
          <p:cNvPr id="15" name="Straight Arrow Connector 408"/>
          <p:cNvCxnSpPr>
            <a:cxnSpLocks noChangeShapeType="1"/>
          </p:cNvCxnSpPr>
          <p:nvPr/>
        </p:nvCxnSpPr>
        <p:spPr bwMode="auto">
          <a:xfrm flipV="1">
            <a:off x="8469302" y="4678110"/>
            <a:ext cx="0" cy="1361591"/>
          </a:xfrm>
          <a:prstGeom prst="straightConnector1">
            <a:avLst/>
          </a:prstGeom>
          <a:noFill/>
          <a:ln w="28575">
            <a:solidFill>
              <a:srgbClr val="00B050"/>
            </a:solidFill>
            <a:round/>
            <a:headEnd/>
            <a:tailEnd type="arrow" w="med" len="med"/>
          </a:ln>
          <a:extLst>
            <a:ext uri="{909E8E84-426E-40DD-AFC4-6F175D3DCCD1}">
              <a14:hiddenFill xmlns:a14="http://schemas.microsoft.com/office/drawing/2010/main">
                <a:noFill/>
              </a14:hiddenFill>
            </a:ext>
          </a:extLst>
        </p:spPr>
      </p:cxnSp>
      <p:cxnSp>
        <p:nvCxnSpPr>
          <p:cNvPr id="16" name="Straight Connector 20480"/>
          <p:cNvCxnSpPr>
            <a:cxnSpLocks noChangeShapeType="1"/>
          </p:cNvCxnSpPr>
          <p:nvPr/>
        </p:nvCxnSpPr>
        <p:spPr bwMode="auto">
          <a:xfrm flipH="1">
            <a:off x="5202051" y="5839925"/>
            <a:ext cx="1576952" cy="0"/>
          </a:xfrm>
          <a:prstGeom prst="line">
            <a:avLst/>
          </a:prstGeom>
          <a:noFill/>
          <a:ln w="28575">
            <a:solidFill>
              <a:srgbClr val="00B050"/>
            </a:solidFill>
            <a:round/>
            <a:headEnd/>
            <a:tailEnd/>
          </a:ln>
          <a:extLst>
            <a:ext uri="{909E8E84-426E-40DD-AFC4-6F175D3DCCD1}">
              <a14:hiddenFill xmlns:a14="http://schemas.microsoft.com/office/drawing/2010/main">
                <a:noFill/>
              </a14:hiddenFill>
            </a:ext>
          </a:extLst>
        </p:spPr>
      </p:cxnSp>
      <p:cxnSp>
        <p:nvCxnSpPr>
          <p:cNvPr id="17" name="Straight Connector 413"/>
          <p:cNvCxnSpPr>
            <a:cxnSpLocks noChangeShapeType="1"/>
          </p:cNvCxnSpPr>
          <p:nvPr/>
        </p:nvCxnSpPr>
        <p:spPr bwMode="auto">
          <a:xfrm flipH="1">
            <a:off x="5202051" y="6031200"/>
            <a:ext cx="3267251" cy="0"/>
          </a:xfrm>
          <a:prstGeom prst="line">
            <a:avLst/>
          </a:prstGeom>
          <a:noFill/>
          <a:ln w="28575">
            <a:solidFill>
              <a:srgbClr val="00B050"/>
            </a:solidFill>
            <a:round/>
            <a:headEnd/>
            <a:tailEnd/>
          </a:ln>
          <a:extLst>
            <a:ext uri="{909E8E84-426E-40DD-AFC4-6F175D3DCCD1}">
              <a14:hiddenFill xmlns:a14="http://schemas.microsoft.com/office/drawing/2010/main">
                <a:noFill/>
              </a14:hiddenFill>
            </a:ext>
          </a:extLst>
        </p:spPr>
      </p:cxnSp>
      <p:cxnSp>
        <p:nvCxnSpPr>
          <p:cNvPr id="18" name="Straight Connector 17"/>
          <p:cNvCxnSpPr/>
          <p:nvPr/>
        </p:nvCxnSpPr>
        <p:spPr bwMode="auto">
          <a:xfrm flipH="1">
            <a:off x="5231806" y="5159838"/>
            <a:ext cx="2319379" cy="0"/>
          </a:xfrm>
          <a:prstGeom prst="line">
            <a:avLst/>
          </a:prstGeom>
          <a:solidFill>
            <a:schemeClr val="bg2">
              <a:alpha val="9000"/>
            </a:schemeClr>
          </a:solidFill>
          <a:ln w="28575" cap="flat" cmpd="sng" algn="ctr">
            <a:solidFill>
              <a:schemeClr val="accent1">
                <a:lumMod val="75000"/>
              </a:schemeClr>
            </a:solidFill>
            <a:prstDash val="solid"/>
            <a:round/>
            <a:headEnd type="none" w="med" len="med"/>
            <a:tailEnd type="none" w="med" len="med"/>
          </a:ln>
          <a:effectLst/>
        </p:spPr>
      </p:cxnSp>
      <p:cxnSp>
        <p:nvCxnSpPr>
          <p:cNvPr id="19" name="Straight Connector 18"/>
          <p:cNvCxnSpPr/>
          <p:nvPr/>
        </p:nvCxnSpPr>
        <p:spPr bwMode="auto">
          <a:xfrm flipH="1">
            <a:off x="5231806" y="5028072"/>
            <a:ext cx="631914" cy="0"/>
          </a:xfrm>
          <a:prstGeom prst="line">
            <a:avLst/>
          </a:prstGeom>
          <a:solidFill>
            <a:schemeClr val="bg2">
              <a:alpha val="9000"/>
            </a:schemeClr>
          </a:solidFill>
          <a:ln w="28575" cap="flat" cmpd="sng" algn="ctr">
            <a:solidFill>
              <a:schemeClr val="accent1">
                <a:lumMod val="75000"/>
              </a:schemeClr>
            </a:solidFill>
            <a:prstDash val="solid"/>
            <a:round/>
            <a:headEnd type="none" w="med" len="med"/>
            <a:tailEnd type="none" w="med" len="med"/>
          </a:ln>
          <a:effectLst/>
        </p:spPr>
      </p:cxnSp>
    </p:spTree>
    <p:extLst>
      <p:ext uri="{BB962C8B-B14F-4D97-AF65-F5344CB8AC3E}">
        <p14:creationId xmlns:p14="http://schemas.microsoft.com/office/powerpoint/2010/main" val="58252174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7" name="Title 2"/>
          <p:cNvSpPr>
            <a:spLocks noGrp="1"/>
          </p:cNvSpPr>
          <p:nvPr>
            <p:ph type="title"/>
          </p:nvPr>
        </p:nvSpPr>
        <p:spPr/>
        <p:txBody>
          <a:bodyPr/>
          <a:lstStyle/>
          <a:p>
            <a:r>
              <a:rPr lang="en-US" dirty="0" smtClean="0"/>
              <a:t>IBM Flex System EN2092 1Gb Scalable Switch</a:t>
            </a:r>
            <a:endParaRPr lang="en-US" dirty="0"/>
          </a:p>
        </p:txBody>
      </p:sp>
      <p:pic>
        <p:nvPicPr>
          <p:cNvPr id="2663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18995" y="640817"/>
            <a:ext cx="57785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34"/>
          <p:cNvSpPr>
            <a:spLocks noChangeArrowheads="1"/>
          </p:cNvSpPr>
          <p:nvPr/>
        </p:nvSpPr>
        <p:spPr bwMode="auto">
          <a:xfrm>
            <a:off x="7972986" y="790042"/>
            <a:ext cx="502920" cy="2401887"/>
          </a:xfrm>
          <a:prstGeom prst="rect">
            <a:avLst/>
          </a:prstGeom>
          <a:noFill/>
          <a:ln w="50800">
            <a:solidFill>
              <a:srgbClr val="0072B2"/>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solidFill>
                <a:schemeClr val="lt1"/>
              </a:solidFill>
              <a:latin typeface="+mn-lt"/>
              <a:ea typeface="+mn-ea"/>
              <a:cs typeface="+mn-cs"/>
            </a:endParaRPr>
          </a:p>
        </p:txBody>
      </p:sp>
      <p:sp>
        <p:nvSpPr>
          <p:cNvPr id="26643" name="TextBox 36"/>
          <p:cNvSpPr txBox="1">
            <a:spLocks noChangeArrowheads="1"/>
          </p:cNvSpPr>
          <p:nvPr/>
        </p:nvSpPr>
        <p:spPr bwMode="auto">
          <a:xfrm rot="5400000">
            <a:off x="7788026" y="1862398"/>
            <a:ext cx="163353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eaLnBrk="1" hangingPunct="1"/>
            <a:r>
              <a:rPr lang="en-US" sz="1100" b="1">
                <a:solidFill>
                  <a:srgbClr val="333333"/>
                </a:solidFill>
                <a:cs typeface="Arial" charset="0"/>
              </a:rPr>
              <a:t>Base 10 x 1GbE ports</a:t>
            </a:r>
          </a:p>
        </p:txBody>
      </p:sp>
      <p:sp>
        <p:nvSpPr>
          <p:cNvPr id="26644" name="TextBox 37"/>
          <p:cNvSpPr txBox="1">
            <a:spLocks noChangeArrowheads="1"/>
          </p:cNvSpPr>
          <p:nvPr/>
        </p:nvSpPr>
        <p:spPr bwMode="auto">
          <a:xfrm rot="5400000">
            <a:off x="8058694" y="3965042"/>
            <a:ext cx="11033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eaLnBrk="1" hangingPunct="1"/>
            <a:r>
              <a:rPr lang="en-US" sz="1100" b="1">
                <a:solidFill>
                  <a:srgbClr val="333333"/>
                </a:solidFill>
                <a:cs typeface="Arial" charset="0"/>
              </a:rPr>
              <a:t>Add 10x1GbE</a:t>
            </a:r>
          </a:p>
        </p:txBody>
      </p:sp>
      <p:sp>
        <p:nvSpPr>
          <p:cNvPr id="39" name="Rectangle 38"/>
          <p:cNvSpPr>
            <a:spLocks noChangeArrowheads="1"/>
          </p:cNvSpPr>
          <p:nvPr/>
        </p:nvSpPr>
        <p:spPr bwMode="auto">
          <a:xfrm>
            <a:off x="7972986" y="3241142"/>
            <a:ext cx="502920" cy="1901825"/>
          </a:xfrm>
          <a:prstGeom prst="rect">
            <a:avLst/>
          </a:prstGeom>
          <a:noFill/>
          <a:ln w="50800">
            <a:solidFill>
              <a:srgbClr val="F7612F"/>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solidFill>
                <a:schemeClr val="lt1"/>
              </a:solidFill>
              <a:latin typeface="+mn-lt"/>
              <a:ea typeface="+mn-ea"/>
              <a:cs typeface="+mn-cs"/>
            </a:endParaRPr>
          </a:p>
        </p:txBody>
      </p:sp>
      <p:sp>
        <p:nvSpPr>
          <p:cNvPr id="26646" name="TextBox 39"/>
          <p:cNvSpPr txBox="1">
            <a:spLocks noChangeArrowheads="1"/>
          </p:cNvSpPr>
          <p:nvPr/>
        </p:nvSpPr>
        <p:spPr bwMode="auto">
          <a:xfrm rot="5400000">
            <a:off x="8053138" y="5508886"/>
            <a:ext cx="1103313"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eaLnBrk="1" hangingPunct="1"/>
            <a:r>
              <a:rPr lang="en-US" sz="1100" b="1" dirty="0">
                <a:solidFill>
                  <a:srgbClr val="333333"/>
                </a:solidFill>
                <a:cs typeface="Arial" charset="0"/>
              </a:rPr>
              <a:t>Add 4x10GbE</a:t>
            </a:r>
          </a:p>
        </p:txBody>
      </p:sp>
      <p:sp>
        <p:nvSpPr>
          <p:cNvPr id="36" name="Rectangle 35"/>
          <p:cNvSpPr>
            <a:spLocks noChangeArrowheads="1"/>
          </p:cNvSpPr>
          <p:nvPr/>
        </p:nvSpPr>
        <p:spPr bwMode="auto">
          <a:xfrm>
            <a:off x="7977749" y="5179479"/>
            <a:ext cx="502920" cy="871538"/>
          </a:xfrm>
          <a:prstGeom prst="rect">
            <a:avLst/>
          </a:prstGeom>
          <a:noFill/>
          <a:ln w="50800">
            <a:solidFill>
              <a:srgbClr val="FFFF00"/>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solidFill>
                <a:schemeClr val="lt1"/>
              </a:solidFill>
              <a:latin typeface="+mn-lt"/>
              <a:ea typeface="+mn-ea"/>
              <a:cs typeface="+mn-cs"/>
            </a:endParaRPr>
          </a:p>
        </p:txBody>
      </p:sp>
      <p:graphicFrame>
        <p:nvGraphicFramePr>
          <p:cNvPr id="27" name="Group 90"/>
          <p:cNvGraphicFramePr>
            <a:graphicFrameLocks noGrp="1"/>
          </p:cNvGraphicFramePr>
          <p:nvPr>
            <p:extLst>
              <p:ext uri="{D42A27DB-BD31-4B8C-83A1-F6EECF244321}">
                <p14:modId xmlns:p14="http://schemas.microsoft.com/office/powerpoint/2010/main" val="1117460155"/>
              </p:ext>
            </p:extLst>
          </p:nvPr>
        </p:nvGraphicFramePr>
        <p:xfrm>
          <a:off x="709083" y="1737797"/>
          <a:ext cx="5733517" cy="1608137"/>
        </p:xfrm>
        <a:graphic>
          <a:graphicData uri="http://schemas.openxmlformats.org/drawingml/2006/table">
            <a:tbl>
              <a:tblPr/>
              <a:tblGrid>
                <a:gridCol w="2094128"/>
                <a:gridCol w="978614"/>
                <a:gridCol w="978614"/>
                <a:gridCol w="785648"/>
                <a:gridCol w="896513"/>
              </a:tblGrid>
              <a:tr h="493951">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Description</a:t>
                      </a:r>
                    </a:p>
                  </a:txBody>
                  <a:tcPr marT="45736" marB="45736"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Part Number</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1Gb </a:t>
                      </a:r>
                    </a:p>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to Server</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1Gb </a:t>
                      </a:r>
                    </a:p>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Uplinks</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10Gb </a:t>
                      </a:r>
                    </a:p>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Uplinks</a:t>
                      </a:r>
                    </a:p>
                  </a:txBody>
                  <a:tcPr marT="45736" marB="45736"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274418">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Base System</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49Y4294</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14</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10</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smtClean="0">
                          <a:ln>
                            <a:noFill/>
                          </a:ln>
                          <a:solidFill>
                            <a:schemeClr val="tx1"/>
                          </a:solidFill>
                          <a:effectLst/>
                          <a:latin typeface="Arial" pitchFamily="34" charset="0"/>
                          <a:cs typeface="Arial" pitchFamily="34" charset="0"/>
                        </a:rPr>
                        <a:t>0</a:t>
                      </a:r>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4418">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Upgrade #1 - Additional</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defRPr/>
                      </a:pPr>
                      <a:r>
                        <a:rPr kumimoji="0" lang="en-US" sz="1200" b="0" i="0" u="none" strike="noStrike" cap="none" normalizeH="0" baseline="0" dirty="0" smtClean="0">
                          <a:ln>
                            <a:noFill/>
                          </a:ln>
                          <a:solidFill>
                            <a:schemeClr val="tx1"/>
                          </a:solidFill>
                          <a:effectLst/>
                          <a:latin typeface="Arial" pitchFamily="34" charset="0"/>
                          <a:cs typeface="Arial" pitchFamily="34" charset="0"/>
                        </a:rPr>
                        <a:t>90Y3562</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14</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10</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smtClean="0">
                          <a:ln>
                            <a:noFill/>
                          </a:ln>
                          <a:solidFill>
                            <a:schemeClr val="tx1"/>
                          </a:solidFill>
                          <a:effectLst/>
                          <a:latin typeface="Arial" pitchFamily="34" charset="0"/>
                          <a:cs typeface="Arial" pitchFamily="34" charset="0"/>
                        </a:rPr>
                        <a:t>0</a:t>
                      </a:r>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82675">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Upgrade #2 - Additional</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49Y4298</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0</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0</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4</a:t>
                      </a:r>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82675">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Base + Upgrade #1 and #2</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N/A</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28</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20</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4</a:t>
                      </a:r>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4" name="TextBox 3"/>
          <p:cNvSpPr txBox="1"/>
          <p:nvPr/>
        </p:nvSpPr>
        <p:spPr>
          <a:xfrm>
            <a:off x="709083" y="1429693"/>
            <a:ext cx="1624919" cy="230832"/>
          </a:xfrm>
          <a:prstGeom prst="rect">
            <a:avLst/>
          </a:prstGeom>
          <a:noFill/>
        </p:spPr>
        <p:txBody>
          <a:bodyPr wrap="none" lIns="0" tIns="0" rIns="0" bIns="0" rtlCol="0" anchor="ctr" anchorCtr="0">
            <a:spAutoFit/>
          </a:bodyPr>
          <a:lstStyle/>
          <a:p>
            <a:r>
              <a:rPr lang="en-US" sz="1500" b="1" dirty="0" smtClean="0"/>
              <a:t>Incremental Ports</a:t>
            </a:r>
          </a:p>
        </p:txBody>
      </p:sp>
      <p:sp>
        <p:nvSpPr>
          <p:cNvPr id="5" name="Rectangle 4"/>
          <p:cNvSpPr/>
          <p:nvPr/>
        </p:nvSpPr>
        <p:spPr>
          <a:xfrm>
            <a:off x="772581" y="3816341"/>
            <a:ext cx="5397501" cy="1323439"/>
          </a:xfrm>
          <a:prstGeom prst="rect">
            <a:avLst/>
          </a:prstGeom>
        </p:spPr>
        <p:txBody>
          <a:bodyPr wrap="square">
            <a:spAutoFit/>
          </a:bodyPr>
          <a:lstStyle/>
          <a:p>
            <a:r>
              <a:rPr lang="en-US" sz="1500" b="1" dirty="0" smtClean="0"/>
              <a:t>Notes</a:t>
            </a:r>
            <a:endParaRPr lang="en-US" sz="1500" dirty="0"/>
          </a:p>
          <a:p>
            <a:pPr marL="169863" indent="-169863">
              <a:buFont typeface="Arial" charset="0"/>
              <a:buChar char="•"/>
            </a:pPr>
            <a:r>
              <a:rPr lang="en-US" sz="1300" dirty="0" smtClean="0"/>
              <a:t>Pay</a:t>
            </a:r>
            <a:r>
              <a:rPr lang="en-US" sz="1300" dirty="0"/>
              <a:t>-as-you-grow </a:t>
            </a:r>
            <a:r>
              <a:rPr lang="en-US" sz="1300" dirty="0" smtClean="0"/>
              <a:t>design</a:t>
            </a:r>
          </a:p>
          <a:p>
            <a:pPr marL="169863" indent="-169863">
              <a:buFont typeface="Arial" charset="0"/>
              <a:buChar char="•"/>
            </a:pPr>
            <a:r>
              <a:rPr lang="en-US" sz="1300" dirty="0" smtClean="0"/>
              <a:t>Can upgrade in any order</a:t>
            </a:r>
            <a:endParaRPr lang="en-US" sz="1300" dirty="0"/>
          </a:p>
          <a:p>
            <a:pPr marL="169863" indent="-169863">
              <a:buFont typeface="Arial" charset="0"/>
              <a:buChar char="•"/>
            </a:pPr>
            <a:r>
              <a:rPr lang="en-US" sz="1300" dirty="0"/>
              <a:t>VM aware </a:t>
            </a:r>
            <a:r>
              <a:rPr lang="en-US" sz="1300" dirty="0" smtClean="0"/>
              <a:t>and </a:t>
            </a:r>
            <a:r>
              <a:rPr lang="en-US" sz="1300" dirty="0"/>
              <a:t>VM mobility with </a:t>
            </a:r>
            <a:r>
              <a:rPr lang="en-US" sz="1300" dirty="0" smtClean="0"/>
              <a:t>VMready</a:t>
            </a:r>
          </a:p>
          <a:p>
            <a:pPr marL="169863" indent="-169863">
              <a:buFont typeface="Arial" charset="0"/>
              <a:buChar char="•"/>
            </a:pPr>
            <a:r>
              <a:rPr lang="en-US" sz="1300" dirty="0" smtClean="0"/>
              <a:t>Layer 2/3 design</a:t>
            </a:r>
            <a:endParaRPr lang="en-US" sz="1300" dirty="0"/>
          </a:p>
          <a:p>
            <a:pPr marL="169863" indent="-169863">
              <a:buFont typeface="Arial" charset="0"/>
              <a:buChar char="•"/>
            </a:pPr>
            <a:r>
              <a:rPr lang="en-US" sz="1300" dirty="0">
                <a:solidFill>
                  <a:srgbClr val="000000"/>
                </a:solidFill>
              </a:rPr>
              <a:t>Warranty &amp; software upgrade licenses match the chassis</a:t>
            </a:r>
          </a:p>
        </p:txBody>
      </p:sp>
    </p:spTree>
    <p:extLst>
      <p:ext uri="{BB962C8B-B14F-4D97-AF65-F5344CB8AC3E}">
        <p14:creationId xmlns:p14="http://schemas.microsoft.com/office/powerpoint/2010/main" val="167031776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63" name="Title 2"/>
          <p:cNvSpPr>
            <a:spLocks noGrp="1"/>
          </p:cNvSpPr>
          <p:nvPr>
            <p:ph type="title"/>
          </p:nvPr>
        </p:nvSpPr>
        <p:spPr/>
        <p:txBody>
          <a:bodyPr/>
          <a:lstStyle/>
          <a:p>
            <a:r>
              <a:rPr lang="en-US" dirty="0" smtClean="0"/>
              <a:t>IBM Flex System EN4093R 10Gb Scalable Switch</a:t>
            </a:r>
            <a:endParaRPr lang="en-US" dirty="0"/>
          </a:p>
        </p:txBody>
      </p:sp>
      <p:pic>
        <p:nvPicPr>
          <p:cNvPr id="2766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61857" y="676269"/>
            <a:ext cx="468313" cy="571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9" name="TextBox 5"/>
          <p:cNvSpPr txBox="1">
            <a:spLocks noChangeArrowheads="1"/>
          </p:cNvSpPr>
          <p:nvPr/>
        </p:nvSpPr>
        <p:spPr bwMode="auto">
          <a:xfrm rot="5400000">
            <a:off x="7696745" y="1835144"/>
            <a:ext cx="171608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eaLnBrk="1" hangingPunct="1"/>
            <a:r>
              <a:rPr lang="en-US" sz="1100" b="1">
                <a:solidFill>
                  <a:srgbClr val="333333"/>
                </a:solidFill>
                <a:cs typeface="Arial" charset="0"/>
              </a:rPr>
              <a:t>Base 10 x 10GbE SFP+</a:t>
            </a:r>
          </a:p>
        </p:txBody>
      </p:sp>
      <p:sp>
        <p:nvSpPr>
          <p:cNvPr id="27670" name="TextBox 33"/>
          <p:cNvSpPr txBox="1">
            <a:spLocks noChangeArrowheads="1"/>
          </p:cNvSpPr>
          <p:nvPr/>
        </p:nvSpPr>
        <p:spPr bwMode="auto">
          <a:xfrm rot="5400000">
            <a:off x="8008689" y="3596475"/>
            <a:ext cx="11049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eaLnBrk="1" hangingPunct="1"/>
            <a:r>
              <a:rPr lang="en-US" sz="1100" b="1">
                <a:solidFill>
                  <a:srgbClr val="333333"/>
                </a:solidFill>
                <a:cs typeface="Arial" charset="0"/>
              </a:rPr>
              <a:t>#2 = 4x10GbE</a:t>
            </a:r>
          </a:p>
        </p:txBody>
      </p:sp>
      <p:sp>
        <p:nvSpPr>
          <p:cNvPr id="27672" name="TextBox 35"/>
          <p:cNvSpPr txBox="1">
            <a:spLocks noChangeArrowheads="1"/>
          </p:cNvSpPr>
          <p:nvPr/>
        </p:nvSpPr>
        <p:spPr bwMode="auto">
          <a:xfrm rot="5400000">
            <a:off x="8002339" y="4736300"/>
            <a:ext cx="11049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eaLnBrk="1" hangingPunct="1"/>
            <a:r>
              <a:rPr lang="en-US" sz="1100" b="1">
                <a:solidFill>
                  <a:srgbClr val="333333"/>
                </a:solidFill>
                <a:cs typeface="Arial" charset="0"/>
              </a:rPr>
              <a:t>#1 = 2x40GbE</a:t>
            </a:r>
          </a:p>
        </p:txBody>
      </p:sp>
      <p:sp>
        <p:nvSpPr>
          <p:cNvPr id="27673" name="TextBox 36"/>
          <p:cNvSpPr txBox="1">
            <a:spLocks noChangeArrowheads="1"/>
          </p:cNvSpPr>
          <p:nvPr/>
        </p:nvSpPr>
        <p:spPr bwMode="auto">
          <a:xfrm rot="5400000">
            <a:off x="8077745" y="5840407"/>
            <a:ext cx="966787"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eaLnBrk="1" hangingPunct="1"/>
            <a:r>
              <a:rPr lang="en-US" sz="1100" b="1">
                <a:solidFill>
                  <a:srgbClr val="333333"/>
                </a:solidFill>
                <a:cs typeface="Arial" charset="0"/>
              </a:rPr>
              <a:t>1GbE Mgmt</a:t>
            </a:r>
          </a:p>
        </p:txBody>
      </p:sp>
      <p:graphicFrame>
        <p:nvGraphicFramePr>
          <p:cNvPr id="31" name="Group 90"/>
          <p:cNvGraphicFramePr>
            <a:graphicFrameLocks noGrp="1"/>
          </p:cNvGraphicFramePr>
          <p:nvPr>
            <p:extLst>
              <p:ext uri="{D42A27DB-BD31-4B8C-83A1-F6EECF244321}">
                <p14:modId xmlns:p14="http://schemas.microsoft.com/office/powerpoint/2010/main" val="3360242947"/>
              </p:ext>
            </p:extLst>
          </p:nvPr>
        </p:nvGraphicFramePr>
        <p:xfrm>
          <a:off x="709083" y="1737797"/>
          <a:ext cx="5733517" cy="1608137"/>
        </p:xfrm>
        <a:graphic>
          <a:graphicData uri="http://schemas.openxmlformats.org/drawingml/2006/table">
            <a:tbl>
              <a:tblPr/>
              <a:tblGrid>
                <a:gridCol w="2094128"/>
                <a:gridCol w="978614"/>
                <a:gridCol w="978614"/>
                <a:gridCol w="785648"/>
                <a:gridCol w="896513"/>
              </a:tblGrid>
              <a:tr h="493951">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Description</a:t>
                      </a:r>
                    </a:p>
                  </a:txBody>
                  <a:tcPr marT="45736" marB="45736"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Part Number</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10 Gb </a:t>
                      </a:r>
                    </a:p>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to Server</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10 Gb </a:t>
                      </a:r>
                    </a:p>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Uplinks</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40 Gb </a:t>
                      </a:r>
                    </a:p>
                    <a:p>
                      <a:pPr marL="0" marR="0" lvl="0" indent="0" algn="ctr" defTabSz="914400" rtl="0" eaLnBrk="0" fontAlgn="base" latinLnBrk="0" hangingPunct="0">
                        <a:lnSpc>
                          <a:spcPct val="100000"/>
                        </a:lnSpc>
                        <a:spcBef>
                          <a:spcPts val="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Uplinks</a:t>
                      </a:r>
                    </a:p>
                  </a:txBody>
                  <a:tcPr marT="45736" marB="45736"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274418">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Base System</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95Y3309</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14</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10</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4418">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Upgrade #1 - Additional</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49Y4798</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14</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2</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82675">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Upgrade #2 - Additional</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88Y6037</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14</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4</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82675">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Base + Upgrade #1 and #2</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N/A</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42</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14</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2</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33" name="TextBox 32"/>
          <p:cNvSpPr txBox="1"/>
          <p:nvPr/>
        </p:nvSpPr>
        <p:spPr>
          <a:xfrm>
            <a:off x="709083" y="1429693"/>
            <a:ext cx="1624919" cy="230832"/>
          </a:xfrm>
          <a:prstGeom prst="rect">
            <a:avLst/>
          </a:prstGeom>
          <a:noFill/>
        </p:spPr>
        <p:txBody>
          <a:bodyPr wrap="none" lIns="0" tIns="0" rIns="0" bIns="0" rtlCol="0" anchor="ctr" anchorCtr="0">
            <a:spAutoFit/>
          </a:bodyPr>
          <a:lstStyle/>
          <a:p>
            <a:r>
              <a:rPr lang="en-US" sz="1500" b="1" dirty="0" smtClean="0"/>
              <a:t>Incremental Ports</a:t>
            </a:r>
          </a:p>
        </p:txBody>
      </p:sp>
      <p:sp>
        <p:nvSpPr>
          <p:cNvPr id="34" name="Rectangle 33"/>
          <p:cNvSpPr/>
          <p:nvPr/>
        </p:nvSpPr>
        <p:spPr>
          <a:xfrm>
            <a:off x="772581" y="3816341"/>
            <a:ext cx="6604002" cy="2123658"/>
          </a:xfrm>
          <a:prstGeom prst="rect">
            <a:avLst/>
          </a:prstGeom>
        </p:spPr>
        <p:txBody>
          <a:bodyPr wrap="square">
            <a:spAutoFit/>
          </a:bodyPr>
          <a:lstStyle/>
          <a:p>
            <a:r>
              <a:rPr lang="en-US" sz="1500" b="1" dirty="0" smtClean="0"/>
              <a:t>Notes</a:t>
            </a:r>
            <a:endParaRPr lang="en-US" sz="1500" dirty="0"/>
          </a:p>
          <a:p>
            <a:pPr marL="169863" indent="-169863">
              <a:buFont typeface="Arial" charset="0"/>
              <a:buChar char="•"/>
            </a:pPr>
            <a:r>
              <a:rPr lang="en-US" sz="1300" dirty="0" smtClean="0"/>
              <a:t>64 10Gb pay</a:t>
            </a:r>
            <a:r>
              <a:rPr lang="en-US" sz="1300" dirty="0"/>
              <a:t>-as-you-grow </a:t>
            </a:r>
            <a:r>
              <a:rPr lang="en-US" sz="1300" dirty="0" smtClean="0"/>
              <a:t>ports</a:t>
            </a:r>
          </a:p>
          <a:p>
            <a:pPr marL="169863" indent="-169863">
              <a:buFont typeface="Arial" charset="0"/>
              <a:buChar char="•"/>
            </a:pPr>
            <a:r>
              <a:rPr lang="en-US" sz="1300" dirty="0" smtClean="0"/>
              <a:t>Must upgrade in order</a:t>
            </a:r>
            <a:endParaRPr lang="en-US" sz="1300" dirty="0"/>
          </a:p>
          <a:p>
            <a:pPr marL="169863" indent="-169863">
              <a:buFont typeface="Arial" charset="0"/>
              <a:buChar char="•"/>
            </a:pPr>
            <a:r>
              <a:rPr lang="en-US" sz="1300" dirty="0"/>
              <a:t>VM aware </a:t>
            </a:r>
            <a:r>
              <a:rPr lang="en-US" sz="1300" dirty="0" smtClean="0"/>
              <a:t>and </a:t>
            </a:r>
            <a:r>
              <a:rPr lang="en-US" sz="1300" dirty="0"/>
              <a:t>VM mobility with </a:t>
            </a:r>
            <a:r>
              <a:rPr lang="en-US" sz="1300" dirty="0" smtClean="0"/>
              <a:t>VMready</a:t>
            </a:r>
          </a:p>
          <a:p>
            <a:pPr marL="169863" indent="-169863">
              <a:buFont typeface="Arial" charset="0"/>
              <a:buChar char="•"/>
            </a:pPr>
            <a:r>
              <a:rPr lang="en-US" sz="1300" dirty="0" smtClean="0"/>
              <a:t>Layer 2/3 design</a:t>
            </a:r>
            <a:endParaRPr lang="en-US" sz="1300" dirty="0"/>
          </a:p>
          <a:p>
            <a:pPr marL="169863" indent="-169863">
              <a:buFont typeface="Arial" charset="0"/>
              <a:buChar char="•"/>
            </a:pPr>
            <a:r>
              <a:rPr lang="en-US" sz="1300" dirty="0">
                <a:solidFill>
                  <a:srgbClr val="000000"/>
                </a:solidFill>
              </a:rPr>
              <a:t>Warranty &amp; software upgrade licenses match the </a:t>
            </a:r>
            <a:r>
              <a:rPr lang="en-US" sz="1300" dirty="0" smtClean="0">
                <a:solidFill>
                  <a:srgbClr val="000000"/>
                </a:solidFill>
              </a:rPr>
              <a:t>chassis</a:t>
            </a:r>
          </a:p>
          <a:p>
            <a:pPr marL="169863" indent="-169863">
              <a:buFont typeface="Arial" charset="0"/>
              <a:buChar char="•"/>
            </a:pPr>
            <a:r>
              <a:rPr lang="en-US" sz="1300" dirty="0">
                <a:solidFill>
                  <a:srgbClr val="000000"/>
                </a:solidFill>
              </a:rPr>
              <a:t>FCoE convergence support with Cisco Nexus 55XX</a:t>
            </a:r>
          </a:p>
          <a:p>
            <a:pPr marL="169863" indent="-169863">
              <a:buFont typeface="Arial" charset="0"/>
              <a:buChar char="•"/>
            </a:pPr>
            <a:r>
              <a:rPr lang="en-US" sz="1300" dirty="0">
                <a:solidFill>
                  <a:srgbClr val="000000"/>
                </a:solidFill>
              </a:rPr>
              <a:t>Stacking and </a:t>
            </a:r>
            <a:r>
              <a:rPr lang="en-US" sz="1300" dirty="0" smtClean="0">
                <a:solidFill>
                  <a:srgbClr val="000000"/>
                </a:solidFill>
              </a:rPr>
              <a:t>UFP</a:t>
            </a:r>
            <a:endParaRPr lang="en-US" sz="1300" dirty="0">
              <a:solidFill>
                <a:srgbClr val="000000"/>
              </a:solidFill>
            </a:endParaRPr>
          </a:p>
          <a:p>
            <a:pPr marL="169863" indent="-169863">
              <a:buFont typeface="Arial" charset="0"/>
              <a:buChar char="•"/>
            </a:pPr>
            <a:r>
              <a:rPr lang="en-US" sz="1300" dirty="0" smtClean="0">
                <a:solidFill>
                  <a:srgbClr val="000000"/>
                </a:solidFill>
              </a:rPr>
              <a:t>Virtual </a:t>
            </a:r>
            <a:r>
              <a:rPr lang="en-US" sz="1300" dirty="0">
                <a:solidFill>
                  <a:srgbClr val="000000"/>
                </a:solidFill>
              </a:rPr>
              <a:t>Fabric – carve up virtual NIC</a:t>
            </a:r>
            <a:r>
              <a:rPr lang="ja-JP" altLang="en-US" sz="1300" dirty="0">
                <a:solidFill>
                  <a:srgbClr val="000000"/>
                </a:solidFill>
              </a:rPr>
              <a:t>’</a:t>
            </a:r>
            <a:r>
              <a:rPr lang="en-US" sz="1300" dirty="0">
                <a:solidFill>
                  <a:srgbClr val="000000"/>
                </a:solidFill>
              </a:rPr>
              <a:t>s and </a:t>
            </a:r>
            <a:r>
              <a:rPr lang="en-US" sz="1300" dirty="0" smtClean="0">
                <a:solidFill>
                  <a:srgbClr val="000000"/>
                </a:solidFill>
              </a:rPr>
              <a:t>pipe</a:t>
            </a:r>
          </a:p>
          <a:p>
            <a:pPr marL="169863" indent="-169863">
              <a:buFont typeface="Arial" charset="0"/>
              <a:buChar char="•"/>
            </a:pPr>
            <a:r>
              <a:rPr lang="en-US" sz="1300" dirty="0" smtClean="0">
                <a:solidFill>
                  <a:srgbClr val="000000"/>
                </a:solidFill>
              </a:rPr>
              <a:t>The two 40 Gb uplinks can be turned into 4 10 Gb uplinks with a dongle</a:t>
            </a:r>
            <a:endParaRPr lang="en-US" sz="1300" dirty="0">
              <a:solidFill>
                <a:srgbClr val="000000"/>
              </a:solidFill>
            </a:endParaRPr>
          </a:p>
        </p:txBody>
      </p:sp>
      <p:sp>
        <p:nvSpPr>
          <p:cNvPr id="15" name="Rectangle 14"/>
          <p:cNvSpPr>
            <a:spLocks noChangeArrowheads="1"/>
          </p:cNvSpPr>
          <p:nvPr/>
        </p:nvSpPr>
        <p:spPr bwMode="auto">
          <a:xfrm>
            <a:off x="7958715" y="825500"/>
            <a:ext cx="502920" cy="2344776"/>
          </a:xfrm>
          <a:prstGeom prst="rect">
            <a:avLst/>
          </a:prstGeom>
          <a:noFill/>
          <a:ln w="50800">
            <a:solidFill>
              <a:srgbClr val="0072B2"/>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solidFill>
                <a:schemeClr val="lt1"/>
              </a:solidFill>
              <a:latin typeface="+mn-lt"/>
              <a:ea typeface="+mn-ea"/>
              <a:cs typeface="+mn-cs"/>
            </a:endParaRPr>
          </a:p>
        </p:txBody>
      </p:sp>
      <p:sp>
        <p:nvSpPr>
          <p:cNvPr id="16" name="Rectangle 15"/>
          <p:cNvSpPr>
            <a:spLocks noChangeArrowheads="1"/>
          </p:cNvSpPr>
          <p:nvPr/>
        </p:nvSpPr>
        <p:spPr bwMode="auto">
          <a:xfrm>
            <a:off x="7958715" y="4298949"/>
            <a:ext cx="502920" cy="1257301"/>
          </a:xfrm>
          <a:prstGeom prst="rect">
            <a:avLst/>
          </a:prstGeom>
          <a:noFill/>
          <a:ln w="50800">
            <a:solidFill>
              <a:srgbClr val="F7612F"/>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solidFill>
                <a:schemeClr val="lt1"/>
              </a:solidFill>
              <a:latin typeface="+mn-lt"/>
              <a:ea typeface="+mn-ea"/>
              <a:cs typeface="+mn-cs"/>
            </a:endParaRPr>
          </a:p>
        </p:txBody>
      </p:sp>
      <p:sp>
        <p:nvSpPr>
          <p:cNvPr id="17" name="Rectangle 16"/>
          <p:cNvSpPr>
            <a:spLocks noChangeArrowheads="1"/>
          </p:cNvSpPr>
          <p:nvPr/>
        </p:nvSpPr>
        <p:spPr bwMode="auto">
          <a:xfrm>
            <a:off x="7958715" y="3224563"/>
            <a:ext cx="502920" cy="936256"/>
          </a:xfrm>
          <a:prstGeom prst="rect">
            <a:avLst/>
          </a:prstGeom>
          <a:noFill/>
          <a:ln w="50800">
            <a:solidFill>
              <a:srgbClr val="FFFF00"/>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solidFill>
                <a:schemeClr val="lt1"/>
              </a:solidFill>
              <a:latin typeface="+mn-lt"/>
              <a:ea typeface="+mn-ea"/>
              <a:cs typeface="+mn-cs"/>
            </a:endParaRPr>
          </a:p>
        </p:txBody>
      </p:sp>
    </p:spTree>
    <p:extLst>
      <p:ext uri="{BB962C8B-B14F-4D97-AF65-F5344CB8AC3E}">
        <p14:creationId xmlns:p14="http://schemas.microsoft.com/office/powerpoint/2010/main" val="48244568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IBM Flex System CN4093 10Gb Converged Switch</a:t>
            </a:r>
            <a:endParaRPr lang="en-US" dirty="0"/>
          </a:p>
        </p:txBody>
      </p:sp>
      <p:graphicFrame>
        <p:nvGraphicFramePr>
          <p:cNvPr id="3" name="Group 90"/>
          <p:cNvGraphicFramePr>
            <a:graphicFrameLocks noGrp="1"/>
          </p:cNvGraphicFramePr>
          <p:nvPr>
            <p:extLst>
              <p:ext uri="{D42A27DB-BD31-4B8C-83A1-F6EECF244321}">
                <p14:modId xmlns:p14="http://schemas.microsoft.com/office/powerpoint/2010/main" val="701899302"/>
              </p:ext>
            </p:extLst>
          </p:nvPr>
        </p:nvGraphicFramePr>
        <p:xfrm>
          <a:off x="709083" y="1737797"/>
          <a:ext cx="6424084" cy="1608137"/>
        </p:xfrm>
        <a:graphic>
          <a:graphicData uri="http://schemas.openxmlformats.org/drawingml/2006/table">
            <a:tbl>
              <a:tblPr/>
              <a:tblGrid>
                <a:gridCol w="2147617"/>
                <a:gridCol w="1037967"/>
                <a:gridCol w="809625"/>
                <a:gridCol w="809625"/>
                <a:gridCol w="809625"/>
                <a:gridCol w="809625"/>
              </a:tblGrid>
              <a:tr h="493951">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Description</a:t>
                      </a:r>
                    </a:p>
                  </a:txBody>
                  <a:tcPr marT="45736" marB="45736"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Part Number</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10 Gb </a:t>
                      </a:r>
                    </a:p>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to Server</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10 Gb </a:t>
                      </a:r>
                    </a:p>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Uplinks</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40 Gb </a:t>
                      </a:r>
                    </a:p>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Uplinks</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algn="ctr">
                        <a:lnSpc>
                          <a:spcPct val="90000"/>
                        </a:lnSpc>
                        <a:spcBef>
                          <a:spcPts val="0"/>
                        </a:spcBef>
                        <a:spcAft>
                          <a:spcPts val="0"/>
                        </a:spcAft>
                      </a:pPr>
                      <a:r>
                        <a:rPr lang="en-US" sz="1200" dirty="0" smtClean="0"/>
                        <a:t>Omni</a:t>
                      </a:r>
                      <a:r>
                        <a:rPr lang="en-US" sz="1200" baseline="0" dirty="0" smtClean="0"/>
                        <a:t> Ports</a:t>
                      </a:r>
                      <a:endParaRPr lang="en-US" sz="1200" dirty="0"/>
                    </a:p>
                  </a:txBody>
                  <a:tcPr marT="45736" marB="45736"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274418">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Base System</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00D5823</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14</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2</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6</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4418">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Upgrade #1 - Additional</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00D5845</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14</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2</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82675">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Upgrade #2 - Additional</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00D5847</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14</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6</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82675">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Base + Upgrade #1 and #2</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N/A</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42</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2</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2</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12</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4" name="TextBox 3"/>
          <p:cNvSpPr txBox="1"/>
          <p:nvPr/>
        </p:nvSpPr>
        <p:spPr>
          <a:xfrm>
            <a:off x="709083" y="1429693"/>
            <a:ext cx="1624919" cy="230832"/>
          </a:xfrm>
          <a:prstGeom prst="rect">
            <a:avLst/>
          </a:prstGeom>
          <a:noFill/>
        </p:spPr>
        <p:txBody>
          <a:bodyPr wrap="none" lIns="0" tIns="0" rIns="0" bIns="0" rtlCol="0" anchor="ctr" anchorCtr="0">
            <a:spAutoFit/>
          </a:bodyPr>
          <a:lstStyle/>
          <a:p>
            <a:r>
              <a:rPr lang="en-US" sz="1500" b="1" dirty="0" smtClean="0"/>
              <a:t>Incremental Ports</a:t>
            </a:r>
          </a:p>
        </p:txBody>
      </p:sp>
      <p:sp>
        <p:nvSpPr>
          <p:cNvPr id="5" name="Rectangle 4"/>
          <p:cNvSpPr/>
          <p:nvPr/>
        </p:nvSpPr>
        <p:spPr>
          <a:xfrm>
            <a:off x="772581" y="3816341"/>
            <a:ext cx="6604002" cy="1923603"/>
          </a:xfrm>
          <a:prstGeom prst="rect">
            <a:avLst/>
          </a:prstGeom>
        </p:spPr>
        <p:txBody>
          <a:bodyPr wrap="square">
            <a:spAutoFit/>
          </a:bodyPr>
          <a:lstStyle/>
          <a:p>
            <a:r>
              <a:rPr lang="en-US" sz="1500" b="1" dirty="0" smtClean="0"/>
              <a:t>Notes</a:t>
            </a:r>
            <a:endParaRPr lang="en-US" sz="1500" dirty="0"/>
          </a:p>
          <a:p>
            <a:pPr marL="169863" indent="-169863">
              <a:buFont typeface="Arial" charset="0"/>
              <a:buChar char="•"/>
            </a:pPr>
            <a:r>
              <a:rPr lang="en-US" sz="1300" dirty="0" smtClean="0"/>
              <a:t>64 10Gb pay-as-you-grow ports</a:t>
            </a:r>
          </a:p>
          <a:p>
            <a:pPr marL="169863" indent="-169863">
              <a:buFont typeface="Arial" charset="0"/>
              <a:buChar char="•"/>
            </a:pPr>
            <a:r>
              <a:rPr lang="en-US" sz="1300" dirty="0" smtClean="0"/>
              <a:t>Can upgrade in any order</a:t>
            </a:r>
          </a:p>
          <a:p>
            <a:pPr marL="169863" indent="-169863">
              <a:buFont typeface="Arial" charset="0"/>
              <a:buChar char="•"/>
            </a:pPr>
            <a:r>
              <a:rPr lang="en-US" sz="1300" dirty="0" smtClean="0"/>
              <a:t>VM </a:t>
            </a:r>
            <a:r>
              <a:rPr lang="en-US" sz="1300" dirty="0"/>
              <a:t>aware </a:t>
            </a:r>
            <a:r>
              <a:rPr lang="en-US" sz="1300" dirty="0" smtClean="0"/>
              <a:t>and </a:t>
            </a:r>
            <a:r>
              <a:rPr lang="en-US" sz="1300" dirty="0"/>
              <a:t>VM mobility with </a:t>
            </a:r>
            <a:r>
              <a:rPr lang="en-US" sz="1300" dirty="0" smtClean="0"/>
              <a:t>VMready</a:t>
            </a:r>
          </a:p>
          <a:p>
            <a:pPr marL="169863" indent="-169863">
              <a:buFont typeface="Arial" charset="0"/>
              <a:buChar char="•"/>
            </a:pPr>
            <a:r>
              <a:rPr lang="en-US" sz="1300" dirty="0" smtClean="0"/>
              <a:t>Layer 2/3 design</a:t>
            </a:r>
            <a:endParaRPr lang="en-US" sz="1300" dirty="0"/>
          </a:p>
          <a:p>
            <a:pPr marL="169863" indent="-169863">
              <a:buFont typeface="Arial" charset="0"/>
              <a:buChar char="•"/>
            </a:pPr>
            <a:r>
              <a:rPr lang="en-US" sz="1300" dirty="0">
                <a:solidFill>
                  <a:srgbClr val="000000"/>
                </a:solidFill>
              </a:rPr>
              <a:t>Warranty </a:t>
            </a:r>
            <a:r>
              <a:rPr lang="en-US" sz="1300" dirty="0" smtClean="0">
                <a:solidFill>
                  <a:srgbClr val="000000"/>
                </a:solidFill>
              </a:rPr>
              <a:t>&amp; software upgrade licenses are 1 year or will match the chassis</a:t>
            </a:r>
          </a:p>
          <a:p>
            <a:pPr marL="169863" indent="-169863">
              <a:buFont typeface="Arial" charset="0"/>
              <a:buChar char="•"/>
            </a:pPr>
            <a:r>
              <a:rPr lang="en-US" sz="1300" dirty="0" smtClean="0">
                <a:solidFill>
                  <a:srgbClr val="000000"/>
                </a:solidFill>
              </a:rPr>
              <a:t>Can act as a full fabric FC/FCoE switch or as an integrated Fibre Channel Forwarder</a:t>
            </a:r>
            <a:endParaRPr lang="en-US" sz="1300" dirty="0">
              <a:solidFill>
                <a:srgbClr val="000000"/>
              </a:solidFill>
            </a:endParaRPr>
          </a:p>
          <a:p>
            <a:pPr marL="169863" indent="-169863">
              <a:buFont typeface="Arial" charset="0"/>
              <a:buChar char="•"/>
            </a:pPr>
            <a:r>
              <a:rPr lang="en-US" sz="1300" dirty="0" smtClean="0">
                <a:solidFill>
                  <a:srgbClr val="000000"/>
                </a:solidFill>
              </a:rPr>
              <a:t>Virtual </a:t>
            </a:r>
            <a:r>
              <a:rPr lang="en-US" sz="1300" dirty="0">
                <a:solidFill>
                  <a:srgbClr val="000000"/>
                </a:solidFill>
              </a:rPr>
              <a:t>Fabric – carve up virtual NIC</a:t>
            </a:r>
            <a:r>
              <a:rPr lang="ja-JP" altLang="en-US" sz="1300" dirty="0">
                <a:solidFill>
                  <a:srgbClr val="000000"/>
                </a:solidFill>
              </a:rPr>
              <a:t>’</a:t>
            </a:r>
            <a:r>
              <a:rPr lang="en-US" sz="1300" dirty="0">
                <a:solidFill>
                  <a:srgbClr val="000000"/>
                </a:solidFill>
              </a:rPr>
              <a:t>s and </a:t>
            </a:r>
            <a:r>
              <a:rPr lang="en-US" sz="1300" dirty="0" smtClean="0">
                <a:solidFill>
                  <a:srgbClr val="000000"/>
                </a:solidFill>
              </a:rPr>
              <a:t>pipe</a:t>
            </a:r>
          </a:p>
          <a:p>
            <a:pPr marL="169863" indent="-169863">
              <a:buFont typeface="Arial" charset="0"/>
              <a:buChar char="•"/>
            </a:pPr>
            <a:r>
              <a:rPr lang="en-US" sz="1300" dirty="0" smtClean="0">
                <a:solidFill>
                  <a:srgbClr val="000000"/>
                </a:solidFill>
              </a:rPr>
              <a:t>OmniPorts allow flexibility 10 GbE or 4/8 Gb FC</a:t>
            </a:r>
            <a:endParaRPr lang="en-US" sz="1300" dirty="0">
              <a:solidFill>
                <a:srgbClr val="000000"/>
              </a:solidFill>
            </a:endParaRPr>
          </a:p>
        </p:txBody>
      </p:sp>
      <p:pic>
        <p:nvPicPr>
          <p:cNvPr id="1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70850" y="721248"/>
            <a:ext cx="465262" cy="564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36"/>
          <p:cNvSpPr txBox="1">
            <a:spLocks noChangeArrowheads="1"/>
          </p:cNvSpPr>
          <p:nvPr/>
        </p:nvSpPr>
        <p:spPr bwMode="auto">
          <a:xfrm rot="5400000">
            <a:off x="8195976" y="5916857"/>
            <a:ext cx="829429" cy="227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eaLnBrk="1" hangingPunct="1"/>
            <a:r>
              <a:rPr lang="en-US" sz="1000" b="1">
                <a:solidFill>
                  <a:srgbClr val="333333"/>
                </a:solidFill>
                <a:cs typeface="Arial" charset="0"/>
              </a:rPr>
              <a:t>1GbE Mgmt</a:t>
            </a:r>
          </a:p>
        </p:txBody>
      </p:sp>
      <p:sp>
        <p:nvSpPr>
          <p:cNvPr id="13" name="TextBox 35"/>
          <p:cNvSpPr txBox="1">
            <a:spLocks noChangeArrowheads="1"/>
          </p:cNvSpPr>
          <p:nvPr/>
        </p:nvSpPr>
        <p:spPr bwMode="auto">
          <a:xfrm rot="5400000">
            <a:off x="8138084" y="2184057"/>
            <a:ext cx="945213" cy="227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eaLnBrk="1" hangingPunct="1"/>
            <a:r>
              <a:rPr lang="en-US" sz="1000" b="1" dirty="0">
                <a:solidFill>
                  <a:srgbClr val="333333"/>
                </a:solidFill>
                <a:cs typeface="Arial" charset="0"/>
              </a:rPr>
              <a:t>#1 = 2x40GbE</a:t>
            </a:r>
          </a:p>
        </p:txBody>
      </p:sp>
      <p:sp>
        <p:nvSpPr>
          <p:cNvPr id="14" name="TextBox 36"/>
          <p:cNvSpPr txBox="1">
            <a:spLocks noChangeArrowheads="1"/>
          </p:cNvSpPr>
          <p:nvPr/>
        </p:nvSpPr>
        <p:spPr bwMode="auto">
          <a:xfrm rot="5400000">
            <a:off x="8138171" y="1201739"/>
            <a:ext cx="945039" cy="227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eaLnBrk="1" hangingPunct="1"/>
            <a:r>
              <a:rPr lang="en-US" sz="1000" b="1">
                <a:solidFill>
                  <a:srgbClr val="333333"/>
                </a:solidFill>
                <a:cs typeface="Arial" charset="0"/>
              </a:rPr>
              <a:t>2X10Gb SFP+</a:t>
            </a:r>
          </a:p>
        </p:txBody>
      </p:sp>
      <p:sp>
        <p:nvSpPr>
          <p:cNvPr id="20" name="Rectangle 19"/>
          <p:cNvSpPr>
            <a:spLocks noChangeArrowheads="1"/>
          </p:cNvSpPr>
          <p:nvPr/>
        </p:nvSpPr>
        <p:spPr bwMode="auto">
          <a:xfrm>
            <a:off x="7935810" y="1015084"/>
            <a:ext cx="502920" cy="585116"/>
          </a:xfrm>
          <a:prstGeom prst="rect">
            <a:avLst/>
          </a:prstGeom>
          <a:noFill/>
          <a:ln w="50800">
            <a:solidFill>
              <a:srgbClr val="0072B2"/>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solidFill>
                <a:schemeClr val="lt1"/>
              </a:solidFill>
              <a:latin typeface="+mn-lt"/>
              <a:ea typeface="+mn-ea"/>
              <a:cs typeface="+mn-cs"/>
            </a:endParaRPr>
          </a:p>
        </p:txBody>
      </p:sp>
      <p:sp>
        <p:nvSpPr>
          <p:cNvPr id="21" name="Rectangle 20"/>
          <p:cNvSpPr>
            <a:spLocks noChangeArrowheads="1"/>
          </p:cNvSpPr>
          <p:nvPr/>
        </p:nvSpPr>
        <p:spPr bwMode="auto">
          <a:xfrm>
            <a:off x="7935810" y="1749424"/>
            <a:ext cx="502920" cy="1060704"/>
          </a:xfrm>
          <a:prstGeom prst="rect">
            <a:avLst/>
          </a:prstGeom>
          <a:noFill/>
          <a:ln w="50800">
            <a:solidFill>
              <a:srgbClr val="F7612F"/>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solidFill>
                <a:schemeClr val="lt1"/>
              </a:solidFill>
              <a:latin typeface="+mn-lt"/>
              <a:ea typeface="+mn-ea"/>
              <a:cs typeface="+mn-cs"/>
            </a:endParaRPr>
          </a:p>
        </p:txBody>
      </p:sp>
      <p:sp>
        <p:nvSpPr>
          <p:cNvPr id="22" name="Rectangle 21"/>
          <p:cNvSpPr>
            <a:spLocks noChangeArrowheads="1"/>
          </p:cNvSpPr>
          <p:nvPr/>
        </p:nvSpPr>
        <p:spPr bwMode="auto">
          <a:xfrm>
            <a:off x="7935810" y="4342650"/>
            <a:ext cx="502920" cy="1150099"/>
          </a:xfrm>
          <a:prstGeom prst="rect">
            <a:avLst/>
          </a:prstGeom>
          <a:noFill/>
          <a:ln w="50800">
            <a:solidFill>
              <a:srgbClr val="FFFF00"/>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solidFill>
                <a:schemeClr val="lt1"/>
              </a:solidFill>
              <a:latin typeface="+mn-lt"/>
              <a:ea typeface="+mn-ea"/>
              <a:cs typeface="+mn-cs"/>
            </a:endParaRPr>
          </a:p>
        </p:txBody>
      </p:sp>
      <p:sp>
        <p:nvSpPr>
          <p:cNvPr id="23" name="Rectangle 22"/>
          <p:cNvSpPr>
            <a:spLocks noChangeArrowheads="1"/>
          </p:cNvSpPr>
          <p:nvPr/>
        </p:nvSpPr>
        <p:spPr bwMode="auto">
          <a:xfrm>
            <a:off x="7935810" y="3011005"/>
            <a:ext cx="502920" cy="1275245"/>
          </a:xfrm>
          <a:prstGeom prst="rect">
            <a:avLst/>
          </a:prstGeom>
          <a:noFill/>
          <a:ln w="50800">
            <a:solidFill>
              <a:srgbClr val="0072B2"/>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solidFill>
                <a:schemeClr val="lt1"/>
              </a:solidFill>
              <a:latin typeface="+mn-lt"/>
              <a:ea typeface="+mn-ea"/>
              <a:cs typeface="+mn-cs"/>
            </a:endParaRPr>
          </a:p>
        </p:txBody>
      </p:sp>
      <p:sp>
        <p:nvSpPr>
          <p:cNvPr id="24" name="TextBox 35"/>
          <p:cNvSpPr txBox="1">
            <a:spLocks noChangeArrowheads="1"/>
          </p:cNvSpPr>
          <p:nvPr/>
        </p:nvSpPr>
        <p:spPr bwMode="auto">
          <a:xfrm rot="5400000">
            <a:off x="8089358" y="3554295"/>
            <a:ext cx="10612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eaLnBrk="1" hangingPunct="1"/>
            <a:r>
              <a:rPr lang="en-US" sz="1000" b="1" dirty="0" smtClean="0">
                <a:solidFill>
                  <a:srgbClr val="333333"/>
                </a:solidFill>
                <a:cs typeface="Arial" charset="0"/>
              </a:rPr>
              <a:t>6 10GbE Omni</a:t>
            </a:r>
            <a:endParaRPr lang="en-US" sz="1000" b="1" dirty="0">
              <a:solidFill>
                <a:srgbClr val="333333"/>
              </a:solidFill>
              <a:cs typeface="Arial" charset="0"/>
            </a:endParaRPr>
          </a:p>
        </p:txBody>
      </p:sp>
      <p:sp>
        <p:nvSpPr>
          <p:cNvPr id="25" name="TextBox 35"/>
          <p:cNvSpPr txBox="1">
            <a:spLocks noChangeArrowheads="1"/>
          </p:cNvSpPr>
          <p:nvPr/>
        </p:nvSpPr>
        <p:spPr bwMode="auto">
          <a:xfrm rot="5400000">
            <a:off x="7948998" y="4802373"/>
            <a:ext cx="134196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algn="ctr" eaLnBrk="1" hangingPunct="1"/>
            <a:r>
              <a:rPr lang="en-US" sz="1000" b="1" dirty="0" smtClean="0">
                <a:solidFill>
                  <a:srgbClr val="333333"/>
                </a:solidFill>
                <a:cs typeface="Arial" charset="0"/>
              </a:rPr>
              <a:t>#2 = 6 10GbE Omni</a:t>
            </a:r>
            <a:endParaRPr lang="en-US" sz="1000" b="1" dirty="0">
              <a:solidFill>
                <a:srgbClr val="333333"/>
              </a:solidFill>
              <a:cs typeface="Arial" charset="0"/>
            </a:endParaRPr>
          </a:p>
        </p:txBody>
      </p:sp>
    </p:spTree>
    <p:extLst>
      <p:ext uri="{BB962C8B-B14F-4D97-AF65-F5344CB8AC3E}">
        <p14:creationId xmlns:p14="http://schemas.microsoft.com/office/powerpoint/2010/main" val="100904396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smtClean="0"/>
              <a:t>IBM Flex System FC3171 8Gb SAN Switch</a:t>
            </a:r>
            <a:endParaRPr lang="en-US" dirty="0"/>
          </a:p>
        </p:txBody>
      </p:sp>
      <p:sp>
        <p:nvSpPr>
          <p:cNvPr id="10" name="Content Placeholder 9"/>
          <p:cNvSpPr>
            <a:spLocks noGrp="1"/>
          </p:cNvSpPr>
          <p:nvPr>
            <p:ph idx="1"/>
          </p:nvPr>
        </p:nvSpPr>
        <p:spPr>
          <a:xfrm>
            <a:off x="455613" y="1392238"/>
            <a:ext cx="7016220" cy="4280429"/>
          </a:xfrm>
        </p:spPr>
        <p:txBody>
          <a:bodyPr>
            <a:normAutofit lnSpcReduction="10000"/>
          </a:bodyPr>
          <a:lstStyle/>
          <a:p>
            <a:r>
              <a:rPr lang="en-US" dirty="0" smtClean="0"/>
              <a:t>Switch Features</a:t>
            </a:r>
          </a:p>
          <a:p>
            <a:pPr lvl="1"/>
            <a:r>
              <a:rPr lang="en-US" dirty="0" smtClean="0"/>
              <a:t>20 FC ports (14 internal, 6 External) – no port upgrades</a:t>
            </a:r>
          </a:p>
          <a:p>
            <a:pPr lvl="1"/>
            <a:r>
              <a:rPr lang="en-US" dirty="0" smtClean="0"/>
              <a:t>Enhanced N_Port ID Virtualization (NPIV) capability </a:t>
            </a:r>
          </a:p>
          <a:p>
            <a:pPr lvl="1"/>
            <a:r>
              <a:rPr lang="en-US" dirty="0" smtClean="0"/>
              <a:t>Auto-StreamGuard to guarantee streaming data operations</a:t>
            </a:r>
          </a:p>
          <a:p>
            <a:pPr lvl="1"/>
            <a:r>
              <a:rPr lang="en-US" dirty="0" smtClean="0"/>
              <a:t>Auto-negotiates to supports 8/4/2 Gb HBA</a:t>
            </a:r>
          </a:p>
          <a:p>
            <a:pPr lvl="1"/>
            <a:r>
              <a:rPr lang="en-US" dirty="0" smtClean="0"/>
              <a:t>Call home e-mail notification</a:t>
            </a:r>
          </a:p>
          <a:p>
            <a:pPr lvl="1"/>
            <a:r>
              <a:rPr lang="en-US" dirty="0" smtClean="0"/>
              <a:t>Port Aggregation – combine ports to increase bandwidth</a:t>
            </a:r>
          </a:p>
          <a:p>
            <a:pPr lvl="1"/>
            <a:r>
              <a:rPr lang="en-US" dirty="0" smtClean="0"/>
              <a:t>San Doctor Functionality integrated into base SW</a:t>
            </a:r>
          </a:p>
          <a:p>
            <a:endParaRPr lang="en-US" dirty="0" smtClean="0"/>
          </a:p>
          <a:p>
            <a:r>
              <a:rPr lang="en-US" dirty="0" smtClean="0"/>
              <a:t>Transparent Pass-thru Module Features</a:t>
            </a:r>
          </a:p>
          <a:p>
            <a:pPr lvl="1"/>
            <a:r>
              <a:rPr lang="en-US" dirty="0" smtClean="0"/>
              <a:t> All the features of the full fabric switch without</a:t>
            </a:r>
          </a:p>
          <a:p>
            <a:pPr lvl="2"/>
            <a:r>
              <a:rPr lang="en-US" dirty="0" smtClean="0"/>
              <a:t> The </a:t>
            </a:r>
            <a:r>
              <a:rPr lang="ja-JP" altLang="en-US" dirty="0" smtClean="0"/>
              <a:t>“</a:t>
            </a:r>
            <a:r>
              <a:rPr lang="en-US" dirty="0" smtClean="0"/>
              <a:t>Fabric</a:t>
            </a:r>
            <a:r>
              <a:rPr lang="ja-JP" altLang="en-US" dirty="0" smtClean="0"/>
              <a:t>”</a:t>
            </a:r>
            <a:r>
              <a:rPr lang="en-US" dirty="0" smtClean="0"/>
              <a:t> mode</a:t>
            </a:r>
          </a:p>
          <a:p>
            <a:pPr lvl="2"/>
            <a:r>
              <a:rPr lang="en-US" dirty="0" smtClean="0"/>
              <a:t> The security features</a:t>
            </a:r>
          </a:p>
          <a:p>
            <a:pPr lvl="1"/>
            <a:r>
              <a:rPr lang="en-US" dirty="0" smtClean="0"/>
              <a:t> Presents N_ports directly to the fabric or storage</a:t>
            </a:r>
          </a:p>
        </p:txBody>
      </p:sp>
      <p:sp>
        <p:nvSpPr>
          <p:cNvPr id="6" name="Rectangle 2"/>
          <p:cNvSpPr>
            <a:spLocks noChangeArrowheads="1"/>
          </p:cNvSpPr>
          <p:nvPr/>
        </p:nvSpPr>
        <p:spPr bwMode="auto">
          <a:xfrm>
            <a:off x="4385757" y="6014024"/>
            <a:ext cx="34671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000" i="1" dirty="0">
                <a:cs typeface="Geneva" charset="0"/>
              </a:rPr>
              <a:t>Full Fabric Switch can become </a:t>
            </a:r>
            <a:r>
              <a:rPr lang="en-US" sz="1000" i="1" dirty="0" smtClean="0">
                <a:cs typeface="Geneva" charset="0"/>
              </a:rPr>
              <a:t>pass-thru module</a:t>
            </a:r>
            <a:endParaRPr lang="en-US" sz="1000" i="1" dirty="0">
              <a:cs typeface="Geneva" charset="0"/>
            </a:endParaRPr>
          </a:p>
          <a:p>
            <a:r>
              <a:rPr lang="en-US" sz="1000" i="1" dirty="0" smtClean="0">
                <a:cs typeface="Geneva" charset="0"/>
              </a:rPr>
              <a:t>Pass-thru module cannot </a:t>
            </a:r>
            <a:r>
              <a:rPr lang="en-US" sz="1000" i="1" dirty="0">
                <a:cs typeface="Geneva" charset="0"/>
              </a:rPr>
              <a:t>become Full Fabric </a:t>
            </a:r>
            <a:r>
              <a:rPr lang="en-US" sz="1000" i="1" dirty="0" smtClean="0">
                <a:cs typeface="Geneva" charset="0"/>
              </a:rPr>
              <a:t>Switch</a:t>
            </a:r>
            <a:endParaRPr lang="en-US" sz="1000" i="1" dirty="0">
              <a:cs typeface="Geneva" charset="0"/>
            </a:endParaRPr>
          </a:p>
        </p:txBody>
      </p:sp>
      <p:pic>
        <p:nvPicPr>
          <p:cNvPr id="7" name="Picture 6" descr="FC3171-3.png"/>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rot="16200000">
            <a:off x="5278767" y="3286658"/>
            <a:ext cx="5641848" cy="495690"/>
          </a:xfrm>
          <a:prstGeom prst="rect">
            <a:avLst/>
          </a:prstGeom>
        </p:spPr>
      </p:pic>
    </p:spTree>
    <p:extLst>
      <p:ext uri="{BB962C8B-B14F-4D97-AF65-F5344CB8AC3E}">
        <p14:creationId xmlns:p14="http://schemas.microsoft.com/office/powerpoint/2010/main" val="383084064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IBM Flex System FC5022 16Gb SAN Switch</a:t>
            </a:r>
          </a:p>
        </p:txBody>
      </p:sp>
      <p:graphicFrame>
        <p:nvGraphicFramePr>
          <p:cNvPr id="3" name="Table 2"/>
          <p:cNvGraphicFramePr>
            <a:graphicFrameLocks noGrp="1"/>
          </p:cNvGraphicFramePr>
          <p:nvPr>
            <p:extLst>
              <p:ext uri="{D42A27DB-BD31-4B8C-83A1-F6EECF244321}">
                <p14:modId xmlns:p14="http://schemas.microsoft.com/office/powerpoint/2010/main" val="3297800153"/>
              </p:ext>
            </p:extLst>
          </p:nvPr>
        </p:nvGraphicFramePr>
        <p:xfrm>
          <a:off x="703786" y="1450651"/>
          <a:ext cx="6069050" cy="1325462"/>
        </p:xfrm>
        <a:graphic>
          <a:graphicData uri="http://schemas.openxmlformats.org/drawingml/2006/table">
            <a:tbl>
              <a:tblPr/>
              <a:tblGrid>
                <a:gridCol w="2726813"/>
                <a:gridCol w="1114079"/>
                <a:gridCol w="1114079"/>
                <a:gridCol w="1114079"/>
              </a:tblGrid>
              <a:tr h="493951">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Description</a:t>
                      </a:r>
                    </a:p>
                  </a:txBody>
                  <a:tcPr marT="45736" marB="45736"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Part</a:t>
                      </a:r>
                    </a:p>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Number</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Upgrade 1</a:t>
                      </a:r>
                    </a:p>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12 ports</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Upgrade 2</a:t>
                      </a:r>
                    </a:p>
                    <a:p>
                      <a:pPr marL="0" marR="0" lvl="0" indent="0" algn="ctr" defTabSz="914400" rtl="0" eaLnBrk="0" fontAlgn="base" latinLnBrk="0" hangingPunct="0">
                        <a:lnSpc>
                          <a:spcPct val="90000"/>
                        </a:lnSpc>
                        <a:spcBef>
                          <a:spcPts val="0"/>
                        </a:spcBef>
                        <a:spcAft>
                          <a:spcPts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24 Ports</a:t>
                      </a:r>
                    </a:p>
                  </a:txBody>
                  <a:tcPr marT="45736" marB="4573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274418">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FC5022 16 Gb 12-port Switch</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88Y6374</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Part 88Y6382</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Part 88Y6386</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4418">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FC5022 16 Gb  24-port Switch</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00Y3324</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Included</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200" dirty="0" smtClean="0"/>
                        <a:t>Part 88Y6386</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82675">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FC5022 16 Gb  24-port ESB Switch</a:t>
                      </a:r>
                    </a:p>
                  </a:txBody>
                  <a:tcPr marT="45736" marB="457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90Y9356</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Included</a:t>
                      </a:r>
                      <a:endParaRPr lang="en-US" sz="1200" dirty="0"/>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200" dirty="0" smtClean="0"/>
                        <a:t>Part 88Y6386</a:t>
                      </a:r>
                    </a:p>
                  </a:txBody>
                  <a:tcPr marT="45736" marB="457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pic>
        <p:nvPicPr>
          <p:cNvPr id="8" name="Picture 7" descr="FC5022-1.png"/>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rot="5400000">
            <a:off x="5503787" y="3205060"/>
            <a:ext cx="5171142" cy="825968"/>
          </a:xfrm>
          <a:prstGeom prst="rect">
            <a:avLst/>
          </a:prstGeom>
        </p:spPr>
      </p:pic>
      <p:sp>
        <p:nvSpPr>
          <p:cNvPr id="9" name="Rectangle 8"/>
          <p:cNvSpPr/>
          <p:nvPr/>
        </p:nvSpPr>
        <p:spPr>
          <a:xfrm>
            <a:off x="772581" y="3159386"/>
            <a:ext cx="5942630" cy="2858902"/>
          </a:xfrm>
          <a:prstGeom prst="rect">
            <a:avLst/>
          </a:prstGeom>
        </p:spPr>
        <p:txBody>
          <a:bodyPr wrap="square">
            <a:spAutoFit/>
          </a:bodyPr>
          <a:lstStyle/>
          <a:p>
            <a:r>
              <a:rPr lang="en-US" sz="1500" b="1" dirty="0" smtClean="0"/>
              <a:t>Notes</a:t>
            </a:r>
            <a:endParaRPr lang="en-US" sz="1500" dirty="0"/>
          </a:p>
          <a:p>
            <a:pPr marL="114300" indent="-114300">
              <a:lnSpc>
                <a:spcPts val="1600"/>
              </a:lnSpc>
              <a:spcBef>
                <a:spcPts val="600"/>
              </a:spcBef>
              <a:buFont typeface="Arial" pitchFamily="34" charset="0"/>
              <a:buChar char="•"/>
              <a:defRPr/>
            </a:pPr>
            <a:r>
              <a:rPr lang="en-US" sz="1200" dirty="0">
                <a:solidFill>
                  <a:srgbClr val="000000"/>
                </a:solidFill>
              </a:rPr>
              <a:t>Released with other Brocade 16Gb FC switch and adapter </a:t>
            </a:r>
            <a:r>
              <a:rPr lang="en-US" sz="1200" dirty="0" smtClean="0">
                <a:solidFill>
                  <a:srgbClr val="000000"/>
                </a:solidFill>
              </a:rPr>
              <a:t>products</a:t>
            </a:r>
          </a:p>
          <a:p>
            <a:pPr marL="114300" indent="-114300">
              <a:lnSpc>
                <a:spcPts val="1600"/>
              </a:lnSpc>
              <a:spcBef>
                <a:spcPts val="600"/>
              </a:spcBef>
              <a:buFont typeface="Arial" pitchFamily="34" charset="0"/>
              <a:buChar char="•"/>
              <a:defRPr/>
            </a:pPr>
            <a:r>
              <a:rPr lang="en-US" sz="1200" dirty="0" smtClean="0">
                <a:solidFill>
                  <a:srgbClr val="000000"/>
                </a:solidFill>
              </a:rPr>
              <a:t>Ports licensed include any mix of internal and external ports</a:t>
            </a:r>
          </a:p>
          <a:p>
            <a:pPr marL="114300" indent="-114300">
              <a:lnSpc>
                <a:spcPts val="1600"/>
              </a:lnSpc>
              <a:spcBef>
                <a:spcPts val="600"/>
              </a:spcBef>
              <a:buFont typeface="Arial" pitchFamily="34" charset="0"/>
              <a:buChar char="•"/>
              <a:defRPr/>
            </a:pPr>
            <a:r>
              <a:rPr lang="en-US" sz="1200" dirty="0" smtClean="0">
                <a:solidFill>
                  <a:srgbClr val="000000"/>
                </a:solidFill>
              </a:rPr>
              <a:t>There are a total of 28 ports internal and 20 ports external</a:t>
            </a:r>
          </a:p>
          <a:p>
            <a:pPr marL="114300" indent="-114300">
              <a:lnSpc>
                <a:spcPts val="1600"/>
              </a:lnSpc>
              <a:spcBef>
                <a:spcPts val="600"/>
              </a:spcBef>
              <a:buFont typeface="Arial" pitchFamily="34" charset="0"/>
              <a:buChar char="•"/>
              <a:defRPr/>
            </a:pPr>
            <a:r>
              <a:rPr lang="en-US" sz="1200" dirty="0" smtClean="0">
                <a:solidFill>
                  <a:srgbClr val="000000"/>
                </a:solidFill>
              </a:rPr>
              <a:t>Upgrades must be done in order.</a:t>
            </a:r>
            <a:endParaRPr lang="en-US" sz="1200" dirty="0">
              <a:solidFill>
                <a:srgbClr val="000000"/>
              </a:solidFill>
            </a:endParaRPr>
          </a:p>
          <a:p>
            <a:pPr marL="114300" indent="-114300">
              <a:lnSpc>
                <a:spcPts val="1600"/>
              </a:lnSpc>
              <a:spcBef>
                <a:spcPts val="600"/>
              </a:spcBef>
              <a:buFont typeface="Arial" pitchFamily="34" charset="0"/>
              <a:buChar char="•"/>
              <a:defRPr/>
            </a:pPr>
            <a:r>
              <a:rPr lang="en-US" sz="1200" dirty="0">
                <a:solidFill>
                  <a:srgbClr val="000000"/>
                </a:solidFill>
              </a:rPr>
              <a:t>First 16Gbps embedded switch with up to 640Gb bandwidth</a:t>
            </a:r>
          </a:p>
          <a:p>
            <a:pPr marL="114300" indent="-114300">
              <a:lnSpc>
                <a:spcPts val="1600"/>
              </a:lnSpc>
              <a:spcBef>
                <a:spcPts val="600"/>
              </a:spcBef>
              <a:buFont typeface="Arial" pitchFamily="34" charset="0"/>
              <a:buChar char="•"/>
              <a:defRPr/>
            </a:pPr>
            <a:r>
              <a:rPr lang="en-US" sz="1200" dirty="0">
                <a:solidFill>
                  <a:srgbClr val="000000"/>
                </a:solidFill>
              </a:rPr>
              <a:t>Investment protection; growth in ports and bandwidth</a:t>
            </a:r>
          </a:p>
          <a:p>
            <a:pPr marL="114300" indent="-114300">
              <a:lnSpc>
                <a:spcPts val="1600"/>
              </a:lnSpc>
              <a:spcBef>
                <a:spcPts val="600"/>
              </a:spcBef>
              <a:buFont typeface="Arial" pitchFamily="34" charset="0"/>
              <a:buChar char="•"/>
              <a:defRPr/>
            </a:pPr>
            <a:r>
              <a:rPr lang="en-US" sz="1200" dirty="0">
                <a:solidFill>
                  <a:srgbClr val="000000"/>
                </a:solidFill>
              </a:rPr>
              <a:t>Superior scalability to allows greater intra-chassis connectivity </a:t>
            </a:r>
          </a:p>
          <a:p>
            <a:pPr marL="114300" indent="-114300">
              <a:lnSpc>
                <a:spcPts val="1600"/>
              </a:lnSpc>
              <a:spcBef>
                <a:spcPts val="600"/>
              </a:spcBef>
              <a:buFont typeface="Arial" pitchFamily="34" charset="0"/>
              <a:buChar char="•"/>
              <a:defRPr/>
            </a:pPr>
            <a:r>
              <a:rPr lang="en-US" sz="1200" dirty="0">
                <a:solidFill>
                  <a:srgbClr val="000000"/>
                </a:solidFill>
              </a:rPr>
              <a:t>Encryption and Compression capable </a:t>
            </a:r>
          </a:p>
          <a:p>
            <a:pPr marL="114300" indent="-114300">
              <a:lnSpc>
                <a:spcPts val="1600"/>
              </a:lnSpc>
              <a:spcBef>
                <a:spcPts val="600"/>
              </a:spcBef>
              <a:buFont typeface="Arial" pitchFamily="34" charset="0"/>
              <a:buChar char="•"/>
              <a:defRPr/>
            </a:pPr>
            <a:r>
              <a:rPr lang="en-US" sz="1200" dirty="0">
                <a:solidFill>
                  <a:srgbClr val="000000"/>
                </a:solidFill>
              </a:rPr>
              <a:t>Diagnostic Port (D-Port) for superior serviceability </a:t>
            </a:r>
          </a:p>
        </p:txBody>
      </p:sp>
    </p:spTree>
    <p:extLst>
      <p:ext uri="{BB962C8B-B14F-4D97-AF65-F5344CB8AC3E}">
        <p14:creationId xmlns:p14="http://schemas.microsoft.com/office/powerpoint/2010/main" val="307816096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41363" y="841375"/>
            <a:ext cx="7661275" cy="538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Rectangle 100"/>
          <p:cNvSpPr/>
          <p:nvPr/>
        </p:nvSpPr>
        <p:spPr>
          <a:xfrm>
            <a:off x="1727200" y="1614488"/>
            <a:ext cx="90488"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211" name="Straight Connector 210"/>
          <p:cNvCxnSpPr>
            <a:stCxn id="212" idx="0"/>
            <a:endCxn id="220" idx="2"/>
          </p:cNvCxnSpPr>
          <p:nvPr/>
        </p:nvCxnSpPr>
        <p:spPr>
          <a:xfrm flipV="1">
            <a:off x="1689100" y="2943225"/>
            <a:ext cx="0" cy="392113"/>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212" name="Rectangle 211"/>
          <p:cNvSpPr/>
          <p:nvPr/>
        </p:nvSpPr>
        <p:spPr>
          <a:xfrm>
            <a:off x="1643063" y="3335338"/>
            <a:ext cx="92075" cy="92075"/>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220" name="Rectangle 219"/>
          <p:cNvSpPr/>
          <p:nvPr/>
        </p:nvSpPr>
        <p:spPr>
          <a:xfrm>
            <a:off x="1643063" y="2851150"/>
            <a:ext cx="92075"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69" name="Straight Connector 168"/>
          <p:cNvCxnSpPr>
            <a:stCxn id="175" idx="0"/>
            <a:endCxn id="172" idx="2"/>
          </p:cNvCxnSpPr>
          <p:nvPr/>
        </p:nvCxnSpPr>
        <p:spPr>
          <a:xfrm flipV="1">
            <a:off x="1855788" y="2943225"/>
            <a:ext cx="0" cy="1038225"/>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72" name="Rectangle 171"/>
          <p:cNvSpPr/>
          <p:nvPr/>
        </p:nvSpPr>
        <p:spPr>
          <a:xfrm>
            <a:off x="1809750" y="2851150"/>
            <a:ext cx="90488"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175" name="Rectangle 174"/>
          <p:cNvSpPr/>
          <p:nvPr/>
        </p:nvSpPr>
        <p:spPr>
          <a:xfrm>
            <a:off x="1809750" y="3981450"/>
            <a:ext cx="90488"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65544" name="Title 139"/>
          <p:cNvSpPr>
            <a:spLocks noGrp="1"/>
          </p:cNvSpPr>
          <p:nvPr>
            <p:ph type="title"/>
          </p:nvPr>
        </p:nvSpPr>
        <p:spPr>
          <a:xfrm>
            <a:off x="165100" y="565150"/>
            <a:ext cx="8686800" cy="639763"/>
          </a:xfrm>
        </p:spPr>
        <p:txBody>
          <a:bodyPr/>
          <a:lstStyle/>
          <a:p>
            <a:r>
              <a:rPr lang="en-US">
                <a:latin typeface="Arial" charset="0"/>
                <a:ea typeface="ＭＳ Ｐゴシック" charset="0"/>
              </a:rPr>
              <a:t>Flex System High Level Network</a:t>
            </a:r>
          </a:p>
        </p:txBody>
      </p:sp>
      <p:sp>
        <p:nvSpPr>
          <p:cNvPr id="113" name="Rectangle 112"/>
          <p:cNvSpPr/>
          <p:nvPr/>
        </p:nvSpPr>
        <p:spPr>
          <a:xfrm>
            <a:off x="247650" y="1482725"/>
            <a:ext cx="90488" cy="920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err="1">
              <a:solidFill>
                <a:schemeClr val="tx1"/>
              </a:solidFill>
            </a:endParaRPr>
          </a:p>
        </p:txBody>
      </p:sp>
      <p:sp>
        <p:nvSpPr>
          <p:cNvPr id="65546" name="TextBox 138"/>
          <p:cNvSpPr txBox="1">
            <a:spLocks noChangeArrowheads="1"/>
          </p:cNvSpPr>
          <p:nvPr/>
        </p:nvSpPr>
        <p:spPr bwMode="auto">
          <a:xfrm>
            <a:off x="519113" y="3686175"/>
            <a:ext cx="5984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a:t>To Client</a:t>
            </a:r>
          </a:p>
          <a:p>
            <a:pPr algn="ctr" eaLnBrk="1" hangingPunct="1"/>
            <a:r>
              <a:rPr lang="en-US" sz="1200"/>
              <a:t>LAN</a:t>
            </a:r>
          </a:p>
        </p:txBody>
      </p:sp>
      <p:sp>
        <p:nvSpPr>
          <p:cNvPr id="119" name="Rectangle 118"/>
          <p:cNvSpPr/>
          <p:nvPr/>
        </p:nvSpPr>
        <p:spPr>
          <a:xfrm>
            <a:off x="247650" y="4151313"/>
            <a:ext cx="90488" cy="920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err="1">
              <a:solidFill>
                <a:schemeClr val="tx1"/>
              </a:solidFill>
            </a:endParaRPr>
          </a:p>
        </p:txBody>
      </p:sp>
      <p:cxnSp>
        <p:nvCxnSpPr>
          <p:cNvPr id="120" name="Straight Arrow Connector 119"/>
          <p:cNvCxnSpPr>
            <a:stCxn id="246" idx="1"/>
            <a:endCxn id="119" idx="3"/>
          </p:cNvCxnSpPr>
          <p:nvPr/>
        </p:nvCxnSpPr>
        <p:spPr>
          <a:xfrm flipH="1">
            <a:off x="338138" y="4195763"/>
            <a:ext cx="1233487" cy="1587"/>
          </a:xfrm>
          <a:prstGeom prst="straightConnector1">
            <a:avLst/>
          </a:prstGeom>
          <a:ln>
            <a:solidFill>
              <a:schemeClr val="accent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122" name="Rectangle 121"/>
          <p:cNvSpPr/>
          <p:nvPr/>
        </p:nvSpPr>
        <p:spPr>
          <a:xfrm>
            <a:off x="247650" y="3503613"/>
            <a:ext cx="90488" cy="920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err="1">
              <a:solidFill>
                <a:schemeClr val="tx1"/>
              </a:solidFill>
            </a:endParaRPr>
          </a:p>
        </p:txBody>
      </p:sp>
      <p:cxnSp>
        <p:nvCxnSpPr>
          <p:cNvPr id="123" name="Straight Arrow Connector 122"/>
          <p:cNvCxnSpPr/>
          <p:nvPr/>
        </p:nvCxnSpPr>
        <p:spPr>
          <a:xfrm flipH="1">
            <a:off x="338138" y="3548063"/>
            <a:ext cx="1233487" cy="1587"/>
          </a:xfrm>
          <a:prstGeom prst="straightConnector1">
            <a:avLst/>
          </a:prstGeom>
          <a:ln>
            <a:solidFill>
              <a:schemeClr val="accent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65551" name="TextBox 188"/>
          <p:cNvSpPr txBox="1">
            <a:spLocks noChangeArrowheads="1"/>
          </p:cNvSpPr>
          <p:nvPr/>
        </p:nvSpPr>
        <p:spPr bwMode="auto">
          <a:xfrm>
            <a:off x="400050" y="4981575"/>
            <a:ext cx="838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a:t>To Client</a:t>
            </a:r>
          </a:p>
          <a:p>
            <a:pPr algn="ctr" eaLnBrk="1" hangingPunct="1"/>
            <a:r>
              <a:rPr lang="en-US" sz="1200"/>
              <a:t>LAN or SAN</a:t>
            </a:r>
          </a:p>
        </p:txBody>
      </p:sp>
      <p:sp>
        <p:nvSpPr>
          <p:cNvPr id="126" name="Rectangle 125"/>
          <p:cNvSpPr/>
          <p:nvPr/>
        </p:nvSpPr>
        <p:spPr>
          <a:xfrm>
            <a:off x="247650" y="5448300"/>
            <a:ext cx="90488" cy="904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err="1">
              <a:solidFill>
                <a:schemeClr val="tx1"/>
              </a:solidFill>
            </a:endParaRPr>
          </a:p>
        </p:txBody>
      </p:sp>
      <p:cxnSp>
        <p:nvCxnSpPr>
          <p:cNvPr id="130" name="Straight Arrow Connector 129"/>
          <p:cNvCxnSpPr>
            <a:stCxn id="248" idx="1"/>
            <a:endCxn id="126" idx="3"/>
          </p:cNvCxnSpPr>
          <p:nvPr/>
        </p:nvCxnSpPr>
        <p:spPr>
          <a:xfrm flipH="1">
            <a:off x="338138" y="5491163"/>
            <a:ext cx="1233487" cy="3175"/>
          </a:xfrm>
          <a:prstGeom prst="straightConnector1">
            <a:avLst/>
          </a:prstGeom>
          <a:ln>
            <a:solidFill>
              <a:schemeClr val="accent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133" name="Rectangle 132"/>
          <p:cNvSpPr/>
          <p:nvPr/>
        </p:nvSpPr>
        <p:spPr>
          <a:xfrm>
            <a:off x="247650" y="4803775"/>
            <a:ext cx="90488" cy="920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err="1">
              <a:solidFill>
                <a:schemeClr val="tx1"/>
              </a:solidFill>
            </a:endParaRPr>
          </a:p>
        </p:txBody>
      </p:sp>
      <p:cxnSp>
        <p:nvCxnSpPr>
          <p:cNvPr id="134" name="Straight Arrow Connector 133"/>
          <p:cNvCxnSpPr>
            <a:stCxn id="249" idx="1"/>
            <a:endCxn id="133" idx="3"/>
          </p:cNvCxnSpPr>
          <p:nvPr/>
        </p:nvCxnSpPr>
        <p:spPr>
          <a:xfrm flipH="1">
            <a:off x="338138" y="4843463"/>
            <a:ext cx="1233487" cy="6350"/>
          </a:xfrm>
          <a:prstGeom prst="straightConnector1">
            <a:avLst/>
          </a:prstGeom>
          <a:ln>
            <a:solidFill>
              <a:schemeClr val="accent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151" name="Rectangle 150"/>
          <p:cNvSpPr/>
          <p:nvPr/>
        </p:nvSpPr>
        <p:spPr>
          <a:xfrm>
            <a:off x="8378825" y="1616075"/>
            <a:ext cx="92075" cy="90488"/>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154" name="Rectangle 153"/>
          <p:cNvSpPr/>
          <p:nvPr/>
        </p:nvSpPr>
        <p:spPr>
          <a:xfrm>
            <a:off x="8378825" y="5276850"/>
            <a:ext cx="92075"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136" name="Rectangle 135"/>
          <p:cNvSpPr/>
          <p:nvPr/>
        </p:nvSpPr>
        <p:spPr>
          <a:xfrm>
            <a:off x="5599113" y="1619250"/>
            <a:ext cx="90487"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37" name="Straight Connector 136"/>
          <p:cNvCxnSpPr>
            <a:stCxn id="139" idx="0"/>
            <a:endCxn id="136" idx="2"/>
          </p:cNvCxnSpPr>
          <p:nvPr/>
        </p:nvCxnSpPr>
        <p:spPr>
          <a:xfrm flipV="1">
            <a:off x="5645150" y="1711325"/>
            <a:ext cx="0" cy="1624013"/>
          </a:xfrm>
          <a:prstGeom prst="line">
            <a:avLst/>
          </a:prstGeom>
          <a:ln w="1905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sp>
        <p:nvSpPr>
          <p:cNvPr id="139" name="Rectangle 138"/>
          <p:cNvSpPr/>
          <p:nvPr/>
        </p:nvSpPr>
        <p:spPr>
          <a:xfrm>
            <a:off x="5599113" y="3335338"/>
            <a:ext cx="90487" cy="92075"/>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141" name="Rectangle 140"/>
          <p:cNvSpPr/>
          <p:nvPr/>
        </p:nvSpPr>
        <p:spPr>
          <a:xfrm>
            <a:off x="6526213" y="1619250"/>
            <a:ext cx="92075"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42" name="Straight Connector 141"/>
          <p:cNvCxnSpPr>
            <a:stCxn id="144" idx="0"/>
            <a:endCxn id="141" idx="2"/>
          </p:cNvCxnSpPr>
          <p:nvPr/>
        </p:nvCxnSpPr>
        <p:spPr>
          <a:xfrm flipV="1">
            <a:off x="6572250" y="1711325"/>
            <a:ext cx="0" cy="2270125"/>
          </a:xfrm>
          <a:prstGeom prst="line">
            <a:avLst/>
          </a:prstGeom>
          <a:ln w="1905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sp>
        <p:nvSpPr>
          <p:cNvPr id="144" name="Rectangle 143"/>
          <p:cNvSpPr/>
          <p:nvPr/>
        </p:nvSpPr>
        <p:spPr>
          <a:xfrm>
            <a:off x="6526213" y="3981450"/>
            <a:ext cx="92075"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146" name="Rectangle 145"/>
          <p:cNvSpPr/>
          <p:nvPr/>
        </p:nvSpPr>
        <p:spPr>
          <a:xfrm>
            <a:off x="7453313" y="1616075"/>
            <a:ext cx="90487" cy="90488"/>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47" name="Straight Connector 146"/>
          <p:cNvCxnSpPr>
            <a:stCxn id="149" idx="0"/>
            <a:endCxn id="146" idx="2"/>
          </p:cNvCxnSpPr>
          <p:nvPr/>
        </p:nvCxnSpPr>
        <p:spPr>
          <a:xfrm flipV="1">
            <a:off x="7499350" y="1706563"/>
            <a:ext cx="0" cy="2922587"/>
          </a:xfrm>
          <a:prstGeom prst="line">
            <a:avLst/>
          </a:prstGeom>
          <a:ln w="1905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sp>
        <p:nvSpPr>
          <p:cNvPr id="149" name="Rectangle 148"/>
          <p:cNvSpPr/>
          <p:nvPr/>
        </p:nvSpPr>
        <p:spPr>
          <a:xfrm>
            <a:off x="7453313" y="4629150"/>
            <a:ext cx="90487"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52" name="Straight Connector 151"/>
          <p:cNvCxnSpPr>
            <a:stCxn id="154" idx="0"/>
            <a:endCxn id="151" idx="2"/>
          </p:cNvCxnSpPr>
          <p:nvPr/>
        </p:nvCxnSpPr>
        <p:spPr>
          <a:xfrm flipV="1">
            <a:off x="8424863" y="1706563"/>
            <a:ext cx="0" cy="3570287"/>
          </a:xfrm>
          <a:prstGeom prst="line">
            <a:avLst/>
          </a:prstGeom>
          <a:ln w="1905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sp>
        <p:nvSpPr>
          <p:cNvPr id="156" name="Rectangle 155"/>
          <p:cNvSpPr/>
          <p:nvPr/>
        </p:nvSpPr>
        <p:spPr>
          <a:xfrm>
            <a:off x="1892300" y="1619250"/>
            <a:ext cx="90488"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59" name="Straight Connector 158"/>
          <p:cNvCxnSpPr>
            <a:stCxn id="166" idx="0"/>
            <a:endCxn id="156" idx="2"/>
          </p:cNvCxnSpPr>
          <p:nvPr/>
        </p:nvCxnSpPr>
        <p:spPr>
          <a:xfrm flipV="1">
            <a:off x="1938338" y="1711325"/>
            <a:ext cx="0" cy="574675"/>
          </a:xfrm>
          <a:prstGeom prst="line">
            <a:avLst/>
          </a:prstGeom>
          <a:ln w="1905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sp>
        <p:nvSpPr>
          <p:cNvPr id="174" name="Rectangle 173"/>
          <p:cNvSpPr/>
          <p:nvPr/>
        </p:nvSpPr>
        <p:spPr>
          <a:xfrm>
            <a:off x="2817813" y="1619250"/>
            <a:ext cx="92075"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76" name="Straight Connector 175"/>
          <p:cNvCxnSpPr>
            <a:stCxn id="192" idx="0"/>
            <a:endCxn id="174" idx="2"/>
          </p:cNvCxnSpPr>
          <p:nvPr/>
        </p:nvCxnSpPr>
        <p:spPr>
          <a:xfrm flipH="1" flipV="1">
            <a:off x="2863850" y="1711325"/>
            <a:ext cx="1588" cy="574675"/>
          </a:xfrm>
          <a:prstGeom prst="line">
            <a:avLst/>
          </a:prstGeom>
          <a:ln w="1905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79" name="Straight Connector 178"/>
          <p:cNvCxnSpPr>
            <a:stCxn id="180" idx="0"/>
            <a:endCxn id="193" idx="2"/>
          </p:cNvCxnSpPr>
          <p:nvPr/>
        </p:nvCxnSpPr>
        <p:spPr>
          <a:xfrm flipV="1">
            <a:off x="2616200" y="2943225"/>
            <a:ext cx="0" cy="392113"/>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80" name="Rectangle 179"/>
          <p:cNvSpPr/>
          <p:nvPr/>
        </p:nvSpPr>
        <p:spPr>
          <a:xfrm>
            <a:off x="2570163" y="3335338"/>
            <a:ext cx="92075" cy="92075"/>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193" name="Rectangle 192"/>
          <p:cNvSpPr/>
          <p:nvPr/>
        </p:nvSpPr>
        <p:spPr>
          <a:xfrm>
            <a:off x="2570163" y="2851150"/>
            <a:ext cx="92075"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89" name="Straight Connector 188"/>
          <p:cNvCxnSpPr>
            <a:stCxn id="208" idx="0"/>
            <a:endCxn id="195" idx="2"/>
          </p:cNvCxnSpPr>
          <p:nvPr/>
        </p:nvCxnSpPr>
        <p:spPr>
          <a:xfrm flipV="1">
            <a:off x="3114675" y="2943225"/>
            <a:ext cx="0" cy="2333625"/>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95" name="Rectangle 194"/>
          <p:cNvSpPr/>
          <p:nvPr/>
        </p:nvSpPr>
        <p:spPr>
          <a:xfrm>
            <a:off x="3068638" y="2851150"/>
            <a:ext cx="90487"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208" name="Rectangle 207"/>
          <p:cNvSpPr/>
          <p:nvPr/>
        </p:nvSpPr>
        <p:spPr>
          <a:xfrm>
            <a:off x="3068638" y="5276850"/>
            <a:ext cx="90487"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78" name="Straight Connector 177"/>
          <p:cNvCxnSpPr>
            <a:stCxn id="201" idx="0"/>
            <a:endCxn id="197" idx="2"/>
          </p:cNvCxnSpPr>
          <p:nvPr/>
        </p:nvCxnSpPr>
        <p:spPr>
          <a:xfrm flipV="1">
            <a:off x="2782888" y="2943225"/>
            <a:ext cx="0" cy="1038225"/>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97" name="Rectangle 196"/>
          <p:cNvSpPr/>
          <p:nvPr/>
        </p:nvSpPr>
        <p:spPr>
          <a:xfrm>
            <a:off x="2736850" y="2851150"/>
            <a:ext cx="90488"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201" name="Rectangle 200"/>
          <p:cNvSpPr/>
          <p:nvPr/>
        </p:nvSpPr>
        <p:spPr>
          <a:xfrm>
            <a:off x="2736850" y="3981450"/>
            <a:ext cx="90488"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88" name="Straight Connector 187"/>
          <p:cNvCxnSpPr>
            <a:stCxn id="206" idx="0"/>
            <a:endCxn id="198" idx="2"/>
          </p:cNvCxnSpPr>
          <p:nvPr/>
        </p:nvCxnSpPr>
        <p:spPr>
          <a:xfrm flipV="1">
            <a:off x="2947988" y="2943225"/>
            <a:ext cx="0" cy="1685925"/>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98" name="Rectangle 197"/>
          <p:cNvSpPr/>
          <p:nvPr/>
        </p:nvSpPr>
        <p:spPr>
          <a:xfrm>
            <a:off x="2901950" y="2851150"/>
            <a:ext cx="90488"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206" name="Rectangle 205"/>
          <p:cNvSpPr/>
          <p:nvPr/>
        </p:nvSpPr>
        <p:spPr>
          <a:xfrm>
            <a:off x="2901950" y="4629150"/>
            <a:ext cx="90488"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250" name="Rectangle 249"/>
          <p:cNvSpPr/>
          <p:nvPr/>
        </p:nvSpPr>
        <p:spPr>
          <a:xfrm>
            <a:off x="1571625" y="2479675"/>
            <a:ext cx="731838" cy="463550"/>
          </a:xfrm>
          <a:prstGeom prst="rect">
            <a:avLst/>
          </a:prstGeom>
          <a:solidFill>
            <a:srgbClr val="CCFFCC"/>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200" b="1" dirty="0">
                <a:solidFill>
                  <a:schemeClr val="tx1"/>
                </a:solidFill>
              </a:rPr>
              <a:t>FSM</a:t>
            </a:r>
          </a:p>
        </p:txBody>
      </p:sp>
      <p:sp>
        <p:nvSpPr>
          <p:cNvPr id="251" name="Rectangle 250"/>
          <p:cNvSpPr/>
          <p:nvPr/>
        </p:nvSpPr>
        <p:spPr>
          <a:xfrm>
            <a:off x="2498725" y="2479675"/>
            <a:ext cx="731838" cy="463550"/>
          </a:xfrm>
          <a:prstGeom prst="rect">
            <a:avLst/>
          </a:prstGeom>
          <a:solidFill>
            <a:schemeClr val="accent1">
              <a:lumMod val="20000"/>
              <a:lumOff val="80000"/>
            </a:schemeClr>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lnSpc>
                <a:spcPct val="90000"/>
              </a:lnSpc>
              <a:defRPr/>
            </a:pPr>
            <a:r>
              <a:rPr lang="en-US" sz="1200" b="1" dirty="0">
                <a:solidFill>
                  <a:schemeClr val="tx1"/>
                </a:solidFill>
              </a:rPr>
              <a:t>x86</a:t>
            </a:r>
          </a:p>
          <a:p>
            <a:pPr algn="ctr">
              <a:lnSpc>
                <a:spcPct val="90000"/>
              </a:lnSpc>
              <a:defRPr/>
            </a:pPr>
            <a:r>
              <a:rPr lang="en-US" sz="1200" b="1" dirty="0">
                <a:solidFill>
                  <a:schemeClr val="tx1"/>
                </a:solidFill>
              </a:rPr>
              <a:t>Node</a:t>
            </a:r>
          </a:p>
        </p:txBody>
      </p:sp>
      <p:cxnSp>
        <p:nvCxnSpPr>
          <p:cNvPr id="277" name="Straight Connector 276"/>
          <p:cNvCxnSpPr>
            <a:stCxn id="278" idx="0"/>
            <a:endCxn id="279" idx="2"/>
          </p:cNvCxnSpPr>
          <p:nvPr/>
        </p:nvCxnSpPr>
        <p:spPr>
          <a:xfrm flipV="1">
            <a:off x="3559175" y="2943225"/>
            <a:ext cx="0" cy="392113"/>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278" name="Rectangle 277"/>
          <p:cNvSpPr/>
          <p:nvPr/>
        </p:nvSpPr>
        <p:spPr>
          <a:xfrm>
            <a:off x="3513138" y="3335338"/>
            <a:ext cx="92075" cy="92075"/>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279" name="Rectangle 278"/>
          <p:cNvSpPr/>
          <p:nvPr/>
        </p:nvSpPr>
        <p:spPr>
          <a:xfrm>
            <a:off x="3513138" y="2851150"/>
            <a:ext cx="92075"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272" name="Straight Connector 271"/>
          <p:cNvCxnSpPr>
            <a:stCxn id="276" idx="0"/>
            <a:endCxn id="273" idx="2"/>
          </p:cNvCxnSpPr>
          <p:nvPr/>
        </p:nvCxnSpPr>
        <p:spPr>
          <a:xfrm flipV="1">
            <a:off x="4057650" y="2943225"/>
            <a:ext cx="0" cy="2333625"/>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273" name="Rectangle 272"/>
          <p:cNvSpPr/>
          <p:nvPr/>
        </p:nvSpPr>
        <p:spPr>
          <a:xfrm>
            <a:off x="4011613" y="2851150"/>
            <a:ext cx="90487"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276" name="Rectangle 275"/>
          <p:cNvSpPr/>
          <p:nvPr/>
        </p:nvSpPr>
        <p:spPr>
          <a:xfrm>
            <a:off x="4011613" y="5276850"/>
            <a:ext cx="90487"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265" name="Straight Connector 264"/>
          <p:cNvCxnSpPr>
            <a:stCxn id="268" idx="0"/>
            <a:endCxn id="267" idx="2"/>
          </p:cNvCxnSpPr>
          <p:nvPr/>
        </p:nvCxnSpPr>
        <p:spPr>
          <a:xfrm flipV="1">
            <a:off x="3727450" y="2943225"/>
            <a:ext cx="0" cy="1038225"/>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267" name="Rectangle 266"/>
          <p:cNvSpPr/>
          <p:nvPr/>
        </p:nvSpPr>
        <p:spPr>
          <a:xfrm>
            <a:off x="3681413" y="2851150"/>
            <a:ext cx="90487"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268" name="Rectangle 267"/>
          <p:cNvSpPr/>
          <p:nvPr/>
        </p:nvSpPr>
        <p:spPr>
          <a:xfrm>
            <a:off x="3681413" y="3981450"/>
            <a:ext cx="90487"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260" name="Straight Connector 259"/>
          <p:cNvCxnSpPr>
            <a:stCxn id="263" idx="0"/>
            <a:endCxn id="261" idx="2"/>
          </p:cNvCxnSpPr>
          <p:nvPr/>
        </p:nvCxnSpPr>
        <p:spPr>
          <a:xfrm flipV="1">
            <a:off x="3892550" y="2943225"/>
            <a:ext cx="0" cy="1685925"/>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261" name="Rectangle 260"/>
          <p:cNvSpPr/>
          <p:nvPr/>
        </p:nvSpPr>
        <p:spPr>
          <a:xfrm>
            <a:off x="3846513" y="2851150"/>
            <a:ext cx="90487"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263" name="Rectangle 262"/>
          <p:cNvSpPr/>
          <p:nvPr/>
        </p:nvSpPr>
        <p:spPr>
          <a:xfrm>
            <a:off x="3846513" y="4629150"/>
            <a:ext cx="90487"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213" name="Rectangle 212"/>
          <p:cNvSpPr/>
          <p:nvPr/>
        </p:nvSpPr>
        <p:spPr>
          <a:xfrm>
            <a:off x="3744913" y="1619250"/>
            <a:ext cx="92075"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214" name="Straight Connector 213"/>
          <p:cNvCxnSpPr>
            <a:stCxn id="224" idx="0"/>
            <a:endCxn id="213" idx="2"/>
          </p:cNvCxnSpPr>
          <p:nvPr/>
        </p:nvCxnSpPr>
        <p:spPr>
          <a:xfrm flipV="1">
            <a:off x="3790950" y="1711325"/>
            <a:ext cx="0" cy="574675"/>
          </a:xfrm>
          <a:prstGeom prst="line">
            <a:avLst/>
          </a:prstGeom>
          <a:ln w="1905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sp>
        <p:nvSpPr>
          <p:cNvPr id="252" name="Rectangle 251"/>
          <p:cNvSpPr/>
          <p:nvPr/>
        </p:nvSpPr>
        <p:spPr>
          <a:xfrm>
            <a:off x="3425825" y="2479675"/>
            <a:ext cx="730250" cy="463550"/>
          </a:xfrm>
          <a:prstGeom prst="rect">
            <a:avLst/>
          </a:prstGeom>
          <a:solidFill>
            <a:schemeClr val="accent1">
              <a:lumMod val="20000"/>
              <a:lumOff val="80000"/>
            </a:schemeClr>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lnSpc>
                <a:spcPct val="90000"/>
              </a:lnSpc>
              <a:defRPr/>
            </a:pPr>
            <a:r>
              <a:rPr lang="en-US" sz="1200" b="1" dirty="0">
                <a:solidFill>
                  <a:schemeClr val="tx1"/>
                </a:solidFill>
              </a:rPr>
              <a:t>POWER</a:t>
            </a:r>
          </a:p>
          <a:p>
            <a:pPr algn="ctr">
              <a:lnSpc>
                <a:spcPct val="90000"/>
              </a:lnSpc>
              <a:defRPr/>
            </a:pPr>
            <a:r>
              <a:rPr lang="en-US" sz="1200" b="1" dirty="0">
                <a:solidFill>
                  <a:schemeClr val="tx1"/>
                </a:solidFill>
              </a:rPr>
              <a:t>Node</a:t>
            </a:r>
          </a:p>
        </p:txBody>
      </p:sp>
      <p:grpSp>
        <p:nvGrpSpPr>
          <p:cNvPr id="65601" name="Group 1"/>
          <p:cNvGrpSpPr>
            <a:grpSpLocks/>
          </p:cNvGrpSpPr>
          <p:nvPr/>
        </p:nvGrpSpPr>
        <p:grpSpPr bwMode="auto">
          <a:xfrm>
            <a:off x="171450" y="6351588"/>
            <a:ext cx="4487863" cy="215900"/>
            <a:chOff x="171450" y="6351588"/>
            <a:chExt cx="4487863" cy="215900"/>
          </a:xfrm>
        </p:grpSpPr>
        <p:sp>
          <p:nvSpPr>
            <p:cNvPr id="92" name="Rectangle 91"/>
            <p:cNvSpPr/>
            <p:nvPr/>
          </p:nvSpPr>
          <p:spPr bwMode="auto">
            <a:xfrm>
              <a:off x="171450" y="6391275"/>
              <a:ext cx="136525" cy="136525"/>
            </a:xfrm>
            <a:prstGeom prst="rect">
              <a:avLst/>
            </a:prstGeom>
            <a:solidFill>
              <a:srgbClr val="CCFFCC"/>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lnSpc>
                  <a:spcPct val="90000"/>
                </a:lnSpc>
                <a:defRPr/>
              </a:pPr>
              <a:endParaRPr lang="en-US" sz="100" b="1" dirty="0">
                <a:solidFill>
                  <a:schemeClr val="tx1"/>
                </a:solidFill>
              </a:endParaRPr>
            </a:p>
          </p:txBody>
        </p:sp>
        <p:sp>
          <p:nvSpPr>
            <p:cNvPr id="65629" name="TextBox 1"/>
            <p:cNvSpPr txBox="1">
              <a:spLocks noChangeArrowheads="1"/>
            </p:cNvSpPr>
            <p:nvPr/>
          </p:nvSpPr>
          <p:spPr bwMode="auto">
            <a:xfrm>
              <a:off x="367357" y="6351588"/>
              <a:ext cx="105186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Management</a:t>
              </a:r>
            </a:p>
          </p:txBody>
        </p:sp>
        <p:sp>
          <p:nvSpPr>
            <p:cNvPr id="91" name="Rectangle 90"/>
            <p:cNvSpPr/>
            <p:nvPr/>
          </p:nvSpPr>
          <p:spPr bwMode="auto">
            <a:xfrm>
              <a:off x="2676525" y="6391275"/>
              <a:ext cx="136525" cy="136525"/>
            </a:xfrm>
            <a:prstGeom prst="rect">
              <a:avLst/>
            </a:prstGeom>
            <a:solidFill>
              <a:srgbClr val="FFC7D9"/>
            </a:solidFill>
            <a:ln w="31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00" b="1" dirty="0">
                <a:solidFill>
                  <a:schemeClr val="tx1"/>
                </a:solidFill>
              </a:endParaRPr>
            </a:p>
          </p:txBody>
        </p:sp>
        <p:sp>
          <p:nvSpPr>
            <p:cNvPr id="65631" name="TextBox 95"/>
            <p:cNvSpPr txBox="1">
              <a:spLocks noChangeArrowheads="1"/>
            </p:cNvSpPr>
            <p:nvPr/>
          </p:nvSpPr>
          <p:spPr bwMode="auto">
            <a:xfrm>
              <a:off x="2858960" y="6351588"/>
              <a:ext cx="71767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Switches</a:t>
              </a:r>
            </a:p>
          </p:txBody>
        </p:sp>
        <p:sp>
          <p:nvSpPr>
            <p:cNvPr id="93" name="Rectangle 92"/>
            <p:cNvSpPr/>
            <p:nvPr/>
          </p:nvSpPr>
          <p:spPr bwMode="auto">
            <a:xfrm>
              <a:off x="1697038" y="6391275"/>
              <a:ext cx="136525" cy="136525"/>
            </a:xfrm>
            <a:prstGeom prst="rect">
              <a:avLst/>
            </a:prstGeom>
            <a:solidFill>
              <a:schemeClr val="accent1">
                <a:lumMod val="20000"/>
                <a:lumOff val="8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lnSpc>
                  <a:spcPct val="90000"/>
                </a:lnSpc>
                <a:defRPr/>
              </a:pPr>
              <a:endParaRPr lang="en-US" sz="100" b="1" dirty="0">
                <a:solidFill>
                  <a:schemeClr val="tx1"/>
                </a:solidFill>
              </a:endParaRPr>
            </a:p>
          </p:txBody>
        </p:sp>
        <p:sp>
          <p:nvSpPr>
            <p:cNvPr id="65633" name="TextBox 96"/>
            <p:cNvSpPr txBox="1">
              <a:spLocks noChangeArrowheads="1"/>
            </p:cNvSpPr>
            <p:nvPr/>
          </p:nvSpPr>
          <p:spPr bwMode="auto">
            <a:xfrm>
              <a:off x="1878066" y="6351588"/>
              <a:ext cx="519059"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Nodes</a:t>
              </a:r>
            </a:p>
          </p:txBody>
        </p:sp>
        <p:sp>
          <p:nvSpPr>
            <p:cNvPr id="94" name="Rectangle 93"/>
            <p:cNvSpPr/>
            <p:nvPr/>
          </p:nvSpPr>
          <p:spPr bwMode="auto">
            <a:xfrm>
              <a:off x="3856038" y="6391275"/>
              <a:ext cx="136525" cy="136525"/>
            </a:xfrm>
            <a:prstGeom prst="rect">
              <a:avLst/>
            </a:prstGeom>
            <a:solidFill>
              <a:srgbClr val="EED8AE"/>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anchor="b"/>
            <a:lstStyle/>
            <a:p>
              <a:pPr algn="ctr">
                <a:lnSpc>
                  <a:spcPct val="80000"/>
                </a:lnSpc>
                <a:defRPr/>
              </a:pPr>
              <a:endParaRPr lang="en-US" sz="100" b="1" dirty="0">
                <a:solidFill>
                  <a:schemeClr val="tx1"/>
                </a:solidFill>
              </a:endParaRPr>
            </a:p>
          </p:txBody>
        </p:sp>
        <p:sp>
          <p:nvSpPr>
            <p:cNvPr id="65635" name="TextBox 97"/>
            <p:cNvSpPr txBox="1">
              <a:spLocks noChangeArrowheads="1"/>
            </p:cNvSpPr>
            <p:nvPr/>
          </p:nvSpPr>
          <p:spPr bwMode="auto">
            <a:xfrm>
              <a:off x="4031000" y="6351588"/>
              <a:ext cx="6283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Storage</a:t>
              </a:r>
            </a:p>
          </p:txBody>
        </p:sp>
      </p:grpSp>
      <p:cxnSp>
        <p:nvCxnSpPr>
          <p:cNvPr id="129" name="Straight Connector 128"/>
          <p:cNvCxnSpPr>
            <a:stCxn id="131" idx="0"/>
            <a:endCxn id="132" idx="2"/>
          </p:cNvCxnSpPr>
          <p:nvPr/>
        </p:nvCxnSpPr>
        <p:spPr>
          <a:xfrm flipV="1">
            <a:off x="4486275" y="2943225"/>
            <a:ext cx="0" cy="392113"/>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31" name="Rectangle 130"/>
          <p:cNvSpPr/>
          <p:nvPr/>
        </p:nvSpPr>
        <p:spPr>
          <a:xfrm>
            <a:off x="4440238" y="3335338"/>
            <a:ext cx="92075" cy="92075"/>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132" name="Rectangle 131"/>
          <p:cNvSpPr/>
          <p:nvPr/>
        </p:nvSpPr>
        <p:spPr>
          <a:xfrm>
            <a:off x="4440238" y="2851150"/>
            <a:ext cx="92075"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35" name="Straight Connector 134"/>
          <p:cNvCxnSpPr>
            <a:stCxn id="158" idx="0"/>
            <a:endCxn id="157" idx="2"/>
          </p:cNvCxnSpPr>
          <p:nvPr/>
        </p:nvCxnSpPr>
        <p:spPr>
          <a:xfrm flipV="1">
            <a:off x="4984750" y="2943225"/>
            <a:ext cx="0" cy="2333625"/>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57" name="Rectangle 156"/>
          <p:cNvSpPr/>
          <p:nvPr/>
        </p:nvSpPr>
        <p:spPr>
          <a:xfrm>
            <a:off x="4938713" y="2851150"/>
            <a:ext cx="90487"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158" name="Rectangle 157"/>
          <p:cNvSpPr/>
          <p:nvPr/>
        </p:nvSpPr>
        <p:spPr>
          <a:xfrm>
            <a:off x="4938713" y="5276850"/>
            <a:ext cx="90487"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60" name="Straight Connector 159"/>
          <p:cNvCxnSpPr>
            <a:stCxn id="162" idx="0"/>
            <a:endCxn id="161" idx="2"/>
          </p:cNvCxnSpPr>
          <p:nvPr/>
        </p:nvCxnSpPr>
        <p:spPr>
          <a:xfrm flipV="1">
            <a:off x="4654550" y="2943225"/>
            <a:ext cx="0" cy="1038225"/>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61" name="Rectangle 160"/>
          <p:cNvSpPr/>
          <p:nvPr/>
        </p:nvSpPr>
        <p:spPr>
          <a:xfrm>
            <a:off x="4608513" y="2851150"/>
            <a:ext cx="90487"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162" name="Rectangle 161"/>
          <p:cNvSpPr/>
          <p:nvPr/>
        </p:nvSpPr>
        <p:spPr>
          <a:xfrm>
            <a:off x="4608513" y="3981450"/>
            <a:ext cx="90487"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63" name="Straight Connector 162"/>
          <p:cNvCxnSpPr>
            <a:stCxn id="165" idx="0"/>
            <a:endCxn id="164" idx="2"/>
          </p:cNvCxnSpPr>
          <p:nvPr/>
        </p:nvCxnSpPr>
        <p:spPr>
          <a:xfrm flipV="1">
            <a:off x="4819650" y="2943225"/>
            <a:ext cx="0" cy="1685925"/>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64" name="Rectangle 163"/>
          <p:cNvSpPr/>
          <p:nvPr/>
        </p:nvSpPr>
        <p:spPr>
          <a:xfrm>
            <a:off x="4773613" y="2851150"/>
            <a:ext cx="90487"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165" name="Rectangle 164"/>
          <p:cNvSpPr/>
          <p:nvPr/>
        </p:nvSpPr>
        <p:spPr>
          <a:xfrm>
            <a:off x="4773613" y="4629150"/>
            <a:ext cx="90487" cy="90488"/>
          </a:xfrm>
          <a:prstGeom prst="rect">
            <a:avLst/>
          </a:prstGeom>
          <a:solidFill>
            <a:schemeClr val="accent1">
              <a:lumMod val="50000"/>
            </a:schemeClr>
          </a:solidFill>
          <a:ln>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sp>
        <p:nvSpPr>
          <p:cNvPr id="167" name="Rectangle 166"/>
          <p:cNvSpPr/>
          <p:nvPr/>
        </p:nvSpPr>
        <p:spPr>
          <a:xfrm>
            <a:off x="4672013" y="1619250"/>
            <a:ext cx="92075" cy="92075"/>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err="1">
              <a:solidFill>
                <a:schemeClr val="tx1"/>
              </a:solidFill>
            </a:endParaRPr>
          </a:p>
        </p:txBody>
      </p:sp>
      <p:cxnSp>
        <p:nvCxnSpPr>
          <p:cNvPr id="168" name="Straight Connector 167"/>
          <p:cNvCxnSpPr>
            <a:stCxn id="173" idx="0"/>
            <a:endCxn id="167" idx="2"/>
          </p:cNvCxnSpPr>
          <p:nvPr/>
        </p:nvCxnSpPr>
        <p:spPr>
          <a:xfrm flipV="1">
            <a:off x="4718050" y="1711325"/>
            <a:ext cx="0" cy="768350"/>
          </a:xfrm>
          <a:prstGeom prst="line">
            <a:avLst/>
          </a:prstGeom>
          <a:ln w="1905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sp>
        <p:nvSpPr>
          <p:cNvPr id="166" name="Rectangle 165"/>
          <p:cNvSpPr/>
          <p:nvPr/>
        </p:nvSpPr>
        <p:spPr bwMode="auto">
          <a:xfrm>
            <a:off x="1571625" y="2286000"/>
            <a:ext cx="731838" cy="192088"/>
          </a:xfrm>
          <a:prstGeom prst="rect">
            <a:avLst/>
          </a:prstGeom>
          <a:solidFill>
            <a:srgbClr val="CCFFCC"/>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lnSpc>
                <a:spcPct val="90000"/>
              </a:lnSpc>
              <a:defRPr/>
            </a:pPr>
            <a:r>
              <a:rPr lang="en-US" sz="1200" b="1" dirty="0">
                <a:solidFill>
                  <a:schemeClr val="tx1"/>
                </a:solidFill>
              </a:rPr>
              <a:t>IMM</a:t>
            </a:r>
          </a:p>
        </p:txBody>
      </p:sp>
      <p:sp>
        <p:nvSpPr>
          <p:cNvPr id="192" name="Rectangle 191"/>
          <p:cNvSpPr/>
          <p:nvPr/>
        </p:nvSpPr>
        <p:spPr bwMode="auto">
          <a:xfrm>
            <a:off x="2498725" y="2286000"/>
            <a:ext cx="731838" cy="192088"/>
          </a:xfrm>
          <a:prstGeom prst="rect">
            <a:avLst/>
          </a:prstGeom>
          <a:solidFill>
            <a:srgbClr val="CCFFCC"/>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lnSpc>
                <a:spcPct val="90000"/>
              </a:lnSpc>
              <a:defRPr/>
            </a:pPr>
            <a:r>
              <a:rPr lang="en-US" sz="1200" b="1" dirty="0">
                <a:solidFill>
                  <a:schemeClr val="tx1"/>
                </a:solidFill>
              </a:rPr>
              <a:t>IMM</a:t>
            </a:r>
          </a:p>
        </p:txBody>
      </p:sp>
      <p:sp>
        <p:nvSpPr>
          <p:cNvPr id="224" name="Rectangle 223"/>
          <p:cNvSpPr/>
          <p:nvPr/>
        </p:nvSpPr>
        <p:spPr bwMode="auto">
          <a:xfrm>
            <a:off x="3425825" y="2286000"/>
            <a:ext cx="730250" cy="192088"/>
          </a:xfrm>
          <a:prstGeom prst="rect">
            <a:avLst/>
          </a:prstGeom>
          <a:solidFill>
            <a:srgbClr val="CCFFCC"/>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lnSpc>
                <a:spcPct val="90000"/>
              </a:lnSpc>
              <a:defRPr/>
            </a:pPr>
            <a:r>
              <a:rPr lang="en-US" sz="1200" b="1" dirty="0">
                <a:solidFill>
                  <a:schemeClr val="tx1"/>
                </a:solidFill>
              </a:rPr>
              <a:t>FSP</a:t>
            </a:r>
          </a:p>
        </p:txBody>
      </p:sp>
      <p:sp>
        <p:nvSpPr>
          <p:cNvPr id="173" name="Rectangle 172"/>
          <p:cNvSpPr/>
          <p:nvPr/>
        </p:nvSpPr>
        <p:spPr>
          <a:xfrm>
            <a:off x="4352925" y="2479675"/>
            <a:ext cx="730250" cy="463550"/>
          </a:xfrm>
          <a:prstGeom prst="rect">
            <a:avLst/>
          </a:prstGeom>
          <a:solidFill>
            <a:srgbClr val="EED8AE"/>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lnSpc>
                <a:spcPct val="90000"/>
              </a:lnSpc>
              <a:defRPr/>
            </a:pPr>
            <a:r>
              <a:rPr lang="en-US" sz="1200" b="1" dirty="0">
                <a:solidFill>
                  <a:schemeClr val="tx1"/>
                </a:solidFill>
              </a:rPr>
              <a:t>Flex</a:t>
            </a:r>
          </a:p>
          <a:p>
            <a:pPr algn="ctr">
              <a:lnSpc>
                <a:spcPct val="90000"/>
              </a:lnSpc>
              <a:defRPr/>
            </a:pPr>
            <a:r>
              <a:rPr lang="en-US" sz="1200" b="1" dirty="0">
                <a:solidFill>
                  <a:schemeClr val="tx1"/>
                </a:solidFill>
              </a:rPr>
              <a:t>V7000</a:t>
            </a:r>
          </a:p>
        </p:txBody>
      </p:sp>
      <p:sp>
        <p:nvSpPr>
          <p:cNvPr id="246" name="Rectangle 245"/>
          <p:cNvSpPr/>
          <p:nvPr/>
        </p:nvSpPr>
        <p:spPr>
          <a:xfrm>
            <a:off x="1571625" y="4014788"/>
            <a:ext cx="5386388" cy="361950"/>
          </a:xfrm>
          <a:prstGeom prst="rect">
            <a:avLst/>
          </a:prstGeom>
          <a:solidFill>
            <a:srgbClr val="FFC7D9"/>
          </a:solidFill>
          <a:ln w="635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b="1" dirty="0">
                <a:solidFill>
                  <a:schemeClr val="tx1"/>
                </a:solidFill>
              </a:rPr>
              <a:t>I/O Bay #2</a:t>
            </a:r>
          </a:p>
        </p:txBody>
      </p:sp>
      <p:sp>
        <p:nvSpPr>
          <p:cNvPr id="247" name="Rectangle 246"/>
          <p:cNvSpPr/>
          <p:nvPr/>
        </p:nvSpPr>
        <p:spPr>
          <a:xfrm>
            <a:off x="1571625" y="3367088"/>
            <a:ext cx="4462463" cy="361950"/>
          </a:xfrm>
          <a:prstGeom prst="rect">
            <a:avLst/>
          </a:prstGeom>
          <a:solidFill>
            <a:srgbClr val="FFC7D9"/>
          </a:solidFill>
          <a:ln w="635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b="1" dirty="0">
                <a:solidFill>
                  <a:schemeClr val="tx1"/>
                </a:solidFill>
              </a:rPr>
              <a:t>I/O Bay #1</a:t>
            </a:r>
          </a:p>
        </p:txBody>
      </p:sp>
      <p:sp>
        <p:nvSpPr>
          <p:cNvPr id="248" name="Rectangle 247"/>
          <p:cNvSpPr/>
          <p:nvPr/>
        </p:nvSpPr>
        <p:spPr>
          <a:xfrm>
            <a:off x="1571625" y="5310188"/>
            <a:ext cx="7215188" cy="360362"/>
          </a:xfrm>
          <a:prstGeom prst="rect">
            <a:avLst/>
          </a:prstGeom>
          <a:solidFill>
            <a:srgbClr val="FFC7D9"/>
          </a:solidFill>
          <a:ln w="635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b="1" dirty="0">
                <a:solidFill>
                  <a:schemeClr val="tx1"/>
                </a:solidFill>
              </a:rPr>
              <a:t>I/O Bay #4</a:t>
            </a:r>
          </a:p>
        </p:txBody>
      </p:sp>
      <p:sp>
        <p:nvSpPr>
          <p:cNvPr id="249" name="Rectangle 248"/>
          <p:cNvSpPr/>
          <p:nvPr/>
        </p:nvSpPr>
        <p:spPr>
          <a:xfrm>
            <a:off x="1571625" y="4662488"/>
            <a:ext cx="6291263" cy="361950"/>
          </a:xfrm>
          <a:prstGeom prst="rect">
            <a:avLst/>
          </a:prstGeom>
          <a:solidFill>
            <a:srgbClr val="FFC7D9"/>
          </a:solidFill>
          <a:ln w="635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b="1" dirty="0">
                <a:solidFill>
                  <a:schemeClr val="tx1"/>
                </a:solidFill>
              </a:rPr>
              <a:t>I/O Bay #3</a:t>
            </a:r>
          </a:p>
        </p:txBody>
      </p:sp>
      <p:sp>
        <p:nvSpPr>
          <p:cNvPr id="245" name="Rectangle 244"/>
          <p:cNvSpPr/>
          <p:nvPr/>
        </p:nvSpPr>
        <p:spPr>
          <a:xfrm>
            <a:off x="1571625" y="1346200"/>
            <a:ext cx="7215188" cy="360363"/>
          </a:xfrm>
          <a:prstGeom prst="rect">
            <a:avLst/>
          </a:prstGeom>
          <a:solidFill>
            <a:srgbClr val="CCFFCC"/>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b="1" dirty="0">
                <a:solidFill>
                  <a:schemeClr val="tx1"/>
                </a:solidFill>
              </a:rPr>
              <a:t>Chassis Management Module Network </a:t>
            </a:r>
          </a:p>
        </p:txBody>
      </p:sp>
      <p:sp>
        <p:nvSpPr>
          <p:cNvPr id="65625" name="TextBox 138"/>
          <p:cNvSpPr txBox="1">
            <a:spLocks noChangeArrowheads="1"/>
          </p:cNvSpPr>
          <p:nvPr/>
        </p:nvSpPr>
        <p:spPr bwMode="auto">
          <a:xfrm>
            <a:off x="266700" y="1668463"/>
            <a:ext cx="11033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a:t>To Management</a:t>
            </a:r>
          </a:p>
          <a:p>
            <a:pPr algn="ctr" eaLnBrk="1" hangingPunct="1"/>
            <a:r>
              <a:rPr lang="en-US" sz="1200"/>
              <a:t>LAN</a:t>
            </a:r>
          </a:p>
        </p:txBody>
      </p:sp>
      <p:cxnSp>
        <p:nvCxnSpPr>
          <p:cNvPr id="98" name="Straight Arrow Connector 97"/>
          <p:cNvCxnSpPr>
            <a:stCxn id="245" idx="1"/>
          </p:cNvCxnSpPr>
          <p:nvPr/>
        </p:nvCxnSpPr>
        <p:spPr>
          <a:xfrm flipH="1">
            <a:off x="338138" y="1527175"/>
            <a:ext cx="1233487" cy="0"/>
          </a:xfrm>
          <a:prstGeom prst="straightConnector1">
            <a:avLst/>
          </a:prstGeom>
          <a:ln>
            <a:solidFill>
              <a:schemeClr val="accent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 name="Elbow Connector 2"/>
          <p:cNvCxnSpPr>
            <a:stCxn id="101" idx="2"/>
            <a:endCxn id="250" idx="1"/>
          </p:cNvCxnSpPr>
          <p:nvPr/>
        </p:nvCxnSpPr>
        <p:spPr>
          <a:xfrm rot="5400000">
            <a:off x="1169988" y="2108200"/>
            <a:ext cx="1004887" cy="201613"/>
          </a:xfrm>
          <a:prstGeom prst="bentConnector4">
            <a:avLst>
              <a:gd name="adj1" fmla="val 38462"/>
              <a:gd name="adj2" fmla="val 213829"/>
            </a:avLst>
          </a:prstGeom>
          <a:ln w="1905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3"/>
          <p:cNvSpPr>
            <a:spLocks noGrp="1"/>
          </p:cNvSpPr>
          <p:nvPr>
            <p:ph type="title"/>
          </p:nvPr>
        </p:nvSpPr>
        <p:spPr/>
        <p:txBody>
          <a:bodyPr/>
          <a:lstStyle/>
          <a:p>
            <a:r>
              <a:rPr lang="en-US">
                <a:latin typeface="Arial" charset="0"/>
                <a:ea typeface="ＭＳ Ｐゴシック" charset="0"/>
              </a:rPr>
              <a:t>VMready – Virtual Machine Aware Networking</a:t>
            </a:r>
          </a:p>
        </p:txBody>
      </p:sp>
      <p:sp>
        <p:nvSpPr>
          <p:cNvPr id="66562" name="Content Placeholder 74"/>
          <p:cNvSpPr>
            <a:spLocks noGrp="1"/>
          </p:cNvSpPr>
          <p:nvPr>
            <p:ph sz="half" idx="1"/>
          </p:nvPr>
        </p:nvSpPr>
        <p:spPr/>
        <p:txBody>
          <a:bodyPr/>
          <a:lstStyle/>
          <a:p>
            <a:r>
              <a:rPr lang="en-US">
                <a:latin typeface="Arial" charset="0"/>
                <a:ea typeface="ＭＳ Ｐゴシック" charset="0"/>
              </a:rPr>
              <a:t>VMready</a:t>
            </a:r>
          </a:p>
          <a:p>
            <a:pPr lvl="1"/>
            <a:r>
              <a:rPr lang="en-US">
                <a:latin typeface="Arial" charset="0"/>
                <a:cs typeface="Arial" charset="0"/>
              </a:rPr>
              <a:t>Hypervisor agnostic</a:t>
            </a:r>
          </a:p>
          <a:p>
            <a:pPr lvl="1"/>
            <a:r>
              <a:rPr lang="en-US">
                <a:latin typeface="Arial" charset="0"/>
                <a:cs typeface="Arial" charset="0"/>
              </a:rPr>
              <a:t>Dynamic VM provisioning</a:t>
            </a:r>
          </a:p>
        </p:txBody>
      </p:sp>
      <p:sp>
        <p:nvSpPr>
          <p:cNvPr id="66563" name="Content Placeholder 75"/>
          <p:cNvSpPr>
            <a:spLocks noGrp="1"/>
          </p:cNvSpPr>
          <p:nvPr>
            <p:ph sz="half" idx="2"/>
          </p:nvPr>
        </p:nvSpPr>
        <p:spPr/>
        <p:txBody>
          <a:bodyPr/>
          <a:lstStyle/>
          <a:p>
            <a:r>
              <a:rPr lang="en-US">
                <a:latin typeface="Arial" charset="0"/>
                <a:ea typeface="ＭＳ Ｐゴシック" charset="0"/>
              </a:rPr>
              <a:t>VMready 4.0 with IEEE 802.1Qbg</a:t>
            </a:r>
          </a:p>
          <a:p>
            <a:pPr lvl="1"/>
            <a:r>
              <a:rPr lang="en-US">
                <a:latin typeface="Arial" charset="0"/>
                <a:cs typeface="Arial" charset="0"/>
              </a:rPr>
              <a:t>Needs IEEE 802.1Qbg hypervisor</a:t>
            </a:r>
          </a:p>
          <a:p>
            <a:pPr lvl="1"/>
            <a:r>
              <a:rPr lang="en-US">
                <a:latin typeface="Arial" charset="0"/>
                <a:cs typeface="Arial" charset="0"/>
              </a:rPr>
              <a:t>IBM DVS 5000V for vSphere 5.0</a:t>
            </a:r>
            <a:br>
              <a:rPr lang="en-US">
                <a:latin typeface="Arial" charset="0"/>
                <a:cs typeface="Arial" charset="0"/>
              </a:rPr>
            </a:br>
            <a:endParaRPr lang="en-US">
              <a:latin typeface="Arial" charset="0"/>
              <a:cs typeface="Arial" charset="0"/>
            </a:endParaRPr>
          </a:p>
          <a:p>
            <a:pPr lvl="1"/>
            <a:endParaRPr lang="en-US">
              <a:latin typeface="Arial" charset="0"/>
              <a:cs typeface="Arial" charset="0"/>
            </a:endParaRPr>
          </a:p>
          <a:p>
            <a:pPr lvl="1"/>
            <a:endParaRPr lang="en-US">
              <a:latin typeface="Arial" charset="0"/>
              <a:cs typeface="Arial" charset="0"/>
            </a:endParaRPr>
          </a:p>
          <a:p>
            <a:pPr lvl="1"/>
            <a:endParaRPr lang="en-US">
              <a:latin typeface="Arial" charset="0"/>
              <a:cs typeface="Arial" charset="0"/>
            </a:endParaRPr>
          </a:p>
          <a:p>
            <a:pPr lvl="1"/>
            <a:endParaRPr lang="en-US">
              <a:latin typeface="Arial" charset="0"/>
              <a:cs typeface="Arial" charset="0"/>
            </a:endParaRPr>
          </a:p>
        </p:txBody>
      </p:sp>
      <p:grpSp>
        <p:nvGrpSpPr>
          <p:cNvPr id="66564" name="Group 1"/>
          <p:cNvGrpSpPr>
            <a:grpSpLocks/>
          </p:cNvGrpSpPr>
          <p:nvPr/>
        </p:nvGrpSpPr>
        <p:grpSpPr bwMode="auto">
          <a:xfrm>
            <a:off x="614363" y="3213100"/>
            <a:ext cx="7243762" cy="2714625"/>
            <a:chOff x="404813" y="3478213"/>
            <a:chExt cx="7243762" cy="2714625"/>
          </a:xfrm>
        </p:grpSpPr>
        <p:sp>
          <p:nvSpPr>
            <p:cNvPr id="78" name="Rounded Rectangle 77"/>
            <p:cNvSpPr/>
            <p:nvPr/>
          </p:nvSpPr>
          <p:spPr bwMode="auto">
            <a:xfrm>
              <a:off x="5680075" y="3478213"/>
              <a:ext cx="1968500" cy="1358900"/>
            </a:xfrm>
            <a:prstGeom prst="roundRect">
              <a:avLst/>
            </a:prstGeom>
            <a:solidFill>
              <a:srgbClr val="FBDBB3"/>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79" name="Rounded Rectangle 78"/>
            <p:cNvSpPr/>
            <p:nvPr/>
          </p:nvSpPr>
          <p:spPr bwMode="auto">
            <a:xfrm>
              <a:off x="2154238" y="3478213"/>
              <a:ext cx="1968500" cy="1358900"/>
            </a:xfrm>
            <a:prstGeom prst="roundRect">
              <a:avLst/>
            </a:prstGeom>
            <a:solidFill>
              <a:srgbClr val="FBDBB3"/>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80" name="Rounded Rectangle 79"/>
            <p:cNvSpPr>
              <a:spLocks noChangeAspect="1"/>
            </p:cNvSpPr>
            <p:nvPr/>
          </p:nvSpPr>
          <p:spPr bwMode="auto">
            <a:xfrm>
              <a:off x="2268538" y="3641726"/>
              <a:ext cx="488950" cy="487362"/>
            </a:xfrm>
            <a:prstGeom prst="round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r>
                <a:rPr lang="en-US" sz="1400" b="1">
                  <a:solidFill>
                    <a:schemeClr val="bg1"/>
                  </a:solidFill>
                  <a:latin typeface="Arial" charset="0"/>
                  <a:ea typeface="ＭＳ Ｐゴシック" charset="0"/>
                  <a:cs typeface="Arial" charset="0"/>
                </a:rPr>
                <a:t>VM 1</a:t>
              </a:r>
            </a:p>
          </p:txBody>
        </p:sp>
        <p:sp>
          <p:nvSpPr>
            <p:cNvPr id="81" name="Rounded Rectangle 80"/>
            <p:cNvSpPr>
              <a:spLocks noChangeAspect="1"/>
            </p:cNvSpPr>
            <p:nvPr/>
          </p:nvSpPr>
          <p:spPr bwMode="auto">
            <a:xfrm>
              <a:off x="2886075" y="3641726"/>
              <a:ext cx="487363" cy="487362"/>
            </a:xfrm>
            <a:prstGeom prst="roundRect">
              <a:avLst/>
            </a:prstGeom>
            <a:solidFill>
              <a:schemeClr val="accent5">
                <a:lumMod val="9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r>
                <a:rPr lang="en-US" sz="1400" b="1">
                  <a:solidFill>
                    <a:schemeClr val="bg1"/>
                  </a:solidFill>
                  <a:latin typeface="Arial" charset="0"/>
                  <a:ea typeface="ＭＳ Ｐゴシック" charset="0"/>
                  <a:cs typeface="Arial" charset="0"/>
                </a:rPr>
                <a:t>VM 2</a:t>
              </a:r>
            </a:p>
          </p:txBody>
        </p:sp>
        <p:sp>
          <p:nvSpPr>
            <p:cNvPr id="82" name="Rounded Rectangle 81"/>
            <p:cNvSpPr>
              <a:spLocks noChangeAspect="1"/>
            </p:cNvSpPr>
            <p:nvPr/>
          </p:nvSpPr>
          <p:spPr bwMode="auto">
            <a:xfrm>
              <a:off x="3502025" y="3641726"/>
              <a:ext cx="490538" cy="487362"/>
            </a:xfrm>
            <a:prstGeom prst="roundRect">
              <a:avLst/>
            </a:prstGeom>
            <a:solidFill>
              <a:srgbClr val="008040"/>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r>
                <a:rPr lang="en-US" sz="1400" b="1">
                  <a:solidFill>
                    <a:schemeClr val="bg1"/>
                  </a:solidFill>
                  <a:latin typeface="Arial" charset="0"/>
                  <a:ea typeface="ＭＳ Ｐゴシック" charset="0"/>
                  <a:cs typeface="Arial" charset="0"/>
                </a:rPr>
                <a:t>VM X</a:t>
              </a:r>
            </a:p>
          </p:txBody>
        </p:sp>
        <p:sp>
          <p:nvSpPr>
            <p:cNvPr id="83" name="Rounded Rectangle 82"/>
            <p:cNvSpPr>
              <a:spLocks noChangeAspect="1"/>
            </p:cNvSpPr>
            <p:nvPr/>
          </p:nvSpPr>
          <p:spPr bwMode="auto">
            <a:xfrm>
              <a:off x="2260600" y="4367213"/>
              <a:ext cx="1736725" cy="328613"/>
            </a:xfrm>
            <a:prstGeom prst="roundRect">
              <a:avLst/>
            </a:prstGeom>
            <a:solidFill>
              <a:schemeClr val="bg1">
                <a:lumMod val="9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r>
                <a:rPr lang="en-US" sz="1600" b="1">
                  <a:solidFill>
                    <a:schemeClr val="tx1"/>
                  </a:solidFill>
                  <a:latin typeface="Arial" charset="0"/>
                  <a:ea typeface="ＭＳ Ｐゴシック" charset="0"/>
                  <a:cs typeface="Arial" charset="0"/>
                </a:rPr>
                <a:t>Virtual Switch</a:t>
              </a:r>
            </a:p>
          </p:txBody>
        </p:sp>
        <p:sp>
          <p:nvSpPr>
            <p:cNvPr id="85" name="Can 84"/>
            <p:cNvSpPr/>
            <p:nvPr/>
          </p:nvSpPr>
          <p:spPr bwMode="auto">
            <a:xfrm>
              <a:off x="2870200" y="4679951"/>
              <a:ext cx="496888" cy="925512"/>
            </a:xfrm>
            <a:prstGeom prst="can">
              <a:avLst/>
            </a:prstGeom>
            <a:noFill/>
            <a:ln>
              <a:solidFill>
                <a:schemeClr val="tx1"/>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86" name="Rounded Rectangle 85"/>
            <p:cNvSpPr>
              <a:spLocks/>
            </p:cNvSpPr>
            <p:nvPr/>
          </p:nvSpPr>
          <p:spPr bwMode="auto">
            <a:xfrm>
              <a:off x="2943225" y="4679951"/>
              <a:ext cx="68263" cy="822325"/>
            </a:xfrm>
            <a:prstGeom prst="round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endParaRPr lang="en-US" sz="1600" b="1">
                <a:solidFill>
                  <a:schemeClr val="bg1"/>
                </a:solidFill>
                <a:latin typeface="Arial" charset="0"/>
                <a:ea typeface="ＭＳ Ｐゴシック" charset="0"/>
                <a:cs typeface="Arial" charset="0"/>
              </a:endParaRPr>
            </a:p>
          </p:txBody>
        </p:sp>
        <p:sp>
          <p:nvSpPr>
            <p:cNvPr id="87" name="Rounded Rectangle 86"/>
            <p:cNvSpPr>
              <a:spLocks/>
            </p:cNvSpPr>
            <p:nvPr/>
          </p:nvSpPr>
          <p:spPr bwMode="auto">
            <a:xfrm>
              <a:off x="3082925" y="4679951"/>
              <a:ext cx="68263" cy="822325"/>
            </a:xfrm>
            <a:prstGeom prst="roundRect">
              <a:avLst/>
            </a:prstGeom>
            <a:solidFill>
              <a:schemeClr val="accent5">
                <a:lumMod val="90000"/>
              </a:schemeClr>
            </a:solidFill>
            <a:ln>
              <a:no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endParaRPr lang="en-US" sz="1600" b="1">
                <a:solidFill>
                  <a:schemeClr val="bg1"/>
                </a:solidFill>
                <a:latin typeface="Arial" charset="0"/>
                <a:ea typeface="ＭＳ Ｐゴシック" charset="0"/>
                <a:cs typeface="Arial" charset="0"/>
              </a:endParaRPr>
            </a:p>
          </p:txBody>
        </p:sp>
        <p:sp>
          <p:nvSpPr>
            <p:cNvPr id="88" name="Rounded Rectangle 87"/>
            <p:cNvSpPr>
              <a:spLocks/>
            </p:cNvSpPr>
            <p:nvPr/>
          </p:nvSpPr>
          <p:spPr bwMode="auto">
            <a:xfrm>
              <a:off x="3222625" y="4679951"/>
              <a:ext cx="69850" cy="822325"/>
            </a:xfrm>
            <a:prstGeom prst="roundRect">
              <a:avLst/>
            </a:prstGeom>
            <a:solidFill>
              <a:srgbClr val="008040"/>
            </a:solidFill>
            <a:ln>
              <a:no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endParaRPr lang="en-US" sz="1600" b="1">
                <a:solidFill>
                  <a:schemeClr val="bg1"/>
                </a:solidFill>
                <a:latin typeface="Arial" charset="0"/>
                <a:ea typeface="ＭＳ Ｐゴシック" charset="0"/>
                <a:cs typeface="Arial" charset="0"/>
              </a:endParaRPr>
            </a:p>
          </p:txBody>
        </p:sp>
        <p:sp>
          <p:nvSpPr>
            <p:cNvPr id="92" name="Rounded Rectangle 91"/>
            <p:cNvSpPr>
              <a:spLocks noChangeAspect="1"/>
            </p:cNvSpPr>
            <p:nvPr/>
          </p:nvSpPr>
          <p:spPr bwMode="auto">
            <a:xfrm>
              <a:off x="5795963" y="4367213"/>
              <a:ext cx="1736725" cy="328613"/>
            </a:xfrm>
            <a:prstGeom prst="roundRect">
              <a:avLst/>
            </a:prstGeom>
            <a:solidFill>
              <a:schemeClr val="bg1">
                <a:lumMod val="9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r>
                <a:rPr lang="en-US" sz="1600" b="1">
                  <a:solidFill>
                    <a:schemeClr val="tx1"/>
                  </a:solidFill>
                  <a:latin typeface="Arial" charset="0"/>
                  <a:ea typeface="ＭＳ Ｐゴシック" charset="0"/>
                  <a:cs typeface="Arial" charset="0"/>
                </a:rPr>
                <a:t>Virtual Switch</a:t>
              </a:r>
            </a:p>
          </p:txBody>
        </p:sp>
        <p:sp>
          <p:nvSpPr>
            <p:cNvPr id="94" name="Can 93"/>
            <p:cNvSpPr/>
            <p:nvPr/>
          </p:nvSpPr>
          <p:spPr bwMode="auto">
            <a:xfrm>
              <a:off x="6396038" y="4679951"/>
              <a:ext cx="496887" cy="925512"/>
            </a:xfrm>
            <a:prstGeom prst="can">
              <a:avLst/>
            </a:prstGeom>
            <a:noFill/>
            <a:ln>
              <a:solidFill>
                <a:schemeClr val="tx1"/>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95" name="Rounded Rectangle 94"/>
            <p:cNvSpPr>
              <a:spLocks/>
            </p:cNvSpPr>
            <p:nvPr/>
          </p:nvSpPr>
          <p:spPr bwMode="auto">
            <a:xfrm>
              <a:off x="6469063" y="4679951"/>
              <a:ext cx="68262" cy="822325"/>
            </a:xfrm>
            <a:prstGeom prst="round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endParaRPr lang="en-US" sz="1600" b="1">
                <a:solidFill>
                  <a:schemeClr val="bg1"/>
                </a:solidFill>
                <a:latin typeface="Arial" charset="0"/>
                <a:ea typeface="ＭＳ Ｐゴシック" charset="0"/>
                <a:cs typeface="Arial" charset="0"/>
              </a:endParaRPr>
            </a:p>
          </p:txBody>
        </p:sp>
        <p:sp>
          <p:nvSpPr>
            <p:cNvPr id="97" name="Notched Right Arrow 96"/>
            <p:cNvSpPr/>
            <p:nvPr/>
          </p:nvSpPr>
          <p:spPr bwMode="auto">
            <a:xfrm>
              <a:off x="4402138" y="4165601"/>
              <a:ext cx="998537" cy="508000"/>
            </a:xfrm>
            <a:prstGeom prst="notchedRightArrow">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r>
                <a:rPr lang="en-US" sz="1200">
                  <a:solidFill>
                    <a:schemeClr val="tx1"/>
                  </a:solidFill>
                  <a:latin typeface="Arial" charset="0"/>
                  <a:ea typeface="ＭＳ Ｐゴシック" charset="0"/>
                  <a:cs typeface="Arial" charset="0"/>
                </a:rPr>
                <a:t>Migration</a:t>
              </a:r>
            </a:p>
          </p:txBody>
        </p:sp>
        <p:cxnSp>
          <p:nvCxnSpPr>
            <p:cNvPr id="98" name="Straight Connector 97"/>
            <p:cNvCxnSpPr>
              <a:stCxn id="80" idx="2"/>
              <a:endCxn id="83" idx="0"/>
            </p:cNvCxnSpPr>
            <p:nvPr/>
          </p:nvCxnSpPr>
          <p:spPr bwMode="auto">
            <a:xfrm>
              <a:off x="2513013" y="4129088"/>
              <a:ext cx="617537" cy="238125"/>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9" name="Straight Connector 98"/>
            <p:cNvCxnSpPr>
              <a:stCxn id="81" idx="2"/>
              <a:endCxn id="83" idx="0"/>
            </p:cNvCxnSpPr>
            <p:nvPr/>
          </p:nvCxnSpPr>
          <p:spPr bwMode="auto">
            <a:xfrm flipH="1">
              <a:off x="3130550" y="4129088"/>
              <a:ext cx="0" cy="238125"/>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100" name="Straight Connector 99"/>
            <p:cNvCxnSpPr>
              <a:stCxn id="82" idx="2"/>
              <a:endCxn id="83" idx="0"/>
            </p:cNvCxnSpPr>
            <p:nvPr/>
          </p:nvCxnSpPr>
          <p:spPr bwMode="auto">
            <a:xfrm flipH="1">
              <a:off x="3130550" y="4129088"/>
              <a:ext cx="615950" cy="238125"/>
            </a:xfrm>
            <a:prstGeom prst="line">
              <a:avLst/>
            </a:prstGeom>
            <a:ln w="38100">
              <a:solidFill>
                <a:srgbClr val="008000"/>
              </a:solidFill>
            </a:ln>
          </p:spPr>
          <p:style>
            <a:lnRef idx="2">
              <a:schemeClr val="accent1"/>
            </a:lnRef>
            <a:fillRef idx="0">
              <a:schemeClr val="accent1"/>
            </a:fillRef>
            <a:effectRef idx="1">
              <a:schemeClr val="accent1"/>
            </a:effectRef>
            <a:fontRef idx="minor">
              <a:schemeClr val="tx1"/>
            </a:fontRef>
          </p:style>
        </p:cxnSp>
        <p:sp>
          <p:nvSpPr>
            <p:cNvPr id="84" name="Rounded Rectangle 83"/>
            <p:cNvSpPr/>
            <p:nvPr/>
          </p:nvSpPr>
          <p:spPr bwMode="auto">
            <a:xfrm>
              <a:off x="2139950" y="5446713"/>
              <a:ext cx="1970088" cy="746125"/>
            </a:xfrm>
            <a:prstGeom prst="roundRect">
              <a:avLst/>
            </a:prstGeom>
            <a:solidFill>
              <a:srgbClr val="FEF0B2"/>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000" b="1">
                  <a:solidFill>
                    <a:schemeClr val="tx1"/>
                  </a:solidFill>
                  <a:latin typeface="Arial" charset="0"/>
                  <a:ea typeface="ＭＳ Ｐゴシック" charset="0"/>
                  <a:cs typeface="Arial" charset="0"/>
                </a:rPr>
                <a:t>VMready Switch</a:t>
              </a:r>
            </a:p>
          </p:txBody>
        </p:sp>
        <p:sp>
          <p:nvSpPr>
            <p:cNvPr id="93" name="Rounded Rectangle 92"/>
            <p:cNvSpPr/>
            <p:nvPr/>
          </p:nvSpPr>
          <p:spPr bwMode="auto">
            <a:xfrm>
              <a:off x="5667375" y="5446713"/>
              <a:ext cx="1968500" cy="746125"/>
            </a:xfrm>
            <a:prstGeom prst="roundRect">
              <a:avLst/>
            </a:prstGeom>
            <a:solidFill>
              <a:srgbClr val="FEF0B2"/>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000" b="1">
                  <a:solidFill>
                    <a:schemeClr val="tx1"/>
                  </a:solidFill>
                  <a:latin typeface="Arial" charset="0"/>
                  <a:ea typeface="ＭＳ Ｐゴシック" charset="0"/>
                  <a:cs typeface="Arial" charset="0"/>
                </a:rPr>
                <a:t>VMready Switch</a:t>
              </a:r>
            </a:p>
          </p:txBody>
        </p:sp>
        <p:sp>
          <p:nvSpPr>
            <p:cNvPr id="101" name="Rounded Rectangular Callout 100"/>
            <p:cNvSpPr/>
            <p:nvPr/>
          </p:nvSpPr>
          <p:spPr>
            <a:xfrm>
              <a:off x="404813" y="4086226"/>
              <a:ext cx="1177925" cy="790575"/>
            </a:xfrm>
            <a:prstGeom prst="wedgeRoundRectCallout">
              <a:avLst>
                <a:gd name="adj1" fmla="val 161639"/>
                <a:gd name="adj2" fmla="val 75484"/>
                <a:gd name="adj3" fmla="val 16667"/>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b="1" dirty="0">
                  <a:solidFill>
                    <a:schemeClr val="tx1"/>
                  </a:solidFill>
                  <a:latin typeface="Arial" charset="0"/>
                  <a:ea typeface="ＭＳ Ｐゴシック" charset="0"/>
                  <a:cs typeface="Arial" charset="0"/>
                </a:rPr>
                <a:t>Virtual Port</a:t>
              </a:r>
            </a:p>
            <a:p>
              <a:pPr algn="ctr">
                <a:defRPr/>
              </a:pPr>
              <a:r>
                <a:rPr lang="en-US" sz="1100" dirty="0">
                  <a:solidFill>
                    <a:schemeClr val="tx1"/>
                  </a:solidFill>
                  <a:latin typeface="Arial" charset="0"/>
                  <a:ea typeface="ＭＳ Ｐゴシック" charset="0"/>
                  <a:cs typeface="Arial" charset="0"/>
                </a:rPr>
                <a:t>VLAN100</a:t>
              </a:r>
            </a:p>
            <a:p>
              <a:pPr algn="ctr">
                <a:defRPr/>
              </a:pPr>
              <a:r>
                <a:rPr lang="en-US" sz="1100" dirty="0">
                  <a:solidFill>
                    <a:schemeClr val="tx1"/>
                  </a:solidFill>
                  <a:latin typeface="Arial" charset="0"/>
                  <a:ea typeface="ＭＳ Ｐゴシック" charset="0"/>
                  <a:cs typeface="Arial" charset="0"/>
                </a:rPr>
                <a:t>ACL filters</a:t>
              </a:r>
            </a:p>
            <a:p>
              <a:pPr algn="ctr">
                <a:defRPr/>
              </a:pPr>
              <a:r>
                <a:rPr lang="en-US" sz="1100" dirty="0">
                  <a:solidFill>
                    <a:schemeClr val="tx1"/>
                  </a:solidFill>
                  <a:latin typeface="Arial" charset="0"/>
                  <a:ea typeface="ＭＳ Ｐゴシック" charset="0"/>
                  <a:cs typeface="Arial" charset="0"/>
                </a:rPr>
                <a:t>QoS</a:t>
              </a:r>
            </a:p>
          </p:txBody>
        </p:sp>
        <p:sp>
          <p:nvSpPr>
            <p:cNvPr id="89" name="Rounded Rectangle 88"/>
            <p:cNvSpPr>
              <a:spLocks noChangeAspect="1"/>
            </p:cNvSpPr>
            <p:nvPr/>
          </p:nvSpPr>
          <p:spPr bwMode="auto">
            <a:xfrm>
              <a:off x="4284663" y="3625851"/>
              <a:ext cx="487362" cy="485775"/>
            </a:xfrm>
            <a:prstGeom prst="roundRect">
              <a:avLst/>
            </a:prstGeom>
            <a:solidFill>
              <a:srgbClr val="FF0000">
                <a:alpha val="40000"/>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r>
                <a:rPr lang="en-US" sz="1200" b="1">
                  <a:solidFill>
                    <a:schemeClr val="bg1"/>
                  </a:solidFill>
                  <a:latin typeface="Arial" charset="0"/>
                  <a:ea typeface="ＭＳ Ｐゴシック" charset="0"/>
                  <a:cs typeface="Arial" charset="0"/>
                </a:rPr>
                <a:t>VM 1</a:t>
              </a:r>
            </a:p>
          </p:txBody>
        </p:sp>
        <p:sp>
          <p:nvSpPr>
            <p:cNvPr id="90" name="Rounded Rectangle 89"/>
            <p:cNvSpPr>
              <a:spLocks noChangeAspect="1"/>
            </p:cNvSpPr>
            <p:nvPr/>
          </p:nvSpPr>
          <p:spPr bwMode="auto">
            <a:xfrm>
              <a:off x="4787900" y="3625851"/>
              <a:ext cx="487363" cy="485775"/>
            </a:xfrm>
            <a:prstGeom prst="roundRect">
              <a:avLst/>
            </a:prstGeom>
            <a:solidFill>
              <a:srgbClr val="FF0000">
                <a:alpha val="40000"/>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r>
                <a:rPr lang="en-US" sz="1200" b="1">
                  <a:solidFill>
                    <a:schemeClr val="bg1"/>
                  </a:solidFill>
                  <a:latin typeface="Arial" charset="0"/>
                  <a:ea typeface="ＭＳ Ｐゴシック" charset="0"/>
                  <a:cs typeface="Arial" charset="0"/>
                </a:rPr>
                <a:t>VM 1</a:t>
              </a:r>
            </a:p>
          </p:txBody>
        </p:sp>
        <p:sp>
          <p:nvSpPr>
            <p:cNvPr id="91" name="Rounded Rectangle 90"/>
            <p:cNvSpPr>
              <a:spLocks noChangeAspect="1"/>
            </p:cNvSpPr>
            <p:nvPr/>
          </p:nvSpPr>
          <p:spPr bwMode="auto">
            <a:xfrm>
              <a:off x="5291138" y="3625851"/>
              <a:ext cx="488950" cy="485775"/>
            </a:xfrm>
            <a:prstGeom prst="roundRect">
              <a:avLst/>
            </a:prstGeom>
            <a:solidFill>
              <a:srgbClr val="FF0000">
                <a:alpha val="40000"/>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r>
                <a:rPr lang="en-US" sz="1200" b="1">
                  <a:solidFill>
                    <a:schemeClr val="bg1"/>
                  </a:solidFill>
                  <a:latin typeface="Arial" charset="0"/>
                  <a:ea typeface="ＭＳ Ｐゴシック" charset="0"/>
                  <a:cs typeface="Arial" charset="0"/>
                </a:rPr>
                <a:t>VM 1</a:t>
              </a:r>
            </a:p>
          </p:txBody>
        </p:sp>
        <p:sp>
          <p:nvSpPr>
            <p:cNvPr id="96" name="Rounded Rectangle 95"/>
            <p:cNvSpPr>
              <a:spLocks noChangeAspect="1"/>
            </p:cNvSpPr>
            <p:nvPr/>
          </p:nvSpPr>
          <p:spPr bwMode="auto">
            <a:xfrm>
              <a:off x="5795963" y="3625851"/>
              <a:ext cx="487362" cy="485775"/>
            </a:xfrm>
            <a:prstGeom prst="roundRect">
              <a:avLst/>
            </a:prstGeom>
            <a:solidFill>
              <a:srgbClr val="FF0000">
                <a:alpha val="60000"/>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anchor="ctr"/>
            <a:lstStyle/>
            <a:p>
              <a:pPr algn="ctr">
                <a:defRPr/>
              </a:pPr>
              <a:r>
                <a:rPr lang="en-US" sz="1200" b="1">
                  <a:solidFill>
                    <a:schemeClr val="bg1"/>
                  </a:solidFill>
                  <a:latin typeface="Arial" charset="0"/>
                  <a:ea typeface="ＭＳ Ｐゴシック" charset="0"/>
                  <a:cs typeface="Arial" charset="0"/>
                </a:rPr>
                <a:t>VM 1</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Picture 46" descr="PureFlex_Silo"/>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081963" y="4795838"/>
            <a:ext cx="649287"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6" name="Title 1"/>
          <p:cNvSpPr>
            <a:spLocks noGrp="1"/>
          </p:cNvSpPr>
          <p:nvPr>
            <p:ph type="title" idx="4294967295"/>
          </p:nvPr>
        </p:nvSpPr>
        <p:spPr/>
        <p:txBody>
          <a:bodyPr/>
          <a:lstStyle/>
          <a:p>
            <a:r>
              <a:rPr lang="en-US" dirty="0">
                <a:latin typeface="Arial" charset="0"/>
                <a:ea typeface="ＭＳ Ｐゴシック" charset="0"/>
              </a:rPr>
              <a:t>PureFlex Complements VMware Capabilities</a:t>
            </a:r>
          </a:p>
        </p:txBody>
      </p:sp>
      <p:sp>
        <p:nvSpPr>
          <p:cNvPr id="67587" name="TextBox 2"/>
          <p:cNvSpPr txBox="1">
            <a:spLocks noChangeArrowheads="1"/>
          </p:cNvSpPr>
          <p:nvPr/>
        </p:nvSpPr>
        <p:spPr bwMode="auto">
          <a:xfrm>
            <a:off x="584200" y="1192213"/>
            <a:ext cx="3963988" cy="143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Integrated Scalable Packaging</a:t>
            </a:r>
          </a:p>
          <a:p>
            <a:pPr eaLnBrk="1" hangingPunct="1">
              <a:lnSpc>
                <a:spcPct val="110000"/>
              </a:lnSpc>
              <a:buFont typeface="Arial" charset="0"/>
              <a:buChar char="•"/>
            </a:pPr>
            <a:r>
              <a:rPr lang="en-US" sz="1600"/>
              <a:t>Future proof chassis</a:t>
            </a:r>
          </a:p>
          <a:p>
            <a:pPr eaLnBrk="1" hangingPunct="1">
              <a:lnSpc>
                <a:spcPct val="110000"/>
              </a:lnSpc>
              <a:buFont typeface="Arial" charset="0"/>
              <a:buChar char="•"/>
            </a:pPr>
            <a:r>
              <a:rPr lang="en-US" sz="1600"/>
              <a:t>Network and storage integration</a:t>
            </a:r>
          </a:p>
          <a:p>
            <a:pPr eaLnBrk="1" hangingPunct="1">
              <a:lnSpc>
                <a:spcPct val="110000"/>
              </a:lnSpc>
              <a:buFont typeface="Arial" charset="0"/>
              <a:buChar char="•"/>
            </a:pPr>
            <a:r>
              <a:rPr lang="en-US" sz="1600"/>
              <a:t>High bandwidth, low latency network </a:t>
            </a:r>
          </a:p>
          <a:p>
            <a:pPr eaLnBrk="1" hangingPunct="1">
              <a:lnSpc>
                <a:spcPct val="110000"/>
              </a:lnSpc>
              <a:buFont typeface="Arial" charset="0"/>
              <a:buChar char="•"/>
            </a:pPr>
            <a:r>
              <a:rPr lang="en-US" sz="1600"/>
              <a:t>Hot add and removal of nodes</a:t>
            </a:r>
          </a:p>
        </p:txBody>
      </p:sp>
      <p:sp>
        <p:nvSpPr>
          <p:cNvPr id="67588" name="TextBox 3"/>
          <p:cNvSpPr txBox="1">
            <a:spLocks noChangeArrowheads="1"/>
          </p:cNvSpPr>
          <p:nvPr/>
        </p:nvSpPr>
        <p:spPr bwMode="auto">
          <a:xfrm>
            <a:off x="5060950" y="1192213"/>
            <a:ext cx="3551238"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Extensive Platform Management</a:t>
            </a:r>
          </a:p>
          <a:p>
            <a:pPr eaLnBrk="1" hangingPunct="1">
              <a:lnSpc>
                <a:spcPct val="110000"/>
              </a:lnSpc>
              <a:buFont typeface="Arial" charset="0"/>
              <a:buChar char="•"/>
            </a:pPr>
            <a:r>
              <a:rPr lang="en-US" sz="1600"/>
              <a:t>Discover and monitor components</a:t>
            </a:r>
          </a:p>
          <a:p>
            <a:pPr eaLnBrk="1" hangingPunct="1">
              <a:lnSpc>
                <a:spcPct val="110000"/>
              </a:lnSpc>
              <a:buFont typeface="Arial" charset="0"/>
              <a:buChar char="•"/>
            </a:pPr>
            <a:r>
              <a:rPr lang="en-US" sz="1600"/>
              <a:t>Component configuration</a:t>
            </a:r>
          </a:p>
          <a:p>
            <a:pPr eaLnBrk="1" hangingPunct="1">
              <a:lnSpc>
                <a:spcPct val="110000"/>
              </a:lnSpc>
              <a:buFont typeface="Arial" charset="0"/>
              <a:buChar char="•"/>
            </a:pPr>
            <a:r>
              <a:rPr lang="en-US" sz="1600"/>
              <a:t>Chassis visualization</a:t>
            </a:r>
          </a:p>
          <a:p>
            <a:pPr eaLnBrk="1" hangingPunct="1">
              <a:lnSpc>
                <a:spcPct val="110000"/>
              </a:lnSpc>
              <a:buFont typeface="Arial" charset="0"/>
              <a:buChar char="•"/>
            </a:pPr>
            <a:r>
              <a:rPr lang="en-US" sz="1600"/>
              <a:t>Event management</a:t>
            </a:r>
          </a:p>
          <a:p>
            <a:pPr eaLnBrk="1" hangingPunct="1">
              <a:lnSpc>
                <a:spcPct val="110000"/>
              </a:lnSpc>
              <a:buFont typeface="Arial" charset="0"/>
              <a:buChar char="•"/>
            </a:pPr>
            <a:r>
              <a:rPr lang="en-US" sz="1600"/>
              <a:t>Comprehensive PFA support</a:t>
            </a:r>
          </a:p>
          <a:p>
            <a:pPr eaLnBrk="1" hangingPunct="1">
              <a:lnSpc>
                <a:spcPct val="110000"/>
              </a:lnSpc>
              <a:buFont typeface="Arial" charset="0"/>
              <a:buChar char="•"/>
            </a:pPr>
            <a:r>
              <a:rPr lang="en-US" sz="1600"/>
              <a:t>Centralized firmware updates</a:t>
            </a:r>
          </a:p>
          <a:p>
            <a:pPr eaLnBrk="1" hangingPunct="1">
              <a:lnSpc>
                <a:spcPct val="110000"/>
              </a:lnSpc>
              <a:buFont typeface="Arial" charset="0"/>
              <a:buChar char="•"/>
            </a:pPr>
            <a:r>
              <a:rPr lang="en-US" sz="1600"/>
              <a:t>FC and MAC address virtualization</a:t>
            </a:r>
          </a:p>
          <a:p>
            <a:pPr eaLnBrk="1" hangingPunct="1">
              <a:lnSpc>
                <a:spcPct val="110000"/>
              </a:lnSpc>
              <a:buFont typeface="Arial" charset="0"/>
              <a:buChar char="•"/>
            </a:pPr>
            <a:r>
              <a:rPr lang="en-US" sz="1600"/>
              <a:t>VMready Ethernet switches</a:t>
            </a:r>
          </a:p>
          <a:p>
            <a:pPr eaLnBrk="1" hangingPunct="1">
              <a:lnSpc>
                <a:spcPct val="110000"/>
              </a:lnSpc>
              <a:buFont typeface="Arial" charset="0"/>
              <a:buChar char="•"/>
            </a:pPr>
            <a:r>
              <a:rPr lang="en-US" sz="1600"/>
              <a:t>Configuration patterns</a:t>
            </a:r>
          </a:p>
        </p:txBody>
      </p:sp>
      <p:sp>
        <p:nvSpPr>
          <p:cNvPr id="67589" name="TextBox 5"/>
          <p:cNvSpPr txBox="1">
            <a:spLocks noChangeArrowheads="1"/>
          </p:cNvSpPr>
          <p:nvPr/>
        </p:nvSpPr>
        <p:spPr bwMode="auto">
          <a:xfrm>
            <a:off x="584200" y="4852988"/>
            <a:ext cx="2378075" cy="143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SmartCloud Entry</a:t>
            </a:r>
          </a:p>
          <a:p>
            <a:pPr eaLnBrk="1" hangingPunct="1">
              <a:lnSpc>
                <a:spcPct val="110000"/>
              </a:lnSpc>
              <a:buFont typeface="Arial" charset="0"/>
              <a:buChar char="•"/>
            </a:pPr>
            <a:r>
              <a:rPr lang="en-US" sz="1600"/>
              <a:t>Simplified provisioning</a:t>
            </a:r>
          </a:p>
          <a:p>
            <a:pPr eaLnBrk="1" hangingPunct="1">
              <a:lnSpc>
                <a:spcPct val="110000"/>
              </a:lnSpc>
              <a:buFont typeface="Arial" charset="0"/>
              <a:buChar char="•"/>
            </a:pPr>
            <a:r>
              <a:rPr lang="en-US" sz="1600"/>
              <a:t>Authorization</a:t>
            </a:r>
          </a:p>
          <a:p>
            <a:pPr eaLnBrk="1" hangingPunct="1">
              <a:lnSpc>
                <a:spcPct val="110000"/>
              </a:lnSpc>
              <a:buFont typeface="Arial" charset="0"/>
              <a:buChar char="•"/>
            </a:pPr>
            <a:r>
              <a:rPr lang="en-US" sz="1600"/>
              <a:t>Billing and metering</a:t>
            </a:r>
          </a:p>
          <a:p>
            <a:pPr eaLnBrk="1" hangingPunct="1">
              <a:lnSpc>
                <a:spcPct val="110000"/>
              </a:lnSpc>
              <a:buFont typeface="Arial" charset="0"/>
              <a:buChar char="•"/>
            </a:pPr>
            <a:r>
              <a:rPr lang="en-US" sz="1600"/>
              <a:t>Service catalog</a:t>
            </a:r>
          </a:p>
        </p:txBody>
      </p:sp>
      <p:sp>
        <p:nvSpPr>
          <p:cNvPr id="67590" name="TextBox 6"/>
          <p:cNvSpPr txBox="1">
            <a:spLocks noChangeArrowheads="1"/>
          </p:cNvSpPr>
          <p:nvPr/>
        </p:nvSpPr>
        <p:spPr bwMode="auto">
          <a:xfrm>
            <a:off x="5060950" y="4089400"/>
            <a:ext cx="2479675"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PureSystems Center</a:t>
            </a:r>
          </a:p>
          <a:p>
            <a:pPr eaLnBrk="1" hangingPunct="1">
              <a:buFont typeface="Arial" charset="0"/>
              <a:buChar char="•"/>
            </a:pPr>
            <a:r>
              <a:rPr lang="en-US" sz="1600"/>
              <a:t>Online application store</a:t>
            </a:r>
          </a:p>
          <a:p>
            <a:pPr eaLnBrk="1" hangingPunct="1">
              <a:buFont typeface="Arial" charset="0"/>
              <a:buChar char="•"/>
            </a:pPr>
            <a:r>
              <a:rPr lang="en-US" sz="1600"/>
              <a:t>Virtual appliances</a:t>
            </a:r>
          </a:p>
        </p:txBody>
      </p:sp>
      <p:sp>
        <p:nvSpPr>
          <p:cNvPr id="67591" name="TextBox 6"/>
          <p:cNvSpPr txBox="1">
            <a:spLocks noChangeArrowheads="1"/>
          </p:cNvSpPr>
          <p:nvPr/>
        </p:nvSpPr>
        <p:spPr bwMode="auto">
          <a:xfrm>
            <a:off x="584200" y="2716213"/>
            <a:ext cx="332898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dirty="0"/>
              <a:t>Single point of vendor support</a:t>
            </a:r>
          </a:p>
          <a:p>
            <a:pPr eaLnBrk="1" hangingPunct="1">
              <a:buFont typeface="Arial" charset="0"/>
              <a:buChar char="•"/>
            </a:pPr>
            <a:r>
              <a:rPr lang="en-US" sz="1600" dirty="0"/>
              <a:t>All PureFlex HW and SW</a:t>
            </a:r>
          </a:p>
          <a:p>
            <a:pPr eaLnBrk="1" hangingPunct="1">
              <a:lnSpc>
                <a:spcPct val="110000"/>
              </a:lnSpc>
              <a:buFont typeface="Arial" charset="0"/>
              <a:buChar char="•"/>
            </a:pPr>
            <a:r>
              <a:rPr lang="en-US" sz="1600" dirty="0"/>
              <a:t>Centralized call home </a:t>
            </a:r>
          </a:p>
        </p:txBody>
      </p:sp>
      <p:sp>
        <p:nvSpPr>
          <p:cNvPr id="67592" name="TextBox 6"/>
          <p:cNvSpPr txBox="1">
            <a:spLocks noChangeArrowheads="1"/>
          </p:cNvSpPr>
          <p:nvPr/>
        </p:nvSpPr>
        <p:spPr bwMode="auto">
          <a:xfrm>
            <a:off x="584200" y="3670300"/>
            <a:ext cx="3068638"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65100" indent="-1651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b="1"/>
              <a:t>VMware Storage Integration</a:t>
            </a:r>
          </a:p>
          <a:p>
            <a:pPr eaLnBrk="1" hangingPunct="1">
              <a:buFont typeface="Arial" charset="0"/>
              <a:buChar char="•"/>
            </a:pPr>
            <a:r>
              <a:rPr lang="en-US" sz="1600"/>
              <a:t>vCenter Storage Plug-In</a:t>
            </a:r>
          </a:p>
          <a:p>
            <a:pPr eaLnBrk="1" hangingPunct="1">
              <a:buFont typeface="Arial" charset="0"/>
              <a:buChar char="•"/>
            </a:pPr>
            <a:r>
              <a:rPr lang="en-US" sz="1600"/>
              <a:t>VAAI support</a:t>
            </a:r>
          </a:p>
          <a:p>
            <a:pPr eaLnBrk="1" hangingPunct="1">
              <a:buFont typeface="Arial" charset="0"/>
              <a:buChar char="•"/>
            </a:pPr>
            <a:r>
              <a:rPr lang="en-US" sz="1600"/>
              <a:t>Storage replication adapter</a:t>
            </a:r>
          </a:p>
        </p:txBody>
      </p:sp>
      <p:sp>
        <p:nvSpPr>
          <p:cNvPr id="67593" name="TextBox 7"/>
          <p:cNvSpPr txBox="1">
            <a:spLocks noChangeArrowheads="1"/>
          </p:cNvSpPr>
          <p:nvPr/>
        </p:nvSpPr>
        <p:spPr bwMode="auto">
          <a:xfrm>
            <a:off x="7642225" y="5481638"/>
            <a:ext cx="3190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t>+</a:t>
            </a:r>
          </a:p>
        </p:txBody>
      </p:sp>
      <p:pic>
        <p:nvPicPr>
          <p:cNvPr id="67594" name="Picture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711825" y="5507038"/>
            <a:ext cx="180657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lstStyle/>
          <a:p>
            <a:r>
              <a:rPr lang="en-US" dirty="0">
                <a:latin typeface="Arial" charset="0"/>
                <a:ea typeface="ＭＳ Ｐゴシック" charset="0"/>
              </a:rPr>
              <a:t>Integrated InfiniBand Switch</a:t>
            </a:r>
          </a:p>
        </p:txBody>
      </p:sp>
      <p:sp>
        <p:nvSpPr>
          <p:cNvPr id="68610" name="Content Placeholder 3"/>
          <p:cNvSpPr>
            <a:spLocks noGrp="1"/>
          </p:cNvSpPr>
          <p:nvPr>
            <p:ph idx="1"/>
          </p:nvPr>
        </p:nvSpPr>
        <p:spPr/>
        <p:txBody>
          <a:bodyPr/>
          <a:lstStyle/>
          <a:p>
            <a:r>
              <a:rPr lang="en-US" dirty="0">
                <a:latin typeface="Arial" charset="0"/>
                <a:ea typeface="ＭＳ Ｐゴシック" charset="0"/>
              </a:rPr>
              <a:t>Based upon </a:t>
            </a:r>
            <a:r>
              <a:rPr lang="en-US" dirty="0" err="1">
                <a:latin typeface="Arial" charset="0"/>
                <a:ea typeface="ＭＳ Ｐゴシック" charset="0"/>
              </a:rPr>
              <a:t>Mellanox</a:t>
            </a:r>
            <a:r>
              <a:rPr lang="en-US" dirty="0">
                <a:latin typeface="Arial" charset="0"/>
                <a:ea typeface="ＭＳ Ｐゴシック" charset="0"/>
              </a:rPr>
              <a:t> technology</a:t>
            </a:r>
          </a:p>
          <a:p>
            <a:r>
              <a:rPr lang="en-US" dirty="0">
                <a:latin typeface="Arial" charset="0"/>
                <a:ea typeface="ＭＳ Ｐゴシック" charset="0"/>
              </a:rPr>
              <a:t>Nine InfiniBand virtual lanes (8 data, 1 management)</a:t>
            </a:r>
          </a:p>
          <a:p>
            <a:r>
              <a:rPr lang="en-US" dirty="0">
                <a:latin typeface="Arial" charset="0"/>
                <a:ea typeface="ＭＳ Ｐゴシック" charset="0"/>
              </a:rPr>
              <a:t>Remote Direct Memory Access (RDMA) support</a:t>
            </a:r>
          </a:p>
          <a:p>
            <a:r>
              <a:rPr lang="en-US" dirty="0">
                <a:latin typeface="Arial" charset="0"/>
                <a:ea typeface="ＭＳ Ｐゴシック" charset="0"/>
              </a:rPr>
              <a:t>IBTA (InfiniBand Trade Association) 1.3 compliant</a:t>
            </a:r>
          </a:p>
          <a:p>
            <a:r>
              <a:rPr lang="en-US" dirty="0">
                <a:latin typeface="Arial" charset="0"/>
                <a:ea typeface="ＭＳ Ｐゴシック" charset="0"/>
              </a:rPr>
              <a:t>Less than 0.7 </a:t>
            </a:r>
            <a:r>
              <a:rPr lang="en-US" dirty="0" err="1">
                <a:latin typeface="Arial" charset="0"/>
                <a:ea typeface="ＭＳ Ｐゴシック" charset="0"/>
              </a:rPr>
              <a:t>usec</a:t>
            </a:r>
            <a:r>
              <a:rPr lang="en-US" dirty="0">
                <a:latin typeface="Arial" charset="0"/>
                <a:ea typeface="ＭＳ Ｐゴシック" charset="0"/>
              </a:rPr>
              <a:t> measured latency node to node  (FDR)</a:t>
            </a:r>
          </a:p>
        </p:txBody>
      </p:sp>
      <p:graphicFrame>
        <p:nvGraphicFramePr>
          <p:cNvPr id="3" name="Table 2"/>
          <p:cNvGraphicFramePr>
            <a:graphicFrameLocks noGrp="1"/>
          </p:cNvGraphicFramePr>
          <p:nvPr/>
        </p:nvGraphicFramePr>
        <p:xfrm>
          <a:off x="420688" y="4832350"/>
          <a:ext cx="8267701" cy="1516470"/>
        </p:xfrm>
        <a:graphic>
          <a:graphicData uri="http://schemas.openxmlformats.org/drawingml/2006/table">
            <a:tbl>
              <a:tblPr firstRow="1" bandRow="1">
                <a:tableStyleId>{5C22544A-7EE6-4342-B048-85BDC9FD1C3A}</a:tableStyleId>
              </a:tblPr>
              <a:tblGrid>
                <a:gridCol w="2522119"/>
                <a:gridCol w="1246662"/>
                <a:gridCol w="1246662"/>
                <a:gridCol w="1626129"/>
                <a:gridCol w="1626129"/>
              </a:tblGrid>
              <a:tr h="579256">
                <a:tc>
                  <a:txBody>
                    <a:bodyPr/>
                    <a:lstStyle/>
                    <a:p>
                      <a:r>
                        <a:rPr lang="en-US" sz="1600" dirty="0" smtClean="0"/>
                        <a:t>Integrated</a:t>
                      </a:r>
                    </a:p>
                    <a:p>
                      <a:r>
                        <a:rPr lang="en-US" sz="1600" dirty="0" smtClean="0"/>
                        <a:t>FC Switches</a:t>
                      </a:r>
                      <a:endParaRPr lang="en-US" sz="1600" dirty="0"/>
                    </a:p>
                  </a:txBody>
                  <a:tcPr marL="91444" marR="91444" marT="45731" marB="45731"/>
                </a:tc>
                <a:tc>
                  <a:txBody>
                    <a:bodyPr/>
                    <a:lstStyle/>
                    <a:p>
                      <a:r>
                        <a:rPr lang="en-US" sz="1600" dirty="0" smtClean="0"/>
                        <a:t>Internal</a:t>
                      </a:r>
                      <a:endParaRPr lang="en-US" sz="1600" baseline="0" dirty="0" smtClean="0"/>
                    </a:p>
                    <a:p>
                      <a:r>
                        <a:rPr lang="en-US" sz="1600" baseline="0" dirty="0" smtClean="0"/>
                        <a:t>Ports</a:t>
                      </a:r>
                      <a:endParaRPr lang="en-US" sz="1600" dirty="0"/>
                    </a:p>
                  </a:txBody>
                  <a:tcPr marL="91444" marR="91444" marT="45731" marB="45731"/>
                </a:tc>
                <a:tc>
                  <a:txBody>
                    <a:bodyPr/>
                    <a:lstStyle/>
                    <a:p>
                      <a:r>
                        <a:rPr lang="en-US" sz="1600" dirty="0" smtClean="0"/>
                        <a:t>External</a:t>
                      </a:r>
                    </a:p>
                    <a:p>
                      <a:r>
                        <a:rPr lang="en-US" sz="1600" dirty="0" smtClean="0"/>
                        <a:t>Ports</a:t>
                      </a:r>
                      <a:endParaRPr lang="en-US" sz="1600" dirty="0"/>
                    </a:p>
                  </a:txBody>
                  <a:tcPr marL="91444" marR="91444" marT="45731" marB="45731"/>
                </a:tc>
                <a:tc>
                  <a:txBody>
                    <a:bodyPr/>
                    <a:lstStyle/>
                    <a:p>
                      <a:r>
                        <a:rPr lang="en-US" sz="1600" dirty="0" smtClean="0"/>
                        <a:t>Port</a:t>
                      </a:r>
                    </a:p>
                    <a:p>
                      <a:r>
                        <a:rPr lang="en-US" sz="1600" dirty="0" smtClean="0"/>
                        <a:t>Bandwidth</a:t>
                      </a:r>
                      <a:endParaRPr lang="en-US" sz="1600" dirty="0"/>
                    </a:p>
                  </a:txBody>
                  <a:tcPr marL="91444" marR="91444" marT="45731" marB="45731"/>
                </a:tc>
                <a:tc>
                  <a:txBody>
                    <a:bodyPr/>
                    <a:lstStyle/>
                    <a:p>
                      <a:r>
                        <a:rPr lang="en-US" sz="1600" dirty="0" smtClean="0"/>
                        <a:t>Available </a:t>
                      </a:r>
                    </a:p>
                    <a:p>
                      <a:r>
                        <a:rPr lang="en-US" sz="1600" dirty="0" smtClean="0"/>
                        <a:t>Port</a:t>
                      </a:r>
                      <a:r>
                        <a:rPr lang="en-US" sz="1600" baseline="0" dirty="0" smtClean="0"/>
                        <a:t> </a:t>
                      </a:r>
                      <a:r>
                        <a:rPr lang="en-US" sz="1600" dirty="0" smtClean="0"/>
                        <a:t>Speeds</a:t>
                      </a:r>
                      <a:endParaRPr lang="en-US" sz="1600" dirty="0"/>
                    </a:p>
                  </a:txBody>
                  <a:tcPr marL="91444" marR="91444" marT="45731" marB="45731"/>
                </a:tc>
              </a:tr>
              <a:tr h="358072">
                <a:tc>
                  <a:txBody>
                    <a:bodyPr/>
                    <a:lstStyle/>
                    <a:p>
                      <a:r>
                        <a:rPr lang="en-US" sz="1600" dirty="0" smtClean="0"/>
                        <a:t>IB6131</a:t>
                      </a:r>
                      <a:endParaRPr lang="en-US" sz="1600" dirty="0"/>
                    </a:p>
                  </a:txBody>
                  <a:tcPr marL="91444" marR="91444" marT="45731" marB="45731"/>
                </a:tc>
                <a:tc>
                  <a:txBody>
                    <a:bodyPr/>
                    <a:lstStyle/>
                    <a:p>
                      <a:r>
                        <a:rPr lang="en-US" sz="1600" dirty="0" smtClean="0"/>
                        <a:t>14 QDR</a:t>
                      </a:r>
                      <a:endParaRPr lang="en-US" sz="1600" dirty="0"/>
                    </a:p>
                  </a:txBody>
                  <a:tcPr marL="91444" marR="91444" marT="45731" marB="45731"/>
                </a:tc>
                <a:tc>
                  <a:txBody>
                    <a:bodyPr/>
                    <a:lstStyle/>
                    <a:p>
                      <a:r>
                        <a:rPr lang="en-US" sz="1600" dirty="0" smtClean="0"/>
                        <a:t>18 QSFP</a:t>
                      </a:r>
                      <a:endParaRPr lang="en-US" sz="1600" dirty="0"/>
                    </a:p>
                  </a:txBody>
                  <a:tcPr marL="91444" marR="91444" marT="45731" marB="45731"/>
                </a:tc>
                <a:tc>
                  <a:txBody>
                    <a:bodyPr/>
                    <a:lstStyle/>
                    <a:p>
                      <a:pPr algn="ctr"/>
                      <a:r>
                        <a:rPr lang="en-US" sz="1600" dirty="0" smtClean="0"/>
                        <a:t>40</a:t>
                      </a:r>
                      <a:r>
                        <a:rPr lang="en-US" sz="1600" baseline="0" dirty="0" smtClean="0"/>
                        <a:t> Gbps QDR</a:t>
                      </a:r>
                      <a:endParaRPr lang="en-US" sz="1600" dirty="0"/>
                    </a:p>
                  </a:txBody>
                  <a:tcPr marL="91444" marR="91444" marT="45731" marB="45731"/>
                </a:tc>
                <a:tc>
                  <a:txBody>
                    <a:bodyPr/>
                    <a:lstStyle/>
                    <a:p>
                      <a:r>
                        <a:rPr lang="en-US" sz="1600" dirty="0" smtClean="0"/>
                        <a:t>10,</a:t>
                      </a:r>
                      <a:r>
                        <a:rPr lang="en-US" sz="1600" baseline="0" dirty="0" smtClean="0"/>
                        <a:t> 20, 40 Gbps</a:t>
                      </a:r>
                      <a:endParaRPr lang="en-US" sz="1600" dirty="0"/>
                    </a:p>
                  </a:txBody>
                  <a:tcPr marL="91444" marR="91444" marT="45731" marB="45731"/>
                </a:tc>
              </a:tr>
              <a:tr h="358072">
                <a:tc>
                  <a:txBody>
                    <a:bodyPr/>
                    <a:lstStyle/>
                    <a:p>
                      <a:r>
                        <a:rPr lang="en-US" sz="1600" dirty="0" smtClean="0"/>
                        <a:t>IB6131 with</a:t>
                      </a:r>
                      <a:r>
                        <a:rPr lang="en-US" sz="1600" baseline="0" dirty="0" smtClean="0"/>
                        <a:t> </a:t>
                      </a:r>
                      <a:r>
                        <a:rPr lang="en-US" sz="1600" dirty="0" smtClean="0"/>
                        <a:t>Upgrade</a:t>
                      </a:r>
                      <a:endParaRPr lang="en-US" sz="1600" dirty="0"/>
                    </a:p>
                  </a:txBody>
                  <a:tcPr marL="91444" marR="91444" marT="45731" marB="45731"/>
                </a:tc>
                <a:tc>
                  <a:txBody>
                    <a:bodyPr/>
                    <a:lstStyle/>
                    <a:p>
                      <a:r>
                        <a:rPr lang="en-US" sz="1600" dirty="0" smtClean="0"/>
                        <a:t>14 QDR</a:t>
                      </a:r>
                      <a:endParaRPr lang="en-US" sz="1600" dirty="0"/>
                    </a:p>
                  </a:txBody>
                  <a:tcPr marL="91444" marR="91444" marT="45731" marB="45731"/>
                </a:tc>
                <a:tc>
                  <a:txBody>
                    <a:bodyPr/>
                    <a:lstStyle/>
                    <a:p>
                      <a:r>
                        <a:rPr lang="en-US" sz="1600" dirty="0" smtClean="0"/>
                        <a:t>18 QSFP</a:t>
                      </a:r>
                      <a:endParaRPr lang="en-US" sz="1600" dirty="0"/>
                    </a:p>
                  </a:txBody>
                  <a:tcPr marL="91444" marR="91444" marT="45731" marB="45731"/>
                </a:tc>
                <a:tc>
                  <a:txBody>
                    <a:bodyPr/>
                    <a:lstStyle/>
                    <a:p>
                      <a:pPr algn="ctr"/>
                      <a:r>
                        <a:rPr lang="en-US" sz="1600" dirty="0" smtClean="0"/>
                        <a:t>56 Gbps FDR</a:t>
                      </a:r>
                      <a:endParaRPr lang="en-US" sz="1600" dirty="0"/>
                    </a:p>
                  </a:txBody>
                  <a:tcPr marL="91444" marR="91444" marT="45731" marB="45731"/>
                </a:tc>
                <a:tc>
                  <a:txBody>
                    <a:bodyPr/>
                    <a:lstStyle/>
                    <a:p>
                      <a:r>
                        <a:rPr lang="en-US" sz="1600" dirty="0" smtClean="0"/>
                        <a:t>56 Gbps</a:t>
                      </a:r>
                      <a:endParaRPr lang="en-US" sz="1600" dirty="0"/>
                    </a:p>
                  </a:txBody>
                  <a:tcPr marL="91444" marR="91444" marT="45731" marB="45731"/>
                </a:tc>
              </a:tr>
            </a:tbl>
          </a:graphicData>
        </a:graphic>
      </p:graphicFrame>
      <p:pic>
        <p:nvPicPr>
          <p:cNvPr id="68637" name="Picture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621338" y="3749675"/>
            <a:ext cx="29749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993"/>
          <p:cNvGraphicFramePr>
            <a:graphicFrameLocks noGrp="1"/>
          </p:cNvGraphicFramePr>
          <p:nvPr>
            <p:extLst>
              <p:ext uri="{D42A27DB-BD31-4B8C-83A1-F6EECF244321}">
                <p14:modId xmlns:p14="http://schemas.microsoft.com/office/powerpoint/2010/main" val="1422389372"/>
              </p:ext>
            </p:extLst>
          </p:nvPr>
        </p:nvGraphicFramePr>
        <p:xfrm>
          <a:off x="1462088" y="1404938"/>
          <a:ext cx="6219826" cy="1281112"/>
        </p:xfrm>
        <a:graphic>
          <a:graphicData uri="http://schemas.openxmlformats.org/drawingml/2006/table">
            <a:tbl>
              <a:tblPr/>
              <a:tblGrid>
                <a:gridCol w="1699829"/>
                <a:gridCol w="1413134"/>
                <a:gridCol w="1524965"/>
                <a:gridCol w="1581898"/>
              </a:tblGrid>
              <a:tr h="366083">
                <a:tc gridSpan="4">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ea typeface="ＭＳ Ｐゴシック" pitchFamily="34" charset="-128"/>
                          <a:cs typeface="Arial" charset="0"/>
                        </a:rPr>
                        <a:t>EN4093</a:t>
                      </a:r>
                    </a:p>
                  </a:txBody>
                  <a:tcPr marL="0" marR="0" marT="45721" marB="45721" anchor="ctr" horzOverflow="overflow">
                    <a:lnL w="12700" cap="flat" cmpd="sng" algn="ctr">
                      <a:solidFill>
                        <a:srgbClr val="1E3AF8"/>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366083">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ea typeface="ＭＳ Ｐゴシック" pitchFamily="34" charset="-128"/>
                          <a:cs typeface="Arial" charset="0"/>
                        </a:rPr>
                        <a:t>EN</a:t>
                      </a:r>
                    </a:p>
                  </a:txBody>
                  <a:tcPr marL="0" marR="0" marT="45721" marB="45721" anchor="ctr"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ea typeface="ＭＳ Ｐゴシック" pitchFamily="34" charset="-128"/>
                          <a:cs typeface="Arial" charset="0"/>
                        </a:rPr>
                        <a:t>4</a:t>
                      </a:r>
                    </a:p>
                  </a:txBody>
                  <a:tcPr marL="0" marR="0"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ea typeface="ＭＳ Ｐゴシック" pitchFamily="34" charset="-128"/>
                          <a:cs typeface="Arial" charset="0"/>
                        </a:rPr>
                        <a:t>09</a:t>
                      </a:r>
                    </a:p>
                  </a:txBody>
                  <a:tcPr marL="0" marR="0"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ea typeface="ＭＳ Ｐゴシック" pitchFamily="34" charset="-128"/>
                          <a:cs typeface="Arial" charset="0"/>
                        </a:rPr>
                        <a:t>3</a:t>
                      </a:r>
                    </a:p>
                  </a:txBody>
                  <a:tcPr marL="0" marR="0" marT="45721" marB="45721"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74473">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Protocol</a:t>
                      </a:r>
                    </a:p>
                  </a:txBody>
                  <a:tcPr marL="91419" marR="91419" marT="45689" marB="4568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Max Gbps</a:t>
                      </a:r>
                    </a:p>
                  </a:txBody>
                  <a:tcPr marL="91419" marR="91419" marT="45689" marB="4568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Vendor</a:t>
                      </a:r>
                    </a:p>
                  </a:txBody>
                  <a:tcPr marL="91419" marR="91419" marT="45689" marB="4568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Max Ports per Node</a:t>
                      </a:r>
                    </a:p>
                  </a:txBody>
                  <a:tcPr marL="91419" marR="91419" marT="45689" marB="4568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ECEDFE"/>
                    </a:solidFill>
                  </a:tcPr>
                </a:tc>
              </a:tr>
              <a:tr h="274473">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Ethernet</a:t>
                      </a:r>
                    </a:p>
                  </a:txBody>
                  <a:tcPr marL="91419" marR="91419" marT="45689" marB="4568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10</a:t>
                      </a:r>
                    </a:p>
                  </a:txBody>
                  <a:tcPr marL="91419" marR="91419" marT="45689" marB="4568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IBM</a:t>
                      </a:r>
                    </a:p>
                  </a:txBody>
                  <a:tcPr marL="91419" marR="91419" marT="45689" marB="4568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3</a:t>
                      </a:r>
                    </a:p>
                  </a:txBody>
                  <a:tcPr marL="91419" marR="91419" marT="45689" marB="4568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r>
            </a:tbl>
          </a:graphicData>
        </a:graphic>
      </p:graphicFrame>
      <p:sp>
        <p:nvSpPr>
          <p:cNvPr id="69656" name="Title 2"/>
          <p:cNvSpPr>
            <a:spLocks noGrp="1"/>
          </p:cNvSpPr>
          <p:nvPr>
            <p:ph type="title"/>
          </p:nvPr>
        </p:nvSpPr>
        <p:spPr/>
        <p:txBody>
          <a:bodyPr/>
          <a:lstStyle/>
          <a:p>
            <a:r>
              <a:rPr lang="en-US">
                <a:latin typeface="Arial" charset="0"/>
                <a:ea typeface="ＭＳ Ｐゴシック" charset="0"/>
              </a:rPr>
              <a:t>Flex System Fabric Naming Conventions</a:t>
            </a:r>
            <a:endParaRPr lang="en-US" b="0">
              <a:latin typeface="Arial" charset="0"/>
              <a:ea typeface="ＭＳ Ｐゴシック" charset="0"/>
            </a:endParaRPr>
          </a:p>
        </p:txBody>
      </p:sp>
      <p:graphicFrame>
        <p:nvGraphicFramePr>
          <p:cNvPr id="4" name="Group 1014"/>
          <p:cNvGraphicFramePr>
            <a:graphicFrameLocks noGrp="1"/>
          </p:cNvGraphicFramePr>
          <p:nvPr/>
        </p:nvGraphicFramePr>
        <p:xfrm>
          <a:off x="2925763" y="3089275"/>
          <a:ext cx="1709737" cy="1644868"/>
        </p:xfrm>
        <a:graphic>
          <a:graphicData uri="http://schemas.openxmlformats.org/drawingml/2006/table">
            <a:tbl>
              <a:tblPr/>
              <a:tblGrid>
                <a:gridCol w="579083"/>
                <a:gridCol w="1130654"/>
              </a:tblGrid>
              <a:tr h="274162">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ID</a:t>
                      </a:r>
                    </a:p>
                  </a:txBody>
                  <a:tcPr marL="0" marR="0" marT="45659" marB="45659" anchor="ctr"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Gbps</a:t>
                      </a:r>
                    </a:p>
                  </a:txBody>
                  <a:tcPr marL="0" marR="0" marT="45659" marB="4565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7409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a:t>
                      </a:r>
                    </a:p>
                  </a:txBody>
                  <a:tcPr marL="91384" marR="91384" marT="45627" marB="45627" anchor="ctr"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a:t>
                      </a:r>
                    </a:p>
                  </a:txBody>
                  <a:tcPr marL="91384" marR="91384" marT="45627" marB="4562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D6DAFD"/>
                    </a:solidFill>
                  </a:tcPr>
                </a:tc>
              </a:tr>
              <a:tr h="27409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3</a:t>
                      </a:r>
                    </a:p>
                  </a:txBody>
                  <a:tcPr marL="91384" marR="91384" marT="45627" marB="45627" anchor="ctr"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8</a:t>
                      </a:r>
                    </a:p>
                  </a:txBody>
                  <a:tcPr marL="91384" marR="91384" marT="45627" marB="4562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ECEDFE"/>
                    </a:solidFill>
                  </a:tcPr>
                </a:tc>
              </a:tr>
              <a:tr h="27409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4</a:t>
                      </a:r>
                    </a:p>
                  </a:txBody>
                  <a:tcPr marL="91384" marR="91384" marT="45627" marB="45627" anchor="ctr"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10</a:t>
                      </a:r>
                    </a:p>
                  </a:txBody>
                  <a:tcPr marL="91384" marR="91384" marT="45627" marB="4562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D6DAFD"/>
                    </a:solidFill>
                  </a:tcPr>
                </a:tc>
              </a:tr>
              <a:tr h="27409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5</a:t>
                      </a:r>
                    </a:p>
                  </a:txBody>
                  <a:tcPr marL="91384" marR="91384" marT="45627" marB="45627" anchor="ctr"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no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16</a:t>
                      </a:r>
                    </a:p>
                  </a:txBody>
                  <a:tcPr marL="91384" marR="91384" marT="45627" marB="4562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w="12700" cap="flat" cmpd="sng" algn="ctr">
                      <a:noFill/>
                      <a:prstDash val="solid"/>
                      <a:round/>
                      <a:headEnd type="none" w="med" len="med"/>
                      <a:tailEnd type="none" w="med" len="med"/>
                    </a:lnB>
                    <a:lnTlToBr>
                      <a:noFill/>
                    </a:lnTlToBr>
                    <a:lnBlToTr>
                      <a:noFill/>
                    </a:lnBlToTr>
                    <a:solidFill>
                      <a:srgbClr val="ECEDFE"/>
                    </a:solidFill>
                  </a:tcPr>
                </a:tc>
              </a:tr>
              <a:tr h="27409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6</a:t>
                      </a:r>
                    </a:p>
                  </a:txBody>
                  <a:tcPr marL="91384" marR="91384" marT="45627" marB="45627" anchor="ctr"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40, 56</a:t>
                      </a:r>
                    </a:p>
                  </a:txBody>
                  <a:tcPr marL="91384" marR="91384" marT="45627" marB="4562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ECEDFE"/>
                    </a:solidFill>
                  </a:tcPr>
                </a:tc>
              </a:tr>
            </a:tbl>
          </a:graphicData>
        </a:graphic>
      </p:graphicFrame>
      <p:graphicFrame>
        <p:nvGraphicFramePr>
          <p:cNvPr id="5" name="Group 1016"/>
          <p:cNvGraphicFramePr>
            <a:graphicFrameLocks noGrp="1"/>
          </p:cNvGraphicFramePr>
          <p:nvPr/>
        </p:nvGraphicFramePr>
        <p:xfrm>
          <a:off x="407988" y="3089275"/>
          <a:ext cx="2162175" cy="1370554"/>
        </p:xfrm>
        <a:graphic>
          <a:graphicData uri="http://schemas.openxmlformats.org/drawingml/2006/table">
            <a:tbl>
              <a:tblPr/>
              <a:tblGrid>
                <a:gridCol w="556153"/>
                <a:gridCol w="1606022"/>
              </a:tblGrid>
              <a:tr h="274054">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ID</a:t>
                      </a:r>
                    </a:p>
                  </a:txBody>
                  <a:tcPr marL="0" marR="0" marT="45641" marB="45641" anchor="ctr"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FFFFFF"/>
                          </a:solidFill>
                          <a:effectLst/>
                          <a:latin typeface="Arial" charset="0"/>
                          <a:ea typeface="ＭＳ Ｐゴシック" pitchFamily="34" charset="-128"/>
                          <a:cs typeface="Arial" charset="0"/>
                        </a:rPr>
                        <a:t>Protocol</a:t>
                      </a:r>
                    </a:p>
                  </a:txBody>
                  <a:tcPr marL="0" marR="0" marT="45641" marB="45641"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7399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FC</a:t>
                      </a:r>
                    </a:p>
                  </a:txBody>
                  <a:tcPr marL="91419" marR="91419" marT="45609" marB="4560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Fibre Channel</a:t>
                      </a:r>
                    </a:p>
                  </a:txBody>
                  <a:tcPr marL="91419" marR="91419" marT="45609" marB="4560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r h="27399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EN</a:t>
                      </a:r>
                    </a:p>
                  </a:txBody>
                  <a:tcPr marL="91419" marR="91419" marT="45609" marB="4560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Ethernet</a:t>
                      </a:r>
                    </a:p>
                  </a:txBody>
                  <a:tcPr marL="91419" marR="91419" marT="45609" marB="4560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r>
              <a:tr h="27399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CN</a:t>
                      </a:r>
                    </a:p>
                  </a:txBody>
                  <a:tcPr marL="91419" marR="91419" marT="45609" marB="4560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Converged Ethernet</a:t>
                      </a:r>
                    </a:p>
                  </a:txBody>
                  <a:tcPr marL="91419" marR="91419" marT="45609" marB="4560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r h="27399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IB</a:t>
                      </a:r>
                    </a:p>
                  </a:txBody>
                  <a:tcPr marL="91419" marR="91419" marT="45609" marB="4560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E3AF8"/>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InfiniBand</a:t>
                      </a:r>
                    </a:p>
                  </a:txBody>
                  <a:tcPr marL="91419" marR="91419" marT="45609" marB="4560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E3AF8"/>
                      </a:solidFill>
                      <a:prstDash val="solid"/>
                      <a:round/>
                      <a:headEnd type="none" w="med" len="med"/>
                      <a:tailEnd type="none" w="med" len="med"/>
                    </a:lnB>
                    <a:lnTlToBr>
                      <a:noFill/>
                    </a:lnTlToBr>
                    <a:lnBlToTr>
                      <a:noFill/>
                    </a:lnBlToTr>
                    <a:solidFill>
                      <a:srgbClr val="ECEDFE"/>
                    </a:solidFill>
                  </a:tcPr>
                </a:tc>
              </a:tr>
            </a:tbl>
          </a:graphicData>
        </a:graphic>
      </p:graphicFrame>
      <p:sp>
        <p:nvSpPr>
          <p:cNvPr id="69696" name="Oval 1019"/>
          <p:cNvSpPr>
            <a:spLocks noChangeArrowheads="1"/>
          </p:cNvSpPr>
          <p:nvPr/>
        </p:nvSpPr>
        <p:spPr bwMode="auto">
          <a:xfrm>
            <a:off x="2838450" y="3916363"/>
            <a:ext cx="1865313" cy="301625"/>
          </a:xfrm>
          <a:prstGeom prst="ellipse">
            <a:avLst/>
          </a:prstGeom>
          <a:noFill/>
          <a:ln w="9525">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9697" name="Oval 1020"/>
          <p:cNvSpPr>
            <a:spLocks noChangeArrowheads="1"/>
          </p:cNvSpPr>
          <p:nvPr/>
        </p:nvSpPr>
        <p:spPr bwMode="auto">
          <a:xfrm>
            <a:off x="222250" y="3600450"/>
            <a:ext cx="2503488" cy="341313"/>
          </a:xfrm>
          <a:prstGeom prst="ellipse">
            <a:avLst/>
          </a:prstGeom>
          <a:noFill/>
          <a:ln w="9525">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anchor="ctr"/>
          <a:lstStyle/>
          <a:p>
            <a:endParaRPr lang="en-US"/>
          </a:p>
        </p:txBody>
      </p:sp>
      <p:graphicFrame>
        <p:nvGraphicFramePr>
          <p:cNvPr id="8" name="Group 1018"/>
          <p:cNvGraphicFramePr>
            <a:graphicFrameLocks noGrp="1"/>
          </p:cNvGraphicFramePr>
          <p:nvPr/>
        </p:nvGraphicFramePr>
        <p:xfrm>
          <a:off x="4991100" y="3089275"/>
          <a:ext cx="1503363" cy="1936751"/>
        </p:xfrm>
        <a:graphic>
          <a:graphicData uri="http://schemas.openxmlformats.org/drawingml/2006/table">
            <a:tbl>
              <a:tblPr/>
              <a:tblGrid>
                <a:gridCol w="374650"/>
                <a:gridCol w="1128713"/>
              </a:tblGrid>
              <a:tr h="32109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ID</a:t>
                      </a:r>
                    </a:p>
                  </a:txBody>
                  <a:tcPr marL="0" marR="0" marT="0" marB="0" anchor="ctr" anchorCtr="1"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Vendor</a:t>
                      </a:r>
                    </a:p>
                  </a:txBody>
                  <a:tcPr marL="0" marR="0" marT="0" marB="0" anchor="ctr" anchorCtr="1"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2211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02</a:t>
                      </a:r>
                    </a:p>
                  </a:txBody>
                  <a:tcPr marL="0" marR="0" marT="0" marB="0" anchor="ctr" anchorCtr="1"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Brocade</a:t>
                      </a:r>
                    </a:p>
                  </a:txBody>
                  <a:tcPr marL="0" marR="0" marT="0" marB="0" anchor="ctr" anchorCtr="1"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r h="32211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05</a:t>
                      </a:r>
                    </a:p>
                  </a:txBody>
                  <a:tcPr marL="0" marR="0" marT="0" marB="0" anchor="ctr" anchorCtr="1"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Emulex</a:t>
                      </a:r>
                    </a:p>
                  </a:txBody>
                  <a:tcPr marL="0" marR="0" marT="0" marB="0" anchor="ctr" anchorCtr="1"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r>
              <a:tr h="32109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09</a:t>
                      </a:r>
                    </a:p>
                  </a:txBody>
                  <a:tcPr marL="0" marR="0" marT="0" marB="0" anchor="ctr" anchorCtr="1"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IBM</a:t>
                      </a:r>
                    </a:p>
                  </a:txBody>
                  <a:tcPr marL="0" marR="0" marT="0" marB="0" anchor="ctr" anchorCtr="1"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r h="329227">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13</a:t>
                      </a:r>
                    </a:p>
                  </a:txBody>
                  <a:tcPr marL="0" marR="0" marT="0" marB="0" anchor="ctr" anchorCtr="1"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Mellanox</a:t>
                      </a:r>
                    </a:p>
                  </a:txBody>
                  <a:tcPr marL="0" marR="0" marT="0" marB="0" anchor="ctr" anchorCtr="1"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r>
              <a:tr h="32109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17</a:t>
                      </a:r>
                    </a:p>
                  </a:txBody>
                  <a:tcPr marL="0" marR="0" marT="0" marB="0" anchor="ctr" anchorCtr="1"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QLogic</a:t>
                      </a:r>
                    </a:p>
                  </a:txBody>
                  <a:tcPr marL="0" marR="0" marT="0" marB="0" anchor="ctr" anchorCtr="1"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r>
            </a:tbl>
          </a:graphicData>
        </a:graphic>
      </p:graphicFrame>
      <p:sp>
        <p:nvSpPr>
          <p:cNvPr id="69721" name="Oval 1021"/>
          <p:cNvSpPr>
            <a:spLocks noChangeArrowheads="1"/>
          </p:cNvSpPr>
          <p:nvPr/>
        </p:nvSpPr>
        <p:spPr bwMode="auto">
          <a:xfrm>
            <a:off x="4867275" y="4038600"/>
            <a:ext cx="1743075" cy="341313"/>
          </a:xfrm>
          <a:prstGeom prst="ellipse">
            <a:avLst/>
          </a:prstGeom>
          <a:noFill/>
          <a:ln w="9525">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anchor="ctr"/>
          <a:lstStyle/>
          <a:p>
            <a:endParaRPr lang="en-US"/>
          </a:p>
        </p:txBody>
      </p:sp>
      <p:graphicFrame>
        <p:nvGraphicFramePr>
          <p:cNvPr id="10" name="Group 1013"/>
          <p:cNvGraphicFramePr>
            <a:graphicFrameLocks noGrp="1"/>
          </p:cNvGraphicFramePr>
          <p:nvPr/>
        </p:nvGraphicFramePr>
        <p:xfrm>
          <a:off x="404813" y="5548313"/>
          <a:ext cx="8316912" cy="731000"/>
        </p:xfrm>
        <a:graphic>
          <a:graphicData uri="http://schemas.openxmlformats.org/drawingml/2006/table">
            <a:tbl>
              <a:tblPr/>
              <a:tblGrid>
                <a:gridCol w="2997241"/>
                <a:gridCol w="1034726"/>
                <a:gridCol w="908333"/>
                <a:gridCol w="816211"/>
                <a:gridCol w="807801"/>
                <a:gridCol w="1752600"/>
              </a:tblGrid>
              <a:tr h="456472">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IBM Flex System Name</a:t>
                      </a:r>
                    </a:p>
                  </a:txBody>
                  <a:tcPr marL="0" marR="0" marT="45606" marB="45606" anchor="ctr"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Protocol</a:t>
                      </a:r>
                    </a:p>
                  </a:txBody>
                  <a:tcPr marL="0" marR="0" marT="45606" marB="456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Midplane Gbps</a:t>
                      </a:r>
                    </a:p>
                  </a:txBody>
                  <a:tcPr marL="0" marR="0" marT="45606" marB="456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Vendor</a:t>
                      </a:r>
                    </a:p>
                  </a:txBody>
                  <a:tcPr marL="0" marR="0" marT="45606" marB="456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Midplane Ports</a:t>
                      </a:r>
                    </a:p>
                  </a:txBody>
                  <a:tcPr marL="0" marR="0" marT="45606" marB="456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External Ports</a:t>
                      </a:r>
                    </a:p>
                  </a:txBody>
                  <a:tcPr marL="0" marR="0" marT="45606" marB="45606"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7377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EN4093 10Gb Scalable Switch</a:t>
                      </a:r>
                    </a:p>
                  </a:txBody>
                  <a:tcPr marT="45574" marB="45574"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Ethernet</a:t>
                      </a:r>
                    </a:p>
                  </a:txBody>
                  <a:tcPr marT="45574" marB="4557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10</a:t>
                      </a:r>
                    </a:p>
                  </a:txBody>
                  <a:tcPr marT="45574" marB="4557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IBM</a:t>
                      </a:r>
                    </a:p>
                  </a:txBody>
                  <a:tcPr marT="45574" marB="4557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3x14</a:t>
                      </a:r>
                    </a:p>
                  </a:txBody>
                  <a:tcPr marT="45574" marB="4557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14x10Gb, 2x40Gb</a:t>
                      </a:r>
                    </a:p>
                  </a:txBody>
                  <a:tcPr marT="45574" marB="45574"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r>
            </a:tbl>
          </a:graphicData>
        </a:graphic>
      </p:graphicFrame>
    </p:spTree>
    <p:extLst>
      <p:ext uri="{BB962C8B-B14F-4D97-AF65-F5344CB8AC3E}">
        <p14:creationId xmlns:p14="http://schemas.microsoft.com/office/powerpoint/2010/main" val="252494723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idx="4294967295"/>
          </p:nvPr>
        </p:nvSpPr>
        <p:spPr/>
        <p:txBody>
          <a:bodyPr/>
          <a:lstStyle/>
          <a:p>
            <a:r>
              <a:rPr lang="en-US">
                <a:latin typeface="Arial" charset="0"/>
                <a:ea typeface="ＭＳ Ｐゴシック" charset="0"/>
              </a:rPr>
              <a:t>Flex System Fabric Naming - Ethernet</a:t>
            </a:r>
          </a:p>
        </p:txBody>
      </p:sp>
      <p:graphicFrame>
        <p:nvGraphicFramePr>
          <p:cNvPr id="123056" name="Group 176"/>
          <p:cNvGraphicFramePr>
            <a:graphicFrameLocks noGrp="1"/>
          </p:cNvGraphicFramePr>
          <p:nvPr/>
        </p:nvGraphicFramePr>
        <p:xfrm>
          <a:off x="371475" y="1287463"/>
          <a:ext cx="8316913" cy="3838572"/>
        </p:xfrm>
        <a:graphic>
          <a:graphicData uri="http://schemas.openxmlformats.org/drawingml/2006/table">
            <a:tbl>
              <a:tblPr/>
              <a:tblGrid>
                <a:gridCol w="3151188"/>
                <a:gridCol w="1049337"/>
                <a:gridCol w="739775"/>
                <a:gridCol w="885825"/>
                <a:gridCol w="738188"/>
                <a:gridCol w="1752600"/>
              </a:tblGrid>
              <a:tr h="457102">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IBM Flex System Name</a:t>
                      </a:r>
                    </a:p>
                  </a:txBody>
                  <a:tcPr marL="0" marR="0" marT="45669" marB="45669" anchor="ctr"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Protocol</a:t>
                      </a:r>
                    </a:p>
                  </a:txBody>
                  <a:tcPr marL="0" marR="0" marT="45669" marB="4566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Midplane Gbps</a:t>
                      </a:r>
                    </a:p>
                  </a:txBody>
                  <a:tcPr marL="0" marR="0" marT="45669" marB="4566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Vendor</a:t>
                      </a:r>
                    </a:p>
                  </a:txBody>
                  <a:tcPr marL="0" marR="0" marT="45669" marB="4566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Midplane Ports</a:t>
                      </a:r>
                    </a:p>
                  </a:txBody>
                  <a:tcPr marL="0" marR="0" marT="45669" marB="4566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External Ports</a:t>
                      </a:r>
                    </a:p>
                  </a:txBody>
                  <a:tcPr marL="0" marR="0" marT="45669" marB="4566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7415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EN4093 10Gb Scalable Switch</a:t>
                      </a:r>
                    </a:p>
                  </a:txBody>
                  <a:tcPr marT="45637" marB="45637"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Ethernet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10</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IBM</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3x14</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14x10Gb, 2x40Gb</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r h="27415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EN4093R 10Gb Scalable Switch</a:t>
                      </a:r>
                    </a:p>
                  </a:txBody>
                  <a:tcPr marT="45637" marB="45637"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Ethernet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10</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IBM</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3x14</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14x10Gb, 2x40Gb</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DFE"/>
                    </a:solidFill>
                  </a:tcPr>
                </a:tc>
              </a:tr>
              <a:tr h="63992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CN4093 10Gb Converged Scalable Switch</a:t>
                      </a:r>
                    </a:p>
                  </a:txBody>
                  <a:tcPr marT="45637" marB="45637"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Converged</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10</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IBM</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3x14</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2x10GbE, 2x40GbE, 12xOmni (10GbE or 8Gb FC)</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AFD"/>
                    </a:solidFill>
                  </a:tcPr>
                </a:tc>
              </a:tr>
              <a:tr h="27415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EN4091 10Gb Ethernet Pass-Thru Module</a:t>
                      </a:r>
                    </a:p>
                  </a:txBody>
                  <a:tcPr marT="45637" marB="45637"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Ethernet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10</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IBM</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1x14</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1x14x10Gb</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ECEDFE"/>
                    </a:solidFill>
                  </a:tcPr>
                </a:tc>
              </a:tr>
              <a:tr h="27415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EN2092 1Gb Ethernet Scalable Switch</a:t>
                      </a:r>
                    </a:p>
                  </a:txBody>
                  <a:tcPr marT="45637" marB="45637"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Ethernet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IBM</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2x14</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2x14x1Gb</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D6DAFD"/>
                    </a:solidFill>
                  </a:tcPr>
                </a:tc>
              </a:tr>
              <a:tr h="274155">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CN4054 10Gb Virtual Fabric Adapter</a:t>
                      </a:r>
                    </a:p>
                  </a:txBody>
                  <a:tcPr marT="45637" marB="45637"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Converged</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10</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Emulex</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4</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ECEDFE"/>
                    </a:solidFill>
                  </a:tcPr>
                </a:tc>
              </a:tr>
              <a:tr h="274155">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CN4058 10Gb Converged Network Adapter</a:t>
                      </a:r>
                    </a:p>
                  </a:txBody>
                  <a:tcPr marT="45637" marB="45637"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Converged</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10</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Emulex</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8</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D6DAFD"/>
                    </a:solidFill>
                  </a:tcPr>
                </a:tc>
              </a:tr>
              <a:tr h="274155">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EN4054 4-port 10Gb Ethernet Adapter</a:t>
                      </a:r>
                    </a:p>
                  </a:txBody>
                  <a:tcPr marT="45637" marB="45637"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Ethernet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10</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Emulex</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4</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ECEDFE"/>
                    </a:solidFill>
                  </a:tcPr>
                </a:tc>
              </a:tr>
              <a:tr h="274155">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EN4132 2-port 10Gb Ethernet Adapter</a:t>
                      </a:r>
                    </a:p>
                  </a:txBody>
                  <a:tcPr marT="45637" marB="45637"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Ethernet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10</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Mellanox</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D6DAFD"/>
                    </a:solidFill>
                  </a:tcPr>
                </a:tc>
              </a:tr>
              <a:tr h="274155">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EN4132 2-Port 10Gb RoCE Adapter</a:t>
                      </a:r>
                    </a:p>
                  </a:txBody>
                  <a:tcPr marT="45637" marB="45637"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Ethernet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10</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Mellanox</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ECEDFE"/>
                    </a:solidFill>
                  </a:tcPr>
                </a:tc>
              </a:tr>
              <a:tr h="274155">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EN2024 4-port 1Gb Ethernet Adapter</a:t>
                      </a:r>
                    </a:p>
                  </a:txBody>
                  <a:tcPr marT="45637" marB="45637"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Ethernet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Brocade</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4</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a:t>
                      </a:r>
                    </a:p>
                  </a:txBody>
                  <a:tcPr marT="45637" marB="45637"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idx="4294967295"/>
          </p:nvPr>
        </p:nvSpPr>
        <p:spPr/>
        <p:txBody>
          <a:bodyPr/>
          <a:lstStyle/>
          <a:p>
            <a:r>
              <a:rPr lang="en-US" dirty="0">
                <a:latin typeface="Arial" charset="0"/>
                <a:ea typeface="ＭＳ Ｐゴシック" charset="0"/>
              </a:rPr>
              <a:t>Flex System Fabric Naming – Fibre Channel and InfiniBand</a:t>
            </a:r>
          </a:p>
        </p:txBody>
      </p:sp>
      <p:graphicFrame>
        <p:nvGraphicFramePr>
          <p:cNvPr id="125078" name="Group 150"/>
          <p:cNvGraphicFramePr>
            <a:graphicFrameLocks noGrp="1"/>
          </p:cNvGraphicFramePr>
          <p:nvPr/>
        </p:nvGraphicFramePr>
        <p:xfrm>
          <a:off x="371475" y="1287463"/>
          <a:ext cx="8316913" cy="4021604"/>
        </p:xfrm>
        <a:graphic>
          <a:graphicData uri="http://schemas.openxmlformats.org/drawingml/2006/table">
            <a:tbl>
              <a:tblPr/>
              <a:tblGrid>
                <a:gridCol w="3151188"/>
                <a:gridCol w="1049337"/>
                <a:gridCol w="739775"/>
                <a:gridCol w="885825"/>
                <a:gridCol w="738188"/>
                <a:gridCol w="1752600"/>
              </a:tblGrid>
              <a:tr h="457027">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IBM Flex System Name</a:t>
                      </a:r>
                    </a:p>
                  </a:txBody>
                  <a:tcPr marL="0" marR="0" marT="45661" marB="45661" anchor="ctr"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Protocol</a:t>
                      </a:r>
                    </a:p>
                  </a:txBody>
                  <a:tcPr marL="0" marR="0" marT="45661" marB="4566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Midplane Gbps</a:t>
                      </a:r>
                    </a:p>
                  </a:txBody>
                  <a:tcPr marL="0" marR="0" marT="45661" marB="4566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Vendor</a:t>
                      </a:r>
                    </a:p>
                  </a:txBody>
                  <a:tcPr marL="0" marR="0" marT="45661" marB="4566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Midplane Ports</a:t>
                      </a:r>
                    </a:p>
                  </a:txBody>
                  <a:tcPr marL="0" marR="0" marT="45661" marB="4566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3AF8"/>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charset="0"/>
                          <a:ea typeface="ＭＳ Ｐゴシック" pitchFamily="34" charset="-128"/>
                          <a:cs typeface="Arial" charset="0"/>
                        </a:rPr>
                        <a:t>External Ports</a:t>
                      </a:r>
                    </a:p>
                  </a:txBody>
                  <a:tcPr marL="0" marR="0" marT="45661" marB="45661"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456963">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FC5022 8/16Gb SAN Scalable Switch</a:t>
                      </a:r>
                    </a:p>
                  </a:txBody>
                  <a:tcPr marT="45629" marB="4562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Fibre Channel</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16</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Brocade</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2x14</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20x16Gb</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a:noFill/>
                    </a:lnTlToBr>
                    <a:lnBlToTr>
                      <a:noFill/>
                    </a:lnBlToTr>
                    <a:solidFill>
                      <a:srgbClr val="D6DAFD"/>
                    </a:solidFill>
                  </a:tcPr>
                </a:tc>
              </a:tr>
              <a:tr h="456963">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FC3171 8Gb SAN Switch</a:t>
                      </a:r>
                    </a:p>
                  </a:txBody>
                  <a:tcPr marT="45629" marB="4562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Fibre Channel</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8</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QLogic</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1x14</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6x8Gb</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ECEDFE"/>
                    </a:solidFill>
                  </a:tcPr>
                </a:tc>
              </a:tr>
              <a:tr h="456963">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FC3171 8Gb SAN Pass-Thru Module</a:t>
                      </a:r>
                    </a:p>
                  </a:txBody>
                  <a:tcPr marT="45629" marB="4562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Fibre Channel</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8</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QLogic</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1x14</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6x8Gb</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D6DAFD"/>
                    </a:solidFill>
                  </a:tcPr>
                </a:tc>
              </a:tr>
              <a:tr h="456963">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FC5022 2-port 16Gb Fibre Channel Adapter</a:t>
                      </a:r>
                    </a:p>
                  </a:txBody>
                  <a:tcPr marT="45629" marB="4562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Fibre Channel</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16</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Brocade</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ECEDFE"/>
                    </a:solidFill>
                  </a:tcPr>
                </a:tc>
              </a:tr>
              <a:tr h="456963">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FC3052 2-port 8Gb Fibre Channel Adapter</a:t>
                      </a:r>
                    </a:p>
                  </a:txBody>
                  <a:tcPr marT="45629" marB="4562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Fibre Channel</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8</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Emulex</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D6DAFD"/>
                    </a:solidFill>
                  </a:tcPr>
                </a:tc>
              </a:tr>
              <a:tr h="456963">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FC3172 2-port 8Gb Fibre Channel Adapter</a:t>
                      </a:r>
                    </a:p>
                  </a:txBody>
                  <a:tcPr marT="45629" marB="4562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Fibre Channel</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8</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QLogic</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ECEDFE"/>
                    </a:solidFill>
                  </a:tcPr>
                </a:tc>
              </a:tr>
              <a:tr h="274111">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IB6131 InfiniBand Switch</a:t>
                      </a:r>
                    </a:p>
                  </a:txBody>
                  <a:tcPr marT="45629" marB="4562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chemeClr val="tx1"/>
                          </a:solidFill>
                          <a:effectLst/>
                          <a:latin typeface="Arial" charset="0"/>
                          <a:ea typeface="ＭＳ Ｐゴシック" pitchFamily="34" charset="-128"/>
                          <a:cs typeface="Arial" charset="0"/>
                        </a:rPr>
                        <a:t>Infiniband</a:t>
                      </a:r>
                      <a:endPar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endParaRP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40,56</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Mellanox</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1x14</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18x56Gb</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D6DAFD"/>
                    </a:solidFill>
                  </a:tcPr>
                </a:tc>
              </a:tr>
              <a:tr h="274111">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IB6132 2-port FDR InfiniBand Adapter</a:t>
                      </a:r>
                    </a:p>
                  </a:txBody>
                  <a:tcPr marT="45629" marB="4562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chemeClr val="tx1"/>
                          </a:solidFill>
                          <a:effectLst/>
                          <a:latin typeface="Arial" charset="0"/>
                          <a:ea typeface="ＭＳ Ｐゴシック" pitchFamily="34" charset="-128"/>
                          <a:cs typeface="Arial" charset="0"/>
                        </a:rPr>
                        <a:t>Infiniband</a:t>
                      </a:r>
                      <a:endPar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endParaRP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56</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Mellanox</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2</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CED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ＭＳ Ｐゴシック" pitchFamily="34" charset="-128"/>
                          <a:cs typeface="Arial" charset="0"/>
                        </a:rPr>
                        <a:t>-</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a:noFill/>
                    </a:lnB>
                    <a:lnTlToBr>
                      <a:noFill/>
                    </a:lnTlToBr>
                    <a:lnBlToTr>
                      <a:noFill/>
                    </a:lnBlToTr>
                    <a:solidFill>
                      <a:srgbClr val="ECEDFE"/>
                    </a:solidFill>
                  </a:tcPr>
                </a:tc>
              </a:tr>
              <a:tr h="274111">
                <a:tc>
                  <a:txBody>
                    <a:bodyPr/>
                    <a:lstStyle/>
                    <a:p>
                      <a:pPr marL="0" marR="0" lvl="0" indent="0" algn="l" defTabSz="457200" rtl="0" eaLnBrk="0" fontAlgn="base" latinLnBrk="0" hangingPunct="0">
                        <a:lnSpc>
                          <a:spcPct val="100000"/>
                        </a:lnSpc>
                        <a:spcBef>
                          <a:spcPct val="10000"/>
                        </a:spcBef>
                        <a:spcAft>
                          <a:spcPct val="20000"/>
                        </a:spcAft>
                        <a:buClr>
                          <a:schemeClr val="tx1"/>
                        </a:buClr>
                        <a:buSzTx/>
                        <a:buFont typeface="Wingdings" pitchFamily="2" charset="2"/>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IB6132 2-port QDR InfiniBand Adapter</a:t>
                      </a:r>
                    </a:p>
                  </a:txBody>
                  <a:tcPr marT="45629" marB="45629" horzOverflow="overflow">
                    <a:lnL w="12700" cap="flat" cmpd="sng" algn="ctr">
                      <a:solidFill>
                        <a:srgbClr val="1E3AF8"/>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chemeClr val="tx1"/>
                          </a:solidFill>
                          <a:effectLst/>
                          <a:latin typeface="Arial" charset="0"/>
                          <a:ea typeface="ＭＳ Ｐゴシック" pitchFamily="34" charset="-128"/>
                          <a:cs typeface="Arial" charset="0"/>
                        </a:rPr>
                        <a:t>Infiniband</a:t>
                      </a:r>
                      <a:endPar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endParaRP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40</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chemeClr val="tx1"/>
                          </a:solidFill>
                          <a:effectLst/>
                          <a:latin typeface="Arial" charset="0"/>
                          <a:ea typeface="ＭＳ Ｐゴシック" pitchFamily="34" charset="-128"/>
                          <a:cs typeface="Arial" charset="0"/>
                        </a:rPr>
                        <a:t>Mellanox</a:t>
                      </a:r>
                      <a:endPar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endParaRP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2</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34" charset="-128"/>
                          <a:cs typeface="Arial" charset="0"/>
                        </a:rPr>
                        <a:t>-</a:t>
                      </a:r>
                    </a:p>
                  </a:txBody>
                  <a:tcPr marT="45629" marB="45629" anchor="ctr" horzOverflow="overflow">
                    <a:lnL w="12700" cap="flat" cmpd="sng" algn="ctr">
                      <a:solidFill>
                        <a:schemeClr val="bg1"/>
                      </a:solidFill>
                      <a:prstDash val="solid"/>
                      <a:round/>
                      <a:headEnd type="none" w="med" len="med"/>
                      <a:tailEnd type="none" w="med" len="med"/>
                    </a:lnL>
                    <a:lnR w="12700" cap="flat" cmpd="sng" algn="ctr">
                      <a:solidFill>
                        <a:srgbClr val="1E3AF8"/>
                      </a:solidFill>
                      <a:prstDash val="solid"/>
                      <a:round/>
                      <a:headEnd type="none" w="med" len="med"/>
                      <a:tailEnd type="none" w="med" len="med"/>
                    </a:lnR>
                    <a:lnT>
                      <a:noFill/>
                    </a:lnT>
                    <a:lnB w="12700" cap="flat" cmpd="sng" algn="ctr">
                      <a:solidFill>
                        <a:srgbClr val="1E3AF8"/>
                      </a:solidFill>
                      <a:prstDash val="solid"/>
                      <a:round/>
                      <a:headEnd type="none" w="med" len="med"/>
                      <a:tailEnd type="none" w="med" len="med"/>
                    </a:lnB>
                    <a:lnTlToBr>
                      <a:noFill/>
                    </a:lnTlToBr>
                    <a:lnBlToTr>
                      <a:noFill/>
                    </a:lnBlToTr>
                    <a:solidFill>
                      <a:srgbClr val="D6DAFD"/>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33"/>
          <p:cNvSpPr>
            <a:spLocks noGrp="1"/>
          </p:cNvSpPr>
          <p:nvPr>
            <p:ph type="title"/>
          </p:nvPr>
        </p:nvSpPr>
        <p:spPr>
          <a:xfrm>
            <a:off x="230188" y="615950"/>
            <a:ext cx="8686800" cy="639763"/>
          </a:xfrm>
        </p:spPr>
        <p:txBody>
          <a:bodyPr/>
          <a:lstStyle/>
          <a:p>
            <a:r>
              <a:rPr lang="en-US">
                <a:latin typeface="Arial" charset="0"/>
                <a:ea typeface="ＭＳ Ｐゴシック" charset="0"/>
              </a:rPr>
              <a:t>High Bandwidth Midplane Ready for the Future Needs</a:t>
            </a:r>
          </a:p>
        </p:txBody>
      </p:sp>
      <p:sp>
        <p:nvSpPr>
          <p:cNvPr id="75778" name="Content Placeholder 157"/>
          <p:cNvSpPr txBox="1">
            <a:spLocks/>
          </p:cNvSpPr>
          <p:nvPr/>
        </p:nvSpPr>
        <p:spPr bwMode="auto">
          <a:xfrm>
            <a:off x="5727700" y="1776413"/>
            <a:ext cx="2981325" cy="371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eaLnBrk="0" hangingPunct="0">
              <a:defRPr sz="2400">
                <a:solidFill>
                  <a:schemeClr val="tx1"/>
                </a:solidFill>
                <a:latin typeface="Arial" charset="0"/>
                <a:ea typeface="ＭＳ Ｐゴシック" charset="0"/>
                <a:cs typeface="ＭＳ Ｐゴシック" charset="0"/>
              </a:defRPr>
            </a:lvl1pPr>
            <a:lvl2pPr marL="511175" indent="-161925"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10000"/>
              </a:spcBef>
              <a:spcAft>
                <a:spcPct val="20000"/>
              </a:spcAft>
              <a:buClr>
                <a:schemeClr val="tx1"/>
              </a:buClr>
              <a:buFont typeface="Wingdings" charset="0"/>
              <a:buChar char="§"/>
            </a:pPr>
            <a:r>
              <a:rPr lang="en-US" sz="1600" dirty="0">
                <a:cs typeface="Arial" charset="0"/>
              </a:rPr>
              <a:t>High bandwidth, low latency</a:t>
            </a:r>
          </a:p>
          <a:p>
            <a:pPr>
              <a:spcBef>
                <a:spcPct val="10000"/>
              </a:spcBef>
              <a:spcAft>
                <a:spcPct val="20000"/>
              </a:spcAft>
              <a:buClr>
                <a:schemeClr val="tx1"/>
              </a:buClr>
              <a:buFont typeface="Wingdings" charset="0"/>
              <a:buChar char="§"/>
            </a:pPr>
            <a:endParaRPr lang="en-US" sz="1800" dirty="0">
              <a:cs typeface="Arial" charset="0"/>
            </a:endParaRPr>
          </a:p>
          <a:p>
            <a:pPr>
              <a:spcBef>
                <a:spcPct val="10000"/>
              </a:spcBef>
              <a:spcAft>
                <a:spcPct val="20000"/>
              </a:spcAft>
              <a:buClr>
                <a:schemeClr val="tx1"/>
              </a:buClr>
              <a:buFont typeface="Wingdings" charset="0"/>
              <a:buChar char="§"/>
            </a:pPr>
            <a:r>
              <a:rPr lang="en-US" sz="1600" dirty="0">
                <a:cs typeface="Arial" charset="0"/>
              </a:rPr>
              <a:t>Flexible</a:t>
            </a:r>
          </a:p>
          <a:p>
            <a:pPr lvl="1">
              <a:spcBef>
                <a:spcPct val="10000"/>
              </a:spcBef>
              <a:spcAft>
                <a:spcPct val="10000"/>
              </a:spcAft>
              <a:buClr>
                <a:schemeClr val="tx1"/>
              </a:buClr>
              <a:buFont typeface="Arial" charset="0"/>
              <a:buChar char="–"/>
            </a:pPr>
            <a:r>
              <a:rPr lang="en-US" sz="1600" dirty="0">
                <a:cs typeface="Arial" charset="0"/>
              </a:rPr>
              <a:t>2/4 port 10Gb Ethernet</a:t>
            </a:r>
          </a:p>
          <a:p>
            <a:pPr lvl="1">
              <a:spcBef>
                <a:spcPct val="10000"/>
              </a:spcBef>
              <a:spcAft>
                <a:spcPct val="10000"/>
              </a:spcAft>
              <a:buClr>
                <a:schemeClr val="tx1"/>
              </a:buClr>
              <a:buFont typeface="Arial" charset="0"/>
              <a:buChar char="–"/>
            </a:pPr>
            <a:r>
              <a:rPr lang="en-US" sz="1600" dirty="0">
                <a:cs typeface="Arial" charset="0"/>
              </a:rPr>
              <a:t>2/4 port 1Gb Ethernet</a:t>
            </a:r>
          </a:p>
          <a:p>
            <a:pPr lvl="1">
              <a:spcBef>
                <a:spcPct val="10000"/>
              </a:spcBef>
              <a:spcAft>
                <a:spcPct val="10000"/>
              </a:spcAft>
              <a:buClr>
                <a:schemeClr val="tx1"/>
              </a:buClr>
              <a:buFont typeface="Arial" charset="0"/>
              <a:buChar char="–"/>
            </a:pPr>
            <a:r>
              <a:rPr lang="en-US" sz="1600" dirty="0">
                <a:cs typeface="Arial" charset="0"/>
              </a:rPr>
              <a:t>2 port 8Gb or 16Gb FC</a:t>
            </a:r>
          </a:p>
          <a:p>
            <a:pPr lvl="1">
              <a:spcBef>
                <a:spcPct val="10000"/>
              </a:spcBef>
              <a:spcAft>
                <a:spcPct val="10000"/>
              </a:spcAft>
              <a:buClr>
                <a:schemeClr val="tx1"/>
              </a:buClr>
              <a:buFont typeface="Arial" charset="0"/>
              <a:buChar char="–"/>
            </a:pPr>
            <a:r>
              <a:rPr lang="en-US" sz="1600" dirty="0">
                <a:cs typeface="Arial" charset="0"/>
              </a:rPr>
              <a:t>FC or Ethernet pass-thru</a:t>
            </a:r>
          </a:p>
          <a:p>
            <a:pPr lvl="1">
              <a:spcBef>
                <a:spcPct val="10000"/>
              </a:spcBef>
              <a:spcAft>
                <a:spcPct val="10000"/>
              </a:spcAft>
              <a:buClr>
                <a:schemeClr val="tx1"/>
              </a:buClr>
              <a:buFont typeface="Arial" charset="0"/>
              <a:buChar char="–"/>
            </a:pPr>
            <a:r>
              <a:rPr lang="en-US" sz="1600" dirty="0">
                <a:cs typeface="Arial" charset="0"/>
              </a:rPr>
              <a:t>InfiniBand (FDR/QDR)</a:t>
            </a:r>
          </a:p>
          <a:p>
            <a:pPr lvl="1">
              <a:spcBef>
                <a:spcPct val="10000"/>
              </a:spcBef>
              <a:spcAft>
                <a:spcPct val="10000"/>
              </a:spcAft>
              <a:buClr>
                <a:schemeClr val="tx1"/>
              </a:buClr>
              <a:buFont typeface="Arial" charset="0"/>
              <a:buChar char="–"/>
            </a:pPr>
            <a:r>
              <a:rPr lang="en-US" sz="1600" dirty="0">
                <a:cs typeface="Arial" charset="0"/>
              </a:rPr>
              <a:t>FCoE (SOD)</a:t>
            </a:r>
          </a:p>
          <a:p>
            <a:pPr>
              <a:spcBef>
                <a:spcPct val="10000"/>
              </a:spcBef>
              <a:spcAft>
                <a:spcPct val="20000"/>
              </a:spcAft>
              <a:buClr>
                <a:schemeClr val="tx1"/>
              </a:buClr>
              <a:buFont typeface="Wingdings" charset="0"/>
              <a:buChar char="§"/>
            </a:pPr>
            <a:endParaRPr lang="en-US" sz="1800" dirty="0">
              <a:cs typeface="Arial" charset="0"/>
            </a:endParaRPr>
          </a:p>
          <a:p>
            <a:pPr>
              <a:spcBef>
                <a:spcPct val="10000"/>
              </a:spcBef>
              <a:spcAft>
                <a:spcPct val="20000"/>
              </a:spcAft>
              <a:buClr>
                <a:schemeClr val="tx1"/>
              </a:buClr>
              <a:buFont typeface="Wingdings" charset="0"/>
              <a:buChar char="§"/>
            </a:pPr>
            <a:r>
              <a:rPr lang="en-US" sz="1600" dirty="0">
                <a:cs typeface="Arial" charset="0"/>
              </a:rPr>
              <a:t>Pre-wired for the future</a:t>
            </a:r>
          </a:p>
        </p:txBody>
      </p:sp>
      <p:sp>
        <p:nvSpPr>
          <p:cNvPr id="81" name="TextBox 2"/>
          <p:cNvSpPr txBox="1">
            <a:spLocks noChangeArrowheads="1"/>
          </p:cNvSpPr>
          <p:nvPr/>
        </p:nvSpPr>
        <p:spPr bwMode="auto">
          <a:xfrm>
            <a:off x="25400" y="6356350"/>
            <a:ext cx="3346450" cy="215900"/>
          </a:xfrm>
          <a:prstGeom prst="rect">
            <a:avLst/>
          </a:prstGeom>
          <a:noFill/>
          <a:ln w="9525">
            <a:noFill/>
            <a:miter lim="800000"/>
            <a:headEnd/>
            <a:tailEnd/>
          </a:ln>
        </p:spPr>
        <p:txBody>
          <a:bodyPr wrap="none" lIns="91422" tIns="45712" rIns="91422" bIns="45712">
            <a:spAutoFit/>
          </a:bodyPr>
          <a:lstStyle/>
          <a:p>
            <a:pPr fontAlgn="auto">
              <a:spcBef>
                <a:spcPts val="0"/>
              </a:spcBef>
              <a:spcAft>
                <a:spcPts val="0"/>
              </a:spcAft>
              <a:defRPr/>
            </a:pPr>
            <a:r>
              <a:rPr lang="en-US" sz="800" kern="0" dirty="0">
                <a:solidFill>
                  <a:srgbClr val="333333"/>
                </a:solidFill>
                <a:latin typeface="Arial" pitchFamily="34" charset="0"/>
                <a:ea typeface="+mn-ea"/>
                <a:cs typeface="+mn-cs"/>
              </a:rPr>
              <a:t>SOD = Planned Statement of Direction.  IBM plans subject to change.</a:t>
            </a:r>
          </a:p>
        </p:txBody>
      </p:sp>
      <p:grpSp>
        <p:nvGrpSpPr>
          <p:cNvPr id="75780" name="Group 24"/>
          <p:cNvGrpSpPr>
            <a:grpSpLocks/>
          </p:cNvGrpSpPr>
          <p:nvPr/>
        </p:nvGrpSpPr>
        <p:grpSpPr bwMode="auto">
          <a:xfrm>
            <a:off x="422275" y="1490663"/>
            <a:ext cx="4914900" cy="4745037"/>
            <a:chOff x="422275" y="1491331"/>
            <a:chExt cx="4915410" cy="4744369"/>
          </a:xfrm>
        </p:grpSpPr>
        <p:sp>
          <p:nvSpPr>
            <p:cNvPr id="102" name="Rectangle 101"/>
            <p:cNvSpPr/>
            <p:nvPr/>
          </p:nvSpPr>
          <p:spPr bwMode="auto">
            <a:xfrm>
              <a:off x="1554280" y="2119892"/>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103" name="Rectangle 102"/>
            <p:cNvSpPr/>
            <p:nvPr/>
          </p:nvSpPr>
          <p:spPr bwMode="auto">
            <a:xfrm>
              <a:off x="1554280" y="2261160"/>
              <a:ext cx="73033" cy="7460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104" name="Rectangle 103"/>
            <p:cNvSpPr/>
            <p:nvPr/>
          </p:nvSpPr>
          <p:spPr bwMode="auto">
            <a:xfrm>
              <a:off x="1554280" y="2783374"/>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204" name="Rectangle 203"/>
            <p:cNvSpPr/>
            <p:nvPr/>
          </p:nvSpPr>
          <p:spPr bwMode="auto">
            <a:xfrm>
              <a:off x="1554280" y="2119892"/>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205" name="Rectangle 204"/>
            <p:cNvSpPr/>
            <p:nvPr/>
          </p:nvSpPr>
          <p:spPr bwMode="auto">
            <a:xfrm>
              <a:off x="1554280" y="2261160"/>
              <a:ext cx="73033" cy="7460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206" name="Rectangle 205"/>
            <p:cNvSpPr/>
            <p:nvPr/>
          </p:nvSpPr>
          <p:spPr bwMode="auto">
            <a:xfrm>
              <a:off x="1554280" y="2783374"/>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105" name="Rectangle 104"/>
            <p:cNvSpPr/>
            <p:nvPr/>
          </p:nvSpPr>
          <p:spPr bwMode="auto">
            <a:xfrm>
              <a:off x="1554280" y="2926229"/>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207" name="Rectangle 206"/>
            <p:cNvSpPr/>
            <p:nvPr/>
          </p:nvSpPr>
          <p:spPr bwMode="auto">
            <a:xfrm>
              <a:off x="1554280" y="2926229"/>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99" name="Rectangle 98"/>
            <p:cNvSpPr/>
            <p:nvPr/>
          </p:nvSpPr>
          <p:spPr bwMode="auto">
            <a:xfrm>
              <a:off x="1909917" y="2926229"/>
              <a:ext cx="73033" cy="7301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01" name="Rectangle 100"/>
            <p:cNvSpPr/>
            <p:nvPr/>
          </p:nvSpPr>
          <p:spPr bwMode="auto">
            <a:xfrm>
              <a:off x="1909917" y="3140511"/>
              <a:ext cx="73033" cy="7460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02" name="Rectangle 201"/>
            <p:cNvSpPr/>
            <p:nvPr/>
          </p:nvSpPr>
          <p:spPr bwMode="auto">
            <a:xfrm>
              <a:off x="1909917" y="2926229"/>
              <a:ext cx="73033" cy="7301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03" name="Rectangle 202"/>
            <p:cNvSpPr/>
            <p:nvPr/>
          </p:nvSpPr>
          <p:spPr bwMode="auto">
            <a:xfrm>
              <a:off x="1909917" y="3140511"/>
              <a:ext cx="73033" cy="7460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38" name="Rectangle 237"/>
            <p:cNvSpPr/>
            <p:nvPr/>
          </p:nvSpPr>
          <p:spPr bwMode="auto">
            <a:xfrm>
              <a:off x="1909917" y="3354794"/>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67" name="Rectangle 66"/>
            <p:cNvSpPr/>
            <p:nvPr/>
          </p:nvSpPr>
          <p:spPr bwMode="auto">
            <a:xfrm>
              <a:off x="1909917" y="1756406"/>
              <a:ext cx="73033" cy="7460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95" name="Rectangle 94"/>
            <p:cNvSpPr/>
            <p:nvPr/>
          </p:nvSpPr>
          <p:spPr bwMode="auto">
            <a:xfrm>
              <a:off x="1909917" y="1972275"/>
              <a:ext cx="73033" cy="7301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96" name="Rectangle 95"/>
            <p:cNvSpPr/>
            <p:nvPr/>
          </p:nvSpPr>
          <p:spPr bwMode="auto">
            <a:xfrm>
              <a:off x="1909917" y="2186558"/>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97" name="Rectangle 96"/>
            <p:cNvSpPr/>
            <p:nvPr/>
          </p:nvSpPr>
          <p:spPr bwMode="auto">
            <a:xfrm>
              <a:off x="1909917" y="2402428"/>
              <a:ext cx="73033" cy="7301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98" name="Rectangle 97"/>
            <p:cNvSpPr/>
            <p:nvPr/>
          </p:nvSpPr>
          <p:spPr bwMode="auto">
            <a:xfrm>
              <a:off x="1909917" y="2710359"/>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97" name="Rectangle 196"/>
            <p:cNvSpPr/>
            <p:nvPr/>
          </p:nvSpPr>
          <p:spPr bwMode="auto">
            <a:xfrm>
              <a:off x="1909917" y="1756406"/>
              <a:ext cx="73033" cy="7460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98" name="Rectangle 197"/>
            <p:cNvSpPr/>
            <p:nvPr/>
          </p:nvSpPr>
          <p:spPr bwMode="auto">
            <a:xfrm>
              <a:off x="1909917" y="1972275"/>
              <a:ext cx="73033" cy="7301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99" name="Rectangle 198"/>
            <p:cNvSpPr/>
            <p:nvPr/>
          </p:nvSpPr>
          <p:spPr bwMode="auto">
            <a:xfrm>
              <a:off x="1909917" y="2186558"/>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00" name="Rectangle 199"/>
            <p:cNvSpPr/>
            <p:nvPr/>
          </p:nvSpPr>
          <p:spPr bwMode="auto">
            <a:xfrm>
              <a:off x="1909917" y="2402428"/>
              <a:ext cx="73033" cy="7301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01" name="Rectangle 200"/>
            <p:cNvSpPr/>
            <p:nvPr/>
          </p:nvSpPr>
          <p:spPr bwMode="auto">
            <a:xfrm>
              <a:off x="1909917" y="2710359"/>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06" name="Rectangle 105"/>
            <p:cNvSpPr/>
            <p:nvPr/>
          </p:nvSpPr>
          <p:spPr bwMode="auto">
            <a:xfrm>
              <a:off x="422275" y="1491331"/>
              <a:ext cx="1560762" cy="4247064"/>
            </a:xfrm>
            <a:prstGeom prst="rect">
              <a:avLst/>
            </a:prstGeom>
            <a:solidFill>
              <a:srgbClr val="EAF1FA"/>
            </a:solidFill>
            <a:ln>
              <a:solidFill>
                <a:schemeClr val="tx1"/>
              </a:solidFill>
            </a:ln>
          </p:spPr>
          <p:style>
            <a:lnRef idx="1">
              <a:schemeClr val="accent1"/>
            </a:lnRef>
            <a:fillRef idx="3">
              <a:schemeClr val="accent1"/>
            </a:fillRef>
            <a:effectRef idx="2">
              <a:schemeClr val="accent1"/>
            </a:effectRef>
            <a:fontRef idx="minor">
              <a:schemeClr val="lt1"/>
            </a:fontRef>
          </p:style>
          <p:txBody>
            <a:bodyPr vert="vert270" rIns="0"/>
            <a:lstStyle/>
            <a:p>
              <a:pPr algn="ctr">
                <a:defRPr/>
              </a:pPr>
              <a:r>
                <a:rPr lang="en-US" sz="1100" b="1" dirty="0">
                  <a:solidFill>
                    <a:schemeClr val="tx1"/>
                  </a:solidFill>
                </a:rPr>
                <a:t>Node Bay 1</a:t>
              </a:r>
            </a:p>
          </p:txBody>
        </p:sp>
        <p:cxnSp>
          <p:nvCxnSpPr>
            <p:cNvPr id="148" name="Straight Connector 147"/>
            <p:cNvCxnSpPr/>
            <p:nvPr/>
          </p:nvCxnSpPr>
          <p:spPr bwMode="auto">
            <a:xfrm>
              <a:off x="2383041" y="1597678"/>
              <a:ext cx="0" cy="4231679"/>
            </a:xfrm>
            <a:prstGeom prst="line">
              <a:avLst/>
            </a:prstGeom>
            <a:ln w="9525">
              <a:solidFill>
                <a:srgbClr val="804000"/>
              </a:solidFill>
              <a:prstDash val="dash"/>
            </a:ln>
          </p:spPr>
          <p:style>
            <a:lnRef idx="2">
              <a:schemeClr val="accent1"/>
            </a:lnRef>
            <a:fillRef idx="0">
              <a:schemeClr val="accent1"/>
            </a:fillRef>
            <a:effectRef idx="1">
              <a:schemeClr val="accent1"/>
            </a:effectRef>
            <a:fontRef idx="minor">
              <a:schemeClr val="tx1"/>
            </a:fontRef>
          </p:style>
        </p:cxnSp>
        <p:sp>
          <p:nvSpPr>
            <p:cNvPr id="107" name="Rectangle 106"/>
            <p:cNvSpPr/>
            <p:nvPr/>
          </p:nvSpPr>
          <p:spPr bwMode="auto">
            <a:xfrm>
              <a:off x="2783133" y="1662757"/>
              <a:ext cx="2554552" cy="906334"/>
            </a:xfrm>
            <a:prstGeom prst="rect">
              <a:avLst/>
            </a:prstGeom>
            <a:solidFill>
              <a:srgbClr val="E6F6B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r">
                <a:defRPr/>
              </a:pPr>
              <a:r>
                <a:rPr lang="en-US" sz="1300" dirty="0">
                  <a:solidFill>
                    <a:schemeClr val="tx1"/>
                  </a:solidFill>
                  <a:latin typeface="Arial" charset="0"/>
                  <a:ea typeface="ＭＳ Ｐゴシック" charset="0"/>
                  <a:cs typeface="Arial" charset="0"/>
                </a:rPr>
                <a:t>I/O</a:t>
              </a:r>
            </a:p>
            <a:p>
              <a:pPr algn="r">
                <a:defRPr/>
              </a:pPr>
              <a:r>
                <a:rPr lang="en-US" sz="1300" dirty="0">
                  <a:solidFill>
                    <a:schemeClr val="tx1"/>
                  </a:solidFill>
                  <a:latin typeface="Arial" charset="0"/>
                  <a:ea typeface="ＭＳ Ｐゴシック" charset="0"/>
                  <a:cs typeface="Arial" charset="0"/>
                </a:rPr>
                <a:t>Bay 1</a:t>
              </a:r>
            </a:p>
          </p:txBody>
        </p:sp>
        <p:sp>
          <p:nvSpPr>
            <p:cNvPr id="108" name="Rectangle 107"/>
            <p:cNvSpPr/>
            <p:nvPr/>
          </p:nvSpPr>
          <p:spPr bwMode="auto">
            <a:xfrm>
              <a:off x="2783133" y="1700851"/>
              <a:ext cx="1733730" cy="185711"/>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a:solidFill>
                    <a:schemeClr val="tx1"/>
                  </a:solidFill>
                  <a:latin typeface="Arial" charset="0"/>
                  <a:ea typeface="ＭＳ Ｐゴシック" charset="0"/>
                  <a:cs typeface="Arial" charset="0"/>
                </a:rPr>
                <a:t>Partition 1 (Base)</a:t>
              </a:r>
            </a:p>
          </p:txBody>
        </p:sp>
        <p:sp>
          <p:nvSpPr>
            <p:cNvPr id="109" name="Rectangle 108"/>
            <p:cNvSpPr/>
            <p:nvPr/>
          </p:nvSpPr>
          <p:spPr bwMode="auto">
            <a:xfrm>
              <a:off x="2783133" y="1916721"/>
              <a:ext cx="1733730" cy="184124"/>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Feature Upgrade</a:t>
              </a:r>
            </a:p>
          </p:txBody>
        </p:sp>
        <p:sp>
          <p:nvSpPr>
            <p:cNvPr id="110" name="Rectangle 109"/>
            <p:cNvSpPr/>
            <p:nvPr/>
          </p:nvSpPr>
          <p:spPr bwMode="auto">
            <a:xfrm>
              <a:off x="2783133" y="2131003"/>
              <a:ext cx="1733730" cy="185712"/>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Partition 3 (Optional)</a:t>
              </a:r>
            </a:p>
          </p:txBody>
        </p:sp>
        <p:sp>
          <p:nvSpPr>
            <p:cNvPr id="111" name="Rectangle 110"/>
            <p:cNvSpPr/>
            <p:nvPr/>
          </p:nvSpPr>
          <p:spPr bwMode="auto">
            <a:xfrm>
              <a:off x="2783133" y="2346873"/>
              <a:ext cx="1733730" cy="184124"/>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a:solidFill>
                    <a:schemeClr val="tx1"/>
                  </a:solidFill>
                  <a:latin typeface="Arial" charset="0"/>
                  <a:ea typeface="ＭＳ Ｐゴシック" charset="0"/>
                  <a:cs typeface="Arial" charset="0"/>
                </a:rPr>
                <a:t>Partition 4 (Optional)</a:t>
              </a:r>
            </a:p>
          </p:txBody>
        </p:sp>
        <p:cxnSp>
          <p:nvCxnSpPr>
            <p:cNvPr id="112" name="Straight Connector 111"/>
            <p:cNvCxnSpPr>
              <a:stCxn id="96" idx="3"/>
              <a:endCxn id="110" idx="1"/>
            </p:cNvCxnSpPr>
            <p:nvPr/>
          </p:nvCxnSpPr>
          <p:spPr bwMode="auto">
            <a:xfrm>
              <a:off x="1982950" y="2224653"/>
              <a:ext cx="800183"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13" name="Straight Connector 112"/>
            <p:cNvCxnSpPr>
              <a:stCxn id="97" idx="3"/>
              <a:endCxn id="111" idx="1"/>
            </p:cNvCxnSpPr>
            <p:nvPr/>
          </p:nvCxnSpPr>
          <p:spPr bwMode="auto">
            <a:xfrm>
              <a:off x="1982950" y="2438935"/>
              <a:ext cx="800183"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14" name="Rectangle 113"/>
            <p:cNvSpPr/>
            <p:nvPr/>
          </p:nvSpPr>
          <p:spPr bwMode="auto">
            <a:xfrm>
              <a:off x="2783133" y="2616710"/>
              <a:ext cx="2554552" cy="906335"/>
            </a:xfrm>
            <a:prstGeom prst="rect">
              <a:avLst/>
            </a:prstGeom>
            <a:solidFill>
              <a:srgbClr val="E6F6B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r">
                <a:defRPr/>
              </a:pPr>
              <a:r>
                <a:rPr lang="en-US" sz="1300" dirty="0">
                  <a:solidFill>
                    <a:schemeClr val="tx1"/>
                  </a:solidFill>
                  <a:latin typeface="Arial" charset="0"/>
                  <a:ea typeface="ＭＳ Ｐゴシック" charset="0"/>
                  <a:cs typeface="Arial" charset="0"/>
                </a:rPr>
                <a:t>I/O</a:t>
              </a:r>
            </a:p>
            <a:p>
              <a:pPr algn="r">
                <a:defRPr/>
              </a:pPr>
              <a:r>
                <a:rPr lang="en-US" sz="1300" dirty="0">
                  <a:solidFill>
                    <a:schemeClr val="tx1"/>
                  </a:solidFill>
                  <a:latin typeface="Arial" charset="0"/>
                  <a:ea typeface="ＭＳ Ｐゴシック" charset="0"/>
                  <a:cs typeface="Arial" charset="0"/>
                </a:rPr>
                <a:t>Bay 2</a:t>
              </a:r>
            </a:p>
          </p:txBody>
        </p:sp>
        <p:sp>
          <p:nvSpPr>
            <p:cNvPr id="115" name="Rectangle 114"/>
            <p:cNvSpPr/>
            <p:nvPr/>
          </p:nvSpPr>
          <p:spPr bwMode="auto">
            <a:xfrm>
              <a:off x="2783133" y="2654804"/>
              <a:ext cx="1733730" cy="185712"/>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a:solidFill>
                    <a:schemeClr val="tx1"/>
                  </a:solidFill>
                  <a:latin typeface="Arial" charset="0"/>
                  <a:ea typeface="ＭＳ Ｐゴシック" charset="0"/>
                  <a:cs typeface="Arial" charset="0"/>
                </a:rPr>
                <a:t>Partition 1 (Base)</a:t>
              </a:r>
            </a:p>
          </p:txBody>
        </p:sp>
        <p:sp>
          <p:nvSpPr>
            <p:cNvPr id="116" name="Rectangle 115"/>
            <p:cNvSpPr/>
            <p:nvPr/>
          </p:nvSpPr>
          <p:spPr bwMode="auto">
            <a:xfrm>
              <a:off x="2783133" y="2870674"/>
              <a:ext cx="1733730" cy="184124"/>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Feature Upgrade</a:t>
              </a:r>
            </a:p>
          </p:txBody>
        </p:sp>
        <p:sp>
          <p:nvSpPr>
            <p:cNvPr id="117" name="Rectangle 116"/>
            <p:cNvSpPr/>
            <p:nvPr/>
          </p:nvSpPr>
          <p:spPr bwMode="auto">
            <a:xfrm>
              <a:off x="2783133" y="3084957"/>
              <a:ext cx="1733730" cy="185711"/>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a:solidFill>
                    <a:schemeClr val="tx1"/>
                  </a:solidFill>
                  <a:latin typeface="Arial" charset="0"/>
                  <a:ea typeface="ＭＳ Ｐゴシック" charset="0"/>
                  <a:cs typeface="Arial" charset="0"/>
                </a:rPr>
                <a:t>Partition 3 (Optional)</a:t>
              </a:r>
            </a:p>
          </p:txBody>
        </p:sp>
        <p:sp>
          <p:nvSpPr>
            <p:cNvPr id="118" name="Rectangle 117"/>
            <p:cNvSpPr/>
            <p:nvPr/>
          </p:nvSpPr>
          <p:spPr bwMode="auto">
            <a:xfrm>
              <a:off x="2783133" y="3300826"/>
              <a:ext cx="1733730" cy="184124"/>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a:solidFill>
                    <a:schemeClr val="tx1"/>
                  </a:solidFill>
                  <a:latin typeface="Arial" charset="0"/>
                  <a:ea typeface="ＭＳ Ｐゴシック" charset="0"/>
                  <a:cs typeface="Arial" charset="0"/>
                </a:rPr>
                <a:t>Partition 4 (Optional)</a:t>
              </a:r>
            </a:p>
          </p:txBody>
        </p:sp>
        <p:cxnSp>
          <p:nvCxnSpPr>
            <p:cNvPr id="120" name="Straight Connector 119"/>
            <p:cNvCxnSpPr>
              <a:stCxn id="101" idx="3"/>
              <a:endCxn id="117" idx="1"/>
            </p:cNvCxnSpPr>
            <p:nvPr/>
          </p:nvCxnSpPr>
          <p:spPr bwMode="auto">
            <a:xfrm>
              <a:off x="1982950" y="3177019"/>
              <a:ext cx="800183"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75819" name="TextBox 101"/>
            <p:cNvSpPr txBox="1">
              <a:spLocks noChangeArrowheads="1"/>
            </p:cNvSpPr>
            <p:nvPr/>
          </p:nvSpPr>
          <p:spPr bwMode="auto">
            <a:xfrm>
              <a:off x="1891119" y="5913400"/>
              <a:ext cx="965365" cy="3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500">
                  <a:solidFill>
                    <a:srgbClr val="804000"/>
                  </a:solidFill>
                </a:rPr>
                <a:t>Midplane</a:t>
              </a:r>
            </a:p>
          </p:txBody>
        </p:sp>
        <p:sp>
          <p:nvSpPr>
            <p:cNvPr id="169" name="Rectangle 168"/>
            <p:cNvSpPr/>
            <p:nvPr/>
          </p:nvSpPr>
          <p:spPr bwMode="auto">
            <a:xfrm>
              <a:off x="1554280" y="4137320"/>
              <a:ext cx="73033" cy="7460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170" name="Rectangle 169"/>
            <p:cNvSpPr/>
            <p:nvPr/>
          </p:nvSpPr>
          <p:spPr bwMode="auto">
            <a:xfrm>
              <a:off x="1554280" y="4278589"/>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173" name="Rectangle 172"/>
            <p:cNvSpPr/>
            <p:nvPr/>
          </p:nvSpPr>
          <p:spPr bwMode="auto">
            <a:xfrm>
              <a:off x="2783133" y="3680185"/>
              <a:ext cx="2554552" cy="906335"/>
            </a:xfrm>
            <a:prstGeom prst="rect">
              <a:avLst/>
            </a:prstGeom>
            <a:solidFill>
              <a:srgbClr val="E6F6B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r">
                <a:defRPr/>
              </a:pPr>
              <a:r>
                <a:rPr lang="en-US" sz="1300" dirty="0">
                  <a:solidFill>
                    <a:schemeClr val="tx1"/>
                  </a:solidFill>
                  <a:latin typeface="Arial" charset="0"/>
                  <a:ea typeface="ＭＳ Ｐゴシック" charset="0"/>
                  <a:cs typeface="Arial" charset="0"/>
                </a:rPr>
                <a:t>I/O</a:t>
              </a:r>
            </a:p>
            <a:p>
              <a:pPr algn="r">
                <a:defRPr/>
              </a:pPr>
              <a:r>
                <a:rPr lang="en-US" sz="1300" dirty="0">
                  <a:solidFill>
                    <a:schemeClr val="tx1"/>
                  </a:solidFill>
                  <a:latin typeface="Arial" charset="0"/>
                  <a:ea typeface="ＭＳ Ｐゴシック" charset="0"/>
                  <a:cs typeface="Arial" charset="0"/>
                </a:rPr>
                <a:t>Bay 3</a:t>
              </a:r>
            </a:p>
          </p:txBody>
        </p:sp>
        <p:sp>
          <p:nvSpPr>
            <p:cNvPr id="174" name="Rectangle 173"/>
            <p:cNvSpPr/>
            <p:nvPr/>
          </p:nvSpPr>
          <p:spPr bwMode="auto">
            <a:xfrm>
              <a:off x="2783133" y="3718279"/>
              <a:ext cx="1733730" cy="185712"/>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Base Ports</a:t>
              </a:r>
            </a:p>
          </p:txBody>
        </p:sp>
        <p:sp>
          <p:nvSpPr>
            <p:cNvPr id="175" name="Rectangle 174"/>
            <p:cNvSpPr/>
            <p:nvPr/>
          </p:nvSpPr>
          <p:spPr bwMode="auto">
            <a:xfrm>
              <a:off x="2783133" y="3934149"/>
              <a:ext cx="1733730" cy="184124"/>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76" name="Rectangle 175"/>
            <p:cNvSpPr/>
            <p:nvPr/>
          </p:nvSpPr>
          <p:spPr bwMode="auto">
            <a:xfrm>
              <a:off x="2783133" y="4148432"/>
              <a:ext cx="1733730" cy="185711"/>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77" name="Rectangle 176"/>
            <p:cNvSpPr/>
            <p:nvPr/>
          </p:nvSpPr>
          <p:spPr bwMode="auto">
            <a:xfrm>
              <a:off x="2783133" y="4364301"/>
              <a:ext cx="1733730" cy="184124"/>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cxnSp>
          <p:nvCxnSpPr>
            <p:cNvPr id="178" name="Straight Connector 177"/>
            <p:cNvCxnSpPr>
              <a:stCxn id="164" idx="3"/>
              <a:endCxn id="176" idx="1"/>
            </p:cNvCxnSpPr>
            <p:nvPr/>
          </p:nvCxnSpPr>
          <p:spPr bwMode="auto">
            <a:xfrm>
              <a:off x="1982950" y="4242081"/>
              <a:ext cx="800183"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79" name="Straight Connector 178"/>
            <p:cNvCxnSpPr>
              <a:stCxn id="165" idx="3"/>
              <a:endCxn id="177" idx="1"/>
            </p:cNvCxnSpPr>
            <p:nvPr/>
          </p:nvCxnSpPr>
          <p:spPr bwMode="auto">
            <a:xfrm>
              <a:off x="1982950" y="4456364"/>
              <a:ext cx="800183"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80" name="Rectangle 179"/>
            <p:cNvSpPr/>
            <p:nvPr/>
          </p:nvSpPr>
          <p:spPr bwMode="auto">
            <a:xfrm>
              <a:off x="2783133" y="4634138"/>
              <a:ext cx="2554552" cy="906334"/>
            </a:xfrm>
            <a:prstGeom prst="rect">
              <a:avLst/>
            </a:prstGeom>
            <a:solidFill>
              <a:srgbClr val="E6F6B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r">
                <a:defRPr/>
              </a:pPr>
              <a:r>
                <a:rPr lang="en-US" sz="1300" dirty="0">
                  <a:solidFill>
                    <a:schemeClr val="tx1"/>
                  </a:solidFill>
                  <a:latin typeface="Arial" charset="0"/>
                  <a:ea typeface="ＭＳ Ｐゴシック" charset="0"/>
                  <a:cs typeface="Arial" charset="0"/>
                </a:rPr>
                <a:t>I/O</a:t>
              </a:r>
            </a:p>
            <a:p>
              <a:pPr algn="r">
                <a:defRPr/>
              </a:pPr>
              <a:r>
                <a:rPr lang="en-US" sz="1300" dirty="0">
                  <a:solidFill>
                    <a:schemeClr val="tx1"/>
                  </a:solidFill>
                  <a:latin typeface="Arial" charset="0"/>
                  <a:ea typeface="ＭＳ Ｐゴシック" charset="0"/>
                  <a:cs typeface="Arial" charset="0"/>
                </a:rPr>
                <a:t>Bay 4</a:t>
              </a:r>
            </a:p>
          </p:txBody>
        </p:sp>
        <p:sp>
          <p:nvSpPr>
            <p:cNvPr id="181" name="Rectangle 180"/>
            <p:cNvSpPr/>
            <p:nvPr/>
          </p:nvSpPr>
          <p:spPr bwMode="auto">
            <a:xfrm>
              <a:off x="2783133" y="4672233"/>
              <a:ext cx="1733730" cy="185711"/>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Base Ports</a:t>
              </a:r>
            </a:p>
          </p:txBody>
        </p:sp>
        <p:sp>
          <p:nvSpPr>
            <p:cNvPr id="182" name="Rectangle 181"/>
            <p:cNvSpPr/>
            <p:nvPr/>
          </p:nvSpPr>
          <p:spPr bwMode="auto">
            <a:xfrm>
              <a:off x="2783133" y="4888103"/>
              <a:ext cx="1733730" cy="184124"/>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83" name="Rectangle 182"/>
            <p:cNvSpPr/>
            <p:nvPr/>
          </p:nvSpPr>
          <p:spPr bwMode="auto">
            <a:xfrm>
              <a:off x="2783133" y="5102385"/>
              <a:ext cx="1733730" cy="185712"/>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84" name="Rectangle 183"/>
            <p:cNvSpPr/>
            <p:nvPr/>
          </p:nvSpPr>
          <p:spPr bwMode="auto">
            <a:xfrm>
              <a:off x="2783133" y="5318254"/>
              <a:ext cx="1733730" cy="184124"/>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209" name="Rectangle 208"/>
            <p:cNvSpPr/>
            <p:nvPr/>
          </p:nvSpPr>
          <p:spPr bwMode="auto">
            <a:xfrm>
              <a:off x="2783133" y="1700851"/>
              <a:ext cx="1733730" cy="185711"/>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Base Ports</a:t>
              </a:r>
            </a:p>
          </p:txBody>
        </p:sp>
        <p:sp>
          <p:nvSpPr>
            <p:cNvPr id="210" name="Rectangle 209"/>
            <p:cNvSpPr/>
            <p:nvPr/>
          </p:nvSpPr>
          <p:spPr bwMode="auto">
            <a:xfrm>
              <a:off x="2783133" y="1916721"/>
              <a:ext cx="1733730" cy="184124"/>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Feature on Demand</a:t>
              </a:r>
            </a:p>
          </p:txBody>
        </p:sp>
        <p:sp>
          <p:nvSpPr>
            <p:cNvPr id="211" name="Rectangle 210"/>
            <p:cNvSpPr/>
            <p:nvPr/>
          </p:nvSpPr>
          <p:spPr bwMode="auto">
            <a:xfrm>
              <a:off x="2783133" y="2131003"/>
              <a:ext cx="1733730" cy="185712"/>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212" name="Rectangle 211"/>
            <p:cNvSpPr/>
            <p:nvPr/>
          </p:nvSpPr>
          <p:spPr bwMode="auto">
            <a:xfrm>
              <a:off x="2783133" y="2346873"/>
              <a:ext cx="1733730" cy="184124"/>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216" name="Rectangle 215"/>
            <p:cNvSpPr/>
            <p:nvPr/>
          </p:nvSpPr>
          <p:spPr bwMode="auto">
            <a:xfrm>
              <a:off x="2783133" y="2654804"/>
              <a:ext cx="1733730" cy="185712"/>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Base Ports</a:t>
              </a:r>
            </a:p>
          </p:txBody>
        </p:sp>
        <p:sp>
          <p:nvSpPr>
            <p:cNvPr id="217" name="Rectangle 216"/>
            <p:cNvSpPr/>
            <p:nvPr/>
          </p:nvSpPr>
          <p:spPr bwMode="auto">
            <a:xfrm>
              <a:off x="2783133" y="2870674"/>
              <a:ext cx="1733730" cy="184124"/>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Feature on Demand</a:t>
              </a:r>
            </a:p>
          </p:txBody>
        </p:sp>
        <p:sp>
          <p:nvSpPr>
            <p:cNvPr id="218" name="Rectangle 217"/>
            <p:cNvSpPr/>
            <p:nvPr/>
          </p:nvSpPr>
          <p:spPr bwMode="auto">
            <a:xfrm>
              <a:off x="2783133" y="3084957"/>
              <a:ext cx="1733730" cy="185711"/>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219" name="Rectangle 218"/>
            <p:cNvSpPr/>
            <p:nvPr/>
          </p:nvSpPr>
          <p:spPr bwMode="auto">
            <a:xfrm>
              <a:off x="2783133" y="3300826"/>
              <a:ext cx="1733730" cy="184124"/>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162" name="Rectangle 161"/>
            <p:cNvSpPr/>
            <p:nvPr/>
          </p:nvSpPr>
          <p:spPr bwMode="auto">
            <a:xfrm>
              <a:off x="1909917" y="3773835"/>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63" name="Rectangle 162"/>
            <p:cNvSpPr/>
            <p:nvPr/>
          </p:nvSpPr>
          <p:spPr bwMode="auto">
            <a:xfrm>
              <a:off x="1909917" y="3989704"/>
              <a:ext cx="73033" cy="7301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64" name="Rectangle 163"/>
            <p:cNvSpPr/>
            <p:nvPr/>
          </p:nvSpPr>
          <p:spPr bwMode="auto">
            <a:xfrm>
              <a:off x="1909917" y="4203986"/>
              <a:ext cx="73033" cy="7460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65" name="Rectangle 164"/>
            <p:cNvSpPr/>
            <p:nvPr/>
          </p:nvSpPr>
          <p:spPr bwMode="auto">
            <a:xfrm>
              <a:off x="1909917" y="4419856"/>
              <a:ext cx="73033" cy="7301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66" name="Rectangle 165"/>
            <p:cNvSpPr/>
            <p:nvPr/>
          </p:nvSpPr>
          <p:spPr bwMode="auto">
            <a:xfrm>
              <a:off x="1909917" y="4727787"/>
              <a:ext cx="73033" cy="7460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cxnSp>
          <p:nvCxnSpPr>
            <p:cNvPr id="231" name="Straight Connector 230"/>
            <p:cNvCxnSpPr>
              <a:endCxn id="175" idx="1"/>
            </p:cNvCxnSpPr>
            <p:nvPr/>
          </p:nvCxnSpPr>
          <p:spPr bwMode="auto">
            <a:xfrm>
              <a:off x="1990888" y="4013513"/>
              <a:ext cx="792245" cy="12698"/>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85" name="Straight Connector 184"/>
            <p:cNvCxnSpPr>
              <a:stCxn id="168" idx="3"/>
              <a:endCxn id="183" idx="1"/>
            </p:cNvCxnSpPr>
            <p:nvPr/>
          </p:nvCxnSpPr>
          <p:spPr bwMode="auto">
            <a:xfrm>
              <a:off x="1982950" y="5194447"/>
              <a:ext cx="800183"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67" name="Rectangle 166"/>
            <p:cNvSpPr/>
            <p:nvPr/>
          </p:nvSpPr>
          <p:spPr bwMode="auto">
            <a:xfrm>
              <a:off x="1909917" y="4943657"/>
              <a:ext cx="73033" cy="7301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68" name="Rectangle 167"/>
            <p:cNvSpPr/>
            <p:nvPr/>
          </p:nvSpPr>
          <p:spPr bwMode="auto">
            <a:xfrm>
              <a:off x="1909917" y="5157940"/>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cxnSp>
          <p:nvCxnSpPr>
            <p:cNvPr id="232" name="Straight Connector 231"/>
            <p:cNvCxnSpPr>
              <a:stCxn id="167" idx="3"/>
              <a:endCxn id="182" idx="1"/>
            </p:cNvCxnSpPr>
            <p:nvPr/>
          </p:nvCxnSpPr>
          <p:spPr bwMode="auto">
            <a:xfrm flipV="1">
              <a:off x="1982950" y="4980165"/>
              <a:ext cx="800183"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34" name="Straight Connector 233"/>
            <p:cNvCxnSpPr>
              <a:stCxn id="236" idx="3"/>
              <a:endCxn id="184" idx="1"/>
            </p:cNvCxnSpPr>
            <p:nvPr/>
          </p:nvCxnSpPr>
          <p:spPr bwMode="auto">
            <a:xfrm flipV="1">
              <a:off x="1982950" y="5410316"/>
              <a:ext cx="800183" cy="15873"/>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236" name="Rectangle 235"/>
            <p:cNvSpPr/>
            <p:nvPr/>
          </p:nvSpPr>
          <p:spPr bwMode="auto">
            <a:xfrm>
              <a:off x="1909917" y="5389682"/>
              <a:ext cx="73033" cy="74601"/>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cxnSp>
          <p:nvCxnSpPr>
            <p:cNvPr id="239" name="Straight Connector 238"/>
            <p:cNvCxnSpPr>
              <a:endCxn id="219" idx="1"/>
            </p:cNvCxnSpPr>
            <p:nvPr/>
          </p:nvCxnSpPr>
          <p:spPr bwMode="auto">
            <a:xfrm>
              <a:off x="1990888" y="3386539"/>
              <a:ext cx="792245" cy="6349"/>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49" name="Rectangle 148"/>
            <p:cNvSpPr/>
            <p:nvPr/>
          </p:nvSpPr>
          <p:spPr bwMode="auto">
            <a:xfrm>
              <a:off x="795377" y="1700851"/>
              <a:ext cx="1187573" cy="1828543"/>
            </a:xfrm>
            <a:prstGeom prst="rect">
              <a:avLst/>
            </a:prstGeom>
            <a:solidFill>
              <a:schemeClr val="bg1"/>
            </a:solidFill>
            <a:ln w="19050">
              <a:solidFill>
                <a:schemeClr val="accent6"/>
              </a:solidFill>
            </a:ln>
          </p:spPr>
          <p:style>
            <a:lnRef idx="1">
              <a:schemeClr val="accent1"/>
            </a:lnRef>
            <a:fillRef idx="3">
              <a:schemeClr val="accent1"/>
            </a:fillRef>
            <a:effectRef idx="2">
              <a:schemeClr val="accent1"/>
            </a:effectRef>
            <a:fontRef idx="minor">
              <a:schemeClr val="lt1"/>
            </a:fontRef>
          </p:style>
          <p:txBody>
            <a:bodyPr lIns="182880" anchor="b"/>
            <a:lstStyle/>
            <a:p>
              <a:pPr algn="ctr">
                <a:lnSpc>
                  <a:spcPct val="90000"/>
                </a:lnSpc>
                <a:defRPr/>
              </a:pPr>
              <a:r>
                <a:rPr lang="en-US" sz="1100" b="1" dirty="0">
                  <a:solidFill>
                    <a:schemeClr val="accent6"/>
                  </a:solidFill>
                  <a:latin typeface="Arial" charset="0"/>
                  <a:ea typeface="ＭＳ Ｐゴシック" charset="0"/>
                  <a:cs typeface="Arial" charset="0"/>
                </a:rPr>
                <a:t>Quad-Port</a:t>
              </a:r>
            </a:p>
            <a:p>
              <a:pPr algn="ctr">
                <a:lnSpc>
                  <a:spcPct val="90000"/>
                </a:lnSpc>
                <a:defRPr/>
              </a:pPr>
              <a:r>
                <a:rPr lang="en-US" sz="1100" b="1" dirty="0">
                  <a:solidFill>
                    <a:schemeClr val="accent6"/>
                  </a:solidFill>
                  <a:latin typeface="Arial" charset="0"/>
                  <a:ea typeface="ＭＳ Ｐゴシック" charset="0"/>
                  <a:cs typeface="Arial" charset="0"/>
                </a:rPr>
                <a:t>Ethernet</a:t>
              </a:r>
            </a:p>
          </p:txBody>
        </p:sp>
        <p:sp>
          <p:nvSpPr>
            <p:cNvPr id="186" name="Rectangle 185"/>
            <p:cNvSpPr/>
            <p:nvPr/>
          </p:nvSpPr>
          <p:spPr bwMode="auto">
            <a:xfrm>
              <a:off x="795377" y="3718279"/>
              <a:ext cx="1187573" cy="1830130"/>
            </a:xfrm>
            <a:prstGeom prst="rect">
              <a:avLst/>
            </a:prstGeom>
            <a:solidFill>
              <a:schemeClr val="bg1"/>
            </a:solidFill>
            <a:ln w="19050">
              <a:solidFill>
                <a:schemeClr val="accent6"/>
              </a:solidFill>
            </a:ln>
          </p:spPr>
          <p:style>
            <a:lnRef idx="1">
              <a:schemeClr val="accent1"/>
            </a:lnRef>
            <a:fillRef idx="3">
              <a:schemeClr val="accent1"/>
            </a:fillRef>
            <a:effectRef idx="2">
              <a:schemeClr val="accent1"/>
            </a:effectRef>
            <a:fontRef idx="minor">
              <a:schemeClr val="lt1"/>
            </a:fontRef>
          </p:style>
          <p:txBody>
            <a:bodyPr lIns="182880" anchor="b"/>
            <a:lstStyle/>
            <a:p>
              <a:pPr algn="ctr">
                <a:lnSpc>
                  <a:spcPct val="90000"/>
                </a:lnSpc>
                <a:defRPr/>
              </a:pPr>
              <a:r>
                <a:rPr lang="en-US" sz="1100" b="1" dirty="0">
                  <a:solidFill>
                    <a:schemeClr val="accent6"/>
                  </a:solidFill>
                  <a:latin typeface="Arial" charset="0"/>
                  <a:ea typeface="ＭＳ Ｐゴシック" charset="0"/>
                  <a:cs typeface="Arial" charset="0"/>
                </a:rPr>
                <a:t>Dual-Port</a:t>
              </a:r>
            </a:p>
            <a:p>
              <a:pPr algn="ctr">
                <a:lnSpc>
                  <a:spcPct val="90000"/>
                </a:lnSpc>
                <a:defRPr/>
              </a:pPr>
              <a:r>
                <a:rPr lang="en-US" sz="1100" b="1" dirty="0">
                  <a:solidFill>
                    <a:schemeClr val="accent6"/>
                  </a:solidFill>
                  <a:latin typeface="Arial" charset="0"/>
                  <a:ea typeface="ＭＳ Ｐゴシック" charset="0"/>
                  <a:cs typeface="Arial" charset="0"/>
                </a:rPr>
                <a:t>FC</a:t>
              </a:r>
            </a:p>
          </p:txBody>
        </p:sp>
        <p:cxnSp>
          <p:nvCxnSpPr>
            <p:cNvPr id="188" name="Straight Connector 187"/>
            <p:cNvCxnSpPr>
              <a:stCxn id="162" idx="1"/>
              <a:endCxn id="174" idx="1"/>
            </p:cNvCxnSpPr>
            <p:nvPr/>
          </p:nvCxnSpPr>
          <p:spPr bwMode="auto">
            <a:xfrm>
              <a:off x="1909917" y="3811929"/>
              <a:ext cx="873216" cy="0"/>
            </a:xfrm>
            <a:prstGeom prst="line">
              <a:avLst/>
            </a:prstGeom>
            <a:ln w="25400">
              <a:solidFill>
                <a:schemeClr val="accent5">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194" name="Straight Connector 193"/>
            <p:cNvCxnSpPr>
              <a:stCxn id="166" idx="1"/>
              <a:endCxn id="181" idx="1"/>
            </p:cNvCxnSpPr>
            <p:nvPr/>
          </p:nvCxnSpPr>
          <p:spPr bwMode="auto">
            <a:xfrm>
              <a:off x="1909917" y="4765882"/>
              <a:ext cx="873216" cy="0"/>
            </a:xfrm>
            <a:prstGeom prst="line">
              <a:avLst/>
            </a:prstGeom>
            <a:ln w="25400">
              <a:solidFill>
                <a:schemeClr val="accent5">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187" name="Elbow Connector 186"/>
            <p:cNvCxnSpPr>
              <a:stCxn id="169" idx="3"/>
              <a:endCxn id="162" idx="1"/>
            </p:cNvCxnSpPr>
            <p:nvPr/>
          </p:nvCxnSpPr>
          <p:spPr bwMode="auto">
            <a:xfrm flipV="1">
              <a:off x="1627313" y="3811929"/>
              <a:ext cx="282604" cy="363486"/>
            </a:xfrm>
            <a:prstGeom prst="bentConnector3">
              <a:avLst>
                <a:gd name="adj1" fmla="val 50000"/>
              </a:avLst>
            </a:prstGeom>
            <a:ln>
              <a:solidFill>
                <a:schemeClr val="accent5">
                  <a:lumMod val="50000"/>
                </a:schemeClr>
              </a:solidFill>
            </a:ln>
          </p:spPr>
          <p:style>
            <a:lnRef idx="2">
              <a:schemeClr val="accent1"/>
            </a:lnRef>
            <a:fillRef idx="0">
              <a:schemeClr val="accent1"/>
            </a:fillRef>
            <a:effectRef idx="1">
              <a:schemeClr val="accent1"/>
            </a:effectRef>
            <a:fontRef idx="minor">
              <a:schemeClr val="tx1"/>
            </a:fontRef>
          </p:style>
        </p:cxnSp>
        <p:cxnSp>
          <p:nvCxnSpPr>
            <p:cNvPr id="189" name="Elbow Connector 188"/>
            <p:cNvCxnSpPr>
              <a:stCxn id="170" idx="3"/>
              <a:endCxn id="166" idx="1"/>
            </p:cNvCxnSpPr>
            <p:nvPr/>
          </p:nvCxnSpPr>
          <p:spPr bwMode="auto">
            <a:xfrm>
              <a:off x="1627313" y="4316683"/>
              <a:ext cx="282604" cy="449199"/>
            </a:xfrm>
            <a:prstGeom prst="bentConnector3">
              <a:avLst>
                <a:gd name="adj1" fmla="val 50000"/>
              </a:avLst>
            </a:prstGeom>
            <a:ln>
              <a:solidFill>
                <a:schemeClr val="accent5">
                  <a:lumMod val="50000"/>
                </a:schemeClr>
              </a:solidFill>
            </a:ln>
          </p:spPr>
          <p:style>
            <a:lnRef idx="2">
              <a:schemeClr val="accent1"/>
            </a:lnRef>
            <a:fillRef idx="0">
              <a:schemeClr val="accent1"/>
            </a:fillRef>
            <a:effectRef idx="1">
              <a:schemeClr val="accent1"/>
            </a:effectRef>
            <a:fontRef idx="minor">
              <a:schemeClr val="tx1"/>
            </a:fontRef>
          </p:style>
        </p:cxnSp>
        <p:cxnSp>
          <p:nvCxnSpPr>
            <p:cNvPr id="151" name="Elbow Connector 150"/>
            <p:cNvCxnSpPr>
              <a:stCxn id="102" idx="3"/>
              <a:endCxn id="67" idx="1"/>
            </p:cNvCxnSpPr>
            <p:nvPr/>
          </p:nvCxnSpPr>
          <p:spPr bwMode="auto">
            <a:xfrm flipV="1">
              <a:off x="1627313" y="1792914"/>
              <a:ext cx="282604" cy="363486"/>
            </a:xfrm>
            <a:prstGeom prst="bentConnector3">
              <a:avLst>
                <a:gd name="adj1" fmla="val 50000"/>
              </a:avLst>
            </a:prstGeom>
            <a:ln>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153" name="Elbow Connector 152"/>
            <p:cNvCxnSpPr>
              <a:stCxn id="103" idx="3"/>
              <a:endCxn id="98" idx="1"/>
            </p:cNvCxnSpPr>
            <p:nvPr/>
          </p:nvCxnSpPr>
          <p:spPr bwMode="auto">
            <a:xfrm>
              <a:off x="1627313" y="2297667"/>
              <a:ext cx="282604" cy="449199"/>
            </a:xfrm>
            <a:prstGeom prst="bentConnector3">
              <a:avLst>
                <a:gd name="adj1" fmla="val 50000"/>
              </a:avLst>
            </a:prstGeom>
            <a:ln>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156" name="Elbow Connector 155"/>
            <p:cNvCxnSpPr>
              <a:stCxn id="104" idx="3"/>
              <a:endCxn id="95" idx="1"/>
            </p:cNvCxnSpPr>
            <p:nvPr/>
          </p:nvCxnSpPr>
          <p:spPr bwMode="auto">
            <a:xfrm flipV="1">
              <a:off x="1627313" y="2008783"/>
              <a:ext cx="282604" cy="811098"/>
            </a:xfrm>
            <a:prstGeom prst="bentConnector3">
              <a:avLst>
                <a:gd name="adj1" fmla="val 82204"/>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2" name="Straight Connector 151"/>
            <p:cNvCxnSpPr>
              <a:stCxn id="67" idx="1"/>
              <a:endCxn id="108" idx="1"/>
            </p:cNvCxnSpPr>
            <p:nvPr/>
          </p:nvCxnSpPr>
          <p:spPr bwMode="auto">
            <a:xfrm>
              <a:off x="1909917" y="1794500"/>
              <a:ext cx="873216" cy="0"/>
            </a:xfrm>
            <a:prstGeom prst="line">
              <a:avLst/>
            </a:prstGeom>
            <a:ln w="25400">
              <a:solidFill>
                <a:schemeClr val="accent6"/>
              </a:solidFill>
              <a:prstDash val="solid"/>
            </a:ln>
          </p:spPr>
          <p:style>
            <a:lnRef idx="2">
              <a:schemeClr val="accent1"/>
            </a:lnRef>
            <a:fillRef idx="0">
              <a:schemeClr val="accent1"/>
            </a:fillRef>
            <a:effectRef idx="1">
              <a:schemeClr val="accent1"/>
            </a:effectRef>
            <a:fontRef idx="minor">
              <a:schemeClr val="tx1"/>
            </a:fontRef>
          </p:style>
        </p:cxnSp>
        <p:cxnSp>
          <p:nvCxnSpPr>
            <p:cNvPr id="157" name="Straight Connector 156"/>
            <p:cNvCxnSpPr>
              <a:stCxn id="95" idx="1"/>
              <a:endCxn id="109" idx="1"/>
            </p:cNvCxnSpPr>
            <p:nvPr/>
          </p:nvCxnSpPr>
          <p:spPr bwMode="auto">
            <a:xfrm flipV="1">
              <a:off x="1909917" y="2008783"/>
              <a:ext cx="873216" cy="0"/>
            </a:xfrm>
            <a:prstGeom prst="line">
              <a:avLst/>
            </a:prstGeom>
            <a:ln w="25400">
              <a:solidFill>
                <a:srgbClr val="FF0000"/>
              </a:solidFill>
              <a:prstDash val="solid"/>
            </a:ln>
          </p:spPr>
          <p:style>
            <a:lnRef idx="2">
              <a:schemeClr val="accent1"/>
            </a:lnRef>
            <a:fillRef idx="0">
              <a:schemeClr val="accent1"/>
            </a:fillRef>
            <a:effectRef idx="1">
              <a:schemeClr val="accent1"/>
            </a:effectRef>
            <a:fontRef idx="minor">
              <a:schemeClr val="tx1"/>
            </a:fontRef>
          </p:style>
        </p:cxnSp>
        <p:cxnSp>
          <p:nvCxnSpPr>
            <p:cNvPr id="158" name="Straight Connector 157"/>
            <p:cNvCxnSpPr>
              <a:stCxn id="98" idx="1"/>
              <a:endCxn id="115" idx="1"/>
            </p:cNvCxnSpPr>
            <p:nvPr/>
          </p:nvCxnSpPr>
          <p:spPr bwMode="auto">
            <a:xfrm>
              <a:off x="1909917" y="2748454"/>
              <a:ext cx="873216" cy="0"/>
            </a:xfrm>
            <a:prstGeom prst="line">
              <a:avLst/>
            </a:prstGeom>
            <a:ln w="25400">
              <a:solidFill>
                <a:schemeClr val="accent6"/>
              </a:solidFill>
              <a:prstDash val="solid"/>
            </a:ln>
          </p:spPr>
          <p:style>
            <a:lnRef idx="2">
              <a:schemeClr val="accent1"/>
            </a:lnRef>
            <a:fillRef idx="0">
              <a:schemeClr val="accent1"/>
            </a:fillRef>
            <a:effectRef idx="1">
              <a:schemeClr val="accent1"/>
            </a:effectRef>
            <a:fontRef idx="minor">
              <a:schemeClr val="tx1"/>
            </a:fontRef>
          </p:style>
        </p:cxnSp>
        <p:cxnSp>
          <p:nvCxnSpPr>
            <p:cNvPr id="159" name="Straight Connector 158"/>
            <p:cNvCxnSpPr>
              <a:stCxn id="105" idx="3"/>
              <a:endCxn id="116" idx="1"/>
            </p:cNvCxnSpPr>
            <p:nvPr/>
          </p:nvCxnSpPr>
          <p:spPr bwMode="auto">
            <a:xfrm flipV="1">
              <a:off x="1627313" y="2962736"/>
              <a:ext cx="1155820" cy="0"/>
            </a:xfrm>
            <a:prstGeom prst="line">
              <a:avLst/>
            </a:prstGeom>
            <a:ln w="25400">
              <a:solidFill>
                <a:srgbClr val="FF0000"/>
              </a:solidFill>
              <a:prstDash val="solid"/>
            </a:ln>
          </p:spPr>
          <p:style>
            <a:lnRef idx="2">
              <a:schemeClr val="accent1"/>
            </a:lnRef>
            <a:fillRef idx="0">
              <a:schemeClr val="accent1"/>
            </a:fillRef>
            <a:effectRef idx="1">
              <a:schemeClr val="accent1"/>
            </a:effectRef>
            <a:fontRef idx="minor">
              <a:schemeClr val="tx1"/>
            </a:fontRef>
          </p:style>
        </p:cxnSp>
        <p:sp>
          <p:nvSpPr>
            <p:cNvPr id="154" name="Rectangle 153"/>
            <p:cNvSpPr/>
            <p:nvPr/>
          </p:nvSpPr>
          <p:spPr bwMode="auto">
            <a:xfrm>
              <a:off x="1143075" y="2016719"/>
              <a:ext cx="492176" cy="428565"/>
            </a:xfrm>
            <a:prstGeom prst="rect">
              <a:avLst/>
            </a:prstGeom>
            <a:solidFill>
              <a:srgbClr val="E6F6B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rIns="0" anchor="ctr"/>
            <a:lstStyle/>
            <a:p>
              <a:pPr algn="ctr">
                <a:defRPr/>
              </a:pPr>
              <a:endParaRPr lang="en-US" sz="20000" b="1" dirty="0">
                <a:solidFill>
                  <a:schemeClr val="tx1"/>
                </a:solidFill>
                <a:latin typeface="Arial" charset="0"/>
                <a:ea typeface="ＭＳ Ｐゴシック" charset="0"/>
                <a:cs typeface="Arial" charset="0"/>
              </a:endParaRPr>
            </a:p>
          </p:txBody>
        </p:sp>
        <p:sp>
          <p:nvSpPr>
            <p:cNvPr id="155" name="Rectangle 154"/>
            <p:cNvSpPr/>
            <p:nvPr/>
          </p:nvSpPr>
          <p:spPr bwMode="auto">
            <a:xfrm>
              <a:off x="1143075" y="2680201"/>
              <a:ext cx="492176" cy="428565"/>
            </a:xfrm>
            <a:prstGeom prst="rect">
              <a:avLst/>
            </a:prstGeom>
            <a:solidFill>
              <a:srgbClr val="E6F6B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rIns="0" anchor="ctr"/>
            <a:lstStyle/>
            <a:p>
              <a:pPr algn="ctr">
                <a:defRPr/>
              </a:pPr>
              <a:endParaRPr lang="en-US" sz="1100" b="1" dirty="0">
                <a:solidFill>
                  <a:schemeClr val="tx1"/>
                </a:solidFill>
                <a:latin typeface="Arial" charset="0"/>
                <a:ea typeface="ＭＳ Ｐゴシック" charset="0"/>
                <a:cs typeface="Arial" charset="0"/>
              </a:endParaRPr>
            </a:p>
          </p:txBody>
        </p:sp>
        <p:sp>
          <p:nvSpPr>
            <p:cNvPr id="190" name="Rectangle 189"/>
            <p:cNvSpPr/>
            <p:nvPr/>
          </p:nvSpPr>
          <p:spPr bwMode="auto">
            <a:xfrm>
              <a:off x="1158951" y="4034148"/>
              <a:ext cx="460423" cy="411104"/>
            </a:xfrm>
            <a:prstGeom prst="rect">
              <a:avLst/>
            </a:prstGeom>
            <a:solidFill>
              <a:srgbClr val="E6F6B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rIns="0" anchor="ctr"/>
            <a:lstStyle/>
            <a:p>
              <a:pPr algn="ctr">
                <a:defRPr/>
              </a:pPr>
              <a:endParaRPr lang="en-US" sz="1100" b="1" dirty="0">
                <a:solidFill>
                  <a:schemeClr val="tx1"/>
                </a:solidFill>
                <a:latin typeface="Arial" charset="0"/>
                <a:ea typeface="ＭＳ Ｐゴシック" charset="0"/>
                <a:cs typeface="Arial"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a:lstStyle/>
          <a:p>
            <a:r>
              <a:rPr lang="en-US">
                <a:latin typeface="Arial" charset="0"/>
                <a:ea typeface="ＭＳ Ｐゴシック" charset="0"/>
              </a:rPr>
              <a:t>Integrated Networking:  CN4054 Virtual Fabric Adapter</a:t>
            </a:r>
          </a:p>
        </p:txBody>
      </p:sp>
      <p:sp>
        <p:nvSpPr>
          <p:cNvPr id="4" name="Rectangle 3"/>
          <p:cNvSpPr/>
          <p:nvPr/>
        </p:nvSpPr>
        <p:spPr bwMode="auto">
          <a:xfrm>
            <a:off x="1555750" y="211931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5" name="Rectangle 4"/>
          <p:cNvSpPr/>
          <p:nvPr/>
        </p:nvSpPr>
        <p:spPr bwMode="auto">
          <a:xfrm>
            <a:off x="1555750" y="2260600"/>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6" name="Rectangle 5"/>
          <p:cNvSpPr/>
          <p:nvPr/>
        </p:nvSpPr>
        <p:spPr bwMode="auto">
          <a:xfrm>
            <a:off x="1555750" y="2782888"/>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7" name="Rectangle 6"/>
          <p:cNvSpPr/>
          <p:nvPr/>
        </p:nvSpPr>
        <p:spPr bwMode="auto">
          <a:xfrm>
            <a:off x="1555750" y="211931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8" name="Rectangle 7"/>
          <p:cNvSpPr/>
          <p:nvPr/>
        </p:nvSpPr>
        <p:spPr bwMode="auto">
          <a:xfrm>
            <a:off x="1555750" y="2260600"/>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9" name="Rectangle 8"/>
          <p:cNvSpPr/>
          <p:nvPr/>
        </p:nvSpPr>
        <p:spPr bwMode="auto">
          <a:xfrm>
            <a:off x="1555750" y="2782888"/>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10" name="Rectangle 9"/>
          <p:cNvSpPr/>
          <p:nvPr/>
        </p:nvSpPr>
        <p:spPr bwMode="auto">
          <a:xfrm>
            <a:off x="1555750" y="292576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11" name="Rectangle 10"/>
          <p:cNvSpPr/>
          <p:nvPr/>
        </p:nvSpPr>
        <p:spPr bwMode="auto">
          <a:xfrm>
            <a:off x="1555750" y="292576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12" name="Rectangle 11"/>
          <p:cNvSpPr/>
          <p:nvPr/>
        </p:nvSpPr>
        <p:spPr bwMode="auto">
          <a:xfrm>
            <a:off x="1909763" y="2925763"/>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3" name="Rectangle 12"/>
          <p:cNvSpPr/>
          <p:nvPr/>
        </p:nvSpPr>
        <p:spPr bwMode="auto">
          <a:xfrm>
            <a:off x="1909763" y="314007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4" name="Rectangle 13"/>
          <p:cNvSpPr/>
          <p:nvPr/>
        </p:nvSpPr>
        <p:spPr bwMode="auto">
          <a:xfrm>
            <a:off x="1909763" y="2925763"/>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5" name="Rectangle 14"/>
          <p:cNvSpPr/>
          <p:nvPr/>
        </p:nvSpPr>
        <p:spPr bwMode="auto">
          <a:xfrm>
            <a:off x="1909763" y="314007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6" name="Rectangle 15"/>
          <p:cNvSpPr/>
          <p:nvPr/>
        </p:nvSpPr>
        <p:spPr bwMode="auto">
          <a:xfrm>
            <a:off x="1909763" y="335597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7" name="Rectangle 16"/>
          <p:cNvSpPr/>
          <p:nvPr/>
        </p:nvSpPr>
        <p:spPr bwMode="auto">
          <a:xfrm>
            <a:off x="1909763" y="175577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8" name="Rectangle 17"/>
          <p:cNvSpPr/>
          <p:nvPr/>
        </p:nvSpPr>
        <p:spPr bwMode="auto">
          <a:xfrm>
            <a:off x="1909763" y="1971675"/>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19" name="Rectangle 18"/>
          <p:cNvSpPr/>
          <p:nvPr/>
        </p:nvSpPr>
        <p:spPr bwMode="auto">
          <a:xfrm>
            <a:off x="1909763" y="2185988"/>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0" name="Rectangle 19"/>
          <p:cNvSpPr/>
          <p:nvPr/>
        </p:nvSpPr>
        <p:spPr bwMode="auto">
          <a:xfrm>
            <a:off x="1909763" y="2401888"/>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1" name="Rectangle 20"/>
          <p:cNvSpPr/>
          <p:nvPr/>
        </p:nvSpPr>
        <p:spPr bwMode="auto">
          <a:xfrm>
            <a:off x="1909763" y="270986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2" name="Rectangle 21"/>
          <p:cNvSpPr/>
          <p:nvPr/>
        </p:nvSpPr>
        <p:spPr bwMode="auto">
          <a:xfrm>
            <a:off x="1909763" y="175577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3" name="Rectangle 22"/>
          <p:cNvSpPr/>
          <p:nvPr/>
        </p:nvSpPr>
        <p:spPr bwMode="auto">
          <a:xfrm>
            <a:off x="1909763" y="1971675"/>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4" name="Rectangle 23"/>
          <p:cNvSpPr/>
          <p:nvPr/>
        </p:nvSpPr>
        <p:spPr bwMode="auto">
          <a:xfrm>
            <a:off x="1909763" y="2185988"/>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5" name="Rectangle 24"/>
          <p:cNvSpPr/>
          <p:nvPr/>
        </p:nvSpPr>
        <p:spPr bwMode="auto">
          <a:xfrm>
            <a:off x="1909763" y="2401888"/>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6" name="Rectangle 25"/>
          <p:cNvSpPr/>
          <p:nvPr/>
        </p:nvSpPr>
        <p:spPr bwMode="auto">
          <a:xfrm>
            <a:off x="1909763" y="270986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27" name="Rectangle 26"/>
          <p:cNvSpPr/>
          <p:nvPr/>
        </p:nvSpPr>
        <p:spPr bwMode="auto">
          <a:xfrm>
            <a:off x="422275" y="1491331"/>
            <a:ext cx="1560762" cy="4247064"/>
          </a:xfrm>
          <a:prstGeom prst="rect">
            <a:avLst/>
          </a:prstGeom>
          <a:solidFill>
            <a:srgbClr val="EAF1FA"/>
          </a:solidFill>
          <a:ln>
            <a:solidFill>
              <a:schemeClr val="tx1"/>
            </a:solidFill>
          </a:ln>
        </p:spPr>
        <p:style>
          <a:lnRef idx="1">
            <a:schemeClr val="accent1"/>
          </a:lnRef>
          <a:fillRef idx="3">
            <a:schemeClr val="accent1"/>
          </a:fillRef>
          <a:effectRef idx="2">
            <a:schemeClr val="accent1"/>
          </a:effectRef>
          <a:fontRef idx="minor">
            <a:schemeClr val="lt1"/>
          </a:fontRef>
        </p:style>
        <p:txBody>
          <a:bodyPr vert="vert270" rIns="0"/>
          <a:lstStyle/>
          <a:p>
            <a:pPr algn="ctr">
              <a:defRPr/>
            </a:pPr>
            <a:r>
              <a:rPr lang="en-US" sz="1100" b="1" dirty="0">
                <a:solidFill>
                  <a:schemeClr val="tx1"/>
                </a:solidFill>
              </a:rPr>
              <a:t>Node Bay 1</a:t>
            </a:r>
          </a:p>
        </p:txBody>
      </p:sp>
      <p:cxnSp>
        <p:nvCxnSpPr>
          <p:cNvPr id="28" name="Straight Connector 27"/>
          <p:cNvCxnSpPr/>
          <p:nvPr/>
        </p:nvCxnSpPr>
        <p:spPr bwMode="auto">
          <a:xfrm>
            <a:off x="2382838" y="1597025"/>
            <a:ext cx="0" cy="4232275"/>
          </a:xfrm>
          <a:prstGeom prst="line">
            <a:avLst/>
          </a:prstGeom>
          <a:ln w="9525">
            <a:solidFill>
              <a:srgbClr val="804000"/>
            </a:solidFill>
            <a:prstDash val="dash"/>
          </a:ln>
        </p:spPr>
        <p:style>
          <a:lnRef idx="2">
            <a:schemeClr val="accent1"/>
          </a:lnRef>
          <a:fillRef idx="0">
            <a:schemeClr val="accent1"/>
          </a:fillRef>
          <a:effectRef idx="1">
            <a:schemeClr val="accent1"/>
          </a:effectRef>
          <a:fontRef idx="minor">
            <a:schemeClr val="tx1"/>
          </a:fontRef>
        </p:style>
      </p:cxnSp>
      <p:sp>
        <p:nvSpPr>
          <p:cNvPr id="29" name="Rectangle 28"/>
          <p:cNvSpPr/>
          <p:nvPr/>
        </p:nvSpPr>
        <p:spPr bwMode="auto">
          <a:xfrm>
            <a:off x="2782888" y="1662113"/>
            <a:ext cx="2554287" cy="906462"/>
          </a:xfrm>
          <a:prstGeom prst="rect">
            <a:avLst/>
          </a:prstGeom>
          <a:solidFill>
            <a:srgbClr val="E6F6B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r">
              <a:defRPr/>
            </a:pPr>
            <a:r>
              <a:rPr lang="en-US" sz="1300" dirty="0">
                <a:solidFill>
                  <a:schemeClr val="tx1"/>
                </a:solidFill>
                <a:latin typeface="Arial" charset="0"/>
                <a:ea typeface="ＭＳ Ｐゴシック" charset="0"/>
                <a:cs typeface="Arial" charset="0"/>
              </a:rPr>
              <a:t>EN4093</a:t>
            </a:r>
          </a:p>
          <a:p>
            <a:pPr algn="r">
              <a:defRPr/>
            </a:pPr>
            <a:endParaRPr lang="en-US" sz="1300" dirty="0">
              <a:solidFill>
                <a:schemeClr val="tx1"/>
              </a:solidFill>
              <a:latin typeface="Arial" charset="0"/>
              <a:ea typeface="ＭＳ Ｐゴシック" charset="0"/>
              <a:cs typeface="Arial" charset="0"/>
            </a:endParaRPr>
          </a:p>
          <a:p>
            <a:pPr algn="r">
              <a:defRPr/>
            </a:pPr>
            <a:r>
              <a:rPr lang="en-US" sz="1300" dirty="0">
                <a:solidFill>
                  <a:schemeClr val="tx1"/>
                </a:solidFill>
                <a:latin typeface="Arial" charset="0"/>
                <a:ea typeface="ＭＳ Ｐゴシック" charset="0"/>
                <a:cs typeface="Arial" charset="0"/>
              </a:rPr>
              <a:t>Bay 1</a:t>
            </a:r>
          </a:p>
        </p:txBody>
      </p:sp>
      <p:sp>
        <p:nvSpPr>
          <p:cNvPr id="30" name="Rectangle 29"/>
          <p:cNvSpPr/>
          <p:nvPr/>
        </p:nvSpPr>
        <p:spPr bwMode="auto">
          <a:xfrm>
            <a:off x="2782888" y="1700213"/>
            <a:ext cx="1733550" cy="185737"/>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a:solidFill>
                  <a:schemeClr val="tx1"/>
                </a:solidFill>
                <a:latin typeface="Arial" charset="0"/>
                <a:ea typeface="ＭＳ Ｐゴシック" charset="0"/>
                <a:cs typeface="Arial" charset="0"/>
              </a:rPr>
              <a:t>Partition 1 (Base)</a:t>
            </a:r>
          </a:p>
        </p:txBody>
      </p:sp>
      <p:sp>
        <p:nvSpPr>
          <p:cNvPr id="31" name="Rectangle 30"/>
          <p:cNvSpPr/>
          <p:nvPr/>
        </p:nvSpPr>
        <p:spPr bwMode="auto">
          <a:xfrm>
            <a:off x="2782888" y="1916113"/>
            <a:ext cx="1733550" cy="184150"/>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Feature Upgrade</a:t>
            </a:r>
          </a:p>
        </p:txBody>
      </p:sp>
      <p:sp>
        <p:nvSpPr>
          <p:cNvPr id="32" name="Rectangle 31"/>
          <p:cNvSpPr/>
          <p:nvPr/>
        </p:nvSpPr>
        <p:spPr bwMode="auto">
          <a:xfrm>
            <a:off x="2782888" y="2130425"/>
            <a:ext cx="1733550" cy="185738"/>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Partition 3 (Optional)</a:t>
            </a:r>
          </a:p>
        </p:txBody>
      </p:sp>
      <p:sp>
        <p:nvSpPr>
          <p:cNvPr id="33" name="Rectangle 32"/>
          <p:cNvSpPr/>
          <p:nvPr/>
        </p:nvSpPr>
        <p:spPr bwMode="auto">
          <a:xfrm>
            <a:off x="2782888" y="2346325"/>
            <a:ext cx="1733550" cy="1841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a:solidFill>
                  <a:schemeClr val="tx1"/>
                </a:solidFill>
                <a:latin typeface="Arial" charset="0"/>
                <a:ea typeface="ＭＳ Ｐゴシック" charset="0"/>
                <a:cs typeface="Arial" charset="0"/>
              </a:rPr>
              <a:t>Partition 4 (Optional)</a:t>
            </a:r>
          </a:p>
        </p:txBody>
      </p:sp>
      <p:cxnSp>
        <p:nvCxnSpPr>
          <p:cNvPr id="34" name="Straight Connector 33"/>
          <p:cNvCxnSpPr>
            <a:stCxn id="19" idx="3"/>
            <a:endCxn id="32" idx="1"/>
          </p:cNvCxnSpPr>
          <p:nvPr/>
        </p:nvCxnSpPr>
        <p:spPr bwMode="auto">
          <a:xfrm>
            <a:off x="1982788" y="2224088"/>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a:stCxn id="20" idx="3"/>
            <a:endCxn id="33" idx="1"/>
          </p:cNvCxnSpPr>
          <p:nvPr/>
        </p:nvCxnSpPr>
        <p:spPr bwMode="auto">
          <a:xfrm>
            <a:off x="1982788" y="2438400"/>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36" name="Rectangle 35"/>
          <p:cNvSpPr/>
          <p:nvPr/>
        </p:nvSpPr>
        <p:spPr bwMode="auto">
          <a:xfrm>
            <a:off x="2782888" y="2616200"/>
            <a:ext cx="2554287" cy="906463"/>
          </a:xfrm>
          <a:prstGeom prst="rect">
            <a:avLst/>
          </a:prstGeom>
          <a:solidFill>
            <a:srgbClr val="E6F6B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r">
              <a:defRPr/>
            </a:pPr>
            <a:r>
              <a:rPr lang="en-US" sz="1300" dirty="0">
                <a:solidFill>
                  <a:schemeClr val="tx1"/>
                </a:solidFill>
                <a:latin typeface="Arial" charset="0"/>
                <a:ea typeface="ＭＳ Ｐゴシック" charset="0"/>
                <a:cs typeface="Arial" charset="0"/>
              </a:rPr>
              <a:t>EN4093</a:t>
            </a:r>
          </a:p>
          <a:p>
            <a:pPr algn="r">
              <a:defRPr/>
            </a:pPr>
            <a:endParaRPr lang="en-US" sz="1300" dirty="0">
              <a:solidFill>
                <a:schemeClr val="tx1"/>
              </a:solidFill>
              <a:latin typeface="Arial" charset="0"/>
              <a:ea typeface="ＭＳ Ｐゴシック" charset="0"/>
              <a:cs typeface="Arial" charset="0"/>
            </a:endParaRPr>
          </a:p>
          <a:p>
            <a:pPr algn="r">
              <a:defRPr/>
            </a:pPr>
            <a:r>
              <a:rPr lang="en-US" sz="1300" dirty="0">
                <a:solidFill>
                  <a:schemeClr val="tx1"/>
                </a:solidFill>
                <a:latin typeface="Arial" charset="0"/>
                <a:ea typeface="ＭＳ Ｐゴシック" charset="0"/>
                <a:cs typeface="Arial" charset="0"/>
              </a:rPr>
              <a:t>Bay 2</a:t>
            </a:r>
          </a:p>
        </p:txBody>
      </p:sp>
      <p:sp>
        <p:nvSpPr>
          <p:cNvPr id="37" name="Rectangle 36"/>
          <p:cNvSpPr/>
          <p:nvPr/>
        </p:nvSpPr>
        <p:spPr bwMode="auto">
          <a:xfrm>
            <a:off x="2782888" y="2654300"/>
            <a:ext cx="1733550" cy="185738"/>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a:solidFill>
                  <a:schemeClr val="tx1"/>
                </a:solidFill>
                <a:latin typeface="Arial" charset="0"/>
                <a:ea typeface="ＭＳ Ｐゴシック" charset="0"/>
                <a:cs typeface="Arial" charset="0"/>
              </a:rPr>
              <a:t>Partition 1 (Base)</a:t>
            </a:r>
          </a:p>
        </p:txBody>
      </p:sp>
      <p:sp>
        <p:nvSpPr>
          <p:cNvPr id="38" name="Rectangle 37"/>
          <p:cNvSpPr/>
          <p:nvPr/>
        </p:nvSpPr>
        <p:spPr bwMode="auto">
          <a:xfrm>
            <a:off x="2782888" y="2870200"/>
            <a:ext cx="1733550" cy="184150"/>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Feature Upgrade</a:t>
            </a:r>
          </a:p>
        </p:txBody>
      </p:sp>
      <p:sp>
        <p:nvSpPr>
          <p:cNvPr id="39" name="Rectangle 38"/>
          <p:cNvSpPr/>
          <p:nvPr/>
        </p:nvSpPr>
        <p:spPr bwMode="auto">
          <a:xfrm>
            <a:off x="2782888" y="3084513"/>
            <a:ext cx="1733550" cy="185737"/>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a:solidFill>
                  <a:schemeClr val="tx1"/>
                </a:solidFill>
                <a:latin typeface="Arial" charset="0"/>
                <a:ea typeface="ＭＳ Ｐゴシック" charset="0"/>
                <a:cs typeface="Arial" charset="0"/>
              </a:rPr>
              <a:t>Partition 3 (Optional)</a:t>
            </a:r>
          </a:p>
        </p:txBody>
      </p:sp>
      <p:sp>
        <p:nvSpPr>
          <p:cNvPr id="40" name="Rectangle 39"/>
          <p:cNvSpPr/>
          <p:nvPr/>
        </p:nvSpPr>
        <p:spPr bwMode="auto">
          <a:xfrm>
            <a:off x="2782888" y="3300413"/>
            <a:ext cx="1733550" cy="1841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a:solidFill>
                  <a:schemeClr val="tx1"/>
                </a:solidFill>
                <a:latin typeface="Arial" charset="0"/>
                <a:ea typeface="ＭＳ Ｐゴシック" charset="0"/>
                <a:cs typeface="Arial" charset="0"/>
              </a:rPr>
              <a:t>Partition 4 (Optional)</a:t>
            </a:r>
          </a:p>
        </p:txBody>
      </p:sp>
      <p:cxnSp>
        <p:nvCxnSpPr>
          <p:cNvPr id="41" name="Straight Connector 40"/>
          <p:cNvCxnSpPr>
            <a:stCxn id="13" idx="3"/>
            <a:endCxn id="39" idx="1"/>
          </p:cNvCxnSpPr>
          <p:nvPr/>
        </p:nvCxnSpPr>
        <p:spPr bwMode="auto">
          <a:xfrm>
            <a:off x="1982788" y="3176588"/>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76840" name="TextBox 101"/>
          <p:cNvSpPr txBox="1">
            <a:spLocks noChangeArrowheads="1"/>
          </p:cNvSpPr>
          <p:nvPr/>
        </p:nvSpPr>
        <p:spPr bwMode="auto">
          <a:xfrm>
            <a:off x="1890713" y="5913438"/>
            <a:ext cx="9652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500">
                <a:solidFill>
                  <a:srgbClr val="804000"/>
                </a:solidFill>
              </a:rPr>
              <a:t>Midplane</a:t>
            </a:r>
          </a:p>
        </p:txBody>
      </p:sp>
      <p:sp>
        <p:nvSpPr>
          <p:cNvPr id="57" name="Rectangle 56"/>
          <p:cNvSpPr/>
          <p:nvPr/>
        </p:nvSpPr>
        <p:spPr bwMode="auto">
          <a:xfrm>
            <a:off x="2782888" y="1700213"/>
            <a:ext cx="1733550" cy="185737"/>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Base Ports</a:t>
            </a:r>
          </a:p>
        </p:txBody>
      </p:sp>
      <p:sp>
        <p:nvSpPr>
          <p:cNvPr id="58" name="Rectangle 57"/>
          <p:cNvSpPr/>
          <p:nvPr/>
        </p:nvSpPr>
        <p:spPr bwMode="auto">
          <a:xfrm>
            <a:off x="2782888" y="1916113"/>
            <a:ext cx="1733550" cy="184150"/>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Feature on Demand</a:t>
            </a:r>
          </a:p>
        </p:txBody>
      </p:sp>
      <p:sp>
        <p:nvSpPr>
          <p:cNvPr id="59" name="Rectangle 58"/>
          <p:cNvSpPr/>
          <p:nvPr/>
        </p:nvSpPr>
        <p:spPr bwMode="auto">
          <a:xfrm>
            <a:off x="2782888" y="2130425"/>
            <a:ext cx="1733550" cy="185738"/>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60" name="Rectangle 59"/>
          <p:cNvSpPr/>
          <p:nvPr/>
        </p:nvSpPr>
        <p:spPr bwMode="auto">
          <a:xfrm>
            <a:off x="2782888" y="2346325"/>
            <a:ext cx="1733550" cy="1841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61" name="Rectangle 60"/>
          <p:cNvSpPr/>
          <p:nvPr/>
        </p:nvSpPr>
        <p:spPr bwMode="auto">
          <a:xfrm>
            <a:off x="2782888" y="2654300"/>
            <a:ext cx="1733550" cy="185738"/>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Base Ports</a:t>
            </a:r>
          </a:p>
        </p:txBody>
      </p:sp>
      <p:sp>
        <p:nvSpPr>
          <p:cNvPr id="62" name="Rectangle 61"/>
          <p:cNvSpPr/>
          <p:nvPr/>
        </p:nvSpPr>
        <p:spPr bwMode="auto">
          <a:xfrm>
            <a:off x="2782888" y="2870200"/>
            <a:ext cx="1733550" cy="184150"/>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tx1"/>
                </a:solidFill>
                <a:latin typeface="Arial" charset="0"/>
                <a:ea typeface="ＭＳ Ｐゴシック" charset="0"/>
                <a:cs typeface="Arial" charset="0"/>
              </a:rPr>
              <a:t>Feature on Demand</a:t>
            </a:r>
          </a:p>
        </p:txBody>
      </p:sp>
      <p:sp>
        <p:nvSpPr>
          <p:cNvPr id="63" name="Rectangle 62"/>
          <p:cNvSpPr/>
          <p:nvPr/>
        </p:nvSpPr>
        <p:spPr bwMode="auto">
          <a:xfrm>
            <a:off x="2782888" y="3084513"/>
            <a:ext cx="1733550" cy="185737"/>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sp>
        <p:nvSpPr>
          <p:cNvPr id="64" name="Rectangle 63"/>
          <p:cNvSpPr/>
          <p:nvPr/>
        </p:nvSpPr>
        <p:spPr bwMode="auto">
          <a:xfrm>
            <a:off x="2782888" y="3300413"/>
            <a:ext cx="1733550" cy="1841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tx1"/>
              </a:solidFill>
              <a:latin typeface="Arial" charset="0"/>
              <a:ea typeface="ＭＳ Ｐゴシック" charset="0"/>
              <a:cs typeface="Arial" charset="0"/>
            </a:endParaRPr>
          </a:p>
        </p:txBody>
      </p:sp>
      <p:cxnSp>
        <p:nvCxnSpPr>
          <p:cNvPr id="77" name="Straight Connector 76"/>
          <p:cNvCxnSpPr>
            <a:endCxn id="64" idx="1"/>
          </p:cNvCxnSpPr>
          <p:nvPr/>
        </p:nvCxnSpPr>
        <p:spPr bwMode="auto">
          <a:xfrm>
            <a:off x="1990725" y="3386138"/>
            <a:ext cx="792163" cy="635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78" name="Rectangle 77"/>
          <p:cNvSpPr/>
          <p:nvPr/>
        </p:nvSpPr>
        <p:spPr bwMode="auto">
          <a:xfrm>
            <a:off x="795338" y="1700213"/>
            <a:ext cx="1187450" cy="1828800"/>
          </a:xfrm>
          <a:prstGeom prst="rect">
            <a:avLst/>
          </a:prstGeom>
          <a:solidFill>
            <a:schemeClr val="bg1"/>
          </a:solidFill>
          <a:ln w="19050">
            <a:solidFill>
              <a:schemeClr val="accent6"/>
            </a:solidFill>
          </a:ln>
        </p:spPr>
        <p:style>
          <a:lnRef idx="1">
            <a:schemeClr val="accent1"/>
          </a:lnRef>
          <a:fillRef idx="3">
            <a:schemeClr val="accent1"/>
          </a:fillRef>
          <a:effectRef idx="2">
            <a:schemeClr val="accent1"/>
          </a:effectRef>
          <a:fontRef idx="minor">
            <a:schemeClr val="lt1"/>
          </a:fontRef>
        </p:style>
        <p:txBody>
          <a:bodyPr lIns="182880" anchor="b"/>
          <a:lstStyle/>
          <a:p>
            <a:pPr algn="ctr">
              <a:lnSpc>
                <a:spcPct val="90000"/>
              </a:lnSpc>
              <a:defRPr/>
            </a:pPr>
            <a:r>
              <a:rPr lang="en-US" sz="1100" b="1" dirty="0">
                <a:solidFill>
                  <a:schemeClr val="accent6"/>
                </a:solidFill>
                <a:latin typeface="Arial" charset="0"/>
                <a:ea typeface="ＭＳ Ｐゴシック" charset="0"/>
                <a:cs typeface="Arial" charset="0"/>
              </a:rPr>
              <a:t>CN4054</a:t>
            </a:r>
          </a:p>
        </p:txBody>
      </p:sp>
      <p:cxnSp>
        <p:nvCxnSpPr>
          <p:cNvPr id="84" name="Elbow Connector 83"/>
          <p:cNvCxnSpPr>
            <a:stCxn id="4" idx="3"/>
            <a:endCxn id="17" idx="1"/>
          </p:cNvCxnSpPr>
          <p:nvPr/>
        </p:nvCxnSpPr>
        <p:spPr bwMode="auto">
          <a:xfrm flipV="1">
            <a:off x="1628775" y="1793875"/>
            <a:ext cx="280988" cy="363538"/>
          </a:xfrm>
          <a:prstGeom prst="bentConnector3">
            <a:avLst>
              <a:gd name="adj1" fmla="val 50000"/>
            </a:avLst>
          </a:prstGeom>
          <a:ln>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85" name="Elbow Connector 84"/>
          <p:cNvCxnSpPr>
            <a:stCxn id="5" idx="3"/>
            <a:endCxn id="21" idx="1"/>
          </p:cNvCxnSpPr>
          <p:nvPr/>
        </p:nvCxnSpPr>
        <p:spPr bwMode="auto">
          <a:xfrm>
            <a:off x="1628775" y="2298700"/>
            <a:ext cx="280988" cy="449263"/>
          </a:xfrm>
          <a:prstGeom prst="bentConnector3">
            <a:avLst>
              <a:gd name="adj1" fmla="val 50000"/>
            </a:avLst>
          </a:prstGeom>
          <a:ln>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86" name="Elbow Connector 85"/>
          <p:cNvCxnSpPr>
            <a:stCxn id="6" idx="3"/>
            <a:endCxn id="18" idx="1"/>
          </p:cNvCxnSpPr>
          <p:nvPr/>
        </p:nvCxnSpPr>
        <p:spPr bwMode="auto">
          <a:xfrm flipV="1">
            <a:off x="1628775" y="2008188"/>
            <a:ext cx="280988" cy="812800"/>
          </a:xfrm>
          <a:prstGeom prst="bentConnector3">
            <a:avLst>
              <a:gd name="adj1" fmla="val 82204"/>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7" name="Straight Connector 86"/>
          <p:cNvCxnSpPr>
            <a:stCxn id="17" idx="1"/>
            <a:endCxn id="30" idx="1"/>
          </p:cNvCxnSpPr>
          <p:nvPr/>
        </p:nvCxnSpPr>
        <p:spPr bwMode="auto">
          <a:xfrm>
            <a:off x="1909763" y="1793875"/>
            <a:ext cx="873125" cy="0"/>
          </a:xfrm>
          <a:prstGeom prst="line">
            <a:avLst/>
          </a:prstGeom>
          <a:ln w="25400">
            <a:solidFill>
              <a:schemeClr val="accent6"/>
            </a:solidFill>
            <a:prstDash val="solid"/>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a:stCxn id="18" idx="1"/>
            <a:endCxn id="31" idx="1"/>
          </p:cNvCxnSpPr>
          <p:nvPr/>
        </p:nvCxnSpPr>
        <p:spPr bwMode="auto">
          <a:xfrm flipV="1">
            <a:off x="1909763" y="2008188"/>
            <a:ext cx="873125" cy="0"/>
          </a:xfrm>
          <a:prstGeom prst="line">
            <a:avLst/>
          </a:prstGeom>
          <a:ln w="25400">
            <a:solidFill>
              <a:srgbClr val="FF0000"/>
            </a:solidFill>
            <a:prstDash val="solid"/>
          </a:ln>
        </p:spPr>
        <p:style>
          <a:lnRef idx="2">
            <a:schemeClr val="accent1"/>
          </a:lnRef>
          <a:fillRef idx="0">
            <a:schemeClr val="accent1"/>
          </a:fillRef>
          <a:effectRef idx="1">
            <a:schemeClr val="accent1"/>
          </a:effectRef>
          <a:fontRef idx="minor">
            <a:schemeClr val="tx1"/>
          </a:fontRef>
        </p:style>
      </p:cxnSp>
      <p:cxnSp>
        <p:nvCxnSpPr>
          <p:cNvPr id="89" name="Straight Connector 88"/>
          <p:cNvCxnSpPr>
            <a:stCxn id="21" idx="1"/>
            <a:endCxn id="37" idx="1"/>
          </p:cNvCxnSpPr>
          <p:nvPr/>
        </p:nvCxnSpPr>
        <p:spPr bwMode="auto">
          <a:xfrm>
            <a:off x="1909763" y="2747963"/>
            <a:ext cx="873125" cy="0"/>
          </a:xfrm>
          <a:prstGeom prst="line">
            <a:avLst/>
          </a:prstGeom>
          <a:ln w="25400">
            <a:solidFill>
              <a:schemeClr val="accent6"/>
            </a:solidFill>
            <a:prstDash val="solid"/>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a:stCxn id="10" idx="3"/>
            <a:endCxn id="38" idx="1"/>
          </p:cNvCxnSpPr>
          <p:nvPr/>
        </p:nvCxnSpPr>
        <p:spPr bwMode="auto">
          <a:xfrm flipV="1">
            <a:off x="1628775" y="2962275"/>
            <a:ext cx="1154113" cy="1588"/>
          </a:xfrm>
          <a:prstGeom prst="line">
            <a:avLst/>
          </a:prstGeom>
          <a:ln w="25400">
            <a:solidFill>
              <a:srgbClr val="FF0000"/>
            </a:solidFill>
            <a:prstDash val="solid"/>
          </a:ln>
        </p:spPr>
        <p:style>
          <a:lnRef idx="2">
            <a:schemeClr val="accent1"/>
          </a:lnRef>
          <a:fillRef idx="0">
            <a:schemeClr val="accent1"/>
          </a:fillRef>
          <a:effectRef idx="1">
            <a:schemeClr val="accent1"/>
          </a:effectRef>
          <a:fontRef idx="minor">
            <a:schemeClr val="tx1"/>
          </a:fontRef>
        </p:style>
      </p:cxnSp>
      <p:sp>
        <p:nvSpPr>
          <p:cNvPr id="91" name="Rectangle 90"/>
          <p:cNvSpPr/>
          <p:nvPr/>
        </p:nvSpPr>
        <p:spPr bwMode="auto">
          <a:xfrm>
            <a:off x="1143000" y="2016125"/>
            <a:ext cx="492125" cy="428625"/>
          </a:xfrm>
          <a:prstGeom prst="rect">
            <a:avLst/>
          </a:prstGeom>
          <a:solidFill>
            <a:srgbClr val="E6F6B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rIns="0" anchor="ctr"/>
          <a:lstStyle/>
          <a:p>
            <a:pPr algn="ctr">
              <a:defRPr/>
            </a:pPr>
            <a:endParaRPr lang="en-US" sz="20000" b="1" dirty="0">
              <a:solidFill>
                <a:schemeClr val="tx1"/>
              </a:solidFill>
              <a:latin typeface="Arial" charset="0"/>
              <a:ea typeface="ＭＳ Ｐゴシック" charset="0"/>
              <a:cs typeface="Arial" charset="0"/>
            </a:endParaRPr>
          </a:p>
        </p:txBody>
      </p:sp>
      <p:sp>
        <p:nvSpPr>
          <p:cNvPr id="92" name="Rectangle 91"/>
          <p:cNvSpPr/>
          <p:nvPr/>
        </p:nvSpPr>
        <p:spPr bwMode="auto">
          <a:xfrm>
            <a:off x="1143000" y="2679700"/>
            <a:ext cx="492125" cy="428625"/>
          </a:xfrm>
          <a:prstGeom prst="rect">
            <a:avLst/>
          </a:prstGeom>
          <a:solidFill>
            <a:srgbClr val="E6F6B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rIns="0" anchor="ctr"/>
          <a:lstStyle/>
          <a:p>
            <a:pPr algn="ctr">
              <a:defRPr/>
            </a:pPr>
            <a:endParaRPr lang="en-US" sz="1100" b="1" dirty="0">
              <a:solidFill>
                <a:schemeClr val="tx1"/>
              </a:solidFill>
              <a:latin typeface="Arial" charset="0"/>
              <a:ea typeface="ＭＳ Ｐゴシック" charset="0"/>
              <a:cs typeface="Arial" charset="0"/>
            </a:endParaRPr>
          </a:p>
        </p:txBody>
      </p:sp>
      <p:sp>
        <p:nvSpPr>
          <p:cNvPr id="43" name="Rectangle 42"/>
          <p:cNvSpPr/>
          <p:nvPr/>
        </p:nvSpPr>
        <p:spPr bwMode="auto">
          <a:xfrm>
            <a:off x="1555750" y="413702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44" name="Rectangle 43"/>
          <p:cNvSpPr/>
          <p:nvPr/>
        </p:nvSpPr>
        <p:spPr bwMode="auto">
          <a:xfrm>
            <a:off x="1555750" y="427831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chemeClr val="tx1"/>
              </a:solidFill>
              <a:latin typeface="Arial" charset="0"/>
              <a:ea typeface="ＭＳ Ｐゴシック" charset="0"/>
              <a:cs typeface="Arial" charset="0"/>
            </a:endParaRPr>
          </a:p>
        </p:txBody>
      </p:sp>
      <p:sp>
        <p:nvSpPr>
          <p:cNvPr id="45" name="Rectangle 44"/>
          <p:cNvSpPr/>
          <p:nvPr/>
        </p:nvSpPr>
        <p:spPr bwMode="auto">
          <a:xfrm>
            <a:off x="2782888" y="3679825"/>
            <a:ext cx="2554287" cy="906463"/>
          </a:xfrm>
          <a:prstGeom prst="rect">
            <a:avLst/>
          </a:prstGeom>
          <a:solidFill>
            <a:srgbClr val="E6F6B8"/>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r">
              <a:defRPr/>
            </a:pPr>
            <a:r>
              <a:rPr lang="en-US" sz="1300" dirty="0">
                <a:solidFill>
                  <a:schemeClr val="bg1">
                    <a:lumMod val="50000"/>
                  </a:schemeClr>
                </a:solidFill>
                <a:latin typeface="Arial" charset="0"/>
                <a:ea typeface="ＭＳ Ｐゴシック" charset="0"/>
                <a:cs typeface="Arial" charset="0"/>
              </a:rPr>
              <a:t>I/O</a:t>
            </a:r>
          </a:p>
          <a:p>
            <a:pPr algn="r">
              <a:defRPr/>
            </a:pPr>
            <a:r>
              <a:rPr lang="en-US" sz="1300" dirty="0">
                <a:solidFill>
                  <a:schemeClr val="bg1">
                    <a:lumMod val="50000"/>
                  </a:schemeClr>
                </a:solidFill>
                <a:latin typeface="Arial" charset="0"/>
                <a:ea typeface="ＭＳ Ｐゴシック" charset="0"/>
                <a:cs typeface="Arial" charset="0"/>
              </a:rPr>
              <a:t>Bay 3</a:t>
            </a:r>
          </a:p>
        </p:txBody>
      </p:sp>
      <p:sp>
        <p:nvSpPr>
          <p:cNvPr id="46" name="Rectangle 45"/>
          <p:cNvSpPr/>
          <p:nvPr/>
        </p:nvSpPr>
        <p:spPr bwMode="auto">
          <a:xfrm>
            <a:off x="2782888" y="3717925"/>
            <a:ext cx="1733550" cy="185738"/>
          </a:xfrm>
          <a:prstGeom prst="rect">
            <a:avLst/>
          </a:prstGeom>
          <a:solidFill>
            <a:schemeClr val="bg1"/>
          </a:solidFill>
          <a:ln w="63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bg1">
                    <a:lumMod val="50000"/>
                  </a:schemeClr>
                </a:solidFill>
                <a:latin typeface="Arial" charset="0"/>
                <a:ea typeface="ＭＳ Ｐゴシック" charset="0"/>
                <a:cs typeface="Arial" charset="0"/>
              </a:rPr>
              <a:t>Base Ports</a:t>
            </a:r>
          </a:p>
        </p:txBody>
      </p:sp>
      <p:sp>
        <p:nvSpPr>
          <p:cNvPr id="47" name="Rectangle 46"/>
          <p:cNvSpPr/>
          <p:nvPr/>
        </p:nvSpPr>
        <p:spPr bwMode="auto">
          <a:xfrm>
            <a:off x="2782888" y="3933825"/>
            <a:ext cx="1733550" cy="184150"/>
          </a:xfrm>
          <a:prstGeom prst="rect">
            <a:avLst/>
          </a:prstGeom>
          <a:solidFill>
            <a:schemeClr val="bg1"/>
          </a:solidFill>
          <a:ln w="63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bg1">
                  <a:lumMod val="50000"/>
                </a:schemeClr>
              </a:solidFill>
              <a:latin typeface="Arial" charset="0"/>
              <a:ea typeface="ＭＳ Ｐゴシック" charset="0"/>
              <a:cs typeface="Arial" charset="0"/>
            </a:endParaRPr>
          </a:p>
        </p:txBody>
      </p:sp>
      <p:sp>
        <p:nvSpPr>
          <p:cNvPr id="48" name="Rectangle 47"/>
          <p:cNvSpPr/>
          <p:nvPr/>
        </p:nvSpPr>
        <p:spPr bwMode="auto">
          <a:xfrm>
            <a:off x="2782888" y="4148138"/>
            <a:ext cx="1733550" cy="185737"/>
          </a:xfrm>
          <a:prstGeom prst="rect">
            <a:avLst/>
          </a:prstGeom>
          <a:solidFill>
            <a:schemeClr val="bg1"/>
          </a:solidFill>
          <a:ln w="63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bg1">
                  <a:lumMod val="50000"/>
                </a:schemeClr>
              </a:solidFill>
              <a:latin typeface="Arial" charset="0"/>
              <a:ea typeface="ＭＳ Ｐゴシック" charset="0"/>
              <a:cs typeface="Arial" charset="0"/>
            </a:endParaRPr>
          </a:p>
        </p:txBody>
      </p:sp>
      <p:sp>
        <p:nvSpPr>
          <p:cNvPr id="49" name="Rectangle 48"/>
          <p:cNvSpPr/>
          <p:nvPr/>
        </p:nvSpPr>
        <p:spPr bwMode="auto">
          <a:xfrm>
            <a:off x="2782888" y="4364038"/>
            <a:ext cx="1733550" cy="184150"/>
          </a:xfrm>
          <a:prstGeom prst="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bg1">
                  <a:lumMod val="50000"/>
                </a:schemeClr>
              </a:solidFill>
              <a:latin typeface="Arial" charset="0"/>
              <a:ea typeface="ＭＳ Ｐゴシック" charset="0"/>
              <a:cs typeface="Arial" charset="0"/>
            </a:endParaRPr>
          </a:p>
        </p:txBody>
      </p:sp>
      <p:cxnSp>
        <p:nvCxnSpPr>
          <p:cNvPr id="50" name="Straight Connector 49"/>
          <p:cNvCxnSpPr>
            <a:stCxn id="67" idx="3"/>
            <a:endCxn id="48" idx="1"/>
          </p:cNvCxnSpPr>
          <p:nvPr/>
        </p:nvCxnSpPr>
        <p:spPr bwMode="auto">
          <a:xfrm>
            <a:off x="1982788" y="4241800"/>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a:stCxn id="68" idx="3"/>
            <a:endCxn id="49" idx="1"/>
          </p:cNvCxnSpPr>
          <p:nvPr/>
        </p:nvCxnSpPr>
        <p:spPr bwMode="auto">
          <a:xfrm>
            <a:off x="1982788" y="4456113"/>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52" name="Rectangle 51"/>
          <p:cNvSpPr/>
          <p:nvPr/>
        </p:nvSpPr>
        <p:spPr bwMode="auto">
          <a:xfrm>
            <a:off x="2782888" y="4633913"/>
            <a:ext cx="2554287" cy="906462"/>
          </a:xfrm>
          <a:prstGeom prst="rect">
            <a:avLst/>
          </a:prstGeom>
          <a:solidFill>
            <a:srgbClr val="E6F6B8"/>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r">
              <a:defRPr/>
            </a:pPr>
            <a:r>
              <a:rPr lang="en-US" sz="1300" dirty="0">
                <a:solidFill>
                  <a:schemeClr val="bg1">
                    <a:lumMod val="50000"/>
                  </a:schemeClr>
                </a:solidFill>
                <a:latin typeface="Arial" charset="0"/>
                <a:ea typeface="ＭＳ Ｐゴシック" charset="0"/>
                <a:cs typeface="Arial" charset="0"/>
              </a:rPr>
              <a:t>I/O</a:t>
            </a:r>
          </a:p>
          <a:p>
            <a:pPr algn="r">
              <a:defRPr/>
            </a:pPr>
            <a:r>
              <a:rPr lang="en-US" sz="1300" dirty="0">
                <a:solidFill>
                  <a:schemeClr val="bg1">
                    <a:lumMod val="50000"/>
                  </a:schemeClr>
                </a:solidFill>
                <a:latin typeface="Arial" charset="0"/>
                <a:ea typeface="ＭＳ Ｐゴシック" charset="0"/>
                <a:cs typeface="Arial" charset="0"/>
              </a:rPr>
              <a:t>Bay 4</a:t>
            </a:r>
          </a:p>
        </p:txBody>
      </p:sp>
      <p:sp>
        <p:nvSpPr>
          <p:cNvPr id="53" name="Rectangle 52"/>
          <p:cNvSpPr/>
          <p:nvPr/>
        </p:nvSpPr>
        <p:spPr bwMode="auto">
          <a:xfrm>
            <a:off x="2782888" y="4672013"/>
            <a:ext cx="1733550" cy="185737"/>
          </a:xfrm>
          <a:prstGeom prst="rect">
            <a:avLst/>
          </a:prstGeom>
          <a:solidFill>
            <a:schemeClr val="bg1"/>
          </a:solidFill>
          <a:ln w="63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r>
              <a:rPr lang="en-US" sz="1200" dirty="0">
                <a:solidFill>
                  <a:schemeClr val="bg1">
                    <a:lumMod val="50000"/>
                  </a:schemeClr>
                </a:solidFill>
                <a:latin typeface="Arial" charset="0"/>
                <a:ea typeface="ＭＳ Ｐゴシック" charset="0"/>
                <a:cs typeface="Arial" charset="0"/>
              </a:rPr>
              <a:t>Base Ports</a:t>
            </a:r>
          </a:p>
        </p:txBody>
      </p:sp>
      <p:sp>
        <p:nvSpPr>
          <p:cNvPr id="54" name="Rectangle 53"/>
          <p:cNvSpPr/>
          <p:nvPr/>
        </p:nvSpPr>
        <p:spPr bwMode="auto">
          <a:xfrm>
            <a:off x="2782888" y="4887913"/>
            <a:ext cx="1733550" cy="184150"/>
          </a:xfrm>
          <a:prstGeom prst="rect">
            <a:avLst/>
          </a:prstGeom>
          <a:solidFill>
            <a:schemeClr val="bg1"/>
          </a:solidFill>
          <a:ln w="63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bg1">
                  <a:lumMod val="50000"/>
                </a:schemeClr>
              </a:solidFill>
              <a:latin typeface="Arial" charset="0"/>
              <a:ea typeface="ＭＳ Ｐゴシック" charset="0"/>
              <a:cs typeface="Arial" charset="0"/>
            </a:endParaRPr>
          </a:p>
        </p:txBody>
      </p:sp>
      <p:sp>
        <p:nvSpPr>
          <p:cNvPr id="55" name="Rectangle 54"/>
          <p:cNvSpPr/>
          <p:nvPr/>
        </p:nvSpPr>
        <p:spPr bwMode="auto">
          <a:xfrm>
            <a:off x="2782888" y="5102225"/>
            <a:ext cx="1733550" cy="185738"/>
          </a:xfrm>
          <a:prstGeom prst="rect">
            <a:avLst/>
          </a:prstGeom>
          <a:solidFill>
            <a:schemeClr val="bg1"/>
          </a:solidFill>
          <a:ln w="63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bg1">
                  <a:lumMod val="50000"/>
                </a:schemeClr>
              </a:solidFill>
              <a:latin typeface="Arial" charset="0"/>
              <a:ea typeface="ＭＳ Ｐゴシック" charset="0"/>
              <a:cs typeface="Arial" charset="0"/>
            </a:endParaRPr>
          </a:p>
        </p:txBody>
      </p:sp>
      <p:sp>
        <p:nvSpPr>
          <p:cNvPr id="56" name="Rectangle 55"/>
          <p:cNvSpPr/>
          <p:nvPr/>
        </p:nvSpPr>
        <p:spPr bwMode="auto">
          <a:xfrm>
            <a:off x="2782888" y="5318125"/>
            <a:ext cx="1733550" cy="184150"/>
          </a:xfrm>
          <a:prstGeom prst="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tIns="0" rIns="0" bIns="0" anchor="ctr"/>
          <a:lstStyle/>
          <a:p>
            <a:pPr>
              <a:defRPr/>
            </a:pPr>
            <a:endParaRPr lang="en-US" sz="1200" dirty="0">
              <a:solidFill>
                <a:schemeClr val="bg1">
                  <a:lumMod val="50000"/>
                </a:schemeClr>
              </a:solidFill>
              <a:latin typeface="Arial" charset="0"/>
              <a:ea typeface="ＭＳ Ｐゴシック" charset="0"/>
              <a:cs typeface="Arial" charset="0"/>
            </a:endParaRPr>
          </a:p>
        </p:txBody>
      </p:sp>
      <p:sp>
        <p:nvSpPr>
          <p:cNvPr id="65" name="Rectangle 64"/>
          <p:cNvSpPr/>
          <p:nvPr/>
        </p:nvSpPr>
        <p:spPr bwMode="auto">
          <a:xfrm>
            <a:off x="1909763" y="3773488"/>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66" name="Rectangle 65"/>
          <p:cNvSpPr/>
          <p:nvPr/>
        </p:nvSpPr>
        <p:spPr bwMode="auto">
          <a:xfrm>
            <a:off x="1909763" y="3989388"/>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67" name="Rectangle 66"/>
          <p:cNvSpPr/>
          <p:nvPr/>
        </p:nvSpPr>
        <p:spPr bwMode="auto">
          <a:xfrm>
            <a:off x="1909763" y="4203700"/>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68" name="Rectangle 67"/>
          <p:cNvSpPr/>
          <p:nvPr/>
        </p:nvSpPr>
        <p:spPr bwMode="auto">
          <a:xfrm>
            <a:off x="1909763" y="4419600"/>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69" name="Rectangle 68"/>
          <p:cNvSpPr/>
          <p:nvPr/>
        </p:nvSpPr>
        <p:spPr bwMode="auto">
          <a:xfrm>
            <a:off x="1909763" y="4727575"/>
            <a:ext cx="73025" cy="7461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cxnSp>
        <p:nvCxnSpPr>
          <p:cNvPr id="70" name="Straight Connector 69"/>
          <p:cNvCxnSpPr>
            <a:endCxn id="47" idx="1"/>
          </p:cNvCxnSpPr>
          <p:nvPr/>
        </p:nvCxnSpPr>
        <p:spPr bwMode="auto">
          <a:xfrm>
            <a:off x="1990725" y="4014788"/>
            <a:ext cx="792163" cy="11112"/>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a:stCxn id="73" idx="3"/>
            <a:endCxn id="55" idx="1"/>
          </p:cNvCxnSpPr>
          <p:nvPr/>
        </p:nvCxnSpPr>
        <p:spPr bwMode="auto">
          <a:xfrm>
            <a:off x="1982788" y="5194300"/>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72" name="Rectangle 71"/>
          <p:cNvSpPr/>
          <p:nvPr/>
        </p:nvSpPr>
        <p:spPr bwMode="auto">
          <a:xfrm>
            <a:off x="1909763" y="4943475"/>
            <a:ext cx="73025" cy="7302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73" name="Rectangle 72"/>
          <p:cNvSpPr/>
          <p:nvPr/>
        </p:nvSpPr>
        <p:spPr bwMode="auto">
          <a:xfrm>
            <a:off x="1909763" y="5157788"/>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cxnSp>
        <p:nvCxnSpPr>
          <p:cNvPr id="74" name="Straight Connector 73"/>
          <p:cNvCxnSpPr>
            <a:stCxn id="72" idx="3"/>
            <a:endCxn id="54" idx="1"/>
          </p:cNvCxnSpPr>
          <p:nvPr/>
        </p:nvCxnSpPr>
        <p:spPr bwMode="auto">
          <a:xfrm flipV="1">
            <a:off x="1982788" y="4979988"/>
            <a:ext cx="800100" cy="0"/>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a:stCxn id="76" idx="3"/>
            <a:endCxn id="56" idx="1"/>
          </p:cNvCxnSpPr>
          <p:nvPr/>
        </p:nvCxnSpPr>
        <p:spPr bwMode="auto">
          <a:xfrm flipV="1">
            <a:off x="1982788" y="5410200"/>
            <a:ext cx="800100" cy="15875"/>
          </a:xfrm>
          <a:prstGeom prst="line">
            <a:avLst/>
          </a:prstGeom>
          <a:ln w="127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76" name="Rectangle 75"/>
          <p:cNvSpPr/>
          <p:nvPr/>
        </p:nvSpPr>
        <p:spPr bwMode="auto">
          <a:xfrm>
            <a:off x="1909763" y="5389563"/>
            <a:ext cx="73025" cy="7461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latin typeface="Arial" charset="0"/>
              <a:ea typeface="ＭＳ Ｐゴシック" charset="0"/>
              <a:cs typeface="Arial" charset="0"/>
            </a:endParaRPr>
          </a:p>
        </p:txBody>
      </p:sp>
      <p:sp>
        <p:nvSpPr>
          <p:cNvPr id="79" name="Rectangle 78"/>
          <p:cNvSpPr/>
          <p:nvPr/>
        </p:nvSpPr>
        <p:spPr bwMode="auto">
          <a:xfrm>
            <a:off x="795338" y="3719513"/>
            <a:ext cx="1187450" cy="1828800"/>
          </a:xfrm>
          <a:prstGeom prst="rect">
            <a:avLst/>
          </a:prstGeom>
          <a:solidFill>
            <a:schemeClr val="bg1"/>
          </a:solidFill>
          <a:ln w="15875">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lIns="182880" anchor="b"/>
          <a:lstStyle/>
          <a:p>
            <a:pPr algn="ctr">
              <a:lnSpc>
                <a:spcPct val="90000"/>
              </a:lnSpc>
              <a:defRPr/>
            </a:pPr>
            <a:r>
              <a:rPr lang="en-US" sz="1100" b="1" dirty="0">
                <a:solidFill>
                  <a:schemeClr val="bg1">
                    <a:lumMod val="65000"/>
                  </a:schemeClr>
                </a:solidFill>
                <a:latin typeface="Arial" charset="0"/>
                <a:ea typeface="ＭＳ Ｐゴシック" charset="0"/>
                <a:cs typeface="Arial" charset="0"/>
              </a:rPr>
              <a:t>Dual-Port</a:t>
            </a:r>
          </a:p>
          <a:p>
            <a:pPr algn="ctr">
              <a:lnSpc>
                <a:spcPct val="90000"/>
              </a:lnSpc>
              <a:defRPr/>
            </a:pPr>
            <a:r>
              <a:rPr lang="en-US" sz="1100" b="1" dirty="0">
                <a:solidFill>
                  <a:schemeClr val="bg1">
                    <a:lumMod val="65000"/>
                  </a:schemeClr>
                </a:solidFill>
                <a:latin typeface="Arial" charset="0"/>
                <a:ea typeface="ＭＳ Ｐゴシック" charset="0"/>
                <a:cs typeface="Arial" charset="0"/>
              </a:rPr>
              <a:t>FC</a:t>
            </a:r>
          </a:p>
        </p:txBody>
      </p:sp>
      <p:cxnSp>
        <p:nvCxnSpPr>
          <p:cNvPr id="80" name="Straight Connector 79"/>
          <p:cNvCxnSpPr>
            <a:stCxn id="65" idx="1"/>
            <a:endCxn id="46" idx="1"/>
          </p:cNvCxnSpPr>
          <p:nvPr/>
        </p:nvCxnSpPr>
        <p:spPr bwMode="auto">
          <a:xfrm>
            <a:off x="1909763" y="3811588"/>
            <a:ext cx="873125" cy="0"/>
          </a:xfrm>
          <a:prstGeom prst="line">
            <a:avLst/>
          </a:prstGeom>
          <a:ln w="25400">
            <a:solidFill>
              <a:schemeClr val="accent5">
                <a:lumMod val="50000"/>
                <a:alpha val="4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a:stCxn id="69" idx="1"/>
            <a:endCxn id="53" idx="1"/>
          </p:cNvCxnSpPr>
          <p:nvPr/>
        </p:nvCxnSpPr>
        <p:spPr bwMode="auto">
          <a:xfrm>
            <a:off x="1909763" y="4765675"/>
            <a:ext cx="873125" cy="0"/>
          </a:xfrm>
          <a:prstGeom prst="line">
            <a:avLst/>
          </a:prstGeom>
          <a:ln w="25400">
            <a:solidFill>
              <a:schemeClr val="accent5">
                <a:lumMod val="50000"/>
                <a:alpha val="4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82" name="Elbow Connector 81"/>
          <p:cNvCxnSpPr>
            <a:stCxn id="43" idx="3"/>
            <a:endCxn id="65" idx="1"/>
          </p:cNvCxnSpPr>
          <p:nvPr/>
        </p:nvCxnSpPr>
        <p:spPr bwMode="auto">
          <a:xfrm flipV="1">
            <a:off x="1628775" y="3811588"/>
            <a:ext cx="280988" cy="363537"/>
          </a:xfrm>
          <a:prstGeom prst="bentConnector3">
            <a:avLst>
              <a:gd name="adj1" fmla="val 50000"/>
            </a:avLst>
          </a:prstGeom>
          <a:ln>
            <a:solidFill>
              <a:schemeClr val="accent5">
                <a:lumMod val="5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83" name="Elbow Connector 82"/>
          <p:cNvCxnSpPr>
            <a:stCxn id="44" idx="3"/>
            <a:endCxn id="69" idx="1"/>
          </p:cNvCxnSpPr>
          <p:nvPr/>
        </p:nvCxnSpPr>
        <p:spPr bwMode="auto">
          <a:xfrm>
            <a:off x="1628775" y="4316413"/>
            <a:ext cx="280988" cy="449262"/>
          </a:xfrm>
          <a:prstGeom prst="bentConnector3">
            <a:avLst>
              <a:gd name="adj1" fmla="val 50000"/>
            </a:avLst>
          </a:prstGeom>
          <a:ln>
            <a:solidFill>
              <a:schemeClr val="accent5">
                <a:lumMod val="50000"/>
                <a:alpha val="40000"/>
              </a:schemeClr>
            </a:solidFill>
          </a:ln>
        </p:spPr>
        <p:style>
          <a:lnRef idx="2">
            <a:schemeClr val="accent1"/>
          </a:lnRef>
          <a:fillRef idx="0">
            <a:schemeClr val="accent1"/>
          </a:fillRef>
          <a:effectRef idx="1">
            <a:schemeClr val="accent1"/>
          </a:effectRef>
          <a:fontRef idx="minor">
            <a:schemeClr val="tx1"/>
          </a:fontRef>
        </p:style>
      </p:cxnSp>
      <p:sp>
        <p:nvSpPr>
          <p:cNvPr id="93" name="Rectangle 92"/>
          <p:cNvSpPr/>
          <p:nvPr/>
        </p:nvSpPr>
        <p:spPr bwMode="auto">
          <a:xfrm>
            <a:off x="1158875" y="4033838"/>
            <a:ext cx="460375" cy="412750"/>
          </a:xfrm>
          <a:prstGeom prst="rect">
            <a:avLst/>
          </a:prstGeom>
          <a:solidFill>
            <a:srgbClr val="E6F6B8"/>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lIns="0" rIns="0" anchor="ctr"/>
          <a:lstStyle/>
          <a:p>
            <a:pPr algn="ctr">
              <a:defRPr/>
            </a:pPr>
            <a:endParaRPr lang="en-US" sz="1100" b="1" dirty="0">
              <a:solidFill>
                <a:schemeClr val="tx1"/>
              </a:solidFill>
              <a:latin typeface="Arial" charset="0"/>
              <a:ea typeface="ＭＳ Ｐゴシック" charset="0"/>
              <a:cs typeface="Arial" charset="0"/>
            </a:endParaRPr>
          </a:p>
        </p:txBody>
      </p:sp>
      <p:sp>
        <p:nvSpPr>
          <p:cNvPr id="94" name="Content Placeholder 157"/>
          <p:cNvSpPr txBox="1">
            <a:spLocks/>
          </p:cNvSpPr>
          <p:nvPr/>
        </p:nvSpPr>
        <p:spPr bwMode="auto">
          <a:xfrm>
            <a:off x="5727700" y="1722438"/>
            <a:ext cx="3124200" cy="387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eaLnBrk="0" hangingPunct="0">
              <a:defRPr sz="2400">
                <a:solidFill>
                  <a:schemeClr val="tx1"/>
                </a:solidFill>
                <a:latin typeface="Arial" charset="0"/>
                <a:ea typeface="ＭＳ Ｐゴシック" charset="0"/>
                <a:cs typeface="ＭＳ Ｐゴシック" charset="0"/>
              </a:defRPr>
            </a:lvl1pPr>
            <a:lvl2pPr marL="511175" indent="-161925"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nSpc>
                <a:spcPct val="90000"/>
              </a:lnSpc>
              <a:spcBef>
                <a:spcPct val="10000"/>
              </a:spcBef>
              <a:spcAft>
                <a:spcPct val="20000"/>
              </a:spcAft>
              <a:buClr>
                <a:schemeClr val="tx1"/>
              </a:buClr>
              <a:buFont typeface="Wingdings" charset="0"/>
              <a:buChar char="§"/>
              <a:defRPr/>
            </a:pPr>
            <a:r>
              <a:rPr lang="en-US" sz="1600" dirty="0" smtClean="0">
                <a:cs typeface="Arial" charset="0"/>
              </a:rPr>
              <a:t>Each of the (4) 10 Gb links can provide up to 4 vNICs</a:t>
            </a:r>
          </a:p>
          <a:p>
            <a:pPr lvl="1">
              <a:lnSpc>
                <a:spcPct val="80000"/>
              </a:lnSpc>
              <a:spcBef>
                <a:spcPct val="10000"/>
              </a:spcBef>
              <a:spcAft>
                <a:spcPct val="20000"/>
              </a:spcAft>
              <a:buClr>
                <a:schemeClr val="tx1"/>
              </a:buClr>
              <a:buFont typeface="Wingdings" charset="0"/>
              <a:buChar char="§"/>
              <a:defRPr/>
            </a:pPr>
            <a:r>
              <a:rPr lang="en-US" sz="1600" dirty="0" smtClean="0">
                <a:cs typeface="Arial" charset="0"/>
              </a:rPr>
              <a:t>0 – 10 Gb each</a:t>
            </a:r>
          </a:p>
          <a:p>
            <a:pPr lvl="1">
              <a:lnSpc>
                <a:spcPct val="80000"/>
              </a:lnSpc>
              <a:spcBef>
                <a:spcPct val="10000"/>
              </a:spcBef>
              <a:spcAft>
                <a:spcPct val="20000"/>
              </a:spcAft>
              <a:buClr>
                <a:schemeClr val="tx1"/>
              </a:buClr>
              <a:buFont typeface="Wingdings" charset="0"/>
              <a:buChar char="§"/>
              <a:defRPr/>
            </a:pPr>
            <a:r>
              <a:rPr lang="en-US" sz="1600" dirty="0" smtClean="0">
                <a:cs typeface="Arial" charset="0"/>
              </a:rPr>
              <a:t>100 Mb increments</a:t>
            </a:r>
          </a:p>
          <a:p>
            <a:pPr lvl="1">
              <a:lnSpc>
                <a:spcPct val="80000"/>
              </a:lnSpc>
              <a:spcBef>
                <a:spcPct val="10000"/>
              </a:spcBef>
              <a:spcAft>
                <a:spcPct val="20000"/>
              </a:spcAft>
              <a:buClr>
                <a:schemeClr val="tx1"/>
              </a:buClr>
              <a:buFont typeface="Wingdings" charset="0"/>
              <a:buChar char="§"/>
              <a:defRPr/>
            </a:pPr>
            <a:r>
              <a:rPr lang="en-US" sz="1600" dirty="0" smtClean="0">
                <a:cs typeface="Arial" charset="0"/>
              </a:rPr>
              <a:t>Can dynamically change increments</a:t>
            </a:r>
            <a:endParaRPr lang="en-US" sz="1600" dirty="0">
              <a:cs typeface="Arial" charset="0"/>
            </a:endParaRPr>
          </a:p>
          <a:p>
            <a:pPr lvl="1">
              <a:lnSpc>
                <a:spcPct val="80000"/>
              </a:lnSpc>
              <a:spcBef>
                <a:spcPct val="10000"/>
              </a:spcBef>
              <a:spcAft>
                <a:spcPct val="20000"/>
              </a:spcAft>
              <a:buClr>
                <a:schemeClr val="tx1"/>
              </a:buClr>
              <a:buFont typeface="Wingdings" charset="0"/>
              <a:buChar char="§"/>
              <a:defRPr/>
            </a:pPr>
            <a:endParaRPr lang="en-US" sz="1800" dirty="0" smtClean="0">
              <a:cs typeface="Arial" charset="0"/>
            </a:endParaRPr>
          </a:p>
          <a:p>
            <a:pPr>
              <a:lnSpc>
                <a:spcPct val="90000"/>
              </a:lnSpc>
              <a:spcBef>
                <a:spcPct val="10000"/>
              </a:spcBef>
              <a:spcAft>
                <a:spcPct val="20000"/>
              </a:spcAft>
              <a:buClr>
                <a:schemeClr val="tx1"/>
              </a:buClr>
              <a:buFont typeface="Wingdings" charset="0"/>
              <a:buChar char="§"/>
              <a:defRPr/>
            </a:pPr>
            <a:r>
              <a:rPr lang="en-US" sz="1800" dirty="0" smtClean="0">
                <a:cs typeface="Arial" charset="0"/>
              </a:rPr>
              <a:t>Dual independent ASICs for availability</a:t>
            </a:r>
          </a:p>
          <a:p>
            <a:pPr lvl="1">
              <a:lnSpc>
                <a:spcPct val="90000"/>
              </a:lnSpc>
              <a:spcBef>
                <a:spcPct val="10000"/>
              </a:spcBef>
              <a:spcAft>
                <a:spcPct val="20000"/>
              </a:spcAft>
              <a:buClr>
                <a:schemeClr val="tx1"/>
              </a:buClr>
              <a:buFont typeface="Wingdings" charset="0"/>
              <a:buChar char="§"/>
              <a:defRPr/>
            </a:pPr>
            <a:endParaRPr lang="en-US" sz="1800" dirty="0" smtClean="0">
              <a:cs typeface="Arial" charset="0"/>
            </a:endParaRPr>
          </a:p>
          <a:p>
            <a:pPr>
              <a:lnSpc>
                <a:spcPct val="90000"/>
              </a:lnSpc>
              <a:spcBef>
                <a:spcPct val="10000"/>
              </a:spcBef>
              <a:spcAft>
                <a:spcPct val="20000"/>
              </a:spcAft>
              <a:buClr>
                <a:schemeClr val="tx1"/>
              </a:buClr>
              <a:buFont typeface="Wingdings" charset="0"/>
              <a:buChar char="§"/>
              <a:defRPr/>
            </a:pPr>
            <a:r>
              <a:rPr lang="en-US" sz="1800" dirty="0" smtClean="0">
                <a:cs typeface="Arial" charset="0"/>
              </a:rPr>
              <a:t>Multi-tenancy (Q-in-Q)</a:t>
            </a:r>
          </a:p>
          <a:p>
            <a:pPr lvl="1">
              <a:lnSpc>
                <a:spcPct val="90000"/>
              </a:lnSpc>
              <a:spcBef>
                <a:spcPct val="10000"/>
              </a:spcBef>
              <a:spcAft>
                <a:spcPct val="20000"/>
              </a:spcAft>
              <a:buClr>
                <a:schemeClr val="tx1"/>
              </a:buClr>
              <a:buFont typeface="Wingdings" charset="0"/>
              <a:buChar char="§"/>
              <a:defRPr/>
            </a:pPr>
            <a:endParaRPr lang="en-US" sz="1800" dirty="0" smtClean="0">
              <a:cs typeface="Arial" charset="0"/>
            </a:endParaRPr>
          </a:p>
          <a:p>
            <a:pPr>
              <a:lnSpc>
                <a:spcPct val="90000"/>
              </a:lnSpc>
              <a:spcBef>
                <a:spcPct val="10000"/>
              </a:spcBef>
              <a:spcAft>
                <a:spcPct val="20000"/>
              </a:spcAft>
              <a:buClr>
                <a:schemeClr val="tx1"/>
              </a:buClr>
              <a:buFont typeface="Wingdings" charset="0"/>
              <a:buChar char="§"/>
              <a:defRPr/>
            </a:pPr>
            <a:r>
              <a:rPr lang="en-US" sz="1800" dirty="0" smtClean="0">
                <a:cs typeface="Arial" charset="0"/>
              </a:rPr>
              <a:t>x86 nodes only</a:t>
            </a:r>
          </a:p>
          <a:p>
            <a:pPr>
              <a:lnSpc>
                <a:spcPct val="90000"/>
              </a:lnSpc>
              <a:spcBef>
                <a:spcPct val="10000"/>
              </a:spcBef>
              <a:spcAft>
                <a:spcPct val="20000"/>
              </a:spcAft>
              <a:buClr>
                <a:schemeClr val="tx1"/>
              </a:buClr>
              <a:buFont typeface="Wingdings" charset="0"/>
              <a:buChar char="§"/>
              <a:defRPr/>
            </a:pPr>
            <a:endParaRPr lang="en-US" sz="1800" dirty="0">
              <a:cs typeface="Arial" charset="0"/>
            </a:endParaRPr>
          </a:p>
          <a:p>
            <a:pPr marL="0" indent="0">
              <a:lnSpc>
                <a:spcPct val="90000"/>
              </a:lnSpc>
              <a:spcBef>
                <a:spcPct val="10000"/>
              </a:spcBef>
              <a:spcAft>
                <a:spcPct val="20000"/>
              </a:spcAft>
              <a:buClr>
                <a:schemeClr val="tx1"/>
              </a:buClr>
              <a:defRPr/>
            </a:pPr>
            <a:endParaRPr lang="en-US" sz="1800" dirty="0">
              <a:cs typeface="Arial" charset="0"/>
            </a:endParaRPr>
          </a:p>
        </p:txBody>
      </p:sp>
      <p:sp>
        <p:nvSpPr>
          <p:cNvPr id="95" name="TextBox 2"/>
          <p:cNvSpPr txBox="1">
            <a:spLocks noChangeArrowheads="1"/>
          </p:cNvSpPr>
          <p:nvPr/>
        </p:nvSpPr>
        <p:spPr bwMode="auto">
          <a:xfrm>
            <a:off x="25400" y="6300788"/>
            <a:ext cx="9118600" cy="261937"/>
          </a:xfrm>
          <a:prstGeom prst="rect">
            <a:avLst/>
          </a:prstGeom>
          <a:noFill/>
          <a:ln w="9525">
            <a:noFill/>
            <a:miter lim="800000"/>
            <a:headEnd/>
            <a:tailEnd/>
          </a:ln>
        </p:spPr>
        <p:txBody>
          <a:bodyPr lIns="91422" tIns="45712" rIns="91422" bIns="45712">
            <a:spAutoFit/>
          </a:bodyPr>
          <a:lstStyle/>
          <a:p>
            <a:pPr algn="ctr" fontAlgn="auto">
              <a:spcBef>
                <a:spcPts val="0"/>
              </a:spcBef>
              <a:spcAft>
                <a:spcPts val="0"/>
              </a:spcAft>
              <a:defRPr/>
            </a:pPr>
            <a:r>
              <a:rPr lang="en-US" sz="1100" b="1" kern="0" dirty="0">
                <a:latin typeface="Arial" pitchFamily="34" charset="0"/>
                <a:ea typeface="+mn-ea"/>
                <a:cs typeface="+mn-cs"/>
              </a:rPr>
              <a:t>A non-virtual fabric dual-ASIC 4-port 10 Gb Mezzanine adapter is also available (EN4054) that supports Power environments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8130" name="Picture 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5163" y="2606675"/>
            <a:ext cx="4054475" cy="322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8131" name="Freeform 28"/>
          <p:cNvSpPr>
            <a:spLocks/>
          </p:cNvSpPr>
          <p:nvPr/>
        </p:nvSpPr>
        <p:spPr bwMode="auto">
          <a:xfrm>
            <a:off x="185738" y="1046163"/>
            <a:ext cx="3346450" cy="5327650"/>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88132" name="Text Box 29"/>
          <p:cNvSpPr txBox="1">
            <a:spLocks noChangeArrowheads="1"/>
          </p:cNvSpPr>
          <p:nvPr/>
        </p:nvSpPr>
        <p:spPr bwMode="auto">
          <a:xfrm rot="-5400000">
            <a:off x="-1054100" y="3916363"/>
            <a:ext cx="3349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System infrastructure</a:t>
            </a:r>
          </a:p>
        </p:txBody>
      </p:sp>
      <p:sp>
        <p:nvSpPr>
          <p:cNvPr id="688133" name="Freeform 31"/>
          <p:cNvSpPr>
            <a:spLocks noEditPoints="1"/>
          </p:cNvSpPr>
          <p:nvPr/>
        </p:nvSpPr>
        <p:spPr bwMode="auto">
          <a:xfrm flipH="1">
            <a:off x="441325" y="1735138"/>
            <a:ext cx="104775" cy="419100"/>
          </a:xfrm>
          <a:custGeom>
            <a:avLst/>
            <a:gdLst>
              <a:gd name="T0" fmla="*/ 0 w 808"/>
              <a:gd name="T1" fmla="*/ 0 h 3210"/>
              <a:gd name="T2" fmla="*/ 0 w 808"/>
              <a:gd name="T3" fmla="*/ 0 h 3210"/>
              <a:gd name="T4" fmla="*/ 0 w 808"/>
              <a:gd name="T5" fmla="*/ 0 h 3210"/>
              <a:gd name="T6" fmla="*/ 0 w 808"/>
              <a:gd name="T7" fmla="*/ 0 h 3210"/>
              <a:gd name="T8" fmla="*/ 0 w 808"/>
              <a:gd name="T9" fmla="*/ 0 h 3210"/>
              <a:gd name="T10" fmla="*/ 0 w 808"/>
              <a:gd name="T11" fmla="*/ 0 h 3210"/>
              <a:gd name="T12" fmla="*/ 0 w 808"/>
              <a:gd name="T13" fmla="*/ 0 h 3210"/>
              <a:gd name="T14" fmla="*/ 0 w 808"/>
              <a:gd name="T15" fmla="*/ 0 h 3210"/>
              <a:gd name="T16" fmla="*/ 0 w 808"/>
              <a:gd name="T17" fmla="*/ 0 h 3210"/>
              <a:gd name="T18" fmla="*/ 0 w 808"/>
              <a:gd name="T19" fmla="*/ 0 h 3210"/>
              <a:gd name="T20" fmla="*/ 0 w 808"/>
              <a:gd name="T21" fmla="*/ 0 h 3210"/>
              <a:gd name="T22" fmla="*/ 0 w 808"/>
              <a:gd name="T23" fmla="*/ 0 h 3210"/>
              <a:gd name="T24" fmla="*/ 0 w 808"/>
              <a:gd name="T25" fmla="*/ 0 h 3210"/>
              <a:gd name="T26" fmla="*/ 0 w 808"/>
              <a:gd name="T27" fmla="*/ 0 h 3210"/>
              <a:gd name="T28" fmla="*/ 0 w 808"/>
              <a:gd name="T29" fmla="*/ 0 h 3210"/>
              <a:gd name="T30" fmla="*/ 0 w 808"/>
              <a:gd name="T31" fmla="*/ 0 h 3210"/>
              <a:gd name="T32" fmla="*/ 0 w 808"/>
              <a:gd name="T33" fmla="*/ 0 h 3210"/>
              <a:gd name="T34" fmla="*/ 0 w 808"/>
              <a:gd name="T35" fmla="*/ 0 h 3210"/>
              <a:gd name="T36" fmla="*/ 0 w 808"/>
              <a:gd name="T37" fmla="*/ 0 h 3210"/>
              <a:gd name="T38" fmla="*/ 0 w 808"/>
              <a:gd name="T39" fmla="*/ 0 h 3210"/>
              <a:gd name="T40" fmla="*/ 0 w 808"/>
              <a:gd name="T41" fmla="*/ 0 h 3210"/>
              <a:gd name="T42" fmla="*/ 0 w 808"/>
              <a:gd name="T43" fmla="*/ 0 h 3210"/>
              <a:gd name="T44" fmla="*/ 0 w 808"/>
              <a:gd name="T45" fmla="*/ 0 h 3210"/>
              <a:gd name="T46" fmla="*/ 0 w 808"/>
              <a:gd name="T47" fmla="*/ 0 h 3210"/>
              <a:gd name="T48" fmla="*/ 0 w 808"/>
              <a:gd name="T49" fmla="*/ 0 h 3210"/>
              <a:gd name="T50" fmla="*/ 0 w 808"/>
              <a:gd name="T51" fmla="*/ 0 h 3210"/>
              <a:gd name="T52" fmla="*/ 0 w 808"/>
              <a:gd name="T53" fmla="*/ 0 h 3210"/>
              <a:gd name="T54" fmla="*/ 0 w 808"/>
              <a:gd name="T55" fmla="*/ 0 h 3210"/>
              <a:gd name="T56" fmla="*/ 0 w 808"/>
              <a:gd name="T57" fmla="*/ 0 h 3210"/>
              <a:gd name="T58" fmla="*/ 0 w 808"/>
              <a:gd name="T59" fmla="*/ 0 h 3210"/>
              <a:gd name="T60" fmla="*/ 0 w 808"/>
              <a:gd name="T61" fmla="*/ 0 h 3210"/>
              <a:gd name="T62" fmla="*/ 0 w 808"/>
              <a:gd name="T63" fmla="*/ 0 h 3210"/>
              <a:gd name="T64" fmla="*/ 0 w 808"/>
              <a:gd name="T65" fmla="*/ 0 h 3210"/>
              <a:gd name="T66" fmla="*/ 0 w 808"/>
              <a:gd name="T67" fmla="*/ 0 h 3210"/>
              <a:gd name="T68" fmla="*/ 0 w 808"/>
              <a:gd name="T69" fmla="*/ 0 h 3210"/>
              <a:gd name="T70" fmla="*/ 0 w 808"/>
              <a:gd name="T71" fmla="*/ 0 h 3210"/>
              <a:gd name="T72" fmla="*/ 0 w 808"/>
              <a:gd name="T73" fmla="*/ 0 h 3210"/>
              <a:gd name="T74" fmla="*/ 0 w 808"/>
              <a:gd name="T75" fmla="*/ 0 h 3210"/>
              <a:gd name="T76" fmla="*/ 0 w 808"/>
              <a:gd name="T77" fmla="*/ 0 h 3210"/>
              <a:gd name="T78" fmla="*/ 0 w 808"/>
              <a:gd name="T79" fmla="*/ 0 h 3210"/>
              <a:gd name="T80" fmla="*/ 0 w 808"/>
              <a:gd name="T81" fmla="*/ 0 h 3210"/>
              <a:gd name="T82" fmla="*/ 0 w 808"/>
              <a:gd name="T83" fmla="*/ 0 h 3210"/>
              <a:gd name="T84" fmla="*/ 0 w 808"/>
              <a:gd name="T85" fmla="*/ 0 h 3210"/>
              <a:gd name="T86" fmla="*/ 0 w 808"/>
              <a:gd name="T87" fmla="*/ 0 h 3210"/>
              <a:gd name="T88" fmla="*/ 0 w 808"/>
              <a:gd name="T89" fmla="*/ 0 h 3210"/>
              <a:gd name="T90" fmla="*/ 0 w 808"/>
              <a:gd name="T91" fmla="*/ 0 h 3210"/>
              <a:gd name="T92" fmla="*/ 0 w 808"/>
              <a:gd name="T93" fmla="*/ 0 h 3210"/>
              <a:gd name="T94" fmla="*/ 0 w 808"/>
              <a:gd name="T95" fmla="*/ 0 h 3210"/>
              <a:gd name="T96" fmla="*/ 0 w 808"/>
              <a:gd name="T97" fmla="*/ 0 h 3210"/>
              <a:gd name="T98" fmla="*/ 0 w 808"/>
              <a:gd name="T99" fmla="*/ 0 h 3210"/>
              <a:gd name="T100" fmla="*/ 0 w 808"/>
              <a:gd name="T101" fmla="*/ 0 h 3210"/>
              <a:gd name="T102" fmla="*/ 0 w 808"/>
              <a:gd name="T103" fmla="*/ 0 h 3210"/>
              <a:gd name="T104" fmla="*/ 0 w 808"/>
              <a:gd name="T105" fmla="*/ 0 h 3210"/>
              <a:gd name="T106" fmla="*/ 0 w 808"/>
              <a:gd name="T107" fmla="*/ 0 h 3210"/>
              <a:gd name="T108" fmla="*/ 0 w 808"/>
              <a:gd name="T109" fmla="*/ 0 h 3210"/>
              <a:gd name="T110" fmla="*/ 0 w 808"/>
              <a:gd name="T111" fmla="*/ 0 h 3210"/>
              <a:gd name="T112" fmla="*/ 0 w 808"/>
              <a:gd name="T113" fmla="*/ 0 h 3210"/>
              <a:gd name="T114" fmla="*/ 0 w 808"/>
              <a:gd name="T115" fmla="*/ 0 h 3210"/>
              <a:gd name="T116" fmla="*/ 0 w 808"/>
              <a:gd name="T117" fmla="*/ 0 h 3210"/>
              <a:gd name="T118" fmla="*/ 0 w 808"/>
              <a:gd name="T119" fmla="*/ 0 h 3210"/>
              <a:gd name="T120" fmla="*/ 0 w 808"/>
              <a:gd name="T121" fmla="*/ 0 h 3210"/>
              <a:gd name="T122" fmla="*/ 0 w 808"/>
              <a:gd name="T123" fmla="*/ 0 h 3210"/>
              <a:gd name="T124" fmla="*/ 0 w 808"/>
              <a:gd name="T125" fmla="*/ 0 h 3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8"/>
              <a:gd name="T190" fmla="*/ 0 h 3210"/>
              <a:gd name="T191" fmla="*/ 808 w 808"/>
              <a:gd name="T192" fmla="*/ 3210 h 3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8" h="3210">
                <a:moveTo>
                  <a:pt x="542" y="378"/>
                </a:moveTo>
                <a:lnTo>
                  <a:pt x="542" y="378"/>
                </a:lnTo>
                <a:lnTo>
                  <a:pt x="546" y="374"/>
                </a:lnTo>
                <a:lnTo>
                  <a:pt x="554" y="372"/>
                </a:lnTo>
                <a:lnTo>
                  <a:pt x="560" y="374"/>
                </a:lnTo>
                <a:lnTo>
                  <a:pt x="562" y="376"/>
                </a:lnTo>
                <a:lnTo>
                  <a:pt x="554" y="378"/>
                </a:lnTo>
                <a:lnTo>
                  <a:pt x="548" y="378"/>
                </a:lnTo>
                <a:lnTo>
                  <a:pt x="542" y="380"/>
                </a:lnTo>
                <a:lnTo>
                  <a:pt x="542" y="378"/>
                </a:lnTo>
                <a:close/>
                <a:moveTo>
                  <a:pt x="330" y="398"/>
                </a:moveTo>
                <a:lnTo>
                  <a:pt x="330" y="398"/>
                </a:lnTo>
                <a:lnTo>
                  <a:pt x="348" y="354"/>
                </a:lnTo>
                <a:lnTo>
                  <a:pt x="350" y="358"/>
                </a:lnTo>
                <a:lnTo>
                  <a:pt x="344" y="376"/>
                </a:lnTo>
                <a:lnTo>
                  <a:pt x="342" y="384"/>
                </a:lnTo>
                <a:lnTo>
                  <a:pt x="342" y="392"/>
                </a:lnTo>
                <a:lnTo>
                  <a:pt x="342" y="398"/>
                </a:lnTo>
                <a:lnTo>
                  <a:pt x="340" y="404"/>
                </a:lnTo>
                <a:lnTo>
                  <a:pt x="332" y="422"/>
                </a:lnTo>
                <a:lnTo>
                  <a:pt x="330" y="416"/>
                </a:lnTo>
                <a:lnTo>
                  <a:pt x="328" y="410"/>
                </a:lnTo>
                <a:lnTo>
                  <a:pt x="328" y="404"/>
                </a:lnTo>
                <a:lnTo>
                  <a:pt x="330" y="398"/>
                </a:lnTo>
                <a:close/>
                <a:moveTo>
                  <a:pt x="430" y="2"/>
                </a:moveTo>
                <a:lnTo>
                  <a:pt x="430" y="2"/>
                </a:lnTo>
                <a:lnTo>
                  <a:pt x="422" y="0"/>
                </a:lnTo>
                <a:lnTo>
                  <a:pt x="414" y="0"/>
                </a:lnTo>
                <a:lnTo>
                  <a:pt x="404" y="4"/>
                </a:lnTo>
                <a:lnTo>
                  <a:pt x="386" y="12"/>
                </a:lnTo>
                <a:lnTo>
                  <a:pt x="378" y="16"/>
                </a:lnTo>
                <a:lnTo>
                  <a:pt x="374" y="18"/>
                </a:lnTo>
                <a:lnTo>
                  <a:pt x="362" y="24"/>
                </a:lnTo>
                <a:lnTo>
                  <a:pt x="356" y="30"/>
                </a:lnTo>
                <a:lnTo>
                  <a:pt x="350" y="38"/>
                </a:lnTo>
                <a:lnTo>
                  <a:pt x="346" y="48"/>
                </a:lnTo>
                <a:lnTo>
                  <a:pt x="340" y="60"/>
                </a:lnTo>
                <a:lnTo>
                  <a:pt x="334" y="68"/>
                </a:lnTo>
                <a:lnTo>
                  <a:pt x="328" y="76"/>
                </a:lnTo>
                <a:lnTo>
                  <a:pt x="320" y="84"/>
                </a:lnTo>
                <a:lnTo>
                  <a:pt x="316" y="94"/>
                </a:lnTo>
                <a:lnTo>
                  <a:pt x="308" y="112"/>
                </a:lnTo>
                <a:lnTo>
                  <a:pt x="298" y="138"/>
                </a:lnTo>
                <a:lnTo>
                  <a:pt x="292" y="160"/>
                </a:lnTo>
                <a:lnTo>
                  <a:pt x="290" y="180"/>
                </a:lnTo>
                <a:lnTo>
                  <a:pt x="290" y="194"/>
                </a:lnTo>
                <a:lnTo>
                  <a:pt x="292" y="206"/>
                </a:lnTo>
                <a:lnTo>
                  <a:pt x="296" y="216"/>
                </a:lnTo>
                <a:lnTo>
                  <a:pt x="300" y="224"/>
                </a:lnTo>
                <a:lnTo>
                  <a:pt x="306" y="230"/>
                </a:lnTo>
                <a:lnTo>
                  <a:pt x="308" y="256"/>
                </a:lnTo>
                <a:lnTo>
                  <a:pt x="308" y="270"/>
                </a:lnTo>
                <a:lnTo>
                  <a:pt x="312" y="280"/>
                </a:lnTo>
                <a:lnTo>
                  <a:pt x="316" y="290"/>
                </a:lnTo>
                <a:lnTo>
                  <a:pt x="320" y="294"/>
                </a:lnTo>
                <a:lnTo>
                  <a:pt x="322" y="306"/>
                </a:lnTo>
                <a:lnTo>
                  <a:pt x="320" y="312"/>
                </a:lnTo>
                <a:lnTo>
                  <a:pt x="318" y="316"/>
                </a:lnTo>
                <a:lnTo>
                  <a:pt x="312" y="322"/>
                </a:lnTo>
                <a:lnTo>
                  <a:pt x="306" y="322"/>
                </a:lnTo>
                <a:lnTo>
                  <a:pt x="304" y="324"/>
                </a:lnTo>
                <a:lnTo>
                  <a:pt x="306" y="326"/>
                </a:lnTo>
                <a:lnTo>
                  <a:pt x="312" y="326"/>
                </a:lnTo>
                <a:lnTo>
                  <a:pt x="320" y="324"/>
                </a:lnTo>
                <a:lnTo>
                  <a:pt x="328" y="318"/>
                </a:lnTo>
                <a:lnTo>
                  <a:pt x="336" y="328"/>
                </a:lnTo>
                <a:lnTo>
                  <a:pt x="340" y="342"/>
                </a:lnTo>
                <a:lnTo>
                  <a:pt x="332" y="366"/>
                </a:lnTo>
                <a:lnTo>
                  <a:pt x="328" y="378"/>
                </a:lnTo>
                <a:lnTo>
                  <a:pt x="326" y="392"/>
                </a:lnTo>
                <a:lnTo>
                  <a:pt x="324" y="408"/>
                </a:lnTo>
                <a:lnTo>
                  <a:pt x="326" y="414"/>
                </a:lnTo>
                <a:lnTo>
                  <a:pt x="326" y="418"/>
                </a:lnTo>
                <a:lnTo>
                  <a:pt x="330" y="424"/>
                </a:lnTo>
                <a:lnTo>
                  <a:pt x="316" y="444"/>
                </a:lnTo>
                <a:lnTo>
                  <a:pt x="312" y="450"/>
                </a:lnTo>
                <a:lnTo>
                  <a:pt x="310" y="458"/>
                </a:lnTo>
                <a:lnTo>
                  <a:pt x="310" y="466"/>
                </a:lnTo>
                <a:lnTo>
                  <a:pt x="310" y="474"/>
                </a:lnTo>
                <a:lnTo>
                  <a:pt x="314" y="488"/>
                </a:lnTo>
                <a:lnTo>
                  <a:pt x="320" y="500"/>
                </a:lnTo>
                <a:lnTo>
                  <a:pt x="314" y="504"/>
                </a:lnTo>
                <a:lnTo>
                  <a:pt x="288" y="514"/>
                </a:lnTo>
                <a:lnTo>
                  <a:pt x="276" y="520"/>
                </a:lnTo>
                <a:lnTo>
                  <a:pt x="266" y="526"/>
                </a:lnTo>
                <a:lnTo>
                  <a:pt x="256" y="532"/>
                </a:lnTo>
                <a:lnTo>
                  <a:pt x="252" y="532"/>
                </a:lnTo>
                <a:lnTo>
                  <a:pt x="242" y="530"/>
                </a:lnTo>
                <a:lnTo>
                  <a:pt x="226" y="530"/>
                </a:lnTo>
                <a:lnTo>
                  <a:pt x="218" y="532"/>
                </a:lnTo>
                <a:lnTo>
                  <a:pt x="208" y="536"/>
                </a:lnTo>
                <a:lnTo>
                  <a:pt x="176" y="548"/>
                </a:lnTo>
                <a:lnTo>
                  <a:pt x="154" y="556"/>
                </a:lnTo>
                <a:lnTo>
                  <a:pt x="150" y="558"/>
                </a:lnTo>
                <a:lnTo>
                  <a:pt x="144" y="564"/>
                </a:lnTo>
                <a:lnTo>
                  <a:pt x="134" y="580"/>
                </a:lnTo>
                <a:lnTo>
                  <a:pt x="126" y="596"/>
                </a:lnTo>
                <a:lnTo>
                  <a:pt x="122" y="608"/>
                </a:lnTo>
                <a:lnTo>
                  <a:pt x="120" y="620"/>
                </a:lnTo>
                <a:lnTo>
                  <a:pt x="120" y="626"/>
                </a:lnTo>
                <a:lnTo>
                  <a:pt x="112" y="632"/>
                </a:lnTo>
                <a:lnTo>
                  <a:pt x="108" y="638"/>
                </a:lnTo>
                <a:lnTo>
                  <a:pt x="106" y="650"/>
                </a:lnTo>
                <a:lnTo>
                  <a:pt x="106" y="674"/>
                </a:lnTo>
                <a:lnTo>
                  <a:pt x="106" y="686"/>
                </a:lnTo>
                <a:lnTo>
                  <a:pt x="98" y="710"/>
                </a:lnTo>
                <a:lnTo>
                  <a:pt x="88" y="742"/>
                </a:lnTo>
                <a:lnTo>
                  <a:pt x="78" y="770"/>
                </a:lnTo>
                <a:lnTo>
                  <a:pt x="72" y="770"/>
                </a:lnTo>
                <a:lnTo>
                  <a:pt x="68" y="774"/>
                </a:lnTo>
                <a:lnTo>
                  <a:pt x="62" y="782"/>
                </a:lnTo>
                <a:lnTo>
                  <a:pt x="60" y="792"/>
                </a:lnTo>
                <a:lnTo>
                  <a:pt x="58" y="804"/>
                </a:lnTo>
                <a:lnTo>
                  <a:pt x="56" y="820"/>
                </a:lnTo>
                <a:lnTo>
                  <a:pt x="48" y="838"/>
                </a:lnTo>
                <a:lnTo>
                  <a:pt x="40" y="860"/>
                </a:lnTo>
                <a:lnTo>
                  <a:pt x="30" y="882"/>
                </a:lnTo>
                <a:lnTo>
                  <a:pt x="18" y="914"/>
                </a:lnTo>
                <a:lnTo>
                  <a:pt x="14" y="924"/>
                </a:lnTo>
                <a:lnTo>
                  <a:pt x="12" y="934"/>
                </a:lnTo>
                <a:lnTo>
                  <a:pt x="12" y="946"/>
                </a:lnTo>
                <a:lnTo>
                  <a:pt x="6" y="962"/>
                </a:lnTo>
                <a:lnTo>
                  <a:pt x="2" y="976"/>
                </a:lnTo>
                <a:lnTo>
                  <a:pt x="0" y="988"/>
                </a:lnTo>
                <a:lnTo>
                  <a:pt x="6" y="1020"/>
                </a:lnTo>
                <a:lnTo>
                  <a:pt x="8" y="1034"/>
                </a:lnTo>
                <a:lnTo>
                  <a:pt x="10" y="1044"/>
                </a:lnTo>
                <a:lnTo>
                  <a:pt x="10" y="1054"/>
                </a:lnTo>
                <a:lnTo>
                  <a:pt x="12" y="1074"/>
                </a:lnTo>
                <a:lnTo>
                  <a:pt x="14" y="1084"/>
                </a:lnTo>
                <a:lnTo>
                  <a:pt x="20" y="1094"/>
                </a:lnTo>
                <a:lnTo>
                  <a:pt x="26" y="1102"/>
                </a:lnTo>
                <a:lnTo>
                  <a:pt x="36" y="1108"/>
                </a:lnTo>
                <a:lnTo>
                  <a:pt x="68" y="1116"/>
                </a:lnTo>
                <a:lnTo>
                  <a:pt x="112" y="1126"/>
                </a:lnTo>
                <a:lnTo>
                  <a:pt x="170" y="1138"/>
                </a:lnTo>
                <a:lnTo>
                  <a:pt x="156" y="1204"/>
                </a:lnTo>
                <a:lnTo>
                  <a:pt x="144" y="1260"/>
                </a:lnTo>
                <a:lnTo>
                  <a:pt x="130" y="1304"/>
                </a:lnTo>
                <a:lnTo>
                  <a:pt x="122" y="1340"/>
                </a:lnTo>
                <a:lnTo>
                  <a:pt x="114" y="1376"/>
                </a:lnTo>
                <a:lnTo>
                  <a:pt x="110" y="1406"/>
                </a:lnTo>
                <a:lnTo>
                  <a:pt x="108" y="1422"/>
                </a:lnTo>
                <a:lnTo>
                  <a:pt x="108" y="1426"/>
                </a:lnTo>
                <a:lnTo>
                  <a:pt x="110" y="1428"/>
                </a:lnTo>
                <a:lnTo>
                  <a:pt x="118" y="1436"/>
                </a:lnTo>
                <a:lnTo>
                  <a:pt x="126" y="1442"/>
                </a:lnTo>
                <a:lnTo>
                  <a:pt x="118" y="1554"/>
                </a:lnTo>
                <a:lnTo>
                  <a:pt x="110" y="1656"/>
                </a:lnTo>
                <a:lnTo>
                  <a:pt x="104" y="1754"/>
                </a:lnTo>
                <a:lnTo>
                  <a:pt x="100" y="1866"/>
                </a:lnTo>
                <a:lnTo>
                  <a:pt x="94" y="1996"/>
                </a:lnTo>
                <a:lnTo>
                  <a:pt x="84" y="2156"/>
                </a:lnTo>
                <a:lnTo>
                  <a:pt x="86" y="2158"/>
                </a:lnTo>
                <a:lnTo>
                  <a:pt x="92" y="2162"/>
                </a:lnTo>
                <a:lnTo>
                  <a:pt x="110" y="2168"/>
                </a:lnTo>
                <a:lnTo>
                  <a:pt x="110" y="2198"/>
                </a:lnTo>
                <a:lnTo>
                  <a:pt x="114" y="2218"/>
                </a:lnTo>
                <a:lnTo>
                  <a:pt x="118" y="2236"/>
                </a:lnTo>
                <a:lnTo>
                  <a:pt x="120" y="2258"/>
                </a:lnTo>
                <a:lnTo>
                  <a:pt x="124" y="2288"/>
                </a:lnTo>
                <a:lnTo>
                  <a:pt x="130" y="2304"/>
                </a:lnTo>
                <a:lnTo>
                  <a:pt x="136" y="2324"/>
                </a:lnTo>
                <a:lnTo>
                  <a:pt x="140" y="2344"/>
                </a:lnTo>
                <a:lnTo>
                  <a:pt x="144" y="2378"/>
                </a:lnTo>
                <a:lnTo>
                  <a:pt x="154" y="2472"/>
                </a:lnTo>
                <a:lnTo>
                  <a:pt x="166" y="2574"/>
                </a:lnTo>
                <a:lnTo>
                  <a:pt x="172" y="2618"/>
                </a:lnTo>
                <a:lnTo>
                  <a:pt x="180" y="2654"/>
                </a:lnTo>
                <a:lnTo>
                  <a:pt x="212" y="2796"/>
                </a:lnTo>
                <a:lnTo>
                  <a:pt x="226" y="2864"/>
                </a:lnTo>
                <a:lnTo>
                  <a:pt x="230" y="2888"/>
                </a:lnTo>
                <a:lnTo>
                  <a:pt x="232" y="2904"/>
                </a:lnTo>
                <a:lnTo>
                  <a:pt x="230" y="2928"/>
                </a:lnTo>
                <a:lnTo>
                  <a:pt x="226" y="2956"/>
                </a:lnTo>
                <a:lnTo>
                  <a:pt x="218" y="2982"/>
                </a:lnTo>
                <a:lnTo>
                  <a:pt x="214" y="2994"/>
                </a:lnTo>
                <a:lnTo>
                  <a:pt x="208" y="3004"/>
                </a:lnTo>
                <a:lnTo>
                  <a:pt x="188" y="3044"/>
                </a:lnTo>
                <a:lnTo>
                  <a:pt x="178" y="3064"/>
                </a:lnTo>
                <a:lnTo>
                  <a:pt x="176" y="3064"/>
                </a:lnTo>
                <a:lnTo>
                  <a:pt x="172" y="3066"/>
                </a:lnTo>
                <a:lnTo>
                  <a:pt x="170" y="3070"/>
                </a:lnTo>
                <a:lnTo>
                  <a:pt x="168" y="3076"/>
                </a:lnTo>
                <a:lnTo>
                  <a:pt x="160" y="3090"/>
                </a:lnTo>
                <a:lnTo>
                  <a:pt x="156" y="3100"/>
                </a:lnTo>
                <a:lnTo>
                  <a:pt x="150" y="3108"/>
                </a:lnTo>
                <a:lnTo>
                  <a:pt x="118" y="3134"/>
                </a:lnTo>
                <a:lnTo>
                  <a:pt x="86" y="3156"/>
                </a:lnTo>
                <a:lnTo>
                  <a:pt x="80" y="3162"/>
                </a:lnTo>
                <a:lnTo>
                  <a:pt x="74" y="3168"/>
                </a:lnTo>
                <a:lnTo>
                  <a:pt x="70" y="3174"/>
                </a:lnTo>
                <a:lnTo>
                  <a:pt x="68" y="3180"/>
                </a:lnTo>
                <a:lnTo>
                  <a:pt x="70" y="3184"/>
                </a:lnTo>
                <a:lnTo>
                  <a:pt x="72" y="3186"/>
                </a:lnTo>
                <a:lnTo>
                  <a:pt x="80" y="3192"/>
                </a:lnTo>
                <a:lnTo>
                  <a:pt x="90" y="3196"/>
                </a:lnTo>
                <a:lnTo>
                  <a:pt x="104" y="3198"/>
                </a:lnTo>
                <a:lnTo>
                  <a:pt x="128" y="3200"/>
                </a:lnTo>
                <a:lnTo>
                  <a:pt x="162" y="3200"/>
                </a:lnTo>
                <a:lnTo>
                  <a:pt x="234" y="3198"/>
                </a:lnTo>
                <a:lnTo>
                  <a:pt x="246" y="3196"/>
                </a:lnTo>
                <a:lnTo>
                  <a:pt x="254" y="3192"/>
                </a:lnTo>
                <a:lnTo>
                  <a:pt x="260" y="3188"/>
                </a:lnTo>
                <a:lnTo>
                  <a:pt x="264" y="3182"/>
                </a:lnTo>
                <a:lnTo>
                  <a:pt x="270" y="3170"/>
                </a:lnTo>
                <a:lnTo>
                  <a:pt x="272" y="3162"/>
                </a:lnTo>
                <a:lnTo>
                  <a:pt x="276" y="3154"/>
                </a:lnTo>
                <a:lnTo>
                  <a:pt x="284" y="3142"/>
                </a:lnTo>
                <a:lnTo>
                  <a:pt x="302" y="3120"/>
                </a:lnTo>
                <a:lnTo>
                  <a:pt x="312" y="3112"/>
                </a:lnTo>
                <a:lnTo>
                  <a:pt x="322" y="3104"/>
                </a:lnTo>
                <a:lnTo>
                  <a:pt x="332" y="3098"/>
                </a:lnTo>
                <a:lnTo>
                  <a:pt x="334" y="3114"/>
                </a:lnTo>
                <a:lnTo>
                  <a:pt x="336" y="3136"/>
                </a:lnTo>
                <a:lnTo>
                  <a:pt x="336" y="3144"/>
                </a:lnTo>
                <a:lnTo>
                  <a:pt x="334" y="3152"/>
                </a:lnTo>
                <a:lnTo>
                  <a:pt x="332" y="3156"/>
                </a:lnTo>
                <a:lnTo>
                  <a:pt x="334" y="3160"/>
                </a:lnTo>
                <a:lnTo>
                  <a:pt x="340" y="3162"/>
                </a:lnTo>
                <a:lnTo>
                  <a:pt x="350" y="3162"/>
                </a:lnTo>
                <a:lnTo>
                  <a:pt x="354" y="3162"/>
                </a:lnTo>
                <a:lnTo>
                  <a:pt x="356" y="3160"/>
                </a:lnTo>
                <a:lnTo>
                  <a:pt x="358" y="3156"/>
                </a:lnTo>
                <a:lnTo>
                  <a:pt x="358" y="3152"/>
                </a:lnTo>
                <a:lnTo>
                  <a:pt x="362" y="3126"/>
                </a:lnTo>
                <a:lnTo>
                  <a:pt x="366" y="3108"/>
                </a:lnTo>
                <a:lnTo>
                  <a:pt x="372" y="3092"/>
                </a:lnTo>
                <a:lnTo>
                  <a:pt x="380" y="3080"/>
                </a:lnTo>
                <a:lnTo>
                  <a:pt x="388" y="3070"/>
                </a:lnTo>
                <a:lnTo>
                  <a:pt x="402" y="3054"/>
                </a:lnTo>
                <a:lnTo>
                  <a:pt x="408" y="3044"/>
                </a:lnTo>
                <a:lnTo>
                  <a:pt x="410" y="3030"/>
                </a:lnTo>
                <a:lnTo>
                  <a:pt x="408" y="3014"/>
                </a:lnTo>
                <a:lnTo>
                  <a:pt x="406" y="3004"/>
                </a:lnTo>
                <a:lnTo>
                  <a:pt x="402" y="2994"/>
                </a:lnTo>
                <a:lnTo>
                  <a:pt x="380" y="2948"/>
                </a:lnTo>
                <a:lnTo>
                  <a:pt x="378" y="2944"/>
                </a:lnTo>
                <a:lnTo>
                  <a:pt x="374" y="2942"/>
                </a:lnTo>
                <a:lnTo>
                  <a:pt x="374" y="2940"/>
                </a:lnTo>
                <a:lnTo>
                  <a:pt x="356" y="2844"/>
                </a:lnTo>
                <a:lnTo>
                  <a:pt x="352" y="2812"/>
                </a:lnTo>
                <a:lnTo>
                  <a:pt x="348" y="2760"/>
                </a:lnTo>
                <a:lnTo>
                  <a:pt x="346" y="2698"/>
                </a:lnTo>
                <a:lnTo>
                  <a:pt x="348" y="2666"/>
                </a:lnTo>
                <a:lnTo>
                  <a:pt x="350" y="2636"/>
                </a:lnTo>
                <a:lnTo>
                  <a:pt x="352" y="2604"/>
                </a:lnTo>
                <a:lnTo>
                  <a:pt x="350" y="2570"/>
                </a:lnTo>
                <a:lnTo>
                  <a:pt x="348" y="2534"/>
                </a:lnTo>
                <a:lnTo>
                  <a:pt x="344" y="2496"/>
                </a:lnTo>
                <a:lnTo>
                  <a:pt x="332" y="2422"/>
                </a:lnTo>
                <a:lnTo>
                  <a:pt x="318" y="2360"/>
                </a:lnTo>
                <a:lnTo>
                  <a:pt x="308" y="2314"/>
                </a:lnTo>
                <a:lnTo>
                  <a:pt x="304" y="2286"/>
                </a:lnTo>
                <a:lnTo>
                  <a:pt x="304" y="2266"/>
                </a:lnTo>
                <a:lnTo>
                  <a:pt x="306" y="2252"/>
                </a:lnTo>
                <a:lnTo>
                  <a:pt x="312" y="2192"/>
                </a:lnTo>
                <a:lnTo>
                  <a:pt x="468" y="2192"/>
                </a:lnTo>
                <a:lnTo>
                  <a:pt x="478" y="2254"/>
                </a:lnTo>
                <a:lnTo>
                  <a:pt x="486" y="2296"/>
                </a:lnTo>
                <a:lnTo>
                  <a:pt x="498" y="2348"/>
                </a:lnTo>
                <a:lnTo>
                  <a:pt x="498" y="2366"/>
                </a:lnTo>
                <a:lnTo>
                  <a:pt x="498" y="2394"/>
                </a:lnTo>
                <a:lnTo>
                  <a:pt x="492" y="2470"/>
                </a:lnTo>
                <a:lnTo>
                  <a:pt x="490" y="2516"/>
                </a:lnTo>
                <a:lnTo>
                  <a:pt x="488" y="2566"/>
                </a:lnTo>
                <a:lnTo>
                  <a:pt x="490" y="2614"/>
                </a:lnTo>
                <a:lnTo>
                  <a:pt x="494" y="2662"/>
                </a:lnTo>
                <a:lnTo>
                  <a:pt x="500" y="2708"/>
                </a:lnTo>
                <a:lnTo>
                  <a:pt x="502" y="2746"/>
                </a:lnTo>
                <a:lnTo>
                  <a:pt x="502" y="2780"/>
                </a:lnTo>
                <a:lnTo>
                  <a:pt x="500" y="2808"/>
                </a:lnTo>
                <a:lnTo>
                  <a:pt x="498" y="2834"/>
                </a:lnTo>
                <a:lnTo>
                  <a:pt x="494" y="2854"/>
                </a:lnTo>
                <a:lnTo>
                  <a:pt x="484" y="2886"/>
                </a:lnTo>
                <a:lnTo>
                  <a:pt x="478" y="2908"/>
                </a:lnTo>
                <a:lnTo>
                  <a:pt x="476" y="2926"/>
                </a:lnTo>
                <a:lnTo>
                  <a:pt x="472" y="2950"/>
                </a:lnTo>
                <a:lnTo>
                  <a:pt x="468" y="2972"/>
                </a:lnTo>
                <a:lnTo>
                  <a:pt x="460" y="3004"/>
                </a:lnTo>
                <a:lnTo>
                  <a:pt x="448" y="3044"/>
                </a:lnTo>
                <a:lnTo>
                  <a:pt x="440" y="3068"/>
                </a:lnTo>
                <a:lnTo>
                  <a:pt x="436" y="3070"/>
                </a:lnTo>
                <a:lnTo>
                  <a:pt x="430" y="3076"/>
                </a:lnTo>
                <a:lnTo>
                  <a:pt x="428" y="3082"/>
                </a:lnTo>
                <a:lnTo>
                  <a:pt x="426" y="3090"/>
                </a:lnTo>
                <a:lnTo>
                  <a:pt x="422" y="3098"/>
                </a:lnTo>
                <a:lnTo>
                  <a:pt x="408" y="3118"/>
                </a:lnTo>
                <a:lnTo>
                  <a:pt x="400" y="3130"/>
                </a:lnTo>
                <a:lnTo>
                  <a:pt x="390" y="3148"/>
                </a:lnTo>
                <a:lnTo>
                  <a:pt x="382" y="3166"/>
                </a:lnTo>
                <a:lnTo>
                  <a:pt x="376" y="3180"/>
                </a:lnTo>
                <a:lnTo>
                  <a:pt x="376" y="3192"/>
                </a:lnTo>
                <a:lnTo>
                  <a:pt x="380" y="3200"/>
                </a:lnTo>
                <a:lnTo>
                  <a:pt x="386" y="3204"/>
                </a:lnTo>
                <a:lnTo>
                  <a:pt x="392" y="3206"/>
                </a:lnTo>
                <a:lnTo>
                  <a:pt x="406" y="3208"/>
                </a:lnTo>
                <a:lnTo>
                  <a:pt x="430" y="3210"/>
                </a:lnTo>
                <a:lnTo>
                  <a:pt x="456" y="3210"/>
                </a:lnTo>
                <a:lnTo>
                  <a:pt x="482" y="3210"/>
                </a:lnTo>
                <a:lnTo>
                  <a:pt x="504" y="3206"/>
                </a:lnTo>
                <a:lnTo>
                  <a:pt x="528" y="3200"/>
                </a:lnTo>
                <a:lnTo>
                  <a:pt x="548" y="3194"/>
                </a:lnTo>
                <a:lnTo>
                  <a:pt x="554" y="3190"/>
                </a:lnTo>
                <a:lnTo>
                  <a:pt x="558" y="3186"/>
                </a:lnTo>
                <a:lnTo>
                  <a:pt x="564" y="3178"/>
                </a:lnTo>
                <a:lnTo>
                  <a:pt x="566" y="3170"/>
                </a:lnTo>
                <a:lnTo>
                  <a:pt x="566" y="3160"/>
                </a:lnTo>
                <a:lnTo>
                  <a:pt x="572" y="3158"/>
                </a:lnTo>
                <a:lnTo>
                  <a:pt x="574" y="3154"/>
                </a:lnTo>
                <a:lnTo>
                  <a:pt x="574" y="3144"/>
                </a:lnTo>
                <a:lnTo>
                  <a:pt x="574" y="3114"/>
                </a:lnTo>
                <a:lnTo>
                  <a:pt x="582" y="3094"/>
                </a:lnTo>
                <a:lnTo>
                  <a:pt x="590" y="3076"/>
                </a:lnTo>
                <a:lnTo>
                  <a:pt x="596" y="3068"/>
                </a:lnTo>
                <a:lnTo>
                  <a:pt x="602" y="3062"/>
                </a:lnTo>
                <a:lnTo>
                  <a:pt x="608" y="3054"/>
                </a:lnTo>
                <a:lnTo>
                  <a:pt x="612" y="3046"/>
                </a:lnTo>
                <a:lnTo>
                  <a:pt x="614" y="3036"/>
                </a:lnTo>
                <a:lnTo>
                  <a:pt x="616" y="3026"/>
                </a:lnTo>
                <a:lnTo>
                  <a:pt x="616" y="3004"/>
                </a:lnTo>
                <a:lnTo>
                  <a:pt x="612" y="2988"/>
                </a:lnTo>
                <a:lnTo>
                  <a:pt x="608" y="2974"/>
                </a:lnTo>
                <a:lnTo>
                  <a:pt x="606" y="2964"/>
                </a:lnTo>
                <a:lnTo>
                  <a:pt x="606" y="2952"/>
                </a:lnTo>
                <a:lnTo>
                  <a:pt x="602" y="2952"/>
                </a:lnTo>
                <a:lnTo>
                  <a:pt x="602" y="2946"/>
                </a:lnTo>
                <a:lnTo>
                  <a:pt x="600" y="2924"/>
                </a:lnTo>
                <a:lnTo>
                  <a:pt x="602" y="2896"/>
                </a:lnTo>
                <a:lnTo>
                  <a:pt x="608" y="2854"/>
                </a:lnTo>
                <a:lnTo>
                  <a:pt x="622" y="2794"/>
                </a:lnTo>
                <a:lnTo>
                  <a:pt x="636" y="2738"/>
                </a:lnTo>
                <a:lnTo>
                  <a:pt x="648" y="2680"/>
                </a:lnTo>
                <a:lnTo>
                  <a:pt x="658" y="2624"/>
                </a:lnTo>
                <a:lnTo>
                  <a:pt x="666" y="2568"/>
                </a:lnTo>
                <a:lnTo>
                  <a:pt x="672" y="2512"/>
                </a:lnTo>
                <a:lnTo>
                  <a:pt x="676" y="2460"/>
                </a:lnTo>
                <a:lnTo>
                  <a:pt x="678" y="2412"/>
                </a:lnTo>
                <a:lnTo>
                  <a:pt x="676" y="2368"/>
                </a:lnTo>
                <a:lnTo>
                  <a:pt x="672" y="2306"/>
                </a:lnTo>
                <a:lnTo>
                  <a:pt x="666" y="2254"/>
                </a:lnTo>
                <a:lnTo>
                  <a:pt x="658" y="2214"/>
                </a:lnTo>
                <a:lnTo>
                  <a:pt x="652" y="2186"/>
                </a:lnTo>
                <a:lnTo>
                  <a:pt x="718" y="2178"/>
                </a:lnTo>
                <a:lnTo>
                  <a:pt x="722" y="2176"/>
                </a:lnTo>
                <a:lnTo>
                  <a:pt x="724" y="2174"/>
                </a:lnTo>
                <a:lnTo>
                  <a:pt x="726" y="2170"/>
                </a:lnTo>
                <a:lnTo>
                  <a:pt x="726" y="2006"/>
                </a:lnTo>
                <a:lnTo>
                  <a:pt x="728" y="1874"/>
                </a:lnTo>
                <a:lnTo>
                  <a:pt x="726" y="1774"/>
                </a:lnTo>
                <a:lnTo>
                  <a:pt x="722" y="1696"/>
                </a:lnTo>
                <a:lnTo>
                  <a:pt x="722" y="1614"/>
                </a:lnTo>
                <a:lnTo>
                  <a:pt x="722" y="1500"/>
                </a:lnTo>
                <a:lnTo>
                  <a:pt x="718" y="1462"/>
                </a:lnTo>
                <a:lnTo>
                  <a:pt x="716" y="1448"/>
                </a:lnTo>
                <a:lnTo>
                  <a:pt x="724" y="1446"/>
                </a:lnTo>
                <a:lnTo>
                  <a:pt x="742" y="1442"/>
                </a:lnTo>
                <a:lnTo>
                  <a:pt x="750" y="1438"/>
                </a:lnTo>
                <a:lnTo>
                  <a:pt x="758" y="1434"/>
                </a:lnTo>
                <a:lnTo>
                  <a:pt x="764" y="1430"/>
                </a:lnTo>
                <a:lnTo>
                  <a:pt x="764" y="1426"/>
                </a:lnTo>
                <a:lnTo>
                  <a:pt x="712" y="1182"/>
                </a:lnTo>
                <a:lnTo>
                  <a:pt x="702" y="1124"/>
                </a:lnTo>
                <a:lnTo>
                  <a:pt x="696" y="1084"/>
                </a:lnTo>
                <a:lnTo>
                  <a:pt x="694" y="1054"/>
                </a:lnTo>
                <a:lnTo>
                  <a:pt x="692" y="1032"/>
                </a:lnTo>
                <a:lnTo>
                  <a:pt x="692" y="1010"/>
                </a:lnTo>
                <a:lnTo>
                  <a:pt x="694" y="990"/>
                </a:lnTo>
                <a:lnTo>
                  <a:pt x="704" y="986"/>
                </a:lnTo>
                <a:lnTo>
                  <a:pt x="712" y="978"/>
                </a:lnTo>
                <a:lnTo>
                  <a:pt x="716" y="974"/>
                </a:lnTo>
                <a:lnTo>
                  <a:pt x="720" y="968"/>
                </a:lnTo>
                <a:lnTo>
                  <a:pt x="730" y="942"/>
                </a:lnTo>
                <a:lnTo>
                  <a:pt x="746" y="902"/>
                </a:lnTo>
                <a:lnTo>
                  <a:pt x="760" y="860"/>
                </a:lnTo>
                <a:lnTo>
                  <a:pt x="764" y="840"/>
                </a:lnTo>
                <a:lnTo>
                  <a:pt x="766" y="826"/>
                </a:lnTo>
                <a:lnTo>
                  <a:pt x="770" y="766"/>
                </a:lnTo>
                <a:lnTo>
                  <a:pt x="772" y="738"/>
                </a:lnTo>
                <a:lnTo>
                  <a:pt x="776" y="722"/>
                </a:lnTo>
                <a:lnTo>
                  <a:pt x="782" y="710"/>
                </a:lnTo>
                <a:lnTo>
                  <a:pt x="784" y="704"/>
                </a:lnTo>
                <a:lnTo>
                  <a:pt x="786" y="698"/>
                </a:lnTo>
                <a:lnTo>
                  <a:pt x="786" y="688"/>
                </a:lnTo>
                <a:lnTo>
                  <a:pt x="788" y="674"/>
                </a:lnTo>
                <a:lnTo>
                  <a:pt x="792" y="658"/>
                </a:lnTo>
                <a:lnTo>
                  <a:pt x="800" y="652"/>
                </a:lnTo>
                <a:lnTo>
                  <a:pt x="804" y="646"/>
                </a:lnTo>
                <a:lnTo>
                  <a:pt x="808" y="640"/>
                </a:lnTo>
                <a:lnTo>
                  <a:pt x="808" y="634"/>
                </a:lnTo>
                <a:lnTo>
                  <a:pt x="806" y="628"/>
                </a:lnTo>
                <a:lnTo>
                  <a:pt x="804" y="622"/>
                </a:lnTo>
                <a:lnTo>
                  <a:pt x="804" y="618"/>
                </a:lnTo>
                <a:lnTo>
                  <a:pt x="804" y="604"/>
                </a:lnTo>
                <a:lnTo>
                  <a:pt x="802" y="578"/>
                </a:lnTo>
                <a:lnTo>
                  <a:pt x="798" y="550"/>
                </a:lnTo>
                <a:lnTo>
                  <a:pt x="794" y="540"/>
                </a:lnTo>
                <a:lnTo>
                  <a:pt x="790" y="532"/>
                </a:lnTo>
                <a:lnTo>
                  <a:pt x="776" y="522"/>
                </a:lnTo>
                <a:lnTo>
                  <a:pt x="758" y="510"/>
                </a:lnTo>
                <a:lnTo>
                  <a:pt x="736" y="502"/>
                </a:lnTo>
                <a:lnTo>
                  <a:pt x="726" y="498"/>
                </a:lnTo>
                <a:lnTo>
                  <a:pt x="714" y="496"/>
                </a:lnTo>
                <a:lnTo>
                  <a:pt x="672" y="494"/>
                </a:lnTo>
                <a:lnTo>
                  <a:pt x="648" y="490"/>
                </a:lnTo>
                <a:lnTo>
                  <a:pt x="634" y="486"/>
                </a:lnTo>
                <a:lnTo>
                  <a:pt x="624" y="482"/>
                </a:lnTo>
                <a:lnTo>
                  <a:pt x="616" y="476"/>
                </a:lnTo>
                <a:lnTo>
                  <a:pt x="620" y="476"/>
                </a:lnTo>
                <a:lnTo>
                  <a:pt x="628" y="478"/>
                </a:lnTo>
                <a:lnTo>
                  <a:pt x="634" y="476"/>
                </a:lnTo>
                <a:lnTo>
                  <a:pt x="638" y="474"/>
                </a:lnTo>
                <a:lnTo>
                  <a:pt x="638" y="472"/>
                </a:lnTo>
                <a:lnTo>
                  <a:pt x="636" y="472"/>
                </a:lnTo>
                <a:lnTo>
                  <a:pt x="634" y="474"/>
                </a:lnTo>
                <a:lnTo>
                  <a:pt x="630" y="474"/>
                </a:lnTo>
                <a:lnTo>
                  <a:pt x="624" y="474"/>
                </a:lnTo>
                <a:lnTo>
                  <a:pt x="620" y="472"/>
                </a:lnTo>
                <a:lnTo>
                  <a:pt x="618" y="470"/>
                </a:lnTo>
                <a:lnTo>
                  <a:pt x="616" y="464"/>
                </a:lnTo>
                <a:lnTo>
                  <a:pt x="614" y="456"/>
                </a:lnTo>
                <a:lnTo>
                  <a:pt x="614" y="446"/>
                </a:lnTo>
                <a:lnTo>
                  <a:pt x="610" y="438"/>
                </a:lnTo>
                <a:lnTo>
                  <a:pt x="606" y="430"/>
                </a:lnTo>
                <a:lnTo>
                  <a:pt x="598" y="424"/>
                </a:lnTo>
                <a:lnTo>
                  <a:pt x="590" y="416"/>
                </a:lnTo>
                <a:lnTo>
                  <a:pt x="580" y="410"/>
                </a:lnTo>
                <a:lnTo>
                  <a:pt x="570" y="408"/>
                </a:lnTo>
                <a:lnTo>
                  <a:pt x="556" y="408"/>
                </a:lnTo>
                <a:lnTo>
                  <a:pt x="554" y="404"/>
                </a:lnTo>
                <a:lnTo>
                  <a:pt x="554" y="402"/>
                </a:lnTo>
                <a:lnTo>
                  <a:pt x="554" y="400"/>
                </a:lnTo>
                <a:lnTo>
                  <a:pt x="552" y="398"/>
                </a:lnTo>
                <a:lnTo>
                  <a:pt x="550" y="396"/>
                </a:lnTo>
                <a:lnTo>
                  <a:pt x="550" y="392"/>
                </a:lnTo>
                <a:lnTo>
                  <a:pt x="556" y="388"/>
                </a:lnTo>
                <a:lnTo>
                  <a:pt x="562" y="386"/>
                </a:lnTo>
                <a:lnTo>
                  <a:pt x="568" y="386"/>
                </a:lnTo>
                <a:lnTo>
                  <a:pt x="574" y="384"/>
                </a:lnTo>
                <a:lnTo>
                  <a:pt x="580" y="384"/>
                </a:lnTo>
                <a:lnTo>
                  <a:pt x="584" y="380"/>
                </a:lnTo>
                <a:lnTo>
                  <a:pt x="582" y="378"/>
                </a:lnTo>
                <a:lnTo>
                  <a:pt x="570" y="368"/>
                </a:lnTo>
                <a:lnTo>
                  <a:pt x="556" y="358"/>
                </a:lnTo>
                <a:lnTo>
                  <a:pt x="562" y="346"/>
                </a:lnTo>
                <a:lnTo>
                  <a:pt x="566" y="332"/>
                </a:lnTo>
                <a:lnTo>
                  <a:pt x="568" y="328"/>
                </a:lnTo>
                <a:lnTo>
                  <a:pt x="584" y="298"/>
                </a:lnTo>
                <a:lnTo>
                  <a:pt x="590" y="296"/>
                </a:lnTo>
                <a:lnTo>
                  <a:pt x="596" y="292"/>
                </a:lnTo>
                <a:lnTo>
                  <a:pt x="602" y="282"/>
                </a:lnTo>
                <a:lnTo>
                  <a:pt x="606" y="270"/>
                </a:lnTo>
                <a:lnTo>
                  <a:pt x="610" y="254"/>
                </a:lnTo>
                <a:lnTo>
                  <a:pt x="614" y="240"/>
                </a:lnTo>
                <a:lnTo>
                  <a:pt x="616" y="222"/>
                </a:lnTo>
                <a:lnTo>
                  <a:pt x="620" y="212"/>
                </a:lnTo>
                <a:lnTo>
                  <a:pt x="624" y="198"/>
                </a:lnTo>
                <a:lnTo>
                  <a:pt x="626" y="182"/>
                </a:lnTo>
                <a:lnTo>
                  <a:pt x="626" y="168"/>
                </a:lnTo>
                <a:lnTo>
                  <a:pt x="624" y="154"/>
                </a:lnTo>
                <a:lnTo>
                  <a:pt x="620" y="142"/>
                </a:lnTo>
                <a:lnTo>
                  <a:pt x="610" y="118"/>
                </a:lnTo>
                <a:lnTo>
                  <a:pt x="600" y="102"/>
                </a:lnTo>
                <a:lnTo>
                  <a:pt x="596" y="96"/>
                </a:lnTo>
                <a:lnTo>
                  <a:pt x="590" y="88"/>
                </a:lnTo>
                <a:lnTo>
                  <a:pt x="578" y="68"/>
                </a:lnTo>
                <a:lnTo>
                  <a:pt x="560" y="44"/>
                </a:lnTo>
                <a:lnTo>
                  <a:pt x="550" y="32"/>
                </a:lnTo>
                <a:lnTo>
                  <a:pt x="538" y="22"/>
                </a:lnTo>
                <a:lnTo>
                  <a:pt x="528" y="14"/>
                </a:lnTo>
                <a:lnTo>
                  <a:pt x="516" y="8"/>
                </a:lnTo>
                <a:lnTo>
                  <a:pt x="498" y="2"/>
                </a:lnTo>
                <a:lnTo>
                  <a:pt x="486" y="0"/>
                </a:lnTo>
                <a:lnTo>
                  <a:pt x="482" y="0"/>
                </a:lnTo>
                <a:lnTo>
                  <a:pt x="464" y="0"/>
                </a:lnTo>
                <a:lnTo>
                  <a:pt x="462" y="0"/>
                </a:lnTo>
                <a:lnTo>
                  <a:pt x="442" y="2"/>
                </a:lnTo>
                <a:lnTo>
                  <a:pt x="430" y="2"/>
                </a:lnTo>
                <a:close/>
              </a:path>
            </a:pathLst>
          </a:custGeom>
          <a:solidFill>
            <a:schemeClr val="bg1">
              <a:alpha val="5294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8134" name="Freeform 32"/>
          <p:cNvSpPr>
            <a:spLocks noEditPoints="1"/>
          </p:cNvSpPr>
          <p:nvPr/>
        </p:nvSpPr>
        <p:spPr bwMode="auto">
          <a:xfrm flipH="1">
            <a:off x="795338" y="1746250"/>
            <a:ext cx="95250" cy="406400"/>
          </a:xfrm>
          <a:custGeom>
            <a:avLst/>
            <a:gdLst>
              <a:gd name="T0" fmla="*/ 0 w 734"/>
              <a:gd name="T1" fmla="*/ 0 h 3116"/>
              <a:gd name="T2" fmla="*/ 0 w 734"/>
              <a:gd name="T3" fmla="*/ 0 h 3116"/>
              <a:gd name="T4" fmla="*/ 0 w 734"/>
              <a:gd name="T5" fmla="*/ 0 h 3116"/>
              <a:gd name="T6" fmla="*/ 0 w 734"/>
              <a:gd name="T7" fmla="*/ 0 h 3116"/>
              <a:gd name="T8" fmla="*/ 0 w 734"/>
              <a:gd name="T9" fmla="*/ 0 h 3116"/>
              <a:gd name="T10" fmla="*/ 0 w 734"/>
              <a:gd name="T11" fmla="*/ 0 h 3116"/>
              <a:gd name="T12" fmla="*/ 0 w 734"/>
              <a:gd name="T13" fmla="*/ 0 h 3116"/>
              <a:gd name="T14" fmla="*/ 0 w 734"/>
              <a:gd name="T15" fmla="*/ 0 h 3116"/>
              <a:gd name="T16" fmla="*/ 0 w 734"/>
              <a:gd name="T17" fmla="*/ 0 h 3116"/>
              <a:gd name="T18" fmla="*/ 0 w 734"/>
              <a:gd name="T19" fmla="*/ 0 h 3116"/>
              <a:gd name="T20" fmla="*/ 0 w 734"/>
              <a:gd name="T21" fmla="*/ 0 h 3116"/>
              <a:gd name="T22" fmla="*/ 0 w 734"/>
              <a:gd name="T23" fmla="*/ 0 h 3116"/>
              <a:gd name="T24" fmla="*/ 0 w 734"/>
              <a:gd name="T25" fmla="*/ 0 h 3116"/>
              <a:gd name="T26" fmla="*/ 0 w 734"/>
              <a:gd name="T27" fmla="*/ 0 h 3116"/>
              <a:gd name="T28" fmla="*/ 0 w 734"/>
              <a:gd name="T29" fmla="*/ 0 h 3116"/>
              <a:gd name="T30" fmla="*/ 0 w 734"/>
              <a:gd name="T31" fmla="*/ 0 h 3116"/>
              <a:gd name="T32" fmla="*/ 0 w 734"/>
              <a:gd name="T33" fmla="*/ 0 h 3116"/>
              <a:gd name="T34" fmla="*/ 0 w 734"/>
              <a:gd name="T35" fmla="*/ 0 h 3116"/>
              <a:gd name="T36" fmla="*/ 0 w 734"/>
              <a:gd name="T37" fmla="*/ 0 h 3116"/>
              <a:gd name="T38" fmla="*/ 0 w 734"/>
              <a:gd name="T39" fmla="*/ 0 h 3116"/>
              <a:gd name="T40" fmla="*/ 0 w 734"/>
              <a:gd name="T41" fmla="*/ 0 h 3116"/>
              <a:gd name="T42" fmla="*/ 0 w 734"/>
              <a:gd name="T43" fmla="*/ 0 h 3116"/>
              <a:gd name="T44" fmla="*/ 0 w 734"/>
              <a:gd name="T45" fmla="*/ 0 h 3116"/>
              <a:gd name="T46" fmla="*/ 0 w 734"/>
              <a:gd name="T47" fmla="*/ 0 h 3116"/>
              <a:gd name="T48" fmla="*/ 0 w 734"/>
              <a:gd name="T49" fmla="*/ 0 h 3116"/>
              <a:gd name="T50" fmla="*/ 0 w 734"/>
              <a:gd name="T51" fmla="*/ 0 h 3116"/>
              <a:gd name="T52" fmla="*/ 0 w 734"/>
              <a:gd name="T53" fmla="*/ 0 h 3116"/>
              <a:gd name="T54" fmla="*/ 0 w 734"/>
              <a:gd name="T55" fmla="*/ 0 h 3116"/>
              <a:gd name="T56" fmla="*/ 0 w 734"/>
              <a:gd name="T57" fmla="*/ 0 h 3116"/>
              <a:gd name="T58" fmla="*/ 0 w 734"/>
              <a:gd name="T59" fmla="*/ 0 h 3116"/>
              <a:gd name="T60" fmla="*/ 0 w 734"/>
              <a:gd name="T61" fmla="*/ 0 h 3116"/>
              <a:gd name="T62" fmla="*/ 0 w 734"/>
              <a:gd name="T63" fmla="*/ 0 h 3116"/>
              <a:gd name="T64" fmla="*/ 0 w 734"/>
              <a:gd name="T65" fmla="*/ 0 h 3116"/>
              <a:gd name="T66" fmla="*/ 0 w 734"/>
              <a:gd name="T67" fmla="*/ 0 h 3116"/>
              <a:gd name="T68" fmla="*/ 0 w 734"/>
              <a:gd name="T69" fmla="*/ 0 h 3116"/>
              <a:gd name="T70" fmla="*/ 0 w 734"/>
              <a:gd name="T71" fmla="*/ 0 h 3116"/>
              <a:gd name="T72" fmla="*/ 0 w 734"/>
              <a:gd name="T73" fmla="*/ 0 h 3116"/>
              <a:gd name="T74" fmla="*/ 0 w 734"/>
              <a:gd name="T75" fmla="*/ 0 h 3116"/>
              <a:gd name="T76" fmla="*/ 0 w 734"/>
              <a:gd name="T77" fmla="*/ 0 h 3116"/>
              <a:gd name="T78" fmla="*/ 0 w 734"/>
              <a:gd name="T79" fmla="*/ 0 h 3116"/>
              <a:gd name="T80" fmla="*/ 0 w 734"/>
              <a:gd name="T81" fmla="*/ 0 h 3116"/>
              <a:gd name="T82" fmla="*/ 0 w 734"/>
              <a:gd name="T83" fmla="*/ 0 h 3116"/>
              <a:gd name="T84" fmla="*/ 0 w 734"/>
              <a:gd name="T85" fmla="*/ 0 h 3116"/>
              <a:gd name="T86" fmla="*/ 0 w 734"/>
              <a:gd name="T87" fmla="*/ 0 h 3116"/>
              <a:gd name="T88" fmla="*/ 0 w 734"/>
              <a:gd name="T89" fmla="*/ 0 h 3116"/>
              <a:gd name="T90" fmla="*/ 0 w 734"/>
              <a:gd name="T91" fmla="*/ 0 h 3116"/>
              <a:gd name="T92" fmla="*/ 0 w 734"/>
              <a:gd name="T93" fmla="*/ 0 h 3116"/>
              <a:gd name="T94" fmla="*/ 0 w 734"/>
              <a:gd name="T95" fmla="*/ 0 h 3116"/>
              <a:gd name="T96" fmla="*/ 0 w 734"/>
              <a:gd name="T97" fmla="*/ 0 h 3116"/>
              <a:gd name="T98" fmla="*/ 0 w 734"/>
              <a:gd name="T99" fmla="*/ 0 h 3116"/>
              <a:gd name="T100" fmla="*/ 0 w 734"/>
              <a:gd name="T101" fmla="*/ 0 h 3116"/>
              <a:gd name="T102" fmla="*/ 0 w 734"/>
              <a:gd name="T103" fmla="*/ 0 h 3116"/>
              <a:gd name="T104" fmla="*/ 0 w 734"/>
              <a:gd name="T105" fmla="*/ 0 h 3116"/>
              <a:gd name="T106" fmla="*/ 0 w 734"/>
              <a:gd name="T107" fmla="*/ 0 h 3116"/>
              <a:gd name="T108" fmla="*/ 0 w 734"/>
              <a:gd name="T109" fmla="*/ 0 h 3116"/>
              <a:gd name="T110" fmla="*/ 0 w 734"/>
              <a:gd name="T111" fmla="*/ 0 h 3116"/>
              <a:gd name="T112" fmla="*/ 0 w 734"/>
              <a:gd name="T113" fmla="*/ 0 h 3116"/>
              <a:gd name="T114" fmla="*/ 0 w 734"/>
              <a:gd name="T115" fmla="*/ 0 h 3116"/>
              <a:gd name="T116" fmla="*/ 0 w 734"/>
              <a:gd name="T117" fmla="*/ 0 h 3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34"/>
              <a:gd name="T178" fmla="*/ 0 h 3116"/>
              <a:gd name="T179" fmla="*/ 734 w 734"/>
              <a:gd name="T180" fmla="*/ 3116 h 3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34" h="3116">
                <a:moveTo>
                  <a:pt x="224" y="2826"/>
                </a:moveTo>
                <a:lnTo>
                  <a:pt x="224" y="2826"/>
                </a:lnTo>
                <a:lnTo>
                  <a:pt x="226" y="2834"/>
                </a:lnTo>
                <a:lnTo>
                  <a:pt x="226" y="2840"/>
                </a:lnTo>
                <a:lnTo>
                  <a:pt x="222" y="2852"/>
                </a:lnTo>
                <a:lnTo>
                  <a:pt x="210" y="2878"/>
                </a:lnTo>
                <a:lnTo>
                  <a:pt x="204" y="2898"/>
                </a:lnTo>
                <a:lnTo>
                  <a:pt x="200" y="2906"/>
                </a:lnTo>
                <a:lnTo>
                  <a:pt x="194" y="2912"/>
                </a:lnTo>
                <a:lnTo>
                  <a:pt x="206" y="2866"/>
                </a:lnTo>
                <a:lnTo>
                  <a:pt x="214" y="2846"/>
                </a:lnTo>
                <a:lnTo>
                  <a:pt x="218" y="2836"/>
                </a:lnTo>
                <a:lnTo>
                  <a:pt x="224" y="2826"/>
                </a:lnTo>
                <a:close/>
                <a:moveTo>
                  <a:pt x="308" y="2684"/>
                </a:moveTo>
                <a:lnTo>
                  <a:pt x="308" y="2684"/>
                </a:lnTo>
                <a:lnTo>
                  <a:pt x="310" y="2644"/>
                </a:lnTo>
                <a:lnTo>
                  <a:pt x="314" y="2626"/>
                </a:lnTo>
                <a:lnTo>
                  <a:pt x="316" y="2612"/>
                </a:lnTo>
                <a:lnTo>
                  <a:pt x="320" y="2654"/>
                </a:lnTo>
                <a:lnTo>
                  <a:pt x="322" y="2698"/>
                </a:lnTo>
                <a:lnTo>
                  <a:pt x="322" y="2788"/>
                </a:lnTo>
                <a:lnTo>
                  <a:pt x="312" y="2780"/>
                </a:lnTo>
                <a:lnTo>
                  <a:pt x="306" y="2770"/>
                </a:lnTo>
                <a:lnTo>
                  <a:pt x="304" y="2758"/>
                </a:lnTo>
                <a:lnTo>
                  <a:pt x="302" y="2746"/>
                </a:lnTo>
                <a:lnTo>
                  <a:pt x="304" y="2716"/>
                </a:lnTo>
                <a:lnTo>
                  <a:pt x="308" y="2684"/>
                </a:lnTo>
                <a:close/>
                <a:moveTo>
                  <a:pt x="348" y="2030"/>
                </a:moveTo>
                <a:lnTo>
                  <a:pt x="348" y="2030"/>
                </a:lnTo>
                <a:lnTo>
                  <a:pt x="354" y="2030"/>
                </a:lnTo>
                <a:lnTo>
                  <a:pt x="360" y="2030"/>
                </a:lnTo>
                <a:lnTo>
                  <a:pt x="360" y="2064"/>
                </a:lnTo>
                <a:lnTo>
                  <a:pt x="360" y="2096"/>
                </a:lnTo>
                <a:lnTo>
                  <a:pt x="362" y="2114"/>
                </a:lnTo>
                <a:lnTo>
                  <a:pt x="364" y="2122"/>
                </a:lnTo>
                <a:lnTo>
                  <a:pt x="364" y="2130"/>
                </a:lnTo>
                <a:lnTo>
                  <a:pt x="362" y="2138"/>
                </a:lnTo>
                <a:lnTo>
                  <a:pt x="356" y="2146"/>
                </a:lnTo>
                <a:lnTo>
                  <a:pt x="346" y="2162"/>
                </a:lnTo>
                <a:lnTo>
                  <a:pt x="336" y="2180"/>
                </a:lnTo>
                <a:lnTo>
                  <a:pt x="324" y="2196"/>
                </a:lnTo>
                <a:lnTo>
                  <a:pt x="320" y="2176"/>
                </a:lnTo>
                <a:lnTo>
                  <a:pt x="320" y="2156"/>
                </a:lnTo>
                <a:lnTo>
                  <a:pt x="324" y="2136"/>
                </a:lnTo>
                <a:lnTo>
                  <a:pt x="328" y="2118"/>
                </a:lnTo>
                <a:lnTo>
                  <a:pt x="332" y="2098"/>
                </a:lnTo>
                <a:lnTo>
                  <a:pt x="336" y="2076"/>
                </a:lnTo>
                <a:lnTo>
                  <a:pt x="338" y="2054"/>
                </a:lnTo>
                <a:lnTo>
                  <a:pt x="338" y="2030"/>
                </a:lnTo>
                <a:lnTo>
                  <a:pt x="340" y="2032"/>
                </a:lnTo>
                <a:lnTo>
                  <a:pt x="348" y="2030"/>
                </a:lnTo>
                <a:close/>
                <a:moveTo>
                  <a:pt x="314" y="14"/>
                </a:moveTo>
                <a:lnTo>
                  <a:pt x="314" y="14"/>
                </a:lnTo>
                <a:lnTo>
                  <a:pt x="300" y="24"/>
                </a:lnTo>
                <a:lnTo>
                  <a:pt x="290" y="36"/>
                </a:lnTo>
                <a:lnTo>
                  <a:pt x="280" y="46"/>
                </a:lnTo>
                <a:lnTo>
                  <a:pt x="270" y="60"/>
                </a:lnTo>
                <a:lnTo>
                  <a:pt x="252" y="88"/>
                </a:lnTo>
                <a:lnTo>
                  <a:pt x="238" y="118"/>
                </a:lnTo>
                <a:lnTo>
                  <a:pt x="226" y="150"/>
                </a:lnTo>
                <a:lnTo>
                  <a:pt x="216" y="186"/>
                </a:lnTo>
                <a:lnTo>
                  <a:pt x="200" y="260"/>
                </a:lnTo>
                <a:lnTo>
                  <a:pt x="190" y="308"/>
                </a:lnTo>
                <a:lnTo>
                  <a:pt x="180" y="356"/>
                </a:lnTo>
                <a:lnTo>
                  <a:pt x="174" y="404"/>
                </a:lnTo>
                <a:lnTo>
                  <a:pt x="170" y="452"/>
                </a:lnTo>
                <a:lnTo>
                  <a:pt x="156" y="452"/>
                </a:lnTo>
                <a:lnTo>
                  <a:pt x="144" y="454"/>
                </a:lnTo>
                <a:lnTo>
                  <a:pt x="124" y="460"/>
                </a:lnTo>
                <a:lnTo>
                  <a:pt x="104" y="468"/>
                </a:lnTo>
                <a:lnTo>
                  <a:pt x="84" y="472"/>
                </a:lnTo>
                <a:lnTo>
                  <a:pt x="58" y="514"/>
                </a:lnTo>
                <a:lnTo>
                  <a:pt x="44" y="536"/>
                </a:lnTo>
                <a:lnTo>
                  <a:pt x="38" y="548"/>
                </a:lnTo>
                <a:lnTo>
                  <a:pt x="34" y="556"/>
                </a:lnTo>
                <a:lnTo>
                  <a:pt x="34" y="574"/>
                </a:lnTo>
                <a:lnTo>
                  <a:pt x="34" y="596"/>
                </a:lnTo>
                <a:lnTo>
                  <a:pt x="36" y="618"/>
                </a:lnTo>
                <a:lnTo>
                  <a:pt x="36" y="640"/>
                </a:lnTo>
                <a:lnTo>
                  <a:pt x="32" y="676"/>
                </a:lnTo>
                <a:lnTo>
                  <a:pt x="24" y="712"/>
                </a:lnTo>
                <a:lnTo>
                  <a:pt x="16" y="750"/>
                </a:lnTo>
                <a:lnTo>
                  <a:pt x="10" y="786"/>
                </a:lnTo>
                <a:lnTo>
                  <a:pt x="8" y="814"/>
                </a:lnTo>
                <a:lnTo>
                  <a:pt x="6" y="846"/>
                </a:lnTo>
                <a:lnTo>
                  <a:pt x="2" y="878"/>
                </a:lnTo>
                <a:lnTo>
                  <a:pt x="0" y="894"/>
                </a:lnTo>
                <a:lnTo>
                  <a:pt x="2" y="908"/>
                </a:lnTo>
                <a:lnTo>
                  <a:pt x="4" y="916"/>
                </a:lnTo>
                <a:lnTo>
                  <a:pt x="8" y="924"/>
                </a:lnTo>
                <a:lnTo>
                  <a:pt x="20" y="944"/>
                </a:lnTo>
                <a:lnTo>
                  <a:pt x="32" y="962"/>
                </a:lnTo>
                <a:lnTo>
                  <a:pt x="42" y="976"/>
                </a:lnTo>
                <a:lnTo>
                  <a:pt x="56" y="988"/>
                </a:lnTo>
                <a:lnTo>
                  <a:pt x="72" y="1000"/>
                </a:lnTo>
                <a:lnTo>
                  <a:pt x="118" y="1032"/>
                </a:lnTo>
                <a:lnTo>
                  <a:pt x="166" y="1064"/>
                </a:lnTo>
                <a:lnTo>
                  <a:pt x="160" y="1094"/>
                </a:lnTo>
                <a:lnTo>
                  <a:pt x="154" y="1122"/>
                </a:lnTo>
                <a:lnTo>
                  <a:pt x="146" y="1148"/>
                </a:lnTo>
                <a:lnTo>
                  <a:pt x="136" y="1174"/>
                </a:lnTo>
                <a:lnTo>
                  <a:pt x="116" y="1226"/>
                </a:lnTo>
                <a:lnTo>
                  <a:pt x="96" y="1280"/>
                </a:lnTo>
                <a:lnTo>
                  <a:pt x="82" y="1336"/>
                </a:lnTo>
                <a:lnTo>
                  <a:pt x="70" y="1394"/>
                </a:lnTo>
                <a:lnTo>
                  <a:pt x="62" y="1456"/>
                </a:lnTo>
                <a:lnTo>
                  <a:pt x="56" y="1526"/>
                </a:lnTo>
                <a:lnTo>
                  <a:pt x="70" y="1536"/>
                </a:lnTo>
                <a:lnTo>
                  <a:pt x="84" y="1546"/>
                </a:lnTo>
                <a:lnTo>
                  <a:pt x="80" y="1660"/>
                </a:lnTo>
                <a:lnTo>
                  <a:pt x="80" y="1776"/>
                </a:lnTo>
                <a:lnTo>
                  <a:pt x="78" y="1890"/>
                </a:lnTo>
                <a:lnTo>
                  <a:pt x="76" y="2000"/>
                </a:lnTo>
                <a:lnTo>
                  <a:pt x="98" y="2008"/>
                </a:lnTo>
                <a:lnTo>
                  <a:pt x="122" y="2016"/>
                </a:lnTo>
                <a:lnTo>
                  <a:pt x="170" y="2026"/>
                </a:lnTo>
                <a:lnTo>
                  <a:pt x="178" y="2056"/>
                </a:lnTo>
                <a:lnTo>
                  <a:pt x="184" y="2084"/>
                </a:lnTo>
                <a:lnTo>
                  <a:pt x="190" y="2112"/>
                </a:lnTo>
                <a:lnTo>
                  <a:pt x="192" y="2128"/>
                </a:lnTo>
                <a:lnTo>
                  <a:pt x="192" y="2144"/>
                </a:lnTo>
                <a:lnTo>
                  <a:pt x="188" y="2162"/>
                </a:lnTo>
                <a:lnTo>
                  <a:pt x="184" y="2178"/>
                </a:lnTo>
                <a:lnTo>
                  <a:pt x="178" y="2196"/>
                </a:lnTo>
                <a:lnTo>
                  <a:pt x="172" y="2214"/>
                </a:lnTo>
                <a:lnTo>
                  <a:pt x="168" y="2238"/>
                </a:lnTo>
                <a:lnTo>
                  <a:pt x="166" y="2262"/>
                </a:lnTo>
                <a:lnTo>
                  <a:pt x="164" y="2312"/>
                </a:lnTo>
                <a:lnTo>
                  <a:pt x="166" y="2362"/>
                </a:lnTo>
                <a:lnTo>
                  <a:pt x="172" y="2410"/>
                </a:lnTo>
                <a:lnTo>
                  <a:pt x="180" y="2458"/>
                </a:lnTo>
                <a:lnTo>
                  <a:pt x="190" y="2506"/>
                </a:lnTo>
                <a:lnTo>
                  <a:pt x="208" y="2600"/>
                </a:lnTo>
                <a:lnTo>
                  <a:pt x="222" y="2674"/>
                </a:lnTo>
                <a:lnTo>
                  <a:pt x="232" y="2722"/>
                </a:lnTo>
                <a:lnTo>
                  <a:pt x="234" y="2734"/>
                </a:lnTo>
                <a:lnTo>
                  <a:pt x="236" y="2746"/>
                </a:lnTo>
                <a:lnTo>
                  <a:pt x="234" y="2758"/>
                </a:lnTo>
                <a:lnTo>
                  <a:pt x="232" y="2768"/>
                </a:lnTo>
                <a:lnTo>
                  <a:pt x="226" y="2774"/>
                </a:lnTo>
                <a:lnTo>
                  <a:pt x="220" y="2778"/>
                </a:lnTo>
                <a:lnTo>
                  <a:pt x="216" y="2784"/>
                </a:lnTo>
                <a:lnTo>
                  <a:pt x="214" y="2788"/>
                </a:lnTo>
                <a:lnTo>
                  <a:pt x="214" y="2792"/>
                </a:lnTo>
                <a:lnTo>
                  <a:pt x="214" y="2796"/>
                </a:lnTo>
                <a:lnTo>
                  <a:pt x="216" y="2798"/>
                </a:lnTo>
                <a:lnTo>
                  <a:pt x="220" y="2804"/>
                </a:lnTo>
                <a:lnTo>
                  <a:pt x="200" y="2864"/>
                </a:lnTo>
                <a:lnTo>
                  <a:pt x="192" y="2896"/>
                </a:lnTo>
                <a:lnTo>
                  <a:pt x="186" y="2930"/>
                </a:lnTo>
                <a:lnTo>
                  <a:pt x="180" y="2942"/>
                </a:lnTo>
                <a:lnTo>
                  <a:pt x="176" y="2946"/>
                </a:lnTo>
                <a:lnTo>
                  <a:pt x="172" y="2954"/>
                </a:lnTo>
                <a:lnTo>
                  <a:pt x="164" y="2956"/>
                </a:lnTo>
                <a:lnTo>
                  <a:pt x="156" y="2958"/>
                </a:lnTo>
                <a:lnTo>
                  <a:pt x="154" y="2974"/>
                </a:lnTo>
                <a:lnTo>
                  <a:pt x="156" y="2988"/>
                </a:lnTo>
                <a:lnTo>
                  <a:pt x="160" y="3000"/>
                </a:lnTo>
                <a:lnTo>
                  <a:pt x="164" y="3012"/>
                </a:lnTo>
                <a:lnTo>
                  <a:pt x="166" y="3016"/>
                </a:lnTo>
                <a:lnTo>
                  <a:pt x="168" y="3022"/>
                </a:lnTo>
                <a:lnTo>
                  <a:pt x="170" y="3026"/>
                </a:lnTo>
                <a:lnTo>
                  <a:pt x="176" y="3028"/>
                </a:lnTo>
                <a:lnTo>
                  <a:pt x="180" y="3028"/>
                </a:lnTo>
                <a:lnTo>
                  <a:pt x="186" y="3028"/>
                </a:lnTo>
                <a:lnTo>
                  <a:pt x="216" y="3032"/>
                </a:lnTo>
                <a:lnTo>
                  <a:pt x="220" y="3036"/>
                </a:lnTo>
                <a:lnTo>
                  <a:pt x="220" y="3042"/>
                </a:lnTo>
                <a:lnTo>
                  <a:pt x="220" y="3046"/>
                </a:lnTo>
                <a:lnTo>
                  <a:pt x="220" y="3050"/>
                </a:lnTo>
                <a:lnTo>
                  <a:pt x="222" y="3052"/>
                </a:lnTo>
                <a:lnTo>
                  <a:pt x="232" y="3054"/>
                </a:lnTo>
                <a:lnTo>
                  <a:pt x="236" y="3056"/>
                </a:lnTo>
                <a:lnTo>
                  <a:pt x="242" y="3054"/>
                </a:lnTo>
                <a:lnTo>
                  <a:pt x="244" y="3054"/>
                </a:lnTo>
                <a:lnTo>
                  <a:pt x="246" y="3052"/>
                </a:lnTo>
                <a:lnTo>
                  <a:pt x="248" y="3046"/>
                </a:lnTo>
                <a:lnTo>
                  <a:pt x="248" y="3040"/>
                </a:lnTo>
                <a:lnTo>
                  <a:pt x="250" y="3034"/>
                </a:lnTo>
                <a:lnTo>
                  <a:pt x="274" y="3036"/>
                </a:lnTo>
                <a:lnTo>
                  <a:pt x="296" y="3038"/>
                </a:lnTo>
                <a:lnTo>
                  <a:pt x="300" y="3034"/>
                </a:lnTo>
                <a:lnTo>
                  <a:pt x="302" y="3030"/>
                </a:lnTo>
                <a:lnTo>
                  <a:pt x="302" y="3026"/>
                </a:lnTo>
                <a:lnTo>
                  <a:pt x="308" y="3044"/>
                </a:lnTo>
                <a:lnTo>
                  <a:pt x="312" y="3062"/>
                </a:lnTo>
                <a:lnTo>
                  <a:pt x="314" y="3068"/>
                </a:lnTo>
                <a:lnTo>
                  <a:pt x="316" y="3078"/>
                </a:lnTo>
                <a:lnTo>
                  <a:pt x="320" y="3082"/>
                </a:lnTo>
                <a:lnTo>
                  <a:pt x="322" y="3084"/>
                </a:lnTo>
                <a:lnTo>
                  <a:pt x="328" y="3084"/>
                </a:lnTo>
                <a:lnTo>
                  <a:pt x="334" y="3084"/>
                </a:lnTo>
                <a:lnTo>
                  <a:pt x="338" y="3082"/>
                </a:lnTo>
                <a:lnTo>
                  <a:pt x="340" y="3078"/>
                </a:lnTo>
                <a:lnTo>
                  <a:pt x="340" y="3076"/>
                </a:lnTo>
                <a:lnTo>
                  <a:pt x="340" y="3068"/>
                </a:lnTo>
                <a:lnTo>
                  <a:pt x="340" y="3062"/>
                </a:lnTo>
                <a:lnTo>
                  <a:pt x="344" y="3032"/>
                </a:lnTo>
                <a:lnTo>
                  <a:pt x="354" y="3038"/>
                </a:lnTo>
                <a:lnTo>
                  <a:pt x="362" y="3044"/>
                </a:lnTo>
                <a:lnTo>
                  <a:pt x="370" y="3052"/>
                </a:lnTo>
                <a:lnTo>
                  <a:pt x="376" y="3062"/>
                </a:lnTo>
                <a:lnTo>
                  <a:pt x="388" y="3084"/>
                </a:lnTo>
                <a:lnTo>
                  <a:pt x="394" y="3096"/>
                </a:lnTo>
                <a:lnTo>
                  <a:pt x="402" y="3104"/>
                </a:lnTo>
                <a:lnTo>
                  <a:pt x="412" y="3108"/>
                </a:lnTo>
                <a:lnTo>
                  <a:pt x="428" y="3112"/>
                </a:lnTo>
                <a:lnTo>
                  <a:pt x="460" y="3116"/>
                </a:lnTo>
                <a:lnTo>
                  <a:pt x="490" y="3116"/>
                </a:lnTo>
                <a:lnTo>
                  <a:pt x="518" y="3116"/>
                </a:lnTo>
                <a:lnTo>
                  <a:pt x="546" y="3116"/>
                </a:lnTo>
                <a:lnTo>
                  <a:pt x="570" y="3110"/>
                </a:lnTo>
                <a:lnTo>
                  <a:pt x="576" y="3110"/>
                </a:lnTo>
                <a:lnTo>
                  <a:pt x="582" y="3108"/>
                </a:lnTo>
                <a:lnTo>
                  <a:pt x="588" y="3104"/>
                </a:lnTo>
                <a:lnTo>
                  <a:pt x="590" y="3100"/>
                </a:lnTo>
                <a:lnTo>
                  <a:pt x="592" y="3094"/>
                </a:lnTo>
                <a:lnTo>
                  <a:pt x="592" y="3088"/>
                </a:lnTo>
                <a:lnTo>
                  <a:pt x="594" y="3084"/>
                </a:lnTo>
                <a:lnTo>
                  <a:pt x="592" y="3078"/>
                </a:lnTo>
                <a:lnTo>
                  <a:pt x="590" y="3074"/>
                </a:lnTo>
                <a:lnTo>
                  <a:pt x="584" y="3070"/>
                </a:lnTo>
                <a:lnTo>
                  <a:pt x="580" y="3066"/>
                </a:lnTo>
                <a:lnTo>
                  <a:pt x="556" y="3052"/>
                </a:lnTo>
                <a:lnTo>
                  <a:pt x="534" y="3040"/>
                </a:lnTo>
                <a:lnTo>
                  <a:pt x="528" y="3036"/>
                </a:lnTo>
                <a:lnTo>
                  <a:pt x="520" y="3030"/>
                </a:lnTo>
                <a:lnTo>
                  <a:pt x="518" y="3026"/>
                </a:lnTo>
                <a:lnTo>
                  <a:pt x="512" y="3020"/>
                </a:lnTo>
                <a:lnTo>
                  <a:pt x="506" y="3016"/>
                </a:lnTo>
                <a:lnTo>
                  <a:pt x="492" y="3008"/>
                </a:lnTo>
                <a:lnTo>
                  <a:pt x="488" y="3004"/>
                </a:lnTo>
                <a:lnTo>
                  <a:pt x="474" y="2994"/>
                </a:lnTo>
                <a:lnTo>
                  <a:pt x="462" y="2980"/>
                </a:lnTo>
                <a:lnTo>
                  <a:pt x="454" y="2968"/>
                </a:lnTo>
                <a:lnTo>
                  <a:pt x="448" y="2952"/>
                </a:lnTo>
                <a:lnTo>
                  <a:pt x="436" y="2920"/>
                </a:lnTo>
                <a:lnTo>
                  <a:pt x="430" y="2904"/>
                </a:lnTo>
                <a:lnTo>
                  <a:pt x="424" y="2886"/>
                </a:lnTo>
                <a:lnTo>
                  <a:pt x="422" y="2868"/>
                </a:lnTo>
                <a:lnTo>
                  <a:pt x="422" y="2848"/>
                </a:lnTo>
                <a:lnTo>
                  <a:pt x="422" y="2846"/>
                </a:lnTo>
                <a:lnTo>
                  <a:pt x="424" y="2846"/>
                </a:lnTo>
                <a:lnTo>
                  <a:pt x="428" y="2846"/>
                </a:lnTo>
                <a:lnTo>
                  <a:pt x="432" y="2844"/>
                </a:lnTo>
                <a:lnTo>
                  <a:pt x="434" y="2842"/>
                </a:lnTo>
                <a:lnTo>
                  <a:pt x="434" y="2840"/>
                </a:lnTo>
                <a:lnTo>
                  <a:pt x="432" y="2834"/>
                </a:lnTo>
                <a:lnTo>
                  <a:pt x="428" y="2830"/>
                </a:lnTo>
                <a:lnTo>
                  <a:pt x="420" y="2826"/>
                </a:lnTo>
                <a:lnTo>
                  <a:pt x="418" y="2790"/>
                </a:lnTo>
                <a:lnTo>
                  <a:pt x="418" y="2754"/>
                </a:lnTo>
                <a:lnTo>
                  <a:pt x="422" y="2718"/>
                </a:lnTo>
                <a:lnTo>
                  <a:pt x="426" y="2682"/>
                </a:lnTo>
                <a:lnTo>
                  <a:pt x="436" y="2610"/>
                </a:lnTo>
                <a:lnTo>
                  <a:pt x="448" y="2540"/>
                </a:lnTo>
                <a:lnTo>
                  <a:pt x="468" y="2400"/>
                </a:lnTo>
                <a:lnTo>
                  <a:pt x="472" y="2364"/>
                </a:lnTo>
                <a:lnTo>
                  <a:pt x="476" y="2326"/>
                </a:lnTo>
                <a:lnTo>
                  <a:pt x="478" y="2252"/>
                </a:lnTo>
                <a:lnTo>
                  <a:pt x="480" y="2230"/>
                </a:lnTo>
                <a:lnTo>
                  <a:pt x="484" y="2208"/>
                </a:lnTo>
                <a:lnTo>
                  <a:pt x="486" y="2200"/>
                </a:lnTo>
                <a:lnTo>
                  <a:pt x="492" y="2190"/>
                </a:lnTo>
                <a:lnTo>
                  <a:pt x="502" y="2174"/>
                </a:lnTo>
                <a:lnTo>
                  <a:pt x="510" y="2154"/>
                </a:lnTo>
                <a:lnTo>
                  <a:pt x="514" y="2134"/>
                </a:lnTo>
                <a:lnTo>
                  <a:pt x="520" y="2122"/>
                </a:lnTo>
                <a:lnTo>
                  <a:pt x="524" y="2112"/>
                </a:lnTo>
                <a:lnTo>
                  <a:pt x="526" y="2098"/>
                </a:lnTo>
                <a:lnTo>
                  <a:pt x="526" y="2086"/>
                </a:lnTo>
                <a:lnTo>
                  <a:pt x="526" y="2060"/>
                </a:lnTo>
                <a:lnTo>
                  <a:pt x="526" y="2048"/>
                </a:lnTo>
                <a:lnTo>
                  <a:pt x="526" y="2036"/>
                </a:lnTo>
                <a:lnTo>
                  <a:pt x="530" y="2026"/>
                </a:lnTo>
                <a:lnTo>
                  <a:pt x="536" y="2016"/>
                </a:lnTo>
                <a:lnTo>
                  <a:pt x="566" y="2014"/>
                </a:lnTo>
                <a:lnTo>
                  <a:pt x="598" y="2012"/>
                </a:lnTo>
                <a:lnTo>
                  <a:pt x="612" y="2010"/>
                </a:lnTo>
                <a:lnTo>
                  <a:pt x="626" y="2006"/>
                </a:lnTo>
                <a:lnTo>
                  <a:pt x="638" y="2000"/>
                </a:lnTo>
                <a:lnTo>
                  <a:pt x="646" y="1992"/>
                </a:lnTo>
                <a:lnTo>
                  <a:pt x="650" y="1988"/>
                </a:lnTo>
                <a:lnTo>
                  <a:pt x="652" y="1984"/>
                </a:lnTo>
                <a:lnTo>
                  <a:pt x="652" y="1980"/>
                </a:lnTo>
                <a:lnTo>
                  <a:pt x="652" y="1970"/>
                </a:lnTo>
                <a:lnTo>
                  <a:pt x="652" y="1964"/>
                </a:lnTo>
                <a:lnTo>
                  <a:pt x="650" y="1914"/>
                </a:lnTo>
                <a:lnTo>
                  <a:pt x="652" y="1864"/>
                </a:lnTo>
                <a:lnTo>
                  <a:pt x="656" y="1764"/>
                </a:lnTo>
                <a:lnTo>
                  <a:pt x="662" y="1664"/>
                </a:lnTo>
                <a:lnTo>
                  <a:pt x="662" y="1614"/>
                </a:lnTo>
                <a:lnTo>
                  <a:pt x="660" y="1564"/>
                </a:lnTo>
                <a:lnTo>
                  <a:pt x="666" y="1560"/>
                </a:lnTo>
                <a:lnTo>
                  <a:pt x="672" y="1558"/>
                </a:lnTo>
                <a:lnTo>
                  <a:pt x="676" y="1556"/>
                </a:lnTo>
                <a:lnTo>
                  <a:pt x="680" y="1552"/>
                </a:lnTo>
                <a:lnTo>
                  <a:pt x="682" y="1548"/>
                </a:lnTo>
                <a:lnTo>
                  <a:pt x="684" y="1540"/>
                </a:lnTo>
                <a:lnTo>
                  <a:pt x="682" y="1532"/>
                </a:lnTo>
                <a:lnTo>
                  <a:pt x="680" y="1528"/>
                </a:lnTo>
                <a:lnTo>
                  <a:pt x="680" y="1524"/>
                </a:lnTo>
                <a:lnTo>
                  <a:pt x="680" y="1518"/>
                </a:lnTo>
                <a:lnTo>
                  <a:pt x="680" y="1514"/>
                </a:lnTo>
                <a:lnTo>
                  <a:pt x="678" y="1506"/>
                </a:lnTo>
                <a:lnTo>
                  <a:pt x="672" y="1424"/>
                </a:lnTo>
                <a:lnTo>
                  <a:pt x="668" y="1382"/>
                </a:lnTo>
                <a:lnTo>
                  <a:pt x="664" y="1342"/>
                </a:lnTo>
                <a:lnTo>
                  <a:pt x="660" y="1324"/>
                </a:lnTo>
                <a:lnTo>
                  <a:pt x="656" y="1308"/>
                </a:lnTo>
                <a:lnTo>
                  <a:pt x="652" y="1292"/>
                </a:lnTo>
                <a:lnTo>
                  <a:pt x="652" y="1278"/>
                </a:lnTo>
                <a:lnTo>
                  <a:pt x="654" y="1272"/>
                </a:lnTo>
                <a:lnTo>
                  <a:pt x="656" y="1266"/>
                </a:lnTo>
                <a:lnTo>
                  <a:pt x="660" y="1262"/>
                </a:lnTo>
                <a:lnTo>
                  <a:pt x="660" y="1256"/>
                </a:lnTo>
                <a:lnTo>
                  <a:pt x="658" y="1246"/>
                </a:lnTo>
                <a:lnTo>
                  <a:pt x="654" y="1238"/>
                </a:lnTo>
                <a:lnTo>
                  <a:pt x="646" y="1230"/>
                </a:lnTo>
                <a:lnTo>
                  <a:pt x="642" y="1220"/>
                </a:lnTo>
                <a:lnTo>
                  <a:pt x="634" y="1198"/>
                </a:lnTo>
                <a:lnTo>
                  <a:pt x="632" y="1186"/>
                </a:lnTo>
                <a:lnTo>
                  <a:pt x="630" y="1176"/>
                </a:lnTo>
                <a:lnTo>
                  <a:pt x="634" y="1166"/>
                </a:lnTo>
                <a:lnTo>
                  <a:pt x="640" y="1152"/>
                </a:lnTo>
                <a:lnTo>
                  <a:pt x="654" y="1128"/>
                </a:lnTo>
                <a:lnTo>
                  <a:pt x="678" y="1078"/>
                </a:lnTo>
                <a:lnTo>
                  <a:pt x="700" y="1030"/>
                </a:lnTo>
                <a:lnTo>
                  <a:pt x="714" y="1006"/>
                </a:lnTo>
                <a:lnTo>
                  <a:pt x="720" y="994"/>
                </a:lnTo>
                <a:lnTo>
                  <a:pt x="726" y="984"/>
                </a:lnTo>
                <a:lnTo>
                  <a:pt x="728" y="968"/>
                </a:lnTo>
                <a:lnTo>
                  <a:pt x="730" y="950"/>
                </a:lnTo>
                <a:lnTo>
                  <a:pt x="734" y="928"/>
                </a:lnTo>
                <a:lnTo>
                  <a:pt x="734" y="910"/>
                </a:lnTo>
                <a:lnTo>
                  <a:pt x="732" y="890"/>
                </a:lnTo>
                <a:lnTo>
                  <a:pt x="728" y="866"/>
                </a:lnTo>
                <a:lnTo>
                  <a:pt x="722" y="840"/>
                </a:lnTo>
                <a:lnTo>
                  <a:pt x="718" y="814"/>
                </a:lnTo>
                <a:lnTo>
                  <a:pt x="712" y="804"/>
                </a:lnTo>
                <a:lnTo>
                  <a:pt x="708" y="792"/>
                </a:lnTo>
                <a:lnTo>
                  <a:pt x="698" y="758"/>
                </a:lnTo>
                <a:lnTo>
                  <a:pt x="690" y="722"/>
                </a:lnTo>
                <a:lnTo>
                  <a:pt x="682" y="686"/>
                </a:lnTo>
                <a:lnTo>
                  <a:pt x="678" y="648"/>
                </a:lnTo>
                <a:lnTo>
                  <a:pt x="678" y="632"/>
                </a:lnTo>
                <a:lnTo>
                  <a:pt x="680" y="616"/>
                </a:lnTo>
                <a:lnTo>
                  <a:pt x="680" y="598"/>
                </a:lnTo>
                <a:lnTo>
                  <a:pt x="678" y="580"/>
                </a:lnTo>
                <a:lnTo>
                  <a:pt x="676" y="570"/>
                </a:lnTo>
                <a:lnTo>
                  <a:pt x="672" y="562"/>
                </a:lnTo>
                <a:lnTo>
                  <a:pt x="660" y="544"/>
                </a:lnTo>
                <a:lnTo>
                  <a:pt x="658" y="540"/>
                </a:lnTo>
                <a:lnTo>
                  <a:pt x="640" y="518"/>
                </a:lnTo>
                <a:lnTo>
                  <a:pt x="632" y="508"/>
                </a:lnTo>
                <a:lnTo>
                  <a:pt x="622" y="500"/>
                </a:lnTo>
                <a:lnTo>
                  <a:pt x="616" y="498"/>
                </a:lnTo>
                <a:lnTo>
                  <a:pt x="606" y="492"/>
                </a:lnTo>
                <a:lnTo>
                  <a:pt x="596" y="488"/>
                </a:lnTo>
                <a:lnTo>
                  <a:pt x="584" y="484"/>
                </a:lnTo>
                <a:lnTo>
                  <a:pt x="570" y="482"/>
                </a:lnTo>
                <a:lnTo>
                  <a:pt x="568" y="478"/>
                </a:lnTo>
                <a:lnTo>
                  <a:pt x="568" y="474"/>
                </a:lnTo>
                <a:lnTo>
                  <a:pt x="568" y="464"/>
                </a:lnTo>
                <a:lnTo>
                  <a:pt x="572" y="466"/>
                </a:lnTo>
                <a:lnTo>
                  <a:pt x="574" y="472"/>
                </a:lnTo>
                <a:lnTo>
                  <a:pt x="578" y="478"/>
                </a:lnTo>
                <a:lnTo>
                  <a:pt x="580" y="480"/>
                </a:lnTo>
                <a:lnTo>
                  <a:pt x="582" y="480"/>
                </a:lnTo>
                <a:lnTo>
                  <a:pt x="576" y="464"/>
                </a:lnTo>
                <a:lnTo>
                  <a:pt x="572" y="442"/>
                </a:lnTo>
                <a:lnTo>
                  <a:pt x="568" y="420"/>
                </a:lnTo>
                <a:lnTo>
                  <a:pt x="566" y="396"/>
                </a:lnTo>
                <a:lnTo>
                  <a:pt x="564" y="346"/>
                </a:lnTo>
                <a:lnTo>
                  <a:pt x="564" y="296"/>
                </a:lnTo>
                <a:lnTo>
                  <a:pt x="568" y="242"/>
                </a:lnTo>
                <a:lnTo>
                  <a:pt x="568" y="212"/>
                </a:lnTo>
                <a:lnTo>
                  <a:pt x="566" y="184"/>
                </a:lnTo>
                <a:lnTo>
                  <a:pt x="562" y="166"/>
                </a:lnTo>
                <a:lnTo>
                  <a:pt x="554" y="148"/>
                </a:lnTo>
                <a:lnTo>
                  <a:pt x="550" y="130"/>
                </a:lnTo>
                <a:lnTo>
                  <a:pt x="546" y="112"/>
                </a:lnTo>
                <a:lnTo>
                  <a:pt x="554" y="124"/>
                </a:lnTo>
                <a:lnTo>
                  <a:pt x="558" y="138"/>
                </a:lnTo>
                <a:lnTo>
                  <a:pt x="562" y="156"/>
                </a:lnTo>
                <a:lnTo>
                  <a:pt x="564" y="174"/>
                </a:lnTo>
                <a:lnTo>
                  <a:pt x="564" y="150"/>
                </a:lnTo>
                <a:lnTo>
                  <a:pt x="560" y="130"/>
                </a:lnTo>
                <a:lnTo>
                  <a:pt x="554" y="110"/>
                </a:lnTo>
                <a:lnTo>
                  <a:pt x="546" y="94"/>
                </a:lnTo>
                <a:lnTo>
                  <a:pt x="536" y="78"/>
                </a:lnTo>
                <a:lnTo>
                  <a:pt x="524" y="64"/>
                </a:lnTo>
                <a:lnTo>
                  <a:pt x="500" y="36"/>
                </a:lnTo>
                <a:lnTo>
                  <a:pt x="492" y="36"/>
                </a:lnTo>
                <a:lnTo>
                  <a:pt x="484" y="38"/>
                </a:lnTo>
                <a:lnTo>
                  <a:pt x="474" y="38"/>
                </a:lnTo>
                <a:lnTo>
                  <a:pt x="466" y="36"/>
                </a:lnTo>
                <a:lnTo>
                  <a:pt x="460" y="34"/>
                </a:lnTo>
                <a:lnTo>
                  <a:pt x="454" y="30"/>
                </a:lnTo>
                <a:lnTo>
                  <a:pt x="450" y="24"/>
                </a:lnTo>
                <a:lnTo>
                  <a:pt x="444" y="18"/>
                </a:lnTo>
                <a:lnTo>
                  <a:pt x="430" y="10"/>
                </a:lnTo>
                <a:lnTo>
                  <a:pt x="414" y="6"/>
                </a:lnTo>
                <a:lnTo>
                  <a:pt x="398" y="2"/>
                </a:lnTo>
                <a:lnTo>
                  <a:pt x="380" y="0"/>
                </a:lnTo>
                <a:lnTo>
                  <a:pt x="364" y="2"/>
                </a:lnTo>
                <a:lnTo>
                  <a:pt x="346" y="4"/>
                </a:lnTo>
                <a:lnTo>
                  <a:pt x="330" y="8"/>
                </a:lnTo>
                <a:lnTo>
                  <a:pt x="314" y="14"/>
                </a:lnTo>
                <a:close/>
              </a:path>
            </a:pathLst>
          </a:custGeom>
          <a:solidFill>
            <a:schemeClr val="bg1">
              <a:alpha val="4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8135" name="Freeform 33"/>
          <p:cNvSpPr>
            <a:spLocks/>
          </p:cNvSpPr>
          <p:nvPr/>
        </p:nvSpPr>
        <p:spPr bwMode="auto">
          <a:xfrm flipH="1">
            <a:off x="615950" y="1695450"/>
            <a:ext cx="111125" cy="406400"/>
          </a:xfrm>
          <a:custGeom>
            <a:avLst/>
            <a:gdLst>
              <a:gd name="T0" fmla="*/ 0 w 844"/>
              <a:gd name="T1" fmla="*/ 0 h 3116"/>
              <a:gd name="T2" fmla="*/ 0 w 844"/>
              <a:gd name="T3" fmla="*/ 0 h 3116"/>
              <a:gd name="T4" fmla="*/ 0 w 844"/>
              <a:gd name="T5" fmla="*/ 0 h 3116"/>
              <a:gd name="T6" fmla="*/ 0 w 844"/>
              <a:gd name="T7" fmla="*/ 0 h 3116"/>
              <a:gd name="T8" fmla="*/ 0 w 844"/>
              <a:gd name="T9" fmla="*/ 0 h 3116"/>
              <a:gd name="T10" fmla="*/ 0 w 844"/>
              <a:gd name="T11" fmla="*/ 0 h 3116"/>
              <a:gd name="T12" fmla="*/ 0 w 844"/>
              <a:gd name="T13" fmla="*/ 0 h 3116"/>
              <a:gd name="T14" fmla="*/ 0 w 844"/>
              <a:gd name="T15" fmla="*/ 0 h 3116"/>
              <a:gd name="T16" fmla="*/ 0 w 844"/>
              <a:gd name="T17" fmla="*/ 0 h 3116"/>
              <a:gd name="T18" fmla="*/ 0 w 844"/>
              <a:gd name="T19" fmla="*/ 0 h 3116"/>
              <a:gd name="T20" fmla="*/ 0 w 844"/>
              <a:gd name="T21" fmla="*/ 0 h 3116"/>
              <a:gd name="T22" fmla="*/ 0 w 844"/>
              <a:gd name="T23" fmla="*/ 0 h 3116"/>
              <a:gd name="T24" fmla="*/ 0 w 844"/>
              <a:gd name="T25" fmla="*/ 0 h 3116"/>
              <a:gd name="T26" fmla="*/ 0 w 844"/>
              <a:gd name="T27" fmla="*/ 0 h 3116"/>
              <a:gd name="T28" fmla="*/ 0 w 844"/>
              <a:gd name="T29" fmla="*/ 0 h 3116"/>
              <a:gd name="T30" fmla="*/ 0 w 844"/>
              <a:gd name="T31" fmla="*/ 0 h 3116"/>
              <a:gd name="T32" fmla="*/ 0 w 844"/>
              <a:gd name="T33" fmla="*/ 0 h 3116"/>
              <a:gd name="T34" fmla="*/ 0 w 844"/>
              <a:gd name="T35" fmla="*/ 0 h 3116"/>
              <a:gd name="T36" fmla="*/ 0 w 844"/>
              <a:gd name="T37" fmla="*/ 0 h 3116"/>
              <a:gd name="T38" fmla="*/ 0 w 844"/>
              <a:gd name="T39" fmla="*/ 0 h 3116"/>
              <a:gd name="T40" fmla="*/ 0 w 844"/>
              <a:gd name="T41" fmla="*/ 0 h 3116"/>
              <a:gd name="T42" fmla="*/ 0 w 844"/>
              <a:gd name="T43" fmla="*/ 0 h 3116"/>
              <a:gd name="T44" fmla="*/ 0 w 844"/>
              <a:gd name="T45" fmla="*/ 0 h 3116"/>
              <a:gd name="T46" fmla="*/ 0 w 844"/>
              <a:gd name="T47" fmla="*/ 0 h 3116"/>
              <a:gd name="T48" fmla="*/ 0 w 844"/>
              <a:gd name="T49" fmla="*/ 0 h 3116"/>
              <a:gd name="T50" fmla="*/ 0 w 844"/>
              <a:gd name="T51" fmla="*/ 0 h 3116"/>
              <a:gd name="T52" fmla="*/ 0 w 844"/>
              <a:gd name="T53" fmla="*/ 0 h 3116"/>
              <a:gd name="T54" fmla="*/ 0 w 844"/>
              <a:gd name="T55" fmla="*/ 0 h 3116"/>
              <a:gd name="T56" fmla="*/ 0 w 844"/>
              <a:gd name="T57" fmla="*/ 0 h 3116"/>
              <a:gd name="T58" fmla="*/ 0 w 844"/>
              <a:gd name="T59" fmla="*/ 0 h 3116"/>
              <a:gd name="T60" fmla="*/ 0 w 844"/>
              <a:gd name="T61" fmla="*/ 0 h 3116"/>
              <a:gd name="T62" fmla="*/ 0 w 844"/>
              <a:gd name="T63" fmla="*/ 0 h 3116"/>
              <a:gd name="T64" fmla="*/ 0 w 844"/>
              <a:gd name="T65" fmla="*/ 0 h 3116"/>
              <a:gd name="T66" fmla="*/ 0 w 844"/>
              <a:gd name="T67" fmla="*/ 0 h 3116"/>
              <a:gd name="T68" fmla="*/ 0 w 844"/>
              <a:gd name="T69" fmla="*/ 0 h 3116"/>
              <a:gd name="T70" fmla="*/ 0 w 844"/>
              <a:gd name="T71" fmla="*/ 0 h 3116"/>
              <a:gd name="T72" fmla="*/ 0 w 844"/>
              <a:gd name="T73" fmla="*/ 0 h 3116"/>
              <a:gd name="T74" fmla="*/ 0 w 844"/>
              <a:gd name="T75" fmla="*/ 0 h 3116"/>
              <a:gd name="T76" fmla="*/ 0 w 844"/>
              <a:gd name="T77" fmla="*/ 0 h 3116"/>
              <a:gd name="T78" fmla="*/ 0 w 844"/>
              <a:gd name="T79" fmla="*/ 0 h 3116"/>
              <a:gd name="T80" fmla="*/ 0 w 844"/>
              <a:gd name="T81" fmla="*/ 0 h 3116"/>
              <a:gd name="T82" fmla="*/ 0 w 844"/>
              <a:gd name="T83" fmla="*/ 0 h 3116"/>
              <a:gd name="T84" fmla="*/ 0 w 844"/>
              <a:gd name="T85" fmla="*/ 0 h 3116"/>
              <a:gd name="T86" fmla="*/ 0 w 844"/>
              <a:gd name="T87" fmla="*/ 0 h 3116"/>
              <a:gd name="T88" fmla="*/ 0 w 844"/>
              <a:gd name="T89" fmla="*/ 0 h 3116"/>
              <a:gd name="T90" fmla="*/ 0 w 844"/>
              <a:gd name="T91" fmla="*/ 0 h 3116"/>
              <a:gd name="T92" fmla="*/ 0 w 844"/>
              <a:gd name="T93" fmla="*/ 0 h 3116"/>
              <a:gd name="T94" fmla="*/ 0 w 844"/>
              <a:gd name="T95" fmla="*/ 0 h 3116"/>
              <a:gd name="T96" fmla="*/ 0 w 844"/>
              <a:gd name="T97" fmla="*/ 0 h 3116"/>
              <a:gd name="T98" fmla="*/ 0 w 844"/>
              <a:gd name="T99" fmla="*/ 0 h 3116"/>
              <a:gd name="T100" fmla="*/ 0 w 844"/>
              <a:gd name="T101" fmla="*/ 0 h 3116"/>
              <a:gd name="T102" fmla="*/ 0 w 844"/>
              <a:gd name="T103" fmla="*/ 0 h 3116"/>
              <a:gd name="T104" fmla="*/ 0 w 844"/>
              <a:gd name="T105" fmla="*/ 0 h 3116"/>
              <a:gd name="T106" fmla="*/ 0 w 844"/>
              <a:gd name="T107" fmla="*/ 0 h 3116"/>
              <a:gd name="T108" fmla="*/ 0 w 844"/>
              <a:gd name="T109" fmla="*/ 0 h 3116"/>
              <a:gd name="T110" fmla="*/ 0 w 844"/>
              <a:gd name="T111" fmla="*/ 0 h 3116"/>
              <a:gd name="T112" fmla="*/ 0 w 844"/>
              <a:gd name="T113" fmla="*/ 0 h 3116"/>
              <a:gd name="T114" fmla="*/ 0 w 844"/>
              <a:gd name="T115" fmla="*/ 0 h 3116"/>
              <a:gd name="T116" fmla="*/ 0 w 844"/>
              <a:gd name="T117" fmla="*/ 0 h 3116"/>
              <a:gd name="T118" fmla="*/ 0 w 844"/>
              <a:gd name="T119" fmla="*/ 0 h 31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4"/>
              <a:gd name="T181" fmla="*/ 0 h 3116"/>
              <a:gd name="T182" fmla="*/ 844 w 844"/>
              <a:gd name="T183" fmla="*/ 3116 h 31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4" h="3116">
                <a:moveTo>
                  <a:pt x="504" y="4"/>
                </a:moveTo>
                <a:lnTo>
                  <a:pt x="504" y="4"/>
                </a:lnTo>
                <a:lnTo>
                  <a:pt x="498" y="4"/>
                </a:lnTo>
                <a:lnTo>
                  <a:pt x="492" y="4"/>
                </a:lnTo>
                <a:lnTo>
                  <a:pt x="488" y="6"/>
                </a:lnTo>
                <a:lnTo>
                  <a:pt x="482" y="10"/>
                </a:lnTo>
                <a:lnTo>
                  <a:pt x="476" y="10"/>
                </a:lnTo>
                <a:lnTo>
                  <a:pt x="462" y="10"/>
                </a:lnTo>
                <a:lnTo>
                  <a:pt x="446" y="16"/>
                </a:lnTo>
                <a:lnTo>
                  <a:pt x="432" y="20"/>
                </a:lnTo>
                <a:lnTo>
                  <a:pt x="426" y="24"/>
                </a:lnTo>
                <a:lnTo>
                  <a:pt x="414" y="26"/>
                </a:lnTo>
                <a:lnTo>
                  <a:pt x="404" y="30"/>
                </a:lnTo>
                <a:lnTo>
                  <a:pt x="396" y="38"/>
                </a:lnTo>
                <a:lnTo>
                  <a:pt x="390" y="48"/>
                </a:lnTo>
                <a:lnTo>
                  <a:pt x="386" y="60"/>
                </a:lnTo>
                <a:lnTo>
                  <a:pt x="382" y="74"/>
                </a:lnTo>
                <a:lnTo>
                  <a:pt x="376" y="78"/>
                </a:lnTo>
                <a:lnTo>
                  <a:pt x="372" y="82"/>
                </a:lnTo>
                <a:lnTo>
                  <a:pt x="370" y="84"/>
                </a:lnTo>
                <a:lnTo>
                  <a:pt x="366" y="98"/>
                </a:lnTo>
                <a:lnTo>
                  <a:pt x="362" y="106"/>
                </a:lnTo>
                <a:lnTo>
                  <a:pt x="356" y="118"/>
                </a:lnTo>
                <a:lnTo>
                  <a:pt x="356" y="124"/>
                </a:lnTo>
                <a:lnTo>
                  <a:pt x="352" y="132"/>
                </a:lnTo>
                <a:lnTo>
                  <a:pt x="350" y="144"/>
                </a:lnTo>
                <a:lnTo>
                  <a:pt x="350" y="154"/>
                </a:lnTo>
                <a:lnTo>
                  <a:pt x="348" y="162"/>
                </a:lnTo>
                <a:lnTo>
                  <a:pt x="352" y="184"/>
                </a:lnTo>
                <a:lnTo>
                  <a:pt x="350" y="194"/>
                </a:lnTo>
                <a:lnTo>
                  <a:pt x="350" y="202"/>
                </a:lnTo>
                <a:lnTo>
                  <a:pt x="350" y="214"/>
                </a:lnTo>
                <a:lnTo>
                  <a:pt x="358" y="246"/>
                </a:lnTo>
                <a:lnTo>
                  <a:pt x="362" y="256"/>
                </a:lnTo>
                <a:lnTo>
                  <a:pt x="368" y="266"/>
                </a:lnTo>
                <a:lnTo>
                  <a:pt x="372" y="270"/>
                </a:lnTo>
                <a:lnTo>
                  <a:pt x="374" y="272"/>
                </a:lnTo>
                <a:lnTo>
                  <a:pt x="380" y="274"/>
                </a:lnTo>
                <a:lnTo>
                  <a:pt x="382" y="292"/>
                </a:lnTo>
                <a:lnTo>
                  <a:pt x="382" y="308"/>
                </a:lnTo>
                <a:lnTo>
                  <a:pt x="382" y="326"/>
                </a:lnTo>
                <a:lnTo>
                  <a:pt x="376" y="372"/>
                </a:lnTo>
                <a:lnTo>
                  <a:pt x="374" y="370"/>
                </a:lnTo>
                <a:lnTo>
                  <a:pt x="372" y="370"/>
                </a:lnTo>
                <a:lnTo>
                  <a:pt x="368" y="376"/>
                </a:lnTo>
                <a:lnTo>
                  <a:pt x="366" y="384"/>
                </a:lnTo>
                <a:lnTo>
                  <a:pt x="362" y="386"/>
                </a:lnTo>
                <a:lnTo>
                  <a:pt x="358" y="392"/>
                </a:lnTo>
                <a:lnTo>
                  <a:pt x="352" y="400"/>
                </a:lnTo>
                <a:lnTo>
                  <a:pt x="342" y="410"/>
                </a:lnTo>
                <a:lnTo>
                  <a:pt x="332" y="420"/>
                </a:lnTo>
                <a:lnTo>
                  <a:pt x="324" y="426"/>
                </a:lnTo>
                <a:lnTo>
                  <a:pt x="310" y="432"/>
                </a:lnTo>
                <a:lnTo>
                  <a:pt x="306" y="434"/>
                </a:lnTo>
                <a:lnTo>
                  <a:pt x="302" y="438"/>
                </a:lnTo>
                <a:lnTo>
                  <a:pt x="274" y="440"/>
                </a:lnTo>
                <a:lnTo>
                  <a:pt x="226" y="446"/>
                </a:lnTo>
                <a:lnTo>
                  <a:pt x="180" y="456"/>
                </a:lnTo>
                <a:lnTo>
                  <a:pt x="156" y="460"/>
                </a:lnTo>
                <a:lnTo>
                  <a:pt x="132" y="462"/>
                </a:lnTo>
                <a:lnTo>
                  <a:pt x="110" y="464"/>
                </a:lnTo>
                <a:lnTo>
                  <a:pt x="100" y="466"/>
                </a:lnTo>
                <a:lnTo>
                  <a:pt x="88" y="470"/>
                </a:lnTo>
                <a:lnTo>
                  <a:pt x="78" y="476"/>
                </a:lnTo>
                <a:lnTo>
                  <a:pt x="68" y="484"/>
                </a:lnTo>
                <a:lnTo>
                  <a:pt x="62" y="496"/>
                </a:lnTo>
                <a:lnTo>
                  <a:pt x="56" y="510"/>
                </a:lnTo>
                <a:lnTo>
                  <a:pt x="48" y="548"/>
                </a:lnTo>
                <a:lnTo>
                  <a:pt x="42" y="584"/>
                </a:lnTo>
                <a:lnTo>
                  <a:pt x="38" y="624"/>
                </a:lnTo>
                <a:lnTo>
                  <a:pt x="32" y="634"/>
                </a:lnTo>
                <a:lnTo>
                  <a:pt x="18" y="658"/>
                </a:lnTo>
                <a:lnTo>
                  <a:pt x="12" y="676"/>
                </a:lnTo>
                <a:lnTo>
                  <a:pt x="8" y="698"/>
                </a:lnTo>
                <a:lnTo>
                  <a:pt x="4" y="722"/>
                </a:lnTo>
                <a:lnTo>
                  <a:pt x="4" y="748"/>
                </a:lnTo>
                <a:lnTo>
                  <a:pt x="4" y="818"/>
                </a:lnTo>
                <a:lnTo>
                  <a:pt x="4" y="904"/>
                </a:lnTo>
                <a:lnTo>
                  <a:pt x="0" y="1016"/>
                </a:lnTo>
                <a:lnTo>
                  <a:pt x="6" y="1050"/>
                </a:lnTo>
                <a:lnTo>
                  <a:pt x="18" y="1106"/>
                </a:lnTo>
                <a:lnTo>
                  <a:pt x="30" y="1164"/>
                </a:lnTo>
                <a:lnTo>
                  <a:pt x="36" y="1202"/>
                </a:lnTo>
                <a:lnTo>
                  <a:pt x="38" y="1220"/>
                </a:lnTo>
                <a:lnTo>
                  <a:pt x="42" y="1238"/>
                </a:lnTo>
                <a:lnTo>
                  <a:pt x="46" y="1246"/>
                </a:lnTo>
                <a:lnTo>
                  <a:pt x="52" y="1254"/>
                </a:lnTo>
                <a:lnTo>
                  <a:pt x="60" y="1258"/>
                </a:lnTo>
                <a:lnTo>
                  <a:pt x="68" y="1262"/>
                </a:lnTo>
                <a:lnTo>
                  <a:pt x="86" y="1268"/>
                </a:lnTo>
                <a:lnTo>
                  <a:pt x="96" y="1272"/>
                </a:lnTo>
                <a:lnTo>
                  <a:pt x="102" y="1276"/>
                </a:lnTo>
                <a:lnTo>
                  <a:pt x="104" y="1280"/>
                </a:lnTo>
                <a:lnTo>
                  <a:pt x="110" y="1284"/>
                </a:lnTo>
                <a:lnTo>
                  <a:pt x="114" y="1286"/>
                </a:lnTo>
                <a:lnTo>
                  <a:pt x="48" y="1616"/>
                </a:lnTo>
                <a:lnTo>
                  <a:pt x="48" y="1626"/>
                </a:lnTo>
                <a:lnTo>
                  <a:pt x="50" y="1636"/>
                </a:lnTo>
                <a:lnTo>
                  <a:pt x="52" y="1644"/>
                </a:lnTo>
                <a:lnTo>
                  <a:pt x="56" y="1646"/>
                </a:lnTo>
                <a:lnTo>
                  <a:pt x="58" y="1646"/>
                </a:lnTo>
                <a:lnTo>
                  <a:pt x="68" y="1646"/>
                </a:lnTo>
                <a:lnTo>
                  <a:pt x="82" y="1648"/>
                </a:lnTo>
                <a:lnTo>
                  <a:pt x="98" y="1654"/>
                </a:lnTo>
                <a:lnTo>
                  <a:pt x="104" y="1658"/>
                </a:lnTo>
                <a:lnTo>
                  <a:pt x="110" y="1662"/>
                </a:lnTo>
                <a:lnTo>
                  <a:pt x="118" y="1666"/>
                </a:lnTo>
                <a:lnTo>
                  <a:pt x="126" y="1670"/>
                </a:lnTo>
                <a:lnTo>
                  <a:pt x="144" y="1672"/>
                </a:lnTo>
                <a:lnTo>
                  <a:pt x="158" y="1672"/>
                </a:lnTo>
                <a:lnTo>
                  <a:pt x="168" y="1672"/>
                </a:lnTo>
                <a:lnTo>
                  <a:pt x="196" y="1670"/>
                </a:lnTo>
                <a:lnTo>
                  <a:pt x="196" y="1798"/>
                </a:lnTo>
                <a:lnTo>
                  <a:pt x="198" y="1820"/>
                </a:lnTo>
                <a:lnTo>
                  <a:pt x="200" y="1844"/>
                </a:lnTo>
                <a:lnTo>
                  <a:pt x="204" y="1868"/>
                </a:lnTo>
                <a:lnTo>
                  <a:pt x="196" y="1936"/>
                </a:lnTo>
                <a:lnTo>
                  <a:pt x="190" y="1998"/>
                </a:lnTo>
                <a:lnTo>
                  <a:pt x="188" y="2060"/>
                </a:lnTo>
                <a:lnTo>
                  <a:pt x="188" y="2188"/>
                </a:lnTo>
                <a:lnTo>
                  <a:pt x="188" y="2284"/>
                </a:lnTo>
                <a:lnTo>
                  <a:pt x="182" y="2376"/>
                </a:lnTo>
                <a:lnTo>
                  <a:pt x="178" y="2442"/>
                </a:lnTo>
                <a:lnTo>
                  <a:pt x="180" y="2508"/>
                </a:lnTo>
                <a:lnTo>
                  <a:pt x="184" y="2674"/>
                </a:lnTo>
                <a:lnTo>
                  <a:pt x="186" y="2804"/>
                </a:lnTo>
                <a:lnTo>
                  <a:pt x="184" y="2832"/>
                </a:lnTo>
                <a:lnTo>
                  <a:pt x="180" y="2866"/>
                </a:lnTo>
                <a:lnTo>
                  <a:pt x="180" y="2880"/>
                </a:lnTo>
                <a:lnTo>
                  <a:pt x="180" y="2894"/>
                </a:lnTo>
                <a:lnTo>
                  <a:pt x="186" y="2906"/>
                </a:lnTo>
                <a:lnTo>
                  <a:pt x="188" y="2910"/>
                </a:lnTo>
                <a:lnTo>
                  <a:pt x="192" y="2912"/>
                </a:lnTo>
                <a:lnTo>
                  <a:pt x="208" y="2920"/>
                </a:lnTo>
                <a:lnTo>
                  <a:pt x="216" y="2928"/>
                </a:lnTo>
                <a:lnTo>
                  <a:pt x="224" y="2936"/>
                </a:lnTo>
                <a:lnTo>
                  <a:pt x="226" y="2942"/>
                </a:lnTo>
                <a:lnTo>
                  <a:pt x="230" y="2958"/>
                </a:lnTo>
                <a:lnTo>
                  <a:pt x="238" y="2984"/>
                </a:lnTo>
                <a:lnTo>
                  <a:pt x="240" y="2988"/>
                </a:lnTo>
                <a:lnTo>
                  <a:pt x="244" y="2990"/>
                </a:lnTo>
                <a:lnTo>
                  <a:pt x="248" y="2992"/>
                </a:lnTo>
                <a:lnTo>
                  <a:pt x="242" y="3012"/>
                </a:lnTo>
                <a:lnTo>
                  <a:pt x="238" y="3026"/>
                </a:lnTo>
                <a:lnTo>
                  <a:pt x="234" y="3038"/>
                </a:lnTo>
                <a:lnTo>
                  <a:pt x="230" y="3044"/>
                </a:lnTo>
                <a:lnTo>
                  <a:pt x="226" y="3054"/>
                </a:lnTo>
                <a:lnTo>
                  <a:pt x="222" y="3070"/>
                </a:lnTo>
                <a:lnTo>
                  <a:pt x="222" y="3076"/>
                </a:lnTo>
                <a:lnTo>
                  <a:pt x="224" y="3082"/>
                </a:lnTo>
                <a:lnTo>
                  <a:pt x="226" y="3088"/>
                </a:lnTo>
                <a:lnTo>
                  <a:pt x="224" y="3094"/>
                </a:lnTo>
                <a:lnTo>
                  <a:pt x="222" y="3098"/>
                </a:lnTo>
                <a:lnTo>
                  <a:pt x="220" y="3102"/>
                </a:lnTo>
                <a:lnTo>
                  <a:pt x="222" y="3108"/>
                </a:lnTo>
                <a:lnTo>
                  <a:pt x="224" y="3110"/>
                </a:lnTo>
                <a:lnTo>
                  <a:pt x="226" y="3112"/>
                </a:lnTo>
                <a:lnTo>
                  <a:pt x="288" y="3114"/>
                </a:lnTo>
                <a:lnTo>
                  <a:pt x="364" y="3116"/>
                </a:lnTo>
                <a:lnTo>
                  <a:pt x="426" y="3116"/>
                </a:lnTo>
                <a:lnTo>
                  <a:pt x="428" y="3116"/>
                </a:lnTo>
                <a:lnTo>
                  <a:pt x="428" y="3112"/>
                </a:lnTo>
                <a:lnTo>
                  <a:pt x="430" y="3104"/>
                </a:lnTo>
                <a:lnTo>
                  <a:pt x="430" y="3100"/>
                </a:lnTo>
                <a:lnTo>
                  <a:pt x="428" y="3098"/>
                </a:lnTo>
                <a:lnTo>
                  <a:pt x="438" y="3096"/>
                </a:lnTo>
                <a:lnTo>
                  <a:pt x="440" y="3080"/>
                </a:lnTo>
                <a:lnTo>
                  <a:pt x="456" y="3078"/>
                </a:lnTo>
                <a:lnTo>
                  <a:pt x="474" y="3082"/>
                </a:lnTo>
                <a:lnTo>
                  <a:pt x="500" y="3086"/>
                </a:lnTo>
                <a:lnTo>
                  <a:pt x="524" y="3094"/>
                </a:lnTo>
                <a:lnTo>
                  <a:pt x="546" y="3098"/>
                </a:lnTo>
                <a:lnTo>
                  <a:pt x="574" y="3100"/>
                </a:lnTo>
                <a:lnTo>
                  <a:pt x="608" y="3102"/>
                </a:lnTo>
                <a:lnTo>
                  <a:pt x="650" y="3100"/>
                </a:lnTo>
                <a:lnTo>
                  <a:pt x="688" y="3098"/>
                </a:lnTo>
                <a:lnTo>
                  <a:pt x="720" y="3094"/>
                </a:lnTo>
                <a:lnTo>
                  <a:pt x="738" y="3088"/>
                </a:lnTo>
                <a:lnTo>
                  <a:pt x="758" y="3080"/>
                </a:lnTo>
                <a:lnTo>
                  <a:pt x="760" y="3080"/>
                </a:lnTo>
                <a:lnTo>
                  <a:pt x="760" y="3076"/>
                </a:lnTo>
                <a:lnTo>
                  <a:pt x="758" y="3070"/>
                </a:lnTo>
                <a:lnTo>
                  <a:pt x="754" y="3068"/>
                </a:lnTo>
                <a:lnTo>
                  <a:pt x="752" y="3066"/>
                </a:lnTo>
                <a:lnTo>
                  <a:pt x="752" y="3060"/>
                </a:lnTo>
                <a:lnTo>
                  <a:pt x="750" y="3056"/>
                </a:lnTo>
                <a:lnTo>
                  <a:pt x="746" y="3050"/>
                </a:lnTo>
                <a:lnTo>
                  <a:pt x="740" y="3044"/>
                </a:lnTo>
                <a:lnTo>
                  <a:pt x="732" y="3040"/>
                </a:lnTo>
                <a:lnTo>
                  <a:pt x="720" y="3034"/>
                </a:lnTo>
                <a:lnTo>
                  <a:pt x="704" y="3032"/>
                </a:lnTo>
                <a:lnTo>
                  <a:pt x="654" y="3028"/>
                </a:lnTo>
                <a:lnTo>
                  <a:pt x="646" y="3024"/>
                </a:lnTo>
                <a:lnTo>
                  <a:pt x="636" y="3018"/>
                </a:lnTo>
                <a:lnTo>
                  <a:pt x="620" y="3018"/>
                </a:lnTo>
                <a:lnTo>
                  <a:pt x="616" y="3012"/>
                </a:lnTo>
                <a:lnTo>
                  <a:pt x="604" y="3004"/>
                </a:lnTo>
                <a:lnTo>
                  <a:pt x="584" y="2990"/>
                </a:lnTo>
                <a:lnTo>
                  <a:pt x="586" y="2986"/>
                </a:lnTo>
                <a:lnTo>
                  <a:pt x="584" y="2982"/>
                </a:lnTo>
                <a:lnTo>
                  <a:pt x="580" y="2980"/>
                </a:lnTo>
                <a:lnTo>
                  <a:pt x="578" y="2980"/>
                </a:lnTo>
                <a:lnTo>
                  <a:pt x="576" y="2976"/>
                </a:lnTo>
                <a:lnTo>
                  <a:pt x="572" y="2974"/>
                </a:lnTo>
                <a:lnTo>
                  <a:pt x="566" y="2962"/>
                </a:lnTo>
                <a:lnTo>
                  <a:pt x="564" y="2960"/>
                </a:lnTo>
                <a:lnTo>
                  <a:pt x="560" y="2958"/>
                </a:lnTo>
                <a:lnTo>
                  <a:pt x="556" y="2958"/>
                </a:lnTo>
                <a:lnTo>
                  <a:pt x="554" y="2948"/>
                </a:lnTo>
                <a:lnTo>
                  <a:pt x="550" y="2944"/>
                </a:lnTo>
                <a:lnTo>
                  <a:pt x="552" y="2922"/>
                </a:lnTo>
                <a:lnTo>
                  <a:pt x="544" y="2896"/>
                </a:lnTo>
                <a:lnTo>
                  <a:pt x="536" y="2880"/>
                </a:lnTo>
                <a:lnTo>
                  <a:pt x="528" y="2868"/>
                </a:lnTo>
                <a:lnTo>
                  <a:pt x="522" y="2862"/>
                </a:lnTo>
                <a:lnTo>
                  <a:pt x="514" y="2858"/>
                </a:lnTo>
                <a:lnTo>
                  <a:pt x="506" y="2858"/>
                </a:lnTo>
                <a:lnTo>
                  <a:pt x="506" y="2854"/>
                </a:lnTo>
                <a:lnTo>
                  <a:pt x="506" y="2852"/>
                </a:lnTo>
                <a:lnTo>
                  <a:pt x="510" y="2850"/>
                </a:lnTo>
                <a:lnTo>
                  <a:pt x="518" y="2844"/>
                </a:lnTo>
                <a:lnTo>
                  <a:pt x="530" y="2836"/>
                </a:lnTo>
                <a:lnTo>
                  <a:pt x="540" y="2824"/>
                </a:lnTo>
                <a:lnTo>
                  <a:pt x="548" y="2814"/>
                </a:lnTo>
                <a:lnTo>
                  <a:pt x="588" y="2660"/>
                </a:lnTo>
                <a:lnTo>
                  <a:pt x="620" y="2546"/>
                </a:lnTo>
                <a:lnTo>
                  <a:pt x="634" y="2498"/>
                </a:lnTo>
                <a:lnTo>
                  <a:pt x="646" y="2462"/>
                </a:lnTo>
                <a:lnTo>
                  <a:pt x="656" y="2430"/>
                </a:lnTo>
                <a:lnTo>
                  <a:pt x="666" y="2392"/>
                </a:lnTo>
                <a:lnTo>
                  <a:pt x="686" y="2308"/>
                </a:lnTo>
                <a:lnTo>
                  <a:pt x="700" y="2234"/>
                </a:lnTo>
                <a:lnTo>
                  <a:pt x="708" y="2192"/>
                </a:lnTo>
                <a:lnTo>
                  <a:pt x="740" y="1986"/>
                </a:lnTo>
                <a:lnTo>
                  <a:pt x="760" y="1846"/>
                </a:lnTo>
                <a:lnTo>
                  <a:pt x="770" y="1768"/>
                </a:lnTo>
                <a:lnTo>
                  <a:pt x="776" y="1732"/>
                </a:lnTo>
                <a:lnTo>
                  <a:pt x="784" y="1688"/>
                </a:lnTo>
                <a:lnTo>
                  <a:pt x="798" y="1628"/>
                </a:lnTo>
                <a:lnTo>
                  <a:pt x="808" y="1592"/>
                </a:lnTo>
                <a:lnTo>
                  <a:pt x="816" y="1564"/>
                </a:lnTo>
                <a:lnTo>
                  <a:pt x="824" y="1540"/>
                </a:lnTo>
                <a:lnTo>
                  <a:pt x="834" y="1504"/>
                </a:lnTo>
                <a:lnTo>
                  <a:pt x="838" y="1488"/>
                </a:lnTo>
                <a:lnTo>
                  <a:pt x="838" y="1474"/>
                </a:lnTo>
                <a:lnTo>
                  <a:pt x="836" y="1444"/>
                </a:lnTo>
                <a:lnTo>
                  <a:pt x="832" y="1422"/>
                </a:lnTo>
                <a:lnTo>
                  <a:pt x="830" y="1414"/>
                </a:lnTo>
                <a:lnTo>
                  <a:pt x="832" y="1408"/>
                </a:lnTo>
                <a:lnTo>
                  <a:pt x="836" y="1404"/>
                </a:lnTo>
                <a:lnTo>
                  <a:pt x="838" y="1398"/>
                </a:lnTo>
                <a:lnTo>
                  <a:pt x="840" y="1370"/>
                </a:lnTo>
                <a:lnTo>
                  <a:pt x="844" y="1336"/>
                </a:lnTo>
                <a:lnTo>
                  <a:pt x="842" y="1322"/>
                </a:lnTo>
                <a:lnTo>
                  <a:pt x="838" y="1304"/>
                </a:lnTo>
                <a:lnTo>
                  <a:pt x="832" y="1284"/>
                </a:lnTo>
                <a:lnTo>
                  <a:pt x="830" y="1266"/>
                </a:lnTo>
                <a:lnTo>
                  <a:pt x="830" y="1258"/>
                </a:lnTo>
                <a:lnTo>
                  <a:pt x="828" y="1250"/>
                </a:lnTo>
                <a:lnTo>
                  <a:pt x="822" y="1230"/>
                </a:lnTo>
                <a:lnTo>
                  <a:pt x="812" y="1208"/>
                </a:lnTo>
                <a:lnTo>
                  <a:pt x="814" y="1184"/>
                </a:lnTo>
                <a:lnTo>
                  <a:pt x="818" y="1150"/>
                </a:lnTo>
                <a:lnTo>
                  <a:pt x="820" y="1134"/>
                </a:lnTo>
                <a:lnTo>
                  <a:pt x="820" y="1126"/>
                </a:lnTo>
                <a:lnTo>
                  <a:pt x="822" y="1122"/>
                </a:lnTo>
                <a:lnTo>
                  <a:pt x="828" y="1118"/>
                </a:lnTo>
                <a:lnTo>
                  <a:pt x="832" y="1112"/>
                </a:lnTo>
                <a:lnTo>
                  <a:pt x="834" y="1100"/>
                </a:lnTo>
                <a:lnTo>
                  <a:pt x="834" y="1086"/>
                </a:lnTo>
                <a:lnTo>
                  <a:pt x="826" y="1018"/>
                </a:lnTo>
                <a:lnTo>
                  <a:pt x="822" y="980"/>
                </a:lnTo>
                <a:lnTo>
                  <a:pt x="818" y="956"/>
                </a:lnTo>
                <a:lnTo>
                  <a:pt x="816" y="934"/>
                </a:lnTo>
                <a:lnTo>
                  <a:pt x="814" y="904"/>
                </a:lnTo>
                <a:lnTo>
                  <a:pt x="814" y="856"/>
                </a:lnTo>
                <a:lnTo>
                  <a:pt x="818" y="814"/>
                </a:lnTo>
                <a:lnTo>
                  <a:pt x="820" y="784"/>
                </a:lnTo>
                <a:lnTo>
                  <a:pt x="820" y="768"/>
                </a:lnTo>
                <a:lnTo>
                  <a:pt x="820" y="756"/>
                </a:lnTo>
                <a:lnTo>
                  <a:pt x="816" y="730"/>
                </a:lnTo>
                <a:lnTo>
                  <a:pt x="812" y="698"/>
                </a:lnTo>
                <a:lnTo>
                  <a:pt x="808" y="670"/>
                </a:lnTo>
                <a:lnTo>
                  <a:pt x="806" y="658"/>
                </a:lnTo>
                <a:lnTo>
                  <a:pt x="802" y="646"/>
                </a:lnTo>
                <a:lnTo>
                  <a:pt x="796" y="632"/>
                </a:lnTo>
                <a:lnTo>
                  <a:pt x="788" y="622"/>
                </a:lnTo>
                <a:lnTo>
                  <a:pt x="782" y="614"/>
                </a:lnTo>
                <a:lnTo>
                  <a:pt x="772" y="606"/>
                </a:lnTo>
                <a:lnTo>
                  <a:pt x="754" y="592"/>
                </a:lnTo>
                <a:lnTo>
                  <a:pt x="722" y="570"/>
                </a:lnTo>
                <a:lnTo>
                  <a:pt x="666" y="534"/>
                </a:lnTo>
                <a:lnTo>
                  <a:pt x="648" y="522"/>
                </a:lnTo>
                <a:lnTo>
                  <a:pt x="628" y="512"/>
                </a:lnTo>
                <a:lnTo>
                  <a:pt x="604" y="502"/>
                </a:lnTo>
                <a:lnTo>
                  <a:pt x="584" y="472"/>
                </a:lnTo>
                <a:lnTo>
                  <a:pt x="582" y="458"/>
                </a:lnTo>
                <a:lnTo>
                  <a:pt x="582" y="448"/>
                </a:lnTo>
                <a:lnTo>
                  <a:pt x="582" y="436"/>
                </a:lnTo>
                <a:lnTo>
                  <a:pt x="580" y="430"/>
                </a:lnTo>
                <a:lnTo>
                  <a:pt x="576" y="428"/>
                </a:lnTo>
                <a:lnTo>
                  <a:pt x="572" y="426"/>
                </a:lnTo>
                <a:lnTo>
                  <a:pt x="576" y="416"/>
                </a:lnTo>
                <a:lnTo>
                  <a:pt x="586" y="416"/>
                </a:lnTo>
                <a:lnTo>
                  <a:pt x="594" y="414"/>
                </a:lnTo>
                <a:lnTo>
                  <a:pt x="598" y="410"/>
                </a:lnTo>
                <a:lnTo>
                  <a:pt x="602" y="408"/>
                </a:lnTo>
                <a:lnTo>
                  <a:pt x="616" y="380"/>
                </a:lnTo>
                <a:lnTo>
                  <a:pt x="630" y="346"/>
                </a:lnTo>
                <a:lnTo>
                  <a:pt x="636" y="330"/>
                </a:lnTo>
                <a:lnTo>
                  <a:pt x="640" y="310"/>
                </a:lnTo>
                <a:lnTo>
                  <a:pt x="646" y="290"/>
                </a:lnTo>
                <a:lnTo>
                  <a:pt x="650" y="274"/>
                </a:lnTo>
                <a:lnTo>
                  <a:pt x="652" y="268"/>
                </a:lnTo>
                <a:lnTo>
                  <a:pt x="654" y="262"/>
                </a:lnTo>
                <a:lnTo>
                  <a:pt x="654" y="250"/>
                </a:lnTo>
                <a:lnTo>
                  <a:pt x="650" y="240"/>
                </a:lnTo>
                <a:lnTo>
                  <a:pt x="652" y="228"/>
                </a:lnTo>
                <a:lnTo>
                  <a:pt x="654" y="226"/>
                </a:lnTo>
                <a:lnTo>
                  <a:pt x="660" y="224"/>
                </a:lnTo>
                <a:lnTo>
                  <a:pt x="664" y="222"/>
                </a:lnTo>
                <a:lnTo>
                  <a:pt x="656" y="222"/>
                </a:lnTo>
                <a:lnTo>
                  <a:pt x="664" y="202"/>
                </a:lnTo>
                <a:lnTo>
                  <a:pt x="666" y="198"/>
                </a:lnTo>
                <a:lnTo>
                  <a:pt x="666" y="194"/>
                </a:lnTo>
                <a:lnTo>
                  <a:pt x="664" y="190"/>
                </a:lnTo>
                <a:lnTo>
                  <a:pt x="664" y="178"/>
                </a:lnTo>
                <a:lnTo>
                  <a:pt x="664" y="166"/>
                </a:lnTo>
                <a:lnTo>
                  <a:pt x="662" y="154"/>
                </a:lnTo>
                <a:lnTo>
                  <a:pt x="654" y="130"/>
                </a:lnTo>
                <a:lnTo>
                  <a:pt x="650" y="116"/>
                </a:lnTo>
                <a:lnTo>
                  <a:pt x="658" y="112"/>
                </a:lnTo>
                <a:lnTo>
                  <a:pt x="662" y="108"/>
                </a:lnTo>
                <a:lnTo>
                  <a:pt x="664" y="106"/>
                </a:lnTo>
                <a:lnTo>
                  <a:pt x="664" y="102"/>
                </a:lnTo>
                <a:lnTo>
                  <a:pt x="664" y="88"/>
                </a:lnTo>
                <a:lnTo>
                  <a:pt x="664" y="86"/>
                </a:lnTo>
                <a:lnTo>
                  <a:pt x="662" y="74"/>
                </a:lnTo>
                <a:lnTo>
                  <a:pt x="658" y="68"/>
                </a:lnTo>
                <a:lnTo>
                  <a:pt x="656" y="64"/>
                </a:lnTo>
                <a:lnTo>
                  <a:pt x="654" y="62"/>
                </a:lnTo>
                <a:lnTo>
                  <a:pt x="628" y="36"/>
                </a:lnTo>
                <a:lnTo>
                  <a:pt x="620" y="30"/>
                </a:lnTo>
                <a:lnTo>
                  <a:pt x="614" y="26"/>
                </a:lnTo>
                <a:lnTo>
                  <a:pt x="604" y="22"/>
                </a:lnTo>
                <a:lnTo>
                  <a:pt x="596" y="20"/>
                </a:lnTo>
                <a:lnTo>
                  <a:pt x="590" y="16"/>
                </a:lnTo>
                <a:lnTo>
                  <a:pt x="584" y="16"/>
                </a:lnTo>
                <a:lnTo>
                  <a:pt x="574" y="14"/>
                </a:lnTo>
                <a:lnTo>
                  <a:pt x="560" y="10"/>
                </a:lnTo>
                <a:lnTo>
                  <a:pt x="540" y="6"/>
                </a:lnTo>
                <a:lnTo>
                  <a:pt x="532" y="2"/>
                </a:lnTo>
                <a:lnTo>
                  <a:pt x="516" y="0"/>
                </a:lnTo>
                <a:lnTo>
                  <a:pt x="512" y="2"/>
                </a:lnTo>
                <a:lnTo>
                  <a:pt x="508" y="2"/>
                </a:lnTo>
                <a:lnTo>
                  <a:pt x="504" y="4"/>
                </a:lnTo>
                <a:close/>
              </a:path>
            </a:pathLst>
          </a:custGeom>
          <a:solidFill>
            <a:schemeClr val="bg1">
              <a:alpha val="5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8136" name="Freeform 34"/>
          <p:cNvSpPr>
            <a:spLocks/>
          </p:cNvSpPr>
          <p:nvPr/>
        </p:nvSpPr>
        <p:spPr bwMode="auto">
          <a:xfrm>
            <a:off x="708025" y="1795463"/>
            <a:ext cx="114300" cy="419100"/>
          </a:xfrm>
          <a:custGeom>
            <a:avLst/>
            <a:gdLst>
              <a:gd name="T0" fmla="*/ 0 w 872"/>
              <a:gd name="T1" fmla="*/ 0 h 3210"/>
              <a:gd name="T2" fmla="*/ 0 w 872"/>
              <a:gd name="T3" fmla="*/ 0 h 3210"/>
              <a:gd name="T4" fmla="*/ 0 w 872"/>
              <a:gd name="T5" fmla="*/ 0 h 3210"/>
              <a:gd name="T6" fmla="*/ 0 w 872"/>
              <a:gd name="T7" fmla="*/ 0 h 3210"/>
              <a:gd name="T8" fmla="*/ 0 w 872"/>
              <a:gd name="T9" fmla="*/ 0 h 3210"/>
              <a:gd name="T10" fmla="*/ 0 w 872"/>
              <a:gd name="T11" fmla="*/ 0 h 3210"/>
              <a:gd name="T12" fmla="*/ 0 w 872"/>
              <a:gd name="T13" fmla="*/ 0 h 3210"/>
              <a:gd name="T14" fmla="*/ 0 w 872"/>
              <a:gd name="T15" fmla="*/ 0 h 3210"/>
              <a:gd name="T16" fmla="*/ 0 w 872"/>
              <a:gd name="T17" fmla="*/ 0 h 3210"/>
              <a:gd name="T18" fmla="*/ 0 w 872"/>
              <a:gd name="T19" fmla="*/ 0 h 3210"/>
              <a:gd name="T20" fmla="*/ 0 w 872"/>
              <a:gd name="T21" fmla="*/ 0 h 3210"/>
              <a:gd name="T22" fmla="*/ 0 w 872"/>
              <a:gd name="T23" fmla="*/ 0 h 3210"/>
              <a:gd name="T24" fmla="*/ 0 w 872"/>
              <a:gd name="T25" fmla="*/ 0 h 3210"/>
              <a:gd name="T26" fmla="*/ 0 w 872"/>
              <a:gd name="T27" fmla="*/ 0 h 3210"/>
              <a:gd name="T28" fmla="*/ 0 w 872"/>
              <a:gd name="T29" fmla="*/ 0 h 3210"/>
              <a:gd name="T30" fmla="*/ 0 w 872"/>
              <a:gd name="T31" fmla="*/ 0 h 3210"/>
              <a:gd name="T32" fmla="*/ 0 w 872"/>
              <a:gd name="T33" fmla="*/ 0 h 3210"/>
              <a:gd name="T34" fmla="*/ 0 w 872"/>
              <a:gd name="T35" fmla="*/ 0 h 3210"/>
              <a:gd name="T36" fmla="*/ 0 w 872"/>
              <a:gd name="T37" fmla="*/ 0 h 3210"/>
              <a:gd name="T38" fmla="*/ 0 w 872"/>
              <a:gd name="T39" fmla="*/ 0 h 3210"/>
              <a:gd name="T40" fmla="*/ 0 w 872"/>
              <a:gd name="T41" fmla="*/ 0 h 3210"/>
              <a:gd name="T42" fmla="*/ 0 w 872"/>
              <a:gd name="T43" fmla="*/ 0 h 3210"/>
              <a:gd name="T44" fmla="*/ 0 w 872"/>
              <a:gd name="T45" fmla="*/ 0 h 3210"/>
              <a:gd name="T46" fmla="*/ 0 w 872"/>
              <a:gd name="T47" fmla="*/ 0 h 3210"/>
              <a:gd name="T48" fmla="*/ 0 w 872"/>
              <a:gd name="T49" fmla="*/ 0 h 3210"/>
              <a:gd name="T50" fmla="*/ 0 w 872"/>
              <a:gd name="T51" fmla="*/ 0 h 3210"/>
              <a:gd name="T52" fmla="*/ 0 w 872"/>
              <a:gd name="T53" fmla="*/ 0 h 3210"/>
              <a:gd name="T54" fmla="*/ 0 w 872"/>
              <a:gd name="T55" fmla="*/ 0 h 3210"/>
              <a:gd name="T56" fmla="*/ 0 w 872"/>
              <a:gd name="T57" fmla="*/ 0 h 3210"/>
              <a:gd name="T58" fmla="*/ 0 w 872"/>
              <a:gd name="T59" fmla="*/ 0 h 3210"/>
              <a:gd name="T60" fmla="*/ 0 w 872"/>
              <a:gd name="T61" fmla="*/ 0 h 3210"/>
              <a:gd name="T62" fmla="*/ 0 w 872"/>
              <a:gd name="T63" fmla="*/ 0 h 3210"/>
              <a:gd name="T64" fmla="*/ 0 w 872"/>
              <a:gd name="T65" fmla="*/ 0 h 3210"/>
              <a:gd name="T66" fmla="*/ 0 w 872"/>
              <a:gd name="T67" fmla="*/ 0 h 3210"/>
              <a:gd name="T68" fmla="*/ 0 w 872"/>
              <a:gd name="T69" fmla="*/ 0 h 3210"/>
              <a:gd name="T70" fmla="*/ 0 w 872"/>
              <a:gd name="T71" fmla="*/ 0 h 3210"/>
              <a:gd name="T72" fmla="*/ 0 w 872"/>
              <a:gd name="T73" fmla="*/ 0 h 3210"/>
              <a:gd name="T74" fmla="*/ 0 w 872"/>
              <a:gd name="T75" fmla="*/ 0 h 3210"/>
              <a:gd name="T76" fmla="*/ 0 w 872"/>
              <a:gd name="T77" fmla="*/ 0 h 3210"/>
              <a:gd name="T78" fmla="*/ 0 w 872"/>
              <a:gd name="T79" fmla="*/ 0 h 3210"/>
              <a:gd name="T80" fmla="*/ 0 w 872"/>
              <a:gd name="T81" fmla="*/ 0 h 3210"/>
              <a:gd name="T82" fmla="*/ 0 w 872"/>
              <a:gd name="T83" fmla="*/ 0 h 3210"/>
              <a:gd name="T84" fmla="*/ 0 w 872"/>
              <a:gd name="T85" fmla="*/ 0 h 3210"/>
              <a:gd name="T86" fmla="*/ 0 w 872"/>
              <a:gd name="T87" fmla="*/ 0 h 3210"/>
              <a:gd name="T88" fmla="*/ 0 w 872"/>
              <a:gd name="T89" fmla="*/ 0 h 3210"/>
              <a:gd name="T90" fmla="*/ 0 w 872"/>
              <a:gd name="T91" fmla="*/ 0 h 3210"/>
              <a:gd name="T92" fmla="*/ 0 w 872"/>
              <a:gd name="T93" fmla="*/ 0 h 3210"/>
              <a:gd name="T94" fmla="*/ 0 w 872"/>
              <a:gd name="T95" fmla="*/ 0 h 3210"/>
              <a:gd name="T96" fmla="*/ 0 w 872"/>
              <a:gd name="T97" fmla="*/ 0 h 3210"/>
              <a:gd name="T98" fmla="*/ 0 w 872"/>
              <a:gd name="T99" fmla="*/ 0 h 3210"/>
              <a:gd name="T100" fmla="*/ 0 w 872"/>
              <a:gd name="T101" fmla="*/ 0 h 3210"/>
              <a:gd name="T102" fmla="*/ 0 w 872"/>
              <a:gd name="T103" fmla="*/ 0 h 3210"/>
              <a:gd name="T104" fmla="*/ 0 w 872"/>
              <a:gd name="T105" fmla="*/ 0 h 3210"/>
              <a:gd name="T106" fmla="*/ 0 w 872"/>
              <a:gd name="T107" fmla="*/ 0 h 3210"/>
              <a:gd name="T108" fmla="*/ 0 w 872"/>
              <a:gd name="T109" fmla="*/ 0 h 3210"/>
              <a:gd name="T110" fmla="*/ 0 w 872"/>
              <a:gd name="T111" fmla="*/ 0 h 3210"/>
              <a:gd name="T112" fmla="*/ 0 w 872"/>
              <a:gd name="T113" fmla="*/ 0 h 3210"/>
              <a:gd name="T114" fmla="*/ 0 w 872"/>
              <a:gd name="T115" fmla="*/ 0 h 3210"/>
              <a:gd name="T116" fmla="*/ 0 w 872"/>
              <a:gd name="T117" fmla="*/ 0 h 3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2"/>
              <a:gd name="T178" fmla="*/ 0 h 3210"/>
              <a:gd name="T179" fmla="*/ 872 w 872"/>
              <a:gd name="T180" fmla="*/ 3210 h 3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2" h="3210">
                <a:moveTo>
                  <a:pt x="386" y="0"/>
                </a:moveTo>
                <a:lnTo>
                  <a:pt x="386" y="0"/>
                </a:lnTo>
                <a:lnTo>
                  <a:pt x="370" y="0"/>
                </a:lnTo>
                <a:lnTo>
                  <a:pt x="360" y="0"/>
                </a:lnTo>
                <a:lnTo>
                  <a:pt x="348" y="0"/>
                </a:lnTo>
                <a:lnTo>
                  <a:pt x="334" y="6"/>
                </a:lnTo>
                <a:lnTo>
                  <a:pt x="318" y="16"/>
                </a:lnTo>
                <a:lnTo>
                  <a:pt x="296" y="34"/>
                </a:lnTo>
                <a:lnTo>
                  <a:pt x="274" y="58"/>
                </a:lnTo>
                <a:lnTo>
                  <a:pt x="254" y="84"/>
                </a:lnTo>
                <a:lnTo>
                  <a:pt x="238" y="108"/>
                </a:lnTo>
                <a:lnTo>
                  <a:pt x="232" y="126"/>
                </a:lnTo>
                <a:lnTo>
                  <a:pt x="228" y="136"/>
                </a:lnTo>
                <a:lnTo>
                  <a:pt x="228" y="142"/>
                </a:lnTo>
                <a:lnTo>
                  <a:pt x="228" y="146"/>
                </a:lnTo>
                <a:lnTo>
                  <a:pt x="226" y="152"/>
                </a:lnTo>
                <a:lnTo>
                  <a:pt x="224" y="162"/>
                </a:lnTo>
                <a:lnTo>
                  <a:pt x="220" y="186"/>
                </a:lnTo>
                <a:lnTo>
                  <a:pt x="220" y="192"/>
                </a:lnTo>
                <a:lnTo>
                  <a:pt x="220" y="196"/>
                </a:lnTo>
                <a:lnTo>
                  <a:pt x="222" y="200"/>
                </a:lnTo>
                <a:lnTo>
                  <a:pt x="222" y="206"/>
                </a:lnTo>
                <a:lnTo>
                  <a:pt x="220" y="208"/>
                </a:lnTo>
                <a:lnTo>
                  <a:pt x="218" y="216"/>
                </a:lnTo>
                <a:lnTo>
                  <a:pt x="218" y="228"/>
                </a:lnTo>
                <a:lnTo>
                  <a:pt x="222" y="244"/>
                </a:lnTo>
                <a:lnTo>
                  <a:pt x="232" y="274"/>
                </a:lnTo>
                <a:lnTo>
                  <a:pt x="236" y="288"/>
                </a:lnTo>
                <a:lnTo>
                  <a:pt x="238" y="294"/>
                </a:lnTo>
                <a:lnTo>
                  <a:pt x="244" y="300"/>
                </a:lnTo>
                <a:lnTo>
                  <a:pt x="248" y="304"/>
                </a:lnTo>
                <a:lnTo>
                  <a:pt x="254" y="306"/>
                </a:lnTo>
                <a:lnTo>
                  <a:pt x="262" y="308"/>
                </a:lnTo>
                <a:lnTo>
                  <a:pt x="264" y="306"/>
                </a:lnTo>
                <a:lnTo>
                  <a:pt x="266" y="326"/>
                </a:lnTo>
                <a:lnTo>
                  <a:pt x="268" y="340"/>
                </a:lnTo>
                <a:lnTo>
                  <a:pt x="268" y="360"/>
                </a:lnTo>
                <a:lnTo>
                  <a:pt x="266" y="370"/>
                </a:lnTo>
                <a:lnTo>
                  <a:pt x="260" y="372"/>
                </a:lnTo>
                <a:lnTo>
                  <a:pt x="254" y="374"/>
                </a:lnTo>
                <a:lnTo>
                  <a:pt x="248" y="384"/>
                </a:lnTo>
                <a:lnTo>
                  <a:pt x="228" y="406"/>
                </a:lnTo>
                <a:lnTo>
                  <a:pt x="218" y="416"/>
                </a:lnTo>
                <a:lnTo>
                  <a:pt x="212" y="420"/>
                </a:lnTo>
                <a:lnTo>
                  <a:pt x="210" y="422"/>
                </a:lnTo>
                <a:lnTo>
                  <a:pt x="208" y="424"/>
                </a:lnTo>
                <a:lnTo>
                  <a:pt x="210" y="426"/>
                </a:lnTo>
                <a:lnTo>
                  <a:pt x="186" y="436"/>
                </a:lnTo>
                <a:lnTo>
                  <a:pt x="178" y="434"/>
                </a:lnTo>
                <a:lnTo>
                  <a:pt x="172" y="434"/>
                </a:lnTo>
                <a:lnTo>
                  <a:pt x="166" y="434"/>
                </a:lnTo>
                <a:lnTo>
                  <a:pt x="134" y="436"/>
                </a:lnTo>
                <a:lnTo>
                  <a:pt x="96" y="436"/>
                </a:lnTo>
                <a:lnTo>
                  <a:pt x="80" y="440"/>
                </a:lnTo>
                <a:lnTo>
                  <a:pt x="70" y="442"/>
                </a:lnTo>
                <a:lnTo>
                  <a:pt x="60" y="446"/>
                </a:lnTo>
                <a:lnTo>
                  <a:pt x="48" y="454"/>
                </a:lnTo>
                <a:lnTo>
                  <a:pt x="38" y="462"/>
                </a:lnTo>
                <a:lnTo>
                  <a:pt x="28" y="474"/>
                </a:lnTo>
                <a:lnTo>
                  <a:pt x="20" y="488"/>
                </a:lnTo>
                <a:lnTo>
                  <a:pt x="8" y="514"/>
                </a:lnTo>
                <a:lnTo>
                  <a:pt x="4" y="530"/>
                </a:lnTo>
                <a:lnTo>
                  <a:pt x="2" y="538"/>
                </a:lnTo>
                <a:lnTo>
                  <a:pt x="2" y="544"/>
                </a:lnTo>
                <a:lnTo>
                  <a:pt x="2" y="560"/>
                </a:lnTo>
                <a:lnTo>
                  <a:pt x="2" y="576"/>
                </a:lnTo>
                <a:lnTo>
                  <a:pt x="2" y="584"/>
                </a:lnTo>
                <a:lnTo>
                  <a:pt x="2" y="596"/>
                </a:lnTo>
                <a:lnTo>
                  <a:pt x="0" y="616"/>
                </a:lnTo>
                <a:lnTo>
                  <a:pt x="0" y="636"/>
                </a:lnTo>
                <a:lnTo>
                  <a:pt x="0" y="650"/>
                </a:lnTo>
                <a:lnTo>
                  <a:pt x="2" y="660"/>
                </a:lnTo>
                <a:lnTo>
                  <a:pt x="8" y="676"/>
                </a:lnTo>
                <a:lnTo>
                  <a:pt x="12" y="684"/>
                </a:lnTo>
                <a:lnTo>
                  <a:pt x="12" y="716"/>
                </a:lnTo>
                <a:lnTo>
                  <a:pt x="12" y="742"/>
                </a:lnTo>
                <a:lnTo>
                  <a:pt x="14" y="764"/>
                </a:lnTo>
                <a:lnTo>
                  <a:pt x="18" y="782"/>
                </a:lnTo>
                <a:lnTo>
                  <a:pt x="20" y="790"/>
                </a:lnTo>
                <a:lnTo>
                  <a:pt x="24" y="796"/>
                </a:lnTo>
                <a:lnTo>
                  <a:pt x="34" y="804"/>
                </a:lnTo>
                <a:lnTo>
                  <a:pt x="42" y="808"/>
                </a:lnTo>
                <a:lnTo>
                  <a:pt x="46" y="808"/>
                </a:lnTo>
                <a:lnTo>
                  <a:pt x="48" y="820"/>
                </a:lnTo>
                <a:lnTo>
                  <a:pt x="54" y="838"/>
                </a:lnTo>
                <a:lnTo>
                  <a:pt x="62" y="860"/>
                </a:lnTo>
                <a:lnTo>
                  <a:pt x="66" y="874"/>
                </a:lnTo>
                <a:lnTo>
                  <a:pt x="68" y="884"/>
                </a:lnTo>
                <a:lnTo>
                  <a:pt x="70" y="894"/>
                </a:lnTo>
                <a:lnTo>
                  <a:pt x="76" y="906"/>
                </a:lnTo>
                <a:lnTo>
                  <a:pt x="86" y="922"/>
                </a:lnTo>
                <a:lnTo>
                  <a:pt x="88" y="936"/>
                </a:lnTo>
                <a:lnTo>
                  <a:pt x="90" y="960"/>
                </a:lnTo>
                <a:lnTo>
                  <a:pt x="90" y="986"/>
                </a:lnTo>
                <a:lnTo>
                  <a:pt x="92" y="1008"/>
                </a:lnTo>
                <a:lnTo>
                  <a:pt x="96" y="1034"/>
                </a:lnTo>
                <a:lnTo>
                  <a:pt x="96" y="1044"/>
                </a:lnTo>
                <a:lnTo>
                  <a:pt x="96" y="1134"/>
                </a:lnTo>
                <a:lnTo>
                  <a:pt x="92" y="1236"/>
                </a:lnTo>
                <a:lnTo>
                  <a:pt x="88" y="1310"/>
                </a:lnTo>
                <a:lnTo>
                  <a:pt x="88" y="1368"/>
                </a:lnTo>
                <a:lnTo>
                  <a:pt x="88" y="1508"/>
                </a:lnTo>
                <a:lnTo>
                  <a:pt x="88" y="1608"/>
                </a:lnTo>
                <a:lnTo>
                  <a:pt x="88" y="1616"/>
                </a:lnTo>
                <a:lnTo>
                  <a:pt x="90" y="1622"/>
                </a:lnTo>
                <a:lnTo>
                  <a:pt x="98" y="1632"/>
                </a:lnTo>
                <a:lnTo>
                  <a:pt x="104" y="1638"/>
                </a:lnTo>
                <a:lnTo>
                  <a:pt x="106" y="1640"/>
                </a:lnTo>
                <a:lnTo>
                  <a:pt x="104" y="1674"/>
                </a:lnTo>
                <a:lnTo>
                  <a:pt x="104" y="1704"/>
                </a:lnTo>
                <a:lnTo>
                  <a:pt x="108" y="1736"/>
                </a:lnTo>
                <a:lnTo>
                  <a:pt x="110" y="1772"/>
                </a:lnTo>
                <a:lnTo>
                  <a:pt x="110" y="1814"/>
                </a:lnTo>
                <a:lnTo>
                  <a:pt x="108" y="1860"/>
                </a:lnTo>
                <a:lnTo>
                  <a:pt x="108" y="1944"/>
                </a:lnTo>
                <a:lnTo>
                  <a:pt x="96" y="2006"/>
                </a:lnTo>
                <a:lnTo>
                  <a:pt x="88" y="2062"/>
                </a:lnTo>
                <a:lnTo>
                  <a:pt x="86" y="2088"/>
                </a:lnTo>
                <a:lnTo>
                  <a:pt x="86" y="2110"/>
                </a:lnTo>
                <a:lnTo>
                  <a:pt x="86" y="2182"/>
                </a:lnTo>
                <a:lnTo>
                  <a:pt x="86" y="2214"/>
                </a:lnTo>
                <a:lnTo>
                  <a:pt x="70" y="2262"/>
                </a:lnTo>
                <a:lnTo>
                  <a:pt x="58" y="2304"/>
                </a:lnTo>
                <a:lnTo>
                  <a:pt x="54" y="2322"/>
                </a:lnTo>
                <a:lnTo>
                  <a:pt x="52" y="2336"/>
                </a:lnTo>
                <a:lnTo>
                  <a:pt x="48" y="2380"/>
                </a:lnTo>
                <a:lnTo>
                  <a:pt x="40" y="2448"/>
                </a:lnTo>
                <a:lnTo>
                  <a:pt x="30" y="2524"/>
                </a:lnTo>
                <a:lnTo>
                  <a:pt x="28" y="2560"/>
                </a:lnTo>
                <a:lnTo>
                  <a:pt x="28" y="2592"/>
                </a:lnTo>
                <a:lnTo>
                  <a:pt x="32" y="2790"/>
                </a:lnTo>
                <a:lnTo>
                  <a:pt x="30" y="2814"/>
                </a:lnTo>
                <a:lnTo>
                  <a:pt x="24" y="2840"/>
                </a:lnTo>
                <a:lnTo>
                  <a:pt x="12" y="2892"/>
                </a:lnTo>
                <a:lnTo>
                  <a:pt x="6" y="2916"/>
                </a:lnTo>
                <a:lnTo>
                  <a:pt x="2" y="2936"/>
                </a:lnTo>
                <a:lnTo>
                  <a:pt x="2" y="2946"/>
                </a:lnTo>
                <a:lnTo>
                  <a:pt x="4" y="2954"/>
                </a:lnTo>
                <a:lnTo>
                  <a:pt x="6" y="2962"/>
                </a:lnTo>
                <a:lnTo>
                  <a:pt x="10" y="2968"/>
                </a:lnTo>
                <a:lnTo>
                  <a:pt x="18" y="2980"/>
                </a:lnTo>
                <a:lnTo>
                  <a:pt x="24" y="2990"/>
                </a:lnTo>
                <a:lnTo>
                  <a:pt x="30" y="3014"/>
                </a:lnTo>
                <a:lnTo>
                  <a:pt x="38" y="3062"/>
                </a:lnTo>
                <a:lnTo>
                  <a:pt x="44" y="3094"/>
                </a:lnTo>
                <a:lnTo>
                  <a:pt x="48" y="3102"/>
                </a:lnTo>
                <a:lnTo>
                  <a:pt x="44" y="3110"/>
                </a:lnTo>
                <a:lnTo>
                  <a:pt x="40" y="3120"/>
                </a:lnTo>
                <a:lnTo>
                  <a:pt x="40" y="3130"/>
                </a:lnTo>
                <a:lnTo>
                  <a:pt x="44" y="3154"/>
                </a:lnTo>
                <a:lnTo>
                  <a:pt x="46" y="3170"/>
                </a:lnTo>
                <a:lnTo>
                  <a:pt x="44" y="3172"/>
                </a:lnTo>
                <a:lnTo>
                  <a:pt x="44" y="3196"/>
                </a:lnTo>
                <a:lnTo>
                  <a:pt x="78" y="3204"/>
                </a:lnTo>
                <a:lnTo>
                  <a:pt x="114" y="3208"/>
                </a:lnTo>
                <a:lnTo>
                  <a:pt x="132" y="3208"/>
                </a:lnTo>
                <a:lnTo>
                  <a:pt x="152" y="3210"/>
                </a:lnTo>
                <a:lnTo>
                  <a:pt x="190" y="3208"/>
                </a:lnTo>
                <a:lnTo>
                  <a:pt x="214" y="3206"/>
                </a:lnTo>
                <a:lnTo>
                  <a:pt x="230" y="3202"/>
                </a:lnTo>
                <a:lnTo>
                  <a:pt x="244" y="3200"/>
                </a:lnTo>
                <a:lnTo>
                  <a:pt x="248" y="3198"/>
                </a:lnTo>
                <a:lnTo>
                  <a:pt x="250" y="3196"/>
                </a:lnTo>
                <a:lnTo>
                  <a:pt x="248" y="3184"/>
                </a:lnTo>
                <a:lnTo>
                  <a:pt x="244" y="3178"/>
                </a:lnTo>
                <a:lnTo>
                  <a:pt x="240" y="3176"/>
                </a:lnTo>
                <a:lnTo>
                  <a:pt x="242" y="3170"/>
                </a:lnTo>
                <a:lnTo>
                  <a:pt x="244" y="3160"/>
                </a:lnTo>
                <a:lnTo>
                  <a:pt x="244" y="3144"/>
                </a:lnTo>
                <a:lnTo>
                  <a:pt x="242" y="3138"/>
                </a:lnTo>
                <a:lnTo>
                  <a:pt x="240" y="3130"/>
                </a:lnTo>
                <a:lnTo>
                  <a:pt x="230" y="3120"/>
                </a:lnTo>
                <a:lnTo>
                  <a:pt x="224" y="3116"/>
                </a:lnTo>
                <a:lnTo>
                  <a:pt x="226" y="3114"/>
                </a:lnTo>
                <a:lnTo>
                  <a:pt x="222" y="3106"/>
                </a:lnTo>
                <a:lnTo>
                  <a:pt x="216" y="3096"/>
                </a:lnTo>
                <a:lnTo>
                  <a:pt x="214" y="3090"/>
                </a:lnTo>
                <a:lnTo>
                  <a:pt x="212" y="3086"/>
                </a:lnTo>
                <a:lnTo>
                  <a:pt x="214" y="3078"/>
                </a:lnTo>
                <a:lnTo>
                  <a:pt x="216" y="3078"/>
                </a:lnTo>
                <a:lnTo>
                  <a:pt x="218" y="3078"/>
                </a:lnTo>
                <a:lnTo>
                  <a:pt x="220" y="3076"/>
                </a:lnTo>
                <a:lnTo>
                  <a:pt x="244" y="3036"/>
                </a:lnTo>
                <a:lnTo>
                  <a:pt x="246" y="3032"/>
                </a:lnTo>
                <a:lnTo>
                  <a:pt x="248" y="3026"/>
                </a:lnTo>
                <a:lnTo>
                  <a:pt x="248" y="3020"/>
                </a:lnTo>
                <a:lnTo>
                  <a:pt x="248" y="3010"/>
                </a:lnTo>
                <a:lnTo>
                  <a:pt x="246" y="2984"/>
                </a:lnTo>
                <a:lnTo>
                  <a:pt x="242" y="2974"/>
                </a:lnTo>
                <a:lnTo>
                  <a:pt x="238" y="2962"/>
                </a:lnTo>
                <a:lnTo>
                  <a:pt x="228" y="2948"/>
                </a:lnTo>
                <a:lnTo>
                  <a:pt x="216" y="2936"/>
                </a:lnTo>
                <a:lnTo>
                  <a:pt x="204" y="2922"/>
                </a:lnTo>
                <a:lnTo>
                  <a:pt x="218" y="2890"/>
                </a:lnTo>
                <a:lnTo>
                  <a:pt x="228" y="2862"/>
                </a:lnTo>
                <a:lnTo>
                  <a:pt x="234" y="2840"/>
                </a:lnTo>
                <a:lnTo>
                  <a:pt x="242" y="2754"/>
                </a:lnTo>
                <a:lnTo>
                  <a:pt x="248" y="2678"/>
                </a:lnTo>
                <a:lnTo>
                  <a:pt x="260" y="2566"/>
                </a:lnTo>
                <a:lnTo>
                  <a:pt x="298" y="2456"/>
                </a:lnTo>
                <a:lnTo>
                  <a:pt x="316" y="2396"/>
                </a:lnTo>
                <a:lnTo>
                  <a:pt x="334" y="2332"/>
                </a:lnTo>
                <a:lnTo>
                  <a:pt x="350" y="2264"/>
                </a:lnTo>
                <a:lnTo>
                  <a:pt x="364" y="2230"/>
                </a:lnTo>
                <a:lnTo>
                  <a:pt x="384" y="2184"/>
                </a:lnTo>
                <a:lnTo>
                  <a:pt x="412" y="2108"/>
                </a:lnTo>
                <a:lnTo>
                  <a:pt x="416" y="2220"/>
                </a:lnTo>
                <a:lnTo>
                  <a:pt x="420" y="2286"/>
                </a:lnTo>
                <a:lnTo>
                  <a:pt x="424" y="2326"/>
                </a:lnTo>
                <a:lnTo>
                  <a:pt x="426" y="2340"/>
                </a:lnTo>
                <a:lnTo>
                  <a:pt x="430" y="2352"/>
                </a:lnTo>
                <a:lnTo>
                  <a:pt x="438" y="2366"/>
                </a:lnTo>
                <a:lnTo>
                  <a:pt x="446" y="2380"/>
                </a:lnTo>
                <a:lnTo>
                  <a:pt x="454" y="2392"/>
                </a:lnTo>
                <a:lnTo>
                  <a:pt x="450" y="2398"/>
                </a:lnTo>
                <a:lnTo>
                  <a:pt x="438" y="2412"/>
                </a:lnTo>
                <a:lnTo>
                  <a:pt x="432" y="2422"/>
                </a:lnTo>
                <a:lnTo>
                  <a:pt x="428" y="2434"/>
                </a:lnTo>
                <a:lnTo>
                  <a:pt x="424" y="2446"/>
                </a:lnTo>
                <a:lnTo>
                  <a:pt x="424" y="2462"/>
                </a:lnTo>
                <a:lnTo>
                  <a:pt x="424" y="2502"/>
                </a:lnTo>
                <a:lnTo>
                  <a:pt x="428" y="2554"/>
                </a:lnTo>
                <a:lnTo>
                  <a:pt x="430" y="2610"/>
                </a:lnTo>
                <a:lnTo>
                  <a:pt x="430" y="2640"/>
                </a:lnTo>
                <a:lnTo>
                  <a:pt x="428" y="2666"/>
                </a:lnTo>
                <a:lnTo>
                  <a:pt x="420" y="2764"/>
                </a:lnTo>
                <a:lnTo>
                  <a:pt x="418" y="2806"/>
                </a:lnTo>
                <a:lnTo>
                  <a:pt x="418" y="2838"/>
                </a:lnTo>
                <a:lnTo>
                  <a:pt x="422" y="2904"/>
                </a:lnTo>
                <a:lnTo>
                  <a:pt x="422" y="2942"/>
                </a:lnTo>
                <a:lnTo>
                  <a:pt x="420" y="2950"/>
                </a:lnTo>
                <a:lnTo>
                  <a:pt x="414" y="2966"/>
                </a:lnTo>
                <a:lnTo>
                  <a:pt x="410" y="2988"/>
                </a:lnTo>
                <a:lnTo>
                  <a:pt x="410" y="3002"/>
                </a:lnTo>
                <a:lnTo>
                  <a:pt x="410" y="3014"/>
                </a:lnTo>
                <a:lnTo>
                  <a:pt x="416" y="3090"/>
                </a:lnTo>
                <a:lnTo>
                  <a:pt x="418" y="3092"/>
                </a:lnTo>
                <a:lnTo>
                  <a:pt x="420" y="3092"/>
                </a:lnTo>
                <a:lnTo>
                  <a:pt x="422" y="3094"/>
                </a:lnTo>
                <a:lnTo>
                  <a:pt x="422" y="3110"/>
                </a:lnTo>
                <a:lnTo>
                  <a:pt x="424" y="3132"/>
                </a:lnTo>
                <a:lnTo>
                  <a:pt x="422" y="3134"/>
                </a:lnTo>
                <a:lnTo>
                  <a:pt x="418" y="3136"/>
                </a:lnTo>
                <a:lnTo>
                  <a:pt x="418" y="3138"/>
                </a:lnTo>
                <a:lnTo>
                  <a:pt x="418" y="3172"/>
                </a:lnTo>
                <a:lnTo>
                  <a:pt x="418" y="3174"/>
                </a:lnTo>
                <a:lnTo>
                  <a:pt x="424" y="3176"/>
                </a:lnTo>
                <a:lnTo>
                  <a:pt x="550" y="3178"/>
                </a:lnTo>
                <a:lnTo>
                  <a:pt x="596" y="3174"/>
                </a:lnTo>
                <a:lnTo>
                  <a:pt x="594" y="3164"/>
                </a:lnTo>
                <a:lnTo>
                  <a:pt x="614" y="3170"/>
                </a:lnTo>
                <a:lnTo>
                  <a:pt x="634" y="3174"/>
                </a:lnTo>
                <a:lnTo>
                  <a:pt x="654" y="3176"/>
                </a:lnTo>
                <a:lnTo>
                  <a:pt x="776" y="3176"/>
                </a:lnTo>
                <a:lnTo>
                  <a:pt x="804" y="3176"/>
                </a:lnTo>
                <a:lnTo>
                  <a:pt x="830" y="3172"/>
                </a:lnTo>
                <a:lnTo>
                  <a:pt x="862" y="3168"/>
                </a:lnTo>
                <a:lnTo>
                  <a:pt x="862" y="3166"/>
                </a:lnTo>
                <a:lnTo>
                  <a:pt x="864" y="3164"/>
                </a:lnTo>
                <a:lnTo>
                  <a:pt x="864" y="3162"/>
                </a:lnTo>
                <a:lnTo>
                  <a:pt x="860" y="3154"/>
                </a:lnTo>
                <a:lnTo>
                  <a:pt x="858" y="3152"/>
                </a:lnTo>
                <a:lnTo>
                  <a:pt x="856" y="3150"/>
                </a:lnTo>
                <a:lnTo>
                  <a:pt x="856" y="3146"/>
                </a:lnTo>
                <a:lnTo>
                  <a:pt x="856" y="3140"/>
                </a:lnTo>
                <a:lnTo>
                  <a:pt x="854" y="3136"/>
                </a:lnTo>
                <a:lnTo>
                  <a:pt x="852" y="3130"/>
                </a:lnTo>
                <a:lnTo>
                  <a:pt x="844" y="3122"/>
                </a:lnTo>
                <a:lnTo>
                  <a:pt x="834" y="3114"/>
                </a:lnTo>
                <a:lnTo>
                  <a:pt x="826" y="3110"/>
                </a:lnTo>
                <a:lnTo>
                  <a:pt x="816" y="3108"/>
                </a:lnTo>
                <a:lnTo>
                  <a:pt x="786" y="3106"/>
                </a:lnTo>
                <a:lnTo>
                  <a:pt x="768" y="3104"/>
                </a:lnTo>
                <a:lnTo>
                  <a:pt x="756" y="3100"/>
                </a:lnTo>
                <a:lnTo>
                  <a:pt x="750" y="3096"/>
                </a:lnTo>
                <a:lnTo>
                  <a:pt x="746" y="3092"/>
                </a:lnTo>
                <a:lnTo>
                  <a:pt x="734" y="3090"/>
                </a:lnTo>
                <a:lnTo>
                  <a:pt x="726" y="3086"/>
                </a:lnTo>
                <a:lnTo>
                  <a:pt x="720" y="3084"/>
                </a:lnTo>
                <a:lnTo>
                  <a:pt x="712" y="3076"/>
                </a:lnTo>
                <a:lnTo>
                  <a:pt x="714" y="3072"/>
                </a:lnTo>
                <a:lnTo>
                  <a:pt x="714" y="3068"/>
                </a:lnTo>
                <a:lnTo>
                  <a:pt x="712" y="3066"/>
                </a:lnTo>
                <a:lnTo>
                  <a:pt x="706" y="3062"/>
                </a:lnTo>
                <a:lnTo>
                  <a:pt x="702" y="3062"/>
                </a:lnTo>
                <a:lnTo>
                  <a:pt x="698" y="3058"/>
                </a:lnTo>
                <a:lnTo>
                  <a:pt x="698" y="3054"/>
                </a:lnTo>
                <a:lnTo>
                  <a:pt x="698" y="3048"/>
                </a:lnTo>
                <a:lnTo>
                  <a:pt x="696" y="3046"/>
                </a:lnTo>
                <a:lnTo>
                  <a:pt x="688" y="3042"/>
                </a:lnTo>
                <a:lnTo>
                  <a:pt x="682" y="3040"/>
                </a:lnTo>
                <a:lnTo>
                  <a:pt x="684" y="3038"/>
                </a:lnTo>
                <a:lnTo>
                  <a:pt x="684" y="3034"/>
                </a:lnTo>
                <a:lnTo>
                  <a:pt x="682" y="3028"/>
                </a:lnTo>
                <a:lnTo>
                  <a:pt x="672" y="3000"/>
                </a:lnTo>
                <a:lnTo>
                  <a:pt x="660" y="2970"/>
                </a:lnTo>
                <a:lnTo>
                  <a:pt x="658" y="2966"/>
                </a:lnTo>
                <a:lnTo>
                  <a:pt x="654" y="2964"/>
                </a:lnTo>
                <a:lnTo>
                  <a:pt x="642" y="2958"/>
                </a:lnTo>
                <a:lnTo>
                  <a:pt x="626" y="2956"/>
                </a:lnTo>
                <a:lnTo>
                  <a:pt x="630" y="2948"/>
                </a:lnTo>
                <a:lnTo>
                  <a:pt x="634" y="2948"/>
                </a:lnTo>
                <a:lnTo>
                  <a:pt x="644" y="2946"/>
                </a:lnTo>
                <a:lnTo>
                  <a:pt x="650" y="2944"/>
                </a:lnTo>
                <a:lnTo>
                  <a:pt x="658" y="2938"/>
                </a:lnTo>
                <a:lnTo>
                  <a:pt x="662" y="2930"/>
                </a:lnTo>
                <a:lnTo>
                  <a:pt x="668" y="2920"/>
                </a:lnTo>
                <a:lnTo>
                  <a:pt x="684" y="2878"/>
                </a:lnTo>
                <a:lnTo>
                  <a:pt x="690" y="2860"/>
                </a:lnTo>
                <a:lnTo>
                  <a:pt x="692" y="2850"/>
                </a:lnTo>
                <a:lnTo>
                  <a:pt x="696" y="2636"/>
                </a:lnTo>
                <a:lnTo>
                  <a:pt x="700" y="2566"/>
                </a:lnTo>
                <a:lnTo>
                  <a:pt x="702" y="2498"/>
                </a:lnTo>
                <a:lnTo>
                  <a:pt x="710" y="2404"/>
                </a:lnTo>
                <a:lnTo>
                  <a:pt x="716" y="2300"/>
                </a:lnTo>
                <a:lnTo>
                  <a:pt x="718" y="2258"/>
                </a:lnTo>
                <a:lnTo>
                  <a:pt x="718" y="2204"/>
                </a:lnTo>
                <a:lnTo>
                  <a:pt x="716" y="2136"/>
                </a:lnTo>
                <a:lnTo>
                  <a:pt x="720" y="2102"/>
                </a:lnTo>
                <a:lnTo>
                  <a:pt x="724" y="2070"/>
                </a:lnTo>
                <a:lnTo>
                  <a:pt x="726" y="2032"/>
                </a:lnTo>
                <a:lnTo>
                  <a:pt x="730" y="1868"/>
                </a:lnTo>
                <a:lnTo>
                  <a:pt x="730" y="1624"/>
                </a:lnTo>
                <a:lnTo>
                  <a:pt x="748" y="1618"/>
                </a:lnTo>
                <a:lnTo>
                  <a:pt x="764" y="1612"/>
                </a:lnTo>
                <a:lnTo>
                  <a:pt x="782" y="1604"/>
                </a:lnTo>
                <a:lnTo>
                  <a:pt x="800" y="1594"/>
                </a:lnTo>
                <a:lnTo>
                  <a:pt x="808" y="1584"/>
                </a:lnTo>
                <a:lnTo>
                  <a:pt x="812" y="1578"/>
                </a:lnTo>
                <a:lnTo>
                  <a:pt x="812" y="1576"/>
                </a:lnTo>
                <a:lnTo>
                  <a:pt x="802" y="1536"/>
                </a:lnTo>
                <a:lnTo>
                  <a:pt x="792" y="1500"/>
                </a:lnTo>
                <a:lnTo>
                  <a:pt x="786" y="1464"/>
                </a:lnTo>
                <a:lnTo>
                  <a:pt x="776" y="1420"/>
                </a:lnTo>
                <a:lnTo>
                  <a:pt x="760" y="1366"/>
                </a:lnTo>
                <a:lnTo>
                  <a:pt x="734" y="1284"/>
                </a:lnTo>
                <a:lnTo>
                  <a:pt x="732" y="1268"/>
                </a:lnTo>
                <a:lnTo>
                  <a:pt x="732" y="1252"/>
                </a:lnTo>
                <a:lnTo>
                  <a:pt x="734" y="1232"/>
                </a:lnTo>
                <a:lnTo>
                  <a:pt x="736" y="1228"/>
                </a:lnTo>
                <a:lnTo>
                  <a:pt x="738" y="1224"/>
                </a:lnTo>
                <a:lnTo>
                  <a:pt x="738" y="1220"/>
                </a:lnTo>
                <a:lnTo>
                  <a:pt x="706" y="1134"/>
                </a:lnTo>
                <a:lnTo>
                  <a:pt x="704" y="1114"/>
                </a:lnTo>
                <a:lnTo>
                  <a:pt x="700" y="1088"/>
                </a:lnTo>
                <a:lnTo>
                  <a:pt x="696" y="1062"/>
                </a:lnTo>
                <a:lnTo>
                  <a:pt x="706" y="1062"/>
                </a:lnTo>
                <a:lnTo>
                  <a:pt x="728" y="1064"/>
                </a:lnTo>
                <a:lnTo>
                  <a:pt x="750" y="1066"/>
                </a:lnTo>
                <a:lnTo>
                  <a:pt x="758" y="1066"/>
                </a:lnTo>
                <a:lnTo>
                  <a:pt x="762" y="1068"/>
                </a:lnTo>
                <a:lnTo>
                  <a:pt x="772" y="1072"/>
                </a:lnTo>
                <a:lnTo>
                  <a:pt x="778" y="1072"/>
                </a:lnTo>
                <a:lnTo>
                  <a:pt x="786" y="1072"/>
                </a:lnTo>
                <a:lnTo>
                  <a:pt x="794" y="1070"/>
                </a:lnTo>
                <a:lnTo>
                  <a:pt x="804" y="1066"/>
                </a:lnTo>
                <a:lnTo>
                  <a:pt x="818" y="1056"/>
                </a:lnTo>
                <a:lnTo>
                  <a:pt x="828" y="1048"/>
                </a:lnTo>
                <a:lnTo>
                  <a:pt x="834" y="1038"/>
                </a:lnTo>
                <a:lnTo>
                  <a:pt x="846" y="1008"/>
                </a:lnTo>
                <a:lnTo>
                  <a:pt x="854" y="988"/>
                </a:lnTo>
                <a:lnTo>
                  <a:pt x="858" y="972"/>
                </a:lnTo>
                <a:lnTo>
                  <a:pt x="864" y="948"/>
                </a:lnTo>
                <a:lnTo>
                  <a:pt x="868" y="932"/>
                </a:lnTo>
                <a:lnTo>
                  <a:pt x="872" y="924"/>
                </a:lnTo>
                <a:lnTo>
                  <a:pt x="872" y="920"/>
                </a:lnTo>
                <a:lnTo>
                  <a:pt x="870" y="914"/>
                </a:lnTo>
                <a:lnTo>
                  <a:pt x="860" y="892"/>
                </a:lnTo>
                <a:lnTo>
                  <a:pt x="852" y="868"/>
                </a:lnTo>
                <a:lnTo>
                  <a:pt x="844" y="854"/>
                </a:lnTo>
                <a:lnTo>
                  <a:pt x="832" y="830"/>
                </a:lnTo>
                <a:lnTo>
                  <a:pt x="812" y="792"/>
                </a:lnTo>
                <a:lnTo>
                  <a:pt x="802" y="770"/>
                </a:lnTo>
                <a:lnTo>
                  <a:pt x="798" y="758"/>
                </a:lnTo>
                <a:lnTo>
                  <a:pt x="796" y="750"/>
                </a:lnTo>
                <a:lnTo>
                  <a:pt x="796" y="742"/>
                </a:lnTo>
                <a:lnTo>
                  <a:pt x="794" y="738"/>
                </a:lnTo>
                <a:lnTo>
                  <a:pt x="790" y="734"/>
                </a:lnTo>
                <a:lnTo>
                  <a:pt x="788" y="730"/>
                </a:lnTo>
                <a:lnTo>
                  <a:pt x="780" y="726"/>
                </a:lnTo>
                <a:lnTo>
                  <a:pt x="776" y="716"/>
                </a:lnTo>
                <a:lnTo>
                  <a:pt x="772" y="704"/>
                </a:lnTo>
                <a:lnTo>
                  <a:pt x="772" y="696"/>
                </a:lnTo>
                <a:lnTo>
                  <a:pt x="774" y="692"/>
                </a:lnTo>
                <a:lnTo>
                  <a:pt x="774" y="688"/>
                </a:lnTo>
                <a:lnTo>
                  <a:pt x="774" y="686"/>
                </a:lnTo>
                <a:lnTo>
                  <a:pt x="770" y="678"/>
                </a:lnTo>
                <a:lnTo>
                  <a:pt x="770" y="670"/>
                </a:lnTo>
                <a:lnTo>
                  <a:pt x="770" y="660"/>
                </a:lnTo>
                <a:lnTo>
                  <a:pt x="768" y="654"/>
                </a:lnTo>
                <a:lnTo>
                  <a:pt x="766" y="646"/>
                </a:lnTo>
                <a:lnTo>
                  <a:pt x="758" y="628"/>
                </a:lnTo>
                <a:lnTo>
                  <a:pt x="754" y="620"/>
                </a:lnTo>
                <a:lnTo>
                  <a:pt x="752" y="614"/>
                </a:lnTo>
                <a:lnTo>
                  <a:pt x="744" y="604"/>
                </a:lnTo>
                <a:lnTo>
                  <a:pt x="742" y="594"/>
                </a:lnTo>
                <a:lnTo>
                  <a:pt x="742" y="586"/>
                </a:lnTo>
                <a:lnTo>
                  <a:pt x="742" y="580"/>
                </a:lnTo>
                <a:lnTo>
                  <a:pt x="736" y="570"/>
                </a:lnTo>
                <a:lnTo>
                  <a:pt x="722" y="550"/>
                </a:lnTo>
                <a:lnTo>
                  <a:pt x="716" y="542"/>
                </a:lnTo>
                <a:lnTo>
                  <a:pt x="710" y="540"/>
                </a:lnTo>
                <a:lnTo>
                  <a:pt x="696" y="538"/>
                </a:lnTo>
                <a:lnTo>
                  <a:pt x="672" y="530"/>
                </a:lnTo>
                <a:lnTo>
                  <a:pt x="624" y="514"/>
                </a:lnTo>
                <a:lnTo>
                  <a:pt x="560" y="496"/>
                </a:lnTo>
                <a:lnTo>
                  <a:pt x="524" y="488"/>
                </a:lnTo>
                <a:lnTo>
                  <a:pt x="516" y="480"/>
                </a:lnTo>
                <a:lnTo>
                  <a:pt x="500" y="464"/>
                </a:lnTo>
                <a:lnTo>
                  <a:pt x="488" y="446"/>
                </a:lnTo>
                <a:lnTo>
                  <a:pt x="484" y="438"/>
                </a:lnTo>
                <a:lnTo>
                  <a:pt x="478" y="432"/>
                </a:lnTo>
                <a:lnTo>
                  <a:pt x="472" y="426"/>
                </a:lnTo>
                <a:lnTo>
                  <a:pt x="470" y="422"/>
                </a:lnTo>
                <a:lnTo>
                  <a:pt x="470" y="412"/>
                </a:lnTo>
                <a:lnTo>
                  <a:pt x="476" y="394"/>
                </a:lnTo>
                <a:lnTo>
                  <a:pt x="480" y="388"/>
                </a:lnTo>
                <a:lnTo>
                  <a:pt x="488" y="380"/>
                </a:lnTo>
                <a:lnTo>
                  <a:pt x="494" y="372"/>
                </a:lnTo>
                <a:lnTo>
                  <a:pt x="498" y="362"/>
                </a:lnTo>
                <a:lnTo>
                  <a:pt x="512" y="324"/>
                </a:lnTo>
                <a:lnTo>
                  <a:pt x="516" y="324"/>
                </a:lnTo>
                <a:lnTo>
                  <a:pt x="520" y="318"/>
                </a:lnTo>
                <a:lnTo>
                  <a:pt x="524" y="308"/>
                </a:lnTo>
                <a:lnTo>
                  <a:pt x="534" y="284"/>
                </a:lnTo>
                <a:lnTo>
                  <a:pt x="544" y="262"/>
                </a:lnTo>
                <a:lnTo>
                  <a:pt x="550" y="248"/>
                </a:lnTo>
                <a:lnTo>
                  <a:pt x="550" y="244"/>
                </a:lnTo>
                <a:lnTo>
                  <a:pt x="550" y="238"/>
                </a:lnTo>
                <a:lnTo>
                  <a:pt x="546" y="232"/>
                </a:lnTo>
                <a:lnTo>
                  <a:pt x="544" y="230"/>
                </a:lnTo>
                <a:lnTo>
                  <a:pt x="540" y="230"/>
                </a:lnTo>
                <a:lnTo>
                  <a:pt x="540" y="224"/>
                </a:lnTo>
                <a:lnTo>
                  <a:pt x="544" y="218"/>
                </a:lnTo>
                <a:lnTo>
                  <a:pt x="548" y="208"/>
                </a:lnTo>
                <a:lnTo>
                  <a:pt x="552" y="198"/>
                </a:lnTo>
                <a:lnTo>
                  <a:pt x="552" y="190"/>
                </a:lnTo>
                <a:lnTo>
                  <a:pt x="556" y="182"/>
                </a:lnTo>
                <a:lnTo>
                  <a:pt x="558" y="176"/>
                </a:lnTo>
                <a:lnTo>
                  <a:pt x="558" y="166"/>
                </a:lnTo>
                <a:lnTo>
                  <a:pt x="556" y="152"/>
                </a:lnTo>
                <a:lnTo>
                  <a:pt x="556" y="118"/>
                </a:lnTo>
                <a:lnTo>
                  <a:pt x="554" y="112"/>
                </a:lnTo>
                <a:lnTo>
                  <a:pt x="556" y="94"/>
                </a:lnTo>
                <a:lnTo>
                  <a:pt x="554" y="80"/>
                </a:lnTo>
                <a:lnTo>
                  <a:pt x="550" y="72"/>
                </a:lnTo>
                <a:lnTo>
                  <a:pt x="548" y="66"/>
                </a:lnTo>
                <a:lnTo>
                  <a:pt x="540" y="56"/>
                </a:lnTo>
                <a:lnTo>
                  <a:pt x="534" y="50"/>
                </a:lnTo>
                <a:lnTo>
                  <a:pt x="528" y="46"/>
                </a:lnTo>
                <a:lnTo>
                  <a:pt x="520" y="38"/>
                </a:lnTo>
                <a:lnTo>
                  <a:pt x="518" y="34"/>
                </a:lnTo>
                <a:lnTo>
                  <a:pt x="506" y="22"/>
                </a:lnTo>
                <a:lnTo>
                  <a:pt x="502" y="20"/>
                </a:lnTo>
                <a:lnTo>
                  <a:pt x="496" y="18"/>
                </a:lnTo>
                <a:lnTo>
                  <a:pt x="488" y="18"/>
                </a:lnTo>
                <a:lnTo>
                  <a:pt x="476" y="18"/>
                </a:lnTo>
                <a:lnTo>
                  <a:pt x="472" y="14"/>
                </a:lnTo>
                <a:lnTo>
                  <a:pt x="466" y="12"/>
                </a:lnTo>
                <a:lnTo>
                  <a:pt x="458" y="10"/>
                </a:lnTo>
                <a:lnTo>
                  <a:pt x="438" y="12"/>
                </a:lnTo>
                <a:lnTo>
                  <a:pt x="434" y="8"/>
                </a:lnTo>
                <a:lnTo>
                  <a:pt x="430" y="8"/>
                </a:lnTo>
                <a:lnTo>
                  <a:pt x="426" y="6"/>
                </a:lnTo>
                <a:lnTo>
                  <a:pt x="418" y="8"/>
                </a:lnTo>
                <a:lnTo>
                  <a:pt x="408" y="4"/>
                </a:lnTo>
                <a:lnTo>
                  <a:pt x="398" y="0"/>
                </a:lnTo>
                <a:lnTo>
                  <a:pt x="388" y="0"/>
                </a:lnTo>
                <a:lnTo>
                  <a:pt x="3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8137" name="Freeform 35"/>
          <p:cNvSpPr>
            <a:spLocks noEditPoints="1"/>
          </p:cNvSpPr>
          <p:nvPr/>
        </p:nvSpPr>
        <p:spPr bwMode="auto">
          <a:xfrm flipH="1">
            <a:off x="522288" y="1801813"/>
            <a:ext cx="134937" cy="419100"/>
          </a:xfrm>
          <a:custGeom>
            <a:avLst/>
            <a:gdLst>
              <a:gd name="T0" fmla="*/ 0 w 1040"/>
              <a:gd name="T1" fmla="*/ 0 h 3210"/>
              <a:gd name="T2" fmla="*/ 0 w 1040"/>
              <a:gd name="T3" fmla="*/ 0 h 3210"/>
              <a:gd name="T4" fmla="*/ 0 w 1040"/>
              <a:gd name="T5" fmla="*/ 0 h 3210"/>
              <a:gd name="T6" fmla="*/ 0 w 1040"/>
              <a:gd name="T7" fmla="*/ 0 h 3210"/>
              <a:gd name="T8" fmla="*/ 0 w 1040"/>
              <a:gd name="T9" fmla="*/ 0 h 3210"/>
              <a:gd name="T10" fmla="*/ 0 w 1040"/>
              <a:gd name="T11" fmla="*/ 0 h 3210"/>
              <a:gd name="T12" fmla="*/ 0 w 1040"/>
              <a:gd name="T13" fmla="*/ 0 h 3210"/>
              <a:gd name="T14" fmla="*/ 0 w 1040"/>
              <a:gd name="T15" fmla="*/ 0 h 3210"/>
              <a:gd name="T16" fmla="*/ 0 w 1040"/>
              <a:gd name="T17" fmla="*/ 0 h 3210"/>
              <a:gd name="T18" fmla="*/ 0 w 1040"/>
              <a:gd name="T19" fmla="*/ 0 h 3210"/>
              <a:gd name="T20" fmla="*/ 0 w 1040"/>
              <a:gd name="T21" fmla="*/ 0 h 3210"/>
              <a:gd name="T22" fmla="*/ 0 w 1040"/>
              <a:gd name="T23" fmla="*/ 0 h 3210"/>
              <a:gd name="T24" fmla="*/ 0 w 1040"/>
              <a:gd name="T25" fmla="*/ 0 h 3210"/>
              <a:gd name="T26" fmla="*/ 0 w 1040"/>
              <a:gd name="T27" fmla="*/ 0 h 3210"/>
              <a:gd name="T28" fmla="*/ 0 w 1040"/>
              <a:gd name="T29" fmla="*/ 0 h 3210"/>
              <a:gd name="T30" fmla="*/ 0 w 1040"/>
              <a:gd name="T31" fmla="*/ 0 h 3210"/>
              <a:gd name="T32" fmla="*/ 0 w 1040"/>
              <a:gd name="T33" fmla="*/ 0 h 3210"/>
              <a:gd name="T34" fmla="*/ 0 w 1040"/>
              <a:gd name="T35" fmla="*/ 0 h 3210"/>
              <a:gd name="T36" fmla="*/ 0 w 1040"/>
              <a:gd name="T37" fmla="*/ 0 h 3210"/>
              <a:gd name="T38" fmla="*/ 0 w 1040"/>
              <a:gd name="T39" fmla="*/ 0 h 3210"/>
              <a:gd name="T40" fmla="*/ 0 w 1040"/>
              <a:gd name="T41" fmla="*/ 0 h 3210"/>
              <a:gd name="T42" fmla="*/ 0 w 1040"/>
              <a:gd name="T43" fmla="*/ 0 h 3210"/>
              <a:gd name="T44" fmla="*/ 0 w 1040"/>
              <a:gd name="T45" fmla="*/ 0 h 3210"/>
              <a:gd name="T46" fmla="*/ 0 w 1040"/>
              <a:gd name="T47" fmla="*/ 0 h 3210"/>
              <a:gd name="T48" fmla="*/ 0 w 1040"/>
              <a:gd name="T49" fmla="*/ 0 h 3210"/>
              <a:gd name="T50" fmla="*/ 0 w 1040"/>
              <a:gd name="T51" fmla="*/ 0 h 3210"/>
              <a:gd name="T52" fmla="*/ 0 w 1040"/>
              <a:gd name="T53" fmla="*/ 0 h 3210"/>
              <a:gd name="T54" fmla="*/ 0 w 1040"/>
              <a:gd name="T55" fmla="*/ 0 h 3210"/>
              <a:gd name="T56" fmla="*/ 0 w 1040"/>
              <a:gd name="T57" fmla="*/ 0 h 3210"/>
              <a:gd name="T58" fmla="*/ 0 w 1040"/>
              <a:gd name="T59" fmla="*/ 0 h 3210"/>
              <a:gd name="T60" fmla="*/ 0 w 1040"/>
              <a:gd name="T61" fmla="*/ 0 h 3210"/>
              <a:gd name="T62" fmla="*/ 0 w 1040"/>
              <a:gd name="T63" fmla="*/ 0 h 3210"/>
              <a:gd name="T64" fmla="*/ 0 w 1040"/>
              <a:gd name="T65" fmla="*/ 0 h 3210"/>
              <a:gd name="T66" fmla="*/ 0 w 1040"/>
              <a:gd name="T67" fmla="*/ 0 h 3210"/>
              <a:gd name="T68" fmla="*/ 0 w 1040"/>
              <a:gd name="T69" fmla="*/ 0 h 3210"/>
              <a:gd name="T70" fmla="*/ 0 w 1040"/>
              <a:gd name="T71" fmla="*/ 0 h 3210"/>
              <a:gd name="T72" fmla="*/ 0 w 1040"/>
              <a:gd name="T73" fmla="*/ 0 h 3210"/>
              <a:gd name="T74" fmla="*/ 0 w 1040"/>
              <a:gd name="T75" fmla="*/ 0 h 3210"/>
              <a:gd name="T76" fmla="*/ 0 w 1040"/>
              <a:gd name="T77" fmla="*/ 0 h 3210"/>
              <a:gd name="T78" fmla="*/ 0 w 1040"/>
              <a:gd name="T79" fmla="*/ 0 h 3210"/>
              <a:gd name="T80" fmla="*/ 0 w 1040"/>
              <a:gd name="T81" fmla="*/ 0 h 3210"/>
              <a:gd name="T82" fmla="*/ 0 w 1040"/>
              <a:gd name="T83" fmla="*/ 0 h 3210"/>
              <a:gd name="T84" fmla="*/ 0 w 1040"/>
              <a:gd name="T85" fmla="*/ 0 h 3210"/>
              <a:gd name="T86" fmla="*/ 0 w 1040"/>
              <a:gd name="T87" fmla="*/ 0 h 3210"/>
              <a:gd name="T88" fmla="*/ 0 w 1040"/>
              <a:gd name="T89" fmla="*/ 0 h 3210"/>
              <a:gd name="T90" fmla="*/ 0 w 1040"/>
              <a:gd name="T91" fmla="*/ 0 h 3210"/>
              <a:gd name="T92" fmla="*/ 0 w 1040"/>
              <a:gd name="T93" fmla="*/ 0 h 3210"/>
              <a:gd name="T94" fmla="*/ 0 w 1040"/>
              <a:gd name="T95" fmla="*/ 0 h 3210"/>
              <a:gd name="T96" fmla="*/ 0 w 1040"/>
              <a:gd name="T97" fmla="*/ 0 h 3210"/>
              <a:gd name="T98" fmla="*/ 0 w 1040"/>
              <a:gd name="T99" fmla="*/ 0 h 3210"/>
              <a:gd name="T100" fmla="*/ 0 w 1040"/>
              <a:gd name="T101" fmla="*/ 0 h 3210"/>
              <a:gd name="T102" fmla="*/ 0 w 1040"/>
              <a:gd name="T103" fmla="*/ 0 h 3210"/>
              <a:gd name="T104" fmla="*/ 0 w 1040"/>
              <a:gd name="T105" fmla="*/ 0 h 3210"/>
              <a:gd name="T106" fmla="*/ 0 w 1040"/>
              <a:gd name="T107" fmla="*/ 0 h 3210"/>
              <a:gd name="T108" fmla="*/ 0 w 1040"/>
              <a:gd name="T109" fmla="*/ 0 h 3210"/>
              <a:gd name="T110" fmla="*/ 0 w 1040"/>
              <a:gd name="T111" fmla="*/ 0 h 3210"/>
              <a:gd name="T112" fmla="*/ 0 w 1040"/>
              <a:gd name="T113" fmla="*/ 0 h 3210"/>
              <a:gd name="T114" fmla="*/ 0 w 1040"/>
              <a:gd name="T115" fmla="*/ 0 h 3210"/>
              <a:gd name="T116" fmla="*/ 0 w 1040"/>
              <a:gd name="T117" fmla="*/ 0 h 3210"/>
              <a:gd name="T118" fmla="*/ 0 w 1040"/>
              <a:gd name="T119" fmla="*/ 0 h 3210"/>
              <a:gd name="T120" fmla="*/ 0 w 1040"/>
              <a:gd name="T121" fmla="*/ 0 h 3210"/>
              <a:gd name="T122" fmla="*/ 0 w 1040"/>
              <a:gd name="T123" fmla="*/ 0 h 3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3210"/>
              <a:gd name="T188" fmla="*/ 1040 w 1040"/>
              <a:gd name="T189" fmla="*/ 3210 h 3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3210">
                <a:moveTo>
                  <a:pt x="608" y="406"/>
                </a:moveTo>
                <a:lnTo>
                  <a:pt x="608" y="406"/>
                </a:lnTo>
                <a:lnTo>
                  <a:pt x="606" y="418"/>
                </a:lnTo>
                <a:lnTo>
                  <a:pt x="608" y="406"/>
                </a:lnTo>
                <a:close/>
                <a:moveTo>
                  <a:pt x="500" y="0"/>
                </a:moveTo>
                <a:lnTo>
                  <a:pt x="500" y="0"/>
                </a:lnTo>
                <a:lnTo>
                  <a:pt x="472" y="6"/>
                </a:lnTo>
                <a:lnTo>
                  <a:pt x="450" y="12"/>
                </a:lnTo>
                <a:lnTo>
                  <a:pt x="432" y="22"/>
                </a:lnTo>
                <a:lnTo>
                  <a:pt x="418" y="32"/>
                </a:lnTo>
                <a:lnTo>
                  <a:pt x="408" y="42"/>
                </a:lnTo>
                <a:lnTo>
                  <a:pt x="402" y="50"/>
                </a:lnTo>
                <a:lnTo>
                  <a:pt x="396" y="58"/>
                </a:lnTo>
                <a:lnTo>
                  <a:pt x="382" y="64"/>
                </a:lnTo>
                <a:lnTo>
                  <a:pt x="372" y="72"/>
                </a:lnTo>
                <a:lnTo>
                  <a:pt x="364" y="82"/>
                </a:lnTo>
                <a:lnTo>
                  <a:pt x="360" y="90"/>
                </a:lnTo>
                <a:lnTo>
                  <a:pt x="354" y="106"/>
                </a:lnTo>
                <a:lnTo>
                  <a:pt x="352" y="114"/>
                </a:lnTo>
                <a:lnTo>
                  <a:pt x="344" y="134"/>
                </a:lnTo>
                <a:lnTo>
                  <a:pt x="340" y="148"/>
                </a:lnTo>
                <a:lnTo>
                  <a:pt x="336" y="172"/>
                </a:lnTo>
                <a:lnTo>
                  <a:pt x="330" y="210"/>
                </a:lnTo>
                <a:lnTo>
                  <a:pt x="328" y="224"/>
                </a:lnTo>
                <a:lnTo>
                  <a:pt x="332" y="240"/>
                </a:lnTo>
                <a:lnTo>
                  <a:pt x="336" y="256"/>
                </a:lnTo>
                <a:lnTo>
                  <a:pt x="342" y="268"/>
                </a:lnTo>
                <a:lnTo>
                  <a:pt x="360" y="292"/>
                </a:lnTo>
                <a:lnTo>
                  <a:pt x="370" y="314"/>
                </a:lnTo>
                <a:lnTo>
                  <a:pt x="374" y="320"/>
                </a:lnTo>
                <a:lnTo>
                  <a:pt x="378" y="322"/>
                </a:lnTo>
                <a:lnTo>
                  <a:pt x="380" y="336"/>
                </a:lnTo>
                <a:lnTo>
                  <a:pt x="386" y="348"/>
                </a:lnTo>
                <a:lnTo>
                  <a:pt x="392" y="358"/>
                </a:lnTo>
                <a:lnTo>
                  <a:pt x="400" y="364"/>
                </a:lnTo>
                <a:lnTo>
                  <a:pt x="400" y="372"/>
                </a:lnTo>
                <a:lnTo>
                  <a:pt x="400" y="370"/>
                </a:lnTo>
                <a:lnTo>
                  <a:pt x="398" y="370"/>
                </a:lnTo>
                <a:lnTo>
                  <a:pt x="396" y="370"/>
                </a:lnTo>
                <a:lnTo>
                  <a:pt x="394" y="380"/>
                </a:lnTo>
                <a:lnTo>
                  <a:pt x="388" y="382"/>
                </a:lnTo>
                <a:lnTo>
                  <a:pt x="382" y="386"/>
                </a:lnTo>
                <a:lnTo>
                  <a:pt x="368" y="408"/>
                </a:lnTo>
                <a:lnTo>
                  <a:pt x="354" y="424"/>
                </a:lnTo>
                <a:lnTo>
                  <a:pt x="342" y="436"/>
                </a:lnTo>
                <a:lnTo>
                  <a:pt x="336" y="442"/>
                </a:lnTo>
                <a:lnTo>
                  <a:pt x="332" y="448"/>
                </a:lnTo>
                <a:lnTo>
                  <a:pt x="330" y="450"/>
                </a:lnTo>
                <a:lnTo>
                  <a:pt x="318" y="450"/>
                </a:lnTo>
                <a:lnTo>
                  <a:pt x="304" y="452"/>
                </a:lnTo>
                <a:lnTo>
                  <a:pt x="288" y="458"/>
                </a:lnTo>
                <a:lnTo>
                  <a:pt x="242" y="474"/>
                </a:lnTo>
                <a:lnTo>
                  <a:pt x="216" y="484"/>
                </a:lnTo>
                <a:lnTo>
                  <a:pt x="194" y="490"/>
                </a:lnTo>
                <a:lnTo>
                  <a:pt x="140" y="498"/>
                </a:lnTo>
                <a:lnTo>
                  <a:pt x="116" y="504"/>
                </a:lnTo>
                <a:lnTo>
                  <a:pt x="102" y="508"/>
                </a:lnTo>
                <a:lnTo>
                  <a:pt x="100" y="512"/>
                </a:lnTo>
                <a:lnTo>
                  <a:pt x="94" y="518"/>
                </a:lnTo>
                <a:lnTo>
                  <a:pt x="86" y="538"/>
                </a:lnTo>
                <a:lnTo>
                  <a:pt x="76" y="556"/>
                </a:lnTo>
                <a:lnTo>
                  <a:pt x="72" y="570"/>
                </a:lnTo>
                <a:lnTo>
                  <a:pt x="60" y="604"/>
                </a:lnTo>
                <a:lnTo>
                  <a:pt x="52" y="628"/>
                </a:lnTo>
                <a:lnTo>
                  <a:pt x="48" y="638"/>
                </a:lnTo>
                <a:lnTo>
                  <a:pt x="48" y="648"/>
                </a:lnTo>
                <a:lnTo>
                  <a:pt x="40" y="714"/>
                </a:lnTo>
                <a:lnTo>
                  <a:pt x="32" y="762"/>
                </a:lnTo>
                <a:lnTo>
                  <a:pt x="22" y="792"/>
                </a:lnTo>
                <a:lnTo>
                  <a:pt x="14" y="816"/>
                </a:lnTo>
                <a:lnTo>
                  <a:pt x="10" y="838"/>
                </a:lnTo>
                <a:lnTo>
                  <a:pt x="10" y="846"/>
                </a:lnTo>
                <a:lnTo>
                  <a:pt x="12" y="854"/>
                </a:lnTo>
                <a:lnTo>
                  <a:pt x="16" y="870"/>
                </a:lnTo>
                <a:lnTo>
                  <a:pt x="20" y="888"/>
                </a:lnTo>
                <a:lnTo>
                  <a:pt x="20" y="898"/>
                </a:lnTo>
                <a:lnTo>
                  <a:pt x="18" y="912"/>
                </a:lnTo>
                <a:lnTo>
                  <a:pt x="6" y="960"/>
                </a:lnTo>
                <a:lnTo>
                  <a:pt x="2" y="992"/>
                </a:lnTo>
                <a:lnTo>
                  <a:pt x="0" y="1010"/>
                </a:lnTo>
                <a:lnTo>
                  <a:pt x="0" y="1024"/>
                </a:lnTo>
                <a:lnTo>
                  <a:pt x="2" y="1054"/>
                </a:lnTo>
                <a:lnTo>
                  <a:pt x="6" y="1082"/>
                </a:lnTo>
                <a:lnTo>
                  <a:pt x="10" y="1108"/>
                </a:lnTo>
                <a:lnTo>
                  <a:pt x="16" y="1126"/>
                </a:lnTo>
                <a:lnTo>
                  <a:pt x="56" y="1232"/>
                </a:lnTo>
                <a:lnTo>
                  <a:pt x="82" y="1300"/>
                </a:lnTo>
                <a:lnTo>
                  <a:pt x="92" y="1324"/>
                </a:lnTo>
                <a:lnTo>
                  <a:pt x="100" y="1336"/>
                </a:lnTo>
                <a:lnTo>
                  <a:pt x="110" y="1348"/>
                </a:lnTo>
                <a:lnTo>
                  <a:pt x="122" y="1356"/>
                </a:lnTo>
                <a:lnTo>
                  <a:pt x="132" y="1364"/>
                </a:lnTo>
                <a:lnTo>
                  <a:pt x="136" y="1376"/>
                </a:lnTo>
                <a:lnTo>
                  <a:pt x="140" y="1388"/>
                </a:lnTo>
                <a:lnTo>
                  <a:pt x="142" y="1406"/>
                </a:lnTo>
                <a:lnTo>
                  <a:pt x="142" y="1424"/>
                </a:lnTo>
                <a:lnTo>
                  <a:pt x="136" y="1450"/>
                </a:lnTo>
                <a:lnTo>
                  <a:pt x="122" y="1522"/>
                </a:lnTo>
                <a:lnTo>
                  <a:pt x="100" y="1620"/>
                </a:lnTo>
                <a:lnTo>
                  <a:pt x="98" y="1626"/>
                </a:lnTo>
                <a:lnTo>
                  <a:pt x="98" y="1632"/>
                </a:lnTo>
                <a:lnTo>
                  <a:pt x="102" y="1642"/>
                </a:lnTo>
                <a:lnTo>
                  <a:pt x="108" y="1650"/>
                </a:lnTo>
                <a:lnTo>
                  <a:pt x="134" y="1680"/>
                </a:lnTo>
                <a:lnTo>
                  <a:pt x="136" y="1712"/>
                </a:lnTo>
                <a:lnTo>
                  <a:pt x="150" y="1716"/>
                </a:lnTo>
                <a:lnTo>
                  <a:pt x="182" y="1720"/>
                </a:lnTo>
                <a:lnTo>
                  <a:pt x="200" y="1720"/>
                </a:lnTo>
                <a:lnTo>
                  <a:pt x="214" y="1720"/>
                </a:lnTo>
                <a:lnTo>
                  <a:pt x="230" y="1718"/>
                </a:lnTo>
                <a:lnTo>
                  <a:pt x="238" y="1814"/>
                </a:lnTo>
                <a:lnTo>
                  <a:pt x="248" y="1890"/>
                </a:lnTo>
                <a:lnTo>
                  <a:pt x="252" y="1922"/>
                </a:lnTo>
                <a:lnTo>
                  <a:pt x="256" y="1948"/>
                </a:lnTo>
                <a:lnTo>
                  <a:pt x="260" y="1974"/>
                </a:lnTo>
                <a:lnTo>
                  <a:pt x="262" y="2014"/>
                </a:lnTo>
                <a:lnTo>
                  <a:pt x="262" y="2106"/>
                </a:lnTo>
                <a:lnTo>
                  <a:pt x="260" y="2192"/>
                </a:lnTo>
                <a:lnTo>
                  <a:pt x="258" y="2220"/>
                </a:lnTo>
                <a:lnTo>
                  <a:pt x="256" y="2232"/>
                </a:lnTo>
                <a:lnTo>
                  <a:pt x="250" y="2248"/>
                </a:lnTo>
                <a:lnTo>
                  <a:pt x="242" y="2284"/>
                </a:lnTo>
                <a:lnTo>
                  <a:pt x="234" y="2330"/>
                </a:lnTo>
                <a:lnTo>
                  <a:pt x="228" y="2378"/>
                </a:lnTo>
                <a:lnTo>
                  <a:pt x="228" y="2452"/>
                </a:lnTo>
                <a:lnTo>
                  <a:pt x="230" y="2554"/>
                </a:lnTo>
                <a:lnTo>
                  <a:pt x="232" y="2702"/>
                </a:lnTo>
                <a:lnTo>
                  <a:pt x="232" y="2714"/>
                </a:lnTo>
                <a:lnTo>
                  <a:pt x="234" y="2732"/>
                </a:lnTo>
                <a:lnTo>
                  <a:pt x="242" y="2772"/>
                </a:lnTo>
                <a:lnTo>
                  <a:pt x="252" y="2822"/>
                </a:lnTo>
                <a:lnTo>
                  <a:pt x="242" y="2894"/>
                </a:lnTo>
                <a:lnTo>
                  <a:pt x="236" y="2950"/>
                </a:lnTo>
                <a:lnTo>
                  <a:pt x="232" y="2990"/>
                </a:lnTo>
                <a:lnTo>
                  <a:pt x="234" y="3010"/>
                </a:lnTo>
                <a:lnTo>
                  <a:pt x="238" y="3022"/>
                </a:lnTo>
                <a:lnTo>
                  <a:pt x="242" y="3028"/>
                </a:lnTo>
                <a:lnTo>
                  <a:pt x="246" y="3034"/>
                </a:lnTo>
                <a:lnTo>
                  <a:pt x="248" y="3042"/>
                </a:lnTo>
                <a:lnTo>
                  <a:pt x="248" y="3046"/>
                </a:lnTo>
                <a:lnTo>
                  <a:pt x="248" y="3052"/>
                </a:lnTo>
                <a:lnTo>
                  <a:pt x="248" y="3054"/>
                </a:lnTo>
                <a:lnTo>
                  <a:pt x="250" y="3060"/>
                </a:lnTo>
                <a:lnTo>
                  <a:pt x="252" y="3060"/>
                </a:lnTo>
                <a:lnTo>
                  <a:pt x="248" y="3072"/>
                </a:lnTo>
                <a:lnTo>
                  <a:pt x="246" y="3082"/>
                </a:lnTo>
                <a:lnTo>
                  <a:pt x="244" y="3090"/>
                </a:lnTo>
                <a:lnTo>
                  <a:pt x="246" y="3104"/>
                </a:lnTo>
                <a:lnTo>
                  <a:pt x="248" y="3110"/>
                </a:lnTo>
                <a:lnTo>
                  <a:pt x="246" y="3114"/>
                </a:lnTo>
                <a:lnTo>
                  <a:pt x="244" y="3118"/>
                </a:lnTo>
                <a:lnTo>
                  <a:pt x="242" y="3122"/>
                </a:lnTo>
                <a:lnTo>
                  <a:pt x="242" y="3156"/>
                </a:lnTo>
                <a:lnTo>
                  <a:pt x="260" y="3172"/>
                </a:lnTo>
                <a:lnTo>
                  <a:pt x="270" y="3172"/>
                </a:lnTo>
                <a:lnTo>
                  <a:pt x="270" y="3174"/>
                </a:lnTo>
                <a:lnTo>
                  <a:pt x="274" y="3182"/>
                </a:lnTo>
                <a:lnTo>
                  <a:pt x="276" y="3188"/>
                </a:lnTo>
                <a:lnTo>
                  <a:pt x="280" y="3192"/>
                </a:lnTo>
                <a:lnTo>
                  <a:pt x="284" y="3196"/>
                </a:lnTo>
                <a:lnTo>
                  <a:pt x="292" y="3200"/>
                </a:lnTo>
                <a:lnTo>
                  <a:pt x="308" y="3204"/>
                </a:lnTo>
                <a:lnTo>
                  <a:pt x="334" y="3206"/>
                </a:lnTo>
                <a:lnTo>
                  <a:pt x="384" y="3210"/>
                </a:lnTo>
                <a:lnTo>
                  <a:pt x="446" y="3208"/>
                </a:lnTo>
                <a:lnTo>
                  <a:pt x="494" y="3206"/>
                </a:lnTo>
                <a:lnTo>
                  <a:pt x="500" y="3204"/>
                </a:lnTo>
                <a:lnTo>
                  <a:pt x="500" y="3200"/>
                </a:lnTo>
                <a:lnTo>
                  <a:pt x="496" y="3190"/>
                </a:lnTo>
                <a:lnTo>
                  <a:pt x="496" y="3186"/>
                </a:lnTo>
                <a:lnTo>
                  <a:pt x="492" y="3182"/>
                </a:lnTo>
                <a:lnTo>
                  <a:pt x="488" y="3176"/>
                </a:lnTo>
                <a:lnTo>
                  <a:pt x="488" y="3168"/>
                </a:lnTo>
                <a:lnTo>
                  <a:pt x="488" y="3158"/>
                </a:lnTo>
                <a:lnTo>
                  <a:pt x="484" y="3148"/>
                </a:lnTo>
                <a:lnTo>
                  <a:pt x="474" y="3126"/>
                </a:lnTo>
                <a:lnTo>
                  <a:pt x="508" y="3118"/>
                </a:lnTo>
                <a:lnTo>
                  <a:pt x="508" y="3112"/>
                </a:lnTo>
                <a:lnTo>
                  <a:pt x="536" y="3122"/>
                </a:lnTo>
                <a:lnTo>
                  <a:pt x="560" y="3132"/>
                </a:lnTo>
                <a:lnTo>
                  <a:pt x="586" y="3138"/>
                </a:lnTo>
                <a:lnTo>
                  <a:pt x="616" y="3140"/>
                </a:lnTo>
                <a:lnTo>
                  <a:pt x="652" y="3140"/>
                </a:lnTo>
                <a:lnTo>
                  <a:pt x="692" y="3140"/>
                </a:lnTo>
                <a:lnTo>
                  <a:pt x="726" y="3136"/>
                </a:lnTo>
                <a:lnTo>
                  <a:pt x="750" y="3132"/>
                </a:lnTo>
                <a:lnTo>
                  <a:pt x="768" y="3128"/>
                </a:lnTo>
                <a:lnTo>
                  <a:pt x="776" y="3126"/>
                </a:lnTo>
                <a:lnTo>
                  <a:pt x="782" y="3122"/>
                </a:lnTo>
                <a:lnTo>
                  <a:pt x="782" y="3120"/>
                </a:lnTo>
                <a:lnTo>
                  <a:pt x="782" y="3116"/>
                </a:lnTo>
                <a:lnTo>
                  <a:pt x="782" y="3112"/>
                </a:lnTo>
                <a:lnTo>
                  <a:pt x="780" y="3110"/>
                </a:lnTo>
                <a:lnTo>
                  <a:pt x="776" y="3110"/>
                </a:lnTo>
                <a:lnTo>
                  <a:pt x="772" y="3108"/>
                </a:lnTo>
                <a:lnTo>
                  <a:pt x="774" y="3100"/>
                </a:lnTo>
                <a:lnTo>
                  <a:pt x="774" y="3094"/>
                </a:lnTo>
                <a:lnTo>
                  <a:pt x="770" y="3088"/>
                </a:lnTo>
                <a:lnTo>
                  <a:pt x="754" y="3076"/>
                </a:lnTo>
                <a:lnTo>
                  <a:pt x="744" y="3072"/>
                </a:lnTo>
                <a:lnTo>
                  <a:pt x="734" y="3068"/>
                </a:lnTo>
                <a:lnTo>
                  <a:pt x="672" y="3052"/>
                </a:lnTo>
                <a:lnTo>
                  <a:pt x="662" y="3048"/>
                </a:lnTo>
                <a:lnTo>
                  <a:pt x="648" y="3040"/>
                </a:lnTo>
                <a:lnTo>
                  <a:pt x="628" y="3028"/>
                </a:lnTo>
                <a:lnTo>
                  <a:pt x="630" y="3024"/>
                </a:lnTo>
                <a:lnTo>
                  <a:pt x="630" y="3022"/>
                </a:lnTo>
                <a:lnTo>
                  <a:pt x="628" y="3020"/>
                </a:lnTo>
                <a:lnTo>
                  <a:pt x="618" y="3014"/>
                </a:lnTo>
                <a:lnTo>
                  <a:pt x="612" y="3004"/>
                </a:lnTo>
                <a:lnTo>
                  <a:pt x="614" y="3002"/>
                </a:lnTo>
                <a:lnTo>
                  <a:pt x="612" y="2998"/>
                </a:lnTo>
                <a:lnTo>
                  <a:pt x="608" y="2994"/>
                </a:lnTo>
                <a:lnTo>
                  <a:pt x="606" y="2992"/>
                </a:lnTo>
                <a:lnTo>
                  <a:pt x="600" y="2986"/>
                </a:lnTo>
                <a:lnTo>
                  <a:pt x="594" y="2980"/>
                </a:lnTo>
                <a:lnTo>
                  <a:pt x="596" y="2978"/>
                </a:lnTo>
                <a:lnTo>
                  <a:pt x="596" y="2976"/>
                </a:lnTo>
                <a:lnTo>
                  <a:pt x="596" y="2972"/>
                </a:lnTo>
                <a:lnTo>
                  <a:pt x="560" y="2904"/>
                </a:lnTo>
                <a:lnTo>
                  <a:pt x="558" y="2898"/>
                </a:lnTo>
                <a:lnTo>
                  <a:pt x="558" y="2890"/>
                </a:lnTo>
                <a:lnTo>
                  <a:pt x="560" y="2880"/>
                </a:lnTo>
                <a:lnTo>
                  <a:pt x="574" y="2872"/>
                </a:lnTo>
                <a:lnTo>
                  <a:pt x="584" y="2864"/>
                </a:lnTo>
                <a:lnTo>
                  <a:pt x="586" y="2860"/>
                </a:lnTo>
                <a:lnTo>
                  <a:pt x="588" y="2856"/>
                </a:lnTo>
                <a:lnTo>
                  <a:pt x="590" y="2842"/>
                </a:lnTo>
                <a:lnTo>
                  <a:pt x="590" y="2822"/>
                </a:lnTo>
                <a:lnTo>
                  <a:pt x="590" y="2802"/>
                </a:lnTo>
                <a:lnTo>
                  <a:pt x="592" y="2786"/>
                </a:lnTo>
                <a:lnTo>
                  <a:pt x="604" y="2738"/>
                </a:lnTo>
                <a:lnTo>
                  <a:pt x="614" y="2708"/>
                </a:lnTo>
                <a:lnTo>
                  <a:pt x="620" y="2688"/>
                </a:lnTo>
                <a:lnTo>
                  <a:pt x="626" y="2666"/>
                </a:lnTo>
                <a:lnTo>
                  <a:pt x="634" y="2632"/>
                </a:lnTo>
                <a:lnTo>
                  <a:pt x="642" y="2596"/>
                </a:lnTo>
                <a:lnTo>
                  <a:pt x="650" y="2568"/>
                </a:lnTo>
                <a:lnTo>
                  <a:pt x="662" y="2524"/>
                </a:lnTo>
                <a:lnTo>
                  <a:pt x="680" y="2446"/>
                </a:lnTo>
                <a:lnTo>
                  <a:pt x="702" y="2354"/>
                </a:lnTo>
                <a:lnTo>
                  <a:pt x="720" y="2268"/>
                </a:lnTo>
                <a:lnTo>
                  <a:pt x="732" y="2176"/>
                </a:lnTo>
                <a:lnTo>
                  <a:pt x="746" y="2068"/>
                </a:lnTo>
                <a:lnTo>
                  <a:pt x="762" y="1912"/>
                </a:lnTo>
                <a:lnTo>
                  <a:pt x="778" y="1732"/>
                </a:lnTo>
                <a:lnTo>
                  <a:pt x="806" y="1732"/>
                </a:lnTo>
                <a:lnTo>
                  <a:pt x="826" y="1730"/>
                </a:lnTo>
                <a:lnTo>
                  <a:pt x="832" y="1730"/>
                </a:lnTo>
                <a:lnTo>
                  <a:pt x="834" y="1728"/>
                </a:lnTo>
                <a:lnTo>
                  <a:pt x="832" y="1640"/>
                </a:lnTo>
                <a:lnTo>
                  <a:pt x="832" y="1546"/>
                </a:lnTo>
                <a:lnTo>
                  <a:pt x="828" y="1470"/>
                </a:lnTo>
                <a:lnTo>
                  <a:pt x="846" y="1520"/>
                </a:lnTo>
                <a:lnTo>
                  <a:pt x="860" y="1558"/>
                </a:lnTo>
                <a:lnTo>
                  <a:pt x="870" y="1580"/>
                </a:lnTo>
                <a:lnTo>
                  <a:pt x="876" y="1588"/>
                </a:lnTo>
                <a:lnTo>
                  <a:pt x="886" y="1596"/>
                </a:lnTo>
                <a:lnTo>
                  <a:pt x="900" y="1602"/>
                </a:lnTo>
                <a:lnTo>
                  <a:pt x="918" y="1606"/>
                </a:lnTo>
                <a:lnTo>
                  <a:pt x="922" y="1610"/>
                </a:lnTo>
                <a:lnTo>
                  <a:pt x="930" y="1644"/>
                </a:lnTo>
                <a:lnTo>
                  <a:pt x="938" y="1658"/>
                </a:lnTo>
                <a:lnTo>
                  <a:pt x="944" y="1668"/>
                </a:lnTo>
                <a:lnTo>
                  <a:pt x="932" y="1668"/>
                </a:lnTo>
                <a:lnTo>
                  <a:pt x="922" y="1670"/>
                </a:lnTo>
                <a:lnTo>
                  <a:pt x="916" y="1672"/>
                </a:lnTo>
                <a:lnTo>
                  <a:pt x="910" y="1678"/>
                </a:lnTo>
                <a:lnTo>
                  <a:pt x="906" y="1688"/>
                </a:lnTo>
                <a:lnTo>
                  <a:pt x="908" y="1690"/>
                </a:lnTo>
                <a:lnTo>
                  <a:pt x="912" y="1694"/>
                </a:lnTo>
                <a:lnTo>
                  <a:pt x="916" y="1694"/>
                </a:lnTo>
                <a:lnTo>
                  <a:pt x="916" y="1698"/>
                </a:lnTo>
                <a:lnTo>
                  <a:pt x="916" y="1702"/>
                </a:lnTo>
                <a:lnTo>
                  <a:pt x="918" y="1706"/>
                </a:lnTo>
                <a:lnTo>
                  <a:pt x="922" y="1708"/>
                </a:lnTo>
                <a:lnTo>
                  <a:pt x="928" y="1708"/>
                </a:lnTo>
                <a:lnTo>
                  <a:pt x="936" y="1706"/>
                </a:lnTo>
                <a:lnTo>
                  <a:pt x="948" y="1706"/>
                </a:lnTo>
                <a:lnTo>
                  <a:pt x="970" y="1702"/>
                </a:lnTo>
                <a:lnTo>
                  <a:pt x="982" y="1694"/>
                </a:lnTo>
                <a:lnTo>
                  <a:pt x="992" y="1690"/>
                </a:lnTo>
                <a:lnTo>
                  <a:pt x="988" y="1700"/>
                </a:lnTo>
                <a:lnTo>
                  <a:pt x="986" y="1710"/>
                </a:lnTo>
                <a:lnTo>
                  <a:pt x="986" y="1716"/>
                </a:lnTo>
                <a:lnTo>
                  <a:pt x="990" y="1720"/>
                </a:lnTo>
                <a:lnTo>
                  <a:pt x="996" y="1720"/>
                </a:lnTo>
                <a:lnTo>
                  <a:pt x="1002" y="1720"/>
                </a:lnTo>
                <a:lnTo>
                  <a:pt x="1008" y="1716"/>
                </a:lnTo>
                <a:lnTo>
                  <a:pt x="1016" y="1704"/>
                </a:lnTo>
                <a:lnTo>
                  <a:pt x="1022" y="1692"/>
                </a:lnTo>
                <a:lnTo>
                  <a:pt x="1028" y="1670"/>
                </a:lnTo>
                <a:lnTo>
                  <a:pt x="1034" y="1654"/>
                </a:lnTo>
                <a:lnTo>
                  <a:pt x="1038" y="1642"/>
                </a:lnTo>
                <a:lnTo>
                  <a:pt x="1040" y="1638"/>
                </a:lnTo>
                <a:lnTo>
                  <a:pt x="1040" y="1634"/>
                </a:lnTo>
                <a:lnTo>
                  <a:pt x="1038" y="1624"/>
                </a:lnTo>
                <a:lnTo>
                  <a:pt x="1034" y="1612"/>
                </a:lnTo>
                <a:lnTo>
                  <a:pt x="1036" y="1598"/>
                </a:lnTo>
                <a:lnTo>
                  <a:pt x="1036" y="1586"/>
                </a:lnTo>
                <a:lnTo>
                  <a:pt x="1034" y="1578"/>
                </a:lnTo>
                <a:lnTo>
                  <a:pt x="1010" y="1550"/>
                </a:lnTo>
                <a:lnTo>
                  <a:pt x="1002" y="1478"/>
                </a:lnTo>
                <a:lnTo>
                  <a:pt x="996" y="1426"/>
                </a:lnTo>
                <a:lnTo>
                  <a:pt x="990" y="1386"/>
                </a:lnTo>
                <a:lnTo>
                  <a:pt x="968" y="1278"/>
                </a:lnTo>
                <a:lnTo>
                  <a:pt x="956" y="1210"/>
                </a:lnTo>
                <a:lnTo>
                  <a:pt x="948" y="1158"/>
                </a:lnTo>
                <a:lnTo>
                  <a:pt x="946" y="1136"/>
                </a:lnTo>
                <a:lnTo>
                  <a:pt x="942" y="1114"/>
                </a:lnTo>
                <a:lnTo>
                  <a:pt x="930" y="1068"/>
                </a:lnTo>
                <a:lnTo>
                  <a:pt x="920" y="1028"/>
                </a:lnTo>
                <a:lnTo>
                  <a:pt x="916" y="1012"/>
                </a:lnTo>
                <a:lnTo>
                  <a:pt x="916" y="1000"/>
                </a:lnTo>
                <a:lnTo>
                  <a:pt x="910" y="960"/>
                </a:lnTo>
                <a:lnTo>
                  <a:pt x="902" y="896"/>
                </a:lnTo>
                <a:lnTo>
                  <a:pt x="886" y="772"/>
                </a:lnTo>
                <a:lnTo>
                  <a:pt x="872" y="666"/>
                </a:lnTo>
                <a:lnTo>
                  <a:pt x="862" y="614"/>
                </a:lnTo>
                <a:lnTo>
                  <a:pt x="858" y="592"/>
                </a:lnTo>
                <a:lnTo>
                  <a:pt x="854" y="578"/>
                </a:lnTo>
                <a:lnTo>
                  <a:pt x="850" y="570"/>
                </a:lnTo>
                <a:lnTo>
                  <a:pt x="846" y="562"/>
                </a:lnTo>
                <a:lnTo>
                  <a:pt x="840" y="556"/>
                </a:lnTo>
                <a:lnTo>
                  <a:pt x="834" y="552"/>
                </a:lnTo>
                <a:lnTo>
                  <a:pt x="826" y="548"/>
                </a:lnTo>
                <a:lnTo>
                  <a:pt x="822" y="546"/>
                </a:lnTo>
                <a:lnTo>
                  <a:pt x="782" y="528"/>
                </a:lnTo>
                <a:lnTo>
                  <a:pt x="730" y="504"/>
                </a:lnTo>
                <a:lnTo>
                  <a:pt x="650" y="466"/>
                </a:lnTo>
                <a:lnTo>
                  <a:pt x="622" y="438"/>
                </a:lnTo>
                <a:lnTo>
                  <a:pt x="620" y="424"/>
                </a:lnTo>
                <a:lnTo>
                  <a:pt x="616" y="412"/>
                </a:lnTo>
                <a:lnTo>
                  <a:pt x="612" y="408"/>
                </a:lnTo>
                <a:lnTo>
                  <a:pt x="608" y="404"/>
                </a:lnTo>
                <a:lnTo>
                  <a:pt x="610" y="396"/>
                </a:lnTo>
                <a:lnTo>
                  <a:pt x="612" y="360"/>
                </a:lnTo>
                <a:lnTo>
                  <a:pt x="618" y="356"/>
                </a:lnTo>
                <a:lnTo>
                  <a:pt x="626" y="346"/>
                </a:lnTo>
                <a:lnTo>
                  <a:pt x="632" y="322"/>
                </a:lnTo>
                <a:lnTo>
                  <a:pt x="636" y="308"/>
                </a:lnTo>
                <a:lnTo>
                  <a:pt x="648" y="302"/>
                </a:lnTo>
                <a:lnTo>
                  <a:pt x="650" y="298"/>
                </a:lnTo>
                <a:lnTo>
                  <a:pt x="654" y="288"/>
                </a:lnTo>
                <a:lnTo>
                  <a:pt x="656" y="276"/>
                </a:lnTo>
                <a:lnTo>
                  <a:pt x="660" y="266"/>
                </a:lnTo>
                <a:lnTo>
                  <a:pt x="670" y="238"/>
                </a:lnTo>
                <a:lnTo>
                  <a:pt x="674" y="224"/>
                </a:lnTo>
                <a:lnTo>
                  <a:pt x="672" y="218"/>
                </a:lnTo>
                <a:lnTo>
                  <a:pt x="670" y="212"/>
                </a:lnTo>
                <a:lnTo>
                  <a:pt x="666" y="208"/>
                </a:lnTo>
                <a:lnTo>
                  <a:pt x="666" y="194"/>
                </a:lnTo>
                <a:lnTo>
                  <a:pt x="664" y="186"/>
                </a:lnTo>
                <a:lnTo>
                  <a:pt x="660" y="178"/>
                </a:lnTo>
                <a:lnTo>
                  <a:pt x="654" y="168"/>
                </a:lnTo>
                <a:lnTo>
                  <a:pt x="654" y="144"/>
                </a:lnTo>
                <a:lnTo>
                  <a:pt x="652" y="118"/>
                </a:lnTo>
                <a:lnTo>
                  <a:pt x="652" y="110"/>
                </a:lnTo>
                <a:lnTo>
                  <a:pt x="650" y="96"/>
                </a:lnTo>
                <a:lnTo>
                  <a:pt x="646" y="88"/>
                </a:lnTo>
                <a:lnTo>
                  <a:pt x="642" y="76"/>
                </a:lnTo>
                <a:lnTo>
                  <a:pt x="636" y="64"/>
                </a:lnTo>
                <a:lnTo>
                  <a:pt x="626" y="52"/>
                </a:lnTo>
                <a:lnTo>
                  <a:pt x="614" y="38"/>
                </a:lnTo>
                <a:lnTo>
                  <a:pt x="602" y="30"/>
                </a:lnTo>
                <a:lnTo>
                  <a:pt x="590" y="24"/>
                </a:lnTo>
                <a:lnTo>
                  <a:pt x="578" y="22"/>
                </a:lnTo>
                <a:lnTo>
                  <a:pt x="560" y="20"/>
                </a:lnTo>
                <a:lnTo>
                  <a:pt x="552" y="20"/>
                </a:lnTo>
                <a:lnTo>
                  <a:pt x="552" y="18"/>
                </a:lnTo>
                <a:lnTo>
                  <a:pt x="544" y="10"/>
                </a:lnTo>
                <a:lnTo>
                  <a:pt x="540" y="6"/>
                </a:lnTo>
                <a:lnTo>
                  <a:pt x="532" y="4"/>
                </a:lnTo>
                <a:lnTo>
                  <a:pt x="522" y="2"/>
                </a:lnTo>
                <a:lnTo>
                  <a:pt x="510" y="0"/>
                </a:lnTo>
                <a:lnTo>
                  <a:pt x="5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 name="Rectangle 55"/>
          <p:cNvSpPr/>
          <p:nvPr/>
        </p:nvSpPr>
        <p:spPr bwMode="auto">
          <a:xfrm>
            <a:off x="922338" y="1474788"/>
            <a:ext cx="2859087" cy="4900612"/>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endParaRPr lang="en-US" sz="1800" b="1" dirty="0"/>
          </a:p>
        </p:txBody>
      </p:sp>
      <p:sp>
        <p:nvSpPr>
          <p:cNvPr id="58" name="Rectangle 57"/>
          <p:cNvSpPr/>
          <p:nvPr/>
        </p:nvSpPr>
        <p:spPr bwMode="auto">
          <a:xfrm>
            <a:off x="922338" y="1489075"/>
            <a:ext cx="2859087" cy="4892675"/>
          </a:xfrm>
          <a:prstGeom prst="rect">
            <a:avLst/>
          </a:prstGeom>
          <a:solidFill>
            <a:srgbClr val="FFFFFF">
              <a:alpha val="60000"/>
            </a:srgbClr>
          </a:solidFill>
          <a:ln w="25400" cap="flat" cmpd="sng" algn="ctr">
            <a:noFill/>
            <a:prstDash val="solid"/>
          </a:ln>
          <a:effectLst/>
        </p:spPr>
        <p:txBody>
          <a:bodyPr anchor="ctr"/>
          <a:lstStyle/>
          <a:p>
            <a:pPr algn="ctr" fontAlgn="auto">
              <a:lnSpc>
                <a:spcPct val="100000"/>
              </a:lnSpc>
              <a:spcBef>
                <a:spcPts val="0"/>
              </a:spcBef>
              <a:spcAft>
                <a:spcPts val="0"/>
              </a:spcAft>
              <a:defRPr/>
            </a:pPr>
            <a:endParaRPr lang="en-US" sz="2000" kern="0" dirty="0">
              <a:solidFill>
                <a:srgbClr val="FFFFFF"/>
              </a:solidFill>
              <a:latin typeface="Arial"/>
              <a:ea typeface="MS PGothic" pitchFamily="34" charset="-128"/>
              <a:cs typeface="+mn-cs"/>
            </a:endParaRPr>
          </a:p>
        </p:txBody>
      </p:sp>
      <p:sp>
        <p:nvSpPr>
          <p:cNvPr id="57" name="Rectangle 56"/>
          <p:cNvSpPr/>
          <p:nvPr/>
        </p:nvSpPr>
        <p:spPr bwMode="auto">
          <a:xfrm>
            <a:off x="922338" y="1050925"/>
            <a:ext cx="2859087" cy="487363"/>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r>
              <a:rPr lang="en-US" sz="1800" b="1" dirty="0"/>
              <a:t>Compute</a:t>
            </a:r>
          </a:p>
        </p:txBody>
      </p:sp>
      <p:sp>
        <p:nvSpPr>
          <p:cNvPr id="688141" name="Oval 53"/>
          <p:cNvSpPr>
            <a:spLocks noChangeArrowheads="1"/>
          </p:cNvSpPr>
          <p:nvPr/>
        </p:nvSpPr>
        <p:spPr bwMode="auto">
          <a:xfrm>
            <a:off x="2017713" y="1581150"/>
            <a:ext cx="668337" cy="668338"/>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lnSpc>
                <a:spcPct val="100000"/>
              </a:lnSpc>
            </a:pPr>
            <a:endParaRPr lang="en-US" sz="1400">
              <a:solidFill>
                <a:srgbClr val="333333"/>
              </a:solidFill>
              <a:ea typeface="MS PGothic" pitchFamily="34" charset="-128"/>
            </a:endParaRPr>
          </a:p>
        </p:txBody>
      </p:sp>
      <p:sp>
        <p:nvSpPr>
          <p:cNvPr id="688142" name="Freeform 69"/>
          <p:cNvSpPr>
            <a:spLocks noEditPoints="1"/>
          </p:cNvSpPr>
          <p:nvPr/>
        </p:nvSpPr>
        <p:spPr bwMode="auto">
          <a:xfrm>
            <a:off x="2120900" y="1689100"/>
            <a:ext cx="461963" cy="452438"/>
          </a:xfrm>
          <a:custGeom>
            <a:avLst/>
            <a:gdLst>
              <a:gd name="T0" fmla="*/ 2147483647 w 1337"/>
              <a:gd name="T1" fmla="*/ 2147483647 h 1308"/>
              <a:gd name="T2" fmla="*/ 0 w 1337"/>
              <a:gd name="T3" fmla="*/ 2147483647 h 1308"/>
              <a:gd name="T4" fmla="*/ 0 w 1337"/>
              <a:gd name="T5" fmla="*/ 2147483647 h 1308"/>
              <a:gd name="T6" fmla="*/ 0 w 1337"/>
              <a:gd name="T7" fmla="*/ 2147483647 h 1308"/>
              <a:gd name="T8" fmla="*/ 0 w 1337"/>
              <a:gd name="T9" fmla="*/ 2147483647 h 1308"/>
              <a:gd name="T10" fmla="*/ 2147483647 w 1337"/>
              <a:gd name="T11" fmla="*/ 2147483647 h 1308"/>
              <a:gd name="T12" fmla="*/ 2147483647 w 1337"/>
              <a:gd name="T13" fmla="*/ 2147483647 h 1308"/>
              <a:gd name="T14" fmla="*/ 2147483647 w 1337"/>
              <a:gd name="T15" fmla="*/ 2147483647 h 1308"/>
              <a:gd name="T16" fmla="*/ 2147483647 w 1337"/>
              <a:gd name="T17" fmla="*/ 2147483647 h 1308"/>
              <a:gd name="T18" fmla="*/ 2147483647 w 1337"/>
              <a:gd name="T19" fmla="*/ 2147483647 h 1308"/>
              <a:gd name="T20" fmla="*/ 2147483647 w 1337"/>
              <a:gd name="T21" fmla="*/ 2147483647 h 1308"/>
              <a:gd name="T22" fmla="*/ 2147483647 w 1337"/>
              <a:gd name="T23" fmla="*/ 2147483647 h 1308"/>
              <a:gd name="T24" fmla="*/ 2147483647 w 1337"/>
              <a:gd name="T25" fmla="*/ 2147483647 h 1308"/>
              <a:gd name="T26" fmla="*/ 2147483647 w 1337"/>
              <a:gd name="T27" fmla="*/ 2147483647 h 1308"/>
              <a:gd name="T28" fmla="*/ 2147483647 w 1337"/>
              <a:gd name="T29" fmla="*/ 2147483647 h 1308"/>
              <a:gd name="T30" fmla="*/ 2147483647 w 1337"/>
              <a:gd name="T31" fmla="*/ 2147483647 h 1308"/>
              <a:gd name="T32" fmla="*/ 2147483647 w 1337"/>
              <a:gd name="T33" fmla="*/ 2147483647 h 1308"/>
              <a:gd name="T34" fmla="*/ 2147483647 w 1337"/>
              <a:gd name="T35" fmla="*/ 2147483647 h 1308"/>
              <a:gd name="T36" fmla="*/ 2147483647 w 1337"/>
              <a:gd name="T37" fmla="*/ 2147483647 h 1308"/>
              <a:gd name="T38" fmla="*/ 2147483647 w 1337"/>
              <a:gd name="T39" fmla="*/ 2147483647 h 1308"/>
              <a:gd name="T40" fmla="*/ 2147483647 w 1337"/>
              <a:gd name="T41" fmla="*/ 2147483647 h 1308"/>
              <a:gd name="T42" fmla="*/ 2147483647 w 1337"/>
              <a:gd name="T43" fmla="*/ 2147483647 h 1308"/>
              <a:gd name="T44" fmla="*/ 2147483647 w 1337"/>
              <a:gd name="T45" fmla="*/ 2147483647 h 1308"/>
              <a:gd name="T46" fmla="*/ 2147483647 w 1337"/>
              <a:gd name="T47" fmla="*/ 2147483647 h 1308"/>
              <a:gd name="T48" fmla="*/ 2147483647 w 1337"/>
              <a:gd name="T49" fmla="*/ 2147483647 h 1308"/>
              <a:gd name="T50" fmla="*/ 2147483647 w 1337"/>
              <a:gd name="T51" fmla="*/ 2147483647 h 1308"/>
              <a:gd name="T52" fmla="*/ 2147483647 w 1337"/>
              <a:gd name="T53" fmla="*/ 2147483647 h 1308"/>
              <a:gd name="T54" fmla="*/ 2147483647 w 1337"/>
              <a:gd name="T55" fmla="*/ 2147483647 h 1308"/>
              <a:gd name="T56" fmla="*/ 2147483647 w 1337"/>
              <a:gd name="T57" fmla="*/ 2147483647 h 1308"/>
              <a:gd name="T58" fmla="*/ 2147483647 w 1337"/>
              <a:gd name="T59" fmla="*/ 2147483647 h 1308"/>
              <a:gd name="T60" fmla="*/ 2147483647 w 1337"/>
              <a:gd name="T61" fmla="*/ 2147483647 h 1308"/>
              <a:gd name="T62" fmla="*/ 2147483647 w 1337"/>
              <a:gd name="T63" fmla="*/ 2147483647 h 1308"/>
              <a:gd name="T64" fmla="*/ 2147483647 w 1337"/>
              <a:gd name="T65" fmla="*/ 2147483647 h 1308"/>
              <a:gd name="T66" fmla="*/ 2147483647 w 1337"/>
              <a:gd name="T67" fmla="*/ 2147483647 h 1308"/>
              <a:gd name="T68" fmla="*/ 2147483647 w 1337"/>
              <a:gd name="T69" fmla="*/ 2147483647 h 1308"/>
              <a:gd name="T70" fmla="*/ 2147483647 w 1337"/>
              <a:gd name="T71" fmla="*/ 2147483647 h 1308"/>
              <a:gd name="T72" fmla="*/ 2147483647 w 1337"/>
              <a:gd name="T73" fmla="*/ 2147483647 h 1308"/>
              <a:gd name="T74" fmla="*/ 2147483647 w 1337"/>
              <a:gd name="T75" fmla="*/ 2147483647 h 1308"/>
              <a:gd name="T76" fmla="*/ 2147483647 w 1337"/>
              <a:gd name="T77" fmla="*/ 2147483647 h 1308"/>
              <a:gd name="T78" fmla="*/ 2147483647 w 1337"/>
              <a:gd name="T79" fmla="*/ 2147483647 h 1308"/>
              <a:gd name="T80" fmla="*/ 2147483647 w 1337"/>
              <a:gd name="T81" fmla="*/ 2147483647 h 1308"/>
              <a:gd name="T82" fmla="*/ 2147483647 w 1337"/>
              <a:gd name="T83" fmla="*/ 2147483647 h 1308"/>
              <a:gd name="T84" fmla="*/ 2147483647 w 1337"/>
              <a:gd name="T85" fmla="*/ 2147483647 h 1308"/>
              <a:gd name="T86" fmla="*/ 2147483647 w 1337"/>
              <a:gd name="T87" fmla="*/ 2147483647 h 1308"/>
              <a:gd name="T88" fmla="*/ 2147483647 w 1337"/>
              <a:gd name="T89" fmla="*/ 2147483647 h 1308"/>
              <a:gd name="T90" fmla="*/ 2147483647 w 1337"/>
              <a:gd name="T91" fmla="*/ 2147483647 h 1308"/>
              <a:gd name="T92" fmla="*/ 2147483647 w 1337"/>
              <a:gd name="T93" fmla="*/ 2147483647 h 1308"/>
              <a:gd name="T94" fmla="*/ 2147483647 w 1337"/>
              <a:gd name="T95" fmla="*/ 2147483647 h 1308"/>
              <a:gd name="T96" fmla="*/ 2147483647 w 1337"/>
              <a:gd name="T97" fmla="*/ 2147483647 h 1308"/>
              <a:gd name="T98" fmla="*/ 2147483647 w 1337"/>
              <a:gd name="T99" fmla="*/ 2147483647 h 1308"/>
              <a:gd name="T100" fmla="*/ 2147483647 w 1337"/>
              <a:gd name="T101" fmla="*/ 2147483647 h 1308"/>
              <a:gd name="T102" fmla="*/ 2147483647 w 1337"/>
              <a:gd name="T103" fmla="*/ 2147483647 h 1308"/>
              <a:gd name="T104" fmla="*/ 2147483647 w 1337"/>
              <a:gd name="T105" fmla="*/ 2147483647 h 1308"/>
              <a:gd name="T106" fmla="*/ 2147483647 w 1337"/>
              <a:gd name="T107" fmla="*/ 2147483647 h 1308"/>
              <a:gd name="T108" fmla="*/ 2147483647 w 1337"/>
              <a:gd name="T109" fmla="*/ 2147483647 h 1308"/>
              <a:gd name="T110" fmla="*/ 2147483647 w 1337"/>
              <a:gd name="T111" fmla="*/ 2147483647 h 1308"/>
              <a:gd name="T112" fmla="*/ 2147483647 w 1337"/>
              <a:gd name="T113" fmla="*/ 2147483647 h 1308"/>
              <a:gd name="T114" fmla="*/ 2147483647 w 1337"/>
              <a:gd name="T115" fmla="*/ 2147483647 h 1308"/>
              <a:gd name="T116" fmla="*/ 2147483647 w 1337"/>
              <a:gd name="T117" fmla="*/ 2147483647 h 1308"/>
              <a:gd name="T118" fmla="*/ 2147483647 w 1337"/>
              <a:gd name="T119" fmla="*/ 2147483647 h 130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37"/>
              <a:gd name="T181" fmla="*/ 0 h 1308"/>
              <a:gd name="T182" fmla="*/ 1337 w 1337"/>
              <a:gd name="T183" fmla="*/ 1308 h 130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37" h="1308">
                <a:moveTo>
                  <a:pt x="668" y="1308"/>
                </a:moveTo>
                <a:lnTo>
                  <a:pt x="668" y="1308"/>
                </a:lnTo>
                <a:lnTo>
                  <a:pt x="658" y="1307"/>
                </a:lnTo>
                <a:lnTo>
                  <a:pt x="649" y="1303"/>
                </a:lnTo>
                <a:lnTo>
                  <a:pt x="648" y="1303"/>
                </a:lnTo>
                <a:lnTo>
                  <a:pt x="20" y="929"/>
                </a:lnTo>
                <a:lnTo>
                  <a:pt x="12" y="924"/>
                </a:lnTo>
                <a:lnTo>
                  <a:pt x="7" y="915"/>
                </a:lnTo>
                <a:lnTo>
                  <a:pt x="2" y="905"/>
                </a:lnTo>
                <a:lnTo>
                  <a:pt x="0" y="895"/>
                </a:lnTo>
                <a:lnTo>
                  <a:pt x="0" y="413"/>
                </a:lnTo>
                <a:lnTo>
                  <a:pt x="0" y="411"/>
                </a:lnTo>
                <a:lnTo>
                  <a:pt x="2" y="411"/>
                </a:lnTo>
                <a:lnTo>
                  <a:pt x="2" y="403"/>
                </a:lnTo>
                <a:lnTo>
                  <a:pt x="5" y="394"/>
                </a:lnTo>
                <a:lnTo>
                  <a:pt x="7" y="394"/>
                </a:lnTo>
                <a:lnTo>
                  <a:pt x="7" y="393"/>
                </a:lnTo>
                <a:lnTo>
                  <a:pt x="7" y="391"/>
                </a:lnTo>
                <a:lnTo>
                  <a:pt x="8" y="391"/>
                </a:lnTo>
                <a:lnTo>
                  <a:pt x="10" y="388"/>
                </a:lnTo>
                <a:lnTo>
                  <a:pt x="10" y="386"/>
                </a:lnTo>
                <a:lnTo>
                  <a:pt x="12" y="386"/>
                </a:lnTo>
                <a:lnTo>
                  <a:pt x="20" y="379"/>
                </a:lnTo>
                <a:lnTo>
                  <a:pt x="648" y="5"/>
                </a:lnTo>
                <a:lnTo>
                  <a:pt x="658" y="1"/>
                </a:lnTo>
                <a:lnTo>
                  <a:pt x="668" y="0"/>
                </a:lnTo>
                <a:lnTo>
                  <a:pt x="679" y="1"/>
                </a:lnTo>
                <a:lnTo>
                  <a:pt x="689" y="5"/>
                </a:lnTo>
                <a:lnTo>
                  <a:pt x="1317" y="379"/>
                </a:lnTo>
                <a:lnTo>
                  <a:pt x="1322" y="383"/>
                </a:lnTo>
                <a:lnTo>
                  <a:pt x="1327" y="388"/>
                </a:lnTo>
                <a:lnTo>
                  <a:pt x="1327" y="389"/>
                </a:lnTo>
                <a:lnTo>
                  <a:pt x="1329" y="389"/>
                </a:lnTo>
                <a:lnTo>
                  <a:pt x="1329" y="391"/>
                </a:lnTo>
                <a:lnTo>
                  <a:pt x="1330" y="391"/>
                </a:lnTo>
                <a:lnTo>
                  <a:pt x="1330" y="393"/>
                </a:lnTo>
                <a:lnTo>
                  <a:pt x="1334" y="401"/>
                </a:lnTo>
                <a:lnTo>
                  <a:pt x="1337" y="411"/>
                </a:lnTo>
                <a:lnTo>
                  <a:pt x="1337" y="413"/>
                </a:lnTo>
                <a:lnTo>
                  <a:pt x="1337" y="895"/>
                </a:lnTo>
                <a:lnTo>
                  <a:pt x="1335" y="905"/>
                </a:lnTo>
                <a:lnTo>
                  <a:pt x="1330" y="915"/>
                </a:lnTo>
                <a:lnTo>
                  <a:pt x="1325" y="924"/>
                </a:lnTo>
                <a:lnTo>
                  <a:pt x="1317" y="929"/>
                </a:lnTo>
                <a:lnTo>
                  <a:pt x="689" y="1303"/>
                </a:lnTo>
                <a:lnTo>
                  <a:pt x="688" y="1303"/>
                </a:lnTo>
                <a:lnTo>
                  <a:pt x="686" y="1305"/>
                </a:lnTo>
                <a:lnTo>
                  <a:pt x="684" y="1305"/>
                </a:lnTo>
                <a:lnTo>
                  <a:pt x="678" y="1307"/>
                </a:lnTo>
                <a:lnTo>
                  <a:pt x="669" y="1308"/>
                </a:lnTo>
                <a:lnTo>
                  <a:pt x="668" y="1308"/>
                </a:lnTo>
                <a:close/>
                <a:moveTo>
                  <a:pt x="709" y="809"/>
                </a:moveTo>
                <a:lnTo>
                  <a:pt x="709" y="1199"/>
                </a:lnTo>
                <a:lnTo>
                  <a:pt x="1255" y="872"/>
                </a:lnTo>
                <a:lnTo>
                  <a:pt x="1255" y="484"/>
                </a:lnTo>
                <a:lnTo>
                  <a:pt x="709" y="809"/>
                </a:lnTo>
                <a:close/>
                <a:moveTo>
                  <a:pt x="82" y="872"/>
                </a:moveTo>
                <a:lnTo>
                  <a:pt x="628" y="1199"/>
                </a:lnTo>
                <a:lnTo>
                  <a:pt x="628" y="809"/>
                </a:lnTo>
                <a:lnTo>
                  <a:pt x="82" y="484"/>
                </a:lnTo>
                <a:lnTo>
                  <a:pt x="82" y="872"/>
                </a:lnTo>
                <a:close/>
                <a:moveTo>
                  <a:pt x="120" y="413"/>
                </a:moveTo>
                <a:lnTo>
                  <a:pt x="668" y="741"/>
                </a:lnTo>
                <a:lnTo>
                  <a:pt x="1217" y="413"/>
                </a:lnTo>
                <a:lnTo>
                  <a:pt x="668" y="86"/>
                </a:lnTo>
                <a:lnTo>
                  <a:pt x="120" y="4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19" name="Picture 27" descr="2S EP ITE.tif"/>
          <p:cNvPicPr>
            <a:picLocks noChangeAspect="1"/>
          </p:cNvPicPr>
          <p:nvPr/>
        </p:nvPicPr>
        <p:blipFill>
          <a:blip r:embed="rId4" cstate="screen"/>
          <a:srcRect/>
          <a:stretch>
            <a:fillRect/>
          </a:stretch>
        </p:blipFill>
        <p:spPr bwMode="auto">
          <a:xfrm>
            <a:off x="3990221" y="1100043"/>
            <a:ext cx="1828800" cy="466331"/>
          </a:xfrm>
          <a:prstGeom prst="rect">
            <a:avLst/>
          </a:prstGeom>
          <a:noFill/>
          <a:ln w="9525">
            <a:noFill/>
            <a:miter lim="800000"/>
            <a:headEnd/>
            <a:tailEnd/>
          </a:ln>
          <a:effectLst>
            <a:reflection blurRad="6350" stA="50000" endA="300" endPos="38500" dist="50800" dir="5400000" sy="-100000" algn="bl" rotWithShape="0"/>
          </a:effectLst>
        </p:spPr>
      </p:pic>
      <p:sp>
        <p:nvSpPr>
          <p:cNvPr id="688144" name="Rounded Rectangle 14"/>
          <p:cNvSpPr>
            <a:spLocks noChangeArrowheads="1"/>
          </p:cNvSpPr>
          <p:nvPr/>
        </p:nvSpPr>
        <p:spPr bwMode="auto">
          <a:xfrm>
            <a:off x="904875" y="2478280"/>
            <a:ext cx="2882900" cy="3683238"/>
          </a:xfrm>
          <a:prstGeom prst="roundRect">
            <a:avLst>
              <a:gd name="adj" fmla="val 6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00000"/>
              </a:lnSpc>
            </a:pPr>
            <a:r>
              <a:rPr lang="en-US" sz="1400" dirty="0">
                <a:solidFill>
                  <a:srgbClr val="333333"/>
                </a:solidFill>
                <a:ea typeface="MS PGothic" pitchFamily="34" charset="-128"/>
              </a:rPr>
              <a:t>Standard Width compute node</a:t>
            </a:r>
          </a:p>
          <a:p>
            <a:pPr algn="ctr">
              <a:lnSpc>
                <a:spcPct val="100000"/>
              </a:lnSpc>
            </a:pPr>
            <a:r>
              <a:rPr lang="en-US" sz="1400" dirty="0">
                <a:solidFill>
                  <a:srgbClr val="333333"/>
                </a:solidFill>
                <a:ea typeface="MS PGothic" pitchFamily="34" charset="-128"/>
              </a:rPr>
              <a:t>◊</a:t>
            </a:r>
          </a:p>
          <a:p>
            <a:pPr algn="ctr">
              <a:lnSpc>
                <a:spcPct val="100000"/>
              </a:lnSpc>
            </a:pPr>
            <a:r>
              <a:rPr lang="en-US" sz="1400" dirty="0">
                <a:solidFill>
                  <a:srgbClr val="333333"/>
                </a:solidFill>
                <a:ea typeface="MS PGothic" pitchFamily="34" charset="-128"/>
              </a:rPr>
              <a:t>2-socket Intel E5 2400</a:t>
            </a:r>
          </a:p>
          <a:p>
            <a:pPr algn="ctr">
              <a:lnSpc>
                <a:spcPct val="100000"/>
              </a:lnSpc>
            </a:pPr>
            <a:r>
              <a:rPr lang="en-US" sz="1400" dirty="0">
                <a:solidFill>
                  <a:srgbClr val="333333"/>
                </a:solidFill>
                <a:ea typeface="MS PGothic" pitchFamily="34" charset="-128"/>
              </a:rPr>
              <a:t>Sandy Bridge </a:t>
            </a:r>
            <a:r>
              <a:rPr lang="en-US" sz="1400" dirty="0" smtClean="0">
                <a:solidFill>
                  <a:srgbClr val="333333"/>
                </a:solidFill>
                <a:ea typeface="MS PGothic" pitchFamily="34" charset="-128"/>
              </a:rPr>
              <a:t>EN</a:t>
            </a:r>
            <a:endParaRPr lang="en-US" sz="1400" dirty="0">
              <a:solidFill>
                <a:srgbClr val="333333"/>
              </a:solidFill>
              <a:ea typeface="MS PGothic" pitchFamily="34" charset="-128"/>
            </a:endParaRPr>
          </a:p>
          <a:p>
            <a:pPr algn="ctr">
              <a:lnSpc>
                <a:spcPct val="100000"/>
              </a:lnSpc>
            </a:pPr>
            <a:r>
              <a:rPr lang="en-US" sz="1400" dirty="0">
                <a:solidFill>
                  <a:srgbClr val="333333"/>
                </a:solidFill>
                <a:ea typeface="MS PGothic" pitchFamily="34" charset="-128"/>
              </a:rPr>
              <a:t>◊</a:t>
            </a:r>
          </a:p>
          <a:p>
            <a:pPr algn="ctr">
              <a:lnSpc>
                <a:spcPct val="100000"/>
              </a:lnSpc>
            </a:pPr>
            <a:r>
              <a:rPr lang="en-US" sz="1400" dirty="0">
                <a:solidFill>
                  <a:srgbClr val="333333"/>
                </a:solidFill>
                <a:ea typeface="MS PGothic" pitchFamily="34" charset="-128"/>
              </a:rPr>
              <a:t>12 LP DDR3 DIMMs / 1333MHz / 1600MHz</a:t>
            </a:r>
          </a:p>
          <a:p>
            <a:pPr algn="ctr">
              <a:lnSpc>
                <a:spcPct val="100000"/>
              </a:lnSpc>
            </a:pPr>
            <a:r>
              <a:rPr lang="en-US" sz="1400" dirty="0">
                <a:solidFill>
                  <a:srgbClr val="333333"/>
                </a:solidFill>
                <a:ea typeface="MS PGothic" pitchFamily="34" charset="-128"/>
              </a:rPr>
              <a:t>◊</a:t>
            </a:r>
          </a:p>
          <a:p>
            <a:pPr algn="ctr">
              <a:lnSpc>
                <a:spcPct val="100000"/>
              </a:lnSpc>
            </a:pPr>
            <a:r>
              <a:rPr lang="en-US" sz="1400" dirty="0">
                <a:solidFill>
                  <a:srgbClr val="333333"/>
                </a:solidFill>
                <a:ea typeface="MS PGothic" pitchFamily="34" charset="-128"/>
              </a:rPr>
              <a:t>1Gb LOM</a:t>
            </a:r>
          </a:p>
          <a:p>
            <a:pPr algn="ctr">
              <a:lnSpc>
                <a:spcPct val="100000"/>
              </a:lnSpc>
            </a:pPr>
            <a:r>
              <a:rPr lang="en-US" sz="1400" dirty="0">
                <a:solidFill>
                  <a:srgbClr val="333333"/>
                </a:solidFill>
                <a:ea typeface="MS PGothic" pitchFamily="34" charset="-128"/>
              </a:rPr>
              <a:t>◊</a:t>
            </a:r>
          </a:p>
          <a:p>
            <a:pPr algn="ctr">
              <a:lnSpc>
                <a:spcPct val="100000"/>
              </a:lnSpc>
            </a:pPr>
            <a:r>
              <a:rPr lang="en-US" sz="1400" dirty="0">
                <a:solidFill>
                  <a:srgbClr val="333333"/>
                </a:solidFill>
                <a:ea typeface="MS PGothic" pitchFamily="34" charset="-128"/>
              </a:rPr>
              <a:t>2 hot swap 2.5” SAS/SATA SSDs or HDDs</a:t>
            </a:r>
          </a:p>
          <a:p>
            <a:pPr algn="ctr">
              <a:lnSpc>
                <a:spcPct val="100000"/>
              </a:lnSpc>
            </a:pPr>
            <a:r>
              <a:rPr lang="en-US" sz="1400" dirty="0">
                <a:solidFill>
                  <a:srgbClr val="333333"/>
                </a:solidFill>
                <a:ea typeface="MS PGothic" pitchFamily="34" charset="-128"/>
              </a:rPr>
              <a:t>◊</a:t>
            </a:r>
          </a:p>
          <a:p>
            <a:pPr algn="ctr">
              <a:lnSpc>
                <a:spcPct val="100000"/>
              </a:lnSpc>
            </a:pPr>
            <a:r>
              <a:rPr lang="en-US" sz="1400" dirty="0">
                <a:solidFill>
                  <a:srgbClr val="333333"/>
                </a:solidFill>
                <a:ea typeface="MS PGothic" pitchFamily="34" charset="-128"/>
              </a:rPr>
              <a:t>Dual Enabled Hypervisor – </a:t>
            </a:r>
            <a:r>
              <a:rPr lang="en-US" sz="1400" dirty="0" err="1">
                <a:solidFill>
                  <a:srgbClr val="333333"/>
                </a:solidFill>
                <a:ea typeface="MS PGothic" pitchFamily="34" charset="-128"/>
              </a:rPr>
              <a:t>ESXi</a:t>
            </a:r>
            <a:r>
              <a:rPr lang="en-US" sz="1400" dirty="0">
                <a:solidFill>
                  <a:srgbClr val="333333"/>
                </a:solidFill>
                <a:ea typeface="MS PGothic" pitchFamily="34" charset="-128"/>
              </a:rPr>
              <a:t> on Flash Key </a:t>
            </a:r>
            <a:r>
              <a:rPr lang="en-US" sz="1400" dirty="0" smtClean="0">
                <a:solidFill>
                  <a:srgbClr val="333333"/>
                </a:solidFill>
                <a:ea typeface="MS PGothic" pitchFamily="34" charset="-128"/>
              </a:rPr>
              <a:t>Option</a:t>
            </a:r>
            <a:endParaRPr lang="en-US" sz="1400" dirty="0">
              <a:solidFill>
                <a:srgbClr val="333333"/>
              </a:solidFill>
              <a:ea typeface="MS PGothic" pitchFamily="34" charset="-128"/>
            </a:endParaRPr>
          </a:p>
        </p:txBody>
      </p:sp>
      <p:sp>
        <p:nvSpPr>
          <p:cNvPr id="688145" name="Text Box 14"/>
          <p:cNvSpPr txBox="1">
            <a:spLocks noChangeArrowheads="1"/>
          </p:cNvSpPr>
          <p:nvPr/>
        </p:nvSpPr>
        <p:spPr bwMode="auto">
          <a:xfrm>
            <a:off x="5840413" y="1114425"/>
            <a:ext cx="2809875"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spcBef>
                <a:spcPct val="20000"/>
              </a:spcBef>
            </a:pPr>
            <a:r>
              <a:rPr lang="pt-BR" sz="1600" b="1">
                <a:solidFill>
                  <a:srgbClr val="333333"/>
                </a:solidFill>
                <a:ea typeface="MS PGothic" pitchFamily="34" charset="-128"/>
              </a:rPr>
              <a:t>IBM Flex System x220</a:t>
            </a:r>
          </a:p>
        </p:txBody>
      </p:sp>
      <p:grpSp>
        <p:nvGrpSpPr>
          <p:cNvPr id="2" name="Group 26"/>
          <p:cNvGrpSpPr>
            <a:grpSpLocks/>
          </p:cNvGrpSpPr>
          <p:nvPr/>
        </p:nvGrpSpPr>
        <p:grpSpPr bwMode="auto">
          <a:xfrm>
            <a:off x="3833813" y="1828781"/>
            <a:ext cx="4695825" cy="923943"/>
            <a:chOff x="3833309" y="1737434"/>
            <a:chExt cx="5100136" cy="1015751"/>
          </a:xfrm>
        </p:grpSpPr>
        <p:sp>
          <p:nvSpPr>
            <p:cNvPr id="688147"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88148"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chemeClr val="bg1">
                <a:alpha val="27058"/>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88149" name="TextBox 23"/>
            <p:cNvSpPr txBox="1">
              <a:spLocks noChangeArrowheads="1"/>
            </p:cNvSpPr>
            <p:nvPr/>
          </p:nvSpPr>
          <p:spPr bwMode="auto">
            <a:xfrm>
              <a:off x="3874162" y="1829468"/>
              <a:ext cx="4920915" cy="81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b="1" i="1" dirty="0">
                  <a:solidFill>
                    <a:schemeClr val="bg1"/>
                  </a:solidFill>
                  <a:ea typeface="MS PGothic" pitchFamily="34" charset="-128"/>
                </a:rPr>
                <a:t>Entry cost optimized compute, designed for energy-efficiency, ideal for native and point application workloads</a:t>
              </a:r>
            </a:p>
          </p:txBody>
        </p:sp>
      </p:grpSp>
      <p:sp>
        <p:nvSpPr>
          <p:cNvPr id="688150" name="Rectangle 7"/>
          <p:cNvSpPr>
            <a:spLocks noChangeAspect="1" noChangeArrowheads="1"/>
          </p:cNvSpPr>
          <p:nvPr/>
        </p:nvSpPr>
        <p:spPr bwMode="auto">
          <a:xfrm>
            <a:off x="3725863" y="5526088"/>
            <a:ext cx="19812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spAutoFit/>
          </a:bodyPr>
          <a:lstStyle/>
          <a:p>
            <a:pPr algn="ct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1" dirty="0">
                <a:solidFill>
                  <a:srgbClr val="333333"/>
                </a:solidFill>
                <a:ea typeface="MS PGothic" pitchFamily="34" charset="-128"/>
              </a:rPr>
              <a:t>2x Hot Swap, Small Form Factor HDDs</a:t>
            </a:r>
          </a:p>
        </p:txBody>
      </p:sp>
      <p:sp>
        <p:nvSpPr>
          <p:cNvPr id="688151" name="Rectangle 9"/>
          <p:cNvSpPr>
            <a:spLocks noChangeAspect="1" noChangeArrowheads="1"/>
          </p:cNvSpPr>
          <p:nvPr/>
        </p:nvSpPr>
        <p:spPr bwMode="auto">
          <a:xfrm>
            <a:off x="4122738" y="3262313"/>
            <a:ext cx="19812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spAutoFit/>
          </a:bodyPr>
          <a:lstStyle/>
          <a:p>
            <a:pPr algn="ct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1">
                <a:solidFill>
                  <a:srgbClr val="333333"/>
                </a:solidFill>
                <a:ea typeface="MS PGothic" pitchFamily="34" charset="-128"/>
              </a:rPr>
              <a:t>12x LP DIMMs</a:t>
            </a:r>
          </a:p>
        </p:txBody>
      </p:sp>
      <p:sp>
        <p:nvSpPr>
          <p:cNvPr id="688152" name="Rectangle 14"/>
          <p:cNvSpPr>
            <a:spLocks noChangeAspect="1" noChangeArrowheads="1"/>
          </p:cNvSpPr>
          <p:nvPr/>
        </p:nvSpPr>
        <p:spPr bwMode="auto">
          <a:xfrm>
            <a:off x="7283450" y="5016500"/>
            <a:ext cx="16081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spAutoFit/>
          </a:bodyPr>
          <a:lstStyle/>
          <a:p>
            <a:pPr algn="ct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1">
                <a:solidFill>
                  <a:srgbClr val="333333"/>
                </a:solidFill>
                <a:ea typeface="MS PGothic" pitchFamily="34" charset="-128"/>
              </a:rPr>
              <a:t>2x IO Mezzanine Cards</a:t>
            </a:r>
          </a:p>
        </p:txBody>
      </p:sp>
      <p:sp>
        <p:nvSpPr>
          <p:cNvPr id="688153" name="Rectangle 10"/>
          <p:cNvSpPr>
            <a:spLocks noChangeAspect="1" noChangeArrowheads="1"/>
          </p:cNvSpPr>
          <p:nvPr/>
        </p:nvSpPr>
        <p:spPr bwMode="auto">
          <a:xfrm>
            <a:off x="6157913" y="5575300"/>
            <a:ext cx="25923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spAutoFit/>
          </a:bodyPr>
          <a:lstStyle/>
          <a:p>
            <a:pPr algn="ct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1">
                <a:solidFill>
                  <a:srgbClr val="333333"/>
                </a:solidFill>
                <a:ea typeface="MS PGothic" pitchFamily="34" charset="-128"/>
              </a:rPr>
              <a:t>2x Intel E5 2400</a:t>
            </a:r>
            <a:br>
              <a:rPr lang="en-GB" sz="1400" b="1">
                <a:solidFill>
                  <a:srgbClr val="333333"/>
                </a:solidFill>
                <a:ea typeface="MS PGothic" pitchFamily="34" charset="-128"/>
              </a:rPr>
            </a:br>
            <a:r>
              <a:rPr lang="en-GB" sz="1400" b="1">
                <a:solidFill>
                  <a:srgbClr val="333333"/>
                </a:solidFill>
                <a:ea typeface="MS PGothic" pitchFamily="34" charset="-128"/>
              </a:rPr>
              <a:t>Processors</a:t>
            </a:r>
          </a:p>
        </p:txBody>
      </p:sp>
      <p:sp>
        <p:nvSpPr>
          <p:cNvPr id="688154" name="Rectangle 2"/>
          <p:cNvSpPr txBox="1">
            <a:spLocks noChangeArrowheads="1"/>
          </p:cNvSpPr>
          <p:nvPr/>
        </p:nvSpPr>
        <p:spPr bwMode="auto">
          <a:xfrm>
            <a:off x="320675" y="587375"/>
            <a:ext cx="866616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0" hangingPunct="0">
              <a:lnSpc>
                <a:spcPct val="100000"/>
              </a:lnSpc>
            </a:pPr>
            <a:r>
              <a:rPr lang="en-US" sz="2000">
                <a:solidFill>
                  <a:schemeClr val="accent1"/>
                </a:solidFill>
                <a:ea typeface="MS PGothic" pitchFamily="34" charset="-128"/>
              </a:rPr>
              <a:t>IBM Flex System x220 -  2S EN Compute Node</a:t>
            </a:r>
          </a:p>
        </p:txBody>
      </p:sp>
    </p:spTree>
    <p:extLst>
      <p:ext uri="{BB962C8B-B14F-4D97-AF65-F5344CB8AC3E}">
        <p14:creationId xmlns:p14="http://schemas.microsoft.com/office/powerpoint/2010/main" val="13392051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178" name="Freeform 28"/>
          <p:cNvSpPr>
            <a:spLocks/>
          </p:cNvSpPr>
          <p:nvPr/>
        </p:nvSpPr>
        <p:spPr bwMode="auto">
          <a:xfrm>
            <a:off x="185738" y="1046163"/>
            <a:ext cx="3346450" cy="5327650"/>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0179" name="Text Box 29"/>
          <p:cNvSpPr txBox="1">
            <a:spLocks noChangeArrowheads="1"/>
          </p:cNvSpPr>
          <p:nvPr/>
        </p:nvSpPr>
        <p:spPr bwMode="auto">
          <a:xfrm rot="-5400000">
            <a:off x="-1054100" y="3916363"/>
            <a:ext cx="3349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System infrastructure</a:t>
            </a:r>
          </a:p>
        </p:txBody>
      </p:sp>
      <p:sp>
        <p:nvSpPr>
          <p:cNvPr id="690180" name="Freeform 31"/>
          <p:cNvSpPr>
            <a:spLocks noEditPoints="1"/>
          </p:cNvSpPr>
          <p:nvPr/>
        </p:nvSpPr>
        <p:spPr bwMode="auto">
          <a:xfrm flipH="1">
            <a:off x="441325" y="1735138"/>
            <a:ext cx="104775" cy="419100"/>
          </a:xfrm>
          <a:custGeom>
            <a:avLst/>
            <a:gdLst>
              <a:gd name="T0" fmla="*/ 0 w 808"/>
              <a:gd name="T1" fmla="*/ 0 h 3210"/>
              <a:gd name="T2" fmla="*/ 0 w 808"/>
              <a:gd name="T3" fmla="*/ 0 h 3210"/>
              <a:gd name="T4" fmla="*/ 0 w 808"/>
              <a:gd name="T5" fmla="*/ 0 h 3210"/>
              <a:gd name="T6" fmla="*/ 0 w 808"/>
              <a:gd name="T7" fmla="*/ 0 h 3210"/>
              <a:gd name="T8" fmla="*/ 0 w 808"/>
              <a:gd name="T9" fmla="*/ 0 h 3210"/>
              <a:gd name="T10" fmla="*/ 0 w 808"/>
              <a:gd name="T11" fmla="*/ 0 h 3210"/>
              <a:gd name="T12" fmla="*/ 0 w 808"/>
              <a:gd name="T13" fmla="*/ 0 h 3210"/>
              <a:gd name="T14" fmla="*/ 0 w 808"/>
              <a:gd name="T15" fmla="*/ 0 h 3210"/>
              <a:gd name="T16" fmla="*/ 0 w 808"/>
              <a:gd name="T17" fmla="*/ 0 h 3210"/>
              <a:gd name="T18" fmla="*/ 0 w 808"/>
              <a:gd name="T19" fmla="*/ 0 h 3210"/>
              <a:gd name="T20" fmla="*/ 0 w 808"/>
              <a:gd name="T21" fmla="*/ 0 h 3210"/>
              <a:gd name="T22" fmla="*/ 0 w 808"/>
              <a:gd name="T23" fmla="*/ 0 h 3210"/>
              <a:gd name="T24" fmla="*/ 0 w 808"/>
              <a:gd name="T25" fmla="*/ 0 h 3210"/>
              <a:gd name="T26" fmla="*/ 0 w 808"/>
              <a:gd name="T27" fmla="*/ 0 h 3210"/>
              <a:gd name="T28" fmla="*/ 0 w 808"/>
              <a:gd name="T29" fmla="*/ 0 h 3210"/>
              <a:gd name="T30" fmla="*/ 0 w 808"/>
              <a:gd name="T31" fmla="*/ 0 h 3210"/>
              <a:gd name="T32" fmla="*/ 0 w 808"/>
              <a:gd name="T33" fmla="*/ 0 h 3210"/>
              <a:gd name="T34" fmla="*/ 0 w 808"/>
              <a:gd name="T35" fmla="*/ 0 h 3210"/>
              <a:gd name="T36" fmla="*/ 0 w 808"/>
              <a:gd name="T37" fmla="*/ 0 h 3210"/>
              <a:gd name="T38" fmla="*/ 0 w 808"/>
              <a:gd name="T39" fmla="*/ 0 h 3210"/>
              <a:gd name="T40" fmla="*/ 0 w 808"/>
              <a:gd name="T41" fmla="*/ 0 h 3210"/>
              <a:gd name="T42" fmla="*/ 0 w 808"/>
              <a:gd name="T43" fmla="*/ 0 h 3210"/>
              <a:gd name="T44" fmla="*/ 0 w 808"/>
              <a:gd name="T45" fmla="*/ 0 h 3210"/>
              <a:gd name="T46" fmla="*/ 0 w 808"/>
              <a:gd name="T47" fmla="*/ 0 h 3210"/>
              <a:gd name="T48" fmla="*/ 0 w 808"/>
              <a:gd name="T49" fmla="*/ 0 h 3210"/>
              <a:gd name="T50" fmla="*/ 0 w 808"/>
              <a:gd name="T51" fmla="*/ 0 h 3210"/>
              <a:gd name="T52" fmla="*/ 0 w 808"/>
              <a:gd name="T53" fmla="*/ 0 h 3210"/>
              <a:gd name="T54" fmla="*/ 0 w 808"/>
              <a:gd name="T55" fmla="*/ 0 h 3210"/>
              <a:gd name="T56" fmla="*/ 0 w 808"/>
              <a:gd name="T57" fmla="*/ 0 h 3210"/>
              <a:gd name="T58" fmla="*/ 0 w 808"/>
              <a:gd name="T59" fmla="*/ 0 h 3210"/>
              <a:gd name="T60" fmla="*/ 0 w 808"/>
              <a:gd name="T61" fmla="*/ 0 h 3210"/>
              <a:gd name="T62" fmla="*/ 0 w 808"/>
              <a:gd name="T63" fmla="*/ 0 h 3210"/>
              <a:gd name="T64" fmla="*/ 0 w 808"/>
              <a:gd name="T65" fmla="*/ 0 h 3210"/>
              <a:gd name="T66" fmla="*/ 0 w 808"/>
              <a:gd name="T67" fmla="*/ 0 h 3210"/>
              <a:gd name="T68" fmla="*/ 0 w 808"/>
              <a:gd name="T69" fmla="*/ 0 h 3210"/>
              <a:gd name="T70" fmla="*/ 0 w 808"/>
              <a:gd name="T71" fmla="*/ 0 h 3210"/>
              <a:gd name="T72" fmla="*/ 0 w 808"/>
              <a:gd name="T73" fmla="*/ 0 h 3210"/>
              <a:gd name="T74" fmla="*/ 0 w 808"/>
              <a:gd name="T75" fmla="*/ 0 h 3210"/>
              <a:gd name="T76" fmla="*/ 0 w 808"/>
              <a:gd name="T77" fmla="*/ 0 h 3210"/>
              <a:gd name="T78" fmla="*/ 0 w 808"/>
              <a:gd name="T79" fmla="*/ 0 h 3210"/>
              <a:gd name="T80" fmla="*/ 0 w 808"/>
              <a:gd name="T81" fmla="*/ 0 h 3210"/>
              <a:gd name="T82" fmla="*/ 0 w 808"/>
              <a:gd name="T83" fmla="*/ 0 h 3210"/>
              <a:gd name="T84" fmla="*/ 0 w 808"/>
              <a:gd name="T85" fmla="*/ 0 h 3210"/>
              <a:gd name="T86" fmla="*/ 0 w 808"/>
              <a:gd name="T87" fmla="*/ 0 h 3210"/>
              <a:gd name="T88" fmla="*/ 0 w 808"/>
              <a:gd name="T89" fmla="*/ 0 h 3210"/>
              <a:gd name="T90" fmla="*/ 0 w 808"/>
              <a:gd name="T91" fmla="*/ 0 h 3210"/>
              <a:gd name="T92" fmla="*/ 0 w 808"/>
              <a:gd name="T93" fmla="*/ 0 h 3210"/>
              <a:gd name="T94" fmla="*/ 0 w 808"/>
              <a:gd name="T95" fmla="*/ 0 h 3210"/>
              <a:gd name="T96" fmla="*/ 0 w 808"/>
              <a:gd name="T97" fmla="*/ 0 h 3210"/>
              <a:gd name="T98" fmla="*/ 0 w 808"/>
              <a:gd name="T99" fmla="*/ 0 h 3210"/>
              <a:gd name="T100" fmla="*/ 0 w 808"/>
              <a:gd name="T101" fmla="*/ 0 h 3210"/>
              <a:gd name="T102" fmla="*/ 0 w 808"/>
              <a:gd name="T103" fmla="*/ 0 h 3210"/>
              <a:gd name="T104" fmla="*/ 0 w 808"/>
              <a:gd name="T105" fmla="*/ 0 h 3210"/>
              <a:gd name="T106" fmla="*/ 0 w 808"/>
              <a:gd name="T107" fmla="*/ 0 h 3210"/>
              <a:gd name="T108" fmla="*/ 0 w 808"/>
              <a:gd name="T109" fmla="*/ 0 h 3210"/>
              <a:gd name="T110" fmla="*/ 0 w 808"/>
              <a:gd name="T111" fmla="*/ 0 h 3210"/>
              <a:gd name="T112" fmla="*/ 0 w 808"/>
              <a:gd name="T113" fmla="*/ 0 h 3210"/>
              <a:gd name="T114" fmla="*/ 0 w 808"/>
              <a:gd name="T115" fmla="*/ 0 h 3210"/>
              <a:gd name="T116" fmla="*/ 0 w 808"/>
              <a:gd name="T117" fmla="*/ 0 h 3210"/>
              <a:gd name="T118" fmla="*/ 0 w 808"/>
              <a:gd name="T119" fmla="*/ 0 h 3210"/>
              <a:gd name="T120" fmla="*/ 0 w 808"/>
              <a:gd name="T121" fmla="*/ 0 h 3210"/>
              <a:gd name="T122" fmla="*/ 0 w 808"/>
              <a:gd name="T123" fmla="*/ 0 h 3210"/>
              <a:gd name="T124" fmla="*/ 0 w 808"/>
              <a:gd name="T125" fmla="*/ 0 h 3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8"/>
              <a:gd name="T190" fmla="*/ 0 h 3210"/>
              <a:gd name="T191" fmla="*/ 808 w 808"/>
              <a:gd name="T192" fmla="*/ 3210 h 3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8" h="3210">
                <a:moveTo>
                  <a:pt x="542" y="378"/>
                </a:moveTo>
                <a:lnTo>
                  <a:pt x="542" y="378"/>
                </a:lnTo>
                <a:lnTo>
                  <a:pt x="546" y="374"/>
                </a:lnTo>
                <a:lnTo>
                  <a:pt x="554" y="372"/>
                </a:lnTo>
                <a:lnTo>
                  <a:pt x="560" y="374"/>
                </a:lnTo>
                <a:lnTo>
                  <a:pt x="562" y="376"/>
                </a:lnTo>
                <a:lnTo>
                  <a:pt x="554" y="378"/>
                </a:lnTo>
                <a:lnTo>
                  <a:pt x="548" y="378"/>
                </a:lnTo>
                <a:lnTo>
                  <a:pt x="542" y="380"/>
                </a:lnTo>
                <a:lnTo>
                  <a:pt x="542" y="378"/>
                </a:lnTo>
                <a:close/>
                <a:moveTo>
                  <a:pt x="330" y="398"/>
                </a:moveTo>
                <a:lnTo>
                  <a:pt x="330" y="398"/>
                </a:lnTo>
                <a:lnTo>
                  <a:pt x="348" y="354"/>
                </a:lnTo>
                <a:lnTo>
                  <a:pt x="350" y="358"/>
                </a:lnTo>
                <a:lnTo>
                  <a:pt x="344" y="376"/>
                </a:lnTo>
                <a:lnTo>
                  <a:pt x="342" y="384"/>
                </a:lnTo>
                <a:lnTo>
                  <a:pt x="342" y="392"/>
                </a:lnTo>
                <a:lnTo>
                  <a:pt x="342" y="398"/>
                </a:lnTo>
                <a:lnTo>
                  <a:pt x="340" y="404"/>
                </a:lnTo>
                <a:lnTo>
                  <a:pt x="332" y="422"/>
                </a:lnTo>
                <a:lnTo>
                  <a:pt x="330" y="416"/>
                </a:lnTo>
                <a:lnTo>
                  <a:pt x="328" y="410"/>
                </a:lnTo>
                <a:lnTo>
                  <a:pt x="328" y="404"/>
                </a:lnTo>
                <a:lnTo>
                  <a:pt x="330" y="398"/>
                </a:lnTo>
                <a:close/>
                <a:moveTo>
                  <a:pt x="430" y="2"/>
                </a:moveTo>
                <a:lnTo>
                  <a:pt x="430" y="2"/>
                </a:lnTo>
                <a:lnTo>
                  <a:pt x="422" y="0"/>
                </a:lnTo>
                <a:lnTo>
                  <a:pt x="414" y="0"/>
                </a:lnTo>
                <a:lnTo>
                  <a:pt x="404" y="4"/>
                </a:lnTo>
                <a:lnTo>
                  <a:pt x="386" y="12"/>
                </a:lnTo>
                <a:lnTo>
                  <a:pt x="378" y="16"/>
                </a:lnTo>
                <a:lnTo>
                  <a:pt x="374" y="18"/>
                </a:lnTo>
                <a:lnTo>
                  <a:pt x="362" y="24"/>
                </a:lnTo>
                <a:lnTo>
                  <a:pt x="356" y="30"/>
                </a:lnTo>
                <a:lnTo>
                  <a:pt x="350" y="38"/>
                </a:lnTo>
                <a:lnTo>
                  <a:pt x="346" y="48"/>
                </a:lnTo>
                <a:lnTo>
                  <a:pt x="340" y="60"/>
                </a:lnTo>
                <a:lnTo>
                  <a:pt x="334" y="68"/>
                </a:lnTo>
                <a:lnTo>
                  <a:pt x="328" y="76"/>
                </a:lnTo>
                <a:lnTo>
                  <a:pt x="320" y="84"/>
                </a:lnTo>
                <a:lnTo>
                  <a:pt x="316" y="94"/>
                </a:lnTo>
                <a:lnTo>
                  <a:pt x="308" y="112"/>
                </a:lnTo>
                <a:lnTo>
                  <a:pt x="298" y="138"/>
                </a:lnTo>
                <a:lnTo>
                  <a:pt x="292" y="160"/>
                </a:lnTo>
                <a:lnTo>
                  <a:pt x="290" y="180"/>
                </a:lnTo>
                <a:lnTo>
                  <a:pt x="290" y="194"/>
                </a:lnTo>
                <a:lnTo>
                  <a:pt x="292" y="206"/>
                </a:lnTo>
                <a:lnTo>
                  <a:pt x="296" y="216"/>
                </a:lnTo>
                <a:lnTo>
                  <a:pt x="300" y="224"/>
                </a:lnTo>
                <a:lnTo>
                  <a:pt x="306" y="230"/>
                </a:lnTo>
                <a:lnTo>
                  <a:pt x="308" y="256"/>
                </a:lnTo>
                <a:lnTo>
                  <a:pt x="308" y="270"/>
                </a:lnTo>
                <a:lnTo>
                  <a:pt x="312" y="280"/>
                </a:lnTo>
                <a:lnTo>
                  <a:pt x="316" y="290"/>
                </a:lnTo>
                <a:lnTo>
                  <a:pt x="320" y="294"/>
                </a:lnTo>
                <a:lnTo>
                  <a:pt x="322" y="306"/>
                </a:lnTo>
                <a:lnTo>
                  <a:pt x="320" y="312"/>
                </a:lnTo>
                <a:lnTo>
                  <a:pt x="318" y="316"/>
                </a:lnTo>
                <a:lnTo>
                  <a:pt x="312" y="322"/>
                </a:lnTo>
                <a:lnTo>
                  <a:pt x="306" y="322"/>
                </a:lnTo>
                <a:lnTo>
                  <a:pt x="304" y="324"/>
                </a:lnTo>
                <a:lnTo>
                  <a:pt x="306" y="326"/>
                </a:lnTo>
                <a:lnTo>
                  <a:pt x="312" y="326"/>
                </a:lnTo>
                <a:lnTo>
                  <a:pt x="320" y="324"/>
                </a:lnTo>
                <a:lnTo>
                  <a:pt x="328" y="318"/>
                </a:lnTo>
                <a:lnTo>
                  <a:pt x="336" y="328"/>
                </a:lnTo>
                <a:lnTo>
                  <a:pt x="340" y="342"/>
                </a:lnTo>
                <a:lnTo>
                  <a:pt x="332" y="366"/>
                </a:lnTo>
                <a:lnTo>
                  <a:pt x="328" y="378"/>
                </a:lnTo>
                <a:lnTo>
                  <a:pt x="326" y="392"/>
                </a:lnTo>
                <a:lnTo>
                  <a:pt x="324" y="408"/>
                </a:lnTo>
                <a:lnTo>
                  <a:pt x="326" y="414"/>
                </a:lnTo>
                <a:lnTo>
                  <a:pt x="326" y="418"/>
                </a:lnTo>
                <a:lnTo>
                  <a:pt x="330" y="424"/>
                </a:lnTo>
                <a:lnTo>
                  <a:pt x="316" y="444"/>
                </a:lnTo>
                <a:lnTo>
                  <a:pt x="312" y="450"/>
                </a:lnTo>
                <a:lnTo>
                  <a:pt x="310" y="458"/>
                </a:lnTo>
                <a:lnTo>
                  <a:pt x="310" y="466"/>
                </a:lnTo>
                <a:lnTo>
                  <a:pt x="310" y="474"/>
                </a:lnTo>
                <a:lnTo>
                  <a:pt x="314" y="488"/>
                </a:lnTo>
                <a:lnTo>
                  <a:pt x="320" y="500"/>
                </a:lnTo>
                <a:lnTo>
                  <a:pt x="314" y="504"/>
                </a:lnTo>
                <a:lnTo>
                  <a:pt x="288" y="514"/>
                </a:lnTo>
                <a:lnTo>
                  <a:pt x="276" y="520"/>
                </a:lnTo>
                <a:lnTo>
                  <a:pt x="266" y="526"/>
                </a:lnTo>
                <a:lnTo>
                  <a:pt x="256" y="532"/>
                </a:lnTo>
                <a:lnTo>
                  <a:pt x="252" y="532"/>
                </a:lnTo>
                <a:lnTo>
                  <a:pt x="242" y="530"/>
                </a:lnTo>
                <a:lnTo>
                  <a:pt x="226" y="530"/>
                </a:lnTo>
                <a:lnTo>
                  <a:pt x="218" y="532"/>
                </a:lnTo>
                <a:lnTo>
                  <a:pt x="208" y="536"/>
                </a:lnTo>
                <a:lnTo>
                  <a:pt x="176" y="548"/>
                </a:lnTo>
                <a:lnTo>
                  <a:pt x="154" y="556"/>
                </a:lnTo>
                <a:lnTo>
                  <a:pt x="150" y="558"/>
                </a:lnTo>
                <a:lnTo>
                  <a:pt x="144" y="564"/>
                </a:lnTo>
                <a:lnTo>
                  <a:pt x="134" y="580"/>
                </a:lnTo>
                <a:lnTo>
                  <a:pt x="126" y="596"/>
                </a:lnTo>
                <a:lnTo>
                  <a:pt x="122" y="608"/>
                </a:lnTo>
                <a:lnTo>
                  <a:pt x="120" y="620"/>
                </a:lnTo>
                <a:lnTo>
                  <a:pt x="120" y="626"/>
                </a:lnTo>
                <a:lnTo>
                  <a:pt x="112" y="632"/>
                </a:lnTo>
                <a:lnTo>
                  <a:pt x="108" y="638"/>
                </a:lnTo>
                <a:lnTo>
                  <a:pt x="106" y="650"/>
                </a:lnTo>
                <a:lnTo>
                  <a:pt x="106" y="674"/>
                </a:lnTo>
                <a:lnTo>
                  <a:pt x="106" y="686"/>
                </a:lnTo>
                <a:lnTo>
                  <a:pt x="98" y="710"/>
                </a:lnTo>
                <a:lnTo>
                  <a:pt x="88" y="742"/>
                </a:lnTo>
                <a:lnTo>
                  <a:pt x="78" y="770"/>
                </a:lnTo>
                <a:lnTo>
                  <a:pt x="72" y="770"/>
                </a:lnTo>
                <a:lnTo>
                  <a:pt x="68" y="774"/>
                </a:lnTo>
                <a:lnTo>
                  <a:pt x="62" y="782"/>
                </a:lnTo>
                <a:lnTo>
                  <a:pt x="60" y="792"/>
                </a:lnTo>
                <a:lnTo>
                  <a:pt x="58" y="804"/>
                </a:lnTo>
                <a:lnTo>
                  <a:pt x="56" y="820"/>
                </a:lnTo>
                <a:lnTo>
                  <a:pt x="48" y="838"/>
                </a:lnTo>
                <a:lnTo>
                  <a:pt x="40" y="860"/>
                </a:lnTo>
                <a:lnTo>
                  <a:pt x="30" y="882"/>
                </a:lnTo>
                <a:lnTo>
                  <a:pt x="18" y="914"/>
                </a:lnTo>
                <a:lnTo>
                  <a:pt x="14" y="924"/>
                </a:lnTo>
                <a:lnTo>
                  <a:pt x="12" y="934"/>
                </a:lnTo>
                <a:lnTo>
                  <a:pt x="12" y="946"/>
                </a:lnTo>
                <a:lnTo>
                  <a:pt x="6" y="962"/>
                </a:lnTo>
                <a:lnTo>
                  <a:pt x="2" y="976"/>
                </a:lnTo>
                <a:lnTo>
                  <a:pt x="0" y="988"/>
                </a:lnTo>
                <a:lnTo>
                  <a:pt x="6" y="1020"/>
                </a:lnTo>
                <a:lnTo>
                  <a:pt x="8" y="1034"/>
                </a:lnTo>
                <a:lnTo>
                  <a:pt x="10" y="1044"/>
                </a:lnTo>
                <a:lnTo>
                  <a:pt x="10" y="1054"/>
                </a:lnTo>
                <a:lnTo>
                  <a:pt x="12" y="1074"/>
                </a:lnTo>
                <a:lnTo>
                  <a:pt x="14" y="1084"/>
                </a:lnTo>
                <a:lnTo>
                  <a:pt x="20" y="1094"/>
                </a:lnTo>
                <a:lnTo>
                  <a:pt x="26" y="1102"/>
                </a:lnTo>
                <a:lnTo>
                  <a:pt x="36" y="1108"/>
                </a:lnTo>
                <a:lnTo>
                  <a:pt x="68" y="1116"/>
                </a:lnTo>
                <a:lnTo>
                  <a:pt x="112" y="1126"/>
                </a:lnTo>
                <a:lnTo>
                  <a:pt x="170" y="1138"/>
                </a:lnTo>
                <a:lnTo>
                  <a:pt x="156" y="1204"/>
                </a:lnTo>
                <a:lnTo>
                  <a:pt x="144" y="1260"/>
                </a:lnTo>
                <a:lnTo>
                  <a:pt x="130" y="1304"/>
                </a:lnTo>
                <a:lnTo>
                  <a:pt x="122" y="1340"/>
                </a:lnTo>
                <a:lnTo>
                  <a:pt x="114" y="1376"/>
                </a:lnTo>
                <a:lnTo>
                  <a:pt x="110" y="1406"/>
                </a:lnTo>
                <a:lnTo>
                  <a:pt x="108" y="1422"/>
                </a:lnTo>
                <a:lnTo>
                  <a:pt x="108" y="1426"/>
                </a:lnTo>
                <a:lnTo>
                  <a:pt x="110" y="1428"/>
                </a:lnTo>
                <a:lnTo>
                  <a:pt x="118" y="1436"/>
                </a:lnTo>
                <a:lnTo>
                  <a:pt x="126" y="1442"/>
                </a:lnTo>
                <a:lnTo>
                  <a:pt x="118" y="1554"/>
                </a:lnTo>
                <a:lnTo>
                  <a:pt x="110" y="1656"/>
                </a:lnTo>
                <a:lnTo>
                  <a:pt x="104" y="1754"/>
                </a:lnTo>
                <a:lnTo>
                  <a:pt x="100" y="1866"/>
                </a:lnTo>
                <a:lnTo>
                  <a:pt x="94" y="1996"/>
                </a:lnTo>
                <a:lnTo>
                  <a:pt x="84" y="2156"/>
                </a:lnTo>
                <a:lnTo>
                  <a:pt x="86" y="2158"/>
                </a:lnTo>
                <a:lnTo>
                  <a:pt x="92" y="2162"/>
                </a:lnTo>
                <a:lnTo>
                  <a:pt x="110" y="2168"/>
                </a:lnTo>
                <a:lnTo>
                  <a:pt x="110" y="2198"/>
                </a:lnTo>
                <a:lnTo>
                  <a:pt x="114" y="2218"/>
                </a:lnTo>
                <a:lnTo>
                  <a:pt x="118" y="2236"/>
                </a:lnTo>
                <a:lnTo>
                  <a:pt x="120" y="2258"/>
                </a:lnTo>
                <a:lnTo>
                  <a:pt x="124" y="2288"/>
                </a:lnTo>
                <a:lnTo>
                  <a:pt x="130" y="2304"/>
                </a:lnTo>
                <a:lnTo>
                  <a:pt x="136" y="2324"/>
                </a:lnTo>
                <a:lnTo>
                  <a:pt x="140" y="2344"/>
                </a:lnTo>
                <a:lnTo>
                  <a:pt x="144" y="2378"/>
                </a:lnTo>
                <a:lnTo>
                  <a:pt x="154" y="2472"/>
                </a:lnTo>
                <a:lnTo>
                  <a:pt x="166" y="2574"/>
                </a:lnTo>
                <a:lnTo>
                  <a:pt x="172" y="2618"/>
                </a:lnTo>
                <a:lnTo>
                  <a:pt x="180" y="2654"/>
                </a:lnTo>
                <a:lnTo>
                  <a:pt x="212" y="2796"/>
                </a:lnTo>
                <a:lnTo>
                  <a:pt x="226" y="2864"/>
                </a:lnTo>
                <a:lnTo>
                  <a:pt x="230" y="2888"/>
                </a:lnTo>
                <a:lnTo>
                  <a:pt x="232" y="2904"/>
                </a:lnTo>
                <a:lnTo>
                  <a:pt x="230" y="2928"/>
                </a:lnTo>
                <a:lnTo>
                  <a:pt x="226" y="2956"/>
                </a:lnTo>
                <a:lnTo>
                  <a:pt x="218" y="2982"/>
                </a:lnTo>
                <a:lnTo>
                  <a:pt x="214" y="2994"/>
                </a:lnTo>
                <a:lnTo>
                  <a:pt x="208" y="3004"/>
                </a:lnTo>
                <a:lnTo>
                  <a:pt x="188" y="3044"/>
                </a:lnTo>
                <a:lnTo>
                  <a:pt x="178" y="3064"/>
                </a:lnTo>
                <a:lnTo>
                  <a:pt x="176" y="3064"/>
                </a:lnTo>
                <a:lnTo>
                  <a:pt x="172" y="3066"/>
                </a:lnTo>
                <a:lnTo>
                  <a:pt x="170" y="3070"/>
                </a:lnTo>
                <a:lnTo>
                  <a:pt x="168" y="3076"/>
                </a:lnTo>
                <a:lnTo>
                  <a:pt x="160" y="3090"/>
                </a:lnTo>
                <a:lnTo>
                  <a:pt x="156" y="3100"/>
                </a:lnTo>
                <a:lnTo>
                  <a:pt x="150" y="3108"/>
                </a:lnTo>
                <a:lnTo>
                  <a:pt x="118" y="3134"/>
                </a:lnTo>
                <a:lnTo>
                  <a:pt x="86" y="3156"/>
                </a:lnTo>
                <a:lnTo>
                  <a:pt x="80" y="3162"/>
                </a:lnTo>
                <a:lnTo>
                  <a:pt x="74" y="3168"/>
                </a:lnTo>
                <a:lnTo>
                  <a:pt x="70" y="3174"/>
                </a:lnTo>
                <a:lnTo>
                  <a:pt x="68" y="3180"/>
                </a:lnTo>
                <a:lnTo>
                  <a:pt x="70" y="3184"/>
                </a:lnTo>
                <a:lnTo>
                  <a:pt x="72" y="3186"/>
                </a:lnTo>
                <a:lnTo>
                  <a:pt x="80" y="3192"/>
                </a:lnTo>
                <a:lnTo>
                  <a:pt x="90" y="3196"/>
                </a:lnTo>
                <a:lnTo>
                  <a:pt x="104" y="3198"/>
                </a:lnTo>
                <a:lnTo>
                  <a:pt x="128" y="3200"/>
                </a:lnTo>
                <a:lnTo>
                  <a:pt x="162" y="3200"/>
                </a:lnTo>
                <a:lnTo>
                  <a:pt x="234" y="3198"/>
                </a:lnTo>
                <a:lnTo>
                  <a:pt x="246" y="3196"/>
                </a:lnTo>
                <a:lnTo>
                  <a:pt x="254" y="3192"/>
                </a:lnTo>
                <a:lnTo>
                  <a:pt x="260" y="3188"/>
                </a:lnTo>
                <a:lnTo>
                  <a:pt x="264" y="3182"/>
                </a:lnTo>
                <a:lnTo>
                  <a:pt x="270" y="3170"/>
                </a:lnTo>
                <a:lnTo>
                  <a:pt x="272" y="3162"/>
                </a:lnTo>
                <a:lnTo>
                  <a:pt x="276" y="3154"/>
                </a:lnTo>
                <a:lnTo>
                  <a:pt x="284" y="3142"/>
                </a:lnTo>
                <a:lnTo>
                  <a:pt x="302" y="3120"/>
                </a:lnTo>
                <a:lnTo>
                  <a:pt x="312" y="3112"/>
                </a:lnTo>
                <a:lnTo>
                  <a:pt x="322" y="3104"/>
                </a:lnTo>
                <a:lnTo>
                  <a:pt x="332" y="3098"/>
                </a:lnTo>
                <a:lnTo>
                  <a:pt x="334" y="3114"/>
                </a:lnTo>
                <a:lnTo>
                  <a:pt x="336" y="3136"/>
                </a:lnTo>
                <a:lnTo>
                  <a:pt x="336" y="3144"/>
                </a:lnTo>
                <a:lnTo>
                  <a:pt x="334" y="3152"/>
                </a:lnTo>
                <a:lnTo>
                  <a:pt x="332" y="3156"/>
                </a:lnTo>
                <a:lnTo>
                  <a:pt x="334" y="3160"/>
                </a:lnTo>
                <a:lnTo>
                  <a:pt x="340" y="3162"/>
                </a:lnTo>
                <a:lnTo>
                  <a:pt x="350" y="3162"/>
                </a:lnTo>
                <a:lnTo>
                  <a:pt x="354" y="3162"/>
                </a:lnTo>
                <a:lnTo>
                  <a:pt x="356" y="3160"/>
                </a:lnTo>
                <a:lnTo>
                  <a:pt x="358" y="3156"/>
                </a:lnTo>
                <a:lnTo>
                  <a:pt x="358" y="3152"/>
                </a:lnTo>
                <a:lnTo>
                  <a:pt x="362" y="3126"/>
                </a:lnTo>
                <a:lnTo>
                  <a:pt x="366" y="3108"/>
                </a:lnTo>
                <a:lnTo>
                  <a:pt x="372" y="3092"/>
                </a:lnTo>
                <a:lnTo>
                  <a:pt x="380" y="3080"/>
                </a:lnTo>
                <a:lnTo>
                  <a:pt x="388" y="3070"/>
                </a:lnTo>
                <a:lnTo>
                  <a:pt x="402" y="3054"/>
                </a:lnTo>
                <a:lnTo>
                  <a:pt x="408" y="3044"/>
                </a:lnTo>
                <a:lnTo>
                  <a:pt x="410" y="3030"/>
                </a:lnTo>
                <a:lnTo>
                  <a:pt x="408" y="3014"/>
                </a:lnTo>
                <a:lnTo>
                  <a:pt x="406" y="3004"/>
                </a:lnTo>
                <a:lnTo>
                  <a:pt x="402" y="2994"/>
                </a:lnTo>
                <a:lnTo>
                  <a:pt x="380" y="2948"/>
                </a:lnTo>
                <a:lnTo>
                  <a:pt x="378" y="2944"/>
                </a:lnTo>
                <a:lnTo>
                  <a:pt x="374" y="2942"/>
                </a:lnTo>
                <a:lnTo>
                  <a:pt x="374" y="2940"/>
                </a:lnTo>
                <a:lnTo>
                  <a:pt x="356" y="2844"/>
                </a:lnTo>
                <a:lnTo>
                  <a:pt x="352" y="2812"/>
                </a:lnTo>
                <a:lnTo>
                  <a:pt x="348" y="2760"/>
                </a:lnTo>
                <a:lnTo>
                  <a:pt x="346" y="2698"/>
                </a:lnTo>
                <a:lnTo>
                  <a:pt x="348" y="2666"/>
                </a:lnTo>
                <a:lnTo>
                  <a:pt x="350" y="2636"/>
                </a:lnTo>
                <a:lnTo>
                  <a:pt x="352" y="2604"/>
                </a:lnTo>
                <a:lnTo>
                  <a:pt x="350" y="2570"/>
                </a:lnTo>
                <a:lnTo>
                  <a:pt x="348" y="2534"/>
                </a:lnTo>
                <a:lnTo>
                  <a:pt x="344" y="2496"/>
                </a:lnTo>
                <a:lnTo>
                  <a:pt x="332" y="2422"/>
                </a:lnTo>
                <a:lnTo>
                  <a:pt x="318" y="2360"/>
                </a:lnTo>
                <a:lnTo>
                  <a:pt x="308" y="2314"/>
                </a:lnTo>
                <a:lnTo>
                  <a:pt x="304" y="2286"/>
                </a:lnTo>
                <a:lnTo>
                  <a:pt x="304" y="2266"/>
                </a:lnTo>
                <a:lnTo>
                  <a:pt x="306" y="2252"/>
                </a:lnTo>
                <a:lnTo>
                  <a:pt x="312" y="2192"/>
                </a:lnTo>
                <a:lnTo>
                  <a:pt x="468" y="2192"/>
                </a:lnTo>
                <a:lnTo>
                  <a:pt x="478" y="2254"/>
                </a:lnTo>
                <a:lnTo>
                  <a:pt x="486" y="2296"/>
                </a:lnTo>
                <a:lnTo>
                  <a:pt x="498" y="2348"/>
                </a:lnTo>
                <a:lnTo>
                  <a:pt x="498" y="2366"/>
                </a:lnTo>
                <a:lnTo>
                  <a:pt x="498" y="2394"/>
                </a:lnTo>
                <a:lnTo>
                  <a:pt x="492" y="2470"/>
                </a:lnTo>
                <a:lnTo>
                  <a:pt x="490" y="2516"/>
                </a:lnTo>
                <a:lnTo>
                  <a:pt x="488" y="2566"/>
                </a:lnTo>
                <a:lnTo>
                  <a:pt x="490" y="2614"/>
                </a:lnTo>
                <a:lnTo>
                  <a:pt x="494" y="2662"/>
                </a:lnTo>
                <a:lnTo>
                  <a:pt x="500" y="2708"/>
                </a:lnTo>
                <a:lnTo>
                  <a:pt x="502" y="2746"/>
                </a:lnTo>
                <a:lnTo>
                  <a:pt x="502" y="2780"/>
                </a:lnTo>
                <a:lnTo>
                  <a:pt x="500" y="2808"/>
                </a:lnTo>
                <a:lnTo>
                  <a:pt x="498" y="2834"/>
                </a:lnTo>
                <a:lnTo>
                  <a:pt x="494" y="2854"/>
                </a:lnTo>
                <a:lnTo>
                  <a:pt x="484" y="2886"/>
                </a:lnTo>
                <a:lnTo>
                  <a:pt x="478" y="2908"/>
                </a:lnTo>
                <a:lnTo>
                  <a:pt x="476" y="2926"/>
                </a:lnTo>
                <a:lnTo>
                  <a:pt x="472" y="2950"/>
                </a:lnTo>
                <a:lnTo>
                  <a:pt x="468" y="2972"/>
                </a:lnTo>
                <a:lnTo>
                  <a:pt x="460" y="3004"/>
                </a:lnTo>
                <a:lnTo>
                  <a:pt x="448" y="3044"/>
                </a:lnTo>
                <a:lnTo>
                  <a:pt x="440" y="3068"/>
                </a:lnTo>
                <a:lnTo>
                  <a:pt x="436" y="3070"/>
                </a:lnTo>
                <a:lnTo>
                  <a:pt x="430" y="3076"/>
                </a:lnTo>
                <a:lnTo>
                  <a:pt x="428" y="3082"/>
                </a:lnTo>
                <a:lnTo>
                  <a:pt x="426" y="3090"/>
                </a:lnTo>
                <a:lnTo>
                  <a:pt x="422" y="3098"/>
                </a:lnTo>
                <a:lnTo>
                  <a:pt x="408" y="3118"/>
                </a:lnTo>
                <a:lnTo>
                  <a:pt x="400" y="3130"/>
                </a:lnTo>
                <a:lnTo>
                  <a:pt x="390" y="3148"/>
                </a:lnTo>
                <a:lnTo>
                  <a:pt x="382" y="3166"/>
                </a:lnTo>
                <a:lnTo>
                  <a:pt x="376" y="3180"/>
                </a:lnTo>
                <a:lnTo>
                  <a:pt x="376" y="3192"/>
                </a:lnTo>
                <a:lnTo>
                  <a:pt x="380" y="3200"/>
                </a:lnTo>
                <a:lnTo>
                  <a:pt x="386" y="3204"/>
                </a:lnTo>
                <a:lnTo>
                  <a:pt x="392" y="3206"/>
                </a:lnTo>
                <a:lnTo>
                  <a:pt x="406" y="3208"/>
                </a:lnTo>
                <a:lnTo>
                  <a:pt x="430" y="3210"/>
                </a:lnTo>
                <a:lnTo>
                  <a:pt x="456" y="3210"/>
                </a:lnTo>
                <a:lnTo>
                  <a:pt x="482" y="3210"/>
                </a:lnTo>
                <a:lnTo>
                  <a:pt x="504" y="3206"/>
                </a:lnTo>
                <a:lnTo>
                  <a:pt x="528" y="3200"/>
                </a:lnTo>
                <a:lnTo>
                  <a:pt x="548" y="3194"/>
                </a:lnTo>
                <a:lnTo>
                  <a:pt x="554" y="3190"/>
                </a:lnTo>
                <a:lnTo>
                  <a:pt x="558" y="3186"/>
                </a:lnTo>
                <a:lnTo>
                  <a:pt x="564" y="3178"/>
                </a:lnTo>
                <a:lnTo>
                  <a:pt x="566" y="3170"/>
                </a:lnTo>
                <a:lnTo>
                  <a:pt x="566" y="3160"/>
                </a:lnTo>
                <a:lnTo>
                  <a:pt x="572" y="3158"/>
                </a:lnTo>
                <a:lnTo>
                  <a:pt x="574" y="3154"/>
                </a:lnTo>
                <a:lnTo>
                  <a:pt x="574" y="3144"/>
                </a:lnTo>
                <a:lnTo>
                  <a:pt x="574" y="3114"/>
                </a:lnTo>
                <a:lnTo>
                  <a:pt x="582" y="3094"/>
                </a:lnTo>
                <a:lnTo>
                  <a:pt x="590" y="3076"/>
                </a:lnTo>
                <a:lnTo>
                  <a:pt x="596" y="3068"/>
                </a:lnTo>
                <a:lnTo>
                  <a:pt x="602" y="3062"/>
                </a:lnTo>
                <a:lnTo>
                  <a:pt x="608" y="3054"/>
                </a:lnTo>
                <a:lnTo>
                  <a:pt x="612" y="3046"/>
                </a:lnTo>
                <a:lnTo>
                  <a:pt x="614" y="3036"/>
                </a:lnTo>
                <a:lnTo>
                  <a:pt x="616" y="3026"/>
                </a:lnTo>
                <a:lnTo>
                  <a:pt x="616" y="3004"/>
                </a:lnTo>
                <a:lnTo>
                  <a:pt x="612" y="2988"/>
                </a:lnTo>
                <a:lnTo>
                  <a:pt x="608" y="2974"/>
                </a:lnTo>
                <a:lnTo>
                  <a:pt x="606" y="2964"/>
                </a:lnTo>
                <a:lnTo>
                  <a:pt x="606" y="2952"/>
                </a:lnTo>
                <a:lnTo>
                  <a:pt x="602" y="2952"/>
                </a:lnTo>
                <a:lnTo>
                  <a:pt x="602" y="2946"/>
                </a:lnTo>
                <a:lnTo>
                  <a:pt x="600" y="2924"/>
                </a:lnTo>
                <a:lnTo>
                  <a:pt x="602" y="2896"/>
                </a:lnTo>
                <a:lnTo>
                  <a:pt x="608" y="2854"/>
                </a:lnTo>
                <a:lnTo>
                  <a:pt x="622" y="2794"/>
                </a:lnTo>
                <a:lnTo>
                  <a:pt x="636" y="2738"/>
                </a:lnTo>
                <a:lnTo>
                  <a:pt x="648" y="2680"/>
                </a:lnTo>
                <a:lnTo>
                  <a:pt x="658" y="2624"/>
                </a:lnTo>
                <a:lnTo>
                  <a:pt x="666" y="2568"/>
                </a:lnTo>
                <a:lnTo>
                  <a:pt x="672" y="2512"/>
                </a:lnTo>
                <a:lnTo>
                  <a:pt x="676" y="2460"/>
                </a:lnTo>
                <a:lnTo>
                  <a:pt x="678" y="2412"/>
                </a:lnTo>
                <a:lnTo>
                  <a:pt x="676" y="2368"/>
                </a:lnTo>
                <a:lnTo>
                  <a:pt x="672" y="2306"/>
                </a:lnTo>
                <a:lnTo>
                  <a:pt x="666" y="2254"/>
                </a:lnTo>
                <a:lnTo>
                  <a:pt x="658" y="2214"/>
                </a:lnTo>
                <a:lnTo>
                  <a:pt x="652" y="2186"/>
                </a:lnTo>
                <a:lnTo>
                  <a:pt x="718" y="2178"/>
                </a:lnTo>
                <a:lnTo>
                  <a:pt x="722" y="2176"/>
                </a:lnTo>
                <a:lnTo>
                  <a:pt x="724" y="2174"/>
                </a:lnTo>
                <a:lnTo>
                  <a:pt x="726" y="2170"/>
                </a:lnTo>
                <a:lnTo>
                  <a:pt x="726" y="2006"/>
                </a:lnTo>
                <a:lnTo>
                  <a:pt x="728" y="1874"/>
                </a:lnTo>
                <a:lnTo>
                  <a:pt x="726" y="1774"/>
                </a:lnTo>
                <a:lnTo>
                  <a:pt x="722" y="1696"/>
                </a:lnTo>
                <a:lnTo>
                  <a:pt x="722" y="1614"/>
                </a:lnTo>
                <a:lnTo>
                  <a:pt x="722" y="1500"/>
                </a:lnTo>
                <a:lnTo>
                  <a:pt x="718" y="1462"/>
                </a:lnTo>
                <a:lnTo>
                  <a:pt x="716" y="1448"/>
                </a:lnTo>
                <a:lnTo>
                  <a:pt x="724" y="1446"/>
                </a:lnTo>
                <a:lnTo>
                  <a:pt x="742" y="1442"/>
                </a:lnTo>
                <a:lnTo>
                  <a:pt x="750" y="1438"/>
                </a:lnTo>
                <a:lnTo>
                  <a:pt x="758" y="1434"/>
                </a:lnTo>
                <a:lnTo>
                  <a:pt x="764" y="1430"/>
                </a:lnTo>
                <a:lnTo>
                  <a:pt x="764" y="1426"/>
                </a:lnTo>
                <a:lnTo>
                  <a:pt x="712" y="1182"/>
                </a:lnTo>
                <a:lnTo>
                  <a:pt x="702" y="1124"/>
                </a:lnTo>
                <a:lnTo>
                  <a:pt x="696" y="1084"/>
                </a:lnTo>
                <a:lnTo>
                  <a:pt x="694" y="1054"/>
                </a:lnTo>
                <a:lnTo>
                  <a:pt x="692" y="1032"/>
                </a:lnTo>
                <a:lnTo>
                  <a:pt x="692" y="1010"/>
                </a:lnTo>
                <a:lnTo>
                  <a:pt x="694" y="990"/>
                </a:lnTo>
                <a:lnTo>
                  <a:pt x="704" y="986"/>
                </a:lnTo>
                <a:lnTo>
                  <a:pt x="712" y="978"/>
                </a:lnTo>
                <a:lnTo>
                  <a:pt x="716" y="974"/>
                </a:lnTo>
                <a:lnTo>
                  <a:pt x="720" y="968"/>
                </a:lnTo>
                <a:lnTo>
                  <a:pt x="730" y="942"/>
                </a:lnTo>
                <a:lnTo>
                  <a:pt x="746" y="902"/>
                </a:lnTo>
                <a:lnTo>
                  <a:pt x="760" y="860"/>
                </a:lnTo>
                <a:lnTo>
                  <a:pt x="764" y="840"/>
                </a:lnTo>
                <a:lnTo>
                  <a:pt x="766" y="826"/>
                </a:lnTo>
                <a:lnTo>
                  <a:pt x="770" y="766"/>
                </a:lnTo>
                <a:lnTo>
                  <a:pt x="772" y="738"/>
                </a:lnTo>
                <a:lnTo>
                  <a:pt x="776" y="722"/>
                </a:lnTo>
                <a:lnTo>
                  <a:pt x="782" y="710"/>
                </a:lnTo>
                <a:lnTo>
                  <a:pt x="784" y="704"/>
                </a:lnTo>
                <a:lnTo>
                  <a:pt x="786" y="698"/>
                </a:lnTo>
                <a:lnTo>
                  <a:pt x="786" y="688"/>
                </a:lnTo>
                <a:lnTo>
                  <a:pt x="788" y="674"/>
                </a:lnTo>
                <a:lnTo>
                  <a:pt x="792" y="658"/>
                </a:lnTo>
                <a:lnTo>
                  <a:pt x="800" y="652"/>
                </a:lnTo>
                <a:lnTo>
                  <a:pt x="804" y="646"/>
                </a:lnTo>
                <a:lnTo>
                  <a:pt x="808" y="640"/>
                </a:lnTo>
                <a:lnTo>
                  <a:pt x="808" y="634"/>
                </a:lnTo>
                <a:lnTo>
                  <a:pt x="806" y="628"/>
                </a:lnTo>
                <a:lnTo>
                  <a:pt x="804" y="622"/>
                </a:lnTo>
                <a:lnTo>
                  <a:pt x="804" y="618"/>
                </a:lnTo>
                <a:lnTo>
                  <a:pt x="804" y="604"/>
                </a:lnTo>
                <a:lnTo>
                  <a:pt x="802" y="578"/>
                </a:lnTo>
                <a:lnTo>
                  <a:pt x="798" y="550"/>
                </a:lnTo>
                <a:lnTo>
                  <a:pt x="794" y="540"/>
                </a:lnTo>
                <a:lnTo>
                  <a:pt x="790" y="532"/>
                </a:lnTo>
                <a:lnTo>
                  <a:pt x="776" y="522"/>
                </a:lnTo>
                <a:lnTo>
                  <a:pt x="758" y="510"/>
                </a:lnTo>
                <a:lnTo>
                  <a:pt x="736" y="502"/>
                </a:lnTo>
                <a:lnTo>
                  <a:pt x="726" y="498"/>
                </a:lnTo>
                <a:lnTo>
                  <a:pt x="714" y="496"/>
                </a:lnTo>
                <a:lnTo>
                  <a:pt x="672" y="494"/>
                </a:lnTo>
                <a:lnTo>
                  <a:pt x="648" y="490"/>
                </a:lnTo>
                <a:lnTo>
                  <a:pt x="634" y="486"/>
                </a:lnTo>
                <a:lnTo>
                  <a:pt x="624" y="482"/>
                </a:lnTo>
                <a:lnTo>
                  <a:pt x="616" y="476"/>
                </a:lnTo>
                <a:lnTo>
                  <a:pt x="620" y="476"/>
                </a:lnTo>
                <a:lnTo>
                  <a:pt x="628" y="478"/>
                </a:lnTo>
                <a:lnTo>
                  <a:pt x="634" y="476"/>
                </a:lnTo>
                <a:lnTo>
                  <a:pt x="638" y="474"/>
                </a:lnTo>
                <a:lnTo>
                  <a:pt x="638" y="472"/>
                </a:lnTo>
                <a:lnTo>
                  <a:pt x="636" y="472"/>
                </a:lnTo>
                <a:lnTo>
                  <a:pt x="634" y="474"/>
                </a:lnTo>
                <a:lnTo>
                  <a:pt x="630" y="474"/>
                </a:lnTo>
                <a:lnTo>
                  <a:pt x="624" y="474"/>
                </a:lnTo>
                <a:lnTo>
                  <a:pt x="620" y="472"/>
                </a:lnTo>
                <a:lnTo>
                  <a:pt x="618" y="470"/>
                </a:lnTo>
                <a:lnTo>
                  <a:pt x="616" y="464"/>
                </a:lnTo>
                <a:lnTo>
                  <a:pt x="614" y="456"/>
                </a:lnTo>
                <a:lnTo>
                  <a:pt x="614" y="446"/>
                </a:lnTo>
                <a:lnTo>
                  <a:pt x="610" y="438"/>
                </a:lnTo>
                <a:lnTo>
                  <a:pt x="606" y="430"/>
                </a:lnTo>
                <a:lnTo>
                  <a:pt x="598" y="424"/>
                </a:lnTo>
                <a:lnTo>
                  <a:pt x="590" y="416"/>
                </a:lnTo>
                <a:lnTo>
                  <a:pt x="580" y="410"/>
                </a:lnTo>
                <a:lnTo>
                  <a:pt x="570" y="408"/>
                </a:lnTo>
                <a:lnTo>
                  <a:pt x="556" y="408"/>
                </a:lnTo>
                <a:lnTo>
                  <a:pt x="554" y="404"/>
                </a:lnTo>
                <a:lnTo>
                  <a:pt x="554" y="402"/>
                </a:lnTo>
                <a:lnTo>
                  <a:pt x="554" y="400"/>
                </a:lnTo>
                <a:lnTo>
                  <a:pt x="552" y="398"/>
                </a:lnTo>
                <a:lnTo>
                  <a:pt x="550" y="396"/>
                </a:lnTo>
                <a:lnTo>
                  <a:pt x="550" y="392"/>
                </a:lnTo>
                <a:lnTo>
                  <a:pt x="556" y="388"/>
                </a:lnTo>
                <a:lnTo>
                  <a:pt x="562" y="386"/>
                </a:lnTo>
                <a:lnTo>
                  <a:pt x="568" y="386"/>
                </a:lnTo>
                <a:lnTo>
                  <a:pt x="574" y="384"/>
                </a:lnTo>
                <a:lnTo>
                  <a:pt x="580" y="384"/>
                </a:lnTo>
                <a:lnTo>
                  <a:pt x="584" y="380"/>
                </a:lnTo>
                <a:lnTo>
                  <a:pt x="582" y="378"/>
                </a:lnTo>
                <a:lnTo>
                  <a:pt x="570" y="368"/>
                </a:lnTo>
                <a:lnTo>
                  <a:pt x="556" y="358"/>
                </a:lnTo>
                <a:lnTo>
                  <a:pt x="562" y="346"/>
                </a:lnTo>
                <a:lnTo>
                  <a:pt x="566" y="332"/>
                </a:lnTo>
                <a:lnTo>
                  <a:pt x="568" y="328"/>
                </a:lnTo>
                <a:lnTo>
                  <a:pt x="584" y="298"/>
                </a:lnTo>
                <a:lnTo>
                  <a:pt x="590" y="296"/>
                </a:lnTo>
                <a:lnTo>
                  <a:pt x="596" y="292"/>
                </a:lnTo>
                <a:lnTo>
                  <a:pt x="602" y="282"/>
                </a:lnTo>
                <a:lnTo>
                  <a:pt x="606" y="270"/>
                </a:lnTo>
                <a:lnTo>
                  <a:pt x="610" y="254"/>
                </a:lnTo>
                <a:lnTo>
                  <a:pt x="614" y="240"/>
                </a:lnTo>
                <a:lnTo>
                  <a:pt x="616" y="222"/>
                </a:lnTo>
                <a:lnTo>
                  <a:pt x="620" y="212"/>
                </a:lnTo>
                <a:lnTo>
                  <a:pt x="624" y="198"/>
                </a:lnTo>
                <a:lnTo>
                  <a:pt x="626" y="182"/>
                </a:lnTo>
                <a:lnTo>
                  <a:pt x="626" y="168"/>
                </a:lnTo>
                <a:lnTo>
                  <a:pt x="624" y="154"/>
                </a:lnTo>
                <a:lnTo>
                  <a:pt x="620" y="142"/>
                </a:lnTo>
                <a:lnTo>
                  <a:pt x="610" y="118"/>
                </a:lnTo>
                <a:lnTo>
                  <a:pt x="600" y="102"/>
                </a:lnTo>
                <a:lnTo>
                  <a:pt x="596" y="96"/>
                </a:lnTo>
                <a:lnTo>
                  <a:pt x="590" y="88"/>
                </a:lnTo>
                <a:lnTo>
                  <a:pt x="578" y="68"/>
                </a:lnTo>
                <a:lnTo>
                  <a:pt x="560" y="44"/>
                </a:lnTo>
                <a:lnTo>
                  <a:pt x="550" y="32"/>
                </a:lnTo>
                <a:lnTo>
                  <a:pt x="538" y="22"/>
                </a:lnTo>
                <a:lnTo>
                  <a:pt x="528" y="14"/>
                </a:lnTo>
                <a:lnTo>
                  <a:pt x="516" y="8"/>
                </a:lnTo>
                <a:lnTo>
                  <a:pt x="498" y="2"/>
                </a:lnTo>
                <a:lnTo>
                  <a:pt x="486" y="0"/>
                </a:lnTo>
                <a:lnTo>
                  <a:pt x="482" y="0"/>
                </a:lnTo>
                <a:lnTo>
                  <a:pt x="464" y="0"/>
                </a:lnTo>
                <a:lnTo>
                  <a:pt x="462" y="0"/>
                </a:lnTo>
                <a:lnTo>
                  <a:pt x="442" y="2"/>
                </a:lnTo>
                <a:lnTo>
                  <a:pt x="430" y="2"/>
                </a:lnTo>
                <a:close/>
              </a:path>
            </a:pathLst>
          </a:custGeom>
          <a:solidFill>
            <a:schemeClr val="bg1">
              <a:alpha val="5294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0181" name="Freeform 32"/>
          <p:cNvSpPr>
            <a:spLocks noEditPoints="1"/>
          </p:cNvSpPr>
          <p:nvPr/>
        </p:nvSpPr>
        <p:spPr bwMode="auto">
          <a:xfrm flipH="1">
            <a:off x="795338" y="1746250"/>
            <a:ext cx="95250" cy="406400"/>
          </a:xfrm>
          <a:custGeom>
            <a:avLst/>
            <a:gdLst>
              <a:gd name="T0" fmla="*/ 0 w 734"/>
              <a:gd name="T1" fmla="*/ 0 h 3116"/>
              <a:gd name="T2" fmla="*/ 0 w 734"/>
              <a:gd name="T3" fmla="*/ 0 h 3116"/>
              <a:gd name="T4" fmla="*/ 0 w 734"/>
              <a:gd name="T5" fmla="*/ 0 h 3116"/>
              <a:gd name="T6" fmla="*/ 0 w 734"/>
              <a:gd name="T7" fmla="*/ 0 h 3116"/>
              <a:gd name="T8" fmla="*/ 0 w 734"/>
              <a:gd name="T9" fmla="*/ 0 h 3116"/>
              <a:gd name="T10" fmla="*/ 0 w 734"/>
              <a:gd name="T11" fmla="*/ 0 h 3116"/>
              <a:gd name="T12" fmla="*/ 0 w 734"/>
              <a:gd name="T13" fmla="*/ 0 h 3116"/>
              <a:gd name="T14" fmla="*/ 0 w 734"/>
              <a:gd name="T15" fmla="*/ 0 h 3116"/>
              <a:gd name="T16" fmla="*/ 0 w 734"/>
              <a:gd name="T17" fmla="*/ 0 h 3116"/>
              <a:gd name="T18" fmla="*/ 0 w 734"/>
              <a:gd name="T19" fmla="*/ 0 h 3116"/>
              <a:gd name="T20" fmla="*/ 0 w 734"/>
              <a:gd name="T21" fmla="*/ 0 h 3116"/>
              <a:gd name="T22" fmla="*/ 0 w 734"/>
              <a:gd name="T23" fmla="*/ 0 h 3116"/>
              <a:gd name="T24" fmla="*/ 0 w 734"/>
              <a:gd name="T25" fmla="*/ 0 h 3116"/>
              <a:gd name="T26" fmla="*/ 0 w 734"/>
              <a:gd name="T27" fmla="*/ 0 h 3116"/>
              <a:gd name="T28" fmla="*/ 0 w 734"/>
              <a:gd name="T29" fmla="*/ 0 h 3116"/>
              <a:gd name="T30" fmla="*/ 0 w 734"/>
              <a:gd name="T31" fmla="*/ 0 h 3116"/>
              <a:gd name="T32" fmla="*/ 0 w 734"/>
              <a:gd name="T33" fmla="*/ 0 h 3116"/>
              <a:gd name="T34" fmla="*/ 0 w 734"/>
              <a:gd name="T35" fmla="*/ 0 h 3116"/>
              <a:gd name="T36" fmla="*/ 0 w 734"/>
              <a:gd name="T37" fmla="*/ 0 h 3116"/>
              <a:gd name="T38" fmla="*/ 0 w 734"/>
              <a:gd name="T39" fmla="*/ 0 h 3116"/>
              <a:gd name="T40" fmla="*/ 0 w 734"/>
              <a:gd name="T41" fmla="*/ 0 h 3116"/>
              <a:gd name="T42" fmla="*/ 0 w 734"/>
              <a:gd name="T43" fmla="*/ 0 h 3116"/>
              <a:gd name="T44" fmla="*/ 0 w 734"/>
              <a:gd name="T45" fmla="*/ 0 h 3116"/>
              <a:gd name="T46" fmla="*/ 0 w 734"/>
              <a:gd name="T47" fmla="*/ 0 h 3116"/>
              <a:gd name="T48" fmla="*/ 0 w 734"/>
              <a:gd name="T49" fmla="*/ 0 h 3116"/>
              <a:gd name="T50" fmla="*/ 0 w 734"/>
              <a:gd name="T51" fmla="*/ 0 h 3116"/>
              <a:gd name="T52" fmla="*/ 0 w 734"/>
              <a:gd name="T53" fmla="*/ 0 h 3116"/>
              <a:gd name="T54" fmla="*/ 0 w 734"/>
              <a:gd name="T55" fmla="*/ 0 h 3116"/>
              <a:gd name="T56" fmla="*/ 0 w 734"/>
              <a:gd name="T57" fmla="*/ 0 h 3116"/>
              <a:gd name="T58" fmla="*/ 0 w 734"/>
              <a:gd name="T59" fmla="*/ 0 h 3116"/>
              <a:gd name="T60" fmla="*/ 0 w 734"/>
              <a:gd name="T61" fmla="*/ 0 h 3116"/>
              <a:gd name="T62" fmla="*/ 0 w 734"/>
              <a:gd name="T63" fmla="*/ 0 h 3116"/>
              <a:gd name="T64" fmla="*/ 0 w 734"/>
              <a:gd name="T65" fmla="*/ 0 h 3116"/>
              <a:gd name="T66" fmla="*/ 0 w 734"/>
              <a:gd name="T67" fmla="*/ 0 h 3116"/>
              <a:gd name="T68" fmla="*/ 0 w 734"/>
              <a:gd name="T69" fmla="*/ 0 h 3116"/>
              <a:gd name="T70" fmla="*/ 0 w 734"/>
              <a:gd name="T71" fmla="*/ 0 h 3116"/>
              <a:gd name="T72" fmla="*/ 0 w 734"/>
              <a:gd name="T73" fmla="*/ 0 h 3116"/>
              <a:gd name="T74" fmla="*/ 0 w 734"/>
              <a:gd name="T75" fmla="*/ 0 h 3116"/>
              <a:gd name="T76" fmla="*/ 0 w 734"/>
              <a:gd name="T77" fmla="*/ 0 h 3116"/>
              <a:gd name="T78" fmla="*/ 0 w 734"/>
              <a:gd name="T79" fmla="*/ 0 h 3116"/>
              <a:gd name="T80" fmla="*/ 0 w 734"/>
              <a:gd name="T81" fmla="*/ 0 h 3116"/>
              <a:gd name="T82" fmla="*/ 0 w 734"/>
              <a:gd name="T83" fmla="*/ 0 h 3116"/>
              <a:gd name="T84" fmla="*/ 0 w 734"/>
              <a:gd name="T85" fmla="*/ 0 h 3116"/>
              <a:gd name="T86" fmla="*/ 0 w 734"/>
              <a:gd name="T87" fmla="*/ 0 h 3116"/>
              <a:gd name="T88" fmla="*/ 0 w 734"/>
              <a:gd name="T89" fmla="*/ 0 h 3116"/>
              <a:gd name="T90" fmla="*/ 0 w 734"/>
              <a:gd name="T91" fmla="*/ 0 h 3116"/>
              <a:gd name="T92" fmla="*/ 0 w 734"/>
              <a:gd name="T93" fmla="*/ 0 h 3116"/>
              <a:gd name="T94" fmla="*/ 0 w 734"/>
              <a:gd name="T95" fmla="*/ 0 h 3116"/>
              <a:gd name="T96" fmla="*/ 0 w 734"/>
              <a:gd name="T97" fmla="*/ 0 h 3116"/>
              <a:gd name="T98" fmla="*/ 0 w 734"/>
              <a:gd name="T99" fmla="*/ 0 h 3116"/>
              <a:gd name="T100" fmla="*/ 0 w 734"/>
              <a:gd name="T101" fmla="*/ 0 h 3116"/>
              <a:gd name="T102" fmla="*/ 0 w 734"/>
              <a:gd name="T103" fmla="*/ 0 h 3116"/>
              <a:gd name="T104" fmla="*/ 0 w 734"/>
              <a:gd name="T105" fmla="*/ 0 h 3116"/>
              <a:gd name="T106" fmla="*/ 0 w 734"/>
              <a:gd name="T107" fmla="*/ 0 h 3116"/>
              <a:gd name="T108" fmla="*/ 0 w 734"/>
              <a:gd name="T109" fmla="*/ 0 h 3116"/>
              <a:gd name="T110" fmla="*/ 0 w 734"/>
              <a:gd name="T111" fmla="*/ 0 h 3116"/>
              <a:gd name="T112" fmla="*/ 0 w 734"/>
              <a:gd name="T113" fmla="*/ 0 h 3116"/>
              <a:gd name="T114" fmla="*/ 0 w 734"/>
              <a:gd name="T115" fmla="*/ 0 h 3116"/>
              <a:gd name="T116" fmla="*/ 0 w 734"/>
              <a:gd name="T117" fmla="*/ 0 h 3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34"/>
              <a:gd name="T178" fmla="*/ 0 h 3116"/>
              <a:gd name="T179" fmla="*/ 734 w 734"/>
              <a:gd name="T180" fmla="*/ 3116 h 3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34" h="3116">
                <a:moveTo>
                  <a:pt x="224" y="2826"/>
                </a:moveTo>
                <a:lnTo>
                  <a:pt x="224" y="2826"/>
                </a:lnTo>
                <a:lnTo>
                  <a:pt x="226" y="2834"/>
                </a:lnTo>
                <a:lnTo>
                  <a:pt x="226" y="2840"/>
                </a:lnTo>
                <a:lnTo>
                  <a:pt x="222" y="2852"/>
                </a:lnTo>
                <a:lnTo>
                  <a:pt x="210" y="2878"/>
                </a:lnTo>
                <a:lnTo>
                  <a:pt x="204" y="2898"/>
                </a:lnTo>
                <a:lnTo>
                  <a:pt x="200" y="2906"/>
                </a:lnTo>
                <a:lnTo>
                  <a:pt x="194" y="2912"/>
                </a:lnTo>
                <a:lnTo>
                  <a:pt x="206" y="2866"/>
                </a:lnTo>
                <a:lnTo>
                  <a:pt x="214" y="2846"/>
                </a:lnTo>
                <a:lnTo>
                  <a:pt x="218" y="2836"/>
                </a:lnTo>
                <a:lnTo>
                  <a:pt x="224" y="2826"/>
                </a:lnTo>
                <a:close/>
                <a:moveTo>
                  <a:pt x="308" y="2684"/>
                </a:moveTo>
                <a:lnTo>
                  <a:pt x="308" y="2684"/>
                </a:lnTo>
                <a:lnTo>
                  <a:pt x="310" y="2644"/>
                </a:lnTo>
                <a:lnTo>
                  <a:pt x="314" y="2626"/>
                </a:lnTo>
                <a:lnTo>
                  <a:pt x="316" y="2612"/>
                </a:lnTo>
                <a:lnTo>
                  <a:pt x="320" y="2654"/>
                </a:lnTo>
                <a:lnTo>
                  <a:pt x="322" y="2698"/>
                </a:lnTo>
                <a:lnTo>
                  <a:pt x="322" y="2788"/>
                </a:lnTo>
                <a:lnTo>
                  <a:pt x="312" y="2780"/>
                </a:lnTo>
                <a:lnTo>
                  <a:pt x="306" y="2770"/>
                </a:lnTo>
                <a:lnTo>
                  <a:pt x="304" y="2758"/>
                </a:lnTo>
                <a:lnTo>
                  <a:pt x="302" y="2746"/>
                </a:lnTo>
                <a:lnTo>
                  <a:pt x="304" y="2716"/>
                </a:lnTo>
                <a:lnTo>
                  <a:pt x="308" y="2684"/>
                </a:lnTo>
                <a:close/>
                <a:moveTo>
                  <a:pt x="348" y="2030"/>
                </a:moveTo>
                <a:lnTo>
                  <a:pt x="348" y="2030"/>
                </a:lnTo>
                <a:lnTo>
                  <a:pt x="354" y="2030"/>
                </a:lnTo>
                <a:lnTo>
                  <a:pt x="360" y="2030"/>
                </a:lnTo>
                <a:lnTo>
                  <a:pt x="360" y="2064"/>
                </a:lnTo>
                <a:lnTo>
                  <a:pt x="360" y="2096"/>
                </a:lnTo>
                <a:lnTo>
                  <a:pt x="362" y="2114"/>
                </a:lnTo>
                <a:lnTo>
                  <a:pt x="364" y="2122"/>
                </a:lnTo>
                <a:lnTo>
                  <a:pt x="364" y="2130"/>
                </a:lnTo>
                <a:lnTo>
                  <a:pt x="362" y="2138"/>
                </a:lnTo>
                <a:lnTo>
                  <a:pt x="356" y="2146"/>
                </a:lnTo>
                <a:lnTo>
                  <a:pt x="346" y="2162"/>
                </a:lnTo>
                <a:lnTo>
                  <a:pt x="336" y="2180"/>
                </a:lnTo>
                <a:lnTo>
                  <a:pt x="324" y="2196"/>
                </a:lnTo>
                <a:lnTo>
                  <a:pt x="320" y="2176"/>
                </a:lnTo>
                <a:lnTo>
                  <a:pt x="320" y="2156"/>
                </a:lnTo>
                <a:lnTo>
                  <a:pt x="324" y="2136"/>
                </a:lnTo>
                <a:lnTo>
                  <a:pt x="328" y="2118"/>
                </a:lnTo>
                <a:lnTo>
                  <a:pt x="332" y="2098"/>
                </a:lnTo>
                <a:lnTo>
                  <a:pt x="336" y="2076"/>
                </a:lnTo>
                <a:lnTo>
                  <a:pt x="338" y="2054"/>
                </a:lnTo>
                <a:lnTo>
                  <a:pt x="338" y="2030"/>
                </a:lnTo>
                <a:lnTo>
                  <a:pt x="340" y="2032"/>
                </a:lnTo>
                <a:lnTo>
                  <a:pt x="348" y="2030"/>
                </a:lnTo>
                <a:close/>
                <a:moveTo>
                  <a:pt x="314" y="14"/>
                </a:moveTo>
                <a:lnTo>
                  <a:pt x="314" y="14"/>
                </a:lnTo>
                <a:lnTo>
                  <a:pt x="300" y="24"/>
                </a:lnTo>
                <a:lnTo>
                  <a:pt x="290" y="36"/>
                </a:lnTo>
                <a:lnTo>
                  <a:pt x="280" y="46"/>
                </a:lnTo>
                <a:lnTo>
                  <a:pt x="270" y="60"/>
                </a:lnTo>
                <a:lnTo>
                  <a:pt x="252" y="88"/>
                </a:lnTo>
                <a:lnTo>
                  <a:pt x="238" y="118"/>
                </a:lnTo>
                <a:lnTo>
                  <a:pt x="226" y="150"/>
                </a:lnTo>
                <a:lnTo>
                  <a:pt x="216" y="186"/>
                </a:lnTo>
                <a:lnTo>
                  <a:pt x="200" y="260"/>
                </a:lnTo>
                <a:lnTo>
                  <a:pt x="190" y="308"/>
                </a:lnTo>
                <a:lnTo>
                  <a:pt x="180" y="356"/>
                </a:lnTo>
                <a:lnTo>
                  <a:pt x="174" y="404"/>
                </a:lnTo>
                <a:lnTo>
                  <a:pt x="170" y="452"/>
                </a:lnTo>
                <a:lnTo>
                  <a:pt x="156" y="452"/>
                </a:lnTo>
                <a:lnTo>
                  <a:pt x="144" y="454"/>
                </a:lnTo>
                <a:lnTo>
                  <a:pt x="124" y="460"/>
                </a:lnTo>
                <a:lnTo>
                  <a:pt x="104" y="468"/>
                </a:lnTo>
                <a:lnTo>
                  <a:pt x="84" y="472"/>
                </a:lnTo>
                <a:lnTo>
                  <a:pt x="58" y="514"/>
                </a:lnTo>
                <a:lnTo>
                  <a:pt x="44" y="536"/>
                </a:lnTo>
                <a:lnTo>
                  <a:pt x="38" y="548"/>
                </a:lnTo>
                <a:lnTo>
                  <a:pt x="34" y="556"/>
                </a:lnTo>
                <a:lnTo>
                  <a:pt x="34" y="574"/>
                </a:lnTo>
                <a:lnTo>
                  <a:pt x="34" y="596"/>
                </a:lnTo>
                <a:lnTo>
                  <a:pt x="36" y="618"/>
                </a:lnTo>
                <a:lnTo>
                  <a:pt x="36" y="640"/>
                </a:lnTo>
                <a:lnTo>
                  <a:pt x="32" y="676"/>
                </a:lnTo>
                <a:lnTo>
                  <a:pt x="24" y="712"/>
                </a:lnTo>
                <a:lnTo>
                  <a:pt x="16" y="750"/>
                </a:lnTo>
                <a:lnTo>
                  <a:pt x="10" y="786"/>
                </a:lnTo>
                <a:lnTo>
                  <a:pt x="8" y="814"/>
                </a:lnTo>
                <a:lnTo>
                  <a:pt x="6" y="846"/>
                </a:lnTo>
                <a:lnTo>
                  <a:pt x="2" y="878"/>
                </a:lnTo>
                <a:lnTo>
                  <a:pt x="0" y="894"/>
                </a:lnTo>
                <a:lnTo>
                  <a:pt x="2" y="908"/>
                </a:lnTo>
                <a:lnTo>
                  <a:pt x="4" y="916"/>
                </a:lnTo>
                <a:lnTo>
                  <a:pt x="8" y="924"/>
                </a:lnTo>
                <a:lnTo>
                  <a:pt x="20" y="944"/>
                </a:lnTo>
                <a:lnTo>
                  <a:pt x="32" y="962"/>
                </a:lnTo>
                <a:lnTo>
                  <a:pt x="42" y="976"/>
                </a:lnTo>
                <a:lnTo>
                  <a:pt x="56" y="988"/>
                </a:lnTo>
                <a:lnTo>
                  <a:pt x="72" y="1000"/>
                </a:lnTo>
                <a:lnTo>
                  <a:pt x="118" y="1032"/>
                </a:lnTo>
                <a:lnTo>
                  <a:pt x="166" y="1064"/>
                </a:lnTo>
                <a:lnTo>
                  <a:pt x="160" y="1094"/>
                </a:lnTo>
                <a:lnTo>
                  <a:pt x="154" y="1122"/>
                </a:lnTo>
                <a:lnTo>
                  <a:pt x="146" y="1148"/>
                </a:lnTo>
                <a:lnTo>
                  <a:pt x="136" y="1174"/>
                </a:lnTo>
                <a:lnTo>
                  <a:pt x="116" y="1226"/>
                </a:lnTo>
                <a:lnTo>
                  <a:pt x="96" y="1280"/>
                </a:lnTo>
                <a:lnTo>
                  <a:pt x="82" y="1336"/>
                </a:lnTo>
                <a:lnTo>
                  <a:pt x="70" y="1394"/>
                </a:lnTo>
                <a:lnTo>
                  <a:pt x="62" y="1456"/>
                </a:lnTo>
                <a:lnTo>
                  <a:pt x="56" y="1526"/>
                </a:lnTo>
                <a:lnTo>
                  <a:pt x="70" y="1536"/>
                </a:lnTo>
                <a:lnTo>
                  <a:pt x="84" y="1546"/>
                </a:lnTo>
                <a:lnTo>
                  <a:pt x="80" y="1660"/>
                </a:lnTo>
                <a:lnTo>
                  <a:pt x="80" y="1776"/>
                </a:lnTo>
                <a:lnTo>
                  <a:pt x="78" y="1890"/>
                </a:lnTo>
                <a:lnTo>
                  <a:pt x="76" y="2000"/>
                </a:lnTo>
                <a:lnTo>
                  <a:pt x="98" y="2008"/>
                </a:lnTo>
                <a:lnTo>
                  <a:pt x="122" y="2016"/>
                </a:lnTo>
                <a:lnTo>
                  <a:pt x="170" y="2026"/>
                </a:lnTo>
                <a:lnTo>
                  <a:pt x="178" y="2056"/>
                </a:lnTo>
                <a:lnTo>
                  <a:pt x="184" y="2084"/>
                </a:lnTo>
                <a:lnTo>
                  <a:pt x="190" y="2112"/>
                </a:lnTo>
                <a:lnTo>
                  <a:pt x="192" y="2128"/>
                </a:lnTo>
                <a:lnTo>
                  <a:pt x="192" y="2144"/>
                </a:lnTo>
                <a:lnTo>
                  <a:pt x="188" y="2162"/>
                </a:lnTo>
                <a:lnTo>
                  <a:pt x="184" y="2178"/>
                </a:lnTo>
                <a:lnTo>
                  <a:pt x="178" y="2196"/>
                </a:lnTo>
                <a:lnTo>
                  <a:pt x="172" y="2214"/>
                </a:lnTo>
                <a:lnTo>
                  <a:pt x="168" y="2238"/>
                </a:lnTo>
                <a:lnTo>
                  <a:pt x="166" y="2262"/>
                </a:lnTo>
                <a:lnTo>
                  <a:pt x="164" y="2312"/>
                </a:lnTo>
                <a:lnTo>
                  <a:pt x="166" y="2362"/>
                </a:lnTo>
                <a:lnTo>
                  <a:pt x="172" y="2410"/>
                </a:lnTo>
                <a:lnTo>
                  <a:pt x="180" y="2458"/>
                </a:lnTo>
                <a:lnTo>
                  <a:pt x="190" y="2506"/>
                </a:lnTo>
                <a:lnTo>
                  <a:pt x="208" y="2600"/>
                </a:lnTo>
                <a:lnTo>
                  <a:pt x="222" y="2674"/>
                </a:lnTo>
                <a:lnTo>
                  <a:pt x="232" y="2722"/>
                </a:lnTo>
                <a:lnTo>
                  <a:pt x="234" y="2734"/>
                </a:lnTo>
                <a:lnTo>
                  <a:pt x="236" y="2746"/>
                </a:lnTo>
                <a:lnTo>
                  <a:pt x="234" y="2758"/>
                </a:lnTo>
                <a:lnTo>
                  <a:pt x="232" y="2768"/>
                </a:lnTo>
                <a:lnTo>
                  <a:pt x="226" y="2774"/>
                </a:lnTo>
                <a:lnTo>
                  <a:pt x="220" y="2778"/>
                </a:lnTo>
                <a:lnTo>
                  <a:pt x="216" y="2784"/>
                </a:lnTo>
                <a:lnTo>
                  <a:pt x="214" y="2788"/>
                </a:lnTo>
                <a:lnTo>
                  <a:pt x="214" y="2792"/>
                </a:lnTo>
                <a:lnTo>
                  <a:pt x="214" y="2796"/>
                </a:lnTo>
                <a:lnTo>
                  <a:pt x="216" y="2798"/>
                </a:lnTo>
                <a:lnTo>
                  <a:pt x="220" y="2804"/>
                </a:lnTo>
                <a:lnTo>
                  <a:pt x="200" y="2864"/>
                </a:lnTo>
                <a:lnTo>
                  <a:pt x="192" y="2896"/>
                </a:lnTo>
                <a:lnTo>
                  <a:pt x="186" y="2930"/>
                </a:lnTo>
                <a:lnTo>
                  <a:pt x="180" y="2942"/>
                </a:lnTo>
                <a:lnTo>
                  <a:pt x="176" y="2946"/>
                </a:lnTo>
                <a:lnTo>
                  <a:pt x="172" y="2954"/>
                </a:lnTo>
                <a:lnTo>
                  <a:pt x="164" y="2956"/>
                </a:lnTo>
                <a:lnTo>
                  <a:pt x="156" y="2958"/>
                </a:lnTo>
                <a:lnTo>
                  <a:pt x="154" y="2974"/>
                </a:lnTo>
                <a:lnTo>
                  <a:pt x="156" y="2988"/>
                </a:lnTo>
                <a:lnTo>
                  <a:pt x="160" y="3000"/>
                </a:lnTo>
                <a:lnTo>
                  <a:pt x="164" y="3012"/>
                </a:lnTo>
                <a:lnTo>
                  <a:pt x="166" y="3016"/>
                </a:lnTo>
                <a:lnTo>
                  <a:pt x="168" y="3022"/>
                </a:lnTo>
                <a:lnTo>
                  <a:pt x="170" y="3026"/>
                </a:lnTo>
                <a:lnTo>
                  <a:pt x="176" y="3028"/>
                </a:lnTo>
                <a:lnTo>
                  <a:pt x="180" y="3028"/>
                </a:lnTo>
                <a:lnTo>
                  <a:pt x="186" y="3028"/>
                </a:lnTo>
                <a:lnTo>
                  <a:pt x="216" y="3032"/>
                </a:lnTo>
                <a:lnTo>
                  <a:pt x="220" y="3036"/>
                </a:lnTo>
                <a:lnTo>
                  <a:pt x="220" y="3042"/>
                </a:lnTo>
                <a:lnTo>
                  <a:pt x="220" y="3046"/>
                </a:lnTo>
                <a:lnTo>
                  <a:pt x="220" y="3050"/>
                </a:lnTo>
                <a:lnTo>
                  <a:pt x="222" y="3052"/>
                </a:lnTo>
                <a:lnTo>
                  <a:pt x="232" y="3054"/>
                </a:lnTo>
                <a:lnTo>
                  <a:pt x="236" y="3056"/>
                </a:lnTo>
                <a:lnTo>
                  <a:pt x="242" y="3054"/>
                </a:lnTo>
                <a:lnTo>
                  <a:pt x="244" y="3054"/>
                </a:lnTo>
                <a:lnTo>
                  <a:pt x="246" y="3052"/>
                </a:lnTo>
                <a:lnTo>
                  <a:pt x="248" y="3046"/>
                </a:lnTo>
                <a:lnTo>
                  <a:pt x="248" y="3040"/>
                </a:lnTo>
                <a:lnTo>
                  <a:pt x="250" y="3034"/>
                </a:lnTo>
                <a:lnTo>
                  <a:pt x="274" y="3036"/>
                </a:lnTo>
                <a:lnTo>
                  <a:pt x="296" y="3038"/>
                </a:lnTo>
                <a:lnTo>
                  <a:pt x="300" y="3034"/>
                </a:lnTo>
                <a:lnTo>
                  <a:pt x="302" y="3030"/>
                </a:lnTo>
                <a:lnTo>
                  <a:pt x="302" y="3026"/>
                </a:lnTo>
                <a:lnTo>
                  <a:pt x="308" y="3044"/>
                </a:lnTo>
                <a:lnTo>
                  <a:pt x="312" y="3062"/>
                </a:lnTo>
                <a:lnTo>
                  <a:pt x="314" y="3068"/>
                </a:lnTo>
                <a:lnTo>
                  <a:pt x="316" y="3078"/>
                </a:lnTo>
                <a:lnTo>
                  <a:pt x="320" y="3082"/>
                </a:lnTo>
                <a:lnTo>
                  <a:pt x="322" y="3084"/>
                </a:lnTo>
                <a:lnTo>
                  <a:pt x="328" y="3084"/>
                </a:lnTo>
                <a:lnTo>
                  <a:pt x="334" y="3084"/>
                </a:lnTo>
                <a:lnTo>
                  <a:pt x="338" y="3082"/>
                </a:lnTo>
                <a:lnTo>
                  <a:pt x="340" y="3078"/>
                </a:lnTo>
                <a:lnTo>
                  <a:pt x="340" y="3076"/>
                </a:lnTo>
                <a:lnTo>
                  <a:pt x="340" y="3068"/>
                </a:lnTo>
                <a:lnTo>
                  <a:pt x="340" y="3062"/>
                </a:lnTo>
                <a:lnTo>
                  <a:pt x="344" y="3032"/>
                </a:lnTo>
                <a:lnTo>
                  <a:pt x="354" y="3038"/>
                </a:lnTo>
                <a:lnTo>
                  <a:pt x="362" y="3044"/>
                </a:lnTo>
                <a:lnTo>
                  <a:pt x="370" y="3052"/>
                </a:lnTo>
                <a:lnTo>
                  <a:pt x="376" y="3062"/>
                </a:lnTo>
                <a:lnTo>
                  <a:pt x="388" y="3084"/>
                </a:lnTo>
                <a:lnTo>
                  <a:pt x="394" y="3096"/>
                </a:lnTo>
                <a:lnTo>
                  <a:pt x="402" y="3104"/>
                </a:lnTo>
                <a:lnTo>
                  <a:pt x="412" y="3108"/>
                </a:lnTo>
                <a:lnTo>
                  <a:pt x="428" y="3112"/>
                </a:lnTo>
                <a:lnTo>
                  <a:pt x="460" y="3116"/>
                </a:lnTo>
                <a:lnTo>
                  <a:pt x="490" y="3116"/>
                </a:lnTo>
                <a:lnTo>
                  <a:pt x="518" y="3116"/>
                </a:lnTo>
                <a:lnTo>
                  <a:pt x="546" y="3116"/>
                </a:lnTo>
                <a:lnTo>
                  <a:pt x="570" y="3110"/>
                </a:lnTo>
                <a:lnTo>
                  <a:pt x="576" y="3110"/>
                </a:lnTo>
                <a:lnTo>
                  <a:pt x="582" y="3108"/>
                </a:lnTo>
                <a:lnTo>
                  <a:pt x="588" y="3104"/>
                </a:lnTo>
                <a:lnTo>
                  <a:pt x="590" y="3100"/>
                </a:lnTo>
                <a:lnTo>
                  <a:pt x="592" y="3094"/>
                </a:lnTo>
                <a:lnTo>
                  <a:pt x="592" y="3088"/>
                </a:lnTo>
                <a:lnTo>
                  <a:pt x="594" y="3084"/>
                </a:lnTo>
                <a:lnTo>
                  <a:pt x="592" y="3078"/>
                </a:lnTo>
                <a:lnTo>
                  <a:pt x="590" y="3074"/>
                </a:lnTo>
                <a:lnTo>
                  <a:pt x="584" y="3070"/>
                </a:lnTo>
                <a:lnTo>
                  <a:pt x="580" y="3066"/>
                </a:lnTo>
                <a:lnTo>
                  <a:pt x="556" y="3052"/>
                </a:lnTo>
                <a:lnTo>
                  <a:pt x="534" y="3040"/>
                </a:lnTo>
                <a:lnTo>
                  <a:pt x="528" y="3036"/>
                </a:lnTo>
                <a:lnTo>
                  <a:pt x="520" y="3030"/>
                </a:lnTo>
                <a:lnTo>
                  <a:pt x="518" y="3026"/>
                </a:lnTo>
                <a:lnTo>
                  <a:pt x="512" y="3020"/>
                </a:lnTo>
                <a:lnTo>
                  <a:pt x="506" y="3016"/>
                </a:lnTo>
                <a:lnTo>
                  <a:pt x="492" y="3008"/>
                </a:lnTo>
                <a:lnTo>
                  <a:pt x="488" y="3004"/>
                </a:lnTo>
                <a:lnTo>
                  <a:pt x="474" y="2994"/>
                </a:lnTo>
                <a:lnTo>
                  <a:pt x="462" y="2980"/>
                </a:lnTo>
                <a:lnTo>
                  <a:pt x="454" y="2968"/>
                </a:lnTo>
                <a:lnTo>
                  <a:pt x="448" y="2952"/>
                </a:lnTo>
                <a:lnTo>
                  <a:pt x="436" y="2920"/>
                </a:lnTo>
                <a:lnTo>
                  <a:pt x="430" y="2904"/>
                </a:lnTo>
                <a:lnTo>
                  <a:pt x="424" y="2886"/>
                </a:lnTo>
                <a:lnTo>
                  <a:pt x="422" y="2868"/>
                </a:lnTo>
                <a:lnTo>
                  <a:pt x="422" y="2848"/>
                </a:lnTo>
                <a:lnTo>
                  <a:pt x="422" y="2846"/>
                </a:lnTo>
                <a:lnTo>
                  <a:pt x="424" y="2846"/>
                </a:lnTo>
                <a:lnTo>
                  <a:pt x="428" y="2846"/>
                </a:lnTo>
                <a:lnTo>
                  <a:pt x="432" y="2844"/>
                </a:lnTo>
                <a:lnTo>
                  <a:pt x="434" y="2842"/>
                </a:lnTo>
                <a:lnTo>
                  <a:pt x="434" y="2840"/>
                </a:lnTo>
                <a:lnTo>
                  <a:pt x="432" y="2834"/>
                </a:lnTo>
                <a:lnTo>
                  <a:pt x="428" y="2830"/>
                </a:lnTo>
                <a:lnTo>
                  <a:pt x="420" y="2826"/>
                </a:lnTo>
                <a:lnTo>
                  <a:pt x="418" y="2790"/>
                </a:lnTo>
                <a:lnTo>
                  <a:pt x="418" y="2754"/>
                </a:lnTo>
                <a:lnTo>
                  <a:pt x="422" y="2718"/>
                </a:lnTo>
                <a:lnTo>
                  <a:pt x="426" y="2682"/>
                </a:lnTo>
                <a:lnTo>
                  <a:pt x="436" y="2610"/>
                </a:lnTo>
                <a:lnTo>
                  <a:pt x="448" y="2540"/>
                </a:lnTo>
                <a:lnTo>
                  <a:pt x="468" y="2400"/>
                </a:lnTo>
                <a:lnTo>
                  <a:pt x="472" y="2364"/>
                </a:lnTo>
                <a:lnTo>
                  <a:pt x="476" y="2326"/>
                </a:lnTo>
                <a:lnTo>
                  <a:pt x="478" y="2252"/>
                </a:lnTo>
                <a:lnTo>
                  <a:pt x="480" y="2230"/>
                </a:lnTo>
                <a:lnTo>
                  <a:pt x="484" y="2208"/>
                </a:lnTo>
                <a:lnTo>
                  <a:pt x="486" y="2200"/>
                </a:lnTo>
                <a:lnTo>
                  <a:pt x="492" y="2190"/>
                </a:lnTo>
                <a:lnTo>
                  <a:pt x="502" y="2174"/>
                </a:lnTo>
                <a:lnTo>
                  <a:pt x="510" y="2154"/>
                </a:lnTo>
                <a:lnTo>
                  <a:pt x="514" y="2134"/>
                </a:lnTo>
                <a:lnTo>
                  <a:pt x="520" y="2122"/>
                </a:lnTo>
                <a:lnTo>
                  <a:pt x="524" y="2112"/>
                </a:lnTo>
                <a:lnTo>
                  <a:pt x="526" y="2098"/>
                </a:lnTo>
                <a:lnTo>
                  <a:pt x="526" y="2086"/>
                </a:lnTo>
                <a:lnTo>
                  <a:pt x="526" y="2060"/>
                </a:lnTo>
                <a:lnTo>
                  <a:pt x="526" y="2048"/>
                </a:lnTo>
                <a:lnTo>
                  <a:pt x="526" y="2036"/>
                </a:lnTo>
                <a:lnTo>
                  <a:pt x="530" y="2026"/>
                </a:lnTo>
                <a:lnTo>
                  <a:pt x="536" y="2016"/>
                </a:lnTo>
                <a:lnTo>
                  <a:pt x="566" y="2014"/>
                </a:lnTo>
                <a:lnTo>
                  <a:pt x="598" y="2012"/>
                </a:lnTo>
                <a:lnTo>
                  <a:pt x="612" y="2010"/>
                </a:lnTo>
                <a:lnTo>
                  <a:pt x="626" y="2006"/>
                </a:lnTo>
                <a:lnTo>
                  <a:pt x="638" y="2000"/>
                </a:lnTo>
                <a:lnTo>
                  <a:pt x="646" y="1992"/>
                </a:lnTo>
                <a:lnTo>
                  <a:pt x="650" y="1988"/>
                </a:lnTo>
                <a:lnTo>
                  <a:pt x="652" y="1984"/>
                </a:lnTo>
                <a:lnTo>
                  <a:pt x="652" y="1980"/>
                </a:lnTo>
                <a:lnTo>
                  <a:pt x="652" y="1970"/>
                </a:lnTo>
                <a:lnTo>
                  <a:pt x="652" y="1964"/>
                </a:lnTo>
                <a:lnTo>
                  <a:pt x="650" y="1914"/>
                </a:lnTo>
                <a:lnTo>
                  <a:pt x="652" y="1864"/>
                </a:lnTo>
                <a:lnTo>
                  <a:pt x="656" y="1764"/>
                </a:lnTo>
                <a:lnTo>
                  <a:pt x="662" y="1664"/>
                </a:lnTo>
                <a:lnTo>
                  <a:pt x="662" y="1614"/>
                </a:lnTo>
                <a:lnTo>
                  <a:pt x="660" y="1564"/>
                </a:lnTo>
                <a:lnTo>
                  <a:pt x="666" y="1560"/>
                </a:lnTo>
                <a:lnTo>
                  <a:pt x="672" y="1558"/>
                </a:lnTo>
                <a:lnTo>
                  <a:pt x="676" y="1556"/>
                </a:lnTo>
                <a:lnTo>
                  <a:pt x="680" y="1552"/>
                </a:lnTo>
                <a:lnTo>
                  <a:pt x="682" y="1548"/>
                </a:lnTo>
                <a:lnTo>
                  <a:pt x="684" y="1540"/>
                </a:lnTo>
                <a:lnTo>
                  <a:pt x="682" y="1532"/>
                </a:lnTo>
                <a:lnTo>
                  <a:pt x="680" y="1528"/>
                </a:lnTo>
                <a:lnTo>
                  <a:pt x="680" y="1524"/>
                </a:lnTo>
                <a:lnTo>
                  <a:pt x="680" y="1518"/>
                </a:lnTo>
                <a:lnTo>
                  <a:pt x="680" y="1514"/>
                </a:lnTo>
                <a:lnTo>
                  <a:pt x="678" y="1506"/>
                </a:lnTo>
                <a:lnTo>
                  <a:pt x="672" y="1424"/>
                </a:lnTo>
                <a:lnTo>
                  <a:pt x="668" y="1382"/>
                </a:lnTo>
                <a:lnTo>
                  <a:pt x="664" y="1342"/>
                </a:lnTo>
                <a:lnTo>
                  <a:pt x="660" y="1324"/>
                </a:lnTo>
                <a:lnTo>
                  <a:pt x="656" y="1308"/>
                </a:lnTo>
                <a:lnTo>
                  <a:pt x="652" y="1292"/>
                </a:lnTo>
                <a:lnTo>
                  <a:pt x="652" y="1278"/>
                </a:lnTo>
                <a:lnTo>
                  <a:pt x="654" y="1272"/>
                </a:lnTo>
                <a:lnTo>
                  <a:pt x="656" y="1266"/>
                </a:lnTo>
                <a:lnTo>
                  <a:pt x="660" y="1262"/>
                </a:lnTo>
                <a:lnTo>
                  <a:pt x="660" y="1256"/>
                </a:lnTo>
                <a:lnTo>
                  <a:pt x="658" y="1246"/>
                </a:lnTo>
                <a:lnTo>
                  <a:pt x="654" y="1238"/>
                </a:lnTo>
                <a:lnTo>
                  <a:pt x="646" y="1230"/>
                </a:lnTo>
                <a:lnTo>
                  <a:pt x="642" y="1220"/>
                </a:lnTo>
                <a:lnTo>
                  <a:pt x="634" y="1198"/>
                </a:lnTo>
                <a:lnTo>
                  <a:pt x="632" y="1186"/>
                </a:lnTo>
                <a:lnTo>
                  <a:pt x="630" y="1176"/>
                </a:lnTo>
                <a:lnTo>
                  <a:pt x="634" y="1166"/>
                </a:lnTo>
                <a:lnTo>
                  <a:pt x="640" y="1152"/>
                </a:lnTo>
                <a:lnTo>
                  <a:pt x="654" y="1128"/>
                </a:lnTo>
                <a:lnTo>
                  <a:pt x="678" y="1078"/>
                </a:lnTo>
                <a:lnTo>
                  <a:pt x="700" y="1030"/>
                </a:lnTo>
                <a:lnTo>
                  <a:pt x="714" y="1006"/>
                </a:lnTo>
                <a:lnTo>
                  <a:pt x="720" y="994"/>
                </a:lnTo>
                <a:lnTo>
                  <a:pt x="726" y="984"/>
                </a:lnTo>
                <a:lnTo>
                  <a:pt x="728" y="968"/>
                </a:lnTo>
                <a:lnTo>
                  <a:pt x="730" y="950"/>
                </a:lnTo>
                <a:lnTo>
                  <a:pt x="734" y="928"/>
                </a:lnTo>
                <a:lnTo>
                  <a:pt x="734" y="910"/>
                </a:lnTo>
                <a:lnTo>
                  <a:pt x="732" y="890"/>
                </a:lnTo>
                <a:lnTo>
                  <a:pt x="728" y="866"/>
                </a:lnTo>
                <a:lnTo>
                  <a:pt x="722" y="840"/>
                </a:lnTo>
                <a:lnTo>
                  <a:pt x="718" y="814"/>
                </a:lnTo>
                <a:lnTo>
                  <a:pt x="712" y="804"/>
                </a:lnTo>
                <a:lnTo>
                  <a:pt x="708" y="792"/>
                </a:lnTo>
                <a:lnTo>
                  <a:pt x="698" y="758"/>
                </a:lnTo>
                <a:lnTo>
                  <a:pt x="690" y="722"/>
                </a:lnTo>
                <a:lnTo>
                  <a:pt x="682" y="686"/>
                </a:lnTo>
                <a:lnTo>
                  <a:pt x="678" y="648"/>
                </a:lnTo>
                <a:lnTo>
                  <a:pt x="678" y="632"/>
                </a:lnTo>
                <a:lnTo>
                  <a:pt x="680" y="616"/>
                </a:lnTo>
                <a:lnTo>
                  <a:pt x="680" y="598"/>
                </a:lnTo>
                <a:lnTo>
                  <a:pt x="678" y="580"/>
                </a:lnTo>
                <a:lnTo>
                  <a:pt x="676" y="570"/>
                </a:lnTo>
                <a:lnTo>
                  <a:pt x="672" y="562"/>
                </a:lnTo>
                <a:lnTo>
                  <a:pt x="660" y="544"/>
                </a:lnTo>
                <a:lnTo>
                  <a:pt x="658" y="540"/>
                </a:lnTo>
                <a:lnTo>
                  <a:pt x="640" y="518"/>
                </a:lnTo>
                <a:lnTo>
                  <a:pt x="632" y="508"/>
                </a:lnTo>
                <a:lnTo>
                  <a:pt x="622" y="500"/>
                </a:lnTo>
                <a:lnTo>
                  <a:pt x="616" y="498"/>
                </a:lnTo>
                <a:lnTo>
                  <a:pt x="606" y="492"/>
                </a:lnTo>
                <a:lnTo>
                  <a:pt x="596" y="488"/>
                </a:lnTo>
                <a:lnTo>
                  <a:pt x="584" y="484"/>
                </a:lnTo>
                <a:lnTo>
                  <a:pt x="570" y="482"/>
                </a:lnTo>
                <a:lnTo>
                  <a:pt x="568" y="478"/>
                </a:lnTo>
                <a:lnTo>
                  <a:pt x="568" y="474"/>
                </a:lnTo>
                <a:lnTo>
                  <a:pt x="568" y="464"/>
                </a:lnTo>
                <a:lnTo>
                  <a:pt x="572" y="466"/>
                </a:lnTo>
                <a:lnTo>
                  <a:pt x="574" y="472"/>
                </a:lnTo>
                <a:lnTo>
                  <a:pt x="578" y="478"/>
                </a:lnTo>
                <a:lnTo>
                  <a:pt x="580" y="480"/>
                </a:lnTo>
                <a:lnTo>
                  <a:pt x="582" y="480"/>
                </a:lnTo>
                <a:lnTo>
                  <a:pt x="576" y="464"/>
                </a:lnTo>
                <a:lnTo>
                  <a:pt x="572" y="442"/>
                </a:lnTo>
                <a:lnTo>
                  <a:pt x="568" y="420"/>
                </a:lnTo>
                <a:lnTo>
                  <a:pt x="566" y="396"/>
                </a:lnTo>
                <a:lnTo>
                  <a:pt x="564" y="346"/>
                </a:lnTo>
                <a:lnTo>
                  <a:pt x="564" y="296"/>
                </a:lnTo>
                <a:lnTo>
                  <a:pt x="568" y="242"/>
                </a:lnTo>
                <a:lnTo>
                  <a:pt x="568" y="212"/>
                </a:lnTo>
                <a:lnTo>
                  <a:pt x="566" y="184"/>
                </a:lnTo>
                <a:lnTo>
                  <a:pt x="562" y="166"/>
                </a:lnTo>
                <a:lnTo>
                  <a:pt x="554" y="148"/>
                </a:lnTo>
                <a:lnTo>
                  <a:pt x="550" y="130"/>
                </a:lnTo>
                <a:lnTo>
                  <a:pt x="546" y="112"/>
                </a:lnTo>
                <a:lnTo>
                  <a:pt x="554" y="124"/>
                </a:lnTo>
                <a:lnTo>
                  <a:pt x="558" y="138"/>
                </a:lnTo>
                <a:lnTo>
                  <a:pt x="562" y="156"/>
                </a:lnTo>
                <a:lnTo>
                  <a:pt x="564" y="174"/>
                </a:lnTo>
                <a:lnTo>
                  <a:pt x="564" y="150"/>
                </a:lnTo>
                <a:lnTo>
                  <a:pt x="560" y="130"/>
                </a:lnTo>
                <a:lnTo>
                  <a:pt x="554" y="110"/>
                </a:lnTo>
                <a:lnTo>
                  <a:pt x="546" y="94"/>
                </a:lnTo>
                <a:lnTo>
                  <a:pt x="536" y="78"/>
                </a:lnTo>
                <a:lnTo>
                  <a:pt x="524" y="64"/>
                </a:lnTo>
                <a:lnTo>
                  <a:pt x="500" y="36"/>
                </a:lnTo>
                <a:lnTo>
                  <a:pt x="492" y="36"/>
                </a:lnTo>
                <a:lnTo>
                  <a:pt x="484" y="38"/>
                </a:lnTo>
                <a:lnTo>
                  <a:pt x="474" y="38"/>
                </a:lnTo>
                <a:lnTo>
                  <a:pt x="466" y="36"/>
                </a:lnTo>
                <a:lnTo>
                  <a:pt x="460" y="34"/>
                </a:lnTo>
                <a:lnTo>
                  <a:pt x="454" y="30"/>
                </a:lnTo>
                <a:lnTo>
                  <a:pt x="450" y="24"/>
                </a:lnTo>
                <a:lnTo>
                  <a:pt x="444" y="18"/>
                </a:lnTo>
                <a:lnTo>
                  <a:pt x="430" y="10"/>
                </a:lnTo>
                <a:lnTo>
                  <a:pt x="414" y="6"/>
                </a:lnTo>
                <a:lnTo>
                  <a:pt x="398" y="2"/>
                </a:lnTo>
                <a:lnTo>
                  <a:pt x="380" y="0"/>
                </a:lnTo>
                <a:lnTo>
                  <a:pt x="364" y="2"/>
                </a:lnTo>
                <a:lnTo>
                  <a:pt x="346" y="4"/>
                </a:lnTo>
                <a:lnTo>
                  <a:pt x="330" y="8"/>
                </a:lnTo>
                <a:lnTo>
                  <a:pt x="314" y="14"/>
                </a:lnTo>
                <a:close/>
              </a:path>
            </a:pathLst>
          </a:custGeom>
          <a:solidFill>
            <a:schemeClr val="bg1">
              <a:alpha val="4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0182" name="Freeform 33"/>
          <p:cNvSpPr>
            <a:spLocks/>
          </p:cNvSpPr>
          <p:nvPr/>
        </p:nvSpPr>
        <p:spPr bwMode="auto">
          <a:xfrm flipH="1">
            <a:off x="615950" y="1695450"/>
            <a:ext cx="111125" cy="406400"/>
          </a:xfrm>
          <a:custGeom>
            <a:avLst/>
            <a:gdLst>
              <a:gd name="T0" fmla="*/ 0 w 844"/>
              <a:gd name="T1" fmla="*/ 0 h 3116"/>
              <a:gd name="T2" fmla="*/ 0 w 844"/>
              <a:gd name="T3" fmla="*/ 0 h 3116"/>
              <a:gd name="T4" fmla="*/ 0 w 844"/>
              <a:gd name="T5" fmla="*/ 0 h 3116"/>
              <a:gd name="T6" fmla="*/ 0 w 844"/>
              <a:gd name="T7" fmla="*/ 0 h 3116"/>
              <a:gd name="T8" fmla="*/ 0 w 844"/>
              <a:gd name="T9" fmla="*/ 0 h 3116"/>
              <a:gd name="T10" fmla="*/ 0 w 844"/>
              <a:gd name="T11" fmla="*/ 0 h 3116"/>
              <a:gd name="T12" fmla="*/ 0 w 844"/>
              <a:gd name="T13" fmla="*/ 0 h 3116"/>
              <a:gd name="T14" fmla="*/ 0 w 844"/>
              <a:gd name="T15" fmla="*/ 0 h 3116"/>
              <a:gd name="T16" fmla="*/ 0 w 844"/>
              <a:gd name="T17" fmla="*/ 0 h 3116"/>
              <a:gd name="T18" fmla="*/ 0 w 844"/>
              <a:gd name="T19" fmla="*/ 0 h 3116"/>
              <a:gd name="T20" fmla="*/ 0 w 844"/>
              <a:gd name="T21" fmla="*/ 0 h 3116"/>
              <a:gd name="T22" fmla="*/ 0 w 844"/>
              <a:gd name="T23" fmla="*/ 0 h 3116"/>
              <a:gd name="T24" fmla="*/ 0 w 844"/>
              <a:gd name="T25" fmla="*/ 0 h 3116"/>
              <a:gd name="T26" fmla="*/ 0 w 844"/>
              <a:gd name="T27" fmla="*/ 0 h 3116"/>
              <a:gd name="T28" fmla="*/ 0 w 844"/>
              <a:gd name="T29" fmla="*/ 0 h 3116"/>
              <a:gd name="T30" fmla="*/ 0 w 844"/>
              <a:gd name="T31" fmla="*/ 0 h 3116"/>
              <a:gd name="T32" fmla="*/ 0 w 844"/>
              <a:gd name="T33" fmla="*/ 0 h 3116"/>
              <a:gd name="T34" fmla="*/ 0 w 844"/>
              <a:gd name="T35" fmla="*/ 0 h 3116"/>
              <a:gd name="T36" fmla="*/ 0 w 844"/>
              <a:gd name="T37" fmla="*/ 0 h 3116"/>
              <a:gd name="T38" fmla="*/ 0 w 844"/>
              <a:gd name="T39" fmla="*/ 0 h 3116"/>
              <a:gd name="T40" fmla="*/ 0 w 844"/>
              <a:gd name="T41" fmla="*/ 0 h 3116"/>
              <a:gd name="T42" fmla="*/ 0 w 844"/>
              <a:gd name="T43" fmla="*/ 0 h 3116"/>
              <a:gd name="T44" fmla="*/ 0 w 844"/>
              <a:gd name="T45" fmla="*/ 0 h 3116"/>
              <a:gd name="T46" fmla="*/ 0 w 844"/>
              <a:gd name="T47" fmla="*/ 0 h 3116"/>
              <a:gd name="T48" fmla="*/ 0 w 844"/>
              <a:gd name="T49" fmla="*/ 0 h 3116"/>
              <a:gd name="T50" fmla="*/ 0 w 844"/>
              <a:gd name="T51" fmla="*/ 0 h 3116"/>
              <a:gd name="T52" fmla="*/ 0 w 844"/>
              <a:gd name="T53" fmla="*/ 0 h 3116"/>
              <a:gd name="T54" fmla="*/ 0 w 844"/>
              <a:gd name="T55" fmla="*/ 0 h 3116"/>
              <a:gd name="T56" fmla="*/ 0 w 844"/>
              <a:gd name="T57" fmla="*/ 0 h 3116"/>
              <a:gd name="T58" fmla="*/ 0 w 844"/>
              <a:gd name="T59" fmla="*/ 0 h 3116"/>
              <a:gd name="T60" fmla="*/ 0 w 844"/>
              <a:gd name="T61" fmla="*/ 0 h 3116"/>
              <a:gd name="T62" fmla="*/ 0 w 844"/>
              <a:gd name="T63" fmla="*/ 0 h 3116"/>
              <a:gd name="T64" fmla="*/ 0 w 844"/>
              <a:gd name="T65" fmla="*/ 0 h 3116"/>
              <a:gd name="T66" fmla="*/ 0 w 844"/>
              <a:gd name="T67" fmla="*/ 0 h 3116"/>
              <a:gd name="T68" fmla="*/ 0 w 844"/>
              <a:gd name="T69" fmla="*/ 0 h 3116"/>
              <a:gd name="T70" fmla="*/ 0 w 844"/>
              <a:gd name="T71" fmla="*/ 0 h 3116"/>
              <a:gd name="T72" fmla="*/ 0 w 844"/>
              <a:gd name="T73" fmla="*/ 0 h 3116"/>
              <a:gd name="T74" fmla="*/ 0 w 844"/>
              <a:gd name="T75" fmla="*/ 0 h 3116"/>
              <a:gd name="T76" fmla="*/ 0 w 844"/>
              <a:gd name="T77" fmla="*/ 0 h 3116"/>
              <a:gd name="T78" fmla="*/ 0 w 844"/>
              <a:gd name="T79" fmla="*/ 0 h 3116"/>
              <a:gd name="T80" fmla="*/ 0 w 844"/>
              <a:gd name="T81" fmla="*/ 0 h 3116"/>
              <a:gd name="T82" fmla="*/ 0 w 844"/>
              <a:gd name="T83" fmla="*/ 0 h 3116"/>
              <a:gd name="T84" fmla="*/ 0 w 844"/>
              <a:gd name="T85" fmla="*/ 0 h 3116"/>
              <a:gd name="T86" fmla="*/ 0 w 844"/>
              <a:gd name="T87" fmla="*/ 0 h 3116"/>
              <a:gd name="T88" fmla="*/ 0 w 844"/>
              <a:gd name="T89" fmla="*/ 0 h 3116"/>
              <a:gd name="T90" fmla="*/ 0 w 844"/>
              <a:gd name="T91" fmla="*/ 0 h 3116"/>
              <a:gd name="T92" fmla="*/ 0 w 844"/>
              <a:gd name="T93" fmla="*/ 0 h 3116"/>
              <a:gd name="T94" fmla="*/ 0 w 844"/>
              <a:gd name="T95" fmla="*/ 0 h 3116"/>
              <a:gd name="T96" fmla="*/ 0 w 844"/>
              <a:gd name="T97" fmla="*/ 0 h 3116"/>
              <a:gd name="T98" fmla="*/ 0 w 844"/>
              <a:gd name="T99" fmla="*/ 0 h 3116"/>
              <a:gd name="T100" fmla="*/ 0 w 844"/>
              <a:gd name="T101" fmla="*/ 0 h 3116"/>
              <a:gd name="T102" fmla="*/ 0 w 844"/>
              <a:gd name="T103" fmla="*/ 0 h 3116"/>
              <a:gd name="T104" fmla="*/ 0 w 844"/>
              <a:gd name="T105" fmla="*/ 0 h 3116"/>
              <a:gd name="T106" fmla="*/ 0 w 844"/>
              <a:gd name="T107" fmla="*/ 0 h 3116"/>
              <a:gd name="T108" fmla="*/ 0 w 844"/>
              <a:gd name="T109" fmla="*/ 0 h 3116"/>
              <a:gd name="T110" fmla="*/ 0 w 844"/>
              <a:gd name="T111" fmla="*/ 0 h 3116"/>
              <a:gd name="T112" fmla="*/ 0 w 844"/>
              <a:gd name="T113" fmla="*/ 0 h 3116"/>
              <a:gd name="T114" fmla="*/ 0 w 844"/>
              <a:gd name="T115" fmla="*/ 0 h 3116"/>
              <a:gd name="T116" fmla="*/ 0 w 844"/>
              <a:gd name="T117" fmla="*/ 0 h 3116"/>
              <a:gd name="T118" fmla="*/ 0 w 844"/>
              <a:gd name="T119" fmla="*/ 0 h 31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4"/>
              <a:gd name="T181" fmla="*/ 0 h 3116"/>
              <a:gd name="T182" fmla="*/ 844 w 844"/>
              <a:gd name="T183" fmla="*/ 3116 h 31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4" h="3116">
                <a:moveTo>
                  <a:pt x="504" y="4"/>
                </a:moveTo>
                <a:lnTo>
                  <a:pt x="504" y="4"/>
                </a:lnTo>
                <a:lnTo>
                  <a:pt x="498" y="4"/>
                </a:lnTo>
                <a:lnTo>
                  <a:pt x="492" y="4"/>
                </a:lnTo>
                <a:lnTo>
                  <a:pt x="488" y="6"/>
                </a:lnTo>
                <a:lnTo>
                  <a:pt x="482" y="10"/>
                </a:lnTo>
                <a:lnTo>
                  <a:pt x="476" y="10"/>
                </a:lnTo>
                <a:lnTo>
                  <a:pt x="462" y="10"/>
                </a:lnTo>
                <a:lnTo>
                  <a:pt x="446" y="16"/>
                </a:lnTo>
                <a:lnTo>
                  <a:pt x="432" y="20"/>
                </a:lnTo>
                <a:lnTo>
                  <a:pt x="426" y="24"/>
                </a:lnTo>
                <a:lnTo>
                  <a:pt x="414" y="26"/>
                </a:lnTo>
                <a:lnTo>
                  <a:pt x="404" y="30"/>
                </a:lnTo>
                <a:lnTo>
                  <a:pt x="396" y="38"/>
                </a:lnTo>
                <a:lnTo>
                  <a:pt x="390" y="48"/>
                </a:lnTo>
                <a:lnTo>
                  <a:pt x="386" y="60"/>
                </a:lnTo>
                <a:lnTo>
                  <a:pt x="382" y="74"/>
                </a:lnTo>
                <a:lnTo>
                  <a:pt x="376" y="78"/>
                </a:lnTo>
                <a:lnTo>
                  <a:pt x="372" y="82"/>
                </a:lnTo>
                <a:lnTo>
                  <a:pt x="370" y="84"/>
                </a:lnTo>
                <a:lnTo>
                  <a:pt x="366" y="98"/>
                </a:lnTo>
                <a:lnTo>
                  <a:pt x="362" y="106"/>
                </a:lnTo>
                <a:lnTo>
                  <a:pt x="356" y="118"/>
                </a:lnTo>
                <a:lnTo>
                  <a:pt x="356" y="124"/>
                </a:lnTo>
                <a:lnTo>
                  <a:pt x="352" y="132"/>
                </a:lnTo>
                <a:lnTo>
                  <a:pt x="350" y="144"/>
                </a:lnTo>
                <a:lnTo>
                  <a:pt x="350" y="154"/>
                </a:lnTo>
                <a:lnTo>
                  <a:pt x="348" y="162"/>
                </a:lnTo>
                <a:lnTo>
                  <a:pt x="352" y="184"/>
                </a:lnTo>
                <a:lnTo>
                  <a:pt x="350" y="194"/>
                </a:lnTo>
                <a:lnTo>
                  <a:pt x="350" y="202"/>
                </a:lnTo>
                <a:lnTo>
                  <a:pt x="350" y="214"/>
                </a:lnTo>
                <a:lnTo>
                  <a:pt x="358" y="246"/>
                </a:lnTo>
                <a:lnTo>
                  <a:pt x="362" y="256"/>
                </a:lnTo>
                <a:lnTo>
                  <a:pt x="368" y="266"/>
                </a:lnTo>
                <a:lnTo>
                  <a:pt x="372" y="270"/>
                </a:lnTo>
                <a:lnTo>
                  <a:pt x="374" y="272"/>
                </a:lnTo>
                <a:lnTo>
                  <a:pt x="380" y="274"/>
                </a:lnTo>
                <a:lnTo>
                  <a:pt x="382" y="292"/>
                </a:lnTo>
                <a:lnTo>
                  <a:pt x="382" y="308"/>
                </a:lnTo>
                <a:lnTo>
                  <a:pt x="382" y="326"/>
                </a:lnTo>
                <a:lnTo>
                  <a:pt x="376" y="372"/>
                </a:lnTo>
                <a:lnTo>
                  <a:pt x="374" y="370"/>
                </a:lnTo>
                <a:lnTo>
                  <a:pt x="372" y="370"/>
                </a:lnTo>
                <a:lnTo>
                  <a:pt x="368" y="376"/>
                </a:lnTo>
                <a:lnTo>
                  <a:pt x="366" y="384"/>
                </a:lnTo>
                <a:lnTo>
                  <a:pt x="362" y="386"/>
                </a:lnTo>
                <a:lnTo>
                  <a:pt x="358" y="392"/>
                </a:lnTo>
                <a:lnTo>
                  <a:pt x="352" y="400"/>
                </a:lnTo>
                <a:lnTo>
                  <a:pt x="342" y="410"/>
                </a:lnTo>
                <a:lnTo>
                  <a:pt x="332" y="420"/>
                </a:lnTo>
                <a:lnTo>
                  <a:pt x="324" y="426"/>
                </a:lnTo>
                <a:lnTo>
                  <a:pt x="310" y="432"/>
                </a:lnTo>
                <a:lnTo>
                  <a:pt x="306" y="434"/>
                </a:lnTo>
                <a:lnTo>
                  <a:pt x="302" y="438"/>
                </a:lnTo>
                <a:lnTo>
                  <a:pt x="274" y="440"/>
                </a:lnTo>
                <a:lnTo>
                  <a:pt x="226" y="446"/>
                </a:lnTo>
                <a:lnTo>
                  <a:pt x="180" y="456"/>
                </a:lnTo>
                <a:lnTo>
                  <a:pt x="156" y="460"/>
                </a:lnTo>
                <a:lnTo>
                  <a:pt x="132" y="462"/>
                </a:lnTo>
                <a:lnTo>
                  <a:pt x="110" y="464"/>
                </a:lnTo>
                <a:lnTo>
                  <a:pt x="100" y="466"/>
                </a:lnTo>
                <a:lnTo>
                  <a:pt x="88" y="470"/>
                </a:lnTo>
                <a:lnTo>
                  <a:pt x="78" y="476"/>
                </a:lnTo>
                <a:lnTo>
                  <a:pt x="68" y="484"/>
                </a:lnTo>
                <a:lnTo>
                  <a:pt x="62" y="496"/>
                </a:lnTo>
                <a:lnTo>
                  <a:pt x="56" y="510"/>
                </a:lnTo>
                <a:lnTo>
                  <a:pt x="48" y="548"/>
                </a:lnTo>
                <a:lnTo>
                  <a:pt x="42" y="584"/>
                </a:lnTo>
                <a:lnTo>
                  <a:pt x="38" y="624"/>
                </a:lnTo>
                <a:lnTo>
                  <a:pt x="32" y="634"/>
                </a:lnTo>
                <a:lnTo>
                  <a:pt x="18" y="658"/>
                </a:lnTo>
                <a:lnTo>
                  <a:pt x="12" y="676"/>
                </a:lnTo>
                <a:lnTo>
                  <a:pt x="8" y="698"/>
                </a:lnTo>
                <a:lnTo>
                  <a:pt x="4" y="722"/>
                </a:lnTo>
                <a:lnTo>
                  <a:pt x="4" y="748"/>
                </a:lnTo>
                <a:lnTo>
                  <a:pt x="4" y="818"/>
                </a:lnTo>
                <a:lnTo>
                  <a:pt x="4" y="904"/>
                </a:lnTo>
                <a:lnTo>
                  <a:pt x="0" y="1016"/>
                </a:lnTo>
                <a:lnTo>
                  <a:pt x="6" y="1050"/>
                </a:lnTo>
                <a:lnTo>
                  <a:pt x="18" y="1106"/>
                </a:lnTo>
                <a:lnTo>
                  <a:pt x="30" y="1164"/>
                </a:lnTo>
                <a:lnTo>
                  <a:pt x="36" y="1202"/>
                </a:lnTo>
                <a:lnTo>
                  <a:pt x="38" y="1220"/>
                </a:lnTo>
                <a:lnTo>
                  <a:pt x="42" y="1238"/>
                </a:lnTo>
                <a:lnTo>
                  <a:pt x="46" y="1246"/>
                </a:lnTo>
                <a:lnTo>
                  <a:pt x="52" y="1254"/>
                </a:lnTo>
                <a:lnTo>
                  <a:pt x="60" y="1258"/>
                </a:lnTo>
                <a:lnTo>
                  <a:pt x="68" y="1262"/>
                </a:lnTo>
                <a:lnTo>
                  <a:pt x="86" y="1268"/>
                </a:lnTo>
                <a:lnTo>
                  <a:pt x="96" y="1272"/>
                </a:lnTo>
                <a:lnTo>
                  <a:pt x="102" y="1276"/>
                </a:lnTo>
                <a:lnTo>
                  <a:pt x="104" y="1280"/>
                </a:lnTo>
                <a:lnTo>
                  <a:pt x="110" y="1284"/>
                </a:lnTo>
                <a:lnTo>
                  <a:pt x="114" y="1286"/>
                </a:lnTo>
                <a:lnTo>
                  <a:pt x="48" y="1616"/>
                </a:lnTo>
                <a:lnTo>
                  <a:pt x="48" y="1626"/>
                </a:lnTo>
                <a:lnTo>
                  <a:pt x="50" y="1636"/>
                </a:lnTo>
                <a:lnTo>
                  <a:pt x="52" y="1644"/>
                </a:lnTo>
                <a:lnTo>
                  <a:pt x="56" y="1646"/>
                </a:lnTo>
                <a:lnTo>
                  <a:pt x="58" y="1646"/>
                </a:lnTo>
                <a:lnTo>
                  <a:pt x="68" y="1646"/>
                </a:lnTo>
                <a:lnTo>
                  <a:pt x="82" y="1648"/>
                </a:lnTo>
                <a:lnTo>
                  <a:pt x="98" y="1654"/>
                </a:lnTo>
                <a:lnTo>
                  <a:pt x="104" y="1658"/>
                </a:lnTo>
                <a:lnTo>
                  <a:pt x="110" y="1662"/>
                </a:lnTo>
                <a:lnTo>
                  <a:pt x="118" y="1666"/>
                </a:lnTo>
                <a:lnTo>
                  <a:pt x="126" y="1670"/>
                </a:lnTo>
                <a:lnTo>
                  <a:pt x="144" y="1672"/>
                </a:lnTo>
                <a:lnTo>
                  <a:pt x="158" y="1672"/>
                </a:lnTo>
                <a:lnTo>
                  <a:pt x="168" y="1672"/>
                </a:lnTo>
                <a:lnTo>
                  <a:pt x="196" y="1670"/>
                </a:lnTo>
                <a:lnTo>
                  <a:pt x="196" y="1798"/>
                </a:lnTo>
                <a:lnTo>
                  <a:pt x="198" y="1820"/>
                </a:lnTo>
                <a:lnTo>
                  <a:pt x="200" y="1844"/>
                </a:lnTo>
                <a:lnTo>
                  <a:pt x="204" y="1868"/>
                </a:lnTo>
                <a:lnTo>
                  <a:pt x="196" y="1936"/>
                </a:lnTo>
                <a:lnTo>
                  <a:pt x="190" y="1998"/>
                </a:lnTo>
                <a:lnTo>
                  <a:pt x="188" y="2060"/>
                </a:lnTo>
                <a:lnTo>
                  <a:pt x="188" y="2188"/>
                </a:lnTo>
                <a:lnTo>
                  <a:pt x="188" y="2284"/>
                </a:lnTo>
                <a:lnTo>
                  <a:pt x="182" y="2376"/>
                </a:lnTo>
                <a:lnTo>
                  <a:pt x="178" y="2442"/>
                </a:lnTo>
                <a:lnTo>
                  <a:pt x="180" y="2508"/>
                </a:lnTo>
                <a:lnTo>
                  <a:pt x="184" y="2674"/>
                </a:lnTo>
                <a:lnTo>
                  <a:pt x="186" y="2804"/>
                </a:lnTo>
                <a:lnTo>
                  <a:pt x="184" y="2832"/>
                </a:lnTo>
                <a:lnTo>
                  <a:pt x="180" y="2866"/>
                </a:lnTo>
                <a:lnTo>
                  <a:pt x="180" y="2880"/>
                </a:lnTo>
                <a:lnTo>
                  <a:pt x="180" y="2894"/>
                </a:lnTo>
                <a:lnTo>
                  <a:pt x="186" y="2906"/>
                </a:lnTo>
                <a:lnTo>
                  <a:pt x="188" y="2910"/>
                </a:lnTo>
                <a:lnTo>
                  <a:pt x="192" y="2912"/>
                </a:lnTo>
                <a:lnTo>
                  <a:pt x="208" y="2920"/>
                </a:lnTo>
                <a:lnTo>
                  <a:pt x="216" y="2928"/>
                </a:lnTo>
                <a:lnTo>
                  <a:pt x="224" y="2936"/>
                </a:lnTo>
                <a:lnTo>
                  <a:pt x="226" y="2942"/>
                </a:lnTo>
                <a:lnTo>
                  <a:pt x="230" y="2958"/>
                </a:lnTo>
                <a:lnTo>
                  <a:pt x="238" y="2984"/>
                </a:lnTo>
                <a:lnTo>
                  <a:pt x="240" y="2988"/>
                </a:lnTo>
                <a:lnTo>
                  <a:pt x="244" y="2990"/>
                </a:lnTo>
                <a:lnTo>
                  <a:pt x="248" y="2992"/>
                </a:lnTo>
                <a:lnTo>
                  <a:pt x="242" y="3012"/>
                </a:lnTo>
                <a:lnTo>
                  <a:pt x="238" y="3026"/>
                </a:lnTo>
                <a:lnTo>
                  <a:pt x="234" y="3038"/>
                </a:lnTo>
                <a:lnTo>
                  <a:pt x="230" y="3044"/>
                </a:lnTo>
                <a:lnTo>
                  <a:pt x="226" y="3054"/>
                </a:lnTo>
                <a:lnTo>
                  <a:pt x="222" y="3070"/>
                </a:lnTo>
                <a:lnTo>
                  <a:pt x="222" y="3076"/>
                </a:lnTo>
                <a:lnTo>
                  <a:pt x="224" y="3082"/>
                </a:lnTo>
                <a:lnTo>
                  <a:pt x="226" y="3088"/>
                </a:lnTo>
                <a:lnTo>
                  <a:pt x="224" y="3094"/>
                </a:lnTo>
                <a:lnTo>
                  <a:pt x="222" y="3098"/>
                </a:lnTo>
                <a:lnTo>
                  <a:pt x="220" y="3102"/>
                </a:lnTo>
                <a:lnTo>
                  <a:pt x="222" y="3108"/>
                </a:lnTo>
                <a:lnTo>
                  <a:pt x="224" y="3110"/>
                </a:lnTo>
                <a:lnTo>
                  <a:pt x="226" y="3112"/>
                </a:lnTo>
                <a:lnTo>
                  <a:pt x="288" y="3114"/>
                </a:lnTo>
                <a:lnTo>
                  <a:pt x="364" y="3116"/>
                </a:lnTo>
                <a:lnTo>
                  <a:pt x="426" y="3116"/>
                </a:lnTo>
                <a:lnTo>
                  <a:pt x="428" y="3116"/>
                </a:lnTo>
                <a:lnTo>
                  <a:pt x="428" y="3112"/>
                </a:lnTo>
                <a:lnTo>
                  <a:pt x="430" y="3104"/>
                </a:lnTo>
                <a:lnTo>
                  <a:pt x="430" y="3100"/>
                </a:lnTo>
                <a:lnTo>
                  <a:pt x="428" y="3098"/>
                </a:lnTo>
                <a:lnTo>
                  <a:pt x="438" y="3096"/>
                </a:lnTo>
                <a:lnTo>
                  <a:pt x="440" y="3080"/>
                </a:lnTo>
                <a:lnTo>
                  <a:pt x="456" y="3078"/>
                </a:lnTo>
                <a:lnTo>
                  <a:pt x="474" y="3082"/>
                </a:lnTo>
                <a:lnTo>
                  <a:pt x="500" y="3086"/>
                </a:lnTo>
                <a:lnTo>
                  <a:pt x="524" y="3094"/>
                </a:lnTo>
                <a:lnTo>
                  <a:pt x="546" y="3098"/>
                </a:lnTo>
                <a:lnTo>
                  <a:pt x="574" y="3100"/>
                </a:lnTo>
                <a:lnTo>
                  <a:pt x="608" y="3102"/>
                </a:lnTo>
                <a:lnTo>
                  <a:pt x="650" y="3100"/>
                </a:lnTo>
                <a:lnTo>
                  <a:pt x="688" y="3098"/>
                </a:lnTo>
                <a:lnTo>
                  <a:pt x="720" y="3094"/>
                </a:lnTo>
                <a:lnTo>
                  <a:pt x="738" y="3088"/>
                </a:lnTo>
                <a:lnTo>
                  <a:pt x="758" y="3080"/>
                </a:lnTo>
                <a:lnTo>
                  <a:pt x="760" y="3080"/>
                </a:lnTo>
                <a:lnTo>
                  <a:pt x="760" y="3076"/>
                </a:lnTo>
                <a:lnTo>
                  <a:pt x="758" y="3070"/>
                </a:lnTo>
                <a:lnTo>
                  <a:pt x="754" y="3068"/>
                </a:lnTo>
                <a:lnTo>
                  <a:pt x="752" y="3066"/>
                </a:lnTo>
                <a:lnTo>
                  <a:pt x="752" y="3060"/>
                </a:lnTo>
                <a:lnTo>
                  <a:pt x="750" y="3056"/>
                </a:lnTo>
                <a:lnTo>
                  <a:pt x="746" y="3050"/>
                </a:lnTo>
                <a:lnTo>
                  <a:pt x="740" y="3044"/>
                </a:lnTo>
                <a:lnTo>
                  <a:pt x="732" y="3040"/>
                </a:lnTo>
                <a:lnTo>
                  <a:pt x="720" y="3034"/>
                </a:lnTo>
                <a:lnTo>
                  <a:pt x="704" y="3032"/>
                </a:lnTo>
                <a:lnTo>
                  <a:pt x="654" y="3028"/>
                </a:lnTo>
                <a:lnTo>
                  <a:pt x="646" y="3024"/>
                </a:lnTo>
                <a:lnTo>
                  <a:pt x="636" y="3018"/>
                </a:lnTo>
                <a:lnTo>
                  <a:pt x="620" y="3018"/>
                </a:lnTo>
                <a:lnTo>
                  <a:pt x="616" y="3012"/>
                </a:lnTo>
                <a:lnTo>
                  <a:pt x="604" y="3004"/>
                </a:lnTo>
                <a:lnTo>
                  <a:pt x="584" y="2990"/>
                </a:lnTo>
                <a:lnTo>
                  <a:pt x="586" y="2986"/>
                </a:lnTo>
                <a:lnTo>
                  <a:pt x="584" y="2982"/>
                </a:lnTo>
                <a:lnTo>
                  <a:pt x="580" y="2980"/>
                </a:lnTo>
                <a:lnTo>
                  <a:pt x="578" y="2980"/>
                </a:lnTo>
                <a:lnTo>
                  <a:pt x="576" y="2976"/>
                </a:lnTo>
                <a:lnTo>
                  <a:pt x="572" y="2974"/>
                </a:lnTo>
                <a:lnTo>
                  <a:pt x="566" y="2962"/>
                </a:lnTo>
                <a:lnTo>
                  <a:pt x="564" y="2960"/>
                </a:lnTo>
                <a:lnTo>
                  <a:pt x="560" y="2958"/>
                </a:lnTo>
                <a:lnTo>
                  <a:pt x="556" y="2958"/>
                </a:lnTo>
                <a:lnTo>
                  <a:pt x="554" y="2948"/>
                </a:lnTo>
                <a:lnTo>
                  <a:pt x="550" y="2944"/>
                </a:lnTo>
                <a:lnTo>
                  <a:pt x="552" y="2922"/>
                </a:lnTo>
                <a:lnTo>
                  <a:pt x="544" y="2896"/>
                </a:lnTo>
                <a:lnTo>
                  <a:pt x="536" y="2880"/>
                </a:lnTo>
                <a:lnTo>
                  <a:pt x="528" y="2868"/>
                </a:lnTo>
                <a:lnTo>
                  <a:pt x="522" y="2862"/>
                </a:lnTo>
                <a:lnTo>
                  <a:pt x="514" y="2858"/>
                </a:lnTo>
                <a:lnTo>
                  <a:pt x="506" y="2858"/>
                </a:lnTo>
                <a:lnTo>
                  <a:pt x="506" y="2854"/>
                </a:lnTo>
                <a:lnTo>
                  <a:pt x="506" y="2852"/>
                </a:lnTo>
                <a:lnTo>
                  <a:pt x="510" y="2850"/>
                </a:lnTo>
                <a:lnTo>
                  <a:pt x="518" y="2844"/>
                </a:lnTo>
                <a:lnTo>
                  <a:pt x="530" y="2836"/>
                </a:lnTo>
                <a:lnTo>
                  <a:pt x="540" y="2824"/>
                </a:lnTo>
                <a:lnTo>
                  <a:pt x="548" y="2814"/>
                </a:lnTo>
                <a:lnTo>
                  <a:pt x="588" y="2660"/>
                </a:lnTo>
                <a:lnTo>
                  <a:pt x="620" y="2546"/>
                </a:lnTo>
                <a:lnTo>
                  <a:pt x="634" y="2498"/>
                </a:lnTo>
                <a:lnTo>
                  <a:pt x="646" y="2462"/>
                </a:lnTo>
                <a:lnTo>
                  <a:pt x="656" y="2430"/>
                </a:lnTo>
                <a:lnTo>
                  <a:pt x="666" y="2392"/>
                </a:lnTo>
                <a:lnTo>
                  <a:pt x="686" y="2308"/>
                </a:lnTo>
                <a:lnTo>
                  <a:pt x="700" y="2234"/>
                </a:lnTo>
                <a:lnTo>
                  <a:pt x="708" y="2192"/>
                </a:lnTo>
                <a:lnTo>
                  <a:pt x="740" y="1986"/>
                </a:lnTo>
                <a:lnTo>
                  <a:pt x="760" y="1846"/>
                </a:lnTo>
                <a:lnTo>
                  <a:pt x="770" y="1768"/>
                </a:lnTo>
                <a:lnTo>
                  <a:pt x="776" y="1732"/>
                </a:lnTo>
                <a:lnTo>
                  <a:pt x="784" y="1688"/>
                </a:lnTo>
                <a:lnTo>
                  <a:pt x="798" y="1628"/>
                </a:lnTo>
                <a:lnTo>
                  <a:pt x="808" y="1592"/>
                </a:lnTo>
                <a:lnTo>
                  <a:pt x="816" y="1564"/>
                </a:lnTo>
                <a:lnTo>
                  <a:pt x="824" y="1540"/>
                </a:lnTo>
                <a:lnTo>
                  <a:pt x="834" y="1504"/>
                </a:lnTo>
                <a:lnTo>
                  <a:pt x="838" y="1488"/>
                </a:lnTo>
                <a:lnTo>
                  <a:pt x="838" y="1474"/>
                </a:lnTo>
                <a:lnTo>
                  <a:pt x="836" y="1444"/>
                </a:lnTo>
                <a:lnTo>
                  <a:pt x="832" y="1422"/>
                </a:lnTo>
                <a:lnTo>
                  <a:pt x="830" y="1414"/>
                </a:lnTo>
                <a:lnTo>
                  <a:pt x="832" y="1408"/>
                </a:lnTo>
                <a:lnTo>
                  <a:pt x="836" y="1404"/>
                </a:lnTo>
                <a:lnTo>
                  <a:pt x="838" y="1398"/>
                </a:lnTo>
                <a:lnTo>
                  <a:pt x="840" y="1370"/>
                </a:lnTo>
                <a:lnTo>
                  <a:pt x="844" y="1336"/>
                </a:lnTo>
                <a:lnTo>
                  <a:pt x="842" y="1322"/>
                </a:lnTo>
                <a:lnTo>
                  <a:pt x="838" y="1304"/>
                </a:lnTo>
                <a:lnTo>
                  <a:pt x="832" y="1284"/>
                </a:lnTo>
                <a:lnTo>
                  <a:pt x="830" y="1266"/>
                </a:lnTo>
                <a:lnTo>
                  <a:pt x="830" y="1258"/>
                </a:lnTo>
                <a:lnTo>
                  <a:pt x="828" y="1250"/>
                </a:lnTo>
                <a:lnTo>
                  <a:pt x="822" y="1230"/>
                </a:lnTo>
                <a:lnTo>
                  <a:pt x="812" y="1208"/>
                </a:lnTo>
                <a:lnTo>
                  <a:pt x="814" y="1184"/>
                </a:lnTo>
                <a:lnTo>
                  <a:pt x="818" y="1150"/>
                </a:lnTo>
                <a:lnTo>
                  <a:pt x="820" y="1134"/>
                </a:lnTo>
                <a:lnTo>
                  <a:pt x="820" y="1126"/>
                </a:lnTo>
                <a:lnTo>
                  <a:pt x="822" y="1122"/>
                </a:lnTo>
                <a:lnTo>
                  <a:pt x="828" y="1118"/>
                </a:lnTo>
                <a:lnTo>
                  <a:pt x="832" y="1112"/>
                </a:lnTo>
                <a:lnTo>
                  <a:pt x="834" y="1100"/>
                </a:lnTo>
                <a:lnTo>
                  <a:pt x="834" y="1086"/>
                </a:lnTo>
                <a:lnTo>
                  <a:pt x="826" y="1018"/>
                </a:lnTo>
                <a:lnTo>
                  <a:pt x="822" y="980"/>
                </a:lnTo>
                <a:lnTo>
                  <a:pt x="818" y="956"/>
                </a:lnTo>
                <a:lnTo>
                  <a:pt x="816" y="934"/>
                </a:lnTo>
                <a:lnTo>
                  <a:pt x="814" y="904"/>
                </a:lnTo>
                <a:lnTo>
                  <a:pt x="814" y="856"/>
                </a:lnTo>
                <a:lnTo>
                  <a:pt x="818" y="814"/>
                </a:lnTo>
                <a:lnTo>
                  <a:pt x="820" y="784"/>
                </a:lnTo>
                <a:lnTo>
                  <a:pt x="820" y="768"/>
                </a:lnTo>
                <a:lnTo>
                  <a:pt x="820" y="756"/>
                </a:lnTo>
                <a:lnTo>
                  <a:pt x="816" y="730"/>
                </a:lnTo>
                <a:lnTo>
                  <a:pt x="812" y="698"/>
                </a:lnTo>
                <a:lnTo>
                  <a:pt x="808" y="670"/>
                </a:lnTo>
                <a:lnTo>
                  <a:pt x="806" y="658"/>
                </a:lnTo>
                <a:lnTo>
                  <a:pt x="802" y="646"/>
                </a:lnTo>
                <a:lnTo>
                  <a:pt x="796" y="632"/>
                </a:lnTo>
                <a:lnTo>
                  <a:pt x="788" y="622"/>
                </a:lnTo>
                <a:lnTo>
                  <a:pt x="782" y="614"/>
                </a:lnTo>
                <a:lnTo>
                  <a:pt x="772" y="606"/>
                </a:lnTo>
                <a:lnTo>
                  <a:pt x="754" y="592"/>
                </a:lnTo>
                <a:lnTo>
                  <a:pt x="722" y="570"/>
                </a:lnTo>
                <a:lnTo>
                  <a:pt x="666" y="534"/>
                </a:lnTo>
                <a:lnTo>
                  <a:pt x="648" y="522"/>
                </a:lnTo>
                <a:lnTo>
                  <a:pt x="628" y="512"/>
                </a:lnTo>
                <a:lnTo>
                  <a:pt x="604" y="502"/>
                </a:lnTo>
                <a:lnTo>
                  <a:pt x="584" y="472"/>
                </a:lnTo>
                <a:lnTo>
                  <a:pt x="582" y="458"/>
                </a:lnTo>
                <a:lnTo>
                  <a:pt x="582" y="448"/>
                </a:lnTo>
                <a:lnTo>
                  <a:pt x="582" y="436"/>
                </a:lnTo>
                <a:lnTo>
                  <a:pt x="580" y="430"/>
                </a:lnTo>
                <a:lnTo>
                  <a:pt x="576" y="428"/>
                </a:lnTo>
                <a:lnTo>
                  <a:pt x="572" y="426"/>
                </a:lnTo>
                <a:lnTo>
                  <a:pt x="576" y="416"/>
                </a:lnTo>
                <a:lnTo>
                  <a:pt x="586" y="416"/>
                </a:lnTo>
                <a:lnTo>
                  <a:pt x="594" y="414"/>
                </a:lnTo>
                <a:lnTo>
                  <a:pt x="598" y="410"/>
                </a:lnTo>
                <a:lnTo>
                  <a:pt x="602" y="408"/>
                </a:lnTo>
                <a:lnTo>
                  <a:pt x="616" y="380"/>
                </a:lnTo>
                <a:lnTo>
                  <a:pt x="630" y="346"/>
                </a:lnTo>
                <a:lnTo>
                  <a:pt x="636" y="330"/>
                </a:lnTo>
                <a:lnTo>
                  <a:pt x="640" y="310"/>
                </a:lnTo>
                <a:lnTo>
                  <a:pt x="646" y="290"/>
                </a:lnTo>
                <a:lnTo>
                  <a:pt x="650" y="274"/>
                </a:lnTo>
                <a:lnTo>
                  <a:pt x="652" y="268"/>
                </a:lnTo>
                <a:lnTo>
                  <a:pt x="654" y="262"/>
                </a:lnTo>
                <a:lnTo>
                  <a:pt x="654" y="250"/>
                </a:lnTo>
                <a:lnTo>
                  <a:pt x="650" y="240"/>
                </a:lnTo>
                <a:lnTo>
                  <a:pt x="652" y="228"/>
                </a:lnTo>
                <a:lnTo>
                  <a:pt x="654" y="226"/>
                </a:lnTo>
                <a:lnTo>
                  <a:pt x="660" y="224"/>
                </a:lnTo>
                <a:lnTo>
                  <a:pt x="664" y="222"/>
                </a:lnTo>
                <a:lnTo>
                  <a:pt x="656" y="222"/>
                </a:lnTo>
                <a:lnTo>
                  <a:pt x="664" y="202"/>
                </a:lnTo>
                <a:lnTo>
                  <a:pt x="666" y="198"/>
                </a:lnTo>
                <a:lnTo>
                  <a:pt x="666" y="194"/>
                </a:lnTo>
                <a:lnTo>
                  <a:pt x="664" y="190"/>
                </a:lnTo>
                <a:lnTo>
                  <a:pt x="664" y="178"/>
                </a:lnTo>
                <a:lnTo>
                  <a:pt x="664" y="166"/>
                </a:lnTo>
                <a:lnTo>
                  <a:pt x="662" y="154"/>
                </a:lnTo>
                <a:lnTo>
                  <a:pt x="654" y="130"/>
                </a:lnTo>
                <a:lnTo>
                  <a:pt x="650" y="116"/>
                </a:lnTo>
                <a:lnTo>
                  <a:pt x="658" y="112"/>
                </a:lnTo>
                <a:lnTo>
                  <a:pt x="662" y="108"/>
                </a:lnTo>
                <a:lnTo>
                  <a:pt x="664" y="106"/>
                </a:lnTo>
                <a:lnTo>
                  <a:pt x="664" y="102"/>
                </a:lnTo>
                <a:lnTo>
                  <a:pt x="664" y="88"/>
                </a:lnTo>
                <a:lnTo>
                  <a:pt x="664" y="86"/>
                </a:lnTo>
                <a:lnTo>
                  <a:pt x="662" y="74"/>
                </a:lnTo>
                <a:lnTo>
                  <a:pt x="658" y="68"/>
                </a:lnTo>
                <a:lnTo>
                  <a:pt x="656" y="64"/>
                </a:lnTo>
                <a:lnTo>
                  <a:pt x="654" y="62"/>
                </a:lnTo>
                <a:lnTo>
                  <a:pt x="628" y="36"/>
                </a:lnTo>
                <a:lnTo>
                  <a:pt x="620" y="30"/>
                </a:lnTo>
                <a:lnTo>
                  <a:pt x="614" y="26"/>
                </a:lnTo>
                <a:lnTo>
                  <a:pt x="604" y="22"/>
                </a:lnTo>
                <a:lnTo>
                  <a:pt x="596" y="20"/>
                </a:lnTo>
                <a:lnTo>
                  <a:pt x="590" y="16"/>
                </a:lnTo>
                <a:lnTo>
                  <a:pt x="584" y="16"/>
                </a:lnTo>
                <a:lnTo>
                  <a:pt x="574" y="14"/>
                </a:lnTo>
                <a:lnTo>
                  <a:pt x="560" y="10"/>
                </a:lnTo>
                <a:lnTo>
                  <a:pt x="540" y="6"/>
                </a:lnTo>
                <a:lnTo>
                  <a:pt x="532" y="2"/>
                </a:lnTo>
                <a:lnTo>
                  <a:pt x="516" y="0"/>
                </a:lnTo>
                <a:lnTo>
                  <a:pt x="512" y="2"/>
                </a:lnTo>
                <a:lnTo>
                  <a:pt x="508" y="2"/>
                </a:lnTo>
                <a:lnTo>
                  <a:pt x="504" y="4"/>
                </a:lnTo>
                <a:close/>
              </a:path>
            </a:pathLst>
          </a:custGeom>
          <a:solidFill>
            <a:schemeClr val="bg1">
              <a:alpha val="5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0183" name="Freeform 34"/>
          <p:cNvSpPr>
            <a:spLocks/>
          </p:cNvSpPr>
          <p:nvPr/>
        </p:nvSpPr>
        <p:spPr bwMode="auto">
          <a:xfrm>
            <a:off x="708025" y="1795463"/>
            <a:ext cx="114300" cy="419100"/>
          </a:xfrm>
          <a:custGeom>
            <a:avLst/>
            <a:gdLst>
              <a:gd name="T0" fmla="*/ 0 w 872"/>
              <a:gd name="T1" fmla="*/ 0 h 3210"/>
              <a:gd name="T2" fmla="*/ 0 w 872"/>
              <a:gd name="T3" fmla="*/ 0 h 3210"/>
              <a:gd name="T4" fmla="*/ 0 w 872"/>
              <a:gd name="T5" fmla="*/ 0 h 3210"/>
              <a:gd name="T6" fmla="*/ 0 w 872"/>
              <a:gd name="T7" fmla="*/ 0 h 3210"/>
              <a:gd name="T8" fmla="*/ 0 w 872"/>
              <a:gd name="T9" fmla="*/ 0 h 3210"/>
              <a:gd name="T10" fmla="*/ 0 w 872"/>
              <a:gd name="T11" fmla="*/ 0 h 3210"/>
              <a:gd name="T12" fmla="*/ 0 w 872"/>
              <a:gd name="T13" fmla="*/ 0 h 3210"/>
              <a:gd name="T14" fmla="*/ 0 w 872"/>
              <a:gd name="T15" fmla="*/ 0 h 3210"/>
              <a:gd name="T16" fmla="*/ 0 w 872"/>
              <a:gd name="T17" fmla="*/ 0 h 3210"/>
              <a:gd name="T18" fmla="*/ 0 w 872"/>
              <a:gd name="T19" fmla="*/ 0 h 3210"/>
              <a:gd name="T20" fmla="*/ 0 w 872"/>
              <a:gd name="T21" fmla="*/ 0 h 3210"/>
              <a:gd name="T22" fmla="*/ 0 w 872"/>
              <a:gd name="T23" fmla="*/ 0 h 3210"/>
              <a:gd name="T24" fmla="*/ 0 w 872"/>
              <a:gd name="T25" fmla="*/ 0 h 3210"/>
              <a:gd name="T26" fmla="*/ 0 w 872"/>
              <a:gd name="T27" fmla="*/ 0 h 3210"/>
              <a:gd name="T28" fmla="*/ 0 w 872"/>
              <a:gd name="T29" fmla="*/ 0 h 3210"/>
              <a:gd name="T30" fmla="*/ 0 w 872"/>
              <a:gd name="T31" fmla="*/ 0 h 3210"/>
              <a:gd name="T32" fmla="*/ 0 w 872"/>
              <a:gd name="T33" fmla="*/ 0 h 3210"/>
              <a:gd name="T34" fmla="*/ 0 w 872"/>
              <a:gd name="T35" fmla="*/ 0 h 3210"/>
              <a:gd name="T36" fmla="*/ 0 w 872"/>
              <a:gd name="T37" fmla="*/ 0 h 3210"/>
              <a:gd name="T38" fmla="*/ 0 w 872"/>
              <a:gd name="T39" fmla="*/ 0 h 3210"/>
              <a:gd name="T40" fmla="*/ 0 w 872"/>
              <a:gd name="T41" fmla="*/ 0 h 3210"/>
              <a:gd name="T42" fmla="*/ 0 w 872"/>
              <a:gd name="T43" fmla="*/ 0 h 3210"/>
              <a:gd name="T44" fmla="*/ 0 w 872"/>
              <a:gd name="T45" fmla="*/ 0 h 3210"/>
              <a:gd name="T46" fmla="*/ 0 w 872"/>
              <a:gd name="T47" fmla="*/ 0 h 3210"/>
              <a:gd name="T48" fmla="*/ 0 w 872"/>
              <a:gd name="T49" fmla="*/ 0 h 3210"/>
              <a:gd name="T50" fmla="*/ 0 w 872"/>
              <a:gd name="T51" fmla="*/ 0 h 3210"/>
              <a:gd name="T52" fmla="*/ 0 w 872"/>
              <a:gd name="T53" fmla="*/ 0 h 3210"/>
              <a:gd name="T54" fmla="*/ 0 w 872"/>
              <a:gd name="T55" fmla="*/ 0 h 3210"/>
              <a:gd name="T56" fmla="*/ 0 w 872"/>
              <a:gd name="T57" fmla="*/ 0 h 3210"/>
              <a:gd name="T58" fmla="*/ 0 w 872"/>
              <a:gd name="T59" fmla="*/ 0 h 3210"/>
              <a:gd name="T60" fmla="*/ 0 w 872"/>
              <a:gd name="T61" fmla="*/ 0 h 3210"/>
              <a:gd name="T62" fmla="*/ 0 w 872"/>
              <a:gd name="T63" fmla="*/ 0 h 3210"/>
              <a:gd name="T64" fmla="*/ 0 w 872"/>
              <a:gd name="T65" fmla="*/ 0 h 3210"/>
              <a:gd name="T66" fmla="*/ 0 w 872"/>
              <a:gd name="T67" fmla="*/ 0 h 3210"/>
              <a:gd name="T68" fmla="*/ 0 w 872"/>
              <a:gd name="T69" fmla="*/ 0 h 3210"/>
              <a:gd name="T70" fmla="*/ 0 w 872"/>
              <a:gd name="T71" fmla="*/ 0 h 3210"/>
              <a:gd name="T72" fmla="*/ 0 w 872"/>
              <a:gd name="T73" fmla="*/ 0 h 3210"/>
              <a:gd name="T74" fmla="*/ 0 w 872"/>
              <a:gd name="T75" fmla="*/ 0 h 3210"/>
              <a:gd name="T76" fmla="*/ 0 w 872"/>
              <a:gd name="T77" fmla="*/ 0 h 3210"/>
              <a:gd name="T78" fmla="*/ 0 w 872"/>
              <a:gd name="T79" fmla="*/ 0 h 3210"/>
              <a:gd name="T80" fmla="*/ 0 w 872"/>
              <a:gd name="T81" fmla="*/ 0 h 3210"/>
              <a:gd name="T82" fmla="*/ 0 w 872"/>
              <a:gd name="T83" fmla="*/ 0 h 3210"/>
              <a:gd name="T84" fmla="*/ 0 w 872"/>
              <a:gd name="T85" fmla="*/ 0 h 3210"/>
              <a:gd name="T86" fmla="*/ 0 w 872"/>
              <a:gd name="T87" fmla="*/ 0 h 3210"/>
              <a:gd name="T88" fmla="*/ 0 w 872"/>
              <a:gd name="T89" fmla="*/ 0 h 3210"/>
              <a:gd name="T90" fmla="*/ 0 w 872"/>
              <a:gd name="T91" fmla="*/ 0 h 3210"/>
              <a:gd name="T92" fmla="*/ 0 w 872"/>
              <a:gd name="T93" fmla="*/ 0 h 3210"/>
              <a:gd name="T94" fmla="*/ 0 w 872"/>
              <a:gd name="T95" fmla="*/ 0 h 3210"/>
              <a:gd name="T96" fmla="*/ 0 w 872"/>
              <a:gd name="T97" fmla="*/ 0 h 3210"/>
              <a:gd name="T98" fmla="*/ 0 w 872"/>
              <a:gd name="T99" fmla="*/ 0 h 3210"/>
              <a:gd name="T100" fmla="*/ 0 w 872"/>
              <a:gd name="T101" fmla="*/ 0 h 3210"/>
              <a:gd name="T102" fmla="*/ 0 w 872"/>
              <a:gd name="T103" fmla="*/ 0 h 3210"/>
              <a:gd name="T104" fmla="*/ 0 w 872"/>
              <a:gd name="T105" fmla="*/ 0 h 3210"/>
              <a:gd name="T106" fmla="*/ 0 w 872"/>
              <a:gd name="T107" fmla="*/ 0 h 3210"/>
              <a:gd name="T108" fmla="*/ 0 w 872"/>
              <a:gd name="T109" fmla="*/ 0 h 3210"/>
              <a:gd name="T110" fmla="*/ 0 w 872"/>
              <a:gd name="T111" fmla="*/ 0 h 3210"/>
              <a:gd name="T112" fmla="*/ 0 w 872"/>
              <a:gd name="T113" fmla="*/ 0 h 3210"/>
              <a:gd name="T114" fmla="*/ 0 w 872"/>
              <a:gd name="T115" fmla="*/ 0 h 3210"/>
              <a:gd name="T116" fmla="*/ 0 w 872"/>
              <a:gd name="T117" fmla="*/ 0 h 3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2"/>
              <a:gd name="T178" fmla="*/ 0 h 3210"/>
              <a:gd name="T179" fmla="*/ 872 w 872"/>
              <a:gd name="T180" fmla="*/ 3210 h 3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2" h="3210">
                <a:moveTo>
                  <a:pt x="386" y="0"/>
                </a:moveTo>
                <a:lnTo>
                  <a:pt x="386" y="0"/>
                </a:lnTo>
                <a:lnTo>
                  <a:pt x="370" y="0"/>
                </a:lnTo>
                <a:lnTo>
                  <a:pt x="360" y="0"/>
                </a:lnTo>
                <a:lnTo>
                  <a:pt x="348" y="0"/>
                </a:lnTo>
                <a:lnTo>
                  <a:pt x="334" y="6"/>
                </a:lnTo>
                <a:lnTo>
                  <a:pt x="318" y="16"/>
                </a:lnTo>
                <a:lnTo>
                  <a:pt x="296" y="34"/>
                </a:lnTo>
                <a:lnTo>
                  <a:pt x="274" y="58"/>
                </a:lnTo>
                <a:lnTo>
                  <a:pt x="254" y="84"/>
                </a:lnTo>
                <a:lnTo>
                  <a:pt x="238" y="108"/>
                </a:lnTo>
                <a:lnTo>
                  <a:pt x="232" y="126"/>
                </a:lnTo>
                <a:lnTo>
                  <a:pt x="228" y="136"/>
                </a:lnTo>
                <a:lnTo>
                  <a:pt x="228" y="142"/>
                </a:lnTo>
                <a:lnTo>
                  <a:pt x="228" y="146"/>
                </a:lnTo>
                <a:lnTo>
                  <a:pt x="226" y="152"/>
                </a:lnTo>
                <a:lnTo>
                  <a:pt x="224" y="162"/>
                </a:lnTo>
                <a:lnTo>
                  <a:pt x="220" y="186"/>
                </a:lnTo>
                <a:lnTo>
                  <a:pt x="220" y="192"/>
                </a:lnTo>
                <a:lnTo>
                  <a:pt x="220" y="196"/>
                </a:lnTo>
                <a:lnTo>
                  <a:pt x="222" y="200"/>
                </a:lnTo>
                <a:lnTo>
                  <a:pt x="222" y="206"/>
                </a:lnTo>
                <a:lnTo>
                  <a:pt x="220" y="208"/>
                </a:lnTo>
                <a:lnTo>
                  <a:pt x="218" y="216"/>
                </a:lnTo>
                <a:lnTo>
                  <a:pt x="218" y="228"/>
                </a:lnTo>
                <a:lnTo>
                  <a:pt x="222" y="244"/>
                </a:lnTo>
                <a:lnTo>
                  <a:pt x="232" y="274"/>
                </a:lnTo>
                <a:lnTo>
                  <a:pt x="236" y="288"/>
                </a:lnTo>
                <a:lnTo>
                  <a:pt x="238" y="294"/>
                </a:lnTo>
                <a:lnTo>
                  <a:pt x="244" y="300"/>
                </a:lnTo>
                <a:lnTo>
                  <a:pt x="248" y="304"/>
                </a:lnTo>
                <a:lnTo>
                  <a:pt x="254" y="306"/>
                </a:lnTo>
                <a:lnTo>
                  <a:pt x="262" y="308"/>
                </a:lnTo>
                <a:lnTo>
                  <a:pt x="264" y="306"/>
                </a:lnTo>
                <a:lnTo>
                  <a:pt x="266" y="326"/>
                </a:lnTo>
                <a:lnTo>
                  <a:pt x="268" y="340"/>
                </a:lnTo>
                <a:lnTo>
                  <a:pt x="268" y="360"/>
                </a:lnTo>
                <a:lnTo>
                  <a:pt x="266" y="370"/>
                </a:lnTo>
                <a:lnTo>
                  <a:pt x="260" y="372"/>
                </a:lnTo>
                <a:lnTo>
                  <a:pt x="254" y="374"/>
                </a:lnTo>
                <a:lnTo>
                  <a:pt x="248" y="384"/>
                </a:lnTo>
                <a:lnTo>
                  <a:pt x="228" y="406"/>
                </a:lnTo>
                <a:lnTo>
                  <a:pt x="218" y="416"/>
                </a:lnTo>
                <a:lnTo>
                  <a:pt x="212" y="420"/>
                </a:lnTo>
                <a:lnTo>
                  <a:pt x="210" y="422"/>
                </a:lnTo>
                <a:lnTo>
                  <a:pt x="208" y="424"/>
                </a:lnTo>
                <a:lnTo>
                  <a:pt x="210" y="426"/>
                </a:lnTo>
                <a:lnTo>
                  <a:pt x="186" y="436"/>
                </a:lnTo>
                <a:lnTo>
                  <a:pt x="178" y="434"/>
                </a:lnTo>
                <a:lnTo>
                  <a:pt x="172" y="434"/>
                </a:lnTo>
                <a:lnTo>
                  <a:pt x="166" y="434"/>
                </a:lnTo>
                <a:lnTo>
                  <a:pt x="134" y="436"/>
                </a:lnTo>
                <a:lnTo>
                  <a:pt x="96" y="436"/>
                </a:lnTo>
                <a:lnTo>
                  <a:pt x="80" y="440"/>
                </a:lnTo>
                <a:lnTo>
                  <a:pt x="70" y="442"/>
                </a:lnTo>
                <a:lnTo>
                  <a:pt x="60" y="446"/>
                </a:lnTo>
                <a:lnTo>
                  <a:pt x="48" y="454"/>
                </a:lnTo>
                <a:lnTo>
                  <a:pt x="38" y="462"/>
                </a:lnTo>
                <a:lnTo>
                  <a:pt x="28" y="474"/>
                </a:lnTo>
                <a:lnTo>
                  <a:pt x="20" y="488"/>
                </a:lnTo>
                <a:lnTo>
                  <a:pt x="8" y="514"/>
                </a:lnTo>
                <a:lnTo>
                  <a:pt x="4" y="530"/>
                </a:lnTo>
                <a:lnTo>
                  <a:pt x="2" y="538"/>
                </a:lnTo>
                <a:lnTo>
                  <a:pt x="2" y="544"/>
                </a:lnTo>
                <a:lnTo>
                  <a:pt x="2" y="560"/>
                </a:lnTo>
                <a:lnTo>
                  <a:pt x="2" y="576"/>
                </a:lnTo>
                <a:lnTo>
                  <a:pt x="2" y="584"/>
                </a:lnTo>
                <a:lnTo>
                  <a:pt x="2" y="596"/>
                </a:lnTo>
                <a:lnTo>
                  <a:pt x="0" y="616"/>
                </a:lnTo>
                <a:lnTo>
                  <a:pt x="0" y="636"/>
                </a:lnTo>
                <a:lnTo>
                  <a:pt x="0" y="650"/>
                </a:lnTo>
                <a:lnTo>
                  <a:pt x="2" y="660"/>
                </a:lnTo>
                <a:lnTo>
                  <a:pt x="8" y="676"/>
                </a:lnTo>
                <a:lnTo>
                  <a:pt x="12" y="684"/>
                </a:lnTo>
                <a:lnTo>
                  <a:pt x="12" y="716"/>
                </a:lnTo>
                <a:lnTo>
                  <a:pt x="12" y="742"/>
                </a:lnTo>
                <a:lnTo>
                  <a:pt x="14" y="764"/>
                </a:lnTo>
                <a:lnTo>
                  <a:pt x="18" y="782"/>
                </a:lnTo>
                <a:lnTo>
                  <a:pt x="20" y="790"/>
                </a:lnTo>
                <a:lnTo>
                  <a:pt x="24" y="796"/>
                </a:lnTo>
                <a:lnTo>
                  <a:pt x="34" y="804"/>
                </a:lnTo>
                <a:lnTo>
                  <a:pt x="42" y="808"/>
                </a:lnTo>
                <a:lnTo>
                  <a:pt x="46" y="808"/>
                </a:lnTo>
                <a:lnTo>
                  <a:pt x="48" y="820"/>
                </a:lnTo>
                <a:lnTo>
                  <a:pt x="54" y="838"/>
                </a:lnTo>
                <a:lnTo>
                  <a:pt x="62" y="860"/>
                </a:lnTo>
                <a:lnTo>
                  <a:pt x="66" y="874"/>
                </a:lnTo>
                <a:lnTo>
                  <a:pt x="68" y="884"/>
                </a:lnTo>
                <a:lnTo>
                  <a:pt x="70" y="894"/>
                </a:lnTo>
                <a:lnTo>
                  <a:pt x="76" y="906"/>
                </a:lnTo>
                <a:lnTo>
                  <a:pt x="86" y="922"/>
                </a:lnTo>
                <a:lnTo>
                  <a:pt x="88" y="936"/>
                </a:lnTo>
                <a:lnTo>
                  <a:pt x="90" y="960"/>
                </a:lnTo>
                <a:lnTo>
                  <a:pt x="90" y="986"/>
                </a:lnTo>
                <a:lnTo>
                  <a:pt x="92" y="1008"/>
                </a:lnTo>
                <a:lnTo>
                  <a:pt x="96" y="1034"/>
                </a:lnTo>
                <a:lnTo>
                  <a:pt x="96" y="1044"/>
                </a:lnTo>
                <a:lnTo>
                  <a:pt x="96" y="1134"/>
                </a:lnTo>
                <a:lnTo>
                  <a:pt x="92" y="1236"/>
                </a:lnTo>
                <a:lnTo>
                  <a:pt x="88" y="1310"/>
                </a:lnTo>
                <a:lnTo>
                  <a:pt x="88" y="1368"/>
                </a:lnTo>
                <a:lnTo>
                  <a:pt x="88" y="1508"/>
                </a:lnTo>
                <a:lnTo>
                  <a:pt x="88" y="1608"/>
                </a:lnTo>
                <a:lnTo>
                  <a:pt x="88" y="1616"/>
                </a:lnTo>
                <a:lnTo>
                  <a:pt x="90" y="1622"/>
                </a:lnTo>
                <a:lnTo>
                  <a:pt x="98" y="1632"/>
                </a:lnTo>
                <a:lnTo>
                  <a:pt x="104" y="1638"/>
                </a:lnTo>
                <a:lnTo>
                  <a:pt x="106" y="1640"/>
                </a:lnTo>
                <a:lnTo>
                  <a:pt x="104" y="1674"/>
                </a:lnTo>
                <a:lnTo>
                  <a:pt x="104" y="1704"/>
                </a:lnTo>
                <a:lnTo>
                  <a:pt x="108" y="1736"/>
                </a:lnTo>
                <a:lnTo>
                  <a:pt x="110" y="1772"/>
                </a:lnTo>
                <a:lnTo>
                  <a:pt x="110" y="1814"/>
                </a:lnTo>
                <a:lnTo>
                  <a:pt x="108" y="1860"/>
                </a:lnTo>
                <a:lnTo>
                  <a:pt x="108" y="1944"/>
                </a:lnTo>
                <a:lnTo>
                  <a:pt x="96" y="2006"/>
                </a:lnTo>
                <a:lnTo>
                  <a:pt x="88" y="2062"/>
                </a:lnTo>
                <a:lnTo>
                  <a:pt x="86" y="2088"/>
                </a:lnTo>
                <a:lnTo>
                  <a:pt x="86" y="2110"/>
                </a:lnTo>
                <a:lnTo>
                  <a:pt x="86" y="2182"/>
                </a:lnTo>
                <a:lnTo>
                  <a:pt x="86" y="2214"/>
                </a:lnTo>
                <a:lnTo>
                  <a:pt x="70" y="2262"/>
                </a:lnTo>
                <a:lnTo>
                  <a:pt x="58" y="2304"/>
                </a:lnTo>
                <a:lnTo>
                  <a:pt x="54" y="2322"/>
                </a:lnTo>
                <a:lnTo>
                  <a:pt x="52" y="2336"/>
                </a:lnTo>
                <a:lnTo>
                  <a:pt x="48" y="2380"/>
                </a:lnTo>
                <a:lnTo>
                  <a:pt x="40" y="2448"/>
                </a:lnTo>
                <a:lnTo>
                  <a:pt x="30" y="2524"/>
                </a:lnTo>
                <a:lnTo>
                  <a:pt x="28" y="2560"/>
                </a:lnTo>
                <a:lnTo>
                  <a:pt x="28" y="2592"/>
                </a:lnTo>
                <a:lnTo>
                  <a:pt x="32" y="2790"/>
                </a:lnTo>
                <a:lnTo>
                  <a:pt x="30" y="2814"/>
                </a:lnTo>
                <a:lnTo>
                  <a:pt x="24" y="2840"/>
                </a:lnTo>
                <a:lnTo>
                  <a:pt x="12" y="2892"/>
                </a:lnTo>
                <a:lnTo>
                  <a:pt x="6" y="2916"/>
                </a:lnTo>
                <a:lnTo>
                  <a:pt x="2" y="2936"/>
                </a:lnTo>
                <a:lnTo>
                  <a:pt x="2" y="2946"/>
                </a:lnTo>
                <a:lnTo>
                  <a:pt x="4" y="2954"/>
                </a:lnTo>
                <a:lnTo>
                  <a:pt x="6" y="2962"/>
                </a:lnTo>
                <a:lnTo>
                  <a:pt x="10" y="2968"/>
                </a:lnTo>
                <a:lnTo>
                  <a:pt x="18" y="2980"/>
                </a:lnTo>
                <a:lnTo>
                  <a:pt x="24" y="2990"/>
                </a:lnTo>
                <a:lnTo>
                  <a:pt x="30" y="3014"/>
                </a:lnTo>
                <a:lnTo>
                  <a:pt x="38" y="3062"/>
                </a:lnTo>
                <a:lnTo>
                  <a:pt x="44" y="3094"/>
                </a:lnTo>
                <a:lnTo>
                  <a:pt x="48" y="3102"/>
                </a:lnTo>
                <a:lnTo>
                  <a:pt x="44" y="3110"/>
                </a:lnTo>
                <a:lnTo>
                  <a:pt x="40" y="3120"/>
                </a:lnTo>
                <a:lnTo>
                  <a:pt x="40" y="3130"/>
                </a:lnTo>
                <a:lnTo>
                  <a:pt x="44" y="3154"/>
                </a:lnTo>
                <a:lnTo>
                  <a:pt x="46" y="3170"/>
                </a:lnTo>
                <a:lnTo>
                  <a:pt x="44" y="3172"/>
                </a:lnTo>
                <a:lnTo>
                  <a:pt x="44" y="3196"/>
                </a:lnTo>
                <a:lnTo>
                  <a:pt x="78" y="3204"/>
                </a:lnTo>
                <a:lnTo>
                  <a:pt x="114" y="3208"/>
                </a:lnTo>
                <a:lnTo>
                  <a:pt x="132" y="3208"/>
                </a:lnTo>
                <a:lnTo>
                  <a:pt x="152" y="3210"/>
                </a:lnTo>
                <a:lnTo>
                  <a:pt x="190" y="3208"/>
                </a:lnTo>
                <a:lnTo>
                  <a:pt x="214" y="3206"/>
                </a:lnTo>
                <a:lnTo>
                  <a:pt x="230" y="3202"/>
                </a:lnTo>
                <a:lnTo>
                  <a:pt x="244" y="3200"/>
                </a:lnTo>
                <a:lnTo>
                  <a:pt x="248" y="3198"/>
                </a:lnTo>
                <a:lnTo>
                  <a:pt x="250" y="3196"/>
                </a:lnTo>
                <a:lnTo>
                  <a:pt x="248" y="3184"/>
                </a:lnTo>
                <a:lnTo>
                  <a:pt x="244" y="3178"/>
                </a:lnTo>
                <a:lnTo>
                  <a:pt x="240" y="3176"/>
                </a:lnTo>
                <a:lnTo>
                  <a:pt x="242" y="3170"/>
                </a:lnTo>
                <a:lnTo>
                  <a:pt x="244" y="3160"/>
                </a:lnTo>
                <a:lnTo>
                  <a:pt x="244" y="3144"/>
                </a:lnTo>
                <a:lnTo>
                  <a:pt x="242" y="3138"/>
                </a:lnTo>
                <a:lnTo>
                  <a:pt x="240" y="3130"/>
                </a:lnTo>
                <a:lnTo>
                  <a:pt x="230" y="3120"/>
                </a:lnTo>
                <a:lnTo>
                  <a:pt x="224" y="3116"/>
                </a:lnTo>
                <a:lnTo>
                  <a:pt x="226" y="3114"/>
                </a:lnTo>
                <a:lnTo>
                  <a:pt x="222" y="3106"/>
                </a:lnTo>
                <a:lnTo>
                  <a:pt x="216" y="3096"/>
                </a:lnTo>
                <a:lnTo>
                  <a:pt x="214" y="3090"/>
                </a:lnTo>
                <a:lnTo>
                  <a:pt x="212" y="3086"/>
                </a:lnTo>
                <a:lnTo>
                  <a:pt x="214" y="3078"/>
                </a:lnTo>
                <a:lnTo>
                  <a:pt x="216" y="3078"/>
                </a:lnTo>
                <a:lnTo>
                  <a:pt x="218" y="3078"/>
                </a:lnTo>
                <a:lnTo>
                  <a:pt x="220" y="3076"/>
                </a:lnTo>
                <a:lnTo>
                  <a:pt x="244" y="3036"/>
                </a:lnTo>
                <a:lnTo>
                  <a:pt x="246" y="3032"/>
                </a:lnTo>
                <a:lnTo>
                  <a:pt x="248" y="3026"/>
                </a:lnTo>
                <a:lnTo>
                  <a:pt x="248" y="3020"/>
                </a:lnTo>
                <a:lnTo>
                  <a:pt x="248" y="3010"/>
                </a:lnTo>
                <a:lnTo>
                  <a:pt x="246" y="2984"/>
                </a:lnTo>
                <a:lnTo>
                  <a:pt x="242" y="2974"/>
                </a:lnTo>
                <a:lnTo>
                  <a:pt x="238" y="2962"/>
                </a:lnTo>
                <a:lnTo>
                  <a:pt x="228" y="2948"/>
                </a:lnTo>
                <a:lnTo>
                  <a:pt x="216" y="2936"/>
                </a:lnTo>
                <a:lnTo>
                  <a:pt x="204" y="2922"/>
                </a:lnTo>
                <a:lnTo>
                  <a:pt x="218" y="2890"/>
                </a:lnTo>
                <a:lnTo>
                  <a:pt x="228" y="2862"/>
                </a:lnTo>
                <a:lnTo>
                  <a:pt x="234" y="2840"/>
                </a:lnTo>
                <a:lnTo>
                  <a:pt x="242" y="2754"/>
                </a:lnTo>
                <a:lnTo>
                  <a:pt x="248" y="2678"/>
                </a:lnTo>
                <a:lnTo>
                  <a:pt x="260" y="2566"/>
                </a:lnTo>
                <a:lnTo>
                  <a:pt x="298" y="2456"/>
                </a:lnTo>
                <a:lnTo>
                  <a:pt x="316" y="2396"/>
                </a:lnTo>
                <a:lnTo>
                  <a:pt x="334" y="2332"/>
                </a:lnTo>
                <a:lnTo>
                  <a:pt x="350" y="2264"/>
                </a:lnTo>
                <a:lnTo>
                  <a:pt x="364" y="2230"/>
                </a:lnTo>
                <a:lnTo>
                  <a:pt x="384" y="2184"/>
                </a:lnTo>
                <a:lnTo>
                  <a:pt x="412" y="2108"/>
                </a:lnTo>
                <a:lnTo>
                  <a:pt x="416" y="2220"/>
                </a:lnTo>
                <a:lnTo>
                  <a:pt x="420" y="2286"/>
                </a:lnTo>
                <a:lnTo>
                  <a:pt x="424" y="2326"/>
                </a:lnTo>
                <a:lnTo>
                  <a:pt x="426" y="2340"/>
                </a:lnTo>
                <a:lnTo>
                  <a:pt x="430" y="2352"/>
                </a:lnTo>
                <a:lnTo>
                  <a:pt x="438" y="2366"/>
                </a:lnTo>
                <a:lnTo>
                  <a:pt x="446" y="2380"/>
                </a:lnTo>
                <a:lnTo>
                  <a:pt x="454" y="2392"/>
                </a:lnTo>
                <a:lnTo>
                  <a:pt x="450" y="2398"/>
                </a:lnTo>
                <a:lnTo>
                  <a:pt x="438" y="2412"/>
                </a:lnTo>
                <a:lnTo>
                  <a:pt x="432" y="2422"/>
                </a:lnTo>
                <a:lnTo>
                  <a:pt x="428" y="2434"/>
                </a:lnTo>
                <a:lnTo>
                  <a:pt x="424" y="2446"/>
                </a:lnTo>
                <a:lnTo>
                  <a:pt x="424" y="2462"/>
                </a:lnTo>
                <a:lnTo>
                  <a:pt x="424" y="2502"/>
                </a:lnTo>
                <a:lnTo>
                  <a:pt x="428" y="2554"/>
                </a:lnTo>
                <a:lnTo>
                  <a:pt x="430" y="2610"/>
                </a:lnTo>
                <a:lnTo>
                  <a:pt x="430" y="2640"/>
                </a:lnTo>
                <a:lnTo>
                  <a:pt x="428" y="2666"/>
                </a:lnTo>
                <a:lnTo>
                  <a:pt x="420" y="2764"/>
                </a:lnTo>
                <a:lnTo>
                  <a:pt x="418" y="2806"/>
                </a:lnTo>
                <a:lnTo>
                  <a:pt x="418" y="2838"/>
                </a:lnTo>
                <a:lnTo>
                  <a:pt x="422" y="2904"/>
                </a:lnTo>
                <a:lnTo>
                  <a:pt x="422" y="2942"/>
                </a:lnTo>
                <a:lnTo>
                  <a:pt x="420" y="2950"/>
                </a:lnTo>
                <a:lnTo>
                  <a:pt x="414" y="2966"/>
                </a:lnTo>
                <a:lnTo>
                  <a:pt x="410" y="2988"/>
                </a:lnTo>
                <a:lnTo>
                  <a:pt x="410" y="3002"/>
                </a:lnTo>
                <a:lnTo>
                  <a:pt x="410" y="3014"/>
                </a:lnTo>
                <a:lnTo>
                  <a:pt x="416" y="3090"/>
                </a:lnTo>
                <a:lnTo>
                  <a:pt x="418" y="3092"/>
                </a:lnTo>
                <a:lnTo>
                  <a:pt x="420" y="3092"/>
                </a:lnTo>
                <a:lnTo>
                  <a:pt x="422" y="3094"/>
                </a:lnTo>
                <a:lnTo>
                  <a:pt x="422" y="3110"/>
                </a:lnTo>
                <a:lnTo>
                  <a:pt x="424" y="3132"/>
                </a:lnTo>
                <a:lnTo>
                  <a:pt x="422" y="3134"/>
                </a:lnTo>
                <a:lnTo>
                  <a:pt x="418" y="3136"/>
                </a:lnTo>
                <a:lnTo>
                  <a:pt x="418" y="3138"/>
                </a:lnTo>
                <a:lnTo>
                  <a:pt x="418" y="3172"/>
                </a:lnTo>
                <a:lnTo>
                  <a:pt x="418" y="3174"/>
                </a:lnTo>
                <a:lnTo>
                  <a:pt x="424" y="3176"/>
                </a:lnTo>
                <a:lnTo>
                  <a:pt x="550" y="3178"/>
                </a:lnTo>
                <a:lnTo>
                  <a:pt x="596" y="3174"/>
                </a:lnTo>
                <a:lnTo>
                  <a:pt x="594" y="3164"/>
                </a:lnTo>
                <a:lnTo>
                  <a:pt x="614" y="3170"/>
                </a:lnTo>
                <a:lnTo>
                  <a:pt x="634" y="3174"/>
                </a:lnTo>
                <a:lnTo>
                  <a:pt x="654" y="3176"/>
                </a:lnTo>
                <a:lnTo>
                  <a:pt x="776" y="3176"/>
                </a:lnTo>
                <a:lnTo>
                  <a:pt x="804" y="3176"/>
                </a:lnTo>
                <a:lnTo>
                  <a:pt x="830" y="3172"/>
                </a:lnTo>
                <a:lnTo>
                  <a:pt x="862" y="3168"/>
                </a:lnTo>
                <a:lnTo>
                  <a:pt x="862" y="3166"/>
                </a:lnTo>
                <a:lnTo>
                  <a:pt x="864" y="3164"/>
                </a:lnTo>
                <a:lnTo>
                  <a:pt x="864" y="3162"/>
                </a:lnTo>
                <a:lnTo>
                  <a:pt x="860" y="3154"/>
                </a:lnTo>
                <a:lnTo>
                  <a:pt x="858" y="3152"/>
                </a:lnTo>
                <a:lnTo>
                  <a:pt x="856" y="3150"/>
                </a:lnTo>
                <a:lnTo>
                  <a:pt x="856" y="3146"/>
                </a:lnTo>
                <a:lnTo>
                  <a:pt x="856" y="3140"/>
                </a:lnTo>
                <a:lnTo>
                  <a:pt x="854" y="3136"/>
                </a:lnTo>
                <a:lnTo>
                  <a:pt x="852" y="3130"/>
                </a:lnTo>
                <a:lnTo>
                  <a:pt x="844" y="3122"/>
                </a:lnTo>
                <a:lnTo>
                  <a:pt x="834" y="3114"/>
                </a:lnTo>
                <a:lnTo>
                  <a:pt x="826" y="3110"/>
                </a:lnTo>
                <a:lnTo>
                  <a:pt x="816" y="3108"/>
                </a:lnTo>
                <a:lnTo>
                  <a:pt x="786" y="3106"/>
                </a:lnTo>
                <a:lnTo>
                  <a:pt x="768" y="3104"/>
                </a:lnTo>
                <a:lnTo>
                  <a:pt x="756" y="3100"/>
                </a:lnTo>
                <a:lnTo>
                  <a:pt x="750" y="3096"/>
                </a:lnTo>
                <a:lnTo>
                  <a:pt x="746" y="3092"/>
                </a:lnTo>
                <a:lnTo>
                  <a:pt x="734" y="3090"/>
                </a:lnTo>
                <a:lnTo>
                  <a:pt x="726" y="3086"/>
                </a:lnTo>
                <a:lnTo>
                  <a:pt x="720" y="3084"/>
                </a:lnTo>
                <a:lnTo>
                  <a:pt x="712" y="3076"/>
                </a:lnTo>
                <a:lnTo>
                  <a:pt x="714" y="3072"/>
                </a:lnTo>
                <a:lnTo>
                  <a:pt x="714" y="3068"/>
                </a:lnTo>
                <a:lnTo>
                  <a:pt x="712" y="3066"/>
                </a:lnTo>
                <a:lnTo>
                  <a:pt x="706" y="3062"/>
                </a:lnTo>
                <a:lnTo>
                  <a:pt x="702" y="3062"/>
                </a:lnTo>
                <a:lnTo>
                  <a:pt x="698" y="3058"/>
                </a:lnTo>
                <a:lnTo>
                  <a:pt x="698" y="3054"/>
                </a:lnTo>
                <a:lnTo>
                  <a:pt x="698" y="3048"/>
                </a:lnTo>
                <a:lnTo>
                  <a:pt x="696" y="3046"/>
                </a:lnTo>
                <a:lnTo>
                  <a:pt x="688" y="3042"/>
                </a:lnTo>
                <a:lnTo>
                  <a:pt x="682" y="3040"/>
                </a:lnTo>
                <a:lnTo>
                  <a:pt x="684" y="3038"/>
                </a:lnTo>
                <a:lnTo>
                  <a:pt x="684" y="3034"/>
                </a:lnTo>
                <a:lnTo>
                  <a:pt x="682" y="3028"/>
                </a:lnTo>
                <a:lnTo>
                  <a:pt x="672" y="3000"/>
                </a:lnTo>
                <a:lnTo>
                  <a:pt x="660" y="2970"/>
                </a:lnTo>
                <a:lnTo>
                  <a:pt x="658" y="2966"/>
                </a:lnTo>
                <a:lnTo>
                  <a:pt x="654" y="2964"/>
                </a:lnTo>
                <a:lnTo>
                  <a:pt x="642" y="2958"/>
                </a:lnTo>
                <a:lnTo>
                  <a:pt x="626" y="2956"/>
                </a:lnTo>
                <a:lnTo>
                  <a:pt x="630" y="2948"/>
                </a:lnTo>
                <a:lnTo>
                  <a:pt x="634" y="2948"/>
                </a:lnTo>
                <a:lnTo>
                  <a:pt x="644" y="2946"/>
                </a:lnTo>
                <a:lnTo>
                  <a:pt x="650" y="2944"/>
                </a:lnTo>
                <a:lnTo>
                  <a:pt x="658" y="2938"/>
                </a:lnTo>
                <a:lnTo>
                  <a:pt x="662" y="2930"/>
                </a:lnTo>
                <a:lnTo>
                  <a:pt x="668" y="2920"/>
                </a:lnTo>
                <a:lnTo>
                  <a:pt x="684" y="2878"/>
                </a:lnTo>
                <a:lnTo>
                  <a:pt x="690" y="2860"/>
                </a:lnTo>
                <a:lnTo>
                  <a:pt x="692" y="2850"/>
                </a:lnTo>
                <a:lnTo>
                  <a:pt x="696" y="2636"/>
                </a:lnTo>
                <a:lnTo>
                  <a:pt x="700" y="2566"/>
                </a:lnTo>
                <a:lnTo>
                  <a:pt x="702" y="2498"/>
                </a:lnTo>
                <a:lnTo>
                  <a:pt x="710" y="2404"/>
                </a:lnTo>
                <a:lnTo>
                  <a:pt x="716" y="2300"/>
                </a:lnTo>
                <a:lnTo>
                  <a:pt x="718" y="2258"/>
                </a:lnTo>
                <a:lnTo>
                  <a:pt x="718" y="2204"/>
                </a:lnTo>
                <a:lnTo>
                  <a:pt x="716" y="2136"/>
                </a:lnTo>
                <a:lnTo>
                  <a:pt x="720" y="2102"/>
                </a:lnTo>
                <a:lnTo>
                  <a:pt x="724" y="2070"/>
                </a:lnTo>
                <a:lnTo>
                  <a:pt x="726" y="2032"/>
                </a:lnTo>
                <a:lnTo>
                  <a:pt x="730" y="1868"/>
                </a:lnTo>
                <a:lnTo>
                  <a:pt x="730" y="1624"/>
                </a:lnTo>
                <a:lnTo>
                  <a:pt x="748" y="1618"/>
                </a:lnTo>
                <a:lnTo>
                  <a:pt x="764" y="1612"/>
                </a:lnTo>
                <a:lnTo>
                  <a:pt x="782" y="1604"/>
                </a:lnTo>
                <a:lnTo>
                  <a:pt x="800" y="1594"/>
                </a:lnTo>
                <a:lnTo>
                  <a:pt x="808" y="1584"/>
                </a:lnTo>
                <a:lnTo>
                  <a:pt x="812" y="1578"/>
                </a:lnTo>
                <a:lnTo>
                  <a:pt x="812" y="1576"/>
                </a:lnTo>
                <a:lnTo>
                  <a:pt x="802" y="1536"/>
                </a:lnTo>
                <a:lnTo>
                  <a:pt x="792" y="1500"/>
                </a:lnTo>
                <a:lnTo>
                  <a:pt x="786" y="1464"/>
                </a:lnTo>
                <a:lnTo>
                  <a:pt x="776" y="1420"/>
                </a:lnTo>
                <a:lnTo>
                  <a:pt x="760" y="1366"/>
                </a:lnTo>
                <a:lnTo>
                  <a:pt x="734" y="1284"/>
                </a:lnTo>
                <a:lnTo>
                  <a:pt x="732" y="1268"/>
                </a:lnTo>
                <a:lnTo>
                  <a:pt x="732" y="1252"/>
                </a:lnTo>
                <a:lnTo>
                  <a:pt x="734" y="1232"/>
                </a:lnTo>
                <a:lnTo>
                  <a:pt x="736" y="1228"/>
                </a:lnTo>
                <a:lnTo>
                  <a:pt x="738" y="1224"/>
                </a:lnTo>
                <a:lnTo>
                  <a:pt x="738" y="1220"/>
                </a:lnTo>
                <a:lnTo>
                  <a:pt x="706" y="1134"/>
                </a:lnTo>
                <a:lnTo>
                  <a:pt x="704" y="1114"/>
                </a:lnTo>
                <a:lnTo>
                  <a:pt x="700" y="1088"/>
                </a:lnTo>
                <a:lnTo>
                  <a:pt x="696" y="1062"/>
                </a:lnTo>
                <a:lnTo>
                  <a:pt x="706" y="1062"/>
                </a:lnTo>
                <a:lnTo>
                  <a:pt x="728" y="1064"/>
                </a:lnTo>
                <a:lnTo>
                  <a:pt x="750" y="1066"/>
                </a:lnTo>
                <a:lnTo>
                  <a:pt x="758" y="1066"/>
                </a:lnTo>
                <a:lnTo>
                  <a:pt x="762" y="1068"/>
                </a:lnTo>
                <a:lnTo>
                  <a:pt x="772" y="1072"/>
                </a:lnTo>
                <a:lnTo>
                  <a:pt x="778" y="1072"/>
                </a:lnTo>
                <a:lnTo>
                  <a:pt x="786" y="1072"/>
                </a:lnTo>
                <a:lnTo>
                  <a:pt x="794" y="1070"/>
                </a:lnTo>
                <a:lnTo>
                  <a:pt x="804" y="1066"/>
                </a:lnTo>
                <a:lnTo>
                  <a:pt x="818" y="1056"/>
                </a:lnTo>
                <a:lnTo>
                  <a:pt x="828" y="1048"/>
                </a:lnTo>
                <a:lnTo>
                  <a:pt x="834" y="1038"/>
                </a:lnTo>
                <a:lnTo>
                  <a:pt x="846" y="1008"/>
                </a:lnTo>
                <a:lnTo>
                  <a:pt x="854" y="988"/>
                </a:lnTo>
                <a:lnTo>
                  <a:pt x="858" y="972"/>
                </a:lnTo>
                <a:lnTo>
                  <a:pt x="864" y="948"/>
                </a:lnTo>
                <a:lnTo>
                  <a:pt x="868" y="932"/>
                </a:lnTo>
                <a:lnTo>
                  <a:pt x="872" y="924"/>
                </a:lnTo>
                <a:lnTo>
                  <a:pt x="872" y="920"/>
                </a:lnTo>
                <a:lnTo>
                  <a:pt x="870" y="914"/>
                </a:lnTo>
                <a:lnTo>
                  <a:pt x="860" y="892"/>
                </a:lnTo>
                <a:lnTo>
                  <a:pt x="852" y="868"/>
                </a:lnTo>
                <a:lnTo>
                  <a:pt x="844" y="854"/>
                </a:lnTo>
                <a:lnTo>
                  <a:pt x="832" y="830"/>
                </a:lnTo>
                <a:lnTo>
                  <a:pt x="812" y="792"/>
                </a:lnTo>
                <a:lnTo>
                  <a:pt x="802" y="770"/>
                </a:lnTo>
                <a:lnTo>
                  <a:pt x="798" y="758"/>
                </a:lnTo>
                <a:lnTo>
                  <a:pt x="796" y="750"/>
                </a:lnTo>
                <a:lnTo>
                  <a:pt x="796" y="742"/>
                </a:lnTo>
                <a:lnTo>
                  <a:pt x="794" y="738"/>
                </a:lnTo>
                <a:lnTo>
                  <a:pt x="790" y="734"/>
                </a:lnTo>
                <a:lnTo>
                  <a:pt x="788" y="730"/>
                </a:lnTo>
                <a:lnTo>
                  <a:pt x="780" y="726"/>
                </a:lnTo>
                <a:lnTo>
                  <a:pt x="776" y="716"/>
                </a:lnTo>
                <a:lnTo>
                  <a:pt x="772" y="704"/>
                </a:lnTo>
                <a:lnTo>
                  <a:pt x="772" y="696"/>
                </a:lnTo>
                <a:lnTo>
                  <a:pt x="774" y="692"/>
                </a:lnTo>
                <a:lnTo>
                  <a:pt x="774" y="688"/>
                </a:lnTo>
                <a:lnTo>
                  <a:pt x="774" y="686"/>
                </a:lnTo>
                <a:lnTo>
                  <a:pt x="770" y="678"/>
                </a:lnTo>
                <a:lnTo>
                  <a:pt x="770" y="670"/>
                </a:lnTo>
                <a:lnTo>
                  <a:pt x="770" y="660"/>
                </a:lnTo>
                <a:lnTo>
                  <a:pt x="768" y="654"/>
                </a:lnTo>
                <a:lnTo>
                  <a:pt x="766" y="646"/>
                </a:lnTo>
                <a:lnTo>
                  <a:pt x="758" y="628"/>
                </a:lnTo>
                <a:lnTo>
                  <a:pt x="754" y="620"/>
                </a:lnTo>
                <a:lnTo>
                  <a:pt x="752" y="614"/>
                </a:lnTo>
                <a:lnTo>
                  <a:pt x="744" y="604"/>
                </a:lnTo>
                <a:lnTo>
                  <a:pt x="742" y="594"/>
                </a:lnTo>
                <a:lnTo>
                  <a:pt x="742" y="586"/>
                </a:lnTo>
                <a:lnTo>
                  <a:pt x="742" y="580"/>
                </a:lnTo>
                <a:lnTo>
                  <a:pt x="736" y="570"/>
                </a:lnTo>
                <a:lnTo>
                  <a:pt x="722" y="550"/>
                </a:lnTo>
                <a:lnTo>
                  <a:pt x="716" y="542"/>
                </a:lnTo>
                <a:lnTo>
                  <a:pt x="710" y="540"/>
                </a:lnTo>
                <a:lnTo>
                  <a:pt x="696" y="538"/>
                </a:lnTo>
                <a:lnTo>
                  <a:pt x="672" y="530"/>
                </a:lnTo>
                <a:lnTo>
                  <a:pt x="624" y="514"/>
                </a:lnTo>
                <a:lnTo>
                  <a:pt x="560" y="496"/>
                </a:lnTo>
                <a:lnTo>
                  <a:pt x="524" y="488"/>
                </a:lnTo>
                <a:lnTo>
                  <a:pt x="516" y="480"/>
                </a:lnTo>
                <a:lnTo>
                  <a:pt x="500" y="464"/>
                </a:lnTo>
                <a:lnTo>
                  <a:pt x="488" y="446"/>
                </a:lnTo>
                <a:lnTo>
                  <a:pt x="484" y="438"/>
                </a:lnTo>
                <a:lnTo>
                  <a:pt x="478" y="432"/>
                </a:lnTo>
                <a:lnTo>
                  <a:pt x="472" y="426"/>
                </a:lnTo>
                <a:lnTo>
                  <a:pt x="470" y="422"/>
                </a:lnTo>
                <a:lnTo>
                  <a:pt x="470" y="412"/>
                </a:lnTo>
                <a:lnTo>
                  <a:pt x="476" y="394"/>
                </a:lnTo>
                <a:lnTo>
                  <a:pt x="480" y="388"/>
                </a:lnTo>
                <a:lnTo>
                  <a:pt x="488" y="380"/>
                </a:lnTo>
                <a:lnTo>
                  <a:pt x="494" y="372"/>
                </a:lnTo>
                <a:lnTo>
                  <a:pt x="498" y="362"/>
                </a:lnTo>
                <a:lnTo>
                  <a:pt x="512" y="324"/>
                </a:lnTo>
                <a:lnTo>
                  <a:pt x="516" y="324"/>
                </a:lnTo>
                <a:lnTo>
                  <a:pt x="520" y="318"/>
                </a:lnTo>
                <a:lnTo>
                  <a:pt x="524" y="308"/>
                </a:lnTo>
                <a:lnTo>
                  <a:pt x="534" y="284"/>
                </a:lnTo>
                <a:lnTo>
                  <a:pt x="544" y="262"/>
                </a:lnTo>
                <a:lnTo>
                  <a:pt x="550" y="248"/>
                </a:lnTo>
                <a:lnTo>
                  <a:pt x="550" y="244"/>
                </a:lnTo>
                <a:lnTo>
                  <a:pt x="550" y="238"/>
                </a:lnTo>
                <a:lnTo>
                  <a:pt x="546" y="232"/>
                </a:lnTo>
                <a:lnTo>
                  <a:pt x="544" y="230"/>
                </a:lnTo>
                <a:lnTo>
                  <a:pt x="540" y="230"/>
                </a:lnTo>
                <a:lnTo>
                  <a:pt x="540" y="224"/>
                </a:lnTo>
                <a:lnTo>
                  <a:pt x="544" y="218"/>
                </a:lnTo>
                <a:lnTo>
                  <a:pt x="548" y="208"/>
                </a:lnTo>
                <a:lnTo>
                  <a:pt x="552" y="198"/>
                </a:lnTo>
                <a:lnTo>
                  <a:pt x="552" y="190"/>
                </a:lnTo>
                <a:lnTo>
                  <a:pt x="556" y="182"/>
                </a:lnTo>
                <a:lnTo>
                  <a:pt x="558" y="176"/>
                </a:lnTo>
                <a:lnTo>
                  <a:pt x="558" y="166"/>
                </a:lnTo>
                <a:lnTo>
                  <a:pt x="556" y="152"/>
                </a:lnTo>
                <a:lnTo>
                  <a:pt x="556" y="118"/>
                </a:lnTo>
                <a:lnTo>
                  <a:pt x="554" y="112"/>
                </a:lnTo>
                <a:lnTo>
                  <a:pt x="556" y="94"/>
                </a:lnTo>
                <a:lnTo>
                  <a:pt x="554" y="80"/>
                </a:lnTo>
                <a:lnTo>
                  <a:pt x="550" y="72"/>
                </a:lnTo>
                <a:lnTo>
                  <a:pt x="548" y="66"/>
                </a:lnTo>
                <a:lnTo>
                  <a:pt x="540" y="56"/>
                </a:lnTo>
                <a:lnTo>
                  <a:pt x="534" y="50"/>
                </a:lnTo>
                <a:lnTo>
                  <a:pt x="528" y="46"/>
                </a:lnTo>
                <a:lnTo>
                  <a:pt x="520" y="38"/>
                </a:lnTo>
                <a:lnTo>
                  <a:pt x="518" y="34"/>
                </a:lnTo>
                <a:lnTo>
                  <a:pt x="506" y="22"/>
                </a:lnTo>
                <a:lnTo>
                  <a:pt x="502" y="20"/>
                </a:lnTo>
                <a:lnTo>
                  <a:pt x="496" y="18"/>
                </a:lnTo>
                <a:lnTo>
                  <a:pt x="488" y="18"/>
                </a:lnTo>
                <a:lnTo>
                  <a:pt x="476" y="18"/>
                </a:lnTo>
                <a:lnTo>
                  <a:pt x="472" y="14"/>
                </a:lnTo>
                <a:lnTo>
                  <a:pt x="466" y="12"/>
                </a:lnTo>
                <a:lnTo>
                  <a:pt x="458" y="10"/>
                </a:lnTo>
                <a:lnTo>
                  <a:pt x="438" y="12"/>
                </a:lnTo>
                <a:lnTo>
                  <a:pt x="434" y="8"/>
                </a:lnTo>
                <a:lnTo>
                  <a:pt x="430" y="8"/>
                </a:lnTo>
                <a:lnTo>
                  <a:pt x="426" y="6"/>
                </a:lnTo>
                <a:lnTo>
                  <a:pt x="418" y="8"/>
                </a:lnTo>
                <a:lnTo>
                  <a:pt x="408" y="4"/>
                </a:lnTo>
                <a:lnTo>
                  <a:pt x="398" y="0"/>
                </a:lnTo>
                <a:lnTo>
                  <a:pt x="388" y="0"/>
                </a:lnTo>
                <a:lnTo>
                  <a:pt x="3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0184" name="Freeform 35"/>
          <p:cNvSpPr>
            <a:spLocks noEditPoints="1"/>
          </p:cNvSpPr>
          <p:nvPr/>
        </p:nvSpPr>
        <p:spPr bwMode="auto">
          <a:xfrm flipH="1">
            <a:off x="522288" y="1801813"/>
            <a:ext cx="134937" cy="419100"/>
          </a:xfrm>
          <a:custGeom>
            <a:avLst/>
            <a:gdLst>
              <a:gd name="T0" fmla="*/ 0 w 1040"/>
              <a:gd name="T1" fmla="*/ 0 h 3210"/>
              <a:gd name="T2" fmla="*/ 0 w 1040"/>
              <a:gd name="T3" fmla="*/ 0 h 3210"/>
              <a:gd name="T4" fmla="*/ 0 w 1040"/>
              <a:gd name="T5" fmla="*/ 0 h 3210"/>
              <a:gd name="T6" fmla="*/ 0 w 1040"/>
              <a:gd name="T7" fmla="*/ 0 h 3210"/>
              <a:gd name="T8" fmla="*/ 0 w 1040"/>
              <a:gd name="T9" fmla="*/ 0 h 3210"/>
              <a:gd name="T10" fmla="*/ 0 w 1040"/>
              <a:gd name="T11" fmla="*/ 0 h 3210"/>
              <a:gd name="T12" fmla="*/ 0 w 1040"/>
              <a:gd name="T13" fmla="*/ 0 h 3210"/>
              <a:gd name="T14" fmla="*/ 0 w 1040"/>
              <a:gd name="T15" fmla="*/ 0 h 3210"/>
              <a:gd name="T16" fmla="*/ 0 w 1040"/>
              <a:gd name="T17" fmla="*/ 0 h 3210"/>
              <a:gd name="T18" fmla="*/ 0 w 1040"/>
              <a:gd name="T19" fmla="*/ 0 h 3210"/>
              <a:gd name="T20" fmla="*/ 0 w 1040"/>
              <a:gd name="T21" fmla="*/ 0 h 3210"/>
              <a:gd name="T22" fmla="*/ 0 w 1040"/>
              <a:gd name="T23" fmla="*/ 0 h 3210"/>
              <a:gd name="T24" fmla="*/ 0 w 1040"/>
              <a:gd name="T25" fmla="*/ 0 h 3210"/>
              <a:gd name="T26" fmla="*/ 0 w 1040"/>
              <a:gd name="T27" fmla="*/ 0 h 3210"/>
              <a:gd name="T28" fmla="*/ 0 w 1040"/>
              <a:gd name="T29" fmla="*/ 0 h 3210"/>
              <a:gd name="T30" fmla="*/ 0 w 1040"/>
              <a:gd name="T31" fmla="*/ 0 h 3210"/>
              <a:gd name="T32" fmla="*/ 0 w 1040"/>
              <a:gd name="T33" fmla="*/ 0 h 3210"/>
              <a:gd name="T34" fmla="*/ 0 w 1040"/>
              <a:gd name="T35" fmla="*/ 0 h 3210"/>
              <a:gd name="T36" fmla="*/ 0 w 1040"/>
              <a:gd name="T37" fmla="*/ 0 h 3210"/>
              <a:gd name="T38" fmla="*/ 0 w 1040"/>
              <a:gd name="T39" fmla="*/ 0 h 3210"/>
              <a:gd name="T40" fmla="*/ 0 w 1040"/>
              <a:gd name="T41" fmla="*/ 0 h 3210"/>
              <a:gd name="T42" fmla="*/ 0 w 1040"/>
              <a:gd name="T43" fmla="*/ 0 h 3210"/>
              <a:gd name="T44" fmla="*/ 0 w 1040"/>
              <a:gd name="T45" fmla="*/ 0 h 3210"/>
              <a:gd name="T46" fmla="*/ 0 w 1040"/>
              <a:gd name="T47" fmla="*/ 0 h 3210"/>
              <a:gd name="T48" fmla="*/ 0 w 1040"/>
              <a:gd name="T49" fmla="*/ 0 h 3210"/>
              <a:gd name="T50" fmla="*/ 0 w 1040"/>
              <a:gd name="T51" fmla="*/ 0 h 3210"/>
              <a:gd name="T52" fmla="*/ 0 w 1040"/>
              <a:gd name="T53" fmla="*/ 0 h 3210"/>
              <a:gd name="T54" fmla="*/ 0 w 1040"/>
              <a:gd name="T55" fmla="*/ 0 h 3210"/>
              <a:gd name="T56" fmla="*/ 0 w 1040"/>
              <a:gd name="T57" fmla="*/ 0 h 3210"/>
              <a:gd name="T58" fmla="*/ 0 w 1040"/>
              <a:gd name="T59" fmla="*/ 0 h 3210"/>
              <a:gd name="T60" fmla="*/ 0 w 1040"/>
              <a:gd name="T61" fmla="*/ 0 h 3210"/>
              <a:gd name="T62" fmla="*/ 0 w 1040"/>
              <a:gd name="T63" fmla="*/ 0 h 3210"/>
              <a:gd name="T64" fmla="*/ 0 w 1040"/>
              <a:gd name="T65" fmla="*/ 0 h 3210"/>
              <a:gd name="T66" fmla="*/ 0 w 1040"/>
              <a:gd name="T67" fmla="*/ 0 h 3210"/>
              <a:gd name="T68" fmla="*/ 0 w 1040"/>
              <a:gd name="T69" fmla="*/ 0 h 3210"/>
              <a:gd name="T70" fmla="*/ 0 w 1040"/>
              <a:gd name="T71" fmla="*/ 0 h 3210"/>
              <a:gd name="T72" fmla="*/ 0 w 1040"/>
              <a:gd name="T73" fmla="*/ 0 h 3210"/>
              <a:gd name="T74" fmla="*/ 0 w 1040"/>
              <a:gd name="T75" fmla="*/ 0 h 3210"/>
              <a:gd name="T76" fmla="*/ 0 w 1040"/>
              <a:gd name="T77" fmla="*/ 0 h 3210"/>
              <a:gd name="T78" fmla="*/ 0 w 1040"/>
              <a:gd name="T79" fmla="*/ 0 h 3210"/>
              <a:gd name="T80" fmla="*/ 0 w 1040"/>
              <a:gd name="T81" fmla="*/ 0 h 3210"/>
              <a:gd name="T82" fmla="*/ 0 w 1040"/>
              <a:gd name="T83" fmla="*/ 0 h 3210"/>
              <a:gd name="T84" fmla="*/ 0 w 1040"/>
              <a:gd name="T85" fmla="*/ 0 h 3210"/>
              <a:gd name="T86" fmla="*/ 0 w 1040"/>
              <a:gd name="T87" fmla="*/ 0 h 3210"/>
              <a:gd name="T88" fmla="*/ 0 w 1040"/>
              <a:gd name="T89" fmla="*/ 0 h 3210"/>
              <a:gd name="T90" fmla="*/ 0 w 1040"/>
              <a:gd name="T91" fmla="*/ 0 h 3210"/>
              <a:gd name="T92" fmla="*/ 0 w 1040"/>
              <a:gd name="T93" fmla="*/ 0 h 3210"/>
              <a:gd name="T94" fmla="*/ 0 w 1040"/>
              <a:gd name="T95" fmla="*/ 0 h 3210"/>
              <a:gd name="T96" fmla="*/ 0 w 1040"/>
              <a:gd name="T97" fmla="*/ 0 h 3210"/>
              <a:gd name="T98" fmla="*/ 0 w 1040"/>
              <a:gd name="T99" fmla="*/ 0 h 3210"/>
              <a:gd name="T100" fmla="*/ 0 w 1040"/>
              <a:gd name="T101" fmla="*/ 0 h 3210"/>
              <a:gd name="T102" fmla="*/ 0 w 1040"/>
              <a:gd name="T103" fmla="*/ 0 h 3210"/>
              <a:gd name="T104" fmla="*/ 0 w 1040"/>
              <a:gd name="T105" fmla="*/ 0 h 3210"/>
              <a:gd name="T106" fmla="*/ 0 w 1040"/>
              <a:gd name="T107" fmla="*/ 0 h 3210"/>
              <a:gd name="T108" fmla="*/ 0 w 1040"/>
              <a:gd name="T109" fmla="*/ 0 h 3210"/>
              <a:gd name="T110" fmla="*/ 0 w 1040"/>
              <a:gd name="T111" fmla="*/ 0 h 3210"/>
              <a:gd name="T112" fmla="*/ 0 w 1040"/>
              <a:gd name="T113" fmla="*/ 0 h 3210"/>
              <a:gd name="T114" fmla="*/ 0 w 1040"/>
              <a:gd name="T115" fmla="*/ 0 h 3210"/>
              <a:gd name="T116" fmla="*/ 0 w 1040"/>
              <a:gd name="T117" fmla="*/ 0 h 3210"/>
              <a:gd name="T118" fmla="*/ 0 w 1040"/>
              <a:gd name="T119" fmla="*/ 0 h 3210"/>
              <a:gd name="T120" fmla="*/ 0 w 1040"/>
              <a:gd name="T121" fmla="*/ 0 h 3210"/>
              <a:gd name="T122" fmla="*/ 0 w 1040"/>
              <a:gd name="T123" fmla="*/ 0 h 3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3210"/>
              <a:gd name="T188" fmla="*/ 1040 w 1040"/>
              <a:gd name="T189" fmla="*/ 3210 h 3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3210">
                <a:moveTo>
                  <a:pt x="608" y="406"/>
                </a:moveTo>
                <a:lnTo>
                  <a:pt x="608" y="406"/>
                </a:lnTo>
                <a:lnTo>
                  <a:pt x="606" y="418"/>
                </a:lnTo>
                <a:lnTo>
                  <a:pt x="608" y="406"/>
                </a:lnTo>
                <a:close/>
                <a:moveTo>
                  <a:pt x="500" y="0"/>
                </a:moveTo>
                <a:lnTo>
                  <a:pt x="500" y="0"/>
                </a:lnTo>
                <a:lnTo>
                  <a:pt x="472" y="6"/>
                </a:lnTo>
                <a:lnTo>
                  <a:pt x="450" y="12"/>
                </a:lnTo>
                <a:lnTo>
                  <a:pt x="432" y="22"/>
                </a:lnTo>
                <a:lnTo>
                  <a:pt x="418" y="32"/>
                </a:lnTo>
                <a:lnTo>
                  <a:pt x="408" y="42"/>
                </a:lnTo>
                <a:lnTo>
                  <a:pt x="402" y="50"/>
                </a:lnTo>
                <a:lnTo>
                  <a:pt x="396" y="58"/>
                </a:lnTo>
                <a:lnTo>
                  <a:pt x="382" y="64"/>
                </a:lnTo>
                <a:lnTo>
                  <a:pt x="372" y="72"/>
                </a:lnTo>
                <a:lnTo>
                  <a:pt x="364" y="82"/>
                </a:lnTo>
                <a:lnTo>
                  <a:pt x="360" y="90"/>
                </a:lnTo>
                <a:lnTo>
                  <a:pt x="354" y="106"/>
                </a:lnTo>
                <a:lnTo>
                  <a:pt x="352" y="114"/>
                </a:lnTo>
                <a:lnTo>
                  <a:pt x="344" y="134"/>
                </a:lnTo>
                <a:lnTo>
                  <a:pt x="340" y="148"/>
                </a:lnTo>
                <a:lnTo>
                  <a:pt x="336" y="172"/>
                </a:lnTo>
                <a:lnTo>
                  <a:pt x="330" y="210"/>
                </a:lnTo>
                <a:lnTo>
                  <a:pt x="328" y="224"/>
                </a:lnTo>
                <a:lnTo>
                  <a:pt x="332" y="240"/>
                </a:lnTo>
                <a:lnTo>
                  <a:pt x="336" y="256"/>
                </a:lnTo>
                <a:lnTo>
                  <a:pt x="342" y="268"/>
                </a:lnTo>
                <a:lnTo>
                  <a:pt x="360" y="292"/>
                </a:lnTo>
                <a:lnTo>
                  <a:pt x="370" y="314"/>
                </a:lnTo>
                <a:lnTo>
                  <a:pt x="374" y="320"/>
                </a:lnTo>
                <a:lnTo>
                  <a:pt x="378" y="322"/>
                </a:lnTo>
                <a:lnTo>
                  <a:pt x="380" y="336"/>
                </a:lnTo>
                <a:lnTo>
                  <a:pt x="386" y="348"/>
                </a:lnTo>
                <a:lnTo>
                  <a:pt x="392" y="358"/>
                </a:lnTo>
                <a:lnTo>
                  <a:pt x="400" y="364"/>
                </a:lnTo>
                <a:lnTo>
                  <a:pt x="400" y="372"/>
                </a:lnTo>
                <a:lnTo>
                  <a:pt x="400" y="370"/>
                </a:lnTo>
                <a:lnTo>
                  <a:pt x="398" y="370"/>
                </a:lnTo>
                <a:lnTo>
                  <a:pt x="396" y="370"/>
                </a:lnTo>
                <a:lnTo>
                  <a:pt x="394" y="380"/>
                </a:lnTo>
                <a:lnTo>
                  <a:pt x="388" y="382"/>
                </a:lnTo>
                <a:lnTo>
                  <a:pt x="382" y="386"/>
                </a:lnTo>
                <a:lnTo>
                  <a:pt x="368" y="408"/>
                </a:lnTo>
                <a:lnTo>
                  <a:pt x="354" y="424"/>
                </a:lnTo>
                <a:lnTo>
                  <a:pt x="342" y="436"/>
                </a:lnTo>
                <a:lnTo>
                  <a:pt x="336" y="442"/>
                </a:lnTo>
                <a:lnTo>
                  <a:pt x="332" y="448"/>
                </a:lnTo>
                <a:lnTo>
                  <a:pt x="330" y="450"/>
                </a:lnTo>
                <a:lnTo>
                  <a:pt x="318" y="450"/>
                </a:lnTo>
                <a:lnTo>
                  <a:pt x="304" y="452"/>
                </a:lnTo>
                <a:lnTo>
                  <a:pt x="288" y="458"/>
                </a:lnTo>
                <a:lnTo>
                  <a:pt x="242" y="474"/>
                </a:lnTo>
                <a:lnTo>
                  <a:pt x="216" y="484"/>
                </a:lnTo>
                <a:lnTo>
                  <a:pt x="194" y="490"/>
                </a:lnTo>
                <a:lnTo>
                  <a:pt x="140" y="498"/>
                </a:lnTo>
                <a:lnTo>
                  <a:pt x="116" y="504"/>
                </a:lnTo>
                <a:lnTo>
                  <a:pt x="102" y="508"/>
                </a:lnTo>
                <a:lnTo>
                  <a:pt x="100" y="512"/>
                </a:lnTo>
                <a:lnTo>
                  <a:pt x="94" y="518"/>
                </a:lnTo>
                <a:lnTo>
                  <a:pt x="86" y="538"/>
                </a:lnTo>
                <a:lnTo>
                  <a:pt x="76" y="556"/>
                </a:lnTo>
                <a:lnTo>
                  <a:pt x="72" y="570"/>
                </a:lnTo>
                <a:lnTo>
                  <a:pt x="60" y="604"/>
                </a:lnTo>
                <a:lnTo>
                  <a:pt x="52" y="628"/>
                </a:lnTo>
                <a:lnTo>
                  <a:pt x="48" y="638"/>
                </a:lnTo>
                <a:lnTo>
                  <a:pt x="48" y="648"/>
                </a:lnTo>
                <a:lnTo>
                  <a:pt x="40" y="714"/>
                </a:lnTo>
                <a:lnTo>
                  <a:pt x="32" y="762"/>
                </a:lnTo>
                <a:lnTo>
                  <a:pt x="22" y="792"/>
                </a:lnTo>
                <a:lnTo>
                  <a:pt x="14" y="816"/>
                </a:lnTo>
                <a:lnTo>
                  <a:pt x="10" y="838"/>
                </a:lnTo>
                <a:lnTo>
                  <a:pt x="10" y="846"/>
                </a:lnTo>
                <a:lnTo>
                  <a:pt x="12" y="854"/>
                </a:lnTo>
                <a:lnTo>
                  <a:pt x="16" y="870"/>
                </a:lnTo>
                <a:lnTo>
                  <a:pt x="20" y="888"/>
                </a:lnTo>
                <a:lnTo>
                  <a:pt x="20" y="898"/>
                </a:lnTo>
                <a:lnTo>
                  <a:pt x="18" y="912"/>
                </a:lnTo>
                <a:lnTo>
                  <a:pt x="6" y="960"/>
                </a:lnTo>
                <a:lnTo>
                  <a:pt x="2" y="992"/>
                </a:lnTo>
                <a:lnTo>
                  <a:pt x="0" y="1010"/>
                </a:lnTo>
                <a:lnTo>
                  <a:pt x="0" y="1024"/>
                </a:lnTo>
                <a:lnTo>
                  <a:pt x="2" y="1054"/>
                </a:lnTo>
                <a:lnTo>
                  <a:pt x="6" y="1082"/>
                </a:lnTo>
                <a:lnTo>
                  <a:pt x="10" y="1108"/>
                </a:lnTo>
                <a:lnTo>
                  <a:pt x="16" y="1126"/>
                </a:lnTo>
                <a:lnTo>
                  <a:pt x="56" y="1232"/>
                </a:lnTo>
                <a:lnTo>
                  <a:pt x="82" y="1300"/>
                </a:lnTo>
                <a:lnTo>
                  <a:pt x="92" y="1324"/>
                </a:lnTo>
                <a:lnTo>
                  <a:pt x="100" y="1336"/>
                </a:lnTo>
                <a:lnTo>
                  <a:pt x="110" y="1348"/>
                </a:lnTo>
                <a:lnTo>
                  <a:pt x="122" y="1356"/>
                </a:lnTo>
                <a:lnTo>
                  <a:pt x="132" y="1364"/>
                </a:lnTo>
                <a:lnTo>
                  <a:pt x="136" y="1376"/>
                </a:lnTo>
                <a:lnTo>
                  <a:pt x="140" y="1388"/>
                </a:lnTo>
                <a:lnTo>
                  <a:pt x="142" y="1406"/>
                </a:lnTo>
                <a:lnTo>
                  <a:pt x="142" y="1424"/>
                </a:lnTo>
                <a:lnTo>
                  <a:pt x="136" y="1450"/>
                </a:lnTo>
                <a:lnTo>
                  <a:pt x="122" y="1522"/>
                </a:lnTo>
                <a:lnTo>
                  <a:pt x="100" y="1620"/>
                </a:lnTo>
                <a:lnTo>
                  <a:pt x="98" y="1626"/>
                </a:lnTo>
                <a:lnTo>
                  <a:pt x="98" y="1632"/>
                </a:lnTo>
                <a:lnTo>
                  <a:pt x="102" y="1642"/>
                </a:lnTo>
                <a:lnTo>
                  <a:pt x="108" y="1650"/>
                </a:lnTo>
                <a:lnTo>
                  <a:pt x="134" y="1680"/>
                </a:lnTo>
                <a:lnTo>
                  <a:pt x="136" y="1712"/>
                </a:lnTo>
                <a:lnTo>
                  <a:pt x="150" y="1716"/>
                </a:lnTo>
                <a:lnTo>
                  <a:pt x="182" y="1720"/>
                </a:lnTo>
                <a:lnTo>
                  <a:pt x="200" y="1720"/>
                </a:lnTo>
                <a:lnTo>
                  <a:pt x="214" y="1720"/>
                </a:lnTo>
                <a:lnTo>
                  <a:pt x="230" y="1718"/>
                </a:lnTo>
                <a:lnTo>
                  <a:pt x="238" y="1814"/>
                </a:lnTo>
                <a:lnTo>
                  <a:pt x="248" y="1890"/>
                </a:lnTo>
                <a:lnTo>
                  <a:pt x="252" y="1922"/>
                </a:lnTo>
                <a:lnTo>
                  <a:pt x="256" y="1948"/>
                </a:lnTo>
                <a:lnTo>
                  <a:pt x="260" y="1974"/>
                </a:lnTo>
                <a:lnTo>
                  <a:pt x="262" y="2014"/>
                </a:lnTo>
                <a:lnTo>
                  <a:pt x="262" y="2106"/>
                </a:lnTo>
                <a:lnTo>
                  <a:pt x="260" y="2192"/>
                </a:lnTo>
                <a:lnTo>
                  <a:pt x="258" y="2220"/>
                </a:lnTo>
                <a:lnTo>
                  <a:pt x="256" y="2232"/>
                </a:lnTo>
                <a:lnTo>
                  <a:pt x="250" y="2248"/>
                </a:lnTo>
                <a:lnTo>
                  <a:pt x="242" y="2284"/>
                </a:lnTo>
                <a:lnTo>
                  <a:pt x="234" y="2330"/>
                </a:lnTo>
                <a:lnTo>
                  <a:pt x="228" y="2378"/>
                </a:lnTo>
                <a:lnTo>
                  <a:pt x="228" y="2452"/>
                </a:lnTo>
                <a:lnTo>
                  <a:pt x="230" y="2554"/>
                </a:lnTo>
                <a:lnTo>
                  <a:pt x="232" y="2702"/>
                </a:lnTo>
                <a:lnTo>
                  <a:pt x="232" y="2714"/>
                </a:lnTo>
                <a:lnTo>
                  <a:pt x="234" y="2732"/>
                </a:lnTo>
                <a:lnTo>
                  <a:pt x="242" y="2772"/>
                </a:lnTo>
                <a:lnTo>
                  <a:pt x="252" y="2822"/>
                </a:lnTo>
                <a:lnTo>
                  <a:pt x="242" y="2894"/>
                </a:lnTo>
                <a:lnTo>
                  <a:pt x="236" y="2950"/>
                </a:lnTo>
                <a:lnTo>
                  <a:pt x="232" y="2990"/>
                </a:lnTo>
                <a:lnTo>
                  <a:pt x="234" y="3010"/>
                </a:lnTo>
                <a:lnTo>
                  <a:pt x="238" y="3022"/>
                </a:lnTo>
                <a:lnTo>
                  <a:pt x="242" y="3028"/>
                </a:lnTo>
                <a:lnTo>
                  <a:pt x="246" y="3034"/>
                </a:lnTo>
                <a:lnTo>
                  <a:pt x="248" y="3042"/>
                </a:lnTo>
                <a:lnTo>
                  <a:pt x="248" y="3046"/>
                </a:lnTo>
                <a:lnTo>
                  <a:pt x="248" y="3052"/>
                </a:lnTo>
                <a:lnTo>
                  <a:pt x="248" y="3054"/>
                </a:lnTo>
                <a:lnTo>
                  <a:pt x="250" y="3060"/>
                </a:lnTo>
                <a:lnTo>
                  <a:pt x="252" y="3060"/>
                </a:lnTo>
                <a:lnTo>
                  <a:pt x="248" y="3072"/>
                </a:lnTo>
                <a:lnTo>
                  <a:pt x="246" y="3082"/>
                </a:lnTo>
                <a:lnTo>
                  <a:pt x="244" y="3090"/>
                </a:lnTo>
                <a:lnTo>
                  <a:pt x="246" y="3104"/>
                </a:lnTo>
                <a:lnTo>
                  <a:pt x="248" y="3110"/>
                </a:lnTo>
                <a:lnTo>
                  <a:pt x="246" y="3114"/>
                </a:lnTo>
                <a:lnTo>
                  <a:pt x="244" y="3118"/>
                </a:lnTo>
                <a:lnTo>
                  <a:pt x="242" y="3122"/>
                </a:lnTo>
                <a:lnTo>
                  <a:pt x="242" y="3156"/>
                </a:lnTo>
                <a:lnTo>
                  <a:pt x="260" y="3172"/>
                </a:lnTo>
                <a:lnTo>
                  <a:pt x="270" y="3172"/>
                </a:lnTo>
                <a:lnTo>
                  <a:pt x="270" y="3174"/>
                </a:lnTo>
                <a:lnTo>
                  <a:pt x="274" y="3182"/>
                </a:lnTo>
                <a:lnTo>
                  <a:pt x="276" y="3188"/>
                </a:lnTo>
                <a:lnTo>
                  <a:pt x="280" y="3192"/>
                </a:lnTo>
                <a:lnTo>
                  <a:pt x="284" y="3196"/>
                </a:lnTo>
                <a:lnTo>
                  <a:pt x="292" y="3200"/>
                </a:lnTo>
                <a:lnTo>
                  <a:pt x="308" y="3204"/>
                </a:lnTo>
                <a:lnTo>
                  <a:pt x="334" y="3206"/>
                </a:lnTo>
                <a:lnTo>
                  <a:pt x="384" y="3210"/>
                </a:lnTo>
                <a:lnTo>
                  <a:pt x="446" y="3208"/>
                </a:lnTo>
                <a:lnTo>
                  <a:pt x="494" y="3206"/>
                </a:lnTo>
                <a:lnTo>
                  <a:pt x="500" y="3204"/>
                </a:lnTo>
                <a:lnTo>
                  <a:pt x="500" y="3200"/>
                </a:lnTo>
                <a:lnTo>
                  <a:pt x="496" y="3190"/>
                </a:lnTo>
                <a:lnTo>
                  <a:pt x="496" y="3186"/>
                </a:lnTo>
                <a:lnTo>
                  <a:pt x="492" y="3182"/>
                </a:lnTo>
                <a:lnTo>
                  <a:pt x="488" y="3176"/>
                </a:lnTo>
                <a:lnTo>
                  <a:pt x="488" y="3168"/>
                </a:lnTo>
                <a:lnTo>
                  <a:pt x="488" y="3158"/>
                </a:lnTo>
                <a:lnTo>
                  <a:pt x="484" y="3148"/>
                </a:lnTo>
                <a:lnTo>
                  <a:pt x="474" y="3126"/>
                </a:lnTo>
                <a:lnTo>
                  <a:pt x="508" y="3118"/>
                </a:lnTo>
                <a:lnTo>
                  <a:pt x="508" y="3112"/>
                </a:lnTo>
                <a:lnTo>
                  <a:pt x="536" y="3122"/>
                </a:lnTo>
                <a:lnTo>
                  <a:pt x="560" y="3132"/>
                </a:lnTo>
                <a:lnTo>
                  <a:pt x="586" y="3138"/>
                </a:lnTo>
                <a:lnTo>
                  <a:pt x="616" y="3140"/>
                </a:lnTo>
                <a:lnTo>
                  <a:pt x="652" y="3140"/>
                </a:lnTo>
                <a:lnTo>
                  <a:pt x="692" y="3140"/>
                </a:lnTo>
                <a:lnTo>
                  <a:pt x="726" y="3136"/>
                </a:lnTo>
                <a:lnTo>
                  <a:pt x="750" y="3132"/>
                </a:lnTo>
                <a:lnTo>
                  <a:pt x="768" y="3128"/>
                </a:lnTo>
                <a:lnTo>
                  <a:pt x="776" y="3126"/>
                </a:lnTo>
                <a:lnTo>
                  <a:pt x="782" y="3122"/>
                </a:lnTo>
                <a:lnTo>
                  <a:pt x="782" y="3120"/>
                </a:lnTo>
                <a:lnTo>
                  <a:pt x="782" y="3116"/>
                </a:lnTo>
                <a:lnTo>
                  <a:pt x="782" y="3112"/>
                </a:lnTo>
                <a:lnTo>
                  <a:pt x="780" y="3110"/>
                </a:lnTo>
                <a:lnTo>
                  <a:pt x="776" y="3110"/>
                </a:lnTo>
                <a:lnTo>
                  <a:pt x="772" y="3108"/>
                </a:lnTo>
                <a:lnTo>
                  <a:pt x="774" y="3100"/>
                </a:lnTo>
                <a:lnTo>
                  <a:pt x="774" y="3094"/>
                </a:lnTo>
                <a:lnTo>
                  <a:pt x="770" y="3088"/>
                </a:lnTo>
                <a:lnTo>
                  <a:pt x="754" y="3076"/>
                </a:lnTo>
                <a:lnTo>
                  <a:pt x="744" y="3072"/>
                </a:lnTo>
                <a:lnTo>
                  <a:pt x="734" y="3068"/>
                </a:lnTo>
                <a:lnTo>
                  <a:pt x="672" y="3052"/>
                </a:lnTo>
                <a:lnTo>
                  <a:pt x="662" y="3048"/>
                </a:lnTo>
                <a:lnTo>
                  <a:pt x="648" y="3040"/>
                </a:lnTo>
                <a:lnTo>
                  <a:pt x="628" y="3028"/>
                </a:lnTo>
                <a:lnTo>
                  <a:pt x="630" y="3024"/>
                </a:lnTo>
                <a:lnTo>
                  <a:pt x="630" y="3022"/>
                </a:lnTo>
                <a:lnTo>
                  <a:pt x="628" y="3020"/>
                </a:lnTo>
                <a:lnTo>
                  <a:pt x="618" y="3014"/>
                </a:lnTo>
                <a:lnTo>
                  <a:pt x="612" y="3004"/>
                </a:lnTo>
                <a:lnTo>
                  <a:pt x="614" y="3002"/>
                </a:lnTo>
                <a:lnTo>
                  <a:pt x="612" y="2998"/>
                </a:lnTo>
                <a:lnTo>
                  <a:pt x="608" y="2994"/>
                </a:lnTo>
                <a:lnTo>
                  <a:pt x="606" y="2992"/>
                </a:lnTo>
                <a:lnTo>
                  <a:pt x="600" y="2986"/>
                </a:lnTo>
                <a:lnTo>
                  <a:pt x="594" y="2980"/>
                </a:lnTo>
                <a:lnTo>
                  <a:pt x="596" y="2978"/>
                </a:lnTo>
                <a:lnTo>
                  <a:pt x="596" y="2976"/>
                </a:lnTo>
                <a:lnTo>
                  <a:pt x="596" y="2972"/>
                </a:lnTo>
                <a:lnTo>
                  <a:pt x="560" y="2904"/>
                </a:lnTo>
                <a:lnTo>
                  <a:pt x="558" y="2898"/>
                </a:lnTo>
                <a:lnTo>
                  <a:pt x="558" y="2890"/>
                </a:lnTo>
                <a:lnTo>
                  <a:pt x="560" y="2880"/>
                </a:lnTo>
                <a:lnTo>
                  <a:pt x="574" y="2872"/>
                </a:lnTo>
                <a:lnTo>
                  <a:pt x="584" y="2864"/>
                </a:lnTo>
                <a:lnTo>
                  <a:pt x="586" y="2860"/>
                </a:lnTo>
                <a:lnTo>
                  <a:pt x="588" y="2856"/>
                </a:lnTo>
                <a:lnTo>
                  <a:pt x="590" y="2842"/>
                </a:lnTo>
                <a:lnTo>
                  <a:pt x="590" y="2822"/>
                </a:lnTo>
                <a:lnTo>
                  <a:pt x="590" y="2802"/>
                </a:lnTo>
                <a:lnTo>
                  <a:pt x="592" y="2786"/>
                </a:lnTo>
                <a:lnTo>
                  <a:pt x="604" y="2738"/>
                </a:lnTo>
                <a:lnTo>
                  <a:pt x="614" y="2708"/>
                </a:lnTo>
                <a:lnTo>
                  <a:pt x="620" y="2688"/>
                </a:lnTo>
                <a:lnTo>
                  <a:pt x="626" y="2666"/>
                </a:lnTo>
                <a:lnTo>
                  <a:pt x="634" y="2632"/>
                </a:lnTo>
                <a:lnTo>
                  <a:pt x="642" y="2596"/>
                </a:lnTo>
                <a:lnTo>
                  <a:pt x="650" y="2568"/>
                </a:lnTo>
                <a:lnTo>
                  <a:pt x="662" y="2524"/>
                </a:lnTo>
                <a:lnTo>
                  <a:pt x="680" y="2446"/>
                </a:lnTo>
                <a:lnTo>
                  <a:pt x="702" y="2354"/>
                </a:lnTo>
                <a:lnTo>
                  <a:pt x="720" y="2268"/>
                </a:lnTo>
                <a:lnTo>
                  <a:pt x="732" y="2176"/>
                </a:lnTo>
                <a:lnTo>
                  <a:pt x="746" y="2068"/>
                </a:lnTo>
                <a:lnTo>
                  <a:pt x="762" y="1912"/>
                </a:lnTo>
                <a:lnTo>
                  <a:pt x="778" y="1732"/>
                </a:lnTo>
                <a:lnTo>
                  <a:pt x="806" y="1732"/>
                </a:lnTo>
                <a:lnTo>
                  <a:pt x="826" y="1730"/>
                </a:lnTo>
                <a:lnTo>
                  <a:pt x="832" y="1730"/>
                </a:lnTo>
                <a:lnTo>
                  <a:pt x="834" y="1728"/>
                </a:lnTo>
                <a:lnTo>
                  <a:pt x="832" y="1640"/>
                </a:lnTo>
                <a:lnTo>
                  <a:pt x="832" y="1546"/>
                </a:lnTo>
                <a:lnTo>
                  <a:pt x="828" y="1470"/>
                </a:lnTo>
                <a:lnTo>
                  <a:pt x="846" y="1520"/>
                </a:lnTo>
                <a:lnTo>
                  <a:pt x="860" y="1558"/>
                </a:lnTo>
                <a:lnTo>
                  <a:pt x="870" y="1580"/>
                </a:lnTo>
                <a:lnTo>
                  <a:pt x="876" y="1588"/>
                </a:lnTo>
                <a:lnTo>
                  <a:pt x="886" y="1596"/>
                </a:lnTo>
                <a:lnTo>
                  <a:pt x="900" y="1602"/>
                </a:lnTo>
                <a:lnTo>
                  <a:pt x="918" y="1606"/>
                </a:lnTo>
                <a:lnTo>
                  <a:pt x="922" y="1610"/>
                </a:lnTo>
                <a:lnTo>
                  <a:pt x="930" y="1644"/>
                </a:lnTo>
                <a:lnTo>
                  <a:pt x="938" y="1658"/>
                </a:lnTo>
                <a:lnTo>
                  <a:pt x="944" y="1668"/>
                </a:lnTo>
                <a:lnTo>
                  <a:pt x="932" y="1668"/>
                </a:lnTo>
                <a:lnTo>
                  <a:pt x="922" y="1670"/>
                </a:lnTo>
                <a:lnTo>
                  <a:pt x="916" y="1672"/>
                </a:lnTo>
                <a:lnTo>
                  <a:pt x="910" y="1678"/>
                </a:lnTo>
                <a:lnTo>
                  <a:pt x="906" y="1688"/>
                </a:lnTo>
                <a:lnTo>
                  <a:pt x="908" y="1690"/>
                </a:lnTo>
                <a:lnTo>
                  <a:pt x="912" y="1694"/>
                </a:lnTo>
                <a:lnTo>
                  <a:pt x="916" y="1694"/>
                </a:lnTo>
                <a:lnTo>
                  <a:pt x="916" y="1698"/>
                </a:lnTo>
                <a:lnTo>
                  <a:pt x="916" y="1702"/>
                </a:lnTo>
                <a:lnTo>
                  <a:pt x="918" y="1706"/>
                </a:lnTo>
                <a:lnTo>
                  <a:pt x="922" y="1708"/>
                </a:lnTo>
                <a:lnTo>
                  <a:pt x="928" y="1708"/>
                </a:lnTo>
                <a:lnTo>
                  <a:pt x="936" y="1706"/>
                </a:lnTo>
                <a:lnTo>
                  <a:pt x="948" y="1706"/>
                </a:lnTo>
                <a:lnTo>
                  <a:pt x="970" y="1702"/>
                </a:lnTo>
                <a:lnTo>
                  <a:pt x="982" y="1694"/>
                </a:lnTo>
                <a:lnTo>
                  <a:pt x="992" y="1690"/>
                </a:lnTo>
                <a:lnTo>
                  <a:pt x="988" y="1700"/>
                </a:lnTo>
                <a:lnTo>
                  <a:pt x="986" y="1710"/>
                </a:lnTo>
                <a:lnTo>
                  <a:pt x="986" y="1716"/>
                </a:lnTo>
                <a:lnTo>
                  <a:pt x="990" y="1720"/>
                </a:lnTo>
                <a:lnTo>
                  <a:pt x="996" y="1720"/>
                </a:lnTo>
                <a:lnTo>
                  <a:pt x="1002" y="1720"/>
                </a:lnTo>
                <a:lnTo>
                  <a:pt x="1008" y="1716"/>
                </a:lnTo>
                <a:lnTo>
                  <a:pt x="1016" y="1704"/>
                </a:lnTo>
                <a:lnTo>
                  <a:pt x="1022" y="1692"/>
                </a:lnTo>
                <a:lnTo>
                  <a:pt x="1028" y="1670"/>
                </a:lnTo>
                <a:lnTo>
                  <a:pt x="1034" y="1654"/>
                </a:lnTo>
                <a:lnTo>
                  <a:pt x="1038" y="1642"/>
                </a:lnTo>
                <a:lnTo>
                  <a:pt x="1040" y="1638"/>
                </a:lnTo>
                <a:lnTo>
                  <a:pt x="1040" y="1634"/>
                </a:lnTo>
                <a:lnTo>
                  <a:pt x="1038" y="1624"/>
                </a:lnTo>
                <a:lnTo>
                  <a:pt x="1034" y="1612"/>
                </a:lnTo>
                <a:lnTo>
                  <a:pt x="1036" y="1598"/>
                </a:lnTo>
                <a:lnTo>
                  <a:pt x="1036" y="1586"/>
                </a:lnTo>
                <a:lnTo>
                  <a:pt x="1034" y="1578"/>
                </a:lnTo>
                <a:lnTo>
                  <a:pt x="1010" y="1550"/>
                </a:lnTo>
                <a:lnTo>
                  <a:pt x="1002" y="1478"/>
                </a:lnTo>
                <a:lnTo>
                  <a:pt x="996" y="1426"/>
                </a:lnTo>
                <a:lnTo>
                  <a:pt x="990" y="1386"/>
                </a:lnTo>
                <a:lnTo>
                  <a:pt x="968" y="1278"/>
                </a:lnTo>
                <a:lnTo>
                  <a:pt x="956" y="1210"/>
                </a:lnTo>
                <a:lnTo>
                  <a:pt x="948" y="1158"/>
                </a:lnTo>
                <a:lnTo>
                  <a:pt x="946" y="1136"/>
                </a:lnTo>
                <a:lnTo>
                  <a:pt x="942" y="1114"/>
                </a:lnTo>
                <a:lnTo>
                  <a:pt x="930" y="1068"/>
                </a:lnTo>
                <a:lnTo>
                  <a:pt x="920" y="1028"/>
                </a:lnTo>
                <a:lnTo>
                  <a:pt x="916" y="1012"/>
                </a:lnTo>
                <a:lnTo>
                  <a:pt x="916" y="1000"/>
                </a:lnTo>
                <a:lnTo>
                  <a:pt x="910" y="960"/>
                </a:lnTo>
                <a:lnTo>
                  <a:pt x="902" y="896"/>
                </a:lnTo>
                <a:lnTo>
                  <a:pt x="886" y="772"/>
                </a:lnTo>
                <a:lnTo>
                  <a:pt x="872" y="666"/>
                </a:lnTo>
                <a:lnTo>
                  <a:pt x="862" y="614"/>
                </a:lnTo>
                <a:lnTo>
                  <a:pt x="858" y="592"/>
                </a:lnTo>
                <a:lnTo>
                  <a:pt x="854" y="578"/>
                </a:lnTo>
                <a:lnTo>
                  <a:pt x="850" y="570"/>
                </a:lnTo>
                <a:lnTo>
                  <a:pt x="846" y="562"/>
                </a:lnTo>
                <a:lnTo>
                  <a:pt x="840" y="556"/>
                </a:lnTo>
                <a:lnTo>
                  <a:pt x="834" y="552"/>
                </a:lnTo>
                <a:lnTo>
                  <a:pt x="826" y="548"/>
                </a:lnTo>
                <a:lnTo>
                  <a:pt x="822" y="546"/>
                </a:lnTo>
                <a:lnTo>
                  <a:pt x="782" y="528"/>
                </a:lnTo>
                <a:lnTo>
                  <a:pt x="730" y="504"/>
                </a:lnTo>
                <a:lnTo>
                  <a:pt x="650" y="466"/>
                </a:lnTo>
                <a:lnTo>
                  <a:pt x="622" y="438"/>
                </a:lnTo>
                <a:lnTo>
                  <a:pt x="620" y="424"/>
                </a:lnTo>
                <a:lnTo>
                  <a:pt x="616" y="412"/>
                </a:lnTo>
                <a:lnTo>
                  <a:pt x="612" y="408"/>
                </a:lnTo>
                <a:lnTo>
                  <a:pt x="608" y="404"/>
                </a:lnTo>
                <a:lnTo>
                  <a:pt x="610" y="396"/>
                </a:lnTo>
                <a:lnTo>
                  <a:pt x="612" y="360"/>
                </a:lnTo>
                <a:lnTo>
                  <a:pt x="618" y="356"/>
                </a:lnTo>
                <a:lnTo>
                  <a:pt x="626" y="346"/>
                </a:lnTo>
                <a:lnTo>
                  <a:pt x="632" y="322"/>
                </a:lnTo>
                <a:lnTo>
                  <a:pt x="636" y="308"/>
                </a:lnTo>
                <a:lnTo>
                  <a:pt x="648" y="302"/>
                </a:lnTo>
                <a:lnTo>
                  <a:pt x="650" y="298"/>
                </a:lnTo>
                <a:lnTo>
                  <a:pt x="654" y="288"/>
                </a:lnTo>
                <a:lnTo>
                  <a:pt x="656" y="276"/>
                </a:lnTo>
                <a:lnTo>
                  <a:pt x="660" y="266"/>
                </a:lnTo>
                <a:lnTo>
                  <a:pt x="670" y="238"/>
                </a:lnTo>
                <a:lnTo>
                  <a:pt x="674" y="224"/>
                </a:lnTo>
                <a:lnTo>
                  <a:pt x="672" y="218"/>
                </a:lnTo>
                <a:lnTo>
                  <a:pt x="670" y="212"/>
                </a:lnTo>
                <a:lnTo>
                  <a:pt x="666" y="208"/>
                </a:lnTo>
                <a:lnTo>
                  <a:pt x="666" y="194"/>
                </a:lnTo>
                <a:lnTo>
                  <a:pt x="664" y="186"/>
                </a:lnTo>
                <a:lnTo>
                  <a:pt x="660" y="178"/>
                </a:lnTo>
                <a:lnTo>
                  <a:pt x="654" y="168"/>
                </a:lnTo>
                <a:lnTo>
                  <a:pt x="654" y="144"/>
                </a:lnTo>
                <a:lnTo>
                  <a:pt x="652" y="118"/>
                </a:lnTo>
                <a:lnTo>
                  <a:pt x="652" y="110"/>
                </a:lnTo>
                <a:lnTo>
                  <a:pt x="650" y="96"/>
                </a:lnTo>
                <a:lnTo>
                  <a:pt x="646" y="88"/>
                </a:lnTo>
                <a:lnTo>
                  <a:pt x="642" y="76"/>
                </a:lnTo>
                <a:lnTo>
                  <a:pt x="636" y="64"/>
                </a:lnTo>
                <a:lnTo>
                  <a:pt x="626" y="52"/>
                </a:lnTo>
                <a:lnTo>
                  <a:pt x="614" y="38"/>
                </a:lnTo>
                <a:lnTo>
                  <a:pt x="602" y="30"/>
                </a:lnTo>
                <a:lnTo>
                  <a:pt x="590" y="24"/>
                </a:lnTo>
                <a:lnTo>
                  <a:pt x="578" y="22"/>
                </a:lnTo>
                <a:lnTo>
                  <a:pt x="560" y="20"/>
                </a:lnTo>
                <a:lnTo>
                  <a:pt x="552" y="20"/>
                </a:lnTo>
                <a:lnTo>
                  <a:pt x="552" y="18"/>
                </a:lnTo>
                <a:lnTo>
                  <a:pt x="544" y="10"/>
                </a:lnTo>
                <a:lnTo>
                  <a:pt x="540" y="6"/>
                </a:lnTo>
                <a:lnTo>
                  <a:pt x="532" y="4"/>
                </a:lnTo>
                <a:lnTo>
                  <a:pt x="522" y="2"/>
                </a:lnTo>
                <a:lnTo>
                  <a:pt x="510" y="0"/>
                </a:lnTo>
                <a:lnTo>
                  <a:pt x="5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 name="Rectangle 65"/>
          <p:cNvSpPr/>
          <p:nvPr/>
        </p:nvSpPr>
        <p:spPr bwMode="auto">
          <a:xfrm>
            <a:off x="922338" y="1474788"/>
            <a:ext cx="2859087" cy="4900612"/>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endParaRPr lang="en-US" sz="1800" b="1" dirty="0"/>
          </a:p>
        </p:txBody>
      </p:sp>
      <p:sp>
        <p:nvSpPr>
          <p:cNvPr id="68" name="Rectangle 67"/>
          <p:cNvSpPr/>
          <p:nvPr/>
        </p:nvSpPr>
        <p:spPr bwMode="auto">
          <a:xfrm>
            <a:off x="922338" y="1489075"/>
            <a:ext cx="2859087" cy="4892675"/>
          </a:xfrm>
          <a:prstGeom prst="rect">
            <a:avLst/>
          </a:prstGeom>
          <a:solidFill>
            <a:srgbClr val="FFFFFF">
              <a:alpha val="60000"/>
            </a:srgbClr>
          </a:solidFill>
          <a:ln w="25400" cap="flat" cmpd="sng" algn="ctr">
            <a:noFill/>
            <a:prstDash val="solid"/>
          </a:ln>
          <a:effectLst/>
        </p:spPr>
        <p:txBody>
          <a:bodyPr anchor="ctr"/>
          <a:lstStyle/>
          <a:p>
            <a:pPr algn="ctr" fontAlgn="auto">
              <a:lnSpc>
                <a:spcPct val="100000"/>
              </a:lnSpc>
              <a:spcBef>
                <a:spcPts val="0"/>
              </a:spcBef>
              <a:spcAft>
                <a:spcPts val="0"/>
              </a:spcAft>
              <a:defRPr/>
            </a:pPr>
            <a:endParaRPr lang="en-US" sz="2000" kern="0" dirty="0">
              <a:solidFill>
                <a:srgbClr val="FFFFFF"/>
              </a:solidFill>
              <a:latin typeface="Arial"/>
              <a:ea typeface="MS PGothic" pitchFamily="34" charset="-128"/>
              <a:cs typeface="+mn-cs"/>
            </a:endParaRPr>
          </a:p>
        </p:txBody>
      </p:sp>
      <p:sp>
        <p:nvSpPr>
          <p:cNvPr id="67" name="Rectangle 66"/>
          <p:cNvSpPr/>
          <p:nvPr/>
        </p:nvSpPr>
        <p:spPr bwMode="auto">
          <a:xfrm>
            <a:off x="922338" y="1050925"/>
            <a:ext cx="2859087" cy="487363"/>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r>
              <a:rPr lang="en-US" sz="1800" b="1" dirty="0"/>
              <a:t>Compute</a:t>
            </a:r>
          </a:p>
        </p:txBody>
      </p:sp>
      <p:sp>
        <p:nvSpPr>
          <p:cNvPr id="690188" name="Oval 63"/>
          <p:cNvSpPr>
            <a:spLocks noChangeArrowheads="1"/>
          </p:cNvSpPr>
          <p:nvPr/>
        </p:nvSpPr>
        <p:spPr bwMode="auto">
          <a:xfrm>
            <a:off x="2017713" y="1638300"/>
            <a:ext cx="668337" cy="668338"/>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lnSpc>
                <a:spcPct val="100000"/>
              </a:lnSpc>
            </a:pPr>
            <a:endParaRPr lang="en-US" sz="1400">
              <a:solidFill>
                <a:srgbClr val="333333"/>
              </a:solidFill>
              <a:ea typeface="MS PGothic" pitchFamily="34" charset="-128"/>
            </a:endParaRPr>
          </a:p>
        </p:txBody>
      </p:sp>
      <p:sp>
        <p:nvSpPr>
          <p:cNvPr id="690189" name="Freeform 69"/>
          <p:cNvSpPr>
            <a:spLocks noEditPoints="1"/>
          </p:cNvSpPr>
          <p:nvPr/>
        </p:nvSpPr>
        <p:spPr bwMode="auto">
          <a:xfrm>
            <a:off x="2120900" y="1746250"/>
            <a:ext cx="461963" cy="452438"/>
          </a:xfrm>
          <a:custGeom>
            <a:avLst/>
            <a:gdLst>
              <a:gd name="T0" fmla="*/ 2147483647 w 1337"/>
              <a:gd name="T1" fmla="*/ 2147483647 h 1308"/>
              <a:gd name="T2" fmla="*/ 0 w 1337"/>
              <a:gd name="T3" fmla="*/ 2147483647 h 1308"/>
              <a:gd name="T4" fmla="*/ 0 w 1337"/>
              <a:gd name="T5" fmla="*/ 2147483647 h 1308"/>
              <a:gd name="T6" fmla="*/ 0 w 1337"/>
              <a:gd name="T7" fmla="*/ 2147483647 h 1308"/>
              <a:gd name="T8" fmla="*/ 0 w 1337"/>
              <a:gd name="T9" fmla="*/ 2147483647 h 1308"/>
              <a:gd name="T10" fmla="*/ 2147483647 w 1337"/>
              <a:gd name="T11" fmla="*/ 2147483647 h 1308"/>
              <a:gd name="T12" fmla="*/ 2147483647 w 1337"/>
              <a:gd name="T13" fmla="*/ 2147483647 h 1308"/>
              <a:gd name="T14" fmla="*/ 2147483647 w 1337"/>
              <a:gd name="T15" fmla="*/ 2147483647 h 1308"/>
              <a:gd name="T16" fmla="*/ 2147483647 w 1337"/>
              <a:gd name="T17" fmla="*/ 2147483647 h 1308"/>
              <a:gd name="T18" fmla="*/ 2147483647 w 1337"/>
              <a:gd name="T19" fmla="*/ 2147483647 h 1308"/>
              <a:gd name="T20" fmla="*/ 2147483647 w 1337"/>
              <a:gd name="T21" fmla="*/ 2147483647 h 1308"/>
              <a:gd name="T22" fmla="*/ 2147483647 w 1337"/>
              <a:gd name="T23" fmla="*/ 2147483647 h 1308"/>
              <a:gd name="T24" fmla="*/ 2147483647 w 1337"/>
              <a:gd name="T25" fmla="*/ 2147483647 h 1308"/>
              <a:gd name="T26" fmla="*/ 2147483647 w 1337"/>
              <a:gd name="T27" fmla="*/ 2147483647 h 1308"/>
              <a:gd name="T28" fmla="*/ 2147483647 w 1337"/>
              <a:gd name="T29" fmla="*/ 2147483647 h 1308"/>
              <a:gd name="T30" fmla="*/ 2147483647 w 1337"/>
              <a:gd name="T31" fmla="*/ 2147483647 h 1308"/>
              <a:gd name="T32" fmla="*/ 2147483647 w 1337"/>
              <a:gd name="T33" fmla="*/ 2147483647 h 1308"/>
              <a:gd name="T34" fmla="*/ 2147483647 w 1337"/>
              <a:gd name="T35" fmla="*/ 2147483647 h 1308"/>
              <a:gd name="T36" fmla="*/ 2147483647 w 1337"/>
              <a:gd name="T37" fmla="*/ 2147483647 h 1308"/>
              <a:gd name="T38" fmla="*/ 2147483647 w 1337"/>
              <a:gd name="T39" fmla="*/ 2147483647 h 1308"/>
              <a:gd name="T40" fmla="*/ 2147483647 w 1337"/>
              <a:gd name="T41" fmla="*/ 2147483647 h 1308"/>
              <a:gd name="T42" fmla="*/ 2147483647 w 1337"/>
              <a:gd name="T43" fmla="*/ 2147483647 h 1308"/>
              <a:gd name="T44" fmla="*/ 2147483647 w 1337"/>
              <a:gd name="T45" fmla="*/ 2147483647 h 1308"/>
              <a:gd name="T46" fmla="*/ 2147483647 w 1337"/>
              <a:gd name="T47" fmla="*/ 2147483647 h 1308"/>
              <a:gd name="T48" fmla="*/ 2147483647 w 1337"/>
              <a:gd name="T49" fmla="*/ 2147483647 h 1308"/>
              <a:gd name="T50" fmla="*/ 2147483647 w 1337"/>
              <a:gd name="T51" fmla="*/ 2147483647 h 1308"/>
              <a:gd name="T52" fmla="*/ 2147483647 w 1337"/>
              <a:gd name="T53" fmla="*/ 2147483647 h 1308"/>
              <a:gd name="T54" fmla="*/ 2147483647 w 1337"/>
              <a:gd name="T55" fmla="*/ 2147483647 h 1308"/>
              <a:gd name="T56" fmla="*/ 2147483647 w 1337"/>
              <a:gd name="T57" fmla="*/ 2147483647 h 1308"/>
              <a:gd name="T58" fmla="*/ 2147483647 w 1337"/>
              <a:gd name="T59" fmla="*/ 2147483647 h 1308"/>
              <a:gd name="T60" fmla="*/ 2147483647 w 1337"/>
              <a:gd name="T61" fmla="*/ 2147483647 h 1308"/>
              <a:gd name="T62" fmla="*/ 2147483647 w 1337"/>
              <a:gd name="T63" fmla="*/ 2147483647 h 1308"/>
              <a:gd name="T64" fmla="*/ 2147483647 w 1337"/>
              <a:gd name="T65" fmla="*/ 2147483647 h 1308"/>
              <a:gd name="T66" fmla="*/ 2147483647 w 1337"/>
              <a:gd name="T67" fmla="*/ 2147483647 h 1308"/>
              <a:gd name="T68" fmla="*/ 2147483647 w 1337"/>
              <a:gd name="T69" fmla="*/ 2147483647 h 1308"/>
              <a:gd name="T70" fmla="*/ 2147483647 w 1337"/>
              <a:gd name="T71" fmla="*/ 2147483647 h 1308"/>
              <a:gd name="T72" fmla="*/ 2147483647 w 1337"/>
              <a:gd name="T73" fmla="*/ 2147483647 h 1308"/>
              <a:gd name="T74" fmla="*/ 2147483647 w 1337"/>
              <a:gd name="T75" fmla="*/ 2147483647 h 1308"/>
              <a:gd name="T76" fmla="*/ 2147483647 w 1337"/>
              <a:gd name="T77" fmla="*/ 2147483647 h 1308"/>
              <a:gd name="T78" fmla="*/ 2147483647 w 1337"/>
              <a:gd name="T79" fmla="*/ 2147483647 h 1308"/>
              <a:gd name="T80" fmla="*/ 2147483647 w 1337"/>
              <a:gd name="T81" fmla="*/ 2147483647 h 1308"/>
              <a:gd name="T82" fmla="*/ 2147483647 w 1337"/>
              <a:gd name="T83" fmla="*/ 2147483647 h 1308"/>
              <a:gd name="T84" fmla="*/ 2147483647 w 1337"/>
              <a:gd name="T85" fmla="*/ 2147483647 h 1308"/>
              <a:gd name="T86" fmla="*/ 2147483647 w 1337"/>
              <a:gd name="T87" fmla="*/ 2147483647 h 1308"/>
              <a:gd name="T88" fmla="*/ 2147483647 w 1337"/>
              <a:gd name="T89" fmla="*/ 2147483647 h 1308"/>
              <a:gd name="T90" fmla="*/ 2147483647 w 1337"/>
              <a:gd name="T91" fmla="*/ 2147483647 h 1308"/>
              <a:gd name="T92" fmla="*/ 2147483647 w 1337"/>
              <a:gd name="T93" fmla="*/ 2147483647 h 1308"/>
              <a:gd name="T94" fmla="*/ 2147483647 w 1337"/>
              <a:gd name="T95" fmla="*/ 2147483647 h 1308"/>
              <a:gd name="T96" fmla="*/ 2147483647 w 1337"/>
              <a:gd name="T97" fmla="*/ 2147483647 h 1308"/>
              <a:gd name="T98" fmla="*/ 2147483647 w 1337"/>
              <a:gd name="T99" fmla="*/ 2147483647 h 1308"/>
              <a:gd name="T100" fmla="*/ 2147483647 w 1337"/>
              <a:gd name="T101" fmla="*/ 2147483647 h 1308"/>
              <a:gd name="T102" fmla="*/ 2147483647 w 1337"/>
              <a:gd name="T103" fmla="*/ 2147483647 h 1308"/>
              <a:gd name="T104" fmla="*/ 2147483647 w 1337"/>
              <a:gd name="T105" fmla="*/ 2147483647 h 1308"/>
              <a:gd name="T106" fmla="*/ 2147483647 w 1337"/>
              <a:gd name="T107" fmla="*/ 2147483647 h 1308"/>
              <a:gd name="T108" fmla="*/ 2147483647 w 1337"/>
              <a:gd name="T109" fmla="*/ 2147483647 h 1308"/>
              <a:gd name="T110" fmla="*/ 2147483647 w 1337"/>
              <a:gd name="T111" fmla="*/ 2147483647 h 1308"/>
              <a:gd name="T112" fmla="*/ 2147483647 w 1337"/>
              <a:gd name="T113" fmla="*/ 2147483647 h 1308"/>
              <a:gd name="T114" fmla="*/ 2147483647 w 1337"/>
              <a:gd name="T115" fmla="*/ 2147483647 h 1308"/>
              <a:gd name="T116" fmla="*/ 2147483647 w 1337"/>
              <a:gd name="T117" fmla="*/ 2147483647 h 1308"/>
              <a:gd name="T118" fmla="*/ 2147483647 w 1337"/>
              <a:gd name="T119" fmla="*/ 2147483647 h 130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37"/>
              <a:gd name="T181" fmla="*/ 0 h 1308"/>
              <a:gd name="T182" fmla="*/ 1337 w 1337"/>
              <a:gd name="T183" fmla="*/ 1308 h 130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37" h="1308">
                <a:moveTo>
                  <a:pt x="668" y="1308"/>
                </a:moveTo>
                <a:lnTo>
                  <a:pt x="668" y="1308"/>
                </a:lnTo>
                <a:lnTo>
                  <a:pt x="658" y="1307"/>
                </a:lnTo>
                <a:lnTo>
                  <a:pt x="649" y="1303"/>
                </a:lnTo>
                <a:lnTo>
                  <a:pt x="648" y="1303"/>
                </a:lnTo>
                <a:lnTo>
                  <a:pt x="20" y="929"/>
                </a:lnTo>
                <a:lnTo>
                  <a:pt x="12" y="924"/>
                </a:lnTo>
                <a:lnTo>
                  <a:pt x="7" y="915"/>
                </a:lnTo>
                <a:lnTo>
                  <a:pt x="2" y="905"/>
                </a:lnTo>
                <a:lnTo>
                  <a:pt x="0" y="895"/>
                </a:lnTo>
                <a:lnTo>
                  <a:pt x="0" y="413"/>
                </a:lnTo>
                <a:lnTo>
                  <a:pt x="0" y="411"/>
                </a:lnTo>
                <a:lnTo>
                  <a:pt x="2" y="411"/>
                </a:lnTo>
                <a:lnTo>
                  <a:pt x="2" y="403"/>
                </a:lnTo>
                <a:lnTo>
                  <a:pt x="5" y="394"/>
                </a:lnTo>
                <a:lnTo>
                  <a:pt x="7" y="394"/>
                </a:lnTo>
                <a:lnTo>
                  <a:pt x="7" y="393"/>
                </a:lnTo>
                <a:lnTo>
                  <a:pt x="7" y="391"/>
                </a:lnTo>
                <a:lnTo>
                  <a:pt x="8" y="391"/>
                </a:lnTo>
                <a:lnTo>
                  <a:pt x="10" y="388"/>
                </a:lnTo>
                <a:lnTo>
                  <a:pt x="10" y="386"/>
                </a:lnTo>
                <a:lnTo>
                  <a:pt x="12" y="386"/>
                </a:lnTo>
                <a:lnTo>
                  <a:pt x="20" y="379"/>
                </a:lnTo>
                <a:lnTo>
                  <a:pt x="648" y="5"/>
                </a:lnTo>
                <a:lnTo>
                  <a:pt x="658" y="1"/>
                </a:lnTo>
                <a:lnTo>
                  <a:pt x="668" y="0"/>
                </a:lnTo>
                <a:lnTo>
                  <a:pt x="679" y="1"/>
                </a:lnTo>
                <a:lnTo>
                  <a:pt x="689" y="5"/>
                </a:lnTo>
                <a:lnTo>
                  <a:pt x="1317" y="379"/>
                </a:lnTo>
                <a:lnTo>
                  <a:pt x="1322" y="383"/>
                </a:lnTo>
                <a:lnTo>
                  <a:pt x="1327" y="388"/>
                </a:lnTo>
                <a:lnTo>
                  <a:pt x="1327" y="389"/>
                </a:lnTo>
                <a:lnTo>
                  <a:pt x="1329" y="389"/>
                </a:lnTo>
                <a:lnTo>
                  <a:pt x="1329" y="391"/>
                </a:lnTo>
                <a:lnTo>
                  <a:pt x="1330" y="391"/>
                </a:lnTo>
                <a:lnTo>
                  <a:pt x="1330" y="393"/>
                </a:lnTo>
                <a:lnTo>
                  <a:pt x="1334" y="401"/>
                </a:lnTo>
                <a:lnTo>
                  <a:pt x="1337" y="411"/>
                </a:lnTo>
                <a:lnTo>
                  <a:pt x="1337" y="413"/>
                </a:lnTo>
                <a:lnTo>
                  <a:pt x="1337" y="895"/>
                </a:lnTo>
                <a:lnTo>
                  <a:pt x="1335" y="905"/>
                </a:lnTo>
                <a:lnTo>
                  <a:pt x="1330" y="915"/>
                </a:lnTo>
                <a:lnTo>
                  <a:pt x="1325" y="924"/>
                </a:lnTo>
                <a:lnTo>
                  <a:pt x="1317" y="929"/>
                </a:lnTo>
                <a:lnTo>
                  <a:pt x="689" y="1303"/>
                </a:lnTo>
                <a:lnTo>
                  <a:pt x="688" y="1303"/>
                </a:lnTo>
                <a:lnTo>
                  <a:pt x="686" y="1305"/>
                </a:lnTo>
                <a:lnTo>
                  <a:pt x="684" y="1305"/>
                </a:lnTo>
                <a:lnTo>
                  <a:pt x="678" y="1307"/>
                </a:lnTo>
                <a:lnTo>
                  <a:pt x="669" y="1308"/>
                </a:lnTo>
                <a:lnTo>
                  <a:pt x="668" y="1308"/>
                </a:lnTo>
                <a:close/>
                <a:moveTo>
                  <a:pt x="709" y="809"/>
                </a:moveTo>
                <a:lnTo>
                  <a:pt x="709" y="1199"/>
                </a:lnTo>
                <a:lnTo>
                  <a:pt x="1255" y="872"/>
                </a:lnTo>
                <a:lnTo>
                  <a:pt x="1255" y="484"/>
                </a:lnTo>
                <a:lnTo>
                  <a:pt x="709" y="809"/>
                </a:lnTo>
                <a:close/>
                <a:moveTo>
                  <a:pt x="82" y="872"/>
                </a:moveTo>
                <a:lnTo>
                  <a:pt x="628" y="1199"/>
                </a:lnTo>
                <a:lnTo>
                  <a:pt x="628" y="809"/>
                </a:lnTo>
                <a:lnTo>
                  <a:pt x="82" y="484"/>
                </a:lnTo>
                <a:lnTo>
                  <a:pt x="82" y="872"/>
                </a:lnTo>
                <a:close/>
                <a:moveTo>
                  <a:pt x="120" y="413"/>
                </a:moveTo>
                <a:lnTo>
                  <a:pt x="668" y="741"/>
                </a:lnTo>
                <a:lnTo>
                  <a:pt x="1217" y="413"/>
                </a:lnTo>
                <a:lnTo>
                  <a:pt x="668" y="86"/>
                </a:lnTo>
                <a:lnTo>
                  <a:pt x="120" y="4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16" name="Picture 25" descr="2S EP ITE.tif"/>
          <p:cNvPicPr>
            <a:picLocks noChangeAspect="1"/>
          </p:cNvPicPr>
          <p:nvPr/>
        </p:nvPicPr>
        <p:blipFill>
          <a:blip r:embed="rId3" cstate="screen"/>
          <a:srcRect/>
          <a:stretch>
            <a:fillRect/>
          </a:stretch>
        </p:blipFill>
        <p:spPr bwMode="auto">
          <a:xfrm>
            <a:off x="3990221" y="1092106"/>
            <a:ext cx="1828800" cy="468343"/>
          </a:xfrm>
          <a:prstGeom prst="rect">
            <a:avLst/>
          </a:prstGeom>
          <a:noFill/>
          <a:ln w="9525">
            <a:noFill/>
            <a:miter lim="800000"/>
            <a:headEnd/>
            <a:tailEnd/>
          </a:ln>
          <a:effectLst>
            <a:reflection blurRad="6350" stA="50000" endA="300" endPos="38500" dist="50800" dir="5400000" sy="-100000" algn="bl" rotWithShape="0"/>
          </a:effectLst>
        </p:spPr>
      </p:pic>
      <p:sp>
        <p:nvSpPr>
          <p:cNvPr id="690191" name="Text Box 14"/>
          <p:cNvSpPr txBox="1">
            <a:spLocks noChangeArrowheads="1"/>
          </p:cNvSpPr>
          <p:nvPr/>
        </p:nvSpPr>
        <p:spPr bwMode="auto">
          <a:xfrm>
            <a:off x="6013450" y="1171575"/>
            <a:ext cx="280987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spcBef>
                <a:spcPct val="20000"/>
              </a:spcBef>
            </a:pPr>
            <a:r>
              <a:rPr lang="pt-BR" sz="1600" b="1">
                <a:solidFill>
                  <a:srgbClr val="333333"/>
                </a:solidFill>
                <a:ea typeface="MS PGothic" pitchFamily="34" charset="-128"/>
              </a:rPr>
              <a:t>IBM Flex System x240</a:t>
            </a:r>
          </a:p>
        </p:txBody>
      </p:sp>
      <p:sp>
        <p:nvSpPr>
          <p:cNvPr id="19" name="Rectangle 2"/>
          <p:cNvSpPr txBox="1">
            <a:spLocks noChangeArrowheads="1"/>
          </p:cNvSpPr>
          <p:nvPr/>
        </p:nvSpPr>
        <p:spPr bwMode="auto">
          <a:xfrm>
            <a:off x="320675" y="587375"/>
            <a:ext cx="8666163" cy="454025"/>
          </a:xfrm>
          <a:prstGeom prst="rect">
            <a:avLst/>
          </a:prstGeom>
          <a:noFill/>
          <a:ln w="9525">
            <a:noFill/>
            <a:miter lim="800000"/>
            <a:headEnd/>
            <a:tailEnd/>
          </a:ln>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0" hangingPunct="0">
              <a:lnSpc>
                <a:spcPct val="100000"/>
              </a:lnSpc>
            </a:pPr>
            <a:r>
              <a:rPr lang="en-US" sz="2000">
                <a:solidFill>
                  <a:schemeClr val="accent1"/>
                </a:solidFill>
                <a:ea typeface="MS PGothic" pitchFamily="34" charset="-128"/>
              </a:rPr>
              <a:t>IBM Flex System x240 – 2S EP Compute Node</a:t>
            </a:r>
          </a:p>
        </p:txBody>
      </p:sp>
      <p:pic>
        <p:nvPicPr>
          <p:cNvPr id="69019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2788" y="3065463"/>
            <a:ext cx="4302125"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0194" name="Rectangle 7"/>
          <p:cNvSpPr>
            <a:spLocks noChangeAspect="1" noChangeArrowheads="1"/>
          </p:cNvSpPr>
          <p:nvPr/>
        </p:nvSpPr>
        <p:spPr bwMode="auto">
          <a:xfrm>
            <a:off x="6362700" y="5897563"/>
            <a:ext cx="19812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1">
                <a:solidFill>
                  <a:srgbClr val="333333"/>
                </a:solidFill>
                <a:ea typeface="MS PGothic" pitchFamily="34" charset="-128"/>
              </a:rPr>
              <a:t>2x Hot Swap, Small Form Factor HDDs</a:t>
            </a:r>
          </a:p>
        </p:txBody>
      </p:sp>
      <p:sp>
        <p:nvSpPr>
          <p:cNvPr id="690195" name="Rectangle 9"/>
          <p:cNvSpPr>
            <a:spLocks noChangeAspect="1" noChangeArrowheads="1"/>
          </p:cNvSpPr>
          <p:nvPr/>
        </p:nvSpPr>
        <p:spPr bwMode="auto">
          <a:xfrm>
            <a:off x="3379788" y="4256088"/>
            <a:ext cx="1862137"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1">
                <a:solidFill>
                  <a:srgbClr val="333333"/>
                </a:solidFill>
                <a:ea typeface="MS PGothic" pitchFamily="34" charset="-128"/>
              </a:rPr>
              <a:t>24 LP </a:t>
            </a:r>
          </a:p>
          <a:p>
            <a:pPr algn="ct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1">
                <a:solidFill>
                  <a:srgbClr val="333333"/>
                </a:solidFill>
                <a:ea typeface="MS PGothic" pitchFamily="34" charset="-128"/>
              </a:rPr>
              <a:t>DIMMs</a:t>
            </a:r>
          </a:p>
        </p:txBody>
      </p:sp>
      <p:sp>
        <p:nvSpPr>
          <p:cNvPr id="690196" name="Rectangle 10"/>
          <p:cNvSpPr>
            <a:spLocks noChangeAspect="1" noChangeArrowheads="1"/>
          </p:cNvSpPr>
          <p:nvPr/>
        </p:nvSpPr>
        <p:spPr bwMode="auto">
          <a:xfrm>
            <a:off x="7169150" y="2895600"/>
            <a:ext cx="19018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1">
                <a:solidFill>
                  <a:srgbClr val="333333"/>
                </a:solidFill>
                <a:ea typeface="MS PGothic" pitchFamily="34" charset="-128"/>
              </a:rPr>
              <a:t>2x Intel E5 2600</a:t>
            </a:r>
            <a:br>
              <a:rPr lang="en-GB" sz="1400" b="1">
                <a:solidFill>
                  <a:srgbClr val="333333"/>
                </a:solidFill>
                <a:ea typeface="MS PGothic" pitchFamily="34" charset="-128"/>
              </a:rPr>
            </a:br>
            <a:r>
              <a:rPr lang="en-GB" sz="1400" b="1">
                <a:solidFill>
                  <a:srgbClr val="333333"/>
                </a:solidFill>
                <a:ea typeface="MS PGothic" pitchFamily="34" charset="-128"/>
              </a:rPr>
              <a:t>Processors</a:t>
            </a:r>
          </a:p>
        </p:txBody>
      </p:sp>
      <p:sp>
        <p:nvSpPr>
          <p:cNvPr id="690197" name="Rectangle 14"/>
          <p:cNvSpPr>
            <a:spLocks noChangeAspect="1" noChangeArrowheads="1"/>
          </p:cNvSpPr>
          <p:nvPr/>
        </p:nvSpPr>
        <p:spPr bwMode="auto">
          <a:xfrm>
            <a:off x="3790950" y="2868613"/>
            <a:ext cx="21796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1">
                <a:solidFill>
                  <a:srgbClr val="333333"/>
                </a:solidFill>
                <a:ea typeface="MS PGothic" pitchFamily="34" charset="-128"/>
              </a:rPr>
              <a:t>2x IO Mezzanine Cards</a:t>
            </a:r>
          </a:p>
        </p:txBody>
      </p:sp>
      <p:sp>
        <p:nvSpPr>
          <p:cNvPr id="690198" name="Rectangle 9"/>
          <p:cNvSpPr>
            <a:spLocks noChangeAspect="1" noChangeArrowheads="1"/>
          </p:cNvSpPr>
          <p:nvPr/>
        </p:nvSpPr>
        <p:spPr bwMode="auto">
          <a:xfrm>
            <a:off x="3757613" y="4943475"/>
            <a:ext cx="18605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1">
                <a:solidFill>
                  <a:srgbClr val="333333"/>
                </a:solidFill>
                <a:ea typeface="MS PGothic" pitchFamily="34" charset="-128"/>
              </a:rPr>
              <a:t>Keyboard, Mouse, Video Dongle connector</a:t>
            </a:r>
          </a:p>
        </p:txBody>
      </p:sp>
      <p:sp>
        <p:nvSpPr>
          <p:cNvPr id="690199" name="Rectangle 9"/>
          <p:cNvSpPr>
            <a:spLocks noChangeAspect="1" noChangeArrowheads="1"/>
          </p:cNvSpPr>
          <p:nvPr/>
        </p:nvSpPr>
        <p:spPr bwMode="auto">
          <a:xfrm>
            <a:off x="4075113" y="6188075"/>
            <a:ext cx="18605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1">
                <a:solidFill>
                  <a:srgbClr val="333333"/>
                </a:solidFill>
                <a:ea typeface="MS PGothic" pitchFamily="34" charset="-128"/>
              </a:rPr>
              <a:t>Release latch</a:t>
            </a:r>
          </a:p>
        </p:txBody>
      </p:sp>
      <p:sp>
        <p:nvSpPr>
          <p:cNvPr id="690200" name="Rounded Rectangle 19"/>
          <p:cNvSpPr>
            <a:spLocks noChangeArrowheads="1"/>
          </p:cNvSpPr>
          <p:nvPr/>
        </p:nvSpPr>
        <p:spPr bwMode="auto">
          <a:xfrm>
            <a:off x="904875" y="3632200"/>
            <a:ext cx="2882900" cy="2101850"/>
          </a:xfrm>
          <a:prstGeom prst="roundRect">
            <a:avLst>
              <a:gd name="adj" fmla="val 6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00000"/>
              </a:lnSpc>
            </a:pPr>
            <a:r>
              <a:rPr lang="en-US" sz="1600">
                <a:solidFill>
                  <a:srgbClr val="333333"/>
                </a:solidFill>
                <a:ea typeface="MS PGothic" pitchFamily="34" charset="-128"/>
              </a:rPr>
              <a:t>Standard Width compute node</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2-socket Intel E5 2600 Sandy Bridge-EP</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24 LP DDR3 DIMMs / 1333MHz / 1600MHz</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10Gb Converged  LOM</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2 hot swap 2.5” SAS/SATA SSDs or HDDs</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Dual Enabled Hypervisor – ESXi on Flash Key Option</a:t>
            </a:r>
          </a:p>
          <a:p>
            <a:pPr algn="ctr">
              <a:lnSpc>
                <a:spcPct val="100000"/>
              </a:lnSpc>
            </a:pPr>
            <a:endParaRPr lang="en-US" sz="1600">
              <a:solidFill>
                <a:srgbClr val="333333"/>
              </a:solidFill>
              <a:ea typeface="MS PGothic" pitchFamily="34" charset="-128"/>
            </a:endParaRPr>
          </a:p>
          <a:p>
            <a:pPr algn="ctr">
              <a:lnSpc>
                <a:spcPct val="100000"/>
              </a:lnSpc>
            </a:pPr>
            <a:endParaRPr lang="en-US" sz="1600">
              <a:solidFill>
                <a:srgbClr val="333333"/>
              </a:solidFill>
              <a:ea typeface="MS PGothic" pitchFamily="34" charset="-128"/>
            </a:endParaRPr>
          </a:p>
          <a:p>
            <a:pPr algn="ctr">
              <a:lnSpc>
                <a:spcPct val="100000"/>
              </a:lnSpc>
            </a:pPr>
            <a:endParaRPr lang="en-US" sz="500">
              <a:solidFill>
                <a:srgbClr val="333333"/>
              </a:solidFill>
              <a:ea typeface="MS PGothic" pitchFamily="34" charset="-128"/>
            </a:endParaRPr>
          </a:p>
          <a:p>
            <a:pPr algn="ctr">
              <a:lnSpc>
                <a:spcPct val="100000"/>
              </a:lnSpc>
            </a:pPr>
            <a:endParaRPr lang="en-US" sz="1600">
              <a:solidFill>
                <a:srgbClr val="333333"/>
              </a:solidFill>
              <a:ea typeface="MS PGothic" pitchFamily="34" charset="-128"/>
            </a:endParaRPr>
          </a:p>
        </p:txBody>
      </p:sp>
      <p:grpSp>
        <p:nvGrpSpPr>
          <p:cNvPr id="690201" name="Group 35"/>
          <p:cNvGrpSpPr>
            <a:grpSpLocks/>
          </p:cNvGrpSpPr>
          <p:nvPr/>
        </p:nvGrpSpPr>
        <p:grpSpPr bwMode="auto">
          <a:xfrm>
            <a:off x="3711575" y="1736725"/>
            <a:ext cx="5270500" cy="1016000"/>
            <a:chOff x="3712031" y="1737434"/>
            <a:chExt cx="5270500" cy="1015751"/>
          </a:xfrm>
        </p:grpSpPr>
        <p:sp>
          <p:nvSpPr>
            <p:cNvPr id="690202"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0203"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chemeClr val="bg1">
                <a:alpha val="27058"/>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0204" name="TextBox 31"/>
            <p:cNvSpPr txBox="1">
              <a:spLocks noChangeArrowheads="1"/>
            </p:cNvSpPr>
            <p:nvPr/>
          </p:nvSpPr>
          <p:spPr bwMode="auto">
            <a:xfrm>
              <a:off x="3712031" y="1829811"/>
              <a:ext cx="52705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Uncompromised Compute, IO, and Storage performance, designed for mainstream virtualization, and a broad range of workloads</a:t>
              </a:r>
            </a:p>
          </p:txBody>
        </p:sp>
      </p:grpSp>
      <p:sp>
        <p:nvSpPr>
          <p:cNvPr id="2" name="Rectangle 1"/>
          <p:cNvSpPr/>
          <p:nvPr/>
        </p:nvSpPr>
        <p:spPr bwMode="auto">
          <a:xfrm>
            <a:off x="7589838" y="5440363"/>
            <a:ext cx="334962" cy="119062"/>
          </a:xfrm>
          <a:prstGeom prst="rect">
            <a:avLst/>
          </a:prstGeom>
          <a:solidFill>
            <a:srgbClr val="333333"/>
          </a:solidFill>
          <a:ln>
            <a:noFill/>
            <a:headEnd type="none" w="med" len="med"/>
            <a:tailEnd type="none" w="med" len="med"/>
          </a:ln>
          <a:extLst/>
        </p:spPr>
        <p:style>
          <a:lnRef idx="2">
            <a:schemeClr val="dk1">
              <a:shade val="50000"/>
            </a:schemeClr>
          </a:lnRef>
          <a:fillRef idx="1">
            <a:schemeClr val="dk1"/>
          </a:fillRef>
          <a:effectRef idx="0">
            <a:schemeClr val="dk1"/>
          </a:effectRef>
          <a:fontRef idx="minor">
            <a:schemeClr val="lt1"/>
          </a:fontRef>
        </p:style>
        <p:txBody>
          <a:bodyPr/>
          <a:lstStyle/>
          <a:p>
            <a:pPr algn="ctr">
              <a:lnSpc>
                <a:spcPct val="100000"/>
              </a:lnSpc>
              <a:defRPr/>
            </a:pPr>
            <a:endParaRPr lang="en-US" sz="1400">
              <a:solidFill>
                <a:srgbClr val="333333"/>
              </a:solidFill>
              <a:cs typeface="ＭＳ Ｐゴシック" charset="0"/>
            </a:endParaRPr>
          </a:p>
        </p:txBody>
      </p:sp>
      <p:sp>
        <p:nvSpPr>
          <p:cNvPr id="3" name="Oval 2">
            <a:hlinkClick r:id="rId5" action="ppaction://hlinksldjump"/>
          </p:cNvPr>
          <p:cNvSpPr/>
          <p:nvPr/>
        </p:nvSpPr>
        <p:spPr>
          <a:xfrm>
            <a:off x="8570068" y="6208713"/>
            <a:ext cx="416770" cy="195262"/>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err="1" smtClean="0">
              <a:solidFill>
                <a:schemeClr val="tx1"/>
              </a:solidFill>
            </a:endParaRPr>
          </a:p>
        </p:txBody>
      </p:sp>
    </p:spTree>
    <p:extLst>
      <p:ext uri="{BB962C8B-B14F-4D97-AF65-F5344CB8AC3E}">
        <p14:creationId xmlns:p14="http://schemas.microsoft.com/office/powerpoint/2010/main" val="7937127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4" name="Freeform 28"/>
          <p:cNvSpPr>
            <a:spLocks/>
          </p:cNvSpPr>
          <p:nvPr/>
        </p:nvSpPr>
        <p:spPr bwMode="auto">
          <a:xfrm>
            <a:off x="185738" y="1046163"/>
            <a:ext cx="3346450" cy="5327650"/>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4275" name="Text Box 29"/>
          <p:cNvSpPr txBox="1">
            <a:spLocks noChangeArrowheads="1"/>
          </p:cNvSpPr>
          <p:nvPr/>
        </p:nvSpPr>
        <p:spPr bwMode="auto">
          <a:xfrm rot="-5400000">
            <a:off x="-1054100" y="3916363"/>
            <a:ext cx="3349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System infrastructure</a:t>
            </a:r>
          </a:p>
        </p:txBody>
      </p:sp>
      <p:sp>
        <p:nvSpPr>
          <p:cNvPr id="694276" name="Freeform 31"/>
          <p:cNvSpPr>
            <a:spLocks noEditPoints="1"/>
          </p:cNvSpPr>
          <p:nvPr/>
        </p:nvSpPr>
        <p:spPr bwMode="auto">
          <a:xfrm flipH="1">
            <a:off x="441325" y="1735138"/>
            <a:ext cx="104775" cy="419100"/>
          </a:xfrm>
          <a:custGeom>
            <a:avLst/>
            <a:gdLst>
              <a:gd name="T0" fmla="*/ 0 w 808"/>
              <a:gd name="T1" fmla="*/ 0 h 3210"/>
              <a:gd name="T2" fmla="*/ 0 w 808"/>
              <a:gd name="T3" fmla="*/ 0 h 3210"/>
              <a:gd name="T4" fmla="*/ 0 w 808"/>
              <a:gd name="T5" fmla="*/ 0 h 3210"/>
              <a:gd name="T6" fmla="*/ 0 w 808"/>
              <a:gd name="T7" fmla="*/ 0 h 3210"/>
              <a:gd name="T8" fmla="*/ 0 w 808"/>
              <a:gd name="T9" fmla="*/ 0 h 3210"/>
              <a:gd name="T10" fmla="*/ 0 w 808"/>
              <a:gd name="T11" fmla="*/ 0 h 3210"/>
              <a:gd name="T12" fmla="*/ 0 w 808"/>
              <a:gd name="T13" fmla="*/ 0 h 3210"/>
              <a:gd name="T14" fmla="*/ 0 w 808"/>
              <a:gd name="T15" fmla="*/ 0 h 3210"/>
              <a:gd name="T16" fmla="*/ 0 w 808"/>
              <a:gd name="T17" fmla="*/ 0 h 3210"/>
              <a:gd name="T18" fmla="*/ 0 w 808"/>
              <a:gd name="T19" fmla="*/ 0 h 3210"/>
              <a:gd name="T20" fmla="*/ 0 w 808"/>
              <a:gd name="T21" fmla="*/ 0 h 3210"/>
              <a:gd name="T22" fmla="*/ 0 w 808"/>
              <a:gd name="T23" fmla="*/ 0 h 3210"/>
              <a:gd name="T24" fmla="*/ 0 w 808"/>
              <a:gd name="T25" fmla="*/ 0 h 3210"/>
              <a:gd name="T26" fmla="*/ 0 w 808"/>
              <a:gd name="T27" fmla="*/ 0 h 3210"/>
              <a:gd name="T28" fmla="*/ 0 w 808"/>
              <a:gd name="T29" fmla="*/ 0 h 3210"/>
              <a:gd name="T30" fmla="*/ 0 w 808"/>
              <a:gd name="T31" fmla="*/ 0 h 3210"/>
              <a:gd name="T32" fmla="*/ 0 w 808"/>
              <a:gd name="T33" fmla="*/ 0 h 3210"/>
              <a:gd name="T34" fmla="*/ 0 w 808"/>
              <a:gd name="T35" fmla="*/ 0 h 3210"/>
              <a:gd name="T36" fmla="*/ 0 w 808"/>
              <a:gd name="T37" fmla="*/ 0 h 3210"/>
              <a:gd name="T38" fmla="*/ 0 w 808"/>
              <a:gd name="T39" fmla="*/ 0 h 3210"/>
              <a:gd name="T40" fmla="*/ 0 w 808"/>
              <a:gd name="T41" fmla="*/ 0 h 3210"/>
              <a:gd name="T42" fmla="*/ 0 w 808"/>
              <a:gd name="T43" fmla="*/ 0 h 3210"/>
              <a:gd name="T44" fmla="*/ 0 w 808"/>
              <a:gd name="T45" fmla="*/ 0 h 3210"/>
              <a:gd name="T46" fmla="*/ 0 w 808"/>
              <a:gd name="T47" fmla="*/ 0 h 3210"/>
              <a:gd name="T48" fmla="*/ 0 w 808"/>
              <a:gd name="T49" fmla="*/ 0 h 3210"/>
              <a:gd name="T50" fmla="*/ 0 w 808"/>
              <a:gd name="T51" fmla="*/ 0 h 3210"/>
              <a:gd name="T52" fmla="*/ 0 w 808"/>
              <a:gd name="T53" fmla="*/ 0 h 3210"/>
              <a:gd name="T54" fmla="*/ 0 w 808"/>
              <a:gd name="T55" fmla="*/ 0 h 3210"/>
              <a:gd name="T56" fmla="*/ 0 w 808"/>
              <a:gd name="T57" fmla="*/ 0 h 3210"/>
              <a:gd name="T58" fmla="*/ 0 w 808"/>
              <a:gd name="T59" fmla="*/ 0 h 3210"/>
              <a:gd name="T60" fmla="*/ 0 w 808"/>
              <a:gd name="T61" fmla="*/ 0 h 3210"/>
              <a:gd name="T62" fmla="*/ 0 w 808"/>
              <a:gd name="T63" fmla="*/ 0 h 3210"/>
              <a:gd name="T64" fmla="*/ 0 w 808"/>
              <a:gd name="T65" fmla="*/ 0 h 3210"/>
              <a:gd name="T66" fmla="*/ 0 w 808"/>
              <a:gd name="T67" fmla="*/ 0 h 3210"/>
              <a:gd name="T68" fmla="*/ 0 w 808"/>
              <a:gd name="T69" fmla="*/ 0 h 3210"/>
              <a:gd name="T70" fmla="*/ 0 w 808"/>
              <a:gd name="T71" fmla="*/ 0 h 3210"/>
              <a:gd name="T72" fmla="*/ 0 w 808"/>
              <a:gd name="T73" fmla="*/ 0 h 3210"/>
              <a:gd name="T74" fmla="*/ 0 w 808"/>
              <a:gd name="T75" fmla="*/ 0 h 3210"/>
              <a:gd name="T76" fmla="*/ 0 w 808"/>
              <a:gd name="T77" fmla="*/ 0 h 3210"/>
              <a:gd name="T78" fmla="*/ 0 w 808"/>
              <a:gd name="T79" fmla="*/ 0 h 3210"/>
              <a:gd name="T80" fmla="*/ 0 w 808"/>
              <a:gd name="T81" fmla="*/ 0 h 3210"/>
              <a:gd name="T82" fmla="*/ 0 w 808"/>
              <a:gd name="T83" fmla="*/ 0 h 3210"/>
              <a:gd name="T84" fmla="*/ 0 w 808"/>
              <a:gd name="T85" fmla="*/ 0 h 3210"/>
              <a:gd name="T86" fmla="*/ 0 w 808"/>
              <a:gd name="T87" fmla="*/ 0 h 3210"/>
              <a:gd name="T88" fmla="*/ 0 w 808"/>
              <a:gd name="T89" fmla="*/ 0 h 3210"/>
              <a:gd name="T90" fmla="*/ 0 w 808"/>
              <a:gd name="T91" fmla="*/ 0 h 3210"/>
              <a:gd name="T92" fmla="*/ 0 w 808"/>
              <a:gd name="T93" fmla="*/ 0 h 3210"/>
              <a:gd name="T94" fmla="*/ 0 w 808"/>
              <a:gd name="T95" fmla="*/ 0 h 3210"/>
              <a:gd name="T96" fmla="*/ 0 w 808"/>
              <a:gd name="T97" fmla="*/ 0 h 3210"/>
              <a:gd name="T98" fmla="*/ 0 w 808"/>
              <a:gd name="T99" fmla="*/ 0 h 3210"/>
              <a:gd name="T100" fmla="*/ 0 w 808"/>
              <a:gd name="T101" fmla="*/ 0 h 3210"/>
              <a:gd name="T102" fmla="*/ 0 w 808"/>
              <a:gd name="T103" fmla="*/ 0 h 3210"/>
              <a:gd name="T104" fmla="*/ 0 w 808"/>
              <a:gd name="T105" fmla="*/ 0 h 3210"/>
              <a:gd name="T106" fmla="*/ 0 w 808"/>
              <a:gd name="T107" fmla="*/ 0 h 3210"/>
              <a:gd name="T108" fmla="*/ 0 w 808"/>
              <a:gd name="T109" fmla="*/ 0 h 3210"/>
              <a:gd name="T110" fmla="*/ 0 w 808"/>
              <a:gd name="T111" fmla="*/ 0 h 3210"/>
              <a:gd name="T112" fmla="*/ 0 w 808"/>
              <a:gd name="T113" fmla="*/ 0 h 3210"/>
              <a:gd name="T114" fmla="*/ 0 w 808"/>
              <a:gd name="T115" fmla="*/ 0 h 3210"/>
              <a:gd name="T116" fmla="*/ 0 w 808"/>
              <a:gd name="T117" fmla="*/ 0 h 3210"/>
              <a:gd name="T118" fmla="*/ 0 w 808"/>
              <a:gd name="T119" fmla="*/ 0 h 3210"/>
              <a:gd name="T120" fmla="*/ 0 w 808"/>
              <a:gd name="T121" fmla="*/ 0 h 3210"/>
              <a:gd name="T122" fmla="*/ 0 w 808"/>
              <a:gd name="T123" fmla="*/ 0 h 3210"/>
              <a:gd name="T124" fmla="*/ 0 w 808"/>
              <a:gd name="T125" fmla="*/ 0 h 3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8"/>
              <a:gd name="T190" fmla="*/ 0 h 3210"/>
              <a:gd name="T191" fmla="*/ 808 w 808"/>
              <a:gd name="T192" fmla="*/ 3210 h 3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8" h="3210">
                <a:moveTo>
                  <a:pt x="542" y="378"/>
                </a:moveTo>
                <a:lnTo>
                  <a:pt x="542" y="378"/>
                </a:lnTo>
                <a:lnTo>
                  <a:pt x="546" y="374"/>
                </a:lnTo>
                <a:lnTo>
                  <a:pt x="554" y="372"/>
                </a:lnTo>
                <a:lnTo>
                  <a:pt x="560" y="374"/>
                </a:lnTo>
                <a:lnTo>
                  <a:pt x="562" y="376"/>
                </a:lnTo>
                <a:lnTo>
                  <a:pt x="554" y="378"/>
                </a:lnTo>
                <a:lnTo>
                  <a:pt x="548" y="378"/>
                </a:lnTo>
                <a:lnTo>
                  <a:pt x="542" y="380"/>
                </a:lnTo>
                <a:lnTo>
                  <a:pt x="542" y="378"/>
                </a:lnTo>
                <a:close/>
                <a:moveTo>
                  <a:pt x="330" y="398"/>
                </a:moveTo>
                <a:lnTo>
                  <a:pt x="330" y="398"/>
                </a:lnTo>
                <a:lnTo>
                  <a:pt x="348" y="354"/>
                </a:lnTo>
                <a:lnTo>
                  <a:pt x="350" y="358"/>
                </a:lnTo>
                <a:lnTo>
                  <a:pt x="344" y="376"/>
                </a:lnTo>
                <a:lnTo>
                  <a:pt x="342" y="384"/>
                </a:lnTo>
                <a:lnTo>
                  <a:pt x="342" y="392"/>
                </a:lnTo>
                <a:lnTo>
                  <a:pt x="342" y="398"/>
                </a:lnTo>
                <a:lnTo>
                  <a:pt x="340" y="404"/>
                </a:lnTo>
                <a:lnTo>
                  <a:pt x="332" y="422"/>
                </a:lnTo>
                <a:lnTo>
                  <a:pt x="330" y="416"/>
                </a:lnTo>
                <a:lnTo>
                  <a:pt x="328" y="410"/>
                </a:lnTo>
                <a:lnTo>
                  <a:pt x="328" y="404"/>
                </a:lnTo>
                <a:lnTo>
                  <a:pt x="330" y="398"/>
                </a:lnTo>
                <a:close/>
                <a:moveTo>
                  <a:pt x="430" y="2"/>
                </a:moveTo>
                <a:lnTo>
                  <a:pt x="430" y="2"/>
                </a:lnTo>
                <a:lnTo>
                  <a:pt x="422" y="0"/>
                </a:lnTo>
                <a:lnTo>
                  <a:pt x="414" y="0"/>
                </a:lnTo>
                <a:lnTo>
                  <a:pt x="404" y="4"/>
                </a:lnTo>
                <a:lnTo>
                  <a:pt x="386" y="12"/>
                </a:lnTo>
                <a:lnTo>
                  <a:pt x="378" y="16"/>
                </a:lnTo>
                <a:lnTo>
                  <a:pt x="374" y="18"/>
                </a:lnTo>
                <a:lnTo>
                  <a:pt x="362" y="24"/>
                </a:lnTo>
                <a:lnTo>
                  <a:pt x="356" y="30"/>
                </a:lnTo>
                <a:lnTo>
                  <a:pt x="350" y="38"/>
                </a:lnTo>
                <a:lnTo>
                  <a:pt x="346" y="48"/>
                </a:lnTo>
                <a:lnTo>
                  <a:pt x="340" y="60"/>
                </a:lnTo>
                <a:lnTo>
                  <a:pt x="334" y="68"/>
                </a:lnTo>
                <a:lnTo>
                  <a:pt x="328" y="76"/>
                </a:lnTo>
                <a:lnTo>
                  <a:pt x="320" y="84"/>
                </a:lnTo>
                <a:lnTo>
                  <a:pt x="316" y="94"/>
                </a:lnTo>
                <a:lnTo>
                  <a:pt x="308" y="112"/>
                </a:lnTo>
                <a:lnTo>
                  <a:pt x="298" y="138"/>
                </a:lnTo>
                <a:lnTo>
                  <a:pt x="292" y="160"/>
                </a:lnTo>
                <a:lnTo>
                  <a:pt x="290" y="180"/>
                </a:lnTo>
                <a:lnTo>
                  <a:pt x="290" y="194"/>
                </a:lnTo>
                <a:lnTo>
                  <a:pt x="292" y="206"/>
                </a:lnTo>
                <a:lnTo>
                  <a:pt x="296" y="216"/>
                </a:lnTo>
                <a:lnTo>
                  <a:pt x="300" y="224"/>
                </a:lnTo>
                <a:lnTo>
                  <a:pt x="306" y="230"/>
                </a:lnTo>
                <a:lnTo>
                  <a:pt x="308" y="256"/>
                </a:lnTo>
                <a:lnTo>
                  <a:pt x="308" y="270"/>
                </a:lnTo>
                <a:lnTo>
                  <a:pt x="312" y="280"/>
                </a:lnTo>
                <a:lnTo>
                  <a:pt x="316" y="290"/>
                </a:lnTo>
                <a:lnTo>
                  <a:pt x="320" y="294"/>
                </a:lnTo>
                <a:lnTo>
                  <a:pt x="322" y="306"/>
                </a:lnTo>
                <a:lnTo>
                  <a:pt x="320" y="312"/>
                </a:lnTo>
                <a:lnTo>
                  <a:pt x="318" y="316"/>
                </a:lnTo>
                <a:lnTo>
                  <a:pt x="312" y="322"/>
                </a:lnTo>
                <a:lnTo>
                  <a:pt x="306" y="322"/>
                </a:lnTo>
                <a:lnTo>
                  <a:pt x="304" y="324"/>
                </a:lnTo>
                <a:lnTo>
                  <a:pt x="306" y="326"/>
                </a:lnTo>
                <a:lnTo>
                  <a:pt x="312" y="326"/>
                </a:lnTo>
                <a:lnTo>
                  <a:pt x="320" y="324"/>
                </a:lnTo>
                <a:lnTo>
                  <a:pt x="328" y="318"/>
                </a:lnTo>
                <a:lnTo>
                  <a:pt x="336" y="328"/>
                </a:lnTo>
                <a:lnTo>
                  <a:pt x="340" y="342"/>
                </a:lnTo>
                <a:lnTo>
                  <a:pt x="332" y="366"/>
                </a:lnTo>
                <a:lnTo>
                  <a:pt x="328" y="378"/>
                </a:lnTo>
                <a:lnTo>
                  <a:pt x="326" y="392"/>
                </a:lnTo>
                <a:lnTo>
                  <a:pt x="324" y="408"/>
                </a:lnTo>
                <a:lnTo>
                  <a:pt x="326" y="414"/>
                </a:lnTo>
                <a:lnTo>
                  <a:pt x="326" y="418"/>
                </a:lnTo>
                <a:lnTo>
                  <a:pt x="330" y="424"/>
                </a:lnTo>
                <a:lnTo>
                  <a:pt x="316" y="444"/>
                </a:lnTo>
                <a:lnTo>
                  <a:pt x="312" y="450"/>
                </a:lnTo>
                <a:lnTo>
                  <a:pt x="310" y="458"/>
                </a:lnTo>
                <a:lnTo>
                  <a:pt x="310" y="466"/>
                </a:lnTo>
                <a:lnTo>
                  <a:pt x="310" y="474"/>
                </a:lnTo>
                <a:lnTo>
                  <a:pt x="314" y="488"/>
                </a:lnTo>
                <a:lnTo>
                  <a:pt x="320" y="500"/>
                </a:lnTo>
                <a:lnTo>
                  <a:pt x="314" y="504"/>
                </a:lnTo>
                <a:lnTo>
                  <a:pt x="288" y="514"/>
                </a:lnTo>
                <a:lnTo>
                  <a:pt x="276" y="520"/>
                </a:lnTo>
                <a:lnTo>
                  <a:pt x="266" y="526"/>
                </a:lnTo>
                <a:lnTo>
                  <a:pt x="256" y="532"/>
                </a:lnTo>
                <a:lnTo>
                  <a:pt x="252" y="532"/>
                </a:lnTo>
                <a:lnTo>
                  <a:pt x="242" y="530"/>
                </a:lnTo>
                <a:lnTo>
                  <a:pt x="226" y="530"/>
                </a:lnTo>
                <a:lnTo>
                  <a:pt x="218" y="532"/>
                </a:lnTo>
                <a:lnTo>
                  <a:pt x="208" y="536"/>
                </a:lnTo>
                <a:lnTo>
                  <a:pt x="176" y="548"/>
                </a:lnTo>
                <a:lnTo>
                  <a:pt x="154" y="556"/>
                </a:lnTo>
                <a:lnTo>
                  <a:pt x="150" y="558"/>
                </a:lnTo>
                <a:lnTo>
                  <a:pt x="144" y="564"/>
                </a:lnTo>
                <a:lnTo>
                  <a:pt x="134" y="580"/>
                </a:lnTo>
                <a:lnTo>
                  <a:pt x="126" y="596"/>
                </a:lnTo>
                <a:lnTo>
                  <a:pt x="122" y="608"/>
                </a:lnTo>
                <a:lnTo>
                  <a:pt x="120" y="620"/>
                </a:lnTo>
                <a:lnTo>
                  <a:pt x="120" y="626"/>
                </a:lnTo>
                <a:lnTo>
                  <a:pt x="112" y="632"/>
                </a:lnTo>
                <a:lnTo>
                  <a:pt x="108" y="638"/>
                </a:lnTo>
                <a:lnTo>
                  <a:pt x="106" y="650"/>
                </a:lnTo>
                <a:lnTo>
                  <a:pt x="106" y="674"/>
                </a:lnTo>
                <a:lnTo>
                  <a:pt x="106" y="686"/>
                </a:lnTo>
                <a:lnTo>
                  <a:pt x="98" y="710"/>
                </a:lnTo>
                <a:lnTo>
                  <a:pt x="88" y="742"/>
                </a:lnTo>
                <a:lnTo>
                  <a:pt x="78" y="770"/>
                </a:lnTo>
                <a:lnTo>
                  <a:pt x="72" y="770"/>
                </a:lnTo>
                <a:lnTo>
                  <a:pt x="68" y="774"/>
                </a:lnTo>
                <a:lnTo>
                  <a:pt x="62" y="782"/>
                </a:lnTo>
                <a:lnTo>
                  <a:pt x="60" y="792"/>
                </a:lnTo>
                <a:lnTo>
                  <a:pt x="58" y="804"/>
                </a:lnTo>
                <a:lnTo>
                  <a:pt x="56" y="820"/>
                </a:lnTo>
                <a:lnTo>
                  <a:pt x="48" y="838"/>
                </a:lnTo>
                <a:lnTo>
                  <a:pt x="40" y="860"/>
                </a:lnTo>
                <a:lnTo>
                  <a:pt x="30" y="882"/>
                </a:lnTo>
                <a:lnTo>
                  <a:pt x="18" y="914"/>
                </a:lnTo>
                <a:lnTo>
                  <a:pt x="14" y="924"/>
                </a:lnTo>
                <a:lnTo>
                  <a:pt x="12" y="934"/>
                </a:lnTo>
                <a:lnTo>
                  <a:pt x="12" y="946"/>
                </a:lnTo>
                <a:lnTo>
                  <a:pt x="6" y="962"/>
                </a:lnTo>
                <a:lnTo>
                  <a:pt x="2" y="976"/>
                </a:lnTo>
                <a:lnTo>
                  <a:pt x="0" y="988"/>
                </a:lnTo>
                <a:lnTo>
                  <a:pt x="6" y="1020"/>
                </a:lnTo>
                <a:lnTo>
                  <a:pt x="8" y="1034"/>
                </a:lnTo>
                <a:lnTo>
                  <a:pt x="10" y="1044"/>
                </a:lnTo>
                <a:lnTo>
                  <a:pt x="10" y="1054"/>
                </a:lnTo>
                <a:lnTo>
                  <a:pt x="12" y="1074"/>
                </a:lnTo>
                <a:lnTo>
                  <a:pt x="14" y="1084"/>
                </a:lnTo>
                <a:lnTo>
                  <a:pt x="20" y="1094"/>
                </a:lnTo>
                <a:lnTo>
                  <a:pt x="26" y="1102"/>
                </a:lnTo>
                <a:lnTo>
                  <a:pt x="36" y="1108"/>
                </a:lnTo>
                <a:lnTo>
                  <a:pt x="68" y="1116"/>
                </a:lnTo>
                <a:lnTo>
                  <a:pt x="112" y="1126"/>
                </a:lnTo>
                <a:lnTo>
                  <a:pt x="170" y="1138"/>
                </a:lnTo>
                <a:lnTo>
                  <a:pt x="156" y="1204"/>
                </a:lnTo>
                <a:lnTo>
                  <a:pt x="144" y="1260"/>
                </a:lnTo>
                <a:lnTo>
                  <a:pt x="130" y="1304"/>
                </a:lnTo>
                <a:lnTo>
                  <a:pt x="122" y="1340"/>
                </a:lnTo>
                <a:lnTo>
                  <a:pt x="114" y="1376"/>
                </a:lnTo>
                <a:lnTo>
                  <a:pt x="110" y="1406"/>
                </a:lnTo>
                <a:lnTo>
                  <a:pt x="108" y="1422"/>
                </a:lnTo>
                <a:lnTo>
                  <a:pt x="108" y="1426"/>
                </a:lnTo>
                <a:lnTo>
                  <a:pt x="110" y="1428"/>
                </a:lnTo>
                <a:lnTo>
                  <a:pt x="118" y="1436"/>
                </a:lnTo>
                <a:lnTo>
                  <a:pt x="126" y="1442"/>
                </a:lnTo>
                <a:lnTo>
                  <a:pt x="118" y="1554"/>
                </a:lnTo>
                <a:lnTo>
                  <a:pt x="110" y="1656"/>
                </a:lnTo>
                <a:lnTo>
                  <a:pt x="104" y="1754"/>
                </a:lnTo>
                <a:lnTo>
                  <a:pt x="100" y="1866"/>
                </a:lnTo>
                <a:lnTo>
                  <a:pt x="94" y="1996"/>
                </a:lnTo>
                <a:lnTo>
                  <a:pt x="84" y="2156"/>
                </a:lnTo>
                <a:lnTo>
                  <a:pt x="86" y="2158"/>
                </a:lnTo>
                <a:lnTo>
                  <a:pt x="92" y="2162"/>
                </a:lnTo>
                <a:lnTo>
                  <a:pt x="110" y="2168"/>
                </a:lnTo>
                <a:lnTo>
                  <a:pt x="110" y="2198"/>
                </a:lnTo>
                <a:lnTo>
                  <a:pt x="114" y="2218"/>
                </a:lnTo>
                <a:lnTo>
                  <a:pt x="118" y="2236"/>
                </a:lnTo>
                <a:lnTo>
                  <a:pt x="120" y="2258"/>
                </a:lnTo>
                <a:lnTo>
                  <a:pt x="124" y="2288"/>
                </a:lnTo>
                <a:lnTo>
                  <a:pt x="130" y="2304"/>
                </a:lnTo>
                <a:lnTo>
                  <a:pt x="136" y="2324"/>
                </a:lnTo>
                <a:lnTo>
                  <a:pt x="140" y="2344"/>
                </a:lnTo>
                <a:lnTo>
                  <a:pt x="144" y="2378"/>
                </a:lnTo>
                <a:lnTo>
                  <a:pt x="154" y="2472"/>
                </a:lnTo>
                <a:lnTo>
                  <a:pt x="166" y="2574"/>
                </a:lnTo>
                <a:lnTo>
                  <a:pt x="172" y="2618"/>
                </a:lnTo>
                <a:lnTo>
                  <a:pt x="180" y="2654"/>
                </a:lnTo>
                <a:lnTo>
                  <a:pt x="212" y="2796"/>
                </a:lnTo>
                <a:lnTo>
                  <a:pt x="226" y="2864"/>
                </a:lnTo>
                <a:lnTo>
                  <a:pt x="230" y="2888"/>
                </a:lnTo>
                <a:lnTo>
                  <a:pt x="232" y="2904"/>
                </a:lnTo>
                <a:lnTo>
                  <a:pt x="230" y="2928"/>
                </a:lnTo>
                <a:lnTo>
                  <a:pt x="226" y="2956"/>
                </a:lnTo>
                <a:lnTo>
                  <a:pt x="218" y="2982"/>
                </a:lnTo>
                <a:lnTo>
                  <a:pt x="214" y="2994"/>
                </a:lnTo>
                <a:lnTo>
                  <a:pt x="208" y="3004"/>
                </a:lnTo>
                <a:lnTo>
                  <a:pt x="188" y="3044"/>
                </a:lnTo>
                <a:lnTo>
                  <a:pt x="178" y="3064"/>
                </a:lnTo>
                <a:lnTo>
                  <a:pt x="176" y="3064"/>
                </a:lnTo>
                <a:lnTo>
                  <a:pt x="172" y="3066"/>
                </a:lnTo>
                <a:lnTo>
                  <a:pt x="170" y="3070"/>
                </a:lnTo>
                <a:lnTo>
                  <a:pt x="168" y="3076"/>
                </a:lnTo>
                <a:lnTo>
                  <a:pt x="160" y="3090"/>
                </a:lnTo>
                <a:lnTo>
                  <a:pt x="156" y="3100"/>
                </a:lnTo>
                <a:lnTo>
                  <a:pt x="150" y="3108"/>
                </a:lnTo>
                <a:lnTo>
                  <a:pt x="118" y="3134"/>
                </a:lnTo>
                <a:lnTo>
                  <a:pt x="86" y="3156"/>
                </a:lnTo>
                <a:lnTo>
                  <a:pt x="80" y="3162"/>
                </a:lnTo>
                <a:lnTo>
                  <a:pt x="74" y="3168"/>
                </a:lnTo>
                <a:lnTo>
                  <a:pt x="70" y="3174"/>
                </a:lnTo>
                <a:lnTo>
                  <a:pt x="68" y="3180"/>
                </a:lnTo>
                <a:lnTo>
                  <a:pt x="70" y="3184"/>
                </a:lnTo>
                <a:lnTo>
                  <a:pt x="72" y="3186"/>
                </a:lnTo>
                <a:lnTo>
                  <a:pt x="80" y="3192"/>
                </a:lnTo>
                <a:lnTo>
                  <a:pt x="90" y="3196"/>
                </a:lnTo>
                <a:lnTo>
                  <a:pt x="104" y="3198"/>
                </a:lnTo>
                <a:lnTo>
                  <a:pt x="128" y="3200"/>
                </a:lnTo>
                <a:lnTo>
                  <a:pt x="162" y="3200"/>
                </a:lnTo>
                <a:lnTo>
                  <a:pt x="234" y="3198"/>
                </a:lnTo>
                <a:lnTo>
                  <a:pt x="246" y="3196"/>
                </a:lnTo>
                <a:lnTo>
                  <a:pt x="254" y="3192"/>
                </a:lnTo>
                <a:lnTo>
                  <a:pt x="260" y="3188"/>
                </a:lnTo>
                <a:lnTo>
                  <a:pt x="264" y="3182"/>
                </a:lnTo>
                <a:lnTo>
                  <a:pt x="270" y="3170"/>
                </a:lnTo>
                <a:lnTo>
                  <a:pt x="272" y="3162"/>
                </a:lnTo>
                <a:lnTo>
                  <a:pt x="276" y="3154"/>
                </a:lnTo>
                <a:lnTo>
                  <a:pt x="284" y="3142"/>
                </a:lnTo>
                <a:lnTo>
                  <a:pt x="302" y="3120"/>
                </a:lnTo>
                <a:lnTo>
                  <a:pt x="312" y="3112"/>
                </a:lnTo>
                <a:lnTo>
                  <a:pt x="322" y="3104"/>
                </a:lnTo>
                <a:lnTo>
                  <a:pt x="332" y="3098"/>
                </a:lnTo>
                <a:lnTo>
                  <a:pt x="334" y="3114"/>
                </a:lnTo>
                <a:lnTo>
                  <a:pt x="336" y="3136"/>
                </a:lnTo>
                <a:lnTo>
                  <a:pt x="336" y="3144"/>
                </a:lnTo>
                <a:lnTo>
                  <a:pt x="334" y="3152"/>
                </a:lnTo>
                <a:lnTo>
                  <a:pt x="332" y="3156"/>
                </a:lnTo>
                <a:lnTo>
                  <a:pt x="334" y="3160"/>
                </a:lnTo>
                <a:lnTo>
                  <a:pt x="340" y="3162"/>
                </a:lnTo>
                <a:lnTo>
                  <a:pt x="350" y="3162"/>
                </a:lnTo>
                <a:lnTo>
                  <a:pt x="354" y="3162"/>
                </a:lnTo>
                <a:lnTo>
                  <a:pt x="356" y="3160"/>
                </a:lnTo>
                <a:lnTo>
                  <a:pt x="358" y="3156"/>
                </a:lnTo>
                <a:lnTo>
                  <a:pt x="358" y="3152"/>
                </a:lnTo>
                <a:lnTo>
                  <a:pt x="362" y="3126"/>
                </a:lnTo>
                <a:lnTo>
                  <a:pt x="366" y="3108"/>
                </a:lnTo>
                <a:lnTo>
                  <a:pt x="372" y="3092"/>
                </a:lnTo>
                <a:lnTo>
                  <a:pt x="380" y="3080"/>
                </a:lnTo>
                <a:lnTo>
                  <a:pt x="388" y="3070"/>
                </a:lnTo>
                <a:lnTo>
                  <a:pt x="402" y="3054"/>
                </a:lnTo>
                <a:lnTo>
                  <a:pt x="408" y="3044"/>
                </a:lnTo>
                <a:lnTo>
                  <a:pt x="410" y="3030"/>
                </a:lnTo>
                <a:lnTo>
                  <a:pt x="408" y="3014"/>
                </a:lnTo>
                <a:lnTo>
                  <a:pt x="406" y="3004"/>
                </a:lnTo>
                <a:lnTo>
                  <a:pt x="402" y="2994"/>
                </a:lnTo>
                <a:lnTo>
                  <a:pt x="380" y="2948"/>
                </a:lnTo>
                <a:lnTo>
                  <a:pt x="378" y="2944"/>
                </a:lnTo>
                <a:lnTo>
                  <a:pt x="374" y="2942"/>
                </a:lnTo>
                <a:lnTo>
                  <a:pt x="374" y="2940"/>
                </a:lnTo>
                <a:lnTo>
                  <a:pt x="356" y="2844"/>
                </a:lnTo>
                <a:lnTo>
                  <a:pt x="352" y="2812"/>
                </a:lnTo>
                <a:lnTo>
                  <a:pt x="348" y="2760"/>
                </a:lnTo>
                <a:lnTo>
                  <a:pt x="346" y="2698"/>
                </a:lnTo>
                <a:lnTo>
                  <a:pt x="348" y="2666"/>
                </a:lnTo>
                <a:lnTo>
                  <a:pt x="350" y="2636"/>
                </a:lnTo>
                <a:lnTo>
                  <a:pt x="352" y="2604"/>
                </a:lnTo>
                <a:lnTo>
                  <a:pt x="350" y="2570"/>
                </a:lnTo>
                <a:lnTo>
                  <a:pt x="348" y="2534"/>
                </a:lnTo>
                <a:lnTo>
                  <a:pt x="344" y="2496"/>
                </a:lnTo>
                <a:lnTo>
                  <a:pt x="332" y="2422"/>
                </a:lnTo>
                <a:lnTo>
                  <a:pt x="318" y="2360"/>
                </a:lnTo>
                <a:lnTo>
                  <a:pt x="308" y="2314"/>
                </a:lnTo>
                <a:lnTo>
                  <a:pt x="304" y="2286"/>
                </a:lnTo>
                <a:lnTo>
                  <a:pt x="304" y="2266"/>
                </a:lnTo>
                <a:lnTo>
                  <a:pt x="306" y="2252"/>
                </a:lnTo>
                <a:lnTo>
                  <a:pt x="312" y="2192"/>
                </a:lnTo>
                <a:lnTo>
                  <a:pt x="468" y="2192"/>
                </a:lnTo>
                <a:lnTo>
                  <a:pt x="478" y="2254"/>
                </a:lnTo>
                <a:lnTo>
                  <a:pt x="486" y="2296"/>
                </a:lnTo>
                <a:lnTo>
                  <a:pt x="498" y="2348"/>
                </a:lnTo>
                <a:lnTo>
                  <a:pt x="498" y="2366"/>
                </a:lnTo>
                <a:lnTo>
                  <a:pt x="498" y="2394"/>
                </a:lnTo>
                <a:lnTo>
                  <a:pt x="492" y="2470"/>
                </a:lnTo>
                <a:lnTo>
                  <a:pt x="490" y="2516"/>
                </a:lnTo>
                <a:lnTo>
                  <a:pt x="488" y="2566"/>
                </a:lnTo>
                <a:lnTo>
                  <a:pt x="490" y="2614"/>
                </a:lnTo>
                <a:lnTo>
                  <a:pt x="494" y="2662"/>
                </a:lnTo>
                <a:lnTo>
                  <a:pt x="500" y="2708"/>
                </a:lnTo>
                <a:lnTo>
                  <a:pt x="502" y="2746"/>
                </a:lnTo>
                <a:lnTo>
                  <a:pt x="502" y="2780"/>
                </a:lnTo>
                <a:lnTo>
                  <a:pt x="500" y="2808"/>
                </a:lnTo>
                <a:lnTo>
                  <a:pt x="498" y="2834"/>
                </a:lnTo>
                <a:lnTo>
                  <a:pt x="494" y="2854"/>
                </a:lnTo>
                <a:lnTo>
                  <a:pt x="484" y="2886"/>
                </a:lnTo>
                <a:lnTo>
                  <a:pt x="478" y="2908"/>
                </a:lnTo>
                <a:lnTo>
                  <a:pt x="476" y="2926"/>
                </a:lnTo>
                <a:lnTo>
                  <a:pt x="472" y="2950"/>
                </a:lnTo>
                <a:lnTo>
                  <a:pt x="468" y="2972"/>
                </a:lnTo>
                <a:lnTo>
                  <a:pt x="460" y="3004"/>
                </a:lnTo>
                <a:lnTo>
                  <a:pt x="448" y="3044"/>
                </a:lnTo>
                <a:lnTo>
                  <a:pt x="440" y="3068"/>
                </a:lnTo>
                <a:lnTo>
                  <a:pt x="436" y="3070"/>
                </a:lnTo>
                <a:lnTo>
                  <a:pt x="430" y="3076"/>
                </a:lnTo>
                <a:lnTo>
                  <a:pt x="428" y="3082"/>
                </a:lnTo>
                <a:lnTo>
                  <a:pt x="426" y="3090"/>
                </a:lnTo>
                <a:lnTo>
                  <a:pt x="422" y="3098"/>
                </a:lnTo>
                <a:lnTo>
                  <a:pt x="408" y="3118"/>
                </a:lnTo>
                <a:lnTo>
                  <a:pt x="400" y="3130"/>
                </a:lnTo>
                <a:lnTo>
                  <a:pt x="390" y="3148"/>
                </a:lnTo>
                <a:lnTo>
                  <a:pt x="382" y="3166"/>
                </a:lnTo>
                <a:lnTo>
                  <a:pt x="376" y="3180"/>
                </a:lnTo>
                <a:lnTo>
                  <a:pt x="376" y="3192"/>
                </a:lnTo>
                <a:lnTo>
                  <a:pt x="380" y="3200"/>
                </a:lnTo>
                <a:lnTo>
                  <a:pt x="386" y="3204"/>
                </a:lnTo>
                <a:lnTo>
                  <a:pt x="392" y="3206"/>
                </a:lnTo>
                <a:lnTo>
                  <a:pt x="406" y="3208"/>
                </a:lnTo>
                <a:lnTo>
                  <a:pt x="430" y="3210"/>
                </a:lnTo>
                <a:lnTo>
                  <a:pt x="456" y="3210"/>
                </a:lnTo>
                <a:lnTo>
                  <a:pt x="482" y="3210"/>
                </a:lnTo>
                <a:lnTo>
                  <a:pt x="504" y="3206"/>
                </a:lnTo>
                <a:lnTo>
                  <a:pt x="528" y="3200"/>
                </a:lnTo>
                <a:lnTo>
                  <a:pt x="548" y="3194"/>
                </a:lnTo>
                <a:lnTo>
                  <a:pt x="554" y="3190"/>
                </a:lnTo>
                <a:lnTo>
                  <a:pt x="558" y="3186"/>
                </a:lnTo>
                <a:lnTo>
                  <a:pt x="564" y="3178"/>
                </a:lnTo>
                <a:lnTo>
                  <a:pt x="566" y="3170"/>
                </a:lnTo>
                <a:lnTo>
                  <a:pt x="566" y="3160"/>
                </a:lnTo>
                <a:lnTo>
                  <a:pt x="572" y="3158"/>
                </a:lnTo>
                <a:lnTo>
                  <a:pt x="574" y="3154"/>
                </a:lnTo>
                <a:lnTo>
                  <a:pt x="574" y="3144"/>
                </a:lnTo>
                <a:lnTo>
                  <a:pt x="574" y="3114"/>
                </a:lnTo>
                <a:lnTo>
                  <a:pt x="582" y="3094"/>
                </a:lnTo>
                <a:lnTo>
                  <a:pt x="590" y="3076"/>
                </a:lnTo>
                <a:lnTo>
                  <a:pt x="596" y="3068"/>
                </a:lnTo>
                <a:lnTo>
                  <a:pt x="602" y="3062"/>
                </a:lnTo>
                <a:lnTo>
                  <a:pt x="608" y="3054"/>
                </a:lnTo>
                <a:lnTo>
                  <a:pt x="612" y="3046"/>
                </a:lnTo>
                <a:lnTo>
                  <a:pt x="614" y="3036"/>
                </a:lnTo>
                <a:lnTo>
                  <a:pt x="616" y="3026"/>
                </a:lnTo>
                <a:lnTo>
                  <a:pt x="616" y="3004"/>
                </a:lnTo>
                <a:lnTo>
                  <a:pt x="612" y="2988"/>
                </a:lnTo>
                <a:lnTo>
                  <a:pt x="608" y="2974"/>
                </a:lnTo>
                <a:lnTo>
                  <a:pt x="606" y="2964"/>
                </a:lnTo>
                <a:lnTo>
                  <a:pt x="606" y="2952"/>
                </a:lnTo>
                <a:lnTo>
                  <a:pt x="602" y="2952"/>
                </a:lnTo>
                <a:lnTo>
                  <a:pt x="602" y="2946"/>
                </a:lnTo>
                <a:lnTo>
                  <a:pt x="600" y="2924"/>
                </a:lnTo>
                <a:lnTo>
                  <a:pt x="602" y="2896"/>
                </a:lnTo>
                <a:lnTo>
                  <a:pt x="608" y="2854"/>
                </a:lnTo>
                <a:lnTo>
                  <a:pt x="622" y="2794"/>
                </a:lnTo>
                <a:lnTo>
                  <a:pt x="636" y="2738"/>
                </a:lnTo>
                <a:lnTo>
                  <a:pt x="648" y="2680"/>
                </a:lnTo>
                <a:lnTo>
                  <a:pt x="658" y="2624"/>
                </a:lnTo>
                <a:lnTo>
                  <a:pt x="666" y="2568"/>
                </a:lnTo>
                <a:lnTo>
                  <a:pt x="672" y="2512"/>
                </a:lnTo>
                <a:lnTo>
                  <a:pt x="676" y="2460"/>
                </a:lnTo>
                <a:lnTo>
                  <a:pt x="678" y="2412"/>
                </a:lnTo>
                <a:lnTo>
                  <a:pt x="676" y="2368"/>
                </a:lnTo>
                <a:lnTo>
                  <a:pt x="672" y="2306"/>
                </a:lnTo>
                <a:lnTo>
                  <a:pt x="666" y="2254"/>
                </a:lnTo>
                <a:lnTo>
                  <a:pt x="658" y="2214"/>
                </a:lnTo>
                <a:lnTo>
                  <a:pt x="652" y="2186"/>
                </a:lnTo>
                <a:lnTo>
                  <a:pt x="718" y="2178"/>
                </a:lnTo>
                <a:lnTo>
                  <a:pt x="722" y="2176"/>
                </a:lnTo>
                <a:lnTo>
                  <a:pt x="724" y="2174"/>
                </a:lnTo>
                <a:lnTo>
                  <a:pt x="726" y="2170"/>
                </a:lnTo>
                <a:lnTo>
                  <a:pt x="726" y="2006"/>
                </a:lnTo>
                <a:lnTo>
                  <a:pt x="728" y="1874"/>
                </a:lnTo>
                <a:lnTo>
                  <a:pt x="726" y="1774"/>
                </a:lnTo>
                <a:lnTo>
                  <a:pt x="722" y="1696"/>
                </a:lnTo>
                <a:lnTo>
                  <a:pt x="722" y="1614"/>
                </a:lnTo>
                <a:lnTo>
                  <a:pt x="722" y="1500"/>
                </a:lnTo>
                <a:lnTo>
                  <a:pt x="718" y="1462"/>
                </a:lnTo>
                <a:lnTo>
                  <a:pt x="716" y="1448"/>
                </a:lnTo>
                <a:lnTo>
                  <a:pt x="724" y="1446"/>
                </a:lnTo>
                <a:lnTo>
                  <a:pt x="742" y="1442"/>
                </a:lnTo>
                <a:lnTo>
                  <a:pt x="750" y="1438"/>
                </a:lnTo>
                <a:lnTo>
                  <a:pt x="758" y="1434"/>
                </a:lnTo>
                <a:lnTo>
                  <a:pt x="764" y="1430"/>
                </a:lnTo>
                <a:lnTo>
                  <a:pt x="764" y="1426"/>
                </a:lnTo>
                <a:lnTo>
                  <a:pt x="712" y="1182"/>
                </a:lnTo>
                <a:lnTo>
                  <a:pt x="702" y="1124"/>
                </a:lnTo>
                <a:lnTo>
                  <a:pt x="696" y="1084"/>
                </a:lnTo>
                <a:lnTo>
                  <a:pt x="694" y="1054"/>
                </a:lnTo>
                <a:lnTo>
                  <a:pt x="692" y="1032"/>
                </a:lnTo>
                <a:lnTo>
                  <a:pt x="692" y="1010"/>
                </a:lnTo>
                <a:lnTo>
                  <a:pt x="694" y="990"/>
                </a:lnTo>
                <a:lnTo>
                  <a:pt x="704" y="986"/>
                </a:lnTo>
                <a:lnTo>
                  <a:pt x="712" y="978"/>
                </a:lnTo>
                <a:lnTo>
                  <a:pt x="716" y="974"/>
                </a:lnTo>
                <a:lnTo>
                  <a:pt x="720" y="968"/>
                </a:lnTo>
                <a:lnTo>
                  <a:pt x="730" y="942"/>
                </a:lnTo>
                <a:lnTo>
                  <a:pt x="746" y="902"/>
                </a:lnTo>
                <a:lnTo>
                  <a:pt x="760" y="860"/>
                </a:lnTo>
                <a:lnTo>
                  <a:pt x="764" y="840"/>
                </a:lnTo>
                <a:lnTo>
                  <a:pt x="766" y="826"/>
                </a:lnTo>
                <a:lnTo>
                  <a:pt x="770" y="766"/>
                </a:lnTo>
                <a:lnTo>
                  <a:pt x="772" y="738"/>
                </a:lnTo>
                <a:lnTo>
                  <a:pt x="776" y="722"/>
                </a:lnTo>
                <a:lnTo>
                  <a:pt x="782" y="710"/>
                </a:lnTo>
                <a:lnTo>
                  <a:pt x="784" y="704"/>
                </a:lnTo>
                <a:lnTo>
                  <a:pt x="786" y="698"/>
                </a:lnTo>
                <a:lnTo>
                  <a:pt x="786" y="688"/>
                </a:lnTo>
                <a:lnTo>
                  <a:pt x="788" y="674"/>
                </a:lnTo>
                <a:lnTo>
                  <a:pt x="792" y="658"/>
                </a:lnTo>
                <a:lnTo>
                  <a:pt x="800" y="652"/>
                </a:lnTo>
                <a:lnTo>
                  <a:pt x="804" y="646"/>
                </a:lnTo>
                <a:lnTo>
                  <a:pt x="808" y="640"/>
                </a:lnTo>
                <a:lnTo>
                  <a:pt x="808" y="634"/>
                </a:lnTo>
                <a:lnTo>
                  <a:pt x="806" y="628"/>
                </a:lnTo>
                <a:lnTo>
                  <a:pt x="804" y="622"/>
                </a:lnTo>
                <a:lnTo>
                  <a:pt x="804" y="618"/>
                </a:lnTo>
                <a:lnTo>
                  <a:pt x="804" y="604"/>
                </a:lnTo>
                <a:lnTo>
                  <a:pt x="802" y="578"/>
                </a:lnTo>
                <a:lnTo>
                  <a:pt x="798" y="550"/>
                </a:lnTo>
                <a:lnTo>
                  <a:pt x="794" y="540"/>
                </a:lnTo>
                <a:lnTo>
                  <a:pt x="790" y="532"/>
                </a:lnTo>
                <a:lnTo>
                  <a:pt x="776" y="522"/>
                </a:lnTo>
                <a:lnTo>
                  <a:pt x="758" y="510"/>
                </a:lnTo>
                <a:lnTo>
                  <a:pt x="736" y="502"/>
                </a:lnTo>
                <a:lnTo>
                  <a:pt x="726" y="498"/>
                </a:lnTo>
                <a:lnTo>
                  <a:pt x="714" y="496"/>
                </a:lnTo>
                <a:lnTo>
                  <a:pt x="672" y="494"/>
                </a:lnTo>
                <a:lnTo>
                  <a:pt x="648" y="490"/>
                </a:lnTo>
                <a:lnTo>
                  <a:pt x="634" y="486"/>
                </a:lnTo>
                <a:lnTo>
                  <a:pt x="624" y="482"/>
                </a:lnTo>
                <a:lnTo>
                  <a:pt x="616" y="476"/>
                </a:lnTo>
                <a:lnTo>
                  <a:pt x="620" y="476"/>
                </a:lnTo>
                <a:lnTo>
                  <a:pt x="628" y="478"/>
                </a:lnTo>
                <a:lnTo>
                  <a:pt x="634" y="476"/>
                </a:lnTo>
                <a:lnTo>
                  <a:pt x="638" y="474"/>
                </a:lnTo>
                <a:lnTo>
                  <a:pt x="638" y="472"/>
                </a:lnTo>
                <a:lnTo>
                  <a:pt x="636" y="472"/>
                </a:lnTo>
                <a:lnTo>
                  <a:pt x="634" y="474"/>
                </a:lnTo>
                <a:lnTo>
                  <a:pt x="630" y="474"/>
                </a:lnTo>
                <a:lnTo>
                  <a:pt x="624" y="474"/>
                </a:lnTo>
                <a:lnTo>
                  <a:pt x="620" y="472"/>
                </a:lnTo>
                <a:lnTo>
                  <a:pt x="618" y="470"/>
                </a:lnTo>
                <a:lnTo>
                  <a:pt x="616" y="464"/>
                </a:lnTo>
                <a:lnTo>
                  <a:pt x="614" y="456"/>
                </a:lnTo>
                <a:lnTo>
                  <a:pt x="614" y="446"/>
                </a:lnTo>
                <a:lnTo>
                  <a:pt x="610" y="438"/>
                </a:lnTo>
                <a:lnTo>
                  <a:pt x="606" y="430"/>
                </a:lnTo>
                <a:lnTo>
                  <a:pt x="598" y="424"/>
                </a:lnTo>
                <a:lnTo>
                  <a:pt x="590" y="416"/>
                </a:lnTo>
                <a:lnTo>
                  <a:pt x="580" y="410"/>
                </a:lnTo>
                <a:lnTo>
                  <a:pt x="570" y="408"/>
                </a:lnTo>
                <a:lnTo>
                  <a:pt x="556" y="408"/>
                </a:lnTo>
                <a:lnTo>
                  <a:pt x="554" y="404"/>
                </a:lnTo>
                <a:lnTo>
                  <a:pt x="554" y="402"/>
                </a:lnTo>
                <a:lnTo>
                  <a:pt x="554" y="400"/>
                </a:lnTo>
                <a:lnTo>
                  <a:pt x="552" y="398"/>
                </a:lnTo>
                <a:lnTo>
                  <a:pt x="550" y="396"/>
                </a:lnTo>
                <a:lnTo>
                  <a:pt x="550" y="392"/>
                </a:lnTo>
                <a:lnTo>
                  <a:pt x="556" y="388"/>
                </a:lnTo>
                <a:lnTo>
                  <a:pt x="562" y="386"/>
                </a:lnTo>
                <a:lnTo>
                  <a:pt x="568" y="386"/>
                </a:lnTo>
                <a:lnTo>
                  <a:pt x="574" y="384"/>
                </a:lnTo>
                <a:lnTo>
                  <a:pt x="580" y="384"/>
                </a:lnTo>
                <a:lnTo>
                  <a:pt x="584" y="380"/>
                </a:lnTo>
                <a:lnTo>
                  <a:pt x="582" y="378"/>
                </a:lnTo>
                <a:lnTo>
                  <a:pt x="570" y="368"/>
                </a:lnTo>
                <a:lnTo>
                  <a:pt x="556" y="358"/>
                </a:lnTo>
                <a:lnTo>
                  <a:pt x="562" y="346"/>
                </a:lnTo>
                <a:lnTo>
                  <a:pt x="566" y="332"/>
                </a:lnTo>
                <a:lnTo>
                  <a:pt x="568" y="328"/>
                </a:lnTo>
                <a:lnTo>
                  <a:pt x="584" y="298"/>
                </a:lnTo>
                <a:lnTo>
                  <a:pt x="590" y="296"/>
                </a:lnTo>
                <a:lnTo>
                  <a:pt x="596" y="292"/>
                </a:lnTo>
                <a:lnTo>
                  <a:pt x="602" y="282"/>
                </a:lnTo>
                <a:lnTo>
                  <a:pt x="606" y="270"/>
                </a:lnTo>
                <a:lnTo>
                  <a:pt x="610" y="254"/>
                </a:lnTo>
                <a:lnTo>
                  <a:pt x="614" y="240"/>
                </a:lnTo>
                <a:lnTo>
                  <a:pt x="616" y="222"/>
                </a:lnTo>
                <a:lnTo>
                  <a:pt x="620" y="212"/>
                </a:lnTo>
                <a:lnTo>
                  <a:pt x="624" y="198"/>
                </a:lnTo>
                <a:lnTo>
                  <a:pt x="626" y="182"/>
                </a:lnTo>
                <a:lnTo>
                  <a:pt x="626" y="168"/>
                </a:lnTo>
                <a:lnTo>
                  <a:pt x="624" y="154"/>
                </a:lnTo>
                <a:lnTo>
                  <a:pt x="620" y="142"/>
                </a:lnTo>
                <a:lnTo>
                  <a:pt x="610" y="118"/>
                </a:lnTo>
                <a:lnTo>
                  <a:pt x="600" y="102"/>
                </a:lnTo>
                <a:lnTo>
                  <a:pt x="596" y="96"/>
                </a:lnTo>
                <a:lnTo>
                  <a:pt x="590" y="88"/>
                </a:lnTo>
                <a:lnTo>
                  <a:pt x="578" y="68"/>
                </a:lnTo>
                <a:lnTo>
                  <a:pt x="560" y="44"/>
                </a:lnTo>
                <a:lnTo>
                  <a:pt x="550" y="32"/>
                </a:lnTo>
                <a:lnTo>
                  <a:pt x="538" y="22"/>
                </a:lnTo>
                <a:lnTo>
                  <a:pt x="528" y="14"/>
                </a:lnTo>
                <a:lnTo>
                  <a:pt x="516" y="8"/>
                </a:lnTo>
                <a:lnTo>
                  <a:pt x="498" y="2"/>
                </a:lnTo>
                <a:lnTo>
                  <a:pt x="486" y="0"/>
                </a:lnTo>
                <a:lnTo>
                  <a:pt x="482" y="0"/>
                </a:lnTo>
                <a:lnTo>
                  <a:pt x="464" y="0"/>
                </a:lnTo>
                <a:lnTo>
                  <a:pt x="462" y="0"/>
                </a:lnTo>
                <a:lnTo>
                  <a:pt x="442" y="2"/>
                </a:lnTo>
                <a:lnTo>
                  <a:pt x="430" y="2"/>
                </a:lnTo>
                <a:close/>
              </a:path>
            </a:pathLst>
          </a:custGeom>
          <a:solidFill>
            <a:schemeClr val="bg1">
              <a:alpha val="5294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4277" name="Freeform 32"/>
          <p:cNvSpPr>
            <a:spLocks noEditPoints="1"/>
          </p:cNvSpPr>
          <p:nvPr/>
        </p:nvSpPr>
        <p:spPr bwMode="auto">
          <a:xfrm flipH="1">
            <a:off x="795338" y="1746250"/>
            <a:ext cx="95250" cy="406400"/>
          </a:xfrm>
          <a:custGeom>
            <a:avLst/>
            <a:gdLst>
              <a:gd name="T0" fmla="*/ 0 w 734"/>
              <a:gd name="T1" fmla="*/ 0 h 3116"/>
              <a:gd name="T2" fmla="*/ 0 w 734"/>
              <a:gd name="T3" fmla="*/ 0 h 3116"/>
              <a:gd name="T4" fmla="*/ 0 w 734"/>
              <a:gd name="T5" fmla="*/ 0 h 3116"/>
              <a:gd name="T6" fmla="*/ 0 w 734"/>
              <a:gd name="T7" fmla="*/ 0 h 3116"/>
              <a:gd name="T8" fmla="*/ 0 w 734"/>
              <a:gd name="T9" fmla="*/ 0 h 3116"/>
              <a:gd name="T10" fmla="*/ 0 w 734"/>
              <a:gd name="T11" fmla="*/ 0 h 3116"/>
              <a:gd name="T12" fmla="*/ 0 w 734"/>
              <a:gd name="T13" fmla="*/ 0 h 3116"/>
              <a:gd name="T14" fmla="*/ 0 w 734"/>
              <a:gd name="T15" fmla="*/ 0 h 3116"/>
              <a:gd name="T16" fmla="*/ 0 w 734"/>
              <a:gd name="T17" fmla="*/ 0 h 3116"/>
              <a:gd name="T18" fmla="*/ 0 w 734"/>
              <a:gd name="T19" fmla="*/ 0 h 3116"/>
              <a:gd name="T20" fmla="*/ 0 w 734"/>
              <a:gd name="T21" fmla="*/ 0 h 3116"/>
              <a:gd name="T22" fmla="*/ 0 w 734"/>
              <a:gd name="T23" fmla="*/ 0 h 3116"/>
              <a:gd name="T24" fmla="*/ 0 w 734"/>
              <a:gd name="T25" fmla="*/ 0 h 3116"/>
              <a:gd name="T26" fmla="*/ 0 w 734"/>
              <a:gd name="T27" fmla="*/ 0 h 3116"/>
              <a:gd name="T28" fmla="*/ 0 w 734"/>
              <a:gd name="T29" fmla="*/ 0 h 3116"/>
              <a:gd name="T30" fmla="*/ 0 w 734"/>
              <a:gd name="T31" fmla="*/ 0 h 3116"/>
              <a:gd name="T32" fmla="*/ 0 w 734"/>
              <a:gd name="T33" fmla="*/ 0 h 3116"/>
              <a:gd name="T34" fmla="*/ 0 w 734"/>
              <a:gd name="T35" fmla="*/ 0 h 3116"/>
              <a:gd name="T36" fmla="*/ 0 w 734"/>
              <a:gd name="T37" fmla="*/ 0 h 3116"/>
              <a:gd name="T38" fmla="*/ 0 w 734"/>
              <a:gd name="T39" fmla="*/ 0 h 3116"/>
              <a:gd name="T40" fmla="*/ 0 w 734"/>
              <a:gd name="T41" fmla="*/ 0 h 3116"/>
              <a:gd name="T42" fmla="*/ 0 w 734"/>
              <a:gd name="T43" fmla="*/ 0 h 3116"/>
              <a:gd name="T44" fmla="*/ 0 w 734"/>
              <a:gd name="T45" fmla="*/ 0 h 3116"/>
              <a:gd name="T46" fmla="*/ 0 w 734"/>
              <a:gd name="T47" fmla="*/ 0 h 3116"/>
              <a:gd name="T48" fmla="*/ 0 w 734"/>
              <a:gd name="T49" fmla="*/ 0 h 3116"/>
              <a:gd name="T50" fmla="*/ 0 w 734"/>
              <a:gd name="T51" fmla="*/ 0 h 3116"/>
              <a:gd name="T52" fmla="*/ 0 w 734"/>
              <a:gd name="T53" fmla="*/ 0 h 3116"/>
              <a:gd name="T54" fmla="*/ 0 w 734"/>
              <a:gd name="T55" fmla="*/ 0 h 3116"/>
              <a:gd name="T56" fmla="*/ 0 w 734"/>
              <a:gd name="T57" fmla="*/ 0 h 3116"/>
              <a:gd name="T58" fmla="*/ 0 w 734"/>
              <a:gd name="T59" fmla="*/ 0 h 3116"/>
              <a:gd name="T60" fmla="*/ 0 w 734"/>
              <a:gd name="T61" fmla="*/ 0 h 3116"/>
              <a:gd name="T62" fmla="*/ 0 w 734"/>
              <a:gd name="T63" fmla="*/ 0 h 3116"/>
              <a:gd name="T64" fmla="*/ 0 w 734"/>
              <a:gd name="T65" fmla="*/ 0 h 3116"/>
              <a:gd name="T66" fmla="*/ 0 w 734"/>
              <a:gd name="T67" fmla="*/ 0 h 3116"/>
              <a:gd name="T68" fmla="*/ 0 w 734"/>
              <a:gd name="T69" fmla="*/ 0 h 3116"/>
              <a:gd name="T70" fmla="*/ 0 w 734"/>
              <a:gd name="T71" fmla="*/ 0 h 3116"/>
              <a:gd name="T72" fmla="*/ 0 w 734"/>
              <a:gd name="T73" fmla="*/ 0 h 3116"/>
              <a:gd name="T74" fmla="*/ 0 w 734"/>
              <a:gd name="T75" fmla="*/ 0 h 3116"/>
              <a:gd name="T76" fmla="*/ 0 w 734"/>
              <a:gd name="T77" fmla="*/ 0 h 3116"/>
              <a:gd name="T78" fmla="*/ 0 w 734"/>
              <a:gd name="T79" fmla="*/ 0 h 3116"/>
              <a:gd name="T80" fmla="*/ 0 w 734"/>
              <a:gd name="T81" fmla="*/ 0 h 3116"/>
              <a:gd name="T82" fmla="*/ 0 w 734"/>
              <a:gd name="T83" fmla="*/ 0 h 3116"/>
              <a:gd name="T84" fmla="*/ 0 w 734"/>
              <a:gd name="T85" fmla="*/ 0 h 3116"/>
              <a:gd name="T86" fmla="*/ 0 w 734"/>
              <a:gd name="T87" fmla="*/ 0 h 3116"/>
              <a:gd name="T88" fmla="*/ 0 w 734"/>
              <a:gd name="T89" fmla="*/ 0 h 3116"/>
              <a:gd name="T90" fmla="*/ 0 w 734"/>
              <a:gd name="T91" fmla="*/ 0 h 3116"/>
              <a:gd name="T92" fmla="*/ 0 w 734"/>
              <a:gd name="T93" fmla="*/ 0 h 3116"/>
              <a:gd name="T94" fmla="*/ 0 w 734"/>
              <a:gd name="T95" fmla="*/ 0 h 3116"/>
              <a:gd name="T96" fmla="*/ 0 w 734"/>
              <a:gd name="T97" fmla="*/ 0 h 3116"/>
              <a:gd name="T98" fmla="*/ 0 w 734"/>
              <a:gd name="T99" fmla="*/ 0 h 3116"/>
              <a:gd name="T100" fmla="*/ 0 w 734"/>
              <a:gd name="T101" fmla="*/ 0 h 3116"/>
              <a:gd name="T102" fmla="*/ 0 w 734"/>
              <a:gd name="T103" fmla="*/ 0 h 3116"/>
              <a:gd name="T104" fmla="*/ 0 w 734"/>
              <a:gd name="T105" fmla="*/ 0 h 3116"/>
              <a:gd name="T106" fmla="*/ 0 w 734"/>
              <a:gd name="T107" fmla="*/ 0 h 3116"/>
              <a:gd name="T108" fmla="*/ 0 w 734"/>
              <a:gd name="T109" fmla="*/ 0 h 3116"/>
              <a:gd name="T110" fmla="*/ 0 w 734"/>
              <a:gd name="T111" fmla="*/ 0 h 3116"/>
              <a:gd name="T112" fmla="*/ 0 w 734"/>
              <a:gd name="T113" fmla="*/ 0 h 3116"/>
              <a:gd name="T114" fmla="*/ 0 w 734"/>
              <a:gd name="T115" fmla="*/ 0 h 3116"/>
              <a:gd name="T116" fmla="*/ 0 w 734"/>
              <a:gd name="T117" fmla="*/ 0 h 3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34"/>
              <a:gd name="T178" fmla="*/ 0 h 3116"/>
              <a:gd name="T179" fmla="*/ 734 w 734"/>
              <a:gd name="T180" fmla="*/ 3116 h 3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34" h="3116">
                <a:moveTo>
                  <a:pt x="224" y="2826"/>
                </a:moveTo>
                <a:lnTo>
                  <a:pt x="224" y="2826"/>
                </a:lnTo>
                <a:lnTo>
                  <a:pt x="226" y="2834"/>
                </a:lnTo>
                <a:lnTo>
                  <a:pt x="226" y="2840"/>
                </a:lnTo>
                <a:lnTo>
                  <a:pt x="222" y="2852"/>
                </a:lnTo>
                <a:lnTo>
                  <a:pt x="210" y="2878"/>
                </a:lnTo>
                <a:lnTo>
                  <a:pt x="204" y="2898"/>
                </a:lnTo>
                <a:lnTo>
                  <a:pt x="200" y="2906"/>
                </a:lnTo>
                <a:lnTo>
                  <a:pt x="194" y="2912"/>
                </a:lnTo>
                <a:lnTo>
                  <a:pt x="206" y="2866"/>
                </a:lnTo>
                <a:lnTo>
                  <a:pt x="214" y="2846"/>
                </a:lnTo>
                <a:lnTo>
                  <a:pt x="218" y="2836"/>
                </a:lnTo>
                <a:lnTo>
                  <a:pt x="224" y="2826"/>
                </a:lnTo>
                <a:close/>
                <a:moveTo>
                  <a:pt x="308" y="2684"/>
                </a:moveTo>
                <a:lnTo>
                  <a:pt x="308" y="2684"/>
                </a:lnTo>
                <a:lnTo>
                  <a:pt x="310" y="2644"/>
                </a:lnTo>
                <a:lnTo>
                  <a:pt x="314" y="2626"/>
                </a:lnTo>
                <a:lnTo>
                  <a:pt x="316" y="2612"/>
                </a:lnTo>
                <a:lnTo>
                  <a:pt x="320" y="2654"/>
                </a:lnTo>
                <a:lnTo>
                  <a:pt x="322" y="2698"/>
                </a:lnTo>
                <a:lnTo>
                  <a:pt x="322" y="2788"/>
                </a:lnTo>
                <a:lnTo>
                  <a:pt x="312" y="2780"/>
                </a:lnTo>
                <a:lnTo>
                  <a:pt x="306" y="2770"/>
                </a:lnTo>
                <a:lnTo>
                  <a:pt x="304" y="2758"/>
                </a:lnTo>
                <a:lnTo>
                  <a:pt x="302" y="2746"/>
                </a:lnTo>
                <a:lnTo>
                  <a:pt x="304" y="2716"/>
                </a:lnTo>
                <a:lnTo>
                  <a:pt x="308" y="2684"/>
                </a:lnTo>
                <a:close/>
                <a:moveTo>
                  <a:pt x="348" y="2030"/>
                </a:moveTo>
                <a:lnTo>
                  <a:pt x="348" y="2030"/>
                </a:lnTo>
                <a:lnTo>
                  <a:pt x="354" y="2030"/>
                </a:lnTo>
                <a:lnTo>
                  <a:pt x="360" y="2030"/>
                </a:lnTo>
                <a:lnTo>
                  <a:pt x="360" y="2064"/>
                </a:lnTo>
                <a:lnTo>
                  <a:pt x="360" y="2096"/>
                </a:lnTo>
                <a:lnTo>
                  <a:pt x="362" y="2114"/>
                </a:lnTo>
                <a:lnTo>
                  <a:pt x="364" y="2122"/>
                </a:lnTo>
                <a:lnTo>
                  <a:pt x="364" y="2130"/>
                </a:lnTo>
                <a:lnTo>
                  <a:pt x="362" y="2138"/>
                </a:lnTo>
                <a:lnTo>
                  <a:pt x="356" y="2146"/>
                </a:lnTo>
                <a:lnTo>
                  <a:pt x="346" y="2162"/>
                </a:lnTo>
                <a:lnTo>
                  <a:pt x="336" y="2180"/>
                </a:lnTo>
                <a:lnTo>
                  <a:pt x="324" y="2196"/>
                </a:lnTo>
                <a:lnTo>
                  <a:pt x="320" y="2176"/>
                </a:lnTo>
                <a:lnTo>
                  <a:pt x="320" y="2156"/>
                </a:lnTo>
                <a:lnTo>
                  <a:pt x="324" y="2136"/>
                </a:lnTo>
                <a:lnTo>
                  <a:pt x="328" y="2118"/>
                </a:lnTo>
                <a:lnTo>
                  <a:pt x="332" y="2098"/>
                </a:lnTo>
                <a:lnTo>
                  <a:pt x="336" y="2076"/>
                </a:lnTo>
                <a:lnTo>
                  <a:pt x="338" y="2054"/>
                </a:lnTo>
                <a:lnTo>
                  <a:pt x="338" y="2030"/>
                </a:lnTo>
                <a:lnTo>
                  <a:pt x="340" y="2032"/>
                </a:lnTo>
                <a:lnTo>
                  <a:pt x="348" y="2030"/>
                </a:lnTo>
                <a:close/>
                <a:moveTo>
                  <a:pt x="314" y="14"/>
                </a:moveTo>
                <a:lnTo>
                  <a:pt x="314" y="14"/>
                </a:lnTo>
                <a:lnTo>
                  <a:pt x="300" y="24"/>
                </a:lnTo>
                <a:lnTo>
                  <a:pt x="290" y="36"/>
                </a:lnTo>
                <a:lnTo>
                  <a:pt x="280" y="46"/>
                </a:lnTo>
                <a:lnTo>
                  <a:pt x="270" y="60"/>
                </a:lnTo>
                <a:lnTo>
                  <a:pt x="252" y="88"/>
                </a:lnTo>
                <a:lnTo>
                  <a:pt x="238" y="118"/>
                </a:lnTo>
                <a:lnTo>
                  <a:pt x="226" y="150"/>
                </a:lnTo>
                <a:lnTo>
                  <a:pt x="216" y="186"/>
                </a:lnTo>
                <a:lnTo>
                  <a:pt x="200" y="260"/>
                </a:lnTo>
                <a:lnTo>
                  <a:pt x="190" y="308"/>
                </a:lnTo>
                <a:lnTo>
                  <a:pt x="180" y="356"/>
                </a:lnTo>
                <a:lnTo>
                  <a:pt x="174" y="404"/>
                </a:lnTo>
                <a:lnTo>
                  <a:pt x="170" y="452"/>
                </a:lnTo>
                <a:lnTo>
                  <a:pt x="156" y="452"/>
                </a:lnTo>
                <a:lnTo>
                  <a:pt x="144" y="454"/>
                </a:lnTo>
                <a:lnTo>
                  <a:pt x="124" y="460"/>
                </a:lnTo>
                <a:lnTo>
                  <a:pt x="104" y="468"/>
                </a:lnTo>
                <a:lnTo>
                  <a:pt x="84" y="472"/>
                </a:lnTo>
                <a:lnTo>
                  <a:pt x="58" y="514"/>
                </a:lnTo>
                <a:lnTo>
                  <a:pt x="44" y="536"/>
                </a:lnTo>
                <a:lnTo>
                  <a:pt x="38" y="548"/>
                </a:lnTo>
                <a:lnTo>
                  <a:pt x="34" y="556"/>
                </a:lnTo>
                <a:lnTo>
                  <a:pt x="34" y="574"/>
                </a:lnTo>
                <a:lnTo>
                  <a:pt x="34" y="596"/>
                </a:lnTo>
                <a:lnTo>
                  <a:pt x="36" y="618"/>
                </a:lnTo>
                <a:lnTo>
                  <a:pt x="36" y="640"/>
                </a:lnTo>
                <a:lnTo>
                  <a:pt x="32" y="676"/>
                </a:lnTo>
                <a:lnTo>
                  <a:pt x="24" y="712"/>
                </a:lnTo>
                <a:lnTo>
                  <a:pt x="16" y="750"/>
                </a:lnTo>
                <a:lnTo>
                  <a:pt x="10" y="786"/>
                </a:lnTo>
                <a:lnTo>
                  <a:pt x="8" y="814"/>
                </a:lnTo>
                <a:lnTo>
                  <a:pt x="6" y="846"/>
                </a:lnTo>
                <a:lnTo>
                  <a:pt x="2" y="878"/>
                </a:lnTo>
                <a:lnTo>
                  <a:pt x="0" y="894"/>
                </a:lnTo>
                <a:lnTo>
                  <a:pt x="2" y="908"/>
                </a:lnTo>
                <a:lnTo>
                  <a:pt x="4" y="916"/>
                </a:lnTo>
                <a:lnTo>
                  <a:pt x="8" y="924"/>
                </a:lnTo>
                <a:lnTo>
                  <a:pt x="20" y="944"/>
                </a:lnTo>
                <a:lnTo>
                  <a:pt x="32" y="962"/>
                </a:lnTo>
                <a:lnTo>
                  <a:pt x="42" y="976"/>
                </a:lnTo>
                <a:lnTo>
                  <a:pt x="56" y="988"/>
                </a:lnTo>
                <a:lnTo>
                  <a:pt x="72" y="1000"/>
                </a:lnTo>
                <a:lnTo>
                  <a:pt x="118" y="1032"/>
                </a:lnTo>
                <a:lnTo>
                  <a:pt x="166" y="1064"/>
                </a:lnTo>
                <a:lnTo>
                  <a:pt x="160" y="1094"/>
                </a:lnTo>
                <a:lnTo>
                  <a:pt x="154" y="1122"/>
                </a:lnTo>
                <a:lnTo>
                  <a:pt x="146" y="1148"/>
                </a:lnTo>
                <a:lnTo>
                  <a:pt x="136" y="1174"/>
                </a:lnTo>
                <a:lnTo>
                  <a:pt x="116" y="1226"/>
                </a:lnTo>
                <a:lnTo>
                  <a:pt x="96" y="1280"/>
                </a:lnTo>
                <a:lnTo>
                  <a:pt x="82" y="1336"/>
                </a:lnTo>
                <a:lnTo>
                  <a:pt x="70" y="1394"/>
                </a:lnTo>
                <a:lnTo>
                  <a:pt x="62" y="1456"/>
                </a:lnTo>
                <a:lnTo>
                  <a:pt x="56" y="1526"/>
                </a:lnTo>
                <a:lnTo>
                  <a:pt x="70" y="1536"/>
                </a:lnTo>
                <a:lnTo>
                  <a:pt x="84" y="1546"/>
                </a:lnTo>
                <a:lnTo>
                  <a:pt x="80" y="1660"/>
                </a:lnTo>
                <a:lnTo>
                  <a:pt x="80" y="1776"/>
                </a:lnTo>
                <a:lnTo>
                  <a:pt x="78" y="1890"/>
                </a:lnTo>
                <a:lnTo>
                  <a:pt x="76" y="2000"/>
                </a:lnTo>
                <a:lnTo>
                  <a:pt x="98" y="2008"/>
                </a:lnTo>
                <a:lnTo>
                  <a:pt x="122" y="2016"/>
                </a:lnTo>
                <a:lnTo>
                  <a:pt x="170" y="2026"/>
                </a:lnTo>
                <a:lnTo>
                  <a:pt x="178" y="2056"/>
                </a:lnTo>
                <a:lnTo>
                  <a:pt x="184" y="2084"/>
                </a:lnTo>
                <a:lnTo>
                  <a:pt x="190" y="2112"/>
                </a:lnTo>
                <a:lnTo>
                  <a:pt x="192" y="2128"/>
                </a:lnTo>
                <a:lnTo>
                  <a:pt x="192" y="2144"/>
                </a:lnTo>
                <a:lnTo>
                  <a:pt x="188" y="2162"/>
                </a:lnTo>
                <a:lnTo>
                  <a:pt x="184" y="2178"/>
                </a:lnTo>
                <a:lnTo>
                  <a:pt x="178" y="2196"/>
                </a:lnTo>
                <a:lnTo>
                  <a:pt x="172" y="2214"/>
                </a:lnTo>
                <a:lnTo>
                  <a:pt x="168" y="2238"/>
                </a:lnTo>
                <a:lnTo>
                  <a:pt x="166" y="2262"/>
                </a:lnTo>
                <a:lnTo>
                  <a:pt x="164" y="2312"/>
                </a:lnTo>
                <a:lnTo>
                  <a:pt x="166" y="2362"/>
                </a:lnTo>
                <a:lnTo>
                  <a:pt x="172" y="2410"/>
                </a:lnTo>
                <a:lnTo>
                  <a:pt x="180" y="2458"/>
                </a:lnTo>
                <a:lnTo>
                  <a:pt x="190" y="2506"/>
                </a:lnTo>
                <a:lnTo>
                  <a:pt x="208" y="2600"/>
                </a:lnTo>
                <a:lnTo>
                  <a:pt x="222" y="2674"/>
                </a:lnTo>
                <a:lnTo>
                  <a:pt x="232" y="2722"/>
                </a:lnTo>
                <a:lnTo>
                  <a:pt x="234" y="2734"/>
                </a:lnTo>
                <a:lnTo>
                  <a:pt x="236" y="2746"/>
                </a:lnTo>
                <a:lnTo>
                  <a:pt x="234" y="2758"/>
                </a:lnTo>
                <a:lnTo>
                  <a:pt x="232" y="2768"/>
                </a:lnTo>
                <a:lnTo>
                  <a:pt x="226" y="2774"/>
                </a:lnTo>
                <a:lnTo>
                  <a:pt x="220" y="2778"/>
                </a:lnTo>
                <a:lnTo>
                  <a:pt x="216" y="2784"/>
                </a:lnTo>
                <a:lnTo>
                  <a:pt x="214" y="2788"/>
                </a:lnTo>
                <a:lnTo>
                  <a:pt x="214" y="2792"/>
                </a:lnTo>
                <a:lnTo>
                  <a:pt x="214" y="2796"/>
                </a:lnTo>
                <a:lnTo>
                  <a:pt x="216" y="2798"/>
                </a:lnTo>
                <a:lnTo>
                  <a:pt x="220" y="2804"/>
                </a:lnTo>
                <a:lnTo>
                  <a:pt x="200" y="2864"/>
                </a:lnTo>
                <a:lnTo>
                  <a:pt x="192" y="2896"/>
                </a:lnTo>
                <a:lnTo>
                  <a:pt x="186" y="2930"/>
                </a:lnTo>
                <a:lnTo>
                  <a:pt x="180" y="2942"/>
                </a:lnTo>
                <a:lnTo>
                  <a:pt x="176" y="2946"/>
                </a:lnTo>
                <a:lnTo>
                  <a:pt x="172" y="2954"/>
                </a:lnTo>
                <a:lnTo>
                  <a:pt x="164" y="2956"/>
                </a:lnTo>
                <a:lnTo>
                  <a:pt x="156" y="2958"/>
                </a:lnTo>
                <a:lnTo>
                  <a:pt x="154" y="2974"/>
                </a:lnTo>
                <a:lnTo>
                  <a:pt x="156" y="2988"/>
                </a:lnTo>
                <a:lnTo>
                  <a:pt x="160" y="3000"/>
                </a:lnTo>
                <a:lnTo>
                  <a:pt x="164" y="3012"/>
                </a:lnTo>
                <a:lnTo>
                  <a:pt x="166" y="3016"/>
                </a:lnTo>
                <a:lnTo>
                  <a:pt x="168" y="3022"/>
                </a:lnTo>
                <a:lnTo>
                  <a:pt x="170" y="3026"/>
                </a:lnTo>
                <a:lnTo>
                  <a:pt x="176" y="3028"/>
                </a:lnTo>
                <a:lnTo>
                  <a:pt x="180" y="3028"/>
                </a:lnTo>
                <a:lnTo>
                  <a:pt x="186" y="3028"/>
                </a:lnTo>
                <a:lnTo>
                  <a:pt x="216" y="3032"/>
                </a:lnTo>
                <a:lnTo>
                  <a:pt x="220" y="3036"/>
                </a:lnTo>
                <a:lnTo>
                  <a:pt x="220" y="3042"/>
                </a:lnTo>
                <a:lnTo>
                  <a:pt x="220" y="3046"/>
                </a:lnTo>
                <a:lnTo>
                  <a:pt x="220" y="3050"/>
                </a:lnTo>
                <a:lnTo>
                  <a:pt x="222" y="3052"/>
                </a:lnTo>
                <a:lnTo>
                  <a:pt x="232" y="3054"/>
                </a:lnTo>
                <a:lnTo>
                  <a:pt x="236" y="3056"/>
                </a:lnTo>
                <a:lnTo>
                  <a:pt x="242" y="3054"/>
                </a:lnTo>
                <a:lnTo>
                  <a:pt x="244" y="3054"/>
                </a:lnTo>
                <a:lnTo>
                  <a:pt x="246" y="3052"/>
                </a:lnTo>
                <a:lnTo>
                  <a:pt x="248" y="3046"/>
                </a:lnTo>
                <a:lnTo>
                  <a:pt x="248" y="3040"/>
                </a:lnTo>
                <a:lnTo>
                  <a:pt x="250" y="3034"/>
                </a:lnTo>
                <a:lnTo>
                  <a:pt x="274" y="3036"/>
                </a:lnTo>
                <a:lnTo>
                  <a:pt x="296" y="3038"/>
                </a:lnTo>
                <a:lnTo>
                  <a:pt x="300" y="3034"/>
                </a:lnTo>
                <a:lnTo>
                  <a:pt x="302" y="3030"/>
                </a:lnTo>
                <a:lnTo>
                  <a:pt x="302" y="3026"/>
                </a:lnTo>
                <a:lnTo>
                  <a:pt x="308" y="3044"/>
                </a:lnTo>
                <a:lnTo>
                  <a:pt x="312" y="3062"/>
                </a:lnTo>
                <a:lnTo>
                  <a:pt x="314" y="3068"/>
                </a:lnTo>
                <a:lnTo>
                  <a:pt x="316" y="3078"/>
                </a:lnTo>
                <a:lnTo>
                  <a:pt x="320" y="3082"/>
                </a:lnTo>
                <a:lnTo>
                  <a:pt x="322" y="3084"/>
                </a:lnTo>
                <a:lnTo>
                  <a:pt x="328" y="3084"/>
                </a:lnTo>
                <a:lnTo>
                  <a:pt x="334" y="3084"/>
                </a:lnTo>
                <a:lnTo>
                  <a:pt x="338" y="3082"/>
                </a:lnTo>
                <a:lnTo>
                  <a:pt x="340" y="3078"/>
                </a:lnTo>
                <a:lnTo>
                  <a:pt x="340" y="3076"/>
                </a:lnTo>
                <a:lnTo>
                  <a:pt x="340" y="3068"/>
                </a:lnTo>
                <a:lnTo>
                  <a:pt x="340" y="3062"/>
                </a:lnTo>
                <a:lnTo>
                  <a:pt x="344" y="3032"/>
                </a:lnTo>
                <a:lnTo>
                  <a:pt x="354" y="3038"/>
                </a:lnTo>
                <a:lnTo>
                  <a:pt x="362" y="3044"/>
                </a:lnTo>
                <a:lnTo>
                  <a:pt x="370" y="3052"/>
                </a:lnTo>
                <a:lnTo>
                  <a:pt x="376" y="3062"/>
                </a:lnTo>
                <a:lnTo>
                  <a:pt x="388" y="3084"/>
                </a:lnTo>
                <a:lnTo>
                  <a:pt x="394" y="3096"/>
                </a:lnTo>
                <a:lnTo>
                  <a:pt x="402" y="3104"/>
                </a:lnTo>
                <a:lnTo>
                  <a:pt x="412" y="3108"/>
                </a:lnTo>
                <a:lnTo>
                  <a:pt x="428" y="3112"/>
                </a:lnTo>
                <a:lnTo>
                  <a:pt x="460" y="3116"/>
                </a:lnTo>
                <a:lnTo>
                  <a:pt x="490" y="3116"/>
                </a:lnTo>
                <a:lnTo>
                  <a:pt x="518" y="3116"/>
                </a:lnTo>
                <a:lnTo>
                  <a:pt x="546" y="3116"/>
                </a:lnTo>
                <a:lnTo>
                  <a:pt x="570" y="3110"/>
                </a:lnTo>
                <a:lnTo>
                  <a:pt x="576" y="3110"/>
                </a:lnTo>
                <a:lnTo>
                  <a:pt x="582" y="3108"/>
                </a:lnTo>
                <a:lnTo>
                  <a:pt x="588" y="3104"/>
                </a:lnTo>
                <a:lnTo>
                  <a:pt x="590" y="3100"/>
                </a:lnTo>
                <a:lnTo>
                  <a:pt x="592" y="3094"/>
                </a:lnTo>
                <a:lnTo>
                  <a:pt x="592" y="3088"/>
                </a:lnTo>
                <a:lnTo>
                  <a:pt x="594" y="3084"/>
                </a:lnTo>
                <a:lnTo>
                  <a:pt x="592" y="3078"/>
                </a:lnTo>
                <a:lnTo>
                  <a:pt x="590" y="3074"/>
                </a:lnTo>
                <a:lnTo>
                  <a:pt x="584" y="3070"/>
                </a:lnTo>
                <a:lnTo>
                  <a:pt x="580" y="3066"/>
                </a:lnTo>
                <a:lnTo>
                  <a:pt x="556" y="3052"/>
                </a:lnTo>
                <a:lnTo>
                  <a:pt x="534" y="3040"/>
                </a:lnTo>
                <a:lnTo>
                  <a:pt x="528" y="3036"/>
                </a:lnTo>
                <a:lnTo>
                  <a:pt x="520" y="3030"/>
                </a:lnTo>
                <a:lnTo>
                  <a:pt x="518" y="3026"/>
                </a:lnTo>
                <a:lnTo>
                  <a:pt x="512" y="3020"/>
                </a:lnTo>
                <a:lnTo>
                  <a:pt x="506" y="3016"/>
                </a:lnTo>
                <a:lnTo>
                  <a:pt x="492" y="3008"/>
                </a:lnTo>
                <a:lnTo>
                  <a:pt x="488" y="3004"/>
                </a:lnTo>
                <a:lnTo>
                  <a:pt x="474" y="2994"/>
                </a:lnTo>
                <a:lnTo>
                  <a:pt x="462" y="2980"/>
                </a:lnTo>
                <a:lnTo>
                  <a:pt x="454" y="2968"/>
                </a:lnTo>
                <a:lnTo>
                  <a:pt x="448" y="2952"/>
                </a:lnTo>
                <a:lnTo>
                  <a:pt x="436" y="2920"/>
                </a:lnTo>
                <a:lnTo>
                  <a:pt x="430" y="2904"/>
                </a:lnTo>
                <a:lnTo>
                  <a:pt x="424" y="2886"/>
                </a:lnTo>
                <a:lnTo>
                  <a:pt x="422" y="2868"/>
                </a:lnTo>
                <a:lnTo>
                  <a:pt x="422" y="2848"/>
                </a:lnTo>
                <a:lnTo>
                  <a:pt x="422" y="2846"/>
                </a:lnTo>
                <a:lnTo>
                  <a:pt x="424" y="2846"/>
                </a:lnTo>
                <a:lnTo>
                  <a:pt x="428" y="2846"/>
                </a:lnTo>
                <a:lnTo>
                  <a:pt x="432" y="2844"/>
                </a:lnTo>
                <a:lnTo>
                  <a:pt x="434" y="2842"/>
                </a:lnTo>
                <a:lnTo>
                  <a:pt x="434" y="2840"/>
                </a:lnTo>
                <a:lnTo>
                  <a:pt x="432" y="2834"/>
                </a:lnTo>
                <a:lnTo>
                  <a:pt x="428" y="2830"/>
                </a:lnTo>
                <a:lnTo>
                  <a:pt x="420" y="2826"/>
                </a:lnTo>
                <a:lnTo>
                  <a:pt x="418" y="2790"/>
                </a:lnTo>
                <a:lnTo>
                  <a:pt x="418" y="2754"/>
                </a:lnTo>
                <a:lnTo>
                  <a:pt x="422" y="2718"/>
                </a:lnTo>
                <a:lnTo>
                  <a:pt x="426" y="2682"/>
                </a:lnTo>
                <a:lnTo>
                  <a:pt x="436" y="2610"/>
                </a:lnTo>
                <a:lnTo>
                  <a:pt x="448" y="2540"/>
                </a:lnTo>
                <a:lnTo>
                  <a:pt x="468" y="2400"/>
                </a:lnTo>
                <a:lnTo>
                  <a:pt x="472" y="2364"/>
                </a:lnTo>
                <a:lnTo>
                  <a:pt x="476" y="2326"/>
                </a:lnTo>
                <a:lnTo>
                  <a:pt x="478" y="2252"/>
                </a:lnTo>
                <a:lnTo>
                  <a:pt x="480" y="2230"/>
                </a:lnTo>
                <a:lnTo>
                  <a:pt x="484" y="2208"/>
                </a:lnTo>
                <a:lnTo>
                  <a:pt x="486" y="2200"/>
                </a:lnTo>
                <a:lnTo>
                  <a:pt x="492" y="2190"/>
                </a:lnTo>
                <a:lnTo>
                  <a:pt x="502" y="2174"/>
                </a:lnTo>
                <a:lnTo>
                  <a:pt x="510" y="2154"/>
                </a:lnTo>
                <a:lnTo>
                  <a:pt x="514" y="2134"/>
                </a:lnTo>
                <a:lnTo>
                  <a:pt x="520" y="2122"/>
                </a:lnTo>
                <a:lnTo>
                  <a:pt x="524" y="2112"/>
                </a:lnTo>
                <a:lnTo>
                  <a:pt x="526" y="2098"/>
                </a:lnTo>
                <a:lnTo>
                  <a:pt x="526" y="2086"/>
                </a:lnTo>
                <a:lnTo>
                  <a:pt x="526" y="2060"/>
                </a:lnTo>
                <a:lnTo>
                  <a:pt x="526" y="2048"/>
                </a:lnTo>
                <a:lnTo>
                  <a:pt x="526" y="2036"/>
                </a:lnTo>
                <a:lnTo>
                  <a:pt x="530" y="2026"/>
                </a:lnTo>
                <a:lnTo>
                  <a:pt x="536" y="2016"/>
                </a:lnTo>
                <a:lnTo>
                  <a:pt x="566" y="2014"/>
                </a:lnTo>
                <a:lnTo>
                  <a:pt x="598" y="2012"/>
                </a:lnTo>
                <a:lnTo>
                  <a:pt x="612" y="2010"/>
                </a:lnTo>
                <a:lnTo>
                  <a:pt x="626" y="2006"/>
                </a:lnTo>
                <a:lnTo>
                  <a:pt x="638" y="2000"/>
                </a:lnTo>
                <a:lnTo>
                  <a:pt x="646" y="1992"/>
                </a:lnTo>
                <a:lnTo>
                  <a:pt x="650" y="1988"/>
                </a:lnTo>
                <a:lnTo>
                  <a:pt x="652" y="1984"/>
                </a:lnTo>
                <a:lnTo>
                  <a:pt x="652" y="1980"/>
                </a:lnTo>
                <a:lnTo>
                  <a:pt x="652" y="1970"/>
                </a:lnTo>
                <a:lnTo>
                  <a:pt x="652" y="1964"/>
                </a:lnTo>
                <a:lnTo>
                  <a:pt x="650" y="1914"/>
                </a:lnTo>
                <a:lnTo>
                  <a:pt x="652" y="1864"/>
                </a:lnTo>
                <a:lnTo>
                  <a:pt x="656" y="1764"/>
                </a:lnTo>
                <a:lnTo>
                  <a:pt x="662" y="1664"/>
                </a:lnTo>
                <a:lnTo>
                  <a:pt x="662" y="1614"/>
                </a:lnTo>
                <a:lnTo>
                  <a:pt x="660" y="1564"/>
                </a:lnTo>
                <a:lnTo>
                  <a:pt x="666" y="1560"/>
                </a:lnTo>
                <a:lnTo>
                  <a:pt x="672" y="1558"/>
                </a:lnTo>
                <a:lnTo>
                  <a:pt x="676" y="1556"/>
                </a:lnTo>
                <a:lnTo>
                  <a:pt x="680" y="1552"/>
                </a:lnTo>
                <a:lnTo>
                  <a:pt x="682" y="1548"/>
                </a:lnTo>
                <a:lnTo>
                  <a:pt x="684" y="1540"/>
                </a:lnTo>
                <a:lnTo>
                  <a:pt x="682" y="1532"/>
                </a:lnTo>
                <a:lnTo>
                  <a:pt x="680" y="1528"/>
                </a:lnTo>
                <a:lnTo>
                  <a:pt x="680" y="1524"/>
                </a:lnTo>
                <a:lnTo>
                  <a:pt x="680" y="1518"/>
                </a:lnTo>
                <a:lnTo>
                  <a:pt x="680" y="1514"/>
                </a:lnTo>
                <a:lnTo>
                  <a:pt x="678" y="1506"/>
                </a:lnTo>
                <a:lnTo>
                  <a:pt x="672" y="1424"/>
                </a:lnTo>
                <a:lnTo>
                  <a:pt x="668" y="1382"/>
                </a:lnTo>
                <a:lnTo>
                  <a:pt x="664" y="1342"/>
                </a:lnTo>
                <a:lnTo>
                  <a:pt x="660" y="1324"/>
                </a:lnTo>
                <a:lnTo>
                  <a:pt x="656" y="1308"/>
                </a:lnTo>
                <a:lnTo>
                  <a:pt x="652" y="1292"/>
                </a:lnTo>
                <a:lnTo>
                  <a:pt x="652" y="1278"/>
                </a:lnTo>
                <a:lnTo>
                  <a:pt x="654" y="1272"/>
                </a:lnTo>
                <a:lnTo>
                  <a:pt x="656" y="1266"/>
                </a:lnTo>
                <a:lnTo>
                  <a:pt x="660" y="1262"/>
                </a:lnTo>
                <a:lnTo>
                  <a:pt x="660" y="1256"/>
                </a:lnTo>
                <a:lnTo>
                  <a:pt x="658" y="1246"/>
                </a:lnTo>
                <a:lnTo>
                  <a:pt x="654" y="1238"/>
                </a:lnTo>
                <a:lnTo>
                  <a:pt x="646" y="1230"/>
                </a:lnTo>
                <a:lnTo>
                  <a:pt x="642" y="1220"/>
                </a:lnTo>
                <a:lnTo>
                  <a:pt x="634" y="1198"/>
                </a:lnTo>
                <a:lnTo>
                  <a:pt x="632" y="1186"/>
                </a:lnTo>
                <a:lnTo>
                  <a:pt x="630" y="1176"/>
                </a:lnTo>
                <a:lnTo>
                  <a:pt x="634" y="1166"/>
                </a:lnTo>
                <a:lnTo>
                  <a:pt x="640" y="1152"/>
                </a:lnTo>
                <a:lnTo>
                  <a:pt x="654" y="1128"/>
                </a:lnTo>
                <a:lnTo>
                  <a:pt x="678" y="1078"/>
                </a:lnTo>
                <a:lnTo>
                  <a:pt x="700" y="1030"/>
                </a:lnTo>
                <a:lnTo>
                  <a:pt x="714" y="1006"/>
                </a:lnTo>
                <a:lnTo>
                  <a:pt x="720" y="994"/>
                </a:lnTo>
                <a:lnTo>
                  <a:pt x="726" y="984"/>
                </a:lnTo>
                <a:lnTo>
                  <a:pt x="728" y="968"/>
                </a:lnTo>
                <a:lnTo>
                  <a:pt x="730" y="950"/>
                </a:lnTo>
                <a:lnTo>
                  <a:pt x="734" y="928"/>
                </a:lnTo>
                <a:lnTo>
                  <a:pt x="734" y="910"/>
                </a:lnTo>
                <a:lnTo>
                  <a:pt x="732" y="890"/>
                </a:lnTo>
                <a:lnTo>
                  <a:pt x="728" y="866"/>
                </a:lnTo>
                <a:lnTo>
                  <a:pt x="722" y="840"/>
                </a:lnTo>
                <a:lnTo>
                  <a:pt x="718" y="814"/>
                </a:lnTo>
                <a:lnTo>
                  <a:pt x="712" y="804"/>
                </a:lnTo>
                <a:lnTo>
                  <a:pt x="708" y="792"/>
                </a:lnTo>
                <a:lnTo>
                  <a:pt x="698" y="758"/>
                </a:lnTo>
                <a:lnTo>
                  <a:pt x="690" y="722"/>
                </a:lnTo>
                <a:lnTo>
                  <a:pt x="682" y="686"/>
                </a:lnTo>
                <a:lnTo>
                  <a:pt x="678" y="648"/>
                </a:lnTo>
                <a:lnTo>
                  <a:pt x="678" y="632"/>
                </a:lnTo>
                <a:lnTo>
                  <a:pt x="680" y="616"/>
                </a:lnTo>
                <a:lnTo>
                  <a:pt x="680" y="598"/>
                </a:lnTo>
                <a:lnTo>
                  <a:pt x="678" y="580"/>
                </a:lnTo>
                <a:lnTo>
                  <a:pt x="676" y="570"/>
                </a:lnTo>
                <a:lnTo>
                  <a:pt x="672" y="562"/>
                </a:lnTo>
                <a:lnTo>
                  <a:pt x="660" y="544"/>
                </a:lnTo>
                <a:lnTo>
                  <a:pt x="658" y="540"/>
                </a:lnTo>
                <a:lnTo>
                  <a:pt x="640" y="518"/>
                </a:lnTo>
                <a:lnTo>
                  <a:pt x="632" y="508"/>
                </a:lnTo>
                <a:lnTo>
                  <a:pt x="622" y="500"/>
                </a:lnTo>
                <a:lnTo>
                  <a:pt x="616" y="498"/>
                </a:lnTo>
                <a:lnTo>
                  <a:pt x="606" y="492"/>
                </a:lnTo>
                <a:lnTo>
                  <a:pt x="596" y="488"/>
                </a:lnTo>
                <a:lnTo>
                  <a:pt x="584" y="484"/>
                </a:lnTo>
                <a:lnTo>
                  <a:pt x="570" y="482"/>
                </a:lnTo>
                <a:lnTo>
                  <a:pt x="568" y="478"/>
                </a:lnTo>
                <a:lnTo>
                  <a:pt x="568" y="474"/>
                </a:lnTo>
                <a:lnTo>
                  <a:pt x="568" y="464"/>
                </a:lnTo>
                <a:lnTo>
                  <a:pt x="572" y="466"/>
                </a:lnTo>
                <a:lnTo>
                  <a:pt x="574" y="472"/>
                </a:lnTo>
                <a:lnTo>
                  <a:pt x="578" y="478"/>
                </a:lnTo>
                <a:lnTo>
                  <a:pt x="580" y="480"/>
                </a:lnTo>
                <a:lnTo>
                  <a:pt x="582" y="480"/>
                </a:lnTo>
                <a:lnTo>
                  <a:pt x="576" y="464"/>
                </a:lnTo>
                <a:lnTo>
                  <a:pt x="572" y="442"/>
                </a:lnTo>
                <a:lnTo>
                  <a:pt x="568" y="420"/>
                </a:lnTo>
                <a:lnTo>
                  <a:pt x="566" y="396"/>
                </a:lnTo>
                <a:lnTo>
                  <a:pt x="564" y="346"/>
                </a:lnTo>
                <a:lnTo>
                  <a:pt x="564" y="296"/>
                </a:lnTo>
                <a:lnTo>
                  <a:pt x="568" y="242"/>
                </a:lnTo>
                <a:lnTo>
                  <a:pt x="568" y="212"/>
                </a:lnTo>
                <a:lnTo>
                  <a:pt x="566" y="184"/>
                </a:lnTo>
                <a:lnTo>
                  <a:pt x="562" y="166"/>
                </a:lnTo>
                <a:lnTo>
                  <a:pt x="554" y="148"/>
                </a:lnTo>
                <a:lnTo>
                  <a:pt x="550" y="130"/>
                </a:lnTo>
                <a:lnTo>
                  <a:pt x="546" y="112"/>
                </a:lnTo>
                <a:lnTo>
                  <a:pt x="554" y="124"/>
                </a:lnTo>
                <a:lnTo>
                  <a:pt x="558" y="138"/>
                </a:lnTo>
                <a:lnTo>
                  <a:pt x="562" y="156"/>
                </a:lnTo>
                <a:lnTo>
                  <a:pt x="564" y="174"/>
                </a:lnTo>
                <a:lnTo>
                  <a:pt x="564" y="150"/>
                </a:lnTo>
                <a:lnTo>
                  <a:pt x="560" y="130"/>
                </a:lnTo>
                <a:lnTo>
                  <a:pt x="554" y="110"/>
                </a:lnTo>
                <a:lnTo>
                  <a:pt x="546" y="94"/>
                </a:lnTo>
                <a:lnTo>
                  <a:pt x="536" y="78"/>
                </a:lnTo>
                <a:lnTo>
                  <a:pt x="524" y="64"/>
                </a:lnTo>
                <a:lnTo>
                  <a:pt x="500" y="36"/>
                </a:lnTo>
                <a:lnTo>
                  <a:pt x="492" y="36"/>
                </a:lnTo>
                <a:lnTo>
                  <a:pt x="484" y="38"/>
                </a:lnTo>
                <a:lnTo>
                  <a:pt x="474" y="38"/>
                </a:lnTo>
                <a:lnTo>
                  <a:pt x="466" y="36"/>
                </a:lnTo>
                <a:lnTo>
                  <a:pt x="460" y="34"/>
                </a:lnTo>
                <a:lnTo>
                  <a:pt x="454" y="30"/>
                </a:lnTo>
                <a:lnTo>
                  <a:pt x="450" y="24"/>
                </a:lnTo>
                <a:lnTo>
                  <a:pt x="444" y="18"/>
                </a:lnTo>
                <a:lnTo>
                  <a:pt x="430" y="10"/>
                </a:lnTo>
                <a:lnTo>
                  <a:pt x="414" y="6"/>
                </a:lnTo>
                <a:lnTo>
                  <a:pt x="398" y="2"/>
                </a:lnTo>
                <a:lnTo>
                  <a:pt x="380" y="0"/>
                </a:lnTo>
                <a:lnTo>
                  <a:pt x="364" y="2"/>
                </a:lnTo>
                <a:lnTo>
                  <a:pt x="346" y="4"/>
                </a:lnTo>
                <a:lnTo>
                  <a:pt x="330" y="8"/>
                </a:lnTo>
                <a:lnTo>
                  <a:pt x="314" y="14"/>
                </a:lnTo>
                <a:close/>
              </a:path>
            </a:pathLst>
          </a:custGeom>
          <a:solidFill>
            <a:schemeClr val="bg1">
              <a:alpha val="4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4278" name="Freeform 33"/>
          <p:cNvSpPr>
            <a:spLocks/>
          </p:cNvSpPr>
          <p:nvPr/>
        </p:nvSpPr>
        <p:spPr bwMode="auto">
          <a:xfrm flipH="1">
            <a:off x="615950" y="1695450"/>
            <a:ext cx="111125" cy="406400"/>
          </a:xfrm>
          <a:custGeom>
            <a:avLst/>
            <a:gdLst>
              <a:gd name="T0" fmla="*/ 0 w 844"/>
              <a:gd name="T1" fmla="*/ 0 h 3116"/>
              <a:gd name="T2" fmla="*/ 0 w 844"/>
              <a:gd name="T3" fmla="*/ 0 h 3116"/>
              <a:gd name="T4" fmla="*/ 0 w 844"/>
              <a:gd name="T5" fmla="*/ 0 h 3116"/>
              <a:gd name="T6" fmla="*/ 0 w 844"/>
              <a:gd name="T7" fmla="*/ 0 h 3116"/>
              <a:gd name="T8" fmla="*/ 0 w 844"/>
              <a:gd name="T9" fmla="*/ 0 h 3116"/>
              <a:gd name="T10" fmla="*/ 0 w 844"/>
              <a:gd name="T11" fmla="*/ 0 h 3116"/>
              <a:gd name="T12" fmla="*/ 0 w 844"/>
              <a:gd name="T13" fmla="*/ 0 h 3116"/>
              <a:gd name="T14" fmla="*/ 0 w 844"/>
              <a:gd name="T15" fmla="*/ 0 h 3116"/>
              <a:gd name="T16" fmla="*/ 0 w 844"/>
              <a:gd name="T17" fmla="*/ 0 h 3116"/>
              <a:gd name="T18" fmla="*/ 0 w 844"/>
              <a:gd name="T19" fmla="*/ 0 h 3116"/>
              <a:gd name="T20" fmla="*/ 0 w 844"/>
              <a:gd name="T21" fmla="*/ 0 h 3116"/>
              <a:gd name="T22" fmla="*/ 0 w 844"/>
              <a:gd name="T23" fmla="*/ 0 h 3116"/>
              <a:gd name="T24" fmla="*/ 0 w 844"/>
              <a:gd name="T25" fmla="*/ 0 h 3116"/>
              <a:gd name="T26" fmla="*/ 0 w 844"/>
              <a:gd name="T27" fmla="*/ 0 h 3116"/>
              <a:gd name="T28" fmla="*/ 0 w 844"/>
              <a:gd name="T29" fmla="*/ 0 h 3116"/>
              <a:gd name="T30" fmla="*/ 0 w 844"/>
              <a:gd name="T31" fmla="*/ 0 h 3116"/>
              <a:gd name="T32" fmla="*/ 0 w 844"/>
              <a:gd name="T33" fmla="*/ 0 h 3116"/>
              <a:gd name="T34" fmla="*/ 0 w 844"/>
              <a:gd name="T35" fmla="*/ 0 h 3116"/>
              <a:gd name="T36" fmla="*/ 0 w 844"/>
              <a:gd name="T37" fmla="*/ 0 h 3116"/>
              <a:gd name="T38" fmla="*/ 0 w 844"/>
              <a:gd name="T39" fmla="*/ 0 h 3116"/>
              <a:gd name="T40" fmla="*/ 0 w 844"/>
              <a:gd name="T41" fmla="*/ 0 h 3116"/>
              <a:gd name="T42" fmla="*/ 0 w 844"/>
              <a:gd name="T43" fmla="*/ 0 h 3116"/>
              <a:gd name="T44" fmla="*/ 0 w 844"/>
              <a:gd name="T45" fmla="*/ 0 h 3116"/>
              <a:gd name="T46" fmla="*/ 0 w 844"/>
              <a:gd name="T47" fmla="*/ 0 h 3116"/>
              <a:gd name="T48" fmla="*/ 0 w 844"/>
              <a:gd name="T49" fmla="*/ 0 h 3116"/>
              <a:gd name="T50" fmla="*/ 0 w 844"/>
              <a:gd name="T51" fmla="*/ 0 h 3116"/>
              <a:gd name="T52" fmla="*/ 0 w 844"/>
              <a:gd name="T53" fmla="*/ 0 h 3116"/>
              <a:gd name="T54" fmla="*/ 0 w 844"/>
              <a:gd name="T55" fmla="*/ 0 h 3116"/>
              <a:gd name="T56" fmla="*/ 0 w 844"/>
              <a:gd name="T57" fmla="*/ 0 h 3116"/>
              <a:gd name="T58" fmla="*/ 0 w 844"/>
              <a:gd name="T59" fmla="*/ 0 h 3116"/>
              <a:gd name="T60" fmla="*/ 0 w 844"/>
              <a:gd name="T61" fmla="*/ 0 h 3116"/>
              <a:gd name="T62" fmla="*/ 0 w 844"/>
              <a:gd name="T63" fmla="*/ 0 h 3116"/>
              <a:gd name="T64" fmla="*/ 0 w 844"/>
              <a:gd name="T65" fmla="*/ 0 h 3116"/>
              <a:gd name="T66" fmla="*/ 0 w 844"/>
              <a:gd name="T67" fmla="*/ 0 h 3116"/>
              <a:gd name="T68" fmla="*/ 0 w 844"/>
              <a:gd name="T69" fmla="*/ 0 h 3116"/>
              <a:gd name="T70" fmla="*/ 0 w 844"/>
              <a:gd name="T71" fmla="*/ 0 h 3116"/>
              <a:gd name="T72" fmla="*/ 0 w 844"/>
              <a:gd name="T73" fmla="*/ 0 h 3116"/>
              <a:gd name="T74" fmla="*/ 0 w 844"/>
              <a:gd name="T75" fmla="*/ 0 h 3116"/>
              <a:gd name="T76" fmla="*/ 0 w 844"/>
              <a:gd name="T77" fmla="*/ 0 h 3116"/>
              <a:gd name="T78" fmla="*/ 0 w 844"/>
              <a:gd name="T79" fmla="*/ 0 h 3116"/>
              <a:gd name="T80" fmla="*/ 0 w 844"/>
              <a:gd name="T81" fmla="*/ 0 h 3116"/>
              <a:gd name="T82" fmla="*/ 0 w 844"/>
              <a:gd name="T83" fmla="*/ 0 h 3116"/>
              <a:gd name="T84" fmla="*/ 0 w 844"/>
              <a:gd name="T85" fmla="*/ 0 h 3116"/>
              <a:gd name="T86" fmla="*/ 0 w 844"/>
              <a:gd name="T87" fmla="*/ 0 h 3116"/>
              <a:gd name="T88" fmla="*/ 0 w 844"/>
              <a:gd name="T89" fmla="*/ 0 h 3116"/>
              <a:gd name="T90" fmla="*/ 0 w 844"/>
              <a:gd name="T91" fmla="*/ 0 h 3116"/>
              <a:gd name="T92" fmla="*/ 0 w 844"/>
              <a:gd name="T93" fmla="*/ 0 h 3116"/>
              <a:gd name="T94" fmla="*/ 0 w 844"/>
              <a:gd name="T95" fmla="*/ 0 h 3116"/>
              <a:gd name="T96" fmla="*/ 0 w 844"/>
              <a:gd name="T97" fmla="*/ 0 h 3116"/>
              <a:gd name="T98" fmla="*/ 0 w 844"/>
              <a:gd name="T99" fmla="*/ 0 h 3116"/>
              <a:gd name="T100" fmla="*/ 0 w 844"/>
              <a:gd name="T101" fmla="*/ 0 h 3116"/>
              <a:gd name="T102" fmla="*/ 0 w 844"/>
              <a:gd name="T103" fmla="*/ 0 h 3116"/>
              <a:gd name="T104" fmla="*/ 0 w 844"/>
              <a:gd name="T105" fmla="*/ 0 h 3116"/>
              <a:gd name="T106" fmla="*/ 0 w 844"/>
              <a:gd name="T107" fmla="*/ 0 h 3116"/>
              <a:gd name="T108" fmla="*/ 0 w 844"/>
              <a:gd name="T109" fmla="*/ 0 h 3116"/>
              <a:gd name="T110" fmla="*/ 0 w 844"/>
              <a:gd name="T111" fmla="*/ 0 h 3116"/>
              <a:gd name="T112" fmla="*/ 0 w 844"/>
              <a:gd name="T113" fmla="*/ 0 h 3116"/>
              <a:gd name="T114" fmla="*/ 0 w 844"/>
              <a:gd name="T115" fmla="*/ 0 h 3116"/>
              <a:gd name="T116" fmla="*/ 0 w 844"/>
              <a:gd name="T117" fmla="*/ 0 h 3116"/>
              <a:gd name="T118" fmla="*/ 0 w 844"/>
              <a:gd name="T119" fmla="*/ 0 h 31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4"/>
              <a:gd name="T181" fmla="*/ 0 h 3116"/>
              <a:gd name="T182" fmla="*/ 844 w 844"/>
              <a:gd name="T183" fmla="*/ 3116 h 31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4" h="3116">
                <a:moveTo>
                  <a:pt x="504" y="4"/>
                </a:moveTo>
                <a:lnTo>
                  <a:pt x="504" y="4"/>
                </a:lnTo>
                <a:lnTo>
                  <a:pt x="498" y="4"/>
                </a:lnTo>
                <a:lnTo>
                  <a:pt x="492" y="4"/>
                </a:lnTo>
                <a:lnTo>
                  <a:pt x="488" y="6"/>
                </a:lnTo>
                <a:lnTo>
                  <a:pt x="482" y="10"/>
                </a:lnTo>
                <a:lnTo>
                  <a:pt x="476" y="10"/>
                </a:lnTo>
                <a:lnTo>
                  <a:pt x="462" y="10"/>
                </a:lnTo>
                <a:lnTo>
                  <a:pt x="446" y="16"/>
                </a:lnTo>
                <a:lnTo>
                  <a:pt x="432" y="20"/>
                </a:lnTo>
                <a:lnTo>
                  <a:pt x="426" y="24"/>
                </a:lnTo>
                <a:lnTo>
                  <a:pt x="414" y="26"/>
                </a:lnTo>
                <a:lnTo>
                  <a:pt x="404" y="30"/>
                </a:lnTo>
                <a:lnTo>
                  <a:pt x="396" y="38"/>
                </a:lnTo>
                <a:lnTo>
                  <a:pt x="390" y="48"/>
                </a:lnTo>
                <a:lnTo>
                  <a:pt x="386" y="60"/>
                </a:lnTo>
                <a:lnTo>
                  <a:pt x="382" y="74"/>
                </a:lnTo>
                <a:lnTo>
                  <a:pt x="376" y="78"/>
                </a:lnTo>
                <a:lnTo>
                  <a:pt x="372" y="82"/>
                </a:lnTo>
                <a:lnTo>
                  <a:pt x="370" y="84"/>
                </a:lnTo>
                <a:lnTo>
                  <a:pt x="366" y="98"/>
                </a:lnTo>
                <a:lnTo>
                  <a:pt x="362" y="106"/>
                </a:lnTo>
                <a:lnTo>
                  <a:pt x="356" y="118"/>
                </a:lnTo>
                <a:lnTo>
                  <a:pt x="356" y="124"/>
                </a:lnTo>
                <a:lnTo>
                  <a:pt x="352" y="132"/>
                </a:lnTo>
                <a:lnTo>
                  <a:pt x="350" y="144"/>
                </a:lnTo>
                <a:lnTo>
                  <a:pt x="350" y="154"/>
                </a:lnTo>
                <a:lnTo>
                  <a:pt x="348" y="162"/>
                </a:lnTo>
                <a:lnTo>
                  <a:pt x="352" y="184"/>
                </a:lnTo>
                <a:lnTo>
                  <a:pt x="350" y="194"/>
                </a:lnTo>
                <a:lnTo>
                  <a:pt x="350" y="202"/>
                </a:lnTo>
                <a:lnTo>
                  <a:pt x="350" y="214"/>
                </a:lnTo>
                <a:lnTo>
                  <a:pt x="358" y="246"/>
                </a:lnTo>
                <a:lnTo>
                  <a:pt x="362" y="256"/>
                </a:lnTo>
                <a:lnTo>
                  <a:pt x="368" y="266"/>
                </a:lnTo>
                <a:lnTo>
                  <a:pt x="372" y="270"/>
                </a:lnTo>
                <a:lnTo>
                  <a:pt x="374" y="272"/>
                </a:lnTo>
                <a:lnTo>
                  <a:pt x="380" y="274"/>
                </a:lnTo>
                <a:lnTo>
                  <a:pt x="382" y="292"/>
                </a:lnTo>
                <a:lnTo>
                  <a:pt x="382" y="308"/>
                </a:lnTo>
                <a:lnTo>
                  <a:pt x="382" y="326"/>
                </a:lnTo>
                <a:lnTo>
                  <a:pt x="376" y="372"/>
                </a:lnTo>
                <a:lnTo>
                  <a:pt x="374" y="370"/>
                </a:lnTo>
                <a:lnTo>
                  <a:pt x="372" y="370"/>
                </a:lnTo>
                <a:lnTo>
                  <a:pt x="368" y="376"/>
                </a:lnTo>
                <a:lnTo>
                  <a:pt x="366" y="384"/>
                </a:lnTo>
                <a:lnTo>
                  <a:pt x="362" y="386"/>
                </a:lnTo>
                <a:lnTo>
                  <a:pt x="358" y="392"/>
                </a:lnTo>
                <a:lnTo>
                  <a:pt x="352" y="400"/>
                </a:lnTo>
                <a:lnTo>
                  <a:pt x="342" y="410"/>
                </a:lnTo>
                <a:lnTo>
                  <a:pt x="332" y="420"/>
                </a:lnTo>
                <a:lnTo>
                  <a:pt x="324" y="426"/>
                </a:lnTo>
                <a:lnTo>
                  <a:pt x="310" y="432"/>
                </a:lnTo>
                <a:lnTo>
                  <a:pt x="306" y="434"/>
                </a:lnTo>
                <a:lnTo>
                  <a:pt x="302" y="438"/>
                </a:lnTo>
                <a:lnTo>
                  <a:pt x="274" y="440"/>
                </a:lnTo>
                <a:lnTo>
                  <a:pt x="226" y="446"/>
                </a:lnTo>
                <a:lnTo>
                  <a:pt x="180" y="456"/>
                </a:lnTo>
                <a:lnTo>
                  <a:pt x="156" y="460"/>
                </a:lnTo>
                <a:lnTo>
                  <a:pt x="132" y="462"/>
                </a:lnTo>
                <a:lnTo>
                  <a:pt x="110" y="464"/>
                </a:lnTo>
                <a:lnTo>
                  <a:pt x="100" y="466"/>
                </a:lnTo>
                <a:lnTo>
                  <a:pt x="88" y="470"/>
                </a:lnTo>
                <a:lnTo>
                  <a:pt x="78" y="476"/>
                </a:lnTo>
                <a:lnTo>
                  <a:pt x="68" y="484"/>
                </a:lnTo>
                <a:lnTo>
                  <a:pt x="62" y="496"/>
                </a:lnTo>
                <a:lnTo>
                  <a:pt x="56" y="510"/>
                </a:lnTo>
                <a:lnTo>
                  <a:pt x="48" y="548"/>
                </a:lnTo>
                <a:lnTo>
                  <a:pt x="42" y="584"/>
                </a:lnTo>
                <a:lnTo>
                  <a:pt x="38" y="624"/>
                </a:lnTo>
                <a:lnTo>
                  <a:pt x="32" y="634"/>
                </a:lnTo>
                <a:lnTo>
                  <a:pt x="18" y="658"/>
                </a:lnTo>
                <a:lnTo>
                  <a:pt x="12" y="676"/>
                </a:lnTo>
                <a:lnTo>
                  <a:pt x="8" y="698"/>
                </a:lnTo>
                <a:lnTo>
                  <a:pt x="4" y="722"/>
                </a:lnTo>
                <a:lnTo>
                  <a:pt x="4" y="748"/>
                </a:lnTo>
                <a:lnTo>
                  <a:pt x="4" y="818"/>
                </a:lnTo>
                <a:lnTo>
                  <a:pt x="4" y="904"/>
                </a:lnTo>
                <a:lnTo>
                  <a:pt x="0" y="1016"/>
                </a:lnTo>
                <a:lnTo>
                  <a:pt x="6" y="1050"/>
                </a:lnTo>
                <a:lnTo>
                  <a:pt x="18" y="1106"/>
                </a:lnTo>
                <a:lnTo>
                  <a:pt x="30" y="1164"/>
                </a:lnTo>
                <a:lnTo>
                  <a:pt x="36" y="1202"/>
                </a:lnTo>
                <a:lnTo>
                  <a:pt x="38" y="1220"/>
                </a:lnTo>
                <a:lnTo>
                  <a:pt x="42" y="1238"/>
                </a:lnTo>
                <a:lnTo>
                  <a:pt x="46" y="1246"/>
                </a:lnTo>
                <a:lnTo>
                  <a:pt x="52" y="1254"/>
                </a:lnTo>
                <a:lnTo>
                  <a:pt x="60" y="1258"/>
                </a:lnTo>
                <a:lnTo>
                  <a:pt x="68" y="1262"/>
                </a:lnTo>
                <a:lnTo>
                  <a:pt x="86" y="1268"/>
                </a:lnTo>
                <a:lnTo>
                  <a:pt x="96" y="1272"/>
                </a:lnTo>
                <a:lnTo>
                  <a:pt x="102" y="1276"/>
                </a:lnTo>
                <a:lnTo>
                  <a:pt x="104" y="1280"/>
                </a:lnTo>
                <a:lnTo>
                  <a:pt x="110" y="1284"/>
                </a:lnTo>
                <a:lnTo>
                  <a:pt x="114" y="1286"/>
                </a:lnTo>
                <a:lnTo>
                  <a:pt x="48" y="1616"/>
                </a:lnTo>
                <a:lnTo>
                  <a:pt x="48" y="1626"/>
                </a:lnTo>
                <a:lnTo>
                  <a:pt x="50" y="1636"/>
                </a:lnTo>
                <a:lnTo>
                  <a:pt x="52" y="1644"/>
                </a:lnTo>
                <a:lnTo>
                  <a:pt x="56" y="1646"/>
                </a:lnTo>
                <a:lnTo>
                  <a:pt x="58" y="1646"/>
                </a:lnTo>
                <a:lnTo>
                  <a:pt x="68" y="1646"/>
                </a:lnTo>
                <a:lnTo>
                  <a:pt x="82" y="1648"/>
                </a:lnTo>
                <a:lnTo>
                  <a:pt x="98" y="1654"/>
                </a:lnTo>
                <a:lnTo>
                  <a:pt x="104" y="1658"/>
                </a:lnTo>
                <a:lnTo>
                  <a:pt x="110" y="1662"/>
                </a:lnTo>
                <a:lnTo>
                  <a:pt x="118" y="1666"/>
                </a:lnTo>
                <a:lnTo>
                  <a:pt x="126" y="1670"/>
                </a:lnTo>
                <a:lnTo>
                  <a:pt x="144" y="1672"/>
                </a:lnTo>
                <a:lnTo>
                  <a:pt x="158" y="1672"/>
                </a:lnTo>
                <a:lnTo>
                  <a:pt x="168" y="1672"/>
                </a:lnTo>
                <a:lnTo>
                  <a:pt x="196" y="1670"/>
                </a:lnTo>
                <a:lnTo>
                  <a:pt x="196" y="1798"/>
                </a:lnTo>
                <a:lnTo>
                  <a:pt x="198" y="1820"/>
                </a:lnTo>
                <a:lnTo>
                  <a:pt x="200" y="1844"/>
                </a:lnTo>
                <a:lnTo>
                  <a:pt x="204" y="1868"/>
                </a:lnTo>
                <a:lnTo>
                  <a:pt x="196" y="1936"/>
                </a:lnTo>
                <a:lnTo>
                  <a:pt x="190" y="1998"/>
                </a:lnTo>
                <a:lnTo>
                  <a:pt x="188" y="2060"/>
                </a:lnTo>
                <a:lnTo>
                  <a:pt x="188" y="2188"/>
                </a:lnTo>
                <a:lnTo>
                  <a:pt x="188" y="2284"/>
                </a:lnTo>
                <a:lnTo>
                  <a:pt x="182" y="2376"/>
                </a:lnTo>
                <a:lnTo>
                  <a:pt x="178" y="2442"/>
                </a:lnTo>
                <a:lnTo>
                  <a:pt x="180" y="2508"/>
                </a:lnTo>
                <a:lnTo>
                  <a:pt x="184" y="2674"/>
                </a:lnTo>
                <a:lnTo>
                  <a:pt x="186" y="2804"/>
                </a:lnTo>
                <a:lnTo>
                  <a:pt x="184" y="2832"/>
                </a:lnTo>
                <a:lnTo>
                  <a:pt x="180" y="2866"/>
                </a:lnTo>
                <a:lnTo>
                  <a:pt x="180" y="2880"/>
                </a:lnTo>
                <a:lnTo>
                  <a:pt x="180" y="2894"/>
                </a:lnTo>
                <a:lnTo>
                  <a:pt x="186" y="2906"/>
                </a:lnTo>
                <a:lnTo>
                  <a:pt x="188" y="2910"/>
                </a:lnTo>
                <a:lnTo>
                  <a:pt x="192" y="2912"/>
                </a:lnTo>
                <a:lnTo>
                  <a:pt x="208" y="2920"/>
                </a:lnTo>
                <a:lnTo>
                  <a:pt x="216" y="2928"/>
                </a:lnTo>
                <a:lnTo>
                  <a:pt x="224" y="2936"/>
                </a:lnTo>
                <a:lnTo>
                  <a:pt x="226" y="2942"/>
                </a:lnTo>
                <a:lnTo>
                  <a:pt x="230" y="2958"/>
                </a:lnTo>
                <a:lnTo>
                  <a:pt x="238" y="2984"/>
                </a:lnTo>
                <a:lnTo>
                  <a:pt x="240" y="2988"/>
                </a:lnTo>
                <a:lnTo>
                  <a:pt x="244" y="2990"/>
                </a:lnTo>
                <a:lnTo>
                  <a:pt x="248" y="2992"/>
                </a:lnTo>
                <a:lnTo>
                  <a:pt x="242" y="3012"/>
                </a:lnTo>
                <a:lnTo>
                  <a:pt x="238" y="3026"/>
                </a:lnTo>
                <a:lnTo>
                  <a:pt x="234" y="3038"/>
                </a:lnTo>
                <a:lnTo>
                  <a:pt x="230" y="3044"/>
                </a:lnTo>
                <a:lnTo>
                  <a:pt x="226" y="3054"/>
                </a:lnTo>
                <a:lnTo>
                  <a:pt x="222" y="3070"/>
                </a:lnTo>
                <a:lnTo>
                  <a:pt x="222" y="3076"/>
                </a:lnTo>
                <a:lnTo>
                  <a:pt x="224" y="3082"/>
                </a:lnTo>
                <a:lnTo>
                  <a:pt x="226" y="3088"/>
                </a:lnTo>
                <a:lnTo>
                  <a:pt x="224" y="3094"/>
                </a:lnTo>
                <a:lnTo>
                  <a:pt x="222" y="3098"/>
                </a:lnTo>
                <a:lnTo>
                  <a:pt x="220" y="3102"/>
                </a:lnTo>
                <a:lnTo>
                  <a:pt x="222" y="3108"/>
                </a:lnTo>
                <a:lnTo>
                  <a:pt x="224" y="3110"/>
                </a:lnTo>
                <a:lnTo>
                  <a:pt x="226" y="3112"/>
                </a:lnTo>
                <a:lnTo>
                  <a:pt x="288" y="3114"/>
                </a:lnTo>
                <a:lnTo>
                  <a:pt x="364" y="3116"/>
                </a:lnTo>
                <a:lnTo>
                  <a:pt x="426" y="3116"/>
                </a:lnTo>
                <a:lnTo>
                  <a:pt x="428" y="3116"/>
                </a:lnTo>
                <a:lnTo>
                  <a:pt x="428" y="3112"/>
                </a:lnTo>
                <a:lnTo>
                  <a:pt x="430" y="3104"/>
                </a:lnTo>
                <a:lnTo>
                  <a:pt x="430" y="3100"/>
                </a:lnTo>
                <a:lnTo>
                  <a:pt x="428" y="3098"/>
                </a:lnTo>
                <a:lnTo>
                  <a:pt x="438" y="3096"/>
                </a:lnTo>
                <a:lnTo>
                  <a:pt x="440" y="3080"/>
                </a:lnTo>
                <a:lnTo>
                  <a:pt x="456" y="3078"/>
                </a:lnTo>
                <a:lnTo>
                  <a:pt x="474" y="3082"/>
                </a:lnTo>
                <a:lnTo>
                  <a:pt x="500" y="3086"/>
                </a:lnTo>
                <a:lnTo>
                  <a:pt x="524" y="3094"/>
                </a:lnTo>
                <a:lnTo>
                  <a:pt x="546" y="3098"/>
                </a:lnTo>
                <a:lnTo>
                  <a:pt x="574" y="3100"/>
                </a:lnTo>
                <a:lnTo>
                  <a:pt x="608" y="3102"/>
                </a:lnTo>
                <a:lnTo>
                  <a:pt x="650" y="3100"/>
                </a:lnTo>
                <a:lnTo>
                  <a:pt x="688" y="3098"/>
                </a:lnTo>
                <a:lnTo>
                  <a:pt x="720" y="3094"/>
                </a:lnTo>
                <a:lnTo>
                  <a:pt x="738" y="3088"/>
                </a:lnTo>
                <a:lnTo>
                  <a:pt x="758" y="3080"/>
                </a:lnTo>
                <a:lnTo>
                  <a:pt x="760" y="3080"/>
                </a:lnTo>
                <a:lnTo>
                  <a:pt x="760" y="3076"/>
                </a:lnTo>
                <a:lnTo>
                  <a:pt x="758" y="3070"/>
                </a:lnTo>
                <a:lnTo>
                  <a:pt x="754" y="3068"/>
                </a:lnTo>
                <a:lnTo>
                  <a:pt x="752" y="3066"/>
                </a:lnTo>
                <a:lnTo>
                  <a:pt x="752" y="3060"/>
                </a:lnTo>
                <a:lnTo>
                  <a:pt x="750" y="3056"/>
                </a:lnTo>
                <a:lnTo>
                  <a:pt x="746" y="3050"/>
                </a:lnTo>
                <a:lnTo>
                  <a:pt x="740" y="3044"/>
                </a:lnTo>
                <a:lnTo>
                  <a:pt x="732" y="3040"/>
                </a:lnTo>
                <a:lnTo>
                  <a:pt x="720" y="3034"/>
                </a:lnTo>
                <a:lnTo>
                  <a:pt x="704" y="3032"/>
                </a:lnTo>
                <a:lnTo>
                  <a:pt x="654" y="3028"/>
                </a:lnTo>
                <a:lnTo>
                  <a:pt x="646" y="3024"/>
                </a:lnTo>
                <a:lnTo>
                  <a:pt x="636" y="3018"/>
                </a:lnTo>
                <a:lnTo>
                  <a:pt x="620" y="3018"/>
                </a:lnTo>
                <a:lnTo>
                  <a:pt x="616" y="3012"/>
                </a:lnTo>
                <a:lnTo>
                  <a:pt x="604" y="3004"/>
                </a:lnTo>
                <a:lnTo>
                  <a:pt x="584" y="2990"/>
                </a:lnTo>
                <a:lnTo>
                  <a:pt x="586" y="2986"/>
                </a:lnTo>
                <a:lnTo>
                  <a:pt x="584" y="2982"/>
                </a:lnTo>
                <a:lnTo>
                  <a:pt x="580" y="2980"/>
                </a:lnTo>
                <a:lnTo>
                  <a:pt x="578" y="2980"/>
                </a:lnTo>
                <a:lnTo>
                  <a:pt x="576" y="2976"/>
                </a:lnTo>
                <a:lnTo>
                  <a:pt x="572" y="2974"/>
                </a:lnTo>
                <a:lnTo>
                  <a:pt x="566" y="2962"/>
                </a:lnTo>
                <a:lnTo>
                  <a:pt x="564" y="2960"/>
                </a:lnTo>
                <a:lnTo>
                  <a:pt x="560" y="2958"/>
                </a:lnTo>
                <a:lnTo>
                  <a:pt x="556" y="2958"/>
                </a:lnTo>
                <a:lnTo>
                  <a:pt x="554" y="2948"/>
                </a:lnTo>
                <a:lnTo>
                  <a:pt x="550" y="2944"/>
                </a:lnTo>
                <a:lnTo>
                  <a:pt x="552" y="2922"/>
                </a:lnTo>
                <a:lnTo>
                  <a:pt x="544" y="2896"/>
                </a:lnTo>
                <a:lnTo>
                  <a:pt x="536" y="2880"/>
                </a:lnTo>
                <a:lnTo>
                  <a:pt x="528" y="2868"/>
                </a:lnTo>
                <a:lnTo>
                  <a:pt x="522" y="2862"/>
                </a:lnTo>
                <a:lnTo>
                  <a:pt x="514" y="2858"/>
                </a:lnTo>
                <a:lnTo>
                  <a:pt x="506" y="2858"/>
                </a:lnTo>
                <a:lnTo>
                  <a:pt x="506" y="2854"/>
                </a:lnTo>
                <a:lnTo>
                  <a:pt x="506" y="2852"/>
                </a:lnTo>
                <a:lnTo>
                  <a:pt x="510" y="2850"/>
                </a:lnTo>
                <a:lnTo>
                  <a:pt x="518" y="2844"/>
                </a:lnTo>
                <a:lnTo>
                  <a:pt x="530" y="2836"/>
                </a:lnTo>
                <a:lnTo>
                  <a:pt x="540" y="2824"/>
                </a:lnTo>
                <a:lnTo>
                  <a:pt x="548" y="2814"/>
                </a:lnTo>
                <a:lnTo>
                  <a:pt x="588" y="2660"/>
                </a:lnTo>
                <a:lnTo>
                  <a:pt x="620" y="2546"/>
                </a:lnTo>
                <a:lnTo>
                  <a:pt x="634" y="2498"/>
                </a:lnTo>
                <a:lnTo>
                  <a:pt x="646" y="2462"/>
                </a:lnTo>
                <a:lnTo>
                  <a:pt x="656" y="2430"/>
                </a:lnTo>
                <a:lnTo>
                  <a:pt x="666" y="2392"/>
                </a:lnTo>
                <a:lnTo>
                  <a:pt x="686" y="2308"/>
                </a:lnTo>
                <a:lnTo>
                  <a:pt x="700" y="2234"/>
                </a:lnTo>
                <a:lnTo>
                  <a:pt x="708" y="2192"/>
                </a:lnTo>
                <a:lnTo>
                  <a:pt x="740" y="1986"/>
                </a:lnTo>
                <a:lnTo>
                  <a:pt x="760" y="1846"/>
                </a:lnTo>
                <a:lnTo>
                  <a:pt x="770" y="1768"/>
                </a:lnTo>
                <a:lnTo>
                  <a:pt x="776" y="1732"/>
                </a:lnTo>
                <a:lnTo>
                  <a:pt x="784" y="1688"/>
                </a:lnTo>
                <a:lnTo>
                  <a:pt x="798" y="1628"/>
                </a:lnTo>
                <a:lnTo>
                  <a:pt x="808" y="1592"/>
                </a:lnTo>
                <a:lnTo>
                  <a:pt x="816" y="1564"/>
                </a:lnTo>
                <a:lnTo>
                  <a:pt x="824" y="1540"/>
                </a:lnTo>
                <a:lnTo>
                  <a:pt x="834" y="1504"/>
                </a:lnTo>
                <a:lnTo>
                  <a:pt x="838" y="1488"/>
                </a:lnTo>
                <a:lnTo>
                  <a:pt x="838" y="1474"/>
                </a:lnTo>
                <a:lnTo>
                  <a:pt x="836" y="1444"/>
                </a:lnTo>
                <a:lnTo>
                  <a:pt x="832" y="1422"/>
                </a:lnTo>
                <a:lnTo>
                  <a:pt x="830" y="1414"/>
                </a:lnTo>
                <a:lnTo>
                  <a:pt x="832" y="1408"/>
                </a:lnTo>
                <a:lnTo>
                  <a:pt x="836" y="1404"/>
                </a:lnTo>
                <a:lnTo>
                  <a:pt x="838" y="1398"/>
                </a:lnTo>
                <a:lnTo>
                  <a:pt x="840" y="1370"/>
                </a:lnTo>
                <a:lnTo>
                  <a:pt x="844" y="1336"/>
                </a:lnTo>
                <a:lnTo>
                  <a:pt x="842" y="1322"/>
                </a:lnTo>
                <a:lnTo>
                  <a:pt x="838" y="1304"/>
                </a:lnTo>
                <a:lnTo>
                  <a:pt x="832" y="1284"/>
                </a:lnTo>
                <a:lnTo>
                  <a:pt x="830" y="1266"/>
                </a:lnTo>
                <a:lnTo>
                  <a:pt x="830" y="1258"/>
                </a:lnTo>
                <a:lnTo>
                  <a:pt x="828" y="1250"/>
                </a:lnTo>
                <a:lnTo>
                  <a:pt x="822" y="1230"/>
                </a:lnTo>
                <a:lnTo>
                  <a:pt x="812" y="1208"/>
                </a:lnTo>
                <a:lnTo>
                  <a:pt x="814" y="1184"/>
                </a:lnTo>
                <a:lnTo>
                  <a:pt x="818" y="1150"/>
                </a:lnTo>
                <a:lnTo>
                  <a:pt x="820" y="1134"/>
                </a:lnTo>
                <a:lnTo>
                  <a:pt x="820" y="1126"/>
                </a:lnTo>
                <a:lnTo>
                  <a:pt x="822" y="1122"/>
                </a:lnTo>
                <a:lnTo>
                  <a:pt x="828" y="1118"/>
                </a:lnTo>
                <a:lnTo>
                  <a:pt x="832" y="1112"/>
                </a:lnTo>
                <a:lnTo>
                  <a:pt x="834" y="1100"/>
                </a:lnTo>
                <a:lnTo>
                  <a:pt x="834" y="1086"/>
                </a:lnTo>
                <a:lnTo>
                  <a:pt x="826" y="1018"/>
                </a:lnTo>
                <a:lnTo>
                  <a:pt x="822" y="980"/>
                </a:lnTo>
                <a:lnTo>
                  <a:pt x="818" y="956"/>
                </a:lnTo>
                <a:lnTo>
                  <a:pt x="816" y="934"/>
                </a:lnTo>
                <a:lnTo>
                  <a:pt x="814" y="904"/>
                </a:lnTo>
                <a:lnTo>
                  <a:pt x="814" y="856"/>
                </a:lnTo>
                <a:lnTo>
                  <a:pt x="818" y="814"/>
                </a:lnTo>
                <a:lnTo>
                  <a:pt x="820" y="784"/>
                </a:lnTo>
                <a:lnTo>
                  <a:pt x="820" y="768"/>
                </a:lnTo>
                <a:lnTo>
                  <a:pt x="820" y="756"/>
                </a:lnTo>
                <a:lnTo>
                  <a:pt x="816" y="730"/>
                </a:lnTo>
                <a:lnTo>
                  <a:pt x="812" y="698"/>
                </a:lnTo>
                <a:lnTo>
                  <a:pt x="808" y="670"/>
                </a:lnTo>
                <a:lnTo>
                  <a:pt x="806" y="658"/>
                </a:lnTo>
                <a:lnTo>
                  <a:pt x="802" y="646"/>
                </a:lnTo>
                <a:lnTo>
                  <a:pt x="796" y="632"/>
                </a:lnTo>
                <a:lnTo>
                  <a:pt x="788" y="622"/>
                </a:lnTo>
                <a:lnTo>
                  <a:pt x="782" y="614"/>
                </a:lnTo>
                <a:lnTo>
                  <a:pt x="772" y="606"/>
                </a:lnTo>
                <a:lnTo>
                  <a:pt x="754" y="592"/>
                </a:lnTo>
                <a:lnTo>
                  <a:pt x="722" y="570"/>
                </a:lnTo>
                <a:lnTo>
                  <a:pt x="666" y="534"/>
                </a:lnTo>
                <a:lnTo>
                  <a:pt x="648" y="522"/>
                </a:lnTo>
                <a:lnTo>
                  <a:pt x="628" y="512"/>
                </a:lnTo>
                <a:lnTo>
                  <a:pt x="604" y="502"/>
                </a:lnTo>
                <a:lnTo>
                  <a:pt x="584" y="472"/>
                </a:lnTo>
                <a:lnTo>
                  <a:pt x="582" y="458"/>
                </a:lnTo>
                <a:lnTo>
                  <a:pt x="582" y="448"/>
                </a:lnTo>
                <a:lnTo>
                  <a:pt x="582" y="436"/>
                </a:lnTo>
                <a:lnTo>
                  <a:pt x="580" y="430"/>
                </a:lnTo>
                <a:lnTo>
                  <a:pt x="576" y="428"/>
                </a:lnTo>
                <a:lnTo>
                  <a:pt x="572" y="426"/>
                </a:lnTo>
                <a:lnTo>
                  <a:pt x="576" y="416"/>
                </a:lnTo>
                <a:lnTo>
                  <a:pt x="586" y="416"/>
                </a:lnTo>
                <a:lnTo>
                  <a:pt x="594" y="414"/>
                </a:lnTo>
                <a:lnTo>
                  <a:pt x="598" y="410"/>
                </a:lnTo>
                <a:lnTo>
                  <a:pt x="602" y="408"/>
                </a:lnTo>
                <a:lnTo>
                  <a:pt x="616" y="380"/>
                </a:lnTo>
                <a:lnTo>
                  <a:pt x="630" y="346"/>
                </a:lnTo>
                <a:lnTo>
                  <a:pt x="636" y="330"/>
                </a:lnTo>
                <a:lnTo>
                  <a:pt x="640" y="310"/>
                </a:lnTo>
                <a:lnTo>
                  <a:pt x="646" y="290"/>
                </a:lnTo>
                <a:lnTo>
                  <a:pt x="650" y="274"/>
                </a:lnTo>
                <a:lnTo>
                  <a:pt x="652" y="268"/>
                </a:lnTo>
                <a:lnTo>
                  <a:pt x="654" y="262"/>
                </a:lnTo>
                <a:lnTo>
                  <a:pt x="654" y="250"/>
                </a:lnTo>
                <a:lnTo>
                  <a:pt x="650" y="240"/>
                </a:lnTo>
                <a:lnTo>
                  <a:pt x="652" y="228"/>
                </a:lnTo>
                <a:lnTo>
                  <a:pt x="654" y="226"/>
                </a:lnTo>
                <a:lnTo>
                  <a:pt x="660" y="224"/>
                </a:lnTo>
                <a:lnTo>
                  <a:pt x="664" y="222"/>
                </a:lnTo>
                <a:lnTo>
                  <a:pt x="656" y="222"/>
                </a:lnTo>
                <a:lnTo>
                  <a:pt x="664" y="202"/>
                </a:lnTo>
                <a:lnTo>
                  <a:pt x="666" y="198"/>
                </a:lnTo>
                <a:lnTo>
                  <a:pt x="666" y="194"/>
                </a:lnTo>
                <a:lnTo>
                  <a:pt x="664" y="190"/>
                </a:lnTo>
                <a:lnTo>
                  <a:pt x="664" y="178"/>
                </a:lnTo>
                <a:lnTo>
                  <a:pt x="664" y="166"/>
                </a:lnTo>
                <a:lnTo>
                  <a:pt x="662" y="154"/>
                </a:lnTo>
                <a:lnTo>
                  <a:pt x="654" y="130"/>
                </a:lnTo>
                <a:lnTo>
                  <a:pt x="650" y="116"/>
                </a:lnTo>
                <a:lnTo>
                  <a:pt x="658" y="112"/>
                </a:lnTo>
                <a:lnTo>
                  <a:pt x="662" y="108"/>
                </a:lnTo>
                <a:lnTo>
                  <a:pt x="664" y="106"/>
                </a:lnTo>
                <a:lnTo>
                  <a:pt x="664" y="102"/>
                </a:lnTo>
                <a:lnTo>
                  <a:pt x="664" y="88"/>
                </a:lnTo>
                <a:lnTo>
                  <a:pt x="664" y="86"/>
                </a:lnTo>
                <a:lnTo>
                  <a:pt x="662" y="74"/>
                </a:lnTo>
                <a:lnTo>
                  <a:pt x="658" y="68"/>
                </a:lnTo>
                <a:lnTo>
                  <a:pt x="656" y="64"/>
                </a:lnTo>
                <a:lnTo>
                  <a:pt x="654" y="62"/>
                </a:lnTo>
                <a:lnTo>
                  <a:pt x="628" y="36"/>
                </a:lnTo>
                <a:lnTo>
                  <a:pt x="620" y="30"/>
                </a:lnTo>
                <a:lnTo>
                  <a:pt x="614" y="26"/>
                </a:lnTo>
                <a:lnTo>
                  <a:pt x="604" y="22"/>
                </a:lnTo>
                <a:lnTo>
                  <a:pt x="596" y="20"/>
                </a:lnTo>
                <a:lnTo>
                  <a:pt x="590" y="16"/>
                </a:lnTo>
                <a:lnTo>
                  <a:pt x="584" y="16"/>
                </a:lnTo>
                <a:lnTo>
                  <a:pt x="574" y="14"/>
                </a:lnTo>
                <a:lnTo>
                  <a:pt x="560" y="10"/>
                </a:lnTo>
                <a:lnTo>
                  <a:pt x="540" y="6"/>
                </a:lnTo>
                <a:lnTo>
                  <a:pt x="532" y="2"/>
                </a:lnTo>
                <a:lnTo>
                  <a:pt x="516" y="0"/>
                </a:lnTo>
                <a:lnTo>
                  <a:pt x="512" y="2"/>
                </a:lnTo>
                <a:lnTo>
                  <a:pt x="508" y="2"/>
                </a:lnTo>
                <a:lnTo>
                  <a:pt x="504" y="4"/>
                </a:lnTo>
                <a:close/>
              </a:path>
            </a:pathLst>
          </a:custGeom>
          <a:solidFill>
            <a:schemeClr val="bg1">
              <a:alpha val="5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4279" name="Freeform 34"/>
          <p:cNvSpPr>
            <a:spLocks/>
          </p:cNvSpPr>
          <p:nvPr/>
        </p:nvSpPr>
        <p:spPr bwMode="auto">
          <a:xfrm>
            <a:off x="708025" y="1795463"/>
            <a:ext cx="114300" cy="419100"/>
          </a:xfrm>
          <a:custGeom>
            <a:avLst/>
            <a:gdLst>
              <a:gd name="T0" fmla="*/ 0 w 872"/>
              <a:gd name="T1" fmla="*/ 0 h 3210"/>
              <a:gd name="T2" fmla="*/ 0 w 872"/>
              <a:gd name="T3" fmla="*/ 0 h 3210"/>
              <a:gd name="T4" fmla="*/ 0 w 872"/>
              <a:gd name="T5" fmla="*/ 0 h 3210"/>
              <a:gd name="T6" fmla="*/ 0 w 872"/>
              <a:gd name="T7" fmla="*/ 0 h 3210"/>
              <a:gd name="T8" fmla="*/ 0 w 872"/>
              <a:gd name="T9" fmla="*/ 0 h 3210"/>
              <a:gd name="T10" fmla="*/ 0 w 872"/>
              <a:gd name="T11" fmla="*/ 0 h 3210"/>
              <a:gd name="T12" fmla="*/ 0 w 872"/>
              <a:gd name="T13" fmla="*/ 0 h 3210"/>
              <a:gd name="T14" fmla="*/ 0 w 872"/>
              <a:gd name="T15" fmla="*/ 0 h 3210"/>
              <a:gd name="T16" fmla="*/ 0 w 872"/>
              <a:gd name="T17" fmla="*/ 0 h 3210"/>
              <a:gd name="T18" fmla="*/ 0 w 872"/>
              <a:gd name="T19" fmla="*/ 0 h 3210"/>
              <a:gd name="T20" fmla="*/ 0 w 872"/>
              <a:gd name="T21" fmla="*/ 0 h 3210"/>
              <a:gd name="T22" fmla="*/ 0 w 872"/>
              <a:gd name="T23" fmla="*/ 0 h 3210"/>
              <a:gd name="T24" fmla="*/ 0 w 872"/>
              <a:gd name="T25" fmla="*/ 0 h 3210"/>
              <a:gd name="T26" fmla="*/ 0 w 872"/>
              <a:gd name="T27" fmla="*/ 0 h 3210"/>
              <a:gd name="T28" fmla="*/ 0 w 872"/>
              <a:gd name="T29" fmla="*/ 0 h 3210"/>
              <a:gd name="T30" fmla="*/ 0 w 872"/>
              <a:gd name="T31" fmla="*/ 0 h 3210"/>
              <a:gd name="T32" fmla="*/ 0 w 872"/>
              <a:gd name="T33" fmla="*/ 0 h 3210"/>
              <a:gd name="T34" fmla="*/ 0 w 872"/>
              <a:gd name="T35" fmla="*/ 0 h 3210"/>
              <a:gd name="T36" fmla="*/ 0 w 872"/>
              <a:gd name="T37" fmla="*/ 0 h 3210"/>
              <a:gd name="T38" fmla="*/ 0 w 872"/>
              <a:gd name="T39" fmla="*/ 0 h 3210"/>
              <a:gd name="T40" fmla="*/ 0 w 872"/>
              <a:gd name="T41" fmla="*/ 0 h 3210"/>
              <a:gd name="T42" fmla="*/ 0 w 872"/>
              <a:gd name="T43" fmla="*/ 0 h 3210"/>
              <a:gd name="T44" fmla="*/ 0 w 872"/>
              <a:gd name="T45" fmla="*/ 0 h 3210"/>
              <a:gd name="T46" fmla="*/ 0 w 872"/>
              <a:gd name="T47" fmla="*/ 0 h 3210"/>
              <a:gd name="T48" fmla="*/ 0 w 872"/>
              <a:gd name="T49" fmla="*/ 0 h 3210"/>
              <a:gd name="T50" fmla="*/ 0 w 872"/>
              <a:gd name="T51" fmla="*/ 0 h 3210"/>
              <a:gd name="T52" fmla="*/ 0 w 872"/>
              <a:gd name="T53" fmla="*/ 0 h 3210"/>
              <a:gd name="T54" fmla="*/ 0 w 872"/>
              <a:gd name="T55" fmla="*/ 0 h 3210"/>
              <a:gd name="T56" fmla="*/ 0 w 872"/>
              <a:gd name="T57" fmla="*/ 0 h 3210"/>
              <a:gd name="T58" fmla="*/ 0 w 872"/>
              <a:gd name="T59" fmla="*/ 0 h 3210"/>
              <a:gd name="T60" fmla="*/ 0 w 872"/>
              <a:gd name="T61" fmla="*/ 0 h 3210"/>
              <a:gd name="T62" fmla="*/ 0 w 872"/>
              <a:gd name="T63" fmla="*/ 0 h 3210"/>
              <a:gd name="T64" fmla="*/ 0 w 872"/>
              <a:gd name="T65" fmla="*/ 0 h 3210"/>
              <a:gd name="T66" fmla="*/ 0 w 872"/>
              <a:gd name="T67" fmla="*/ 0 h 3210"/>
              <a:gd name="T68" fmla="*/ 0 w 872"/>
              <a:gd name="T69" fmla="*/ 0 h 3210"/>
              <a:gd name="T70" fmla="*/ 0 w 872"/>
              <a:gd name="T71" fmla="*/ 0 h 3210"/>
              <a:gd name="T72" fmla="*/ 0 w 872"/>
              <a:gd name="T73" fmla="*/ 0 h 3210"/>
              <a:gd name="T74" fmla="*/ 0 w 872"/>
              <a:gd name="T75" fmla="*/ 0 h 3210"/>
              <a:gd name="T76" fmla="*/ 0 w 872"/>
              <a:gd name="T77" fmla="*/ 0 h 3210"/>
              <a:gd name="T78" fmla="*/ 0 w 872"/>
              <a:gd name="T79" fmla="*/ 0 h 3210"/>
              <a:gd name="T80" fmla="*/ 0 w 872"/>
              <a:gd name="T81" fmla="*/ 0 h 3210"/>
              <a:gd name="T82" fmla="*/ 0 w 872"/>
              <a:gd name="T83" fmla="*/ 0 h 3210"/>
              <a:gd name="T84" fmla="*/ 0 w 872"/>
              <a:gd name="T85" fmla="*/ 0 h 3210"/>
              <a:gd name="T86" fmla="*/ 0 w 872"/>
              <a:gd name="T87" fmla="*/ 0 h 3210"/>
              <a:gd name="T88" fmla="*/ 0 w 872"/>
              <a:gd name="T89" fmla="*/ 0 h 3210"/>
              <a:gd name="T90" fmla="*/ 0 w 872"/>
              <a:gd name="T91" fmla="*/ 0 h 3210"/>
              <a:gd name="T92" fmla="*/ 0 w 872"/>
              <a:gd name="T93" fmla="*/ 0 h 3210"/>
              <a:gd name="T94" fmla="*/ 0 w 872"/>
              <a:gd name="T95" fmla="*/ 0 h 3210"/>
              <a:gd name="T96" fmla="*/ 0 w 872"/>
              <a:gd name="T97" fmla="*/ 0 h 3210"/>
              <a:gd name="T98" fmla="*/ 0 w 872"/>
              <a:gd name="T99" fmla="*/ 0 h 3210"/>
              <a:gd name="T100" fmla="*/ 0 w 872"/>
              <a:gd name="T101" fmla="*/ 0 h 3210"/>
              <a:gd name="T102" fmla="*/ 0 w 872"/>
              <a:gd name="T103" fmla="*/ 0 h 3210"/>
              <a:gd name="T104" fmla="*/ 0 w 872"/>
              <a:gd name="T105" fmla="*/ 0 h 3210"/>
              <a:gd name="T106" fmla="*/ 0 w 872"/>
              <a:gd name="T107" fmla="*/ 0 h 3210"/>
              <a:gd name="T108" fmla="*/ 0 w 872"/>
              <a:gd name="T109" fmla="*/ 0 h 3210"/>
              <a:gd name="T110" fmla="*/ 0 w 872"/>
              <a:gd name="T111" fmla="*/ 0 h 3210"/>
              <a:gd name="T112" fmla="*/ 0 w 872"/>
              <a:gd name="T113" fmla="*/ 0 h 3210"/>
              <a:gd name="T114" fmla="*/ 0 w 872"/>
              <a:gd name="T115" fmla="*/ 0 h 3210"/>
              <a:gd name="T116" fmla="*/ 0 w 872"/>
              <a:gd name="T117" fmla="*/ 0 h 3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2"/>
              <a:gd name="T178" fmla="*/ 0 h 3210"/>
              <a:gd name="T179" fmla="*/ 872 w 872"/>
              <a:gd name="T180" fmla="*/ 3210 h 3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2" h="3210">
                <a:moveTo>
                  <a:pt x="386" y="0"/>
                </a:moveTo>
                <a:lnTo>
                  <a:pt x="386" y="0"/>
                </a:lnTo>
                <a:lnTo>
                  <a:pt x="370" y="0"/>
                </a:lnTo>
                <a:lnTo>
                  <a:pt x="360" y="0"/>
                </a:lnTo>
                <a:lnTo>
                  <a:pt x="348" y="0"/>
                </a:lnTo>
                <a:lnTo>
                  <a:pt x="334" y="6"/>
                </a:lnTo>
                <a:lnTo>
                  <a:pt x="318" y="16"/>
                </a:lnTo>
                <a:lnTo>
                  <a:pt x="296" y="34"/>
                </a:lnTo>
                <a:lnTo>
                  <a:pt x="274" y="58"/>
                </a:lnTo>
                <a:lnTo>
                  <a:pt x="254" y="84"/>
                </a:lnTo>
                <a:lnTo>
                  <a:pt x="238" y="108"/>
                </a:lnTo>
                <a:lnTo>
                  <a:pt x="232" y="126"/>
                </a:lnTo>
                <a:lnTo>
                  <a:pt x="228" y="136"/>
                </a:lnTo>
                <a:lnTo>
                  <a:pt x="228" y="142"/>
                </a:lnTo>
                <a:lnTo>
                  <a:pt x="228" y="146"/>
                </a:lnTo>
                <a:lnTo>
                  <a:pt x="226" y="152"/>
                </a:lnTo>
                <a:lnTo>
                  <a:pt x="224" y="162"/>
                </a:lnTo>
                <a:lnTo>
                  <a:pt x="220" y="186"/>
                </a:lnTo>
                <a:lnTo>
                  <a:pt x="220" y="192"/>
                </a:lnTo>
                <a:lnTo>
                  <a:pt x="220" y="196"/>
                </a:lnTo>
                <a:lnTo>
                  <a:pt x="222" y="200"/>
                </a:lnTo>
                <a:lnTo>
                  <a:pt x="222" y="206"/>
                </a:lnTo>
                <a:lnTo>
                  <a:pt x="220" y="208"/>
                </a:lnTo>
                <a:lnTo>
                  <a:pt x="218" y="216"/>
                </a:lnTo>
                <a:lnTo>
                  <a:pt x="218" y="228"/>
                </a:lnTo>
                <a:lnTo>
                  <a:pt x="222" y="244"/>
                </a:lnTo>
                <a:lnTo>
                  <a:pt x="232" y="274"/>
                </a:lnTo>
                <a:lnTo>
                  <a:pt x="236" y="288"/>
                </a:lnTo>
                <a:lnTo>
                  <a:pt x="238" y="294"/>
                </a:lnTo>
                <a:lnTo>
                  <a:pt x="244" y="300"/>
                </a:lnTo>
                <a:lnTo>
                  <a:pt x="248" y="304"/>
                </a:lnTo>
                <a:lnTo>
                  <a:pt x="254" y="306"/>
                </a:lnTo>
                <a:lnTo>
                  <a:pt x="262" y="308"/>
                </a:lnTo>
                <a:lnTo>
                  <a:pt x="264" y="306"/>
                </a:lnTo>
                <a:lnTo>
                  <a:pt x="266" y="326"/>
                </a:lnTo>
                <a:lnTo>
                  <a:pt x="268" y="340"/>
                </a:lnTo>
                <a:lnTo>
                  <a:pt x="268" y="360"/>
                </a:lnTo>
                <a:lnTo>
                  <a:pt x="266" y="370"/>
                </a:lnTo>
                <a:lnTo>
                  <a:pt x="260" y="372"/>
                </a:lnTo>
                <a:lnTo>
                  <a:pt x="254" y="374"/>
                </a:lnTo>
                <a:lnTo>
                  <a:pt x="248" y="384"/>
                </a:lnTo>
                <a:lnTo>
                  <a:pt x="228" y="406"/>
                </a:lnTo>
                <a:lnTo>
                  <a:pt x="218" y="416"/>
                </a:lnTo>
                <a:lnTo>
                  <a:pt x="212" y="420"/>
                </a:lnTo>
                <a:lnTo>
                  <a:pt x="210" y="422"/>
                </a:lnTo>
                <a:lnTo>
                  <a:pt x="208" y="424"/>
                </a:lnTo>
                <a:lnTo>
                  <a:pt x="210" y="426"/>
                </a:lnTo>
                <a:lnTo>
                  <a:pt x="186" y="436"/>
                </a:lnTo>
                <a:lnTo>
                  <a:pt x="178" y="434"/>
                </a:lnTo>
                <a:lnTo>
                  <a:pt x="172" y="434"/>
                </a:lnTo>
                <a:lnTo>
                  <a:pt x="166" y="434"/>
                </a:lnTo>
                <a:lnTo>
                  <a:pt x="134" y="436"/>
                </a:lnTo>
                <a:lnTo>
                  <a:pt x="96" y="436"/>
                </a:lnTo>
                <a:lnTo>
                  <a:pt x="80" y="440"/>
                </a:lnTo>
                <a:lnTo>
                  <a:pt x="70" y="442"/>
                </a:lnTo>
                <a:lnTo>
                  <a:pt x="60" y="446"/>
                </a:lnTo>
                <a:lnTo>
                  <a:pt x="48" y="454"/>
                </a:lnTo>
                <a:lnTo>
                  <a:pt x="38" y="462"/>
                </a:lnTo>
                <a:lnTo>
                  <a:pt x="28" y="474"/>
                </a:lnTo>
                <a:lnTo>
                  <a:pt x="20" y="488"/>
                </a:lnTo>
                <a:lnTo>
                  <a:pt x="8" y="514"/>
                </a:lnTo>
                <a:lnTo>
                  <a:pt x="4" y="530"/>
                </a:lnTo>
                <a:lnTo>
                  <a:pt x="2" y="538"/>
                </a:lnTo>
                <a:lnTo>
                  <a:pt x="2" y="544"/>
                </a:lnTo>
                <a:lnTo>
                  <a:pt x="2" y="560"/>
                </a:lnTo>
                <a:lnTo>
                  <a:pt x="2" y="576"/>
                </a:lnTo>
                <a:lnTo>
                  <a:pt x="2" y="584"/>
                </a:lnTo>
                <a:lnTo>
                  <a:pt x="2" y="596"/>
                </a:lnTo>
                <a:lnTo>
                  <a:pt x="0" y="616"/>
                </a:lnTo>
                <a:lnTo>
                  <a:pt x="0" y="636"/>
                </a:lnTo>
                <a:lnTo>
                  <a:pt x="0" y="650"/>
                </a:lnTo>
                <a:lnTo>
                  <a:pt x="2" y="660"/>
                </a:lnTo>
                <a:lnTo>
                  <a:pt x="8" y="676"/>
                </a:lnTo>
                <a:lnTo>
                  <a:pt x="12" y="684"/>
                </a:lnTo>
                <a:lnTo>
                  <a:pt x="12" y="716"/>
                </a:lnTo>
                <a:lnTo>
                  <a:pt x="12" y="742"/>
                </a:lnTo>
                <a:lnTo>
                  <a:pt x="14" y="764"/>
                </a:lnTo>
                <a:lnTo>
                  <a:pt x="18" y="782"/>
                </a:lnTo>
                <a:lnTo>
                  <a:pt x="20" y="790"/>
                </a:lnTo>
                <a:lnTo>
                  <a:pt x="24" y="796"/>
                </a:lnTo>
                <a:lnTo>
                  <a:pt x="34" y="804"/>
                </a:lnTo>
                <a:lnTo>
                  <a:pt x="42" y="808"/>
                </a:lnTo>
                <a:lnTo>
                  <a:pt x="46" y="808"/>
                </a:lnTo>
                <a:lnTo>
                  <a:pt x="48" y="820"/>
                </a:lnTo>
                <a:lnTo>
                  <a:pt x="54" y="838"/>
                </a:lnTo>
                <a:lnTo>
                  <a:pt x="62" y="860"/>
                </a:lnTo>
                <a:lnTo>
                  <a:pt x="66" y="874"/>
                </a:lnTo>
                <a:lnTo>
                  <a:pt x="68" y="884"/>
                </a:lnTo>
                <a:lnTo>
                  <a:pt x="70" y="894"/>
                </a:lnTo>
                <a:lnTo>
                  <a:pt x="76" y="906"/>
                </a:lnTo>
                <a:lnTo>
                  <a:pt x="86" y="922"/>
                </a:lnTo>
                <a:lnTo>
                  <a:pt x="88" y="936"/>
                </a:lnTo>
                <a:lnTo>
                  <a:pt x="90" y="960"/>
                </a:lnTo>
                <a:lnTo>
                  <a:pt x="90" y="986"/>
                </a:lnTo>
                <a:lnTo>
                  <a:pt x="92" y="1008"/>
                </a:lnTo>
                <a:lnTo>
                  <a:pt x="96" y="1034"/>
                </a:lnTo>
                <a:lnTo>
                  <a:pt x="96" y="1044"/>
                </a:lnTo>
                <a:lnTo>
                  <a:pt x="96" y="1134"/>
                </a:lnTo>
                <a:lnTo>
                  <a:pt x="92" y="1236"/>
                </a:lnTo>
                <a:lnTo>
                  <a:pt x="88" y="1310"/>
                </a:lnTo>
                <a:lnTo>
                  <a:pt x="88" y="1368"/>
                </a:lnTo>
                <a:lnTo>
                  <a:pt x="88" y="1508"/>
                </a:lnTo>
                <a:lnTo>
                  <a:pt x="88" y="1608"/>
                </a:lnTo>
                <a:lnTo>
                  <a:pt x="88" y="1616"/>
                </a:lnTo>
                <a:lnTo>
                  <a:pt x="90" y="1622"/>
                </a:lnTo>
                <a:lnTo>
                  <a:pt x="98" y="1632"/>
                </a:lnTo>
                <a:lnTo>
                  <a:pt x="104" y="1638"/>
                </a:lnTo>
                <a:lnTo>
                  <a:pt x="106" y="1640"/>
                </a:lnTo>
                <a:lnTo>
                  <a:pt x="104" y="1674"/>
                </a:lnTo>
                <a:lnTo>
                  <a:pt x="104" y="1704"/>
                </a:lnTo>
                <a:lnTo>
                  <a:pt x="108" y="1736"/>
                </a:lnTo>
                <a:lnTo>
                  <a:pt x="110" y="1772"/>
                </a:lnTo>
                <a:lnTo>
                  <a:pt x="110" y="1814"/>
                </a:lnTo>
                <a:lnTo>
                  <a:pt x="108" y="1860"/>
                </a:lnTo>
                <a:lnTo>
                  <a:pt x="108" y="1944"/>
                </a:lnTo>
                <a:lnTo>
                  <a:pt x="96" y="2006"/>
                </a:lnTo>
                <a:lnTo>
                  <a:pt x="88" y="2062"/>
                </a:lnTo>
                <a:lnTo>
                  <a:pt x="86" y="2088"/>
                </a:lnTo>
                <a:lnTo>
                  <a:pt x="86" y="2110"/>
                </a:lnTo>
                <a:lnTo>
                  <a:pt x="86" y="2182"/>
                </a:lnTo>
                <a:lnTo>
                  <a:pt x="86" y="2214"/>
                </a:lnTo>
                <a:lnTo>
                  <a:pt x="70" y="2262"/>
                </a:lnTo>
                <a:lnTo>
                  <a:pt x="58" y="2304"/>
                </a:lnTo>
                <a:lnTo>
                  <a:pt x="54" y="2322"/>
                </a:lnTo>
                <a:lnTo>
                  <a:pt x="52" y="2336"/>
                </a:lnTo>
                <a:lnTo>
                  <a:pt x="48" y="2380"/>
                </a:lnTo>
                <a:lnTo>
                  <a:pt x="40" y="2448"/>
                </a:lnTo>
                <a:lnTo>
                  <a:pt x="30" y="2524"/>
                </a:lnTo>
                <a:lnTo>
                  <a:pt x="28" y="2560"/>
                </a:lnTo>
                <a:lnTo>
                  <a:pt x="28" y="2592"/>
                </a:lnTo>
                <a:lnTo>
                  <a:pt x="32" y="2790"/>
                </a:lnTo>
                <a:lnTo>
                  <a:pt x="30" y="2814"/>
                </a:lnTo>
                <a:lnTo>
                  <a:pt x="24" y="2840"/>
                </a:lnTo>
                <a:lnTo>
                  <a:pt x="12" y="2892"/>
                </a:lnTo>
                <a:lnTo>
                  <a:pt x="6" y="2916"/>
                </a:lnTo>
                <a:lnTo>
                  <a:pt x="2" y="2936"/>
                </a:lnTo>
                <a:lnTo>
                  <a:pt x="2" y="2946"/>
                </a:lnTo>
                <a:lnTo>
                  <a:pt x="4" y="2954"/>
                </a:lnTo>
                <a:lnTo>
                  <a:pt x="6" y="2962"/>
                </a:lnTo>
                <a:lnTo>
                  <a:pt x="10" y="2968"/>
                </a:lnTo>
                <a:lnTo>
                  <a:pt x="18" y="2980"/>
                </a:lnTo>
                <a:lnTo>
                  <a:pt x="24" y="2990"/>
                </a:lnTo>
                <a:lnTo>
                  <a:pt x="30" y="3014"/>
                </a:lnTo>
                <a:lnTo>
                  <a:pt x="38" y="3062"/>
                </a:lnTo>
                <a:lnTo>
                  <a:pt x="44" y="3094"/>
                </a:lnTo>
                <a:lnTo>
                  <a:pt x="48" y="3102"/>
                </a:lnTo>
                <a:lnTo>
                  <a:pt x="44" y="3110"/>
                </a:lnTo>
                <a:lnTo>
                  <a:pt x="40" y="3120"/>
                </a:lnTo>
                <a:lnTo>
                  <a:pt x="40" y="3130"/>
                </a:lnTo>
                <a:lnTo>
                  <a:pt x="44" y="3154"/>
                </a:lnTo>
                <a:lnTo>
                  <a:pt x="46" y="3170"/>
                </a:lnTo>
                <a:lnTo>
                  <a:pt x="44" y="3172"/>
                </a:lnTo>
                <a:lnTo>
                  <a:pt x="44" y="3196"/>
                </a:lnTo>
                <a:lnTo>
                  <a:pt x="78" y="3204"/>
                </a:lnTo>
                <a:lnTo>
                  <a:pt x="114" y="3208"/>
                </a:lnTo>
                <a:lnTo>
                  <a:pt x="132" y="3208"/>
                </a:lnTo>
                <a:lnTo>
                  <a:pt x="152" y="3210"/>
                </a:lnTo>
                <a:lnTo>
                  <a:pt x="190" y="3208"/>
                </a:lnTo>
                <a:lnTo>
                  <a:pt x="214" y="3206"/>
                </a:lnTo>
                <a:lnTo>
                  <a:pt x="230" y="3202"/>
                </a:lnTo>
                <a:lnTo>
                  <a:pt x="244" y="3200"/>
                </a:lnTo>
                <a:lnTo>
                  <a:pt x="248" y="3198"/>
                </a:lnTo>
                <a:lnTo>
                  <a:pt x="250" y="3196"/>
                </a:lnTo>
                <a:lnTo>
                  <a:pt x="248" y="3184"/>
                </a:lnTo>
                <a:lnTo>
                  <a:pt x="244" y="3178"/>
                </a:lnTo>
                <a:lnTo>
                  <a:pt x="240" y="3176"/>
                </a:lnTo>
                <a:lnTo>
                  <a:pt x="242" y="3170"/>
                </a:lnTo>
                <a:lnTo>
                  <a:pt x="244" y="3160"/>
                </a:lnTo>
                <a:lnTo>
                  <a:pt x="244" y="3144"/>
                </a:lnTo>
                <a:lnTo>
                  <a:pt x="242" y="3138"/>
                </a:lnTo>
                <a:lnTo>
                  <a:pt x="240" y="3130"/>
                </a:lnTo>
                <a:lnTo>
                  <a:pt x="230" y="3120"/>
                </a:lnTo>
                <a:lnTo>
                  <a:pt x="224" y="3116"/>
                </a:lnTo>
                <a:lnTo>
                  <a:pt x="226" y="3114"/>
                </a:lnTo>
                <a:lnTo>
                  <a:pt x="222" y="3106"/>
                </a:lnTo>
                <a:lnTo>
                  <a:pt x="216" y="3096"/>
                </a:lnTo>
                <a:lnTo>
                  <a:pt x="214" y="3090"/>
                </a:lnTo>
                <a:lnTo>
                  <a:pt x="212" y="3086"/>
                </a:lnTo>
                <a:lnTo>
                  <a:pt x="214" y="3078"/>
                </a:lnTo>
                <a:lnTo>
                  <a:pt x="216" y="3078"/>
                </a:lnTo>
                <a:lnTo>
                  <a:pt x="218" y="3078"/>
                </a:lnTo>
                <a:lnTo>
                  <a:pt x="220" y="3076"/>
                </a:lnTo>
                <a:lnTo>
                  <a:pt x="244" y="3036"/>
                </a:lnTo>
                <a:lnTo>
                  <a:pt x="246" y="3032"/>
                </a:lnTo>
                <a:lnTo>
                  <a:pt x="248" y="3026"/>
                </a:lnTo>
                <a:lnTo>
                  <a:pt x="248" y="3020"/>
                </a:lnTo>
                <a:lnTo>
                  <a:pt x="248" y="3010"/>
                </a:lnTo>
                <a:lnTo>
                  <a:pt x="246" y="2984"/>
                </a:lnTo>
                <a:lnTo>
                  <a:pt x="242" y="2974"/>
                </a:lnTo>
                <a:lnTo>
                  <a:pt x="238" y="2962"/>
                </a:lnTo>
                <a:lnTo>
                  <a:pt x="228" y="2948"/>
                </a:lnTo>
                <a:lnTo>
                  <a:pt x="216" y="2936"/>
                </a:lnTo>
                <a:lnTo>
                  <a:pt x="204" y="2922"/>
                </a:lnTo>
                <a:lnTo>
                  <a:pt x="218" y="2890"/>
                </a:lnTo>
                <a:lnTo>
                  <a:pt x="228" y="2862"/>
                </a:lnTo>
                <a:lnTo>
                  <a:pt x="234" y="2840"/>
                </a:lnTo>
                <a:lnTo>
                  <a:pt x="242" y="2754"/>
                </a:lnTo>
                <a:lnTo>
                  <a:pt x="248" y="2678"/>
                </a:lnTo>
                <a:lnTo>
                  <a:pt x="260" y="2566"/>
                </a:lnTo>
                <a:lnTo>
                  <a:pt x="298" y="2456"/>
                </a:lnTo>
                <a:lnTo>
                  <a:pt x="316" y="2396"/>
                </a:lnTo>
                <a:lnTo>
                  <a:pt x="334" y="2332"/>
                </a:lnTo>
                <a:lnTo>
                  <a:pt x="350" y="2264"/>
                </a:lnTo>
                <a:lnTo>
                  <a:pt x="364" y="2230"/>
                </a:lnTo>
                <a:lnTo>
                  <a:pt x="384" y="2184"/>
                </a:lnTo>
                <a:lnTo>
                  <a:pt x="412" y="2108"/>
                </a:lnTo>
                <a:lnTo>
                  <a:pt x="416" y="2220"/>
                </a:lnTo>
                <a:lnTo>
                  <a:pt x="420" y="2286"/>
                </a:lnTo>
                <a:lnTo>
                  <a:pt x="424" y="2326"/>
                </a:lnTo>
                <a:lnTo>
                  <a:pt x="426" y="2340"/>
                </a:lnTo>
                <a:lnTo>
                  <a:pt x="430" y="2352"/>
                </a:lnTo>
                <a:lnTo>
                  <a:pt x="438" y="2366"/>
                </a:lnTo>
                <a:lnTo>
                  <a:pt x="446" y="2380"/>
                </a:lnTo>
                <a:lnTo>
                  <a:pt x="454" y="2392"/>
                </a:lnTo>
                <a:lnTo>
                  <a:pt x="450" y="2398"/>
                </a:lnTo>
                <a:lnTo>
                  <a:pt x="438" y="2412"/>
                </a:lnTo>
                <a:lnTo>
                  <a:pt x="432" y="2422"/>
                </a:lnTo>
                <a:lnTo>
                  <a:pt x="428" y="2434"/>
                </a:lnTo>
                <a:lnTo>
                  <a:pt x="424" y="2446"/>
                </a:lnTo>
                <a:lnTo>
                  <a:pt x="424" y="2462"/>
                </a:lnTo>
                <a:lnTo>
                  <a:pt x="424" y="2502"/>
                </a:lnTo>
                <a:lnTo>
                  <a:pt x="428" y="2554"/>
                </a:lnTo>
                <a:lnTo>
                  <a:pt x="430" y="2610"/>
                </a:lnTo>
                <a:lnTo>
                  <a:pt x="430" y="2640"/>
                </a:lnTo>
                <a:lnTo>
                  <a:pt x="428" y="2666"/>
                </a:lnTo>
                <a:lnTo>
                  <a:pt x="420" y="2764"/>
                </a:lnTo>
                <a:lnTo>
                  <a:pt x="418" y="2806"/>
                </a:lnTo>
                <a:lnTo>
                  <a:pt x="418" y="2838"/>
                </a:lnTo>
                <a:lnTo>
                  <a:pt x="422" y="2904"/>
                </a:lnTo>
                <a:lnTo>
                  <a:pt x="422" y="2942"/>
                </a:lnTo>
                <a:lnTo>
                  <a:pt x="420" y="2950"/>
                </a:lnTo>
                <a:lnTo>
                  <a:pt x="414" y="2966"/>
                </a:lnTo>
                <a:lnTo>
                  <a:pt x="410" y="2988"/>
                </a:lnTo>
                <a:lnTo>
                  <a:pt x="410" y="3002"/>
                </a:lnTo>
                <a:lnTo>
                  <a:pt x="410" y="3014"/>
                </a:lnTo>
                <a:lnTo>
                  <a:pt x="416" y="3090"/>
                </a:lnTo>
                <a:lnTo>
                  <a:pt x="418" y="3092"/>
                </a:lnTo>
                <a:lnTo>
                  <a:pt x="420" y="3092"/>
                </a:lnTo>
                <a:lnTo>
                  <a:pt x="422" y="3094"/>
                </a:lnTo>
                <a:lnTo>
                  <a:pt x="422" y="3110"/>
                </a:lnTo>
                <a:lnTo>
                  <a:pt x="424" y="3132"/>
                </a:lnTo>
                <a:lnTo>
                  <a:pt x="422" y="3134"/>
                </a:lnTo>
                <a:lnTo>
                  <a:pt x="418" y="3136"/>
                </a:lnTo>
                <a:lnTo>
                  <a:pt x="418" y="3138"/>
                </a:lnTo>
                <a:lnTo>
                  <a:pt x="418" y="3172"/>
                </a:lnTo>
                <a:lnTo>
                  <a:pt x="418" y="3174"/>
                </a:lnTo>
                <a:lnTo>
                  <a:pt x="424" y="3176"/>
                </a:lnTo>
                <a:lnTo>
                  <a:pt x="550" y="3178"/>
                </a:lnTo>
                <a:lnTo>
                  <a:pt x="596" y="3174"/>
                </a:lnTo>
                <a:lnTo>
                  <a:pt x="594" y="3164"/>
                </a:lnTo>
                <a:lnTo>
                  <a:pt x="614" y="3170"/>
                </a:lnTo>
                <a:lnTo>
                  <a:pt x="634" y="3174"/>
                </a:lnTo>
                <a:lnTo>
                  <a:pt x="654" y="3176"/>
                </a:lnTo>
                <a:lnTo>
                  <a:pt x="776" y="3176"/>
                </a:lnTo>
                <a:lnTo>
                  <a:pt x="804" y="3176"/>
                </a:lnTo>
                <a:lnTo>
                  <a:pt x="830" y="3172"/>
                </a:lnTo>
                <a:lnTo>
                  <a:pt x="862" y="3168"/>
                </a:lnTo>
                <a:lnTo>
                  <a:pt x="862" y="3166"/>
                </a:lnTo>
                <a:lnTo>
                  <a:pt x="864" y="3164"/>
                </a:lnTo>
                <a:lnTo>
                  <a:pt x="864" y="3162"/>
                </a:lnTo>
                <a:lnTo>
                  <a:pt x="860" y="3154"/>
                </a:lnTo>
                <a:lnTo>
                  <a:pt x="858" y="3152"/>
                </a:lnTo>
                <a:lnTo>
                  <a:pt x="856" y="3150"/>
                </a:lnTo>
                <a:lnTo>
                  <a:pt x="856" y="3146"/>
                </a:lnTo>
                <a:lnTo>
                  <a:pt x="856" y="3140"/>
                </a:lnTo>
                <a:lnTo>
                  <a:pt x="854" y="3136"/>
                </a:lnTo>
                <a:lnTo>
                  <a:pt x="852" y="3130"/>
                </a:lnTo>
                <a:lnTo>
                  <a:pt x="844" y="3122"/>
                </a:lnTo>
                <a:lnTo>
                  <a:pt x="834" y="3114"/>
                </a:lnTo>
                <a:lnTo>
                  <a:pt x="826" y="3110"/>
                </a:lnTo>
                <a:lnTo>
                  <a:pt x="816" y="3108"/>
                </a:lnTo>
                <a:lnTo>
                  <a:pt x="786" y="3106"/>
                </a:lnTo>
                <a:lnTo>
                  <a:pt x="768" y="3104"/>
                </a:lnTo>
                <a:lnTo>
                  <a:pt x="756" y="3100"/>
                </a:lnTo>
                <a:lnTo>
                  <a:pt x="750" y="3096"/>
                </a:lnTo>
                <a:lnTo>
                  <a:pt x="746" y="3092"/>
                </a:lnTo>
                <a:lnTo>
                  <a:pt x="734" y="3090"/>
                </a:lnTo>
                <a:lnTo>
                  <a:pt x="726" y="3086"/>
                </a:lnTo>
                <a:lnTo>
                  <a:pt x="720" y="3084"/>
                </a:lnTo>
                <a:lnTo>
                  <a:pt x="712" y="3076"/>
                </a:lnTo>
                <a:lnTo>
                  <a:pt x="714" y="3072"/>
                </a:lnTo>
                <a:lnTo>
                  <a:pt x="714" y="3068"/>
                </a:lnTo>
                <a:lnTo>
                  <a:pt x="712" y="3066"/>
                </a:lnTo>
                <a:lnTo>
                  <a:pt x="706" y="3062"/>
                </a:lnTo>
                <a:lnTo>
                  <a:pt x="702" y="3062"/>
                </a:lnTo>
                <a:lnTo>
                  <a:pt x="698" y="3058"/>
                </a:lnTo>
                <a:lnTo>
                  <a:pt x="698" y="3054"/>
                </a:lnTo>
                <a:lnTo>
                  <a:pt x="698" y="3048"/>
                </a:lnTo>
                <a:lnTo>
                  <a:pt x="696" y="3046"/>
                </a:lnTo>
                <a:lnTo>
                  <a:pt x="688" y="3042"/>
                </a:lnTo>
                <a:lnTo>
                  <a:pt x="682" y="3040"/>
                </a:lnTo>
                <a:lnTo>
                  <a:pt x="684" y="3038"/>
                </a:lnTo>
                <a:lnTo>
                  <a:pt x="684" y="3034"/>
                </a:lnTo>
                <a:lnTo>
                  <a:pt x="682" y="3028"/>
                </a:lnTo>
                <a:lnTo>
                  <a:pt x="672" y="3000"/>
                </a:lnTo>
                <a:lnTo>
                  <a:pt x="660" y="2970"/>
                </a:lnTo>
                <a:lnTo>
                  <a:pt x="658" y="2966"/>
                </a:lnTo>
                <a:lnTo>
                  <a:pt x="654" y="2964"/>
                </a:lnTo>
                <a:lnTo>
                  <a:pt x="642" y="2958"/>
                </a:lnTo>
                <a:lnTo>
                  <a:pt x="626" y="2956"/>
                </a:lnTo>
                <a:lnTo>
                  <a:pt x="630" y="2948"/>
                </a:lnTo>
                <a:lnTo>
                  <a:pt x="634" y="2948"/>
                </a:lnTo>
                <a:lnTo>
                  <a:pt x="644" y="2946"/>
                </a:lnTo>
                <a:lnTo>
                  <a:pt x="650" y="2944"/>
                </a:lnTo>
                <a:lnTo>
                  <a:pt x="658" y="2938"/>
                </a:lnTo>
                <a:lnTo>
                  <a:pt x="662" y="2930"/>
                </a:lnTo>
                <a:lnTo>
                  <a:pt x="668" y="2920"/>
                </a:lnTo>
                <a:lnTo>
                  <a:pt x="684" y="2878"/>
                </a:lnTo>
                <a:lnTo>
                  <a:pt x="690" y="2860"/>
                </a:lnTo>
                <a:lnTo>
                  <a:pt x="692" y="2850"/>
                </a:lnTo>
                <a:lnTo>
                  <a:pt x="696" y="2636"/>
                </a:lnTo>
                <a:lnTo>
                  <a:pt x="700" y="2566"/>
                </a:lnTo>
                <a:lnTo>
                  <a:pt x="702" y="2498"/>
                </a:lnTo>
                <a:lnTo>
                  <a:pt x="710" y="2404"/>
                </a:lnTo>
                <a:lnTo>
                  <a:pt x="716" y="2300"/>
                </a:lnTo>
                <a:lnTo>
                  <a:pt x="718" y="2258"/>
                </a:lnTo>
                <a:lnTo>
                  <a:pt x="718" y="2204"/>
                </a:lnTo>
                <a:lnTo>
                  <a:pt x="716" y="2136"/>
                </a:lnTo>
                <a:lnTo>
                  <a:pt x="720" y="2102"/>
                </a:lnTo>
                <a:lnTo>
                  <a:pt x="724" y="2070"/>
                </a:lnTo>
                <a:lnTo>
                  <a:pt x="726" y="2032"/>
                </a:lnTo>
                <a:lnTo>
                  <a:pt x="730" y="1868"/>
                </a:lnTo>
                <a:lnTo>
                  <a:pt x="730" y="1624"/>
                </a:lnTo>
                <a:lnTo>
                  <a:pt x="748" y="1618"/>
                </a:lnTo>
                <a:lnTo>
                  <a:pt x="764" y="1612"/>
                </a:lnTo>
                <a:lnTo>
                  <a:pt x="782" y="1604"/>
                </a:lnTo>
                <a:lnTo>
                  <a:pt x="800" y="1594"/>
                </a:lnTo>
                <a:lnTo>
                  <a:pt x="808" y="1584"/>
                </a:lnTo>
                <a:lnTo>
                  <a:pt x="812" y="1578"/>
                </a:lnTo>
                <a:lnTo>
                  <a:pt x="812" y="1576"/>
                </a:lnTo>
                <a:lnTo>
                  <a:pt x="802" y="1536"/>
                </a:lnTo>
                <a:lnTo>
                  <a:pt x="792" y="1500"/>
                </a:lnTo>
                <a:lnTo>
                  <a:pt x="786" y="1464"/>
                </a:lnTo>
                <a:lnTo>
                  <a:pt x="776" y="1420"/>
                </a:lnTo>
                <a:lnTo>
                  <a:pt x="760" y="1366"/>
                </a:lnTo>
                <a:lnTo>
                  <a:pt x="734" y="1284"/>
                </a:lnTo>
                <a:lnTo>
                  <a:pt x="732" y="1268"/>
                </a:lnTo>
                <a:lnTo>
                  <a:pt x="732" y="1252"/>
                </a:lnTo>
                <a:lnTo>
                  <a:pt x="734" y="1232"/>
                </a:lnTo>
                <a:lnTo>
                  <a:pt x="736" y="1228"/>
                </a:lnTo>
                <a:lnTo>
                  <a:pt x="738" y="1224"/>
                </a:lnTo>
                <a:lnTo>
                  <a:pt x="738" y="1220"/>
                </a:lnTo>
                <a:lnTo>
                  <a:pt x="706" y="1134"/>
                </a:lnTo>
                <a:lnTo>
                  <a:pt x="704" y="1114"/>
                </a:lnTo>
                <a:lnTo>
                  <a:pt x="700" y="1088"/>
                </a:lnTo>
                <a:lnTo>
                  <a:pt x="696" y="1062"/>
                </a:lnTo>
                <a:lnTo>
                  <a:pt x="706" y="1062"/>
                </a:lnTo>
                <a:lnTo>
                  <a:pt x="728" y="1064"/>
                </a:lnTo>
                <a:lnTo>
                  <a:pt x="750" y="1066"/>
                </a:lnTo>
                <a:lnTo>
                  <a:pt x="758" y="1066"/>
                </a:lnTo>
                <a:lnTo>
                  <a:pt x="762" y="1068"/>
                </a:lnTo>
                <a:lnTo>
                  <a:pt x="772" y="1072"/>
                </a:lnTo>
                <a:lnTo>
                  <a:pt x="778" y="1072"/>
                </a:lnTo>
                <a:lnTo>
                  <a:pt x="786" y="1072"/>
                </a:lnTo>
                <a:lnTo>
                  <a:pt x="794" y="1070"/>
                </a:lnTo>
                <a:lnTo>
                  <a:pt x="804" y="1066"/>
                </a:lnTo>
                <a:lnTo>
                  <a:pt x="818" y="1056"/>
                </a:lnTo>
                <a:lnTo>
                  <a:pt x="828" y="1048"/>
                </a:lnTo>
                <a:lnTo>
                  <a:pt x="834" y="1038"/>
                </a:lnTo>
                <a:lnTo>
                  <a:pt x="846" y="1008"/>
                </a:lnTo>
                <a:lnTo>
                  <a:pt x="854" y="988"/>
                </a:lnTo>
                <a:lnTo>
                  <a:pt x="858" y="972"/>
                </a:lnTo>
                <a:lnTo>
                  <a:pt x="864" y="948"/>
                </a:lnTo>
                <a:lnTo>
                  <a:pt x="868" y="932"/>
                </a:lnTo>
                <a:lnTo>
                  <a:pt x="872" y="924"/>
                </a:lnTo>
                <a:lnTo>
                  <a:pt x="872" y="920"/>
                </a:lnTo>
                <a:lnTo>
                  <a:pt x="870" y="914"/>
                </a:lnTo>
                <a:lnTo>
                  <a:pt x="860" y="892"/>
                </a:lnTo>
                <a:lnTo>
                  <a:pt x="852" y="868"/>
                </a:lnTo>
                <a:lnTo>
                  <a:pt x="844" y="854"/>
                </a:lnTo>
                <a:lnTo>
                  <a:pt x="832" y="830"/>
                </a:lnTo>
                <a:lnTo>
                  <a:pt x="812" y="792"/>
                </a:lnTo>
                <a:lnTo>
                  <a:pt x="802" y="770"/>
                </a:lnTo>
                <a:lnTo>
                  <a:pt x="798" y="758"/>
                </a:lnTo>
                <a:lnTo>
                  <a:pt x="796" y="750"/>
                </a:lnTo>
                <a:lnTo>
                  <a:pt x="796" y="742"/>
                </a:lnTo>
                <a:lnTo>
                  <a:pt x="794" y="738"/>
                </a:lnTo>
                <a:lnTo>
                  <a:pt x="790" y="734"/>
                </a:lnTo>
                <a:lnTo>
                  <a:pt x="788" y="730"/>
                </a:lnTo>
                <a:lnTo>
                  <a:pt x="780" y="726"/>
                </a:lnTo>
                <a:lnTo>
                  <a:pt x="776" y="716"/>
                </a:lnTo>
                <a:lnTo>
                  <a:pt x="772" y="704"/>
                </a:lnTo>
                <a:lnTo>
                  <a:pt x="772" y="696"/>
                </a:lnTo>
                <a:lnTo>
                  <a:pt x="774" y="692"/>
                </a:lnTo>
                <a:lnTo>
                  <a:pt x="774" y="688"/>
                </a:lnTo>
                <a:lnTo>
                  <a:pt x="774" y="686"/>
                </a:lnTo>
                <a:lnTo>
                  <a:pt x="770" y="678"/>
                </a:lnTo>
                <a:lnTo>
                  <a:pt x="770" y="670"/>
                </a:lnTo>
                <a:lnTo>
                  <a:pt x="770" y="660"/>
                </a:lnTo>
                <a:lnTo>
                  <a:pt x="768" y="654"/>
                </a:lnTo>
                <a:lnTo>
                  <a:pt x="766" y="646"/>
                </a:lnTo>
                <a:lnTo>
                  <a:pt x="758" y="628"/>
                </a:lnTo>
                <a:lnTo>
                  <a:pt x="754" y="620"/>
                </a:lnTo>
                <a:lnTo>
                  <a:pt x="752" y="614"/>
                </a:lnTo>
                <a:lnTo>
                  <a:pt x="744" y="604"/>
                </a:lnTo>
                <a:lnTo>
                  <a:pt x="742" y="594"/>
                </a:lnTo>
                <a:lnTo>
                  <a:pt x="742" y="586"/>
                </a:lnTo>
                <a:lnTo>
                  <a:pt x="742" y="580"/>
                </a:lnTo>
                <a:lnTo>
                  <a:pt x="736" y="570"/>
                </a:lnTo>
                <a:lnTo>
                  <a:pt x="722" y="550"/>
                </a:lnTo>
                <a:lnTo>
                  <a:pt x="716" y="542"/>
                </a:lnTo>
                <a:lnTo>
                  <a:pt x="710" y="540"/>
                </a:lnTo>
                <a:lnTo>
                  <a:pt x="696" y="538"/>
                </a:lnTo>
                <a:lnTo>
                  <a:pt x="672" y="530"/>
                </a:lnTo>
                <a:lnTo>
                  <a:pt x="624" y="514"/>
                </a:lnTo>
                <a:lnTo>
                  <a:pt x="560" y="496"/>
                </a:lnTo>
                <a:lnTo>
                  <a:pt x="524" y="488"/>
                </a:lnTo>
                <a:lnTo>
                  <a:pt x="516" y="480"/>
                </a:lnTo>
                <a:lnTo>
                  <a:pt x="500" y="464"/>
                </a:lnTo>
                <a:lnTo>
                  <a:pt x="488" y="446"/>
                </a:lnTo>
                <a:lnTo>
                  <a:pt x="484" y="438"/>
                </a:lnTo>
                <a:lnTo>
                  <a:pt x="478" y="432"/>
                </a:lnTo>
                <a:lnTo>
                  <a:pt x="472" y="426"/>
                </a:lnTo>
                <a:lnTo>
                  <a:pt x="470" y="422"/>
                </a:lnTo>
                <a:lnTo>
                  <a:pt x="470" y="412"/>
                </a:lnTo>
                <a:lnTo>
                  <a:pt x="476" y="394"/>
                </a:lnTo>
                <a:lnTo>
                  <a:pt x="480" y="388"/>
                </a:lnTo>
                <a:lnTo>
                  <a:pt x="488" y="380"/>
                </a:lnTo>
                <a:lnTo>
                  <a:pt x="494" y="372"/>
                </a:lnTo>
                <a:lnTo>
                  <a:pt x="498" y="362"/>
                </a:lnTo>
                <a:lnTo>
                  <a:pt x="512" y="324"/>
                </a:lnTo>
                <a:lnTo>
                  <a:pt x="516" y="324"/>
                </a:lnTo>
                <a:lnTo>
                  <a:pt x="520" y="318"/>
                </a:lnTo>
                <a:lnTo>
                  <a:pt x="524" y="308"/>
                </a:lnTo>
                <a:lnTo>
                  <a:pt x="534" y="284"/>
                </a:lnTo>
                <a:lnTo>
                  <a:pt x="544" y="262"/>
                </a:lnTo>
                <a:lnTo>
                  <a:pt x="550" y="248"/>
                </a:lnTo>
                <a:lnTo>
                  <a:pt x="550" y="244"/>
                </a:lnTo>
                <a:lnTo>
                  <a:pt x="550" y="238"/>
                </a:lnTo>
                <a:lnTo>
                  <a:pt x="546" y="232"/>
                </a:lnTo>
                <a:lnTo>
                  <a:pt x="544" y="230"/>
                </a:lnTo>
                <a:lnTo>
                  <a:pt x="540" y="230"/>
                </a:lnTo>
                <a:lnTo>
                  <a:pt x="540" y="224"/>
                </a:lnTo>
                <a:lnTo>
                  <a:pt x="544" y="218"/>
                </a:lnTo>
                <a:lnTo>
                  <a:pt x="548" y="208"/>
                </a:lnTo>
                <a:lnTo>
                  <a:pt x="552" y="198"/>
                </a:lnTo>
                <a:lnTo>
                  <a:pt x="552" y="190"/>
                </a:lnTo>
                <a:lnTo>
                  <a:pt x="556" y="182"/>
                </a:lnTo>
                <a:lnTo>
                  <a:pt x="558" y="176"/>
                </a:lnTo>
                <a:lnTo>
                  <a:pt x="558" y="166"/>
                </a:lnTo>
                <a:lnTo>
                  <a:pt x="556" y="152"/>
                </a:lnTo>
                <a:lnTo>
                  <a:pt x="556" y="118"/>
                </a:lnTo>
                <a:lnTo>
                  <a:pt x="554" y="112"/>
                </a:lnTo>
                <a:lnTo>
                  <a:pt x="556" y="94"/>
                </a:lnTo>
                <a:lnTo>
                  <a:pt x="554" y="80"/>
                </a:lnTo>
                <a:lnTo>
                  <a:pt x="550" y="72"/>
                </a:lnTo>
                <a:lnTo>
                  <a:pt x="548" y="66"/>
                </a:lnTo>
                <a:lnTo>
                  <a:pt x="540" y="56"/>
                </a:lnTo>
                <a:lnTo>
                  <a:pt x="534" y="50"/>
                </a:lnTo>
                <a:lnTo>
                  <a:pt x="528" y="46"/>
                </a:lnTo>
                <a:lnTo>
                  <a:pt x="520" y="38"/>
                </a:lnTo>
                <a:lnTo>
                  <a:pt x="518" y="34"/>
                </a:lnTo>
                <a:lnTo>
                  <a:pt x="506" y="22"/>
                </a:lnTo>
                <a:lnTo>
                  <a:pt x="502" y="20"/>
                </a:lnTo>
                <a:lnTo>
                  <a:pt x="496" y="18"/>
                </a:lnTo>
                <a:lnTo>
                  <a:pt x="488" y="18"/>
                </a:lnTo>
                <a:lnTo>
                  <a:pt x="476" y="18"/>
                </a:lnTo>
                <a:lnTo>
                  <a:pt x="472" y="14"/>
                </a:lnTo>
                <a:lnTo>
                  <a:pt x="466" y="12"/>
                </a:lnTo>
                <a:lnTo>
                  <a:pt x="458" y="10"/>
                </a:lnTo>
                <a:lnTo>
                  <a:pt x="438" y="12"/>
                </a:lnTo>
                <a:lnTo>
                  <a:pt x="434" y="8"/>
                </a:lnTo>
                <a:lnTo>
                  <a:pt x="430" y="8"/>
                </a:lnTo>
                <a:lnTo>
                  <a:pt x="426" y="6"/>
                </a:lnTo>
                <a:lnTo>
                  <a:pt x="418" y="8"/>
                </a:lnTo>
                <a:lnTo>
                  <a:pt x="408" y="4"/>
                </a:lnTo>
                <a:lnTo>
                  <a:pt x="398" y="0"/>
                </a:lnTo>
                <a:lnTo>
                  <a:pt x="388" y="0"/>
                </a:lnTo>
                <a:lnTo>
                  <a:pt x="3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4280" name="Freeform 35"/>
          <p:cNvSpPr>
            <a:spLocks noEditPoints="1"/>
          </p:cNvSpPr>
          <p:nvPr/>
        </p:nvSpPr>
        <p:spPr bwMode="auto">
          <a:xfrm flipH="1">
            <a:off x="522288" y="1801813"/>
            <a:ext cx="134937" cy="419100"/>
          </a:xfrm>
          <a:custGeom>
            <a:avLst/>
            <a:gdLst>
              <a:gd name="T0" fmla="*/ 0 w 1040"/>
              <a:gd name="T1" fmla="*/ 0 h 3210"/>
              <a:gd name="T2" fmla="*/ 0 w 1040"/>
              <a:gd name="T3" fmla="*/ 0 h 3210"/>
              <a:gd name="T4" fmla="*/ 0 w 1040"/>
              <a:gd name="T5" fmla="*/ 0 h 3210"/>
              <a:gd name="T6" fmla="*/ 0 w 1040"/>
              <a:gd name="T7" fmla="*/ 0 h 3210"/>
              <a:gd name="T8" fmla="*/ 0 w 1040"/>
              <a:gd name="T9" fmla="*/ 0 h 3210"/>
              <a:gd name="T10" fmla="*/ 0 w 1040"/>
              <a:gd name="T11" fmla="*/ 0 h 3210"/>
              <a:gd name="T12" fmla="*/ 0 w 1040"/>
              <a:gd name="T13" fmla="*/ 0 h 3210"/>
              <a:gd name="T14" fmla="*/ 0 w 1040"/>
              <a:gd name="T15" fmla="*/ 0 h 3210"/>
              <a:gd name="T16" fmla="*/ 0 w 1040"/>
              <a:gd name="T17" fmla="*/ 0 h 3210"/>
              <a:gd name="T18" fmla="*/ 0 w 1040"/>
              <a:gd name="T19" fmla="*/ 0 h 3210"/>
              <a:gd name="T20" fmla="*/ 0 w 1040"/>
              <a:gd name="T21" fmla="*/ 0 h 3210"/>
              <a:gd name="T22" fmla="*/ 0 w 1040"/>
              <a:gd name="T23" fmla="*/ 0 h 3210"/>
              <a:gd name="T24" fmla="*/ 0 w 1040"/>
              <a:gd name="T25" fmla="*/ 0 h 3210"/>
              <a:gd name="T26" fmla="*/ 0 w 1040"/>
              <a:gd name="T27" fmla="*/ 0 h 3210"/>
              <a:gd name="T28" fmla="*/ 0 w 1040"/>
              <a:gd name="T29" fmla="*/ 0 h 3210"/>
              <a:gd name="T30" fmla="*/ 0 w 1040"/>
              <a:gd name="T31" fmla="*/ 0 h 3210"/>
              <a:gd name="T32" fmla="*/ 0 w 1040"/>
              <a:gd name="T33" fmla="*/ 0 h 3210"/>
              <a:gd name="T34" fmla="*/ 0 w 1040"/>
              <a:gd name="T35" fmla="*/ 0 h 3210"/>
              <a:gd name="T36" fmla="*/ 0 w 1040"/>
              <a:gd name="T37" fmla="*/ 0 h 3210"/>
              <a:gd name="T38" fmla="*/ 0 w 1040"/>
              <a:gd name="T39" fmla="*/ 0 h 3210"/>
              <a:gd name="T40" fmla="*/ 0 w 1040"/>
              <a:gd name="T41" fmla="*/ 0 h 3210"/>
              <a:gd name="T42" fmla="*/ 0 w 1040"/>
              <a:gd name="T43" fmla="*/ 0 h 3210"/>
              <a:gd name="T44" fmla="*/ 0 w 1040"/>
              <a:gd name="T45" fmla="*/ 0 h 3210"/>
              <a:gd name="T46" fmla="*/ 0 w 1040"/>
              <a:gd name="T47" fmla="*/ 0 h 3210"/>
              <a:gd name="T48" fmla="*/ 0 w 1040"/>
              <a:gd name="T49" fmla="*/ 0 h 3210"/>
              <a:gd name="T50" fmla="*/ 0 w 1040"/>
              <a:gd name="T51" fmla="*/ 0 h 3210"/>
              <a:gd name="T52" fmla="*/ 0 w 1040"/>
              <a:gd name="T53" fmla="*/ 0 h 3210"/>
              <a:gd name="T54" fmla="*/ 0 w 1040"/>
              <a:gd name="T55" fmla="*/ 0 h 3210"/>
              <a:gd name="T56" fmla="*/ 0 w 1040"/>
              <a:gd name="T57" fmla="*/ 0 h 3210"/>
              <a:gd name="T58" fmla="*/ 0 w 1040"/>
              <a:gd name="T59" fmla="*/ 0 h 3210"/>
              <a:gd name="T60" fmla="*/ 0 w 1040"/>
              <a:gd name="T61" fmla="*/ 0 h 3210"/>
              <a:gd name="T62" fmla="*/ 0 w 1040"/>
              <a:gd name="T63" fmla="*/ 0 h 3210"/>
              <a:gd name="T64" fmla="*/ 0 w 1040"/>
              <a:gd name="T65" fmla="*/ 0 h 3210"/>
              <a:gd name="T66" fmla="*/ 0 w 1040"/>
              <a:gd name="T67" fmla="*/ 0 h 3210"/>
              <a:gd name="T68" fmla="*/ 0 w 1040"/>
              <a:gd name="T69" fmla="*/ 0 h 3210"/>
              <a:gd name="T70" fmla="*/ 0 w 1040"/>
              <a:gd name="T71" fmla="*/ 0 h 3210"/>
              <a:gd name="T72" fmla="*/ 0 w 1040"/>
              <a:gd name="T73" fmla="*/ 0 h 3210"/>
              <a:gd name="T74" fmla="*/ 0 w 1040"/>
              <a:gd name="T75" fmla="*/ 0 h 3210"/>
              <a:gd name="T76" fmla="*/ 0 w 1040"/>
              <a:gd name="T77" fmla="*/ 0 h 3210"/>
              <a:gd name="T78" fmla="*/ 0 w 1040"/>
              <a:gd name="T79" fmla="*/ 0 h 3210"/>
              <a:gd name="T80" fmla="*/ 0 w 1040"/>
              <a:gd name="T81" fmla="*/ 0 h 3210"/>
              <a:gd name="T82" fmla="*/ 0 w 1040"/>
              <a:gd name="T83" fmla="*/ 0 h 3210"/>
              <a:gd name="T84" fmla="*/ 0 w 1040"/>
              <a:gd name="T85" fmla="*/ 0 h 3210"/>
              <a:gd name="T86" fmla="*/ 0 w 1040"/>
              <a:gd name="T87" fmla="*/ 0 h 3210"/>
              <a:gd name="T88" fmla="*/ 0 w 1040"/>
              <a:gd name="T89" fmla="*/ 0 h 3210"/>
              <a:gd name="T90" fmla="*/ 0 w 1040"/>
              <a:gd name="T91" fmla="*/ 0 h 3210"/>
              <a:gd name="T92" fmla="*/ 0 w 1040"/>
              <a:gd name="T93" fmla="*/ 0 h 3210"/>
              <a:gd name="T94" fmla="*/ 0 w 1040"/>
              <a:gd name="T95" fmla="*/ 0 h 3210"/>
              <a:gd name="T96" fmla="*/ 0 w 1040"/>
              <a:gd name="T97" fmla="*/ 0 h 3210"/>
              <a:gd name="T98" fmla="*/ 0 w 1040"/>
              <a:gd name="T99" fmla="*/ 0 h 3210"/>
              <a:gd name="T100" fmla="*/ 0 w 1040"/>
              <a:gd name="T101" fmla="*/ 0 h 3210"/>
              <a:gd name="T102" fmla="*/ 0 w 1040"/>
              <a:gd name="T103" fmla="*/ 0 h 3210"/>
              <a:gd name="T104" fmla="*/ 0 w 1040"/>
              <a:gd name="T105" fmla="*/ 0 h 3210"/>
              <a:gd name="T106" fmla="*/ 0 w 1040"/>
              <a:gd name="T107" fmla="*/ 0 h 3210"/>
              <a:gd name="T108" fmla="*/ 0 w 1040"/>
              <a:gd name="T109" fmla="*/ 0 h 3210"/>
              <a:gd name="T110" fmla="*/ 0 w 1040"/>
              <a:gd name="T111" fmla="*/ 0 h 3210"/>
              <a:gd name="T112" fmla="*/ 0 w 1040"/>
              <a:gd name="T113" fmla="*/ 0 h 3210"/>
              <a:gd name="T114" fmla="*/ 0 w 1040"/>
              <a:gd name="T115" fmla="*/ 0 h 3210"/>
              <a:gd name="T116" fmla="*/ 0 w 1040"/>
              <a:gd name="T117" fmla="*/ 0 h 3210"/>
              <a:gd name="T118" fmla="*/ 0 w 1040"/>
              <a:gd name="T119" fmla="*/ 0 h 3210"/>
              <a:gd name="T120" fmla="*/ 0 w 1040"/>
              <a:gd name="T121" fmla="*/ 0 h 3210"/>
              <a:gd name="T122" fmla="*/ 0 w 1040"/>
              <a:gd name="T123" fmla="*/ 0 h 3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3210"/>
              <a:gd name="T188" fmla="*/ 1040 w 1040"/>
              <a:gd name="T189" fmla="*/ 3210 h 3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3210">
                <a:moveTo>
                  <a:pt x="608" y="406"/>
                </a:moveTo>
                <a:lnTo>
                  <a:pt x="608" y="406"/>
                </a:lnTo>
                <a:lnTo>
                  <a:pt x="606" y="418"/>
                </a:lnTo>
                <a:lnTo>
                  <a:pt x="608" y="406"/>
                </a:lnTo>
                <a:close/>
                <a:moveTo>
                  <a:pt x="500" y="0"/>
                </a:moveTo>
                <a:lnTo>
                  <a:pt x="500" y="0"/>
                </a:lnTo>
                <a:lnTo>
                  <a:pt x="472" y="6"/>
                </a:lnTo>
                <a:lnTo>
                  <a:pt x="450" y="12"/>
                </a:lnTo>
                <a:lnTo>
                  <a:pt x="432" y="22"/>
                </a:lnTo>
                <a:lnTo>
                  <a:pt x="418" y="32"/>
                </a:lnTo>
                <a:lnTo>
                  <a:pt x="408" y="42"/>
                </a:lnTo>
                <a:lnTo>
                  <a:pt x="402" y="50"/>
                </a:lnTo>
                <a:lnTo>
                  <a:pt x="396" y="58"/>
                </a:lnTo>
                <a:lnTo>
                  <a:pt x="382" y="64"/>
                </a:lnTo>
                <a:lnTo>
                  <a:pt x="372" y="72"/>
                </a:lnTo>
                <a:lnTo>
                  <a:pt x="364" y="82"/>
                </a:lnTo>
                <a:lnTo>
                  <a:pt x="360" y="90"/>
                </a:lnTo>
                <a:lnTo>
                  <a:pt x="354" y="106"/>
                </a:lnTo>
                <a:lnTo>
                  <a:pt x="352" y="114"/>
                </a:lnTo>
                <a:lnTo>
                  <a:pt x="344" y="134"/>
                </a:lnTo>
                <a:lnTo>
                  <a:pt x="340" y="148"/>
                </a:lnTo>
                <a:lnTo>
                  <a:pt x="336" y="172"/>
                </a:lnTo>
                <a:lnTo>
                  <a:pt x="330" y="210"/>
                </a:lnTo>
                <a:lnTo>
                  <a:pt x="328" y="224"/>
                </a:lnTo>
                <a:lnTo>
                  <a:pt x="332" y="240"/>
                </a:lnTo>
                <a:lnTo>
                  <a:pt x="336" y="256"/>
                </a:lnTo>
                <a:lnTo>
                  <a:pt x="342" y="268"/>
                </a:lnTo>
                <a:lnTo>
                  <a:pt x="360" y="292"/>
                </a:lnTo>
                <a:lnTo>
                  <a:pt x="370" y="314"/>
                </a:lnTo>
                <a:lnTo>
                  <a:pt x="374" y="320"/>
                </a:lnTo>
                <a:lnTo>
                  <a:pt x="378" y="322"/>
                </a:lnTo>
                <a:lnTo>
                  <a:pt x="380" y="336"/>
                </a:lnTo>
                <a:lnTo>
                  <a:pt x="386" y="348"/>
                </a:lnTo>
                <a:lnTo>
                  <a:pt x="392" y="358"/>
                </a:lnTo>
                <a:lnTo>
                  <a:pt x="400" y="364"/>
                </a:lnTo>
                <a:lnTo>
                  <a:pt x="400" y="372"/>
                </a:lnTo>
                <a:lnTo>
                  <a:pt x="400" y="370"/>
                </a:lnTo>
                <a:lnTo>
                  <a:pt x="398" y="370"/>
                </a:lnTo>
                <a:lnTo>
                  <a:pt x="396" y="370"/>
                </a:lnTo>
                <a:lnTo>
                  <a:pt x="394" y="380"/>
                </a:lnTo>
                <a:lnTo>
                  <a:pt x="388" y="382"/>
                </a:lnTo>
                <a:lnTo>
                  <a:pt x="382" y="386"/>
                </a:lnTo>
                <a:lnTo>
                  <a:pt x="368" y="408"/>
                </a:lnTo>
                <a:lnTo>
                  <a:pt x="354" y="424"/>
                </a:lnTo>
                <a:lnTo>
                  <a:pt x="342" y="436"/>
                </a:lnTo>
                <a:lnTo>
                  <a:pt x="336" y="442"/>
                </a:lnTo>
                <a:lnTo>
                  <a:pt x="332" y="448"/>
                </a:lnTo>
                <a:lnTo>
                  <a:pt x="330" y="450"/>
                </a:lnTo>
                <a:lnTo>
                  <a:pt x="318" y="450"/>
                </a:lnTo>
                <a:lnTo>
                  <a:pt x="304" y="452"/>
                </a:lnTo>
                <a:lnTo>
                  <a:pt x="288" y="458"/>
                </a:lnTo>
                <a:lnTo>
                  <a:pt x="242" y="474"/>
                </a:lnTo>
                <a:lnTo>
                  <a:pt x="216" y="484"/>
                </a:lnTo>
                <a:lnTo>
                  <a:pt x="194" y="490"/>
                </a:lnTo>
                <a:lnTo>
                  <a:pt x="140" y="498"/>
                </a:lnTo>
                <a:lnTo>
                  <a:pt x="116" y="504"/>
                </a:lnTo>
                <a:lnTo>
                  <a:pt x="102" y="508"/>
                </a:lnTo>
                <a:lnTo>
                  <a:pt x="100" y="512"/>
                </a:lnTo>
                <a:lnTo>
                  <a:pt x="94" y="518"/>
                </a:lnTo>
                <a:lnTo>
                  <a:pt x="86" y="538"/>
                </a:lnTo>
                <a:lnTo>
                  <a:pt x="76" y="556"/>
                </a:lnTo>
                <a:lnTo>
                  <a:pt x="72" y="570"/>
                </a:lnTo>
                <a:lnTo>
                  <a:pt x="60" y="604"/>
                </a:lnTo>
                <a:lnTo>
                  <a:pt x="52" y="628"/>
                </a:lnTo>
                <a:lnTo>
                  <a:pt x="48" y="638"/>
                </a:lnTo>
                <a:lnTo>
                  <a:pt x="48" y="648"/>
                </a:lnTo>
                <a:lnTo>
                  <a:pt x="40" y="714"/>
                </a:lnTo>
                <a:lnTo>
                  <a:pt x="32" y="762"/>
                </a:lnTo>
                <a:lnTo>
                  <a:pt x="22" y="792"/>
                </a:lnTo>
                <a:lnTo>
                  <a:pt x="14" y="816"/>
                </a:lnTo>
                <a:lnTo>
                  <a:pt x="10" y="838"/>
                </a:lnTo>
                <a:lnTo>
                  <a:pt x="10" y="846"/>
                </a:lnTo>
                <a:lnTo>
                  <a:pt x="12" y="854"/>
                </a:lnTo>
                <a:lnTo>
                  <a:pt x="16" y="870"/>
                </a:lnTo>
                <a:lnTo>
                  <a:pt x="20" y="888"/>
                </a:lnTo>
                <a:lnTo>
                  <a:pt x="20" y="898"/>
                </a:lnTo>
                <a:lnTo>
                  <a:pt x="18" y="912"/>
                </a:lnTo>
                <a:lnTo>
                  <a:pt x="6" y="960"/>
                </a:lnTo>
                <a:lnTo>
                  <a:pt x="2" y="992"/>
                </a:lnTo>
                <a:lnTo>
                  <a:pt x="0" y="1010"/>
                </a:lnTo>
                <a:lnTo>
                  <a:pt x="0" y="1024"/>
                </a:lnTo>
                <a:lnTo>
                  <a:pt x="2" y="1054"/>
                </a:lnTo>
                <a:lnTo>
                  <a:pt x="6" y="1082"/>
                </a:lnTo>
                <a:lnTo>
                  <a:pt x="10" y="1108"/>
                </a:lnTo>
                <a:lnTo>
                  <a:pt x="16" y="1126"/>
                </a:lnTo>
                <a:lnTo>
                  <a:pt x="56" y="1232"/>
                </a:lnTo>
                <a:lnTo>
                  <a:pt x="82" y="1300"/>
                </a:lnTo>
                <a:lnTo>
                  <a:pt x="92" y="1324"/>
                </a:lnTo>
                <a:lnTo>
                  <a:pt x="100" y="1336"/>
                </a:lnTo>
                <a:lnTo>
                  <a:pt x="110" y="1348"/>
                </a:lnTo>
                <a:lnTo>
                  <a:pt x="122" y="1356"/>
                </a:lnTo>
                <a:lnTo>
                  <a:pt x="132" y="1364"/>
                </a:lnTo>
                <a:lnTo>
                  <a:pt x="136" y="1376"/>
                </a:lnTo>
                <a:lnTo>
                  <a:pt x="140" y="1388"/>
                </a:lnTo>
                <a:lnTo>
                  <a:pt x="142" y="1406"/>
                </a:lnTo>
                <a:lnTo>
                  <a:pt x="142" y="1424"/>
                </a:lnTo>
                <a:lnTo>
                  <a:pt x="136" y="1450"/>
                </a:lnTo>
                <a:lnTo>
                  <a:pt x="122" y="1522"/>
                </a:lnTo>
                <a:lnTo>
                  <a:pt x="100" y="1620"/>
                </a:lnTo>
                <a:lnTo>
                  <a:pt x="98" y="1626"/>
                </a:lnTo>
                <a:lnTo>
                  <a:pt x="98" y="1632"/>
                </a:lnTo>
                <a:lnTo>
                  <a:pt x="102" y="1642"/>
                </a:lnTo>
                <a:lnTo>
                  <a:pt x="108" y="1650"/>
                </a:lnTo>
                <a:lnTo>
                  <a:pt x="134" y="1680"/>
                </a:lnTo>
                <a:lnTo>
                  <a:pt x="136" y="1712"/>
                </a:lnTo>
                <a:lnTo>
                  <a:pt x="150" y="1716"/>
                </a:lnTo>
                <a:lnTo>
                  <a:pt x="182" y="1720"/>
                </a:lnTo>
                <a:lnTo>
                  <a:pt x="200" y="1720"/>
                </a:lnTo>
                <a:lnTo>
                  <a:pt x="214" y="1720"/>
                </a:lnTo>
                <a:lnTo>
                  <a:pt x="230" y="1718"/>
                </a:lnTo>
                <a:lnTo>
                  <a:pt x="238" y="1814"/>
                </a:lnTo>
                <a:lnTo>
                  <a:pt x="248" y="1890"/>
                </a:lnTo>
                <a:lnTo>
                  <a:pt x="252" y="1922"/>
                </a:lnTo>
                <a:lnTo>
                  <a:pt x="256" y="1948"/>
                </a:lnTo>
                <a:lnTo>
                  <a:pt x="260" y="1974"/>
                </a:lnTo>
                <a:lnTo>
                  <a:pt x="262" y="2014"/>
                </a:lnTo>
                <a:lnTo>
                  <a:pt x="262" y="2106"/>
                </a:lnTo>
                <a:lnTo>
                  <a:pt x="260" y="2192"/>
                </a:lnTo>
                <a:lnTo>
                  <a:pt x="258" y="2220"/>
                </a:lnTo>
                <a:lnTo>
                  <a:pt x="256" y="2232"/>
                </a:lnTo>
                <a:lnTo>
                  <a:pt x="250" y="2248"/>
                </a:lnTo>
                <a:lnTo>
                  <a:pt x="242" y="2284"/>
                </a:lnTo>
                <a:lnTo>
                  <a:pt x="234" y="2330"/>
                </a:lnTo>
                <a:lnTo>
                  <a:pt x="228" y="2378"/>
                </a:lnTo>
                <a:lnTo>
                  <a:pt x="228" y="2452"/>
                </a:lnTo>
                <a:lnTo>
                  <a:pt x="230" y="2554"/>
                </a:lnTo>
                <a:lnTo>
                  <a:pt x="232" y="2702"/>
                </a:lnTo>
                <a:lnTo>
                  <a:pt x="232" y="2714"/>
                </a:lnTo>
                <a:lnTo>
                  <a:pt x="234" y="2732"/>
                </a:lnTo>
                <a:lnTo>
                  <a:pt x="242" y="2772"/>
                </a:lnTo>
                <a:lnTo>
                  <a:pt x="252" y="2822"/>
                </a:lnTo>
                <a:lnTo>
                  <a:pt x="242" y="2894"/>
                </a:lnTo>
                <a:lnTo>
                  <a:pt x="236" y="2950"/>
                </a:lnTo>
                <a:lnTo>
                  <a:pt x="232" y="2990"/>
                </a:lnTo>
                <a:lnTo>
                  <a:pt x="234" y="3010"/>
                </a:lnTo>
                <a:lnTo>
                  <a:pt x="238" y="3022"/>
                </a:lnTo>
                <a:lnTo>
                  <a:pt x="242" y="3028"/>
                </a:lnTo>
                <a:lnTo>
                  <a:pt x="246" y="3034"/>
                </a:lnTo>
                <a:lnTo>
                  <a:pt x="248" y="3042"/>
                </a:lnTo>
                <a:lnTo>
                  <a:pt x="248" y="3046"/>
                </a:lnTo>
                <a:lnTo>
                  <a:pt x="248" y="3052"/>
                </a:lnTo>
                <a:lnTo>
                  <a:pt x="248" y="3054"/>
                </a:lnTo>
                <a:lnTo>
                  <a:pt x="250" y="3060"/>
                </a:lnTo>
                <a:lnTo>
                  <a:pt x="252" y="3060"/>
                </a:lnTo>
                <a:lnTo>
                  <a:pt x="248" y="3072"/>
                </a:lnTo>
                <a:lnTo>
                  <a:pt x="246" y="3082"/>
                </a:lnTo>
                <a:lnTo>
                  <a:pt x="244" y="3090"/>
                </a:lnTo>
                <a:lnTo>
                  <a:pt x="246" y="3104"/>
                </a:lnTo>
                <a:lnTo>
                  <a:pt x="248" y="3110"/>
                </a:lnTo>
                <a:lnTo>
                  <a:pt x="246" y="3114"/>
                </a:lnTo>
                <a:lnTo>
                  <a:pt x="244" y="3118"/>
                </a:lnTo>
                <a:lnTo>
                  <a:pt x="242" y="3122"/>
                </a:lnTo>
                <a:lnTo>
                  <a:pt x="242" y="3156"/>
                </a:lnTo>
                <a:lnTo>
                  <a:pt x="260" y="3172"/>
                </a:lnTo>
                <a:lnTo>
                  <a:pt x="270" y="3172"/>
                </a:lnTo>
                <a:lnTo>
                  <a:pt x="270" y="3174"/>
                </a:lnTo>
                <a:lnTo>
                  <a:pt x="274" y="3182"/>
                </a:lnTo>
                <a:lnTo>
                  <a:pt x="276" y="3188"/>
                </a:lnTo>
                <a:lnTo>
                  <a:pt x="280" y="3192"/>
                </a:lnTo>
                <a:lnTo>
                  <a:pt x="284" y="3196"/>
                </a:lnTo>
                <a:lnTo>
                  <a:pt x="292" y="3200"/>
                </a:lnTo>
                <a:lnTo>
                  <a:pt x="308" y="3204"/>
                </a:lnTo>
                <a:lnTo>
                  <a:pt x="334" y="3206"/>
                </a:lnTo>
                <a:lnTo>
                  <a:pt x="384" y="3210"/>
                </a:lnTo>
                <a:lnTo>
                  <a:pt x="446" y="3208"/>
                </a:lnTo>
                <a:lnTo>
                  <a:pt x="494" y="3206"/>
                </a:lnTo>
                <a:lnTo>
                  <a:pt x="500" y="3204"/>
                </a:lnTo>
                <a:lnTo>
                  <a:pt x="500" y="3200"/>
                </a:lnTo>
                <a:lnTo>
                  <a:pt x="496" y="3190"/>
                </a:lnTo>
                <a:lnTo>
                  <a:pt x="496" y="3186"/>
                </a:lnTo>
                <a:lnTo>
                  <a:pt x="492" y="3182"/>
                </a:lnTo>
                <a:lnTo>
                  <a:pt x="488" y="3176"/>
                </a:lnTo>
                <a:lnTo>
                  <a:pt x="488" y="3168"/>
                </a:lnTo>
                <a:lnTo>
                  <a:pt x="488" y="3158"/>
                </a:lnTo>
                <a:lnTo>
                  <a:pt x="484" y="3148"/>
                </a:lnTo>
                <a:lnTo>
                  <a:pt x="474" y="3126"/>
                </a:lnTo>
                <a:lnTo>
                  <a:pt x="508" y="3118"/>
                </a:lnTo>
                <a:lnTo>
                  <a:pt x="508" y="3112"/>
                </a:lnTo>
                <a:lnTo>
                  <a:pt x="536" y="3122"/>
                </a:lnTo>
                <a:lnTo>
                  <a:pt x="560" y="3132"/>
                </a:lnTo>
                <a:lnTo>
                  <a:pt x="586" y="3138"/>
                </a:lnTo>
                <a:lnTo>
                  <a:pt x="616" y="3140"/>
                </a:lnTo>
                <a:lnTo>
                  <a:pt x="652" y="3140"/>
                </a:lnTo>
                <a:lnTo>
                  <a:pt x="692" y="3140"/>
                </a:lnTo>
                <a:lnTo>
                  <a:pt x="726" y="3136"/>
                </a:lnTo>
                <a:lnTo>
                  <a:pt x="750" y="3132"/>
                </a:lnTo>
                <a:lnTo>
                  <a:pt x="768" y="3128"/>
                </a:lnTo>
                <a:lnTo>
                  <a:pt x="776" y="3126"/>
                </a:lnTo>
                <a:lnTo>
                  <a:pt x="782" y="3122"/>
                </a:lnTo>
                <a:lnTo>
                  <a:pt x="782" y="3120"/>
                </a:lnTo>
                <a:lnTo>
                  <a:pt x="782" y="3116"/>
                </a:lnTo>
                <a:lnTo>
                  <a:pt x="782" y="3112"/>
                </a:lnTo>
                <a:lnTo>
                  <a:pt x="780" y="3110"/>
                </a:lnTo>
                <a:lnTo>
                  <a:pt x="776" y="3110"/>
                </a:lnTo>
                <a:lnTo>
                  <a:pt x="772" y="3108"/>
                </a:lnTo>
                <a:lnTo>
                  <a:pt x="774" y="3100"/>
                </a:lnTo>
                <a:lnTo>
                  <a:pt x="774" y="3094"/>
                </a:lnTo>
                <a:lnTo>
                  <a:pt x="770" y="3088"/>
                </a:lnTo>
                <a:lnTo>
                  <a:pt x="754" y="3076"/>
                </a:lnTo>
                <a:lnTo>
                  <a:pt x="744" y="3072"/>
                </a:lnTo>
                <a:lnTo>
                  <a:pt x="734" y="3068"/>
                </a:lnTo>
                <a:lnTo>
                  <a:pt x="672" y="3052"/>
                </a:lnTo>
                <a:lnTo>
                  <a:pt x="662" y="3048"/>
                </a:lnTo>
                <a:lnTo>
                  <a:pt x="648" y="3040"/>
                </a:lnTo>
                <a:lnTo>
                  <a:pt x="628" y="3028"/>
                </a:lnTo>
                <a:lnTo>
                  <a:pt x="630" y="3024"/>
                </a:lnTo>
                <a:lnTo>
                  <a:pt x="630" y="3022"/>
                </a:lnTo>
                <a:lnTo>
                  <a:pt x="628" y="3020"/>
                </a:lnTo>
                <a:lnTo>
                  <a:pt x="618" y="3014"/>
                </a:lnTo>
                <a:lnTo>
                  <a:pt x="612" y="3004"/>
                </a:lnTo>
                <a:lnTo>
                  <a:pt x="614" y="3002"/>
                </a:lnTo>
                <a:lnTo>
                  <a:pt x="612" y="2998"/>
                </a:lnTo>
                <a:lnTo>
                  <a:pt x="608" y="2994"/>
                </a:lnTo>
                <a:lnTo>
                  <a:pt x="606" y="2992"/>
                </a:lnTo>
                <a:lnTo>
                  <a:pt x="600" y="2986"/>
                </a:lnTo>
                <a:lnTo>
                  <a:pt x="594" y="2980"/>
                </a:lnTo>
                <a:lnTo>
                  <a:pt x="596" y="2978"/>
                </a:lnTo>
                <a:lnTo>
                  <a:pt x="596" y="2976"/>
                </a:lnTo>
                <a:lnTo>
                  <a:pt x="596" y="2972"/>
                </a:lnTo>
                <a:lnTo>
                  <a:pt x="560" y="2904"/>
                </a:lnTo>
                <a:lnTo>
                  <a:pt x="558" y="2898"/>
                </a:lnTo>
                <a:lnTo>
                  <a:pt x="558" y="2890"/>
                </a:lnTo>
                <a:lnTo>
                  <a:pt x="560" y="2880"/>
                </a:lnTo>
                <a:lnTo>
                  <a:pt x="574" y="2872"/>
                </a:lnTo>
                <a:lnTo>
                  <a:pt x="584" y="2864"/>
                </a:lnTo>
                <a:lnTo>
                  <a:pt x="586" y="2860"/>
                </a:lnTo>
                <a:lnTo>
                  <a:pt x="588" y="2856"/>
                </a:lnTo>
                <a:lnTo>
                  <a:pt x="590" y="2842"/>
                </a:lnTo>
                <a:lnTo>
                  <a:pt x="590" y="2822"/>
                </a:lnTo>
                <a:lnTo>
                  <a:pt x="590" y="2802"/>
                </a:lnTo>
                <a:lnTo>
                  <a:pt x="592" y="2786"/>
                </a:lnTo>
                <a:lnTo>
                  <a:pt x="604" y="2738"/>
                </a:lnTo>
                <a:lnTo>
                  <a:pt x="614" y="2708"/>
                </a:lnTo>
                <a:lnTo>
                  <a:pt x="620" y="2688"/>
                </a:lnTo>
                <a:lnTo>
                  <a:pt x="626" y="2666"/>
                </a:lnTo>
                <a:lnTo>
                  <a:pt x="634" y="2632"/>
                </a:lnTo>
                <a:lnTo>
                  <a:pt x="642" y="2596"/>
                </a:lnTo>
                <a:lnTo>
                  <a:pt x="650" y="2568"/>
                </a:lnTo>
                <a:lnTo>
                  <a:pt x="662" y="2524"/>
                </a:lnTo>
                <a:lnTo>
                  <a:pt x="680" y="2446"/>
                </a:lnTo>
                <a:lnTo>
                  <a:pt x="702" y="2354"/>
                </a:lnTo>
                <a:lnTo>
                  <a:pt x="720" y="2268"/>
                </a:lnTo>
                <a:lnTo>
                  <a:pt x="732" y="2176"/>
                </a:lnTo>
                <a:lnTo>
                  <a:pt x="746" y="2068"/>
                </a:lnTo>
                <a:lnTo>
                  <a:pt x="762" y="1912"/>
                </a:lnTo>
                <a:lnTo>
                  <a:pt x="778" y="1732"/>
                </a:lnTo>
                <a:lnTo>
                  <a:pt x="806" y="1732"/>
                </a:lnTo>
                <a:lnTo>
                  <a:pt x="826" y="1730"/>
                </a:lnTo>
                <a:lnTo>
                  <a:pt x="832" y="1730"/>
                </a:lnTo>
                <a:lnTo>
                  <a:pt x="834" y="1728"/>
                </a:lnTo>
                <a:lnTo>
                  <a:pt x="832" y="1640"/>
                </a:lnTo>
                <a:lnTo>
                  <a:pt x="832" y="1546"/>
                </a:lnTo>
                <a:lnTo>
                  <a:pt x="828" y="1470"/>
                </a:lnTo>
                <a:lnTo>
                  <a:pt x="846" y="1520"/>
                </a:lnTo>
                <a:lnTo>
                  <a:pt x="860" y="1558"/>
                </a:lnTo>
                <a:lnTo>
                  <a:pt x="870" y="1580"/>
                </a:lnTo>
                <a:lnTo>
                  <a:pt x="876" y="1588"/>
                </a:lnTo>
                <a:lnTo>
                  <a:pt x="886" y="1596"/>
                </a:lnTo>
                <a:lnTo>
                  <a:pt x="900" y="1602"/>
                </a:lnTo>
                <a:lnTo>
                  <a:pt x="918" y="1606"/>
                </a:lnTo>
                <a:lnTo>
                  <a:pt x="922" y="1610"/>
                </a:lnTo>
                <a:lnTo>
                  <a:pt x="930" y="1644"/>
                </a:lnTo>
                <a:lnTo>
                  <a:pt x="938" y="1658"/>
                </a:lnTo>
                <a:lnTo>
                  <a:pt x="944" y="1668"/>
                </a:lnTo>
                <a:lnTo>
                  <a:pt x="932" y="1668"/>
                </a:lnTo>
                <a:lnTo>
                  <a:pt x="922" y="1670"/>
                </a:lnTo>
                <a:lnTo>
                  <a:pt x="916" y="1672"/>
                </a:lnTo>
                <a:lnTo>
                  <a:pt x="910" y="1678"/>
                </a:lnTo>
                <a:lnTo>
                  <a:pt x="906" y="1688"/>
                </a:lnTo>
                <a:lnTo>
                  <a:pt x="908" y="1690"/>
                </a:lnTo>
                <a:lnTo>
                  <a:pt x="912" y="1694"/>
                </a:lnTo>
                <a:lnTo>
                  <a:pt x="916" y="1694"/>
                </a:lnTo>
                <a:lnTo>
                  <a:pt x="916" y="1698"/>
                </a:lnTo>
                <a:lnTo>
                  <a:pt x="916" y="1702"/>
                </a:lnTo>
                <a:lnTo>
                  <a:pt x="918" y="1706"/>
                </a:lnTo>
                <a:lnTo>
                  <a:pt x="922" y="1708"/>
                </a:lnTo>
                <a:lnTo>
                  <a:pt x="928" y="1708"/>
                </a:lnTo>
                <a:lnTo>
                  <a:pt x="936" y="1706"/>
                </a:lnTo>
                <a:lnTo>
                  <a:pt x="948" y="1706"/>
                </a:lnTo>
                <a:lnTo>
                  <a:pt x="970" y="1702"/>
                </a:lnTo>
                <a:lnTo>
                  <a:pt x="982" y="1694"/>
                </a:lnTo>
                <a:lnTo>
                  <a:pt x="992" y="1690"/>
                </a:lnTo>
                <a:lnTo>
                  <a:pt x="988" y="1700"/>
                </a:lnTo>
                <a:lnTo>
                  <a:pt x="986" y="1710"/>
                </a:lnTo>
                <a:lnTo>
                  <a:pt x="986" y="1716"/>
                </a:lnTo>
                <a:lnTo>
                  <a:pt x="990" y="1720"/>
                </a:lnTo>
                <a:lnTo>
                  <a:pt x="996" y="1720"/>
                </a:lnTo>
                <a:lnTo>
                  <a:pt x="1002" y="1720"/>
                </a:lnTo>
                <a:lnTo>
                  <a:pt x="1008" y="1716"/>
                </a:lnTo>
                <a:lnTo>
                  <a:pt x="1016" y="1704"/>
                </a:lnTo>
                <a:lnTo>
                  <a:pt x="1022" y="1692"/>
                </a:lnTo>
                <a:lnTo>
                  <a:pt x="1028" y="1670"/>
                </a:lnTo>
                <a:lnTo>
                  <a:pt x="1034" y="1654"/>
                </a:lnTo>
                <a:lnTo>
                  <a:pt x="1038" y="1642"/>
                </a:lnTo>
                <a:lnTo>
                  <a:pt x="1040" y="1638"/>
                </a:lnTo>
                <a:lnTo>
                  <a:pt x="1040" y="1634"/>
                </a:lnTo>
                <a:lnTo>
                  <a:pt x="1038" y="1624"/>
                </a:lnTo>
                <a:lnTo>
                  <a:pt x="1034" y="1612"/>
                </a:lnTo>
                <a:lnTo>
                  <a:pt x="1036" y="1598"/>
                </a:lnTo>
                <a:lnTo>
                  <a:pt x="1036" y="1586"/>
                </a:lnTo>
                <a:lnTo>
                  <a:pt x="1034" y="1578"/>
                </a:lnTo>
                <a:lnTo>
                  <a:pt x="1010" y="1550"/>
                </a:lnTo>
                <a:lnTo>
                  <a:pt x="1002" y="1478"/>
                </a:lnTo>
                <a:lnTo>
                  <a:pt x="996" y="1426"/>
                </a:lnTo>
                <a:lnTo>
                  <a:pt x="990" y="1386"/>
                </a:lnTo>
                <a:lnTo>
                  <a:pt x="968" y="1278"/>
                </a:lnTo>
                <a:lnTo>
                  <a:pt x="956" y="1210"/>
                </a:lnTo>
                <a:lnTo>
                  <a:pt x="948" y="1158"/>
                </a:lnTo>
                <a:lnTo>
                  <a:pt x="946" y="1136"/>
                </a:lnTo>
                <a:lnTo>
                  <a:pt x="942" y="1114"/>
                </a:lnTo>
                <a:lnTo>
                  <a:pt x="930" y="1068"/>
                </a:lnTo>
                <a:lnTo>
                  <a:pt x="920" y="1028"/>
                </a:lnTo>
                <a:lnTo>
                  <a:pt x="916" y="1012"/>
                </a:lnTo>
                <a:lnTo>
                  <a:pt x="916" y="1000"/>
                </a:lnTo>
                <a:lnTo>
                  <a:pt x="910" y="960"/>
                </a:lnTo>
                <a:lnTo>
                  <a:pt x="902" y="896"/>
                </a:lnTo>
                <a:lnTo>
                  <a:pt x="886" y="772"/>
                </a:lnTo>
                <a:lnTo>
                  <a:pt x="872" y="666"/>
                </a:lnTo>
                <a:lnTo>
                  <a:pt x="862" y="614"/>
                </a:lnTo>
                <a:lnTo>
                  <a:pt x="858" y="592"/>
                </a:lnTo>
                <a:lnTo>
                  <a:pt x="854" y="578"/>
                </a:lnTo>
                <a:lnTo>
                  <a:pt x="850" y="570"/>
                </a:lnTo>
                <a:lnTo>
                  <a:pt x="846" y="562"/>
                </a:lnTo>
                <a:lnTo>
                  <a:pt x="840" y="556"/>
                </a:lnTo>
                <a:lnTo>
                  <a:pt x="834" y="552"/>
                </a:lnTo>
                <a:lnTo>
                  <a:pt x="826" y="548"/>
                </a:lnTo>
                <a:lnTo>
                  <a:pt x="822" y="546"/>
                </a:lnTo>
                <a:lnTo>
                  <a:pt x="782" y="528"/>
                </a:lnTo>
                <a:lnTo>
                  <a:pt x="730" y="504"/>
                </a:lnTo>
                <a:lnTo>
                  <a:pt x="650" y="466"/>
                </a:lnTo>
                <a:lnTo>
                  <a:pt x="622" y="438"/>
                </a:lnTo>
                <a:lnTo>
                  <a:pt x="620" y="424"/>
                </a:lnTo>
                <a:lnTo>
                  <a:pt x="616" y="412"/>
                </a:lnTo>
                <a:lnTo>
                  <a:pt x="612" y="408"/>
                </a:lnTo>
                <a:lnTo>
                  <a:pt x="608" y="404"/>
                </a:lnTo>
                <a:lnTo>
                  <a:pt x="610" y="396"/>
                </a:lnTo>
                <a:lnTo>
                  <a:pt x="612" y="360"/>
                </a:lnTo>
                <a:lnTo>
                  <a:pt x="618" y="356"/>
                </a:lnTo>
                <a:lnTo>
                  <a:pt x="626" y="346"/>
                </a:lnTo>
                <a:lnTo>
                  <a:pt x="632" y="322"/>
                </a:lnTo>
                <a:lnTo>
                  <a:pt x="636" y="308"/>
                </a:lnTo>
                <a:lnTo>
                  <a:pt x="648" y="302"/>
                </a:lnTo>
                <a:lnTo>
                  <a:pt x="650" y="298"/>
                </a:lnTo>
                <a:lnTo>
                  <a:pt x="654" y="288"/>
                </a:lnTo>
                <a:lnTo>
                  <a:pt x="656" y="276"/>
                </a:lnTo>
                <a:lnTo>
                  <a:pt x="660" y="266"/>
                </a:lnTo>
                <a:lnTo>
                  <a:pt x="670" y="238"/>
                </a:lnTo>
                <a:lnTo>
                  <a:pt x="674" y="224"/>
                </a:lnTo>
                <a:lnTo>
                  <a:pt x="672" y="218"/>
                </a:lnTo>
                <a:lnTo>
                  <a:pt x="670" y="212"/>
                </a:lnTo>
                <a:lnTo>
                  <a:pt x="666" y="208"/>
                </a:lnTo>
                <a:lnTo>
                  <a:pt x="666" y="194"/>
                </a:lnTo>
                <a:lnTo>
                  <a:pt x="664" y="186"/>
                </a:lnTo>
                <a:lnTo>
                  <a:pt x="660" y="178"/>
                </a:lnTo>
                <a:lnTo>
                  <a:pt x="654" y="168"/>
                </a:lnTo>
                <a:lnTo>
                  <a:pt x="654" y="144"/>
                </a:lnTo>
                <a:lnTo>
                  <a:pt x="652" y="118"/>
                </a:lnTo>
                <a:lnTo>
                  <a:pt x="652" y="110"/>
                </a:lnTo>
                <a:lnTo>
                  <a:pt x="650" y="96"/>
                </a:lnTo>
                <a:lnTo>
                  <a:pt x="646" y="88"/>
                </a:lnTo>
                <a:lnTo>
                  <a:pt x="642" y="76"/>
                </a:lnTo>
                <a:lnTo>
                  <a:pt x="636" y="64"/>
                </a:lnTo>
                <a:lnTo>
                  <a:pt x="626" y="52"/>
                </a:lnTo>
                <a:lnTo>
                  <a:pt x="614" y="38"/>
                </a:lnTo>
                <a:lnTo>
                  <a:pt x="602" y="30"/>
                </a:lnTo>
                <a:lnTo>
                  <a:pt x="590" y="24"/>
                </a:lnTo>
                <a:lnTo>
                  <a:pt x="578" y="22"/>
                </a:lnTo>
                <a:lnTo>
                  <a:pt x="560" y="20"/>
                </a:lnTo>
                <a:lnTo>
                  <a:pt x="552" y="20"/>
                </a:lnTo>
                <a:lnTo>
                  <a:pt x="552" y="18"/>
                </a:lnTo>
                <a:lnTo>
                  <a:pt x="544" y="10"/>
                </a:lnTo>
                <a:lnTo>
                  <a:pt x="540" y="6"/>
                </a:lnTo>
                <a:lnTo>
                  <a:pt x="532" y="4"/>
                </a:lnTo>
                <a:lnTo>
                  <a:pt x="522" y="2"/>
                </a:lnTo>
                <a:lnTo>
                  <a:pt x="510" y="0"/>
                </a:lnTo>
                <a:lnTo>
                  <a:pt x="5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 name="Rectangle 61"/>
          <p:cNvSpPr/>
          <p:nvPr/>
        </p:nvSpPr>
        <p:spPr bwMode="auto">
          <a:xfrm>
            <a:off x="922338" y="1474788"/>
            <a:ext cx="2859087" cy="4900612"/>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endParaRPr lang="en-US" sz="1800" dirty="0"/>
          </a:p>
        </p:txBody>
      </p:sp>
      <p:sp>
        <p:nvSpPr>
          <p:cNvPr id="64" name="Rectangle 63"/>
          <p:cNvSpPr/>
          <p:nvPr/>
        </p:nvSpPr>
        <p:spPr bwMode="auto">
          <a:xfrm>
            <a:off x="922338" y="1489075"/>
            <a:ext cx="2859087" cy="4892675"/>
          </a:xfrm>
          <a:prstGeom prst="rect">
            <a:avLst/>
          </a:prstGeom>
          <a:solidFill>
            <a:srgbClr val="FFFFFF">
              <a:alpha val="60000"/>
            </a:srgbClr>
          </a:solidFill>
          <a:ln w="25400" cap="flat" cmpd="sng" algn="ctr">
            <a:noFill/>
            <a:prstDash val="solid"/>
          </a:ln>
          <a:effectLst/>
        </p:spPr>
        <p:txBody>
          <a:bodyPr anchor="ctr"/>
          <a:lstStyle/>
          <a:p>
            <a:pPr algn="ctr" fontAlgn="auto">
              <a:lnSpc>
                <a:spcPct val="100000"/>
              </a:lnSpc>
              <a:spcBef>
                <a:spcPts val="0"/>
              </a:spcBef>
              <a:spcAft>
                <a:spcPts val="0"/>
              </a:spcAft>
              <a:defRPr/>
            </a:pPr>
            <a:endParaRPr lang="en-US" sz="2000" kern="0" dirty="0">
              <a:solidFill>
                <a:srgbClr val="FFFFFF"/>
              </a:solidFill>
              <a:latin typeface="Arial"/>
              <a:ea typeface="MS PGothic" pitchFamily="34" charset="-128"/>
              <a:cs typeface="+mn-cs"/>
            </a:endParaRPr>
          </a:p>
        </p:txBody>
      </p:sp>
      <p:sp>
        <p:nvSpPr>
          <p:cNvPr id="63" name="Rectangle 62"/>
          <p:cNvSpPr/>
          <p:nvPr/>
        </p:nvSpPr>
        <p:spPr bwMode="auto">
          <a:xfrm>
            <a:off x="922338" y="1050925"/>
            <a:ext cx="2859087" cy="487363"/>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r>
              <a:rPr lang="en-US" sz="1800" dirty="0"/>
              <a:t>Compute</a:t>
            </a:r>
          </a:p>
        </p:txBody>
      </p:sp>
      <p:sp>
        <p:nvSpPr>
          <p:cNvPr id="694284" name="Oval 59"/>
          <p:cNvSpPr>
            <a:spLocks noChangeArrowheads="1"/>
          </p:cNvSpPr>
          <p:nvPr/>
        </p:nvSpPr>
        <p:spPr bwMode="auto">
          <a:xfrm>
            <a:off x="2017713" y="1638300"/>
            <a:ext cx="668337" cy="668338"/>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lnSpc>
                <a:spcPct val="100000"/>
              </a:lnSpc>
            </a:pPr>
            <a:endParaRPr lang="en-US" sz="1400">
              <a:solidFill>
                <a:srgbClr val="333333"/>
              </a:solidFill>
              <a:ea typeface="MS PGothic" pitchFamily="34" charset="-128"/>
            </a:endParaRPr>
          </a:p>
        </p:txBody>
      </p:sp>
      <p:sp>
        <p:nvSpPr>
          <p:cNvPr id="694285" name="Freeform 69"/>
          <p:cNvSpPr>
            <a:spLocks noEditPoints="1"/>
          </p:cNvSpPr>
          <p:nvPr/>
        </p:nvSpPr>
        <p:spPr bwMode="auto">
          <a:xfrm>
            <a:off x="2120900" y="1746250"/>
            <a:ext cx="461963" cy="452438"/>
          </a:xfrm>
          <a:custGeom>
            <a:avLst/>
            <a:gdLst>
              <a:gd name="T0" fmla="*/ 2147483647 w 1337"/>
              <a:gd name="T1" fmla="*/ 2147483647 h 1308"/>
              <a:gd name="T2" fmla="*/ 0 w 1337"/>
              <a:gd name="T3" fmla="*/ 2147483647 h 1308"/>
              <a:gd name="T4" fmla="*/ 0 w 1337"/>
              <a:gd name="T5" fmla="*/ 2147483647 h 1308"/>
              <a:gd name="T6" fmla="*/ 0 w 1337"/>
              <a:gd name="T7" fmla="*/ 2147483647 h 1308"/>
              <a:gd name="T8" fmla="*/ 0 w 1337"/>
              <a:gd name="T9" fmla="*/ 2147483647 h 1308"/>
              <a:gd name="T10" fmla="*/ 2147483647 w 1337"/>
              <a:gd name="T11" fmla="*/ 2147483647 h 1308"/>
              <a:gd name="T12" fmla="*/ 2147483647 w 1337"/>
              <a:gd name="T13" fmla="*/ 2147483647 h 1308"/>
              <a:gd name="T14" fmla="*/ 2147483647 w 1337"/>
              <a:gd name="T15" fmla="*/ 2147483647 h 1308"/>
              <a:gd name="T16" fmla="*/ 2147483647 w 1337"/>
              <a:gd name="T17" fmla="*/ 2147483647 h 1308"/>
              <a:gd name="T18" fmla="*/ 2147483647 w 1337"/>
              <a:gd name="T19" fmla="*/ 2147483647 h 1308"/>
              <a:gd name="T20" fmla="*/ 2147483647 w 1337"/>
              <a:gd name="T21" fmla="*/ 2147483647 h 1308"/>
              <a:gd name="T22" fmla="*/ 2147483647 w 1337"/>
              <a:gd name="T23" fmla="*/ 2147483647 h 1308"/>
              <a:gd name="T24" fmla="*/ 2147483647 w 1337"/>
              <a:gd name="T25" fmla="*/ 2147483647 h 1308"/>
              <a:gd name="T26" fmla="*/ 2147483647 w 1337"/>
              <a:gd name="T27" fmla="*/ 2147483647 h 1308"/>
              <a:gd name="T28" fmla="*/ 2147483647 w 1337"/>
              <a:gd name="T29" fmla="*/ 2147483647 h 1308"/>
              <a:gd name="T30" fmla="*/ 2147483647 w 1337"/>
              <a:gd name="T31" fmla="*/ 2147483647 h 1308"/>
              <a:gd name="T32" fmla="*/ 2147483647 w 1337"/>
              <a:gd name="T33" fmla="*/ 2147483647 h 1308"/>
              <a:gd name="T34" fmla="*/ 2147483647 w 1337"/>
              <a:gd name="T35" fmla="*/ 2147483647 h 1308"/>
              <a:gd name="T36" fmla="*/ 2147483647 w 1337"/>
              <a:gd name="T37" fmla="*/ 2147483647 h 1308"/>
              <a:gd name="T38" fmla="*/ 2147483647 w 1337"/>
              <a:gd name="T39" fmla="*/ 2147483647 h 1308"/>
              <a:gd name="T40" fmla="*/ 2147483647 w 1337"/>
              <a:gd name="T41" fmla="*/ 2147483647 h 1308"/>
              <a:gd name="T42" fmla="*/ 2147483647 w 1337"/>
              <a:gd name="T43" fmla="*/ 2147483647 h 1308"/>
              <a:gd name="T44" fmla="*/ 2147483647 w 1337"/>
              <a:gd name="T45" fmla="*/ 2147483647 h 1308"/>
              <a:gd name="T46" fmla="*/ 2147483647 w 1337"/>
              <a:gd name="T47" fmla="*/ 2147483647 h 1308"/>
              <a:gd name="T48" fmla="*/ 2147483647 w 1337"/>
              <a:gd name="T49" fmla="*/ 2147483647 h 1308"/>
              <a:gd name="T50" fmla="*/ 2147483647 w 1337"/>
              <a:gd name="T51" fmla="*/ 2147483647 h 1308"/>
              <a:gd name="T52" fmla="*/ 2147483647 w 1337"/>
              <a:gd name="T53" fmla="*/ 2147483647 h 1308"/>
              <a:gd name="T54" fmla="*/ 2147483647 w 1337"/>
              <a:gd name="T55" fmla="*/ 2147483647 h 1308"/>
              <a:gd name="T56" fmla="*/ 2147483647 w 1337"/>
              <a:gd name="T57" fmla="*/ 2147483647 h 1308"/>
              <a:gd name="T58" fmla="*/ 2147483647 w 1337"/>
              <a:gd name="T59" fmla="*/ 2147483647 h 1308"/>
              <a:gd name="T60" fmla="*/ 2147483647 w 1337"/>
              <a:gd name="T61" fmla="*/ 2147483647 h 1308"/>
              <a:gd name="T62" fmla="*/ 2147483647 w 1337"/>
              <a:gd name="T63" fmla="*/ 2147483647 h 1308"/>
              <a:gd name="T64" fmla="*/ 2147483647 w 1337"/>
              <a:gd name="T65" fmla="*/ 2147483647 h 1308"/>
              <a:gd name="T66" fmla="*/ 2147483647 w 1337"/>
              <a:gd name="T67" fmla="*/ 2147483647 h 1308"/>
              <a:gd name="T68" fmla="*/ 2147483647 w 1337"/>
              <a:gd name="T69" fmla="*/ 2147483647 h 1308"/>
              <a:gd name="T70" fmla="*/ 2147483647 w 1337"/>
              <a:gd name="T71" fmla="*/ 2147483647 h 1308"/>
              <a:gd name="T72" fmla="*/ 2147483647 w 1337"/>
              <a:gd name="T73" fmla="*/ 2147483647 h 1308"/>
              <a:gd name="T74" fmla="*/ 2147483647 w 1337"/>
              <a:gd name="T75" fmla="*/ 2147483647 h 1308"/>
              <a:gd name="T76" fmla="*/ 2147483647 w 1337"/>
              <a:gd name="T77" fmla="*/ 2147483647 h 1308"/>
              <a:gd name="T78" fmla="*/ 2147483647 w 1337"/>
              <a:gd name="T79" fmla="*/ 2147483647 h 1308"/>
              <a:gd name="T80" fmla="*/ 2147483647 w 1337"/>
              <a:gd name="T81" fmla="*/ 2147483647 h 1308"/>
              <a:gd name="T82" fmla="*/ 2147483647 w 1337"/>
              <a:gd name="T83" fmla="*/ 2147483647 h 1308"/>
              <a:gd name="T84" fmla="*/ 2147483647 w 1337"/>
              <a:gd name="T85" fmla="*/ 2147483647 h 1308"/>
              <a:gd name="T86" fmla="*/ 2147483647 w 1337"/>
              <a:gd name="T87" fmla="*/ 2147483647 h 1308"/>
              <a:gd name="T88" fmla="*/ 2147483647 w 1337"/>
              <a:gd name="T89" fmla="*/ 2147483647 h 1308"/>
              <a:gd name="T90" fmla="*/ 2147483647 w 1337"/>
              <a:gd name="T91" fmla="*/ 2147483647 h 1308"/>
              <a:gd name="T92" fmla="*/ 2147483647 w 1337"/>
              <a:gd name="T93" fmla="*/ 2147483647 h 1308"/>
              <a:gd name="T94" fmla="*/ 2147483647 w 1337"/>
              <a:gd name="T95" fmla="*/ 2147483647 h 1308"/>
              <a:gd name="T96" fmla="*/ 2147483647 w 1337"/>
              <a:gd name="T97" fmla="*/ 2147483647 h 1308"/>
              <a:gd name="T98" fmla="*/ 2147483647 w 1337"/>
              <a:gd name="T99" fmla="*/ 2147483647 h 1308"/>
              <a:gd name="T100" fmla="*/ 2147483647 w 1337"/>
              <a:gd name="T101" fmla="*/ 2147483647 h 1308"/>
              <a:gd name="T102" fmla="*/ 2147483647 w 1337"/>
              <a:gd name="T103" fmla="*/ 2147483647 h 1308"/>
              <a:gd name="T104" fmla="*/ 2147483647 w 1337"/>
              <a:gd name="T105" fmla="*/ 2147483647 h 1308"/>
              <a:gd name="T106" fmla="*/ 2147483647 w 1337"/>
              <a:gd name="T107" fmla="*/ 2147483647 h 1308"/>
              <a:gd name="T108" fmla="*/ 2147483647 w 1337"/>
              <a:gd name="T109" fmla="*/ 2147483647 h 1308"/>
              <a:gd name="T110" fmla="*/ 2147483647 w 1337"/>
              <a:gd name="T111" fmla="*/ 2147483647 h 1308"/>
              <a:gd name="T112" fmla="*/ 2147483647 w 1337"/>
              <a:gd name="T113" fmla="*/ 2147483647 h 1308"/>
              <a:gd name="T114" fmla="*/ 2147483647 w 1337"/>
              <a:gd name="T115" fmla="*/ 2147483647 h 1308"/>
              <a:gd name="T116" fmla="*/ 2147483647 w 1337"/>
              <a:gd name="T117" fmla="*/ 2147483647 h 1308"/>
              <a:gd name="T118" fmla="*/ 2147483647 w 1337"/>
              <a:gd name="T119" fmla="*/ 2147483647 h 130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37"/>
              <a:gd name="T181" fmla="*/ 0 h 1308"/>
              <a:gd name="T182" fmla="*/ 1337 w 1337"/>
              <a:gd name="T183" fmla="*/ 1308 h 130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37" h="1308">
                <a:moveTo>
                  <a:pt x="668" y="1308"/>
                </a:moveTo>
                <a:lnTo>
                  <a:pt x="668" y="1308"/>
                </a:lnTo>
                <a:lnTo>
                  <a:pt x="658" y="1307"/>
                </a:lnTo>
                <a:lnTo>
                  <a:pt x="649" y="1303"/>
                </a:lnTo>
                <a:lnTo>
                  <a:pt x="648" y="1303"/>
                </a:lnTo>
                <a:lnTo>
                  <a:pt x="20" y="929"/>
                </a:lnTo>
                <a:lnTo>
                  <a:pt x="12" y="924"/>
                </a:lnTo>
                <a:lnTo>
                  <a:pt x="7" y="915"/>
                </a:lnTo>
                <a:lnTo>
                  <a:pt x="2" y="905"/>
                </a:lnTo>
                <a:lnTo>
                  <a:pt x="0" y="895"/>
                </a:lnTo>
                <a:lnTo>
                  <a:pt x="0" y="413"/>
                </a:lnTo>
                <a:lnTo>
                  <a:pt x="0" y="411"/>
                </a:lnTo>
                <a:lnTo>
                  <a:pt x="2" y="411"/>
                </a:lnTo>
                <a:lnTo>
                  <a:pt x="2" y="403"/>
                </a:lnTo>
                <a:lnTo>
                  <a:pt x="5" y="394"/>
                </a:lnTo>
                <a:lnTo>
                  <a:pt x="7" y="394"/>
                </a:lnTo>
                <a:lnTo>
                  <a:pt x="7" y="393"/>
                </a:lnTo>
                <a:lnTo>
                  <a:pt x="7" y="391"/>
                </a:lnTo>
                <a:lnTo>
                  <a:pt x="8" y="391"/>
                </a:lnTo>
                <a:lnTo>
                  <a:pt x="10" y="388"/>
                </a:lnTo>
                <a:lnTo>
                  <a:pt x="10" y="386"/>
                </a:lnTo>
                <a:lnTo>
                  <a:pt x="12" y="386"/>
                </a:lnTo>
                <a:lnTo>
                  <a:pt x="20" y="379"/>
                </a:lnTo>
                <a:lnTo>
                  <a:pt x="648" y="5"/>
                </a:lnTo>
                <a:lnTo>
                  <a:pt x="658" y="1"/>
                </a:lnTo>
                <a:lnTo>
                  <a:pt x="668" y="0"/>
                </a:lnTo>
                <a:lnTo>
                  <a:pt x="679" y="1"/>
                </a:lnTo>
                <a:lnTo>
                  <a:pt x="689" y="5"/>
                </a:lnTo>
                <a:lnTo>
                  <a:pt x="1317" y="379"/>
                </a:lnTo>
                <a:lnTo>
                  <a:pt x="1322" y="383"/>
                </a:lnTo>
                <a:lnTo>
                  <a:pt x="1327" y="388"/>
                </a:lnTo>
                <a:lnTo>
                  <a:pt x="1327" y="389"/>
                </a:lnTo>
                <a:lnTo>
                  <a:pt x="1329" y="389"/>
                </a:lnTo>
                <a:lnTo>
                  <a:pt x="1329" y="391"/>
                </a:lnTo>
                <a:lnTo>
                  <a:pt x="1330" y="391"/>
                </a:lnTo>
                <a:lnTo>
                  <a:pt x="1330" y="393"/>
                </a:lnTo>
                <a:lnTo>
                  <a:pt x="1334" y="401"/>
                </a:lnTo>
                <a:lnTo>
                  <a:pt x="1337" y="411"/>
                </a:lnTo>
                <a:lnTo>
                  <a:pt x="1337" y="413"/>
                </a:lnTo>
                <a:lnTo>
                  <a:pt x="1337" y="895"/>
                </a:lnTo>
                <a:lnTo>
                  <a:pt x="1335" y="905"/>
                </a:lnTo>
                <a:lnTo>
                  <a:pt x="1330" y="915"/>
                </a:lnTo>
                <a:lnTo>
                  <a:pt x="1325" y="924"/>
                </a:lnTo>
                <a:lnTo>
                  <a:pt x="1317" y="929"/>
                </a:lnTo>
                <a:lnTo>
                  <a:pt x="689" y="1303"/>
                </a:lnTo>
                <a:lnTo>
                  <a:pt x="688" y="1303"/>
                </a:lnTo>
                <a:lnTo>
                  <a:pt x="686" y="1305"/>
                </a:lnTo>
                <a:lnTo>
                  <a:pt x="684" y="1305"/>
                </a:lnTo>
                <a:lnTo>
                  <a:pt x="678" y="1307"/>
                </a:lnTo>
                <a:lnTo>
                  <a:pt x="669" y="1308"/>
                </a:lnTo>
                <a:lnTo>
                  <a:pt x="668" y="1308"/>
                </a:lnTo>
                <a:close/>
                <a:moveTo>
                  <a:pt x="709" y="809"/>
                </a:moveTo>
                <a:lnTo>
                  <a:pt x="709" y="1199"/>
                </a:lnTo>
                <a:lnTo>
                  <a:pt x="1255" y="872"/>
                </a:lnTo>
                <a:lnTo>
                  <a:pt x="1255" y="484"/>
                </a:lnTo>
                <a:lnTo>
                  <a:pt x="709" y="809"/>
                </a:lnTo>
                <a:close/>
                <a:moveTo>
                  <a:pt x="82" y="872"/>
                </a:moveTo>
                <a:lnTo>
                  <a:pt x="628" y="1199"/>
                </a:lnTo>
                <a:lnTo>
                  <a:pt x="628" y="809"/>
                </a:lnTo>
                <a:lnTo>
                  <a:pt x="82" y="484"/>
                </a:lnTo>
                <a:lnTo>
                  <a:pt x="82" y="872"/>
                </a:lnTo>
                <a:close/>
                <a:moveTo>
                  <a:pt x="120" y="413"/>
                </a:moveTo>
                <a:lnTo>
                  <a:pt x="668" y="741"/>
                </a:lnTo>
                <a:lnTo>
                  <a:pt x="1217" y="413"/>
                </a:lnTo>
                <a:lnTo>
                  <a:pt x="668" y="86"/>
                </a:lnTo>
                <a:lnTo>
                  <a:pt x="120" y="4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2" name="Group 32"/>
          <p:cNvGrpSpPr>
            <a:grpSpLocks/>
          </p:cNvGrpSpPr>
          <p:nvPr/>
        </p:nvGrpSpPr>
        <p:grpSpPr bwMode="auto">
          <a:xfrm>
            <a:off x="3833813" y="1840817"/>
            <a:ext cx="4957367" cy="911908"/>
            <a:chOff x="3833309" y="1737434"/>
            <a:chExt cx="5100136" cy="1015751"/>
          </a:xfrm>
        </p:grpSpPr>
        <p:sp>
          <p:nvSpPr>
            <p:cNvPr id="694287"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4288"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chemeClr val="bg1">
                <a:alpha val="27058"/>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4289" name="TextBox 24"/>
            <p:cNvSpPr txBox="1">
              <a:spLocks noChangeArrowheads="1"/>
            </p:cNvSpPr>
            <p:nvPr/>
          </p:nvSpPr>
          <p:spPr bwMode="auto">
            <a:xfrm>
              <a:off x="3874158" y="1841500"/>
              <a:ext cx="4917574"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b="1" i="1" dirty="0">
                  <a:solidFill>
                    <a:schemeClr val="bg1"/>
                  </a:solidFill>
                  <a:ea typeface="MS PGothic" pitchFamily="34" charset="-128"/>
                </a:rPr>
                <a:t>Delivers maximum CPU, memory, and IO performance, ideal for database and large VM deployment</a:t>
              </a:r>
            </a:p>
          </p:txBody>
        </p:sp>
      </p:grpSp>
      <p:pic>
        <p:nvPicPr>
          <p:cNvPr id="27" name="Picture 25" descr="4S EXB ITE.tif"/>
          <p:cNvPicPr>
            <a:picLocks noChangeAspect="1"/>
          </p:cNvPicPr>
          <p:nvPr/>
        </p:nvPicPr>
        <p:blipFill>
          <a:blip r:embed="rId3" cstate="screen"/>
          <a:srcRect/>
          <a:stretch>
            <a:fillRect/>
          </a:stretch>
        </p:blipFill>
        <p:spPr bwMode="auto">
          <a:xfrm>
            <a:off x="4916216" y="1089471"/>
            <a:ext cx="3436375" cy="457200"/>
          </a:xfrm>
          <a:prstGeom prst="rect">
            <a:avLst/>
          </a:prstGeom>
          <a:noFill/>
          <a:ln w="9525">
            <a:noFill/>
            <a:miter lim="800000"/>
            <a:headEnd/>
            <a:tailEnd/>
          </a:ln>
          <a:effectLst>
            <a:reflection blurRad="6350" stA="50000" endA="300" endPos="38500" dist="50800" dir="5400000" sy="-100000" algn="bl" rotWithShape="0"/>
          </a:effectLst>
        </p:spPr>
      </p:pic>
      <p:sp>
        <p:nvSpPr>
          <p:cNvPr id="694291" name="Rounded Rectangle 14"/>
          <p:cNvSpPr>
            <a:spLocks noChangeArrowheads="1"/>
          </p:cNvSpPr>
          <p:nvPr/>
        </p:nvSpPr>
        <p:spPr bwMode="auto">
          <a:xfrm>
            <a:off x="904875" y="2306638"/>
            <a:ext cx="2882900" cy="4056062"/>
          </a:xfrm>
          <a:prstGeom prst="roundRect">
            <a:avLst>
              <a:gd name="adj" fmla="val 6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00000"/>
              </a:lnSpc>
            </a:pPr>
            <a:r>
              <a:rPr lang="en-US" sz="1400" dirty="0">
                <a:solidFill>
                  <a:srgbClr val="333333"/>
                </a:solidFill>
                <a:ea typeface="MS PGothic" pitchFamily="34" charset="-128"/>
              </a:rPr>
              <a:t>Full Width compute node</a:t>
            </a:r>
          </a:p>
          <a:p>
            <a:pPr algn="ctr">
              <a:lnSpc>
                <a:spcPct val="100000"/>
              </a:lnSpc>
            </a:pPr>
            <a:r>
              <a:rPr lang="en-US" sz="1400" dirty="0">
                <a:solidFill>
                  <a:srgbClr val="333333"/>
                </a:solidFill>
                <a:ea typeface="MS PGothic" pitchFamily="34" charset="-128"/>
              </a:rPr>
              <a:t>◊</a:t>
            </a:r>
          </a:p>
          <a:p>
            <a:pPr algn="ctr">
              <a:lnSpc>
                <a:spcPct val="100000"/>
              </a:lnSpc>
            </a:pPr>
            <a:r>
              <a:rPr lang="en-US" sz="1400" dirty="0">
                <a:solidFill>
                  <a:srgbClr val="333333"/>
                </a:solidFill>
                <a:ea typeface="MS PGothic" pitchFamily="34" charset="-128"/>
              </a:rPr>
              <a:t>4-socket Sandy Bridge-EP</a:t>
            </a:r>
          </a:p>
          <a:p>
            <a:pPr algn="ctr">
              <a:lnSpc>
                <a:spcPct val="100000"/>
              </a:lnSpc>
            </a:pPr>
            <a:r>
              <a:rPr lang="en-US" sz="1400" dirty="0">
                <a:solidFill>
                  <a:srgbClr val="333333"/>
                </a:solidFill>
                <a:ea typeface="MS PGothic" pitchFamily="34" charset="-128"/>
              </a:rPr>
              <a:t>◊</a:t>
            </a:r>
          </a:p>
          <a:p>
            <a:pPr algn="ctr">
              <a:lnSpc>
                <a:spcPct val="100000"/>
              </a:lnSpc>
            </a:pPr>
            <a:r>
              <a:rPr lang="en-US" sz="1400" dirty="0">
                <a:solidFill>
                  <a:srgbClr val="333333"/>
                </a:solidFill>
                <a:ea typeface="MS PGothic" pitchFamily="34" charset="-128"/>
              </a:rPr>
              <a:t>48 LP DDR3 DIMMs / 1333MHz / 1600MHz</a:t>
            </a:r>
          </a:p>
          <a:p>
            <a:pPr algn="ctr">
              <a:lnSpc>
                <a:spcPct val="100000"/>
              </a:lnSpc>
            </a:pPr>
            <a:r>
              <a:rPr lang="en-US" sz="1400" dirty="0">
                <a:solidFill>
                  <a:srgbClr val="333333"/>
                </a:solidFill>
                <a:ea typeface="MS PGothic" pitchFamily="34" charset="-128"/>
              </a:rPr>
              <a:t>◊</a:t>
            </a:r>
          </a:p>
          <a:p>
            <a:pPr algn="ctr">
              <a:lnSpc>
                <a:spcPct val="100000"/>
              </a:lnSpc>
            </a:pPr>
            <a:r>
              <a:rPr lang="en-US" sz="1400" dirty="0">
                <a:solidFill>
                  <a:srgbClr val="333333"/>
                </a:solidFill>
                <a:ea typeface="MS PGothic" pitchFamily="34" charset="-128"/>
              </a:rPr>
              <a:t>10Gb LOM</a:t>
            </a:r>
          </a:p>
          <a:p>
            <a:pPr algn="ctr">
              <a:lnSpc>
                <a:spcPct val="100000"/>
              </a:lnSpc>
            </a:pPr>
            <a:r>
              <a:rPr lang="en-US" sz="1400" dirty="0">
                <a:solidFill>
                  <a:srgbClr val="333333"/>
                </a:solidFill>
                <a:ea typeface="MS PGothic" pitchFamily="34" charset="-128"/>
              </a:rPr>
              <a:t>◊</a:t>
            </a:r>
          </a:p>
          <a:p>
            <a:pPr algn="ctr">
              <a:lnSpc>
                <a:spcPct val="100000"/>
              </a:lnSpc>
            </a:pPr>
            <a:r>
              <a:rPr lang="en-US" sz="1400" dirty="0">
                <a:solidFill>
                  <a:srgbClr val="333333"/>
                </a:solidFill>
                <a:ea typeface="MS PGothic" pitchFamily="34" charset="-128"/>
              </a:rPr>
              <a:t>2 hot swap 2.5</a:t>
            </a:r>
            <a:r>
              <a:rPr lang="ja-JP" altLang="en-US" sz="1400" dirty="0">
                <a:solidFill>
                  <a:srgbClr val="333333"/>
                </a:solidFill>
                <a:ea typeface="MS PGothic" pitchFamily="34" charset="-128"/>
              </a:rPr>
              <a:t>”</a:t>
            </a:r>
            <a:r>
              <a:rPr lang="en-US" altLang="ja-JP" sz="1400" dirty="0">
                <a:solidFill>
                  <a:srgbClr val="333333"/>
                </a:solidFill>
                <a:ea typeface="MS PGothic" pitchFamily="34" charset="-128"/>
              </a:rPr>
              <a:t> SAS/SATA SSDs or HDDs</a:t>
            </a:r>
          </a:p>
          <a:p>
            <a:pPr algn="ctr">
              <a:lnSpc>
                <a:spcPct val="100000"/>
              </a:lnSpc>
            </a:pPr>
            <a:r>
              <a:rPr lang="en-US" sz="1400" dirty="0">
                <a:solidFill>
                  <a:srgbClr val="333333"/>
                </a:solidFill>
                <a:ea typeface="MS PGothic" pitchFamily="34" charset="-128"/>
              </a:rPr>
              <a:t>◊</a:t>
            </a:r>
          </a:p>
          <a:p>
            <a:pPr algn="ctr">
              <a:lnSpc>
                <a:spcPct val="100000"/>
              </a:lnSpc>
            </a:pPr>
            <a:r>
              <a:rPr lang="en-US" sz="1400" dirty="0">
                <a:solidFill>
                  <a:srgbClr val="333333"/>
                </a:solidFill>
                <a:ea typeface="MS PGothic" pitchFamily="34" charset="-128"/>
              </a:rPr>
              <a:t>Dual Enabled Hypervisor – </a:t>
            </a:r>
            <a:r>
              <a:rPr lang="en-US" sz="1400" dirty="0" err="1">
                <a:solidFill>
                  <a:srgbClr val="333333"/>
                </a:solidFill>
                <a:ea typeface="MS PGothic" pitchFamily="34" charset="-128"/>
              </a:rPr>
              <a:t>ESXi</a:t>
            </a:r>
            <a:r>
              <a:rPr lang="en-US" sz="1400" dirty="0">
                <a:solidFill>
                  <a:srgbClr val="333333"/>
                </a:solidFill>
                <a:ea typeface="MS PGothic" pitchFamily="34" charset="-128"/>
              </a:rPr>
              <a:t> on Flash Key </a:t>
            </a:r>
            <a:r>
              <a:rPr lang="en-US" sz="1400" dirty="0" smtClean="0">
                <a:solidFill>
                  <a:srgbClr val="333333"/>
                </a:solidFill>
                <a:ea typeface="MS PGothic" pitchFamily="34" charset="-128"/>
              </a:rPr>
              <a:t>Option</a:t>
            </a:r>
            <a:endParaRPr lang="en-US" sz="400" dirty="0">
              <a:solidFill>
                <a:srgbClr val="333333"/>
              </a:solidFill>
              <a:ea typeface="MS PGothic" pitchFamily="34" charset="-128"/>
            </a:endParaRPr>
          </a:p>
          <a:p>
            <a:pPr algn="ctr">
              <a:lnSpc>
                <a:spcPct val="100000"/>
              </a:lnSpc>
            </a:pPr>
            <a:endParaRPr lang="en-US" sz="1400" dirty="0">
              <a:solidFill>
                <a:srgbClr val="333333"/>
              </a:solidFill>
              <a:ea typeface="MS PGothic" pitchFamily="34" charset="-128"/>
            </a:endParaRPr>
          </a:p>
        </p:txBody>
      </p:sp>
      <p:sp>
        <p:nvSpPr>
          <p:cNvPr id="28" name="Rectangle 2"/>
          <p:cNvSpPr txBox="1">
            <a:spLocks noChangeArrowheads="1"/>
          </p:cNvSpPr>
          <p:nvPr/>
        </p:nvSpPr>
        <p:spPr bwMode="auto">
          <a:xfrm>
            <a:off x="320675" y="587375"/>
            <a:ext cx="8666163" cy="1143000"/>
          </a:xfrm>
          <a:prstGeom prst="rect">
            <a:avLst/>
          </a:prstGeom>
          <a:noFill/>
          <a:ln w="9525">
            <a:noFill/>
            <a:miter lim="800000"/>
            <a:headEnd/>
            <a:tailEnd/>
          </a:ln>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0" hangingPunct="0">
              <a:lnSpc>
                <a:spcPct val="100000"/>
              </a:lnSpc>
            </a:pPr>
            <a:r>
              <a:rPr lang="en-US" sz="2000">
                <a:solidFill>
                  <a:schemeClr val="accent1"/>
                </a:solidFill>
                <a:ea typeface="MS PGothic" pitchFamily="34" charset="-128"/>
              </a:rPr>
              <a:t>IBM Flex System x440 Compute Node</a:t>
            </a:r>
          </a:p>
        </p:txBody>
      </p:sp>
      <p:pic>
        <p:nvPicPr>
          <p:cNvPr id="694293" name="Picture 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2375" y="3200400"/>
            <a:ext cx="5224463"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82601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2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5963" y="2706688"/>
            <a:ext cx="4281487" cy="220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23" name="Freeform 28"/>
          <p:cNvSpPr>
            <a:spLocks/>
          </p:cNvSpPr>
          <p:nvPr/>
        </p:nvSpPr>
        <p:spPr bwMode="auto">
          <a:xfrm>
            <a:off x="185738" y="1046163"/>
            <a:ext cx="3346450" cy="5327650"/>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6324" name="Text Box 29"/>
          <p:cNvSpPr txBox="1">
            <a:spLocks noChangeArrowheads="1"/>
          </p:cNvSpPr>
          <p:nvPr/>
        </p:nvSpPr>
        <p:spPr bwMode="auto">
          <a:xfrm rot="-5400000">
            <a:off x="-1054100" y="3916363"/>
            <a:ext cx="3349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System infrastructure</a:t>
            </a:r>
          </a:p>
        </p:txBody>
      </p:sp>
      <p:sp>
        <p:nvSpPr>
          <p:cNvPr id="696325" name="Freeform 31"/>
          <p:cNvSpPr>
            <a:spLocks noEditPoints="1"/>
          </p:cNvSpPr>
          <p:nvPr/>
        </p:nvSpPr>
        <p:spPr bwMode="auto">
          <a:xfrm flipH="1">
            <a:off x="441325" y="1735138"/>
            <a:ext cx="104775" cy="419100"/>
          </a:xfrm>
          <a:custGeom>
            <a:avLst/>
            <a:gdLst>
              <a:gd name="T0" fmla="*/ 0 w 808"/>
              <a:gd name="T1" fmla="*/ 0 h 3210"/>
              <a:gd name="T2" fmla="*/ 0 w 808"/>
              <a:gd name="T3" fmla="*/ 0 h 3210"/>
              <a:gd name="T4" fmla="*/ 0 w 808"/>
              <a:gd name="T5" fmla="*/ 0 h 3210"/>
              <a:gd name="T6" fmla="*/ 0 w 808"/>
              <a:gd name="T7" fmla="*/ 0 h 3210"/>
              <a:gd name="T8" fmla="*/ 0 w 808"/>
              <a:gd name="T9" fmla="*/ 0 h 3210"/>
              <a:gd name="T10" fmla="*/ 0 w 808"/>
              <a:gd name="T11" fmla="*/ 0 h 3210"/>
              <a:gd name="T12" fmla="*/ 0 w 808"/>
              <a:gd name="T13" fmla="*/ 0 h 3210"/>
              <a:gd name="T14" fmla="*/ 0 w 808"/>
              <a:gd name="T15" fmla="*/ 0 h 3210"/>
              <a:gd name="T16" fmla="*/ 0 w 808"/>
              <a:gd name="T17" fmla="*/ 0 h 3210"/>
              <a:gd name="T18" fmla="*/ 0 w 808"/>
              <a:gd name="T19" fmla="*/ 0 h 3210"/>
              <a:gd name="T20" fmla="*/ 0 w 808"/>
              <a:gd name="T21" fmla="*/ 0 h 3210"/>
              <a:gd name="T22" fmla="*/ 0 w 808"/>
              <a:gd name="T23" fmla="*/ 0 h 3210"/>
              <a:gd name="T24" fmla="*/ 0 w 808"/>
              <a:gd name="T25" fmla="*/ 0 h 3210"/>
              <a:gd name="T26" fmla="*/ 0 w 808"/>
              <a:gd name="T27" fmla="*/ 0 h 3210"/>
              <a:gd name="T28" fmla="*/ 0 w 808"/>
              <a:gd name="T29" fmla="*/ 0 h 3210"/>
              <a:gd name="T30" fmla="*/ 0 w 808"/>
              <a:gd name="T31" fmla="*/ 0 h 3210"/>
              <a:gd name="T32" fmla="*/ 0 w 808"/>
              <a:gd name="T33" fmla="*/ 0 h 3210"/>
              <a:gd name="T34" fmla="*/ 0 w 808"/>
              <a:gd name="T35" fmla="*/ 0 h 3210"/>
              <a:gd name="T36" fmla="*/ 0 w 808"/>
              <a:gd name="T37" fmla="*/ 0 h 3210"/>
              <a:gd name="T38" fmla="*/ 0 w 808"/>
              <a:gd name="T39" fmla="*/ 0 h 3210"/>
              <a:gd name="T40" fmla="*/ 0 w 808"/>
              <a:gd name="T41" fmla="*/ 0 h 3210"/>
              <a:gd name="T42" fmla="*/ 0 w 808"/>
              <a:gd name="T43" fmla="*/ 0 h 3210"/>
              <a:gd name="T44" fmla="*/ 0 w 808"/>
              <a:gd name="T45" fmla="*/ 0 h 3210"/>
              <a:gd name="T46" fmla="*/ 0 w 808"/>
              <a:gd name="T47" fmla="*/ 0 h 3210"/>
              <a:gd name="T48" fmla="*/ 0 w 808"/>
              <a:gd name="T49" fmla="*/ 0 h 3210"/>
              <a:gd name="T50" fmla="*/ 0 w 808"/>
              <a:gd name="T51" fmla="*/ 0 h 3210"/>
              <a:gd name="T52" fmla="*/ 0 w 808"/>
              <a:gd name="T53" fmla="*/ 0 h 3210"/>
              <a:gd name="T54" fmla="*/ 0 w 808"/>
              <a:gd name="T55" fmla="*/ 0 h 3210"/>
              <a:gd name="T56" fmla="*/ 0 w 808"/>
              <a:gd name="T57" fmla="*/ 0 h 3210"/>
              <a:gd name="T58" fmla="*/ 0 w 808"/>
              <a:gd name="T59" fmla="*/ 0 h 3210"/>
              <a:gd name="T60" fmla="*/ 0 w 808"/>
              <a:gd name="T61" fmla="*/ 0 h 3210"/>
              <a:gd name="T62" fmla="*/ 0 w 808"/>
              <a:gd name="T63" fmla="*/ 0 h 3210"/>
              <a:gd name="T64" fmla="*/ 0 w 808"/>
              <a:gd name="T65" fmla="*/ 0 h 3210"/>
              <a:gd name="T66" fmla="*/ 0 w 808"/>
              <a:gd name="T67" fmla="*/ 0 h 3210"/>
              <a:gd name="T68" fmla="*/ 0 w 808"/>
              <a:gd name="T69" fmla="*/ 0 h 3210"/>
              <a:gd name="T70" fmla="*/ 0 w 808"/>
              <a:gd name="T71" fmla="*/ 0 h 3210"/>
              <a:gd name="T72" fmla="*/ 0 w 808"/>
              <a:gd name="T73" fmla="*/ 0 h 3210"/>
              <a:gd name="T74" fmla="*/ 0 w 808"/>
              <a:gd name="T75" fmla="*/ 0 h 3210"/>
              <a:gd name="T76" fmla="*/ 0 w 808"/>
              <a:gd name="T77" fmla="*/ 0 h 3210"/>
              <a:gd name="T78" fmla="*/ 0 w 808"/>
              <a:gd name="T79" fmla="*/ 0 h 3210"/>
              <a:gd name="T80" fmla="*/ 0 w 808"/>
              <a:gd name="T81" fmla="*/ 0 h 3210"/>
              <a:gd name="T82" fmla="*/ 0 w 808"/>
              <a:gd name="T83" fmla="*/ 0 h 3210"/>
              <a:gd name="T84" fmla="*/ 0 w 808"/>
              <a:gd name="T85" fmla="*/ 0 h 3210"/>
              <a:gd name="T86" fmla="*/ 0 w 808"/>
              <a:gd name="T87" fmla="*/ 0 h 3210"/>
              <a:gd name="T88" fmla="*/ 0 w 808"/>
              <a:gd name="T89" fmla="*/ 0 h 3210"/>
              <a:gd name="T90" fmla="*/ 0 w 808"/>
              <a:gd name="T91" fmla="*/ 0 h 3210"/>
              <a:gd name="T92" fmla="*/ 0 w 808"/>
              <a:gd name="T93" fmla="*/ 0 h 3210"/>
              <a:gd name="T94" fmla="*/ 0 w 808"/>
              <a:gd name="T95" fmla="*/ 0 h 3210"/>
              <a:gd name="T96" fmla="*/ 0 w 808"/>
              <a:gd name="T97" fmla="*/ 0 h 3210"/>
              <a:gd name="T98" fmla="*/ 0 w 808"/>
              <a:gd name="T99" fmla="*/ 0 h 3210"/>
              <a:gd name="T100" fmla="*/ 0 w 808"/>
              <a:gd name="T101" fmla="*/ 0 h 3210"/>
              <a:gd name="T102" fmla="*/ 0 w 808"/>
              <a:gd name="T103" fmla="*/ 0 h 3210"/>
              <a:gd name="T104" fmla="*/ 0 w 808"/>
              <a:gd name="T105" fmla="*/ 0 h 3210"/>
              <a:gd name="T106" fmla="*/ 0 w 808"/>
              <a:gd name="T107" fmla="*/ 0 h 3210"/>
              <a:gd name="T108" fmla="*/ 0 w 808"/>
              <a:gd name="T109" fmla="*/ 0 h 3210"/>
              <a:gd name="T110" fmla="*/ 0 w 808"/>
              <a:gd name="T111" fmla="*/ 0 h 3210"/>
              <a:gd name="T112" fmla="*/ 0 w 808"/>
              <a:gd name="T113" fmla="*/ 0 h 3210"/>
              <a:gd name="T114" fmla="*/ 0 w 808"/>
              <a:gd name="T115" fmla="*/ 0 h 3210"/>
              <a:gd name="T116" fmla="*/ 0 w 808"/>
              <a:gd name="T117" fmla="*/ 0 h 3210"/>
              <a:gd name="T118" fmla="*/ 0 w 808"/>
              <a:gd name="T119" fmla="*/ 0 h 3210"/>
              <a:gd name="T120" fmla="*/ 0 w 808"/>
              <a:gd name="T121" fmla="*/ 0 h 3210"/>
              <a:gd name="T122" fmla="*/ 0 w 808"/>
              <a:gd name="T123" fmla="*/ 0 h 3210"/>
              <a:gd name="T124" fmla="*/ 0 w 808"/>
              <a:gd name="T125" fmla="*/ 0 h 3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8"/>
              <a:gd name="T190" fmla="*/ 0 h 3210"/>
              <a:gd name="T191" fmla="*/ 808 w 808"/>
              <a:gd name="T192" fmla="*/ 3210 h 3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8" h="3210">
                <a:moveTo>
                  <a:pt x="542" y="378"/>
                </a:moveTo>
                <a:lnTo>
                  <a:pt x="542" y="378"/>
                </a:lnTo>
                <a:lnTo>
                  <a:pt x="546" y="374"/>
                </a:lnTo>
                <a:lnTo>
                  <a:pt x="554" y="372"/>
                </a:lnTo>
                <a:lnTo>
                  <a:pt x="560" y="374"/>
                </a:lnTo>
                <a:lnTo>
                  <a:pt x="562" y="376"/>
                </a:lnTo>
                <a:lnTo>
                  <a:pt x="554" y="378"/>
                </a:lnTo>
                <a:lnTo>
                  <a:pt x="548" y="378"/>
                </a:lnTo>
                <a:lnTo>
                  <a:pt x="542" y="380"/>
                </a:lnTo>
                <a:lnTo>
                  <a:pt x="542" y="378"/>
                </a:lnTo>
                <a:close/>
                <a:moveTo>
                  <a:pt x="330" y="398"/>
                </a:moveTo>
                <a:lnTo>
                  <a:pt x="330" y="398"/>
                </a:lnTo>
                <a:lnTo>
                  <a:pt x="348" y="354"/>
                </a:lnTo>
                <a:lnTo>
                  <a:pt x="350" y="358"/>
                </a:lnTo>
                <a:lnTo>
                  <a:pt x="344" y="376"/>
                </a:lnTo>
                <a:lnTo>
                  <a:pt x="342" y="384"/>
                </a:lnTo>
                <a:lnTo>
                  <a:pt x="342" y="392"/>
                </a:lnTo>
                <a:lnTo>
                  <a:pt x="342" y="398"/>
                </a:lnTo>
                <a:lnTo>
                  <a:pt x="340" y="404"/>
                </a:lnTo>
                <a:lnTo>
                  <a:pt x="332" y="422"/>
                </a:lnTo>
                <a:lnTo>
                  <a:pt x="330" y="416"/>
                </a:lnTo>
                <a:lnTo>
                  <a:pt x="328" y="410"/>
                </a:lnTo>
                <a:lnTo>
                  <a:pt x="328" y="404"/>
                </a:lnTo>
                <a:lnTo>
                  <a:pt x="330" y="398"/>
                </a:lnTo>
                <a:close/>
                <a:moveTo>
                  <a:pt x="430" y="2"/>
                </a:moveTo>
                <a:lnTo>
                  <a:pt x="430" y="2"/>
                </a:lnTo>
                <a:lnTo>
                  <a:pt x="422" y="0"/>
                </a:lnTo>
                <a:lnTo>
                  <a:pt x="414" y="0"/>
                </a:lnTo>
                <a:lnTo>
                  <a:pt x="404" y="4"/>
                </a:lnTo>
                <a:lnTo>
                  <a:pt x="386" y="12"/>
                </a:lnTo>
                <a:lnTo>
                  <a:pt x="378" y="16"/>
                </a:lnTo>
                <a:lnTo>
                  <a:pt x="374" y="18"/>
                </a:lnTo>
                <a:lnTo>
                  <a:pt x="362" y="24"/>
                </a:lnTo>
                <a:lnTo>
                  <a:pt x="356" y="30"/>
                </a:lnTo>
                <a:lnTo>
                  <a:pt x="350" y="38"/>
                </a:lnTo>
                <a:lnTo>
                  <a:pt x="346" y="48"/>
                </a:lnTo>
                <a:lnTo>
                  <a:pt x="340" y="60"/>
                </a:lnTo>
                <a:lnTo>
                  <a:pt x="334" y="68"/>
                </a:lnTo>
                <a:lnTo>
                  <a:pt x="328" y="76"/>
                </a:lnTo>
                <a:lnTo>
                  <a:pt x="320" y="84"/>
                </a:lnTo>
                <a:lnTo>
                  <a:pt x="316" y="94"/>
                </a:lnTo>
                <a:lnTo>
                  <a:pt x="308" y="112"/>
                </a:lnTo>
                <a:lnTo>
                  <a:pt x="298" y="138"/>
                </a:lnTo>
                <a:lnTo>
                  <a:pt x="292" y="160"/>
                </a:lnTo>
                <a:lnTo>
                  <a:pt x="290" y="180"/>
                </a:lnTo>
                <a:lnTo>
                  <a:pt x="290" y="194"/>
                </a:lnTo>
                <a:lnTo>
                  <a:pt x="292" y="206"/>
                </a:lnTo>
                <a:lnTo>
                  <a:pt x="296" y="216"/>
                </a:lnTo>
                <a:lnTo>
                  <a:pt x="300" y="224"/>
                </a:lnTo>
                <a:lnTo>
                  <a:pt x="306" y="230"/>
                </a:lnTo>
                <a:lnTo>
                  <a:pt x="308" y="256"/>
                </a:lnTo>
                <a:lnTo>
                  <a:pt x="308" y="270"/>
                </a:lnTo>
                <a:lnTo>
                  <a:pt x="312" y="280"/>
                </a:lnTo>
                <a:lnTo>
                  <a:pt x="316" y="290"/>
                </a:lnTo>
                <a:lnTo>
                  <a:pt x="320" y="294"/>
                </a:lnTo>
                <a:lnTo>
                  <a:pt x="322" y="306"/>
                </a:lnTo>
                <a:lnTo>
                  <a:pt x="320" y="312"/>
                </a:lnTo>
                <a:lnTo>
                  <a:pt x="318" y="316"/>
                </a:lnTo>
                <a:lnTo>
                  <a:pt x="312" y="322"/>
                </a:lnTo>
                <a:lnTo>
                  <a:pt x="306" y="322"/>
                </a:lnTo>
                <a:lnTo>
                  <a:pt x="304" y="324"/>
                </a:lnTo>
                <a:lnTo>
                  <a:pt x="306" y="326"/>
                </a:lnTo>
                <a:lnTo>
                  <a:pt x="312" y="326"/>
                </a:lnTo>
                <a:lnTo>
                  <a:pt x="320" y="324"/>
                </a:lnTo>
                <a:lnTo>
                  <a:pt x="328" y="318"/>
                </a:lnTo>
                <a:lnTo>
                  <a:pt x="336" y="328"/>
                </a:lnTo>
                <a:lnTo>
                  <a:pt x="340" y="342"/>
                </a:lnTo>
                <a:lnTo>
                  <a:pt x="332" y="366"/>
                </a:lnTo>
                <a:lnTo>
                  <a:pt x="328" y="378"/>
                </a:lnTo>
                <a:lnTo>
                  <a:pt x="326" y="392"/>
                </a:lnTo>
                <a:lnTo>
                  <a:pt x="324" y="408"/>
                </a:lnTo>
                <a:lnTo>
                  <a:pt x="326" y="414"/>
                </a:lnTo>
                <a:lnTo>
                  <a:pt x="326" y="418"/>
                </a:lnTo>
                <a:lnTo>
                  <a:pt x="330" y="424"/>
                </a:lnTo>
                <a:lnTo>
                  <a:pt x="316" y="444"/>
                </a:lnTo>
                <a:lnTo>
                  <a:pt x="312" y="450"/>
                </a:lnTo>
                <a:lnTo>
                  <a:pt x="310" y="458"/>
                </a:lnTo>
                <a:lnTo>
                  <a:pt x="310" y="466"/>
                </a:lnTo>
                <a:lnTo>
                  <a:pt x="310" y="474"/>
                </a:lnTo>
                <a:lnTo>
                  <a:pt x="314" y="488"/>
                </a:lnTo>
                <a:lnTo>
                  <a:pt x="320" y="500"/>
                </a:lnTo>
                <a:lnTo>
                  <a:pt x="314" y="504"/>
                </a:lnTo>
                <a:lnTo>
                  <a:pt x="288" y="514"/>
                </a:lnTo>
                <a:lnTo>
                  <a:pt x="276" y="520"/>
                </a:lnTo>
                <a:lnTo>
                  <a:pt x="266" y="526"/>
                </a:lnTo>
                <a:lnTo>
                  <a:pt x="256" y="532"/>
                </a:lnTo>
                <a:lnTo>
                  <a:pt x="252" y="532"/>
                </a:lnTo>
                <a:lnTo>
                  <a:pt x="242" y="530"/>
                </a:lnTo>
                <a:lnTo>
                  <a:pt x="226" y="530"/>
                </a:lnTo>
                <a:lnTo>
                  <a:pt x="218" y="532"/>
                </a:lnTo>
                <a:lnTo>
                  <a:pt x="208" y="536"/>
                </a:lnTo>
                <a:lnTo>
                  <a:pt x="176" y="548"/>
                </a:lnTo>
                <a:lnTo>
                  <a:pt x="154" y="556"/>
                </a:lnTo>
                <a:lnTo>
                  <a:pt x="150" y="558"/>
                </a:lnTo>
                <a:lnTo>
                  <a:pt x="144" y="564"/>
                </a:lnTo>
                <a:lnTo>
                  <a:pt x="134" y="580"/>
                </a:lnTo>
                <a:lnTo>
                  <a:pt x="126" y="596"/>
                </a:lnTo>
                <a:lnTo>
                  <a:pt x="122" y="608"/>
                </a:lnTo>
                <a:lnTo>
                  <a:pt x="120" y="620"/>
                </a:lnTo>
                <a:lnTo>
                  <a:pt x="120" y="626"/>
                </a:lnTo>
                <a:lnTo>
                  <a:pt x="112" y="632"/>
                </a:lnTo>
                <a:lnTo>
                  <a:pt x="108" y="638"/>
                </a:lnTo>
                <a:lnTo>
                  <a:pt x="106" y="650"/>
                </a:lnTo>
                <a:lnTo>
                  <a:pt x="106" y="674"/>
                </a:lnTo>
                <a:lnTo>
                  <a:pt x="106" y="686"/>
                </a:lnTo>
                <a:lnTo>
                  <a:pt x="98" y="710"/>
                </a:lnTo>
                <a:lnTo>
                  <a:pt x="88" y="742"/>
                </a:lnTo>
                <a:lnTo>
                  <a:pt x="78" y="770"/>
                </a:lnTo>
                <a:lnTo>
                  <a:pt x="72" y="770"/>
                </a:lnTo>
                <a:lnTo>
                  <a:pt x="68" y="774"/>
                </a:lnTo>
                <a:lnTo>
                  <a:pt x="62" y="782"/>
                </a:lnTo>
                <a:lnTo>
                  <a:pt x="60" y="792"/>
                </a:lnTo>
                <a:lnTo>
                  <a:pt x="58" y="804"/>
                </a:lnTo>
                <a:lnTo>
                  <a:pt x="56" y="820"/>
                </a:lnTo>
                <a:lnTo>
                  <a:pt x="48" y="838"/>
                </a:lnTo>
                <a:lnTo>
                  <a:pt x="40" y="860"/>
                </a:lnTo>
                <a:lnTo>
                  <a:pt x="30" y="882"/>
                </a:lnTo>
                <a:lnTo>
                  <a:pt x="18" y="914"/>
                </a:lnTo>
                <a:lnTo>
                  <a:pt x="14" y="924"/>
                </a:lnTo>
                <a:lnTo>
                  <a:pt x="12" y="934"/>
                </a:lnTo>
                <a:lnTo>
                  <a:pt x="12" y="946"/>
                </a:lnTo>
                <a:lnTo>
                  <a:pt x="6" y="962"/>
                </a:lnTo>
                <a:lnTo>
                  <a:pt x="2" y="976"/>
                </a:lnTo>
                <a:lnTo>
                  <a:pt x="0" y="988"/>
                </a:lnTo>
                <a:lnTo>
                  <a:pt x="6" y="1020"/>
                </a:lnTo>
                <a:lnTo>
                  <a:pt x="8" y="1034"/>
                </a:lnTo>
                <a:lnTo>
                  <a:pt x="10" y="1044"/>
                </a:lnTo>
                <a:lnTo>
                  <a:pt x="10" y="1054"/>
                </a:lnTo>
                <a:lnTo>
                  <a:pt x="12" y="1074"/>
                </a:lnTo>
                <a:lnTo>
                  <a:pt x="14" y="1084"/>
                </a:lnTo>
                <a:lnTo>
                  <a:pt x="20" y="1094"/>
                </a:lnTo>
                <a:lnTo>
                  <a:pt x="26" y="1102"/>
                </a:lnTo>
                <a:lnTo>
                  <a:pt x="36" y="1108"/>
                </a:lnTo>
                <a:lnTo>
                  <a:pt x="68" y="1116"/>
                </a:lnTo>
                <a:lnTo>
                  <a:pt x="112" y="1126"/>
                </a:lnTo>
                <a:lnTo>
                  <a:pt x="170" y="1138"/>
                </a:lnTo>
                <a:lnTo>
                  <a:pt x="156" y="1204"/>
                </a:lnTo>
                <a:lnTo>
                  <a:pt x="144" y="1260"/>
                </a:lnTo>
                <a:lnTo>
                  <a:pt x="130" y="1304"/>
                </a:lnTo>
                <a:lnTo>
                  <a:pt x="122" y="1340"/>
                </a:lnTo>
                <a:lnTo>
                  <a:pt x="114" y="1376"/>
                </a:lnTo>
                <a:lnTo>
                  <a:pt x="110" y="1406"/>
                </a:lnTo>
                <a:lnTo>
                  <a:pt x="108" y="1422"/>
                </a:lnTo>
                <a:lnTo>
                  <a:pt x="108" y="1426"/>
                </a:lnTo>
                <a:lnTo>
                  <a:pt x="110" y="1428"/>
                </a:lnTo>
                <a:lnTo>
                  <a:pt x="118" y="1436"/>
                </a:lnTo>
                <a:lnTo>
                  <a:pt x="126" y="1442"/>
                </a:lnTo>
                <a:lnTo>
                  <a:pt x="118" y="1554"/>
                </a:lnTo>
                <a:lnTo>
                  <a:pt x="110" y="1656"/>
                </a:lnTo>
                <a:lnTo>
                  <a:pt x="104" y="1754"/>
                </a:lnTo>
                <a:lnTo>
                  <a:pt x="100" y="1866"/>
                </a:lnTo>
                <a:lnTo>
                  <a:pt x="94" y="1996"/>
                </a:lnTo>
                <a:lnTo>
                  <a:pt x="84" y="2156"/>
                </a:lnTo>
                <a:lnTo>
                  <a:pt x="86" y="2158"/>
                </a:lnTo>
                <a:lnTo>
                  <a:pt x="92" y="2162"/>
                </a:lnTo>
                <a:lnTo>
                  <a:pt x="110" y="2168"/>
                </a:lnTo>
                <a:lnTo>
                  <a:pt x="110" y="2198"/>
                </a:lnTo>
                <a:lnTo>
                  <a:pt x="114" y="2218"/>
                </a:lnTo>
                <a:lnTo>
                  <a:pt x="118" y="2236"/>
                </a:lnTo>
                <a:lnTo>
                  <a:pt x="120" y="2258"/>
                </a:lnTo>
                <a:lnTo>
                  <a:pt x="124" y="2288"/>
                </a:lnTo>
                <a:lnTo>
                  <a:pt x="130" y="2304"/>
                </a:lnTo>
                <a:lnTo>
                  <a:pt x="136" y="2324"/>
                </a:lnTo>
                <a:lnTo>
                  <a:pt x="140" y="2344"/>
                </a:lnTo>
                <a:lnTo>
                  <a:pt x="144" y="2378"/>
                </a:lnTo>
                <a:lnTo>
                  <a:pt x="154" y="2472"/>
                </a:lnTo>
                <a:lnTo>
                  <a:pt x="166" y="2574"/>
                </a:lnTo>
                <a:lnTo>
                  <a:pt x="172" y="2618"/>
                </a:lnTo>
                <a:lnTo>
                  <a:pt x="180" y="2654"/>
                </a:lnTo>
                <a:lnTo>
                  <a:pt x="212" y="2796"/>
                </a:lnTo>
                <a:lnTo>
                  <a:pt x="226" y="2864"/>
                </a:lnTo>
                <a:lnTo>
                  <a:pt x="230" y="2888"/>
                </a:lnTo>
                <a:lnTo>
                  <a:pt x="232" y="2904"/>
                </a:lnTo>
                <a:lnTo>
                  <a:pt x="230" y="2928"/>
                </a:lnTo>
                <a:lnTo>
                  <a:pt x="226" y="2956"/>
                </a:lnTo>
                <a:lnTo>
                  <a:pt x="218" y="2982"/>
                </a:lnTo>
                <a:lnTo>
                  <a:pt x="214" y="2994"/>
                </a:lnTo>
                <a:lnTo>
                  <a:pt x="208" y="3004"/>
                </a:lnTo>
                <a:lnTo>
                  <a:pt x="188" y="3044"/>
                </a:lnTo>
                <a:lnTo>
                  <a:pt x="178" y="3064"/>
                </a:lnTo>
                <a:lnTo>
                  <a:pt x="176" y="3064"/>
                </a:lnTo>
                <a:lnTo>
                  <a:pt x="172" y="3066"/>
                </a:lnTo>
                <a:lnTo>
                  <a:pt x="170" y="3070"/>
                </a:lnTo>
                <a:lnTo>
                  <a:pt x="168" y="3076"/>
                </a:lnTo>
                <a:lnTo>
                  <a:pt x="160" y="3090"/>
                </a:lnTo>
                <a:lnTo>
                  <a:pt x="156" y="3100"/>
                </a:lnTo>
                <a:lnTo>
                  <a:pt x="150" y="3108"/>
                </a:lnTo>
                <a:lnTo>
                  <a:pt x="118" y="3134"/>
                </a:lnTo>
                <a:lnTo>
                  <a:pt x="86" y="3156"/>
                </a:lnTo>
                <a:lnTo>
                  <a:pt x="80" y="3162"/>
                </a:lnTo>
                <a:lnTo>
                  <a:pt x="74" y="3168"/>
                </a:lnTo>
                <a:lnTo>
                  <a:pt x="70" y="3174"/>
                </a:lnTo>
                <a:lnTo>
                  <a:pt x="68" y="3180"/>
                </a:lnTo>
                <a:lnTo>
                  <a:pt x="70" y="3184"/>
                </a:lnTo>
                <a:lnTo>
                  <a:pt x="72" y="3186"/>
                </a:lnTo>
                <a:lnTo>
                  <a:pt x="80" y="3192"/>
                </a:lnTo>
                <a:lnTo>
                  <a:pt x="90" y="3196"/>
                </a:lnTo>
                <a:lnTo>
                  <a:pt x="104" y="3198"/>
                </a:lnTo>
                <a:lnTo>
                  <a:pt x="128" y="3200"/>
                </a:lnTo>
                <a:lnTo>
                  <a:pt x="162" y="3200"/>
                </a:lnTo>
                <a:lnTo>
                  <a:pt x="234" y="3198"/>
                </a:lnTo>
                <a:lnTo>
                  <a:pt x="246" y="3196"/>
                </a:lnTo>
                <a:lnTo>
                  <a:pt x="254" y="3192"/>
                </a:lnTo>
                <a:lnTo>
                  <a:pt x="260" y="3188"/>
                </a:lnTo>
                <a:lnTo>
                  <a:pt x="264" y="3182"/>
                </a:lnTo>
                <a:lnTo>
                  <a:pt x="270" y="3170"/>
                </a:lnTo>
                <a:lnTo>
                  <a:pt x="272" y="3162"/>
                </a:lnTo>
                <a:lnTo>
                  <a:pt x="276" y="3154"/>
                </a:lnTo>
                <a:lnTo>
                  <a:pt x="284" y="3142"/>
                </a:lnTo>
                <a:lnTo>
                  <a:pt x="302" y="3120"/>
                </a:lnTo>
                <a:lnTo>
                  <a:pt x="312" y="3112"/>
                </a:lnTo>
                <a:lnTo>
                  <a:pt x="322" y="3104"/>
                </a:lnTo>
                <a:lnTo>
                  <a:pt x="332" y="3098"/>
                </a:lnTo>
                <a:lnTo>
                  <a:pt x="334" y="3114"/>
                </a:lnTo>
                <a:lnTo>
                  <a:pt x="336" y="3136"/>
                </a:lnTo>
                <a:lnTo>
                  <a:pt x="336" y="3144"/>
                </a:lnTo>
                <a:lnTo>
                  <a:pt x="334" y="3152"/>
                </a:lnTo>
                <a:lnTo>
                  <a:pt x="332" y="3156"/>
                </a:lnTo>
                <a:lnTo>
                  <a:pt x="334" y="3160"/>
                </a:lnTo>
                <a:lnTo>
                  <a:pt x="340" y="3162"/>
                </a:lnTo>
                <a:lnTo>
                  <a:pt x="350" y="3162"/>
                </a:lnTo>
                <a:lnTo>
                  <a:pt x="354" y="3162"/>
                </a:lnTo>
                <a:lnTo>
                  <a:pt x="356" y="3160"/>
                </a:lnTo>
                <a:lnTo>
                  <a:pt x="358" y="3156"/>
                </a:lnTo>
                <a:lnTo>
                  <a:pt x="358" y="3152"/>
                </a:lnTo>
                <a:lnTo>
                  <a:pt x="362" y="3126"/>
                </a:lnTo>
                <a:lnTo>
                  <a:pt x="366" y="3108"/>
                </a:lnTo>
                <a:lnTo>
                  <a:pt x="372" y="3092"/>
                </a:lnTo>
                <a:lnTo>
                  <a:pt x="380" y="3080"/>
                </a:lnTo>
                <a:lnTo>
                  <a:pt x="388" y="3070"/>
                </a:lnTo>
                <a:lnTo>
                  <a:pt x="402" y="3054"/>
                </a:lnTo>
                <a:lnTo>
                  <a:pt x="408" y="3044"/>
                </a:lnTo>
                <a:lnTo>
                  <a:pt x="410" y="3030"/>
                </a:lnTo>
                <a:lnTo>
                  <a:pt x="408" y="3014"/>
                </a:lnTo>
                <a:lnTo>
                  <a:pt x="406" y="3004"/>
                </a:lnTo>
                <a:lnTo>
                  <a:pt x="402" y="2994"/>
                </a:lnTo>
                <a:lnTo>
                  <a:pt x="380" y="2948"/>
                </a:lnTo>
                <a:lnTo>
                  <a:pt x="378" y="2944"/>
                </a:lnTo>
                <a:lnTo>
                  <a:pt x="374" y="2942"/>
                </a:lnTo>
                <a:lnTo>
                  <a:pt x="374" y="2940"/>
                </a:lnTo>
                <a:lnTo>
                  <a:pt x="356" y="2844"/>
                </a:lnTo>
                <a:lnTo>
                  <a:pt x="352" y="2812"/>
                </a:lnTo>
                <a:lnTo>
                  <a:pt x="348" y="2760"/>
                </a:lnTo>
                <a:lnTo>
                  <a:pt x="346" y="2698"/>
                </a:lnTo>
                <a:lnTo>
                  <a:pt x="348" y="2666"/>
                </a:lnTo>
                <a:lnTo>
                  <a:pt x="350" y="2636"/>
                </a:lnTo>
                <a:lnTo>
                  <a:pt x="352" y="2604"/>
                </a:lnTo>
                <a:lnTo>
                  <a:pt x="350" y="2570"/>
                </a:lnTo>
                <a:lnTo>
                  <a:pt x="348" y="2534"/>
                </a:lnTo>
                <a:lnTo>
                  <a:pt x="344" y="2496"/>
                </a:lnTo>
                <a:lnTo>
                  <a:pt x="332" y="2422"/>
                </a:lnTo>
                <a:lnTo>
                  <a:pt x="318" y="2360"/>
                </a:lnTo>
                <a:lnTo>
                  <a:pt x="308" y="2314"/>
                </a:lnTo>
                <a:lnTo>
                  <a:pt x="304" y="2286"/>
                </a:lnTo>
                <a:lnTo>
                  <a:pt x="304" y="2266"/>
                </a:lnTo>
                <a:lnTo>
                  <a:pt x="306" y="2252"/>
                </a:lnTo>
                <a:lnTo>
                  <a:pt x="312" y="2192"/>
                </a:lnTo>
                <a:lnTo>
                  <a:pt x="468" y="2192"/>
                </a:lnTo>
                <a:lnTo>
                  <a:pt x="478" y="2254"/>
                </a:lnTo>
                <a:lnTo>
                  <a:pt x="486" y="2296"/>
                </a:lnTo>
                <a:lnTo>
                  <a:pt x="498" y="2348"/>
                </a:lnTo>
                <a:lnTo>
                  <a:pt x="498" y="2366"/>
                </a:lnTo>
                <a:lnTo>
                  <a:pt x="498" y="2394"/>
                </a:lnTo>
                <a:lnTo>
                  <a:pt x="492" y="2470"/>
                </a:lnTo>
                <a:lnTo>
                  <a:pt x="490" y="2516"/>
                </a:lnTo>
                <a:lnTo>
                  <a:pt x="488" y="2566"/>
                </a:lnTo>
                <a:lnTo>
                  <a:pt x="490" y="2614"/>
                </a:lnTo>
                <a:lnTo>
                  <a:pt x="494" y="2662"/>
                </a:lnTo>
                <a:lnTo>
                  <a:pt x="500" y="2708"/>
                </a:lnTo>
                <a:lnTo>
                  <a:pt x="502" y="2746"/>
                </a:lnTo>
                <a:lnTo>
                  <a:pt x="502" y="2780"/>
                </a:lnTo>
                <a:lnTo>
                  <a:pt x="500" y="2808"/>
                </a:lnTo>
                <a:lnTo>
                  <a:pt x="498" y="2834"/>
                </a:lnTo>
                <a:lnTo>
                  <a:pt x="494" y="2854"/>
                </a:lnTo>
                <a:lnTo>
                  <a:pt x="484" y="2886"/>
                </a:lnTo>
                <a:lnTo>
                  <a:pt x="478" y="2908"/>
                </a:lnTo>
                <a:lnTo>
                  <a:pt x="476" y="2926"/>
                </a:lnTo>
                <a:lnTo>
                  <a:pt x="472" y="2950"/>
                </a:lnTo>
                <a:lnTo>
                  <a:pt x="468" y="2972"/>
                </a:lnTo>
                <a:lnTo>
                  <a:pt x="460" y="3004"/>
                </a:lnTo>
                <a:lnTo>
                  <a:pt x="448" y="3044"/>
                </a:lnTo>
                <a:lnTo>
                  <a:pt x="440" y="3068"/>
                </a:lnTo>
                <a:lnTo>
                  <a:pt x="436" y="3070"/>
                </a:lnTo>
                <a:lnTo>
                  <a:pt x="430" y="3076"/>
                </a:lnTo>
                <a:lnTo>
                  <a:pt x="428" y="3082"/>
                </a:lnTo>
                <a:lnTo>
                  <a:pt x="426" y="3090"/>
                </a:lnTo>
                <a:lnTo>
                  <a:pt x="422" y="3098"/>
                </a:lnTo>
                <a:lnTo>
                  <a:pt x="408" y="3118"/>
                </a:lnTo>
                <a:lnTo>
                  <a:pt x="400" y="3130"/>
                </a:lnTo>
                <a:lnTo>
                  <a:pt x="390" y="3148"/>
                </a:lnTo>
                <a:lnTo>
                  <a:pt x="382" y="3166"/>
                </a:lnTo>
                <a:lnTo>
                  <a:pt x="376" y="3180"/>
                </a:lnTo>
                <a:lnTo>
                  <a:pt x="376" y="3192"/>
                </a:lnTo>
                <a:lnTo>
                  <a:pt x="380" y="3200"/>
                </a:lnTo>
                <a:lnTo>
                  <a:pt x="386" y="3204"/>
                </a:lnTo>
                <a:lnTo>
                  <a:pt x="392" y="3206"/>
                </a:lnTo>
                <a:lnTo>
                  <a:pt x="406" y="3208"/>
                </a:lnTo>
                <a:lnTo>
                  <a:pt x="430" y="3210"/>
                </a:lnTo>
                <a:lnTo>
                  <a:pt x="456" y="3210"/>
                </a:lnTo>
                <a:lnTo>
                  <a:pt x="482" y="3210"/>
                </a:lnTo>
                <a:lnTo>
                  <a:pt x="504" y="3206"/>
                </a:lnTo>
                <a:lnTo>
                  <a:pt x="528" y="3200"/>
                </a:lnTo>
                <a:lnTo>
                  <a:pt x="548" y="3194"/>
                </a:lnTo>
                <a:lnTo>
                  <a:pt x="554" y="3190"/>
                </a:lnTo>
                <a:lnTo>
                  <a:pt x="558" y="3186"/>
                </a:lnTo>
                <a:lnTo>
                  <a:pt x="564" y="3178"/>
                </a:lnTo>
                <a:lnTo>
                  <a:pt x="566" y="3170"/>
                </a:lnTo>
                <a:lnTo>
                  <a:pt x="566" y="3160"/>
                </a:lnTo>
                <a:lnTo>
                  <a:pt x="572" y="3158"/>
                </a:lnTo>
                <a:lnTo>
                  <a:pt x="574" y="3154"/>
                </a:lnTo>
                <a:lnTo>
                  <a:pt x="574" y="3144"/>
                </a:lnTo>
                <a:lnTo>
                  <a:pt x="574" y="3114"/>
                </a:lnTo>
                <a:lnTo>
                  <a:pt x="582" y="3094"/>
                </a:lnTo>
                <a:lnTo>
                  <a:pt x="590" y="3076"/>
                </a:lnTo>
                <a:lnTo>
                  <a:pt x="596" y="3068"/>
                </a:lnTo>
                <a:lnTo>
                  <a:pt x="602" y="3062"/>
                </a:lnTo>
                <a:lnTo>
                  <a:pt x="608" y="3054"/>
                </a:lnTo>
                <a:lnTo>
                  <a:pt x="612" y="3046"/>
                </a:lnTo>
                <a:lnTo>
                  <a:pt x="614" y="3036"/>
                </a:lnTo>
                <a:lnTo>
                  <a:pt x="616" y="3026"/>
                </a:lnTo>
                <a:lnTo>
                  <a:pt x="616" y="3004"/>
                </a:lnTo>
                <a:lnTo>
                  <a:pt x="612" y="2988"/>
                </a:lnTo>
                <a:lnTo>
                  <a:pt x="608" y="2974"/>
                </a:lnTo>
                <a:lnTo>
                  <a:pt x="606" y="2964"/>
                </a:lnTo>
                <a:lnTo>
                  <a:pt x="606" y="2952"/>
                </a:lnTo>
                <a:lnTo>
                  <a:pt x="602" y="2952"/>
                </a:lnTo>
                <a:lnTo>
                  <a:pt x="602" y="2946"/>
                </a:lnTo>
                <a:lnTo>
                  <a:pt x="600" y="2924"/>
                </a:lnTo>
                <a:lnTo>
                  <a:pt x="602" y="2896"/>
                </a:lnTo>
                <a:lnTo>
                  <a:pt x="608" y="2854"/>
                </a:lnTo>
                <a:lnTo>
                  <a:pt x="622" y="2794"/>
                </a:lnTo>
                <a:lnTo>
                  <a:pt x="636" y="2738"/>
                </a:lnTo>
                <a:lnTo>
                  <a:pt x="648" y="2680"/>
                </a:lnTo>
                <a:lnTo>
                  <a:pt x="658" y="2624"/>
                </a:lnTo>
                <a:lnTo>
                  <a:pt x="666" y="2568"/>
                </a:lnTo>
                <a:lnTo>
                  <a:pt x="672" y="2512"/>
                </a:lnTo>
                <a:lnTo>
                  <a:pt x="676" y="2460"/>
                </a:lnTo>
                <a:lnTo>
                  <a:pt x="678" y="2412"/>
                </a:lnTo>
                <a:lnTo>
                  <a:pt x="676" y="2368"/>
                </a:lnTo>
                <a:lnTo>
                  <a:pt x="672" y="2306"/>
                </a:lnTo>
                <a:lnTo>
                  <a:pt x="666" y="2254"/>
                </a:lnTo>
                <a:lnTo>
                  <a:pt x="658" y="2214"/>
                </a:lnTo>
                <a:lnTo>
                  <a:pt x="652" y="2186"/>
                </a:lnTo>
                <a:lnTo>
                  <a:pt x="718" y="2178"/>
                </a:lnTo>
                <a:lnTo>
                  <a:pt x="722" y="2176"/>
                </a:lnTo>
                <a:lnTo>
                  <a:pt x="724" y="2174"/>
                </a:lnTo>
                <a:lnTo>
                  <a:pt x="726" y="2170"/>
                </a:lnTo>
                <a:lnTo>
                  <a:pt x="726" y="2006"/>
                </a:lnTo>
                <a:lnTo>
                  <a:pt x="728" y="1874"/>
                </a:lnTo>
                <a:lnTo>
                  <a:pt x="726" y="1774"/>
                </a:lnTo>
                <a:lnTo>
                  <a:pt x="722" y="1696"/>
                </a:lnTo>
                <a:lnTo>
                  <a:pt x="722" y="1614"/>
                </a:lnTo>
                <a:lnTo>
                  <a:pt x="722" y="1500"/>
                </a:lnTo>
                <a:lnTo>
                  <a:pt x="718" y="1462"/>
                </a:lnTo>
                <a:lnTo>
                  <a:pt x="716" y="1448"/>
                </a:lnTo>
                <a:lnTo>
                  <a:pt x="724" y="1446"/>
                </a:lnTo>
                <a:lnTo>
                  <a:pt x="742" y="1442"/>
                </a:lnTo>
                <a:lnTo>
                  <a:pt x="750" y="1438"/>
                </a:lnTo>
                <a:lnTo>
                  <a:pt x="758" y="1434"/>
                </a:lnTo>
                <a:lnTo>
                  <a:pt x="764" y="1430"/>
                </a:lnTo>
                <a:lnTo>
                  <a:pt x="764" y="1426"/>
                </a:lnTo>
                <a:lnTo>
                  <a:pt x="712" y="1182"/>
                </a:lnTo>
                <a:lnTo>
                  <a:pt x="702" y="1124"/>
                </a:lnTo>
                <a:lnTo>
                  <a:pt x="696" y="1084"/>
                </a:lnTo>
                <a:lnTo>
                  <a:pt x="694" y="1054"/>
                </a:lnTo>
                <a:lnTo>
                  <a:pt x="692" y="1032"/>
                </a:lnTo>
                <a:lnTo>
                  <a:pt x="692" y="1010"/>
                </a:lnTo>
                <a:lnTo>
                  <a:pt x="694" y="990"/>
                </a:lnTo>
                <a:lnTo>
                  <a:pt x="704" y="986"/>
                </a:lnTo>
                <a:lnTo>
                  <a:pt x="712" y="978"/>
                </a:lnTo>
                <a:lnTo>
                  <a:pt x="716" y="974"/>
                </a:lnTo>
                <a:lnTo>
                  <a:pt x="720" y="968"/>
                </a:lnTo>
                <a:lnTo>
                  <a:pt x="730" y="942"/>
                </a:lnTo>
                <a:lnTo>
                  <a:pt x="746" y="902"/>
                </a:lnTo>
                <a:lnTo>
                  <a:pt x="760" y="860"/>
                </a:lnTo>
                <a:lnTo>
                  <a:pt x="764" y="840"/>
                </a:lnTo>
                <a:lnTo>
                  <a:pt x="766" y="826"/>
                </a:lnTo>
                <a:lnTo>
                  <a:pt x="770" y="766"/>
                </a:lnTo>
                <a:lnTo>
                  <a:pt x="772" y="738"/>
                </a:lnTo>
                <a:lnTo>
                  <a:pt x="776" y="722"/>
                </a:lnTo>
                <a:lnTo>
                  <a:pt x="782" y="710"/>
                </a:lnTo>
                <a:lnTo>
                  <a:pt x="784" y="704"/>
                </a:lnTo>
                <a:lnTo>
                  <a:pt x="786" y="698"/>
                </a:lnTo>
                <a:lnTo>
                  <a:pt x="786" y="688"/>
                </a:lnTo>
                <a:lnTo>
                  <a:pt x="788" y="674"/>
                </a:lnTo>
                <a:lnTo>
                  <a:pt x="792" y="658"/>
                </a:lnTo>
                <a:lnTo>
                  <a:pt x="800" y="652"/>
                </a:lnTo>
                <a:lnTo>
                  <a:pt x="804" y="646"/>
                </a:lnTo>
                <a:lnTo>
                  <a:pt x="808" y="640"/>
                </a:lnTo>
                <a:lnTo>
                  <a:pt x="808" y="634"/>
                </a:lnTo>
                <a:lnTo>
                  <a:pt x="806" y="628"/>
                </a:lnTo>
                <a:lnTo>
                  <a:pt x="804" y="622"/>
                </a:lnTo>
                <a:lnTo>
                  <a:pt x="804" y="618"/>
                </a:lnTo>
                <a:lnTo>
                  <a:pt x="804" y="604"/>
                </a:lnTo>
                <a:lnTo>
                  <a:pt x="802" y="578"/>
                </a:lnTo>
                <a:lnTo>
                  <a:pt x="798" y="550"/>
                </a:lnTo>
                <a:lnTo>
                  <a:pt x="794" y="540"/>
                </a:lnTo>
                <a:lnTo>
                  <a:pt x="790" y="532"/>
                </a:lnTo>
                <a:lnTo>
                  <a:pt x="776" y="522"/>
                </a:lnTo>
                <a:lnTo>
                  <a:pt x="758" y="510"/>
                </a:lnTo>
                <a:lnTo>
                  <a:pt x="736" y="502"/>
                </a:lnTo>
                <a:lnTo>
                  <a:pt x="726" y="498"/>
                </a:lnTo>
                <a:lnTo>
                  <a:pt x="714" y="496"/>
                </a:lnTo>
                <a:lnTo>
                  <a:pt x="672" y="494"/>
                </a:lnTo>
                <a:lnTo>
                  <a:pt x="648" y="490"/>
                </a:lnTo>
                <a:lnTo>
                  <a:pt x="634" y="486"/>
                </a:lnTo>
                <a:lnTo>
                  <a:pt x="624" y="482"/>
                </a:lnTo>
                <a:lnTo>
                  <a:pt x="616" y="476"/>
                </a:lnTo>
                <a:lnTo>
                  <a:pt x="620" y="476"/>
                </a:lnTo>
                <a:lnTo>
                  <a:pt x="628" y="478"/>
                </a:lnTo>
                <a:lnTo>
                  <a:pt x="634" y="476"/>
                </a:lnTo>
                <a:lnTo>
                  <a:pt x="638" y="474"/>
                </a:lnTo>
                <a:lnTo>
                  <a:pt x="638" y="472"/>
                </a:lnTo>
                <a:lnTo>
                  <a:pt x="636" y="472"/>
                </a:lnTo>
                <a:lnTo>
                  <a:pt x="634" y="474"/>
                </a:lnTo>
                <a:lnTo>
                  <a:pt x="630" y="474"/>
                </a:lnTo>
                <a:lnTo>
                  <a:pt x="624" y="474"/>
                </a:lnTo>
                <a:lnTo>
                  <a:pt x="620" y="472"/>
                </a:lnTo>
                <a:lnTo>
                  <a:pt x="618" y="470"/>
                </a:lnTo>
                <a:lnTo>
                  <a:pt x="616" y="464"/>
                </a:lnTo>
                <a:lnTo>
                  <a:pt x="614" y="456"/>
                </a:lnTo>
                <a:lnTo>
                  <a:pt x="614" y="446"/>
                </a:lnTo>
                <a:lnTo>
                  <a:pt x="610" y="438"/>
                </a:lnTo>
                <a:lnTo>
                  <a:pt x="606" y="430"/>
                </a:lnTo>
                <a:lnTo>
                  <a:pt x="598" y="424"/>
                </a:lnTo>
                <a:lnTo>
                  <a:pt x="590" y="416"/>
                </a:lnTo>
                <a:lnTo>
                  <a:pt x="580" y="410"/>
                </a:lnTo>
                <a:lnTo>
                  <a:pt x="570" y="408"/>
                </a:lnTo>
                <a:lnTo>
                  <a:pt x="556" y="408"/>
                </a:lnTo>
                <a:lnTo>
                  <a:pt x="554" y="404"/>
                </a:lnTo>
                <a:lnTo>
                  <a:pt x="554" y="402"/>
                </a:lnTo>
                <a:lnTo>
                  <a:pt x="554" y="400"/>
                </a:lnTo>
                <a:lnTo>
                  <a:pt x="552" y="398"/>
                </a:lnTo>
                <a:lnTo>
                  <a:pt x="550" y="396"/>
                </a:lnTo>
                <a:lnTo>
                  <a:pt x="550" y="392"/>
                </a:lnTo>
                <a:lnTo>
                  <a:pt x="556" y="388"/>
                </a:lnTo>
                <a:lnTo>
                  <a:pt x="562" y="386"/>
                </a:lnTo>
                <a:lnTo>
                  <a:pt x="568" y="386"/>
                </a:lnTo>
                <a:lnTo>
                  <a:pt x="574" y="384"/>
                </a:lnTo>
                <a:lnTo>
                  <a:pt x="580" y="384"/>
                </a:lnTo>
                <a:lnTo>
                  <a:pt x="584" y="380"/>
                </a:lnTo>
                <a:lnTo>
                  <a:pt x="582" y="378"/>
                </a:lnTo>
                <a:lnTo>
                  <a:pt x="570" y="368"/>
                </a:lnTo>
                <a:lnTo>
                  <a:pt x="556" y="358"/>
                </a:lnTo>
                <a:lnTo>
                  <a:pt x="562" y="346"/>
                </a:lnTo>
                <a:lnTo>
                  <a:pt x="566" y="332"/>
                </a:lnTo>
                <a:lnTo>
                  <a:pt x="568" y="328"/>
                </a:lnTo>
                <a:lnTo>
                  <a:pt x="584" y="298"/>
                </a:lnTo>
                <a:lnTo>
                  <a:pt x="590" y="296"/>
                </a:lnTo>
                <a:lnTo>
                  <a:pt x="596" y="292"/>
                </a:lnTo>
                <a:lnTo>
                  <a:pt x="602" y="282"/>
                </a:lnTo>
                <a:lnTo>
                  <a:pt x="606" y="270"/>
                </a:lnTo>
                <a:lnTo>
                  <a:pt x="610" y="254"/>
                </a:lnTo>
                <a:lnTo>
                  <a:pt x="614" y="240"/>
                </a:lnTo>
                <a:lnTo>
                  <a:pt x="616" y="222"/>
                </a:lnTo>
                <a:lnTo>
                  <a:pt x="620" y="212"/>
                </a:lnTo>
                <a:lnTo>
                  <a:pt x="624" y="198"/>
                </a:lnTo>
                <a:lnTo>
                  <a:pt x="626" y="182"/>
                </a:lnTo>
                <a:lnTo>
                  <a:pt x="626" y="168"/>
                </a:lnTo>
                <a:lnTo>
                  <a:pt x="624" y="154"/>
                </a:lnTo>
                <a:lnTo>
                  <a:pt x="620" y="142"/>
                </a:lnTo>
                <a:lnTo>
                  <a:pt x="610" y="118"/>
                </a:lnTo>
                <a:lnTo>
                  <a:pt x="600" y="102"/>
                </a:lnTo>
                <a:lnTo>
                  <a:pt x="596" y="96"/>
                </a:lnTo>
                <a:lnTo>
                  <a:pt x="590" y="88"/>
                </a:lnTo>
                <a:lnTo>
                  <a:pt x="578" y="68"/>
                </a:lnTo>
                <a:lnTo>
                  <a:pt x="560" y="44"/>
                </a:lnTo>
                <a:lnTo>
                  <a:pt x="550" y="32"/>
                </a:lnTo>
                <a:lnTo>
                  <a:pt x="538" y="22"/>
                </a:lnTo>
                <a:lnTo>
                  <a:pt x="528" y="14"/>
                </a:lnTo>
                <a:lnTo>
                  <a:pt x="516" y="8"/>
                </a:lnTo>
                <a:lnTo>
                  <a:pt x="498" y="2"/>
                </a:lnTo>
                <a:lnTo>
                  <a:pt x="486" y="0"/>
                </a:lnTo>
                <a:lnTo>
                  <a:pt x="482" y="0"/>
                </a:lnTo>
                <a:lnTo>
                  <a:pt x="464" y="0"/>
                </a:lnTo>
                <a:lnTo>
                  <a:pt x="462" y="0"/>
                </a:lnTo>
                <a:lnTo>
                  <a:pt x="442" y="2"/>
                </a:lnTo>
                <a:lnTo>
                  <a:pt x="430" y="2"/>
                </a:lnTo>
                <a:close/>
              </a:path>
            </a:pathLst>
          </a:custGeom>
          <a:solidFill>
            <a:schemeClr val="bg1">
              <a:alpha val="5294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326" name="Freeform 32"/>
          <p:cNvSpPr>
            <a:spLocks noEditPoints="1"/>
          </p:cNvSpPr>
          <p:nvPr/>
        </p:nvSpPr>
        <p:spPr bwMode="auto">
          <a:xfrm flipH="1">
            <a:off x="795338" y="1746250"/>
            <a:ext cx="95250" cy="406400"/>
          </a:xfrm>
          <a:custGeom>
            <a:avLst/>
            <a:gdLst>
              <a:gd name="T0" fmla="*/ 0 w 734"/>
              <a:gd name="T1" fmla="*/ 0 h 3116"/>
              <a:gd name="T2" fmla="*/ 0 w 734"/>
              <a:gd name="T3" fmla="*/ 0 h 3116"/>
              <a:gd name="T4" fmla="*/ 0 w 734"/>
              <a:gd name="T5" fmla="*/ 0 h 3116"/>
              <a:gd name="T6" fmla="*/ 0 w 734"/>
              <a:gd name="T7" fmla="*/ 0 h 3116"/>
              <a:gd name="T8" fmla="*/ 0 w 734"/>
              <a:gd name="T9" fmla="*/ 0 h 3116"/>
              <a:gd name="T10" fmla="*/ 0 w 734"/>
              <a:gd name="T11" fmla="*/ 0 h 3116"/>
              <a:gd name="T12" fmla="*/ 0 w 734"/>
              <a:gd name="T13" fmla="*/ 0 h 3116"/>
              <a:gd name="T14" fmla="*/ 0 w 734"/>
              <a:gd name="T15" fmla="*/ 0 h 3116"/>
              <a:gd name="T16" fmla="*/ 0 w 734"/>
              <a:gd name="T17" fmla="*/ 0 h 3116"/>
              <a:gd name="T18" fmla="*/ 0 w 734"/>
              <a:gd name="T19" fmla="*/ 0 h 3116"/>
              <a:gd name="T20" fmla="*/ 0 w 734"/>
              <a:gd name="T21" fmla="*/ 0 h 3116"/>
              <a:gd name="T22" fmla="*/ 0 w 734"/>
              <a:gd name="T23" fmla="*/ 0 h 3116"/>
              <a:gd name="T24" fmla="*/ 0 w 734"/>
              <a:gd name="T25" fmla="*/ 0 h 3116"/>
              <a:gd name="T26" fmla="*/ 0 w 734"/>
              <a:gd name="T27" fmla="*/ 0 h 3116"/>
              <a:gd name="T28" fmla="*/ 0 w 734"/>
              <a:gd name="T29" fmla="*/ 0 h 3116"/>
              <a:gd name="T30" fmla="*/ 0 w 734"/>
              <a:gd name="T31" fmla="*/ 0 h 3116"/>
              <a:gd name="T32" fmla="*/ 0 w 734"/>
              <a:gd name="T33" fmla="*/ 0 h 3116"/>
              <a:gd name="T34" fmla="*/ 0 w 734"/>
              <a:gd name="T35" fmla="*/ 0 h 3116"/>
              <a:gd name="T36" fmla="*/ 0 w 734"/>
              <a:gd name="T37" fmla="*/ 0 h 3116"/>
              <a:gd name="T38" fmla="*/ 0 w 734"/>
              <a:gd name="T39" fmla="*/ 0 h 3116"/>
              <a:gd name="T40" fmla="*/ 0 w 734"/>
              <a:gd name="T41" fmla="*/ 0 h 3116"/>
              <a:gd name="T42" fmla="*/ 0 w 734"/>
              <a:gd name="T43" fmla="*/ 0 h 3116"/>
              <a:gd name="T44" fmla="*/ 0 w 734"/>
              <a:gd name="T45" fmla="*/ 0 h 3116"/>
              <a:gd name="T46" fmla="*/ 0 w 734"/>
              <a:gd name="T47" fmla="*/ 0 h 3116"/>
              <a:gd name="T48" fmla="*/ 0 w 734"/>
              <a:gd name="T49" fmla="*/ 0 h 3116"/>
              <a:gd name="T50" fmla="*/ 0 w 734"/>
              <a:gd name="T51" fmla="*/ 0 h 3116"/>
              <a:gd name="T52" fmla="*/ 0 w 734"/>
              <a:gd name="T53" fmla="*/ 0 h 3116"/>
              <a:gd name="T54" fmla="*/ 0 w 734"/>
              <a:gd name="T55" fmla="*/ 0 h 3116"/>
              <a:gd name="T56" fmla="*/ 0 w 734"/>
              <a:gd name="T57" fmla="*/ 0 h 3116"/>
              <a:gd name="T58" fmla="*/ 0 w 734"/>
              <a:gd name="T59" fmla="*/ 0 h 3116"/>
              <a:gd name="T60" fmla="*/ 0 w 734"/>
              <a:gd name="T61" fmla="*/ 0 h 3116"/>
              <a:gd name="T62" fmla="*/ 0 w 734"/>
              <a:gd name="T63" fmla="*/ 0 h 3116"/>
              <a:gd name="T64" fmla="*/ 0 w 734"/>
              <a:gd name="T65" fmla="*/ 0 h 3116"/>
              <a:gd name="T66" fmla="*/ 0 w 734"/>
              <a:gd name="T67" fmla="*/ 0 h 3116"/>
              <a:gd name="T68" fmla="*/ 0 w 734"/>
              <a:gd name="T69" fmla="*/ 0 h 3116"/>
              <a:gd name="T70" fmla="*/ 0 w 734"/>
              <a:gd name="T71" fmla="*/ 0 h 3116"/>
              <a:gd name="T72" fmla="*/ 0 w 734"/>
              <a:gd name="T73" fmla="*/ 0 h 3116"/>
              <a:gd name="T74" fmla="*/ 0 w 734"/>
              <a:gd name="T75" fmla="*/ 0 h 3116"/>
              <a:gd name="T76" fmla="*/ 0 w 734"/>
              <a:gd name="T77" fmla="*/ 0 h 3116"/>
              <a:gd name="T78" fmla="*/ 0 w 734"/>
              <a:gd name="T79" fmla="*/ 0 h 3116"/>
              <a:gd name="T80" fmla="*/ 0 w 734"/>
              <a:gd name="T81" fmla="*/ 0 h 3116"/>
              <a:gd name="T82" fmla="*/ 0 w 734"/>
              <a:gd name="T83" fmla="*/ 0 h 3116"/>
              <a:gd name="T84" fmla="*/ 0 w 734"/>
              <a:gd name="T85" fmla="*/ 0 h 3116"/>
              <a:gd name="T86" fmla="*/ 0 w 734"/>
              <a:gd name="T87" fmla="*/ 0 h 3116"/>
              <a:gd name="T88" fmla="*/ 0 w 734"/>
              <a:gd name="T89" fmla="*/ 0 h 3116"/>
              <a:gd name="T90" fmla="*/ 0 w 734"/>
              <a:gd name="T91" fmla="*/ 0 h 3116"/>
              <a:gd name="T92" fmla="*/ 0 w 734"/>
              <a:gd name="T93" fmla="*/ 0 h 3116"/>
              <a:gd name="T94" fmla="*/ 0 w 734"/>
              <a:gd name="T95" fmla="*/ 0 h 3116"/>
              <a:gd name="T96" fmla="*/ 0 w 734"/>
              <a:gd name="T97" fmla="*/ 0 h 3116"/>
              <a:gd name="T98" fmla="*/ 0 w 734"/>
              <a:gd name="T99" fmla="*/ 0 h 3116"/>
              <a:gd name="T100" fmla="*/ 0 w 734"/>
              <a:gd name="T101" fmla="*/ 0 h 3116"/>
              <a:gd name="T102" fmla="*/ 0 w 734"/>
              <a:gd name="T103" fmla="*/ 0 h 3116"/>
              <a:gd name="T104" fmla="*/ 0 w 734"/>
              <a:gd name="T105" fmla="*/ 0 h 3116"/>
              <a:gd name="T106" fmla="*/ 0 w 734"/>
              <a:gd name="T107" fmla="*/ 0 h 3116"/>
              <a:gd name="T108" fmla="*/ 0 w 734"/>
              <a:gd name="T109" fmla="*/ 0 h 3116"/>
              <a:gd name="T110" fmla="*/ 0 w 734"/>
              <a:gd name="T111" fmla="*/ 0 h 3116"/>
              <a:gd name="T112" fmla="*/ 0 w 734"/>
              <a:gd name="T113" fmla="*/ 0 h 3116"/>
              <a:gd name="T114" fmla="*/ 0 w 734"/>
              <a:gd name="T115" fmla="*/ 0 h 3116"/>
              <a:gd name="T116" fmla="*/ 0 w 734"/>
              <a:gd name="T117" fmla="*/ 0 h 3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34"/>
              <a:gd name="T178" fmla="*/ 0 h 3116"/>
              <a:gd name="T179" fmla="*/ 734 w 734"/>
              <a:gd name="T180" fmla="*/ 3116 h 3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34" h="3116">
                <a:moveTo>
                  <a:pt x="224" y="2826"/>
                </a:moveTo>
                <a:lnTo>
                  <a:pt x="224" y="2826"/>
                </a:lnTo>
                <a:lnTo>
                  <a:pt x="226" y="2834"/>
                </a:lnTo>
                <a:lnTo>
                  <a:pt x="226" y="2840"/>
                </a:lnTo>
                <a:lnTo>
                  <a:pt x="222" y="2852"/>
                </a:lnTo>
                <a:lnTo>
                  <a:pt x="210" y="2878"/>
                </a:lnTo>
                <a:lnTo>
                  <a:pt x="204" y="2898"/>
                </a:lnTo>
                <a:lnTo>
                  <a:pt x="200" y="2906"/>
                </a:lnTo>
                <a:lnTo>
                  <a:pt x="194" y="2912"/>
                </a:lnTo>
                <a:lnTo>
                  <a:pt x="206" y="2866"/>
                </a:lnTo>
                <a:lnTo>
                  <a:pt x="214" y="2846"/>
                </a:lnTo>
                <a:lnTo>
                  <a:pt x="218" y="2836"/>
                </a:lnTo>
                <a:lnTo>
                  <a:pt x="224" y="2826"/>
                </a:lnTo>
                <a:close/>
                <a:moveTo>
                  <a:pt x="308" y="2684"/>
                </a:moveTo>
                <a:lnTo>
                  <a:pt x="308" y="2684"/>
                </a:lnTo>
                <a:lnTo>
                  <a:pt x="310" y="2644"/>
                </a:lnTo>
                <a:lnTo>
                  <a:pt x="314" y="2626"/>
                </a:lnTo>
                <a:lnTo>
                  <a:pt x="316" y="2612"/>
                </a:lnTo>
                <a:lnTo>
                  <a:pt x="320" y="2654"/>
                </a:lnTo>
                <a:lnTo>
                  <a:pt x="322" y="2698"/>
                </a:lnTo>
                <a:lnTo>
                  <a:pt x="322" y="2788"/>
                </a:lnTo>
                <a:lnTo>
                  <a:pt x="312" y="2780"/>
                </a:lnTo>
                <a:lnTo>
                  <a:pt x="306" y="2770"/>
                </a:lnTo>
                <a:lnTo>
                  <a:pt x="304" y="2758"/>
                </a:lnTo>
                <a:lnTo>
                  <a:pt x="302" y="2746"/>
                </a:lnTo>
                <a:lnTo>
                  <a:pt x="304" y="2716"/>
                </a:lnTo>
                <a:lnTo>
                  <a:pt x="308" y="2684"/>
                </a:lnTo>
                <a:close/>
                <a:moveTo>
                  <a:pt x="348" y="2030"/>
                </a:moveTo>
                <a:lnTo>
                  <a:pt x="348" y="2030"/>
                </a:lnTo>
                <a:lnTo>
                  <a:pt x="354" y="2030"/>
                </a:lnTo>
                <a:lnTo>
                  <a:pt x="360" y="2030"/>
                </a:lnTo>
                <a:lnTo>
                  <a:pt x="360" y="2064"/>
                </a:lnTo>
                <a:lnTo>
                  <a:pt x="360" y="2096"/>
                </a:lnTo>
                <a:lnTo>
                  <a:pt x="362" y="2114"/>
                </a:lnTo>
                <a:lnTo>
                  <a:pt x="364" y="2122"/>
                </a:lnTo>
                <a:lnTo>
                  <a:pt x="364" y="2130"/>
                </a:lnTo>
                <a:lnTo>
                  <a:pt x="362" y="2138"/>
                </a:lnTo>
                <a:lnTo>
                  <a:pt x="356" y="2146"/>
                </a:lnTo>
                <a:lnTo>
                  <a:pt x="346" y="2162"/>
                </a:lnTo>
                <a:lnTo>
                  <a:pt x="336" y="2180"/>
                </a:lnTo>
                <a:lnTo>
                  <a:pt x="324" y="2196"/>
                </a:lnTo>
                <a:lnTo>
                  <a:pt x="320" y="2176"/>
                </a:lnTo>
                <a:lnTo>
                  <a:pt x="320" y="2156"/>
                </a:lnTo>
                <a:lnTo>
                  <a:pt x="324" y="2136"/>
                </a:lnTo>
                <a:lnTo>
                  <a:pt x="328" y="2118"/>
                </a:lnTo>
                <a:lnTo>
                  <a:pt x="332" y="2098"/>
                </a:lnTo>
                <a:lnTo>
                  <a:pt x="336" y="2076"/>
                </a:lnTo>
                <a:lnTo>
                  <a:pt x="338" y="2054"/>
                </a:lnTo>
                <a:lnTo>
                  <a:pt x="338" y="2030"/>
                </a:lnTo>
                <a:lnTo>
                  <a:pt x="340" y="2032"/>
                </a:lnTo>
                <a:lnTo>
                  <a:pt x="348" y="2030"/>
                </a:lnTo>
                <a:close/>
                <a:moveTo>
                  <a:pt x="314" y="14"/>
                </a:moveTo>
                <a:lnTo>
                  <a:pt x="314" y="14"/>
                </a:lnTo>
                <a:lnTo>
                  <a:pt x="300" y="24"/>
                </a:lnTo>
                <a:lnTo>
                  <a:pt x="290" y="36"/>
                </a:lnTo>
                <a:lnTo>
                  <a:pt x="280" y="46"/>
                </a:lnTo>
                <a:lnTo>
                  <a:pt x="270" y="60"/>
                </a:lnTo>
                <a:lnTo>
                  <a:pt x="252" y="88"/>
                </a:lnTo>
                <a:lnTo>
                  <a:pt x="238" y="118"/>
                </a:lnTo>
                <a:lnTo>
                  <a:pt x="226" y="150"/>
                </a:lnTo>
                <a:lnTo>
                  <a:pt x="216" y="186"/>
                </a:lnTo>
                <a:lnTo>
                  <a:pt x="200" y="260"/>
                </a:lnTo>
                <a:lnTo>
                  <a:pt x="190" y="308"/>
                </a:lnTo>
                <a:lnTo>
                  <a:pt x="180" y="356"/>
                </a:lnTo>
                <a:lnTo>
                  <a:pt x="174" y="404"/>
                </a:lnTo>
                <a:lnTo>
                  <a:pt x="170" y="452"/>
                </a:lnTo>
                <a:lnTo>
                  <a:pt x="156" y="452"/>
                </a:lnTo>
                <a:lnTo>
                  <a:pt x="144" y="454"/>
                </a:lnTo>
                <a:lnTo>
                  <a:pt x="124" y="460"/>
                </a:lnTo>
                <a:lnTo>
                  <a:pt x="104" y="468"/>
                </a:lnTo>
                <a:lnTo>
                  <a:pt x="84" y="472"/>
                </a:lnTo>
                <a:lnTo>
                  <a:pt x="58" y="514"/>
                </a:lnTo>
                <a:lnTo>
                  <a:pt x="44" y="536"/>
                </a:lnTo>
                <a:lnTo>
                  <a:pt x="38" y="548"/>
                </a:lnTo>
                <a:lnTo>
                  <a:pt x="34" y="556"/>
                </a:lnTo>
                <a:lnTo>
                  <a:pt x="34" y="574"/>
                </a:lnTo>
                <a:lnTo>
                  <a:pt x="34" y="596"/>
                </a:lnTo>
                <a:lnTo>
                  <a:pt x="36" y="618"/>
                </a:lnTo>
                <a:lnTo>
                  <a:pt x="36" y="640"/>
                </a:lnTo>
                <a:lnTo>
                  <a:pt x="32" y="676"/>
                </a:lnTo>
                <a:lnTo>
                  <a:pt x="24" y="712"/>
                </a:lnTo>
                <a:lnTo>
                  <a:pt x="16" y="750"/>
                </a:lnTo>
                <a:lnTo>
                  <a:pt x="10" y="786"/>
                </a:lnTo>
                <a:lnTo>
                  <a:pt x="8" y="814"/>
                </a:lnTo>
                <a:lnTo>
                  <a:pt x="6" y="846"/>
                </a:lnTo>
                <a:lnTo>
                  <a:pt x="2" y="878"/>
                </a:lnTo>
                <a:lnTo>
                  <a:pt x="0" y="894"/>
                </a:lnTo>
                <a:lnTo>
                  <a:pt x="2" y="908"/>
                </a:lnTo>
                <a:lnTo>
                  <a:pt x="4" y="916"/>
                </a:lnTo>
                <a:lnTo>
                  <a:pt x="8" y="924"/>
                </a:lnTo>
                <a:lnTo>
                  <a:pt x="20" y="944"/>
                </a:lnTo>
                <a:lnTo>
                  <a:pt x="32" y="962"/>
                </a:lnTo>
                <a:lnTo>
                  <a:pt x="42" y="976"/>
                </a:lnTo>
                <a:lnTo>
                  <a:pt x="56" y="988"/>
                </a:lnTo>
                <a:lnTo>
                  <a:pt x="72" y="1000"/>
                </a:lnTo>
                <a:lnTo>
                  <a:pt x="118" y="1032"/>
                </a:lnTo>
                <a:lnTo>
                  <a:pt x="166" y="1064"/>
                </a:lnTo>
                <a:lnTo>
                  <a:pt x="160" y="1094"/>
                </a:lnTo>
                <a:lnTo>
                  <a:pt x="154" y="1122"/>
                </a:lnTo>
                <a:lnTo>
                  <a:pt x="146" y="1148"/>
                </a:lnTo>
                <a:lnTo>
                  <a:pt x="136" y="1174"/>
                </a:lnTo>
                <a:lnTo>
                  <a:pt x="116" y="1226"/>
                </a:lnTo>
                <a:lnTo>
                  <a:pt x="96" y="1280"/>
                </a:lnTo>
                <a:lnTo>
                  <a:pt x="82" y="1336"/>
                </a:lnTo>
                <a:lnTo>
                  <a:pt x="70" y="1394"/>
                </a:lnTo>
                <a:lnTo>
                  <a:pt x="62" y="1456"/>
                </a:lnTo>
                <a:lnTo>
                  <a:pt x="56" y="1526"/>
                </a:lnTo>
                <a:lnTo>
                  <a:pt x="70" y="1536"/>
                </a:lnTo>
                <a:lnTo>
                  <a:pt x="84" y="1546"/>
                </a:lnTo>
                <a:lnTo>
                  <a:pt x="80" y="1660"/>
                </a:lnTo>
                <a:lnTo>
                  <a:pt x="80" y="1776"/>
                </a:lnTo>
                <a:lnTo>
                  <a:pt x="78" y="1890"/>
                </a:lnTo>
                <a:lnTo>
                  <a:pt x="76" y="2000"/>
                </a:lnTo>
                <a:lnTo>
                  <a:pt x="98" y="2008"/>
                </a:lnTo>
                <a:lnTo>
                  <a:pt x="122" y="2016"/>
                </a:lnTo>
                <a:lnTo>
                  <a:pt x="170" y="2026"/>
                </a:lnTo>
                <a:lnTo>
                  <a:pt x="178" y="2056"/>
                </a:lnTo>
                <a:lnTo>
                  <a:pt x="184" y="2084"/>
                </a:lnTo>
                <a:lnTo>
                  <a:pt x="190" y="2112"/>
                </a:lnTo>
                <a:lnTo>
                  <a:pt x="192" y="2128"/>
                </a:lnTo>
                <a:lnTo>
                  <a:pt x="192" y="2144"/>
                </a:lnTo>
                <a:lnTo>
                  <a:pt x="188" y="2162"/>
                </a:lnTo>
                <a:lnTo>
                  <a:pt x="184" y="2178"/>
                </a:lnTo>
                <a:lnTo>
                  <a:pt x="178" y="2196"/>
                </a:lnTo>
                <a:lnTo>
                  <a:pt x="172" y="2214"/>
                </a:lnTo>
                <a:lnTo>
                  <a:pt x="168" y="2238"/>
                </a:lnTo>
                <a:lnTo>
                  <a:pt x="166" y="2262"/>
                </a:lnTo>
                <a:lnTo>
                  <a:pt x="164" y="2312"/>
                </a:lnTo>
                <a:lnTo>
                  <a:pt x="166" y="2362"/>
                </a:lnTo>
                <a:lnTo>
                  <a:pt x="172" y="2410"/>
                </a:lnTo>
                <a:lnTo>
                  <a:pt x="180" y="2458"/>
                </a:lnTo>
                <a:lnTo>
                  <a:pt x="190" y="2506"/>
                </a:lnTo>
                <a:lnTo>
                  <a:pt x="208" y="2600"/>
                </a:lnTo>
                <a:lnTo>
                  <a:pt x="222" y="2674"/>
                </a:lnTo>
                <a:lnTo>
                  <a:pt x="232" y="2722"/>
                </a:lnTo>
                <a:lnTo>
                  <a:pt x="234" y="2734"/>
                </a:lnTo>
                <a:lnTo>
                  <a:pt x="236" y="2746"/>
                </a:lnTo>
                <a:lnTo>
                  <a:pt x="234" y="2758"/>
                </a:lnTo>
                <a:lnTo>
                  <a:pt x="232" y="2768"/>
                </a:lnTo>
                <a:lnTo>
                  <a:pt x="226" y="2774"/>
                </a:lnTo>
                <a:lnTo>
                  <a:pt x="220" y="2778"/>
                </a:lnTo>
                <a:lnTo>
                  <a:pt x="216" y="2784"/>
                </a:lnTo>
                <a:lnTo>
                  <a:pt x="214" y="2788"/>
                </a:lnTo>
                <a:lnTo>
                  <a:pt x="214" y="2792"/>
                </a:lnTo>
                <a:lnTo>
                  <a:pt x="214" y="2796"/>
                </a:lnTo>
                <a:lnTo>
                  <a:pt x="216" y="2798"/>
                </a:lnTo>
                <a:lnTo>
                  <a:pt x="220" y="2804"/>
                </a:lnTo>
                <a:lnTo>
                  <a:pt x="200" y="2864"/>
                </a:lnTo>
                <a:lnTo>
                  <a:pt x="192" y="2896"/>
                </a:lnTo>
                <a:lnTo>
                  <a:pt x="186" y="2930"/>
                </a:lnTo>
                <a:lnTo>
                  <a:pt x="180" y="2942"/>
                </a:lnTo>
                <a:lnTo>
                  <a:pt x="176" y="2946"/>
                </a:lnTo>
                <a:lnTo>
                  <a:pt x="172" y="2954"/>
                </a:lnTo>
                <a:lnTo>
                  <a:pt x="164" y="2956"/>
                </a:lnTo>
                <a:lnTo>
                  <a:pt x="156" y="2958"/>
                </a:lnTo>
                <a:lnTo>
                  <a:pt x="154" y="2974"/>
                </a:lnTo>
                <a:lnTo>
                  <a:pt x="156" y="2988"/>
                </a:lnTo>
                <a:lnTo>
                  <a:pt x="160" y="3000"/>
                </a:lnTo>
                <a:lnTo>
                  <a:pt x="164" y="3012"/>
                </a:lnTo>
                <a:lnTo>
                  <a:pt x="166" y="3016"/>
                </a:lnTo>
                <a:lnTo>
                  <a:pt x="168" y="3022"/>
                </a:lnTo>
                <a:lnTo>
                  <a:pt x="170" y="3026"/>
                </a:lnTo>
                <a:lnTo>
                  <a:pt x="176" y="3028"/>
                </a:lnTo>
                <a:lnTo>
                  <a:pt x="180" y="3028"/>
                </a:lnTo>
                <a:lnTo>
                  <a:pt x="186" y="3028"/>
                </a:lnTo>
                <a:lnTo>
                  <a:pt x="216" y="3032"/>
                </a:lnTo>
                <a:lnTo>
                  <a:pt x="220" y="3036"/>
                </a:lnTo>
                <a:lnTo>
                  <a:pt x="220" y="3042"/>
                </a:lnTo>
                <a:lnTo>
                  <a:pt x="220" y="3046"/>
                </a:lnTo>
                <a:lnTo>
                  <a:pt x="220" y="3050"/>
                </a:lnTo>
                <a:lnTo>
                  <a:pt x="222" y="3052"/>
                </a:lnTo>
                <a:lnTo>
                  <a:pt x="232" y="3054"/>
                </a:lnTo>
                <a:lnTo>
                  <a:pt x="236" y="3056"/>
                </a:lnTo>
                <a:lnTo>
                  <a:pt x="242" y="3054"/>
                </a:lnTo>
                <a:lnTo>
                  <a:pt x="244" y="3054"/>
                </a:lnTo>
                <a:lnTo>
                  <a:pt x="246" y="3052"/>
                </a:lnTo>
                <a:lnTo>
                  <a:pt x="248" y="3046"/>
                </a:lnTo>
                <a:lnTo>
                  <a:pt x="248" y="3040"/>
                </a:lnTo>
                <a:lnTo>
                  <a:pt x="250" y="3034"/>
                </a:lnTo>
                <a:lnTo>
                  <a:pt x="274" y="3036"/>
                </a:lnTo>
                <a:lnTo>
                  <a:pt x="296" y="3038"/>
                </a:lnTo>
                <a:lnTo>
                  <a:pt x="300" y="3034"/>
                </a:lnTo>
                <a:lnTo>
                  <a:pt x="302" y="3030"/>
                </a:lnTo>
                <a:lnTo>
                  <a:pt x="302" y="3026"/>
                </a:lnTo>
                <a:lnTo>
                  <a:pt x="308" y="3044"/>
                </a:lnTo>
                <a:lnTo>
                  <a:pt x="312" y="3062"/>
                </a:lnTo>
                <a:lnTo>
                  <a:pt x="314" y="3068"/>
                </a:lnTo>
                <a:lnTo>
                  <a:pt x="316" y="3078"/>
                </a:lnTo>
                <a:lnTo>
                  <a:pt x="320" y="3082"/>
                </a:lnTo>
                <a:lnTo>
                  <a:pt x="322" y="3084"/>
                </a:lnTo>
                <a:lnTo>
                  <a:pt x="328" y="3084"/>
                </a:lnTo>
                <a:lnTo>
                  <a:pt x="334" y="3084"/>
                </a:lnTo>
                <a:lnTo>
                  <a:pt x="338" y="3082"/>
                </a:lnTo>
                <a:lnTo>
                  <a:pt x="340" y="3078"/>
                </a:lnTo>
                <a:lnTo>
                  <a:pt x="340" y="3076"/>
                </a:lnTo>
                <a:lnTo>
                  <a:pt x="340" y="3068"/>
                </a:lnTo>
                <a:lnTo>
                  <a:pt x="340" y="3062"/>
                </a:lnTo>
                <a:lnTo>
                  <a:pt x="344" y="3032"/>
                </a:lnTo>
                <a:lnTo>
                  <a:pt x="354" y="3038"/>
                </a:lnTo>
                <a:lnTo>
                  <a:pt x="362" y="3044"/>
                </a:lnTo>
                <a:lnTo>
                  <a:pt x="370" y="3052"/>
                </a:lnTo>
                <a:lnTo>
                  <a:pt x="376" y="3062"/>
                </a:lnTo>
                <a:lnTo>
                  <a:pt x="388" y="3084"/>
                </a:lnTo>
                <a:lnTo>
                  <a:pt x="394" y="3096"/>
                </a:lnTo>
                <a:lnTo>
                  <a:pt x="402" y="3104"/>
                </a:lnTo>
                <a:lnTo>
                  <a:pt x="412" y="3108"/>
                </a:lnTo>
                <a:lnTo>
                  <a:pt x="428" y="3112"/>
                </a:lnTo>
                <a:lnTo>
                  <a:pt x="460" y="3116"/>
                </a:lnTo>
                <a:lnTo>
                  <a:pt x="490" y="3116"/>
                </a:lnTo>
                <a:lnTo>
                  <a:pt x="518" y="3116"/>
                </a:lnTo>
                <a:lnTo>
                  <a:pt x="546" y="3116"/>
                </a:lnTo>
                <a:lnTo>
                  <a:pt x="570" y="3110"/>
                </a:lnTo>
                <a:lnTo>
                  <a:pt x="576" y="3110"/>
                </a:lnTo>
                <a:lnTo>
                  <a:pt x="582" y="3108"/>
                </a:lnTo>
                <a:lnTo>
                  <a:pt x="588" y="3104"/>
                </a:lnTo>
                <a:lnTo>
                  <a:pt x="590" y="3100"/>
                </a:lnTo>
                <a:lnTo>
                  <a:pt x="592" y="3094"/>
                </a:lnTo>
                <a:lnTo>
                  <a:pt x="592" y="3088"/>
                </a:lnTo>
                <a:lnTo>
                  <a:pt x="594" y="3084"/>
                </a:lnTo>
                <a:lnTo>
                  <a:pt x="592" y="3078"/>
                </a:lnTo>
                <a:lnTo>
                  <a:pt x="590" y="3074"/>
                </a:lnTo>
                <a:lnTo>
                  <a:pt x="584" y="3070"/>
                </a:lnTo>
                <a:lnTo>
                  <a:pt x="580" y="3066"/>
                </a:lnTo>
                <a:lnTo>
                  <a:pt x="556" y="3052"/>
                </a:lnTo>
                <a:lnTo>
                  <a:pt x="534" y="3040"/>
                </a:lnTo>
                <a:lnTo>
                  <a:pt x="528" y="3036"/>
                </a:lnTo>
                <a:lnTo>
                  <a:pt x="520" y="3030"/>
                </a:lnTo>
                <a:lnTo>
                  <a:pt x="518" y="3026"/>
                </a:lnTo>
                <a:lnTo>
                  <a:pt x="512" y="3020"/>
                </a:lnTo>
                <a:lnTo>
                  <a:pt x="506" y="3016"/>
                </a:lnTo>
                <a:lnTo>
                  <a:pt x="492" y="3008"/>
                </a:lnTo>
                <a:lnTo>
                  <a:pt x="488" y="3004"/>
                </a:lnTo>
                <a:lnTo>
                  <a:pt x="474" y="2994"/>
                </a:lnTo>
                <a:lnTo>
                  <a:pt x="462" y="2980"/>
                </a:lnTo>
                <a:lnTo>
                  <a:pt x="454" y="2968"/>
                </a:lnTo>
                <a:lnTo>
                  <a:pt x="448" y="2952"/>
                </a:lnTo>
                <a:lnTo>
                  <a:pt x="436" y="2920"/>
                </a:lnTo>
                <a:lnTo>
                  <a:pt x="430" y="2904"/>
                </a:lnTo>
                <a:lnTo>
                  <a:pt x="424" y="2886"/>
                </a:lnTo>
                <a:lnTo>
                  <a:pt x="422" y="2868"/>
                </a:lnTo>
                <a:lnTo>
                  <a:pt x="422" y="2848"/>
                </a:lnTo>
                <a:lnTo>
                  <a:pt x="422" y="2846"/>
                </a:lnTo>
                <a:lnTo>
                  <a:pt x="424" y="2846"/>
                </a:lnTo>
                <a:lnTo>
                  <a:pt x="428" y="2846"/>
                </a:lnTo>
                <a:lnTo>
                  <a:pt x="432" y="2844"/>
                </a:lnTo>
                <a:lnTo>
                  <a:pt x="434" y="2842"/>
                </a:lnTo>
                <a:lnTo>
                  <a:pt x="434" y="2840"/>
                </a:lnTo>
                <a:lnTo>
                  <a:pt x="432" y="2834"/>
                </a:lnTo>
                <a:lnTo>
                  <a:pt x="428" y="2830"/>
                </a:lnTo>
                <a:lnTo>
                  <a:pt x="420" y="2826"/>
                </a:lnTo>
                <a:lnTo>
                  <a:pt x="418" y="2790"/>
                </a:lnTo>
                <a:lnTo>
                  <a:pt x="418" y="2754"/>
                </a:lnTo>
                <a:lnTo>
                  <a:pt x="422" y="2718"/>
                </a:lnTo>
                <a:lnTo>
                  <a:pt x="426" y="2682"/>
                </a:lnTo>
                <a:lnTo>
                  <a:pt x="436" y="2610"/>
                </a:lnTo>
                <a:lnTo>
                  <a:pt x="448" y="2540"/>
                </a:lnTo>
                <a:lnTo>
                  <a:pt x="468" y="2400"/>
                </a:lnTo>
                <a:lnTo>
                  <a:pt x="472" y="2364"/>
                </a:lnTo>
                <a:lnTo>
                  <a:pt x="476" y="2326"/>
                </a:lnTo>
                <a:lnTo>
                  <a:pt x="478" y="2252"/>
                </a:lnTo>
                <a:lnTo>
                  <a:pt x="480" y="2230"/>
                </a:lnTo>
                <a:lnTo>
                  <a:pt x="484" y="2208"/>
                </a:lnTo>
                <a:lnTo>
                  <a:pt x="486" y="2200"/>
                </a:lnTo>
                <a:lnTo>
                  <a:pt x="492" y="2190"/>
                </a:lnTo>
                <a:lnTo>
                  <a:pt x="502" y="2174"/>
                </a:lnTo>
                <a:lnTo>
                  <a:pt x="510" y="2154"/>
                </a:lnTo>
                <a:lnTo>
                  <a:pt x="514" y="2134"/>
                </a:lnTo>
                <a:lnTo>
                  <a:pt x="520" y="2122"/>
                </a:lnTo>
                <a:lnTo>
                  <a:pt x="524" y="2112"/>
                </a:lnTo>
                <a:lnTo>
                  <a:pt x="526" y="2098"/>
                </a:lnTo>
                <a:lnTo>
                  <a:pt x="526" y="2086"/>
                </a:lnTo>
                <a:lnTo>
                  <a:pt x="526" y="2060"/>
                </a:lnTo>
                <a:lnTo>
                  <a:pt x="526" y="2048"/>
                </a:lnTo>
                <a:lnTo>
                  <a:pt x="526" y="2036"/>
                </a:lnTo>
                <a:lnTo>
                  <a:pt x="530" y="2026"/>
                </a:lnTo>
                <a:lnTo>
                  <a:pt x="536" y="2016"/>
                </a:lnTo>
                <a:lnTo>
                  <a:pt x="566" y="2014"/>
                </a:lnTo>
                <a:lnTo>
                  <a:pt x="598" y="2012"/>
                </a:lnTo>
                <a:lnTo>
                  <a:pt x="612" y="2010"/>
                </a:lnTo>
                <a:lnTo>
                  <a:pt x="626" y="2006"/>
                </a:lnTo>
                <a:lnTo>
                  <a:pt x="638" y="2000"/>
                </a:lnTo>
                <a:lnTo>
                  <a:pt x="646" y="1992"/>
                </a:lnTo>
                <a:lnTo>
                  <a:pt x="650" y="1988"/>
                </a:lnTo>
                <a:lnTo>
                  <a:pt x="652" y="1984"/>
                </a:lnTo>
                <a:lnTo>
                  <a:pt x="652" y="1980"/>
                </a:lnTo>
                <a:lnTo>
                  <a:pt x="652" y="1970"/>
                </a:lnTo>
                <a:lnTo>
                  <a:pt x="652" y="1964"/>
                </a:lnTo>
                <a:lnTo>
                  <a:pt x="650" y="1914"/>
                </a:lnTo>
                <a:lnTo>
                  <a:pt x="652" y="1864"/>
                </a:lnTo>
                <a:lnTo>
                  <a:pt x="656" y="1764"/>
                </a:lnTo>
                <a:lnTo>
                  <a:pt x="662" y="1664"/>
                </a:lnTo>
                <a:lnTo>
                  <a:pt x="662" y="1614"/>
                </a:lnTo>
                <a:lnTo>
                  <a:pt x="660" y="1564"/>
                </a:lnTo>
                <a:lnTo>
                  <a:pt x="666" y="1560"/>
                </a:lnTo>
                <a:lnTo>
                  <a:pt x="672" y="1558"/>
                </a:lnTo>
                <a:lnTo>
                  <a:pt x="676" y="1556"/>
                </a:lnTo>
                <a:lnTo>
                  <a:pt x="680" y="1552"/>
                </a:lnTo>
                <a:lnTo>
                  <a:pt x="682" y="1548"/>
                </a:lnTo>
                <a:lnTo>
                  <a:pt x="684" y="1540"/>
                </a:lnTo>
                <a:lnTo>
                  <a:pt x="682" y="1532"/>
                </a:lnTo>
                <a:lnTo>
                  <a:pt x="680" y="1528"/>
                </a:lnTo>
                <a:lnTo>
                  <a:pt x="680" y="1524"/>
                </a:lnTo>
                <a:lnTo>
                  <a:pt x="680" y="1518"/>
                </a:lnTo>
                <a:lnTo>
                  <a:pt x="680" y="1514"/>
                </a:lnTo>
                <a:lnTo>
                  <a:pt x="678" y="1506"/>
                </a:lnTo>
                <a:lnTo>
                  <a:pt x="672" y="1424"/>
                </a:lnTo>
                <a:lnTo>
                  <a:pt x="668" y="1382"/>
                </a:lnTo>
                <a:lnTo>
                  <a:pt x="664" y="1342"/>
                </a:lnTo>
                <a:lnTo>
                  <a:pt x="660" y="1324"/>
                </a:lnTo>
                <a:lnTo>
                  <a:pt x="656" y="1308"/>
                </a:lnTo>
                <a:lnTo>
                  <a:pt x="652" y="1292"/>
                </a:lnTo>
                <a:lnTo>
                  <a:pt x="652" y="1278"/>
                </a:lnTo>
                <a:lnTo>
                  <a:pt x="654" y="1272"/>
                </a:lnTo>
                <a:lnTo>
                  <a:pt x="656" y="1266"/>
                </a:lnTo>
                <a:lnTo>
                  <a:pt x="660" y="1262"/>
                </a:lnTo>
                <a:lnTo>
                  <a:pt x="660" y="1256"/>
                </a:lnTo>
                <a:lnTo>
                  <a:pt x="658" y="1246"/>
                </a:lnTo>
                <a:lnTo>
                  <a:pt x="654" y="1238"/>
                </a:lnTo>
                <a:lnTo>
                  <a:pt x="646" y="1230"/>
                </a:lnTo>
                <a:lnTo>
                  <a:pt x="642" y="1220"/>
                </a:lnTo>
                <a:lnTo>
                  <a:pt x="634" y="1198"/>
                </a:lnTo>
                <a:lnTo>
                  <a:pt x="632" y="1186"/>
                </a:lnTo>
                <a:lnTo>
                  <a:pt x="630" y="1176"/>
                </a:lnTo>
                <a:lnTo>
                  <a:pt x="634" y="1166"/>
                </a:lnTo>
                <a:lnTo>
                  <a:pt x="640" y="1152"/>
                </a:lnTo>
                <a:lnTo>
                  <a:pt x="654" y="1128"/>
                </a:lnTo>
                <a:lnTo>
                  <a:pt x="678" y="1078"/>
                </a:lnTo>
                <a:lnTo>
                  <a:pt x="700" y="1030"/>
                </a:lnTo>
                <a:lnTo>
                  <a:pt x="714" y="1006"/>
                </a:lnTo>
                <a:lnTo>
                  <a:pt x="720" y="994"/>
                </a:lnTo>
                <a:lnTo>
                  <a:pt x="726" y="984"/>
                </a:lnTo>
                <a:lnTo>
                  <a:pt x="728" y="968"/>
                </a:lnTo>
                <a:lnTo>
                  <a:pt x="730" y="950"/>
                </a:lnTo>
                <a:lnTo>
                  <a:pt x="734" y="928"/>
                </a:lnTo>
                <a:lnTo>
                  <a:pt x="734" y="910"/>
                </a:lnTo>
                <a:lnTo>
                  <a:pt x="732" y="890"/>
                </a:lnTo>
                <a:lnTo>
                  <a:pt x="728" y="866"/>
                </a:lnTo>
                <a:lnTo>
                  <a:pt x="722" y="840"/>
                </a:lnTo>
                <a:lnTo>
                  <a:pt x="718" y="814"/>
                </a:lnTo>
                <a:lnTo>
                  <a:pt x="712" y="804"/>
                </a:lnTo>
                <a:lnTo>
                  <a:pt x="708" y="792"/>
                </a:lnTo>
                <a:lnTo>
                  <a:pt x="698" y="758"/>
                </a:lnTo>
                <a:lnTo>
                  <a:pt x="690" y="722"/>
                </a:lnTo>
                <a:lnTo>
                  <a:pt x="682" y="686"/>
                </a:lnTo>
                <a:lnTo>
                  <a:pt x="678" y="648"/>
                </a:lnTo>
                <a:lnTo>
                  <a:pt x="678" y="632"/>
                </a:lnTo>
                <a:lnTo>
                  <a:pt x="680" y="616"/>
                </a:lnTo>
                <a:lnTo>
                  <a:pt x="680" y="598"/>
                </a:lnTo>
                <a:lnTo>
                  <a:pt x="678" y="580"/>
                </a:lnTo>
                <a:lnTo>
                  <a:pt x="676" y="570"/>
                </a:lnTo>
                <a:lnTo>
                  <a:pt x="672" y="562"/>
                </a:lnTo>
                <a:lnTo>
                  <a:pt x="660" y="544"/>
                </a:lnTo>
                <a:lnTo>
                  <a:pt x="658" y="540"/>
                </a:lnTo>
                <a:lnTo>
                  <a:pt x="640" y="518"/>
                </a:lnTo>
                <a:lnTo>
                  <a:pt x="632" y="508"/>
                </a:lnTo>
                <a:lnTo>
                  <a:pt x="622" y="500"/>
                </a:lnTo>
                <a:lnTo>
                  <a:pt x="616" y="498"/>
                </a:lnTo>
                <a:lnTo>
                  <a:pt x="606" y="492"/>
                </a:lnTo>
                <a:lnTo>
                  <a:pt x="596" y="488"/>
                </a:lnTo>
                <a:lnTo>
                  <a:pt x="584" y="484"/>
                </a:lnTo>
                <a:lnTo>
                  <a:pt x="570" y="482"/>
                </a:lnTo>
                <a:lnTo>
                  <a:pt x="568" y="478"/>
                </a:lnTo>
                <a:lnTo>
                  <a:pt x="568" y="474"/>
                </a:lnTo>
                <a:lnTo>
                  <a:pt x="568" y="464"/>
                </a:lnTo>
                <a:lnTo>
                  <a:pt x="572" y="466"/>
                </a:lnTo>
                <a:lnTo>
                  <a:pt x="574" y="472"/>
                </a:lnTo>
                <a:lnTo>
                  <a:pt x="578" y="478"/>
                </a:lnTo>
                <a:lnTo>
                  <a:pt x="580" y="480"/>
                </a:lnTo>
                <a:lnTo>
                  <a:pt x="582" y="480"/>
                </a:lnTo>
                <a:lnTo>
                  <a:pt x="576" y="464"/>
                </a:lnTo>
                <a:lnTo>
                  <a:pt x="572" y="442"/>
                </a:lnTo>
                <a:lnTo>
                  <a:pt x="568" y="420"/>
                </a:lnTo>
                <a:lnTo>
                  <a:pt x="566" y="396"/>
                </a:lnTo>
                <a:lnTo>
                  <a:pt x="564" y="346"/>
                </a:lnTo>
                <a:lnTo>
                  <a:pt x="564" y="296"/>
                </a:lnTo>
                <a:lnTo>
                  <a:pt x="568" y="242"/>
                </a:lnTo>
                <a:lnTo>
                  <a:pt x="568" y="212"/>
                </a:lnTo>
                <a:lnTo>
                  <a:pt x="566" y="184"/>
                </a:lnTo>
                <a:lnTo>
                  <a:pt x="562" y="166"/>
                </a:lnTo>
                <a:lnTo>
                  <a:pt x="554" y="148"/>
                </a:lnTo>
                <a:lnTo>
                  <a:pt x="550" y="130"/>
                </a:lnTo>
                <a:lnTo>
                  <a:pt x="546" y="112"/>
                </a:lnTo>
                <a:lnTo>
                  <a:pt x="554" y="124"/>
                </a:lnTo>
                <a:lnTo>
                  <a:pt x="558" y="138"/>
                </a:lnTo>
                <a:lnTo>
                  <a:pt x="562" y="156"/>
                </a:lnTo>
                <a:lnTo>
                  <a:pt x="564" y="174"/>
                </a:lnTo>
                <a:lnTo>
                  <a:pt x="564" y="150"/>
                </a:lnTo>
                <a:lnTo>
                  <a:pt x="560" y="130"/>
                </a:lnTo>
                <a:lnTo>
                  <a:pt x="554" y="110"/>
                </a:lnTo>
                <a:lnTo>
                  <a:pt x="546" y="94"/>
                </a:lnTo>
                <a:lnTo>
                  <a:pt x="536" y="78"/>
                </a:lnTo>
                <a:lnTo>
                  <a:pt x="524" y="64"/>
                </a:lnTo>
                <a:lnTo>
                  <a:pt x="500" y="36"/>
                </a:lnTo>
                <a:lnTo>
                  <a:pt x="492" y="36"/>
                </a:lnTo>
                <a:lnTo>
                  <a:pt x="484" y="38"/>
                </a:lnTo>
                <a:lnTo>
                  <a:pt x="474" y="38"/>
                </a:lnTo>
                <a:lnTo>
                  <a:pt x="466" y="36"/>
                </a:lnTo>
                <a:lnTo>
                  <a:pt x="460" y="34"/>
                </a:lnTo>
                <a:lnTo>
                  <a:pt x="454" y="30"/>
                </a:lnTo>
                <a:lnTo>
                  <a:pt x="450" y="24"/>
                </a:lnTo>
                <a:lnTo>
                  <a:pt x="444" y="18"/>
                </a:lnTo>
                <a:lnTo>
                  <a:pt x="430" y="10"/>
                </a:lnTo>
                <a:lnTo>
                  <a:pt x="414" y="6"/>
                </a:lnTo>
                <a:lnTo>
                  <a:pt x="398" y="2"/>
                </a:lnTo>
                <a:lnTo>
                  <a:pt x="380" y="0"/>
                </a:lnTo>
                <a:lnTo>
                  <a:pt x="364" y="2"/>
                </a:lnTo>
                <a:lnTo>
                  <a:pt x="346" y="4"/>
                </a:lnTo>
                <a:lnTo>
                  <a:pt x="330" y="8"/>
                </a:lnTo>
                <a:lnTo>
                  <a:pt x="314" y="14"/>
                </a:lnTo>
                <a:close/>
              </a:path>
            </a:pathLst>
          </a:custGeom>
          <a:solidFill>
            <a:schemeClr val="bg1">
              <a:alpha val="4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327" name="Freeform 33"/>
          <p:cNvSpPr>
            <a:spLocks/>
          </p:cNvSpPr>
          <p:nvPr/>
        </p:nvSpPr>
        <p:spPr bwMode="auto">
          <a:xfrm flipH="1">
            <a:off x="615950" y="1695450"/>
            <a:ext cx="111125" cy="406400"/>
          </a:xfrm>
          <a:custGeom>
            <a:avLst/>
            <a:gdLst>
              <a:gd name="T0" fmla="*/ 0 w 844"/>
              <a:gd name="T1" fmla="*/ 0 h 3116"/>
              <a:gd name="T2" fmla="*/ 0 w 844"/>
              <a:gd name="T3" fmla="*/ 0 h 3116"/>
              <a:gd name="T4" fmla="*/ 0 w 844"/>
              <a:gd name="T5" fmla="*/ 0 h 3116"/>
              <a:gd name="T6" fmla="*/ 0 w 844"/>
              <a:gd name="T7" fmla="*/ 0 h 3116"/>
              <a:gd name="T8" fmla="*/ 0 w 844"/>
              <a:gd name="T9" fmla="*/ 0 h 3116"/>
              <a:gd name="T10" fmla="*/ 0 w 844"/>
              <a:gd name="T11" fmla="*/ 0 h 3116"/>
              <a:gd name="T12" fmla="*/ 0 w 844"/>
              <a:gd name="T13" fmla="*/ 0 h 3116"/>
              <a:gd name="T14" fmla="*/ 0 w 844"/>
              <a:gd name="T15" fmla="*/ 0 h 3116"/>
              <a:gd name="T16" fmla="*/ 0 w 844"/>
              <a:gd name="T17" fmla="*/ 0 h 3116"/>
              <a:gd name="T18" fmla="*/ 0 w 844"/>
              <a:gd name="T19" fmla="*/ 0 h 3116"/>
              <a:gd name="T20" fmla="*/ 0 w 844"/>
              <a:gd name="T21" fmla="*/ 0 h 3116"/>
              <a:gd name="T22" fmla="*/ 0 w 844"/>
              <a:gd name="T23" fmla="*/ 0 h 3116"/>
              <a:gd name="T24" fmla="*/ 0 w 844"/>
              <a:gd name="T25" fmla="*/ 0 h 3116"/>
              <a:gd name="T26" fmla="*/ 0 w 844"/>
              <a:gd name="T27" fmla="*/ 0 h 3116"/>
              <a:gd name="T28" fmla="*/ 0 w 844"/>
              <a:gd name="T29" fmla="*/ 0 h 3116"/>
              <a:gd name="T30" fmla="*/ 0 w 844"/>
              <a:gd name="T31" fmla="*/ 0 h 3116"/>
              <a:gd name="T32" fmla="*/ 0 w 844"/>
              <a:gd name="T33" fmla="*/ 0 h 3116"/>
              <a:gd name="T34" fmla="*/ 0 w 844"/>
              <a:gd name="T35" fmla="*/ 0 h 3116"/>
              <a:gd name="T36" fmla="*/ 0 w 844"/>
              <a:gd name="T37" fmla="*/ 0 h 3116"/>
              <a:gd name="T38" fmla="*/ 0 w 844"/>
              <a:gd name="T39" fmla="*/ 0 h 3116"/>
              <a:gd name="T40" fmla="*/ 0 w 844"/>
              <a:gd name="T41" fmla="*/ 0 h 3116"/>
              <a:gd name="T42" fmla="*/ 0 w 844"/>
              <a:gd name="T43" fmla="*/ 0 h 3116"/>
              <a:gd name="T44" fmla="*/ 0 w 844"/>
              <a:gd name="T45" fmla="*/ 0 h 3116"/>
              <a:gd name="T46" fmla="*/ 0 w 844"/>
              <a:gd name="T47" fmla="*/ 0 h 3116"/>
              <a:gd name="T48" fmla="*/ 0 w 844"/>
              <a:gd name="T49" fmla="*/ 0 h 3116"/>
              <a:gd name="T50" fmla="*/ 0 w 844"/>
              <a:gd name="T51" fmla="*/ 0 h 3116"/>
              <a:gd name="T52" fmla="*/ 0 w 844"/>
              <a:gd name="T53" fmla="*/ 0 h 3116"/>
              <a:gd name="T54" fmla="*/ 0 w 844"/>
              <a:gd name="T55" fmla="*/ 0 h 3116"/>
              <a:gd name="T56" fmla="*/ 0 w 844"/>
              <a:gd name="T57" fmla="*/ 0 h 3116"/>
              <a:gd name="T58" fmla="*/ 0 w 844"/>
              <a:gd name="T59" fmla="*/ 0 h 3116"/>
              <a:gd name="T60" fmla="*/ 0 w 844"/>
              <a:gd name="T61" fmla="*/ 0 h 3116"/>
              <a:gd name="T62" fmla="*/ 0 w 844"/>
              <a:gd name="T63" fmla="*/ 0 h 3116"/>
              <a:gd name="T64" fmla="*/ 0 w 844"/>
              <a:gd name="T65" fmla="*/ 0 h 3116"/>
              <a:gd name="T66" fmla="*/ 0 w 844"/>
              <a:gd name="T67" fmla="*/ 0 h 3116"/>
              <a:gd name="T68" fmla="*/ 0 w 844"/>
              <a:gd name="T69" fmla="*/ 0 h 3116"/>
              <a:gd name="T70" fmla="*/ 0 w 844"/>
              <a:gd name="T71" fmla="*/ 0 h 3116"/>
              <a:gd name="T72" fmla="*/ 0 w 844"/>
              <a:gd name="T73" fmla="*/ 0 h 3116"/>
              <a:gd name="T74" fmla="*/ 0 w 844"/>
              <a:gd name="T75" fmla="*/ 0 h 3116"/>
              <a:gd name="T76" fmla="*/ 0 w 844"/>
              <a:gd name="T77" fmla="*/ 0 h 3116"/>
              <a:gd name="T78" fmla="*/ 0 w 844"/>
              <a:gd name="T79" fmla="*/ 0 h 3116"/>
              <a:gd name="T80" fmla="*/ 0 w 844"/>
              <a:gd name="T81" fmla="*/ 0 h 3116"/>
              <a:gd name="T82" fmla="*/ 0 w 844"/>
              <a:gd name="T83" fmla="*/ 0 h 3116"/>
              <a:gd name="T84" fmla="*/ 0 w 844"/>
              <a:gd name="T85" fmla="*/ 0 h 3116"/>
              <a:gd name="T86" fmla="*/ 0 w 844"/>
              <a:gd name="T87" fmla="*/ 0 h 3116"/>
              <a:gd name="T88" fmla="*/ 0 w 844"/>
              <a:gd name="T89" fmla="*/ 0 h 3116"/>
              <a:gd name="T90" fmla="*/ 0 w 844"/>
              <a:gd name="T91" fmla="*/ 0 h 3116"/>
              <a:gd name="T92" fmla="*/ 0 w 844"/>
              <a:gd name="T93" fmla="*/ 0 h 3116"/>
              <a:gd name="T94" fmla="*/ 0 w 844"/>
              <a:gd name="T95" fmla="*/ 0 h 3116"/>
              <a:gd name="T96" fmla="*/ 0 w 844"/>
              <a:gd name="T97" fmla="*/ 0 h 3116"/>
              <a:gd name="T98" fmla="*/ 0 w 844"/>
              <a:gd name="T99" fmla="*/ 0 h 3116"/>
              <a:gd name="T100" fmla="*/ 0 w 844"/>
              <a:gd name="T101" fmla="*/ 0 h 3116"/>
              <a:gd name="T102" fmla="*/ 0 w 844"/>
              <a:gd name="T103" fmla="*/ 0 h 3116"/>
              <a:gd name="T104" fmla="*/ 0 w 844"/>
              <a:gd name="T105" fmla="*/ 0 h 3116"/>
              <a:gd name="T106" fmla="*/ 0 w 844"/>
              <a:gd name="T107" fmla="*/ 0 h 3116"/>
              <a:gd name="T108" fmla="*/ 0 w 844"/>
              <a:gd name="T109" fmla="*/ 0 h 3116"/>
              <a:gd name="T110" fmla="*/ 0 w 844"/>
              <a:gd name="T111" fmla="*/ 0 h 3116"/>
              <a:gd name="T112" fmla="*/ 0 w 844"/>
              <a:gd name="T113" fmla="*/ 0 h 3116"/>
              <a:gd name="T114" fmla="*/ 0 w 844"/>
              <a:gd name="T115" fmla="*/ 0 h 3116"/>
              <a:gd name="T116" fmla="*/ 0 w 844"/>
              <a:gd name="T117" fmla="*/ 0 h 3116"/>
              <a:gd name="T118" fmla="*/ 0 w 844"/>
              <a:gd name="T119" fmla="*/ 0 h 31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4"/>
              <a:gd name="T181" fmla="*/ 0 h 3116"/>
              <a:gd name="T182" fmla="*/ 844 w 844"/>
              <a:gd name="T183" fmla="*/ 3116 h 31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4" h="3116">
                <a:moveTo>
                  <a:pt x="504" y="4"/>
                </a:moveTo>
                <a:lnTo>
                  <a:pt x="504" y="4"/>
                </a:lnTo>
                <a:lnTo>
                  <a:pt x="498" y="4"/>
                </a:lnTo>
                <a:lnTo>
                  <a:pt x="492" y="4"/>
                </a:lnTo>
                <a:lnTo>
                  <a:pt x="488" y="6"/>
                </a:lnTo>
                <a:lnTo>
                  <a:pt x="482" y="10"/>
                </a:lnTo>
                <a:lnTo>
                  <a:pt x="476" y="10"/>
                </a:lnTo>
                <a:lnTo>
                  <a:pt x="462" y="10"/>
                </a:lnTo>
                <a:lnTo>
                  <a:pt x="446" y="16"/>
                </a:lnTo>
                <a:lnTo>
                  <a:pt x="432" y="20"/>
                </a:lnTo>
                <a:lnTo>
                  <a:pt x="426" y="24"/>
                </a:lnTo>
                <a:lnTo>
                  <a:pt x="414" y="26"/>
                </a:lnTo>
                <a:lnTo>
                  <a:pt x="404" y="30"/>
                </a:lnTo>
                <a:lnTo>
                  <a:pt x="396" y="38"/>
                </a:lnTo>
                <a:lnTo>
                  <a:pt x="390" y="48"/>
                </a:lnTo>
                <a:lnTo>
                  <a:pt x="386" y="60"/>
                </a:lnTo>
                <a:lnTo>
                  <a:pt x="382" y="74"/>
                </a:lnTo>
                <a:lnTo>
                  <a:pt x="376" y="78"/>
                </a:lnTo>
                <a:lnTo>
                  <a:pt x="372" y="82"/>
                </a:lnTo>
                <a:lnTo>
                  <a:pt x="370" y="84"/>
                </a:lnTo>
                <a:lnTo>
                  <a:pt x="366" y="98"/>
                </a:lnTo>
                <a:lnTo>
                  <a:pt x="362" y="106"/>
                </a:lnTo>
                <a:lnTo>
                  <a:pt x="356" y="118"/>
                </a:lnTo>
                <a:lnTo>
                  <a:pt x="356" y="124"/>
                </a:lnTo>
                <a:lnTo>
                  <a:pt x="352" y="132"/>
                </a:lnTo>
                <a:lnTo>
                  <a:pt x="350" y="144"/>
                </a:lnTo>
                <a:lnTo>
                  <a:pt x="350" y="154"/>
                </a:lnTo>
                <a:lnTo>
                  <a:pt x="348" y="162"/>
                </a:lnTo>
                <a:lnTo>
                  <a:pt x="352" y="184"/>
                </a:lnTo>
                <a:lnTo>
                  <a:pt x="350" y="194"/>
                </a:lnTo>
                <a:lnTo>
                  <a:pt x="350" y="202"/>
                </a:lnTo>
                <a:lnTo>
                  <a:pt x="350" y="214"/>
                </a:lnTo>
                <a:lnTo>
                  <a:pt x="358" y="246"/>
                </a:lnTo>
                <a:lnTo>
                  <a:pt x="362" y="256"/>
                </a:lnTo>
                <a:lnTo>
                  <a:pt x="368" y="266"/>
                </a:lnTo>
                <a:lnTo>
                  <a:pt x="372" y="270"/>
                </a:lnTo>
                <a:lnTo>
                  <a:pt x="374" y="272"/>
                </a:lnTo>
                <a:lnTo>
                  <a:pt x="380" y="274"/>
                </a:lnTo>
                <a:lnTo>
                  <a:pt x="382" y="292"/>
                </a:lnTo>
                <a:lnTo>
                  <a:pt x="382" y="308"/>
                </a:lnTo>
                <a:lnTo>
                  <a:pt x="382" y="326"/>
                </a:lnTo>
                <a:lnTo>
                  <a:pt x="376" y="372"/>
                </a:lnTo>
                <a:lnTo>
                  <a:pt x="374" y="370"/>
                </a:lnTo>
                <a:lnTo>
                  <a:pt x="372" y="370"/>
                </a:lnTo>
                <a:lnTo>
                  <a:pt x="368" y="376"/>
                </a:lnTo>
                <a:lnTo>
                  <a:pt x="366" y="384"/>
                </a:lnTo>
                <a:lnTo>
                  <a:pt x="362" y="386"/>
                </a:lnTo>
                <a:lnTo>
                  <a:pt x="358" y="392"/>
                </a:lnTo>
                <a:lnTo>
                  <a:pt x="352" y="400"/>
                </a:lnTo>
                <a:lnTo>
                  <a:pt x="342" y="410"/>
                </a:lnTo>
                <a:lnTo>
                  <a:pt x="332" y="420"/>
                </a:lnTo>
                <a:lnTo>
                  <a:pt x="324" y="426"/>
                </a:lnTo>
                <a:lnTo>
                  <a:pt x="310" y="432"/>
                </a:lnTo>
                <a:lnTo>
                  <a:pt x="306" y="434"/>
                </a:lnTo>
                <a:lnTo>
                  <a:pt x="302" y="438"/>
                </a:lnTo>
                <a:lnTo>
                  <a:pt x="274" y="440"/>
                </a:lnTo>
                <a:lnTo>
                  <a:pt x="226" y="446"/>
                </a:lnTo>
                <a:lnTo>
                  <a:pt x="180" y="456"/>
                </a:lnTo>
                <a:lnTo>
                  <a:pt x="156" y="460"/>
                </a:lnTo>
                <a:lnTo>
                  <a:pt x="132" y="462"/>
                </a:lnTo>
                <a:lnTo>
                  <a:pt x="110" y="464"/>
                </a:lnTo>
                <a:lnTo>
                  <a:pt x="100" y="466"/>
                </a:lnTo>
                <a:lnTo>
                  <a:pt x="88" y="470"/>
                </a:lnTo>
                <a:lnTo>
                  <a:pt x="78" y="476"/>
                </a:lnTo>
                <a:lnTo>
                  <a:pt x="68" y="484"/>
                </a:lnTo>
                <a:lnTo>
                  <a:pt x="62" y="496"/>
                </a:lnTo>
                <a:lnTo>
                  <a:pt x="56" y="510"/>
                </a:lnTo>
                <a:lnTo>
                  <a:pt x="48" y="548"/>
                </a:lnTo>
                <a:lnTo>
                  <a:pt x="42" y="584"/>
                </a:lnTo>
                <a:lnTo>
                  <a:pt x="38" y="624"/>
                </a:lnTo>
                <a:lnTo>
                  <a:pt x="32" y="634"/>
                </a:lnTo>
                <a:lnTo>
                  <a:pt x="18" y="658"/>
                </a:lnTo>
                <a:lnTo>
                  <a:pt x="12" y="676"/>
                </a:lnTo>
                <a:lnTo>
                  <a:pt x="8" y="698"/>
                </a:lnTo>
                <a:lnTo>
                  <a:pt x="4" y="722"/>
                </a:lnTo>
                <a:lnTo>
                  <a:pt x="4" y="748"/>
                </a:lnTo>
                <a:lnTo>
                  <a:pt x="4" y="818"/>
                </a:lnTo>
                <a:lnTo>
                  <a:pt x="4" y="904"/>
                </a:lnTo>
                <a:lnTo>
                  <a:pt x="0" y="1016"/>
                </a:lnTo>
                <a:lnTo>
                  <a:pt x="6" y="1050"/>
                </a:lnTo>
                <a:lnTo>
                  <a:pt x="18" y="1106"/>
                </a:lnTo>
                <a:lnTo>
                  <a:pt x="30" y="1164"/>
                </a:lnTo>
                <a:lnTo>
                  <a:pt x="36" y="1202"/>
                </a:lnTo>
                <a:lnTo>
                  <a:pt x="38" y="1220"/>
                </a:lnTo>
                <a:lnTo>
                  <a:pt x="42" y="1238"/>
                </a:lnTo>
                <a:lnTo>
                  <a:pt x="46" y="1246"/>
                </a:lnTo>
                <a:lnTo>
                  <a:pt x="52" y="1254"/>
                </a:lnTo>
                <a:lnTo>
                  <a:pt x="60" y="1258"/>
                </a:lnTo>
                <a:lnTo>
                  <a:pt x="68" y="1262"/>
                </a:lnTo>
                <a:lnTo>
                  <a:pt x="86" y="1268"/>
                </a:lnTo>
                <a:lnTo>
                  <a:pt x="96" y="1272"/>
                </a:lnTo>
                <a:lnTo>
                  <a:pt x="102" y="1276"/>
                </a:lnTo>
                <a:lnTo>
                  <a:pt x="104" y="1280"/>
                </a:lnTo>
                <a:lnTo>
                  <a:pt x="110" y="1284"/>
                </a:lnTo>
                <a:lnTo>
                  <a:pt x="114" y="1286"/>
                </a:lnTo>
                <a:lnTo>
                  <a:pt x="48" y="1616"/>
                </a:lnTo>
                <a:lnTo>
                  <a:pt x="48" y="1626"/>
                </a:lnTo>
                <a:lnTo>
                  <a:pt x="50" y="1636"/>
                </a:lnTo>
                <a:lnTo>
                  <a:pt x="52" y="1644"/>
                </a:lnTo>
                <a:lnTo>
                  <a:pt x="56" y="1646"/>
                </a:lnTo>
                <a:lnTo>
                  <a:pt x="58" y="1646"/>
                </a:lnTo>
                <a:lnTo>
                  <a:pt x="68" y="1646"/>
                </a:lnTo>
                <a:lnTo>
                  <a:pt x="82" y="1648"/>
                </a:lnTo>
                <a:lnTo>
                  <a:pt x="98" y="1654"/>
                </a:lnTo>
                <a:lnTo>
                  <a:pt x="104" y="1658"/>
                </a:lnTo>
                <a:lnTo>
                  <a:pt x="110" y="1662"/>
                </a:lnTo>
                <a:lnTo>
                  <a:pt x="118" y="1666"/>
                </a:lnTo>
                <a:lnTo>
                  <a:pt x="126" y="1670"/>
                </a:lnTo>
                <a:lnTo>
                  <a:pt x="144" y="1672"/>
                </a:lnTo>
                <a:lnTo>
                  <a:pt x="158" y="1672"/>
                </a:lnTo>
                <a:lnTo>
                  <a:pt x="168" y="1672"/>
                </a:lnTo>
                <a:lnTo>
                  <a:pt x="196" y="1670"/>
                </a:lnTo>
                <a:lnTo>
                  <a:pt x="196" y="1798"/>
                </a:lnTo>
                <a:lnTo>
                  <a:pt x="198" y="1820"/>
                </a:lnTo>
                <a:lnTo>
                  <a:pt x="200" y="1844"/>
                </a:lnTo>
                <a:lnTo>
                  <a:pt x="204" y="1868"/>
                </a:lnTo>
                <a:lnTo>
                  <a:pt x="196" y="1936"/>
                </a:lnTo>
                <a:lnTo>
                  <a:pt x="190" y="1998"/>
                </a:lnTo>
                <a:lnTo>
                  <a:pt x="188" y="2060"/>
                </a:lnTo>
                <a:lnTo>
                  <a:pt x="188" y="2188"/>
                </a:lnTo>
                <a:lnTo>
                  <a:pt x="188" y="2284"/>
                </a:lnTo>
                <a:lnTo>
                  <a:pt x="182" y="2376"/>
                </a:lnTo>
                <a:lnTo>
                  <a:pt x="178" y="2442"/>
                </a:lnTo>
                <a:lnTo>
                  <a:pt x="180" y="2508"/>
                </a:lnTo>
                <a:lnTo>
                  <a:pt x="184" y="2674"/>
                </a:lnTo>
                <a:lnTo>
                  <a:pt x="186" y="2804"/>
                </a:lnTo>
                <a:lnTo>
                  <a:pt x="184" y="2832"/>
                </a:lnTo>
                <a:lnTo>
                  <a:pt x="180" y="2866"/>
                </a:lnTo>
                <a:lnTo>
                  <a:pt x="180" y="2880"/>
                </a:lnTo>
                <a:lnTo>
                  <a:pt x="180" y="2894"/>
                </a:lnTo>
                <a:lnTo>
                  <a:pt x="186" y="2906"/>
                </a:lnTo>
                <a:lnTo>
                  <a:pt x="188" y="2910"/>
                </a:lnTo>
                <a:lnTo>
                  <a:pt x="192" y="2912"/>
                </a:lnTo>
                <a:lnTo>
                  <a:pt x="208" y="2920"/>
                </a:lnTo>
                <a:lnTo>
                  <a:pt x="216" y="2928"/>
                </a:lnTo>
                <a:lnTo>
                  <a:pt x="224" y="2936"/>
                </a:lnTo>
                <a:lnTo>
                  <a:pt x="226" y="2942"/>
                </a:lnTo>
                <a:lnTo>
                  <a:pt x="230" y="2958"/>
                </a:lnTo>
                <a:lnTo>
                  <a:pt x="238" y="2984"/>
                </a:lnTo>
                <a:lnTo>
                  <a:pt x="240" y="2988"/>
                </a:lnTo>
                <a:lnTo>
                  <a:pt x="244" y="2990"/>
                </a:lnTo>
                <a:lnTo>
                  <a:pt x="248" y="2992"/>
                </a:lnTo>
                <a:lnTo>
                  <a:pt x="242" y="3012"/>
                </a:lnTo>
                <a:lnTo>
                  <a:pt x="238" y="3026"/>
                </a:lnTo>
                <a:lnTo>
                  <a:pt x="234" y="3038"/>
                </a:lnTo>
                <a:lnTo>
                  <a:pt x="230" y="3044"/>
                </a:lnTo>
                <a:lnTo>
                  <a:pt x="226" y="3054"/>
                </a:lnTo>
                <a:lnTo>
                  <a:pt x="222" y="3070"/>
                </a:lnTo>
                <a:lnTo>
                  <a:pt x="222" y="3076"/>
                </a:lnTo>
                <a:lnTo>
                  <a:pt x="224" y="3082"/>
                </a:lnTo>
                <a:lnTo>
                  <a:pt x="226" y="3088"/>
                </a:lnTo>
                <a:lnTo>
                  <a:pt x="224" y="3094"/>
                </a:lnTo>
                <a:lnTo>
                  <a:pt x="222" y="3098"/>
                </a:lnTo>
                <a:lnTo>
                  <a:pt x="220" y="3102"/>
                </a:lnTo>
                <a:lnTo>
                  <a:pt x="222" y="3108"/>
                </a:lnTo>
                <a:lnTo>
                  <a:pt x="224" y="3110"/>
                </a:lnTo>
                <a:lnTo>
                  <a:pt x="226" y="3112"/>
                </a:lnTo>
                <a:lnTo>
                  <a:pt x="288" y="3114"/>
                </a:lnTo>
                <a:lnTo>
                  <a:pt x="364" y="3116"/>
                </a:lnTo>
                <a:lnTo>
                  <a:pt x="426" y="3116"/>
                </a:lnTo>
                <a:lnTo>
                  <a:pt x="428" y="3116"/>
                </a:lnTo>
                <a:lnTo>
                  <a:pt x="428" y="3112"/>
                </a:lnTo>
                <a:lnTo>
                  <a:pt x="430" y="3104"/>
                </a:lnTo>
                <a:lnTo>
                  <a:pt x="430" y="3100"/>
                </a:lnTo>
                <a:lnTo>
                  <a:pt x="428" y="3098"/>
                </a:lnTo>
                <a:lnTo>
                  <a:pt x="438" y="3096"/>
                </a:lnTo>
                <a:lnTo>
                  <a:pt x="440" y="3080"/>
                </a:lnTo>
                <a:lnTo>
                  <a:pt x="456" y="3078"/>
                </a:lnTo>
                <a:lnTo>
                  <a:pt x="474" y="3082"/>
                </a:lnTo>
                <a:lnTo>
                  <a:pt x="500" y="3086"/>
                </a:lnTo>
                <a:lnTo>
                  <a:pt x="524" y="3094"/>
                </a:lnTo>
                <a:lnTo>
                  <a:pt x="546" y="3098"/>
                </a:lnTo>
                <a:lnTo>
                  <a:pt x="574" y="3100"/>
                </a:lnTo>
                <a:lnTo>
                  <a:pt x="608" y="3102"/>
                </a:lnTo>
                <a:lnTo>
                  <a:pt x="650" y="3100"/>
                </a:lnTo>
                <a:lnTo>
                  <a:pt x="688" y="3098"/>
                </a:lnTo>
                <a:lnTo>
                  <a:pt x="720" y="3094"/>
                </a:lnTo>
                <a:lnTo>
                  <a:pt x="738" y="3088"/>
                </a:lnTo>
                <a:lnTo>
                  <a:pt x="758" y="3080"/>
                </a:lnTo>
                <a:lnTo>
                  <a:pt x="760" y="3080"/>
                </a:lnTo>
                <a:lnTo>
                  <a:pt x="760" y="3076"/>
                </a:lnTo>
                <a:lnTo>
                  <a:pt x="758" y="3070"/>
                </a:lnTo>
                <a:lnTo>
                  <a:pt x="754" y="3068"/>
                </a:lnTo>
                <a:lnTo>
                  <a:pt x="752" y="3066"/>
                </a:lnTo>
                <a:lnTo>
                  <a:pt x="752" y="3060"/>
                </a:lnTo>
                <a:lnTo>
                  <a:pt x="750" y="3056"/>
                </a:lnTo>
                <a:lnTo>
                  <a:pt x="746" y="3050"/>
                </a:lnTo>
                <a:lnTo>
                  <a:pt x="740" y="3044"/>
                </a:lnTo>
                <a:lnTo>
                  <a:pt x="732" y="3040"/>
                </a:lnTo>
                <a:lnTo>
                  <a:pt x="720" y="3034"/>
                </a:lnTo>
                <a:lnTo>
                  <a:pt x="704" y="3032"/>
                </a:lnTo>
                <a:lnTo>
                  <a:pt x="654" y="3028"/>
                </a:lnTo>
                <a:lnTo>
                  <a:pt x="646" y="3024"/>
                </a:lnTo>
                <a:lnTo>
                  <a:pt x="636" y="3018"/>
                </a:lnTo>
                <a:lnTo>
                  <a:pt x="620" y="3018"/>
                </a:lnTo>
                <a:lnTo>
                  <a:pt x="616" y="3012"/>
                </a:lnTo>
                <a:lnTo>
                  <a:pt x="604" y="3004"/>
                </a:lnTo>
                <a:lnTo>
                  <a:pt x="584" y="2990"/>
                </a:lnTo>
                <a:lnTo>
                  <a:pt x="586" y="2986"/>
                </a:lnTo>
                <a:lnTo>
                  <a:pt x="584" y="2982"/>
                </a:lnTo>
                <a:lnTo>
                  <a:pt x="580" y="2980"/>
                </a:lnTo>
                <a:lnTo>
                  <a:pt x="578" y="2980"/>
                </a:lnTo>
                <a:lnTo>
                  <a:pt x="576" y="2976"/>
                </a:lnTo>
                <a:lnTo>
                  <a:pt x="572" y="2974"/>
                </a:lnTo>
                <a:lnTo>
                  <a:pt x="566" y="2962"/>
                </a:lnTo>
                <a:lnTo>
                  <a:pt x="564" y="2960"/>
                </a:lnTo>
                <a:lnTo>
                  <a:pt x="560" y="2958"/>
                </a:lnTo>
                <a:lnTo>
                  <a:pt x="556" y="2958"/>
                </a:lnTo>
                <a:lnTo>
                  <a:pt x="554" y="2948"/>
                </a:lnTo>
                <a:lnTo>
                  <a:pt x="550" y="2944"/>
                </a:lnTo>
                <a:lnTo>
                  <a:pt x="552" y="2922"/>
                </a:lnTo>
                <a:lnTo>
                  <a:pt x="544" y="2896"/>
                </a:lnTo>
                <a:lnTo>
                  <a:pt x="536" y="2880"/>
                </a:lnTo>
                <a:lnTo>
                  <a:pt x="528" y="2868"/>
                </a:lnTo>
                <a:lnTo>
                  <a:pt x="522" y="2862"/>
                </a:lnTo>
                <a:lnTo>
                  <a:pt x="514" y="2858"/>
                </a:lnTo>
                <a:lnTo>
                  <a:pt x="506" y="2858"/>
                </a:lnTo>
                <a:lnTo>
                  <a:pt x="506" y="2854"/>
                </a:lnTo>
                <a:lnTo>
                  <a:pt x="506" y="2852"/>
                </a:lnTo>
                <a:lnTo>
                  <a:pt x="510" y="2850"/>
                </a:lnTo>
                <a:lnTo>
                  <a:pt x="518" y="2844"/>
                </a:lnTo>
                <a:lnTo>
                  <a:pt x="530" y="2836"/>
                </a:lnTo>
                <a:lnTo>
                  <a:pt x="540" y="2824"/>
                </a:lnTo>
                <a:lnTo>
                  <a:pt x="548" y="2814"/>
                </a:lnTo>
                <a:lnTo>
                  <a:pt x="588" y="2660"/>
                </a:lnTo>
                <a:lnTo>
                  <a:pt x="620" y="2546"/>
                </a:lnTo>
                <a:lnTo>
                  <a:pt x="634" y="2498"/>
                </a:lnTo>
                <a:lnTo>
                  <a:pt x="646" y="2462"/>
                </a:lnTo>
                <a:lnTo>
                  <a:pt x="656" y="2430"/>
                </a:lnTo>
                <a:lnTo>
                  <a:pt x="666" y="2392"/>
                </a:lnTo>
                <a:lnTo>
                  <a:pt x="686" y="2308"/>
                </a:lnTo>
                <a:lnTo>
                  <a:pt x="700" y="2234"/>
                </a:lnTo>
                <a:lnTo>
                  <a:pt x="708" y="2192"/>
                </a:lnTo>
                <a:lnTo>
                  <a:pt x="740" y="1986"/>
                </a:lnTo>
                <a:lnTo>
                  <a:pt x="760" y="1846"/>
                </a:lnTo>
                <a:lnTo>
                  <a:pt x="770" y="1768"/>
                </a:lnTo>
                <a:lnTo>
                  <a:pt x="776" y="1732"/>
                </a:lnTo>
                <a:lnTo>
                  <a:pt x="784" y="1688"/>
                </a:lnTo>
                <a:lnTo>
                  <a:pt x="798" y="1628"/>
                </a:lnTo>
                <a:lnTo>
                  <a:pt x="808" y="1592"/>
                </a:lnTo>
                <a:lnTo>
                  <a:pt x="816" y="1564"/>
                </a:lnTo>
                <a:lnTo>
                  <a:pt x="824" y="1540"/>
                </a:lnTo>
                <a:lnTo>
                  <a:pt x="834" y="1504"/>
                </a:lnTo>
                <a:lnTo>
                  <a:pt x="838" y="1488"/>
                </a:lnTo>
                <a:lnTo>
                  <a:pt x="838" y="1474"/>
                </a:lnTo>
                <a:lnTo>
                  <a:pt x="836" y="1444"/>
                </a:lnTo>
                <a:lnTo>
                  <a:pt x="832" y="1422"/>
                </a:lnTo>
                <a:lnTo>
                  <a:pt x="830" y="1414"/>
                </a:lnTo>
                <a:lnTo>
                  <a:pt x="832" y="1408"/>
                </a:lnTo>
                <a:lnTo>
                  <a:pt x="836" y="1404"/>
                </a:lnTo>
                <a:lnTo>
                  <a:pt x="838" y="1398"/>
                </a:lnTo>
                <a:lnTo>
                  <a:pt x="840" y="1370"/>
                </a:lnTo>
                <a:lnTo>
                  <a:pt x="844" y="1336"/>
                </a:lnTo>
                <a:lnTo>
                  <a:pt x="842" y="1322"/>
                </a:lnTo>
                <a:lnTo>
                  <a:pt x="838" y="1304"/>
                </a:lnTo>
                <a:lnTo>
                  <a:pt x="832" y="1284"/>
                </a:lnTo>
                <a:lnTo>
                  <a:pt x="830" y="1266"/>
                </a:lnTo>
                <a:lnTo>
                  <a:pt x="830" y="1258"/>
                </a:lnTo>
                <a:lnTo>
                  <a:pt x="828" y="1250"/>
                </a:lnTo>
                <a:lnTo>
                  <a:pt x="822" y="1230"/>
                </a:lnTo>
                <a:lnTo>
                  <a:pt x="812" y="1208"/>
                </a:lnTo>
                <a:lnTo>
                  <a:pt x="814" y="1184"/>
                </a:lnTo>
                <a:lnTo>
                  <a:pt x="818" y="1150"/>
                </a:lnTo>
                <a:lnTo>
                  <a:pt x="820" y="1134"/>
                </a:lnTo>
                <a:lnTo>
                  <a:pt x="820" y="1126"/>
                </a:lnTo>
                <a:lnTo>
                  <a:pt x="822" y="1122"/>
                </a:lnTo>
                <a:lnTo>
                  <a:pt x="828" y="1118"/>
                </a:lnTo>
                <a:lnTo>
                  <a:pt x="832" y="1112"/>
                </a:lnTo>
                <a:lnTo>
                  <a:pt x="834" y="1100"/>
                </a:lnTo>
                <a:lnTo>
                  <a:pt x="834" y="1086"/>
                </a:lnTo>
                <a:lnTo>
                  <a:pt x="826" y="1018"/>
                </a:lnTo>
                <a:lnTo>
                  <a:pt x="822" y="980"/>
                </a:lnTo>
                <a:lnTo>
                  <a:pt x="818" y="956"/>
                </a:lnTo>
                <a:lnTo>
                  <a:pt x="816" y="934"/>
                </a:lnTo>
                <a:lnTo>
                  <a:pt x="814" y="904"/>
                </a:lnTo>
                <a:lnTo>
                  <a:pt x="814" y="856"/>
                </a:lnTo>
                <a:lnTo>
                  <a:pt x="818" y="814"/>
                </a:lnTo>
                <a:lnTo>
                  <a:pt x="820" y="784"/>
                </a:lnTo>
                <a:lnTo>
                  <a:pt x="820" y="768"/>
                </a:lnTo>
                <a:lnTo>
                  <a:pt x="820" y="756"/>
                </a:lnTo>
                <a:lnTo>
                  <a:pt x="816" y="730"/>
                </a:lnTo>
                <a:lnTo>
                  <a:pt x="812" y="698"/>
                </a:lnTo>
                <a:lnTo>
                  <a:pt x="808" y="670"/>
                </a:lnTo>
                <a:lnTo>
                  <a:pt x="806" y="658"/>
                </a:lnTo>
                <a:lnTo>
                  <a:pt x="802" y="646"/>
                </a:lnTo>
                <a:lnTo>
                  <a:pt x="796" y="632"/>
                </a:lnTo>
                <a:lnTo>
                  <a:pt x="788" y="622"/>
                </a:lnTo>
                <a:lnTo>
                  <a:pt x="782" y="614"/>
                </a:lnTo>
                <a:lnTo>
                  <a:pt x="772" y="606"/>
                </a:lnTo>
                <a:lnTo>
                  <a:pt x="754" y="592"/>
                </a:lnTo>
                <a:lnTo>
                  <a:pt x="722" y="570"/>
                </a:lnTo>
                <a:lnTo>
                  <a:pt x="666" y="534"/>
                </a:lnTo>
                <a:lnTo>
                  <a:pt x="648" y="522"/>
                </a:lnTo>
                <a:lnTo>
                  <a:pt x="628" y="512"/>
                </a:lnTo>
                <a:lnTo>
                  <a:pt x="604" y="502"/>
                </a:lnTo>
                <a:lnTo>
                  <a:pt x="584" y="472"/>
                </a:lnTo>
                <a:lnTo>
                  <a:pt x="582" y="458"/>
                </a:lnTo>
                <a:lnTo>
                  <a:pt x="582" y="448"/>
                </a:lnTo>
                <a:lnTo>
                  <a:pt x="582" y="436"/>
                </a:lnTo>
                <a:lnTo>
                  <a:pt x="580" y="430"/>
                </a:lnTo>
                <a:lnTo>
                  <a:pt x="576" y="428"/>
                </a:lnTo>
                <a:lnTo>
                  <a:pt x="572" y="426"/>
                </a:lnTo>
                <a:lnTo>
                  <a:pt x="576" y="416"/>
                </a:lnTo>
                <a:lnTo>
                  <a:pt x="586" y="416"/>
                </a:lnTo>
                <a:lnTo>
                  <a:pt x="594" y="414"/>
                </a:lnTo>
                <a:lnTo>
                  <a:pt x="598" y="410"/>
                </a:lnTo>
                <a:lnTo>
                  <a:pt x="602" y="408"/>
                </a:lnTo>
                <a:lnTo>
                  <a:pt x="616" y="380"/>
                </a:lnTo>
                <a:lnTo>
                  <a:pt x="630" y="346"/>
                </a:lnTo>
                <a:lnTo>
                  <a:pt x="636" y="330"/>
                </a:lnTo>
                <a:lnTo>
                  <a:pt x="640" y="310"/>
                </a:lnTo>
                <a:lnTo>
                  <a:pt x="646" y="290"/>
                </a:lnTo>
                <a:lnTo>
                  <a:pt x="650" y="274"/>
                </a:lnTo>
                <a:lnTo>
                  <a:pt x="652" y="268"/>
                </a:lnTo>
                <a:lnTo>
                  <a:pt x="654" y="262"/>
                </a:lnTo>
                <a:lnTo>
                  <a:pt x="654" y="250"/>
                </a:lnTo>
                <a:lnTo>
                  <a:pt x="650" y="240"/>
                </a:lnTo>
                <a:lnTo>
                  <a:pt x="652" y="228"/>
                </a:lnTo>
                <a:lnTo>
                  <a:pt x="654" y="226"/>
                </a:lnTo>
                <a:lnTo>
                  <a:pt x="660" y="224"/>
                </a:lnTo>
                <a:lnTo>
                  <a:pt x="664" y="222"/>
                </a:lnTo>
                <a:lnTo>
                  <a:pt x="656" y="222"/>
                </a:lnTo>
                <a:lnTo>
                  <a:pt x="664" y="202"/>
                </a:lnTo>
                <a:lnTo>
                  <a:pt x="666" y="198"/>
                </a:lnTo>
                <a:lnTo>
                  <a:pt x="666" y="194"/>
                </a:lnTo>
                <a:lnTo>
                  <a:pt x="664" y="190"/>
                </a:lnTo>
                <a:lnTo>
                  <a:pt x="664" y="178"/>
                </a:lnTo>
                <a:lnTo>
                  <a:pt x="664" y="166"/>
                </a:lnTo>
                <a:lnTo>
                  <a:pt x="662" y="154"/>
                </a:lnTo>
                <a:lnTo>
                  <a:pt x="654" y="130"/>
                </a:lnTo>
                <a:lnTo>
                  <a:pt x="650" y="116"/>
                </a:lnTo>
                <a:lnTo>
                  <a:pt x="658" y="112"/>
                </a:lnTo>
                <a:lnTo>
                  <a:pt x="662" y="108"/>
                </a:lnTo>
                <a:lnTo>
                  <a:pt x="664" y="106"/>
                </a:lnTo>
                <a:lnTo>
                  <a:pt x="664" y="102"/>
                </a:lnTo>
                <a:lnTo>
                  <a:pt x="664" y="88"/>
                </a:lnTo>
                <a:lnTo>
                  <a:pt x="664" y="86"/>
                </a:lnTo>
                <a:lnTo>
                  <a:pt x="662" y="74"/>
                </a:lnTo>
                <a:lnTo>
                  <a:pt x="658" y="68"/>
                </a:lnTo>
                <a:lnTo>
                  <a:pt x="656" y="64"/>
                </a:lnTo>
                <a:lnTo>
                  <a:pt x="654" y="62"/>
                </a:lnTo>
                <a:lnTo>
                  <a:pt x="628" y="36"/>
                </a:lnTo>
                <a:lnTo>
                  <a:pt x="620" y="30"/>
                </a:lnTo>
                <a:lnTo>
                  <a:pt x="614" y="26"/>
                </a:lnTo>
                <a:lnTo>
                  <a:pt x="604" y="22"/>
                </a:lnTo>
                <a:lnTo>
                  <a:pt x="596" y="20"/>
                </a:lnTo>
                <a:lnTo>
                  <a:pt x="590" y="16"/>
                </a:lnTo>
                <a:lnTo>
                  <a:pt x="584" y="16"/>
                </a:lnTo>
                <a:lnTo>
                  <a:pt x="574" y="14"/>
                </a:lnTo>
                <a:lnTo>
                  <a:pt x="560" y="10"/>
                </a:lnTo>
                <a:lnTo>
                  <a:pt x="540" y="6"/>
                </a:lnTo>
                <a:lnTo>
                  <a:pt x="532" y="2"/>
                </a:lnTo>
                <a:lnTo>
                  <a:pt x="516" y="0"/>
                </a:lnTo>
                <a:lnTo>
                  <a:pt x="512" y="2"/>
                </a:lnTo>
                <a:lnTo>
                  <a:pt x="508" y="2"/>
                </a:lnTo>
                <a:lnTo>
                  <a:pt x="504" y="4"/>
                </a:lnTo>
                <a:close/>
              </a:path>
            </a:pathLst>
          </a:custGeom>
          <a:solidFill>
            <a:schemeClr val="bg1">
              <a:alpha val="5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328" name="Freeform 34"/>
          <p:cNvSpPr>
            <a:spLocks/>
          </p:cNvSpPr>
          <p:nvPr/>
        </p:nvSpPr>
        <p:spPr bwMode="auto">
          <a:xfrm>
            <a:off x="708025" y="1795463"/>
            <a:ext cx="114300" cy="419100"/>
          </a:xfrm>
          <a:custGeom>
            <a:avLst/>
            <a:gdLst>
              <a:gd name="T0" fmla="*/ 0 w 872"/>
              <a:gd name="T1" fmla="*/ 0 h 3210"/>
              <a:gd name="T2" fmla="*/ 0 w 872"/>
              <a:gd name="T3" fmla="*/ 0 h 3210"/>
              <a:gd name="T4" fmla="*/ 0 w 872"/>
              <a:gd name="T5" fmla="*/ 0 h 3210"/>
              <a:gd name="T6" fmla="*/ 0 w 872"/>
              <a:gd name="T7" fmla="*/ 0 h 3210"/>
              <a:gd name="T8" fmla="*/ 0 w 872"/>
              <a:gd name="T9" fmla="*/ 0 h 3210"/>
              <a:gd name="T10" fmla="*/ 0 w 872"/>
              <a:gd name="T11" fmla="*/ 0 h 3210"/>
              <a:gd name="T12" fmla="*/ 0 w 872"/>
              <a:gd name="T13" fmla="*/ 0 h 3210"/>
              <a:gd name="T14" fmla="*/ 0 w 872"/>
              <a:gd name="T15" fmla="*/ 0 h 3210"/>
              <a:gd name="T16" fmla="*/ 0 w 872"/>
              <a:gd name="T17" fmla="*/ 0 h 3210"/>
              <a:gd name="T18" fmla="*/ 0 w 872"/>
              <a:gd name="T19" fmla="*/ 0 h 3210"/>
              <a:gd name="T20" fmla="*/ 0 w 872"/>
              <a:gd name="T21" fmla="*/ 0 h 3210"/>
              <a:gd name="T22" fmla="*/ 0 w 872"/>
              <a:gd name="T23" fmla="*/ 0 h 3210"/>
              <a:gd name="T24" fmla="*/ 0 w 872"/>
              <a:gd name="T25" fmla="*/ 0 h 3210"/>
              <a:gd name="T26" fmla="*/ 0 w 872"/>
              <a:gd name="T27" fmla="*/ 0 h 3210"/>
              <a:gd name="T28" fmla="*/ 0 w 872"/>
              <a:gd name="T29" fmla="*/ 0 h 3210"/>
              <a:gd name="T30" fmla="*/ 0 w 872"/>
              <a:gd name="T31" fmla="*/ 0 h 3210"/>
              <a:gd name="T32" fmla="*/ 0 w 872"/>
              <a:gd name="T33" fmla="*/ 0 h 3210"/>
              <a:gd name="T34" fmla="*/ 0 w 872"/>
              <a:gd name="T35" fmla="*/ 0 h 3210"/>
              <a:gd name="T36" fmla="*/ 0 w 872"/>
              <a:gd name="T37" fmla="*/ 0 h 3210"/>
              <a:gd name="T38" fmla="*/ 0 w 872"/>
              <a:gd name="T39" fmla="*/ 0 h 3210"/>
              <a:gd name="T40" fmla="*/ 0 w 872"/>
              <a:gd name="T41" fmla="*/ 0 h 3210"/>
              <a:gd name="T42" fmla="*/ 0 w 872"/>
              <a:gd name="T43" fmla="*/ 0 h 3210"/>
              <a:gd name="T44" fmla="*/ 0 w 872"/>
              <a:gd name="T45" fmla="*/ 0 h 3210"/>
              <a:gd name="T46" fmla="*/ 0 w 872"/>
              <a:gd name="T47" fmla="*/ 0 h 3210"/>
              <a:gd name="T48" fmla="*/ 0 w 872"/>
              <a:gd name="T49" fmla="*/ 0 h 3210"/>
              <a:gd name="T50" fmla="*/ 0 w 872"/>
              <a:gd name="T51" fmla="*/ 0 h 3210"/>
              <a:gd name="T52" fmla="*/ 0 w 872"/>
              <a:gd name="T53" fmla="*/ 0 h 3210"/>
              <a:gd name="T54" fmla="*/ 0 w 872"/>
              <a:gd name="T55" fmla="*/ 0 h 3210"/>
              <a:gd name="T56" fmla="*/ 0 w 872"/>
              <a:gd name="T57" fmla="*/ 0 h 3210"/>
              <a:gd name="T58" fmla="*/ 0 w 872"/>
              <a:gd name="T59" fmla="*/ 0 h 3210"/>
              <a:gd name="T60" fmla="*/ 0 w 872"/>
              <a:gd name="T61" fmla="*/ 0 h 3210"/>
              <a:gd name="T62" fmla="*/ 0 w 872"/>
              <a:gd name="T63" fmla="*/ 0 h 3210"/>
              <a:gd name="T64" fmla="*/ 0 w 872"/>
              <a:gd name="T65" fmla="*/ 0 h 3210"/>
              <a:gd name="T66" fmla="*/ 0 w 872"/>
              <a:gd name="T67" fmla="*/ 0 h 3210"/>
              <a:gd name="T68" fmla="*/ 0 w 872"/>
              <a:gd name="T69" fmla="*/ 0 h 3210"/>
              <a:gd name="T70" fmla="*/ 0 w 872"/>
              <a:gd name="T71" fmla="*/ 0 h 3210"/>
              <a:gd name="T72" fmla="*/ 0 w 872"/>
              <a:gd name="T73" fmla="*/ 0 h 3210"/>
              <a:gd name="T74" fmla="*/ 0 w 872"/>
              <a:gd name="T75" fmla="*/ 0 h 3210"/>
              <a:gd name="T76" fmla="*/ 0 w 872"/>
              <a:gd name="T77" fmla="*/ 0 h 3210"/>
              <a:gd name="T78" fmla="*/ 0 w 872"/>
              <a:gd name="T79" fmla="*/ 0 h 3210"/>
              <a:gd name="T80" fmla="*/ 0 w 872"/>
              <a:gd name="T81" fmla="*/ 0 h 3210"/>
              <a:gd name="T82" fmla="*/ 0 w 872"/>
              <a:gd name="T83" fmla="*/ 0 h 3210"/>
              <a:gd name="T84" fmla="*/ 0 w 872"/>
              <a:gd name="T85" fmla="*/ 0 h 3210"/>
              <a:gd name="T86" fmla="*/ 0 w 872"/>
              <a:gd name="T87" fmla="*/ 0 h 3210"/>
              <a:gd name="T88" fmla="*/ 0 w 872"/>
              <a:gd name="T89" fmla="*/ 0 h 3210"/>
              <a:gd name="T90" fmla="*/ 0 w 872"/>
              <a:gd name="T91" fmla="*/ 0 h 3210"/>
              <a:gd name="T92" fmla="*/ 0 w 872"/>
              <a:gd name="T93" fmla="*/ 0 h 3210"/>
              <a:gd name="T94" fmla="*/ 0 w 872"/>
              <a:gd name="T95" fmla="*/ 0 h 3210"/>
              <a:gd name="T96" fmla="*/ 0 w 872"/>
              <a:gd name="T97" fmla="*/ 0 h 3210"/>
              <a:gd name="T98" fmla="*/ 0 w 872"/>
              <a:gd name="T99" fmla="*/ 0 h 3210"/>
              <a:gd name="T100" fmla="*/ 0 w 872"/>
              <a:gd name="T101" fmla="*/ 0 h 3210"/>
              <a:gd name="T102" fmla="*/ 0 w 872"/>
              <a:gd name="T103" fmla="*/ 0 h 3210"/>
              <a:gd name="T104" fmla="*/ 0 w 872"/>
              <a:gd name="T105" fmla="*/ 0 h 3210"/>
              <a:gd name="T106" fmla="*/ 0 w 872"/>
              <a:gd name="T107" fmla="*/ 0 h 3210"/>
              <a:gd name="T108" fmla="*/ 0 w 872"/>
              <a:gd name="T109" fmla="*/ 0 h 3210"/>
              <a:gd name="T110" fmla="*/ 0 w 872"/>
              <a:gd name="T111" fmla="*/ 0 h 3210"/>
              <a:gd name="T112" fmla="*/ 0 w 872"/>
              <a:gd name="T113" fmla="*/ 0 h 3210"/>
              <a:gd name="T114" fmla="*/ 0 w 872"/>
              <a:gd name="T115" fmla="*/ 0 h 3210"/>
              <a:gd name="T116" fmla="*/ 0 w 872"/>
              <a:gd name="T117" fmla="*/ 0 h 3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2"/>
              <a:gd name="T178" fmla="*/ 0 h 3210"/>
              <a:gd name="T179" fmla="*/ 872 w 872"/>
              <a:gd name="T180" fmla="*/ 3210 h 3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2" h="3210">
                <a:moveTo>
                  <a:pt x="386" y="0"/>
                </a:moveTo>
                <a:lnTo>
                  <a:pt x="386" y="0"/>
                </a:lnTo>
                <a:lnTo>
                  <a:pt x="370" y="0"/>
                </a:lnTo>
                <a:lnTo>
                  <a:pt x="360" y="0"/>
                </a:lnTo>
                <a:lnTo>
                  <a:pt x="348" y="0"/>
                </a:lnTo>
                <a:lnTo>
                  <a:pt x="334" y="6"/>
                </a:lnTo>
                <a:lnTo>
                  <a:pt x="318" y="16"/>
                </a:lnTo>
                <a:lnTo>
                  <a:pt x="296" y="34"/>
                </a:lnTo>
                <a:lnTo>
                  <a:pt x="274" y="58"/>
                </a:lnTo>
                <a:lnTo>
                  <a:pt x="254" y="84"/>
                </a:lnTo>
                <a:lnTo>
                  <a:pt x="238" y="108"/>
                </a:lnTo>
                <a:lnTo>
                  <a:pt x="232" y="126"/>
                </a:lnTo>
                <a:lnTo>
                  <a:pt x="228" y="136"/>
                </a:lnTo>
                <a:lnTo>
                  <a:pt x="228" y="142"/>
                </a:lnTo>
                <a:lnTo>
                  <a:pt x="228" y="146"/>
                </a:lnTo>
                <a:lnTo>
                  <a:pt x="226" y="152"/>
                </a:lnTo>
                <a:lnTo>
                  <a:pt x="224" y="162"/>
                </a:lnTo>
                <a:lnTo>
                  <a:pt x="220" y="186"/>
                </a:lnTo>
                <a:lnTo>
                  <a:pt x="220" y="192"/>
                </a:lnTo>
                <a:lnTo>
                  <a:pt x="220" y="196"/>
                </a:lnTo>
                <a:lnTo>
                  <a:pt x="222" y="200"/>
                </a:lnTo>
                <a:lnTo>
                  <a:pt x="222" y="206"/>
                </a:lnTo>
                <a:lnTo>
                  <a:pt x="220" y="208"/>
                </a:lnTo>
                <a:lnTo>
                  <a:pt x="218" y="216"/>
                </a:lnTo>
                <a:lnTo>
                  <a:pt x="218" y="228"/>
                </a:lnTo>
                <a:lnTo>
                  <a:pt x="222" y="244"/>
                </a:lnTo>
                <a:lnTo>
                  <a:pt x="232" y="274"/>
                </a:lnTo>
                <a:lnTo>
                  <a:pt x="236" y="288"/>
                </a:lnTo>
                <a:lnTo>
                  <a:pt x="238" y="294"/>
                </a:lnTo>
                <a:lnTo>
                  <a:pt x="244" y="300"/>
                </a:lnTo>
                <a:lnTo>
                  <a:pt x="248" y="304"/>
                </a:lnTo>
                <a:lnTo>
                  <a:pt x="254" y="306"/>
                </a:lnTo>
                <a:lnTo>
                  <a:pt x="262" y="308"/>
                </a:lnTo>
                <a:lnTo>
                  <a:pt x="264" y="306"/>
                </a:lnTo>
                <a:lnTo>
                  <a:pt x="266" y="326"/>
                </a:lnTo>
                <a:lnTo>
                  <a:pt x="268" y="340"/>
                </a:lnTo>
                <a:lnTo>
                  <a:pt x="268" y="360"/>
                </a:lnTo>
                <a:lnTo>
                  <a:pt x="266" y="370"/>
                </a:lnTo>
                <a:lnTo>
                  <a:pt x="260" y="372"/>
                </a:lnTo>
                <a:lnTo>
                  <a:pt x="254" y="374"/>
                </a:lnTo>
                <a:lnTo>
                  <a:pt x="248" y="384"/>
                </a:lnTo>
                <a:lnTo>
                  <a:pt x="228" y="406"/>
                </a:lnTo>
                <a:lnTo>
                  <a:pt x="218" y="416"/>
                </a:lnTo>
                <a:lnTo>
                  <a:pt x="212" y="420"/>
                </a:lnTo>
                <a:lnTo>
                  <a:pt x="210" y="422"/>
                </a:lnTo>
                <a:lnTo>
                  <a:pt x="208" y="424"/>
                </a:lnTo>
                <a:lnTo>
                  <a:pt x="210" y="426"/>
                </a:lnTo>
                <a:lnTo>
                  <a:pt x="186" y="436"/>
                </a:lnTo>
                <a:lnTo>
                  <a:pt x="178" y="434"/>
                </a:lnTo>
                <a:lnTo>
                  <a:pt x="172" y="434"/>
                </a:lnTo>
                <a:lnTo>
                  <a:pt x="166" y="434"/>
                </a:lnTo>
                <a:lnTo>
                  <a:pt x="134" y="436"/>
                </a:lnTo>
                <a:lnTo>
                  <a:pt x="96" y="436"/>
                </a:lnTo>
                <a:lnTo>
                  <a:pt x="80" y="440"/>
                </a:lnTo>
                <a:lnTo>
                  <a:pt x="70" y="442"/>
                </a:lnTo>
                <a:lnTo>
                  <a:pt x="60" y="446"/>
                </a:lnTo>
                <a:lnTo>
                  <a:pt x="48" y="454"/>
                </a:lnTo>
                <a:lnTo>
                  <a:pt x="38" y="462"/>
                </a:lnTo>
                <a:lnTo>
                  <a:pt x="28" y="474"/>
                </a:lnTo>
                <a:lnTo>
                  <a:pt x="20" y="488"/>
                </a:lnTo>
                <a:lnTo>
                  <a:pt x="8" y="514"/>
                </a:lnTo>
                <a:lnTo>
                  <a:pt x="4" y="530"/>
                </a:lnTo>
                <a:lnTo>
                  <a:pt x="2" y="538"/>
                </a:lnTo>
                <a:lnTo>
                  <a:pt x="2" y="544"/>
                </a:lnTo>
                <a:lnTo>
                  <a:pt x="2" y="560"/>
                </a:lnTo>
                <a:lnTo>
                  <a:pt x="2" y="576"/>
                </a:lnTo>
                <a:lnTo>
                  <a:pt x="2" y="584"/>
                </a:lnTo>
                <a:lnTo>
                  <a:pt x="2" y="596"/>
                </a:lnTo>
                <a:lnTo>
                  <a:pt x="0" y="616"/>
                </a:lnTo>
                <a:lnTo>
                  <a:pt x="0" y="636"/>
                </a:lnTo>
                <a:lnTo>
                  <a:pt x="0" y="650"/>
                </a:lnTo>
                <a:lnTo>
                  <a:pt x="2" y="660"/>
                </a:lnTo>
                <a:lnTo>
                  <a:pt x="8" y="676"/>
                </a:lnTo>
                <a:lnTo>
                  <a:pt x="12" y="684"/>
                </a:lnTo>
                <a:lnTo>
                  <a:pt x="12" y="716"/>
                </a:lnTo>
                <a:lnTo>
                  <a:pt x="12" y="742"/>
                </a:lnTo>
                <a:lnTo>
                  <a:pt x="14" y="764"/>
                </a:lnTo>
                <a:lnTo>
                  <a:pt x="18" y="782"/>
                </a:lnTo>
                <a:lnTo>
                  <a:pt x="20" y="790"/>
                </a:lnTo>
                <a:lnTo>
                  <a:pt x="24" y="796"/>
                </a:lnTo>
                <a:lnTo>
                  <a:pt x="34" y="804"/>
                </a:lnTo>
                <a:lnTo>
                  <a:pt x="42" y="808"/>
                </a:lnTo>
                <a:lnTo>
                  <a:pt x="46" y="808"/>
                </a:lnTo>
                <a:lnTo>
                  <a:pt x="48" y="820"/>
                </a:lnTo>
                <a:lnTo>
                  <a:pt x="54" y="838"/>
                </a:lnTo>
                <a:lnTo>
                  <a:pt x="62" y="860"/>
                </a:lnTo>
                <a:lnTo>
                  <a:pt x="66" y="874"/>
                </a:lnTo>
                <a:lnTo>
                  <a:pt x="68" y="884"/>
                </a:lnTo>
                <a:lnTo>
                  <a:pt x="70" y="894"/>
                </a:lnTo>
                <a:lnTo>
                  <a:pt x="76" y="906"/>
                </a:lnTo>
                <a:lnTo>
                  <a:pt x="86" y="922"/>
                </a:lnTo>
                <a:lnTo>
                  <a:pt x="88" y="936"/>
                </a:lnTo>
                <a:lnTo>
                  <a:pt x="90" y="960"/>
                </a:lnTo>
                <a:lnTo>
                  <a:pt x="90" y="986"/>
                </a:lnTo>
                <a:lnTo>
                  <a:pt x="92" y="1008"/>
                </a:lnTo>
                <a:lnTo>
                  <a:pt x="96" y="1034"/>
                </a:lnTo>
                <a:lnTo>
                  <a:pt x="96" y="1044"/>
                </a:lnTo>
                <a:lnTo>
                  <a:pt x="96" y="1134"/>
                </a:lnTo>
                <a:lnTo>
                  <a:pt x="92" y="1236"/>
                </a:lnTo>
                <a:lnTo>
                  <a:pt x="88" y="1310"/>
                </a:lnTo>
                <a:lnTo>
                  <a:pt x="88" y="1368"/>
                </a:lnTo>
                <a:lnTo>
                  <a:pt x="88" y="1508"/>
                </a:lnTo>
                <a:lnTo>
                  <a:pt x="88" y="1608"/>
                </a:lnTo>
                <a:lnTo>
                  <a:pt x="88" y="1616"/>
                </a:lnTo>
                <a:lnTo>
                  <a:pt x="90" y="1622"/>
                </a:lnTo>
                <a:lnTo>
                  <a:pt x="98" y="1632"/>
                </a:lnTo>
                <a:lnTo>
                  <a:pt x="104" y="1638"/>
                </a:lnTo>
                <a:lnTo>
                  <a:pt x="106" y="1640"/>
                </a:lnTo>
                <a:lnTo>
                  <a:pt x="104" y="1674"/>
                </a:lnTo>
                <a:lnTo>
                  <a:pt x="104" y="1704"/>
                </a:lnTo>
                <a:lnTo>
                  <a:pt x="108" y="1736"/>
                </a:lnTo>
                <a:lnTo>
                  <a:pt x="110" y="1772"/>
                </a:lnTo>
                <a:lnTo>
                  <a:pt x="110" y="1814"/>
                </a:lnTo>
                <a:lnTo>
                  <a:pt x="108" y="1860"/>
                </a:lnTo>
                <a:lnTo>
                  <a:pt x="108" y="1944"/>
                </a:lnTo>
                <a:lnTo>
                  <a:pt x="96" y="2006"/>
                </a:lnTo>
                <a:lnTo>
                  <a:pt x="88" y="2062"/>
                </a:lnTo>
                <a:lnTo>
                  <a:pt x="86" y="2088"/>
                </a:lnTo>
                <a:lnTo>
                  <a:pt x="86" y="2110"/>
                </a:lnTo>
                <a:lnTo>
                  <a:pt x="86" y="2182"/>
                </a:lnTo>
                <a:lnTo>
                  <a:pt x="86" y="2214"/>
                </a:lnTo>
                <a:lnTo>
                  <a:pt x="70" y="2262"/>
                </a:lnTo>
                <a:lnTo>
                  <a:pt x="58" y="2304"/>
                </a:lnTo>
                <a:lnTo>
                  <a:pt x="54" y="2322"/>
                </a:lnTo>
                <a:lnTo>
                  <a:pt x="52" y="2336"/>
                </a:lnTo>
                <a:lnTo>
                  <a:pt x="48" y="2380"/>
                </a:lnTo>
                <a:lnTo>
                  <a:pt x="40" y="2448"/>
                </a:lnTo>
                <a:lnTo>
                  <a:pt x="30" y="2524"/>
                </a:lnTo>
                <a:lnTo>
                  <a:pt x="28" y="2560"/>
                </a:lnTo>
                <a:lnTo>
                  <a:pt x="28" y="2592"/>
                </a:lnTo>
                <a:lnTo>
                  <a:pt x="32" y="2790"/>
                </a:lnTo>
                <a:lnTo>
                  <a:pt x="30" y="2814"/>
                </a:lnTo>
                <a:lnTo>
                  <a:pt x="24" y="2840"/>
                </a:lnTo>
                <a:lnTo>
                  <a:pt x="12" y="2892"/>
                </a:lnTo>
                <a:lnTo>
                  <a:pt x="6" y="2916"/>
                </a:lnTo>
                <a:lnTo>
                  <a:pt x="2" y="2936"/>
                </a:lnTo>
                <a:lnTo>
                  <a:pt x="2" y="2946"/>
                </a:lnTo>
                <a:lnTo>
                  <a:pt x="4" y="2954"/>
                </a:lnTo>
                <a:lnTo>
                  <a:pt x="6" y="2962"/>
                </a:lnTo>
                <a:lnTo>
                  <a:pt x="10" y="2968"/>
                </a:lnTo>
                <a:lnTo>
                  <a:pt x="18" y="2980"/>
                </a:lnTo>
                <a:lnTo>
                  <a:pt x="24" y="2990"/>
                </a:lnTo>
                <a:lnTo>
                  <a:pt x="30" y="3014"/>
                </a:lnTo>
                <a:lnTo>
                  <a:pt x="38" y="3062"/>
                </a:lnTo>
                <a:lnTo>
                  <a:pt x="44" y="3094"/>
                </a:lnTo>
                <a:lnTo>
                  <a:pt x="48" y="3102"/>
                </a:lnTo>
                <a:lnTo>
                  <a:pt x="44" y="3110"/>
                </a:lnTo>
                <a:lnTo>
                  <a:pt x="40" y="3120"/>
                </a:lnTo>
                <a:lnTo>
                  <a:pt x="40" y="3130"/>
                </a:lnTo>
                <a:lnTo>
                  <a:pt x="44" y="3154"/>
                </a:lnTo>
                <a:lnTo>
                  <a:pt x="46" y="3170"/>
                </a:lnTo>
                <a:lnTo>
                  <a:pt x="44" y="3172"/>
                </a:lnTo>
                <a:lnTo>
                  <a:pt x="44" y="3196"/>
                </a:lnTo>
                <a:lnTo>
                  <a:pt x="78" y="3204"/>
                </a:lnTo>
                <a:lnTo>
                  <a:pt x="114" y="3208"/>
                </a:lnTo>
                <a:lnTo>
                  <a:pt x="132" y="3208"/>
                </a:lnTo>
                <a:lnTo>
                  <a:pt x="152" y="3210"/>
                </a:lnTo>
                <a:lnTo>
                  <a:pt x="190" y="3208"/>
                </a:lnTo>
                <a:lnTo>
                  <a:pt x="214" y="3206"/>
                </a:lnTo>
                <a:lnTo>
                  <a:pt x="230" y="3202"/>
                </a:lnTo>
                <a:lnTo>
                  <a:pt x="244" y="3200"/>
                </a:lnTo>
                <a:lnTo>
                  <a:pt x="248" y="3198"/>
                </a:lnTo>
                <a:lnTo>
                  <a:pt x="250" y="3196"/>
                </a:lnTo>
                <a:lnTo>
                  <a:pt x="248" y="3184"/>
                </a:lnTo>
                <a:lnTo>
                  <a:pt x="244" y="3178"/>
                </a:lnTo>
                <a:lnTo>
                  <a:pt x="240" y="3176"/>
                </a:lnTo>
                <a:lnTo>
                  <a:pt x="242" y="3170"/>
                </a:lnTo>
                <a:lnTo>
                  <a:pt x="244" y="3160"/>
                </a:lnTo>
                <a:lnTo>
                  <a:pt x="244" y="3144"/>
                </a:lnTo>
                <a:lnTo>
                  <a:pt x="242" y="3138"/>
                </a:lnTo>
                <a:lnTo>
                  <a:pt x="240" y="3130"/>
                </a:lnTo>
                <a:lnTo>
                  <a:pt x="230" y="3120"/>
                </a:lnTo>
                <a:lnTo>
                  <a:pt x="224" y="3116"/>
                </a:lnTo>
                <a:lnTo>
                  <a:pt x="226" y="3114"/>
                </a:lnTo>
                <a:lnTo>
                  <a:pt x="222" y="3106"/>
                </a:lnTo>
                <a:lnTo>
                  <a:pt x="216" y="3096"/>
                </a:lnTo>
                <a:lnTo>
                  <a:pt x="214" y="3090"/>
                </a:lnTo>
                <a:lnTo>
                  <a:pt x="212" y="3086"/>
                </a:lnTo>
                <a:lnTo>
                  <a:pt x="214" y="3078"/>
                </a:lnTo>
                <a:lnTo>
                  <a:pt x="216" y="3078"/>
                </a:lnTo>
                <a:lnTo>
                  <a:pt x="218" y="3078"/>
                </a:lnTo>
                <a:lnTo>
                  <a:pt x="220" y="3076"/>
                </a:lnTo>
                <a:lnTo>
                  <a:pt x="244" y="3036"/>
                </a:lnTo>
                <a:lnTo>
                  <a:pt x="246" y="3032"/>
                </a:lnTo>
                <a:lnTo>
                  <a:pt x="248" y="3026"/>
                </a:lnTo>
                <a:lnTo>
                  <a:pt x="248" y="3020"/>
                </a:lnTo>
                <a:lnTo>
                  <a:pt x="248" y="3010"/>
                </a:lnTo>
                <a:lnTo>
                  <a:pt x="246" y="2984"/>
                </a:lnTo>
                <a:lnTo>
                  <a:pt x="242" y="2974"/>
                </a:lnTo>
                <a:lnTo>
                  <a:pt x="238" y="2962"/>
                </a:lnTo>
                <a:lnTo>
                  <a:pt x="228" y="2948"/>
                </a:lnTo>
                <a:lnTo>
                  <a:pt x="216" y="2936"/>
                </a:lnTo>
                <a:lnTo>
                  <a:pt x="204" y="2922"/>
                </a:lnTo>
                <a:lnTo>
                  <a:pt x="218" y="2890"/>
                </a:lnTo>
                <a:lnTo>
                  <a:pt x="228" y="2862"/>
                </a:lnTo>
                <a:lnTo>
                  <a:pt x="234" y="2840"/>
                </a:lnTo>
                <a:lnTo>
                  <a:pt x="242" y="2754"/>
                </a:lnTo>
                <a:lnTo>
                  <a:pt x="248" y="2678"/>
                </a:lnTo>
                <a:lnTo>
                  <a:pt x="260" y="2566"/>
                </a:lnTo>
                <a:lnTo>
                  <a:pt x="298" y="2456"/>
                </a:lnTo>
                <a:lnTo>
                  <a:pt x="316" y="2396"/>
                </a:lnTo>
                <a:lnTo>
                  <a:pt x="334" y="2332"/>
                </a:lnTo>
                <a:lnTo>
                  <a:pt x="350" y="2264"/>
                </a:lnTo>
                <a:lnTo>
                  <a:pt x="364" y="2230"/>
                </a:lnTo>
                <a:lnTo>
                  <a:pt x="384" y="2184"/>
                </a:lnTo>
                <a:lnTo>
                  <a:pt x="412" y="2108"/>
                </a:lnTo>
                <a:lnTo>
                  <a:pt x="416" y="2220"/>
                </a:lnTo>
                <a:lnTo>
                  <a:pt x="420" y="2286"/>
                </a:lnTo>
                <a:lnTo>
                  <a:pt x="424" y="2326"/>
                </a:lnTo>
                <a:lnTo>
                  <a:pt x="426" y="2340"/>
                </a:lnTo>
                <a:lnTo>
                  <a:pt x="430" y="2352"/>
                </a:lnTo>
                <a:lnTo>
                  <a:pt x="438" y="2366"/>
                </a:lnTo>
                <a:lnTo>
                  <a:pt x="446" y="2380"/>
                </a:lnTo>
                <a:lnTo>
                  <a:pt x="454" y="2392"/>
                </a:lnTo>
                <a:lnTo>
                  <a:pt x="450" y="2398"/>
                </a:lnTo>
                <a:lnTo>
                  <a:pt x="438" y="2412"/>
                </a:lnTo>
                <a:lnTo>
                  <a:pt x="432" y="2422"/>
                </a:lnTo>
                <a:lnTo>
                  <a:pt x="428" y="2434"/>
                </a:lnTo>
                <a:lnTo>
                  <a:pt x="424" y="2446"/>
                </a:lnTo>
                <a:lnTo>
                  <a:pt x="424" y="2462"/>
                </a:lnTo>
                <a:lnTo>
                  <a:pt x="424" y="2502"/>
                </a:lnTo>
                <a:lnTo>
                  <a:pt x="428" y="2554"/>
                </a:lnTo>
                <a:lnTo>
                  <a:pt x="430" y="2610"/>
                </a:lnTo>
                <a:lnTo>
                  <a:pt x="430" y="2640"/>
                </a:lnTo>
                <a:lnTo>
                  <a:pt x="428" y="2666"/>
                </a:lnTo>
                <a:lnTo>
                  <a:pt x="420" y="2764"/>
                </a:lnTo>
                <a:lnTo>
                  <a:pt x="418" y="2806"/>
                </a:lnTo>
                <a:lnTo>
                  <a:pt x="418" y="2838"/>
                </a:lnTo>
                <a:lnTo>
                  <a:pt x="422" y="2904"/>
                </a:lnTo>
                <a:lnTo>
                  <a:pt x="422" y="2942"/>
                </a:lnTo>
                <a:lnTo>
                  <a:pt x="420" y="2950"/>
                </a:lnTo>
                <a:lnTo>
                  <a:pt x="414" y="2966"/>
                </a:lnTo>
                <a:lnTo>
                  <a:pt x="410" y="2988"/>
                </a:lnTo>
                <a:lnTo>
                  <a:pt x="410" y="3002"/>
                </a:lnTo>
                <a:lnTo>
                  <a:pt x="410" y="3014"/>
                </a:lnTo>
                <a:lnTo>
                  <a:pt x="416" y="3090"/>
                </a:lnTo>
                <a:lnTo>
                  <a:pt x="418" y="3092"/>
                </a:lnTo>
                <a:lnTo>
                  <a:pt x="420" y="3092"/>
                </a:lnTo>
                <a:lnTo>
                  <a:pt x="422" y="3094"/>
                </a:lnTo>
                <a:lnTo>
                  <a:pt x="422" y="3110"/>
                </a:lnTo>
                <a:lnTo>
                  <a:pt x="424" y="3132"/>
                </a:lnTo>
                <a:lnTo>
                  <a:pt x="422" y="3134"/>
                </a:lnTo>
                <a:lnTo>
                  <a:pt x="418" y="3136"/>
                </a:lnTo>
                <a:lnTo>
                  <a:pt x="418" y="3138"/>
                </a:lnTo>
                <a:lnTo>
                  <a:pt x="418" y="3172"/>
                </a:lnTo>
                <a:lnTo>
                  <a:pt x="418" y="3174"/>
                </a:lnTo>
                <a:lnTo>
                  <a:pt x="424" y="3176"/>
                </a:lnTo>
                <a:lnTo>
                  <a:pt x="550" y="3178"/>
                </a:lnTo>
                <a:lnTo>
                  <a:pt x="596" y="3174"/>
                </a:lnTo>
                <a:lnTo>
                  <a:pt x="594" y="3164"/>
                </a:lnTo>
                <a:lnTo>
                  <a:pt x="614" y="3170"/>
                </a:lnTo>
                <a:lnTo>
                  <a:pt x="634" y="3174"/>
                </a:lnTo>
                <a:lnTo>
                  <a:pt x="654" y="3176"/>
                </a:lnTo>
                <a:lnTo>
                  <a:pt x="776" y="3176"/>
                </a:lnTo>
                <a:lnTo>
                  <a:pt x="804" y="3176"/>
                </a:lnTo>
                <a:lnTo>
                  <a:pt x="830" y="3172"/>
                </a:lnTo>
                <a:lnTo>
                  <a:pt x="862" y="3168"/>
                </a:lnTo>
                <a:lnTo>
                  <a:pt x="862" y="3166"/>
                </a:lnTo>
                <a:lnTo>
                  <a:pt x="864" y="3164"/>
                </a:lnTo>
                <a:lnTo>
                  <a:pt x="864" y="3162"/>
                </a:lnTo>
                <a:lnTo>
                  <a:pt x="860" y="3154"/>
                </a:lnTo>
                <a:lnTo>
                  <a:pt x="858" y="3152"/>
                </a:lnTo>
                <a:lnTo>
                  <a:pt x="856" y="3150"/>
                </a:lnTo>
                <a:lnTo>
                  <a:pt x="856" y="3146"/>
                </a:lnTo>
                <a:lnTo>
                  <a:pt x="856" y="3140"/>
                </a:lnTo>
                <a:lnTo>
                  <a:pt x="854" y="3136"/>
                </a:lnTo>
                <a:lnTo>
                  <a:pt x="852" y="3130"/>
                </a:lnTo>
                <a:lnTo>
                  <a:pt x="844" y="3122"/>
                </a:lnTo>
                <a:lnTo>
                  <a:pt x="834" y="3114"/>
                </a:lnTo>
                <a:lnTo>
                  <a:pt x="826" y="3110"/>
                </a:lnTo>
                <a:lnTo>
                  <a:pt x="816" y="3108"/>
                </a:lnTo>
                <a:lnTo>
                  <a:pt x="786" y="3106"/>
                </a:lnTo>
                <a:lnTo>
                  <a:pt x="768" y="3104"/>
                </a:lnTo>
                <a:lnTo>
                  <a:pt x="756" y="3100"/>
                </a:lnTo>
                <a:lnTo>
                  <a:pt x="750" y="3096"/>
                </a:lnTo>
                <a:lnTo>
                  <a:pt x="746" y="3092"/>
                </a:lnTo>
                <a:lnTo>
                  <a:pt x="734" y="3090"/>
                </a:lnTo>
                <a:lnTo>
                  <a:pt x="726" y="3086"/>
                </a:lnTo>
                <a:lnTo>
                  <a:pt x="720" y="3084"/>
                </a:lnTo>
                <a:lnTo>
                  <a:pt x="712" y="3076"/>
                </a:lnTo>
                <a:lnTo>
                  <a:pt x="714" y="3072"/>
                </a:lnTo>
                <a:lnTo>
                  <a:pt x="714" y="3068"/>
                </a:lnTo>
                <a:lnTo>
                  <a:pt x="712" y="3066"/>
                </a:lnTo>
                <a:lnTo>
                  <a:pt x="706" y="3062"/>
                </a:lnTo>
                <a:lnTo>
                  <a:pt x="702" y="3062"/>
                </a:lnTo>
                <a:lnTo>
                  <a:pt x="698" y="3058"/>
                </a:lnTo>
                <a:lnTo>
                  <a:pt x="698" y="3054"/>
                </a:lnTo>
                <a:lnTo>
                  <a:pt x="698" y="3048"/>
                </a:lnTo>
                <a:lnTo>
                  <a:pt x="696" y="3046"/>
                </a:lnTo>
                <a:lnTo>
                  <a:pt x="688" y="3042"/>
                </a:lnTo>
                <a:lnTo>
                  <a:pt x="682" y="3040"/>
                </a:lnTo>
                <a:lnTo>
                  <a:pt x="684" y="3038"/>
                </a:lnTo>
                <a:lnTo>
                  <a:pt x="684" y="3034"/>
                </a:lnTo>
                <a:lnTo>
                  <a:pt x="682" y="3028"/>
                </a:lnTo>
                <a:lnTo>
                  <a:pt x="672" y="3000"/>
                </a:lnTo>
                <a:lnTo>
                  <a:pt x="660" y="2970"/>
                </a:lnTo>
                <a:lnTo>
                  <a:pt x="658" y="2966"/>
                </a:lnTo>
                <a:lnTo>
                  <a:pt x="654" y="2964"/>
                </a:lnTo>
                <a:lnTo>
                  <a:pt x="642" y="2958"/>
                </a:lnTo>
                <a:lnTo>
                  <a:pt x="626" y="2956"/>
                </a:lnTo>
                <a:lnTo>
                  <a:pt x="630" y="2948"/>
                </a:lnTo>
                <a:lnTo>
                  <a:pt x="634" y="2948"/>
                </a:lnTo>
                <a:lnTo>
                  <a:pt x="644" y="2946"/>
                </a:lnTo>
                <a:lnTo>
                  <a:pt x="650" y="2944"/>
                </a:lnTo>
                <a:lnTo>
                  <a:pt x="658" y="2938"/>
                </a:lnTo>
                <a:lnTo>
                  <a:pt x="662" y="2930"/>
                </a:lnTo>
                <a:lnTo>
                  <a:pt x="668" y="2920"/>
                </a:lnTo>
                <a:lnTo>
                  <a:pt x="684" y="2878"/>
                </a:lnTo>
                <a:lnTo>
                  <a:pt x="690" y="2860"/>
                </a:lnTo>
                <a:lnTo>
                  <a:pt x="692" y="2850"/>
                </a:lnTo>
                <a:lnTo>
                  <a:pt x="696" y="2636"/>
                </a:lnTo>
                <a:lnTo>
                  <a:pt x="700" y="2566"/>
                </a:lnTo>
                <a:lnTo>
                  <a:pt x="702" y="2498"/>
                </a:lnTo>
                <a:lnTo>
                  <a:pt x="710" y="2404"/>
                </a:lnTo>
                <a:lnTo>
                  <a:pt x="716" y="2300"/>
                </a:lnTo>
                <a:lnTo>
                  <a:pt x="718" y="2258"/>
                </a:lnTo>
                <a:lnTo>
                  <a:pt x="718" y="2204"/>
                </a:lnTo>
                <a:lnTo>
                  <a:pt x="716" y="2136"/>
                </a:lnTo>
                <a:lnTo>
                  <a:pt x="720" y="2102"/>
                </a:lnTo>
                <a:lnTo>
                  <a:pt x="724" y="2070"/>
                </a:lnTo>
                <a:lnTo>
                  <a:pt x="726" y="2032"/>
                </a:lnTo>
                <a:lnTo>
                  <a:pt x="730" y="1868"/>
                </a:lnTo>
                <a:lnTo>
                  <a:pt x="730" y="1624"/>
                </a:lnTo>
                <a:lnTo>
                  <a:pt x="748" y="1618"/>
                </a:lnTo>
                <a:lnTo>
                  <a:pt x="764" y="1612"/>
                </a:lnTo>
                <a:lnTo>
                  <a:pt x="782" y="1604"/>
                </a:lnTo>
                <a:lnTo>
                  <a:pt x="800" y="1594"/>
                </a:lnTo>
                <a:lnTo>
                  <a:pt x="808" y="1584"/>
                </a:lnTo>
                <a:lnTo>
                  <a:pt x="812" y="1578"/>
                </a:lnTo>
                <a:lnTo>
                  <a:pt x="812" y="1576"/>
                </a:lnTo>
                <a:lnTo>
                  <a:pt x="802" y="1536"/>
                </a:lnTo>
                <a:lnTo>
                  <a:pt x="792" y="1500"/>
                </a:lnTo>
                <a:lnTo>
                  <a:pt x="786" y="1464"/>
                </a:lnTo>
                <a:lnTo>
                  <a:pt x="776" y="1420"/>
                </a:lnTo>
                <a:lnTo>
                  <a:pt x="760" y="1366"/>
                </a:lnTo>
                <a:lnTo>
                  <a:pt x="734" y="1284"/>
                </a:lnTo>
                <a:lnTo>
                  <a:pt x="732" y="1268"/>
                </a:lnTo>
                <a:lnTo>
                  <a:pt x="732" y="1252"/>
                </a:lnTo>
                <a:lnTo>
                  <a:pt x="734" y="1232"/>
                </a:lnTo>
                <a:lnTo>
                  <a:pt x="736" y="1228"/>
                </a:lnTo>
                <a:lnTo>
                  <a:pt x="738" y="1224"/>
                </a:lnTo>
                <a:lnTo>
                  <a:pt x="738" y="1220"/>
                </a:lnTo>
                <a:lnTo>
                  <a:pt x="706" y="1134"/>
                </a:lnTo>
                <a:lnTo>
                  <a:pt x="704" y="1114"/>
                </a:lnTo>
                <a:lnTo>
                  <a:pt x="700" y="1088"/>
                </a:lnTo>
                <a:lnTo>
                  <a:pt x="696" y="1062"/>
                </a:lnTo>
                <a:lnTo>
                  <a:pt x="706" y="1062"/>
                </a:lnTo>
                <a:lnTo>
                  <a:pt x="728" y="1064"/>
                </a:lnTo>
                <a:lnTo>
                  <a:pt x="750" y="1066"/>
                </a:lnTo>
                <a:lnTo>
                  <a:pt x="758" y="1066"/>
                </a:lnTo>
                <a:lnTo>
                  <a:pt x="762" y="1068"/>
                </a:lnTo>
                <a:lnTo>
                  <a:pt x="772" y="1072"/>
                </a:lnTo>
                <a:lnTo>
                  <a:pt x="778" y="1072"/>
                </a:lnTo>
                <a:lnTo>
                  <a:pt x="786" y="1072"/>
                </a:lnTo>
                <a:lnTo>
                  <a:pt x="794" y="1070"/>
                </a:lnTo>
                <a:lnTo>
                  <a:pt x="804" y="1066"/>
                </a:lnTo>
                <a:lnTo>
                  <a:pt x="818" y="1056"/>
                </a:lnTo>
                <a:lnTo>
                  <a:pt x="828" y="1048"/>
                </a:lnTo>
                <a:lnTo>
                  <a:pt x="834" y="1038"/>
                </a:lnTo>
                <a:lnTo>
                  <a:pt x="846" y="1008"/>
                </a:lnTo>
                <a:lnTo>
                  <a:pt x="854" y="988"/>
                </a:lnTo>
                <a:lnTo>
                  <a:pt x="858" y="972"/>
                </a:lnTo>
                <a:lnTo>
                  <a:pt x="864" y="948"/>
                </a:lnTo>
                <a:lnTo>
                  <a:pt x="868" y="932"/>
                </a:lnTo>
                <a:lnTo>
                  <a:pt x="872" y="924"/>
                </a:lnTo>
                <a:lnTo>
                  <a:pt x="872" y="920"/>
                </a:lnTo>
                <a:lnTo>
                  <a:pt x="870" y="914"/>
                </a:lnTo>
                <a:lnTo>
                  <a:pt x="860" y="892"/>
                </a:lnTo>
                <a:lnTo>
                  <a:pt x="852" y="868"/>
                </a:lnTo>
                <a:lnTo>
                  <a:pt x="844" y="854"/>
                </a:lnTo>
                <a:lnTo>
                  <a:pt x="832" y="830"/>
                </a:lnTo>
                <a:lnTo>
                  <a:pt x="812" y="792"/>
                </a:lnTo>
                <a:lnTo>
                  <a:pt x="802" y="770"/>
                </a:lnTo>
                <a:lnTo>
                  <a:pt x="798" y="758"/>
                </a:lnTo>
                <a:lnTo>
                  <a:pt x="796" y="750"/>
                </a:lnTo>
                <a:lnTo>
                  <a:pt x="796" y="742"/>
                </a:lnTo>
                <a:lnTo>
                  <a:pt x="794" y="738"/>
                </a:lnTo>
                <a:lnTo>
                  <a:pt x="790" y="734"/>
                </a:lnTo>
                <a:lnTo>
                  <a:pt x="788" y="730"/>
                </a:lnTo>
                <a:lnTo>
                  <a:pt x="780" y="726"/>
                </a:lnTo>
                <a:lnTo>
                  <a:pt x="776" y="716"/>
                </a:lnTo>
                <a:lnTo>
                  <a:pt x="772" y="704"/>
                </a:lnTo>
                <a:lnTo>
                  <a:pt x="772" y="696"/>
                </a:lnTo>
                <a:lnTo>
                  <a:pt x="774" y="692"/>
                </a:lnTo>
                <a:lnTo>
                  <a:pt x="774" y="688"/>
                </a:lnTo>
                <a:lnTo>
                  <a:pt x="774" y="686"/>
                </a:lnTo>
                <a:lnTo>
                  <a:pt x="770" y="678"/>
                </a:lnTo>
                <a:lnTo>
                  <a:pt x="770" y="670"/>
                </a:lnTo>
                <a:lnTo>
                  <a:pt x="770" y="660"/>
                </a:lnTo>
                <a:lnTo>
                  <a:pt x="768" y="654"/>
                </a:lnTo>
                <a:lnTo>
                  <a:pt x="766" y="646"/>
                </a:lnTo>
                <a:lnTo>
                  <a:pt x="758" y="628"/>
                </a:lnTo>
                <a:lnTo>
                  <a:pt x="754" y="620"/>
                </a:lnTo>
                <a:lnTo>
                  <a:pt x="752" y="614"/>
                </a:lnTo>
                <a:lnTo>
                  <a:pt x="744" y="604"/>
                </a:lnTo>
                <a:lnTo>
                  <a:pt x="742" y="594"/>
                </a:lnTo>
                <a:lnTo>
                  <a:pt x="742" y="586"/>
                </a:lnTo>
                <a:lnTo>
                  <a:pt x="742" y="580"/>
                </a:lnTo>
                <a:lnTo>
                  <a:pt x="736" y="570"/>
                </a:lnTo>
                <a:lnTo>
                  <a:pt x="722" y="550"/>
                </a:lnTo>
                <a:lnTo>
                  <a:pt x="716" y="542"/>
                </a:lnTo>
                <a:lnTo>
                  <a:pt x="710" y="540"/>
                </a:lnTo>
                <a:lnTo>
                  <a:pt x="696" y="538"/>
                </a:lnTo>
                <a:lnTo>
                  <a:pt x="672" y="530"/>
                </a:lnTo>
                <a:lnTo>
                  <a:pt x="624" y="514"/>
                </a:lnTo>
                <a:lnTo>
                  <a:pt x="560" y="496"/>
                </a:lnTo>
                <a:lnTo>
                  <a:pt x="524" y="488"/>
                </a:lnTo>
                <a:lnTo>
                  <a:pt x="516" y="480"/>
                </a:lnTo>
                <a:lnTo>
                  <a:pt x="500" y="464"/>
                </a:lnTo>
                <a:lnTo>
                  <a:pt x="488" y="446"/>
                </a:lnTo>
                <a:lnTo>
                  <a:pt x="484" y="438"/>
                </a:lnTo>
                <a:lnTo>
                  <a:pt x="478" y="432"/>
                </a:lnTo>
                <a:lnTo>
                  <a:pt x="472" y="426"/>
                </a:lnTo>
                <a:lnTo>
                  <a:pt x="470" y="422"/>
                </a:lnTo>
                <a:lnTo>
                  <a:pt x="470" y="412"/>
                </a:lnTo>
                <a:lnTo>
                  <a:pt x="476" y="394"/>
                </a:lnTo>
                <a:lnTo>
                  <a:pt x="480" y="388"/>
                </a:lnTo>
                <a:lnTo>
                  <a:pt x="488" y="380"/>
                </a:lnTo>
                <a:lnTo>
                  <a:pt x="494" y="372"/>
                </a:lnTo>
                <a:lnTo>
                  <a:pt x="498" y="362"/>
                </a:lnTo>
                <a:lnTo>
                  <a:pt x="512" y="324"/>
                </a:lnTo>
                <a:lnTo>
                  <a:pt x="516" y="324"/>
                </a:lnTo>
                <a:lnTo>
                  <a:pt x="520" y="318"/>
                </a:lnTo>
                <a:lnTo>
                  <a:pt x="524" y="308"/>
                </a:lnTo>
                <a:lnTo>
                  <a:pt x="534" y="284"/>
                </a:lnTo>
                <a:lnTo>
                  <a:pt x="544" y="262"/>
                </a:lnTo>
                <a:lnTo>
                  <a:pt x="550" y="248"/>
                </a:lnTo>
                <a:lnTo>
                  <a:pt x="550" y="244"/>
                </a:lnTo>
                <a:lnTo>
                  <a:pt x="550" y="238"/>
                </a:lnTo>
                <a:lnTo>
                  <a:pt x="546" y="232"/>
                </a:lnTo>
                <a:lnTo>
                  <a:pt x="544" y="230"/>
                </a:lnTo>
                <a:lnTo>
                  <a:pt x="540" y="230"/>
                </a:lnTo>
                <a:lnTo>
                  <a:pt x="540" y="224"/>
                </a:lnTo>
                <a:lnTo>
                  <a:pt x="544" y="218"/>
                </a:lnTo>
                <a:lnTo>
                  <a:pt x="548" y="208"/>
                </a:lnTo>
                <a:lnTo>
                  <a:pt x="552" y="198"/>
                </a:lnTo>
                <a:lnTo>
                  <a:pt x="552" y="190"/>
                </a:lnTo>
                <a:lnTo>
                  <a:pt x="556" y="182"/>
                </a:lnTo>
                <a:lnTo>
                  <a:pt x="558" y="176"/>
                </a:lnTo>
                <a:lnTo>
                  <a:pt x="558" y="166"/>
                </a:lnTo>
                <a:lnTo>
                  <a:pt x="556" y="152"/>
                </a:lnTo>
                <a:lnTo>
                  <a:pt x="556" y="118"/>
                </a:lnTo>
                <a:lnTo>
                  <a:pt x="554" y="112"/>
                </a:lnTo>
                <a:lnTo>
                  <a:pt x="556" y="94"/>
                </a:lnTo>
                <a:lnTo>
                  <a:pt x="554" y="80"/>
                </a:lnTo>
                <a:lnTo>
                  <a:pt x="550" y="72"/>
                </a:lnTo>
                <a:lnTo>
                  <a:pt x="548" y="66"/>
                </a:lnTo>
                <a:lnTo>
                  <a:pt x="540" y="56"/>
                </a:lnTo>
                <a:lnTo>
                  <a:pt x="534" y="50"/>
                </a:lnTo>
                <a:lnTo>
                  <a:pt x="528" y="46"/>
                </a:lnTo>
                <a:lnTo>
                  <a:pt x="520" y="38"/>
                </a:lnTo>
                <a:lnTo>
                  <a:pt x="518" y="34"/>
                </a:lnTo>
                <a:lnTo>
                  <a:pt x="506" y="22"/>
                </a:lnTo>
                <a:lnTo>
                  <a:pt x="502" y="20"/>
                </a:lnTo>
                <a:lnTo>
                  <a:pt x="496" y="18"/>
                </a:lnTo>
                <a:lnTo>
                  <a:pt x="488" y="18"/>
                </a:lnTo>
                <a:lnTo>
                  <a:pt x="476" y="18"/>
                </a:lnTo>
                <a:lnTo>
                  <a:pt x="472" y="14"/>
                </a:lnTo>
                <a:lnTo>
                  <a:pt x="466" y="12"/>
                </a:lnTo>
                <a:lnTo>
                  <a:pt x="458" y="10"/>
                </a:lnTo>
                <a:lnTo>
                  <a:pt x="438" y="12"/>
                </a:lnTo>
                <a:lnTo>
                  <a:pt x="434" y="8"/>
                </a:lnTo>
                <a:lnTo>
                  <a:pt x="430" y="8"/>
                </a:lnTo>
                <a:lnTo>
                  <a:pt x="426" y="6"/>
                </a:lnTo>
                <a:lnTo>
                  <a:pt x="418" y="8"/>
                </a:lnTo>
                <a:lnTo>
                  <a:pt x="408" y="4"/>
                </a:lnTo>
                <a:lnTo>
                  <a:pt x="398" y="0"/>
                </a:lnTo>
                <a:lnTo>
                  <a:pt x="388" y="0"/>
                </a:lnTo>
                <a:lnTo>
                  <a:pt x="3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329" name="Freeform 35"/>
          <p:cNvSpPr>
            <a:spLocks noEditPoints="1"/>
          </p:cNvSpPr>
          <p:nvPr/>
        </p:nvSpPr>
        <p:spPr bwMode="auto">
          <a:xfrm flipH="1">
            <a:off x="522288" y="1801813"/>
            <a:ext cx="134937" cy="419100"/>
          </a:xfrm>
          <a:custGeom>
            <a:avLst/>
            <a:gdLst>
              <a:gd name="T0" fmla="*/ 0 w 1040"/>
              <a:gd name="T1" fmla="*/ 0 h 3210"/>
              <a:gd name="T2" fmla="*/ 0 w 1040"/>
              <a:gd name="T3" fmla="*/ 0 h 3210"/>
              <a:gd name="T4" fmla="*/ 0 w 1040"/>
              <a:gd name="T5" fmla="*/ 0 h 3210"/>
              <a:gd name="T6" fmla="*/ 0 w 1040"/>
              <a:gd name="T7" fmla="*/ 0 h 3210"/>
              <a:gd name="T8" fmla="*/ 0 w 1040"/>
              <a:gd name="T9" fmla="*/ 0 h 3210"/>
              <a:gd name="T10" fmla="*/ 0 w 1040"/>
              <a:gd name="T11" fmla="*/ 0 h 3210"/>
              <a:gd name="T12" fmla="*/ 0 w 1040"/>
              <a:gd name="T13" fmla="*/ 0 h 3210"/>
              <a:gd name="T14" fmla="*/ 0 w 1040"/>
              <a:gd name="T15" fmla="*/ 0 h 3210"/>
              <a:gd name="T16" fmla="*/ 0 w 1040"/>
              <a:gd name="T17" fmla="*/ 0 h 3210"/>
              <a:gd name="T18" fmla="*/ 0 w 1040"/>
              <a:gd name="T19" fmla="*/ 0 h 3210"/>
              <a:gd name="T20" fmla="*/ 0 w 1040"/>
              <a:gd name="T21" fmla="*/ 0 h 3210"/>
              <a:gd name="T22" fmla="*/ 0 w 1040"/>
              <a:gd name="T23" fmla="*/ 0 h 3210"/>
              <a:gd name="T24" fmla="*/ 0 w 1040"/>
              <a:gd name="T25" fmla="*/ 0 h 3210"/>
              <a:gd name="T26" fmla="*/ 0 w 1040"/>
              <a:gd name="T27" fmla="*/ 0 h 3210"/>
              <a:gd name="T28" fmla="*/ 0 w 1040"/>
              <a:gd name="T29" fmla="*/ 0 h 3210"/>
              <a:gd name="T30" fmla="*/ 0 w 1040"/>
              <a:gd name="T31" fmla="*/ 0 h 3210"/>
              <a:gd name="T32" fmla="*/ 0 w 1040"/>
              <a:gd name="T33" fmla="*/ 0 h 3210"/>
              <a:gd name="T34" fmla="*/ 0 w 1040"/>
              <a:gd name="T35" fmla="*/ 0 h 3210"/>
              <a:gd name="T36" fmla="*/ 0 w 1040"/>
              <a:gd name="T37" fmla="*/ 0 h 3210"/>
              <a:gd name="T38" fmla="*/ 0 w 1040"/>
              <a:gd name="T39" fmla="*/ 0 h 3210"/>
              <a:gd name="T40" fmla="*/ 0 w 1040"/>
              <a:gd name="T41" fmla="*/ 0 h 3210"/>
              <a:gd name="T42" fmla="*/ 0 w 1040"/>
              <a:gd name="T43" fmla="*/ 0 h 3210"/>
              <a:gd name="T44" fmla="*/ 0 w 1040"/>
              <a:gd name="T45" fmla="*/ 0 h 3210"/>
              <a:gd name="T46" fmla="*/ 0 w 1040"/>
              <a:gd name="T47" fmla="*/ 0 h 3210"/>
              <a:gd name="T48" fmla="*/ 0 w 1040"/>
              <a:gd name="T49" fmla="*/ 0 h 3210"/>
              <a:gd name="T50" fmla="*/ 0 w 1040"/>
              <a:gd name="T51" fmla="*/ 0 h 3210"/>
              <a:gd name="T52" fmla="*/ 0 w 1040"/>
              <a:gd name="T53" fmla="*/ 0 h 3210"/>
              <a:gd name="T54" fmla="*/ 0 w 1040"/>
              <a:gd name="T55" fmla="*/ 0 h 3210"/>
              <a:gd name="T56" fmla="*/ 0 w 1040"/>
              <a:gd name="T57" fmla="*/ 0 h 3210"/>
              <a:gd name="T58" fmla="*/ 0 w 1040"/>
              <a:gd name="T59" fmla="*/ 0 h 3210"/>
              <a:gd name="T60" fmla="*/ 0 w 1040"/>
              <a:gd name="T61" fmla="*/ 0 h 3210"/>
              <a:gd name="T62" fmla="*/ 0 w 1040"/>
              <a:gd name="T63" fmla="*/ 0 h 3210"/>
              <a:gd name="T64" fmla="*/ 0 w 1040"/>
              <a:gd name="T65" fmla="*/ 0 h 3210"/>
              <a:gd name="T66" fmla="*/ 0 w 1040"/>
              <a:gd name="T67" fmla="*/ 0 h 3210"/>
              <a:gd name="T68" fmla="*/ 0 w 1040"/>
              <a:gd name="T69" fmla="*/ 0 h 3210"/>
              <a:gd name="T70" fmla="*/ 0 w 1040"/>
              <a:gd name="T71" fmla="*/ 0 h 3210"/>
              <a:gd name="T72" fmla="*/ 0 w 1040"/>
              <a:gd name="T73" fmla="*/ 0 h 3210"/>
              <a:gd name="T74" fmla="*/ 0 w 1040"/>
              <a:gd name="T75" fmla="*/ 0 h 3210"/>
              <a:gd name="T76" fmla="*/ 0 w 1040"/>
              <a:gd name="T77" fmla="*/ 0 h 3210"/>
              <a:gd name="T78" fmla="*/ 0 w 1040"/>
              <a:gd name="T79" fmla="*/ 0 h 3210"/>
              <a:gd name="T80" fmla="*/ 0 w 1040"/>
              <a:gd name="T81" fmla="*/ 0 h 3210"/>
              <a:gd name="T82" fmla="*/ 0 w 1040"/>
              <a:gd name="T83" fmla="*/ 0 h 3210"/>
              <a:gd name="T84" fmla="*/ 0 w 1040"/>
              <a:gd name="T85" fmla="*/ 0 h 3210"/>
              <a:gd name="T86" fmla="*/ 0 w 1040"/>
              <a:gd name="T87" fmla="*/ 0 h 3210"/>
              <a:gd name="T88" fmla="*/ 0 w 1040"/>
              <a:gd name="T89" fmla="*/ 0 h 3210"/>
              <a:gd name="T90" fmla="*/ 0 w 1040"/>
              <a:gd name="T91" fmla="*/ 0 h 3210"/>
              <a:gd name="T92" fmla="*/ 0 w 1040"/>
              <a:gd name="T93" fmla="*/ 0 h 3210"/>
              <a:gd name="T94" fmla="*/ 0 w 1040"/>
              <a:gd name="T95" fmla="*/ 0 h 3210"/>
              <a:gd name="T96" fmla="*/ 0 w 1040"/>
              <a:gd name="T97" fmla="*/ 0 h 3210"/>
              <a:gd name="T98" fmla="*/ 0 w 1040"/>
              <a:gd name="T99" fmla="*/ 0 h 3210"/>
              <a:gd name="T100" fmla="*/ 0 w 1040"/>
              <a:gd name="T101" fmla="*/ 0 h 3210"/>
              <a:gd name="T102" fmla="*/ 0 w 1040"/>
              <a:gd name="T103" fmla="*/ 0 h 3210"/>
              <a:gd name="T104" fmla="*/ 0 w 1040"/>
              <a:gd name="T105" fmla="*/ 0 h 3210"/>
              <a:gd name="T106" fmla="*/ 0 w 1040"/>
              <a:gd name="T107" fmla="*/ 0 h 3210"/>
              <a:gd name="T108" fmla="*/ 0 w 1040"/>
              <a:gd name="T109" fmla="*/ 0 h 3210"/>
              <a:gd name="T110" fmla="*/ 0 w 1040"/>
              <a:gd name="T111" fmla="*/ 0 h 3210"/>
              <a:gd name="T112" fmla="*/ 0 w 1040"/>
              <a:gd name="T113" fmla="*/ 0 h 3210"/>
              <a:gd name="T114" fmla="*/ 0 w 1040"/>
              <a:gd name="T115" fmla="*/ 0 h 3210"/>
              <a:gd name="T116" fmla="*/ 0 w 1040"/>
              <a:gd name="T117" fmla="*/ 0 h 3210"/>
              <a:gd name="T118" fmla="*/ 0 w 1040"/>
              <a:gd name="T119" fmla="*/ 0 h 3210"/>
              <a:gd name="T120" fmla="*/ 0 w 1040"/>
              <a:gd name="T121" fmla="*/ 0 h 3210"/>
              <a:gd name="T122" fmla="*/ 0 w 1040"/>
              <a:gd name="T123" fmla="*/ 0 h 3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3210"/>
              <a:gd name="T188" fmla="*/ 1040 w 1040"/>
              <a:gd name="T189" fmla="*/ 3210 h 3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3210">
                <a:moveTo>
                  <a:pt x="608" y="406"/>
                </a:moveTo>
                <a:lnTo>
                  <a:pt x="608" y="406"/>
                </a:lnTo>
                <a:lnTo>
                  <a:pt x="606" y="418"/>
                </a:lnTo>
                <a:lnTo>
                  <a:pt x="608" y="406"/>
                </a:lnTo>
                <a:close/>
                <a:moveTo>
                  <a:pt x="500" y="0"/>
                </a:moveTo>
                <a:lnTo>
                  <a:pt x="500" y="0"/>
                </a:lnTo>
                <a:lnTo>
                  <a:pt x="472" y="6"/>
                </a:lnTo>
                <a:lnTo>
                  <a:pt x="450" y="12"/>
                </a:lnTo>
                <a:lnTo>
                  <a:pt x="432" y="22"/>
                </a:lnTo>
                <a:lnTo>
                  <a:pt x="418" y="32"/>
                </a:lnTo>
                <a:lnTo>
                  <a:pt x="408" y="42"/>
                </a:lnTo>
                <a:lnTo>
                  <a:pt x="402" y="50"/>
                </a:lnTo>
                <a:lnTo>
                  <a:pt x="396" y="58"/>
                </a:lnTo>
                <a:lnTo>
                  <a:pt x="382" y="64"/>
                </a:lnTo>
                <a:lnTo>
                  <a:pt x="372" y="72"/>
                </a:lnTo>
                <a:lnTo>
                  <a:pt x="364" y="82"/>
                </a:lnTo>
                <a:lnTo>
                  <a:pt x="360" y="90"/>
                </a:lnTo>
                <a:lnTo>
                  <a:pt x="354" y="106"/>
                </a:lnTo>
                <a:lnTo>
                  <a:pt x="352" y="114"/>
                </a:lnTo>
                <a:lnTo>
                  <a:pt x="344" y="134"/>
                </a:lnTo>
                <a:lnTo>
                  <a:pt x="340" y="148"/>
                </a:lnTo>
                <a:lnTo>
                  <a:pt x="336" y="172"/>
                </a:lnTo>
                <a:lnTo>
                  <a:pt x="330" y="210"/>
                </a:lnTo>
                <a:lnTo>
                  <a:pt x="328" y="224"/>
                </a:lnTo>
                <a:lnTo>
                  <a:pt x="332" y="240"/>
                </a:lnTo>
                <a:lnTo>
                  <a:pt x="336" y="256"/>
                </a:lnTo>
                <a:lnTo>
                  <a:pt x="342" y="268"/>
                </a:lnTo>
                <a:lnTo>
                  <a:pt x="360" y="292"/>
                </a:lnTo>
                <a:lnTo>
                  <a:pt x="370" y="314"/>
                </a:lnTo>
                <a:lnTo>
                  <a:pt x="374" y="320"/>
                </a:lnTo>
                <a:lnTo>
                  <a:pt x="378" y="322"/>
                </a:lnTo>
                <a:lnTo>
                  <a:pt x="380" y="336"/>
                </a:lnTo>
                <a:lnTo>
                  <a:pt x="386" y="348"/>
                </a:lnTo>
                <a:lnTo>
                  <a:pt x="392" y="358"/>
                </a:lnTo>
                <a:lnTo>
                  <a:pt x="400" y="364"/>
                </a:lnTo>
                <a:lnTo>
                  <a:pt x="400" y="372"/>
                </a:lnTo>
                <a:lnTo>
                  <a:pt x="400" y="370"/>
                </a:lnTo>
                <a:lnTo>
                  <a:pt x="398" y="370"/>
                </a:lnTo>
                <a:lnTo>
                  <a:pt x="396" y="370"/>
                </a:lnTo>
                <a:lnTo>
                  <a:pt x="394" y="380"/>
                </a:lnTo>
                <a:lnTo>
                  <a:pt x="388" y="382"/>
                </a:lnTo>
                <a:lnTo>
                  <a:pt x="382" y="386"/>
                </a:lnTo>
                <a:lnTo>
                  <a:pt x="368" y="408"/>
                </a:lnTo>
                <a:lnTo>
                  <a:pt x="354" y="424"/>
                </a:lnTo>
                <a:lnTo>
                  <a:pt x="342" y="436"/>
                </a:lnTo>
                <a:lnTo>
                  <a:pt x="336" y="442"/>
                </a:lnTo>
                <a:lnTo>
                  <a:pt x="332" y="448"/>
                </a:lnTo>
                <a:lnTo>
                  <a:pt x="330" y="450"/>
                </a:lnTo>
                <a:lnTo>
                  <a:pt x="318" y="450"/>
                </a:lnTo>
                <a:lnTo>
                  <a:pt x="304" y="452"/>
                </a:lnTo>
                <a:lnTo>
                  <a:pt x="288" y="458"/>
                </a:lnTo>
                <a:lnTo>
                  <a:pt x="242" y="474"/>
                </a:lnTo>
                <a:lnTo>
                  <a:pt x="216" y="484"/>
                </a:lnTo>
                <a:lnTo>
                  <a:pt x="194" y="490"/>
                </a:lnTo>
                <a:lnTo>
                  <a:pt x="140" y="498"/>
                </a:lnTo>
                <a:lnTo>
                  <a:pt x="116" y="504"/>
                </a:lnTo>
                <a:lnTo>
                  <a:pt x="102" y="508"/>
                </a:lnTo>
                <a:lnTo>
                  <a:pt x="100" y="512"/>
                </a:lnTo>
                <a:lnTo>
                  <a:pt x="94" y="518"/>
                </a:lnTo>
                <a:lnTo>
                  <a:pt x="86" y="538"/>
                </a:lnTo>
                <a:lnTo>
                  <a:pt x="76" y="556"/>
                </a:lnTo>
                <a:lnTo>
                  <a:pt x="72" y="570"/>
                </a:lnTo>
                <a:lnTo>
                  <a:pt x="60" y="604"/>
                </a:lnTo>
                <a:lnTo>
                  <a:pt x="52" y="628"/>
                </a:lnTo>
                <a:lnTo>
                  <a:pt x="48" y="638"/>
                </a:lnTo>
                <a:lnTo>
                  <a:pt x="48" y="648"/>
                </a:lnTo>
                <a:lnTo>
                  <a:pt x="40" y="714"/>
                </a:lnTo>
                <a:lnTo>
                  <a:pt x="32" y="762"/>
                </a:lnTo>
                <a:lnTo>
                  <a:pt x="22" y="792"/>
                </a:lnTo>
                <a:lnTo>
                  <a:pt x="14" y="816"/>
                </a:lnTo>
                <a:lnTo>
                  <a:pt x="10" y="838"/>
                </a:lnTo>
                <a:lnTo>
                  <a:pt x="10" y="846"/>
                </a:lnTo>
                <a:lnTo>
                  <a:pt x="12" y="854"/>
                </a:lnTo>
                <a:lnTo>
                  <a:pt x="16" y="870"/>
                </a:lnTo>
                <a:lnTo>
                  <a:pt x="20" y="888"/>
                </a:lnTo>
                <a:lnTo>
                  <a:pt x="20" y="898"/>
                </a:lnTo>
                <a:lnTo>
                  <a:pt x="18" y="912"/>
                </a:lnTo>
                <a:lnTo>
                  <a:pt x="6" y="960"/>
                </a:lnTo>
                <a:lnTo>
                  <a:pt x="2" y="992"/>
                </a:lnTo>
                <a:lnTo>
                  <a:pt x="0" y="1010"/>
                </a:lnTo>
                <a:lnTo>
                  <a:pt x="0" y="1024"/>
                </a:lnTo>
                <a:lnTo>
                  <a:pt x="2" y="1054"/>
                </a:lnTo>
                <a:lnTo>
                  <a:pt x="6" y="1082"/>
                </a:lnTo>
                <a:lnTo>
                  <a:pt x="10" y="1108"/>
                </a:lnTo>
                <a:lnTo>
                  <a:pt x="16" y="1126"/>
                </a:lnTo>
                <a:lnTo>
                  <a:pt x="56" y="1232"/>
                </a:lnTo>
                <a:lnTo>
                  <a:pt x="82" y="1300"/>
                </a:lnTo>
                <a:lnTo>
                  <a:pt x="92" y="1324"/>
                </a:lnTo>
                <a:lnTo>
                  <a:pt x="100" y="1336"/>
                </a:lnTo>
                <a:lnTo>
                  <a:pt x="110" y="1348"/>
                </a:lnTo>
                <a:lnTo>
                  <a:pt x="122" y="1356"/>
                </a:lnTo>
                <a:lnTo>
                  <a:pt x="132" y="1364"/>
                </a:lnTo>
                <a:lnTo>
                  <a:pt x="136" y="1376"/>
                </a:lnTo>
                <a:lnTo>
                  <a:pt x="140" y="1388"/>
                </a:lnTo>
                <a:lnTo>
                  <a:pt x="142" y="1406"/>
                </a:lnTo>
                <a:lnTo>
                  <a:pt x="142" y="1424"/>
                </a:lnTo>
                <a:lnTo>
                  <a:pt x="136" y="1450"/>
                </a:lnTo>
                <a:lnTo>
                  <a:pt x="122" y="1522"/>
                </a:lnTo>
                <a:lnTo>
                  <a:pt x="100" y="1620"/>
                </a:lnTo>
                <a:lnTo>
                  <a:pt x="98" y="1626"/>
                </a:lnTo>
                <a:lnTo>
                  <a:pt x="98" y="1632"/>
                </a:lnTo>
                <a:lnTo>
                  <a:pt x="102" y="1642"/>
                </a:lnTo>
                <a:lnTo>
                  <a:pt x="108" y="1650"/>
                </a:lnTo>
                <a:lnTo>
                  <a:pt x="134" y="1680"/>
                </a:lnTo>
                <a:lnTo>
                  <a:pt x="136" y="1712"/>
                </a:lnTo>
                <a:lnTo>
                  <a:pt x="150" y="1716"/>
                </a:lnTo>
                <a:lnTo>
                  <a:pt x="182" y="1720"/>
                </a:lnTo>
                <a:lnTo>
                  <a:pt x="200" y="1720"/>
                </a:lnTo>
                <a:lnTo>
                  <a:pt x="214" y="1720"/>
                </a:lnTo>
                <a:lnTo>
                  <a:pt x="230" y="1718"/>
                </a:lnTo>
                <a:lnTo>
                  <a:pt x="238" y="1814"/>
                </a:lnTo>
                <a:lnTo>
                  <a:pt x="248" y="1890"/>
                </a:lnTo>
                <a:lnTo>
                  <a:pt x="252" y="1922"/>
                </a:lnTo>
                <a:lnTo>
                  <a:pt x="256" y="1948"/>
                </a:lnTo>
                <a:lnTo>
                  <a:pt x="260" y="1974"/>
                </a:lnTo>
                <a:lnTo>
                  <a:pt x="262" y="2014"/>
                </a:lnTo>
                <a:lnTo>
                  <a:pt x="262" y="2106"/>
                </a:lnTo>
                <a:lnTo>
                  <a:pt x="260" y="2192"/>
                </a:lnTo>
                <a:lnTo>
                  <a:pt x="258" y="2220"/>
                </a:lnTo>
                <a:lnTo>
                  <a:pt x="256" y="2232"/>
                </a:lnTo>
                <a:lnTo>
                  <a:pt x="250" y="2248"/>
                </a:lnTo>
                <a:lnTo>
                  <a:pt x="242" y="2284"/>
                </a:lnTo>
                <a:lnTo>
                  <a:pt x="234" y="2330"/>
                </a:lnTo>
                <a:lnTo>
                  <a:pt x="228" y="2378"/>
                </a:lnTo>
                <a:lnTo>
                  <a:pt x="228" y="2452"/>
                </a:lnTo>
                <a:lnTo>
                  <a:pt x="230" y="2554"/>
                </a:lnTo>
                <a:lnTo>
                  <a:pt x="232" y="2702"/>
                </a:lnTo>
                <a:lnTo>
                  <a:pt x="232" y="2714"/>
                </a:lnTo>
                <a:lnTo>
                  <a:pt x="234" y="2732"/>
                </a:lnTo>
                <a:lnTo>
                  <a:pt x="242" y="2772"/>
                </a:lnTo>
                <a:lnTo>
                  <a:pt x="252" y="2822"/>
                </a:lnTo>
                <a:lnTo>
                  <a:pt x="242" y="2894"/>
                </a:lnTo>
                <a:lnTo>
                  <a:pt x="236" y="2950"/>
                </a:lnTo>
                <a:lnTo>
                  <a:pt x="232" y="2990"/>
                </a:lnTo>
                <a:lnTo>
                  <a:pt x="234" y="3010"/>
                </a:lnTo>
                <a:lnTo>
                  <a:pt x="238" y="3022"/>
                </a:lnTo>
                <a:lnTo>
                  <a:pt x="242" y="3028"/>
                </a:lnTo>
                <a:lnTo>
                  <a:pt x="246" y="3034"/>
                </a:lnTo>
                <a:lnTo>
                  <a:pt x="248" y="3042"/>
                </a:lnTo>
                <a:lnTo>
                  <a:pt x="248" y="3046"/>
                </a:lnTo>
                <a:lnTo>
                  <a:pt x="248" y="3052"/>
                </a:lnTo>
                <a:lnTo>
                  <a:pt x="248" y="3054"/>
                </a:lnTo>
                <a:lnTo>
                  <a:pt x="250" y="3060"/>
                </a:lnTo>
                <a:lnTo>
                  <a:pt x="252" y="3060"/>
                </a:lnTo>
                <a:lnTo>
                  <a:pt x="248" y="3072"/>
                </a:lnTo>
                <a:lnTo>
                  <a:pt x="246" y="3082"/>
                </a:lnTo>
                <a:lnTo>
                  <a:pt x="244" y="3090"/>
                </a:lnTo>
                <a:lnTo>
                  <a:pt x="246" y="3104"/>
                </a:lnTo>
                <a:lnTo>
                  <a:pt x="248" y="3110"/>
                </a:lnTo>
                <a:lnTo>
                  <a:pt x="246" y="3114"/>
                </a:lnTo>
                <a:lnTo>
                  <a:pt x="244" y="3118"/>
                </a:lnTo>
                <a:lnTo>
                  <a:pt x="242" y="3122"/>
                </a:lnTo>
                <a:lnTo>
                  <a:pt x="242" y="3156"/>
                </a:lnTo>
                <a:lnTo>
                  <a:pt x="260" y="3172"/>
                </a:lnTo>
                <a:lnTo>
                  <a:pt x="270" y="3172"/>
                </a:lnTo>
                <a:lnTo>
                  <a:pt x="270" y="3174"/>
                </a:lnTo>
                <a:lnTo>
                  <a:pt x="274" y="3182"/>
                </a:lnTo>
                <a:lnTo>
                  <a:pt x="276" y="3188"/>
                </a:lnTo>
                <a:lnTo>
                  <a:pt x="280" y="3192"/>
                </a:lnTo>
                <a:lnTo>
                  <a:pt x="284" y="3196"/>
                </a:lnTo>
                <a:lnTo>
                  <a:pt x="292" y="3200"/>
                </a:lnTo>
                <a:lnTo>
                  <a:pt x="308" y="3204"/>
                </a:lnTo>
                <a:lnTo>
                  <a:pt x="334" y="3206"/>
                </a:lnTo>
                <a:lnTo>
                  <a:pt x="384" y="3210"/>
                </a:lnTo>
                <a:lnTo>
                  <a:pt x="446" y="3208"/>
                </a:lnTo>
                <a:lnTo>
                  <a:pt x="494" y="3206"/>
                </a:lnTo>
                <a:lnTo>
                  <a:pt x="500" y="3204"/>
                </a:lnTo>
                <a:lnTo>
                  <a:pt x="500" y="3200"/>
                </a:lnTo>
                <a:lnTo>
                  <a:pt x="496" y="3190"/>
                </a:lnTo>
                <a:lnTo>
                  <a:pt x="496" y="3186"/>
                </a:lnTo>
                <a:lnTo>
                  <a:pt x="492" y="3182"/>
                </a:lnTo>
                <a:lnTo>
                  <a:pt x="488" y="3176"/>
                </a:lnTo>
                <a:lnTo>
                  <a:pt x="488" y="3168"/>
                </a:lnTo>
                <a:lnTo>
                  <a:pt x="488" y="3158"/>
                </a:lnTo>
                <a:lnTo>
                  <a:pt x="484" y="3148"/>
                </a:lnTo>
                <a:lnTo>
                  <a:pt x="474" y="3126"/>
                </a:lnTo>
                <a:lnTo>
                  <a:pt x="508" y="3118"/>
                </a:lnTo>
                <a:lnTo>
                  <a:pt x="508" y="3112"/>
                </a:lnTo>
                <a:lnTo>
                  <a:pt x="536" y="3122"/>
                </a:lnTo>
                <a:lnTo>
                  <a:pt x="560" y="3132"/>
                </a:lnTo>
                <a:lnTo>
                  <a:pt x="586" y="3138"/>
                </a:lnTo>
                <a:lnTo>
                  <a:pt x="616" y="3140"/>
                </a:lnTo>
                <a:lnTo>
                  <a:pt x="652" y="3140"/>
                </a:lnTo>
                <a:lnTo>
                  <a:pt x="692" y="3140"/>
                </a:lnTo>
                <a:lnTo>
                  <a:pt x="726" y="3136"/>
                </a:lnTo>
                <a:lnTo>
                  <a:pt x="750" y="3132"/>
                </a:lnTo>
                <a:lnTo>
                  <a:pt x="768" y="3128"/>
                </a:lnTo>
                <a:lnTo>
                  <a:pt x="776" y="3126"/>
                </a:lnTo>
                <a:lnTo>
                  <a:pt x="782" y="3122"/>
                </a:lnTo>
                <a:lnTo>
                  <a:pt x="782" y="3120"/>
                </a:lnTo>
                <a:lnTo>
                  <a:pt x="782" y="3116"/>
                </a:lnTo>
                <a:lnTo>
                  <a:pt x="782" y="3112"/>
                </a:lnTo>
                <a:lnTo>
                  <a:pt x="780" y="3110"/>
                </a:lnTo>
                <a:lnTo>
                  <a:pt x="776" y="3110"/>
                </a:lnTo>
                <a:lnTo>
                  <a:pt x="772" y="3108"/>
                </a:lnTo>
                <a:lnTo>
                  <a:pt x="774" y="3100"/>
                </a:lnTo>
                <a:lnTo>
                  <a:pt x="774" y="3094"/>
                </a:lnTo>
                <a:lnTo>
                  <a:pt x="770" y="3088"/>
                </a:lnTo>
                <a:lnTo>
                  <a:pt x="754" y="3076"/>
                </a:lnTo>
                <a:lnTo>
                  <a:pt x="744" y="3072"/>
                </a:lnTo>
                <a:lnTo>
                  <a:pt x="734" y="3068"/>
                </a:lnTo>
                <a:lnTo>
                  <a:pt x="672" y="3052"/>
                </a:lnTo>
                <a:lnTo>
                  <a:pt x="662" y="3048"/>
                </a:lnTo>
                <a:lnTo>
                  <a:pt x="648" y="3040"/>
                </a:lnTo>
                <a:lnTo>
                  <a:pt x="628" y="3028"/>
                </a:lnTo>
                <a:lnTo>
                  <a:pt x="630" y="3024"/>
                </a:lnTo>
                <a:lnTo>
                  <a:pt x="630" y="3022"/>
                </a:lnTo>
                <a:lnTo>
                  <a:pt x="628" y="3020"/>
                </a:lnTo>
                <a:lnTo>
                  <a:pt x="618" y="3014"/>
                </a:lnTo>
                <a:lnTo>
                  <a:pt x="612" y="3004"/>
                </a:lnTo>
                <a:lnTo>
                  <a:pt x="614" y="3002"/>
                </a:lnTo>
                <a:lnTo>
                  <a:pt x="612" y="2998"/>
                </a:lnTo>
                <a:lnTo>
                  <a:pt x="608" y="2994"/>
                </a:lnTo>
                <a:lnTo>
                  <a:pt x="606" y="2992"/>
                </a:lnTo>
                <a:lnTo>
                  <a:pt x="600" y="2986"/>
                </a:lnTo>
                <a:lnTo>
                  <a:pt x="594" y="2980"/>
                </a:lnTo>
                <a:lnTo>
                  <a:pt x="596" y="2978"/>
                </a:lnTo>
                <a:lnTo>
                  <a:pt x="596" y="2976"/>
                </a:lnTo>
                <a:lnTo>
                  <a:pt x="596" y="2972"/>
                </a:lnTo>
                <a:lnTo>
                  <a:pt x="560" y="2904"/>
                </a:lnTo>
                <a:lnTo>
                  <a:pt x="558" y="2898"/>
                </a:lnTo>
                <a:lnTo>
                  <a:pt x="558" y="2890"/>
                </a:lnTo>
                <a:lnTo>
                  <a:pt x="560" y="2880"/>
                </a:lnTo>
                <a:lnTo>
                  <a:pt x="574" y="2872"/>
                </a:lnTo>
                <a:lnTo>
                  <a:pt x="584" y="2864"/>
                </a:lnTo>
                <a:lnTo>
                  <a:pt x="586" y="2860"/>
                </a:lnTo>
                <a:lnTo>
                  <a:pt x="588" y="2856"/>
                </a:lnTo>
                <a:lnTo>
                  <a:pt x="590" y="2842"/>
                </a:lnTo>
                <a:lnTo>
                  <a:pt x="590" y="2822"/>
                </a:lnTo>
                <a:lnTo>
                  <a:pt x="590" y="2802"/>
                </a:lnTo>
                <a:lnTo>
                  <a:pt x="592" y="2786"/>
                </a:lnTo>
                <a:lnTo>
                  <a:pt x="604" y="2738"/>
                </a:lnTo>
                <a:lnTo>
                  <a:pt x="614" y="2708"/>
                </a:lnTo>
                <a:lnTo>
                  <a:pt x="620" y="2688"/>
                </a:lnTo>
                <a:lnTo>
                  <a:pt x="626" y="2666"/>
                </a:lnTo>
                <a:lnTo>
                  <a:pt x="634" y="2632"/>
                </a:lnTo>
                <a:lnTo>
                  <a:pt x="642" y="2596"/>
                </a:lnTo>
                <a:lnTo>
                  <a:pt x="650" y="2568"/>
                </a:lnTo>
                <a:lnTo>
                  <a:pt x="662" y="2524"/>
                </a:lnTo>
                <a:lnTo>
                  <a:pt x="680" y="2446"/>
                </a:lnTo>
                <a:lnTo>
                  <a:pt x="702" y="2354"/>
                </a:lnTo>
                <a:lnTo>
                  <a:pt x="720" y="2268"/>
                </a:lnTo>
                <a:lnTo>
                  <a:pt x="732" y="2176"/>
                </a:lnTo>
                <a:lnTo>
                  <a:pt x="746" y="2068"/>
                </a:lnTo>
                <a:lnTo>
                  <a:pt x="762" y="1912"/>
                </a:lnTo>
                <a:lnTo>
                  <a:pt x="778" y="1732"/>
                </a:lnTo>
                <a:lnTo>
                  <a:pt x="806" y="1732"/>
                </a:lnTo>
                <a:lnTo>
                  <a:pt x="826" y="1730"/>
                </a:lnTo>
                <a:lnTo>
                  <a:pt x="832" y="1730"/>
                </a:lnTo>
                <a:lnTo>
                  <a:pt x="834" y="1728"/>
                </a:lnTo>
                <a:lnTo>
                  <a:pt x="832" y="1640"/>
                </a:lnTo>
                <a:lnTo>
                  <a:pt x="832" y="1546"/>
                </a:lnTo>
                <a:lnTo>
                  <a:pt x="828" y="1470"/>
                </a:lnTo>
                <a:lnTo>
                  <a:pt x="846" y="1520"/>
                </a:lnTo>
                <a:lnTo>
                  <a:pt x="860" y="1558"/>
                </a:lnTo>
                <a:lnTo>
                  <a:pt x="870" y="1580"/>
                </a:lnTo>
                <a:lnTo>
                  <a:pt x="876" y="1588"/>
                </a:lnTo>
                <a:lnTo>
                  <a:pt x="886" y="1596"/>
                </a:lnTo>
                <a:lnTo>
                  <a:pt x="900" y="1602"/>
                </a:lnTo>
                <a:lnTo>
                  <a:pt x="918" y="1606"/>
                </a:lnTo>
                <a:lnTo>
                  <a:pt x="922" y="1610"/>
                </a:lnTo>
                <a:lnTo>
                  <a:pt x="930" y="1644"/>
                </a:lnTo>
                <a:lnTo>
                  <a:pt x="938" y="1658"/>
                </a:lnTo>
                <a:lnTo>
                  <a:pt x="944" y="1668"/>
                </a:lnTo>
                <a:lnTo>
                  <a:pt x="932" y="1668"/>
                </a:lnTo>
                <a:lnTo>
                  <a:pt x="922" y="1670"/>
                </a:lnTo>
                <a:lnTo>
                  <a:pt x="916" y="1672"/>
                </a:lnTo>
                <a:lnTo>
                  <a:pt x="910" y="1678"/>
                </a:lnTo>
                <a:lnTo>
                  <a:pt x="906" y="1688"/>
                </a:lnTo>
                <a:lnTo>
                  <a:pt x="908" y="1690"/>
                </a:lnTo>
                <a:lnTo>
                  <a:pt x="912" y="1694"/>
                </a:lnTo>
                <a:lnTo>
                  <a:pt x="916" y="1694"/>
                </a:lnTo>
                <a:lnTo>
                  <a:pt x="916" y="1698"/>
                </a:lnTo>
                <a:lnTo>
                  <a:pt x="916" y="1702"/>
                </a:lnTo>
                <a:lnTo>
                  <a:pt x="918" y="1706"/>
                </a:lnTo>
                <a:lnTo>
                  <a:pt x="922" y="1708"/>
                </a:lnTo>
                <a:lnTo>
                  <a:pt x="928" y="1708"/>
                </a:lnTo>
                <a:lnTo>
                  <a:pt x="936" y="1706"/>
                </a:lnTo>
                <a:lnTo>
                  <a:pt x="948" y="1706"/>
                </a:lnTo>
                <a:lnTo>
                  <a:pt x="970" y="1702"/>
                </a:lnTo>
                <a:lnTo>
                  <a:pt x="982" y="1694"/>
                </a:lnTo>
                <a:lnTo>
                  <a:pt x="992" y="1690"/>
                </a:lnTo>
                <a:lnTo>
                  <a:pt x="988" y="1700"/>
                </a:lnTo>
                <a:lnTo>
                  <a:pt x="986" y="1710"/>
                </a:lnTo>
                <a:lnTo>
                  <a:pt x="986" y="1716"/>
                </a:lnTo>
                <a:lnTo>
                  <a:pt x="990" y="1720"/>
                </a:lnTo>
                <a:lnTo>
                  <a:pt x="996" y="1720"/>
                </a:lnTo>
                <a:lnTo>
                  <a:pt x="1002" y="1720"/>
                </a:lnTo>
                <a:lnTo>
                  <a:pt x="1008" y="1716"/>
                </a:lnTo>
                <a:lnTo>
                  <a:pt x="1016" y="1704"/>
                </a:lnTo>
                <a:lnTo>
                  <a:pt x="1022" y="1692"/>
                </a:lnTo>
                <a:lnTo>
                  <a:pt x="1028" y="1670"/>
                </a:lnTo>
                <a:lnTo>
                  <a:pt x="1034" y="1654"/>
                </a:lnTo>
                <a:lnTo>
                  <a:pt x="1038" y="1642"/>
                </a:lnTo>
                <a:lnTo>
                  <a:pt x="1040" y="1638"/>
                </a:lnTo>
                <a:lnTo>
                  <a:pt x="1040" y="1634"/>
                </a:lnTo>
                <a:lnTo>
                  <a:pt x="1038" y="1624"/>
                </a:lnTo>
                <a:lnTo>
                  <a:pt x="1034" y="1612"/>
                </a:lnTo>
                <a:lnTo>
                  <a:pt x="1036" y="1598"/>
                </a:lnTo>
                <a:lnTo>
                  <a:pt x="1036" y="1586"/>
                </a:lnTo>
                <a:lnTo>
                  <a:pt x="1034" y="1578"/>
                </a:lnTo>
                <a:lnTo>
                  <a:pt x="1010" y="1550"/>
                </a:lnTo>
                <a:lnTo>
                  <a:pt x="1002" y="1478"/>
                </a:lnTo>
                <a:lnTo>
                  <a:pt x="996" y="1426"/>
                </a:lnTo>
                <a:lnTo>
                  <a:pt x="990" y="1386"/>
                </a:lnTo>
                <a:lnTo>
                  <a:pt x="968" y="1278"/>
                </a:lnTo>
                <a:lnTo>
                  <a:pt x="956" y="1210"/>
                </a:lnTo>
                <a:lnTo>
                  <a:pt x="948" y="1158"/>
                </a:lnTo>
                <a:lnTo>
                  <a:pt x="946" y="1136"/>
                </a:lnTo>
                <a:lnTo>
                  <a:pt x="942" y="1114"/>
                </a:lnTo>
                <a:lnTo>
                  <a:pt x="930" y="1068"/>
                </a:lnTo>
                <a:lnTo>
                  <a:pt x="920" y="1028"/>
                </a:lnTo>
                <a:lnTo>
                  <a:pt x="916" y="1012"/>
                </a:lnTo>
                <a:lnTo>
                  <a:pt x="916" y="1000"/>
                </a:lnTo>
                <a:lnTo>
                  <a:pt x="910" y="960"/>
                </a:lnTo>
                <a:lnTo>
                  <a:pt x="902" y="896"/>
                </a:lnTo>
                <a:lnTo>
                  <a:pt x="886" y="772"/>
                </a:lnTo>
                <a:lnTo>
                  <a:pt x="872" y="666"/>
                </a:lnTo>
                <a:lnTo>
                  <a:pt x="862" y="614"/>
                </a:lnTo>
                <a:lnTo>
                  <a:pt x="858" y="592"/>
                </a:lnTo>
                <a:lnTo>
                  <a:pt x="854" y="578"/>
                </a:lnTo>
                <a:lnTo>
                  <a:pt x="850" y="570"/>
                </a:lnTo>
                <a:lnTo>
                  <a:pt x="846" y="562"/>
                </a:lnTo>
                <a:lnTo>
                  <a:pt x="840" y="556"/>
                </a:lnTo>
                <a:lnTo>
                  <a:pt x="834" y="552"/>
                </a:lnTo>
                <a:lnTo>
                  <a:pt x="826" y="548"/>
                </a:lnTo>
                <a:lnTo>
                  <a:pt x="822" y="546"/>
                </a:lnTo>
                <a:lnTo>
                  <a:pt x="782" y="528"/>
                </a:lnTo>
                <a:lnTo>
                  <a:pt x="730" y="504"/>
                </a:lnTo>
                <a:lnTo>
                  <a:pt x="650" y="466"/>
                </a:lnTo>
                <a:lnTo>
                  <a:pt x="622" y="438"/>
                </a:lnTo>
                <a:lnTo>
                  <a:pt x="620" y="424"/>
                </a:lnTo>
                <a:lnTo>
                  <a:pt x="616" y="412"/>
                </a:lnTo>
                <a:lnTo>
                  <a:pt x="612" y="408"/>
                </a:lnTo>
                <a:lnTo>
                  <a:pt x="608" y="404"/>
                </a:lnTo>
                <a:lnTo>
                  <a:pt x="610" y="396"/>
                </a:lnTo>
                <a:lnTo>
                  <a:pt x="612" y="360"/>
                </a:lnTo>
                <a:lnTo>
                  <a:pt x="618" y="356"/>
                </a:lnTo>
                <a:lnTo>
                  <a:pt x="626" y="346"/>
                </a:lnTo>
                <a:lnTo>
                  <a:pt x="632" y="322"/>
                </a:lnTo>
                <a:lnTo>
                  <a:pt x="636" y="308"/>
                </a:lnTo>
                <a:lnTo>
                  <a:pt x="648" y="302"/>
                </a:lnTo>
                <a:lnTo>
                  <a:pt x="650" y="298"/>
                </a:lnTo>
                <a:lnTo>
                  <a:pt x="654" y="288"/>
                </a:lnTo>
                <a:lnTo>
                  <a:pt x="656" y="276"/>
                </a:lnTo>
                <a:lnTo>
                  <a:pt x="660" y="266"/>
                </a:lnTo>
                <a:lnTo>
                  <a:pt x="670" y="238"/>
                </a:lnTo>
                <a:lnTo>
                  <a:pt x="674" y="224"/>
                </a:lnTo>
                <a:lnTo>
                  <a:pt x="672" y="218"/>
                </a:lnTo>
                <a:lnTo>
                  <a:pt x="670" y="212"/>
                </a:lnTo>
                <a:lnTo>
                  <a:pt x="666" y="208"/>
                </a:lnTo>
                <a:lnTo>
                  <a:pt x="666" y="194"/>
                </a:lnTo>
                <a:lnTo>
                  <a:pt x="664" y="186"/>
                </a:lnTo>
                <a:lnTo>
                  <a:pt x="660" y="178"/>
                </a:lnTo>
                <a:lnTo>
                  <a:pt x="654" y="168"/>
                </a:lnTo>
                <a:lnTo>
                  <a:pt x="654" y="144"/>
                </a:lnTo>
                <a:lnTo>
                  <a:pt x="652" y="118"/>
                </a:lnTo>
                <a:lnTo>
                  <a:pt x="652" y="110"/>
                </a:lnTo>
                <a:lnTo>
                  <a:pt x="650" y="96"/>
                </a:lnTo>
                <a:lnTo>
                  <a:pt x="646" y="88"/>
                </a:lnTo>
                <a:lnTo>
                  <a:pt x="642" y="76"/>
                </a:lnTo>
                <a:lnTo>
                  <a:pt x="636" y="64"/>
                </a:lnTo>
                <a:lnTo>
                  <a:pt x="626" y="52"/>
                </a:lnTo>
                <a:lnTo>
                  <a:pt x="614" y="38"/>
                </a:lnTo>
                <a:lnTo>
                  <a:pt x="602" y="30"/>
                </a:lnTo>
                <a:lnTo>
                  <a:pt x="590" y="24"/>
                </a:lnTo>
                <a:lnTo>
                  <a:pt x="578" y="22"/>
                </a:lnTo>
                <a:lnTo>
                  <a:pt x="560" y="20"/>
                </a:lnTo>
                <a:lnTo>
                  <a:pt x="552" y="20"/>
                </a:lnTo>
                <a:lnTo>
                  <a:pt x="552" y="18"/>
                </a:lnTo>
                <a:lnTo>
                  <a:pt x="544" y="10"/>
                </a:lnTo>
                <a:lnTo>
                  <a:pt x="540" y="6"/>
                </a:lnTo>
                <a:lnTo>
                  <a:pt x="532" y="4"/>
                </a:lnTo>
                <a:lnTo>
                  <a:pt x="522" y="2"/>
                </a:lnTo>
                <a:lnTo>
                  <a:pt x="510" y="0"/>
                </a:lnTo>
                <a:lnTo>
                  <a:pt x="5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 name="Rectangle 42"/>
          <p:cNvSpPr/>
          <p:nvPr/>
        </p:nvSpPr>
        <p:spPr bwMode="auto">
          <a:xfrm>
            <a:off x="922338" y="1474788"/>
            <a:ext cx="2859087" cy="4900612"/>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endParaRPr lang="en-US" sz="1800" b="1" dirty="0"/>
          </a:p>
        </p:txBody>
      </p:sp>
      <p:sp>
        <p:nvSpPr>
          <p:cNvPr id="45" name="Rectangle 44"/>
          <p:cNvSpPr/>
          <p:nvPr/>
        </p:nvSpPr>
        <p:spPr bwMode="auto">
          <a:xfrm>
            <a:off x="922338" y="1489075"/>
            <a:ext cx="2859087" cy="4892675"/>
          </a:xfrm>
          <a:prstGeom prst="rect">
            <a:avLst/>
          </a:prstGeom>
          <a:solidFill>
            <a:srgbClr val="FFFFFF">
              <a:alpha val="60000"/>
            </a:srgbClr>
          </a:solidFill>
          <a:ln w="25400" cap="flat" cmpd="sng" algn="ctr">
            <a:noFill/>
            <a:prstDash val="solid"/>
          </a:ln>
          <a:effectLst/>
        </p:spPr>
        <p:txBody>
          <a:bodyPr anchor="ctr"/>
          <a:lstStyle/>
          <a:p>
            <a:pPr algn="ctr" fontAlgn="auto">
              <a:lnSpc>
                <a:spcPct val="100000"/>
              </a:lnSpc>
              <a:spcBef>
                <a:spcPts val="0"/>
              </a:spcBef>
              <a:spcAft>
                <a:spcPts val="0"/>
              </a:spcAft>
              <a:defRPr/>
            </a:pPr>
            <a:endParaRPr lang="en-US" sz="2000" kern="0" dirty="0">
              <a:solidFill>
                <a:srgbClr val="FFFFFF"/>
              </a:solidFill>
              <a:latin typeface="Arial"/>
              <a:ea typeface="MS PGothic" pitchFamily="34" charset="-128"/>
              <a:cs typeface="+mn-cs"/>
            </a:endParaRPr>
          </a:p>
        </p:txBody>
      </p:sp>
      <p:sp>
        <p:nvSpPr>
          <p:cNvPr id="44" name="Rectangle 43"/>
          <p:cNvSpPr/>
          <p:nvPr/>
        </p:nvSpPr>
        <p:spPr bwMode="auto">
          <a:xfrm>
            <a:off x="922338" y="1050925"/>
            <a:ext cx="2859087" cy="487363"/>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r>
              <a:rPr lang="en-US" sz="1800" b="1" dirty="0"/>
              <a:t>Compute</a:t>
            </a:r>
          </a:p>
        </p:txBody>
      </p:sp>
      <p:sp>
        <p:nvSpPr>
          <p:cNvPr id="696333" name="Oval 40"/>
          <p:cNvSpPr>
            <a:spLocks noChangeArrowheads="1"/>
          </p:cNvSpPr>
          <p:nvPr/>
        </p:nvSpPr>
        <p:spPr bwMode="auto">
          <a:xfrm>
            <a:off x="2017713" y="1625600"/>
            <a:ext cx="668337" cy="668338"/>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lnSpc>
                <a:spcPct val="100000"/>
              </a:lnSpc>
            </a:pPr>
            <a:endParaRPr lang="en-US" sz="1400">
              <a:solidFill>
                <a:srgbClr val="333333"/>
              </a:solidFill>
              <a:ea typeface="MS PGothic" pitchFamily="34" charset="-128"/>
            </a:endParaRPr>
          </a:p>
        </p:txBody>
      </p:sp>
      <p:sp>
        <p:nvSpPr>
          <p:cNvPr id="696334" name="Freeform 69"/>
          <p:cNvSpPr>
            <a:spLocks noEditPoints="1"/>
          </p:cNvSpPr>
          <p:nvPr/>
        </p:nvSpPr>
        <p:spPr bwMode="auto">
          <a:xfrm>
            <a:off x="2120900" y="1733550"/>
            <a:ext cx="461963" cy="452438"/>
          </a:xfrm>
          <a:custGeom>
            <a:avLst/>
            <a:gdLst>
              <a:gd name="T0" fmla="*/ 2147483647 w 1337"/>
              <a:gd name="T1" fmla="*/ 2147483647 h 1308"/>
              <a:gd name="T2" fmla="*/ 0 w 1337"/>
              <a:gd name="T3" fmla="*/ 2147483647 h 1308"/>
              <a:gd name="T4" fmla="*/ 0 w 1337"/>
              <a:gd name="T5" fmla="*/ 2147483647 h 1308"/>
              <a:gd name="T6" fmla="*/ 0 w 1337"/>
              <a:gd name="T7" fmla="*/ 2147483647 h 1308"/>
              <a:gd name="T8" fmla="*/ 0 w 1337"/>
              <a:gd name="T9" fmla="*/ 2147483647 h 1308"/>
              <a:gd name="T10" fmla="*/ 2147483647 w 1337"/>
              <a:gd name="T11" fmla="*/ 2147483647 h 1308"/>
              <a:gd name="T12" fmla="*/ 2147483647 w 1337"/>
              <a:gd name="T13" fmla="*/ 2147483647 h 1308"/>
              <a:gd name="T14" fmla="*/ 2147483647 w 1337"/>
              <a:gd name="T15" fmla="*/ 2147483647 h 1308"/>
              <a:gd name="T16" fmla="*/ 2147483647 w 1337"/>
              <a:gd name="T17" fmla="*/ 2147483647 h 1308"/>
              <a:gd name="T18" fmla="*/ 2147483647 w 1337"/>
              <a:gd name="T19" fmla="*/ 2147483647 h 1308"/>
              <a:gd name="T20" fmla="*/ 2147483647 w 1337"/>
              <a:gd name="T21" fmla="*/ 2147483647 h 1308"/>
              <a:gd name="T22" fmla="*/ 2147483647 w 1337"/>
              <a:gd name="T23" fmla="*/ 2147483647 h 1308"/>
              <a:gd name="T24" fmla="*/ 2147483647 w 1337"/>
              <a:gd name="T25" fmla="*/ 2147483647 h 1308"/>
              <a:gd name="T26" fmla="*/ 2147483647 w 1337"/>
              <a:gd name="T27" fmla="*/ 2147483647 h 1308"/>
              <a:gd name="T28" fmla="*/ 2147483647 w 1337"/>
              <a:gd name="T29" fmla="*/ 2147483647 h 1308"/>
              <a:gd name="T30" fmla="*/ 2147483647 w 1337"/>
              <a:gd name="T31" fmla="*/ 2147483647 h 1308"/>
              <a:gd name="T32" fmla="*/ 2147483647 w 1337"/>
              <a:gd name="T33" fmla="*/ 2147483647 h 1308"/>
              <a:gd name="T34" fmla="*/ 2147483647 w 1337"/>
              <a:gd name="T35" fmla="*/ 2147483647 h 1308"/>
              <a:gd name="T36" fmla="*/ 2147483647 w 1337"/>
              <a:gd name="T37" fmla="*/ 2147483647 h 1308"/>
              <a:gd name="T38" fmla="*/ 2147483647 w 1337"/>
              <a:gd name="T39" fmla="*/ 2147483647 h 1308"/>
              <a:gd name="T40" fmla="*/ 2147483647 w 1337"/>
              <a:gd name="T41" fmla="*/ 2147483647 h 1308"/>
              <a:gd name="T42" fmla="*/ 2147483647 w 1337"/>
              <a:gd name="T43" fmla="*/ 2147483647 h 1308"/>
              <a:gd name="T44" fmla="*/ 2147483647 w 1337"/>
              <a:gd name="T45" fmla="*/ 2147483647 h 1308"/>
              <a:gd name="T46" fmla="*/ 2147483647 w 1337"/>
              <a:gd name="T47" fmla="*/ 2147483647 h 1308"/>
              <a:gd name="T48" fmla="*/ 2147483647 w 1337"/>
              <a:gd name="T49" fmla="*/ 2147483647 h 1308"/>
              <a:gd name="T50" fmla="*/ 2147483647 w 1337"/>
              <a:gd name="T51" fmla="*/ 2147483647 h 1308"/>
              <a:gd name="T52" fmla="*/ 2147483647 w 1337"/>
              <a:gd name="T53" fmla="*/ 2147483647 h 1308"/>
              <a:gd name="T54" fmla="*/ 2147483647 w 1337"/>
              <a:gd name="T55" fmla="*/ 2147483647 h 1308"/>
              <a:gd name="T56" fmla="*/ 2147483647 w 1337"/>
              <a:gd name="T57" fmla="*/ 2147483647 h 1308"/>
              <a:gd name="T58" fmla="*/ 2147483647 w 1337"/>
              <a:gd name="T59" fmla="*/ 2147483647 h 1308"/>
              <a:gd name="T60" fmla="*/ 2147483647 w 1337"/>
              <a:gd name="T61" fmla="*/ 2147483647 h 1308"/>
              <a:gd name="T62" fmla="*/ 2147483647 w 1337"/>
              <a:gd name="T63" fmla="*/ 2147483647 h 1308"/>
              <a:gd name="T64" fmla="*/ 2147483647 w 1337"/>
              <a:gd name="T65" fmla="*/ 2147483647 h 1308"/>
              <a:gd name="T66" fmla="*/ 2147483647 w 1337"/>
              <a:gd name="T67" fmla="*/ 2147483647 h 1308"/>
              <a:gd name="T68" fmla="*/ 2147483647 w 1337"/>
              <a:gd name="T69" fmla="*/ 2147483647 h 1308"/>
              <a:gd name="T70" fmla="*/ 2147483647 w 1337"/>
              <a:gd name="T71" fmla="*/ 2147483647 h 1308"/>
              <a:gd name="T72" fmla="*/ 2147483647 w 1337"/>
              <a:gd name="T73" fmla="*/ 2147483647 h 1308"/>
              <a:gd name="T74" fmla="*/ 2147483647 w 1337"/>
              <a:gd name="T75" fmla="*/ 2147483647 h 1308"/>
              <a:gd name="T76" fmla="*/ 2147483647 w 1337"/>
              <a:gd name="T77" fmla="*/ 2147483647 h 1308"/>
              <a:gd name="T78" fmla="*/ 2147483647 w 1337"/>
              <a:gd name="T79" fmla="*/ 2147483647 h 1308"/>
              <a:gd name="T80" fmla="*/ 2147483647 w 1337"/>
              <a:gd name="T81" fmla="*/ 2147483647 h 1308"/>
              <a:gd name="T82" fmla="*/ 2147483647 w 1337"/>
              <a:gd name="T83" fmla="*/ 2147483647 h 1308"/>
              <a:gd name="T84" fmla="*/ 2147483647 w 1337"/>
              <a:gd name="T85" fmla="*/ 2147483647 h 1308"/>
              <a:gd name="T86" fmla="*/ 2147483647 w 1337"/>
              <a:gd name="T87" fmla="*/ 2147483647 h 1308"/>
              <a:gd name="T88" fmla="*/ 2147483647 w 1337"/>
              <a:gd name="T89" fmla="*/ 2147483647 h 1308"/>
              <a:gd name="T90" fmla="*/ 2147483647 w 1337"/>
              <a:gd name="T91" fmla="*/ 2147483647 h 1308"/>
              <a:gd name="T92" fmla="*/ 2147483647 w 1337"/>
              <a:gd name="T93" fmla="*/ 2147483647 h 1308"/>
              <a:gd name="T94" fmla="*/ 2147483647 w 1337"/>
              <a:gd name="T95" fmla="*/ 2147483647 h 1308"/>
              <a:gd name="T96" fmla="*/ 2147483647 w 1337"/>
              <a:gd name="T97" fmla="*/ 2147483647 h 1308"/>
              <a:gd name="T98" fmla="*/ 2147483647 w 1337"/>
              <a:gd name="T99" fmla="*/ 2147483647 h 1308"/>
              <a:gd name="T100" fmla="*/ 2147483647 w 1337"/>
              <a:gd name="T101" fmla="*/ 2147483647 h 1308"/>
              <a:gd name="T102" fmla="*/ 2147483647 w 1337"/>
              <a:gd name="T103" fmla="*/ 2147483647 h 1308"/>
              <a:gd name="T104" fmla="*/ 2147483647 w 1337"/>
              <a:gd name="T105" fmla="*/ 2147483647 h 1308"/>
              <a:gd name="T106" fmla="*/ 2147483647 w 1337"/>
              <a:gd name="T107" fmla="*/ 2147483647 h 1308"/>
              <a:gd name="T108" fmla="*/ 2147483647 w 1337"/>
              <a:gd name="T109" fmla="*/ 2147483647 h 1308"/>
              <a:gd name="T110" fmla="*/ 2147483647 w 1337"/>
              <a:gd name="T111" fmla="*/ 2147483647 h 1308"/>
              <a:gd name="T112" fmla="*/ 2147483647 w 1337"/>
              <a:gd name="T113" fmla="*/ 2147483647 h 1308"/>
              <a:gd name="T114" fmla="*/ 2147483647 w 1337"/>
              <a:gd name="T115" fmla="*/ 2147483647 h 1308"/>
              <a:gd name="T116" fmla="*/ 2147483647 w 1337"/>
              <a:gd name="T117" fmla="*/ 2147483647 h 1308"/>
              <a:gd name="T118" fmla="*/ 2147483647 w 1337"/>
              <a:gd name="T119" fmla="*/ 2147483647 h 130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37"/>
              <a:gd name="T181" fmla="*/ 0 h 1308"/>
              <a:gd name="T182" fmla="*/ 1337 w 1337"/>
              <a:gd name="T183" fmla="*/ 1308 h 130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37" h="1308">
                <a:moveTo>
                  <a:pt x="668" y="1308"/>
                </a:moveTo>
                <a:lnTo>
                  <a:pt x="668" y="1308"/>
                </a:lnTo>
                <a:lnTo>
                  <a:pt x="658" y="1307"/>
                </a:lnTo>
                <a:lnTo>
                  <a:pt x="649" y="1303"/>
                </a:lnTo>
                <a:lnTo>
                  <a:pt x="648" y="1303"/>
                </a:lnTo>
                <a:lnTo>
                  <a:pt x="20" y="929"/>
                </a:lnTo>
                <a:lnTo>
                  <a:pt x="12" y="924"/>
                </a:lnTo>
                <a:lnTo>
                  <a:pt x="7" y="915"/>
                </a:lnTo>
                <a:lnTo>
                  <a:pt x="2" y="905"/>
                </a:lnTo>
                <a:lnTo>
                  <a:pt x="0" y="895"/>
                </a:lnTo>
                <a:lnTo>
                  <a:pt x="0" y="413"/>
                </a:lnTo>
                <a:lnTo>
                  <a:pt x="0" y="411"/>
                </a:lnTo>
                <a:lnTo>
                  <a:pt x="2" y="411"/>
                </a:lnTo>
                <a:lnTo>
                  <a:pt x="2" y="403"/>
                </a:lnTo>
                <a:lnTo>
                  <a:pt x="5" y="394"/>
                </a:lnTo>
                <a:lnTo>
                  <a:pt x="7" y="394"/>
                </a:lnTo>
                <a:lnTo>
                  <a:pt x="7" y="393"/>
                </a:lnTo>
                <a:lnTo>
                  <a:pt x="7" y="391"/>
                </a:lnTo>
                <a:lnTo>
                  <a:pt x="8" y="391"/>
                </a:lnTo>
                <a:lnTo>
                  <a:pt x="10" y="388"/>
                </a:lnTo>
                <a:lnTo>
                  <a:pt x="10" y="386"/>
                </a:lnTo>
                <a:lnTo>
                  <a:pt x="12" y="386"/>
                </a:lnTo>
                <a:lnTo>
                  <a:pt x="20" y="379"/>
                </a:lnTo>
                <a:lnTo>
                  <a:pt x="648" y="5"/>
                </a:lnTo>
                <a:lnTo>
                  <a:pt x="658" y="1"/>
                </a:lnTo>
                <a:lnTo>
                  <a:pt x="668" y="0"/>
                </a:lnTo>
                <a:lnTo>
                  <a:pt x="679" y="1"/>
                </a:lnTo>
                <a:lnTo>
                  <a:pt x="689" y="5"/>
                </a:lnTo>
                <a:lnTo>
                  <a:pt x="1317" y="379"/>
                </a:lnTo>
                <a:lnTo>
                  <a:pt x="1322" y="383"/>
                </a:lnTo>
                <a:lnTo>
                  <a:pt x="1327" y="388"/>
                </a:lnTo>
                <a:lnTo>
                  <a:pt x="1327" y="389"/>
                </a:lnTo>
                <a:lnTo>
                  <a:pt x="1329" y="389"/>
                </a:lnTo>
                <a:lnTo>
                  <a:pt x="1329" y="391"/>
                </a:lnTo>
                <a:lnTo>
                  <a:pt x="1330" y="391"/>
                </a:lnTo>
                <a:lnTo>
                  <a:pt x="1330" y="393"/>
                </a:lnTo>
                <a:lnTo>
                  <a:pt x="1334" y="401"/>
                </a:lnTo>
                <a:lnTo>
                  <a:pt x="1337" y="411"/>
                </a:lnTo>
                <a:lnTo>
                  <a:pt x="1337" y="413"/>
                </a:lnTo>
                <a:lnTo>
                  <a:pt x="1337" y="895"/>
                </a:lnTo>
                <a:lnTo>
                  <a:pt x="1335" y="905"/>
                </a:lnTo>
                <a:lnTo>
                  <a:pt x="1330" y="915"/>
                </a:lnTo>
                <a:lnTo>
                  <a:pt x="1325" y="924"/>
                </a:lnTo>
                <a:lnTo>
                  <a:pt x="1317" y="929"/>
                </a:lnTo>
                <a:lnTo>
                  <a:pt x="689" y="1303"/>
                </a:lnTo>
                <a:lnTo>
                  <a:pt x="688" y="1303"/>
                </a:lnTo>
                <a:lnTo>
                  <a:pt x="686" y="1305"/>
                </a:lnTo>
                <a:lnTo>
                  <a:pt x="684" y="1305"/>
                </a:lnTo>
                <a:lnTo>
                  <a:pt x="678" y="1307"/>
                </a:lnTo>
                <a:lnTo>
                  <a:pt x="669" y="1308"/>
                </a:lnTo>
                <a:lnTo>
                  <a:pt x="668" y="1308"/>
                </a:lnTo>
                <a:close/>
                <a:moveTo>
                  <a:pt x="709" y="809"/>
                </a:moveTo>
                <a:lnTo>
                  <a:pt x="709" y="1199"/>
                </a:lnTo>
                <a:lnTo>
                  <a:pt x="1255" y="872"/>
                </a:lnTo>
                <a:lnTo>
                  <a:pt x="1255" y="484"/>
                </a:lnTo>
                <a:lnTo>
                  <a:pt x="709" y="809"/>
                </a:lnTo>
                <a:close/>
                <a:moveTo>
                  <a:pt x="82" y="872"/>
                </a:moveTo>
                <a:lnTo>
                  <a:pt x="628" y="1199"/>
                </a:lnTo>
                <a:lnTo>
                  <a:pt x="628" y="809"/>
                </a:lnTo>
                <a:lnTo>
                  <a:pt x="82" y="484"/>
                </a:lnTo>
                <a:lnTo>
                  <a:pt x="82" y="872"/>
                </a:lnTo>
                <a:close/>
                <a:moveTo>
                  <a:pt x="120" y="413"/>
                </a:moveTo>
                <a:lnTo>
                  <a:pt x="668" y="741"/>
                </a:lnTo>
                <a:lnTo>
                  <a:pt x="1217" y="413"/>
                </a:lnTo>
                <a:lnTo>
                  <a:pt x="668" y="86"/>
                </a:lnTo>
                <a:lnTo>
                  <a:pt x="120" y="4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13" name="Picture 23" descr="2S Power ITE.tif"/>
          <p:cNvPicPr>
            <a:picLocks noChangeAspect="1"/>
          </p:cNvPicPr>
          <p:nvPr/>
        </p:nvPicPr>
        <p:blipFill>
          <a:blip r:embed="rId4" cstate="screen"/>
          <a:srcRect/>
          <a:stretch>
            <a:fillRect/>
          </a:stretch>
        </p:blipFill>
        <p:spPr bwMode="auto">
          <a:xfrm>
            <a:off x="3990221" y="1092106"/>
            <a:ext cx="1828800" cy="467862"/>
          </a:xfrm>
          <a:prstGeom prst="rect">
            <a:avLst/>
          </a:prstGeom>
          <a:noFill/>
          <a:ln w="9525">
            <a:noFill/>
            <a:miter lim="800000"/>
            <a:headEnd/>
            <a:tailEnd/>
          </a:ln>
          <a:effectLst>
            <a:reflection blurRad="6350" stA="50000" endA="300" endPos="38500" dist="50800" dir="5400000" sy="-100000" algn="bl" rotWithShape="0"/>
          </a:effectLst>
        </p:spPr>
      </p:pic>
      <p:pic>
        <p:nvPicPr>
          <p:cNvPr id="696336" name="Picture 28" descr="Firebird-2S-Angle-Open.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21100" y="3043238"/>
            <a:ext cx="281305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37" name="Rectangle 14"/>
          <p:cNvSpPr>
            <a:spLocks noChangeAspect="1" noChangeArrowheads="1"/>
          </p:cNvSpPr>
          <p:nvPr/>
        </p:nvSpPr>
        <p:spPr bwMode="auto">
          <a:xfrm>
            <a:off x="6551613" y="5237163"/>
            <a:ext cx="2406650" cy="147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dirty="0">
                <a:solidFill>
                  <a:srgbClr val="333333"/>
                </a:solidFill>
                <a:ea typeface="MS PGothic" pitchFamily="34" charset="-128"/>
              </a:rPr>
              <a:t>2 x SAS 2.5” HDD</a:t>
            </a:r>
          </a:p>
          <a:p>
            <a:pPr marL="290513" lvl="1" indent="-176213" defTabSz="457200">
              <a:lnSpc>
                <a:spcPct val="100000"/>
              </a:lnSpc>
              <a:buFont typeface="Wingdings" pitchFamily="2"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dirty="0">
                <a:solidFill>
                  <a:srgbClr val="333333"/>
                </a:solidFill>
                <a:ea typeface="MS PGothic" pitchFamily="34" charset="-128"/>
              </a:rPr>
              <a:t>HDD: </a:t>
            </a:r>
            <a:r>
              <a:rPr lang="en-US" sz="1200" dirty="0">
                <a:solidFill>
                  <a:srgbClr val="000000"/>
                </a:solidFill>
                <a:ea typeface="MS PGothic" pitchFamily="34" charset="-128"/>
              </a:rPr>
              <a:t>300 / 600 / 900 GB</a:t>
            </a:r>
          </a:p>
          <a:p>
            <a:pPr marL="290513" lvl="1" indent="-176213" defTabSz="457200">
              <a:lnSpc>
                <a:spcPct val="100000"/>
              </a:lnSpc>
              <a:buFont typeface="Wingdings" pitchFamily="2"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dirty="0">
                <a:solidFill>
                  <a:srgbClr val="000000"/>
                </a:solidFill>
                <a:ea typeface="MS PGothic" pitchFamily="34" charset="-128"/>
              </a:rPr>
              <a:t>Memory 4 or 8GB </a:t>
            </a:r>
            <a:r>
              <a:rPr lang="en-US" sz="1200" dirty="0" err="1">
                <a:solidFill>
                  <a:srgbClr val="000000"/>
                </a:solidFill>
                <a:ea typeface="MS PGothic" pitchFamily="34" charset="-128"/>
              </a:rPr>
              <a:t>dimms</a:t>
            </a:r>
            <a:r>
              <a:rPr lang="en-US" sz="1200" dirty="0">
                <a:solidFill>
                  <a:srgbClr val="333333"/>
                </a:solidFill>
                <a:ea typeface="MS PGothic" pitchFamily="34" charset="-128"/>
              </a:rPr>
              <a:t> </a:t>
            </a:r>
          </a:p>
          <a:p>
            <a:pP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dirty="0">
                <a:solidFill>
                  <a:srgbClr val="333333"/>
                </a:solidFill>
                <a:ea typeface="MS PGothic" pitchFamily="34" charset="-128"/>
              </a:rPr>
              <a:t>or 2 x 1.8” SDD drives</a:t>
            </a:r>
          </a:p>
          <a:p>
            <a:pPr marL="290513" lvl="1" indent="-176213" defTabSz="457200">
              <a:lnSpc>
                <a:spcPct val="100000"/>
              </a:lnSpc>
              <a:buFont typeface="Wingdings" pitchFamily="2"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dirty="0">
                <a:solidFill>
                  <a:srgbClr val="333333"/>
                </a:solidFill>
                <a:ea typeface="MS PGothic" pitchFamily="34" charset="-128"/>
              </a:rPr>
              <a:t> SDD: </a:t>
            </a:r>
            <a:r>
              <a:rPr lang="en-US" sz="1200" dirty="0">
                <a:solidFill>
                  <a:schemeClr val="tx1"/>
                </a:solidFill>
                <a:ea typeface="MS PGothic" pitchFamily="34" charset="-128"/>
              </a:rPr>
              <a:t>177 GB</a:t>
            </a:r>
            <a:endParaRPr lang="en-GB" sz="1600" b="1" dirty="0">
              <a:solidFill>
                <a:srgbClr val="333333"/>
              </a:solidFill>
              <a:ea typeface="MS PGothic" pitchFamily="34" charset="-128"/>
            </a:endParaRPr>
          </a:p>
          <a:p>
            <a:pPr marL="290513" lvl="1" indent="-176213" defTabSz="457200">
              <a:lnSpc>
                <a:spcPct val="100000"/>
              </a:lnSpc>
              <a:buFont typeface="Wingdings" pitchFamily="2"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dirty="0">
                <a:solidFill>
                  <a:srgbClr val="333333"/>
                </a:solidFill>
                <a:ea typeface="MS PGothic" pitchFamily="34" charset="-128"/>
              </a:rPr>
              <a:t> 2 / 4 / 8 /16 GB </a:t>
            </a:r>
            <a:r>
              <a:rPr lang="en-US" sz="1200" dirty="0" err="1">
                <a:solidFill>
                  <a:srgbClr val="333333"/>
                </a:solidFill>
                <a:ea typeface="MS PGothic" pitchFamily="34" charset="-128"/>
              </a:rPr>
              <a:t>dimms</a:t>
            </a:r>
            <a:endParaRPr lang="en-GB" sz="1600" b="1" dirty="0">
              <a:solidFill>
                <a:srgbClr val="333333"/>
              </a:solidFill>
              <a:ea typeface="MS PGothic" pitchFamily="34" charset="-128"/>
            </a:endParaRPr>
          </a:p>
          <a:p>
            <a:pPr marL="290513" lvl="1" indent="-176213" defTabSz="457200">
              <a:lnSpc>
                <a:spcPct val="100000"/>
              </a:lnSpc>
              <a:buFont typeface="Wingdings" pitchFamily="2"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200" dirty="0">
              <a:solidFill>
                <a:schemeClr val="tx1"/>
              </a:solidFill>
              <a:ea typeface="MS PGothic" pitchFamily="34" charset="-128"/>
            </a:endParaRPr>
          </a:p>
        </p:txBody>
      </p:sp>
      <p:sp>
        <p:nvSpPr>
          <p:cNvPr id="696338" name="Line 15"/>
          <p:cNvSpPr>
            <a:spLocks noChangeShapeType="1"/>
          </p:cNvSpPr>
          <p:nvPr/>
        </p:nvSpPr>
        <p:spPr bwMode="auto">
          <a:xfrm flipH="1" flipV="1">
            <a:off x="5041900" y="4414838"/>
            <a:ext cx="1455738" cy="114300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696339" name="Line 15"/>
          <p:cNvSpPr>
            <a:spLocks noChangeShapeType="1"/>
          </p:cNvSpPr>
          <p:nvPr/>
        </p:nvSpPr>
        <p:spPr bwMode="auto">
          <a:xfrm flipH="1" flipV="1">
            <a:off x="4367213" y="4440238"/>
            <a:ext cx="2105025" cy="113030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696340" name="Rectangle 14"/>
          <p:cNvSpPr>
            <a:spLocks noChangeAspect="1" noChangeArrowheads="1"/>
          </p:cNvSpPr>
          <p:nvPr/>
        </p:nvSpPr>
        <p:spPr bwMode="auto">
          <a:xfrm>
            <a:off x="6267450" y="4970463"/>
            <a:ext cx="220821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333333"/>
                </a:solidFill>
                <a:ea typeface="MS PGothic" pitchFamily="34" charset="-128"/>
              </a:rPr>
              <a:t>RAID Controller</a:t>
            </a:r>
          </a:p>
        </p:txBody>
      </p:sp>
      <p:sp>
        <p:nvSpPr>
          <p:cNvPr id="696341" name="Line 15"/>
          <p:cNvSpPr>
            <a:spLocks noChangeShapeType="1"/>
          </p:cNvSpPr>
          <p:nvPr/>
        </p:nvSpPr>
        <p:spPr bwMode="auto">
          <a:xfrm flipH="1" flipV="1">
            <a:off x="4843463" y="4052888"/>
            <a:ext cx="1400175" cy="104775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696342" name="Rounded Rectangle 15"/>
          <p:cNvSpPr>
            <a:spLocks noChangeArrowheads="1"/>
          </p:cNvSpPr>
          <p:nvPr/>
        </p:nvSpPr>
        <p:spPr bwMode="auto">
          <a:xfrm>
            <a:off x="857330" y="2293937"/>
            <a:ext cx="2992437" cy="4079875"/>
          </a:xfrm>
          <a:prstGeom prst="roundRect">
            <a:avLst>
              <a:gd name="adj" fmla="val 6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00000"/>
              </a:lnSpc>
            </a:pPr>
            <a:r>
              <a:rPr lang="en-US" sz="1600" dirty="0">
                <a:solidFill>
                  <a:srgbClr val="333333"/>
                </a:solidFill>
                <a:ea typeface="MS PGothic" pitchFamily="34" charset="-128"/>
              </a:rPr>
              <a:t>Standard Width compute node</a:t>
            </a:r>
          </a:p>
          <a:p>
            <a:pPr algn="ctr">
              <a:lnSpc>
                <a:spcPct val="100000"/>
              </a:lnSpc>
            </a:pPr>
            <a:r>
              <a:rPr lang="en-US" sz="1600" dirty="0">
                <a:solidFill>
                  <a:srgbClr val="333333"/>
                </a:solidFill>
                <a:ea typeface="MS PGothic" pitchFamily="34" charset="-128"/>
              </a:rPr>
              <a:t>◊</a:t>
            </a:r>
          </a:p>
          <a:p>
            <a:pPr algn="ctr">
              <a:lnSpc>
                <a:spcPct val="100000"/>
              </a:lnSpc>
            </a:pPr>
            <a:r>
              <a:rPr lang="en-US" sz="1600" dirty="0">
                <a:solidFill>
                  <a:srgbClr val="333333"/>
                </a:solidFill>
                <a:ea typeface="MS PGothic" pitchFamily="34" charset="-128"/>
              </a:rPr>
              <a:t>2-socket POWER7®</a:t>
            </a:r>
          </a:p>
          <a:p>
            <a:pPr algn="ctr">
              <a:lnSpc>
                <a:spcPct val="100000"/>
              </a:lnSpc>
            </a:pPr>
            <a:r>
              <a:rPr lang="en-US" sz="1600" dirty="0">
                <a:solidFill>
                  <a:srgbClr val="333333"/>
                </a:solidFill>
                <a:ea typeface="MS PGothic" pitchFamily="34" charset="-128"/>
              </a:rPr>
              <a:t>◊</a:t>
            </a:r>
          </a:p>
          <a:p>
            <a:pPr algn="ctr">
              <a:lnSpc>
                <a:spcPct val="100000"/>
              </a:lnSpc>
            </a:pPr>
            <a:r>
              <a:rPr lang="en-US" sz="1600" dirty="0">
                <a:solidFill>
                  <a:srgbClr val="333333"/>
                </a:solidFill>
                <a:ea typeface="MS PGothic" pitchFamily="34" charset="-128"/>
              </a:rPr>
              <a:t>64-bit </a:t>
            </a:r>
            <a:r>
              <a:rPr lang="en-US" sz="1600" dirty="0" smtClean="0">
                <a:solidFill>
                  <a:srgbClr val="333333"/>
                </a:solidFill>
                <a:ea typeface="MS PGothic" pitchFamily="34" charset="-128"/>
              </a:rPr>
              <a:t>POWER7+</a:t>
            </a:r>
          </a:p>
          <a:p>
            <a:pPr algn="ctr">
              <a:lnSpc>
                <a:spcPct val="100000"/>
              </a:lnSpc>
            </a:pPr>
            <a:r>
              <a:rPr lang="en-US" sz="1600" dirty="0" smtClean="0">
                <a:solidFill>
                  <a:srgbClr val="333333"/>
                </a:solidFill>
                <a:ea typeface="MS PGothic" pitchFamily="34" charset="-128"/>
              </a:rPr>
              <a:t>® </a:t>
            </a:r>
            <a:r>
              <a:rPr lang="en-US" sz="1600" dirty="0">
                <a:solidFill>
                  <a:srgbClr val="333333"/>
                </a:solidFill>
                <a:ea typeface="MS PGothic" pitchFamily="34" charset="-128"/>
              </a:rPr>
              <a:t>processor</a:t>
            </a:r>
          </a:p>
          <a:p>
            <a:pPr algn="ctr">
              <a:lnSpc>
                <a:spcPct val="100000"/>
              </a:lnSpc>
            </a:pPr>
            <a:r>
              <a:rPr lang="en-US" sz="1600" dirty="0">
                <a:solidFill>
                  <a:srgbClr val="333333"/>
                </a:solidFill>
                <a:ea typeface="MS PGothic" pitchFamily="34" charset="-128"/>
              </a:rPr>
              <a:t>◊</a:t>
            </a:r>
          </a:p>
          <a:p>
            <a:pPr algn="ctr">
              <a:lnSpc>
                <a:spcPct val="100000"/>
              </a:lnSpc>
            </a:pPr>
            <a:r>
              <a:rPr lang="en-US" sz="1600" dirty="0">
                <a:solidFill>
                  <a:srgbClr val="333333"/>
                </a:solidFill>
                <a:ea typeface="MS PGothic" pitchFamily="34" charset="-128"/>
              </a:rPr>
              <a:t>16 core : 2 Socket x8 core</a:t>
            </a:r>
          </a:p>
          <a:p>
            <a:pPr algn="ctr">
              <a:lnSpc>
                <a:spcPct val="100000"/>
              </a:lnSpc>
            </a:pPr>
            <a:r>
              <a:rPr lang="en-US" sz="1600" dirty="0">
                <a:solidFill>
                  <a:srgbClr val="333333"/>
                </a:solidFill>
                <a:ea typeface="MS PGothic" pitchFamily="34" charset="-128"/>
              </a:rPr>
              <a:t>◊</a:t>
            </a:r>
          </a:p>
          <a:p>
            <a:pPr algn="ctr">
              <a:lnSpc>
                <a:spcPct val="100000"/>
              </a:lnSpc>
            </a:pPr>
            <a:r>
              <a:rPr lang="en-US" sz="1600" dirty="0">
                <a:solidFill>
                  <a:srgbClr val="333333"/>
                </a:solidFill>
                <a:ea typeface="MS PGothic" pitchFamily="34" charset="-128"/>
              </a:rPr>
              <a:t>16 DIMMs DDR3, 1066 MHz, </a:t>
            </a:r>
            <a:r>
              <a:rPr lang="en-US" sz="1600" dirty="0" smtClean="0">
                <a:solidFill>
                  <a:srgbClr val="333333"/>
                </a:solidFill>
                <a:ea typeface="MS PGothic" pitchFamily="34" charset="-128"/>
              </a:rPr>
              <a:t>512 GB </a:t>
            </a:r>
            <a:r>
              <a:rPr lang="en-US" sz="1600" dirty="0">
                <a:solidFill>
                  <a:srgbClr val="333333"/>
                </a:solidFill>
                <a:ea typeface="MS PGothic" pitchFamily="34" charset="-128"/>
              </a:rPr>
              <a:t>Max</a:t>
            </a:r>
          </a:p>
          <a:p>
            <a:pPr algn="ctr">
              <a:lnSpc>
                <a:spcPct val="100000"/>
              </a:lnSpc>
            </a:pPr>
            <a:r>
              <a:rPr lang="en-US" sz="1600" dirty="0">
                <a:solidFill>
                  <a:srgbClr val="333333"/>
                </a:solidFill>
                <a:ea typeface="MS PGothic" pitchFamily="34" charset="-128"/>
              </a:rPr>
              <a:t>◊</a:t>
            </a:r>
          </a:p>
          <a:p>
            <a:pPr algn="ctr">
              <a:lnSpc>
                <a:spcPct val="100000"/>
              </a:lnSpc>
            </a:pPr>
            <a:r>
              <a:rPr lang="en-US" sz="1600" dirty="0">
                <a:solidFill>
                  <a:srgbClr val="333333"/>
                </a:solidFill>
                <a:ea typeface="MS PGothic" pitchFamily="34" charset="-128"/>
              </a:rPr>
              <a:t>Dual </a:t>
            </a:r>
            <a:r>
              <a:rPr lang="en-US" sz="1600" dirty="0" err="1">
                <a:solidFill>
                  <a:srgbClr val="333333"/>
                </a:solidFill>
                <a:ea typeface="MS PGothic" pitchFamily="34" charset="-128"/>
              </a:rPr>
              <a:t>Mezz</a:t>
            </a:r>
            <a:r>
              <a:rPr lang="en-US" sz="1600" dirty="0">
                <a:solidFill>
                  <a:srgbClr val="333333"/>
                </a:solidFill>
                <a:ea typeface="MS PGothic" pitchFamily="34" charset="-128"/>
              </a:rPr>
              <a:t> cards and IO Hubs</a:t>
            </a:r>
          </a:p>
        </p:txBody>
      </p:sp>
      <p:sp>
        <p:nvSpPr>
          <p:cNvPr id="696343" name="Text Box 14"/>
          <p:cNvSpPr txBox="1">
            <a:spLocks noChangeArrowheads="1"/>
          </p:cNvSpPr>
          <p:nvPr/>
        </p:nvSpPr>
        <p:spPr bwMode="auto">
          <a:xfrm>
            <a:off x="5840413" y="1114425"/>
            <a:ext cx="3303587"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spcBef>
                <a:spcPct val="20000"/>
              </a:spcBef>
            </a:pPr>
            <a:r>
              <a:rPr lang="pt-BR" sz="1600" b="1">
                <a:solidFill>
                  <a:srgbClr val="333333"/>
                </a:solidFill>
                <a:ea typeface="MS PGothic" pitchFamily="34" charset="-128"/>
              </a:rPr>
              <a:t>IBM Flex System p260</a:t>
            </a:r>
          </a:p>
        </p:txBody>
      </p:sp>
      <p:grpSp>
        <p:nvGrpSpPr>
          <p:cNvPr id="696344" name="Group 34"/>
          <p:cNvGrpSpPr>
            <a:grpSpLocks/>
          </p:cNvGrpSpPr>
          <p:nvPr/>
        </p:nvGrpSpPr>
        <p:grpSpPr bwMode="auto">
          <a:xfrm>
            <a:off x="3990221" y="1816790"/>
            <a:ext cx="4817229" cy="954107"/>
            <a:chOff x="3833309" y="1721228"/>
            <a:chExt cx="5100136" cy="1048089"/>
          </a:xfrm>
        </p:grpSpPr>
        <p:sp>
          <p:nvSpPr>
            <p:cNvPr id="696345"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6346"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chemeClr val="bg1">
                <a:alpha val="27058"/>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6347" name="TextBox 30"/>
            <p:cNvSpPr txBox="1">
              <a:spLocks noChangeArrowheads="1"/>
            </p:cNvSpPr>
            <p:nvPr/>
          </p:nvSpPr>
          <p:spPr bwMode="auto">
            <a:xfrm>
              <a:off x="3987823" y="1721228"/>
              <a:ext cx="4743726" cy="1048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400" b="1" i="1" dirty="0">
                  <a:solidFill>
                    <a:schemeClr val="bg1"/>
                  </a:solidFill>
                  <a:ea typeface="MS PGothic" pitchFamily="34" charset="-128"/>
                </a:rPr>
                <a:t>Power is Performance Redefined</a:t>
              </a:r>
            </a:p>
            <a:p>
              <a:pPr algn="ctr">
                <a:lnSpc>
                  <a:spcPct val="100000"/>
                </a:lnSpc>
              </a:pPr>
              <a:r>
                <a:rPr lang="en-US" sz="1400" b="1" i="1" dirty="0">
                  <a:solidFill>
                    <a:schemeClr val="bg1"/>
                  </a:solidFill>
                  <a:ea typeface="MS PGothic" pitchFamily="34" charset="-128"/>
                </a:rPr>
                <a:t>Delivers over 30% greater performance with similar density and energy use of the previous POWER7 blades</a:t>
              </a:r>
            </a:p>
          </p:txBody>
        </p:sp>
      </p:grpSp>
      <p:sp>
        <p:nvSpPr>
          <p:cNvPr id="29" name="Rectangle 2"/>
          <p:cNvSpPr txBox="1">
            <a:spLocks noChangeArrowheads="1"/>
          </p:cNvSpPr>
          <p:nvPr/>
        </p:nvSpPr>
        <p:spPr bwMode="auto">
          <a:xfrm>
            <a:off x="320675" y="587375"/>
            <a:ext cx="8666163" cy="1143000"/>
          </a:xfrm>
          <a:prstGeom prst="rect">
            <a:avLst/>
          </a:prstGeom>
          <a:noFill/>
          <a:ln w="9525">
            <a:noFill/>
            <a:miter lim="800000"/>
            <a:headEnd/>
            <a:tailEnd/>
          </a:ln>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0" hangingPunct="0">
              <a:lnSpc>
                <a:spcPct val="100000"/>
              </a:lnSpc>
            </a:pPr>
            <a:r>
              <a:rPr lang="en-US" sz="2000">
                <a:solidFill>
                  <a:schemeClr val="accent1"/>
                </a:solidFill>
                <a:ea typeface="MS PGothic" pitchFamily="34" charset="-128"/>
              </a:rPr>
              <a:t>IBM Flex System p260 </a:t>
            </a:r>
          </a:p>
        </p:txBody>
      </p:sp>
      <p:sp>
        <p:nvSpPr>
          <p:cNvPr id="30" name="Oval 29">
            <a:hlinkClick r:id="rId6" action="ppaction://hlinksldjump"/>
          </p:cNvPr>
          <p:cNvSpPr/>
          <p:nvPr/>
        </p:nvSpPr>
        <p:spPr>
          <a:xfrm>
            <a:off x="8570068" y="6208713"/>
            <a:ext cx="416770" cy="195262"/>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err="1" smtClean="0">
              <a:solidFill>
                <a:schemeClr val="tx1"/>
              </a:solidFill>
            </a:endParaRPr>
          </a:p>
        </p:txBody>
      </p:sp>
    </p:spTree>
    <p:extLst>
      <p:ext uri="{BB962C8B-B14F-4D97-AF65-F5344CB8AC3E}">
        <p14:creationId xmlns:p14="http://schemas.microsoft.com/office/powerpoint/2010/main" val="38532807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Freeform 28"/>
          <p:cNvSpPr>
            <a:spLocks/>
          </p:cNvSpPr>
          <p:nvPr/>
        </p:nvSpPr>
        <p:spPr bwMode="auto">
          <a:xfrm>
            <a:off x="185738" y="1046163"/>
            <a:ext cx="3346450" cy="5327650"/>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8371" name="Text Box 29"/>
          <p:cNvSpPr txBox="1">
            <a:spLocks noChangeArrowheads="1"/>
          </p:cNvSpPr>
          <p:nvPr/>
        </p:nvSpPr>
        <p:spPr bwMode="auto">
          <a:xfrm rot="-5400000">
            <a:off x="-1054100" y="3916363"/>
            <a:ext cx="3349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System infrastructure</a:t>
            </a:r>
          </a:p>
        </p:txBody>
      </p:sp>
      <p:sp>
        <p:nvSpPr>
          <p:cNvPr id="698372" name="Freeform 31"/>
          <p:cNvSpPr>
            <a:spLocks noEditPoints="1"/>
          </p:cNvSpPr>
          <p:nvPr/>
        </p:nvSpPr>
        <p:spPr bwMode="auto">
          <a:xfrm flipH="1">
            <a:off x="441325" y="1735138"/>
            <a:ext cx="104775" cy="419100"/>
          </a:xfrm>
          <a:custGeom>
            <a:avLst/>
            <a:gdLst>
              <a:gd name="T0" fmla="*/ 0 w 808"/>
              <a:gd name="T1" fmla="*/ 0 h 3210"/>
              <a:gd name="T2" fmla="*/ 0 w 808"/>
              <a:gd name="T3" fmla="*/ 0 h 3210"/>
              <a:gd name="T4" fmla="*/ 0 w 808"/>
              <a:gd name="T5" fmla="*/ 0 h 3210"/>
              <a:gd name="T6" fmla="*/ 0 w 808"/>
              <a:gd name="T7" fmla="*/ 0 h 3210"/>
              <a:gd name="T8" fmla="*/ 0 w 808"/>
              <a:gd name="T9" fmla="*/ 0 h 3210"/>
              <a:gd name="T10" fmla="*/ 0 w 808"/>
              <a:gd name="T11" fmla="*/ 0 h 3210"/>
              <a:gd name="T12" fmla="*/ 0 w 808"/>
              <a:gd name="T13" fmla="*/ 0 h 3210"/>
              <a:gd name="T14" fmla="*/ 0 w 808"/>
              <a:gd name="T15" fmla="*/ 0 h 3210"/>
              <a:gd name="T16" fmla="*/ 0 w 808"/>
              <a:gd name="T17" fmla="*/ 0 h 3210"/>
              <a:gd name="T18" fmla="*/ 0 w 808"/>
              <a:gd name="T19" fmla="*/ 0 h 3210"/>
              <a:gd name="T20" fmla="*/ 0 w 808"/>
              <a:gd name="T21" fmla="*/ 0 h 3210"/>
              <a:gd name="T22" fmla="*/ 0 w 808"/>
              <a:gd name="T23" fmla="*/ 0 h 3210"/>
              <a:gd name="T24" fmla="*/ 0 w 808"/>
              <a:gd name="T25" fmla="*/ 0 h 3210"/>
              <a:gd name="T26" fmla="*/ 0 w 808"/>
              <a:gd name="T27" fmla="*/ 0 h 3210"/>
              <a:gd name="T28" fmla="*/ 0 w 808"/>
              <a:gd name="T29" fmla="*/ 0 h 3210"/>
              <a:gd name="T30" fmla="*/ 0 w 808"/>
              <a:gd name="T31" fmla="*/ 0 h 3210"/>
              <a:gd name="T32" fmla="*/ 0 w 808"/>
              <a:gd name="T33" fmla="*/ 0 h 3210"/>
              <a:gd name="T34" fmla="*/ 0 w 808"/>
              <a:gd name="T35" fmla="*/ 0 h 3210"/>
              <a:gd name="T36" fmla="*/ 0 w 808"/>
              <a:gd name="T37" fmla="*/ 0 h 3210"/>
              <a:gd name="T38" fmla="*/ 0 w 808"/>
              <a:gd name="T39" fmla="*/ 0 h 3210"/>
              <a:gd name="T40" fmla="*/ 0 w 808"/>
              <a:gd name="T41" fmla="*/ 0 h 3210"/>
              <a:gd name="T42" fmla="*/ 0 w 808"/>
              <a:gd name="T43" fmla="*/ 0 h 3210"/>
              <a:gd name="T44" fmla="*/ 0 w 808"/>
              <a:gd name="T45" fmla="*/ 0 h 3210"/>
              <a:gd name="T46" fmla="*/ 0 w 808"/>
              <a:gd name="T47" fmla="*/ 0 h 3210"/>
              <a:gd name="T48" fmla="*/ 0 w 808"/>
              <a:gd name="T49" fmla="*/ 0 h 3210"/>
              <a:gd name="T50" fmla="*/ 0 w 808"/>
              <a:gd name="T51" fmla="*/ 0 h 3210"/>
              <a:gd name="T52" fmla="*/ 0 w 808"/>
              <a:gd name="T53" fmla="*/ 0 h 3210"/>
              <a:gd name="T54" fmla="*/ 0 w 808"/>
              <a:gd name="T55" fmla="*/ 0 h 3210"/>
              <a:gd name="T56" fmla="*/ 0 w 808"/>
              <a:gd name="T57" fmla="*/ 0 h 3210"/>
              <a:gd name="T58" fmla="*/ 0 w 808"/>
              <a:gd name="T59" fmla="*/ 0 h 3210"/>
              <a:gd name="T60" fmla="*/ 0 w 808"/>
              <a:gd name="T61" fmla="*/ 0 h 3210"/>
              <a:gd name="T62" fmla="*/ 0 w 808"/>
              <a:gd name="T63" fmla="*/ 0 h 3210"/>
              <a:gd name="T64" fmla="*/ 0 w 808"/>
              <a:gd name="T65" fmla="*/ 0 h 3210"/>
              <a:gd name="T66" fmla="*/ 0 w 808"/>
              <a:gd name="T67" fmla="*/ 0 h 3210"/>
              <a:gd name="T68" fmla="*/ 0 w 808"/>
              <a:gd name="T69" fmla="*/ 0 h 3210"/>
              <a:gd name="T70" fmla="*/ 0 w 808"/>
              <a:gd name="T71" fmla="*/ 0 h 3210"/>
              <a:gd name="T72" fmla="*/ 0 w 808"/>
              <a:gd name="T73" fmla="*/ 0 h 3210"/>
              <a:gd name="T74" fmla="*/ 0 w 808"/>
              <a:gd name="T75" fmla="*/ 0 h 3210"/>
              <a:gd name="T76" fmla="*/ 0 w 808"/>
              <a:gd name="T77" fmla="*/ 0 h 3210"/>
              <a:gd name="T78" fmla="*/ 0 w 808"/>
              <a:gd name="T79" fmla="*/ 0 h 3210"/>
              <a:gd name="T80" fmla="*/ 0 w 808"/>
              <a:gd name="T81" fmla="*/ 0 h 3210"/>
              <a:gd name="T82" fmla="*/ 0 w 808"/>
              <a:gd name="T83" fmla="*/ 0 h 3210"/>
              <a:gd name="T84" fmla="*/ 0 w 808"/>
              <a:gd name="T85" fmla="*/ 0 h 3210"/>
              <a:gd name="T86" fmla="*/ 0 w 808"/>
              <a:gd name="T87" fmla="*/ 0 h 3210"/>
              <a:gd name="T88" fmla="*/ 0 w 808"/>
              <a:gd name="T89" fmla="*/ 0 h 3210"/>
              <a:gd name="T90" fmla="*/ 0 w 808"/>
              <a:gd name="T91" fmla="*/ 0 h 3210"/>
              <a:gd name="T92" fmla="*/ 0 w 808"/>
              <a:gd name="T93" fmla="*/ 0 h 3210"/>
              <a:gd name="T94" fmla="*/ 0 w 808"/>
              <a:gd name="T95" fmla="*/ 0 h 3210"/>
              <a:gd name="T96" fmla="*/ 0 w 808"/>
              <a:gd name="T97" fmla="*/ 0 h 3210"/>
              <a:gd name="T98" fmla="*/ 0 w 808"/>
              <a:gd name="T99" fmla="*/ 0 h 3210"/>
              <a:gd name="T100" fmla="*/ 0 w 808"/>
              <a:gd name="T101" fmla="*/ 0 h 3210"/>
              <a:gd name="T102" fmla="*/ 0 w 808"/>
              <a:gd name="T103" fmla="*/ 0 h 3210"/>
              <a:gd name="T104" fmla="*/ 0 w 808"/>
              <a:gd name="T105" fmla="*/ 0 h 3210"/>
              <a:gd name="T106" fmla="*/ 0 w 808"/>
              <a:gd name="T107" fmla="*/ 0 h 3210"/>
              <a:gd name="T108" fmla="*/ 0 w 808"/>
              <a:gd name="T109" fmla="*/ 0 h 3210"/>
              <a:gd name="T110" fmla="*/ 0 w 808"/>
              <a:gd name="T111" fmla="*/ 0 h 3210"/>
              <a:gd name="T112" fmla="*/ 0 w 808"/>
              <a:gd name="T113" fmla="*/ 0 h 3210"/>
              <a:gd name="T114" fmla="*/ 0 w 808"/>
              <a:gd name="T115" fmla="*/ 0 h 3210"/>
              <a:gd name="T116" fmla="*/ 0 w 808"/>
              <a:gd name="T117" fmla="*/ 0 h 3210"/>
              <a:gd name="T118" fmla="*/ 0 w 808"/>
              <a:gd name="T119" fmla="*/ 0 h 3210"/>
              <a:gd name="T120" fmla="*/ 0 w 808"/>
              <a:gd name="T121" fmla="*/ 0 h 3210"/>
              <a:gd name="T122" fmla="*/ 0 w 808"/>
              <a:gd name="T123" fmla="*/ 0 h 3210"/>
              <a:gd name="T124" fmla="*/ 0 w 808"/>
              <a:gd name="T125" fmla="*/ 0 h 3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8"/>
              <a:gd name="T190" fmla="*/ 0 h 3210"/>
              <a:gd name="T191" fmla="*/ 808 w 808"/>
              <a:gd name="T192" fmla="*/ 3210 h 3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8" h="3210">
                <a:moveTo>
                  <a:pt x="542" y="378"/>
                </a:moveTo>
                <a:lnTo>
                  <a:pt x="542" y="378"/>
                </a:lnTo>
                <a:lnTo>
                  <a:pt x="546" y="374"/>
                </a:lnTo>
                <a:lnTo>
                  <a:pt x="554" y="372"/>
                </a:lnTo>
                <a:lnTo>
                  <a:pt x="560" y="374"/>
                </a:lnTo>
                <a:lnTo>
                  <a:pt x="562" y="376"/>
                </a:lnTo>
                <a:lnTo>
                  <a:pt x="554" y="378"/>
                </a:lnTo>
                <a:lnTo>
                  <a:pt x="548" y="378"/>
                </a:lnTo>
                <a:lnTo>
                  <a:pt x="542" y="380"/>
                </a:lnTo>
                <a:lnTo>
                  <a:pt x="542" y="378"/>
                </a:lnTo>
                <a:close/>
                <a:moveTo>
                  <a:pt x="330" y="398"/>
                </a:moveTo>
                <a:lnTo>
                  <a:pt x="330" y="398"/>
                </a:lnTo>
                <a:lnTo>
                  <a:pt x="348" y="354"/>
                </a:lnTo>
                <a:lnTo>
                  <a:pt x="350" y="358"/>
                </a:lnTo>
                <a:lnTo>
                  <a:pt x="344" y="376"/>
                </a:lnTo>
                <a:lnTo>
                  <a:pt x="342" y="384"/>
                </a:lnTo>
                <a:lnTo>
                  <a:pt x="342" y="392"/>
                </a:lnTo>
                <a:lnTo>
                  <a:pt x="342" y="398"/>
                </a:lnTo>
                <a:lnTo>
                  <a:pt x="340" y="404"/>
                </a:lnTo>
                <a:lnTo>
                  <a:pt x="332" y="422"/>
                </a:lnTo>
                <a:lnTo>
                  <a:pt x="330" y="416"/>
                </a:lnTo>
                <a:lnTo>
                  <a:pt x="328" y="410"/>
                </a:lnTo>
                <a:lnTo>
                  <a:pt x="328" y="404"/>
                </a:lnTo>
                <a:lnTo>
                  <a:pt x="330" y="398"/>
                </a:lnTo>
                <a:close/>
                <a:moveTo>
                  <a:pt x="430" y="2"/>
                </a:moveTo>
                <a:lnTo>
                  <a:pt x="430" y="2"/>
                </a:lnTo>
                <a:lnTo>
                  <a:pt x="422" y="0"/>
                </a:lnTo>
                <a:lnTo>
                  <a:pt x="414" y="0"/>
                </a:lnTo>
                <a:lnTo>
                  <a:pt x="404" y="4"/>
                </a:lnTo>
                <a:lnTo>
                  <a:pt x="386" y="12"/>
                </a:lnTo>
                <a:lnTo>
                  <a:pt x="378" y="16"/>
                </a:lnTo>
                <a:lnTo>
                  <a:pt x="374" y="18"/>
                </a:lnTo>
                <a:lnTo>
                  <a:pt x="362" y="24"/>
                </a:lnTo>
                <a:lnTo>
                  <a:pt x="356" y="30"/>
                </a:lnTo>
                <a:lnTo>
                  <a:pt x="350" y="38"/>
                </a:lnTo>
                <a:lnTo>
                  <a:pt x="346" y="48"/>
                </a:lnTo>
                <a:lnTo>
                  <a:pt x="340" y="60"/>
                </a:lnTo>
                <a:lnTo>
                  <a:pt x="334" y="68"/>
                </a:lnTo>
                <a:lnTo>
                  <a:pt x="328" y="76"/>
                </a:lnTo>
                <a:lnTo>
                  <a:pt x="320" y="84"/>
                </a:lnTo>
                <a:lnTo>
                  <a:pt x="316" y="94"/>
                </a:lnTo>
                <a:lnTo>
                  <a:pt x="308" y="112"/>
                </a:lnTo>
                <a:lnTo>
                  <a:pt x="298" y="138"/>
                </a:lnTo>
                <a:lnTo>
                  <a:pt x="292" y="160"/>
                </a:lnTo>
                <a:lnTo>
                  <a:pt x="290" y="180"/>
                </a:lnTo>
                <a:lnTo>
                  <a:pt x="290" y="194"/>
                </a:lnTo>
                <a:lnTo>
                  <a:pt x="292" y="206"/>
                </a:lnTo>
                <a:lnTo>
                  <a:pt x="296" y="216"/>
                </a:lnTo>
                <a:lnTo>
                  <a:pt x="300" y="224"/>
                </a:lnTo>
                <a:lnTo>
                  <a:pt x="306" y="230"/>
                </a:lnTo>
                <a:lnTo>
                  <a:pt x="308" y="256"/>
                </a:lnTo>
                <a:lnTo>
                  <a:pt x="308" y="270"/>
                </a:lnTo>
                <a:lnTo>
                  <a:pt x="312" y="280"/>
                </a:lnTo>
                <a:lnTo>
                  <a:pt x="316" y="290"/>
                </a:lnTo>
                <a:lnTo>
                  <a:pt x="320" y="294"/>
                </a:lnTo>
                <a:lnTo>
                  <a:pt x="322" y="306"/>
                </a:lnTo>
                <a:lnTo>
                  <a:pt x="320" y="312"/>
                </a:lnTo>
                <a:lnTo>
                  <a:pt x="318" y="316"/>
                </a:lnTo>
                <a:lnTo>
                  <a:pt x="312" y="322"/>
                </a:lnTo>
                <a:lnTo>
                  <a:pt x="306" y="322"/>
                </a:lnTo>
                <a:lnTo>
                  <a:pt x="304" y="324"/>
                </a:lnTo>
                <a:lnTo>
                  <a:pt x="306" y="326"/>
                </a:lnTo>
                <a:lnTo>
                  <a:pt x="312" y="326"/>
                </a:lnTo>
                <a:lnTo>
                  <a:pt x="320" y="324"/>
                </a:lnTo>
                <a:lnTo>
                  <a:pt x="328" y="318"/>
                </a:lnTo>
                <a:lnTo>
                  <a:pt x="336" y="328"/>
                </a:lnTo>
                <a:lnTo>
                  <a:pt x="340" y="342"/>
                </a:lnTo>
                <a:lnTo>
                  <a:pt x="332" y="366"/>
                </a:lnTo>
                <a:lnTo>
                  <a:pt x="328" y="378"/>
                </a:lnTo>
                <a:lnTo>
                  <a:pt x="326" y="392"/>
                </a:lnTo>
                <a:lnTo>
                  <a:pt x="324" y="408"/>
                </a:lnTo>
                <a:lnTo>
                  <a:pt x="326" y="414"/>
                </a:lnTo>
                <a:lnTo>
                  <a:pt x="326" y="418"/>
                </a:lnTo>
                <a:lnTo>
                  <a:pt x="330" y="424"/>
                </a:lnTo>
                <a:lnTo>
                  <a:pt x="316" y="444"/>
                </a:lnTo>
                <a:lnTo>
                  <a:pt x="312" y="450"/>
                </a:lnTo>
                <a:lnTo>
                  <a:pt x="310" y="458"/>
                </a:lnTo>
                <a:lnTo>
                  <a:pt x="310" y="466"/>
                </a:lnTo>
                <a:lnTo>
                  <a:pt x="310" y="474"/>
                </a:lnTo>
                <a:lnTo>
                  <a:pt x="314" y="488"/>
                </a:lnTo>
                <a:lnTo>
                  <a:pt x="320" y="500"/>
                </a:lnTo>
                <a:lnTo>
                  <a:pt x="314" y="504"/>
                </a:lnTo>
                <a:lnTo>
                  <a:pt x="288" y="514"/>
                </a:lnTo>
                <a:lnTo>
                  <a:pt x="276" y="520"/>
                </a:lnTo>
                <a:lnTo>
                  <a:pt x="266" y="526"/>
                </a:lnTo>
                <a:lnTo>
                  <a:pt x="256" y="532"/>
                </a:lnTo>
                <a:lnTo>
                  <a:pt x="252" y="532"/>
                </a:lnTo>
                <a:lnTo>
                  <a:pt x="242" y="530"/>
                </a:lnTo>
                <a:lnTo>
                  <a:pt x="226" y="530"/>
                </a:lnTo>
                <a:lnTo>
                  <a:pt x="218" y="532"/>
                </a:lnTo>
                <a:lnTo>
                  <a:pt x="208" y="536"/>
                </a:lnTo>
                <a:lnTo>
                  <a:pt x="176" y="548"/>
                </a:lnTo>
                <a:lnTo>
                  <a:pt x="154" y="556"/>
                </a:lnTo>
                <a:lnTo>
                  <a:pt x="150" y="558"/>
                </a:lnTo>
                <a:lnTo>
                  <a:pt x="144" y="564"/>
                </a:lnTo>
                <a:lnTo>
                  <a:pt x="134" y="580"/>
                </a:lnTo>
                <a:lnTo>
                  <a:pt x="126" y="596"/>
                </a:lnTo>
                <a:lnTo>
                  <a:pt x="122" y="608"/>
                </a:lnTo>
                <a:lnTo>
                  <a:pt x="120" y="620"/>
                </a:lnTo>
                <a:lnTo>
                  <a:pt x="120" y="626"/>
                </a:lnTo>
                <a:lnTo>
                  <a:pt x="112" y="632"/>
                </a:lnTo>
                <a:lnTo>
                  <a:pt x="108" y="638"/>
                </a:lnTo>
                <a:lnTo>
                  <a:pt x="106" y="650"/>
                </a:lnTo>
                <a:lnTo>
                  <a:pt x="106" y="674"/>
                </a:lnTo>
                <a:lnTo>
                  <a:pt x="106" y="686"/>
                </a:lnTo>
                <a:lnTo>
                  <a:pt x="98" y="710"/>
                </a:lnTo>
                <a:lnTo>
                  <a:pt x="88" y="742"/>
                </a:lnTo>
                <a:lnTo>
                  <a:pt x="78" y="770"/>
                </a:lnTo>
                <a:lnTo>
                  <a:pt x="72" y="770"/>
                </a:lnTo>
                <a:lnTo>
                  <a:pt x="68" y="774"/>
                </a:lnTo>
                <a:lnTo>
                  <a:pt x="62" y="782"/>
                </a:lnTo>
                <a:lnTo>
                  <a:pt x="60" y="792"/>
                </a:lnTo>
                <a:lnTo>
                  <a:pt x="58" y="804"/>
                </a:lnTo>
                <a:lnTo>
                  <a:pt x="56" y="820"/>
                </a:lnTo>
                <a:lnTo>
                  <a:pt x="48" y="838"/>
                </a:lnTo>
                <a:lnTo>
                  <a:pt x="40" y="860"/>
                </a:lnTo>
                <a:lnTo>
                  <a:pt x="30" y="882"/>
                </a:lnTo>
                <a:lnTo>
                  <a:pt x="18" y="914"/>
                </a:lnTo>
                <a:lnTo>
                  <a:pt x="14" y="924"/>
                </a:lnTo>
                <a:lnTo>
                  <a:pt x="12" y="934"/>
                </a:lnTo>
                <a:lnTo>
                  <a:pt x="12" y="946"/>
                </a:lnTo>
                <a:lnTo>
                  <a:pt x="6" y="962"/>
                </a:lnTo>
                <a:lnTo>
                  <a:pt x="2" y="976"/>
                </a:lnTo>
                <a:lnTo>
                  <a:pt x="0" y="988"/>
                </a:lnTo>
                <a:lnTo>
                  <a:pt x="6" y="1020"/>
                </a:lnTo>
                <a:lnTo>
                  <a:pt x="8" y="1034"/>
                </a:lnTo>
                <a:lnTo>
                  <a:pt x="10" y="1044"/>
                </a:lnTo>
                <a:lnTo>
                  <a:pt x="10" y="1054"/>
                </a:lnTo>
                <a:lnTo>
                  <a:pt x="12" y="1074"/>
                </a:lnTo>
                <a:lnTo>
                  <a:pt x="14" y="1084"/>
                </a:lnTo>
                <a:lnTo>
                  <a:pt x="20" y="1094"/>
                </a:lnTo>
                <a:lnTo>
                  <a:pt x="26" y="1102"/>
                </a:lnTo>
                <a:lnTo>
                  <a:pt x="36" y="1108"/>
                </a:lnTo>
                <a:lnTo>
                  <a:pt x="68" y="1116"/>
                </a:lnTo>
                <a:lnTo>
                  <a:pt x="112" y="1126"/>
                </a:lnTo>
                <a:lnTo>
                  <a:pt x="170" y="1138"/>
                </a:lnTo>
                <a:lnTo>
                  <a:pt x="156" y="1204"/>
                </a:lnTo>
                <a:lnTo>
                  <a:pt x="144" y="1260"/>
                </a:lnTo>
                <a:lnTo>
                  <a:pt x="130" y="1304"/>
                </a:lnTo>
                <a:lnTo>
                  <a:pt x="122" y="1340"/>
                </a:lnTo>
                <a:lnTo>
                  <a:pt x="114" y="1376"/>
                </a:lnTo>
                <a:lnTo>
                  <a:pt x="110" y="1406"/>
                </a:lnTo>
                <a:lnTo>
                  <a:pt x="108" y="1422"/>
                </a:lnTo>
                <a:lnTo>
                  <a:pt x="108" y="1426"/>
                </a:lnTo>
                <a:lnTo>
                  <a:pt x="110" y="1428"/>
                </a:lnTo>
                <a:lnTo>
                  <a:pt x="118" y="1436"/>
                </a:lnTo>
                <a:lnTo>
                  <a:pt x="126" y="1442"/>
                </a:lnTo>
                <a:lnTo>
                  <a:pt x="118" y="1554"/>
                </a:lnTo>
                <a:lnTo>
                  <a:pt x="110" y="1656"/>
                </a:lnTo>
                <a:lnTo>
                  <a:pt x="104" y="1754"/>
                </a:lnTo>
                <a:lnTo>
                  <a:pt x="100" y="1866"/>
                </a:lnTo>
                <a:lnTo>
                  <a:pt x="94" y="1996"/>
                </a:lnTo>
                <a:lnTo>
                  <a:pt x="84" y="2156"/>
                </a:lnTo>
                <a:lnTo>
                  <a:pt x="86" y="2158"/>
                </a:lnTo>
                <a:lnTo>
                  <a:pt x="92" y="2162"/>
                </a:lnTo>
                <a:lnTo>
                  <a:pt x="110" y="2168"/>
                </a:lnTo>
                <a:lnTo>
                  <a:pt x="110" y="2198"/>
                </a:lnTo>
                <a:lnTo>
                  <a:pt x="114" y="2218"/>
                </a:lnTo>
                <a:lnTo>
                  <a:pt x="118" y="2236"/>
                </a:lnTo>
                <a:lnTo>
                  <a:pt x="120" y="2258"/>
                </a:lnTo>
                <a:lnTo>
                  <a:pt x="124" y="2288"/>
                </a:lnTo>
                <a:lnTo>
                  <a:pt x="130" y="2304"/>
                </a:lnTo>
                <a:lnTo>
                  <a:pt x="136" y="2324"/>
                </a:lnTo>
                <a:lnTo>
                  <a:pt x="140" y="2344"/>
                </a:lnTo>
                <a:lnTo>
                  <a:pt x="144" y="2378"/>
                </a:lnTo>
                <a:lnTo>
                  <a:pt x="154" y="2472"/>
                </a:lnTo>
                <a:lnTo>
                  <a:pt x="166" y="2574"/>
                </a:lnTo>
                <a:lnTo>
                  <a:pt x="172" y="2618"/>
                </a:lnTo>
                <a:lnTo>
                  <a:pt x="180" y="2654"/>
                </a:lnTo>
                <a:lnTo>
                  <a:pt x="212" y="2796"/>
                </a:lnTo>
                <a:lnTo>
                  <a:pt x="226" y="2864"/>
                </a:lnTo>
                <a:lnTo>
                  <a:pt x="230" y="2888"/>
                </a:lnTo>
                <a:lnTo>
                  <a:pt x="232" y="2904"/>
                </a:lnTo>
                <a:lnTo>
                  <a:pt x="230" y="2928"/>
                </a:lnTo>
                <a:lnTo>
                  <a:pt x="226" y="2956"/>
                </a:lnTo>
                <a:lnTo>
                  <a:pt x="218" y="2982"/>
                </a:lnTo>
                <a:lnTo>
                  <a:pt x="214" y="2994"/>
                </a:lnTo>
                <a:lnTo>
                  <a:pt x="208" y="3004"/>
                </a:lnTo>
                <a:lnTo>
                  <a:pt x="188" y="3044"/>
                </a:lnTo>
                <a:lnTo>
                  <a:pt x="178" y="3064"/>
                </a:lnTo>
                <a:lnTo>
                  <a:pt x="176" y="3064"/>
                </a:lnTo>
                <a:lnTo>
                  <a:pt x="172" y="3066"/>
                </a:lnTo>
                <a:lnTo>
                  <a:pt x="170" y="3070"/>
                </a:lnTo>
                <a:lnTo>
                  <a:pt x="168" y="3076"/>
                </a:lnTo>
                <a:lnTo>
                  <a:pt x="160" y="3090"/>
                </a:lnTo>
                <a:lnTo>
                  <a:pt x="156" y="3100"/>
                </a:lnTo>
                <a:lnTo>
                  <a:pt x="150" y="3108"/>
                </a:lnTo>
                <a:lnTo>
                  <a:pt x="118" y="3134"/>
                </a:lnTo>
                <a:lnTo>
                  <a:pt x="86" y="3156"/>
                </a:lnTo>
                <a:lnTo>
                  <a:pt x="80" y="3162"/>
                </a:lnTo>
                <a:lnTo>
                  <a:pt x="74" y="3168"/>
                </a:lnTo>
                <a:lnTo>
                  <a:pt x="70" y="3174"/>
                </a:lnTo>
                <a:lnTo>
                  <a:pt x="68" y="3180"/>
                </a:lnTo>
                <a:lnTo>
                  <a:pt x="70" y="3184"/>
                </a:lnTo>
                <a:lnTo>
                  <a:pt x="72" y="3186"/>
                </a:lnTo>
                <a:lnTo>
                  <a:pt x="80" y="3192"/>
                </a:lnTo>
                <a:lnTo>
                  <a:pt x="90" y="3196"/>
                </a:lnTo>
                <a:lnTo>
                  <a:pt x="104" y="3198"/>
                </a:lnTo>
                <a:lnTo>
                  <a:pt x="128" y="3200"/>
                </a:lnTo>
                <a:lnTo>
                  <a:pt x="162" y="3200"/>
                </a:lnTo>
                <a:lnTo>
                  <a:pt x="234" y="3198"/>
                </a:lnTo>
                <a:lnTo>
                  <a:pt x="246" y="3196"/>
                </a:lnTo>
                <a:lnTo>
                  <a:pt x="254" y="3192"/>
                </a:lnTo>
                <a:lnTo>
                  <a:pt x="260" y="3188"/>
                </a:lnTo>
                <a:lnTo>
                  <a:pt x="264" y="3182"/>
                </a:lnTo>
                <a:lnTo>
                  <a:pt x="270" y="3170"/>
                </a:lnTo>
                <a:lnTo>
                  <a:pt x="272" y="3162"/>
                </a:lnTo>
                <a:lnTo>
                  <a:pt x="276" y="3154"/>
                </a:lnTo>
                <a:lnTo>
                  <a:pt x="284" y="3142"/>
                </a:lnTo>
                <a:lnTo>
                  <a:pt x="302" y="3120"/>
                </a:lnTo>
                <a:lnTo>
                  <a:pt x="312" y="3112"/>
                </a:lnTo>
                <a:lnTo>
                  <a:pt x="322" y="3104"/>
                </a:lnTo>
                <a:lnTo>
                  <a:pt x="332" y="3098"/>
                </a:lnTo>
                <a:lnTo>
                  <a:pt x="334" y="3114"/>
                </a:lnTo>
                <a:lnTo>
                  <a:pt x="336" y="3136"/>
                </a:lnTo>
                <a:lnTo>
                  <a:pt x="336" y="3144"/>
                </a:lnTo>
                <a:lnTo>
                  <a:pt x="334" y="3152"/>
                </a:lnTo>
                <a:lnTo>
                  <a:pt x="332" y="3156"/>
                </a:lnTo>
                <a:lnTo>
                  <a:pt x="334" y="3160"/>
                </a:lnTo>
                <a:lnTo>
                  <a:pt x="340" y="3162"/>
                </a:lnTo>
                <a:lnTo>
                  <a:pt x="350" y="3162"/>
                </a:lnTo>
                <a:lnTo>
                  <a:pt x="354" y="3162"/>
                </a:lnTo>
                <a:lnTo>
                  <a:pt x="356" y="3160"/>
                </a:lnTo>
                <a:lnTo>
                  <a:pt x="358" y="3156"/>
                </a:lnTo>
                <a:lnTo>
                  <a:pt x="358" y="3152"/>
                </a:lnTo>
                <a:lnTo>
                  <a:pt x="362" y="3126"/>
                </a:lnTo>
                <a:lnTo>
                  <a:pt x="366" y="3108"/>
                </a:lnTo>
                <a:lnTo>
                  <a:pt x="372" y="3092"/>
                </a:lnTo>
                <a:lnTo>
                  <a:pt x="380" y="3080"/>
                </a:lnTo>
                <a:lnTo>
                  <a:pt x="388" y="3070"/>
                </a:lnTo>
                <a:lnTo>
                  <a:pt x="402" y="3054"/>
                </a:lnTo>
                <a:lnTo>
                  <a:pt x="408" y="3044"/>
                </a:lnTo>
                <a:lnTo>
                  <a:pt x="410" y="3030"/>
                </a:lnTo>
                <a:lnTo>
                  <a:pt x="408" y="3014"/>
                </a:lnTo>
                <a:lnTo>
                  <a:pt x="406" y="3004"/>
                </a:lnTo>
                <a:lnTo>
                  <a:pt x="402" y="2994"/>
                </a:lnTo>
                <a:lnTo>
                  <a:pt x="380" y="2948"/>
                </a:lnTo>
                <a:lnTo>
                  <a:pt x="378" y="2944"/>
                </a:lnTo>
                <a:lnTo>
                  <a:pt x="374" y="2942"/>
                </a:lnTo>
                <a:lnTo>
                  <a:pt x="374" y="2940"/>
                </a:lnTo>
                <a:lnTo>
                  <a:pt x="356" y="2844"/>
                </a:lnTo>
                <a:lnTo>
                  <a:pt x="352" y="2812"/>
                </a:lnTo>
                <a:lnTo>
                  <a:pt x="348" y="2760"/>
                </a:lnTo>
                <a:lnTo>
                  <a:pt x="346" y="2698"/>
                </a:lnTo>
                <a:lnTo>
                  <a:pt x="348" y="2666"/>
                </a:lnTo>
                <a:lnTo>
                  <a:pt x="350" y="2636"/>
                </a:lnTo>
                <a:lnTo>
                  <a:pt x="352" y="2604"/>
                </a:lnTo>
                <a:lnTo>
                  <a:pt x="350" y="2570"/>
                </a:lnTo>
                <a:lnTo>
                  <a:pt x="348" y="2534"/>
                </a:lnTo>
                <a:lnTo>
                  <a:pt x="344" y="2496"/>
                </a:lnTo>
                <a:lnTo>
                  <a:pt x="332" y="2422"/>
                </a:lnTo>
                <a:lnTo>
                  <a:pt x="318" y="2360"/>
                </a:lnTo>
                <a:lnTo>
                  <a:pt x="308" y="2314"/>
                </a:lnTo>
                <a:lnTo>
                  <a:pt x="304" y="2286"/>
                </a:lnTo>
                <a:lnTo>
                  <a:pt x="304" y="2266"/>
                </a:lnTo>
                <a:lnTo>
                  <a:pt x="306" y="2252"/>
                </a:lnTo>
                <a:lnTo>
                  <a:pt x="312" y="2192"/>
                </a:lnTo>
                <a:lnTo>
                  <a:pt x="468" y="2192"/>
                </a:lnTo>
                <a:lnTo>
                  <a:pt x="478" y="2254"/>
                </a:lnTo>
                <a:lnTo>
                  <a:pt x="486" y="2296"/>
                </a:lnTo>
                <a:lnTo>
                  <a:pt x="498" y="2348"/>
                </a:lnTo>
                <a:lnTo>
                  <a:pt x="498" y="2366"/>
                </a:lnTo>
                <a:lnTo>
                  <a:pt x="498" y="2394"/>
                </a:lnTo>
                <a:lnTo>
                  <a:pt x="492" y="2470"/>
                </a:lnTo>
                <a:lnTo>
                  <a:pt x="490" y="2516"/>
                </a:lnTo>
                <a:lnTo>
                  <a:pt x="488" y="2566"/>
                </a:lnTo>
                <a:lnTo>
                  <a:pt x="490" y="2614"/>
                </a:lnTo>
                <a:lnTo>
                  <a:pt x="494" y="2662"/>
                </a:lnTo>
                <a:lnTo>
                  <a:pt x="500" y="2708"/>
                </a:lnTo>
                <a:lnTo>
                  <a:pt x="502" y="2746"/>
                </a:lnTo>
                <a:lnTo>
                  <a:pt x="502" y="2780"/>
                </a:lnTo>
                <a:lnTo>
                  <a:pt x="500" y="2808"/>
                </a:lnTo>
                <a:lnTo>
                  <a:pt x="498" y="2834"/>
                </a:lnTo>
                <a:lnTo>
                  <a:pt x="494" y="2854"/>
                </a:lnTo>
                <a:lnTo>
                  <a:pt x="484" y="2886"/>
                </a:lnTo>
                <a:lnTo>
                  <a:pt x="478" y="2908"/>
                </a:lnTo>
                <a:lnTo>
                  <a:pt x="476" y="2926"/>
                </a:lnTo>
                <a:lnTo>
                  <a:pt x="472" y="2950"/>
                </a:lnTo>
                <a:lnTo>
                  <a:pt x="468" y="2972"/>
                </a:lnTo>
                <a:lnTo>
                  <a:pt x="460" y="3004"/>
                </a:lnTo>
                <a:lnTo>
                  <a:pt x="448" y="3044"/>
                </a:lnTo>
                <a:lnTo>
                  <a:pt x="440" y="3068"/>
                </a:lnTo>
                <a:lnTo>
                  <a:pt x="436" y="3070"/>
                </a:lnTo>
                <a:lnTo>
                  <a:pt x="430" y="3076"/>
                </a:lnTo>
                <a:lnTo>
                  <a:pt x="428" y="3082"/>
                </a:lnTo>
                <a:lnTo>
                  <a:pt x="426" y="3090"/>
                </a:lnTo>
                <a:lnTo>
                  <a:pt x="422" y="3098"/>
                </a:lnTo>
                <a:lnTo>
                  <a:pt x="408" y="3118"/>
                </a:lnTo>
                <a:lnTo>
                  <a:pt x="400" y="3130"/>
                </a:lnTo>
                <a:lnTo>
                  <a:pt x="390" y="3148"/>
                </a:lnTo>
                <a:lnTo>
                  <a:pt x="382" y="3166"/>
                </a:lnTo>
                <a:lnTo>
                  <a:pt x="376" y="3180"/>
                </a:lnTo>
                <a:lnTo>
                  <a:pt x="376" y="3192"/>
                </a:lnTo>
                <a:lnTo>
                  <a:pt x="380" y="3200"/>
                </a:lnTo>
                <a:lnTo>
                  <a:pt x="386" y="3204"/>
                </a:lnTo>
                <a:lnTo>
                  <a:pt x="392" y="3206"/>
                </a:lnTo>
                <a:lnTo>
                  <a:pt x="406" y="3208"/>
                </a:lnTo>
                <a:lnTo>
                  <a:pt x="430" y="3210"/>
                </a:lnTo>
                <a:lnTo>
                  <a:pt x="456" y="3210"/>
                </a:lnTo>
                <a:lnTo>
                  <a:pt x="482" y="3210"/>
                </a:lnTo>
                <a:lnTo>
                  <a:pt x="504" y="3206"/>
                </a:lnTo>
                <a:lnTo>
                  <a:pt x="528" y="3200"/>
                </a:lnTo>
                <a:lnTo>
                  <a:pt x="548" y="3194"/>
                </a:lnTo>
                <a:lnTo>
                  <a:pt x="554" y="3190"/>
                </a:lnTo>
                <a:lnTo>
                  <a:pt x="558" y="3186"/>
                </a:lnTo>
                <a:lnTo>
                  <a:pt x="564" y="3178"/>
                </a:lnTo>
                <a:lnTo>
                  <a:pt x="566" y="3170"/>
                </a:lnTo>
                <a:lnTo>
                  <a:pt x="566" y="3160"/>
                </a:lnTo>
                <a:lnTo>
                  <a:pt x="572" y="3158"/>
                </a:lnTo>
                <a:lnTo>
                  <a:pt x="574" y="3154"/>
                </a:lnTo>
                <a:lnTo>
                  <a:pt x="574" y="3144"/>
                </a:lnTo>
                <a:lnTo>
                  <a:pt x="574" y="3114"/>
                </a:lnTo>
                <a:lnTo>
                  <a:pt x="582" y="3094"/>
                </a:lnTo>
                <a:lnTo>
                  <a:pt x="590" y="3076"/>
                </a:lnTo>
                <a:lnTo>
                  <a:pt x="596" y="3068"/>
                </a:lnTo>
                <a:lnTo>
                  <a:pt x="602" y="3062"/>
                </a:lnTo>
                <a:lnTo>
                  <a:pt x="608" y="3054"/>
                </a:lnTo>
                <a:lnTo>
                  <a:pt x="612" y="3046"/>
                </a:lnTo>
                <a:lnTo>
                  <a:pt x="614" y="3036"/>
                </a:lnTo>
                <a:lnTo>
                  <a:pt x="616" y="3026"/>
                </a:lnTo>
                <a:lnTo>
                  <a:pt x="616" y="3004"/>
                </a:lnTo>
                <a:lnTo>
                  <a:pt x="612" y="2988"/>
                </a:lnTo>
                <a:lnTo>
                  <a:pt x="608" y="2974"/>
                </a:lnTo>
                <a:lnTo>
                  <a:pt x="606" y="2964"/>
                </a:lnTo>
                <a:lnTo>
                  <a:pt x="606" y="2952"/>
                </a:lnTo>
                <a:lnTo>
                  <a:pt x="602" y="2952"/>
                </a:lnTo>
                <a:lnTo>
                  <a:pt x="602" y="2946"/>
                </a:lnTo>
                <a:lnTo>
                  <a:pt x="600" y="2924"/>
                </a:lnTo>
                <a:lnTo>
                  <a:pt x="602" y="2896"/>
                </a:lnTo>
                <a:lnTo>
                  <a:pt x="608" y="2854"/>
                </a:lnTo>
                <a:lnTo>
                  <a:pt x="622" y="2794"/>
                </a:lnTo>
                <a:lnTo>
                  <a:pt x="636" y="2738"/>
                </a:lnTo>
                <a:lnTo>
                  <a:pt x="648" y="2680"/>
                </a:lnTo>
                <a:lnTo>
                  <a:pt x="658" y="2624"/>
                </a:lnTo>
                <a:lnTo>
                  <a:pt x="666" y="2568"/>
                </a:lnTo>
                <a:lnTo>
                  <a:pt x="672" y="2512"/>
                </a:lnTo>
                <a:lnTo>
                  <a:pt x="676" y="2460"/>
                </a:lnTo>
                <a:lnTo>
                  <a:pt x="678" y="2412"/>
                </a:lnTo>
                <a:lnTo>
                  <a:pt x="676" y="2368"/>
                </a:lnTo>
                <a:lnTo>
                  <a:pt x="672" y="2306"/>
                </a:lnTo>
                <a:lnTo>
                  <a:pt x="666" y="2254"/>
                </a:lnTo>
                <a:lnTo>
                  <a:pt x="658" y="2214"/>
                </a:lnTo>
                <a:lnTo>
                  <a:pt x="652" y="2186"/>
                </a:lnTo>
                <a:lnTo>
                  <a:pt x="718" y="2178"/>
                </a:lnTo>
                <a:lnTo>
                  <a:pt x="722" y="2176"/>
                </a:lnTo>
                <a:lnTo>
                  <a:pt x="724" y="2174"/>
                </a:lnTo>
                <a:lnTo>
                  <a:pt x="726" y="2170"/>
                </a:lnTo>
                <a:lnTo>
                  <a:pt x="726" y="2006"/>
                </a:lnTo>
                <a:lnTo>
                  <a:pt x="728" y="1874"/>
                </a:lnTo>
                <a:lnTo>
                  <a:pt x="726" y="1774"/>
                </a:lnTo>
                <a:lnTo>
                  <a:pt x="722" y="1696"/>
                </a:lnTo>
                <a:lnTo>
                  <a:pt x="722" y="1614"/>
                </a:lnTo>
                <a:lnTo>
                  <a:pt x="722" y="1500"/>
                </a:lnTo>
                <a:lnTo>
                  <a:pt x="718" y="1462"/>
                </a:lnTo>
                <a:lnTo>
                  <a:pt x="716" y="1448"/>
                </a:lnTo>
                <a:lnTo>
                  <a:pt x="724" y="1446"/>
                </a:lnTo>
                <a:lnTo>
                  <a:pt x="742" y="1442"/>
                </a:lnTo>
                <a:lnTo>
                  <a:pt x="750" y="1438"/>
                </a:lnTo>
                <a:lnTo>
                  <a:pt x="758" y="1434"/>
                </a:lnTo>
                <a:lnTo>
                  <a:pt x="764" y="1430"/>
                </a:lnTo>
                <a:lnTo>
                  <a:pt x="764" y="1426"/>
                </a:lnTo>
                <a:lnTo>
                  <a:pt x="712" y="1182"/>
                </a:lnTo>
                <a:lnTo>
                  <a:pt x="702" y="1124"/>
                </a:lnTo>
                <a:lnTo>
                  <a:pt x="696" y="1084"/>
                </a:lnTo>
                <a:lnTo>
                  <a:pt x="694" y="1054"/>
                </a:lnTo>
                <a:lnTo>
                  <a:pt x="692" y="1032"/>
                </a:lnTo>
                <a:lnTo>
                  <a:pt x="692" y="1010"/>
                </a:lnTo>
                <a:lnTo>
                  <a:pt x="694" y="990"/>
                </a:lnTo>
                <a:lnTo>
                  <a:pt x="704" y="986"/>
                </a:lnTo>
                <a:lnTo>
                  <a:pt x="712" y="978"/>
                </a:lnTo>
                <a:lnTo>
                  <a:pt x="716" y="974"/>
                </a:lnTo>
                <a:lnTo>
                  <a:pt x="720" y="968"/>
                </a:lnTo>
                <a:lnTo>
                  <a:pt x="730" y="942"/>
                </a:lnTo>
                <a:lnTo>
                  <a:pt x="746" y="902"/>
                </a:lnTo>
                <a:lnTo>
                  <a:pt x="760" y="860"/>
                </a:lnTo>
                <a:lnTo>
                  <a:pt x="764" y="840"/>
                </a:lnTo>
                <a:lnTo>
                  <a:pt x="766" y="826"/>
                </a:lnTo>
                <a:lnTo>
                  <a:pt x="770" y="766"/>
                </a:lnTo>
                <a:lnTo>
                  <a:pt x="772" y="738"/>
                </a:lnTo>
                <a:lnTo>
                  <a:pt x="776" y="722"/>
                </a:lnTo>
                <a:lnTo>
                  <a:pt x="782" y="710"/>
                </a:lnTo>
                <a:lnTo>
                  <a:pt x="784" y="704"/>
                </a:lnTo>
                <a:lnTo>
                  <a:pt x="786" y="698"/>
                </a:lnTo>
                <a:lnTo>
                  <a:pt x="786" y="688"/>
                </a:lnTo>
                <a:lnTo>
                  <a:pt x="788" y="674"/>
                </a:lnTo>
                <a:lnTo>
                  <a:pt x="792" y="658"/>
                </a:lnTo>
                <a:lnTo>
                  <a:pt x="800" y="652"/>
                </a:lnTo>
                <a:lnTo>
                  <a:pt x="804" y="646"/>
                </a:lnTo>
                <a:lnTo>
                  <a:pt x="808" y="640"/>
                </a:lnTo>
                <a:lnTo>
                  <a:pt x="808" y="634"/>
                </a:lnTo>
                <a:lnTo>
                  <a:pt x="806" y="628"/>
                </a:lnTo>
                <a:lnTo>
                  <a:pt x="804" y="622"/>
                </a:lnTo>
                <a:lnTo>
                  <a:pt x="804" y="618"/>
                </a:lnTo>
                <a:lnTo>
                  <a:pt x="804" y="604"/>
                </a:lnTo>
                <a:lnTo>
                  <a:pt x="802" y="578"/>
                </a:lnTo>
                <a:lnTo>
                  <a:pt x="798" y="550"/>
                </a:lnTo>
                <a:lnTo>
                  <a:pt x="794" y="540"/>
                </a:lnTo>
                <a:lnTo>
                  <a:pt x="790" y="532"/>
                </a:lnTo>
                <a:lnTo>
                  <a:pt x="776" y="522"/>
                </a:lnTo>
                <a:lnTo>
                  <a:pt x="758" y="510"/>
                </a:lnTo>
                <a:lnTo>
                  <a:pt x="736" y="502"/>
                </a:lnTo>
                <a:lnTo>
                  <a:pt x="726" y="498"/>
                </a:lnTo>
                <a:lnTo>
                  <a:pt x="714" y="496"/>
                </a:lnTo>
                <a:lnTo>
                  <a:pt x="672" y="494"/>
                </a:lnTo>
                <a:lnTo>
                  <a:pt x="648" y="490"/>
                </a:lnTo>
                <a:lnTo>
                  <a:pt x="634" y="486"/>
                </a:lnTo>
                <a:lnTo>
                  <a:pt x="624" y="482"/>
                </a:lnTo>
                <a:lnTo>
                  <a:pt x="616" y="476"/>
                </a:lnTo>
                <a:lnTo>
                  <a:pt x="620" y="476"/>
                </a:lnTo>
                <a:lnTo>
                  <a:pt x="628" y="478"/>
                </a:lnTo>
                <a:lnTo>
                  <a:pt x="634" y="476"/>
                </a:lnTo>
                <a:lnTo>
                  <a:pt x="638" y="474"/>
                </a:lnTo>
                <a:lnTo>
                  <a:pt x="638" y="472"/>
                </a:lnTo>
                <a:lnTo>
                  <a:pt x="636" y="472"/>
                </a:lnTo>
                <a:lnTo>
                  <a:pt x="634" y="474"/>
                </a:lnTo>
                <a:lnTo>
                  <a:pt x="630" y="474"/>
                </a:lnTo>
                <a:lnTo>
                  <a:pt x="624" y="474"/>
                </a:lnTo>
                <a:lnTo>
                  <a:pt x="620" y="472"/>
                </a:lnTo>
                <a:lnTo>
                  <a:pt x="618" y="470"/>
                </a:lnTo>
                <a:lnTo>
                  <a:pt x="616" y="464"/>
                </a:lnTo>
                <a:lnTo>
                  <a:pt x="614" y="456"/>
                </a:lnTo>
                <a:lnTo>
                  <a:pt x="614" y="446"/>
                </a:lnTo>
                <a:lnTo>
                  <a:pt x="610" y="438"/>
                </a:lnTo>
                <a:lnTo>
                  <a:pt x="606" y="430"/>
                </a:lnTo>
                <a:lnTo>
                  <a:pt x="598" y="424"/>
                </a:lnTo>
                <a:lnTo>
                  <a:pt x="590" y="416"/>
                </a:lnTo>
                <a:lnTo>
                  <a:pt x="580" y="410"/>
                </a:lnTo>
                <a:lnTo>
                  <a:pt x="570" y="408"/>
                </a:lnTo>
                <a:lnTo>
                  <a:pt x="556" y="408"/>
                </a:lnTo>
                <a:lnTo>
                  <a:pt x="554" y="404"/>
                </a:lnTo>
                <a:lnTo>
                  <a:pt x="554" y="402"/>
                </a:lnTo>
                <a:lnTo>
                  <a:pt x="554" y="400"/>
                </a:lnTo>
                <a:lnTo>
                  <a:pt x="552" y="398"/>
                </a:lnTo>
                <a:lnTo>
                  <a:pt x="550" y="396"/>
                </a:lnTo>
                <a:lnTo>
                  <a:pt x="550" y="392"/>
                </a:lnTo>
                <a:lnTo>
                  <a:pt x="556" y="388"/>
                </a:lnTo>
                <a:lnTo>
                  <a:pt x="562" y="386"/>
                </a:lnTo>
                <a:lnTo>
                  <a:pt x="568" y="386"/>
                </a:lnTo>
                <a:lnTo>
                  <a:pt x="574" y="384"/>
                </a:lnTo>
                <a:lnTo>
                  <a:pt x="580" y="384"/>
                </a:lnTo>
                <a:lnTo>
                  <a:pt x="584" y="380"/>
                </a:lnTo>
                <a:lnTo>
                  <a:pt x="582" y="378"/>
                </a:lnTo>
                <a:lnTo>
                  <a:pt x="570" y="368"/>
                </a:lnTo>
                <a:lnTo>
                  <a:pt x="556" y="358"/>
                </a:lnTo>
                <a:lnTo>
                  <a:pt x="562" y="346"/>
                </a:lnTo>
                <a:lnTo>
                  <a:pt x="566" y="332"/>
                </a:lnTo>
                <a:lnTo>
                  <a:pt x="568" y="328"/>
                </a:lnTo>
                <a:lnTo>
                  <a:pt x="584" y="298"/>
                </a:lnTo>
                <a:lnTo>
                  <a:pt x="590" y="296"/>
                </a:lnTo>
                <a:lnTo>
                  <a:pt x="596" y="292"/>
                </a:lnTo>
                <a:lnTo>
                  <a:pt x="602" y="282"/>
                </a:lnTo>
                <a:lnTo>
                  <a:pt x="606" y="270"/>
                </a:lnTo>
                <a:lnTo>
                  <a:pt x="610" y="254"/>
                </a:lnTo>
                <a:lnTo>
                  <a:pt x="614" y="240"/>
                </a:lnTo>
                <a:lnTo>
                  <a:pt x="616" y="222"/>
                </a:lnTo>
                <a:lnTo>
                  <a:pt x="620" y="212"/>
                </a:lnTo>
                <a:lnTo>
                  <a:pt x="624" y="198"/>
                </a:lnTo>
                <a:lnTo>
                  <a:pt x="626" y="182"/>
                </a:lnTo>
                <a:lnTo>
                  <a:pt x="626" y="168"/>
                </a:lnTo>
                <a:lnTo>
                  <a:pt x="624" y="154"/>
                </a:lnTo>
                <a:lnTo>
                  <a:pt x="620" y="142"/>
                </a:lnTo>
                <a:lnTo>
                  <a:pt x="610" y="118"/>
                </a:lnTo>
                <a:lnTo>
                  <a:pt x="600" y="102"/>
                </a:lnTo>
                <a:lnTo>
                  <a:pt x="596" y="96"/>
                </a:lnTo>
                <a:lnTo>
                  <a:pt x="590" y="88"/>
                </a:lnTo>
                <a:lnTo>
                  <a:pt x="578" y="68"/>
                </a:lnTo>
                <a:lnTo>
                  <a:pt x="560" y="44"/>
                </a:lnTo>
                <a:lnTo>
                  <a:pt x="550" y="32"/>
                </a:lnTo>
                <a:lnTo>
                  <a:pt x="538" y="22"/>
                </a:lnTo>
                <a:lnTo>
                  <a:pt x="528" y="14"/>
                </a:lnTo>
                <a:lnTo>
                  <a:pt x="516" y="8"/>
                </a:lnTo>
                <a:lnTo>
                  <a:pt x="498" y="2"/>
                </a:lnTo>
                <a:lnTo>
                  <a:pt x="486" y="0"/>
                </a:lnTo>
                <a:lnTo>
                  <a:pt x="482" y="0"/>
                </a:lnTo>
                <a:lnTo>
                  <a:pt x="464" y="0"/>
                </a:lnTo>
                <a:lnTo>
                  <a:pt x="462" y="0"/>
                </a:lnTo>
                <a:lnTo>
                  <a:pt x="442" y="2"/>
                </a:lnTo>
                <a:lnTo>
                  <a:pt x="430" y="2"/>
                </a:lnTo>
                <a:close/>
              </a:path>
            </a:pathLst>
          </a:custGeom>
          <a:solidFill>
            <a:schemeClr val="bg1">
              <a:alpha val="5294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8373" name="Freeform 32"/>
          <p:cNvSpPr>
            <a:spLocks noEditPoints="1"/>
          </p:cNvSpPr>
          <p:nvPr/>
        </p:nvSpPr>
        <p:spPr bwMode="auto">
          <a:xfrm flipH="1">
            <a:off x="795338" y="1746250"/>
            <a:ext cx="95250" cy="406400"/>
          </a:xfrm>
          <a:custGeom>
            <a:avLst/>
            <a:gdLst>
              <a:gd name="T0" fmla="*/ 0 w 734"/>
              <a:gd name="T1" fmla="*/ 0 h 3116"/>
              <a:gd name="T2" fmla="*/ 0 w 734"/>
              <a:gd name="T3" fmla="*/ 0 h 3116"/>
              <a:gd name="T4" fmla="*/ 0 w 734"/>
              <a:gd name="T5" fmla="*/ 0 h 3116"/>
              <a:gd name="T6" fmla="*/ 0 w 734"/>
              <a:gd name="T7" fmla="*/ 0 h 3116"/>
              <a:gd name="T8" fmla="*/ 0 w 734"/>
              <a:gd name="T9" fmla="*/ 0 h 3116"/>
              <a:gd name="T10" fmla="*/ 0 w 734"/>
              <a:gd name="T11" fmla="*/ 0 h 3116"/>
              <a:gd name="T12" fmla="*/ 0 w 734"/>
              <a:gd name="T13" fmla="*/ 0 h 3116"/>
              <a:gd name="T14" fmla="*/ 0 w 734"/>
              <a:gd name="T15" fmla="*/ 0 h 3116"/>
              <a:gd name="T16" fmla="*/ 0 w 734"/>
              <a:gd name="T17" fmla="*/ 0 h 3116"/>
              <a:gd name="T18" fmla="*/ 0 w 734"/>
              <a:gd name="T19" fmla="*/ 0 h 3116"/>
              <a:gd name="T20" fmla="*/ 0 w 734"/>
              <a:gd name="T21" fmla="*/ 0 h 3116"/>
              <a:gd name="T22" fmla="*/ 0 w 734"/>
              <a:gd name="T23" fmla="*/ 0 h 3116"/>
              <a:gd name="T24" fmla="*/ 0 w 734"/>
              <a:gd name="T25" fmla="*/ 0 h 3116"/>
              <a:gd name="T26" fmla="*/ 0 w 734"/>
              <a:gd name="T27" fmla="*/ 0 h 3116"/>
              <a:gd name="T28" fmla="*/ 0 w 734"/>
              <a:gd name="T29" fmla="*/ 0 h 3116"/>
              <a:gd name="T30" fmla="*/ 0 w 734"/>
              <a:gd name="T31" fmla="*/ 0 h 3116"/>
              <a:gd name="T32" fmla="*/ 0 w 734"/>
              <a:gd name="T33" fmla="*/ 0 h 3116"/>
              <a:gd name="T34" fmla="*/ 0 w 734"/>
              <a:gd name="T35" fmla="*/ 0 h 3116"/>
              <a:gd name="T36" fmla="*/ 0 w 734"/>
              <a:gd name="T37" fmla="*/ 0 h 3116"/>
              <a:gd name="T38" fmla="*/ 0 w 734"/>
              <a:gd name="T39" fmla="*/ 0 h 3116"/>
              <a:gd name="T40" fmla="*/ 0 w 734"/>
              <a:gd name="T41" fmla="*/ 0 h 3116"/>
              <a:gd name="T42" fmla="*/ 0 w 734"/>
              <a:gd name="T43" fmla="*/ 0 h 3116"/>
              <a:gd name="T44" fmla="*/ 0 w 734"/>
              <a:gd name="T45" fmla="*/ 0 h 3116"/>
              <a:gd name="T46" fmla="*/ 0 w 734"/>
              <a:gd name="T47" fmla="*/ 0 h 3116"/>
              <a:gd name="T48" fmla="*/ 0 w 734"/>
              <a:gd name="T49" fmla="*/ 0 h 3116"/>
              <a:gd name="T50" fmla="*/ 0 w 734"/>
              <a:gd name="T51" fmla="*/ 0 h 3116"/>
              <a:gd name="T52" fmla="*/ 0 w 734"/>
              <a:gd name="T53" fmla="*/ 0 h 3116"/>
              <a:gd name="T54" fmla="*/ 0 w 734"/>
              <a:gd name="T55" fmla="*/ 0 h 3116"/>
              <a:gd name="T56" fmla="*/ 0 w 734"/>
              <a:gd name="T57" fmla="*/ 0 h 3116"/>
              <a:gd name="T58" fmla="*/ 0 w 734"/>
              <a:gd name="T59" fmla="*/ 0 h 3116"/>
              <a:gd name="T60" fmla="*/ 0 w 734"/>
              <a:gd name="T61" fmla="*/ 0 h 3116"/>
              <a:gd name="T62" fmla="*/ 0 w 734"/>
              <a:gd name="T63" fmla="*/ 0 h 3116"/>
              <a:gd name="T64" fmla="*/ 0 w 734"/>
              <a:gd name="T65" fmla="*/ 0 h 3116"/>
              <a:gd name="T66" fmla="*/ 0 w 734"/>
              <a:gd name="T67" fmla="*/ 0 h 3116"/>
              <a:gd name="T68" fmla="*/ 0 w 734"/>
              <a:gd name="T69" fmla="*/ 0 h 3116"/>
              <a:gd name="T70" fmla="*/ 0 w 734"/>
              <a:gd name="T71" fmla="*/ 0 h 3116"/>
              <a:gd name="T72" fmla="*/ 0 w 734"/>
              <a:gd name="T73" fmla="*/ 0 h 3116"/>
              <a:gd name="T74" fmla="*/ 0 w 734"/>
              <a:gd name="T75" fmla="*/ 0 h 3116"/>
              <a:gd name="T76" fmla="*/ 0 w 734"/>
              <a:gd name="T77" fmla="*/ 0 h 3116"/>
              <a:gd name="T78" fmla="*/ 0 w 734"/>
              <a:gd name="T79" fmla="*/ 0 h 3116"/>
              <a:gd name="T80" fmla="*/ 0 w 734"/>
              <a:gd name="T81" fmla="*/ 0 h 3116"/>
              <a:gd name="T82" fmla="*/ 0 w 734"/>
              <a:gd name="T83" fmla="*/ 0 h 3116"/>
              <a:gd name="T84" fmla="*/ 0 w 734"/>
              <a:gd name="T85" fmla="*/ 0 h 3116"/>
              <a:gd name="T86" fmla="*/ 0 w 734"/>
              <a:gd name="T87" fmla="*/ 0 h 3116"/>
              <a:gd name="T88" fmla="*/ 0 w 734"/>
              <a:gd name="T89" fmla="*/ 0 h 3116"/>
              <a:gd name="T90" fmla="*/ 0 w 734"/>
              <a:gd name="T91" fmla="*/ 0 h 3116"/>
              <a:gd name="T92" fmla="*/ 0 w 734"/>
              <a:gd name="T93" fmla="*/ 0 h 3116"/>
              <a:gd name="T94" fmla="*/ 0 w 734"/>
              <a:gd name="T95" fmla="*/ 0 h 3116"/>
              <a:gd name="T96" fmla="*/ 0 w 734"/>
              <a:gd name="T97" fmla="*/ 0 h 3116"/>
              <a:gd name="T98" fmla="*/ 0 w 734"/>
              <a:gd name="T99" fmla="*/ 0 h 3116"/>
              <a:gd name="T100" fmla="*/ 0 w 734"/>
              <a:gd name="T101" fmla="*/ 0 h 3116"/>
              <a:gd name="T102" fmla="*/ 0 w 734"/>
              <a:gd name="T103" fmla="*/ 0 h 3116"/>
              <a:gd name="T104" fmla="*/ 0 w 734"/>
              <a:gd name="T105" fmla="*/ 0 h 3116"/>
              <a:gd name="T106" fmla="*/ 0 w 734"/>
              <a:gd name="T107" fmla="*/ 0 h 3116"/>
              <a:gd name="T108" fmla="*/ 0 w 734"/>
              <a:gd name="T109" fmla="*/ 0 h 3116"/>
              <a:gd name="T110" fmla="*/ 0 w 734"/>
              <a:gd name="T111" fmla="*/ 0 h 3116"/>
              <a:gd name="T112" fmla="*/ 0 w 734"/>
              <a:gd name="T113" fmla="*/ 0 h 3116"/>
              <a:gd name="T114" fmla="*/ 0 w 734"/>
              <a:gd name="T115" fmla="*/ 0 h 3116"/>
              <a:gd name="T116" fmla="*/ 0 w 734"/>
              <a:gd name="T117" fmla="*/ 0 h 3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34"/>
              <a:gd name="T178" fmla="*/ 0 h 3116"/>
              <a:gd name="T179" fmla="*/ 734 w 734"/>
              <a:gd name="T180" fmla="*/ 3116 h 3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34" h="3116">
                <a:moveTo>
                  <a:pt x="224" y="2826"/>
                </a:moveTo>
                <a:lnTo>
                  <a:pt x="224" y="2826"/>
                </a:lnTo>
                <a:lnTo>
                  <a:pt x="226" y="2834"/>
                </a:lnTo>
                <a:lnTo>
                  <a:pt x="226" y="2840"/>
                </a:lnTo>
                <a:lnTo>
                  <a:pt x="222" y="2852"/>
                </a:lnTo>
                <a:lnTo>
                  <a:pt x="210" y="2878"/>
                </a:lnTo>
                <a:lnTo>
                  <a:pt x="204" y="2898"/>
                </a:lnTo>
                <a:lnTo>
                  <a:pt x="200" y="2906"/>
                </a:lnTo>
                <a:lnTo>
                  <a:pt x="194" y="2912"/>
                </a:lnTo>
                <a:lnTo>
                  <a:pt x="206" y="2866"/>
                </a:lnTo>
                <a:lnTo>
                  <a:pt x="214" y="2846"/>
                </a:lnTo>
                <a:lnTo>
                  <a:pt x="218" y="2836"/>
                </a:lnTo>
                <a:lnTo>
                  <a:pt x="224" y="2826"/>
                </a:lnTo>
                <a:close/>
                <a:moveTo>
                  <a:pt x="308" y="2684"/>
                </a:moveTo>
                <a:lnTo>
                  <a:pt x="308" y="2684"/>
                </a:lnTo>
                <a:lnTo>
                  <a:pt x="310" y="2644"/>
                </a:lnTo>
                <a:lnTo>
                  <a:pt x="314" y="2626"/>
                </a:lnTo>
                <a:lnTo>
                  <a:pt x="316" y="2612"/>
                </a:lnTo>
                <a:lnTo>
                  <a:pt x="320" y="2654"/>
                </a:lnTo>
                <a:lnTo>
                  <a:pt x="322" y="2698"/>
                </a:lnTo>
                <a:lnTo>
                  <a:pt x="322" y="2788"/>
                </a:lnTo>
                <a:lnTo>
                  <a:pt x="312" y="2780"/>
                </a:lnTo>
                <a:lnTo>
                  <a:pt x="306" y="2770"/>
                </a:lnTo>
                <a:lnTo>
                  <a:pt x="304" y="2758"/>
                </a:lnTo>
                <a:lnTo>
                  <a:pt x="302" y="2746"/>
                </a:lnTo>
                <a:lnTo>
                  <a:pt x="304" y="2716"/>
                </a:lnTo>
                <a:lnTo>
                  <a:pt x="308" y="2684"/>
                </a:lnTo>
                <a:close/>
                <a:moveTo>
                  <a:pt x="348" y="2030"/>
                </a:moveTo>
                <a:lnTo>
                  <a:pt x="348" y="2030"/>
                </a:lnTo>
                <a:lnTo>
                  <a:pt x="354" y="2030"/>
                </a:lnTo>
                <a:lnTo>
                  <a:pt x="360" y="2030"/>
                </a:lnTo>
                <a:lnTo>
                  <a:pt x="360" y="2064"/>
                </a:lnTo>
                <a:lnTo>
                  <a:pt x="360" y="2096"/>
                </a:lnTo>
                <a:lnTo>
                  <a:pt x="362" y="2114"/>
                </a:lnTo>
                <a:lnTo>
                  <a:pt x="364" y="2122"/>
                </a:lnTo>
                <a:lnTo>
                  <a:pt x="364" y="2130"/>
                </a:lnTo>
                <a:lnTo>
                  <a:pt x="362" y="2138"/>
                </a:lnTo>
                <a:lnTo>
                  <a:pt x="356" y="2146"/>
                </a:lnTo>
                <a:lnTo>
                  <a:pt x="346" y="2162"/>
                </a:lnTo>
                <a:lnTo>
                  <a:pt x="336" y="2180"/>
                </a:lnTo>
                <a:lnTo>
                  <a:pt x="324" y="2196"/>
                </a:lnTo>
                <a:lnTo>
                  <a:pt x="320" y="2176"/>
                </a:lnTo>
                <a:lnTo>
                  <a:pt x="320" y="2156"/>
                </a:lnTo>
                <a:lnTo>
                  <a:pt x="324" y="2136"/>
                </a:lnTo>
                <a:lnTo>
                  <a:pt x="328" y="2118"/>
                </a:lnTo>
                <a:lnTo>
                  <a:pt x="332" y="2098"/>
                </a:lnTo>
                <a:lnTo>
                  <a:pt x="336" y="2076"/>
                </a:lnTo>
                <a:lnTo>
                  <a:pt x="338" y="2054"/>
                </a:lnTo>
                <a:lnTo>
                  <a:pt x="338" y="2030"/>
                </a:lnTo>
                <a:lnTo>
                  <a:pt x="340" y="2032"/>
                </a:lnTo>
                <a:lnTo>
                  <a:pt x="348" y="2030"/>
                </a:lnTo>
                <a:close/>
                <a:moveTo>
                  <a:pt x="314" y="14"/>
                </a:moveTo>
                <a:lnTo>
                  <a:pt x="314" y="14"/>
                </a:lnTo>
                <a:lnTo>
                  <a:pt x="300" y="24"/>
                </a:lnTo>
                <a:lnTo>
                  <a:pt x="290" y="36"/>
                </a:lnTo>
                <a:lnTo>
                  <a:pt x="280" y="46"/>
                </a:lnTo>
                <a:lnTo>
                  <a:pt x="270" y="60"/>
                </a:lnTo>
                <a:lnTo>
                  <a:pt x="252" y="88"/>
                </a:lnTo>
                <a:lnTo>
                  <a:pt x="238" y="118"/>
                </a:lnTo>
                <a:lnTo>
                  <a:pt x="226" y="150"/>
                </a:lnTo>
                <a:lnTo>
                  <a:pt x="216" y="186"/>
                </a:lnTo>
                <a:lnTo>
                  <a:pt x="200" y="260"/>
                </a:lnTo>
                <a:lnTo>
                  <a:pt x="190" y="308"/>
                </a:lnTo>
                <a:lnTo>
                  <a:pt x="180" y="356"/>
                </a:lnTo>
                <a:lnTo>
                  <a:pt x="174" y="404"/>
                </a:lnTo>
                <a:lnTo>
                  <a:pt x="170" y="452"/>
                </a:lnTo>
                <a:lnTo>
                  <a:pt x="156" y="452"/>
                </a:lnTo>
                <a:lnTo>
                  <a:pt x="144" y="454"/>
                </a:lnTo>
                <a:lnTo>
                  <a:pt x="124" y="460"/>
                </a:lnTo>
                <a:lnTo>
                  <a:pt x="104" y="468"/>
                </a:lnTo>
                <a:lnTo>
                  <a:pt x="84" y="472"/>
                </a:lnTo>
                <a:lnTo>
                  <a:pt x="58" y="514"/>
                </a:lnTo>
                <a:lnTo>
                  <a:pt x="44" y="536"/>
                </a:lnTo>
                <a:lnTo>
                  <a:pt x="38" y="548"/>
                </a:lnTo>
                <a:lnTo>
                  <a:pt x="34" y="556"/>
                </a:lnTo>
                <a:lnTo>
                  <a:pt x="34" y="574"/>
                </a:lnTo>
                <a:lnTo>
                  <a:pt x="34" y="596"/>
                </a:lnTo>
                <a:lnTo>
                  <a:pt x="36" y="618"/>
                </a:lnTo>
                <a:lnTo>
                  <a:pt x="36" y="640"/>
                </a:lnTo>
                <a:lnTo>
                  <a:pt x="32" y="676"/>
                </a:lnTo>
                <a:lnTo>
                  <a:pt x="24" y="712"/>
                </a:lnTo>
                <a:lnTo>
                  <a:pt x="16" y="750"/>
                </a:lnTo>
                <a:lnTo>
                  <a:pt x="10" y="786"/>
                </a:lnTo>
                <a:lnTo>
                  <a:pt x="8" y="814"/>
                </a:lnTo>
                <a:lnTo>
                  <a:pt x="6" y="846"/>
                </a:lnTo>
                <a:lnTo>
                  <a:pt x="2" y="878"/>
                </a:lnTo>
                <a:lnTo>
                  <a:pt x="0" y="894"/>
                </a:lnTo>
                <a:lnTo>
                  <a:pt x="2" y="908"/>
                </a:lnTo>
                <a:lnTo>
                  <a:pt x="4" y="916"/>
                </a:lnTo>
                <a:lnTo>
                  <a:pt x="8" y="924"/>
                </a:lnTo>
                <a:lnTo>
                  <a:pt x="20" y="944"/>
                </a:lnTo>
                <a:lnTo>
                  <a:pt x="32" y="962"/>
                </a:lnTo>
                <a:lnTo>
                  <a:pt x="42" y="976"/>
                </a:lnTo>
                <a:lnTo>
                  <a:pt x="56" y="988"/>
                </a:lnTo>
                <a:lnTo>
                  <a:pt x="72" y="1000"/>
                </a:lnTo>
                <a:lnTo>
                  <a:pt x="118" y="1032"/>
                </a:lnTo>
                <a:lnTo>
                  <a:pt x="166" y="1064"/>
                </a:lnTo>
                <a:lnTo>
                  <a:pt x="160" y="1094"/>
                </a:lnTo>
                <a:lnTo>
                  <a:pt x="154" y="1122"/>
                </a:lnTo>
                <a:lnTo>
                  <a:pt x="146" y="1148"/>
                </a:lnTo>
                <a:lnTo>
                  <a:pt x="136" y="1174"/>
                </a:lnTo>
                <a:lnTo>
                  <a:pt x="116" y="1226"/>
                </a:lnTo>
                <a:lnTo>
                  <a:pt x="96" y="1280"/>
                </a:lnTo>
                <a:lnTo>
                  <a:pt x="82" y="1336"/>
                </a:lnTo>
                <a:lnTo>
                  <a:pt x="70" y="1394"/>
                </a:lnTo>
                <a:lnTo>
                  <a:pt x="62" y="1456"/>
                </a:lnTo>
                <a:lnTo>
                  <a:pt x="56" y="1526"/>
                </a:lnTo>
                <a:lnTo>
                  <a:pt x="70" y="1536"/>
                </a:lnTo>
                <a:lnTo>
                  <a:pt x="84" y="1546"/>
                </a:lnTo>
                <a:lnTo>
                  <a:pt x="80" y="1660"/>
                </a:lnTo>
                <a:lnTo>
                  <a:pt x="80" y="1776"/>
                </a:lnTo>
                <a:lnTo>
                  <a:pt x="78" y="1890"/>
                </a:lnTo>
                <a:lnTo>
                  <a:pt x="76" y="2000"/>
                </a:lnTo>
                <a:lnTo>
                  <a:pt x="98" y="2008"/>
                </a:lnTo>
                <a:lnTo>
                  <a:pt x="122" y="2016"/>
                </a:lnTo>
                <a:lnTo>
                  <a:pt x="170" y="2026"/>
                </a:lnTo>
                <a:lnTo>
                  <a:pt x="178" y="2056"/>
                </a:lnTo>
                <a:lnTo>
                  <a:pt x="184" y="2084"/>
                </a:lnTo>
                <a:lnTo>
                  <a:pt x="190" y="2112"/>
                </a:lnTo>
                <a:lnTo>
                  <a:pt x="192" y="2128"/>
                </a:lnTo>
                <a:lnTo>
                  <a:pt x="192" y="2144"/>
                </a:lnTo>
                <a:lnTo>
                  <a:pt x="188" y="2162"/>
                </a:lnTo>
                <a:lnTo>
                  <a:pt x="184" y="2178"/>
                </a:lnTo>
                <a:lnTo>
                  <a:pt x="178" y="2196"/>
                </a:lnTo>
                <a:lnTo>
                  <a:pt x="172" y="2214"/>
                </a:lnTo>
                <a:lnTo>
                  <a:pt x="168" y="2238"/>
                </a:lnTo>
                <a:lnTo>
                  <a:pt x="166" y="2262"/>
                </a:lnTo>
                <a:lnTo>
                  <a:pt x="164" y="2312"/>
                </a:lnTo>
                <a:lnTo>
                  <a:pt x="166" y="2362"/>
                </a:lnTo>
                <a:lnTo>
                  <a:pt x="172" y="2410"/>
                </a:lnTo>
                <a:lnTo>
                  <a:pt x="180" y="2458"/>
                </a:lnTo>
                <a:lnTo>
                  <a:pt x="190" y="2506"/>
                </a:lnTo>
                <a:lnTo>
                  <a:pt x="208" y="2600"/>
                </a:lnTo>
                <a:lnTo>
                  <a:pt x="222" y="2674"/>
                </a:lnTo>
                <a:lnTo>
                  <a:pt x="232" y="2722"/>
                </a:lnTo>
                <a:lnTo>
                  <a:pt x="234" y="2734"/>
                </a:lnTo>
                <a:lnTo>
                  <a:pt x="236" y="2746"/>
                </a:lnTo>
                <a:lnTo>
                  <a:pt x="234" y="2758"/>
                </a:lnTo>
                <a:lnTo>
                  <a:pt x="232" y="2768"/>
                </a:lnTo>
                <a:lnTo>
                  <a:pt x="226" y="2774"/>
                </a:lnTo>
                <a:lnTo>
                  <a:pt x="220" y="2778"/>
                </a:lnTo>
                <a:lnTo>
                  <a:pt x="216" y="2784"/>
                </a:lnTo>
                <a:lnTo>
                  <a:pt x="214" y="2788"/>
                </a:lnTo>
                <a:lnTo>
                  <a:pt x="214" y="2792"/>
                </a:lnTo>
                <a:lnTo>
                  <a:pt x="214" y="2796"/>
                </a:lnTo>
                <a:lnTo>
                  <a:pt x="216" y="2798"/>
                </a:lnTo>
                <a:lnTo>
                  <a:pt x="220" y="2804"/>
                </a:lnTo>
                <a:lnTo>
                  <a:pt x="200" y="2864"/>
                </a:lnTo>
                <a:lnTo>
                  <a:pt x="192" y="2896"/>
                </a:lnTo>
                <a:lnTo>
                  <a:pt x="186" y="2930"/>
                </a:lnTo>
                <a:lnTo>
                  <a:pt x="180" y="2942"/>
                </a:lnTo>
                <a:lnTo>
                  <a:pt x="176" y="2946"/>
                </a:lnTo>
                <a:lnTo>
                  <a:pt x="172" y="2954"/>
                </a:lnTo>
                <a:lnTo>
                  <a:pt x="164" y="2956"/>
                </a:lnTo>
                <a:lnTo>
                  <a:pt x="156" y="2958"/>
                </a:lnTo>
                <a:lnTo>
                  <a:pt x="154" y="2974"/>
                </a:lnTo>
                <a:lnTo>
                  <a:pt x="156" y="2988"/>
                </a:lnTo>
                <a:lnTo>
                  <a:pt x="160" y="3000"/>
                </a:lnTo>
                <a:lnTo>
                  <a:pt x="164" y="3012"/>
                </a:lnTo>
                <a:lnTo>
                  <a:pt x="166" y="3016"/>
                </a:lnTo>
                <a:lnTo>
                  <a:pt x="168" y="3022"/>
                </a:lnTo>
                <a:lnTo>
                  <a:pt x="170" y="3026"/>
                </a:lnTo>
                <a:lnTo>
                  <a:pt x="176" y="3028"/>
                </a:lnTo>
                <a:lnTo>
                  <a:pt x="180" y="3028"/>
                </a:lnTo>
                <a:lnTo>
                  <a:pt x="186" y="3028"/>
                </a:lnTo>
                <a:lnTo>
                  <a:pt x="216" y="3032"/>
                </a:lnTo>
                <a:lnTo>
                  <a:pt x="220" y="3036"/>
                </a:lnTo>
                <a:lnTo>
                  <a:pt x="220" y="3042"/>
                </a:lnTo>
                <a:lnTo>
                  <a:pt x="220" y="3046"/>
                </a:lnTo>
                <a:lnTo>
                  <a:pt x="220" y="3050"/>
                </a:lnTo>
                <a:lnTo>
                  <a:pt x="222" y="3052"/>
                </a:lnTo>
                <a:lnTo>
                  <a:pt x="232" y="3054"/>
                </a:lnTo>
                <a:lnTo>
                  <a:pt x="236" y="3056"/>
                </a:lnTo>
                <a:lnTo>
                  <a:pt x="242" y="3054"/>
                </a:lnTo>
                <a:lnTo>
                  <a:pt x="244" y="3054"/>
                </a:lnTo>
                <a:lnTo>
                  <a:pt x="246" y="3052"/>
                </a:lnTo>
                <a:lnTo>
                  <a:pt x="248" y="3046"/>
                </a:lnTo>
                <a:lnTo>
                  <a:pt x="248" y="3040"/>
                </a:lnTo>
                <a:lnTo>
                  <a:pt x="250" y="3034"/>
                </a:lnTo>
                <a:lnTo>
                  <a:pt x="274" y="3036"/>
                </a:lnTo>
                <a:lnTo>
                  <a:pt x="296" y="3038"/>
                </a:lnTo>
                <a:lnTo>
                  <a:pt x="300" y="3034"/>
                </a:lnTo>
                <a:lnTo>
                  <a:pt x="302" y="3030"/>
                </a:lnTo>
                <a:lnTo>
                  <a:pt x="302" y="3026"/>
                </a:lnTo>
                <a:lnTo>
                  <a:pt x="308" y="3044"/>
                </a:lnTo>
                <a:lnTo>
                  <a:pt x="312" y="3062"/>
                </a:lnTo>
                <a:lnTo>
                  <a:pt x="314" y="3068"/>
                </a:lnTo>
                <a:lnTo>
                  <a:pt x="316" y="3078"/>
                </a:lnTo>
                <a:lnTo>
                  <a:pt x="320" y="3082"/>
                </a:lnTo>
                <a:lnTo>
                  <a:pt x="322" y="3084"/>
                </a:lnTo>
                <a:lnTo>
                  <a:pt x="328" y="3084"/>
                </a:lnTo>
                <a:lnTo>
                  <a:pt x="334" y="3084"/>
                </a:lnTo>
                <a:lnTo>
                  <a:pt x="338" y="3082"/>
                </a:lnTo>
                <a:lnTo>
                  <a:pt x="340" y="3078"/>
                </a:lnTo>
                <a:lnTo>
                  <a:pt x="340" y="3076"/>
                </a:lnTo>
                <a:lnTo>
                  <a:pt x="340" y="3068"/>
                </a:lnTo>
                <a:lnTo>
                  <a:pt x="340" y="3062"/>
                </a:lnTo>
                <a:lnTo>
                  <a:pt x="344" y="3032"/>
                </a:lnTo>
                <a:lnTo>
                  <a:pt x="354" y="3038"/>
                </a:lnTo>
                <a:lnTo>
                  <a:pt x="362" y="3044"/>
                </a:lnTo>
                <a:lnTo>
                  <a:pt x="370" y="3052"/>
                </a:lnTo>
                <a:lnTo>
                  <a:pt x="376" y="3062"/>
                </a:lnTo>
                <a:lnTo>
                  <a:pt x="388" y="3084"/>
                </a:lnTo>
                <a:lnTo>
                  <a:pt x="394" y="3096"/>
                </a:lnTo>
                <a:lnTo>
                  <a:pt x="402" y="3104"/>
                </a:lnTo>
                <a:lnTo>
                  <a:pt x="412" y="3108"/>
                </a:lnTo>
                <a:lnTo>
                  <a:pt x="428" y="3112"/>
                </a:lnTo>
                <a:lnTo>
                  <a:pt x="460" y="3116"/>
                </a:lnTo>
                <a:lnTo>
                  <a:pt x="490" y="3116"/>
                </a:lnTo>
                <a:lnTo>
                  <a:pt x="518" y="3116"/>
                </a:lnTo>
                <a:lnTo>
                  <a:pt x="546" y="3116"/>
                </a:lnTo>
                <a:lnTo>
                  <a:pt x="570" y="3110"/>
                </a:lnTo>
                <a:lnTo>
                  <a:pt x="576" y="3110"/>
                </a:lnTo>
                <a:lnTo>
                  <a:pt x="582" y="3108"/>
                </a:lnTo>
                <a:lnTo>
                  <a:pt x="588" y="3104"/>
                </a:lnTo>
                <a:lnTo>
                  <a:pt x="590" y="3100"/>
                </a:lnTo>
                <a:lnTo>
                  <a:pt x="592" y="3094"/>
                </a:lnTo>
                <a:lnTo>
                  <a:pt x="592" y="3088"/>
                </a:lnTo>
                <a:lnTo>
                  <a:pt x="594" y="3084"/>
                </a:lnTo>
                <a:lnTo>
                  <a:pt x="592" y="3078"/>
                </a:lnTo>
                <a:lnTo>
                  <a:pt x="590" y="3074"/>
                </a:lnTo>
                <a:lnTo>
                  <a:pt x="584" y="3070"/>
                </a:lnTo>
                <a:lnTo>
                  <a:pt x="580" y="3066"/>
                </a:lnTo>
                <a:lnTo>
                  <a:pt x="556" y="3052"/>
                </a:lnTo>
                <a:lnTo>
                  <a:pt x="534" y="3040"/>
                </a:lnTo>
                <a:lnTo>
                  <a:pt x="528" y="3036"/>
                </a:lnTo>
                <a:lnTo>
                  <a:pt x="520" y="3030"/>
                </a:lnTo>
                <a:lnTo>
                  <a:pt x="518" y="3026"/>
                </a:lnTo>
                <a:lnTo>
                  <a:pt x="512" y="3020"/>
                </a:lnTo>
                <a:lnTo>
                  <a:pt x="506" y="3016"/>
                </a:lnTo>
                <a:lnTo>
                  <a:pt x="492" y="3008"/>
                </a:lnTo>
                <a:lnTo>
                  <a:pt x="488" y="3004"/>
                </a:lnTo>
                <a:lnTo>
                  <a:pt x="474" y="2994"/>
                </a:lnTo>
                <a:lnTo>
                  <a:pt x="462" y="2980"/>
                </a:lnTo>
                <a:lnTo>
                  <a:pt x="454" y="2968"/>
                </a:lnTo>
                <a:lnTo>
                  <a:pt x="448" y="2952"/>
                </a:lnTo>
                <a:lnTo>
                  <a:pt x="436" y="2920"/>
                </a:lnTo>
                <a:lnTo>
                  <a:pt x="430" y="2904"/>
                </a:lnTo>
                <a:lnTo>
                  <a:pt x="424" y="2886"/>
                </a:lnTo>
                <a:lnTo>
                  <a:pt x="422" y="2868"/>
                </a:lnTo>
                <a:lnTo>
                  <a:pt x="422" y="2848"/>
                </a:lnTo>
                <a:lnTo>
                  <a:pt x="422" y="2846"/>
                </a:lnTo>
                <a:lnTo>
                  <a:pt x="424" y="2846"/>
                </a:lnTo>
                <a:lnTo>
                  <a:pt x="428" y="2846"/>
                </a:lnTo>
                <a:lnTo>
                  <a:pt x="432" y="2844"/>
                </a:lnTo>
                <a:lnTo>
                  <a:pt x="434" y="2842"/>
                </a:lnTo>
                <a:lnTo>
                  <a:pt x="434" y="2840"/>
                </a:lnTo>
                <a:lnTo>
                  <a:pt x="432" y="2834"/>
                </a:lnTo>
                <a:lnTo>
                  <a:pt x="428" y="2830"/>
                </a:lnTo>
                <a:lnTo>
                  <a:pt x="420" y="2826"/>
                </a:lnTo>
                <a:lnTo>
                  <a:pt x="418" y="2790"/>
                </a:lnTo>
                <a:lnTo>
                  <a:pt x="418" y="2754"/>
                </a:lnTo>
                <a:lnTo>
                  <a:pt x="422" y="2718"/>
                </a:lnTo>
                <a:lnTo>
                  <a:pt x="426" y="2682"/>
                </a:lnTo>
                <a:lnTo>
                  <a:pt x="436" y="2610"/>
                </a:lnTo>
                <a:lnTo>
                  <a:pt x="448" y="2540"/>
                </a:lnTo>
                <a:lnTo>
                  <a:pt x="468" y="2400"/>
                </a:lnTo>
                <a:lnTo>
                  <a:pt x="472" y="2364"/>
                </a:lnTo>
                <a:lnTo>
                  <a:pt x="476" y="2326"/>
                </a:lnTo>
                <a:lnTo>
                  <a:pt x="478" y="2252"/>
                </a:lnTo>
                <a:lnTo>
                  <a:pt x="480" y="2230"/>
                </a:lnTo>
                <a:lnTo>
                  <a:pt x="484" y="2208"/>
                </a:lnTo>
                <a:lnTo>
                  <a:pt x="486" y="2200"/>
                </a:lnTo>
                <a:lnTo>
                  <a:pt x="492" y="2190"/>
                </a:lnTo>
                <a:lnTo>
                  <a:pt x="502" y="2174"/>
                </a:lnTo>
                <a:lnTo>
                  <a:pt x="510" y="2154"/>
                </a:lnTo>
                <a:lnTo>
                  <a:pt x="514" y="2134"/>
                </a:lnTo>
                <a:lnTo>
                  <a:pt x="520" y="2122"/>
                </a:lnTo>
                <a:lnTo>
                  <a:pt x="524" y="2112"/>
                </a:lnTo>
                <a:lnTo>
                  <a:pt x="526" y="2098"/>
                </a:lnTo>
                <a:lnTo>
                  <a:pt x="526" y="2086"/>
                </a:lnTo>
                <a:lnTo>
                  <a:pt x="526" y="2060"/>
                </a:lnTo>
                <a:lnTo>
                  <a:pt x="526" y="2048"/>
                </a:lnTo>
                <a:lnTo>
                  <a:pt x="526" y="2036"/>
                </a:lnTo>
                <a:lnTo>
                  <a:pt x="530" y="2026"/>
                </a:lnTo>
                <a:lnTo>
                  <a:pt x="536" y="2016"/>
                </a:lnTo>
                <a:lnTo>
                  <a:pt x="566" y="2014"/>
                </a:lnTo>
                <a:lnTo>
                  <a:pt x="598" y="2012"/>
                </a:lnTo>
                <a:lnTo>
                  <a:pt x="612" y="2010"/>
                </a:lnTo>
                <a:lnTo>
                  <a:pt x="626" y="2006"/>
                </a:lnTo>
                <a:lnTo>
                  <a:pt x="638" y="2000"/>
                </a:lnTo>
                <a:lnTo>
                  <a:pt x="646" y="1992"/>
                </a:lnTo>
                <a:lnTo>
                  <a:pt x="650" y="1988"/>
                </a:lnTo>
                <a:lnTo>
                  <a:pt x="652" y="1984"/>
                </a:lnTo>
                <a:lnTo>
                  <a:pt x="652" y="1980"/>
                </a:lnTo>
                <a:lnTo>
                  <a:pt x="652" y="1970"/>
                </a:lnTo>
                <a:lnTo>
                  <a:pt x="652" y="1964"/>
                </a:lnTo>
                <a:lnTo>
                  <a:pt x="650" y="1914"/>
                </a:lnTo>
                <a:lnTo>
                  <a:pt x="652" y="1864"/>
                </a:lnTo>
                <a:lnTo>
                  <a:pt x="656" y="1764"/>
                </a:lnTo>
                <a:lnTo>
                  <a:pt x="662" y="1664"/>
                </a:lnTo>
                <a:lnTo>
                  <a:pt x="662" y="1614"/>
                </a:lnTo>
                <a:lnTo>
                  <a:pt x="660" y="1564"/>
                </a:lnTo>
                <a:lnTo>
                  <a:pt x="666" y="1560"/>
                </a:lnTo>
                <a:lnTo>
                  <a:pt x="672" y="1558"/>
                </a:lnTo>
                <a:lnTo>
                  <a:pt x="676" y="1556"/>
                </a:lnTo>
                <a:lnTo>
                  <a:pt x="680" y="1552"/>
                </a:lnTo>
                <a:lnTo>
                  <a:pt x="682" y="1548"/>
                </a:lnTo>
                <a:lnTo>
                  <a:pt x="684" y="1540"/>
                </a:lnTo>
                <a:lnTo>
                  <a:pt x="682" y="1532"/>
                </a:lnTo>
                <a:lnTo>
                  <a:pt x="680" y="1528"/>
                </a:lnTo>
                <a:lnTo>
                  <a:pt x="680" y="1524"/>
                </a:lnTo>
                <a:lnTo>
                  <a:pt x="680" y="1518"/>
                </a:lnTo>
                <a:lnTo>
                  <a:pt x="680" y="1514"/>
                </a:lnTo>
                <a:lnTo>
                  <a:pt x="678" y="1506"/>
                </a:lnTo>
                <a:lnTo>
                  <a:pt x="672" y="1424"/>
                </a:lnTo>
                <a:lnTo>
                  <a:pt x="668" y="1382"/>
                </a:lnTo>
                <a:lnTo>
                  <a:pt x="664" y="1342"/>
                </a:lnTo>
                <a:lnTo>
                  <a:pt x="660" y="1324"/>
                </a:lnTo>
                <a:lnTo>
                  <a:pt x="656" y="1308"/>
                </a:lnTo>
                <a:lnTo>
                  <a:pt x="652" y="1292"/>
                </a:lnTo>
                <a:lnTo>
                  <a:pt x="652" y="1278"/>
                </a:lnTo>
                <a:lnTo>
                  <a:pt x="654" y="1272"/>
                </a:lnTo>
                <a:lnTo>
                  <a:pt x="656" y="1266"/>
                </a:lnTo>
                <a:lnTo>
                  <a:pt x="660" y="1262"/>
                </a:lnTo>
                <a:lnTo>
                  <a:pt x="660" y="1256"/>
                </a:lnTo>
                <a:lnTo>
                  <a:pt x="658" y="1246"/>
                </a:lnTo>
                <a:lnTo>
                  <a:pt x="654" y="1238"/>
                </a:lnTo>
                <a:lnTo>
                  <a:pt x="646" y="1230"/>
                </a:lnTo>
                <a:lnTo>
                  <a:pt x="642" y="1220"/>
                </a:lnTo>
                <a:lnTo>
                  <a:pt x="634" y="1198"/>
                </a:lnTo>
                <a:lnTo>
                  <a:pt x="632" y="1186"/>
                </a:lnTo>
                <a:lnTo>
                  <a:pt x="630" y="1176"/>
                </a:lnTo>
                <a:lnTo>
                  <a:pt x="634" y="1166"/>
                </a:lnTo>
                <a:lnTo>
                  <a:pt x="640" y="1152"/>
                </a:lnTo>
                <a:lnTo>
                  <a:pt x="654" y="1128"/>
                </a:lnTo>
                <a:lnTo>
                  <a:pt x="678" y="1078"/>
                </a:lnTo>
                <a:lnTo>
                  <a:pt x="700" y="1030"/>
                </a:lnTo>
                <a:lnTo>
                  <a:pt x="714" y="1006"/>
                </a:lnTo>
                <a:lnTo>
                  <a:pt x="720" y="994"/>
                </a:lnTo>
                <a:lnTo>
                  <a:pt x="726" y="984"/>
                </a:lnTo>
                <a:lnTo>
                  <a:pt x="728" y="968"/>
                </a:lnTo>
                <a:lnTo>
                  <a:pt x="730" y="950"/>
                </a:lnTo>
                <a:lnTo>
                  <a:pt x="734" y="928"/>
                </a:lnTo>
                <a:lnTo>
                  <a:pt x="734" y="910"/>
                </a:lnTo>
                <a:lnTo>
                  <a:pt x="732" y="890"/>
                </a:lnTo>
                <a:lnTo>
                  <a:pt x="728" y="866"/>
                </a:lnTo>
                <a:lnTo>
                  <a:pt x="722" y="840"/>
                </a:lnTo>
                <a:lnTo>
                  <a:pt x="718" y="814"/>
                </a:lnTo>
                <a:lnTo>
                  <a:pt x="712" y="804"/>
                </a:lnTo>
                <a:lnTo>
                  <a:pt x="708" y="792"/>
                </a:lnTo>
                <a:lnTo>
                  <a:pt x="698" y="758"/>
                </a:lnTo>
                <a:lnTo>
                  <a:pt x="690" y="722"/>
                </a:lnTo>
                <a:lnTo>
                  <a:pt x="682" y="686"/>
                </a:lnTo>
                <a:lnTo>
                  <a:pt x="678" y="648"/>
                </a:lnTo>
                <a:lnTo>
                  <a:pt x="678" y="632"/>
                </a:lnTo>
                <a:lnTo>
                  <a:pt x="680" y="616"/>
                </a:lnTo>
                <a:lnTo>
                  <a:pt x="680" y="598"/>
                </a:lnTo>
                <a:lnTo>
                  <a:pt x="678" y="580"/>
                </a:lnTo>
                <a:lnTo>
                  <a:pt x="676" y="570"/>
                </a:lnTo>
                <a:lnTo>
                  <a:pt x="672" y="562"/>
                </a:lnTo>
                <a:lnTo>
                  <a:pt x="660" y="544"/>
                </a:lnTo>
                <a:lnTo>
                  <a:pt x="658" y="540"/>
                </a:lnTo>
                <a:lnTo>
                  <a:pt x="640" y="518"/>
                </a:lnTo>
                <a:lnTo>
                  <a:pt x="632" y="508"/>
                </a:lnTo>
                <a:lnTo>
                  <a:pt x="622" y="500"/>
                </a:lnTo>
                <a:lnTo>
                  <a:pt x="616" y="498"/>
                </a:lnTo>
                <a:lnTo>
                  <a:pt x="606" y="492"/>
                </a:lnTo>
                <a:lnTo>
                  <a:pt x="596" y="488"/>
                </a:lnTo>
                <a:lnTo>
                  <a:pt x="584" y="484"/>
                </a:lnTo>
                <a:lnTo>
                  <a:pt x="570" y="482"/>
                </a:lnTo>
                <a:lnTo>
                  <a:pt x="568" y="478"/>
                </a:lnTo>
                <a:lnTo>
                  <a:pt x="568" y="474"/>
                </a:lnTo>
                <a:lnTo>
                  <a:pt x="568" y="464"/>
                </a:lnTo>
                <a:lnTo>
                  <a:pt x="572" y="466"/>
                </a:lnTo>
                <a:lnTo>
                  <a:pt x="574" y="472"/>
                </a:lnTo>
                <a:lnTo>
                  <a:pt x="578" y="478"/>
                </a:lnTo>
                <a:lnTo>
                  <a:pt x="580" y="480"/>
                </a:lnTo>
                <a:lnTo>
                  <a:pt x="582" y="480"/>
                </a:lnTo>
                <a:lnTo>
                  <a:pt x="576" y="464"/>
                </a:lnTo>
                <a:lnTo>
                  <a:pt x="572" y="442"/>
                </a:lnTo>
                <a:lnTo>
                  <a:pt x="568" y="420"/>
                </a:lnTo>
                <a:lnTo>
                  <a:pt x="566" y="396"/>
                </a:lnTo>
                <a:lnTo>
                  <a:pt x="564" y="346"/>
                </a:lnTo>
                <a:lnTo>
                  <a:pt x="564" y="296"/>
                </a:lnTo>
                <a:lnTo>
                  <a:pt x="568" y="242"/>
                </a:lnTo>
                <a:lnTo>
                  <a:pt x="568" y="212"/>
                </a:lnTo>
                <a:lnTo>
                  <a:pt x="566" y="184"/>
                </a:lnTo>
                <a:lnTo>
                  <a:pt x="562" y="166"/>
                </a:lnTo>
                <a:lnTo>
                  <a:pt x="554" y="148"/>
                </a:lnTo>
                <a:lnTo>
                  <a:pt x="550" y="130"/>
                </a:lnTo>
                <a:lnTo>
                  <a:pt x="546" y="112"/>
                </a:lnTo>
                <a:lnTo>
                  <a:pt x="554" y="124"/>
                </a:lnTo>
                <a:lnTo>
                  <a:pt x="558" y="138"/>
                </a:lnTo>
                <a:lnTo>
                  <a:pt x="562" y="156"/>
                </a:lnTo>
                <a:lnTo>
                  <a:pt x="564" y="174"/>
                </a:lnTo>
                <a:lnTo>
                  <a:pt x="564" y="150"/>
                </a:lnTo>
                <a:lnTo>
                  <a:pt x="560" y="130"/>
                </a:lnTo>
                <a:lnTo>
                  <a:pt x="554" y="110"/>
                </a:lnTo>
                <a:lnTo>
                  <a:pt x="546" y="94"/>
                </a:lnTo>
                <a:lnTo>
                  <a:pt x="536" y="78"/>
                </a:lnTo>
                <a:lnTo>
                  <a:pt x="524" y="64"/>
                </a:lnTo>
                <a:lnTo>
                  <a:pt x="500" y="36"/>
                </a:lnTo>
                <a:lnTo>
                  <a:pt x="492" y="36"/>
                </a:lnTo>
                <a:lnTo>
                  <a:pt x="484" y="38"/>
                </a:lnTo>
                <a:lnTo>
                  <a:pt x="474" y="38"/>
                </a:lnTo>
                <a:lnTo>
                  <a:pt x="466" y="36"/>
                </a:lnTo>
                <a:lnTo>
                  <a:pt x="460" y="34"/>
                </a:lnTo>
                <a:lnTo>
                  <a:pt x="454" y="30"/>
                </a:lnTo>
                <a:lnTo>
                  <a:pt x="450" y="24"/>
                </a:lnTo>
                <a:lnTo>
                  <a:pt x="444" y="18"/>
                </a:lnTo>
                <a:lnTo>
                  <a:pt x="430" y="10"/>
                </a:lnTo>
                <a:lnTo>
                  <a:pt x="414" y="6"/>
                </a:lnTo>
                <a:lnTo>
                  <a:pt x="398" y="2"/>
                </a:lnTo>
                <a:lnTo>
                  <a:pt x="380" y="0"/>
                </a:lnTo>
                <a:lnTo>
                  <a:pt x="364" y="2"/>
                </a:lnTo>
                <a:lnTo>
                  <a:pt x="346" y="4"/>
                </a:lnTo>
                <a:lnTo>
                  <a:pt x="330" y="8"/>
                </a:lnTo>
                <a:lnTo>
                  <a:pt x="314" y="14"/>
                </a:lnTo>
                <a:close/>
              </a:path>
            </a:pathLst>
          </a:custGeom>
          <a:solidFill>
            <a:schemeClr val="bg1">
              <a:alpha val="4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8374" name="Freeform 33"/>
          <p:cNvSpPr>
            <a:spLocks/>
          </p:cNvSpPr>
          <p:nvPr/>
        </p:nvSpPr>
        <p:spPr bwMode="auto">
          <a:xfrm flipH="1">
            <a:off x="615950" y="1695450"/>
            <a:ext cx="111125" cy="406400"/>
          </a:xfrm>
          <a:custGeom>
            <a:avLst/>
            <a:gdLst>
              <a:gd name="T0" fmla="*/ 0 w 844"/>
              <a:gd name="T1" fmla="*/ 0 h 3116"/>
              <a:gd name="T2" fmla="*/ 0 w 844"/>
              <a:gd name="T3" fmla="*/ 0 h 3116"/>
              <a:gd name="T4" fmla="*/ 0 w 844"/>
              <a:gd name="T5" fmla="*/ 0 h 3116"/>
              <a:gd name="T6" fmla="*/ 0 w 844"/>
              <a:gd name="T7" fmla="*/ 0 h 3116"/>
              <a:gd name="T8" fmla="*/ 0 w 844"/>
              <a:gd name="T9" fmla="*/ 0 h 3116"/>
              <a:gd name="T10" fmla="*/ 0 w 844"/>
              <a:gd name="T11" fmla="*/ 0 h 3116"/>
              <a:gd name="T12" fmla="*/ 0 w 844"/>
              <a:gd name="T13" fmla="*/ 0 h 3116"/>
              <a:gd name="T14" fmla="*/ 0 w 844"/>
              <a:gd name="T15" fmla="*/ 0 h 3116"/>
              <a:gd name="T16" fmla="*/ 0 w 844"/>
              <a:gd name="T17" fmla="*/ 0 h 3116"/>
              <a:gd name="T18" fmla="*/ 0 w 844"/>
              <a:gd name="T19" fmla="*/ 0 h 3116"/>
              <a:gd name="T20" fmla="*/ 0 w 844"/>
              <a:gd name="T21" fmla="*/ 0 h 3116"/>
              <a:gd name="T22" fmla="*/ 0 w 844"/>
              <a:gd name="T23" fmla="*/ 0 h 3116"/>
              <a:gd name="T24" fmla="*/ 0 w 844"/>
              <a:gd name="T25" fmla="*/ 0 h 3116"/>
              <a:gd name="T26" fmla="*/ 0 w 844"/>
              <a:gd name="T27" fmla="*/ 0 h 3116"/>
              <a:gd name="T28" fmla="*/ 0 w 844"/>
              <a:gd name="T29" fmla="*/ 0 h 3116"/>
              <a:gd name="T30" fmla="*/ 0 w 844"/>
              <a:gd name="T31" fmla="*/ 0 h 3116"/>
              <a:gd name="T32" fmla="*/ 0 w 844"/>
              <a:gd name="T33" fmla="*/ 0 h 3116"/>
              <a:gd name="T34" fmla="*/ 0 w 844"/>
              <a:gd name="T35" fmla="*/ 0 h 3116"/>
              <a:gd name="T36" fmla="*/ 0 w 844"/>
              <a:gd name="T37" fmla="*/ 0 h 3116"/>
              <a:gd name="T38" fmla="*/ 0 w 844"/>
              <a:gd name="T39" fmla="*/ 0 h 3116"/>
              <a:gd name="T40" fmla="*/ 0 w 844"/>
              <a:gd name="T41" fmla="*/ 0 h 3116"/>
              <a:gd name="T42" fmla="*/ 0 w 844"/>
              <a:gd name="T43" fmla="*/ 0 h 3116"/>
              <a:gd name="T44" fmla="*/ 0 w 844"/>
              <a:gd name="T45" fmla="*/ 0 h 3116"/>
              <a:gd name="T46" fmla="*/ 0 w 844"/>
              <a:gd name="T47" fmla="*/ 0 h 3116"/>
              <a:gd name="T48" fmla="*/ 0 w 844"/>
              <a:gd name="T49" fmla="*/ 0 h 3116"/>
              <a:gd name="T50" fmla="*/ 0 w 844"/>
              <a:gd name="T51" fmla="*/ 0 h 3116"/>
              <a:gd name="T52" fmla="*/ 0 w 844"/>
              <a:gd name="T53" fmla="*/ 0 h 3116"/>
              <a:gd name="T54" fmla="*/ 0 w 844"/>
              <a:gd name="T55" fmla="*/ 0 h 3116"/>
              <a:gd name="T56" fmla="*/ 0 w 844"/>
              <a:gd name="T57" fmla="*/ 0 h 3116"/>
              <a:gd name="T58" fmla="*/ 0 w 844"/>
              <a:gd name="T59" fmla="*/ 0 h 3116"/>
              <a:gd name="T60" fmla="*/ 0 w 844"/>
              <a:gd name="T61" fmla="*/ 0 h 3116"/>
              <a:gd name="T62" fmla="*/ 0 w 844"/>
              <a:gd name="T63" fmla="*/ 0 h 3116"/>
              <a:gd name="T64" fmla="*/ 0 w 844"/>
              <a:gd name="T65" fmla="*/ 0 h 3116"/>
              <a:gd name="T66" fmla="*/ 0 w 844"/>
              <a:gd name="T67" fmla="*/ 0 h 3116"/>
              <a:gd name="T68" fmla="*/ 0 w 844"/>
              <a:gd name="T69" fmla="*/ 0 h 3116"/>
              <a:gd name="T70" fmla="*/ 0 w 844"/>
              <a:gd name="T71" fmla="*/ 0 h 3116"/>
              <a:gd name="T72" fmla="*/ 0 w 844"/>
              <a:gd name="T73" fmla="*/ 0 h 3116"/>
              <a:gd name="T74" fmla="*/ 0 w 844"/>
              <a:gd name="T75" fmla="*/ 0 h 3116"/>
              <a:gd name="T76" fmla="*/ 0 w 844"/>
              <a:gd name="T77" fmla="*/ 0 h 3116"/>
              <a:gd name="T78" fmla="*/ 0 w 844"/>
              <a:gd name="T79" fmla="*/ 0 h 3116"/>
              <a:gd name="T80" fmla="*/ 0 w 844"/>
              <a:gd name="T81" fmla="*/ 0 h 3116"/>
              <a:gd name="T82" fmla="*/ 0 w 844"/>
              <a:gd name="T83" fmla="*/ 0 h 3116"/>
              <a:gd name="T84" fmla="*/ 0 w 844"/>
              <a:gd name="T85" fmla="*/ 0 h 3116"/>
              <a:gd name="T86" fmla="*/ 0 w 844"/>
              <a:gd name="T87" fmla="*/ 0 h 3116"/>
              <a:gd name="T88" fmla="*/ 0 w 844"/>
              <a:gd name="T89" fmla="*/ 0 h 3116"/>
              <a:gd name="T90" fmla="*/ 0 w 844"/>
              <a:gd name="T91" fmla="*/ 0 h 3116"/>
              <a:gd name="T92" fmla="*/ 0 w 844"/>
              <a:gd name="T93" fmla="*/ 0 h 3116"/>
              <a:gd name="T94" fmla="*/ 0 w 844"/>
              <a:gd name="T95" fmla="*/ 0 h 3116"/>
              <a:gd name="T96" fmla="*/ 0 w 844"/>
              <a:gd name="T97" fmla="*/ 0 h 3116"/>
              <a:gd name="T98" fmla="*/ 0 w 844"/>
              <a:gd name="T99" fmla="*/ 0 h 3116"/>
              <a:gd name="T100" fmla="*/ 0 w 844"/>
              <a:gd name="T101" fmla="*/ 0 h 3116"/>
              <a:gd name="T102" fmla="*/ 0 w 844"/>
              <a:gd name="T103" fmla="*/ 0 h 3116"/>
              <a:gd name="T104" fmla="*/ 0 w 844"/>
              <a:gd name="T105" fmla="*/ 0 h 3116"/>
              <a:gd name="T106" fmla="*/ 0 w 844"/>
              <a:gd name="T107" fmla="*/ 0 h 3116"/>
              <a:gd name="T108" fmla="*/ 0 w 844"/>
              <a:gd name="T109" fmla="*/ 0 h 3116"/>
              <a:gd name="T110" fmla="*/ 0 w 844"/>
              <a:gd name="T111" fmla="*/ 0 h 3116"/>
              <a:gd name="T112" fmla="*/ 0 w 844"/>
              <a:gd name="T113" fmla="*/ 0 h 3116"/>
              <a:gd name="T114" fmla="*/ 0 w 844"/>
              <a:gd name="T115" fmla="*/ 0 h 3116"/>
              <a:gd name="T116" fmla="*/ 0 w 844"/>
              <a:gd name="T117" fmla="*/ 0 h 3116"/>
              <a:gd name="T118" fmla="*/ 0 w 844"/>
              <a:gd name="T119" fmla="*/ 0 h 31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4"/>
              <a:gd name="T181" fmla="*/ 0 h 3116"/>
              <a:gd name="T182" fmla="*/ 844 w 844"/>
              <a:gd name="T183" fmla="*/ 3116 h 31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4" h="3116">
                <a:moveTo>
                  <a:pt x="504" y="4"/>
                </a:moveTo>
                <a:lnTo>
                  <a:pt x="504" y="4"/>
                </a:lnTo>
                <a:lnTo>
                  <a:pt x="498" y="4"/>
                </a:lnTo>
                <a:lnTo>
                  <a:pt x="492" y="4"/>
                </a:lnTo>
                <a:lnTo>
                  <a:pt x="488" y="6"/>
                </a:lnTo>
                <a:lnTo>
                  <a:pt x="482" y="10"/>
                </a:lnTo>
                <a:lnTo>
                  <a:pt x="476" y="10"/>
                </a:lnTo>
                <a:lnTo>
                  <a:pt x="462" y="10"/>
                </a:lnTo>
                <a:lnTo>
                  <a:pt x="446" y="16"/>
                </a:lnTo>
                <a:lnTo>
                  <a:pt x="432" y="20"/>
                </a:lnTo>
                <a:lnTo>
                  <a:pt x="426" y="24"/>
                </a:lnTo>
                <a:lnTo>
                  <a:pt x="414" y="26"/>
                </a:lnTo>
                <a:lnTo>
                  <a:pt x="404" y="30"/>
                </a:lnTo>
                <a:lnTo>
                  <a:pt x="396" y="38"/>
                </a:lnTo>
                <a:lnTo>
                  <a:pt x="390" y="48"/>
                </a:lnTo>
                <a:lnTo>
                  <a:pt x="386" y="60"/>
                </a:lnTo>
                <a:lnTo>
                  <a:pt x="382" y="74"/>
                </a:lnTo>
                <a:lnTo>
                  <a:pt x="376" y="78"/>
                </a:lnTo>
                <a:lnTo>
                  <a:pt x="372" y="82"/>
                </a:lnTo>
                <a:lnTo>
                  <a:pt x="370" y="84"/>
                </a:lnTo>
                <a:lnTo>
                  <a:pt x="366" y="98"/>
                </a:lnTo>
                <a:lnTo>
                  <a:pt x="362" y="106"/>
                </a:lnTo>
                <a:lnTo>
                  <a:pt x="356" y="118"/>
                </a:lnTo>
                <a:lnTo>
                  <a:pt x="356" y="124"/>
                </a:lnTo>
                <a:lnTo>
                  <a:pt x="352" y="132"/>
                </a:lnTo>
                <a:lnTo>
                  <a:pt x="350" y="144"/>
                </a:lnTo>
                <a:lnTo>
                  <a:pt x="350" y="154"/>
                </a:lnTo>
                <a:lnTo>
                  <a:pt x="348" y="162"/>
                </a:lnTo>
                <a:lnTo>
                  <a:pt x="352" y="184"/>
                </a:lnTo>
                <a:lnTo>
                  <a:pt x="350" y="194"/>
                </a:lnTo>
                <a:lnTo>
                  <a:pt x="350" y="202"/>
                </a:lnTo>
                <a:lnTo>
                  <a:pt x="350" y="214"/>
                </a:lnTo>
                <a:lnTo>
                  <a:pt x="358" y="246"/>
                </a:lnTo>
                <a:lnTo>
                  <a:pt x="362" y="256"/>
                </a:lnTo>
                <a:lnTo>
                  <a:pt x="368" y="266"/>
                </a:lnTo>
                <a:lnTo>
                  <a:pt x="372" y="270"/>
                </a:lnTo>
                <a:lnTo>
                  <a:pt x="374" y="272"/>
                </a:lnTo>
                <a:lnTo>
                  <a:pt x="380" y="274"/>
                </a:lnTo>
                <a:lnTo>
                  <a:pt x="382" y="292"/>
                </a:lnTo>
                <a:lnTo>
                  <a:pt x="382" y="308"/>
                </a:lnTo>
                <a:lnTo>
                  <a:pt x="382" y="326"/>
                </a:lnTo>
                <a:lnTo>
                  <a:pt x="376" y="372"/>
                </a:lnTo>
                <a:lnTo>
                  <a:pt x="374" y="370"/>
                </a:lnTo>
                <a:lnTo>
                  <a:pt x="372" y="370"/>
                </a:lnTo>
                <a:lnTo>
                  <a:pt x="368" y="376"/>
                </a:lnTo>
                <a:lnTo>
                  <a:pt x="366" y="384"/>
                </a:lnTo>
                <a:lnTo>
                  <a:pt x="362" y="386"/>
                </a:lnTo>
                <a:lnTo>
                  <a:pt x="358" y="392"/>
                </a:lnTo>
                <a:lnTo>
                  <a:pt x="352" y="400"/>
                </a:lnTo>
                <a:lnTo>
                  <a:pt x="342" y="410"/>
                </a:lnTo>
                <a:lnTo>
                  <a:pt x="332" y="420"/>
                </a:lnTo>
                <a:lnTo>
                  <a:pt x="324" y="426"/>
                </a:lnTo>
                <a:lnTo>
                  <a:pt x="310" y="432"/>
                </a:lnTo>
                <a:lnTo>
                  <a:pt x="306" y="434"/>
                </a:lnTo>
                <a:lnTo>
                  <a:pt x="302" y="438"/>
                </a:lnTo>
                <a:lnTo>
                  <a:pt x="274" y="440"/>
                </a:lnTo>
                <a:lnTo>
                  <a:pt x="226" y="446"/>
                </a:lnTo>
                <a:lnTo>
                  <a:pt x="180" y="456"/>
                </a:lnTo>
                <a:lnTo>
                  <a:pt x="156" y="460"/>
                </a:lnTo>
                <a:lnTo>
                  <a:pt x="132" y="462"/>
                </a:lnTo>
                <a:lnTo>
                  <a:pt x="110" y="464"/>
                </a:lnTo>
                <a:lnTo>
                  <a:pt x="100" y="466"/>
                </a:lnTo>
                <a:lnTo>
                  <a:pt x="88" y="470"/>
                </a:lnTo>
                <a:lnTo>
                  <a:pt x="78" y="476"/>
                </a:lnTo>
                <a:lnTo>
                  <a:pt x="68" y="484"/>
                </a:lnTo>
                <a:lnTo>
                  <a:pt x="62" y="496"/>
                </a:lnTo>
                <a:lnTo>
                  <a:pt x="56" y="510"/>
                </a:lnTo>
                <a:lnTo>
                  <a:pt x="48" y="548"/>
                </a:lnTo>
                <a:lnTo>
                  <a:pt x="42" y="584"/>
                </a:lnTo>
                <a:lnTo>
                  <a:pt x="38" y="624"/>
                </a:lnTo>
                <a:lnTo>
                  <a:pt x="32" y="634"/>
                </a:lnTo>
                <a:lnTo>
                  <a:pt x="18" y="658"/>
                </a:lnTo>
                <a:lnTo>
                  <a:pt x="12" y="676"/>
                </a:lnTo>
                <a:lnTo>
                  <a:pt x="8" y="698"/>
                </a:lnTo>
                <a:lnTo>
                  <a:pt x="4" y="722"/>
                </a:lnTo>
                <a:lnTo>
                  <a:pt x="4" y="748"/>
                </a:lnTo>
                <a:lnTo>
                  <a:pt x="4" y="818"/>
                </a:lnTo>
                <a:lnTo>
                  <a:pt x="4" y="904"/>
                </a:lnTo>
                <a:lnTo>
                  <a:pt x="0" y="1016"/>
                </a:lnTo>
                <a:lnTo>
                  <a:pt x="6" y="1050"/>
                </a:lnTo>
                <a:lnTo>
                  <a:pt x="18" y="1106"/>
                </a:lnTo>
                <a:lnTo>
                  <a:pt x="30" y="1164"/>
                </a:lnTo>
                <a:lnTo>
                  <a:pt x="36" y="1202"/>
                </a:lnTo>
                <a:lnTo>
                  <a:pt x="38" y="1220"/>
                </a:lnTo>
                <a:lnTo>
                  <a:pt x="42" y="1238"/>
                </a:lnTo>
                <a:lnTo>
                  <a:pt x="46" y="1246"/>
                </a:lnTo>
                <a:lnTo>
                  <a:pt x="52" y="1254"/>
                </a:lnTo>
                <a:lnTo>
                  <a:pt x="60" y="1258"/>
                </a:lnTo>
                <a:lnTo>
                  <a:pt x="68" y="1262"/>
                </a:lnTo>
                <a:lnTo>
                  <a:pt x="86" y="1268"/>
                </a:lnTo>
                <a:lnTo>
                  <a:pt x="96" y="1272"/>
                </a:lnTo>
                <a:lnTo>
                  <a:pt x="102" y="1276"/>
                </a:lnTo>
                <a:lnTo>
                  <a:pt x="104" y="1280"/>
                </a:lnTo>
                <a:lnTo>
                  <a:pt x="110" y="1284"/>
                </a:lnTo>
                <a:lnTo>
                  <a:pt x="114" y="1286"/>
                </a:lnTo>
                <a:lnTo>
                  <a:pt x="48" y="1616"/>
                </a:lnTo>
                <a:lnTo>
                  <a:pt x="48" y="1626"/>
                </a:lnTo>
                <a:lnTo>
                  <a:pt x="50" y="1636"/>
                </a:lnTo>
                <a:lnTo>
                  <a:pt x="52" y="1644"/>
                </a:lnTo>
                <a:lnTo>
                  <a:pt x="56" y="1646"/>
                </a:lnTo>
                <a:lnTo>
                  <a:pt x="58" y="1646"/>
                </a:lnTo>
                <a:lnTo>
                  <a:pt x="68" y="1646"/>
                </a:lnTo>
                <a:lnTo>
                  <a:pt x="82" y="1648"/>
                </a:lnTo>
                <a:lnTo>
                  <a:pt x="98" y="1654"/>
                </a:lnTo>
                <a:lnTo>
                  <a:pt x="104" y="1658"/>
                </a:lnTo>
                <a:lnTo>
                  <a:pt x="110" y="1662"/>
                </a:lnTo>
                <a:lnTo>
                  <a:pt x="118" y="1666"/>
                </a:lnTo>
                <a:lnTo>
                  <a:pt x="126" y="1670"/>
                </a:lnTo>
                <a:lnTo>
                  <a:pt x="144" y="1672"/>
                </a:lnTo>
                <a:lnTo>
                  <a:pt x="158" y="1672"/>
                </a:lnTo>
                <a:lnTo>
                  <a:pt x="168" y="1672"/>
                </a:lnTo>
                <a:lnTo>
                  <a:pt x="196" y="1670"/>
                </a:lnTo>
                <a:lnTo>
                  <a:pt x="196" y="1798"/>
                </a:lnTo>
                <a:lnTo>
                  <a:pt x="198" y="1820"/>
                </a:lnTo>
                <a:lnTo>
                  <a:pt x="200" y="1844"/>
                </a:lnTo>
                <a:lnTo>
                  <a:pt x="204" y="1868"/>
                </a:lnTo>
                <a:lnTo>
                  <a:pt x="196" y="1936"/>
                </a:lnTo>
                <a:lnTo>
                  <a:pt x="190" y="1998"/>
                </a:lnTo>
                <a:lnTo>
                  <a:pt x="188" y="2060"/>
                </a:lnTo>
                <a:lnTo>
                  <a:pt x="188" y="2188"/>
                </a:lnTo>
                <a:lnTo>
                  <a:pt x="188" y="2284"/>
                </a:lnTo>
                <a:lnTo>
                  <a:pt x="182" y="2376"/>
                </a:lnTo>
                <a:lnTo>
                  <a:pt x="178" y="2442"/>
                </a:lnTo>
                <a:lnTo>
                  <a:pt x="180" y="2508"/>
                </a:lnTo>
                <a:lnTo>
                  <a:pt x="184" y="2674"/>
                </a:lnTo>
                <a:lnTo>
                  <a:pt x="186" y="2804"/>
                </a:lnTo>
                <a:lnTo>
                  <a:pt x="184" y="2832"/>
                </a:lnTo>
                <a:lnTo>
                  <a:pt x="180" y="2866"/>
                </a:lnTo>
                <a:lnTo>
                  <a:pt x="180" y="2880"/>
                </a:lnTo>
                <a:lnTo>
                  <a:pt x="180" y="2894"/>
                </a:lnTo>
                <a:lnTo>
                  <a:pt x="186" y="2906"/>
                </a:lnTo>
                <a:lnTo>
                  <a:pt x="188" y="2910"/>
                </a:lnTo>
                <a:lnTo>
                  <a:pt x="192" y="2912"/>
                </a:lnTo>
                <a:lnTo>
                  <a:pt x="208" y="2920"/>
                </a:lnTo>
                <a:lnTo>
                  <a:pt x="216" y="2928"/>
                </a:lnTo>
                <a:lnTo>
                  <a:pt x="224" y="2936"/>
                </a:lnTo>
                <a:lnTo>
                  <a:pt x="226" y="2942"/>
                </a:lnTo>
                <a:lnTo>
                  <a:pt x="230" y="2958"/>
                </a:lnTo>
                <a:lnTo>
                  <a:pt x="238" y="2984"/>
                </a:lnTo>
                <a:lnTo>
                  <a:pt x="240" y="2988"/>
                </a:lnTo>
                <a:lnTo>
                  <a:pt x="244" y="2990"/>
                </a:lnTo>
                <a:lnTo>
                  <a:pt x="248" y="2992"/>
                </a:lnTo>
                <a:lnTo>
                  <a:pt x="242" y="3012"/>
                </a:lnTo>
                <a:lnTo>
                  <a:pt x="238" y="3026"/>
                </a:lnTo>
                <a:lnTo>
                  <a:pt x="234" y="3038"/>
                </a:lnTo>
                <a:lnTo>
                  <a:pt x="230" y="3044"/>
                </a:lnTo>
                <a:lnTo>
                  <a:pt x="226" y="3054"/>
                </a:lnTo>
                <a:lnTo>
                  <a:pt x="222" y="3070"/>
                </a:lnTo>
                <a:lnTo>
                  <a:pt x="222" y="3076"/>
                </a:lnTo>
                <a:lnTo>
                  <a:pt x="224" y="3082"/>
                </a:lnTo>
                <a:lnTo>
                  <a:pt x="226" y="3088"/>
                </a:lnTo>
                <a:lnTo>
                  <a:pt x="224" y="3094"/>
                </a:lnTo>
                <a:lnTo>
                  <a:pt x="222" y="3098"/>
                </a:lnTo>
                <a:lnTo>
                  <a:pt x="220" y="3102"/>
                </a:lnTo>
                <a:lnTo>
                  <a:pt x="222" y="3108"/>
                </a:lnTo>
                <a:lnTo>
                  <a:pt x="224" y="3110"/>
                </a:lnTo>
                <a:lnTo>
                  <a:pt x="226" y="3112"/>
                </a:lnTo>
                <a:lnTo>
                  <a:pt x="288" y="3114"/>
                </a:lnTo>
                <a:lnTo>
                  <a:pt x="364" y="3116"/>
                </a:lnTo>
                <a:lnTo>
                  <a:pt x="426" y="3116"/>
                </a:lnTo>
                <a:lnTo>
                  <a:pt x="428" y="3116"/>
                </a:lnTo>
                <a:lnTo>
                  <a:pt x="428" y="3112"/>
                </a:lnTo>
                <a:lnTo>
                  <a:pt x="430" y="3104"/>
                </a:lnTo>
                <a:lnTo>
                  <a:pt x="430" y="3100"/>
                </a:lnTo>
                <a:lnTo>
                  <a:pt x="428" y="3098"/>
                </a:lnTo>
                <a:lnTo>
                  <a:pt x="438" y="3096"/>
                </a:lnTo>
                <a:lnTo>
                  <a:pt x="440" y="3080"/>
                </a:lnTo>
                <a:lnTo>
                  <a:pt x="456" y="3078"/>
                </a:lnTo>
                <a:lnTo>
                  <a:pt x="474" y="3082"/>
                </a:lnTo>
                <a:lnTo>
                  <a:pt x="500" y="3086"/>
                </a:lnTo>
                <a:lnTo>
                  <a:pt x="524" y="3094"/>
                </a:lnTo>
                <a:lnTo>
                  <a:pt x="546" y="3098"/>
                </a:lnTo>
                <a:lnTo>
                  <a:pt x="574" y="3100"/>
                </a:lnTo>
                <a:lnTo>
                  <a:pt x="608" y="3102"/>
                </a:lnTo>
                <a:lnTo>
                  <a:pt x="650" y="3100"/>
                </a:lnTo>
                <a:lnTo>
                  <a:pt x="688" y="3098"/>
                </a:lnTo>
                <a:lnTo>
                  <a:pt x="720" y="3094"/>
                </a:lnTo>
                <a:lnTo>
                  <a:pt x="738" y="3088"/>
                </a:lnTo>
                <a:lnTo>
                  <a:pt x="758" y="3080"/>
                </a:lnTo>
                <a:lnTo>
                  <a:pt x="760" y="3080"/>
                </a:lnTo>
                <a:lnTo>
                  <a:pt x="760" y="3076"/>
                </a:lnTo>
                <a:lnTo>
                  <a:pt x="758" y="3070"/>
                </a:lnTo>
                <a:lnTo>
                  <a:pt x="754" y="3068"/>
                </a:lnTo>
                <a:lnTo>
                  <a:pt x="752" y="3066"/>
                </a:lnTo>
                <a:lnTo>
                  <a:pt x="752" y="3060"/>
                </a:lnTo>
                <a:lnTo>
                  <a:pt x="750" y="3056"/>
                </a:lnTo>
                <a:lnTo>
                  <a:pt x="746" y="3050"/>
                </a:lnTo>
                <a:lnTo>
                  <a:pt x="740" y="3044"/>
                </a:lnTo>
                <a:lnTo>
                  <a:pt x="732" y="3040"/>
                </a:lnTo>
                <a:lnTo>
                  <a:pt x="720" y="3034"/>
                </a:lnTo>
                <a:lnTo>
                  <a:pt x="704" y="3032"/>
                </a:lnTo>
                <a:lnTo>
                  <a:pt x="654" y="3028"/>
                </a:lnTo>
                <a:lnTo>
                  <a:pt x="646" y="3024"/>
                </a:lnTo>
                <a:lnTo>
                  <a:pt x="636" y="3018"/>
                </a:lnTo>
                <a:lnTo>
                  <a:pt x="620" y="3018"/>
                </a:lnTo>
                <a:lnTo>
                  <a:pt x="616" y="3012"/>
                </a:lnTo>
                <a:lnTo>
                  <a:pt x="604" y="3004"/>
                </a:lnTo>
                <a:lnTo>
                  <a:pt x="584" y="2990"/>
                </a:lnTo>
                <a:lnTo>
                  <a:pt x="586" y="2986"/>
                </a:lnTo>
                <a:lnTo>
                  <a:pt x="584" y="2982"/>
                </a:lnTo>
                <a:lnTo>
                  <a:pt x="580" y="2980"/>
                </a:lnTo>
                <a:lnTo>
                  <a:pt x="578" y="2980"/>
                </a:lnTo>
                <a:lnTo>
                  <a:pt x="576" y="2976"/>
                </a:lnTo>
                <a:lnTo>
                  <a:pt x="572" y="2974"/>
                </a:lnTo>
                <a:lnTo>
                  <a:pt x="566" y="2962"/>
                </a:lnTo>
                <a:lnTo>
                  <a:pt x="564" y="2960"/>
                </a:lnTo>
                <a:lnTo>
                  <a:pt x="560" y="2958"/>
                </a:lnTo>
                <a:lnTo>
                  <a:pt x="556" y="2958"/>
                </a:lnTo>
                <a:lnTo>
                  <a:pt x="554" y="2948"/>
                </a:lnTo>
                <a:lnTo>
                  <a:pt x="550" y="2944"/>
                </a:lnTo>
                <a:lnTo>
                  <a:pt x="552" y="2922"/>
                </a:lnTo>
                <a:lnTo>
                  <a:pt x="544" y="2896"/>
                </a:lnTo>
                <a:lnTo>
                  <a:pt x="536" y="2880"/>
                </a:lnTo>
                <a:lnTo>
                  <a:pt x="528" y="2868"/>
                </a:lnTo>
                <a:lnTo>
                  <a:pt x="522" y="2862"/>
                </a:lnTo>
                <a:lnTo>
                  <a:pt x="514" y="2858"/>
                </a:lnTo>
                <a:lnTo>
                  <a:pt x="506" y="2858"/>
                </a:lnTo>
                <a:lnTo>
                  <a:pt x="506" y="2854"/>
                </a:lnTo>
                <a:lnTo>
                  <a:pt x="506" y="2852"/>
                </a:lnTo>
                <a:lnTo>
                  <a:pt x="510" y="2850"/>
                </a:lnTo>
                <a:lnTo>
                  <a:pt x="518" y="2844"/>
                </a:lnTo>
                <a:lnTo>
                  <a:pt x="530" y="2836"/>
                </a:lnTo>
                <a:lnTo>
                  <a:pt x="540" y="2824"/>
                </a:lnTo>
                <a:lnTo>
                  <a:pt x="548" y="2814"/>
                </a:lnTo>
                <a:lnTo>
                  <a:pt x="588" y="2660"/>
                </a:lnTo>
                <a:lnTo>
                  <a:pt x="620" y="2546"/>
                </a:lnTo>
                <a:lnTo>
                  <a:pt x="634" y="2498"/>
                </a:lnTo>
                <a:lnTo>
                  <a:pt x="646" y="2462"/>
                </a:lnTo>
                <a:lnTo>
                  <a:pt x="656" y="2430"/>
                </a:lnTo>
                <a:lnTo>
                  <a:pt x="666" y="2392"/>
                </a:lnTo>
                <a:lnTo>
                  <a:pt x="686" y="2308"/>
                </a:lnTo>
                <a:lnTo>
                  <a:pt x="700" y="2234"/>
                </a:lnTo>
                <a:lnTo>
                  <a:pt x="708" y="2192"/>
                </a:lnTo>
                <a:lnTo>
                  <a:pt x="740" y="1986"/>
                </a:lnTo>
                <a:lnTo>
                  <a:pt x="760" y="1846"/>
                </a:lnTo>
                <a:lnTo>
                  <a:pt x="770" y="1768"/>
                </a:lnTo>
                <a:lnTo>
                  <a:pt x="776" y="1732"/>
                </a:lnTo>
                <a:lnTo>
                  <a:pt x="784" y="1688"/>
                </a:lnTo>
                <a:lnTo>
                  <a:pt x="798" y="1628"/>
                </a:lnTo>
                <a:lnTo>
                  <a:pt x="808" y="1592"/>
                </a:lnTo>
                <a:lnTo>
                  <a:pt x="816" y="1564"/>
                </a:lnTo>
                <a:lnTo>
                  <a:pt x="824" y="1540"/>
                </a:lnTo>
                <a:lnTo>
                  <a:pt x="834" y="1504"/>
                </a:lnTo>
                <a:lnTo>
                  <a:pt x="838" y="1488"/>
                </a:lnTo>
                <a:lnTo>
                  <a:pt x="838" y="1474"/>
                </a:lnTo>
                <a:lnTo>
                  <a:pt x="836" y="1444"/>
                </a:lnTo>
                <a:lnTo>
                  <a:pt x="832" y="1422"/>
                </a:lnTo>
                <a:lnTo>
                  <a:pt x="830" y="1414"/>
                </a:lnTo>
                <a:lnTo>
                  <a:pt x="832" y="1408"/>
                </a:lnTo>
                <a:lnTo>
                  <a:pt x="836" y="1404"/>
                </a:lnTo>
                <a:lnTo>
                  <a:pt x="838" y="1398"/>
                </a:lnTo>
                <a:lnTo>
                  <a:pt x="840" y="1370"/>
                </a:lnTo>
                <a:lnTo>
                  <a:pt x="844" y="1336"/>
                </a:lnTo>
                <a:lnTo>
                  <a:pt x="842" y="1322"/>
                </a:lnTo>
                <a:lnTo>
                  <a:pt x="838" y="1304"/>
                </a:lnTo>
                <a:lnTo>
                  <a:pt x="832" y="1284"/>
                </a:lnTo>
                <a:lnTo>
                  <a:pt x="830" y="1266"/>
                </a:lnTo>
                <a:lnTo>
                  <a:pt x="830" y="1258"/>
                </a:lnTo>
                <a:lnTo>
                  <a:pt x="828" y="1250"/>
                </a:lnTo>
                <a:lnTo>
                  <a:pt x="822" y="1230"/>
                </a:lnTo>
                <a:lnTo>
                  <a:pt x="812" y="1208"/>
                </a:lnTo>
                <a:lnTo>
                  <a:pt x="814" y="1184"/>
                </a:lnTo>
                <a:lnTo>
                  <a:pt x="818" y="1150"/>
                </a:lnTo>
                <a:lnTo>
                  <a:pt x="820" y="1134"/>
                </a:lnTo>
                <a:lnTo>
                  <a:pt x="820" y="1126"/>
                </a:lnTo>
                <a:lnTo>
                  <a:pt x="822" y="1122"/>
                </a:lnTo>
                <a:lnTo>
                  <a:pt x="828" y="1118"/>
                </a:lnTo>
                <a:lnTo>
                  <a:pt x="832" y="1112"/>
                </a:lnTo>
                <a:lnTo>
                  <a:pt x="834" y="1100"/>
                </a:lnTo>
                <a:lnTo>
                  <a:pt x="834" y="1086"/>
                </a:lnTo>
                <a:lnTo>
                  <a:pt x="826" y="1018"/>
                </a:lnTo>
                <a:lnTo>
                  <a:pt x="822" y="980"/>
                </a:lnTo>
                <a:lnTo>
                  <a:pt x="818" y="956"/>
                </a:lnTo>
                <a:lnTo>
                  <a:pt x="816" y="934"/>
                </a:lnTo>
                <a:lnTo>
                  <a:pt x="814" y="904"/>
                </a:lnTo>
                <a:lnTo>
                  <a:pt x="814" y="856"/>
                </a:lnTo>
                <a:lnTo>
                  <a:pt x="818" y="814"/>
                </a:lnTo>
                <a:lnTo>
                  <a:pt x="820" y="784"/>
                </a:lnTo>
                <a:lnTo>
                  <a:pt x="820" y="768"/>
                </a:lnTo>
                <a:lnTo>
                  <a:pt x="820" y="756"/>
                </a:lnTo>
                <a:lnTo>
                  <a:pt x="816" y="730"/>
                </a:lnTo>
                <a:lnTo>
                  <a:pt x="812" y="698"/>
                </a:lnTo>
                <a:lnTo>
                  <a:pt x="808" y="670"/>
                </a:lnTo>
                <a:lnTo>
                  <a:pt x="806" y="658"/>
                </a:lnTo>
                <a:lnTo>
                  <a:pt x="802" y="646"/>
                </a:lnTo>
                <a:lnTo>
                  <a:pt x="796" y="632"/>
                </a:lnTo>
                <a:lnTo>
                  <a:pt x="788" y="622"/>
                </a:lnTo>
                <a:lnTo>
                  <a:pt x="782" y="614"/>
                </a:lnTo>
                <a:lnTo>
                  <a:pt x="772" y="606"/>
                </a:lnTo>
                <a:lnTo>
                  <a:pt x="754" y="592"/>
                </a:lnTo>
                <a:lnTo>
                  <a:pt x="722" y="570"/>
                </a:lnTo>
                <a:lnTo>
                  <a:pt x="666" y="534"/>
                </a:lnTo>
                <a:lnTo>
                  <a:pt x="648" y="522"/>
                </a:lnTo>
                <a:lnTo>
                  <a:pt x="628" y="512"/>
                </a:lnTo>
                <a:lnTo>
                  <a:pt x="604" y="502"/>
                </a:lnTo>
                <a:lnTo>
                  <a:pt x="584" y="472"/>
                </a:lnTo>
                <a:lnTo>
                  <a:pt x="582" y="458"/>
                </a:lnTo>
                <a:lnTo>
                  <a:pt x="582" y="448"/>
                </a:lnTo>
                <a:lnTo>
                  <a:pt x="582" y="436"/>
                </a:lnTo>
                <a:lnTo>
                  <a:pt x="580" y="430"/>
                </a:lnTo>
                <a:lnTo>
                  <a:pt x="576" y="428"/>
                </a:lnTo>
                <a:lnTo>
                  <a:pt x="572" y="426"/>
                </a:lnTo>
                <a:lnTo>
                  <a:pt x="576" y="416"/>
                </a:lnTo>
                <a:lnTo>
                  <a:pt x="586" y="416"/>
                </a:lnTo>
                <a:lnTo>
                  <a:pt x="594" y="414"/>
                </a:lnTo>
                <a:lnTo>
                  <a:pt x="598" y="410"/>
                </a:lnTo>
                <a:lnTo>
                  <a:pt x="602" y="408"/>
                </a:lnTo>
                <a:lnTo>
                  <a:pt x="616" y="380"/>
                </a:lnTo>
                <a:lnTo>
                  <a:pt x="630" y="346"/>
                </a:lnTo>
                <a:lnTo>
                  <a:pt x="636" y="330"/>
                </a:lnTo>
                <a:lnTo>
                  <a:pt x="640" y="310"/>
                </a:lnTo>
                <a:lnTo>
                  <a:pt x="646" y="290"/>
                </a:lnTo>
                <a:lnTo>
                  <a:pt x="650" y="274"/>
                </a:lnTo>
                <a:lnTo>
                  <a:pt x="652" y="268"/>
                </a:lnTo>
                <a:lnTo>
                  <a:pt x="654" y="262"/>
                </a:lnTo>
                <a:lnTo>
                  <a:pt x="654" y="250"/>
                </a:lnTo>
                <a:lnTo>
                  <a:pt x="650" y="240"/>
                </a:lnTo>
                <a:lnTo>
                  <a:pt x="652" y="228"/>
                </a:lnTo>
                <a:lnTo>
                  <a:pt x="654" y="226"/>
                </a:lnTo>
                <a:lnTo>
                  <a:pt x="660" y="224"/>
                </a:lnTo>
                <a:lnTo>
                  <a:pt x="664" y="222"/>
                </a:lnTo>
                <a:lnTo>
                  <a:pt x="656" y="222"/>
                </a:lnTo>
                <a:lnTo>
                  <a:pt x="664" y="202"/>
                </a:lnTo>
                <a:lnTo>
                  <a:pt x="666" y="198"/>
                </a:lnTo>
                <a:lnTo>
                  <a:pt x="666" y="194"/>
                </a:lnTo>
                <a:lnTo>
                  <a:pt x="664" y="190"/>
                </a:lnTo>
                <a:lnTo>
                  <a:pt x="664" y="178"/>
                </a:lnTo>
                <a:lnTo>
                  <a:pt x="664" y="166"/>
                </a:lnTo>
                <a:lnTo>
                  <a:pt x="662" y="154"/>
                </a:lnTo>
                <a:lnTo>
                  <a:pt x="654" y="130"/>
                </a:lnTo>
                <a:lnTo>
                  <a:pt x="650" y="116"/>
                </a:lnTo>
                <a:lnTo>
                  <a:pt x="658" y="112"/>
                </a:lnTo>
                <a:lnTo>
                  <a:pt x="662" y="108"/>
                </a:lnTo>
                <a:lnTo>
                  <a:pt x="664" y="106"/>
                </a:lnTo>
                <a:lnTo>
                  <a:pt x="664" y="102"/>
                </a:lnTo>
                <a:lnTo>
                  <a:pt x="664" y="88"/>
                </a:lnTo>
                <a:lnTo>
                  <a:pt x="664" y="86"/>
                </a:lnTo>
                <a:lnTo>
                  <a:pt x="662" y="74"/>
                </a:lnTo>
                <a:lnTo>
                  <a:pt x="658" y="68"/>
                </a:lnTo>
                <a:lnTo>
                  <a:pt x="656" y="64"/>
                </a:lnTo>
                <a:lnTo>
                  <a:pt x="654" y="62"/>
                </a:lnTo>
                <a:lnTo>
                  <a:pt x="628" y="36"/>
                </a:lnTo>
                <a:lnTo>
                  <a:pt x="620" y="30"/>
                </a:lnTo>
                <a:lnTo>
                  <a:pt x="614" y="26"/>
                </a:lnTo>
                <a:lnTo>
                  <a:pt x="604" y="22"/>
                </a:lnTo>
                <a:lnTo>
                  <a:pt x="596" y="20"/>
                </a:lnTo>
                <a:lnTo>
                  <a:pt x="590" y="16"/>
                </a:lnTo>
                <a:lnTo>
                  <a:pt x="584" y="16"/>
                </a:lnTo>
                <a:lnTo>
                  <a:pt x="574" y="14"/>
                </a:lnTo>
                <a:lnTo>
                  <a:pt x="560" y="10"/>
                </a:lnTo>
                <a:lnTo>
                  <a:pt x="540" y="6"/>
                </a:lnTo>
                <a:lnTo>
                  <a:pt x="532" y="2"/>
                </a:lnTo>
                <a:lnTo>
                  <a:pt x="516" y="0"/>
                </a:lnTo>
                <a:lnTo>
                  <a:pt x="512" y="2"/>
                </a:lnTo>
                <a:lnTo>
                  <a:pt x="508" y="2"/>
                </a:lnTo>
                <a:lnTo>
                  <a:pt x="504" y="4"/>
                </a:lnTo>
                <a:close/>
              </a:path>
            </a:pathLst>
          </a:custGeom>
          <a:solidFill>
            <a:schemeClr val="bg1">
              <a:alpha val="5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8375" name="Freeform 34"/>
          <p:cNvSpPr>
            <a:spLocks/>
          </p:cNvSpPr>
          <p:nvPr/>
        </p:nvSpPr>
        <p:spPr bwMode="auto">
          <a:xfrm>
            <a:off x="708025" y="1795463"/>
            <a:ext cx="114300" cy="419100"/>
          </a:xfrm>
          <a:custGeom>
            <a:avLst/>
            <a:gdLst>
              <a:gd name="T0" fmla="*/ 0 w 872"/>
              <a:gd name="T1" fmla="*/ 0 h 3210"/>
              <a:gd name="T2" fmla="*/ 0 w 872"/>
              <a:gd name="T3" fmla="*/ 0 h 3210"/>
              <a:gd name="T4" fmla="*/ 0 w 872"/>
              <a:gd name="T5" fmla="*/ 0 h 3210"/>
              <a:gd name="T6" fmla="*/ 0 w 872"/>
              <a:gd name="T7" fmla="*/ 0 h 3210"/>
              <a:gd name="T8" fmla="*/ 0 w 872"/>
              <a:gd name="T9" fmla="*/ 0 h 3210"/>
              <a:gd name="T10" fmla="*/ 0 w 872"/>
              <a:gd name="T11" fmla="*/ 0 h 3210"/>
              <a:gd name="T12" fmla="*/ 0 w 872"/>
              <a:gd name="T13" fmla="*/ 0 h 3210"/>
              <a:gd name="T14" fmla="*/ 0 w 872"/>
              <a:gd name="T15" fmla="*/ 0 h 3210"/>
              <a:gd name="T16" fmla="*/ 0 w 872"/>
              <a:gd name="T17" fmla="*/ 0 h 3210"/>
              <a:gd name="T18" fmla="*/ 0 w 872"/>
              <a:gd name="T19" fmla="*/ 0 h 3210"/>
              <a:gd name="T20" fmla="*/ 0 w 872"/>
              <a:gd name="T21" fmla="*/ 0 h 3210"/>
              <a:gd name="T22" fmla="*/ 0 w 872"/>
              <a:gd name="T23" fmla="*/ 0 h 3210"/>
              <a:gd name="T24" fmla="*/ 0 w 872"/>
              <a:gd name="T25" fmla="*/ 0 h 3210"/>
              <a:gd name="T26" fmla="*/ 0 w 872"/>
              <a:gd name="T27" fmla="*/ 0 h 3210"/>
              <a:gd name="T28" fmla="*/ 0 w 872"/>
              <a:gd name="T29" fmla="*/ 0 h 3210"/>
              <a:gd name="T30" fmla="*/ 0 w 872"/>
              <a:gd name="T31" fmla="*/ 0 h 3210"/>
              <a:gd name="T32" fmla="*/ 0 w 872"/>
              <a:gd name="T33" fmla="*/ 0 h 3210"/>
              <a:gd name="T34" fmla="*/ 0 w 872"/>
              <a:gd name="T35" fmla="*/ 0 h 3210"/>
              <a:gd name="T36" fmla="*/ 0 w 872"/>
              <a:gd name="T37" fmla="*/ 0 h 3210"/>
              <a:gd name="T38" fmla="*/ 0 w 872"/>
              <a:gd name="T39" fmla="*/ 0 h 3210"/>
              <a:gd name="T40" fmla="*/ 0 w 872"/>
              <a:gd name="T41" fmla="*/ 0 h 3210"/>
              <a:gd name="T42" fmla="*/ 0 w 872"/>
              <a:gd name="T43" fmla="*/ 0 h 3210"/>
              <a:gd name="T44" fmla="*/ 0 w 872"/>
              <a:gd name="T45" fmla="*/ 0 h 3210"/>
              <a:gd name="T46" fmla="*/ 0 w 872"/>
              <a:gd name="T47" fmla="*/ 0 h 3210"/>
              <a:gd name="T48" fmla="*/ 0 w 872"/>
              <a:gd name="T49" fmla="*/ 0 h 3210"/>
              <a:gd name="T50" fmla="*/ 0 w 872"/>
              <a:gd name="T51" fmla="*/ 0 h 3210"/>
              <a:gd name="T52" fmla="*/ 0 w 872"/>
              <a:gd name="T53" fmla="*/ 0 h 3210"/>
              <a:gd name="T54" fmla="*/ 0 w 872"/>
              <a:gd name="T55" fmla="*/ 0 h 3210"/>
              <a:gd name="T56" fmla="*/ 0 w 872"/>
              <a:gd name="T57" fmla="*/ 0 h 3210"/>
              <a:gd name="T58" fmla="*/ 0 w 872"/>
              <a:gd name="T59" fmla="*/ 0 h 3210"/>
              <a:gd name="T60" fmla="*/ 0 w 872"/>
              <a:gd name="T61" fmla="*/ 0 h 3210"/>
              <a:gd name="T62" fmla="*/ 0 w 872"/>
              <a:gd name="T63" fmla="*/ 0 h 3210"/>
              <a:gd name="T64" fmla="*/ 0 w 872"/>
              <a:gd name="T65" fmla="*/ 0 h 3210"/>
              <a:gd name="T66" fmla="*/ 0 w 872"/>
              <a:gd name="T67" fmla="*/ 0 h 3210"/>
              <a:gd name="T68" fmla="*/ 0 w 872"/>
              <a:gd name="T69" fmla="*/ 0 h 3210"/>
              <a:gd name="T70" fmla="*/ 0 w 872"/>
              <a:gd name="T71" fmla="*/ 0 h 3210"/>
              <a:gd name="T72" fmla="*/ 0 w 872"/>
              <a:gd name="T73" fmla="*/ 0 h 3210"/>
              <a:gd name="T74" fmla="*/ 0 w 872"/>
              <a:gd name="T75" fmla="*/ 0 h 3210"/>
              <a:gd name="T76" fmla="*/ 0 w 872"/>
              <a:gd name="T77" fmla="*/ 0 h 3210"/>
              <a:gd name="T78" fmla="*/ 0 w 872"/>
              <a:gd name="T79" fmla="*/ 0 h 3210"/>
              <a:gd name="T80" fmla="*/ 0 w 872"/>
              <a:gd name="T81" fmla="*/ 0 h 3210"/>
              <a:gd name="T82" fmla="*/ 0 w 872"/>
              <a:gd name="T83" fmla="*/ 0 h 3210"/>
              <a:gd name="T84" fmla="*/ 0 w 872"/>
              <a:gd name="T85" fmla="*/ 0 h 3210"/>
              <a:gd name="T86" fmla="*/ 0 w 872"/>
              <a:gd name="T87" fmla="*/ 0 h 3210"/>
              <a:gd name="T88" fmla="*/ 0 w 872"/>
              <a:gd name="T89" fmla="*/ 0 h 3210"/>
              <a:gd name="T90" fmla="*/ 0 w 872"/>
              <a:gd name="T91" fmla="*/ 0 h 3210"/>
              <a:gd name="T92" fmla="*/ 0 w 872"/>
              <a:gd name="T93" fmla="*/ 0 h 3210"/>
              <a:gd name="T94" fmla="*/ 0 w 872"/>
              <a:gd name="T95" fmla="*/ 0 h 3210"/>
              <a:gd name="T96" fmla="*/ 0 w 872"/>
              <a:gd name="T97" fmla="*/ 0 h 3210"/>
              <a:gd name="T98" fmla="*/ 0 w 872"/>
              <a:gd name="T99" fmla="*/ 0 h 3210"/>
              <a:gd name="T100" fmla="*/ 0 w 872"/>
              <a:gd name="T101" fmla="*/ 0 h 3210"/>
              <a:gd name="T102" fmla="*/ 0 w 872"/>
              <a:gd name="T103" fmla="*/ 0 h 3210"/>
              <a:gd name="T104" fmla="*/ 0 w 872"/>
              <a:gd name="T105" fmla="*/ 0 h 3210"/>
              <a:gd name="T106" fmla="*/ 0 w 872"/>
              <a:gd name="T107" fmla="*/ 0 h 3210"/>
              <a:gd name="T108" fmla="*/ 0 w 872"/>
              <a:gd name="T109" fmla="*/ 0 h 3210"/>
              <a:gd name="T110" fmla="*/ 0 w 872"/>
              <a:gd name="T111" fmla="*/ 0 h 3210"/>
              <a:gd name="T112" fmla="*/ 0 w 872"/>
              <a:gd name="T113" fmla="*/ 0 h 3210"/>
              <a:gd name="T114" fmla="*/ 0 w 872"/>
              <a:gd name="T115" fmla="*/ 0 h 3210"/>
              <a:gd name="T116" fmla="*/ 0 w 872"/>
              <a:gd name="T117" fmla="*/ 0 h 3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2"/>
              <a:gd name="T178" fmla="*/ 0 h 3210"/>
              <a:gd name="T179" fmla="*/ 872 w 872"/>
              <a:gd name="T180" fmla="*/ 3210 h 3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2" h="3210">
                <a:moveTo>
                  <a:pt x="386" y="0"/>
                </a:moveTo>
                <a:lnTo>
                  <a:pt x="386" y="0"/>
                </a:lnTo>
                <a:lnTo>
                  <a:pt x="370" y="0"/>
                </a:lnTo>
                <a:lnTo>
                  <a:pt x="360" y="0"/>
                </a:lnTo>
                <a:lnTo>
                  <a:pt x="348" y="0"/>
                </a:lnTo>
                <a:lnTo>
                  <a:pt x="334" y="6"/>
                </a:lnTo>
                <a:lnTo>
                  <a:pt x="318" y="16"/>
                </a:lnTo>
                <a:lnTo>
                  <a:pt x="296" y="34"/>
                </a:lnTo>
                <a:lnTo>
                  <a:pt x="274" y="58"/>
                </a:lnTo>
                <a:lnTo>
                  <a:pt x="254" y="84"/>
                </a:lnTo>
                <a:lnTo>
                  <a:pt x="238" y="108"/>
                </a:lnTo>
                <a:lnTo>
                  <a:pt x="232" y="126"/>
                </a:lnTo>
                <a:lnTo>
                  <a:pt x="228" y="136"/>
                </a:lnTo>
                <a:lnTo>
                  <a:pt x="228" y="142"/>
                </a:lnTo>
                <a:lnTo>
                  <a:pt x="228" y="146"/>
                </a:lnTo>
                <a:lnTo>
                  <a:pt x="226" y="152"/>
                </a:lnTo>
                <a:lnTo>
                  <a:pt x="224" y="162"/>
                </a:lnTo>
                <a:lnTo>
                  <a:pt x="220" y="186"/>
                </a:lnTo>
                <a:lnTo>
                  <a:pt x="220" y="192"/>
                </a:lnTo>
                <a:lnTo>
                  <a:pt x="220" y="196"/>
                </a:lnTo>
                <a:lnTo>
                  <a:pt x="222" y="200"/>
                </a:lnTo>
                <a:lnTo>
                  <a:pt x="222" y="206"/>
                </a:lnTo>
                <a:lnTo>
                  <a:pt x="220" y="208"/>
                </a:lnTo>
                <a:lnTo>
                  <a:pt x="218" y="216"/>
                </a:lnTo>
                <a:lnTo>
                  <a:pt x="218" y="228"/>
                </a:lnTo>
                <a:lnTo>
                  <a:pt x="222" y="244"/>
                </a:lnTo>
                <a:lnTo>
                  <a:pt x="232" y="274"/>
                </a:lnTo>
                <a:lnTo>
                  <a:pt x="236" y="288"/>
                </a:lnTo>
                <a:lnTo>
                  <a:pt x="238" y="294"/>
                </a:lnTo>
                <a:lnTo>
                  <a:pt x="244" y="300"/>
                </a:lnTo>
                <a:lnTo>
                  <a:pt x="248" y="304"/>
                </a:lnTo>
                <a:lnTo>
                  <a:pt x="254" y="306"/>
                </a:lnTo>
                <a:lnTo>
                  <a:pt x="262" y="308"/>
                </a:lnTo>
                <a:lnTo>
                  <a:pt x="264" y="306"/>
                </a:lnTo>
                <a:lnTo>
                  <a:pt x="266" y="326"/>
                </a:lnTo>
                <a:lnTo>
                  <a:pt x="268" y="340"/>
                </a:lnTo>
                <a:lnTo>
                  <a:pt x="268" y="360"/>
                </a:lnTo>
                <a:lnTo>
                  <a:pt x="266" y="370"/>
                </a:lnTo>
                <a:lnTo>
                  <a:pt x="260" y="372"/>
                </a:lnTo>
                <a:lnTo>
                  <a:pt x="254" y="374"/>
                </a:lnTo>
                <a:lnTo>
                  <a:pt x="248" y="384"/>
                </a:lnTo>
                <a:lnTo>
                  <a:pt x="228" y="406"/>
                </a:lnTo>
                <a:lnTo>
                  <a:pt x="218" y="416"/>
                </a:lnTo>
                <a:lnTo>
                  <a:pt x="212" y="420"/>
                </a:lnTo>
                <a:lnTo>
                  <a:pt x="210" y="422"/>
                </a:lnTo>
                <a:lnTo>
                  <a:pt x="208" y="424"/>
                </a:lnTo>
                <a:lnTo>
                  <a:pt x="210" y="426"/>
                </a:lnTo>
                <a:lnTo>
                  <a:pt x="186" y="436"/>
                </a:lnTo>
                <a:lnTo>
                  <a:pt x="178" y="434"/>
                </a:lnTo>
                <a:lnTo>
                  <a:pt x="172" y="434"/>
                </a:lnTo>
                <a:lnTo>
                  <a:pt x="166" y="434"/>
                </a:lnTo>
                <a:lnTo>
                  <a:pt x="134" y="436"/>
                </a:lnTo>
                <a:lnTo>
                  <a:pt x="96" y="436"/>
                </a:lnTo>
                <a:lnTo>
                  <a:pt x="80" y="440"/>
                </a:lnTo>
                <a:lnTo>
                  <a:pt x="70" y="442"/>
                </a:lnTo>
                <a:lnTo>
                  <a:pt x="60" y="446"/>
                </a:lnTo>
                <a:lnTo>
                  <a:pt x="48" y="454"/>
                </a:lnTo>
                <a:lnTo>
                  <a:pt x="38" y="462"/>
                </a:lnTo>
                <a:lnTo>
                  <a:pt x="28" y="474"/>
                </a:lnTo>
                <a:lnTo>
                  <a:pt x="20" y="488"/>
                </a:lnTo>
                <a:lnTo>
                  <a:pt x="8" y="514"/>
                </a:lnTo>
                <a:lnTo>
                  <a:pt x="4" y="530"/>
                </a:lnTo>
                <a:lnTo>
                  <a:pt x="2" y="538"/>
                </a:lnTo>
                <a:lnTo>
                  <a:pt x="2" y="544"/>
                </a:lnTo>
                <a:lnTo>
                  <a:pt x="2" y="560"/>
                </a:lnTo>
                <a:lnTo>
                  <a:pt x="2" y="576"/>
                </a:lnTo>
                <a:lnTo>
                  <a:pt x="2" y="584"/>
                </a:lnTo>
                <a:lnTo>
                  <a:pt x="2" y="596"/>
                </a:lnTo>
                <a:lnTo>
                  <a:pt x="0" y="616"/>
                </a:lnTo>
                <a:lnTo>
                  <a:pt x="0" y="636"/>
                </a:lnTo>
                <a:lnTo>
                  <a:pt x="0" y="650"/>
                </a:lnTo>
                <a:lnTo>
                  <a:pt x="2" y="660"/>
                </a:lnTo>
                <a:lnTo>
                  <a:pt x="8" y="676"/>
                </a:lnTo>
                <a:lnTo>
                  <a:pt x="12" y="684"/>
                </a:lnTo>
                <a:lnTo>
                  <a:pt x="12" y="716"/>
                </a:lnTo>
                <a:lnTo>
                  <a:pt x="12" y="742"/>
                </a:lnTo>
                <a:lnTo>
                  <a:pt x="14" y="764"/>
                </a:lnTo>
                <a:lnTo>
                  <a:pt x="18" y="782"/>
                </a:lnTo>
                <a:lnTo>
                  <a:pt x="20" y="790"/>
                </a:lnTo>
                <a:lnTo>
                  <a:pt x="24" y="796"/>
                </a:lnTo>
                <a:lnTo>
                  <a:pt x="34" y="804"/>
                </a:lnTo>
                <a:lnTo>
                  <a:pt x="42" y="808"/>
                </a:lnTo>
                <a:lnTo>
                  <a:pt x="46" y="808"/>
                </a:lnTo>
                <a:lnTo>
                  <a:pt x="48" y="820"/>
                </a:lnTo>
                <a:lnTo>
                  <a:pt x="54" y="838"/>
                </a:lnTo>
                <a:lnTo>
                  <a:pt x="62" y="860"/>
                </a:lnTo>
                <a:lnTo>
                  <a:pt x="66" y="874"/>
                </a:lnTo>
                <a:lnTo>
                  <a:pt x="68" y="884"/>
                </a:lnTo>
                <a:lnTo>
                  <a:pt x="70" y="894"/>
                </a:lnTo>
                <a:lnTo>
                  <a:pt x="76" y="906"/>
                </a:lnTo>
                <a:lnTo>
                  <a:pt x="86" y="922"/>
                </a:lnTo>
                <a:lnTo>
                  <a:pt x="88" y="936"/>
                </a:lnTo>
                <a:lnTo>
                  <a:pt x="90" y="960"/>
                </a:lnTo>
                <a:lnTo>
                  <a:pt x="90" y="986"/>
                </a:lnTo>
                <a:lnTo>
                  <a:pt x="92" y="1008"/>
                </a:lnTo>
                <a:lnTo>
                  <a:pt x="96" y="1034"/>
                </a:lnTo>
                <a:lnTo>
                  <a:pt x="96" y="1044"/>
                </a:lnTo>
                <a:lnTo>
                  <a:pt x="96" y="1134"/>
                </a:lnTo>
                <a:lnTo>
                  <a:pt x="92" y="1236"/>
                </a:lnTo>
                <a:lnTo>
                  <a:pt x="88" y="1310"/>
                </a:lnTo>
                <a:lnTo>
                  <a:pt x="88" y="1368"/>
                </a:lnTo>
                <a:lnTo>
                  <a:pt x="88" y="1508"/>
                </a:lnTo>
                <a:lnTo>
                  <a:pt x="88" y="1608"/>
                </a:lnTo>
                <a:lnTo>
                  <a:pt x="88" y="1616"/>
                </a:lnTo>
                <a:lnTo>
                  <a:pt x="90" y="1622"/>
                </a:lnTo>
                <a:lnTo>
                  <a:pt x="98" y="1632"/>
                </a:lnTo>
                <a:lnTo>
                  <a:pt x="104" y="1638"/>
                </a:lnTo>
                <a:lnTo>
                  <a:pt x="106" y="1640"/>
                </a:lnTo>
                <a:lnTo>
                  <a:pt x="104" y="1674"/>
                </a:lnTo>
                <a:lnTo>
                  <a:pt x="104" y="1704"/>
                </a:lnTo>
                <a:lnTo>
                  <a:pt x="108" y="1736"/>
                </a:lnTo>
                <a:lnTo>
                  <a:pt x="110" y="1772"/>
                </a:lnTo>
                <a:lnTo>
                  <a:pt x="110" y="1814"/>
                </a:lnTo>
                <a:lnTo>
                  <a:pt x="108" y="1860"/>
                </a:lnTo>
                <a:lnTo>
                  <a:pt x="108" y="1944"/>
                </a:lnTo>
                <a:lnTo>
                  <a:pt x="96" y="2006"/>
                </a:lnTo>
                <a:lnTo>
                  <a:pt x="88" y="2062"/>
                </a:lnTo>
                <a:lnTo>
                  <a:pt x="86" y="2088"/>
                </a:lnTo>
                <a:lnTo>
                  <a:pt x="86" y="2110"/>
                </a:lnTo>
                <a:lnTo>
                  <a:pt x="86" y="2182"/>
                </a:lnTo>
                <a:lnTo>
                  <a:pt x="86" y="2214"/>
                </a:lnTo>
                <a:lnTo>
                  <a:pt x="70" y="2262"/>
                </a:lnTo>
                <a:lnTo>
                  <a:pt x="58" y="2304"/>
                </a:lnTo>
                <a:lnTo>
                  <a:pt x="54" y="2322"/>
                </a:lnTo>
                <a:lnTo>
                  <a:pt x="52" y="2336"/>
                </a:lnTo>
                <a:lnTo>
                  <a:pt x="48" y="2380"/>
                </a:lnTo>
                <a:lnTo>
                  <a:pt x="40" y="2448"/>
                </a:lnTo>
                <a:lnTo>
                  <a:pt x="30" y="2524"/>
                </a:lnTo>
                <a:lnTo>
                  <a:pt x="28" y="2560"/>
                </a:lnTo>
                <a:lnTo>
                  <a:pt x="28" y="2592"/>
                </a:lnTo>
                <a:lnTo>
                  <a:pt x="32" y="2790"/>
                </a:lnTo>
                <a:lnTo>
                  <a:pt x="30" y="2814"/>
                </a:lnTo>
                <a:lnTo>
                  <a:pt x="24" y="2840"/>
                </a:lnTo>
                <a:lnTo>
                  <a:pt x="12" y="2892"/>
                </a:lnTo>
                <a:lnTo>
                  <a:pt x="6" y="2916"/>
                </a:lnTo>
                <a:lnTo>
                  <a:pt x="2" y="2936"/>
                </a:lnTo>
                <a:lnTo>
                  <a:pt x="2" y="2946"/>
                </a:lnTo>
                <a:lnTo>
                  <a:pt x="4" y="2954"/>
                </a:lnTo>
                <a:lnTo>
                  <a:pt x="6" y="2962"/>
                </a:lnTo>
                <a:lnTo>
                  <a:pt x="10" y="2968"/>
                </a:lnTo>
                <a:lnTo>
                  <a:pt x="18" y="2980"/>
                </a:lnTo>
                <a:lnTo>
                  <a:pt x="24" y="2990"/>
                </a:lnTo>
                <a:lnTo>
                  <a:pt x="30" y="3014"/>
                </a:lnTo>
                <a:lnTo>
                  <a:pt x="38" y="3062"/>
                </a:lnTo>
                <a:lnTo>
                  <a:pt x="44" y="3094"/>
                </a:lnTo>
                <a:lnTo>
                  <a:pt x="48" y="3102"/>
                </a:lnTo>
                <a:lnTo>
                  <a:pt x="44" y="3110"/>
                </a:lnTo>
                <a:lnTo>
                  <a:pt x="40" y="3120"/>
                </a:lnTo>
                <a:lnTo>
                  <a:pt x="40" y="3130"/>
                </a:lnTo>
                <a:lnTo>
                  <a:pt x="44" y="3154"/>
                </a:lnTo>
                <a:lnTo>
                  <a:pt x="46" y="3170"/>
                </a:lnTo>
                <a:lnTo>
                  <a:pt x="44" y="3172"/>
                </a:lnTo>
                <a:lnTo>
                  <a:pt x="44" y="3196"/>
                </a:lnTo>
                <a:lnTo>
                  <a:pt x="78" y="3204"/>
                </a:lnTo>
                <a:lnTo>
                  <a:pt x="114" y="3208"/>
                </a:lnTo>
                <a:lnTo>
                  <a:pt x="132" y="3208"/>
                </a:lnTo>
                <a:lnTo>
                  <a:pt x="152" y="3210"/>
                </a:lnTo>
                <a:lnTo>
                  <a:pt x="190" y="3208"/>
                </a:lnTo>
                <a:lnTo>
                  <a:pt x="214" y="3206"/>
                </a:lnTo>
                <a:lnTo>
                  <a:pt x="230" y="3202"/>
                </a:lnTo>
                <a:lnTo>
                  <a:pt x="244" y="3200"/>
                </a:lnTo>
                <a:lnTo>
                  <a:pt x="248" y="3198"/>
                </a:lnTo>
                <a:lnTo>
                  <a:pt x="250" y="3196"/>
                </a:lnTo>
                <a:lnTo>
                  <a:pt x="248" y="3184"/>
                </a:lnTo>
                <a:lnTo>
                  <a:pt x="244" y="3178"/>
                </a:lnTo>
                <a:lnTo>
                  <a:pt x="240" y="3176"/>
                </a:lnTo>
                <a:lnTo>
                  <a:pt x="242" y="3170"/>
                </a:lnTo>
                <a:lnTo>
                  <a:pt x="244" y="3160"/>
                </a:lnTo>
                <a:lnTo>
                  <a:pt x="244" y="3144"/>
                </a:lnTo>
                <a:lnTo>
                  <a:pt x="242" y="3138"/>
                </a:lnTo>
                <a:lnTo>
                  <a:pt x="240" y="3130"/>
                </a:lnTo>
                <a:lnTo>
                  <a:pt x="230" y="3120"/>
                </a:lnTo>
                <a:lnTo>
                  <a:pt x="224" y="3116"/>
                </a:lnTo>
                <a:lnTo>
                  <a:pt x="226" y="3114"/>
                </a:lnTo>
                <a:lnTo>
                  <a:pt x="222" y="3106"/>
                </a:lnTo>
                <a:lnTo>
                  <a:pt x="216" y="3096"/>
                </a:lnTo>
                <a:lnTo>
                  <a:pt x="214" y="3090"/>
                </a:lnTo>
                <a:lnTo>
                  <a:pt x="212" y="3086"/>
                </a:lnTo>
                <a:lnTo>
                  <a:pt x="214" y="3078"/>
                </a:lnTo>
                <a:lnTo>
                  <a:pt x="216" y="3078"/>
                </a:lnTo>
                <a:lnTo>
                  <a:pt x="218" y="3078"/>
                </a:lnTo>
                <a:lnTo>
                  <a:pt x="220" y="3076"/>
                </a:lnTo>
                <a:lnTo>
                  <a:pt x="244" y="3036"/>
                </a:lnTo>
                <a:lnTo>
                  <a:pt x="246" y="3032"/>
                </a:lnTo>
                <a:lnTo>
                  <a:pt x="248" y="3026"/>
                </a:lnTo>
                <a:lnTo>
                  <a:pt x="248" y="3020"/>
                </a:lnTo>
                <a:lnTo>
                  <a:pt x="248" y="3010"/>
                </a:lnTo>
                <a:lnTo>
                  <a:pt x="246" y="2984"/>
                </a:lnTo>
                <a:lnTo>
                  <a:pt x="242" y="2974"/>
                </a:lnTo>
                <a:lnTo>
                  <a:pt x="238" y="2962"/>
                </a:lnTo>
                <a:lnTo>
                  <a:pt x="228" y="2948"/>
                </a:lnTo>
                <a:lnTo>
                  <a:pt x="216" y="2936"/>
                </a:lnTo>
                <a:lnTo>
                  <a:pt x="204" y="2922"/>
                </a:lnTo>
                <a:lnTo>
                  <a:pt x="218" y="2890"/>
                </a:lnTo>
                <a:lnTo>
                  <a:pt x="228" y="2862"/>
                </a:lnTo>
                <a:lnTo>
                  <a:pt x="234" y="2840"/>
                </a:lnTo>
                <a:lnTo>
                  <a:pt x="242" y="2754"/>
                </a:lnTo>
                <a:lnTo>
                  <a:pt x="248" y="2678"/>
                </a:lnTo>
                <a:lnTo>
                  <a:pt x="260" y="2566"/>
                </a:lnTo>
                <a:lnTo>
                  <a:pt x="298" y="2456"/>
                </a:lnTo>
                <a:lnTo>
                  <a:pt x="316" y="2396"/>
                </a:lnTo>
                <a:lnTo>
                  <a:pt x="334" y="2332"/>
                </a:lnTo>
                <a:lnTo>
                  <a:pt x="350" y="2264"/>
                </a:lnTo>
                <a:lnTo>
                  <a:pt x="364" y="2230"/>
                </a:lnTo>
                <a:lnTo>
                  <a:pt x="384" y="2184"/>
                </a:lnTo>
                <a:lnTo>
                  <a:pt x="412" y="2108"/>
                </a:lnTo>
                <a:lnTo>
                  <a:pt x="416" y="2220"/>
                </a:lnTo>
                <a:lnTo>
                  <a:pt x="420" y="2286"/>
                </a:lnTo>
                <a:lnTo>
                  <a:pt x="424" y="2326"/>
                </a:lnTo>
                <a:lnTo>
                  <a:pt x="426" y="2340"/>
                </a:lnTo>
                <a:lnTo>
                  <a:pt x="430" y="2352"/>
                </a:lnTo>
                <a:lnTo>
                  <a:pt x="438" y="2366"/>
                </a:lnTo>
                <a:lnTo>
                  <a:pt x="446" y="2380"/>
                </a:lnTo>
                <a:lnTo>
                  <a:pt x="454" y="2392"/>
                </a:lnTo>
                <a:lnTo>
                  <a:pt x="450" y="2398"/>
                </a:lnTo>
                <a:lnTo>
                  <a:pt x="438" y="2412"/>
                </a:lnTo>
                <a:lnTo>
                  <a:pt x="432" y="2422"/>
                </a:lnTo>
                <a:lnTo>
                  <a:pt x="428" y="2434"/>
                </a:lnTo>
                <a:lnTo>
                  <a:pt x="424" y="2446"/>
                </a:lnTo>
                <a:lnTo>
                  <a:pt x="424" y="2462"/>
                </a:lnTo>
                <a:lnTo>
                  <a:pt x="424" y="2502"/>
                </a:lnTo>
                <a:lnTo>
                  <a:pt x="428" y="2554"/>
                </a:lnTo>
                <a:lnTo>
                  <a:pt x="430" y="2610"/>
                </a:lnTo>
                <a:lnTo>
                  <a:pt x="430" y="2640"/>
                </a:lnTo>
                <a:lnTo>
                  <a:pt x="428" y="2666"/>
                </a:lnTo>
                <a:lnTo>
                  <a:pt x="420" y="2764"/>
                </a:lnTo>
                <a:lnTo>
                  <a:pt x="418" y="2806"/>
                </a:lnTo>
                <a:lnTo>
                  <a:pt x="418" y="2838"/>
                </a:lnTo>
                <a:lnTo>
                  <a:pt x="422" y="2904"/>
                </a:lnTo>
                <a:lnTo>
                  <a:pt x="422" y="2942"/>
                </a:lnTo>
                <a:lnTo>
                  <a:pt x="420" y="2950"/>
                </a:lnTo>
                <a:lnTo>
                  <a:pt x="414" y="2966"/>
                </a:lnTo>
                <a:lnTo>
                  <a:pt x="410" y="2988"/>
                </a:lnTo>
                <a:lnTo>
                  <a:pt x="410" y="3002"/>
                </a:lnTo>
                <a:lnTo>
                  <a:pt x="410" y="3014"/>
                </a:lnTo>
                <a:lnTo>
                  <a:pt x="416" y="3090"/>
                </a:lnTo>
                <a:lnTo>
                  <a:pt x="418" y="3092"/>
                </a:lnTo>
                <a:lnTo>
                  <a:pt x="420" y="3092"/>
                </a:lnTo>
                <a:lnTo>
                  <a:pt x="422" y="3094"/>
                </a:lnTo>
                <a:lnTo>
                  <a:pt x="422" y="3110"/>
                </a:lnTo>
                <a:lnTo>
                  <a:pt x="424" y="3132"/>
                </a:lnTo>
                <a:lnTo>
                  <a:pt x="422" y="3134"/>
                </a:lnTo>
                <a:lnTo>
                  <a:pt x="418" y="3136"/>
                </a:lnTo>
                <a:lnTo>
                  <a:pt x="418" y="3138"/>
                </a:lnTo>
                <a:lnTo>
                  <a:pt x="418" y="3172"/>
                </a:lnTo>
                <a:lnTo>
                  <a:pt x="418" y="3174"/>
                </a:lnTo>
                <a:lnTo>
                  <a:pt x="424" y="3176"/>
                </a:lnTo>
                <a:lnTo>
                  <a:pt x="550" y="3178"/>
                </a:lnTo>
                <a:lnTo>
                  <a:pt x="596" y="3174"/>
                </a:lnTo>
                <a:lnTo>
                  <a:pt x="594" y="3164"/>
                </a:lnTo>
                <a:lnTo>
                  <a:pt x="614" y="3170"/>
                </a:lnTo>
                <a:lnTo>
                  <a:pt x="634" y="3174"/>
                </a:lnTo>
                <a:lnTo>
                  <a:pt x="654" y="3176"/>
                </a:lnTo>
                <a:lnTo>
                  <a:pt x="776" y="3176"/>
                </a:lnTo>
                <a:lnTo>
                  <a:pt x="804" y="3176"/>
                </a:lnTo>
                <a:lnTo>
                  <a:pt x="830" y="3172"/>
                </a:lnTo>
                <a:lnTo>
                  <a:pt x="862" y="3168"/>
                </a:lnTo>
                <a:lnTo>
                  <a:pt x="862" y="3166"/>
                </a:lnTo>
                <a:lnTo>
                  <a:pt x="864" y="3164"/>
                </a:lnTo>
                <a:lnTo>
                  <a:pt x="864" y="3162"/>
                </a:lnTo>
                <a:lnTo>
                  <a:pt x="860" y="3154"/>
                </a:lnTo>
                <a:lnTo>
                  <a:pt x="858" y="3152"/>
                </a:lnTo>
                <a:lnTo>
                  <a:pt x="856" y="3150"/>
                </a:lnTo>
                <a:lnTo>
                  <a:pt x="856" y="3146"/>
                </a:lnTo>
                <a:lnTo>
                  <a:pt x="856" y="3140"/>
                </a:lnTo>
                <a:lnTo>
                  <a:pt x="854" y="3136"/>
                </a:lnTo>
                <a:lnTo>
                  <a:pt x="852" y="3130"/>
                </a:lnTo>
                <a:lnTo>
                  <a:pt x="844" y="3122"/>
                </a:lnTo>
                <a:lnTo>
                  <a:pt x="834" y="3114"/>
                </a:lnTo>
                <a:lnTo>
                  <a:pt x="826" y="3110"/>
                </a:lnTo>
                <a:lnTo>
                  <a:pt x="816" y="3108"/>
                </a:lnTo>
                <a:lnTo>
                  <a:pt x="786" y="3106"/>
                </a:lnTo>
                <a:lnTo>
                  <a:pt x="768" y="3104"/>
                </a:lnTo>
                <a:lnTo>
                  <a:pt x="756" y="3100"/>
                </a:lnTo>
                <a:lnTo>
                  <a:pt x="750" y="3096"/>
                </a:lnTo>
                <a:lnTo>
                  <a:pt x="746" y="3092"/>
                </a:lnTo>
                <a:lnTo>
                  <a:pt x="734" y="3090"/>
                </a:lnTo>
                <a:lnTo>
                  <a:pt x="726" y="3086"/>
                </a:lnTo>
                <a:lnTo>
                  <a:pt x="720" y="3084"/>
                </a:lnTo>
                <a:lnTo>
                  <a:pt x="712" y="3076"/>
                </a:lnTo>
                <a:lnTo>
                  <a:pt x="714" y="3072"/>
                </a:lnTo>
                <a:lnTo>
                  <a:pt x="714" y="3068"/>
                </a:lnTo>
                <a:lnTo>
                  <a:pt x="712" y="3066"/>
                </a:lnTo>
                <a:lnTo>
                  <a:pt x="706" y="3062"/>
                </a:lnTo>
                <a:lnTo>
                  <a:pt x="702" y="3062"/>
                </a:lnTo>
                <a:lnTo>
                  <a:pt x="698" y="3058"/>
                </a:lnTo>
                <a:lnTo>
                  <a:pt x="698" y="3054"/>
                </a:lnTo>
                <a:lnTo>
                  <a:pt x="698" y="3048"/>
                </a:lnTo>
                <a:lnTo>
                  <a:pt x="696" y="3046"/>
                </a:lnTo>
                <a:lnTo>
                  <a:pt x="688" y="3042"/>
                </a:lnTo>
                <a:lnTo>
                  <a:pt x="682" y="3040"/>
                </a:lnTo>
                <a:lnTo>
                  <a:pt x="684" y="3038"/>
                </a:lnTo>
                <a:lnTo>
                  <a:pt x="684" y="3034"/>
                </a:lnTo>
                <a:lnTo>
                  <a:pt x="682" y="3028"/>
                </a:lnTo>
                <a:lnTo>
                  <a:pt x="672" y="3000"/>
                </a:lnTo>
                <a:lnTo>
                  <a:pt x="660" y="2970"/>
                </a:lnTo>
                <a:lnTo>
                  <a:pt x="658" y="2966"/>
                </a:lnTo>
                <a:lnTo>
                  <a:pt x="654" y="2964"/>
                </a:lnTo>
                <a:lnTo>
                  <a:pt x="642" y="2958"/>
                </a:lnTo>
                <a:lnTo>
                  <a:pt x="626" y="2956"/>
                </a:lnTo>
                <a:lnTo>
                  <a:pt x="630" y="2948"/>
                </a:lnTo>
                <a:lnTo>
                  <a:pt x="634" y="2948"/>
                </a:lnTo>
                <a:lnTo>
                  <a:pt x="644" y="2946"/>
                </a:lnTo>
                <a:lnTo>
                  <a:pt x="650" y="2944"/>
                </a:lnTo>
                <a:lnTo>
                  <a:pt x="658" y="2938"/>
                </a:lnTo>
                <a:lnTo>
                  <a:pt x="662" y="2930"/>
                </a:lnTo>
                <a:lnTo>
                  <a:pt x="668" y="2920"/>
                </a:lnTo>
                <a:lnTo>
                  <a:pt x="684" y="2878"/>
                </a:lnTo>
                <a:lnTo>
                  <a:pt x="690" y="2860"/>
                </a:lnTo>
                <a:lnTo>
                  <a:pt x="692" y="2850"/>
                </a:lnTo>
                <a:lnTo>
                  <a:pt x="696" y="2636"/>
                </a:lnTo>
                <a:lnTo>
                  <a:pt x="700" y="2566"/>
                </a:lnTo>
                <a:lnTo>
                  <a:pt x="702" y="2498"/>
                </a:lnTo>
                <a:lnTo>
                  <a:pt x="710" y="2404"/>
                </a:lnTo>
                <a:lnTo>
                  <a:pt x="716" y="2300"/>
                </a:lnTo>
                <a:lnTo>
                  <a:pt x="718" y="2258"/>
                </a:lnTo>
                <a:lnTo>
                  <a:pt x="718" y="2204"/>
                </a:lnTo>
                <a:lnTo>
                  <a:pt x="716" y="2136"/>
                </a:lnTo>
                <a:lnTo>
                  <a:pt x="720" y="2102"/>
                </a:lnTo>
                <a:lnTo>
                  <a:pt x="724" y="2070"/>
                </a:lnTo>
                <a:lnTo>
                  <a:pt x="726" y="2032"/>
                </a:lnTo>
                <a:lnTo>
                  <a:pt x="730" y="1868"/>
                </a:lnTo>
                <a:lnTo>
                  <a:pt x="730" y="1624"/>
                </a:lnTo>
                <a:lnTo>
                  <a:pt x="748" y="1618"/>
                </a:lnTo>
                <a:lnTo>
                  <a:pt x="764" y="1612"/>
                </a:lnTo>
                <a:lnTo>
                  <a:pt x="782" y="1604"/>
                </a:lnTo>
                <a:lnTo>
                  <a:pt x="800" y="1594"/>
                </a:lnTo>
                <a:lnTo>
                  <a:pt x="808" y="1584"/>
                </a:lnTo>
                <a:lnTo>
                  <a:pt x="812" y="1578"/>
                </a:lnTo>
                <a:lnTo>
                  <a:pt x="812" y="1576"/>
                </a:lnTo>
                <a:lnTo>
                  <a:pt x="802" y="1536"/>
                </a:lnTo>
                <a:lnTo>
                  <a:pt x="792" y="1500"/>
                </a:lnTo>
                <a:lnTo>
                  <a:pt x="786" y="1464"/>
                </a:lnTo>
                <a:lnTo>
                  <a:pt x="776" y="1420"/>
                </a:lnTo>
                <a:lnTo>
                  <a:pt x="760" y="1366"/>
                </a:lnTo>
                <a:lnTo>
                  <a:pt x="734" y="1284"/>
                </a:lnTo>
                <a:lnTo>
                  <a:pt x="732" y="1268"/>
                </a:lnTo>
                <a:lnTo>
                  <a:pt x="732" y="1252"/>
                </a:lnTo>
                <a:lnTo>
                  <a:pt x="734" y="1232"/>
                </a:lnTo>
                <a:lnTo>
                  <a:pt x="736" y="1228"/>
                </a:lnTo>
                <a:lnTo>
                  <a:pt x="738" y="1224"/>
                </a:lnTo>
                <a:lnTo>
                  <a:pt x="738" y="1220"/>
                </a:lnTo>
                <a:lnTo>
                  <a:pt x="706" y="1134"/>
                </a:lnTo>
                <a:lnTo>
                  <a:pt x="704" y="1114"/>
                </a:lnTo>
                <a:lnTo>
                  <a:pt x="700" y="1088"/>
                </a:lnTo>
                <a:lnTo>
                  <a:pt x="696" y="1062"/>
                </a:lnTo>
                <a:lnTo>
                  <a:pt x="706" y="1062"/>
                </a:lnTo>
                <a:lnTo>
                  <a:pt x="728" y="1064"/>
                </a:lnTo>
                <a:lnTo>
                  <a:pt x="750" y="1066"/>
                </a:lnTo>
                <a:lnTo>
                  <a:pt x="758" y="1066"/>
                </a:lnTo>
                <a:lnTo>
                  <a:pt x="762" y="1068"/>
                </a:lnTo>
                <a:lnTo>
                  <a:pt x="772" y="1072"/>
                </a:lnTo>
                <a:lnTo>
                  <a:pt x="778" y="1072"/>
                </a:lnTo>
                <a:lnTo>
                  <a:pt x="786" y="1072"/>
                </a:lnTo>
                <a:lnTo>
                  <a:pt x="794" y="1070"/>
                </a:lnTo>
                <a:lnTo>
                  <a:pt x="804" y="1066"/>
                </a:lnTo>
                <a:lnTo>
                  <a:pt x="818" y="1056"/>
                </a:lnTo>
                <a:lnTo>
                  <a:pt x="828" y="1048"/>
                </a:lnTo>
                <a:lnTo>
                  <a:pt x="834" y="1038"/>
                </a:lnTo>
                <a:lnTo>
                  <a:pt x="846" y="1008"/>
                </a:lnTo>
                <a:lnTo>
                  <a:pt x="854" y="988"/>
                </a:lnTo>
                <a:lnTo>
                  <a:pt x="858" y="972"/>
                </a:lnTo>
                <a:lnTo>
                  <a:pt x="864" y="948"/>
                </a:lnTo>
                <a:lnTo>
                  <a:pt x="868" y="932"/>
                </a:lnTo>
                <a:lnTo>
                  <a:pt x="872" y="924"/>
                </a:lnTo>
                <a:lnTo>
                  <a:pt x="872" y="920"/>
                </a:lnTo>
                <a:lnTo>
                  <a:pt x="870" y="914"/>
                </a:lnTo>
                <a:lnTo>
                  <a:pt x="860" y="892"/>
                </a:lnTo>
                <a:lnTo>
                  <a:pt x="852" y="868"/>
                </a:lnTo>
                <a:lnTo>
                  <a:pt x="844" y="854"/>
                </a:lnTo>
                <a:lnTo>
                  <a:pt x="832" y="830"/>
                </a:lnTo>
                <a:lnTo>
                  <a:pt x="812" y="792"/>
                </a:lnTo>
                <a:lnTo>
                  <a:pt x="802" y="770"/>
                </a:lnTo>
                <a:lnTo>
                  <a:pt x="798" y="758"/>
                </a:lnTo>
                <a:lnTo>
                  <a:pt x="796" y="750"/>
                </a:lnTo>
                <a:lnTo>
                  <a:pt x="796" y="742"/>
                </a:lnTo>
                <a:lnTo>
                  <a:pt x="794" y="738"/>
                </a:lnTo>
                <a:lnTo>
                  <a:pt x="790" y="734"/>
                </a:lnTo>
                <a:lnTo>
                  <a:pt x="788" y="730"/>
                </a:lnTo>
                <a:lnTo>
                  <a:pt x="780" y="726"/>
                </a:lnTo>
                <a:lnTo>
                  <a:pt x="776" y="716"/>
                </a:lnTo>
                <a:lnTo>
                  <a:pt x="772" y="704"/>
                </a:lnTo>
                <a:lnTo>
                  <a:pt x="772" y="696"/>
                </a:lnTo>
                <a:lnTo>
                  <a:pt x="774" y="692"/>
                </a:lnTo>
                <a:lnTo>
                  <a:pt x="774" y="688"/>
                </a:lnTo>
                <a:lnTo>
                  <a:pt x="774" y="686"/>
                </a:lnTo>
                <a:lnTo>
                  <a:pt x="770" y="678"/>
                </a:lnTo>
                <a:lnTo>
                  <a:pt x="770" y="670"/>
                </a:lnTo>
                <a:lnTo>
                  <a:pt x="770" y="660"/>
                </a:lnTo>
                <a:lnTo>
                  <a:pt x="768" y="654"/>
                </a:lnTo>
                <a:lnTo>
                  <a:pt x="766" y="646"/>
                </a:lnTo>
                <a:lnTo>
                  <a:pt x="758" y="628"/>
                </a:lnTo>
                <a:lnTo>
                  <a:pt x="754" y="620"/>
                </a:lnTo>
                <a:lnTo>
                  <a:pt x="752" y="614"/>
                </a:lnTo>
                <a:lnTo>
                  <a:pt x="744" y="604"/>
                </a:lnTo>
                <a:lnTo>
                  <a:pt x="742" y="594"/>
                </a:lnTo>
                <a:lnTo>
                  <a:pt x="742" y="586"/>
                </a:lnTo>
                <a:lnTo>
                  <a:pt x="742" y="580"/>
                </a:lnTo>
                <a:lnTo>
                  <a:pt x="736" y="570"/>
                </a:lnTo>
                <a:lnTo>
                  <a:pt x="722" y="550"/>
                </a:lnTo>
                <a:lnTo>
                  <a:pt x="716" y="542"/>
                </a:lnTo>
                <a:lnTo>
                  <a:pt x="710" y="540"/>
                </a:lnTo>
                <a:lnTo>
                  <a:pt x="696" y="538"/>
                </a:lnTo>
                <a:lnTo>
                  <a:pt x="672" y="530"/>
                </a:lnTo>
                <a:lnTo>
                  <a:pt x="624" y="514"/>
                </a:lnTo>
                <a:lnTo>
                  <a:pt x="560" y="496"/>
                </a:lnTo>
                <a:lnTo>
                  <a:pt x="524" y="488"/>
                </a:lnTo>
                <a:lnTo>
                  <a:pt x="516" y="480"/>
                </a:lnTo>
                <a:lnTo>
                  <a:pt x="500" y="464"/>
                </a:lnTo>
                <a:lnTo>
                  <a:pt x="488" y="446"/>
                </a:lnTo>
                <a:lnTo>
                  <a:pt x="484" y="438"/>
                </a:lnTo>
                <a:lnTo>
                  <a:pt x="478" y="432"/>
                </a:lnTo>
                <a:lnTo>
                  <a:pt x="472" y="426"/>
                </a:lnTo>
                <a:lnTo>
                  <a:pt x="470" y="422"/>
                </a:lnTo>
                <a:lnTo>
                  <a:pt x="470" y="412"/>
                </a:lnTo>
                <a:lnTo>
                  <a:pt x="476" y="394"/>
                </a:lnTo>
                <a:lnTo>
                  <a:pt x="480" y="388"/>
                </a:lnTo>
                <a:lnTo>
                  <a:pt x="488" y="380"/>
                </a:lnTo>
                <a:lnTo>
                  <a:pt x="494" y="372"/>
                </a:lnTo>
                <a:lnTo>
                  <a:pt x="498" y="362"/>
                </a:lnTo>
                <a:lnTo>
                  <a:pt x="512" y="324"/>
                </a:lnTo>
                <a:lnTo>
                  <a:pt x="516" y="324"/>
                </a:lnTo>
                <a:lnTo>
                  <a:pt x="520" y="318"/>
                </a:lnTo>
                <a:lnTo>
                  <a:pt x="524" y="308"/>
                </a:lnTo>
                <a:lnTo>
                  <a:pt x="534" y="284"/>
                </a:lnTo>
                <a:lnTo>
                  <a:pt x="544" y="262"/>
                </a:lnTo>
                <a:lnTo>
                  <a:pt x="550" y="248"/>
                </a:lnTo>
                <a:lnTo>
                  <a:pt x="550" y="244"/>
                </a:lnTo>
                <a:lnTo>
                  <a:pt x="550" y="238"/>
                </a:lnTo>
                <a:lnTo>
                  <a:pt x="546" y="232"/>
                </a:lnTo>
                <a:lnTo>
                  <a:pt x="544" y="230"/>
                </a:lnTo>
                <a:lnTo>
                  <a:pt x="540" y="230"/>
                </a:lnTo>
                <a:lnTo>
                  <a:pt x="540" y="224"/>
                </a:lnTo>
                <a:lnTo>
                  <a:pt x="544" y="218"/>
                </a:lnTo>
                <a:lnTo>
                  <a:pt x="548" y="208"/>
                </a:lnTo>
                <a:lnTo>
                  <a:pt x="552" y="198"/>
                </a:lnTo>
                <a:lnTo>
                  <a:pt x="552" y="190"/>
                </a:lnTo>
                <a:lnTo>
                  <a:pt x="556" y="182"/>
                </a:lnTo>
                <a:lnTo>
                  <a:pt x="558" y="176"/>
                </a:lnTo>
                <a:lnTo>
                  <a:pt x="558" y="166"/>
                </a:lnTo>
                <a:lnTo>
                  <a:pt x="556" y="152"/>
                </a:lnTo>
                <a:lnTo>
                  <a:pt x="556" y="118"/>
                </a:lnTo>
                <a:lnTo>
                  <a:pt x="554" y="112"/>
                </a:lnTo>
                <a:lnTo>
                  <a:pt x="556" y="94"/>
                </a:lnTo>
                <a:lnTo>
                  <a:pt x="554" y="80"/>
                </a:lnTo>
                <a:lnTo>
                  <a:pt x="550" y="72"/>
                </a:lnTo>
                <a:lnTo>
                  <a:pt x="548" y="66"/>
                </a:lnTo>
                <a:lnTo>
                  <a:pt x="540" y="56"/>
                </a:lnTo>
                <a:lnTo>
                  <a:pt x="534" y="50"/>
                </a:lnTo>
                <a:lnTo>
                  <a:pt x="528" y="46"/>
                </a:lnTo>
                <a:lnTo>
                  <a:pt x="520" y="38"/>
                </a:lnTo>
                <a:lnTo>
                  <a:pt x="518" y="34"/>
                </a:lnTo>
                <a:lnTo>
                  <a:pt x="506" y="22"/>
                </a:lnTo>
                <a:lnTo>
                  <a:pt x="502" y="20"/>
                </a:lnTo>
                <a:lnTo>
                  <a:pt x="496" y="18"/>
                </a:lnTo>
                <a:lnTo>
                  <a:pt x="488" y="18"/>
                </a:lnTo>
                <a:lnTo>
                  <a:pt x="476" y="18"/>
                </a:lnTo>
                <a:lnTo>
                  <a:pt x="472" y="14"/>
                </a:lnTo>
                <a:lnTo>
                  <a:pt x="466" y="12"/>
                </a:lnTo>
                <a:lnTo>
                  <a:pt x="458" y="10"/>
                </a:lnTo>
                <a:lnTo>
                  <a:pt x="438" y="12"/>
                </a:lnTo>
                <a:lnTo>
                  <a:pt x="434" y="8"/>
                </a:lnTo>
                <a:lnTo>
                  <a:pt x="430" y="8"/>
                </a:lnTo>
                <a:lnTo>
                  <a:pt x="426" y="6"/>
                </a:lnTo>
                <a:lnTo>
                  <a:pt x="418" y="8"/>
                </a:lnTo>
                <a:lnTo>
                  <a:pt x="408" y="4"/>
                </a:lnTo>
                <a:lnTo>
                  <a:pt x="398" y="0"/>
                </a:lnTo>
                <a:lnTo>
                  <a:pt x="388" y="0"/>
                </a:lnTo>
                <a:lnTo>
                  <a:pt x="3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8376" name="Freeform 35"/>
          <p:cNvSpPr>
            <a:spLocks noEditPoints="1"/>
          </p:cNvSpPr>
          <p:nvPr/>
        </p:nvSpPr>
        <p:spPr bwMode="auto">
          <a:xfrm flipH="1">
            <a:off x="522288" y="1801813"/>
            <a:ext cx="134937" cy="419100"/>
          </a:xfrm>
          <a:custGeom>
            <a:avLst/>
            <a:gdLst>
              <a:gd name="T0" fmla="*/ 0 w 1040"/>
              <a:gd name="T1" fmla="*/ 0 h 3210"/>
              <a:gd name="T2" fmla="*/ 0 w 1040"/>
              <a:gd name="T3" fmla="*/ 0 h 3210"/>
              <a:gd name="T4" fmla="*/ 0 w 1040"/>
              <a:gd name="T5" fmla="*/ 0 h 3210"/>
              <a:gd name="T6" fmla="*/ 0 w 1040"/>
              <a:gd name="T7" fmla="*/ 0 h 3210"/>
              <a:gd name="T8" fmla="*/ 0 w 1040"/>
              <a:gd name="T9" fmla="*/ 0 h 3210"/>
              <a:gd name="T10" fmla="*/ 0 w 1040"/>
              <a:gd name="T11" fmla="*/ 0 h 3210"/>
              <a:gd name="T12" fmla="*/ 0 w 1040"/>
              <a:gd name="T13" fmla="*/ 0 h 3210"/>
              <a:gd name="T14" fmla="*/ 0 w 1040"/>
              <a:gd name="T15" fmla="*/ 0 h 3210"/>
              <a:gd name="T16" fmla="*/ 0 w 1040"/>
              <a:gd name="T17" fmla="*/ 0 h 3210"/>
              <a:gd name="T18" fmla="*/ 0 w 1040"/>
              <a:gd name="T19" fmla="*/ 0 h 3210"/>
              <a:gd name="T20" fmla="*/ 0 w 1040"/>
              <a:gd name="T21" fmla="*/ 0 h 3210"/>
              <a:gd name="T22" fmla="*/ 0 w 1040"/>
              <a:gd name="T23" fmla="*/ 0 h 3210"/>
              <a:gd name="T24" fmla="*/ 0 w 1040"/>
              <a:gd name="T25" fmla="*/ 0 h 3210"/>
              <a:gd name="T26" fmla="*/ 0 w 1040"/>
              <a:gd name="T27" fmla="*/ 0 h 3210"/>
              <a:gd name="T28" fmla="*/ 0 w 1040"/>
              <a:gd name="T29" fmla="*/ 0 h 3210"/>
              <a:gd name="T30" fmla="*/ 0 w 1040"/>
              <a:gd name="T31" fmla="*/ 0 h 3210"/>
              <a:gd name="T32" fmla="*/ 0 w 1040"/>
              <a:gd name="T33" fmla="*/ 0 h 3210"/>
              <a:gd name="T34" fmla="*/ 0 w 1040"/>
              <a:gd name="T35" fmla="*/ 0 h 3210"/>
              <a:gd name="T36" fmla="*/ 0 w 1040"/>
              <a:gd name="T37" fmla="*/ 0 h 3210"/>
              <a:gd name="T38" fmla="*/ 0 w 1040"/>
              <a:gd name="T39" fmla="*/ 0 h 3210"/>
              <a:gd name="T40" fmla="*/ 0 w 1040"/>
              <a:gd name="T41" fmla="*/ 0 h 3210"/>
              <a:gd name="T42" fmla="*/ 0 w 1040"/>
              <a:gd name="T43" fmla="*/ 0 h 3210"/>
              <a:gd name="T44" fmla="*/ 0 w 1040"/>
              <a:gd name="T45" fmla="*/ 0 h 3210"/>
              <a:gd name="T46" fmla="*/ 0 w 1040"/>
              <a:gd name="T47" fmla="*/ 0 h 3210"/>
              <a:gd name="T48" fmla="*/ 0 w 1040"/>
              <a:gd name="T49" fmla="*/ 0 h 3210"/>
              <a:gd name="T50" fmla="*/ 0 w 1040"/>
              <a:gd name="T51" fmla="*/ 0 h 3210"/>
              <a:gd name="T52" fmla="*/ 0 w 1040"/>
              <a:gd name="T53" fmla="*/ 0 h 3210"/>
              <a:gd name="T54" fmla="*/ 0 w 1040"/>
              <a:gd name="T55" fmla="*/ 0 h 3210"/>
              <a:gd name="T56" fmla="*/ 0 w 1040"/>
              <a:gd name="T57" fmla="*/ 0 h 3210"/>
              <a:gd name="T58" fmla="*/ 0 w 1040"/>
              <a:gd name="T59" fmla="*/ 0 h 3210"/>
              <a:gd name="T60" fmla="*/ 0 w 1040"/>
              <a:gd name="T61" fmla="*/ 0 h 3210"/>
              <a:gd name="T62" fmla="*/ 0 w 1040"/>
              <a:gd name="T63" fmla="*/ 0 h 3210"/>
              <a:gd name="T64" fmla="*/ 0 w 1040"/>
              <a:gd name="T65" fmla="*/ 0 h 3210"/>
              <a:gd name="T66" fmla="*/ 0 w 1040"/>
              <a:gd name="T67" fmla="*/ 0 h 3210"/>
              <a:gd name="T68" fmla="*/ 0 w 1040"/>
              <a:gd name="T69" fmla="*/ 0 h 3210"/>
              <a:gd name="T70" fmla="*/ 0 w 1040"/>
              <a:gd name="T71" fmla="*/ 0 h 3210"/>
              <a:gd name="T72" fmla="*/ 0 w 1040"/>
              <a:gd name="T73" fmla="*/ 0 h 3210"/>
              <a:gd name="T74" fmla="*/ 0 w 1040"/>
              <a:gd name="T75" fmla="*/ 0 h 3210"/>
              <a:gd name="T76" fmla="*/ 0 w 1040"/>
              <a:gd name="T77" fmla="*/ 0 h 3210"/>
              <a:gd name="T78" fmla="*/ 0 w 1040"/>
              <a:gd name="T79" fmla="*/ 0 h 3210"/>
              <a:gd name="T80" fmla="*/ 0 w 1040"/>
              <a:gd name="T81" fmla="*/ 0 h 3210"/>
              <a:gd name="T82" fmla="*/ 0 w 1040"/>
              <a:gd name="T83" fmla="*/ 0 h 3210"/>
              <a:gd name="T84" fmla="*/ 0 w 1040"/>
              <a:gd name="T85" fmla="*/ 0 h 3210"/>
              <a:gd name="T86" fmla="*/ 0 w 1040"/>
              <a:gd name="T87" fmla="*/ 0 h 3210"/>
              <a:gd name="T88" fmla="*/ 0 w 1040"/>
              <a:gd name="T89" fmla="*/ 0 h 3210"/>
              <a:gd name="T90" fmla="*/ 0 w 1040"/>
              <a:gd name="T91" fmla="*/ 0 h 3210"/>
              <a:gd name="T92" fmla="*/ 0 w 1040"/>
              <a:gd name="T93" fmla="*/ 0 h 3210"/>
              <a:gd name="T94" fmla="*/ 0 w 1040"/>
              <a:gd name="T95" fmla="*/ 0 h 3210"/>
              <a:gd name="T96" fmla="*/ 0 w 1040"/>
              <a:gd name="T97" fmla="*/ 0 h 3210"/>
              <a:gd name="T98" fmla="*/ 0 w 1040"/>
              <a:gd name="T99" fmla="*/ 0 h 3210"/>
              <a:gd name="T100" fmla="*/ 0 w 1040"/>
              <a:gd name="T101" fmla="*/ 0 h 3210"/>
              <a:gd name="T102" fmla="*/ 0 w 1040"/>
              <a:gd name="T103" fmla="*/ 0 h 3210"/>
              <a:gd name="T104" fmla="*/ 0 w 1040"/>
              <a:gd name="T105" fmla="*/ 0 h 3210"/>
              <a:gd name="T106" fmla="*/ 0 w 1040"/>
              <a:gd name="T107" fmla="*/ 0 h 3210"/>
              <a:gd name="T108" fmla="*/ 0 w 1040"/>
              <a:gd name="T109" fmla="*/ 0 h 3210"/>
              <a:gd name="T110" fmla="*/ 0 w 1040"/>
              <a:gd name="T111" fmla="*/ 0 h 3210"/>
              <a:gd name="T112" fmla="*/ 0 w 1040"/>
              <a:gd name="T113" fmla="*/ 0 h 3210"/>
              <a:gd name="T114" fmla="*/ 0 w 1040"/>
              <a:gd name="T115" fmla="*/ 0 h 3210"/>
              <a:gd name="T116" fmla="*/ 0 w 1040"/>
              <a:gd name="T117" fmla="*/ 0 h 3210"/>
              <a:gd name="T118" fmla="*/ 0 w 1040"/>
              <a:gd name="T119" fmla="*/ 0 h 3210"/>
              <a:gd name="T120" fmla="*/ 0 w 1040"/>
              <a:gd name="T121" fmla="*/ 0 h 3210"/>
              <a:gd name="T122" fmla="*/ 0 w 1040"/>
              <a:gd name="T123" fmla="*/ 0 h 3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3210"/>
              <a:gd name="T188" fmla="*/ 1040 w 1040"/>
              <a:gd name="T189" fmla="*/ 3210 h 3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3210">
                <a:moveTo>
                  <a:pt x="608" y="406"/>
                </a:moveTo>
                <a:lnTo>
                  <a:pt x="608" y="406"/>
                </a:lnTo>
                <a:lnTo>
                  <a:pt x="606" y="418"/>
                </a:lnTo>
                <a:lnTo>
                  <a:pt x="608" y="406"/>
                </a:lnTo>
                <a:close/>
                <a:moveTo>
                  <a:pt x="500" y="0"/>
                </a:moveTo>
                <a:lnTo>
                  <a:pt x="500" y="0"/>
                </a:lnTo>
                <a:lnTo>
                  <a:pt x="472" y="6"/>
                </a:lnTo>
                <a:lnTo>
                  <a:pt x="450" y="12"/>
                </a:lnTo>
                <a:lnTo>
                  <a:pt x="432" y="22"/>
                </a:lnTo>
                <a:lnTo>
                  <a:pt x="418" y="32"/>
                </a:lnTo>
                <a:lnTo>
                  <a:pt x="408" y="42"/>
                </a:lnTo>
                <a:lnTo>
                  <a:pt x="402" y="50"/>
                </a:lnTo>
                <a:lnTo>
                  <a:pt x="396" y="58"/>
                </a:lnTo>
                <a:lnTo>
                  <a:pt x="382" y="64"/>
                </a:lnTo>
                <a:lnTo>
                  <a:pt x="372" y="72"/>
                </a:lnTo>
                <a:lnTo>
                  <a:pt x="364" y="82"/>
                </a:lnTo>
                <a:lnTo>
                  <a:pt x="360" y="90"/>
                </a:lnTo>
                <a:lnTo>
                  <a:pt x="354" y="106"/>
                </a:lnTo>
                <a:lnTo>
                  <a:pt x="352" y="114"/>
                </a:lnTo>
                <a:lnTo>
                  <a:pt x="344" y="134"/>
                </a:lnTo>
                <a:lnTo>
                  <a:pt x="340" y="148"/>
                </a:lnTo>
                <a:lnTo>
                  <a:pt x="336" y="172"/>
                </a:lnTo>
                <a:lnTo>
                  <a:pt x="330" y="210"/>
                </a:lnTo>
                <a:lnTo>
                  <a:pt x="328" y="224"/>
                </a:lnTo>
                <a:lnTo>
                  <a:pt x="332" y="240"/>
                </a:lnTo>
                <a:lnTo>
                  <a:pt x="336" y="256"/>
                </a:lnTo>
                <a:lnTo>
                  <a:pt x="342" y="268"/>
                </a:lnTo>
                <a:lnTo>
                  <a:pt x="360" y="292"/>
                </a:lnTo>
                <a:lnTo>
                  <a:pt x="370" y="314"/>
                </a:lnTo>
                <a:lnTo>
                  <a:pt x="374" y="320"/>
                </a:lnTo>
                <a:lnTo>
                  <a:pt x="378" y="322"/>
                </a:lnTo>
                <a:lnTo>
                  <a:pt x="380" y="336"/>
                </a:lnTo>
                <a:lnTo>
                  <a:pt x="386" y="348"/>
                </a:lnTo>
                <a:lnTo>
                  <a:pt x="392" y="358"/>
                </a:lnTo>
                <a:lnTo>
                  <a:pt x="400" y="364"/>
                </a:lnTo>
                <a:lnTo>
                  <a:pt x="400" y="372"/>
                </a:lnTo>
                <a:lnTo>
                  <a:pt x="400" y="370"/>
                </a:lnTo>
                <a:lnTo>
                  <a:pt x="398" y="370"/>
                </a:lnTo>
                <a:lnTo>
                  <a:pt x="396" y="370"/>
                </a:lnTo>
                <a:lnTo>
                  <a:pt x="394" y="380"/>
                </a:lnTo>
                <a:lnTo>
                  <a:pt x="388" y="382"/>
                </a:lnTo>
                <a:lnTo>
                  <a:pt x="382" y="386"/>
                </a:lnTo>
                <a:lnTo>
                  <a:pt x="368" y="408"/>
                </a:lnTo>
                <a:lnTo>
                  <a:pt x="354" y="424"/>
                </a:lnTo>
                <a:lnTo>
                  <a:pt x="342" y="436"/>
                </a:lnTo>
                <a:lnTo>
                  <a:pt x="336" y="442"/>
                </a:lnTo>
                <a:lnTo>
                  <a:pt x="332" y="448"/>
                </a:lnTo>
                <a:lnTo>
                  <a:pt x="330" y="450"/>
                </a:lnTo>
                <a:lnTo>
                  <a:pt x="318" y="450"/>
                </a:lnTo>
                <a:lnTo>
                  <a:pt x="304" y="452"/>
                </a:lnTo>
                <a:lnTo>
                  <a:pt x="288" y="458"/>
                </a:lnTo>
                <a:lnTo>
                  <a:pt x="242" y="474"/>
                </a:lnTo>
                <a:lnTo>
                  <a:pt x="216" y="484"/>
                </a:lnTo>
                <a:lnTo>
                  <a:pt x="194" y="490"/>
                </a:lnTo>
                <a:lnTo>
                  <a:pt x="140" y="498"/>
                </a:lnTo>
                <a:lnTo>
                  <a:pt x="116" y="504"/>
                </a:lnTo>
                <a:lnTo>
                  <a:pt x="102" y="508"/>
                </a:lnTo>
                <a:lnTo>
                  <a:pt x="100" y="512"/>
                </a:lnTo>
                <a:lnTo>
                  <a:pt x="94" y="518"/>
                </a:lnTo>
                <a:lnTo>
                  <a:pt x="86" y="538"/>
                </a:lnTo>
                <a:lnTo>
                  <a:pt x="76" y="556"/>
                </a:lnTo>
                <a:lnTo>
                  <a:pt x="72" y="570"/>
                </a:lnTo>
                <a:lnTo>
                  <a:pt x="60" y="604"/>
                </a:lnTo>
                <a:lnTo>
                  <a:pt x="52" y="628"/>
                </a:lnTo>
                <a:lnTo>
                  <a:pt x="48" y="638"/>
                </a:lnTo>
                <a:lnTo>
                  <a:pt x="48" y="648"/>
                </a:lnTo>
                <a:lnTo>
                  <a:pt x="40" y="714"/>
                </a:lnTo>
                <a:lnTo>
                  <a:pt x="32" y="762"/>
                </a:lnTo>
                <a:lnTo>
                  <a:pt x="22" y="792"/>
                </a:lnTo>
                <a:lnTo>
                  <a:pt x="14" y="816"/>
                </a:lnTo>
                <a:lnTo>
                  <a:pt x="10" y="838"/>
                </a:lnTo>
                <a:lnTo>
                  <a:pt x="10" y="846"/>
                </a:lnTo>
                <a:lnTo>
                  <a:pt x="12" y="854"/>
                </a:lnTo>
                <a:lnTo>
                  <a:pt x="16" y="870"/>
                </a:lnTo>
                <a:lnTo>
                  <a:pt x="20" y="888"/>
                </a:lnTo>
                <a:lnTo>
                  <a:pt x="20" y="898"/>
                </a:lnTo>
                <a:lnTo>
                  <a:pt x="18" y="912"/>
                </a:lnTo>
                <a:lnTo>
                  <a:pt x="6" y="960"/>
                </a:lnTo>
                <a:lnTo>
                  <a:pt x="2" y="992"/>
                </a:lnTo>
                <a:lnTo>
                  <a:pt x="0" y="1010"/>
                </a:lnTo>
                <a:lnTo>
                  <a:pt x="0" y="1024"/>
                </a:lnTo>
                <a:lnTo>
                  <a:pt x="2" y="1054"/>
                </a:lnTo>
                <a:lnTo>
                  <a:pt x="6" y="1082"/>
                </a:lnTo>
                <a:lnTo>
                  <a:pt x="10" y="1108"/>
                </a:lnTo>
                <a:lnTo>
                  <a:pt x="16" y="1126"/>
                </a:lnTo>
                <a:lnTo>
                  <a:pt x="56" y="1232"/>
                </a:lnTo>
                <a:lnTo>
                  <a:pt x="82" y="1300"/>
                </a:lnTo>
                <a:lnTo>
                  <a:pt x="92" y="1324"/>
                </a:lnTo>
                <a:lnTo>
                  <a:pt x="100" y="1336"/>
                </a:lnTo>
                <a:lnTo>
                  <a:pt x="110" y="1348"/>
                </a:lnTo>
                <a:lnTo>
                  <a:pt x="122" y="1356"/>
                </a:lnTo>
                <a:lnTo>
                  <a:pt x="132" y="1364"/>
                </a:lnTo>
                <a:lnTo>
                  <a:pt x="136" y="1376"/>
                </a:lnTo>
                <a:lnTo>
                  <a:pt x="140" y="1388"/>
                </a:lnTo>
                <a:lnTo>
                  <a:pt x="142" y="1406"/>
                </a:lnTo>
                <a:lnTo>
                  <a:pt x="142" y="1424"/>
                </a:lnTo>
                <a:lnTo>
                  <a:pt x="136" y="1450"/>
                </a:lnTo>
                <a:lnTo>
                  <a:pt x="122" y="1522"/>
                </a:lnTo>
                <a:lnTo>
                  <a:pt x="100" y="1620"/>
                </a:lnTo>
                <a:lnTo>
                  <a:pt x="98" y="1626"/>
                </a:lnTo>
                <a:lnTo>
                  <a:pt x="98" y="1632"/>
                </a:lnTo>
                <a:lnTo>
                  <a:pt x="102" y="1642"/>
                </a:lnTo>
                <a:lnTo>
                  <a:pt x="108" y="1650"/>
                </a:lnTo>
                <a:lnTo>
                  <a:pt x="134" y="1680"/>
                </a:lnTo>
                <a:lnTo>
                  <a:pt x="136" y="1712"/>
                </a:lnTo>
                <a:lnTo>
                  <a:pt x="150" y="1716"/>
                </a:lnTo>
                <a:lnTo>
                  <a:pt x="182" y="1720"/>
                </a:lnTo>
                <a:lnTo>
                  <a:pt x="200" y="1720"/>
                </a:lnTo>
                <a:lnTo>
                  <a:pt x="214" y="1720"/>
                </a:lnTo>
                <a:lnTo>
                  <a:pt x="230" y="1718"/>
                </a:lnTo>
                <a:lnTo>
                  <a:pt x="238" y="1814"/>
                </a:lnTo>
                <a:lnTo>
                  <a:pt x="248" y="1890"/>
                </a:lnTo>
                <a:lnTo>
                  <a:pt x="252" y="1922"/>
                </a:lnTo>
                <a:lnTo>
                  <a:pt x="256" y="1948"/>
                </a:lnTo>
                <a:lnTo>
                  <a:pt x="260" y="1974"/>
                </a:lnTo>
                <a:lnTo>
                  <a:pt x="262" y="2014"/>
                </a:lnTo>
                <a:lnTo>
                  <a:pt x="262" y="2106"/>
                </a:lnTo>
                <a:lnTo>
                  <a:pt x="260" y="2192"/>
                </a:lnTo>
                <a:lnTo>
                  <a:pt x="258" y="2220"/>
                </a:lnTo>
                <a:lnTo>
                  <a:pt x="256" y="2232"/>
                </a:lnTo>
                <a:lnTo>
                  <a:pt x="250" y="2248"/>
                </a:lnTo>
                <a:lnTo>
                  <a:pt x="242" y="2284"/>
                </a:lnTo>
                <a:lnTo>
                  <a:pt x="234" y="2330"/>
                </a:lnTo>
                <a:lnTo>
                  <a:pt x="228" y="2378"/>
                </a:lnTo>
                <a:lnTo>
                  <a:pt x="228" y="2452"/>
                </a:lnTo>
                <a:lnTo>
                  <a:pt x="230" y="2554"/>
                </a:lnTo>
                <a:lnTo>
                  <a:pt x="232" y="2702"/>
                </a:lnTo>
                <a:lnTo>
                  <a:pt x="232" y="2714"/>
                </a:lnTo>
                <a:lnTo>
                  <a:pt x="234" y="2732"/>
                </a:lnTo>
                <a:lnTo>
                  <a:pt x="242" y="2772"/>
                </a:lnTo>
                <a:lnTo>
                  <a:pt x="252" y="2822"/>
                </a:lnTo>
                <a:lnTo>
                  <a:pt x="242" y="2894"/>
                </a:lnTo>
                <a:lnTo>
                  <a:pt x="236" y="2950"/>
                </a:lnTo>
                <a:lnTo>
                  <a:pt x="232" y="2990"/>
                </a:lnTo>
                <a:lnTo>
                  <a:pt x="234" y="3010"/>
                </a:lnTo>
                <a:lnTo>
                  <a:pt x="238" y="3022"/>
                </a:lnTo>
                <a:lnTo>
                  <a:pt x="242" y="3028"/>
                </a:lnTo>
                <a:lnTo>
                  <a:pt x="246" y="3034"/>
                </a:lnTo>
                <a:lnTo>
                  <a:pt x="248" y="3042"/>
                </a:lnTo>
                <a:lnTo>
                  <a:pt x="248" y="3046"/>
                </a:lnTo>
                <a:lnTo>
                  <a:pt x="248" y="3052"/>
                </a:lnTo>
                <a:lnTo>
                  <a:pt x="248" y="3054"/>
                </a:lnTo>
                <a:lnTo>
                  <a:pt x="250" y="3060"/>
                </a:lnTo>
                <a:lnTo>
                  <a:pt x="252" y="3060"/>
                </a:lnTo>
                <a:lnTo>
                  <a:pt x="248" y="3072"/>
                </a:lnTo>
                <a:lnTo>
                  <a:pt x="246" y="3082"/>
                </a:lnTo>
                <a:lnTo>
                  <a:pt x="244" y="3090"/>
                </a:lnTo>
                <a:lnTo>
                  <a:pt x="246" y="3104"/>
                </a:lnTo>
                <a:lnTo>
                  <a:pt x="248" y="3110"/>
                </a:lnTo>
                <a:lnTo>
                  <a:pt x="246" y="3114"/>
                </a:lnTo>
                <a:lnTo>
                  <a:pt x="244" y="3118"/>
                </a:lnTo>
                <a:lnTo>
                  <a:pt x="242" y="3122"/>
                </a:lnTo>
                <a:lnTo>
                  <a:pt x="242" y="3156"/>
                </a:lnTo>
                <a:lnTo>
                  <a:pt x="260" y="3172"/>
                </a:lnTo>
                <a:lnTo>
                  <a:pt x="270" y="3172"/>
                </a:lnTo>
                <a:lnTo>
                  <a:pt x="270" y="3174"/>
                </a:lnTo>
                <a:lnTo>
                  <a:pt x="274" y="3182"/>
                </a:lnTo>
                <a:lnTo>
                  <a:pt x="276" y="3188"/>
                </a:lnTo>
                <a:lnTo>
                  <a:pt x="280" y="3192"/>
                </a:lnTo>
                <a:lnTo>
                  <a:pt x="284" y="3196"/>
                </a:lnTo>
                <a:lnTo>
                  <a:pt x="292" y="3200"/>
                </a:lnTo>
                <a:lnTo>
                  <a:pt x="308" y="3204"/>
                </a:lnTo>
                <a:lnTo>
                  <a:pt x="334" y="3206"/>
                </a:lnTo>
                <a:lnTo>
                  <a:pt x="384" y="3210"/>
                </a:lnTo>
                <a:lnTo>
                  <a:pt x="446" y="3208"/>
                </a:lnTo>
                <a:lnTo>
                  <a:pt x="494" y="3206"/>
                </a:lnTo>
                <a:lnTo>
                  <a:pt x="500" y="3204"/>
                </a:lnTo>
                <a:lnTo>
                  <a:pt x="500" y="3200"/>
                </a:lnTo>
                <a:lnTo>
                  <a:pt x="496" y="3190"/>
                </a:lnTo>
                <a:lnTo>
                  <a:pt x="496" y="3186"/>
                </a:lnTo>
                <a:lnTo>
                  <a:pt x="492" y="3182"/>
                </a:lnTo>
                <a:lnTo>
                  <a:pt x="488" y="3176"/>
                </a:lnTo>
                <a:lnTo>
                  <a:pt x="488" y="3168"/>
                </a:lnTo>
                <a:lnTo>
                  <a:pt x="488" y="3158"/>
                </a:lnTo>
                <a:lnTo>
                  <a:pt x="484" y="3148"/>
                </a:lnTo>
                <a:lnTo>
                  <a:pt x="474" y="3126"/>
                </a:lnTo>
                <a:lnTo>
                  <a:pt x="508" y="3118"/>
                </a:lnTo>
                <a:lnTo>
                  <a:pt x="508" y="3112"/>
                </a:lnTo>
                <a:lnTo>
                  <a:pt x="536" y="3122"/>
                </a:lnTo>
                <a:lnTo>
                  <a:pt x="560" y="3132"/>
                </a:lnTo>
                <a:lnTo>
                  <a:pt x="586" y="3138"/>
                </a:lnTo>
                <a:lnTo>
                  <a:pt x="616" y="3140"/>
                </a:lnTo>
                <a:lnTo>
                  <a:pt x="652" y="3140"/>
                </a:lnTo>
                <a:lnTo>
                  <a:pt x="692" y="3140"/>
                </a:lnTo>
                <a:lnTo>
                  <a:pt x="726" y="3136"/>
                </a:lnTo>
                <a:lnTo>
                  <a:pt x="750" y="3132"/>
                </a:lnTo>
                <a:lnTo>
                  <a:pt x="768" y="3128"/>
                </a:lnTo>
                <a:lnTo>
                  <a:pt x="776" y="3126"/>
                </a:lnTo>
                <a:lnTo>
                  <a:pt x="782" y="3122"/>
                </a:lnTo>
                <a:lnTo>
                  <a:pt x="782" y="3120"/>
                </a:lnTo>
                <a:lnTo>
                  <a:pt x="782" y="3116"/>
                </a:lnTo>
                <a:lnTo>
                  <a:pt x="782" y="3112"/>
                </a:lnTo>
                <a:lnTo>
                  <a:pt x="780" y="3110"/>
                </a:lnTo>
                <a:lnTo>
                  <a:pt x="776" y="3110"/>
                </a:lnTo>
                <a:lnTo>
                  <a:pt x="772" y="3108"/>
                </a:lnTo>
                <a:lnTo>
                  <a:pt x="774" y="3100"/>
                </a:lnTo>
                <a:lnTo>
                  <a:pt x="774" y="3094"/>
                </a:lnTo>
                <a:lnTo>
                  <a:pt x="770" y="3088"/>
                </a:lnTo>
                <a:lnTo>
                  <a:pt x="754" y="3076"/>
                </a:lnTo>
                <a:lnTo>
                  <a:pt x="744" y="3072"/>
                </a:lnTo>
                <a:lnTo>
                  <a:pt x="734" y="3068"/>
                </a:lnTo>
                <a:lnTo>
                  <a:pt x="672" y="3052"/>
                </a:lnTo>
                <a:lnTo>
                  <a:pt x="662" y="3048"/>
                </a:lnTo>
                <a:lnTo>
                  <a:pt x="648" y="3040"/>
                </a:lnTo>
                <a:lnTo>
                  <a:pt x="628" y="3028"/>
                </a:lnTo>
                <a:lnTo>
                  <a:pt x="630" y="3024"/>
                </a:lnTo>
                <a:lnTo>
                  <a:pt x="630" y="3022"/>
                </a:lnTo>
                <a:lnTo>
                  <a:pt x="628" y="3020"/>
                </a:lnTo>
                <a:lnTo>
                  <a:pt x="618" y="3014"/>
                </a:lnTo>
                <a:lnTo>
                  <a:pt x="612" y="3004"/>
                </a:lnTo>
                <a:lnTo>
                  <a:pt x="614" y="3002"/>
                </a:lnTo>
                <a:lnTo>
                  <a:pt x="612" y="2998"/>
                </a:lnTo>
                <a:lnTo>
                  <a:pt x="608" y="2994"/>
                </a:lnTo>
                <a:lnTo>
                  <a:pt x="606" y="2992"/>
                </a:lnTo>
                <a:lnTo>
                  <a:pt x="600" y="2986"/>
                </a:lnTo>
                <a:lnTo>
                  <a:pt x="594" y="2980"/>
                </a:lnTo>
                <a:lnTo>
                  <a:pt x="596" y="2978"/>
                </a:lnTo>
                <a:lnTo>
                  <a:pt x="596" y="2976"/>
                </a:lnTo>
                <a:lnTo>
                  <a:pt x="596" y="2972"/>
                </a:lnTo>
                <a:lnTo>
                  <a:pt x="560" y="2904"/>
                </a:lnTo>
                <a:lnTo>
                  <a:pt x="558" y="2898"/>
                </a:lnTo>
                <a:lnTo>
                  <a:pt x="558" y="2890"/>
                </a:lnTo>
                <a:lnTo>
                  <a:pt x="560" y="2880"/>
                </a:lnTo>
                <a:lnTo>
                  <a:pt x="574" y="2872"/>
                </a:lnTo>
                <a:lnTo>
                  <a:pt x="584" y="2864"/>
                </a:lnTo>
                <a:lnTo>
                  <a:pt x="586" y="2860"/>
                </a:lnTo>
                <a:lnTo>
                  <a:pt x="588" y="2856"/>
                </a:lnTo>
                <a:lnTo>
                  <a:pt x="590" y="2842"/>
                </a:lnTo>
                <a:lnTo>
                  <a:pt x="590" y="2822"/>
                </a:lnTo>
                <a:lnTo>
                  <a:pt x="590" y="2802"/>
                </a:lnTo>
                <a:lnTo>
                  <a:pt x="592" y="2786"/>
                </a:lnTo>
                <a:lnTo>
                  <a:pt x="604" y="2738"/>
                </a:lnTo>
                <a:lnTo>
                  <a:pt x="614" y="2708"/>
                </a:lnTo>
                <a:lnTo>
                  <a:pt x="620" y="2688"/>
                </a:lnTo>
                <a:lnTo>
                  <a:pt x="626" y="2666"/>
                </a:lnTo>
                <a:lnTo>
                  <a:pt x="634" y="2632"/>
                </a:lnTo>
                <a:lnTo>
                  <a:pt x="642" y="2596"/>
                </a:lnTo>
                <a:lnTo>
                  <a:pt x="650" y="2568"/>
                </a:lnTo>
                <a:lnTo>
                  <a:pt x="662" y="2524"/>
                </a:lnTo>
                <a:lnTo>
                  <a:pt x="680" y="2446"/>
                </a:lnTo>
                <a:lnTo>
                  <a:pt x="702" y="2354"/>
                </a:lnTo>
                <a:lnTo>
                  <a:pt x="720" y="2268"/>
                </a:lnTo>
                <a:lnTo>
                  <a:pt x="732" y="2176"/>
                </a:lnTo>
                <a:lnTo>
                  <a:pt x="746" y="2068"/>
                </a:lnTo>
                <a:lnTo>
                  <a:pt x="762" y="1912"/>
                </a:lnTo>
                <a:lnTo>
                  <a:pt x="778" y="1732"/>
                </a:lnTo>
                <a:lnTo>
                  <a:pt x="806" y="1732"/>
                </a:lnTo>
                <a:lnTo>
                  <a:pt x="826" y="1730"/>
                </a:lnTo>
                <a:lnTo>
                  <a:pt x="832" y="1730"/>
                </a:lnTo>
                <a:lnTo>
                  <a:pt x="834" y="1728"/>
                </a:lnTo>
                <a:lnTo>
                  <a:pt x="832" y="1640"/>
                </a:lnTo>
                <a:lnTo>
                  <a:pt x="832" y="1546"/>
                </a:lnTo>
                <a:lnTo>
                  <a:pt x="828" y="1470"/>
                </a:lnTo>
                <a:lnTo>
                  <a:pt x="846" y="1520"/>
                </a:lnTo>
                <a:lnTo>
                  <a:pt x="860" y="1558"/>
                </a:lnTo>
                <a:lnTo>
                  <a:pt x="870" y="1580"/>
                </a:lnTo>
                <a:lnTo>
                  <a:pt x="876" y="1588"/>
                </a:lnTo>
                <a:lnTo>
                  <a:pt x="886" y="1596"/>
                </a:lnTo>
                <a:lnTo>
                  <a:pt x="900" y="1602"/>
                </a:lnTo>
                <a:lnTo>
                  <a:pt x="918" y="1606"/>
                </a:lnTo>
                <a:lnTo>
                  <a:pt x="922" y="1610"/>
                </a:lnTo>
                <a:lnTo>
                  <a:pt x="930" y="1644"/>
                </a:lnTo>
                <a:lnTo>
                  <a:pt x="938" y="1658"/>
                </a:lnTo>
                <a:lnTo>
                  <a:pt x="944" y="1668"/>
                </a:lnTo>
                <a:lnTo>
                  <a:pt x="932" y="1668"/>
                </a:lnTo>
                <a:lnTo>
                  <a:pt x="922" y="1670"/>
                </a:lnTo>
                <a:lnTo>
                  <a:pt x="916" y="1672"/>
                </a:lnTo>
                <a:lnTo>
                  <a:pt x="910" y="1678"/>
                </a:lnTo>
                <a:lnTo>
                  <a:pt x="906" y="1688"/>
                </a:lnTo>
                <a:lnTo>
                  <a:pt x="908" y="1690"/>
                </a:lnTo>
                <a:lnTo>
                  <a:pt x="912" y="1694"/>
                </a:lnTo>
                <a:lnTo>
                  <a:pt x="916" y="1694"/>
                </a:lnTo>
                <a:lnTo>
                  <a:pt x="916" y="1698"/>
                </a:lnTo>
                <a:lnTo>
                  <a:pt x="916" y="1702"/>
                </a:lnTo>
                <a:lnTo>
                  <a:pt x="918" y="1706"/>
                </a:lnTo>
                <a:lnTo>
                  <a:pt x="922" y="1708"/>
                </a:lnTo>
                <a:lnTo>
                  <a:pt x="928" y="1708"/>
                </a:lnTo>
                <a:lnTo>
                  <a:pt x="936" y="1706"/>
                </a:lnTo>
                <a:lnTo>
                  <a:pt x="948" y="1706"/>
                </a:lnTo>
                <a:lnTo>
                  <a:pt x="970" y="1702"/>
                </a:lnTo>
                <a:lnTo>
                  <a:pt x="982" y="1694"/>
                </a:lnTo>
                <a:lnTo>
                  <a:pt x="992" y="1690"/>
                </a:lnTo>
                <a:lnTo>
                  <a:pt x="988" y="1700"/>
                </a:lnTo>
                <a:lnTo>
                  <a:pt x="986" y="1710"/>
                </a:lnTo>
                <a:lnTo>
                  <a:pt x="986" y="1716"/>
                </a:lnTo>
                <a:lnTo>
                  <a:pt x="990" y="1720"/>
                </a:lnTo>
                <a:lnTo>
                  <a:pt x="996" y="1720"/>
                </a:lnTo>
                <a:lnTo>
                  <a:pt x="1002" y="1720"/>
                </a:lnTo>
                <a:lnTo>
                  <a:pt x="1008" y="1716"/>
                </a:lnTo>
                <a:lnTo>
                  <a:pt x="1016" y="1704"/>
                </a:lnTo>
                <a:lnTo>
                  <a:pt x="1022" y="1692"/>
                </a:lnTo>
                <a:lnTo>
                  <a:pt x="1028" y="1670"/>
                </a:lnTo>
                <a:lnTo>
                  <a:pt x="1034" y="1654"/>
                </a:lnTo>
                <a:lnTo>
                  <a:pt x="1038" y="1642"/>
                </a:lnTo>
                <a:lnTo>
                  <a:pt x="1040" y="1638"/>
                </a:lnTo>
                <a:lnTo>
                  <a:pt x="1040" y="1634"/>
                </a:lnTo>
                <a:lnTo>
                  <a:pt x="1038" y="1624"/>
                </a:lnTo>
                <a:lnTo>
                  <a:pt x="1034" y="1612"/>
                </a:lnTo>
                <a:lnTo>
                  <a:pt x="1036" y="1598"/>
                </a:lnTo>
                <a:lnTo>
                  <a:pt x="1036" y="1586"/>
                </a:lnTo>
                <a:lnTo>
                  <a:pt x="1034" y="1578"/>
                </a:lnTo>
                <a:lnTo>
                  <a:pt x="1010" y="1550"/>
                </a:lnTo>
                <a:lnTo>
                  <a:pt x="1002" y="1478"/>
                </a:lnTo>
                <a:lnTo>
                  <a:pt x="996" y="1426"/>
                </a:lnTo>
                <a:lnTo>
                  <a:pt x="990" y="1386"/>
                </a:lnTo>
                <a:lnTo>
                  <a:pt x="968" y="1278"/>
                </a:lnTo>
                <a:lnTo>
                  <a:pt x="956" y="1210"/>
                </a:lnTo>
                <a:lnTo>
                  <a:pt x="948" y="1158"/>
                </a:lnTo>
                <a:lnTo>
                  <a:pt x="946" y="1136"/>
                </a:lnTo>
                <a:lnTo>
                  <a:pt x="942" y="1114"/>
                </a:lnTo>
                <a:lnTo>
                  <a:pt x="930" y="1068"/>
                </a:lnTo>
                <a:lnTo>
                  <a:pt x="920" y="1028"/>
                </a:lnTo>
                <a:lnTo>
                  <a:pt x="916" y="1012"/>
                </a:lnTo>
                <a:lnTo>
                  <a:pt x="916" y="1000"/>
                </a:lnTo>
                <a:lnTo>
                  <a:pt x="910" y="960"/>
                </a:lnTo>
                <a:lnTo>
                  <a:pt x="902" y="896"/>
                </a:lnTo>
                <a:lnTo>
                  <a:pt x="886" y="772"/>
                </a:lnTo>
                <a:lnTo>
                  <a:pt x="872" y="666"/>
                </a:lnTo>
                <a:lnTo>
                  <a:pt x="862" y="614"/>
                </a:lnTo>
                <a:lnTo>
                  <a:pt x="858" y="592"/>
                </a:lnTo>
                <a:lnTo>
                  <a:pt x="854" y="578"/>
                </a:lnTo>
                <a:lnTo>
                  <a:pt x="850" y="570"/>
                </a:lnTo>
                <a:lnTo>
                  <a:pt x="846" y="562"/>
                </a:lnTo>
                <a:lnTo>
                  <a:pt x="840" y="556"/>
                </a:lnTo>
                <a:lnTo>
                  <a:pt x="834" y="552"/>
                </a:lnTo>
                <a:lnTo>
                  <a:pt x="826" y="548"/>
                </a:lnTo>
                <a:lnTo>
                  <a:pt x="822" y="546"/>
                </a:lnTo>
                <a:lnTo>
                  <a:pt x="782" y="528"/>
                </a:lnTo>
                <a:lnTo>
                  <a:pt x="730" y="504"/>
                </a:lnTo>
                <a:lnTo>
                  <a:pt x="650" y="466"/>
                </a:lnTo>
                <a:lnTo>
                  <a:pt x="622" y="438"/>
                </a:lnTo>
                <a:lnTo>
                  <a:pt x="620" y="424"/>
                </a:lnTo>
                <a:lnTo>
                  <a:pt x="616" y="412"/>
                </a:lnTo>
                <a:lnTo>
                  <a:pt x="612" y="408"/>
                </a:lnTo>
                <a:lnTo>
                  <a:pt x="608" y="404"/>
                </a:lnTo>
                <a:lnTo>
                  <a:pt x="610" y="396"/>
                </a:lnTo>
                <a:lnTo>
                  <a:pt x="612" y="360"/>
                </a:lnTo>
                <a:lnTo>
                  <a:pt x="618" y="356"/>
                </a:lnTo>
                <a:lnTo>
                  <a:pt x="626" y="346"/>
                </a:lnTo>
                <a:lnTo>
                  <a:pt x="632" y="322"/>
                </a:lnTo>
                <a:lnTo>
                  <a:pt x="636" y="308"/>
                </a:lnTo>
                <a:lnTo>
                  <a:pt x="648" y="302"/>
                </a:lnTo>
                <a:lnTo>
                  <a:pt x="650" y="298"/>
                </a:lnTo>
                <a:lnTo>
                  <a:pt x="654" y="288"/>
                </a:lnTo>
                <a:lnTo>
                  <a:pt x="656" y="276"/>
                </a:lnTo>
                <a:lnTo>
                  <a:pt x="660" y="266"/>
                </a:lnTo>
                <a:lnTo>
                  <a:pt x="670" y="238"/>
                </a:lnTo>
                <a:lnTo>
                  <a:pt x="674" y="224"/>
                </a:lnTo>
                <a:lnTo>
                  <a:pt x="672" y="218"/>
                </a:lnTo>
                <a:lnTo>
                  <a:pt x="670" y="212"/>
                </a:lnTo>
                <a:lnTo>
                  <a:pt x="666" y="208"/>
                </a:lnTo>
                <a:lnTo>
                  <a:pt x="666" y="194"/>
                </a:lnTo>
                <a:lnTo>
                  <a:pt x="664" y="186"/>
                </a:lnTo>
                <a:lnTo>
                  <a:pt x="660" y="178"/>
                </a:lnTo>
                <a:lnTo>
                  <a:pt x="654" y="168"/>
                </a:lnTo>
                <a:lnTo>
                  <a:pt x="654" y="144"/>
                </a:lnTo>
                <a:lnTo>
                  <a:pt x="652" y="118"/>
                </a:lnTo>
                <a:lnTo>
                  <a:pt x="652" y="110"/>
                </a:lnTo>
                <a:lnTo>
                  <a:pt x="650" y="96"/>
                </a:lnTo>
                <a:lnTo>
                  <a:pt x="646" y="88"/>
                </a:lnTo>
                <a:lnTo>
                  <a:pt x="642" y="76"/>
                </a:lnTo>
                <a:lnTo>
                  <a:pt x="636" y="64"/>
                </a:lnTo>
                <a:lnTo>
                  <a:pt x="626" y="52"/>
                </a:lnTo>
                <a:lnTo>
                  <a:pt x="614" y="38"/>
                </a:lnTo>
                <a:lnTo>
                  <a:pt x="602" y="30"/>
                </a:lnTo>
                <a:lnTo>
                  <a:pt x="590" y="24"/>
                </a:lnTo>
                <a:lnTo>
                  <a:pt x="578" y="22"/>
                </a:lnTo>
                <a:lnTo>
                  <a:pt x="560" y="20"/>
                </a:lnTo>
                <a:lnTo>
                  <a:pt x="552" y="20"/>
                </a:lnTo>
                <a:lnTo>
                  <a:pt x="552" y="18"/>
                </a:lnTo>
                <a:lnTo>
                  <a:pt x="544" y="10"/>
                </a:lnTo>
                <a:lnTo>
                  <a:pt x="540" y="6"/>
                </a:lnTo>
                <a:lnTo>
                  <a:pt x="532" y="4"/>
                </a:lnTo>
                <a:lnTo>
                  <a:pt x="522" y="2"/>
                </a:lnTo>
                <a:lnTo>
                  <a:pt x="510" y="0"/>
                </a:lnTo>
                <a:lnTo>
                  <a:pt x="5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0" name="Rectangle 79"/>
          <p:cNvSpPr/>
          <p:nvPr/>
        </p:nvSpPr>
        <p:spPr bwMode="auto">
          <a:xfrm>
            <a:off x="922338" y="1474788"/>
            <a:ext cx="2859087" cy="4900612"/>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endParaRPr lang="en-US" sz="1800" b="1" dirty="0"/>
          </a:p>
        </p:txBody>
      </p:sp>
      <p:sp>
        <p:nvSpPr>
          <p:cNvPr id="82" name="Rectangle 81"/>
          <p:cNvSpPr/>
          <p:nvPr/>
        </p:nvSpPr>
        <p:spPr bwMode="auto">
          <a:xfrm>
            <a:off x="922338" y="1489075"/>
            <a:ext cx="2859087" cy="4892675"/>
          </a:xfrm>
          <a:prstGeom prst="rect">
            <a:avLst/>
          </a:prstGeom>
          <a:solidFill>
            <a:srgbClr val="FFFFFF">
              <a:alpha val="60000"/>
            </a:srgbClr>
          </a:solidFill>
          <a:ln w="25400" cap="flat" cmpd="sng" algn="ctr">
            <a:noFill/>
            <a:prstDash val="solid"/>
          </a:ln>
          <a:effectLst/>
        </p:spPr>
        <p:txBody>
          <a:bodyPr anchor="ctr"/>
          <a:lstStyle/>
          <a:p>
            <a:pPr fontAlgn="auto">
              <a:lnSpc>
                <a:spcPct val="100000"/>
              </a:lnSpc>
              <a:spcBef>
                <a:spcPts val="0"/>
              </a:spcBef>
              <a:spcAft>
                <a:spcPts val="0"/>
              </a:spcAft>
              <a:defRPr/>
            </a:pPr>
            <a:endParaRPr lang="en-US" sz="2000" kern="0" dirty="0">
              <a:solidFill>
                <a:srgbClr val="FFFFFF"/>
              </a:solidFill>
              <a:latin typeface="Arial"/>
              <a:ea typeface="MS PGothic" pitchFamily="34" charset="-128"/>
              <a:cs typeface="+mn-cs"/>
            </a:endParaRPr>
          </a:p>
        </p:txBody>
      </p:sp>
      <p:sp>
        <p:nvSpPr>
          <p:cNvPr id="81" name="Rectangle 80"/>
          <p:cNvSpPr/>
          <p:nvPr/>
        </p:nvSpPr>
        <p:spPr bwMode="auto">
          <a:xfrm>
            <a:off x="922338" y="1050925"/>
            <a:ext cx="2859087" cy="487363"/>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r>
              <a:rPr lang="en-US" sz="1800" b="1" dirty="0"/>
              <a:t>Compute</a:t>
            </a:r>
          </a:p>
        </p:txBody>
      </p:sp>
      <p:sp>
        <p:nvSpPr>
          <p:cNvPr id="698380" name="Oval 77"/>
          <p:cNvSpPr>
            <a:spLocks noChangeArrowheads="1"/>
          </p:cNvSpPr>
          <p:nvPr/>
        </p:nvSpPr>
        <p:spPr bwMode="auto">
          <a:xfrm>
            <a:off x="2017713" y="1638300"/>
            <a:ext cx="668337" cy="668338"/>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nSpc>
                <a:spcPct val="100000"/>
              </a:lnSpc>
            </a:pPr>
            <a:endParaRPr lang="en-US" sz="1400">
              <a:solidFill>
                <a:srgbClr val="333333"/>
              </a:solidFill>
              <a:ea typeface="MS PGothic" pitchFamily="34" charset="-128"/>
            </a:endParaRPr>
          </a:p>
        </p:txBody>
      </p:sp>
      <p:sp>
        <p:nvSpPr>
          <p:cNvPr id="698381" name="Freeform 69"/>
          <p:cNvSpPr>
            <a:spLocks noEditPoints="1"/>
          </p:cNvSpPr>
          <p:nvPr/>
        </p:nvSpPr>
        <p:spPr bwMode="auto">
          <a:xfrm>
            <a:off x="2120900" y="1746250"/>
            <a:ext cx="461963" cy="452438"/>
          </a:xfrm>
          <a:custGeom>
            <a:avLst/>
            <a:gdLst>
              <a:gd name="T0" fmla="*/ 2147483647 w 1337"/>
              <a:gd name="T1" fmla="*/ 2147483647 h 1308"/>
              <a:gd name="T2" fmla="*/ 0 w 1337"/>
              <a:gd name="T3" fmla="*/ 2147483647 h 1308"/>
              <a:gd name="T4" fmla="*/ 0 w 1337"/>
              <a:gd name="T5" fmla="*/ 2147483647 h 1308"/>
              <a:gd name="T6" fmla="*/ 0 w 1337"/>
              <a:gd name="T7" fmla="*/ 2147483647 h 1308"/>
              <a:gd name="T8" fmla="*/ 0 w 1337"/>
              <a:gd name="T9" fmla="*/ 2147483647 h 1308"/>
              <a:gd name="T10" fmla="*/ 2147483647 w 1337"/>
              <a:gd name="T11" fmla="*/ 2147483647 h 1308"/>
              <a:gd name="T12" fmla="*/ 2147483647 w 1337"/>
              <a:gd name="T13" fmla="*/ 2147483647 h 1308"/>
              <a:gd name="T14" fmla="*/ 2147483647 w 1337"/>
              <a:gd name="T15" fmla="*/ 2147483647 h 1308"/>
              <a:gd name="T16" fmla="*/ 2147483647 w 1337"/>
              <a:gd name="T17" fmla="*/ 2147483647 h 1308"/>
              <a:gd name="T18" fmla="*/ 2147483647 w 1337"/>
              <a:gd name="T19" fmla="*/ 2147483647 h 1308"/>
              <a:gd name="T20" fmla="*/ 2147483647 w 1337"/>
              <a:gd name="T21" fmla="*/ 2147483647 h 1308"/>
              <a:gd name="T22" fmla="*/ 2147483647 w 1337"/>
              <a:gd name="T23" fmla="*/ 2147483647 h 1308"/>
              <a:gd name="T24" fmla="*/ 2147483647 w 1337"/>
              <a:gd name="T25" fmla="*/ 2147483647 h 1308"/>
              <a:gd name="T26" fmla="*/ 2147483647 w 1337"/>
              <a:gd name="T27" fmla="*/ 2147483647 h 1308"/>
              <a:gd name="T28" fmla="*/ 2147483647 w 1337"/>
              <a:gd name="T29" fmla="*/ 2147483647 h 1308"/>
              <a:gd name="T30" fmla="*/ 2147483647 w 1337"/>
              <a:gd name="T31" fmla="*/ 2147483647 h 1308"/>
              <a:gd name="T32" fmla="*/ 2147483647 w 1337"/>
              <a:gd name="T33" fmla="*/ 2147483647 h 1308"/>
              <a:gd name="T34" fmla="*/ 2147483647 w 1337"/>
              <a:gd name="T35" fmla="*/ 2147483647 h 1308"/>
              <a:gd name="T36" fmla="*/ 2147483647 w 1337"/>
              <a:gd name="T37" fmla="*/ 2147483647 h 1308"/>
              <a:gd name="T38" fmla="*/ 2147483647 w 1337"/>
              <a:gd name="T39" fmla="*/ 2147483647 h 1308"/>
              <a:gd name="T40" fmla="*/ 2147483647 w 1337"/>
              <a:gd name="T41" fmla="*/ 2147483647 h 1308"/>
              <a:gd name="T42" fmla="*/ 2147483647 w 1337"/>
              <a:gd name="T43" fmla="*/ 2147483647 h 1308"/>
              <a:gd name="T44" fmla="*/ 2147483647 w 1337"/>
              <a:gd name="T45" fmla="*/ 2147483647 h 1308"/>
              <a:gd name="T46" fmla="*/ 2147483647 w 1337"/>
              <a:gd name="T47" fmla="*/ 2147483647 h 1308"/>
              <a:gd name="T48" fmla="*/ 2147483647 w 1337"/>
              <a:gd name="T49" fmla="*/ 2147483647 h 1308"/>
              <a:gd name="T50" fmla="*/ 2147483647 w 1337"/>
              <a:gd name="T51" fmla="*/ 2147483647 h 1308"/>
              <a:gd name="T52" fmla="*/ 2147483647 w 1337"/>
              <a:gd name="T53" fmla="*/ 2147483647 h 1308"/>
              <a:gd name="T54" fmla="*/ 2147483647 w 1337"/>
              <a:gd name="T55" fmla="*/ 2147483647 h 1308"/>
              <a:gd name="T56" fmla="*/ 2147483647 w 1337"/>
              <a:gd name="T57" fmla="*/ 2147483647 h 1308"/>
              <a:gd name="T58" fmla="*/ 2147483647 w 1337"/>
              <a:gd name="T59" fmla="*/ 2147483647 h 1308"/>
              <a:gd name="T60" fmla="*/ 2147483647 w 1337"/>
              <a:gd name="T61" fmla="*/ 2147483647 h 1308"/>
              <a:gd name="T62" fmla="*/ 2147483647 w 1337"/>
              <a:gd name="T63" fmla="*/ 2147483647 h 1308"/>
              <a:gd name="T64" fmla="*/ 2147483647 w 1337"/>
              <a:gd name="T65" fmla="*/ 2147483647 h 1308"/>
              <a:gd name="T66" fmla="*/ 2147483647 w 1337"/>
              <a:gd name="T67" fmla="*/ 2147483647 h 1308"/>
              <a:gd name="T68" fmla="*/ 2147483647 w 1337"/>
              <a:gd name="T69" fmla="*/ 2147483647 h 1308"/>
              <a:gd name="T70" fmla="*/ 2147483647 w 1337"/>
              <a:gd name="T71" fmla="*/ 2147483647 h 1308"/>
              <a:gd name="T72" fmla="*/ 2147483647 w 1337"/>
              <a:gd name="T73" fmla="*/ 2147483647 h 1308"/>
              <a:gd name="T74" fmla="*/ 2147483647 w 1337"/>
              <a:gd name="T75" fmla="*/ 2147483647 h 1308"/>
              <a:gd name="T76" fmla="*/ 2147483647 w 1337"/>
              <a:gd name="T77" fmla="*/ 2147483647 h 1308"/>
              <a:gd name="T78" fmla="*/ 2147483647 w 1337"/>
              <a:gd name="T79" fmla="*/ 2147483647 h 1308"/>
              <a:gd name="T80" fmla="*/ 2147483647 w 1337"/>
              <a:gd name="T81" fmla="*/ 2147483647 h 1308"/>
              <a:gd name="T82" fmla="*/ 2147483647 w 1337"/>
              <a:gd name="T83" fmla="*/ 2147483647 h 1308"/>
              <a:gd name="T84" fmla="*/ 2147483647 w 1337"/>
              <a:gd name="T85" fmla="*/ 2147483647 h 1308"/>
              <a:gd name="T86" fmla="*/ 2147483647 w 1337"/>
              <a:gd name="T87" fmla="*/ 2147483647 h 1308"/>
              <a:gd name="T88" fmla="*/ 2147483647 w 1337"/>
              <a:gd name="T89" fmla="*/ 2147483647 h 1308"/>
              <a:gd name="T90" fmla="*/ 2147483647 w 1337"/>
              <a:gd name="T91" fmla="*/ 2147483647 h 1308"/>
              <a:gd name="T92" fmla="*/ 2147483647 w 1337"/>
              <a:gd name="T93" fmla="*/ 2147483647 h 1308"/>
              <a:gd name="T94" fmla="*/ 2147483647 w 1337"/>
              <a:gd name="T95" fmla="*/ 2147483647 h 1308"/>
              <a:gd name="T96" fmla="*/ 2147483647 w 1337"/>
              <a:gd name="T97" fmla="*/ 2147483647 h 1308"/>
              <a:gd name="T98" fmla="*/ 2147483647 w 1337"/>
              <a:gd name="T99" fmla="*/ 2147483647 h 1308"/>
              <a:gd name="T100" fmla="*/ 2147483647 w 1337"/>
              <a:gd name="T101" fmla="*/ 2147483647 h 1308"/>
              <a:gd name="T102" fmla="*/ 2147483647 w 1337"/>
              <a:gd name="T103" fmla="*/ 2147483647 h 1308"/>
              <a:gd name="T104" fmla="*/ 2147483647 w 1337"/>
              <a:gd name="T105" fmla="*/ 2147483647 h 1308"/>
              <a:gd name="T106" fmla="*/ 2147483647 w 1337"/>
              <a:gd name="T107" fmla="*/ 2147483647 h 1308"/>
              <a:gd name="T108" fmla="*/ 2147483647 w 1337"/>
              <a:gd name="T109" fmla="*/ 2147483647 h 1308"/>
              <a:gd name="T110" fmla="*/ 2147483647 w 1337"/>
              <a:gd name="T111" fmla="*/ 2147483647 h 1308"/>
              <a:gd name="T112" fmla="*/ 2147483647 w 1337"/>
              <a:gd name="T113" fmla="*/ 2147483647 h 1308"/>
              <a:gd name="T114" fmla="*/ 2147483647 w 1337"/>
              <a:gd name="T115" fmla="*/ 2147483647 h 1308"/>
              <a:gd name="T116" fmla="*/ 2147483647 w 1337"/>
              <a:gd name="T117" fmla="*/ 2147483647 h 1308"/>
              <a:gd name="T118" fmla="*/ 2147483647 w 1337"/>
              <a:gd name="T119" fmla="*/ 2147483647 h 130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37"/>
              <a:gd name="T181" fmla="*/ 0 h 1308"/>
              <a:gd name="T182" fmla="*/ 1337 w 1337"/>
              <a:gd name="T183" fmla="*/ 1308 h 130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37" h="1308">
                <a:moveTo>
                  <a:pt x="668" y="1308"/>
                </a:moveTo>
                <a:lnTo>
                  <a:pt x="668" y="1308"/>
                </a:lnTo>
                <a:lnTo>
                  <a:pt x="658" y="1307"/>
                </a:lnTo>
                <a:lnTo>
                  <a:pt x="649" y="1303"/>
                </a:lnTo>
                <a:lnTo>
                  <a:pt x="648" y="1303"/>
                </a:lnTo>
                <a:lnTo>
                  <a:pt x="20" y="929"/>
                </a:lnTo>
                <a:lnTo>
                  <a:pt x="12" y="924"/>
                </a:lnTo>
                <a:lnTo>
                  <a:pt x="7" y="915"/>
                </a:lnTo>
                <a:lnTo>
                  <a:pt x="2" y="905"/>
                </a:lnTo>
                <a:lnTo>
                  <a:pt x="0" y="895"/>
                </a:lnTo>
                <a:lnTo>
                  <a:pt x="0" y="413"/>
                </a:lnTo>
                <a:lnTo>
                  <a:pt x="0" y="411"/>
                </a:lnTo>
                <a:lnTo>
                  <a:pt x="2" y="411"/>
                </a:lnTo>
                <a:lnTo>
                  <a:pt x="2" y="403"/>
                </a:lnTo>
                <a:lnTo>
                  <a:pt x="5" y="394"/>
                </a:lnTo>
                <a:lnTo>
                  <a:pt x="7" y="394"/>
                </a:lnTo>
                <a:lnTo>
                  <a:pt x="7" y="393"/>
                </a:lnTo>
                <a:lnTo>
                  <a:pt x="7" y="391"/>
                </a:lnTo>
                <a:lnTo>
                  <a:pt x="8" y="391"/>
                </a:lnTo>
                <a:lnTo>
                  <a:pt x="10" y="388"/>
                </a:lnTo>
                <a:lnTo>
                  <a:pt x="10" y="386"/>
                </a:lnTo>
                <a:lnTo>
                  <a:pt x="12" y="386"/>
                </a:lnTo>
                <a:lnTo>
                  <a:pt x="20" y="379"/>
                </a:lnTo>
                <a:lnTo>
                  <a:pt x="648" y="5"/>
                </a:lnTo>
                <a:lnTo>
                  <a:pt x="658" y="1"/>
                </a:lnTo>
                <a:lnTo>
                  <a:pt x="668" y="0"/>
                </a:lnTo>
                <a:lnTo>
                  <a:pt x="679" y="1"/>
                </a:lnTo>
                <a:lnTo>
                  <a:pt x="689" y="5"/>
                </a:lnTo>
                <a:lnTo>
                  <a:pt x="1317" y="379"/>
                </a:lnTo>
                <a:lnTo>
                  <a:pt x="1322" y="383"/>
                </a:lnTo>
                <a:lnTo>
                  <a:pt x="1327" y="388"/>
                </a:lnTo>
                <a:lnTo>
                  <a:pt x="1327" y="389"/>
                </a:lnTo>
                <a:lnTo>
                  <a:pt x="1329" y="389"/>
                </a:lnTo>
                <a:lnTo>
                  <a:pt x="1329" y="391"/>
                </a:lnTo>
                <a:lnTo>
                  <a:pt x="1330" y="391"/>
                </a:lnTo>
                <a:lnTo>
                  <a:pt x="1330" y="393"/>
                </a:lnTo>
                <a:lnTo>
                  <a:pt x="1334" y="401"/>
                </a:lnTo>
                <a:lnTo>
                  <a:pt x="1337" y="411"/>
                </a:lnTo>
                <a:lnTo>
                  <a:pt x="1337" y="413"/>
                </a:lnTo>
                <a:lnTo>
                  <a:pt x="1337" y="895"/>
                </a:lnTo>
                <a:lnTo>
                  <a:pt x="1335" y="905"/>
                </a:lnTo>
                <a:lnTo>
                  <a:pt x="1330" y="915"/>
                </a:lnTo>
                <a:lnTo>
                  <a:pt x="1325" y="924"/>
                </a:lnTo>
                <a:lnTo>
                  <a:pt x="1317" y="929"/>
                </a:lnTo>
                <a:lnTo>
                  <a:pt x="689" y="1303"/>
                </a:lnTo>
                <a:lnTo>
                  <a:pt x="688" y="1303"/>
                </a:lnTo>
                <a:lnTo>
                  <a:pt x="686" y="1305"/>
                </a:lnTo>
                <a:lnTo>
                  <a:pt x="684" y="1305"/>
                </a:lnTo>
                <a:lnTo>
                  <a:pt x="678" y="1307"/>
                </a:lnTo>
                <a:lnTo>
                  <a:pt x="669" y="1308"/>
                </a:lnTo>
                <a:lnTo>
                  <a:pt x="668" y="1308"/>
                </a:lnTo>
                <a:close/>
                <a:moveTo>
                  <a:pt x="709" y="809"/>
                </a:moveTo>
                <a:lnTo>
                  <a:pt x="709" y="1199"/>
                </a:lnTo>
                <a:lnTo>
                  <a:pt x="1255" y="872"/>
                </a:lnTo>
                <a:lnTo>
                  <a:pt x="1255" y="484"/>
                </a:lnTo>
                <a:lnTo>
                  <a:pt x="709" y="809"/>
                </a:lnTo>
                <a:close/>
                <a:moveTo>
                  <a:pt x="82" y="872"/>
                </a:moveTo>
                <a:lnTo>
                  <a:pt x="628" y="1199"/>
                </a:lnTo>
                <a:lnTo>
                  <a:pt x="628" y="809"/>
                </a:lnTo>
                <a:lnTo>
                  <a:pt x="82" y="484"/>
                </a:lnTo>
                <a:lnTo>
                  <a:pt x="82" y="872"/>
                </a:lnTo>
                <a:close/>
                <a:moveTo>
                  <a:pt x="120" y="413"/>
                </a:moveTo>
                <a:lnTo>
                  <a:pt x="668" y="741"/>
                </a:lnTo>
                <a:lnTo>
                  <a:pt x="1217" y="413"/>
                </a:lnTo>
                <a:lnTo>
                  <a:pt x="668" y="86"/>
                </a:lnTo>
                <a:lnTo>
                  <a:pt x="120" y="4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8382" name="Rounded Rectangle 15"/>
          <p:cNvSpPr>
            <a:spLocks noChangeArrowheads="1"/>
          </p:cNvSpPr>
          <p:nvPr/>
        </p:nvSpPr>
        <p:spPr bwMode="auto">
          <a:xfrm>
            <a:off x="904875" y="2306639"/>
            <a:ext cx="2882900" cy="3983036"/>
          </a:xfrm>
          <a:prstGeom prst="roundRect">
            <a:avLst>
              <a:gd name="adj" fmla="val 6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00000"/>
              </a:lnSpc>
              <a:spcAft>
                <a:spcPct val="5000"/>
              </a:spcAft>
              <a:buClr>
                <a:srgbClr val="00477A"/>
              </a:buClr>
              <a:buFont typeface="Wingdings" pitchFamily="2" charset="2"/>
              <a:buNone/>
            </a:pPr>
            <a:r>
              <a:rPr lang="en-US" sz="1600" dirty="0">
                <a:solidFill>
                  <a:schemeClr val="tx1"/>
                </a:solidFill>
                <a:ea typeface="MS PGothic" pitchFamily="34" charset="-128"/>
              </a:rPr>
              <a:t>Linux only Compute Node optimized for POWER architecture </a:t>
            </a:r>
          </a:p>
          <a:p>
            <a:pPr algn="ctr">
              <a:lnSpc>
                <a:spcPct val="100000"/>
              </a:lnSpc>
              <a:spcAft>
                <a:spcPct val="5000"/>
              </a:spcAft>
              <a:buClr>
                <a:srgbClr val="00477A"/>
              </a:buClr>
              <a:buFont typeface="Wingdings" pitchFamily="2" charset="2"/>
              <a:buNone/>
            </a:pPr>
            <a:r>
              <a:rPr lang="en-US" sz="1600" dirty="0">
                <a:solidFill>
                  <a:schemeClr val="tx1"/>
                </a:solidFill>
                <a:ea typeface="MS PGothic" pitchFamily="34" charset="-128"/>
              </a:rPr>
              <a:t>◊</a:t>
            </a:r>
          </a:p>
          <a:p>
            <a:pPr algn="ctr">
              <a:lnSpc>
                <a:spcPct val="100000"/>
              </a:lnSpc>
              <a:spcAft>
                <a:spcPct val="5000"/>
              </a:spcAft>
              <a:buClr>
                <a:srgbClr val="00477A"/>
              </a:buClr>
              <a:buFont typeface="Wingdings" pitchFamily="2" charset="2"/>
              <a:buNone/>
            </a:pPr>
            <a:r>
              <a:rPr lang="en-US" sz="1600" dirty="0">
                <a:solidFill>
                  <a:schemeClr val="tx1"/>
                </a:solidFill>
                <a:ea typeface="MS PGothic" pitchFamily="34" charset="-128"/>
              </a:rPr>
              <a:t>Tuned for </a:t>
            </a:r>
            <a:r>
              <a:rPr lang="en-US" sz="1600" dirty="0" err="1">
                <a:solidFill>
                  <a:schemeClr val="tx1"/>
                </a:solidFill>
                <a:ea typeface="MS PGothic" pitchFamily="34" charset="-128"/>
              </a:rPr>
              <a:t>PowerLinux</a:t>
            </a:r>
            <a:r>
              <a:rPr lang="en-US" sz="1600" dirty="0">
                <a:solidFill>
                  <a:schemeClr val="tx1"/>
                </a:solidFill>
                <a:ea typeface="MS PGothic" pitchFamily="34" charset="-128"/>
              </a:rPr>
              <a:t> Strategic Solutions  </a:t>
            </a:r>
          </a:p>
          <a:p>
            <a:pPr algn="ctr">
              <a:lnSpc>
                <a:spcPct val="100000"/>
              </a:lnSpc>
              <a:spcAft>
                <a:spcPct val="5000"/>
              </a:spcAft>
              <a:buClr>
                <a:srgbClr val="00477A"/>
              </a:buClr>
              <a:buFont typeface="Wingdings" pitchFamily="2" charset="2"/>
              <a:buNone/>
            </a:pPr>
            <a:r>
              <a:rPr lang="en-US" sz="1600" dirty="0">
                <a:solidFill>
                  <a:schemeClr val="tx1"/>
                </a:solidFill>
                <a:ea typeface="MS PGothic" pitchFamily="34" charset="-128"/>
              </a:rPr>
              <a:t>◊</a:t>
            </a:r>
            <a:endParaRPr lang="en-US" sz="300" dirty="0">
              <a:solidFill>
                <a:schemeClr val="tx1"/>
              </a:solidFill>
              <a:ea typeface="MS PGothic" pitchFamily="34" charset="-128"/>
            </a:endParaRPr>
          </a:p>
          <a:p>
            <a:pPr algn="ctr">
              <a:lnSpc>
                <a:spcPct val="100000"/>
              </a:lnSpc>
            </a:pPr>
            <a:r>
              <a:rPr lang="en-US" sz="1600" dirty="0">
                <a:solidFill>
                  <a:schemeClr val="tx1"/>
                </a:solidFill>
                <a:ea typeface="MS PGothic" pitchFamily="34" charset="-128"/>
              </a:rPr>
              <a:t>2-socket Power7®</a:t>
            </a:r>
            <a:endParaRPr lang="en-US" sz="300" dirty="0">
              <a:solidFill>
                <a:schemeClr val="tx1"/>
              </a:solidFill>
              <a:ea typeface="MS PGothic" pitchFamily="34" charset="-128"/>
            </a:endParaRPr>
          </a:p>
          <a:p>
            <a:pPr algn="ctr">
              <a:lnSpc>
                <a:spcPct val="100000"/>
              </a:lnSpc>
            </a:pPr>
            <a:r>
              <a:rPr lang="en-US" sz="1600" dirty="0">
                <a:solidFill>
                  <a:schemeClr val="tx1"/>
                </a:solidFill>
                <a:ea typeface="MS PGothic" pitchFamily="34" charset="-128"/>
              </a:rPr>
              <a:t>◊</a:t>
            </a:r>
            <a:endParaRPr lang="en-US" sz="300" dirty="0">
              <a:solidFill>
                <a:schemeClr val="tx1"/>
              </a:solidFill>
              <a:ea typeface="MS PGothic" pitchFamily="34" charset="-128"/>
            </a:endParaRPr>
          </a:p>
          <a:p>
            <a:pPr algn="ctr">
              <a:lnSpc>
                <a:spcPct val="100000"/>
              </a:lnSpc>
            </a:pPr>
            <a:r>
              <a:rPr lang="en-US" sz="1600" dirty="0">
                <a:solidFill>
                  <a:schemeClr val="tx1"/>
                </a:solidFill>
                <a:ea typeface="MS PGothic" pitchFamily="34" charset="-128"/>
              </a:rPr>
              <a:t>12 to 16 cores : multiple </a:t>
            </a:r>
            <a:r>
              <a:rPr lang="en-US" sz="1600" dirty="0" smtClean="0">
                <a:solidFill>
                  <a:schemeClr val="tx1"/>
                </a:solidFill>
                <a:ea typeface="MS PGothic" pitchFamily="34" charset="-128"/>
              </a:rPr>
              <a:t>speed</a:t>
            </a:r>
          </a:p>
          <a:p>
            <a:pPr algn="ctr"/>
            <a:r>
              <a:rPr lang="en-US" sz="1600" dirty="0" smtClean="0">
                <a:ea typeface="MS PGothic" pitchFamily="34" charset="-128"/>
              </a:rPr>
              <a:t>◊</a:t>
            </a:r>
            <a:endParaRPr lang="en-US" sz="1600" dirty="0">
              <a:ea typeface="MS PGothic" pitchFamily="34" charset="-128"/>
            </a:endParaRPr>
          </a:p>
          <a:p>
            <a:pPr algn="ctr">
              <a:lnSpc>
                <a:spcPct val="100000"/>
              </a:lnSpc>
            </a:pPr>
            <a:r>
              <a:rPr lang="en-US" sz="1600" dirty="0">
                <a:solidFill>
                  <a:srgbClr val="333333"/>
                </a:solidFill>
                <a:ea typeface="MS PGothic" pitchFamily="34" charset="-128"/>
              </a:rPr>
              <a:t>16 DIMMs DDR3, 1066 MHz, </a:t>
            </a:r>
            <a:r>
              <a:rPr lang="en-US" sz="1600" dirty="0" smtClean="0">
                <a:solidFill>
                  <a:srgbClr val="333333"/>
                </a:solidFill>
                <a:ea typeface="MS PGothic" pitchFamily="34" charset="-128"/>
              </a:rPr>
              <a:t>256 </a:t>
            </a:r>
            <a:r>
              <a:rPr lang="en-US" sz="1600" dirty="0">
                <a:solidFill>
                  <a:srgbClr val="333333"/>
                </a:solidFill>
                <a:ea typeface="MS PGothic" pitchFamily="34" charset="-128"/>
              </a:rPr>
              <a:t>GB Max</a:t>
            </a:r>
            <a:endParaRPr lang="en-US" sz="1600" dirty="0">
              <a:solidFill>
                <a:schemeClr val="tx1"/>
              </a:solidFill>
              <a:ea typeface="MS PGothic" pitchFamily="34" charset="-128"/>
            </a:endParaRPr>
          </a:p>
        </p:txBody>
      </p:sp>
      <p:pic>
        <p:nvPicPr>
          <p:cNvPr id="91" name="Picture 23" descr="2S Power ITE.tif"/>
          <p:cNvPicPr>
            <a:picLocks noChangeAspect="1"/>
          </p:cNvPicPr>
          <p:nvPr/>
        </p:nvPicPr>
        <p:blipFill>
          <a:blip r:embed="rId2" cstate="screen"/>
          <a:srcRect/>
          <a:stretch>
            <a:fillRect/>
          </a:stretch>
        </p:blipFill>
        <p:spPr bwMode="auto">
          <a:xfrm>
            <a:off x="3990221" y="1092106"/>
            <a:ext cx="1828800" cy="467862"/>
          </a:xfrm>
          <a:prstGeom prst="rect">
            <a:avLst/>
          </a:prstGeom>
          <a:noFill/>
          <a:ln w="9525">
            <a:noFill/>
            <a:miter lim="800000"/>
            <a:headEnd/>
            <a:tailEnd/>
          </a:ln>
          <a:effectLst>
            <a:reflection blurRad="6350" stA="50000" endA="300" endPos="38500" dist="50800" dir="5400000" sy="-100000" algn="bl" rotWithShape="0"/>
          </a:effectLst>
        </p:spPr>
      </p:pic>
      <p:sp>
        <p:nvSpPr>
          <p:cNvPr id="698384" name="Text Box 14"/>
          <p:cNvSpPr txBox="1">
            <a:spLocks noChangeArrowheads="1"/>
          </p:cNvSpPr>
          <p:nvPr/>
        </p:nvSpPr>
        <p:spPr bwMode="auto">
          <a:xfrm>
            <a:off x="5840413" y="1114425"/>
            <a:ext cx="3303587"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spcBef>
                <a:spcPct val="20000"/>
              </a:spcBef>
            </a:pPr>
            <a:r>
              <a:rPr lang="en-US" sz="1600" b="1">
                <a:solidFill>
                  <a:srgbClr val="333333"/>
                </a:solidFill>
                <a:ea typeface="MS PGothic" pitchFamily="34" charset="-128"/>
              </a:rPr>
              <a:t>IBM 2S Power7 Compute Node  for Linux only</a:t>
            </a:r>
          </a:p>
        </p:txBody>
      </p:sp>
      <p:pic>
        <p:nvPicPr>
          <p:cNvPr id="69838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5963" y="2706688"/>
            <a:ext cx="4281487" cy="220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8386" name="Picture 28" descr="Firebird-2S-Angle-Open.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21100" y="3043238"/>
            <a:ext cx="281305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8387" name="Rectangle 14"/>
          <p:cNvSpPr>
            <a:spLocks noChangeAspect="1" noChangeArrowheads="1"/>
          </p:cNvSpPr>
          <p:nvPr/>
        </p:nvSpPr>
        <p:spPr bwMode="auto">
          <a:xfrm>
            <a:off x="6551613" y="5486400"/>
            <a:ext cx="1778000"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dirty="0">
                <a:solidFill>
                  <a:schemeClr val="tx1"/>
                </a:solidFill>
                <a:ea typeface="MS PGothic" pitchFamily="34" charset="-128"/>
              </a:rPr>
              <a:t>2 x SAS 2.5” HDD </a:t>
            </a:r>
          </a:p>
          <a:p>
            <a:pP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dirty="0">
                <a:solidFill>
                  <a:schemeClr val="tx1"/>
                </a:solidFill>
                <a:ea typeface="MS PGothic" pitchFamily="34" charset="-128"/>
              </a:rPr>
              <a:t>or 2 x 1.8” SDD drives</a:t>
            </a:r>
          </a:p>
        </p:txBody>
      </p:sp>
      <p:sp>
        <p:nvSpPr>
          <p:cNvPr id="698388" name="Line 15"/>
          <p:cNvSpPr>
            <a:spLocks noChangeShapeType="1"/>
          </p:cNvSpPr>
          <p:nvPr/>
        </p:nvSpPr>
        <p:spPr bwMode="auto">
          <a:xfrm flipH="1" flipV="1">
            <a:off x="5041900" y="4414838"/>
            <a:ext cx="1455738" cy="114300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698389" name="Line 15"/>
          <p:cNvSpPr>
            <a:spLocks noChangeShapeType="1"/>
          </p:cNvSpPr>
          <p:nvPr/>
        </p:nvSpPr>
        <p:spPr bwMode="auto">
          <a:xfrm flipH="1" flipV="1">
            <a:off x="4367213" y="4440238"/>
            <a:ext cx="2105025" cy="113030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698390" name="Rectangle 14"/>
          <p:cNvSpPr>
            <a:spLocks noChangeAspect="1" noChangeArrowheads="1"/>
          </p:cNvSpPr>
          <p:nvPr/>
        </p:nvSpPr>
        <p:spPr bwMode="auto">
          <a:xfrm>
            <a:off x="6278563" y="5053013"/>
            <a:ext cx="20716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457200">
              <a:lnSpc>
                <a:spcPct val="100000"/>
              </a:lnSpc>
              <a:spcBef>
                <a:spcPts val="500"/>
              </a:spcBef>
              <a:buClr>
                <a:srgbClr val="DFFF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chemeClr val="tx1"/>
                </a:solidFill>
                <a:ea typeface="MS PGothic" pitchFamily="34" charset="-128"/>
              </a:rPr>
              <a:t>RAID Controller</a:t>
            </a:r>
          </a:p>
        </p:txBody>
      </p:sp>
      <p:sp>
        <p:nvSpPr>
          <p:cNvPr id="698391" name="Line 15"/>
          <p:cNvSpPr>
            <a:spLocks noChangeShapeType="1"/>
          </p:cNvSpPr>
          <p:nvPr/>
        </p:nvSpPr>
        <p:spPr bwMode="auto">
          <a:xfrm flipH="1" flipV="1">
            <a:off x="4843463" y="4052888"/>
            <a:ext cx="1400175" cy="104775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grpSp>
        <p:nvGrpSpPr>
          <p:cNvPr id="2" name="Group 37"/>
          <p:cNvGrpSpPr>
            <a:grpSpLocks/>
          </p:cNvGrpSpPr>
          <p:nvPr/>
        </p:nvGrpSpPr>
        <p:grpSpPr bwMode="auto">
          <a:xfrm>
            <a:off x="3833813" y="1708150"/>
            <a:ext cx="5099050" cy="1077913"/>
            <a:chOff x="3833309" y="1709199"/>
            <a:chExt cx="5100136" cy="1076954"/>
          </a:xfrm>
        </p:grpSpPr>
        <p:sp>
          <p:nvSpPr>
            <p:cNvPr id="698393"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8394"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chemeClr val="bg1">
                <a:alpha val="27058"/>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8395" name="TextBox 40"/>
            <p:cNvSpPr txBox="1">
              <a:spLocks noChangeArrowheads="1"/>
            </p:cNvSpPr>
            <p:nvPr/>
          </p:nvSpPr>
          <p:spPr bwMode="auto">
            <a:xfrm>
              <a:off x="3946333" y="1709199"/>
              <a:ext cx="4833353" cy="1076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Power  is Performance Redefined</a:t>
              </a:r>
            </a:p>
            <a:p>
              <a:pPr algn="ctr">
                <a:lnSpc>
                  <a:spcPct val="100000"/>
                </a:lnSpc>
              </a:pPr>
              <a:r>
                <a:rPr lang="en-US" sz="1600" b="1" i="1">
                  <a:solidFill>
                    <a:schemeClr val="bg1"/>
                  </a:solidFill>
                  <a:ea typeface="MS PGothic" pitchFamily="34" charset="-128"/>
                </a:rPr>
                <a:t>Actualize cost savings through reduced power consumption, shared resources, and increased utilization </a:t>
              </a:r>
            </a:p>
          </p:txBody>
        </p:sp>
      </p:grpSp>
      <p:sp>
        <p:nvSpPr>
          <p:cNvPr id="698396" name="Rectangle 2"/>
          <p:cNvSpPr txBox="1">
            <a:spLocks noChangeArrowheads="1"/>
          </p:cNvSpPr>
          <p:nvPr/>
        </p:nvSpPr>
        <p:spPr bwMode="auto">
          <a:xfrm>
            <a:off x="320675" y="587375"/>
            <a:ext cx="866616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0" hangingPunct="0">
              <a:lnSpc>
                <a:spcPct val="100000"/>
              </a:lnSpc>
            </a:pPr>
            <a:r>
              <a:rPr lang="en-US" sz="2000">
                <a:solidFill>
                  <a:schemeClr val="accent1"/>
                </a:solidFill>
                <a:ea typeface="MS PGothic" pitchFamily="34" charset="-128"/>
              </a:rPr>
              <a:t>IBM Flex System p24L</a:t>
            </a:r>
          </a:p>
        </p:txBody>
      </p:sp>
    </p:spTree>
    <p:extLst>
      <p:ext uri="{BB962C8B-B14F-4D97-AF65-F5344CB8AC3E}">
        <p14:creationId xmlns:p14="http://schemas.microsoft.com/office/powerpoint/2010/main" val="39296896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394" name="Freeform 28"/>
          <p:cNvSpPr>
            <a:spLocks/>
          </p:cNvSpPr>
          <p:nvPr/>
        </p:nvSpPr>
        <p:spPr bwMode="auto">
          <a:xfrm>
            <a:off x="185738" y="1046163"/>
            <a:ext cx="3346450" cy="5327650"/>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99395" name="Text Box 29"/>
          <p:cNvSpPr txBox="1">
            <a:spLocks noChangeArrowheads="1"/>
          </p:cNvSpPr>
          <p:nvPr/>
        </p:nvSpPr>
        <p:spPr bwMode="auto">
          <a:xfrm rot="-5400000">
            <a:off x="-1054100" y="3916363"/>
            <a:ext cx="3349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600" b="1" i="1">
                <a:solidFill>
                  <a:schemeClr val="bg1"/>
                </a:solidFill>
                <a:ea typeface="MS PGothic" pitchFamily="34" charset="-128"/>
              </a:rPr>
              <a:t>System infrastructure</a:t>
            </a:r>
          </a:p>
        </p:txBody>
      </p:sp>
      <p:sp>
        <p:nvSpPr>
          <p:cNvPr id="699396" name="Freeform 31"/>
          <p:cNvSpPr>
            <a:spLocks noEditPoints="1"/>
          </p:cNvSpPr>
          <p:nvPr/>
        </p:nvSpPr>
        <p:spPr bwMode="auto">
          <a:xfrm flipH="1">
            <a:off x="441325" y="1735138"/>
            <a:ext cx="104775" cy="419100"/>
          </a:xfrm>
          <a:custGeom>
            <a:avLst/>
            <a:gdLst>
              <a:gd name="T0" fmla="*/ 0 w 808"/>
              <a:gd name="T1" fmla="*/ 0 h 3210"/>
              <a:gd name="T2" fmla="*/ 0 w 808"/>
              <a:gd name="T3" fmla="*/ 0 h 3210"/>
              <a:gd name="T4" fmla="*/ 0 w 808"/>
              <a:gd name="T5" fmla="*/ 0 h 3210"/>
              <a:gd name="T6" fmla="*/ 0 w 808"/>
              <a:gd name="T7" fmla="*/ 0 h 3210"/>
              <a:gd name="T8" fmla="*/ 0 w 808"/>
              <a:gd name="T9" fmla="*/ 0 h 3210"/>
              <a:gd name="T10" fmla="*/ 0 w 808"/>
              <a:gd name="T11" fmla="*/ 0 h 3210"/>
              <a:gd name="T12" fmla="*/ 0 w 808"/>
              <a:gd name="T13" fmla="*/ 0 h 3210"/>
              <a:gd name="T14" fmla="*/ 0 w 808"/>
              <a:gd name="T15" fmla="*/ 0 h 3210"/>
              <a:gd name="T16" fmla="*/ 0 w 808"/>
              <a:gd name="T17" fmla="*/ 0 h 3210"/>
              <a:gd name="T18" fmla="*/ 0 w 808"/>
              <a:gd name="T19" fmla="*/ 0 h 3210"/>
              <a:gd name="T20" fmla="*/ 0 w 808"/>
              <a:gd name="T21" fmla="*/ 0 h 3210"/>
              <a:gd name="T22" fmla="*/ 0 w 808"/>
              <a:gd name="T23" fmla="*/ 0 h 3210"/>
              <a:gd name="T24" fmla="*/ 0 w 808"/>
              <a:gd name="T25" fmla="*/ 0 h 3210"/>
              <a:gd name="T26" fmla="*/ 0 w 808"/>
              <a:gd name="T27" fmla="*/ 0 h 3210"/>
              <a:gd name="T28" fmla="*/ 0 w 808"/>
              <a:gd name="T29" fmla="*/ 0 h 3210"/>
              <a:gd name="T30" fmla="*/ 0 w 808"/>
              <a:gd name="T31" fmla="*/ 0 h 3210"/>
              <a:gd name="T32" fmla="*/ 0 w 808"/>
              <a:gd name="T33" fmla="*/ 0 h 3210"/>
              <a:gd name="T34" fmla="*/ 0 w 808"/>
              <a:gd name="T35" fmla="*/ 0 h 3210"/>
              <a:gd name="T36" fmla="*/ 0 w 808"/>
              <a:gd name="T37" fmla="*/ 0 h 3210"/>
              <a:gd name="T38" fmla="*/ 0 w 808"/>
              <a:gd name="T39" fmla="*/ 0 h 3210"/>
              <a:gd name="T40" fmla="*/ 0 w 808"/>
              <a:gd name="T41" fmla="*/ 0 h 3210"/>
              <a:gd name="T42" fmla="*/ 0 w 808"/>
              <a:gd name="T43" fmla="*/ 0 h 3210"/>
              <a:gd name="T44" fmla="*/ 0 w 808"/>
              <a:gd name="T45" fmla="*/ 0 h 3210"/>
              <a:gd name="T46" fmla="*/ 0 w 808"/>
              <a:gd name="T47" fmla="*/ 0 h 3210"/>
              <a:gd name="T48" fmla="*/ 0 w 808"/>
              <a:gd name="T49" fmla="*/ 0 h 3210"/>
              <a:gd name="T50" fmla="*/ 0 w 808"/>
              <a:gd name="T51" fmla="*/ 0 h 3210"/>
              <a:gd name="T52" fmla="*/ 0 w 808"/>
              <a:gd name="T53" fmla="*/ 0 h 3210"/>
              <a:gd name="T54" fmla="*/ 0 w 808"/>
              <a:gd name="T55" fmla="*/ 0 h 3210"/>
              <a:gd name="T56" fmla="*/ 0 w 808"/>
              <a:gd name="T57" fmla="*/ 0 h 3210"/>
              <a:gd name="T58" fmla="*/ 0 w 808"/>
              <a:gd name="T59" fmla="*/ 0 h 3210"/>
              <a:gd name="T60" fmla="*/ 0 w 808"/>
              <a:gd name="T61" fmla="*/ 0 h 3210"/>
              <a:gd name="T62" fmla="*/ 0 w 808"/>
              <a:gd name="T63" fmla="*/ 0 h 3210"/>
              <a:gd name="T64" fmla="*/ 0 w 808"/>
              <a:gd name="T65" fmla="*/ 0 h 3210"/>
              <a:gd name="T66" fmla="*/ 0 w 808"/>
              <a:gd name="T67" fmla="*/ 0 h 3210"/>
              <a:gd name="T68" fmla="*/ 0 w 808"/>
              <a:gd name="T69" fmla="*/ 0 h 3210"/>
              <a:gd name="T70" fmla="*/ 0 w 808"/>
              <a:gd name="T71" fmla="*/ 0 h 3210"/>
              <a:gd name="T72" fmla="*/ 0 w 808"/>
              <a:gd name="T73" fmla="*/ 0 h 3210"/>
              <a:gd name="T74" fmla="*/ 0 w 808"/>
              <a:gd name="T75" fmla="*/ 0 h 3210"/>
              <a:gd name="T76" fmla="*/ 0 w 808"/>
              <a:gd name="T77" fmla="*/ 0 h 3210"/>
              <a:gd name="T78" fmla="*/ 0 w 808"/>
              <a:gd name="T79" fmla="*/ 0 h 3210"/>
              <a:gd name="T80" fmla="*/ 0 w 808"/>
              <a:gd name="T81" fmla="*/ 0 h 3210"/>
              <a:gd name="T82" fmla="*/ 0 w 808"/>
              <a:gd name="T83" fmla="*/ 0 h 3210"/>
              <a:gd name="T84" fmla="*/ 0 w 808"/>
              <a:gd name="T85" fmla="*/ 0 h 3210"/>
              <a:gd name="T86" fmla="*/ 0 w 808"/>
              <a:gd name="T87" fmla="*/ 0 h 3210"/>
              <a:gd name="T88" fmla="*/ 0 w 808"/>
              <a:gd name="T89" fmla="*/ 0 h 3210"/>
              <a:gd name="T90" fmla="*/ 0 w 808"/>
              <a:gd name="T91" fmla="*/ 0 h 3210"/>
              <a:gd name="T92" fmla="*/ 0 w 808"/>
              <a:gd name="T93" fmla="*/ 0 h 3210"/>
              <a:gd name="T94" fmla="*/ 0 w 808"/>
              <a:gd name="T95" fmla="*/ 0 h 3210"/>
              <a:gd name="T96" fmla="*/ 0 w 808"/>
              <a:gd name="T97" fmla="*/ 0 h 3210"/>
              <a:gd name="T98" fmla="*/ 0 w 808"/>
              <a:gd name="T99" fmla="*/ 0 h 3210"/>
              <a:gd name="T100" fmla="*/ 0 w 808"/>
              <a:gd name="T101" fmla="*/ 0 h 3210"/>
              <a:gd name="T102" fmla="*/ 0 w 808"/>
              <a:gd name="T103" fmla="*/ 0 h 3210"/>
              <a:gd name="T104" fmla="*/ 0 w 808"/>
              <a:gd name="T105" fmla="*/ 0 h 3210"/>
              <a:gd name="T106" fmla="*/ 0 w 808"/>
              <a:gd name="T107" fmla="*/ 0 h 3210"/>
              <a:gd name="T108" fmla="*/ 0 w 808"/>
              <a:gd name="T109" fmla="*/ 0 h 3210"/>
              <a:gd name="T110" fmla="*/ 0 w 808"/>
              <a:gd name="T111" fmla="*/ 0 h 3210"/>
              <a:gd name="T112" fmla="*/ 0 w 808"/>
              <a:gd name="T113" fmla="*/ 0 h 3210"/>
              <a:gd name="T114" fmla="*/ 0 w 808"/>
              <a:gd name="T115" fmla="*/ 0 h 3210"/>
              <a:gd name="T116" fmla="*/ 0 w 808"/>
              <a:gd name="T117" fmla="*/ 0 h 3210"/>
              <a:gd name="T118" fmla="*/ 0 w 808"/>
              <a:gd name="T119" fmla="*/ 0 h 3210"/>
              <a:gd name="T120" fmla="*/ 0 w 808"/>
              <a:gd name="T121" fmla="*/ 0 h 3210"/>
              <a:gd name="T122" fmla="*/ 0 w 808"/>
              <a:gd name="T123" fmla="*/ 0 h 3210"/>
              <a:gd name="T124" fmla="*/ 0 w 808"/>
              <a:gd name="T125" fmla="*/ 0 h 3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8"/>
              <a:gd name="T190" fmla="*/ 0 h 3210"/>
              <a:gd name="T191" fmla="*/ 808 w 808"/>
              <a:gd name="T192" fmla="*/ 3210 h 3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8" h="3210">
                <a:moveTo>
                  <a:pt x="542" y="378"/>
                </a:moveTo>
                <a:lnTo>
                  <a:pt x="542" y="378"/>
                </a:lnTo>
                <a:lnTo>
                  <a:pt x="546" y="374"/>
                </a:lnTo>
                <a:lnTo>
                  <a:pt x="554" y="372"/>
                </a:lnTo>
                <a:lnTo>
                  <a:pt x="560" y="374"/>
                </a:lnTo>
                <a:lnTo>
                  <a:pt x="562" y="376"/>
                </a:lnTo>
                <a:lnTo>
                  <a:pt x="554" y="378"/>
                </a:lnTo>
                <a:lnTo>
                  <a:pt x="548" y="378"/>
                </a:lnTo>
                <a:lnTo>
                  <a:pt x="542" y="380"/>
                </a:lnTo>
                <a:lnTo>
                  <a:pt x="542" y="378"/>
                </a:lnTo>
                <a:close/>
                <a:moveTo>
                  <a:pt x="330" y="398"/>
                </a:moveTo>
                <a:lnTo>
                  <a:pt x="330" y="398"/>
                </a:lnTo>
                <a:lnTo>
                  <a:pt x="348" y="354"/>
                </a:lnTo>
                <a:lnTo>
                  <a:pt x="350" y="358"/>
                </a:lnTo>
                <a:lnTo>
                  <a:pt x="344" y="376"/>
                </a:lnTo>
                <a:lnTo>
                  <a:pt x="342" y="384"/>
                </a:lnTo>
                <a:lnTo>
                  <a:pt x="342" y="392"/>
                </a:lnTo>
                <a:lnTo>
                  <a:pt x="342" y="398"/>
                </a:lnTo>
                <a:lnTo>
                  <a:pt x="340" y="404"/>
                </a:lnTo>
                <a:lnTo>
                  <a:pt x="332" y="422"/>
                </a:lnTo>
                <a:lnTo>
                  <a:pt x="330" y="416"/>
                </a:lnTo>
                <a:lnTo>
                  <a:pt x="328" y="410"/>
                </a:lnTo>
                <a:lnTo>
                  <a:pt x="328" y="404"/>
                </a:lnTo>
                <a:lnTo>
                  <a:pt x="330" y="398"/>
                </a:lnTo>
                <a:close/>
                <a:moveTo>
                  <a:pt x="430" y="2"/>
                </a:moveTo>
                <a:lnTo>
                  <a:pt x="430" y="2"/>
                </a:lnTo>
                <a:lnTo>
                  <a:pt x="422" y="0"/>
                </a:lnTo>
                <a:lnTo>
                  <a:pt x="414" y="0"/>
                </a:lnTo>
                <a:lnTo>
                  <a:pt x="404" y="4"/>
                </a:lnTo>
                <a:lnTo>
                  <a:pt x="386" y="12"/>
                </a:lnTo>
                <a:lnTo>
                  <a:pt x="378" y="16"/>
                </a:lnTo>
                <a:lnTo>
                  <a:pt x="374" y="18"/>
                </a:lnTo>
                <a:lnTo>
                  <a:pt x="362" y="24"/>
                </a:lnTo>
                <a:lnTo>
                  <a:pt x="356" y="30"/>
                </a:lnTo>
                <a:lnTo>
                  <a:pt x="350" y="38"/>
                </a:lnTo>
                <a:lnTo>
                  <a:pt x="346" y="48"/>
                </a:lnTo>
                <a:lnTo>
                  <a:pt x="340" y="60"/>
                </a:lnTo>
                <a:lnTo>
                  <a:pt x="334" y="68"/>
                </a:lnTo>
                <a:lnTo>
                  <a:pt x="328" y="76"/>
                </a:lnTo>
                <a:lnTo>
                  <a:pt x="320" y="84"/>
                </a:lnTo>
                <a:lnTo>
                  <a:pt x="316" y="94"/>
                </a:lnTo>
                <a:lnTo>
                  <a:pt x="308" y="112"/>
                </a:lnTo>
                <a:lnTo>
                  <a:pt x="298" y="138"/>
                </a:lnTo>
                <a:lnTo>
                  <a:pt x="292" y="160"/>
                </a:lnTo>
                <a:lnTo>
                  <a:pt x="290" y="180"/>
                </a:lnTo>
                <a:lnTo>
                  <a:pt x="290" y="194"/>
                </a:lnTo>
                <a:lnTo>
                  <a:pt x="292" y="206"/>
                </a:lnTo>
                <a:lnTo>
                  <a:pt x="296" y="216"/>
                </a:lnTo>
                <a:lnTo>
                  <a:pt x="300" y="224"/>
                </a:lnTo>
                <a:lnTo>
                  <a:pt x="306" y="230"/>
                </a:lnTo>
                <a:lnTo>
                  <a:pt x="308" y="256"/>
                </a:lnTo>
                <a:lnTo>
                  <a:pt x="308" y="270"/>
                </a:lnTo>
                <a:lnTo>
                  <a:pt x="312" y="280"/>
                </a:lnTo>
                <a:lnTo>
                  <a:pt x="316" y="290"/>
                </a:lnTo>
                <a:lnTo>
                  <a:pt x="320" y="294"/>
                </a:lnTo>
                <a:lnTo>
                  <a:pt x="322" y="306"/>
                </a:lnTo>
                <a:lnTo>
                  <a:pt x="320" y="312"/>
                </a:lnTo>
                <a:lnTo>
                  <a:pt x="318" y="316"/>
                </a:lnTo>
                <a:lnTo>
                  <a:pt x="312" y="322"/>
                </a:lnTo>
                <a:lnTo>
                  <a:pt x="306" y="322"/>
                </a:lnTo>
                <a:lnTo>
                  <a:pt x="304" y="324"/>
                </a:lnTo>
                <a:lnTo>
                  <a:pt x="306" y="326"/>
                </a:lnTo>
                <a:lnTo>
                  <a:pt x="312" y="326"/>
                </a:lnTo>
                <a:lnTo>
                  <a:pt x="320" y="324"/>
                </a:lnTo>
                <a:lnTo>
                  <a:pt x="328" y="318"/>
                </a:lnTo>
                <a:lnTo>
                  <a:pt x="336" y="328"/>
                </a:lnTo>
                <a:lnTo>
                  <a:pt x="340" y="342"/>
                </a:lnTo>
                <a:lnTo>
                  <a:pt x="332" y="366"/>
                </a:lnTo>
                <a:lnTo>
                  <a:pt x="328" y="378"/>
                </a:lnTo>
                <a:lnTo>
                  <a:pt x="326" y="392"/>
                </a:lnTo>
                <a:lnTo>
                  <a:pt x="324" y="408"/>
                </a:lnTo>
                <a:lnTo>
                  <a:pt x="326" y="414"/>
                </a:lnTo>
                <a:lnTo>
                  <a:pt x="326" y="418"/>
                </a:lnTo>
                <a:lnTo>
                  <a:pt x="330" y="424"/>
                </a:lnTo>
                <a:lnTo>
                  <a:pt x="316" y="444"/>
                </a:lnTo>
                <a:lnTo>
                  <a:pt x="312" y="450"/>
                </a:lnTo>
                <a:lnTo>
                  <a:pt x="310" y="458"/>
                </a:lnTo>
                <a:lnTo>
                  <a:pt x="310" y="466"/>
                </a:lnTo>
                <a:lnTo>
                  <a:pt x="310" y="474"/>
                </a:lnTo>
                <a:lnTo>
                  <a:pt x="314" y="488"/>
                </a:lnTo>
                <a:lnTo>
                  <a:pt x="320" y="500"/>
                </a:lnTo>
                <a:lnTo>
                  <a:pt x="314" y="504"/>
                </a:lnTo>
                <a:lnTo>
                  <a:pt x="288" y="514"/>
                </a:lnTo>
                <a:lnTo>
                  <a:pt x="276" y="520"/>
                </a:lnTo>
                <a:lnTo>
                  <a:pt x="266" y="526"/>
                </a:lnTo>
                <a:lnTo>
                  <a:pt x="256" y="532"/>
                </a:lnTo>
                <a:lnTo>
                  <a:pt x="252" y="532"/>
                </a:lnTo>
                <a:lnTo>
                  <a:pt x="242" y="530"/>
                </a:lnTo>
                <a:lnTo>
                  <a:pt x="226" y="530"/>
                </a:lnTo>
                <a:lnTo>
                  <a:pt x="218" y="532"/>
                </a:lnTo>
                <a:lnTo>
                  <a:pt x="208" y="536"/>
                </a:lnTo>
                <a:lnTo>
                  <a:pt x="176" y="548"/>
                </a:lnTo>
                <a:lnTo>
                  <a:pt x="154" y="556"/>
                </a:lnTo>
                <a:lnTo>
                  <a:pt x="150" y="558"/>
                </a:lnTo>
                <a:lnTo>
                  <a:pt x="144" y="564"/>
                </a:lnTo>
                <a:lnTo>
                  <a:pt x="134" y="580"/>
                </a:lnTo>
                <a:lnTo>
                  <a:pt x="126" y="596"/>
                </a:lnTo>
                <a:lnTo>
                  <a:pt x="122" y="608"/>
                </a:lnTo>
                <a:lnTo>
                  <a:pt x="120" y="620"/>
                </a:lnTo>
                <a:lnTo>
                  <a:pt x="120" y="626"/>
                </a:lnTo>
                <a:lnTo>
                  <a:pt x="112" y="632"/>
                </a:lnTo>
                <a:lnTo>
                  <a:pt x="108" y="638"/>
                </a:lnTo>
                <a:lnTo>
                  <a:pt x="106" y="650"/>
                </a:lnTo>
                <a:lnTo>
                  <a:pt x="106" y="674"/>
                </a:lnTo>
                <a:lnTo>
                  <a:pt x="106" y="686"/>
                </a:lnTo>
                <a:lnTo>
                  <a:pt x="98" y="710"/>
                </a:lnTo>
                <a:lnTo>
                  <a:pt x="88" y="742"/>
                </a:lnTo>
                <a:lnTo>
                  <a:pt x="78" y="770"/>
                </a:lnTo>
                <a:lnTo>
                  <a:pt x="72" y="770"/>
                </a:lnTo>
                <a:lnTo>
                  <a:pt x="68" y="774"/>
                </a:lnTo>
                <a:lnTo>
                  <a:pt x="62" y="782"/>
                </a:lnTo>
                <a:lnTo>
                  <a:pt x="60" y="792"/>
                </a:lnTo>
                <a:lnTo>
                  <a:pt x="58" y="804"/>
                </a:lnTo>
                <a:lnTo>
                  <a:pt x="56" y="820"/>
                </a:lnTo>
                <a:lnTo>
                  <a:pt x="48" y="838"/>
                </a:lnTo>
                <a:lnTo>
                  <a:pt x="40" y="860"/>
                </a:lnTo>
                <a:lnTo>
                  <a:pt x="30" y="882"/>
                </a:lnTo>
                <a:lnTo>
                  <a:pt x="18" y="914"/>
                </a:lnTo>
                <a:lnTo>
                  <a:pt x="14" y="924"/>
                </a:lnTo>
                <a:lnTo>
                  <a:pt x="12" y="934"/>
                </a:lnTo>
                <a:lnTo>
                  <a:pt x="12" y="946"/>
                </a:lnTo>
                <a:lnTo>
                  <a:pt x="6" y="962"/>
                </a:lnTo>
                <a:lnTo>
                  <a:pt x="2" y="976"/>
                </a:lnTo>
                <a:lnTo>
                  <a:pt x="0" y="988"/>
                </a:lnTo>
                <a:lnTo>
                  <a:pt x="6" y="1020"/>
                </a:lnTo>
                <a:lnTo>
                  <a:pt x="8" y="1034"/>
                </a:lnTo>
                <a:lnTo>
                  <a:pt x="10" y="1044"/>
                </a:lnTo>
                <a:lnTo>
                  <a:pt x="10" y="1054"/>
                </a:lnTo>
                <a:lnTo>
                  <a:pt x="12" y="1074"/>
                </a:lnTo>
                <a:lnTo>
                  <a:pt x="14" y="1084"/>
                </a:lnTo>
                <a:lnTo>
                  <a:pt x="20" y="1094"/>
                </a:lnTo>
                <a:lnTo>
                  <a:pt x="26" y="1102"/>
                </a:lnTo>
                <a:lnTo>
                  <a:pt x="36" y="1108"/>
                </a:lnTo>
                <a:lnTo>
                  <a:pt x="68" y="1116"/>
                </a:lnTo>
                <a:lnTo>
                  <a:pt x="112" y="1126"/>
                </a:lnTo>
                <a:lnTo>
                  <a:pt x="170" y="1138"/>
                </a:lnTo>
                <a:lnTo>
                  <a:pt x="156" y="1204"/>
                </a:lnTo>
                <a:lnTo>
                  <a:pt x="144" y="1260"/>
                </a:lnTo>
                <a:lnTo>
                  <a:pt x="130" y="1304"/>
                </a:lnTo>
                <a:lnTo>
                  <a:pt x="122" y="1340"/>
                </a:lnTo>
                <a:lnTo>
                  <a:pt x="114" y="1376"/>
                </a:lnTo>
                <a:lnTo>
                  <a:pt x="110" y="1406"/>
                </a:lnTo>
                <a:lnTo>
                  <a:pt x="108" y="1422"/>
                </a:lnTo>
                <a:lnTo>
                  <a:pt x="108" y="1426"/>
                </a:lnTo>
                <a:lnTo>
                  <a:pt x="110" y="1428"/>
                </a:lnTo>
                <a:lnTo>
                  <a:pt x="118" y="1436"/>
                </a:lnTo>
                <a:lnTo>
                  <a:pt x="126" y="1442"/>
                </a:lnTo>
                <a:lnTo>
                  <a:pt x="118" y="1554"/>
                </a:lnTo>
                <a:lnTo>
                  <a:pt x="110" y="1656"/>
                </a:lnTo>
                <a:lnTo>
                  <a:pt x="104" y="1754"/>
                </a:lnTo>
                <a:lnTo>
                  <a:pt x="100" y="1866"/>
                </a:lnTo>
                <a:lnTo>
                  <a:pt x="94" y="1996"/>
                </a:lnTo>
                <a:lnTo>
                  <a:pt x="84" y="2156"/>
                </a:lnTo>
                <a:lnTo>
                  <a:pt x="86" y="2158"/>
                </a:lnTo>
                <a:lnTo>
                  <a:pt x="92" y="2162"/>
                </a:lnTo>
                <a:lnTo>
                  <a:pt x="110" y="2168"/>
                </a:lnTo>
                <a:lnTo>
                  <a:pt x="110" y="2198"/>
                </a:lnTo>
                <a:lnTo>
                  <a:pt x="114" y="2218"/>
                </a:lnTo>
                <a:lnTo>
                  <a:pt x="118" y="2236"/>
                </a:lnTo>
                <a:lnTo>
                  <a:pt x="120" y="2258"/>
                </a:lnTo>
                <a:lnTo>
                  <a:pt x="124" y="2288"/>
                </a:lnTo>
                <a:lnTo>
                  <a:pt x="130" y="2304"/>
                </a:lnTo>
                <a:lnTo>
                  <a:pt x="136" y="2324"/>
                </a:lnTo>
                <a:lnTo>
                  <a:pt x="140" y="2344"/>
                </a:lnTo>
                <a:lnTo>
                  <a:pt x="144" y="2378"/>
                </a:lnTo>
                <a:lnTo>
                  <a:pt x="154" y="2472"/>
                </a:lnTo>
                <a:lnTo>
                  <a:pt x="166" y="2574"/>
                </a:lnTo>
                <a:lnTo>
                  <a:pt x="172" y="2618"/>
                </a:lnTo>
                <a:lnTo>
                  <a:pt x="180" y="2654"/>
                </a:lnTo>
                <a:lnTo>
                  <a:pt x="212" y="2796"/>
                </a:lnTo>
                <a:lnTo>
                  <a:pt x="226" y="2864"/>
                </a:lnTo>
                <a:lnTo>
                  <a:pt x="230" y="2888"/>
                </a:lnTo>
                <a:lnTo>
                  <a:pt x="232" y="2904"/>
                </a:lnTo>
                <a:lnTo>
                  <a:pt x="230" y="2928"/>
                </a:lnTo>
                <a:lnTo>
                  <a:pt x="226" y="2956"/>
                </a:lnTo>
                <a:lnTo>
                  <a:pt x="218" y="2982"/>
                </a:lnTo>
                <a:lnTo>
                  <a:pt x="214" y="2994"/>
                </a:lnTo>
                <a:lnTo>
                  <a:pt x="208" y="3004"/>
                </a:lnTo>
                <a:lnTo>
                  <a:pt x="188" y="3044"/>
                </a:lnTo>
                <a:lnTo>
                  <a:pt x="178" y="3064"/>
                </a:lnTo>
                <a:lnTo>
                  <a:pt x="176" y="3064"/>
                </a:lnTo>
                <a:lnTo>
                  <a:pt x="172" y="3066"/>
                </a:lnTo>
                <a:lnTo>
                  <a:pt x="170" y="3070"/>
                </a:lnTo>
                <a:lnTo>
                  <a:pt x="168" y="3076"/>
                </a:lnTo>
                <a:lnTo>
                  <a:pt x="160" y="3090"/>
                </a:lnTo>
                <a:lnTo>
                  <a:pt x="156" y="3100"/>
                </a:lnTo>
                <a:lnTo>
                  <a:pt x="150" y="3108"/>
                </a:lnTo>
                <a:lnTo>
                  <a:pt x="118" y="3134"/>
                </a:lnTo>
                <a:lnTo>
                  <a:pt x="86" y="3156"/>
                </a:lnTo>
                <a:lnTo>
                  <a:pt x="80" y="3162"/>
                </a:lnTo>
                <a:lnTo>
                  <a:pt x="74" y="3168"/>
                </a:lnTo>
                <a:lnTo>
                  <a:pt x="70" y="3174"/>
                </a:lnTo>
                <a:lnTo>
                  <a:pt x="68" y="3180"/>
                </a:lnTo>
                <a:lnTo>
                  <a:pt x="70" y="3184"/>
                </a:lnTo>
                <a:lnTo>
                  <a:pt x="72" y="3186"/>
                </a:lnTo>
                <a:lnTo>
                  <a:pt x="80" y="3192"/>
                </a:lnTo>
                <a:lnTo>
                  <a:pt x="90" y="3196"/>
                </a:lnTo>
                <a:lnTo>
                  <a:pt x="104" y="3198"/>
                </a:lnTo>
                <a:lnTo>
                  <a:pt x="128" y="3200"/>
                </a:lnTo>
                <a:lnTo>
                  <a:pt x="162" y="3200"/>
                </a:lnTo>
                <a:lnTo>
                  <a:pt x="234" y="3198"/>
                </a:lnTo>
                <a:lnTo>
                  <a:pt x="246" y="3196"/>
                </a:lnTo>
                <a:lnTo>
                  <a:pt x="254" y="3192"/>
                </a:lnTo>
                <a:lnTo>
                  <a:pt x="260" y="3188"/>
                </a:lnTo>
                <a:lnTo>
                  <a:pt x="264" y="3182"/>
                </a:lnTo>
                <a:lnTo>
                  <a:pt x="270" y="3170"/>
                </a:lnTo>
                <a:lnTo>
                  <a:pt x="272" y="3162"/>
                </a:lnTo>
                <a:lnTo>
                  <a:pt x="276" y="3154"/>
                </a:lnTo>
                <a:lnTo>
                  <a:pt x="284" y="3142"/>
                </a:lnTo>
                <a:lnTo>
                  <a:pt x="302" y="3120"/>
                </a:lnTo>
                <a:lnTo>
                  <a:pt x="312" y="3112"/>
                </a:lnTo>
                <a:lnTo>
                  <a:pt x="322" y="3104"/>
                </a:lnTo>
                <a:lnTo>
                  <a:pt x="332" y="3098"/>
                </a:lnTo>
                <a:lnTo>
                  <a:pt x="334" y="3114"/>
                </a:lnTo>
                <a:lnTo>
                  <a:pt x="336" y="3136"/>
                </a:lnTo>
                <a:lnTo>
                  <a:pt x="336" y="3144"/>
                </a:lnTo>
                <a:lnTo>
                  <a:pt x="334" y="3152"/>
                </a:lnTo>
                <a:lnTo>
                  <a:pt x="332" y="3156"/>
                </a:lnTo>
                <a:lnTo>
                  <a:pt x="334" y="3160"/>
                </a:lnTo>
                <a:lnTo>
                  <a:pt x="340" y="3162"/>
                </a:lnTo>
                <a:lnTo>
                  <a:pt x="350" y="3162"/>
                </a:lnTo>
                <a:lnTo>
                  <a:pt x="354" y="3162"/>
                </a:lnTo>
                <a:lnTo>
                  <a:pt x="356" y="3160"/>
                </a:lnTo>
                <a:lnTo>
                  <a:pt x="358" y="3156"/>
                </a:lnTo>
                <a:lnTo>
                  <a:pt x="358" y="3152"/>
                </a:lnTo>
                <a:lnTo>
                  <a:pt x="362" y="3126"/>
                </a:lnTo>
                <a:lnTo>
                  <a:pt x="366" y="3108"/>
                </a:lnTo>
                <a:lnTo>
                  <a:pt x="372" y="3092"/>
                </a:lnTo>
                <a:lnTo>
                  <a:pt x="380" y="3080"/>
                </a:lnTo>
                <a:lnTo>
                  <a:pt x="388" y="3070"/>
                </a:lnTo>
                <a:lnTo>
                  <a:pt x="402" y="3054"/>
                </a:lnTo>
                <a:lnTo>
                  <a:pt x="408" y="3044"/>
                </a:lnTo>
                <a:lnTo>
                  <a:pt x="410" y="3030"/>
                </a:lnTo>
                <a:lnTo>
                  <a:pt x="408" y="3014"/>
                </a:lnTo>
                <a:lnTo>
                  <a:pt x="406" y="3004"/>
                </a:lnTo>
                <a:lnTo>
                  <a:pt x="402" y="2994"/>
                </a:lnTo>
                <a:lnTo>
                  <a:pt x="380" y="2948"/>
                </a:lnTo>
                <a:lnTo>
                  <a:pt x="378" y="2944"/>
                </a:lnTo>
                <a:lnTo>
                  <a:pt x="374" y="2942"/>
                </a:lnTo>
                <a:lnTo>
                  <a:pt x="374" y="2940"/>
                </a:lnTo>
                <a:lnTo>
                  <a:pt x="356" y="2844"/>
                </a:lnTo>
                <a:lnTo>
                  <a:pt x="352" y="2812"/>
                </a:lnTo>
                <a:lnTo>
                  <a:pt x="348" y="2760"/>
                </a:lnTo>
                <a:lnTo>
                  <a:pt x="346" y="2698"/>
                </a:lnTo>
                <a:lnTo>
                  <a:pt x="348" y="2666"/>
                </a:lnTo>
                <a:lnTo>
                  <a:pt x="350" y="2636"/>
                </a:lnTo>
                <a:lnTo>
                  <a:pt x="352" y="2604"/>
                </a:lnTo>
                <a:lnTo>
                  <a:pt x="350" y="2570"/>
                </a:lnTo>
                <a:lnTo>
                  <a:pt x="348" y="2534"/>
                </a:lnTo>
                <a:lnTo>
                  <a:pt x="344" y="2496"/>
                </a:lnTo>
                <a:lnTo>
                  <a:pt x="332" y="2422"/>
                </a:lnTo>
                <a:lnTo>
                  <a:pt x="318" y="2360"/>
                </a:lnTo>
                <a:lnTo>
                  <a:pt x="308" y="2314"/>
                </a:lnTo>
                <a:lnTo>
                  <a:pt x="304" y="2286"/>
                </a:lnTo>
                <a:lnTo>
                  <a:pt x="304" y="2266"/>
                </a:lnTo>
                <a:lnTo>
                  <a:pt x="306" y="2252"/>
                </a:lnTo>
                <a:lnTo>
                  <a:pt x="312" y="2192"/>
                </a:lnTo>
                <a:lnTo>
                  <a:pt x="468" y="2192"/>
                </a:lnTo>
                <a:lnTo>
                  <a:pt x="478" y="2254"/>
                </a:lnTo>
                <a:lnTo>
                  <a:pt x="486" y="2296"/>
                </a:lnTo>
                <a:lnTo>
                  <a:pt x="498" y="2348"/>
                </a:lnTo>
                <a:lnTo>
                  <a:pt x="498" y="2366"/>
                </a:lnTo>
                <a:lnTo>
                  <a:pt x="498" y="2394"/>
                </a:lnTo>
                <a:lnTo>
                  <a:pt x="492" y="2470"/>
                </a:lnTo>
                <a:lnTo>
                  <a:pt x="490" y="2516"/>
                </a:lnTo>
                <a:lnTo>
                  <a:pt x="488" y="2566"/>
                </a:lnTo>
                <a:lnTo>
                  <a:pt x="490" y="2614"/>
                </a:lnTo>
                <a:lnTo>
                  <a:pt x="494" y="2662"/>
                </a:lnTo>
                <a:lnTo>
                  <a:pt x="500" y="2708"/>
                </a:lnTo>
                <a:lnTo>
                  <a:pt x="502" y="2746"/>
                </a:lnTo>
                <a:lnTo>
                  <a:pt x="502" y="2780"/>
                </a:lnTo>
                <a:lnTo>
                  <a:pt x="500" y="2808"/>
                </a:lnTo>
                <a:lnTo>
                  <a:pt x="498" y="2834"/>
                </a:lnTo>
                <a:lnTo>
                  <a:pt x="494" y="2854"/>
                </a:lnTo>
                <a:lnTo>
                  <a:pt x="484" y="2886"/>
                </a:lnTo>
                <a:lnTo>
                  <a:pt x="478" y="2908"/>
                </a:lnTo>
                <a:lnTo>
                  <a:pt x="476" y="2926"/>
                </a:lnTo>
                <a:lnTo>
                  <a:pt x="472" y="2950"/>
                </a:lnTo>
                <a:lnTo>
                  <a:pt x="468" y="2972"/>
                </a:lnTo>
                <a:lnTo>
                  <a:pt x="460" y="3004"/>
                </a:lnTo>
                <a:lnTo>
                  <a:pt x="448" y="3044"/>
                </a:lnTo>
                <a:lnTo>
                  <a:pt x="440" y="3068"/>
                </a:lnTo>
                <a:lnTo>
                  <a:pt x="436" y="3070"/>
                </a:lnTo>
                <a:lnTo>
                  <a:pt x="430" y="3076"/>
                </a:lnTo>
                <a:lnTo>
                  <a:pt x="428" y="3082"/>
                </a:lnTo>
                <a:lnTo>
                  <a:pt x="426" y="3090"/>
                </a:lnTo>
                <a:lnTo>
                  <a:pt x="422" y="3098"/>
                </a:lnTo>
                <a:lnTo>
                  <a:pt x="408" y="3118"/>
                </a:lnTo>
                <a:lnTo>
                  <a:pt x="400" y="3130"/>
                </a:lnTo>
                <a:lnTo>
                  <a:pt x="390" y="3148"/>
                </a:lnTo>
                <a:lnTo>
                  <a:pt x="382" y="3166"/>
                </a:lnTo>
                <a:lnTo>
                  <a:pt x="376" y="3180"/>
                </a:lnTo>
                <a:lnTo>
                  <a:pt x="376" y="3192"/>
                </a:lnTo>
                <a:lnTo>
                  <a:pt x="380" y="3200"/>
                </a:lnTo>
                <a:lnTo>
                  <a:pt x="386" y="3204"/>
                </a:lnTo>
                <a:lnTo>
                  <a:pt x="392" y="3206"/>
                </a:lnTo>
                <a:lnTo>
                  <a:pt x="406" y="3208"/>
                </a:lnTo>
                <a:lnTo>
                  <a:pt x="430" y="3210"/>
                </a:lnTo>
                <a:lnTo>
                  <a:pt x="456" y="3210"/>
                </a:lnTo>
                <a:lnTo>
                  <a:pt x="482" y="3210"/>
                </a:lnTo>
                <a:lnTo>
                  <a:pt x="504" y="3206"/>
                </a:lnTo>
                <a:lnTo>
                  <a:pt x="528" y="3200"/>
                </a:lnTo>
                <a:lnTo>
                  <a:pt x="548" y="3194"/>
                </a:lnTo>
                <a:lnTo>
                  <a:pt x="554" y="3190"/>
                </a:lnTo>
                <a:lnTo>
                  <a:pt x="558" y="3186"/>
                </a:lnTo>
                <a:lnTo>
                  <a:pt x="564" y="3178"/>
                </a:lnTo>
                <a:lnTo>
                  <a:pt x="566" y="3170"/>
                </a:lnTo>
                <a:lnTo>
                  <a:pt x="566" y="3160"/>
                </a:lnTo>
                <a:lnTo>
                  <a:pt x="572" y="3158"/>
                </a:lnTo>
                <a:lnTo>
                  <a:pt x="574" y="3154"/>
                </a:lnTo>
                <a:lnTo>
                  <a:pt x="574" y="3144"/>
                </a:lnTo>
                <a:lnTo>
                  <a:pt x="574" y="3114"/>
                </a:lnTo>
                <a:lnTo>
                  <a:pt x="582" y="3094"/>
                </a:lnTo>
                <a:lnTo>
                  <a:pt x="590" y="3076"/>
                </a:lnTo>
                <a:lnTo>
                  <a:pt x="596" y="3068"/>
                </a:lnTo>
                <a:lnTo>
                  <a:pt x="602" y="3062"/>
                </a:lnTo>
                <a:lnTo>
                  <a:pt x="608" y="3054"/>
                </a:lnTo>
                <a:lnTo>
                  <a:pt x="612" y="3046"/>
                </a:lnTo>
                <a:lnTo>
                  <a:pt x="614" y="3036"/>
                </a:lnTo>
                <a:lnTo>
                  <a:pt x="616" y="3026"/>
                </a:lnTo>
                <a:lnTo>
                  <a:pt x="616" y="3004"/>
                </a:lnTo>
                <a:lnTo>
                  <a:pt x="612" y="2988"/>
                </a:lnTo>
                <a:lnTo>
                  <a:pt x="608" y="2974"/>
                </a:lnTo>
                <a:lnTo>
                  <a:pt x="606" y="2964"/>
                </a:lnTo>
                <a:lnTo>
                  <a:pt x="606" y="2952"/>
                </a:lnTo>
                <a:lnTo>
                  <a:pt x="602" y="2952"/>
                </a:lnTo>
                <a:lnTo>
                  <a:pt x="602" y="2946"/>
                </a:lnTo>
                <a:lnTo>
                  <a:pt x="600" y="2924"/>
                </a:lnTo>
                <a:lnTo>
                  <a:pt x="602" y="2896"/>
                </a:lnTo>
                <a:lnTo>
                  <a:pt x="608" y="2854"/>
                </a:lnTo>
                <a:lnTo>
                  <a:pt x="622" y="2794"/>
                </a:lnTo>
                <a:lnTo>
                  <a:pt x="636" y="2738"/>
                </a:lnTo>
                <a:lnTo>
                  <a:pt x="648" y="2680"/>
                </a:lnTo>
                <a:lnTo>
                  <a:pt x="658" y="2624"/>
                </a:lnTo>
                <a:lnTo>
                  <a:pt x="666" y="2568"/>
                </a:lnTo>
                <a:lnTo>
                  <a:pt x="672" y="2512"/>
                </a:lnTo>
                <a:lnTo>
                  <a:pt x="676" y="2460"/>
                </a:lnTo>
                <a:lnTo>
                  <a:pt x="678" y="2412"/>
                </a:lnTo>
                <a:lnTo>
                  <a:pt x="676" y="2368"/>
                </a:lnTo>
                <a:lnTo>
                  <a:pt x="672" y="2306"/>
                </a:lnTo>
                <a:lnTo>
                  <a:pt x="666" y="2254"/>
                </a:lnTo>
                <a:lnTo>
                  <a:pt x="658" y="2214"/>
                </a:lnTo>
                <a:lnTo>
                  <a:pt x="652" y="2186"/>
                </a:lnTo>
                <a:lnTo>
                  <a:pt x="718" y="2178"/>
                </a:lnTo>
                <a:lnTo>
                  <a:pt x="722" y="2176"/>
                </a:lnTo>
                <a:lnTo>
                  <a:pt x="724" y="2174"/>
                </a:lnTo>
                <a:lnTo>
                  <a:pt x="726" y="2170"/>
                </a:lnTo>
                <a:lnTo>
                  <a:pt x="726" y="2006"/>
                </a:lnTo>
                <a:lnTo>
                  <a:pt x="728" y="1874"/>
                </a:lnTo>
                <a:lnTo>
                  <a:pt x="726" y="1774"/>
                </a:lnTo>
                <a:lnTo>
                  <a:pt x="722" y="1696"/>
                </a:lnTo>
                <a:lnTo>
                  <a:pt x="722" y="1614"/>
                </a:lnTo>
                <a:lnTo>
                  <a:pt x="722" y="1500"/>
                </a:lnTo>
                <a:lnTo>
                  <a:pt x="718" y="1462"/>
                </a:lnTo>
                <a:lnTo>
                  <a:pt x="716" y="1448"/>
                </a:lnTo>
                <a:lnTo>
                  <a:pt x="724" y="1446"/>
                </a:lnTo>
                <a:lnTo>
                  <a:pt x="742" y="1442"/>
                </a:lnTo>
                <a:lnTo>
                  <a:pt x="750" y="1438"/>
                </a:lnTo>
                <a:lnTo>
                  <a:pt x="758" y="1434"/>
                </a:lnTo>
                <a:lnTo>
                  <a:pt x="764" y="1430"/>
                </a:lnTo>
                <a:lnTo>
                  <a:pt x="764" y="1426"/>
                </a:lnTo>
                <a:lnTo>
                  <a:pt x="712" y="1182"/>
                </a:lnTo>
                <a:lnTo>
                  <a:pt x="702" y="1124"/>
                </a:lnTo>
                <a:lnTo>
                  <a:pt x="696" y="1084"/>
                </a:lnTo>
                <a:lnTo>
                  <a:pt x="694" y="1054"/>
                </a:lnTo>
                <a:lnTo>
                  <a:pt x="692" y="1032"/>
                </a:lnTo>
                <a:lnTo>
                  <a:pt x="692" y="1010"/>
                </a:lnTo>
                <a:lnTo>
                  <a:pt x="694" y="990"/>
                </a:lnTo>
                <a:lnTo>
                  <a:pt x="704" y="986"/>
                </a:lnTo>
                <a:lnTo>
                  <a:pt x="712" y="978"/>
                </a:lnTo>
                <a:lnTo>
                  <a:pt x="716" y="974"/>
                </a:lnTo>
                <a:lnTo>
                  <a:pt x="720" y="968"/>
                </a:lnTo>
                <a:lnTo>
                  <a:pt x="730" y="942"/>
                </a:lnTo>
                <a:lnTo>
                  <a:pt x="746" y="902"/>
                </a:lnTo>
                <a:lnTo>
                  <a:pt x="760" y="860"/>
                </a:lnTo>
                <a:lnTo>
                  <a:pt x="764" y="840"/>
                </a:lnTo>
                <a:lnTo>
                  <a:pt x="766" y="826"/>
                </a:lnTo>
                <a:lnTo>
                  <a:pt x="770" y="766"/>
                </a:lnTo>
                <a:lnTo>
                  <a:pt x="772" y="738"/>
                </a:lnTo>
                <a:lnTo>
                  <a:pt x="776" y="722"/>
                </a:lnTo>
                <a:lnTo>
                  <a:pt x="782" y="710"/>
                </a:lnTo>
                <a:lnTo>
                  <a:pt x="784" y="704"/>
                </a:lnTo>
                <a:lnTo>
                  <a:pt x="786" y="698"/>
                </a:lnTo>
                <a:lnTo>
                  <a:pt x="786" y="688"/>
                </a:lnTo>
                <a:lnTo>
                  <a:pt x="788" y="674"/>
                </a:lnTo>
                <a:lnTo>
                  <a:pt x="792" y="658"/>
                </a:lnTo>
                <a:lnTo>
                  <a:pt x="800" y="652"/>
                </a:lnTo>
                <a:lnTo>
                  <a:pt x="804" y="646"/>
                </a:lnTo>
                <a:lnTo>
                  <a:pt x="808" y="640"/>
                </a:lnTo>
                <a:lnTo>
                  <a:pt x="808" y="634"/>
                </a:lnTo>
                <a:lnTo>
                  <a:pt x="806" y="628"/>
                </a:lnTo>
                <a:lnTo>
                  <a:pt x="804" y="622"/>
                </a:lnTo>
                <a:lnTo>
                  <a:pt x="804" y="618"/>
                </a:lnTo>
                <a:lnTo>
                  <a:pt x="804" y="604"/>
                </a:lnTo>
                <a:lnTo>
                  <a:pt x="802" y="578"/>
                </a:lnTo>
                <a:lnTo>
                  <a:pt x="798" y="550"/>
                </a:lnTo>
                <a:lnTo>
                  <a:pt x="794" y="540"/>
                </a:lnTo>
                <a:lnTo>
                  <a:pt x="790" y="532"/>
                </a:lnTo>
                <a:lnTo>
                  <a:pt x="776" y="522"/>
                </a:lnTo>
                <a:lnTo>
                  <a:pt x="758" y="510"/>
                </a:lnTo>
                <a:lnTo>
                  <a:pt x="736" y="502"/>
                </a:lnTo>
                <a:lnTo>
                  <a:pt x="726" y="498"/>
                </a:lnTo>
                <a:lnTo>
                  <a:pt x="714" y="496"/>
                </a:lnTo>
                <a:lnTo>
                  <a:pt x="672" y="494"/>
                </a:lnTo>
                <a:lnTo>
                  <a:pt x="648" y="490"/>
                </a:lnTo>
                <a:lnTo>
                  <a:pt x="634" y="486"/>
                </a:lnTo>
                <a:lnTo>
                  <a:pt x="624" y="482"/>
                </a:lnTo>
                <a:lnTo>
                  <a:pt x="616" y="476"/>
                </a:lnTo>
                <a:lnTo>
                  <a:pt x="620" y="476"/>
                </a:lnTo>
                <a:lnTo>
                  <a:pt x="628" y="478"/>
                </a:lnTo>
                <a:lnTo>
                  <a:pt x="634" y="476"/>
                </a:lnTo>
                <a:lnTo>
                  <a:pt x="638" y="474"/>
                </a:lnTo>
                <a:lnTo>
                  <a:pt x="638" y="472"/>
                </a:lnTo>
                <a:lnTo>
                  <a:pt x="636" y="472"/>
                </a:lnTo>
                <a:lnTo>
                  <a:pt x="634" y="474"/>
                </a:lnTo>
                <a:lnTo>
                  <a:pt x="630" y="474"/>
                </a:lnTo>
                <a:lnTo>
                  <a:pt x="624" y="474"/>
                </a:lnTo>
                <a:lnTo>
                  <a:pt x="620" y="472"/>
                </a:lnTo>
                <a:lnTo>
                  <a:pt x="618" y="470"/>
                </a:lnTo>
                <a:lnTo>
                  <a:pt x="616" y="464"/>
                </a:lnTo>
                <a:lnTo>
                  <a:pt x="614" y="456"/>
                </a:lnTo>
                <a:lnTo>
                  <a:pt x="614" y="446"/>
                </a:lnTo>
                <a:lnTo>
                  <a:pt x="610" y="438"/>
                </a:lnTo>
                <a:lnTo>
                  <a:pt x="606" y="430"/>
                </a:lnTo>
                <a:lnTo>
                  <a:pt x="598" y="424"/>
                </a:lnTo>
                <a:lnTo>
                  <a:pt x="590" y="416"/>
                </a:lnTo>
                <a:lnTo>
                  <a:pt x="580" y="410"/>
                </a:lnTo>
                <a:lnTo>
                  <a:pt x="570" y="408"/>
                </a:lnTo>
                <a:lnTo>
                  <a:pt x="556" y="408"/>
                </a:lnTo>
                <a:lnTo>
                  <a:pt x="554" y="404"/>
                </a:lnTo>
                <a:lnTo>
                  <a:pt x="554" y="402"/>
                </a:lnTo>
                <a:lnTo>
                  <a:pt x="554" y="400"/>
                </a:lnTo>
                <a:lnTo>
                  <a:pt x="552" y="398"/>
                </a:lnTo>
                <a:lnTo>
                  <a:pt x="550" y="396"/>
                </a:lnTo>
                <a:lnTo>
                  <a:pt x="550" y="392"/>
                </a:lnTo>
                <a:lnTo>
                  <a:pt x="556" y="388"/>
                </a:lnTo>
                <a:lnTo>
                  <a:pt x="562" y="386"/>
                </a:lnTo>
                <a:lnTo>
                  <a:pt x="568" y="386"/>
                </a:lnTo>
                <a:lnTo>
                  <a:pt x="574" y="384"/>
                </a:lnTo>
                <a:lnTo>
                  <a:pt x="580" y="384"/>
                </a:lnTo>
                <a:lnTo>
                  <a:pt x="584" y="380"/>
                </a:lnTo>
                <a:lnTo>
                  <a:pt x="582" y="378"/>
                </a:lnTo>
                <a:lnTo>
                  <a:pt x="570" y="368"/>
                </a:lnTo>
                <a:lnTo>
                  <a:pt x="556" y="358"/>
                </a:lnTo>
                <a:lnTo>
                  <a:pt x="562" y="346"/>
                </a:lnTo>
                <a:lnTo>
                  <a:pt x="566" y="332"/>
                </a:lnTo>
                <a:lnTo>
                  <a:pt x="568" y="328"/>
                </a:lnTo>
                <a:lnTo>
                  <a:pt x="584" y="298"/>
                </a:lnTo>
                <a:lnTo>
                  <a:pt x="590" y="296"/>
                </a:lnTo>
                <a:lnTo>
                  <a:pt x="596" y="292"/>
                </a:lnTo>
                <a:lnTo>
                  <a:pt x="602" y="282"/>
                </a:lnTo>
                <a:lnTo>
                  <a:pt x="606" y="270"/>
                </a:lnTo>
                <a:lnTo>
                  <a:pt x="610" y="254"/>
                </a:lnTo>
                <a:lnTo>
                  <a:pt x="614" y="240"/>
                </a:lnTo>
                <a:lnTo>
                  <a:pt x="616" y="222"/>
                </a:lnTo>
                <a:lnTo>
                  <a:pt x="620" y="212"/>
                </a:lnTo>
                <a:lnTo>
                  <a:pt x="624" y="198"/>
                </a:lnTo>
                <a:lnTo>
                  <a:pt x="626" y="182"/>
                </a:lnTo>
                <a:lnTo>
                  <a:pt x="626" y="168"/>
                </a:lnTo>
                <a:lnTo>
                  <a:pt x="624" y="154"/>
                </a:lnTo>
                <a:lnTo>
                  <a:pt x="620" y="142"/>
                </a:lnTo>
                <a:lnTo>
                  <a:pt x="610" y="118"/>
                </a:lnTo>
                <a:lnTo>
                  <a:pt x="600" y="102"/>
                </a:lnTo>
                <a:lnTo>
                  <a:pt x="596" y="96"/>
                </a:lnTo>
                <a:lnTo>
                  <a:pt x="590" y="88"/>
                </a:lnTo>
                <a:lnTo>
                  <a:pt x="578" y="68"/>
                </a:lnTo>
                <a:lnTo>
                  <a:pt x="560" y="44"/>
                </a:lnTo>
                <a:lnTo>
                  <a:pt x="550" y="32"/>
                </a:lnTo>
                <a:lnTo>
                  <a:pt x="538" y="22"/>
                </a:lnTo>
                <a:lnTo>
                  <a:pt x="528" y="14"/>
                </a:lnTo>
                <a:lnTo>
                  <a:pt x="516" y="8"/>
                </a:lnTo>
                <a:lnTo>
                  <a:pt x="498" y="2"/>
                </a:lnTo>
                <a:lnTo>
                  <a:pt x="486" y="0"/>
                </a:lnTo>
                <a:lnTo>
                  <a:pt x="482" y="0"/>
                </a:lnTo>
                <a:lnTo>
                  <a:pt x="464" y="0"/>
                </a:lnTo>
                <a:lnTo>
                  <a:pt x="462" y="0"/>
                </a:lnTo>
                <a:lnTo>
                  <a:pt x="442" y="2"/>
                </a:lnTo>
                <a:lnTo>
                  <a:pt x="430" y="2"/>
                </a:lnTo>
                <a:close/>
              </a:path>
            </a:pathLst>
          </a:custGeom>
          <a:solidFill>
            <a:schemeClr val="bg1">
              <a:alpha val="5294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9397" name="Freeform 32"/>
          <p:cNvSpPr>
            <a:spLocks noEditPoints="1"/>
          </p:cNvSpPr>
          <p:nvPr/>
        </p:nvSpPr>
        <p:spPr bwMode="auto">
          <a:xfrm flipH="1">
            <a:off x="795338" y="1746250"/>
            <a:ext cx="95250" cy="406400"/>
          </a:xfrm>
          <a:custGeom>
            <a:avLst/>
            <a:gdLst>
              <a:gd name="T0" fmla="*/ 0 w 734"/>
              <a:gd name="T1" fmla="*/ 0 h 3116"/>
              <a:gd name="T2" fmla="*/ 0 w 734"/>
              <a:gd name="T3" fmla="*/ 0 h 3116"/>
              <a:gd name="T4" fmla="*/ 0 w 734"/>
              <a:gd name="T5" fmla="*/ 0 h 3116"/>
              <a:gd name="T6" fmla="*/ 0 w 734"/>
              <a:gd name="T7" fmla="*/ 0 h 3116"/>
              <a:gd name="T8" fmla="*/ 0 w 734"/>
              <a:gd name="T9" fmla="*/ 0 h 3116"/>
              <a:gd name="T10" fmla="*/ 0 w 734"/>
              <a:gd name="T11" fmla="*/ 0 h 3116"/>
              <a:gd name="T12" fmla="*/ 0 w 734"/>
              <a:gd name="T13" fmla="*/ 0 h 3116"/>
              <a:gd name="T14" fmla="*/ 0 w 734"/>
              <a:gd name="T15" fmla="*/ 0 h 3116"/>
              <a:gd name="T16" fmla="*/ 0 w 734"/>
              <a:gd name="T17" fmla="*/ 0 h 3116"/>
              <a:gd name="T18" fmla="*/ 0 w 734"/>
              <a:gd name="T19" fmla="*/ 0 h 3116"/>
              <a:gd name="T20" fmla="*/ 0 w 734"/>
              <a:gd name="T21" fmla="*/ 0 h 3116"/>
              <a:gd name="T22" fmla="*/ 0 w 734"/>
              <a:gd name="T23" fmla="*/ 0 h 3116"/>
              <a:gd name="T24" fmla="*/ 0 w 734"/>
              <a:gd name="T25" fmla="*/ 0 h 3116"/>
              <a:gd name="T26" fmla="*/ 0 w 734"/>
              <a:gd name="T27" fmla="*/ 0 h 3116"/>
              <a:gd name="T28" fmla="*/ 0 w 734"/>
              <a:gd name="T29" fmla="*/ 0 h 3116"/>
              <a:gd name="T30" fmla="*/ 0 w 734"/>
              <a:gd name="T31" fmla="*/ 0 h 3116"/>
              <a:gd name="T32" fmla="*/ 0 w 734"/>
              <a:gd name="T33" fmla="*/ 0 h 3116"/>
              <a:gd name="T34" fmla="*/ 0 w 734"/>
              <a:gd name="T35" fmla="*/ 0 h 3116"/>
              <a:gd name="T36" fmla="*/ 0 w 734"/>
              <a:gd name="T37" fmla="*/ 0 h 3116"/>
              <a:gd name="T38" fmla="*/ 0 w 734"/>
              <a:gd name="T39" fmla="*/ 0 h 3116"/>
              <a:gd name="T40" fmla="*/ 0 w 734"/>
              <a:gd name="T41" fmla="*/ 0 h 3116"/>
              <a:gd name="T42" fmla="*/ 0 w 734"/>
              <a:gd name="T43" fmla="*/ 0 h 3116"/>
              <a:gd name="T44" fmla="*/ 0 w 734"/>
              <a:gd name="T45" fmla="*/ 0 h 3116"/>
              <a:gd name="T46" fmla="*/ 0 w 734"/>
              <a:gd name="T47" fmla="*/ 0 h 3116"/>
              <a:gd name="T48" fmla="*/ 0 w 734"/>
              <a:gd name="T49" fmla="*/ 0 h 3116"/>
              <a:gd name="T50" fmla="*/ 0 w 734"/>
              <a:gd name="T51" fmla="*/ 0 h 3116"/>
              <a:gd name="T52" fmla="*/ 0 w 734"/>
              <a:gd name="T53" fmla="*/ 0 h 3116"/>
              <a:gd name="T54" fmla="*/ 0 w 734"/>
              <a:gd name="T55" fmla="*/ 0 h 3116"/>
              <a:gd name="T56" fmla="*/ 0 w 734"/>
              <a:gd name="T57" fmla="*/ 0 h 3116"/>
              <a:gd name="T58" fmla="*/ 0 w 734"/>
              <a:gd name="T59" fmla="*/ 0 h 3116"/>
              <a:gd name="T60" fmla="*/ 0 w 734"/>
              <a:gd name="T61" fmla="*/ 0 h 3116"/>
              <a:gd name="T62" fmla="*/ 0 w 734"/>
              <a:gd name="T63" fmla="*/ 0 h 3116"/>
              <a:gd name="T64" fmla="*/ 0 w 734"/>
              <a:gd name="T65" fmla="*/ 0 h 3116"/>
              <a:gd name="T66" fmla="*/ 0 w 734"/>
              <a:gd name="T67" fmla="*/ 0 h 3116"/>
              <a:gd name="T68" fmla="*/ 0 w 734"/>
              <a:gd name="T69" fmla="*/ 0 h 3116"/>
              <a:gd name="T70" fmla="*/ 0 w 734"/>
              <a:gd name="T71" fmla="*/ 0 h 3116"/>
              <a:gd name="T72" fmla="*/ 0 w 734"/>
              <a:gd name="T73" fmla="*/ 0 h 3116"/>
              <a:gd name="T74" fmla="*/ 0 w 734"/>
              <a:gd name="T75" fmla="*/ 0 h 3116"/>
              <a:gd name="T76" fmla="*/ 0 w 734"/>
              <a:gd name="T77" fmla="*/ 0 h 3116"/>
              <a:gd name="T78" fmla="*/ 0 w 734"/>
              <a:gd name="T79" fmla="*/ 0 h 3116"/>
              <a:gd name="T80" fmla="*/ 0 w 734"/>
              <a:gd name="T81" fmla="*/ 0 h 3116"/>
              <a:gd name="T82" fmla="*/ 0 w 734"/>
              <a:gd name="T83" fmla="*/ 0 h 3116"/>
              <a:gd name="T84" fmla="*/ 0 w 734"/>
              <a:gd name="T85" fmla="*/ 0 h 3116"/>
              <a:gd name="T86" fmla="*/ 0 w 734"/>
              <a:gd name="T87" fmla="*/ 0 h 3116"/>
              <a:gd name="T88" fmla="*/ 0 w 734"/>
              <a:gd name="T89" fmla="*/ 0 h 3116"/>
              <a:gd name="T90" fmla="*/ 0 w 734"/>
              <a:gd name="T91" fmla="*/ 0 h 3116"/>
              <a:gd name="T92" fmla="*/ 0 w 734"/>
              <a:gd name="T93" fmla="*/ 0 h 3116"/>
              <a:gd name="T94" fmla="*/ 0 w 734"/>
              <a:gd name="T95" fmla="*/ 0 h 3116"/>
              <a:gd name="T96" fmla="*/ 0 w 734"/>
              <a:gd name="T97" fmla="*/ 0 h 3116"/>
              <a:gd name="T98" fmla="*/ 0 w 734"/>
              <a:gd name="T99" fmla="*/ 0 h 3116"/>
              <a:gd name="T100" fmla="*/ 0 w 734"/>
              <a:gd name="T101" fmla="*/ 0 h 3116"/>
              <a:gd name="T102" fmla="*/ 0 w 734"/>
              <a:gd name="T103" fmla="*/ 0 h 3116"/>
              <a:gd name="T104" fmla="*/ 0 w 734"/>
              <a:gd name="T105" fmla="*/ 0 h 3116"/>
              <a:gd name="T106" fmla="*/ 0 w 734"/>
              <a:gd name="T107" fmla="*/ 0 h 3116"/>
              <a:gd name="T108" fmla="*/ 0 w 734"/>
              <a:gd name="T109" fmla="*/ 0 h 3116"/>
              <a:gd name="T110" fmla="*/ 0 w 734"/>
              <a:gd name="T111" fmla="*/ 0 h 3116"/>
              <a:gd name="T112" fmla="*/ 0 w 734"/>
              <a:gd name="T113" fmla="*/ 0 h 3116"/>
              <a:gd name="T114" fmla="*/ 0 w 734"/>
              <a:gd name="T115" fmla="*/ 0 h 3116"/>
              <a:gd name="T116" fmla="*/ 0 w 734"/>
              <a:gd name="T117" fmla="*/ 0 h 3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34"/>
              <a:gd name="T178" fmla="*/ 0 h 3116"/>
              <a:gd name="T179" fmla="*/ 734 w 734"/>
              <a:gd name="T180" fmla="*/ 3116 h 3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34" h="3116">
                <a:moveTo>
                  <a:pt x="224" y="2826"/>
                </a:moveTo>
                <a:lnTo>
                  <a:pt x="224" y="2826"/>
                </a:lnTo>
                <a:lnTo>
                  <a:pt x="226" y="2834"/>
                </a:lnTo>
                <a:lnTo>
                  <a:pt x="226" y="2840"/>
                </a:lnTo>
                <a:lnTo>
                  <a:pt x="222" y="2852"/>
                </a:lnTo>
                <a:lnTo>
                  <a:pt x="210" y="2878"/>
                </a:lnTo>
                <a:lnTo>
                  <a:pt x="204" y="2898"/>
                </a:lnTo>
                <a:lnTo>
                  <a:pt x="200" y="2906"/>
                </a:lnTo>
                <a:lnTo>
                  <a:pt x="194" y="2912"/>
                </a:lnTo>
                <a:lnTo>
                  <a:pt x="206" y="2866"/>
                </a:lnTo>
                <a:lnTo>
                  <a:pt x="214" y="2846"/>
                </a:lnTo>
                <a:lnTo>
                  <a:pt x="218" y="2836"/>
                </a:lnTo>
                <a:lnTo>
                  <a:pt x="224" y="2826"/>
                </a:lnTo>
                <a:close/>
                <a:moveTo>
                  <a:pt x="308" y="2684"/>
                </a:moveTo>
                <a:lnTo>
                  <a:pt x="308" y="2684"/>
                </a:lnTo>
                <a:lnTo>
                  <a:pt x="310" y="2644"/>
                </a:lnTo>
                <a:lnTo>
                  <a:pt x="314" y="2626"/>
                </a:lnTo>
                <a:lnTo>
                  <a:pt x="316" y="2612"/>
                </a:lnTo>
                <a:lnTo>
                  <a:pt x="320" y="2654"/>
                </a:lnTo>
                <a:lnTo>
                  <a:pt x="322" y="2698"/>
                </a:lnTo>
                <a:lnTo>
                  <a:pt x="322" y="2788"/>
                </a:lnTo>
                <a:lnTo>
                  <a:pt x="312" y="2780"/>
                </a:lnTo>
                <a:lnTo>
                  <a:pt x="306" y="2770"/>
                </a:lnTo>
                <a:lnTo>
                  <a:pt x="304" y="2758"/>
                </a:lnTo>
                <a:lnTo>
                  <a:pt x="302" y="2746"/>
                </a:lnTo>
                <a:lnTo>
                  <a:pt x="304" y="2716"/>
                </a:lnTo>
                <a:lnTo>
                  <a:pt x="308" y="2684"/>
                </a:lnTo>
                <a:close/>
                <a:moveTo>
                  <a:pt x="348" y="2030"/>
                </a:moveTo>
                <a:lnTo>
                  <a:pt x="348" y="2030"/>
                </a:lnTo>
                <a:lnTo>
                  <a:pt x="354" y="2030"/>
                </a:lnTo>
                <a:lnTo>
                  <a:pt x="360" y="2030"/>
                </a:lnTo>
                <a:lnTo>
                  <a:pt x="360" y="2064"/>
                </a:lnTo>
                <a:lnTo>
                  <a:pt x="360" y="2096"/>
                </a:lnTo>
                <a:lnTo>
                  <a:pt x="362" y="2114"/>
                </a:lnTo>
                <a:lnTo>
                  <a:pt x="364" y="2122"/>
                </a:lnTo>
                <a:lnTo>
                  <a:pt x="364" y="2130"/>
                </a:lnTo>
                <a:lnTo>
                  <a:pt x="362" y="2138"/>
                </a:lnTo>
                <a:lnTo>
                  <a:pt x="356" y="2146"/>
                </a:lnTo>
                <a:lnTo>
                  <a:pt x="346" y="2162"/>
                </a:lnTo>
                <a:lnTo>
                  <a:pt x="336" y="2180"/>
                </a:lnTo>
                <a:lnTo>
                  <a:pt x="324" y="2196"/>
                </a:lnTo>
                <a:lnTo>
                  <a:pt x="320" y="2176"/>
                </a:lnTo>
                <a:lnTo>
                  <a:pt x="320" y="2156"/>
                </a:lnTo>
                <a:lnTo>
                  <a:pt x="324" y="2136"/>
                </a:lnTo>
                <a:lnTo>
                  <a:pt x="328" y="2118"/>
                </a:lnTo>
                <a:lnTo>
                  <a:pt x="332" y="2098"/>
                </a:lnTo>
                <a:lnTo>
                  <a:pt x="336" y="2076"/>
                </a:lnTo>
                <a:lnTo>
                  <a:pt x="338" y="2054"/>
                </a:lnTo>
                <a:lnTo>
                  <a:pt x="338" y="2030"/>
                </a:lnTo>
                <a:lnTo>
                  <a:pt x="340" y="2032"/>
                </a:lnTo>
                <a:lnTo>
                  <a:pt x="348" y="2030"/>
                </a:lnTo>
                <a:close/>
                <a:moveTo>
                  <a:pt x="314" y="14"/>
                </a:moveTo>
                <a:lnTo>
                  <a:pt x="314" y="14"/>
                </a:lnTo>
                <a:lnTo>
                  <a:pt x="300" y="24"/>
                </a:lnTo>
                <a:lnTo>
                  <a:pt x="290" y="36"/>
                </a:lnTo>
                <a:lnTo>
                  <a:pt x="280" y="46"/>
                </a:lnTo>
                <a:lnTo>
                  <a:pt x="270" y="60"/>
                </a:lnTo>
                <a:lnTo>
                  <a:pt x="252" y="88"/>
                </a:lnTo>
                <a:lnTo>
                  <a:pt x="238" y="118"/>
                </a:lnTo>
                <a:lnTo>
                  <a:pt x="226" y="150"/>
                </a:lnTo>
                <a:lnTo>
                  <a:pt x="216" y="186"/>
                </a:lnTo>
                <a:lnTo>
                  <a:pt x="200" y="260"/>
                </a:lnTo>
                <a:lnTo>
                  <a:pt x="190" y="308"/>
                </a:lnTo>
                <a:lnTo>
                  <a:pt x="180" y="356"/>
                </a:lnTo>
                <a:lnTo>
                  <a:pt x="174" y="404"/>
                </a:lnTo>
                <a:lnTo>
                  <a:pt x="170" y="452"/>
                </a:lnTo>
                <a:lnTo>
                  <a:pt x="156" y="452"/>
                </a:lnTo>
                <a:lnTo>
                  <a:pt x="144" y="454"/>
                </a:lnTo>
                <a:lnTo>
                  <a:pt x="124" y="460"/>
                </a:lnTo>
                <a:lnTo>
                  <a:pt x="104" y="468"/>
                </a:lnTo>
                <a:lnTo>
                  <a:pt x="84" y="472"/>
                </a:lnTo>
                <a:lnTo>
                  <a:pt x="58" y="514"/>
                </a:lnTo>
                <a:lnTo>
                  <a:pt x="44" y="536"/>
                </a:lnTo>
                <a:lnTo>
                  <a:pt x="38" y="548"/>
                </a:lnTo>
                <a:lnTo>
                  <a:pt x="34" y="556"/>
                </a:lnTo>
                <a:lnTo>
                  <a:pt x="34" y="574"/>
                </a:lnTo>
                <a:lnTo>
                  <a:pt x="34" y="596"/>
                </a:lnTo>
                <a:lnTo>
                  <a:pt x="36" y="618"/>
                </a:lnTo>
                <a:lnTo>
                  <a:pt x="36" y="640"/>
                </a:lnTo>
                <a:lnTo>
                  <a:pt x="32" y="676"/>
                </a:lnTo>
                <a:lnTo>
                  <a:pt x="24" y="712"/>
                </a:lnTo>
                <a:lnTo>
                  <a:pt x="16" y="750"/>
                </a:lnTo>
                <a:lnTo>
                  <a:pt x="10" y="786"/>
                </a:lnTo>
                <a:lnTo>
                  <a:pt x="8" y="814"/>
                </a:lnTo>
                <a:lnTo>
                  <a:pt x="6" y="846"/>
                </a:lnTo>
                <a:lnTo>
                  <a:pt x="2" y="878"/>
                </a:lnTo>
                <a:lnTo>
                  <a:pt x="0" y="894"/>
                </a:lnTo>
                <a:lnTo>
                  <a:pt x="2" y="908"/>
                </a:lnTo>
                <a:lnTo>
                  <a:pt x="4" y="916"/>
                </a:lnTo>
                <a:lnTo>
                  <a:pt x="8" y="924"/>
                </a:lnTo>
                <a:lnTo>
                  <a:pt x="20" y="944"/>
                </a:lnTo>
                <a:lnTo>
                  <a:pt x="32" y="962"/>
                </a:lnTo>
                <a:lnTo>
                  <a:pt x="42" y="976"/>
                </a:lnTo>
                <a:lnTo>
                  <a:pt x="56" y="988"/>
                </a:lnTo>
                <a:lnTo>
                  <a:pt x="72" y="1000"/>
                </a:lnTo>
                <a:lnTo>
                  <a:pt x="118" y="1032"/>
                </a:lnTo>
                <a:lnTo>
                  <a:pt x="166" y="1064"/>
                </a:lnTo>
                <a:lnTo>
                  <a:pt x="160" y="1094"/>
                </a:lnTo>
                <a:lnTo>
                  <a:pt x="154" y="1122"/>
                </a:lnTo>
                <a:lnTo>
                  <a:pt x="146" y="1148"/>
                </a:lnTo>
                <a:lnTo>
                  <a:pt x="136" y="1174"/>
                </a:lnTo>
                <a:lnTo>
                  <a:pt x="116" y="1226"/>
                </a:lnTo>
                <a:lnTo>
                  <a:pt x="96" y="1280"/>
                </a:lnTo>
                <a:lnTo>
                  <a:pt x="82" y="1336"/>
                </a:lnTo>
                <a:lnTo>
                  <a:pt x="70" y="1394"/>
                </a:lnTo>
                <a:lnTo>
                  <a:pt x="62" y="1456"/>
                </a:lnTo>
                <a:lnTo>
                  <a:pt x="56" y="1526"/>
                </a:lnTo>
                <a:lnTo>
                  <a:pt x="70" y="1536"/>
                </a:lnTo>
                <a:lnTo>
                  <a:pt x="84" y="1546"/>
                </a:lnTo>
                <a:lnTo>
                  <a:pt x="80" y="1660"/>
                </a:lnTo>
                <a:lnTo>
                  <a:pt x="80" y="1776"/>
                </a:lnTo>
                <a:lnTo>
                  <a:pt x="78" y="1890"/>
                </a:lnTo>
                <a:lnTo>
                  <a:pt x="76" y="2000"/>
                </a:lnTo>
                <a:lnTo>
                  <a:pt x="98" y="2008"/>
                </a:lnTo>
                <a:lnTo>
                  <a:pt x="122" y="2016"/>
                </a:lnTo>
                <a:lnTo>
                  <a:pt x="170" y="2026"/>
                </a:lnTo>
                <a:lnTo>
                  <a:pt x="178" y="2056"/>
                </a:lnTo>
                <a:lnTo>
                  <a:pt x="184" y="2084"/>
                </a:lnTo>
                <a:lnTo>
                  <a:pt x="190" y="2112"/>
                </a:lnTo>
                <a:lnTo>
                  <a:pt x="192" y="2128"/>
                </a:lnTo>
                <a:lnTo>
                  <a:pt x="192" y="2144"/>
                </a:lnTo>
                <a:lnTo>
                  <a:pt x="188" y="2162"/>
                </a:lnTo>
                <a:lnTo>
                  <a:pt x="184" y="2178"/>
                </a:lnTo>
                <a:lnTo>
                  <a:pt x="178" y="2196"/>
                </a:lnTo>
                <a:lnTo>
                  <a:pt x="172" y="2214"/>
                </a:lnTo>
                <a:lnTo>
                  <a:pt x="168" y="2238"/>
                </a:lnTo>
                <a:lnTo>
                  <a:pt x="166" y="2262"/>
                </a:lnTo>
                <a:lnTo>
                  <a:pt x="164" y="2312"/>
                </a:lnTo>
                <a:lnTo>
                  <a:pt x="166" y="2362"/>
                </a:lnTo>
                <a:lnTo>
                  <a:pt x="172" y="2410"/>
                </a:lnTo>
                <a:lnTo>
                  <a:pt x="180" y="2458"/>
                </a:lnTo>
                <a:lnTo>
                  <a:pt x="190" y="2506"/>
                </a:lnTo>
                <a:lnTo>
                  <a:pt x="208" y="2600"/>
                </a:lnTo>
                <a:lnTo>
                  <a:pt x="222" y="2674"/>
                </a:lnTo>
                <a:lnTo>
                  <a:pt x="232" y="2722"/>
                </a:lnTo>
                <a:lnTo>
                  <a:pt x="234" y="2734"/>
                </a:lnTo>
                <a:lnTo>
                  <a:pt x="236" y="2746"/>
                </a:lnTo>
                <a:lnTo>
                  <a:pt x="234" y="2758"/>
                </a:lnTo>
                <a:lnTo>
                  <a:pt x="232" y="2768"/>
                </a:lnTo>
                <a:lnTo>
                  <a:pt x="226" y="2774"/>
                </a:lnTo>
                <a:lnTo>
                  <a:pt x="220" y="2778"/>
                </a:lnTo>
                <a:lnTo>
                  <a:pt x="216" y="2784"/>
                </a:lnTo>
                <a:lnTo>
                  <a:pt x="214" y="2788"/>
                </a:lnTo>
                <a:lnTo>
                  <a:pt x="214" y="2792"/>
                </a:lnTo>
                <a:lnTo>
                  <a:pt x="214" y="2796"/>
                </a:lnTo>
                <a:lnTo>
                  <a:pt x="216" y="2798"/>
                </a:lnTo>
                <a:lnTo>
                  <a:pt x="220" y="2804"/>
                </a:lnTo>
                <a:lnTo>
                  <a:pt x="200" y="2864"/>
                </a:lnTo>
                <a:lnTo>
                  <a:pt x="192" y="2896"/>
                </a:lnTo>
                <a:lnTo>
                  <a:pt x="186" y="2930"/>
                </a:lnTo>
                <a:lnTo>
                  <a:pt x="180" y="2942"/>
                </a:lnTo>
                <a:lnTo>
                  <a:pt x="176" y="2946"/>
                </a:lnTo>
                <a:lnTo>
                  <a:pt x="172" y="2954"/>
                </a:lnTo>
                <a:lnTo>
                  <a:pt x="164" y="2956"/>
                </a:lnTo>
                <a:lnTo>
                  <a:pt x="156" y="2958"/>
                </a:lnTo>
                <a:lnTo>
                  <a:pt x="154" y="2974"/>
                </a:lnTo>
                <a:lnTo>
                  <a:pt x="156" y="2988"/>
                </a:lnTo>
                <a:lnTo>
                  <a:pt x="160" y="3000"/>
                </a:lnTo>
                <a:lnTo>
                  <a:pt x="164" y="3012"/>
                </a:lnTo>
                <a:lnTo>
                  <a:pt x="166" y="3016"/>
                </a:lnTo>
                <a:lnTo>
                  <a:pt x="168" y="3022"/>
                </a:lnTo>
                <a:lnTo>
                  <a:pt x="170" y="3026"/>
                </a:lnTo>
                <a:lnTo>
                  <a:pt x="176" y="3028"/>
                </a:lnTo>
                <a:lnTo>
                  <a:pt x="180" y="3028"/>
                </a:lnTo>
                <a:lnTo>
                  <a:pt x="186" y="3028"/>
                </a:lnTo>
                <a:lnTo>
                  <a:pt x="216" y="3032"/>
                </a:lnTo>
                <a:lnTo>
                  <a:pt x="220" y="3036"/>
                </a:lnTo>
                <a:lnTo>
                  <a:pt x="220" y="3042"/>
                </a:lnTo>
                <a:lnTo>
                  <a:pt x="220" y="3046"/>
                </a:lnTo>
                <a:lnTo>
                  <a:pt x="220" y="3050"/>
                </a:lnTo>
                <a:lnTo>
                  <a:pt x="222" y="3052"/>
                </a:lnTo>
                <a:lnTo>
                  <a:pt x="232" y="3054"/>
                </a:lnTo>
                <a:lnTo>
                  <a:pt x="236" y="3056"/>
                </a:lnTo>
                <a:lnTo>
                  <a:pt x="242" y="3054"/>
                </a:lnTo>
                <a:lnTo>
                  <a:pt x="244" y="3054"/>
                </a:lnTo>
                <a:lnTo>
                  <a:pt x="246" y="3052"/>
                </a:lnTo>
                <a:lnTo>
                  <a:pt x="248" y="3046"/>
                </a:lnTo>
                <a:lnTo>
                  <a:pt x="248" y="3040"/>
                </a:lnTo>
                <a:lnTo>
                  <a:pt x="250" y="3034"/>
                </a:lnTo>
                <a:lnTo>
                  <a:pt x="274" y="3036"/>
                </a:lnTo>
                <a:lnTo>
                  <a:pt x="296" y="3038"/>
                </a:lnTo>
                <a:lnTo>
                  <a:pt x="300" y="3034"/>
                </a:lnTo>
                <a:lnTo>
                  <a:pt x="302" y="3030"/>
                </a:lnTo>
                <a:lnTo>
                  <a:pt x="302" y="3026"/>
                </a:lnTo>
                <a:lnTo>
                  <a:pt x="308" y="3044"/>
                </a:lnTo>
                <a:lnTo>
                  <a:pt x="312" y="3062"/>
                </a:lnTo>
                <a:lnTo>
                  <a:pt x="314" y="3068"/>
                </a:lnTo>
                <a:lnTo>
                  <a:pt x="316" y="3078"/>
                </a:lnTo>
                <a:lnTo>
                  <a:pt x="320" y="3082"/>
                </a:lnTo>
                <a:lnTo>
                  <a:pt x="322" y="3084"/>
                </a:lnTo>
                <a:lnTo>
                  <a:pt x="328" y="3084"/>
                </a:lnTo>
                <a:lnTo>
                  <a:pt x="334" y="3084"/>
                </a:lnTo>
                <a:lnTo>
                  <a:pt x="338" y="3082"/>
                </a:lnTo>
                <a:lnTo>
                  <a:pt x="340" y="3078"/>
                </a:lnTo>
                <a:lnTo>
                  <a:pt x="340" y="3076"/>
                </a:lnTo>
                <a:lnTo>
                  <a:pt x="340" y="3068"/>
                </a:lnTo>
                <a:lnTo>
                  <a:pt x="340" y="3062"/>
                </a:lnTo>
                <a:lnTo>
                  <a:pt x="344" y="3032"/>
                </a:lnTo>
                <a:lnTo>
                  <a:pt x="354" y="3038"/>
                </a:lnTo>
                <a:lnTo>
                  <a:pt x="362" y="3044"/>
                </a:lnTo>
                <a:lnTo>
                  <a:pt x="370" y="3052"/>
                </a:lnTo>
                <a:lnTo>
                  <a:pt x="376" y="3062"/>
                </a:lnTo>
                <a:lnTo>
                  <a:pt x="388" y="3084"/>
                </a:lnTo>
                <a:lnTo>
                  <a:pt x="394" y="3096"/>
                </a:lnTo>
                <a:lnTo>
                  <a:pt x="402" y="3104"/>
                </a:lnTo>
                <a:lnTo>
                  <a:pt x="412" y="3108"/>
                </a:lnTo>
                <a:lnTo>
                  <a:pt x="428" y="3112"/>
                </a:lnTo>
                <a:lnTo>
                  <a:pt x="460" y="3116"/>
                </a:lnTo>
                <a:lnTo>
                  <a:pt x="490" y="3116"/>
                </a:lnTo>
                <a:lnTo>
                  <a:pt x="518" y="3116"/>
                </a:lnTo>
                <a:lnTo>
                  <a:pt x="546" y="3116"/>
                </a:lnTo>
                <a:lnTo>
                  <a:pt x="570" y="3110"/>
                </a:lnTo>
                <a:lnTo>
                  <a:pt x="576" y="3110"/>
                </a:lnTo>
                <a:lnTo>
                  <a:pt x="582" y="3108"/>
                </a:lnTo>
                <a:lnTo>
                  <a:pt x="588" y="3104"/>
                </a:lnTo>
                <a:lnTo>
                  <a:pt x="590" y="3100"/>
                </a:lnTo>
                <a:lnTo>
                  <a:pt x="592" y="3094"/>
                </a:lnTo>
                <a:lnTo>
                  <a:pt x="592" y="3088"/>
                </a:lnTo>
                <a:lnTo>
                  <a:pt x="594" y="3084"/>
                </a:lnTo>
                <a:lnTo>
                  <a:pt x="592" y="3078"/>
                </a:lnTo>
                <a:lnTo>
                  <a:pt x="590" y="3074"/>
                </a:lnTo>
                <a:lnTo>
                  <a:pt x="584" y="3070"/>
                </a:lnTo>
                <a:lnTo>
                  <a:pt x="580" y="3066"/>
                </a:lnTo>
                <a:lnTo>
                  <a:pt x="556" y="3052"/>
                </a:lnTo>
                <a:lnTo>
                  <a:pt x="534" y="3040"/>
                </a:lnTo>
                <a:lnTo>
                  <a:pt x="528" y="3036"/>
                </a:lnTo>
                <a:lnTo>
                  <a:pt x="520" y="3030"/>
                </a:lnTo>
                <a:lnTo>
                  <a:pt x="518" y="3026"/>
                </a:lnTo>
                <a:lnTo>
                  <a:pt x="512" y="3020"/>
                </a:lnTo>
                <a:lnTo>
                  <a:pt x="506" y="3016"/>
                </a:lnTo>
                <a:lnTo>
                  <a:pt x="492" y="3008"/>
                </a:lnTo>
                <a:lnTo>
                  <a:pt x="488" y="3004"/>
                </a:lnTo>
                <a:lnTo>
                  <a:pt x="474" y="2994"/>
                </a:lnTo>
                <a:lnTo>
                  <a:pt x="462" y="2980"/>
                </a:lnTo>
                <a:lnTo>
                  <a:pt x="454" y="2968"/>
                </a:lnTo>
                <a:lnTo>
                  <a:pt x="448" y="2952"/>
                </a:lnTo>
                <a:lnTo>
                  <a:pt x="436" y="2920"/>
                </a:lnTo>
                <a:lnTo>
                  <a:pt x="430" y="2904"/>
                </a:lnTo>
                <a:lnTo>
                  <a:pt x="424" y="2886"/>
                </a:lnTo>
                <a:lnTo>
                  <a:pt x="422" y="2868"/>
                </a:lnTo>
                <a:lnTo>
                  <a:pt x="422" y="2848"/>
                </a:lnTo>
                <a:lnTo>
                  <a:pt x="422" y="2846"/>
                </a:lnTo>
                <a:lnTo>
                  <a:pt x="424" y="2846"/>
                </a:lnTo>
                <a:lnTo>
                  <a:pt x="428" y="2846"/>
                </a:lnTo>
                <a:lnTo>
                  <a:pt x="432" y="2844"/>
                </a:lnTo>
                <a:lnTo>
                  <a:pt x="434" y="2842"/>
                </a:lnTo>
                <a:lnTo>
                  <a:pt x="434" y="2840"/>
                </a:lnTo>
                <a:lnTo>
                  <a:pt x="432" y="2834"/>
                </a:lnTo>
                <a:lnTo>
                  <a:pt x="428" y="2830"/>
                </a:lnTo>
                <a:lnTo>
                  <a:pt x="420" y="2826"/>
                </a:lnTo>
                <a:lnTo>
                  <a:pt x="418" y="2790"/>
                </a:lnTo>
                <a:lnTo>
                  <a:pt x="418" y="2754"/>
                </a:lnTo>
                <a:lnTo>
                  <a:pt x="422" y="2718"/>
                </a:lnTo>
                <a:lnTo>
                  <a:pt x="426" y="2682"/>
                </a:lnTo>
                <a:lnTo>
                  <a:pt x="436" y="2610"/>
                </a:lnTo>
                <a:lnTo>
                  <a:pt x="448" y="2540"/>
                </a:lnTo>
                <a:lnTo>
                  <a:pt x="468" y="2400"/>
                </a:lnTo>
                <a:lnTo>
                  <a:pt x="472" y="2364"/>
                </a:lnTo>
                <a:lnTo>
                  <a:pt x="476" y="2326"/>
                </a:lnTo>
                <a:lnTo>
                  <a:pt x="478" y="2252"/>
                </a:lnTo>
                <a:lnTo>
                  <a:pt x="480" y="2230"/>
                </a:lnTo>
                <a:lnTo>
                  <a:pt x="484" y="2208"/>
                </a:lnTo>
                <a:lnTo>
                  <a:pt x="486" y="2200"/>
                </a:lnTo>
                <a:lnTo>
                  <a:pt x="492" y="2190"/>
                </a:lnTo>
                <a:lnTo>
                  <a:pt x="502" y="2174"/>
                </a:lnTo>
                <a:lnTo>
                  <a:pt x="510" y="2154"/>
                </a:lnTo>
                <a:lnTo>
                  <a:pt x="514" y="2134"/>
                </a:lnTo>
                <a:lnTo>
                  <a:pt x="520" y="2122"/>
                </a:lnTo>
                <a:lnTo>
                  <a:pt x="524" y="2112"/>
                </a:lnTo>
                <a:lnTo>
                  <a:pt x="526" y="2098"/>
                </a:lnTo>
                <a:lnTo>
                  <a:pt x="526" y="2086"/>
                </a:lnTo>
                <a:lnTo>
                  <a:pt x="526" y="2060"/>
                </a:lnTo>
                <a:lnTo>
                  <a:pt x="526" y="2048"/>
                </a:lnTo>
                <a:lnTo>
                  <a:pt x="526" y="2036"/>
                </a:lnTo>
                <a:lnTo>
                  <a:pt x="530" y="2026"/>
                </a:lnTo>
                <a:lnTo>
                  <a:pt x="536" y="2016"/>
                </a:lnTo>
                <a:lnTo>
                  <a:pt x="566" y="2014"/>
                </a:lnTo>
                <a:lnTo>
                  <a:pt x="598" y="2012"/>
                </a:lnTo>
                <a:lnTo>
                  <a:pt x="612" y="2010"/>
                </a:lnTo>
                <a:lnTo>
                  <a:pt x="626" y="2006"/>
                </a:lnTo>
                <a:lnTo>
                  <a:pt x="638" y="2000"/>
                </a:lnTo>
                <a:lnTo>
                  <a:pt x="646" y="1992"/>
                </a:lnTo>
                <a:lnTo>
                  <a:pt x="650" y="1988"/>
                </a:lnTo>
                <a:lnTo>
                  <a:pt x="652" y="1984"/>
                </a:lnTo>
                <a:lnTo>
                  <a:pt x="652" y="1980"/>
                </a:lnTo>
                <a:lnTo>
                  <a:pt x="652" y="1970"/>
                </a:lnTo>
                <a:lnTo>
                  <a:pt x="652" y="1964"/>
                </a:lnTo>
                <a:lnTo>
                  <a:pt x="650" y="1914"/>
                </a:lnTo>
                <a:lnTo>
                  <a:pt x="652" y="1864"/>
                </a:lnTo>
                <a:lnTo>
                  <a:pt x="656" y="1764"/>
                </a:lnTo>
                <a:lnTo>
                  <a:pt x="662" y="1664"/>
                </a:lnTo>
                <a:lnTo>
                  <a:pt x="662" y="1614"/>
                </a:lnTo>
                <a:lnTo>
                  <a:pt x="660" y="1564"/>
                </a:lnTo>
                <a:lnTo>
                  <a:pt x="666" y="1560"/>
                </a:lnTo>
                <a:lnTo>
                  <a:pt x="672" y="1558"/>
                </a:lnTo>
                <a:lnTo>
                  <a:pt x="676" y="1556"/>
                </a:lnTo>
                <a:lnTo>
                  <a:pt x="680" y="1552"/>
                </a:lnTo>
                <a:lnTo>
                  <a:pt x="682" y="1548"/>
                </a:lnTo>
                <a:lnTo>
                  <a:pt x="684" y="1540"/>
                </a:lnTo>
                <a:lnTo>
                  <a:pt x="682" y="1532"/>
                </a:lnTo>
                <a:lnTo>
                  <a:pt x="680" y="1528"/>
                </a:lnTo>
                <a:lnTo>
                  <a:pt x="680" y="1524"/>
                </a:lnTo>
                <a:lnTo>
                  <a:pt x="680" y="1518"/>
                </a:lnTo>
                <a:lnTo>
                  <a:pt x="680" y="1514"/>
                </a:lnTo>
                <a:lnTo>
                  <a:pt x="678" y="1506"/>
                </a:lnTo>
                <a:lnTo>
                  <a:pt x="672" y="1424"/>
                </a:lnTo>
                <a:lnTo>
                  <a:pt x="668" y="1382"/>
                </a:lnTo>
                <a:lnTo>
                  <a:pt x="664" y="1342"/>
                </a:lnTo>
                <a:lnTo>
                  <a:pt x="660" y="1324"/>
                </a:lnTo>
                <a:lnTo>
                  <a:pt x="656" y="1308"/>
                </a:lnTo>
                <a:lnTo>
                  <a:pt x="652" y="1292"/>
                </a:lnTo>
                <a:lnTo>
                  <a:pt x="652" y="1278"/>
                </a:lnTo>
                <a:lnTo>
                  <a:pt x="654" y="1272"/>
                </a:lnTo>
                <a:lnTo>
                  <a:pt x="656" y="1266"/>
                </a:lnTo>
                <a:lnTo>
                  <a:pt x="660" y="1262"/>
                </a:lnTo>
                <a:lnTo>
                  <a:pt x="660" y="1256"/>
                </a:lnTo>
                <a:lnTo>
                  <a:pt x="658" y="1246"/>
                </a:lnTo>
                <a:lnTo>
                  <a:pt x="654" y="1238"/>
                </a:lnTo>
                <a:lnTo>
                  <a:pt x="646" y="1230"/>
                </a:lnTo>
                <a:lnTo>
                  <a:pt x="642" y="1220"/>
                </a:lnTo>
                <a:lnTo>
                  <a:pt x="634" y="1198"/>
                </a:lnTo>
                <a:lnTo>
                  <a:pt x="632" y="1186"/>
                </a:lnTo>
                <a:lnTo>
                  <a:pt x="630" y="1176"/>
                </a:lnTo>
                <a:lnTo>
                  <a:pt x="634" y="1166"/>
                </a:lnTo>
                <a:lnTo>
                  <a:pt x="640" y="1152"/>
                </a:lnTo>
                <a:lnTo>
                  <a:pt x="654" y="1128"/>
                </a:lnTo>
                <a:lnTo>
                  <a:pt x="678" y="1078"/>
                </a:lnTo>
                <a:lnTo>
                  <a:pt x="700" y="1030"/>
                </a:lnTo>
                <a:lnTo>
                  <a:pt x="714" y="1006"/>
                </a:lnTo>
                <a:lnTo>
                  <a:pt x="720" y="994"/>
                </a:lnTo>
                <a:lnTo>
                  <a:pt x="726" y="984"/>
                </a:lnTo>
                <a:lnTo>
                  <a:pt x="728" y="968"/>
                </a:lnTo>
                <a:lnTo>
                  <a:pt x="730" y="950"/>
                </a:lnTo>
                <a:lnTo>
                  <a:pt x="734" y="928"/>
                </a:lnTo>
                <a:lnTo>
                  <a:pt x="734" y="910"/>
                </a:lnTo>
                <a:lnTo>
                  <a:pt x="732" y="890"/>
                </a:lnTo>
                <a:lnTo>
                  <a:pt x="728" y="866"/>
                </a:lnTo>
                <a:lnTo>
                  <a:pt x="722" y="840"/>
                </a:lnTo>
                <a:lnTo>
                  <a:pt x="718" y="814"/>
                </a:lnTo>
                <a:lnTo>
                  <a:pt x="712" y="804"/>
                </a:lnTo>
                <a:lnTo>
                  <a:pt x="708" y="792"/>
                </a:lnTo>
                <a:lnTo>
                  <a:pt x="698" y="758"/>
                </a:lnTo>
                <a:lnTo>
                  <a:pt x="690" y="722"/>
                </a:lnTo>
                <a:lnTo>
                  <a:pt x="682" y="686"/>
                </a:lnTo>
                <a:lnTo>
                  <a:pt x="678" y="648"/>
                </a:lnTo>
                <a:lnTo>
                  <a:pt x="678" y="632"/>
                </a:lnTo>
                <a:lnTo>
                  <a:pt x="680" y="616"/>
                </a:lnTo>
                <a:lnTo>
                  <a:pt x="680" y="598"/>
                </a:lnTo>
                <a:lnTo>
                  <a:pt x="678" y="580"/>
                </a:lnTo>
                <a:lnTo>
                  <a:pt x="676" y="570"/>
                </a:lnTo>
                <a:lnTo>
                  <a:pt x="672" y="562"/>
                </a:lnTo>
                <a:lnTo>
                  <a:pt x="660" y="544"/>
                </a:lnTo>
                <a:lnTo>
                  <a:pt x="658" y="540"/>
                </a:lnTo>
                <a:lnTo>
                  <a:pt x="640" y="518"/>
                </a:lnTo>
                <a:lnTo>
                  <a:pt x="632" y="508"/>
                </a:lnTo>
                <a:lnTo>
                  <a:pt x="622" y="500"/>
                </a:lnTo>
                <a:lnTo>
                  <a:pt x="616" y="498"/>
                </a:lnTo>
                <a:lnTo>
                  <a:pt x="606" y="492"/>
                </a:lnTo>
                <a:lnTo>
                  <a:pt x="596" y="488"/>
                </a:lnTo>
                <a:lnTo>
                  <a:pt x="584" y="484"/>
                </a:lnTo>
                <a:lnTo>
                  <a:pt x="570" y="482"/>
                </a:lnTo>
                <a:lnTo>
                  <a:pt x="568" y="478"/>
                </a:lnTo>
                <a:lnTo>
                  <a:pt x="568" y="474"/>
                </a:lnTo>
                <a:lnTo>
                  <a:pt x="568" y="464"/>
                </a:lnTo>
                <a:lnTo>
                  <a:pt x="572" y="466"/>
                </a:lnTo>
                <a:lnTo>
                  <a:pt x="574" y="472"/>
                </a:lnTo>
                <a:lnTo>
                  <a:pt x="578" y="478"/>
                </a:lnTo>
                <a:lnTo>
                  <a:pt x="580" y="480"/>
                </a:lnTo>
                <a:lnTo>
                  <a:pt x="582" y="480"/>
                </a:lnTo>
                <a:lnTo>
                  <a:pt x="576" y="464"/>
                </a:lnTo>
                <a:lnTo>
                  <a:pt x="572" y="442"/>
                </a:lnTo>
                <a:lnTo>
                  <a:pt x="568" y="420"/>
                </a:lnTo>
                <a:lnTo>
                  <a:pt x="566" y="396"/>
                </a:lnTo>
                <a:lnTo>
                  <a:pt x="564" y="346"/>
                </a:lnTo>
                <a:lnTo>
                  <a:pt x="564" y="296"/>
                </a:lnTo>
                <a:lnTo>
                  <a:pt x="568" y="242"/>
                </a:lnTo>
                <a:lnTo>
                  <a:pt x="568" y="212"/>
                </a:lnTo>
                <a:lnTo>
                  <a:pt x="566" y="184"/>
                </a:lnTo>
                <a:lnTo>
                  <a:pt x="562" y="166"/>
                </a:lnTo>
                <a:lnTo>
                  <a:pt x="554" y="148"/>
                </a:lnTo>
                <a:lnTo>
                  <a:pt x="550" y="130"/>
                </a:lnTo>
                <a:lnTo>
                  <a:pt x="546" y="112"/>
                </a:lnTo>
                <a:lnTo>
                  <a:pt x="554" y="124"/>
                </a:lnTo>
                <a:lnTo>
                  <a:pt x="558" y="138"/>
                </a:lnTo>
                <a:lnTo>
                  <a:pt x="562" y="156"/>
                </a:lnTo>
                <a:lnTo>
                  <a:pt x="564" y="174"/>
                </a:lnTo>
                <a:lnTo>
                  <a:pt x="564" y="150"/>
                </a:lnTo>
                <a:lnTo>
                  <a:pt x="560" y="130"/>
                </a:lnTo>
                <a:lnTo>
                  <a:pt x="554" y="110"/>
                </a:lnTo>
                <a:lnTo>
                  <a:pt x="546" y="94"/>
                </a:lnTo>
                <a:lnTo>
                  <a:pt x="536" y="78"/>
                </a:lnTo>
                <a:lnTo>
                  <a:pt x="524" y="64"/>
                </a:lnTo>
                <a:lnTo>
                  <a:pt x="500" y="36"/>
                </a:lnTo>
                <a:lnTo>
                  <a:pt x="492" y="36"/>
                </a:lnTo>
                <a:lnTo>
                  <a:pt x="484" y="38"/>
                </a:lnTo>
                <a:lnTo>
                  <a:pt x="474" y="38"/>
                </a:lnTo>
                <a:lnTo>
                  <a:pt x="466" y="36"/>
                </a:lnTo>
                <a:lnTo>
                  <a:pt x="460" y="34"/>
                </a:lnTo>
                <a:lnTo>
                  <a:pt x="454" y="30"/>
                </a:lnTo>
                <a:lnTo>
                  <a:pt x="450" y="24"/>
                </a:lnTo>
                <a:lnTo>
                  <a:pt x="444" y="18"/>
                </a:lnTo>
                <a:lnTo>
                  <a:pt x="430" y="10"/>
                </a:lnTo>
                <a:lnTo>
                  <a:pt x="414" y="6"/>
                </a:lnTo>
                <a:lnTo>
                  <a:pt x="398" y="2"/>
                </a:lnTo>
                <a:lnTo>
                  <a:pt x="380" y="0"/>
                </a:lnTo>
                <a:lnTo>
                  <a:pt x="364" y="2"/>
                </a:lnTo>
                <a:lnTo>
                  <a:pt x="346" y="4"/>
                </a:lnTo>
                <a:lnTo>
                  <a:pt x="330" y="8"/>
                </a:lnTo>
                <a:lnTo>
                  <a:pt x="314" y="14"/>
                </a:lnTo>
                <a:close/>
              </a:path>
            </a:pathLst>
          </a:custGeom>
          <a:solidFill>
            <a:schemeClr val="bg1">
              <a:alpha val="4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9398" name="Freeform 33"/>
          <p:cNvSpPr>
            <a:spLocks/>
          </p:cNvSpPr>
          <p:nvPr/>
        </p:nvSpPr>
        <p:spPr bwMode="auto">
          <a:xfrm flipH="1">
            <a:off x="615950" y="1695450"/>
            <a:ext cx="111125" cy="406400"/>
          </a:xfrm>
          <a:custGeom>
            <a:avLst/>
            <a:gdLst>
              <a:gd name="T0" fmla="*/ 0 w 844"/>
              <a:gd name="T1" fmla="*/ 0 h 3116"/>
              <a:gd name="T2" fmla="*/ 0 w 844"/>
              <a:gd name="T3" fmla="*/ 0 h 3116"/>
              <a:gd name="T4" fmla="*/ 0 w 844"/>
              <a:gd name="T5" fmla="*/ 0 h 3116"/>
              <a:gd name="T6" fmla="*/ 0 w 844"/>
              <a:gd name="T7" fmla="*/ 0 h 3116"/>
              <a:gd name="T8" fmla="*/ 0 w 844"/>
              <a:gd name="T9" fmla="*/ 0 h 3116"/>
              <a:gd name="T10" fmla="*/ 0 w 844"/>
              <a:gd name="T11" fmla="*/ 0 h 3116"/>
              <a:gd name="T12" fmla="*/ 0 w 844"/>
              <a:gd name="T13" fmla="*/ 0 h 3116"/>
              <a:gd name="T14" fmla="*/ 0 w 844"/>
              <a:gd name="T15" fmla="*/ 0 h 3116"/>
              <a:gd name="T16" fmla="*/ 0 w 844"/>
              <a:gd name="T17" fmla="*/ 0 h 3116"/>
              <a:gd name="T18" fmla="*/ 0 w 844"/>
              <a:gd name="T19" fmla="*/ 0 h 3116"/>
              <a:gd name="T20" fmla="*/ 0 w 844"/>
              <a:gd name="T21" fmla="*/ 0 h 3116"/>
              <a:gd name="T22" fmla="*/ 0 w 844"/>
              <a:gd name="T23" fmla="*/ 0 h 3116"/>
              <a:gd name="T24" fmla="*/ 0 w 844"/>
              <a:gd name="T25" fmla="*/ 0 h 3116"/>
              <a:gd name="T26" fmla="*/ 0 w 844"/>
              <a:gd name="T27" fmla="*/ 0 h 3116"/>
              <a:gd name="T28" fmla="*/ 0 w 844"/>
              <a:gd name="T29" fmla="*/ 0 h 3116"/>
              <a:gd name="T30" fmla="*/ 0 w 844"/>
              <a:gd name="T31" fmla="*/ 0 h 3116"/>
              <a:gd name="T32" fmla="*/ 0 w 844"/>
              <a:gd name="T33" fmla="*/ 0 h 3116"/>
              <a:gd name="T34" fmla="*/ 0 w 844"/>
              <a:gd name="T35" fmla="*/ 0 h 3116"/>
              <a:gd name="T36" fmla="*/ 0 w 844"/>
              <a:gd name="T37" fmla="*/ 0 h 3116"/>
              <a:gd name="T38" fmla="*/ 0 w 844"/>
              <a:gd name="T39" fmla="*/ 0 h 3116"/>
              <a:gd name="T40" fmla="*/ 0 w 844"/>
              <a:gd name="T41" fmla="*/ 0 h 3116"/>
              <a:gd name="T42" fmla="*/ 0 w 844"/>
              <a:gd name="T43" fmla="*/ 0 h 3116"/>
              <a:gd name="T44" fmla="*/ 0 w 844"/>
              <a:gd name="T45" fmla="*/ 0 h 3116"/>
              <a:gd name="T46" fmla="*/ 0 w 844"/>
              <a:gd name="T47" fmla="*/ 0 h 3116"/>
              <a:gd name="T48" fmla="*/ 0 w 844"/>
              <a:gd name="T49" fmla="*/ 0 h 3116"/>
              <a:gd name="T50" fmla="*/ 0 w 844"/>
              <a:gd name="T51" fmla="*/ 0 h 3116"/>
              <a:gd name="T52" fmla="*/ 0 w 844"/>
              <a:gd name="T53" fmla="*/ 0 h 3116"/>
              <a:gd name="T54" fmla="*/ 0 w 844"/>
              <a:gd name="T55" fmla="*/ 0 h 3116"/>
              <a:gd name="T56" fmla="*/ 0 w 844"/>
              <a:gd name="T57" fmla="*/ 0 h 3116"/>
              <a:gd name="T58" fmla="*/ 0 w 844"/>
              <a:gd name="T59" fmla="*/ 0 h 3116"/>
              <a:gd name="T60" fmla="*/ 0 w 844"/>
              <a:gd name="T61" fmla="*/ 0 h 3116"/>
              <a:gd name="T62" fmla="*/ 0 w 844"/>
              <a:gd name="T63" fmla="*/ 0 h 3116"/>
              <a:gd name="T64" fmla="*/ 0 w 844"/>
              <a:gd name="T65" fmla="*/ 0 h 3116"/>
              <a:gd name="T66" fmla="*/ 0 w 844"/>
              <a:gd name="T67" fmla="*/ 0 h 3116"/>
              <a:gd name="T68" fmla="*/ 0 w 844"/>
              <a:gd name="T69" fmla="*/ 0 h 3116"/>
              <a:gd name="T70" fmla="*/ 0 w 844"/>
              <a:gd name="T71" fmla="*/ 0 h 3116"/>
              <a:gd name="T72" fmla="*/ 0 w 844"/>
              <a:gd name="T73" fmla="*/ 0 h 3116"/>
              <a:gd name="T74" fmla="*/ 0 w 844"/>
              <a:gd name="T75" fmla="*/ 0 h 3116"/>
              <a:gd name="T76" fmla="*/ 0 w 844"/>
              <a:gd name="T77" fmla="*/ 0 h 3116"/>
              <a:gd name="T78" fmla="*/ 0 w 844"/>
              <a:gd name="T79" fmla="*/ 0 h 3116"/>
              <a:gd name="T80" fmla="*/ 0 w 844"/>
              <a:gd name="T81" fmla="*/ 0 h 3116"/>
              <a:gd name="T82" fmla="*/ 0 w 844"/>
              <a:gd name="T83" fmla="*/ 0 h 3116"/>
              <a:gd name="T84" fmla="*/ 0 w 844"/>
              <a:gd name="T85" fmla="*/ 0 h 3116"/>
              <a:gd name="T86" fmla="*/ 0 w 844"/>
              <a:gd name="T87" fmla="*/ 0 h 3116"/>
              <a:gd name="T88" fmla="*/ 0 w 844"/>
              <a:gd name="T89" fmla="*/ 0 h 3116"/>
              <a:gd name="T90" fmla="*/ 0 w 844"/>
              <a:gd name="T91" fmla="*/ 0 h 3116"/>
              <a:gd name="T92" fmla="*/ 0 w 844"/>
              <a:gd name="T93" fmla="*/ 0 h 3116"/>
              <a:gd name="T94" fmla="*/ 0 w 844"/>
              <a:gd name="T95" fmla="*/ 0 h 3116"/>
              <a:gd name="T96" fmla="*/ 0 w 844"/>
              <a:gd name="T97" fmla="*/ 0 h 3116"/>
              <a:gd name="T98" fmla="*/ 0 w 844"/>
              <a:gd name="T99" fmla="*/ 0 h 3116"/>
              <a:gd name="T100" fmla="*/ 0 w 844"/>
              <a:gd name="T101" fmla="*/ 0 h 3116"/>
              <a:gd name="T102" fmla="*/ 0 w 844"/>
              <a:gd name="T103" fmla="*/ 0 h 3116"/>
              <a:gd name="T104" fmla="*/ 0 w 844"/>
              <a:gd name="T105" fmla="*/ 0 h 3116"/>
              <a:gd name="T106" fmla="*/ 0 w 844"/>
              <a:gd name="T107" fmla="*/ 0 h 3116"/>
              <a:gd name="T108" fmla="*/ 0 w 844"/>
              <a:gd name="T109" fmla="*/ 0 h 3116"/>
              <a:gd name="T110" fmla="*/ 0 w 844"/>
              <a:gd name="T111" fmla="*/ 0 h 3116"/>
              <a:gd name="T112" fmla="*/ 0 w 844"/>
              <a:gd name="T113" fmla="*/ 0 h 3116"/>
              <a:gd name="T114" fmla="*/ 0 w 844"/>
              <a:gd name="T115" fmla="*/ 0 h 3116"/>
              <a:gd name="T116" fmla="*/ 0 w 844"/>
              <a:gd name="T117" fmla="*/ 0 h 3116"/>
              <a:gd name="T118" fmla="*/ 0 w 844"/>
              <a:gd name="T119" fmla="*/ 0 h 31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4"/>
              <a:gd name="T181" fmla="*/ 0 h 3116"/>
              <a:gd name="T182" fmla="*/ 844 w 844"/>
              <a:gd name="T183" fmla="*/ 3116 h 31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4" h="3116">
                <a:moveTo>
                  <a:pt x="504" y="4"/>
                </a:moveTo>
                <a:lnTo>
                  <a:pt x="504" y="4"/>
                </a:lnTo>
                <a:lnTo>
                  <a:pt x="498" y="4"/>
                </a:lnTo>
                <a:lnTo>
                  <a:pt x="492" y="4"/>
                </a:lnTo>
                <a:lnTo>
                  <a:pt x="488" y="6"/>
                </a:lnTo>
                <a:lnTo>
                  <a:pt x="482" y="10"/>
                </a:lnTo>
                <a:lnTo>
                  <a:pt x="476" y="10"/>
                </a:lnTo>
                <a:lnTo>
                  <a:pt x="462" y="10"/>
                </a:lnTo>
                <a:lnTo>
                  <a:pt x="446" y="16"/>
                </a:lnTo>
                <a:lnTo>
                  <a:pt x="432" y="20"/>
                </a:lnTo>
                <a:lnTo>
                  <a:pt x="426" y="24"/>
                </a:lnTo>
                <a:lnTo>
                  <a:pt x="414" y="26"/>
                </a:lnTo>
                <a:lnTo>
                  <a:pt x="404" y="30"/>
                </a:lnTo>
                <a:lnTo>
                  <a:pt x="396" y="38"/>
                </a:lnTo>
                <a:lnTo>
                  <a:pt x="390" y="48"/>
                </a:lnTo>
                <a:lnTo>
                  <a:pt x="386" y="60"/>
                </a:lnTo>
                <a:lnTo>
                  <a:pt x="382" y="74"/>
                </a:lnTo>
                <a:lnTo>
                  <a:pt x="376" y="78"/>
                </a:lnTo>
                <a:lnTo>
                  <a:pt x="372" y="82"/>
                </a:lnTo>
                <a:lnTo>
                  <a:pt x="370" y="84"/>
                </a:lnTo>
                <a:lnTo>
                  <a:pt x="366" y="98"/>
                </a:lnTo>
                <a:lnTo>
                  <a:pt x="362" y="106"/>
                </a:lnTo>
                <a:lnTo>
                  <a:pt x="356" y="118"/>
                </a:lnTo>
                <a:lnTo>
                  <a:pt x="356" y="124"/>
                </a:lnTo>
                <a:lnTo>
                  <a:pt x="352" y="132"/>
                </a:lnTo>
                <a:lnTo>
                  <a:pt x="350" y="144"/>
                </a:lnTo>
                <a:lnTo>
                  <a:pt x="350" y="154"/>
                </a:lnTo>
                <a:lnTo>
                  <a:pt x="348" y="162"/>
                </a:lnTo>
                <a:lnTo>
                  <a:pt x="352" y="184"/>
                </a:lnTo>
                <a:lnTo>
                  <a:pt x="350" y="194"/>
                </a:lnTo>
                <a:lnTo>
                  <a:pt x="350" y="202"/>
                </a:lnTo>
                <a:lnTo>
                  <a:pt x="350" y="214"/>
                </a:lnTo>
                <a:lnTo>
                  <a:pt x="358" y="246"/>
                </a:lnTo>
                <a:lnTo>
                  <a:pt x="362" y="256"/>
                </a:lnTo>
                <a:lnTo>
                  <a:pt x="368" y="266"/>
                </a:lnTo>
                <a:lnTo>
                  <a:pt x="372" y="270"/>
                </a:lnTo>
                <a:lnTo>
                  <a:pt x="374" y="272"/>
                </a:lnTo>
                <a:lnTo>
                  <a:pt x="380" y="274"/>
                </a:lnTo>
                <a:lnTo>
                  <a:pt x="382" y="292"/>
                </a:lnTo>
                <a:lnTo>
                  <a:pt x="382" y="308"/>
                </a:lnTo>
                <a:lnTo>
                  <a:pt x="382" y="326"/>
                </a:lnTo>
                <a:lnTo>
                  <a:pt x="376" y="372"/>
                </a:lnTo>
                <a:lnTo>
                  <a:pt x="374" y="370"/>
                </a:lnTo>
                <a:lnTo>
                  <a:pt x="372" y="370"/>
                </a:lnTo>
                <a:lnTo>
                  <a:pt x="368" y="376"/>
                </a:lnTo>
                <a:lnTo>
                  <a:pt x="366" y="384"/>
                </a:lnTo>
                <a:lnTo>
                  <a:pt x="362" y="386"/>
                </a:lnTo>
                <a:lnTo>
                  <a:pt x="358" y="392"/>
                </a:lnTo>
                <a:lnTo>
                  <a:pt x="352" y="400"/>
                </a:lnTo>
                <a:lnTo>
                  <a:pt x="342" y="410"/>
                </a:lnTo>
                <a:lnTo>
                  <a:pt x="332" y="420"/>
                </a:lnTo>
                <a:lnTo>
                  <a:pt x="324" y="426"/>
                </a:lnTo>
                <a:lnTo>
                  <a:pt x="310" y="432"/>
                </a:lnTo>
                <a:lnTo>
                  <a:pt x="306" y="434"/>
                </a:lnTo>
                <a:lnTo>
                  <a:pt x="302" y="438"/>
                </a:lnTo>
                <a:lnTo>
                  <a:pt x="274" y="440"/>
                </a:lnTo>
                <a:lnTo>
                  <a:pt x="226" y="446"/>
                </a:lnTo>
                <a:lnTo>
                  <a:pt x="180" y="456"/>
                </a:lnTo>
                <a:lnTo>
                  <a:pt x="156" y="460"/>
                </a:lnTo>
                <a:lnTo>
                  <a:pt x="132" y="462"/>
                </a:lnTo>
                <a:lnTo>
                  <a:pt x="110" y="464"/>
                </a:lnTo>
                <a:lnTo>
                  <a:pt x="100" y="466"/>
                </a:lnTo>
                <a:lnTo>
                  <a:pt x="88" y="470"/>
                </a:lnTo>
                <a:lnTo>
                  <a:pt x="78" y="476"/>
                </a:lnTo>
                <a:lnTo>
                  <a:pt x="68" y="484"/>
                </a:lnTo>
                <a:lnTo>
                  <a:pt x="62" y="496"/>
                </a:lnTo>
                <a:lnTo>
                  <a:pt x="56" y="510"/>
                </a:lnTo>
                <a:lnTo>
                  <a:pt x="48" y="548"/>
                </a:lnTo>
                <a:lnTo>
                  <a:pt x="42" y="584"/>
                </a:lnTo>
                <a:lnTo>
                  <a:pt x="38" y="624"/>
                </a:lnTo>
                <a:lnTo>
                  <a:pt x="32" y="634"/>
                </a:lnTo>
                <a:lnTo>
                  <a:pt x="18" y="658"/>
                </a:lnTo>
                <a:lnTo>
                  <a:pt x="12" y="676"/>
                </a:lnTo>
                <a:lnTo>
                  <a:pt x="8" y="698"/>
                </a:lnTo>
                <a:lnTo>
                  <a:pt x="4" y="722"/>
                </a:lnTo>
                <a:lnTo>
                  <a:pt x="4" y="748"/>
                </a:lnTo>
                <a:lnTo>
                  <a:pt x="4" y="818"/>
                </a:lnTo>
                <a:lnTo>
                  <a:pt x="4" y="904"/>
                </a:lnTo>
                <a:lnTo>
                  <a:pt x="0" y="1016"/>
                </a:lnTo>
                <a:lnTo>
                  <a:pt x="6" y="1050"/>
                </a:lnTo>
                <a:lnTo>
                  <a:pt x="18" y="1106"/>
                </a:lnTo>
                <a:lnTo>
                  <a:pt x="30" y="1164"/>
                </a:lnTo>
                <a:lnTo>
                  <a:pt x="36" y="1202"/>
                </a:lnTo>
                <a:lnTo>
                  <a:pt x="38" y="1220"/>
                </a:lnTo>
                <a:lnTo>
                  <a:pt x="42" y="1238"/>
                </a:lnTo>
                <a:lnTo>
                  <a:pt x="46" y="1246"/>
                </a:lnTo>
                <a:lnTo>
                  <a:pt x="52" y="1254"/>
                </a:lnTo>
                <a:lnTo>
                  <a:pt x="60" y="1258"/>
                </a:lnTo>
                <a:lnTo>
                  <a:pt x="68" y="1262"/>
                </a:lnTo>
                <a:lnTo>
                  <a:pt x="86" y="1268"/>
                </a:lnTo>
                <a:lnTo>
                  <a:pt x="96" y="1272"/>
                </a:lnTo>
                <a:lnTo>
                  <a:pt x="102" y="1276"/>
                </a:lnTo>
                <a:lnTo>
                  <a:pt x="104" y="1280"/>
                </a:lnTo>
                <a:lnTo>
                  <a:pt x="110" y="1284"/>
                </a:lnTo>
                <a:lnTo>
                  <a:pt x="114" y="1286"/>
                </a:lnTo>
                <a:lnTo>
                  <a:pt x="48" y="1616"/>
                </a:lnTo>
                <a:lnTo>
                  <a:pt x="48" y="1626"/>
                </a:lnTo>
                <a:lnTo>
                  <a:pt x="50" y="1636"/>
                </a:lnTo>
                <a:lnTo>
                  <a:pt x="52" y="1644"/>
                </a:lnTo>
                <a:lnTo>
                  <a:pt x="56" y="1646"/>
                </a:lnTo>
                <a:lnTo>
                  <a:pt x="58" y="1646"/>
                </a:lnTo>
                <a:lnTo>
                  <a:pt x="68" y="1646"/>
                </a:lnTo>
                <a:lnTo>
                  <a:pt x="82" y="1648"/>
                </a:lnTo>
                <a:lnTo>
                  <a:pt x="98" y="1654"/>
                </a:lnTo>
                <a:lnTo>
                  <a:pt x="104" y="1658"/>
                </a:lnTo>
                <a:lnTo>
                  <a:pt x="110" y="1662"/>
                </a:lnTo>
                <a:lnTo>
                  <a:pt x="118" y="1666"/>
                </a:lnTo>
                <a:lnTo>
                  <a:pt x="126" y="1670"/>
                </a:lnTo>
                <a:lnTo>
                  <a:pt x="144" y="1672"/>
                </a:lnTo>
                <a:lnTo>
                  <a:pt x="158" y="1672"/>
                </a:lnTo>
                <a:lnTo>
                  <a:pt x="168" y="1672"/>
                </a:lnTo>
                <a:lnTo>
                  <a:pt x="196" y="1670"/>
                </a:lnTo>
                <a:lnTo>
                  <a:pt x="196" y="1798"/>
                </a:lnTo>
                <a:lnTo>
                  <a:pt x="198" y="1820"/>
                </a:lnTo>
                <a:lnTo>
                  <a:pt x="200" y="1844"/>
                </a:lnTo>
                <a:lnTo>
                  <a:pt x="204" y="1868"/>
                </a:lnTo>
                <a:lnTo>
                  <a:pt x="196" y="1936"/>
                </a:lnTo>
                <a:lnTo>
                  <a:pt x="190" y="1998"/>
                </a:lnTo>
                <a:lnTo>
                  <a:pt x="188" y="2060"/>
                </a:lnTo>
                <a:lnTo>
                  <a:pt x="188" y="2188"/>
                </a:lnTo>
                <a:lnTo>
                  <a:pt x="188" y="2284"/>
                </a:lnTo>
                <a:lnTo>
                  <a:pt x="182" y="2376"/>
                </a:lnTo>
                <a:lnTo>
                  <a:pt x="178" y="2442"/>
                </a:lnTo>
                <a:lnTo>
                  <a:pt x="180" y="2508"/>
                </a:lnTo>
                <a:lnTo>
                  <a:pt x="184" y="2674"/>
                </a:lnTo>
                <a:lnTo>
                  <a:pt x="186" y="2804"/>
                </a:lnTo>
                <a:lnTo>
                  <a:pt x="184" y="2832"/>
                </a:lnTo>
                <a:lnTo>
                  <a:pt x="180" y="2866"/>
                </a:lnTo>
                <a:lnTo>
                  <a:pt x="180" y="2880"/>
                </a:lnTo>
                <a:lnTo>
                  <a:pt x="180" y="2894"/>
                </a:lnTo>
                <a:lnTo>
                  <a:pt x="186" y="2906"/>
                </a:lnTo>
                <a:lnTo>
                  <a:pt x="188" y="2910"/>
                </a:lnTo>
                <a:lnTo>
                  <a:pt x="192" y="2912"/>
                </a:lnTo>
                <a:lnTo>
                  <a:pt x="208" y="2920"/>
                </a:lnTo>
                <a:lnTo>
                  <a:pt x="216" y="2928"/>
                </a:lnTo>
                <a:lnTo>
                  <a:pt x="224" y="2936"/>
                </a:lnTo>
                <a:lnTo>
                  <a:pt x="226" y="2942"/>
                </a:lnTo>
                <a:lnTo>
                  <a:pt x="230" y="2958"/>
                </a:lnTo>
                <a:lnTo>
                  <a:pt x="238" y="2984"/>
                </a:lnTo>
                <a:lnTo>
                  <a:pt x="240" y="2988"/>
                </a:lnTo>
                <a:lnTo>
                  <a:pt x="244" y="2990"/>
                </a:lnTo>
                <a:lnTo>
                  <a:pt x="248" y="2992"/>
                </a:lnTo>
                <a:lnTo>
                  <a:pt x="242" y="3012"/>
                </a:lnTo>
                <a:lnTo>
                  <a:pt x="238" y="3026"/>
                </a:lnTo>
                <a:lnTo>
                  <a:pt x="234" y="3038"/>
                </a:lnTo>
                <a:lnTo>
                  <a:pt x="230" y="3044"/>
                </a:lnTo>
                <a:lnTo>
                  <a:pt x="226" y="3054"/>
                </a:lnTo>
                <a:lnTo>
                  <a:pt x="222" y="3070"/>
                </a:lnTo>
                <a:lnTo>
                  <a:pt x="222" y="3076"/>
                </a:lnTo>
                <a:lnTo>
                  <a:pt x="224" y="3082"/>
                </a:lnTo>
                <a:lnTo>
                  <a:pt x="226" y="3088"/>
                </a:lnTo>
                <a:lnTo>
                  <a:pt x="224" y="3094"/>
                </a:lnTo>
                <a:lnTo>
                  <a:pt x="222" y="3098"/>
                </a:lnTo>
                <a:lnTo>
                  <a:pt x="220" y="3102"/>
                </a:lnTo>
                <a:lnTo>
                  <a:pt x="222" y="3108"/>
                </a:lnTo>
                <a:lnTo>
                  <a:pt x="224" y="3110"/>
                </a:lnTo>
                <a:lnTo>
                  <a:pt x="226" y="3112"/>
                </a:lnTo>
                <a:lnTo>
                  <a:pt x="288" y="3114"/>
                </a:lnTo>
                <a:lnTo>
                  <a:pt x="364" y="3116"/>
                </a:lnTo>
                <a:lnTo>
                  <a:pt x="426" y="3116"/>
                </a:lnTo>
                <a:lnTo>
                  <a:pt x="428" y="3116"/>
                </a:lnTo>
                <a:lnTo>
                  <a:pt x="428" y="3112"/>
                </a:lnTo>
                <a:lnTo>
                  <a:pt x="430" y="3104"/>
                </a:lnTo>
                <a:lnTo>
                  <a:pt x="430" y="3100"/>
                </a:lnTo>
                <a:lnTo>
                  <a:pt x="428" y="3098"/>
                </a:lnTo>
                <a:lnTo>
                  <a:pt x="438" y="3096"/>
                </a:lnTo>
                <a:lnTo>
                  <a:pt x="440" y="3080"/>
                </a:lnTo>
                <a:lnTo>
                  <a:pt x="456" y="3078"/>
                </a:lnTo>
                <a:lnTo>
                  <a:pt x="474" y="3082"/>
                </a:lnTo>
                <a:lnTo>
                  <a:pt x="500" y="3086"/>
                </a:lnTo>
                <a:lnTo>
                  <a:pt x="524" y="3094"/>
                </a:lnTo>
                <a:lnTo>
                  <a:pt x="546" y="3098"/>
                </a:lnTo>
                <a:lnTo>
                  <a:pt x="574" y="3100"/>
                </a:lnTo>
                <a:lnTo>
                  <a:pt x="608" y="3102"/>
                </a:lnTo>
                <a:lnTo>
                  <a:pt x="650" y="3100"/>
                </a:lnTo>
                <a:lnTo>
                  <a:pt x="688" y="3098"/>
                </a:lnTo>
                <a:lnTo>
                  <a:pt x="720" y="3094"/>
                </a:lnTo>
                <a:lnTo>
                  <a:pt x="738" y="3088"/>
                </a:lnTo>
                <a:lnTo>
                  <a:pt x="758" y="3080"/>
                </a:lnTo>
                <a:lnTo>
                  <a:pt x="760" y="3080"/>
                </a:lnTo>
                <a:lnTo>
                  <a:pt x="760" y="3076"/>
                </a:lnTo>
                <a:lnTo>
                  <a:pt x="758" y="3070"/>
                </a:lnTo>
                <a:lnTo>
                  <a:pt x="754" y="3068"/>
                </a:lnTo>
                <a:lnTo>
                  <a:pt x="752" y="3066"/>
                </a:lnTo>
                <a:lnTo>
                  <a:pt x="752" y="3060"/>
                </a:lnTo>
                <a:lnTo>
                  <a:pt x="750" y="3056"/>
                </a:lnTo>
                <a:lnTo>
                  <a:pt x="746" y="3050"/>
                </a:lnTo>
                <a:lnTo>
                  <a:pt x="740" y="3044"/>
                </a:lnTo>
                <a:lnTo>
                  <a:pt x="732" y="3040"/>
                </a:lnTo>
                <a:lnTo>
                  <a:pt x="720" y="3034"/>
                </a:lnTo>
                <a:lnTo>
                  <a:pt x="704" y="3032"/>
                </a:lnTo>
                <a:lnTo>
                  <a:pt x="654" y="3028"/>
                </a:lnTo>
                <a:lnTo>
                  <a:pt x="646" y="3024"/>
                </a:lnTo>
                <a:lnTo>
                  <a:pt x="636" y="3018"/>
                </a:lnTo>
                <a:lnTo>
                  <a:pt x="620" y="3018"/>
                </a:lnTo>
                <a:lnTo>
                  <a:pt x="616" y="3012"/>
                </a:lnTo>
                <a:lnTo>
                  <a:pt x="604" y="3004"/>
                </a:lnTo>
                <a:lnTo>
                  <a:pt x="584" y="2990"/>
                </a:lnTo>
                <a:lnTo>
                  <a:pt x="586" y="2986"/>
                </a:lnTo>
                <a:lnTo>
                  <a:pt x="584" y="2982"/>
                </a:lnTo>
                <a:lnTo>
                  <a:pt x="580" y="2980"/>
                </a:lnTo>
                <a:lnTo>
                  <a:pt x="578" y="2980"/>
                </a:lnTo>
                <a:lnTo>
                  <a:pt x="576" y="2976"/>
                </a:lnTo>
                <a:lnTo>
                  <a:pt x="572" y="2974"/>
                </a:lnTo>
                <a:lnTo>
                  <a:pt x="566" y="2962"/>
                </a:lnTo>
                <a:lnTo>
                  <a:pt x="564" y="2960"/>
                </a:lnTo>
                <a:lnTo>
                  <a:pt x="560" y="2958"/>
                </a:lnTo>
                <a:lnTo>
                  <a:pt x="556" y="2958"/>
                </a:lnTo>
                <a:lnTo>
                  <a:pt x="554" y="2948"/>
                </a:lnTo>
                <a:lnTo>
                  <a:pt x="550" y="2944"/>
                </a:lnTo>
                <a:lnTo>
                  <a:pt x="552" y="2922"/>
                </a:lnTo>
                <a:lnTo>
                  <a:pt x="544" y="2896"/>
                </a:lnTo>
                <a:lnTo>
                  <a:pt x="536" y="2880"/>
                </a:lnTo>
                <a:lnTo>
                  <a:pt x="528" y="2868"/>
                </a:lnTo>
                <a:lnTo>
                  <a:pt x="522" y="2862"/>
                </a:lnTo>
                <a:lnTo>
                  <a:pt x="514" y="2858"/>
                </a:lnTo>
                <a:lnTo>
                  <a:pt x="506" y="2858"/>
                </a:lnTo>
                <a:lnTo>
                  <a:pt x="506" y="2854"/>
                </a:lnTo>
                <a:lnTo>
                  <a:pt x="506" y="2852"/>
                </a:lnTo>
                <a:lnTo>
                  <a:pt x="510" y="2850"/>
                </a:lnTo>
                <a:lnTo>
                  <a:pt x="518" y="2844"/>
                </a:lnTo>
                <a:lnTo>
                  <a:pt x="530" y="2836"/>
                </a:lnTo>
                <a:lnTo>
                  <a:pt x="540" y="2824"/>
                </a:lnTo>
                <a:lnTo>
                  <a:pt x="548" y="2814"/>
                </a:lnTo>
                <a:lnTo>
                  <a:pt x="588" y="2660"/>
                </a:lnTo>
                <a:lnTo>
                  <a:pt x="620" y="2546"/>
                </a:lnTo>
                <a:lnTo>
                  <a:pt x="634" y="2498"/>
                </a:lnTo>
                <a:lnTo>
                  <a:pt x="646" y="2462"/>
                </a:lnTo>
                <a:lnTo>
                  <a:pt x="656" y="2430"/>
                </a:lnTo>
                <a:lnTo>
                  <a:pt x="666" y="2392"/>
                </a:lnTo>
                <a:lnTo>
                  <a:pt x="686" y="2308"/>
                </a:lnTo>
                <a:lnTo>
                  <a:pt x="700" y="2234"/>
                </a:lnTo>
                <a:lnTo>
                  <a:pt x="708" y="2192"/>
                </a:lnTo>
                <a:lnTo>
                  <a:pt x="740" y="1986"/>
                </a:lnTo>
                <a:lnTo>
                  <a:pt x="760" y="1846"/>
                </a:lnTo>
                <a:lnTo>
                  <a:pt x="770" y="1768"/>
                </a:lnTo>
                <a:lnTo>
                  <a:pt x="776" y="1732"/>
                </a:lnTo>
                <a:lnTo>
                  <a:pt x="784" y="1688"/>
                </a:lnTo>
                <a:lnTo>
                  <a:pt x="798" y="1628"/>
                </a:lnTo>
                <a:lnTo>
                  <a:pt x="808" y="1592"/>
                </a:lnTo>
                <a:lnTo>
                  <a:pt x="816" y="1564"/>
                </a:lnTo>
                <a:lnTo>
                  <a:pt x="824" y="1540"/>
                </a:lnTo>
                <a:lnTo>
                  <a:pt x="834" y="1504"/>
                </a:lnTo>
                <a:lnTo>
                  <a:pt x="838" y="1488"/>
                </a:lnTo>
                <a:lnTo>
                  <a:pt x="838" y="1474"/>
                </a:lnTo>
                <a:lnTo>
                  <a:pt x="836" y="1444"/>
                </a:lnTo>
                <a:lnTo>
                  <a:pt x="832" y="1422"/>
                </a:lnTo>
                <a:lnTo>
                  <a:pt x="830" y="1414"/>
                </a:lnTo>
                <a:lnTo>
                  <a:pt x="832" y="1408"/>
                </a:lnTo>
                <a:lnTo>
                  <a:pt x="836" y="1404"/>
                </a:lnTo>
                <a:lnTo>
                  <a:pt x="838" y="1398"/>
                </a:lnTo>
                <a:lnTo>
                  <a:pt x="840" y="1370"/>
                </a:lnTo>
                <a:lnTo>
                  <a:pt x="844" y="1336"/>
                </a:lnTo>
                <a:lnTo>
                  <a:pt x="842" y="1322"/>
                </a:lnTo>
                <a:lnTo>
                  <a:pt x="838" y="1304"/>
                </a:lnTo>
                <a:lnTo>
                  <a:pt x="832" y="1284"/>
                </a:lnTo>
                <a:lnTo>
                  <a:pt x="830" y="1266"/>
                </a:lnTo>
                <a:lnTo>
                  <a:pt x="830" y="1258"/>
                </a:lnTo>
                <a:lnTo>
                  <a:pt x="828" y="1250"/>
                </a:lnTo>
                <a:lnTo>
                  <a:pt x="822" y="1230"/>
                </a:lnTo>
                <a:lnTo>
                  <a:pt x="812" y="1208"/>
                </a:lnTo>
                <a:lnTo>
                  <a:pt x="814" y="1184"/>
                </a:lnTo>
                <a:lnTo>
                  <a:pt x="818" y="1150"/>
                </a:lnTo>
                <a:lnTo>
                  <a:pt x="820" y="1134"/>
                </a:lnTo>
                <a:lnTo>
                  <a:pt x="820" y="1126"/>
                </a:lnTo>
                <a:lnTo>
                  <a:pt x="822" y="1122"/>
                </a:lnTo>
                <a:lnTo>
                  <a:pt x="828" y="1118"/>
                </a:lnTo>
                <a:lnTo>
                  <a:pt x="832" y="1112"/>
                </a:lnTo>
                <a:lnTo>
                  <a:pt x="834" y="1100"/>
                </a:lnTo>
                <a:lnTo>
                  <a:pt x="834" y="1086"/>
                </a:lnTo>
                <a:lnTo>
                  <a:pt x="826" y="1018"/>
                </a:lnTo>
                <a:lnTo>
                  <a:pt x="822" y="980"/>
                </a:lnTo>
                <a:lnTo>
                  <a:pt x="818" y="956"/>
                </a:lnTo>
                <a:lnTo>
                  <a:pt x="816" y="934"/>
                </a:lnTo>
                <a:lnTo>
                  <a:pt x="814" y="904"/>
                </a:lnTo>
                <a:lnTo>
                  <a:pt x="814" y="856"/>
                </a:lnTo>
                <a:lnTo>
                  <a:pt x="818" y="814"/>
                </a:lnTo>
                <a:lnTo>
                  <a:pt x="820" y="784"/>
                </a:lnTo>
                <a:lnTo>
                  <a:pt x="820" y="768"/>
                </a:lnTo>
                <a:lnTo>
                  <a:pt x="820" y="756"/>
                </a:lnTo>
                <a:lnTo>
                  <a:pt x="816" y="730"/>
                </a:lnTo>
                <a:lnTo>
                  <a:pt x="812" y="698"/>
                </a:lnTo>
                <a:lnTo>
                  <a:pt x="808" y="670"/>
                </a:lnTo>
                <a:lnTo>
                  <a:pt x="806" y="658"/>
                </a:lnTo>
                <a:lnTo>
                  <a:pt x="802" y="646"/>
                </a:lnTo>
                <a:lnTo>
                  <a:pt x="796" y="632"/>
                </a:lnTo>
                <a:lnTo>
                  <a:pt x="788" y="622"/>
                </a:lnTo>
                <a:lnTo>
                  <a:pt x="782" y="614"/>
                </a:lnTo>
                <a:lnTo>
                  <a:pt x="772" y="606"/>
                </a:lnTo>
                <a:lnTo>
                  <a:pt x="754" y="592"/>
                </a:lnTo>
                <a:lnTo>
                  <a:pt x="722" y="570"/>
                </a:lnTo>
                <a:lnTo>
                  <a:pt x="666" y="534"/>
                </a:lnTo>
                <a:lnTo>
                  <a:pt x="648" y="522"/>
                </a:lnTo>
                <a:lnTo>
                  <a:pt x="628" y="512"/>
                </a:lnTo>
                <a:lnTo>
                  <a:pt x="604" y="502"/>
                </a:lnTo>
                <a:lnTo>
                  <a:pt x="584" y="472"/>
                </a:lnTo>
                <a:lnTo>
                  <a:pt x="582" y="458"/>
                </a:lnTo>
                <a:lnTo>
                  <a:pt x="582" y="448"/>
                </a:lnTo>
                <a:lnTo>
                  <a:pt x="582" y="436"/>
                </a:lnTo>
                <a:lnTo>
                  <a:pt x="580" y="430"/>
                </a:lnTo>
                <a:lnTo>
                  <a:pt x="576" y="428"/>
                </a:lnTo>
                <a:lnTo>
                  <a:pt x="572" y="426"/>
                </a:lnTo>
                <a:lnTo>
                  <a:pt x="576" y="416"/>
                </a:lnTo>
                <a:lnTo>
                  <a:pt x="586" y="416"/>
                </a:lnTo>
                <a:lnTo>
                  <a:pt x="594" y="414"/>
                </a:lnTo>
                <a:lnTo>
                  <a:pt x="598" y="410"/>
                </a:lnTo>
                <a:lnTo>
                  <a:pt x="602" y="408"/>
                </a:lnTo>
                <a:lnTo>
                  <a:pt x="616" y="380"/>
                </a:lnTo>
                <a:lnTo>
                  <a:pt x="630" y="346"/>
                </a:lnTo>
                <a:lnTo>
                  <a:pt x="636" y="330"/>
                </a:lnTo>
                <a:lnTo>
                  <a:pt x="640" y="310"/>
                </a:lnTo>
                <a:lnTo>
                  <a:pt x="646" y="290"/>
                </a:lnTo>
                <a:lnTo>
                  <a:pt x="650" y="274"/>
                </a:lnTo>
                <a:lnTo>
                  <a:pt x="652" y="268"/>
                </a:lnTo>
                <a:lnTo>
                  <a:pt x="654" y="262"/>
                </a:lnTo>
                <a:lnTo>
                  <a:pt x="654" y="250"/>
                </a:lnTo>
                <a:lnTo>
                  <a:pt x="650" y="240"/>
                </a:lnTo>
                <a:lnTo>
                  <a:pt x="652" y="228"/>
                </a:lnTo>
                <a:lnTo>
                  <a:pt x="654" y="226"/>
                </a:lnTo>
                <a:lnTo>
                  <a:pt x="660" y="224"/>
                </a:lnTo>
                <a:lnTo>
                  <a:pt x="664" y="222"/>
                </a:lnTo>
                <a:lnTo>
                  <a:pt x="656" y="222"/>
                </a:lnTo>
                <a:lnTo>
                  <a:pt x="664" y="202"/>
                </a:lnTo>
                <a:lnTo>
                  <a:pt x="666" y="198"/>
                </a:lnTo>
                <a:lnTo>
                  <a:pt x="666" y="194"/>
                </a:lnTo>
                <a:lnTo>
                  <a:pt x="664" y="190"/>
                </a:lnTo>
                <a:lnTo>
                  <a:pt x="664" y="178"/>
                </a:lnTo>
                <a:lnTo>
                  <a:pt x="664" y="166"/>
                </a:lnTo>
                <a:lnTo>
                  <a:pt x="662" y="154"/>
                </a:lnTo>
                <a:lnTo>
                  <a:pt x="654" y="130"/>
                </a:lnTo>
                <a:lnTo>
                  <a:pt x="650" y="116"/>
                </a:lnTo>
                <a:lnTo>
                  <a:pt x="658" y="112"/>
                </a:lnTo>
                <a:lnTo>
                  <a:pt x="662" y="108"/>
                </a:lnTo>
                <a:lnTo>
                  <a:pt x="664" y="106"/>
                </a:lnTo>
                <a:lnTo>
                  <a:pt x="664" y="102"/>
                </a:lnTo>
                <a:lnTo>
                  <a:pt x="664" y="88"/>
                </a:lnTo>
                <a:lnTo>
                  <a:pt x="664" y="86"/>
                </a:lnTo>
                <a:lnTo>
                  <a:pt x="662" y="74"/>
                </a:lnTo>
                <a:lnTo>
                  <a:pt x="658" y="68"/>
                </a:lnTo>
                <a:lnTo>
                  <a:pt x="656" y="64"/>
                </a:lnTo>
                <a:lnTo>
                  <a:pt x="654" y="62"/>
                </a:lnTo>
                <a:lnTo>
                  <a:pt x="628" y="36"/>
                </a:lnTo>
                <a:lnTo>
                  <a:pt x="620" y="30"/>
                </a:lnTo>
                <a:lnTo>
                  <a:pt x="614" y="26"/>
                </a:lnTo>
                <a:lnTo>
                  <a:pt x="604" y="22"/>
                </a:lnTo>
                <a:lnTo>
                  <a:pt x="596" y="20"/>
                </a:lnTo>
                <a:lnTo>
                  <a:pt x="590" y="16"/>
                </a:lnTo>
                <a:lnTo>
                  <a:pt x="584" y="16"/>
                </a:lnTo>
                <a:lnTo>
                  <a:pt x="574" y="14"/>
                </a:lnTo>
                <a:lnTo>
                  <a:pt x="560" y="10"/>
                </a:lnTo>
                <a:lnTo>
                  <a:pt x="540" y="6"/>
                </a:lnTo>
                <a:lnTo>
                  <a:pt x="532" y="2"/>
                </a:lnTo>
                <a:lnTo>
                  <a:pt x="516" y="0"/>
                </a:lnTo>
                <a:lnTo>
                  <a:pt x="512" y="2"/>
                </a:lnTo>
                <a:lnTo>
                  <a:pt x="508" y="2"/>
                </a:lnTo>
                <a:lnTo>
                  <a:pt x="504" y="4"/>
                </a:lnTo>
                <a:close/>
              </a:path>
            </a:pathLst>
          </a:custGeom>
          <a:solidFill>
            <a:schemeClr val="bg1">
              <a:alpha val="5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9399" name="Freeform 34"/>
          <p:cNvSpPr>
            <a:spLocks/>
          </p:cNvSpPr>
          <p:nvPr/>
        </p:nvSpPr>
        <p:spPr bwMode="auto">
          <a:xfrm>
            <a:off x="708025" y="1795463"/>
            <a:ext cx="114300" cy="419100"/>
          </a:xfrm>
          <a:custGeom>
            <a:avLst/>
            <a:gdLst>
              <a:gd name="T0" fmla="*/ 0 w 872"/>
              <a:gd name="T1" fmla="*/ 0 h 3210"/>
              <a:gd name="T2" fmla="*/ 0 w 872"/>
              <a:gd name="T3" fmla="*/ 0 h 3210"/>
              <a:gd name="T4" fmla="*/ 0 w 872"/>
              <a:gd name="T5" fmla="*/ 0 h 3210"/>
              <a:gd name="T6" fmla="*/ 0 w 872"/>
              <a:gd name="T7" fmla="*/ 0 h 3210"/>
              <a:gd name="T8" fmla="*/ 0 w 872"/>
              <a:gd name="T9" fmla="*/ 0 h 3210"/>
              <a:gd name="T10" fmla="*/ 0 w 872"/>
              <a:gd name="T11" fmla="*/ 0 h 3210"/>
              <a:gd name="T12" fmla="*/ 0 w 872"/>
              <a:gd name="T13" fmla="*/ 0 h 3210"/>
              <a:gd name="T14" fmla="*/ 0 w 872"/>
              <a:gd name="T15" fmla="*/ 0 h 3210"/>
              <a:gd name="T16" fmla="*/ 0 w 872"/>
              <a:gd name="T17" fmla="*/ 0 h 3210"/>
              <a:gd name="T18" fmla="*/ 0 w 872"/>
              <a:gd name="T19" fmla="*/ 0 h 3210"/>
              <a:gd name="T20" fmla="*/ 0 w 872"/>
              <a:gd name="T21" fmla="*/ 0 h 3210"/>
              <a:gd name="T22" fmla="*/ 0 w 872"/>
              <a:gd name="T23" fmla="*/ 0 h 3210"/>
              <a:gd name="T24" fmla="*/ 0 w 872"/>
              <a:gd name="T25" fmla="*/ 0 h 3210"/>
              <a:gd name="T26" fmla="*/ 0 w 872"/>
              <a:gd name="T27" fmla="*/ 0 h 3210"/>
              <a:gd name="T28" fmla="*/ 0 w 872"/>
              <a:gd name="T29" fmla="*/ 0 h 3210"/>
              <a:gd name="T30" fmla="*/ 0 w 872"/>
              <a:gd name="T31" fmla="*/ 0 h 3210"/>
              <a:gd name="T32" fmla="*/ 0 w 872"/>
              <a:gd name="T33" fmla="*/ 0 h 3210"/>
              <a:gd name="T34" fmla="*/ 0 w 872"/>
              <a:gd name="T35" fmla="*/ 0 h 3210"/>
              <a:gd name="T36" fmla="*/ 0 w 872"/>
              <a:gd name="T37" fmla="*/ 0 h 3210"/>
              <a:gd name="T38" fmla="*/ 0 w 872"/>
              <a:gd name="T39" fmla="*/ 0 h 3210"/>
              <a:gd name="T40" fmla="*/ 0 w 872"/>
              <a:gd name="T41" fmla="*/ 0 h 3210"/>
              <a:gd name="T42" fmla="*/ 0 w 872"/>
              <a:gd name="T43" fmla="*/ 0 h 3210"/>
              <a:gd name="T44" fmla="*/ 0 w 872"/>
              <a:gd name="T45" fmla="*/ 0 h 3210"/>
              <a:gd name="T46" fmla="*/ 0 w 872"/>
              <a:gd name="T47" fmla="*/ 0 h 3210"/>
              <a:gd name="T48" fmla="*/ 0 w 872"/>
              <a:gd name="T49" fmla="*/ 0 h 3210"/>
              <a:gd name="T50" fmla="*/ 0 w 872"/>
              <a:gd name="T51" fmla="*/ 0 h 3210"/>
              <a:gd name="T52" fmla="*/ 0 w 872"/>
              <a:gd name="T53" fmla="*/ 0 h 3210"/>
              <a:gd name="T54" fmla="*/ 0 w 872"/>
              <a:gd name="T55" fmla="*/ 0 h 3210"/>
              <a:gd name="T56" fmla="*/ 0 w 872"/>
              <a:gd name="T57" fmla="*/ 0 h 3210"/>
              <a:gd name="T58" fmla="*/ 0 w 872"/>
              <a:gd name="T59" fmla="*/ 0 h 3210"/>
              <a:gd name="T60" fmla="*/ 0 w 872"/>
              <a:gd name="T61" fmla="*/ 0 h 3210"/>
              <a:gd name="T62" fmla="*/ 0 w 872"/>
              <a:gd name="T63" fmla="*/ 0 h 3210"/>
              <a:gd name="T64" fmla="*/ 0 w 872"/>
              <a:gd name="T65" fmla="*/ 0 h 3210"/>
              <a:gd name="T66" fmla="*/ 0 w 872"/>
              <a:gd name="T67" fmla="*/ 0 h 3210"/>
              <a:gd name="T68" fmla="*/ 0 w 872"/>
              <a:gd name="T69" fmla="*/ 0 h 3210"/>
              <a:gd name="T70" fmla="*/ 0 w 872"/>
              <a:gd name="T71" fmla="*/ 0 h 3210"/>
              <a:gd name="T72" fmla="*/ 0 w 872"/>
              <a:gd name="T73" fmla="*/ 0 h 3210"/>
              <a:gd name="T74" fmla="*/ 0 w 872"/>
              <a:gd name="T75" fmla="*/ 0 h 3210"/>
              <a:gd name="T76" fmla="*/ 0 w 872"/>
              <a:gd name="T77" fmla="*/ 0 h 3210"/>
              <a:gd name="T78" fmla="*/ 0 w 872"/>
              <a:gd name="T79" fmla="*/ 0 h 3210"/>
              <a:gd name="T80" fmla="*/ 0 w 872"/>
              <a:gd name="T81" fmla="*/ 0 h 3210"/>
              <a:gd name="T82" fmla="*/ 0 w 872"/>
              <a:gd name="T83" fmla="*/ 0 h 3210"/>
              <a:gd name="T84" fmla="*/ 0 w 872"/>
              <a:gd name="T85" fmla="*/ 0 h 3210"/>
              <a:gd name="T86" fmla="*/ 0 w 872"/>
              <a:gd name="T87" fmla="*/ 0 h 3210"/>
              <a:gd name="T88" fmla="*/ 0 w 872"/>
              <a:gd name="T89" fmla="*/ 0 h 3210"/>
              <a:gd name="T90" fmla="*/ 0 w 872"/>
              <a:gd name="T91" fmla="*/ 0 h 3210"/>
              <a:gd name="T92" fmla="*/ 0 w 872"/>
              <a:gd name="T93" fmla="*/ 0 h 3210"/>
              <a:gd name="T94" fmla="*/ 0 w 872"/>
              <a:gd name="T95" fmla="*/ 0 h 3210"/>
              <a:gd name="T96" fmla="*/ 0 w 872"/>
              <a:gd name="T97" fmla="*/ 0 h 3210"/>
              <a:gd name="T98" fmla="*/ 0 w 872"/>
              <a:gd name="T99" fmla="*/ 0 h 3210"/>
              <a:gd name="T100" fmla="*/ 0 w 872"/>
              <a:gd name="T101" fmla="*/ 0 h 3210"/>
              <a:gd name="T102" fmla="*/ 0 w 872"/>
              <a:gd name="T103" fmla="*/ 0 h 3210"/>
              <a:gd name="T104" fmla="*/ 0 w 872"/>
              <a:gd name="T105" fmla="*/ 0 h 3210"/>
              <a:gd name="T106" fmla="*/ 0 w 872"/>
              <a:gd name="T107" fmla="*/ 0 h 3210"/>
              <a:gd name="T108" fmla="*/ 0 w 872"/>
              <a:gd name="T109" fmla="*/ 0 h 3210"/>
              <a:gd name="T110" fmla="*/ 0 w 872"/>
              <a:gd name="T111" fmla="*/ 0 h 3210"/>
              <a:gd name="T112" fmla="*/ 0 w 872"/>
              <a:gd name="T113" fmla="*/ 0 h 3210"/>
              <a:gd name="T114" fmla="*/ 0 w 872"/>
              <a:gd name="T115" fmla="*/ 0 h 3210"/>
              <a:gd name="T116" fmla="*/ 0 w 872"/>
              <a:gd name="T117" fmla="*/ 0 h 3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2"/>
              <a:gd name="T178" fmla="*/ 0 h 3210"/>
              <a:gd name="T179" fmla="*/ 872 w 872"/>
              <a:gd name="T180" fmla="*/ 3210 h 3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2" h="3210">
                <a:moveTo>
                  <a:pt x="386" y="0"/>
                </a:moveTo>
                <a:lnTo>
                  <a:pt x="386" y="0"/>
                </a:lnTo>
                <a:lnTo>
                  <a:pt x="370" y="0"/>
                </a:lnTo>
                <a:lnTo>
                  <a:pt x="360" y="0"/>
                </a:lnTo>
                <a:lnTo>
                  <a:pt x="348" y="0"/>
                </a:lnTo>
                <a:lnTo>
                  <a:pt x="334" y="6"/>
                </a:lnTo>
                <a:lnTo>
                  <a:pt x="318" y="16"/>
                </a:lnTo>
                <a:lnTo>
                  <a:pt x="296" y="34"/>
                </a:lnTo>
                <a:lnTo>
                  <a:pt x="274" y="58"/>
                </a:lnTo>
                <a:lnTo>
                  <a:pt x="254" y="84"/>
                </a:lnTo>
                <a:lnTo>
                  <a:pt x="238" y="108"/>
                </a:lnTo>
                <a:lnTo>
                  <a:pt x="232" y="126"/>
                </a:lnTo>
                <a:lnTo>
                  <a:pt x="228" y="136"/>
                </a:lnTo>
                <a:lnTo>
                  <a:pt x="228" y="142"/>
                </a:lnTo>
                <a:lnTo>
                  <a:pt x="228" y="146"/>
                </a:lnTo>
                <a:lnTo>
                  <a:pt x="226" y="152"/>
                </a:lnTo>
                <a:lnTo>
                  <a:pt x="224" y="162"/>
                </a:lnTo>
                <a:lnTo>
                  <a:pt x="220" y="186"/>
                </a:lnTo>
                <a:lnTo>
                  <a:pt x="220" y="192"/>
                </a:lnTo>
                <a:lnTo>
                  <a:pt x="220" y="196"/>
                </a:lnTo>
                <a:lnTo>
                  <a:pt x="222" y="200"/>
                </a:lnTo>
                <a:lnTo>
                  <a:pt x="222" y="206"/>
                </a:lnTo>
                <a:lnTo>
                  <a:pt x="220" y="208"/>
                </a:lnTo>
                <a:lnTo>
                  <a:pt x="218" y="216"/>
                </a:lnTo>
                <a:lnTo>
                  <a:pt x="218" y="228"/>
                </a:lnTo>
                <a:lnTo>
                  <a:pt x="222" y="244"/>
                </a:lnTo>
                <a:lnTo>
                  <a:pt x="232" y="274"/>
                </a:lnTo>
                <a:lnTo>
                  <a:pt x="236" y="288"/>
                </a:lnTo>
                <a:lnTo>
                  <a:pt x="238" y="294"/>
                </a:lnTo>
                <a:lnTo>
                  <a:pt x="244" y="300"/>
                </a:lnTo>
                <a:lnTo>
                  <a:pt x="248" y="304"/>
                </a:lnTo>
                <a:lnTo>
                  <a:pt x="254" y="306"/>
                </a:lnTo>
                <a:lnTo>
                  <a:pt x="262" y="308"/>
                </a:lnTo>
                <a:lnTo>
                  <a:pt x="264" y="306"/>
                </a:lnTo>
                <a:lnTo>
                  <a:pt x="266" y="326"/>
                </a:lnTo>
                <a:lnTo>
                  <a:pt x="268" y="340"/>
                </a:lnTo>
                <a:lnTo>
                  <a:pt x="268" y="360"/>
                </a:lnTo>
                <a:lnTo>
                  <a:pt x="266" y="370"/>
                </a:lnTo>
                <a:lnTo>
                  <a:pt x="260" y="372"/>
                </a:lnTo>
                <a:lnTo>
                  <a:pt x="254" y="374"/>
                </a:lnTo>
                <a:lnTo>
                  <a:pt x="248" y="384"/>
                </a:lnTo>
                <a:lnTo>
                  <a:pt x="228" y="406"/>
                </a:lnTo>
                <a:lnTo>
                  <a:pt x="218" y="416"/>
                </a:lnTo>
                <a:lnTo>
                  <a:pt x="212" y="420"/>
                </a:lnTo>
                <a:lnTo>
                  <a:pt x="210" y="422"/>
                </a:lnTo>
                <a:lnTo>
                  <a:pt x="208" y="424"/>
                </a:lnTo>
                <a:lnTo>
                  <a:pt x="210" y="426"/>
                </a:lnTo>
                <a:lnTo>
                  <a:pt x="186" y="436"/>
                </a:lnTo>
                <a:lnTo>
                  <a:pt x="178" y="434"/>
                </a:lnTo>
                <a:lnTo>
                  <a:pt x="172" y="434"/>
                </a:lnTo>
                <a:lnTo>
                  <a:pt x="166" y="434"/>
                </a:lnTo>
                <a:lnTo>
                  <a:pt x="134" y="436"/>
                </a:lnTo>
                <a:lnTo>
                  <a:pt x="96" y="436"/>
                </a:lnTo>
                <a:lnTo>
                  <a:pt x="80" y="440"/>
                </a:lnTo>
                <a:lnTo>
                  <a:pt x="70" y="442"/>
                </a:lnTo>
                <a:lnTo>
                  <a:pt x="60" y="446"/>
                </a:lnTo>
                <a:lnTo>
                  <a:pt x="48" y="454"/>
                </a:lnTo>
                <a:lnTo>
                  <a:pt x="38" y="462"/>
                </a:lnTo>
                <a:lnTo>
                  <a:pt x="28" y="474"/>
                </a:lnTo>
                <a:lnTo>
                  <a:pt x="20" y="488"/>
                </a:lnTo>
                <a:lnTo>
                  <a:pt x="8" y="514"/>
                </a:lnTo>
                <a:lnTo>
                  <a:pt x="4" y="530"/>
                </a:lnTo>
                <a:lnTo>
                  <a:pt x="2" y="538"/>
                </a:lnTo>
                <a:lnTo>
                  <a:pt x="2" y="544"/>
                </a:lnTo>
                <a:lnTo>
                  <a:pt x="2" y="560"/>
                </a:lnTo>
                <a:lnTo>
                  <a:pt x="2" y="576"/>
                </a:lnTo>
                <a:lnTo>
                  <a:pt x="2" y="584"/>
                </a:lnTo>
                <a:lnTo>
                  <a:pt x="2" y="596"/>
                </a:lnTo>
                <a:lnTo>
                  <a:pt x="0" y="616"/>
                </a:lnTo>
                <a:lnTo>
                  <a:pt x="0" y="636"/>
                </a:lnTo>
                <a:lnTo>
                  <a:pt x="0" y="650"/>
                </a:lnTo>
                <a:lnTo>
                  <a:pt x="2" y="660"/>
                </a:lnTo>
                <a:lnTo>
                  <a:pt x="8" y="676"/>
                </a:lnTo>
                <a:lnTo>
                  <a:pt x="12" y="684"/>
                </a:lnTo>
                <a:lnTo>
                  <a:pt x="12" y="716"/>
                </a:lnTo>
                <a:lnTo>
                  <a:pt x="12" y="742"/>
                </a:lnTo>
                <a:lnTo>
                  <a:pt x="14" y="764"/>
                </a:lnTo>
                <a:lnTo>
                  <a:pt x="18" y="782"/>
                </a:lnTo>
                <a:lnTo>
                  <a:pt x="20" y="790"/>
                </a:lnTo>
                <a:lnTo>
                  <a:pt x="24" y="796"/>
                </a:lnTo>
                <a:lnTo>
                  <a:pt x="34" y="804"/>
                </a:lnTo>
                <a:lnTo>
                  <a:pt x="42" y="808"/>
                </a:lnTo>
                <a:lnTo>
                  <a:pt x="46" y="808"/>
                </a:lnTo>
                <a:lnTo>
                  <a:pt x="48" y="820"/>
                </a:lnTo>
                <a:lnTo>
                  <a:pt x="54" y="838"/>
                </a:lnTo>
                <a:lnTo>
                  <a:pt x="62" y="860"/>
                </a:lnTo>
                <a:lnTo>
                  <a:pt x="66" y="874"/>
                </a:lnTo>
                <a:lnTo>
                  <a:pt x="68" y="884"/>
                </a:lnTo>
                <a:lnTo>
                  <a:pt x="70" y="894"/>
                </a:lnTo>
                <a:lnTo>
                  <a:pt x="76" y="906"/>
                </a:lnTo>
                <a:lnTo>
                  <a:pt x="86" y="922"/>
                </a:lnTo>
                <a:lnTo>
                  <a:pt x="88" y="936"/>
                </a:lnTo>
                <a:lnTo>
                  <a:pt x="90" y="960"/>
                </a:lnTo>
                <a:lnTo>
                  <a:pt x="90" y="986"/>
                </a:lnTo>
                <a:lnTo>
                  <a:pt x="92" y="1008"/>
                </a:lnTo>
                <a:lnTo>
                  <a:pt x="96" y="1034"/>
                </a:lnTo>
                <a:lnTo>
                  <a:pt x="96" y="1044"/>
                </a:lnTo>
                <a:lnTo>
                  <a:pt x="96" y="1134"/>
                </a:lnTo>
                <a:lnTo>
                  <a:pt x="92" y="1236"/>
                </a:lnTo>
                <a:lnTo>
                  <a:pt x="88" y="1310"/>
                </a:lnTo>
                <a:lnTo>
                  <a:pt x="88" y="1368"/>
                </a:lnTo>
                <a:lnTo>
                  <a:pt x="88" y="1508"/>
                </a:lnTo>
                <a:lnTo>
                  <a:pt x="88" y="1608"/>
                </a:lnTo>
                <a:lnTo>
                  <a:pt x="88" y="1616"/>
                </a:lnTo>
                <a:lnTo>
                  <a:pt x="90" y="1622"/>
                </a:lnTo>
                <a:lnTo>
                  <a:pt x="98" y="1632"/>
                </a:lnTo>
                <a:lnTo>
                  <a:pt x="104" y="1638"/>
                </a:lnTo>
                <a:lnTo>
                  <a:pt x="106" y="1640"/>
                </a:lnTo>
                <a:lnTo>
                  <a:pt x="104" y="1674"/>
                </a:lnTo>
                <a:lnTo>
                  <a:pt x="104" y="1704"/>
                </a:lnTo>
                <a:lnTo>
                  <a:pt x="108" y="1736"/>
                </a:lnTo>
                <a:lnTo>
                  <a:pt x="110" y="1772"/>
                </a:lnTo>
                <a:lnTo>
                  <a:pt x="110" y="1814"/>
                </a:lnTo>
                <a:lnTo>
                  <a:pt x="108" y="1860"/>
                </a:lnTo>
                <a:lnTo>
                  <a:pt x="108" y="1944"/>
                </a:lnTo>
                <a:lnTo>
                  <a:pt x="96" y="2006"/>
                </a:lnTo>
                <a:lnTo>
                  <a:pt x="88" y="2062"/>
                </a:lnTo>
                <a:lnTo>
                  <a:pt x="86" y="2088"/>
                </a:lnTo>
                <a:lnTo>
                  <a:pt x="86" y="2110"/>
                </a:lnTo>
                <a:lnTo>
                  <a:pt x="86" y="2182"/>
                </a:lnTo>
                <a:lnTo>
                  <a:pt x="86" y="2214"/>
                </a:lnTo>
                <a:lnTo>
                  <a:pt x="70" y="2262"/>
                </a:lnTo>
                <a:lnTo>
                  <a:pt x="58" y="2304"/>
                </a:lnTo>
                <a:lnTo>
                  <a:pt x="54" y="2322"/>
                </a:lnTo>
                <a:lnTo>
                  <a:pt x="52" y="2336"/>
                </a:lnTo>
                <a:lnTo>
                  <a:pt x="48" y="2380"/>
                </a:lnTo>
                <a:lnTo>
                  <a:pt x="40" y="2448"/>
                </a:lnTo>
                <a:lnTo>
                  <a:pt x="30" y="2524"/>
                </a:lnTo>
                <a:lnTo>
                  <a:pt x="28" y="2560"/>
                </a:lnTo>
                <a:lnTo>
                  <a:pt x="28" y="2592"/>
                </a:lnTo>
                <a:lnTo>
                  <a:pt x="32" y="2790"/>
                </a:lnTo>
                <a:lnTo>
                  <a:pt x="30" y="2814"/>
                </a:lnTo>
                <a:lnTo>
                  <a:pt x="24" y="2840"/>
                </a:lnTo>
                <a:lnTo>
                  <a:pt x="12" y="2892"/>
                </a:lnTo>
                <a:lnTo>
                  <a:pt x="6" y="2916"/>
                </a:lnTo>
                <a:lnTo>
                  <a:pt x="2" y="2936"/>
                </a:lnTo>
                <a:lnTo>
                  <a:pt x="2" y="2946"/>
                </a:lnTo>
                <a:lnTo>
                  <a:pt x="4" y="2954"/>
                </a:lnTo>
                <a:lnTo>
                  <a:pt x="6" y="2962"/>
                </a:lnTo>
                <a:lnTo>
                  <a:pt x="10" y="2968"/>
                </a:lnTo>
                <a:lnTo>
                  <a:pt x="18" y="2980"/>
                </a:lnTo>
                <a:lnTo>
                  <a:pt x="24" y="2990"/>
                </a:lnTo>
                <a:lnTo>
                  <a:pt x="30" y="3014"/>
                </a:lnTo>
                <a:lnTo>
                  <a:pt x="38" y="3062"/>
                </a:lnTo>
                <a:lnTo>
                  <a:pt x="44" y="3094"/>
                </a:lnTo>
                <a:lnTo>
                  <a:pt x="48" y="3102"/>
                </a:lnTo>
                <a:lnTo>
                  <a:pt x="44" y="3110"/>
                </a:lnTo>
                <a:lnTo>
                  <a:pt x="40" y="3120"/>
                </a:lnTo>
                <a:lnTo>
                  <a:pt x="40" y="3130"/>
                </a:lnTo>
                <a:lnTo>
                  <a:pt x="44" y="3154"/>
                </a:lnTo>
                <a:lnTo>
                  <a:pt x="46" y="3170"/>
                </a:lnTo>
                <a:lnTo>
                  <a:pt x="44" y="3172"/>
                </a:lnTo>
                <a:lnTo>
                  <a:pt x="44" y="3196"/>
                </a:lnTo>
                <a:lnTo>
                  <a:pt x="78" y="3204"/>
                </a:lnTo>
                <a:lnTo>
                  <a:pt x="114" y="3208"/>
                </a:lnTo>
                <a:lnTo>
                  <a:pt x="132" y="3208"/>
                </a:lnTo>
                <a:lnTo>
                  <a:pt x="152" y="3210"/>
                </a:lnTo>
                <a:lnTo>
                  <a:pt x="190" y="3208"/>
                </a:lnTo>
                <a:lnTo>
                  <a:pt x="214" y="3206"/>
                </a:lnTo>
                <a:lnTo>
                  <a:pt x="230" y="3202"/>
                </a:lnTo>
                <a:lnTo>
                  <a:pt x="244" y="3200"/>
                </a:lnTo>
                <a:lnTo>
                  <a:pt x="248" y="3198"/>
                </a:lnTo>
                <a:lnTo>
                  <a:pt x="250" y="3196"/>
                </a:lnTo>
                <a:lnTo>
                  <a:pt x="248" y="3184"/>
                </a:lnTo>
                <a:lnTo>
                  <a:pt x="244" y="3178"/>
                </a:lnTo>
                <a:lnTo>
                  <a:pt x="240" y="3176"/>
                </a:lnTo>
                <a:lnTo>
                  <a:pt x="242" y="3170"/>
                </a:lnTo>
                <a:lnTo>
                  <a:pt x="244" y="3160"/>
                </a:lnTo>
                <a:lnTo>
                  <a:pt x="244" y="3144"/>
                </a:lnTo>
                <a:lnTo>
                  <a:pt x="242" y="3138"/>
                </a:lnTo>
                <a:lnTo>
                  <a:pt x="240" y="3130"/>
                </a:lnTo>
                <a:lnTo>
                  <a:pt x="230" y="3120"/>
                </a:lnTo>
                <a:lnTo>
                  <a:pt x="224" y="3116"/>
                </a:lnTo>
                <a:lnTo>
                  <a:pt x="226" y="3114"/>
                </a:lnTo>
                <a:lnTo>
                  <a:pt x="222" y="3106"/>
                </a:lnTo>
                <a:lnTo>
                  <a:pt x="216" y="3096"/>
                </a:lnTo>
                <a:lnTo>
                  <a:pt x="214" y="3090"/>
                </a:lnTo>
                <a:lnTo>
                  <a:pt x="212" y="3086"/>
                </a:lnTo>
                <a:lnTo>
                  <a:pt x="214" y="3078"/>
                </a:lnTo>
                <a:lnTo>
                  <a:pt x="216" y="3078"/>
                </a:lnTo>
                <a:lnTo>
                  <a:pt x="218" y="3078"/>
                </a:lnTo>
                <a:lnTo>
                  <a:pt x="220" y="3076"/>
                </a:lnTo>
                <a:lnTo>
                  <a:pt x="244" y="3036"/>
                </a:lnTo>
                <a:lnTo>
                  <a:pt x="246" y="3032"/>
                </a:lnTo>
                <a:lnTo>
                  <a:pt x="248" y="3026"/>
                </a:lnTo>
                <a:lnTo>
                  <a:pt x="248" y="3020"/>
                </a:lnTo>
                <a:lnTo>
                  <a:pt x="248" y="3010"/>
                </a:lnTo>
                <a:lnTo>
                  <a:pt x="246" y="2984"/>
                </a:lnTo>
                <a:lnTo>
                  <a:pt x="242" y="2974"/>
                </a:lnTo>
                <a:lnTo>
                  <a:pt x="238" y="2962"/>
                </a:lnTo>
                <a:lnTo>
                  <a:pt x="228" y="2948"/>
                </a:lnTo>
                <a:lnTo>
                  <a:pt x="216" y="2936"/>
                </a:lnTo>
                <a:lnTo>
                  <a:pt x="204" y="2922"/>
                </a:lnTo>
                <a:lnTo>
                  <a:pt x="218" y="2890"/>
                </a:lnTo>
                <a:lnTo>
                  <a:pt x="228" y="2862"/>
                </a:lnTo>
                <a:lnTo>
                  <a:pt x="234" y="2840"/>
                </a:lnTo>
                <a:lnTo>
                  <a:pt x="242" y="2754"/>
                </a:lnTo>
                <a:lnTo>
                  <a:pt x="248" y="2678"/>
                </a:lnTo>
                <a:lnTo>
                  <a:pt x="260" y="2566"/>
                </a:lnTo>
                <a:lnTo>
                  <a:pt x="298" y="2456"/>
                </a:lnTo>
                <a:lnTo>
                  <a:pt x="316" y="2396"/>
                </a:lnTo>
                <a:lnTo>
                  <a:pt x="334" y="2332"/>
                </a:lnTo>
                <a:lnTo>
                  <a:pt x="350" y="2264"/>
                </a:lnTo>
                <a:lnTo>
                  <a:pt x="364" y="2230"/>
                </a:lnTo>
                <a:lnTo>
                  <a:pt x="384" y="2184"/>
                </a:lnTo>
                <a:lnTo>
                  <a:pt x="412" y="2108"/>
                </a:lnTo>
                <a:lnTo>
                  <a:pt x="416" y="2220"/>
                </a:lnTo>
                <a:lnTo>
                  <a:pt x="420" y="2286"/>
                </a:lnTo>
                <a:lnTo>
                  <a:pt x="424" y="2326"/>
                </a:lnTo>
                <a:lnTo>
                  <a:pt x="426" y="2340"/>
                </a:lnTo>
                <a:lnTo>
                  <a:pt x="430" y="2352"/>
                </a:lnTo>
                <a:lnTo>
                  <a:pt x="438" y="2366"/>
                </a:lnTo>
                <a:lnTo>
                  <a:pt x="446" y="2380"/>
                </a:lnTo>
                <a:lnTo>
                  <a:pt x="454" y="2392"/>
                </a:lnTo>
                <a:lnTo>
                  <a:pt x="450" y="2398"/>
                </a:lnTo>
                <a:lnTo>
                  <a:pt x="438" y="2412"/>
                </a:lnTo>
                <a:lnTo>
                  <a:pt x="432" y="2422"/>
                </a:lnTo>
                <a:lnTo>
                  <a:pt x="428" y="2434"/>
                </a:lnTo>
                <a:lnTo>
                  <a:pt x="424" y="2446"/>
                </a:lnTo>
                <a:lnTo>
                  <a:pt x="424" y="2462"/>
                </a:lnTo>
                <a:lnTo>
                  <a:pt x="424" y="2502"/>
                </a:lnTo>
                <a:lnTo>
                  <a:pt x="428" y="2554"/>
                </a:lnTo>
                <a:lnTo>
                  <a:pt x="430" y="2610"/>
                </a:lnTo>
                <a:lnTo>
                  <a:pt x="430" y="2640"/>
                </a:lnTo>
                <a:lnTo>
                  <a:pt x="428" y="2666"/>
                </a:lnTo>
                <a:lnTo>
                  <a:pt x="420" y="2764"/>
                </a:lnTo>
                <a:lnTo>
                  <a:pt x="418" y="2806"/>
                </a:lnTo>
                <a:lnTo>
                  <a:pt x="418" y="2838"/>
                </a:lnTo>
                <a:lnTo>
                  <a:pt x="422" y="2904"/>
                </a:lnTo>
                <a:lnTo>
                  <a:pt x="422" y="2942"/>
                </a:lnTo>
                <a:lnTo>
                  <a:pt x="420" y="2950"/>
                </a:lnTo>
                <a:lnTo>
                  <a:pt x="414" y="2966"/>
                </a:lnTo>
                <a:lnTo>
                  <a:pt x="410" y="2988"/>
                </a:lnTo>
                <a:lnTo>
                  <a:pt x="410" y="3002"/>
                </a:lnTo>
                <a:lnTo>
                  <a:pt x="410" y="3014"/>
                </a:lnTo>
                <a:lnTo>
                  <a:pt x="416" y="3090"/>
                </a:lnTo>
                <a:lnTo>
                  <a:pt x="418" y="3092"/>
                </a:lnTo>
                <a:lnTo>
                  <a:pt x="420" y="3092"/>
                </a:lnTo>
                <a:lnTo>
                  <a:pt x="422" y="3094"/>
                </a:lnTo>
                <a:lnTo>
                  <a:pt x="422" y="3110"/>
                </a:lnTo>
                <a:lnTo>
                  <a:pt x="424" y="3132"/>
                </a:lnTo>
                <a:lnTo>
                  <a:pt x="422" y="3134"/>
                </a:lnTo>
                <a:lnTo>
                  <a:pt x="418" y="3136"/>
                </a:lnTo>
                <a:lnTo>
                  <a:pt x="418" y="3138"/>
                </a:lnTo>
                <a:lnTo>
                  <a:pt x="418" y="3172"/>
                </a:lnTo>
                <a:lnTo>
                  <a:pt x="418" y="3174"/>
                </a:lnTo>
                <a:lnTo>
                  <a:pt x="424" y="3176"/>
                </a:lnTo>
                <a:lnTo>
                  <a:pt x="550" y="3178"/>
                </a:lnTo>
                <a:lnTo>
                  <a:pt x="596" y="3174"/>
                </a:lnTo>
                <a:lnTo>
                  <a:pt x="594" y="3164"/>
                </a:lnTo>
                <a:lnTo>
                  <a:pt x="614" y="3170"/>
                </a:lnTo>
                <a:lnTo>
                  <a:pt x="634" y="3174"/>
                </a:lnTo>
                <a:lnTo>
                  <a:pt x="654" y="3176"/>
                </a:lnTo>
                <a:lnTo>
                  <a:pt x="776" y="3176"/>
                </a:lnTo>
                <a:lnTo>
                  <a:pt x="804" y="3176"/>
                </a:lnTo>
                <a:lnTo>
                  <a:pt x="830" y="3172"/>
                </a:lnTo>
                <a:lnTo>
                  <a:pt x="862" y="3168"/>
                </a:lnTo>
                <a:lnTo>
                  <a:pt x="862" y="3166"/>
                </a:lnTo>
                <a:lnTo>
                  <a:pt x="864" y="3164"/>
                </a:lnTo>
                <a:lnTo>
                  <a:pt x="864" y="3162"/>
                </a:lnTo>
                <a:lnTo>
                  <a:pt x="860" y="3154"/>
                </a:lnTo>
                <a:lnTo>
                  <a:pt x="858" y="3152"/>
                </a:lnTo>
                <a:lnTo>
                  <a:pt x="856" y="3150"/>
                </a:lnTo>
                <a:lnTo>
                  <a:pt x="856" y="3146"/>
                </a:lnTo>
                <a:lnTo>
                  <a:pt x="856" y="3140"/>
                </a:lnTo>
                <a:lnTo>
                  <a:pt x="854" y="3136"/>
                </a:lnTo>
                <a:lnTo>
                  <a:pt x="852" y="3130"/>
                </a:lnTo>
                <a:lnTo>
                  <a:pt x="844" y="3122"/>
                </a:lnTo>
                <a:lnTo>
                  <a:pt x="834" y="3114"/>
                </a:lnTo>
                <a:lnTo>
                  <a:pt x="826" y="3110"/>
                </a:lnTo>
                <a:lnTo>
                  <a:pt x="816" y="3108"/>
                </a:lnTo>
                <a:lnTo>
                  <a:pt x="786" y="3106"/>
                </a:lnTo>
                <a:lnTo>
                  <a:pt x="768" y="3104"/>
                </a:lnTo>
                <a:lnTo>
                  <a:pt x="756" y="3100"/>
                </a:lnTo>
                <a:lnTo>
                  <a:pt x="750" y="3096"/>
                </a:lnTo>
                <a:lnTo>
                  <a:pt x="746" y="3092"/>
                </a:lnTo>
                <a:lnTo>
                  <a:pt x="734" y="3090"/>
                </a:lnTo>
                <a:lnTo>
                  <a:pt x="726" y="3086"/>
                </a:lnTo>
                <a:lnTo>
                  <a:pt x="720" y="3084"/>
                </a:lnTo>
                <a:lnTo>
                  <a:pt x="712" y="3076"/>
                </a:lnTo>
                <a:lnTo>
                  <a:pt x="714" y="3072"/>
                </a:lnTo>
                <a:lnTo>
                  <a:pt x="714" y="3068"/>
                </a:lnTo>
                <a:lnTo>
                  <a:pt x="712" y="3066"/>
                </a:lnTo>
                <a:lnTo>
                  <a:pt x="706" y="3062"/>
                </a:lnTo>
                <a:lnTo>
                  <a:pt x="702" y="3062"/>
                </a:lnTo>
                <a:lnTo>
                  <a:pt x="698" y="3058"/>
                </a:lnTo>
                <a:lnTo>
                  <a:pt x="698" y="3054"/>
                </a:lnTo>
                <a:lnTo>
                  <a:pt x="698" y="3048"/>
                </a:lnTo>
                <a:lnTo>
                  <a:pt x="696" y="3046"/>
                </a:lnTo>
                <a:lnTo>
                  <a:pt x="688" y="3042"/>
                </a:lnTo>
                <a:lnTo>
                  <a:pt x="682" y="3040"/>
                </a:lnTo>
                <a:lnTo>
                  <a:pt x="684" y="3038"/>
                </a:lnTo>
                <a:lnTo>
                  <a:pt x="684" y="3034"/>
                </a:lnTo>
                <a:lnTo>
                  <a:pt x="682" y="3028"/>
                </a:lnTo>
                <a:lnTo>
                  <a:pt x="672" y="3000"/>
                </a:lnTo>
                <a:lnTo>
                  <a:pt x="660" y="2970"/>
                </a:lnTo>
                <a:lnTo>
                  <a:pt x="658" y="2966"/>
                </a:lnTo>
                <a:lnTo>
                  <a:pt x="654" y="2964"/>
                </a:lnTo>
                <a:lnTo>
                  <a:pt x="642" y="2958"/>
                </a:lnTo>
                <a:lnTo>
                  <a:pt x="626" y="2956"/>
                </a:lnTo>
                <a:lnTo>
                  <a:pt x="630" y="2948"/>
                </a:lnTo>
                <a:lnTo>
                  <a:pt x="634" y="2948"/>
                </a:lnTo>
                <a:lnTo>
                  <a:pt x="644" y="2946"/>
                </a:lnTo>
                <a:lnTo>
                  <a:pt x="650" y="2944"/>
                </a:lnTo>
                <a:lnTo>
                  <a:pt x="658" y="2938"/>
                </a:lnTo>
                <a:lnTo>
                  <a:pt x="662" y="2930"/>
                </a:lnTo>
                <a:lnTo>
                  <a:pt x="668" y="2920"/>
                </a:lnTo>
                <a:lnTo>
                  <a:pt x="684" y="2878"/>
                </a:lnTo>
                <a:lnTo>
                  <a:pt x="690" y="2860"/>
                </a:lnTo>
                <a:lnTo>
                  <a:pt x="692" y="2850"/>
                </a:lnTo>
                <a:lnTo>
                  <a:pt x="696" y="2636"/>
                </a:lnTo>
                <a:lnTo>
                  <a:pt x="700" y="2566"/>
                </a:lnTo>
                <a:lnTo>
                  <a:pt x="702" y="2498"/>
                </a:lnTo>
                <a:lnTo>
                  <a:pt x="710" y="2404"/>
                </a:lnTo>
                <a:lnTo>
                  <a:pt x="716" y="2300"/>
                </a:lnTo>
                <a:lnTo>
                  <a:pt x="718" y="2258"/>
                </a:lnTo>
                <a:lnTo>
                  <a:pt x="718" y="2204"/>
                </a:lnTo>
                <a:lnTo>
                  <a:pt x="716" y="2136"/>
                </a:lnTo>
                <a:lnTo>
                  <a:pt x="720" y="2102"/>
                </a:lnTo>
                <a:lnTo>
                  <a:pt x="724" y="2070"/>
                </a:lnTo>
                <a:lnTo>
                  <a:pt x="726" y="2032"/>
                </a:lnTo>
                <a:lnTo>
                  <a:pt x="730" y="1868"/>
                </a:lnTo>
                <a:lnTo>
                  <a:pt x="730" y="1624"/>
                </a:lnTo>
                <a:lnTo>
                  <a:pt x="748" y="1618"/>
                </a:lnTo>
                <a:lnTo>
                  <a:pt x="764" y="1612"/>
                </a:lnTo>
                <a:lnTo>
                  <a:pt x="782" y="1604"/>
                </a:lnTo>
                <a:lnTo>
                  <a:pt x="800" y="1594"/>
                </a:lnTo>
                <a:lnTo>
                  <a:pt x="808" y="1584"/>
                </a:lnTo>
                <a:lnTo>
                  <a:pt x="812" y="1578"/>
                </a:lnTo>
                <a:lnTo>
                  <a:pt x="812" y="1576"/>
                </a:lnTo>
                <a:lnTo>
                  <a:pt x="802" y="1536"/>
                </a:lnTo>
                <a:lnTo>
                  <a:pt x="792" y="1500"/>
                </a:lnTo>
                <a:lnTo>
                  <a:pt x="786" y="1464"/>
                </a:lnTo>
                <a:lnTo>
                  <a:pt x="776" y="1420"/>
                </a:lnTo>
                <a:lnTo>
                  <a:pt x="760" y="1366"/>
                </a:lnTo>
                <a:lnTo>
                  <a:pt x="734" y="1284"/>
                </a:lnTo>
                <a:lnTo>
                  <a:pt x="732" y="1268"/>
                </a:lnTo>
                <a:lnTo>
                  <a:pt x="732" y="1252"/>
                </a:lnTo>
                <a:lnTo>
                  <a:pt x="734" y="1232"/>
                </a:lnTo>
                <a:lnTo>
                  <a:pt x="736" y="1228"/>
                </a:lnTo>
                <a:lnTo>
                  <a:pt x="738" y="1224"/>
                </a:lnTo>
                <a:lnTo>
                  <a:pt x="738" y="1220"/>
                </a:lnTo>
                <a:lnTo>
                  <a:pt x="706" y="1134"/>
                </a:lnTo>
                <a:lnTo>
                  <a:pt x="704" y="1114"/>
                </a:lnTo>
                <a:lnTo>
                  <a:pt x="700" y="1088"/>
                </a:lnTo>
                <a:lnTo>
                  <a:pt x="696" y="1062"/>
                </a:lnTo>
                <a:lnTo>
                  <a:pt x="706" y="1062"/>
                </a:lnTo>
                <a:lnTo>
                  <a:pt x="728" y="1064"/>
                </a:lnTo>
                <a:lnTo>
                  <a:pt x="750" y="1066"/>
                </a:lnTo>
                <a:lnTo>
                  <a:pt x="758" y="1066"/>
                </a:lnTo>
                <a:lnTo>
                  <a:pt x="762" y="1068"/>
                </a:lnTo>
                <a:lnTo>
                  <a:pt x="772" y="1072"/>
                </a:lnTo>
                <a:lnTo>
                  <a:pt x="778" y="1072"/>
                </a:lnTo>
                <a:lnTo>
                  <a:pt x="786" y="1072"/>
                </a:lnTo>
                <a:lnTo>
                  <a:pt x="794" y="1070"/>
                </a:lnTo>
                <a:lnTo>
                  <a:pt x="804" y="1066"/>
                </a:lnTo>
                <a:lnTo>
                  <a:pt x="818" y="1056"/>
                </a:lnTo>
                <a:lnTo>
                  <a:pt x="828" y="1048"/>
                </a:lnTo>
                <a:lnTo>
                  <a:pt x="834" y="1038"/>
                </a:lnTo>
                <a:lnTo>
                  <a:pt x="846" y="1008"/>
                </a:lnTo>
                <a:lnTo>
                  <a:pt x="854" y="988"/>
                </a:lnTo>
                <a:lnTo>
                  <a:pt x="858" y="972"/>
                </a:lnTo>
                <a:lnTo>
                  <a:pt x="864" y="948"/>
                </a:lnTo>
                <a:lnTo>
                  <a:pt x="868" y="932"/>
                </a:lnTo>
                <a:lnTo>
                  <a:pt x="872" y="924"/>
                </a:lnTo>
                <a:lnTo>
                  <a:pt x="872" y="920"/>
                </a:lnTo>
                <a:lnTo>
                  <a:pt x="870" y="914"/>
                </a:lnTo>
                <a:lnTo>
                  <a:pt x="860" y="892"/>
                </a:lnTo>
                <a:lnTo>
                  <a:pt x="852" y="868"/>
                </a:lnTo>
                <a:lnTo>
                  <a:pt x="844" y="854"/>
                </a:lnTo>
                <a:lnTo>
                  <a:pt x="832" y="830"/>
                </a:lnTo>
                <a:lnTo>
                  <a:pt x="812" y="792"/>
                </a:lnTo>
                <a:lnTo>
                  <a:pt x="802" y="770"/>
                </a:lnTo>
                <a:lnTo>
                  <a:pt x="798" y="758"/>
                </a:lnTo>
                <a:lnTo>
                  <a:pt x="796" y="750"/>
                </a:lnTo>
                <a:lnTo>
                  <a:pt x="796" y="742"/>
                </a:lnTo>
                <a:lnTo>
                  <a:pt x="794" y="738"/>
                </a:lnTo>
                <a:lnTo>
                  <a:pt x="790" y="734"/>
                </a:lnTo>
                <a:lnTo>
                  <a:pt x="788" y="730"/>
                </a:lnTo>
                <a:lnTo>
                  <a:pt x="780" y="726"/>
                </a:lnTo>
                <a:lnTo>
                  <a:pt x="776" y="716"/>
                </a:lnTo>
                <a:lnTo>
                  <a:pt x="772" y="704"/>
                </a:lnTo>
                <a:lnTo>
                  <a:pt x="772" y="696"/>
                </a:lnTo>
                <a:lnTo>
                  <a:pt x="774" y="692"/>
                </a:lnTo>
                <a:lnTo>
                  <a:pt x="774" y="688"/>
                </a:lnTo>
                <a:lnTo>
                  <a:pt x="774" y="686"/>
                </a:lnTo>
                <a:lnTo>
                  <a:pt x="770" y="678"/>
                </a:lnTo>
                <a:lnTo>
                  <a:pt x="770" y="670"/>
                </a:lnTo>
                <a:lnTo>
                  <a:pt x="770" y="660"/>
                </a:lnTo>
                <a:lnTo>
                  <a:pt x="768" y="654"/>
                </a:lnTo>
                <a:lnTo>
                  <a:pt x="766" y="646"/>
                </a:lnTo>
                <a:lnTo>
                  <a:pt x="758" y="628"/>
                </a:lnTo>
                <a:lnTo>
                  <a:pt x="754" y="620"/>
                </a:lnTo>
                <a:lnTo>
                  <a:pt x="752" y="614"/>
                </a:lnTo>
                <a:lnTo>
                  <a:pt x="744" y="604"/>
                </a:lnTo>
                <a:lnTo>
                  <a:pt x="742" y="594"/>
                </a:lnTo>
                <a:lnTo>
                  <a:pt x="742" y="586"/>
                </a:lnTo>
                <a:lnTo>
                  <a:pt x="742" y="580"/>
                </a:lnTo>
                <a:lnTo>
                  <a:pt x="736" y="570"/>
                </a:lnTo>
                <a:lnTo>
                  <a:pt x="722" y="550"/>
                </a:lnTo>
                <a:lnTo>
                  <a:pt x="716" y="542"/>
                </a:lnTo>
                <a:lnTo>
                  <a:pt x="710" y="540"/>
                </a:lnTo>
                <a:lnTo>
                  <a:pt x="696" y="538"/>
                </a:lnTo>
                <a:lnTo>
                  <a:pt x="672" y="530"/>
                </a:lnTo>
                <a:lnTo>
                  <a:pt x="624" y="514"/>
                </a:lnTo>
                <a:lnTo>
                  <a:pt x="560" y="496"/>
                </a:lnTo>
                <a:lnTo>
                  <a:pt x="524" y="488"/>
                </a:lnTo>
                <a:lnTo>
                  <a:pt x="516" y="480"/>
                </a:lnTo>
                <a:lnTo>
                  <a:pt x="500" y="464"/>
                </a:lnTo>
                <a:lnTo>
                  <a:pt x="488" y="446"/>
                </a:lnTo>
                <a:lnTo>
                  <a:pt x="484" y="438"/>
                </a:lnTo>
                <a:lnTo>
                  <a:pt x="478" y="432"/>
                </a:lnTo>
                <a:lnTo>
                  <a:pt x="472" y="426"/>
                </a:lnTo>
                <a:lnTo>
                  <a:pt x="470" y="422"/>
                </a:lnTo>
                <a:lnTo>
                  <a:pt x="470" y="412"/>
                </a:lnTo>
                <a:lnTo>
                  <a:pt x="476" y="394"/>
                </a:lnTo>
                <a:lnTo>
                  <a:pt x="480" y="388"/>
                </a:lnTo>
                <a:lnTo>
                  <a:pt x="488" y="380"/>
                </a:lnTo>
                <a:lnTo>
                  <a:pt x="494" y="372"/>
                </a:lnTo>
                <a:lnTo>
                  <a:pt x="498" y="362"/>
                </a:lnTo>
                <a:lnTo>
                  <a:pt x="512" y="324"/>
                </a:lnTo>
                <a:lnTo>
                  <a:pt x="516" y="324"/>
                </a:lnTo>
                <a:lnTo>
                  <a:pt x="520" y="318"/>
                </a:lnTo>
                <a:lnTo>
                  <a:pt x="524" y="308"/>
                </a:lnTo>
                <a:lnTo>
                  <a:pt x="534" y="284"/>
                </a:lnTo>
                <a:lnTo>
                  <a:pt x="544" y="262"/>
                </a:lnTo>
                <a:lnTo>
                  <a:pt x="550" y="248"/>
                </a:lnTo>
                <a:lnTo>
                  <a:pt x="550" y="244"/>
                </a:lnTo>
                <a:lnTo>
                  <a:pt x="550" y="238"/>
                </a:lnTo>
                <a:lnTo>
                  <a:pt x="546" y="232"/>
                </a:lnTo>
                <a:lnTo>
                  <a:pt x="544" y="230"/>
                </a:lnTo>
                <a:lnTo>
                  <a:pt x="540" y="230"/>
                </a:lnTo>
                <a:lnTo>
                  <a:pt x="540" y="224"/>
                </a:lnTo>
                <a:lnTo>
                  <a:pt x="544" y="218"/>
                </a:lnTo>
                <a:lnTo>
                  <a:pt x="548" y="208"/>
                </a:lnTo>
                <a:lnTo>
                  <a:pt x="552" y="198"/>
                </a:lnTo>
                <a:lnTo>
                  <a:pt x="552" y="190"/>
                </a:lnTo>
                <a:lnTo>
                  <a:pt x="556" y="182"/>
                </a:lnTo>
                <a:lnTo>
                  <a:pt x="558" y="176"/>
                </a:lnTo>
                <a:lnTo>
                  <a:pt x="558" y="166"/>
                </a:lnTo>
                <a:lnTo>
                  <a:pt x="556" y="152"/>
                </a:lnTo>
                <a:lnTo>
                  <a:pt x="556" y="118"/>
                </a:lnTo>
                <a:lnTo>
                  <a:pt x="554" y="112"/>
                </a:lnTo>
                <a:lnTo>
                  <a:pt x="556" y="94"/>
                </a:lnTo>
                <a:lnTo>
                  <a:pt x="554" y="80"/>
                </a:lnTo>
                <a:lnTo>
                  <a:pt x="550" y="72"/>
                </a:lnTo>
                <a:lnTo>
                  <a:pt x="548" y="66"/>
                </a:lnTo>
                <a:lnTo>
                  <a:pt x="540" y="56"/>
                </a:lnTo>
                <a:lnTo>
                  <a:pt x="534" y="50"/>
                </a:lnTo>
                <a:lnTo>
                  <a:pt x="528" y="46"/>
                </a:lnTo>
                <a:lnTo>
                  <a:pt x="520" y="38"/>
                </a:lnTo>
                <a:lnTo>
                  <a:pt x="518" y="34"/>
                </a:lnTo>
                <a:lnTo>
                  <a:pt x="506" y="22"/>
                </a:lnTo>
                <a:lnTo>
                  <a:pt x="502" y="20"/>
                </a:lnTo>
                <a:lnTo>
                  <a:pt x="496" y="18"/>
                </a:lnTo>
                <a:lnTo>
                  <a:pt x="488" y="18"/>
                </a:lnTo>
                <a:lnTo>
                  <a:pt x="476" y="18"/>
                </a:lnTo>
                <a:lnTo>
                  <a:pt x="472" y="14"/>
                </a:lnTo>
                <a:lnTo>
                  <a:pt x="466" y="12"/>
                </a:lnTo>
                <a:lnTo>
                  <a:pt x="458" y="10"/>
                </a:lnTo>
                <a:lnTo>
                  <a:pt x="438" y="12"/>
                </a:lnTo>
                <a:lnTo>
                  <a:pt x="434" y="8"/>
                </a:lnTo>
                <a:lnTo>
                  <a:pt x="430" y="8"/>
                </a:lnTo>
                <a:lnTo>
                  <a:pt x="426" y="6"/>
                </a:lnTo>
                <a:lnTo>
                  <a:pt x="418" y="8"/>
                </a:lnTo>
                <a:lnTo>
                  <a:pt x="408" y="4"/>
                </a:lnTo>
                <a:lnTo>
                  <a:pt x="398" y="0"/>
                </a:lnTo>
                <a:lnTo>
                  <a:pt x="388" y="0"/>
                </a:lnTo>
                <a:lnTo>
                  <a:pt x="3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9400" name="Freeform 35"/>
          <p:cNvSpPr>
            <a:spLocks noEditPoints="1"/>
          </p:cNvSpPr>
          <p:nvPr/>
        </p:nvSpPr>
        <p:spPr bwMode="auto">
          <a:xfrm flipH="1">
            <a:off x="522288" y="1801813"/>
            <a:ext cx="134937" cy="419100"/>
          </a:xfrm>
          <a:custGeom>
            <a:avLst/>
            <a:gdLst>
              <a:gd name="T0" fmla="*/ 0 w 1040"/>
              <a:gd name="T1" fmla="*/ 0 h 3210"/>
              <a:gd name="T2" fmla="*/ 0 w 1040"/>
              <a:gd name="T3" fmla="*/ 0 h 3210"/>
              <a:gd name="T4" fmla="*/ 0 w 1040"/>
              <a:gd name="T5" fmla="*/ 0 h 3210"/>
              <a:gd name="T6" fmla="*/ 0 w 1040"/>
              <a:gd name="T7" fmla="*/ 0 h 3210"/>
              <a:gd name="T8" fmla="*/ 0 w 1040"/>
              <a:gd name="T9" fmla="*/ 0 h 3210"/>
              <a:gd name="T10" fmla="*/ 0 w 1040"/>
              <a:gd name="T11" fmla="*/ 0 h 3210"/>
              <a:gd name="T12" fmla="*/ 0 w 1040"/>
              <a:gd name="T13" fmla="*/ 0 h 3210"/>
              <a:gd name="T14" fmla="*/ 0 w 1040"/>
              <a:gd name="T15" fmla="*/ 0 h 3210"/>
              <a:gd name="T16" fmla="*/ 0 w 1040"/>
              <a:gd name="T17" fmla="*/ 0 h 3210"/>
              <a:gd name="T18" fmla="*/ 0 w 1040"/>
              <a:gd name="T19" fmla="*/ 0 h 3210"/>
              <a:gd name="T20" fmla="*/ 0 w 1040"/>
              <a:gd name="T21" fmla="*/ 0 h 3210"/>
              <a:gd name="T22" fmla="*/ 0 w 1040"/>
              <a:gd name="T23" fmla="*/ 0 h 3210"/>
              <a:gd name="T24" fmla="*/ 0 w 1040"/>
              <a:gd name="T25" fmla="*/ 0 h 3210"/>
              <a:gd name="T26" fmla="*/ 0 w 1040"/>
              <a:gd name="T27" fmla="*/ 0 h 3210"/>
              <a:gd name="T28" fmla="*/ 0 w 1040"/>
              <a:gd name="T29" fmla="*/ 0 h 3210"/>
              <a:gd name="T30" fmla="*/ 0 w 1040"/>
              <a:gd name="T31" fmla="*/ 0 h 3210"/>
              <a:gd name="T32" fmla="*/ 0 w 1040"/>
              <a:gd name="T33" fmla="*/ 0 h 3210"/>
              <a:gd name="T34" fmla="*/ 0 w 1040"/>
              <a:gd name="T35" fmla="*/ 0 h 3210"/>
              <a:gd name="T36" fmla="*/ 0 w 1040"/>
              <a:gd name="T37" fmla="*/ 0 h 3210"/>
              <a:gd name="T38" fmla="*/ 0 w 1040"/>
              <a:gd name="T39" fmla="*/ 0 h 3210"/>
              <a:gd name="T40" fmla="*/ 0 w 1040"/>
              <a:gd name="T41" fmla="*/ 0 h 3210"/>
              <a:gd name="T42" fmla="*/ 0 w 1040"/>
              <a:gd name="T43" fmla="*/ 0 h 3210"/>
              <a:gd name="T44" fmla="*/ 0 w 1040"/>
              <a:gd name="T45" fmla="*/ 0 h 3210"/>
              <a:gd name="T46" fmla="*/ 0 w 1040"/>
              <a:gd name="T47" fmla="*/ 0 h 3210"/>
              <a:gd name="T48" fmla="*/ 0 w 1040"/>
              <a:gd name="T49" fmla="*/ 0 h 3210"/>
              <a:gd name="T50" fmla="*/ 0 w 1040"/>
              <a:gd name="T51" fmla="*/ 0 h 3210"/>
              <a:gd name="T52" fmla="*/ 0 w 1040"/>
              <a:gd name="T53" fmla="*/ 0 h 3210"/>
              <a:gd name="T54" fmla="*/ 0 w 1040"/>
              <a:gd name="T55" fmla="*/ 0 h 3210"/>
              <a:gd name="T56" fmla="*/ 0 w 1040"/>
              <a:gd name="T57" fmla="*/ 0 h 3210"/>
              <a:gd name="T58" fmla="*/ 0 w 1040"/>
              <a:gd name="T59" fmla="*/ 0 h 3210"/>
              <a:gd name="T60" fmla="*/ 0 w 1040"/>
              <a:gd name="T61" fmla="*/ 0 h 3210"/>
              <a:gd name="T62" fmla="*/ 0 w 1040"/>
              <a:gd name="T63" fmla="*/ 0 h 3210"/>
              <a:gd name="T64" fmla="*/ 0 w 1040"/>
              <a:gd name="T65" fmla="*/ 0 h 3210"/>
              <a:gd name="T66" fmla="*/ 0 w 1040"/>
              <a:gd name="T67" fmla="*/ 0 h 3210"/>
              <a:gd name="T68" fmla="*/ 0 w 1040"/>
              <a:gd name="T69" fmla="*/ 0 h 3210"/>
              <a:gd name="T70" fmla="*/ 0 w 1040"/>
              <a:gd name="T71" fmla="*/ 0 h 3210"/>
              <a:gd name="T72" fmla="*/ 0 w 1040"/>
              <a:gd name="T73" fmla="*/ 0 h 3210"/>
              <a:gd name="T74" fmla="*/ 0 w 1040"/>
              <a:gd name="T75" fmla="*/ 0 h 3210"/>
              <a:gd name="T76" fmla="*/ 0 w 1040"/>
              <a:gd name="T77" fmla="*/ 0 h 3210"/>
              <a:gd name="T78" fmla="*/ 0 w 1040"/>
              <a:gd name="T79" fmla="*/ 0 h 3210"/>
              <a:gd name="T80" fmla="*/ 0 w 1040"/>
              <a:gd name="T81" fmla="*/ 0 h 3210"/>
              <a:gd name="T82" fmla="*/ 0 w 1040"/>
              <a:gd name="T83" fmla="*/ 0 h 3210"/>
              <a:gd name="T84" fmla="*/ 0 w 1040"/>
              <a:gd name="T85" fmla="*/ 0 h 3210"/>
              <a:gd name="T86" fmla="*/ 0 w 1040"/>
              <a:gd name="T87" fmla="*/ 0 h 3210"/>
              <a:gd name="T88" fmla="*/ 0 w 1040"/>
              <a:gd name="T89" fmla="*/ 0 h 3210"/>
              <a:gd name="T90" fmla="*/ 0 w 1040"/>
              <a:gd name="T91" fmla="*/ 0 h 3210"/>
              <a:gd name="T92" fmla="*/ 0 w 1040"/>
              <a:gd name="T93" fmla="*/ 0 h 3210"/>
              <a:gd name="T94" fmla="*/ 0 w 1040"/>
              <a:gd name="T95" fmla="*/ 0 h 3210"/>
              <a:gd name="T96" fmla="*/ 0 w 1040"/>
              <a:gd name="T97" fmla="*/ 0 h 3210"/>
              <a:gd name="T98" fmla="*/ 0 w 1040"/>
              <a:gd name="T99" fmla="*/ 0 h 3210"/>
              <a:gd name="T100" fmla="*/ 0 w 1040"/>
              <a:gd name="T101" fmla="*/ 0 h 3210"/>
              <a:gd name="T102" fmla="*/ 0 w 1040"/>
              <a:gd name="T103" fmla="*/ 0 h 3210"/>
              <a:gd name="T104" fmla="*/ 0 w 1040"/>
              <a:gd name="T105" fmla="*/ 0 h 3210"/>
              <a:gd name="T106" fmla="*/ 0 w 1040"/>
              <a:gd name="T107" fmla="*/ 0 h 3210"/>
              <a:gd name="T108" fmla="*/ 0 w 1040"/>
              <a:gd name="T109" fmla="*/ 0 h 3210"/>
              <a:gd name="T110" fmla="*/ 0 w 1040"/>
              <a:gd name="T111" fmla="*/ 0 h 3210"/>
              <a:gd name="T112" fmla="*/ 0 w 1040"/>
              <a:gd name="T113" fmla="*/ 0 h 3210"/>
              <a:gd name="T114" fmla="*/ 0 w 1040"/>
              <a:gd name="T115" fmla="*/ 0 h 3210"/>
              <a:gd name="T116" fmla="*/ 0 w 1040"/>
              <a:gd name="T117" fmla="*/ 0 h 3210"/>
              <a:gd name="T118" fmla="*/ 0 w 1040"/>
              <a:gd name="T119" fmla="*/ 0 h 3210"/>
              <a:gd name="T120" fmla="*/ 0 w 1040"/>
              <a:gd name="T121" fmla="*/ 0 h 3210"/>
              <a:gd name="T122" fmla="*/ 0 w 1040"/>
              <a:gd name="T123" fmla="*/ 0 h 3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3210"/>
              <a:gd name="T188" fmla="*/ 1040 w 1040"/>
              <a:gd name="T189" fmla="*/ 3210 h 3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3210">
                <a:moveTo>
                  <a:pt x="608" y="406"/>
                </a:moveTo>
                <a:lnTo>
                  <a:pt x="608" y="406"/>
                </a:lnTo>
                <a:lnTo>
                  <a:pt x="606" y="418"/>
                </a:lnTo>
                <a:lnTo>
                  <a:pt x="608" y="406"/>
                </a:lnTo>
                <a:close/>
                <a:moveTo>
                  <a:pt x="500" y="0"/>
                </a:moveTo>
                <a:lnTo>
                  <a:pt x="500" y="0"/>
                </a:lnTo>
                <a:lnTo>
                  <a:pt x="472" y="6"/>
                </a:lnTo>
                <a:lnTo>
                  <a:pt x="450" y="12"/>
                </a:lnTo>
                <a:lnTo>
                  <a:pt x="432" y="22"/>
                </a:lnTo>
                <a:lnTo>
                  <a:pt x="418" y="32"/>
                </a:lnTo>
                <a:lnTo>
                  <a:pt x="408" y="42"/>
                </a:lnTo>
                <a:lnTo>
                  <a:pt x="402" y="50"/>
                </a:lnTo>
                <a:lnTo>
                  <a:pt x="396" y="58"/>
                </a:lnTo>
                <a:lnTo>
                  <a:pt x="382" y="64"/>
                </a:lnTo>
                <a:lnTo>
                  <a:pt x="372" y="72"/>
                </a:lnTo>
                <a:lnTo>
                  <a:pt x="364" y="82"/>
                </a:lnTo>
                <a:lnTo>
                  <a:pt x="360" y="90"/>
                </a:lnTo>
                <a:lnTo>
                  <a:pt x="354" y="106"/>
                </a:lnTo>
                <a:lnTo>
                  <a:pt x="352" y="114"/>
                </a:lnTo>
                <a:lnTo>
                  <a:pt x="344" y="134"/>
                </a:lnTo>
                <a:lnTo>
                  <a:pt x="340" y="148"/>
                </a:lnTo>
                <a:lnTo>
                  <a:pt x="336" y="172"/>
                </a:lnTo>
                <a:lnTo>
                  <a:pt x="330" y="210"/>
                </a:lnTo>
                <a:lnTo>
                  <a:pt x="328" y="224"/>
                </a:lnTo>
                <a:lnTo>
                  <a:pt x="332" y="240"/>
                </a:lnTo>
                <a:lnTo>
                  <a:pt x="336" y="256"/>
                </a:lnTo>
                <a:lnTo>
                  <a:pt x="342" y="268"/>
                </a:lnTo>
                <a:lnTo>
                  <a:pt x="360" y="292"/>
                </a:lnTo>
                <a:lnTo>
                  <a:pt x="370" y="314"/>
                </a:lnTo>
                <a:lnTo>
                  <a:pt x="374" y="320"/>
                </a:lnTo>
                <a:lnTo>
                  <a:pt x="378" y="322"/>
                </a:lnTo>
                <a:lnTo>
                  <a:pt x="380" y="336"/>
                </a:lnTo>
                <a:lnTo>
                  <a:pt x="386" y="348"/>
                </a:lnTo>
                <a:lnTo>
                  <a:pt x="392" y="358"/>
                </a:lnTo>
                <a:lnTo>
                  <a:pt x="400" y="364"/>
                </a:lnTo>
                <a:lnTo>
                  <a:pt x="400" y="372"/>
                </a:lnTo>
                <a:lnTo>
                  <a:pt x="400" y="370"/>
                </a:lnTo>
                <a:lnTo>
                  <a:pt x="398" y="370"/>
                </a:lnTo>
                <a:lnTo>
                  <a:pt x="396" y="370"/>
                </a:lnTo>
                <a:lnTo>
                  <a:pt x="394" y="380"/>
                </a:lnTo>
                <a:lnTo>
                  <a:pt x="388" y="382"/>
                </a:lnTo>
                <a:lnTo>
                  <a:pt x="382" y="386"/>
                </a:lnTo>
                <a:lnTo>
                  <a:pt x="368" y="408"/>
                </a:lnTo>
                <a:lnTo>
                  <a:pt x="354" y="424"/>
                </a:lnTo>
                <a:lnTo>
                  <a:pt x="342" y="436"/>
                </a:lnTo>
                <a:lnTo>
                  <a:pt x="336" y="442"/>
                </a:lnTo>
                <a:lnTo>
                  <a:pt x="332" y="448"/>
                </a:lnTo>
                <a:lnTo>
                  <a:pt x="330" y="450"/>
                </a:lnTo>
                <a:lnTo>
                  <a:pt x="318" y="450"/>
                </a:lnTo>
                <a:lnTo>
                  <a:pt x="304" y="452"/>
                </a:lnTo>
                <a:lnTo>
                  <a:pt x="288" y="458"/>
                </a:lnTo>
                <a:lnTo>
                  <a:pt x="242" y="474"/>
                </a:lnTo>
                <a:lnTo>
                  <a:pt x="216" y="484"/>
                </a:lnTo>
                <a:lnTo>
                  <a:pt x="194" y="490"/>
                </a:lnTo>
                <a:lnTo>
                  <a:pt x="140" y="498"/>
                </a:lnTo>
                <a:lnTo>
                  <a:pt x="116" y="504"/>
                </a:lnTo>
                <a:lnTo>
                  <a:pt x="102" y="508"/>
                </a:lnTo>
                <a:lnTo>
                  <a:pt x="100" y="512"/>
                </a:lnTo>
                <a:lnTo>
                  <a:pt x="94" y="518"/>
                </a:lnTo>
                <a:lnTo>
                  <a:pt x="86" y="538"/>
                </a:lnTo>
                <a:lnTo>
                  <a:pt x="76" y="556"/>
                </a:lnTo>
                <a:lnTo>
                  <a:pt x="72" y="570"/>
                </a:lnTo>
                <a:lnTo>
                  <a:pt x="60" y="604"/>
                </a:lnTo>
                <a:lnTo>
                  <a:pt x="52" y="628"/>
                </a:lnTo>
                <a:lnTo>
                  <a:pt x="48" y="638"/>
                </a:lnTo>
                <a:lnTo>
                  <a:pt x="48" y="648"/>
                </a:lnTo>
                <a:lnTo>
                  <a:pt x="40" y="714"/>
                </a:lnTo>
                <a:lnTo>
                  <a:pt x="32" y="762"/>
                </a:lnTo>
                <a:lnTo>
                  <a:pt x="22" y="792"/>
                </a:lnTo>
                <a:lnTo>
                  <a:pt x="14" y="816"/>
                </a:lnTo>
                <a:lnTo>
                  <a:pt x="10" y="838"/>
                </a:lnTo>
                <a:lnTo>
                  <a:pt x="10" y="846"/>
                </a:lnTo>
                <a:lnTo>
                  <a:pt x="12" y="854"/>
                </a:lnTo>
                <a:lnTo>
                  <a:pt x="16" y="870"/>
                </a:lnTo>
                <a:lnTo>
                  <a:pt x="20" y="888"/>
                </a:lnTo>
                <a:lnTo>
                  <a:pt x="20" y="898"/>
                </a:lnTo>
                <a:lnTo>
                  <a:pt x="18" y="912"/>
                </a:lnTo>
                <a:lnTo>
                  <a:pt x="6" y="960"/>
                </a:lnTo>
                <a:lnTo>
                  <a:pt x="2" y="992"/>
                </a:lnTo>
                <a:lnTo>
                  <a:pt x="0" y="1010"/>
                </a:lnTo>
                <a:lnTo>
                  <a:pt x="0" y="1024"/>
                </a:lnTo>
                <a:lnTo>
                  <a:pt x="2" y="1054"/>
                </a:lnTo>
                <a:lnTo>
                  <a:pt x="6" y="1082"/>
                </a:lnTo>
                <a:lnTo>
                  <a:pt x="10" y="1108"/>
                </a:lnTo>
                <a:lnTo>
                  <a:pt x="16" y="1126"/>
                </a:lnTo>
                <a:lnTo>
                  <a:pt x="56" y="1232"/>
                </a:lnTo>
                <a:lnTo>
                  <a:pt x="82" y="1300"/>
                </a:lnTo>
                <a:lnTo>
                  <a:pt x="92" y="1324"/>
                </a:lnTo>
                <a:lnTo>
                  <a:pt x="100" y="1336"/>
                </a:lnTo>
                <a:lnTo>
                  <a:pt x="110" y="1348"/>
                </a:lnTo>
                <a:lnTo>
                  <a:pt x="122" y="1356"/>
                </a:lnTo>
                <a:lnTo>
                  <a:pt x="132" y="1364"/>
                </a:lnTo>
                <a:lnTo>
                  <a:pt x="136" y="1376"/>
                </a:lnTo>
                <a:lnTo>
                  <a:pt x="140" y="1388"/>
                </a:lnTo>
                <a:lnTo>
                  <a:pt x="142" y="1406"/>
                </a:lnTo>
                <a:lnTo>
                  <a:pt x="142" y="1424"/>
                </a:lnTo>
                <a:lnTo>
                  <a:pt x="136" y="1450"/>
                </a:lnTo>
                <a:lnTo>
                  <a:pt x="122" y="1522"/>
                </a:lnTo>
                <a:lnTo>
                  <a:pt x="100" y="1620"/>
                </a:lnTo>
                <a:lnTo>
                  <a:pt x="98" y="1626"/>
                </a:lnTo>
                <a:lnTo>
                  <a:pt x="98" y="1632"/>
                </a:lnTo>
                <a:lnTo>
                  <a:pt x="102" y="1642"/>
                </a:lnTo>
                <a:lnTo>
                  <a:pt x="108" y="1650"/>
                </a:lnTo>
                <a:lnTo>
                  <a:pt x="134" y="1680"/>
                </a:lnTo>
                <a:lnTo>
                  <a:pt x="136" y="1712"/>
                </a:lnTo>
                <a:lnTo>
                  <a:pt x="150" y="1716"/>
                </a:lnTo>
                <a:lnTo>
                  <a:pt x="182" y="1720"/>
                </a:lnTo>
                <a:lnTo>
                  <a:pt x="200" y="1720"/>
                </a:lnTo>
                <a:lnTo>
                  <a:pt x="214" y="1720"/>
                </a:lnTo>
                <a:lnTo>
                  <a:pt x="230" y="1718"/>
                </a:lnTo>
                <a:lnTo>
                  <a:pt x="238" y="1814"/>
                </a:lnTo>
                <a:lnTo>
                  <a:pt x="248" y="1890"/>
                </a:lnTo>
                <a:lnTo>
                  <a:pt x="252" y="1922"/>
                </a:lnTo>
                <a:lnTo>
                  <a:pt x="256" y="1948"/>
                </a:lnTo>
                <a:lnTo>
                  <a:pt x="260" y="1974"/>
                </a:lnTo>
                <a:lnTo>
                  <a:pt x="262" y="2014"/>
                </a:lnTo>
                <a:lnTo>
                  <a:pt x="262" y="2106"/>
                </a:lnTo>
                <a:lnTo>
                  <a:pt x="260" y="2192"/>
                </a:lnTo>
                <a:lnTo>
                  <a:pt x="258" y="2220"/>
                </a:lnTo>
                <a:lnTo>
                  <a:pt x="256" y="2232"/>
                </a:lnTo>
                <a:lnTo>
                  <a:pt x="250" y="2248"/>
                </a:lnTo>
                <a:lnTo>
                  <a:pt x="242" y="2284"/>
                </a:lnTo>
                <a:lnTo>
                  <a:pt x="234" y="2330"/>
                </a:lnTo>
                <a:lnTo>
                  <a:pt x="228" y="2378"/>
                </a:lnTo>
                <a:lnTo>
                  <a:pt x="228" y="2452"/>
                </a:lnTo>
                <a:lnTo>
                  <a:pt x="230" y="2554"/>
                </a:lnTo>
                <a:lnTo>
                  <a:pt x="232" y="2702"/>
                </a:lnTo>
                <a:lnTo>
                  <a:pt x="232" y="2714"/>
                </a:lnTo>
                <a:lnTo>
                  <a:pt x="234" y="2732"/>
                </a:lnTo>
                <a:lnTo>
                  <a:pt x="242" y="2772"/>
                </a:lnTo>
                <a:lnTo>
                  <a:pt x="252" y="2822"/>
                </a:lnTo>
                <a:lnTo>
                  <a:pt x="242" y="2894"/>
                </a:lnTo>
                <a:lnTo>
                  <a:pt x="236" y="2950"/>
                </a:lnTo>
                <a:lnTo>
                  <a:pt x="232" y="2990"/>
                </a:lnTo>
                <a:lnTo>
                  <a:pt x="234" y="3010"/>
                </a:lnTo>
                <a:lnTo>
                  <a:pt x="238" y="3022"/>
                </a:lnTo>
                <a:lnTo>
                  <a:pt x="242" y="3028"/>
                </a:lnTo>
                <a:lnTo>
                  <a:pt x="246" y="3034"/>
                </a:lnTo>
                <a:lnTo>
                  <a:pt x="248" y="3042"/>
                </a:lnTo>
                <a:lnTo>
                  <a:pt x="248" y="3046"/>
                </a:lnTo>
                <a:lnTo>
                  <a:pt x="248" y="3052"/>
                </a:lnTo>
                <a:lnTo>
                  <a:pt x="248" y="3054"/>
                </a:lnTo>
                <a:lnTo>
                  <a:pt x="250" y="3060"/>
                </a:lnTo>
                <a:lnTo>
                  <a:pt x="252" y="3060"/>
                </a:lnTo>
                <a:lnTo>
                  <a:pt x="248" y="3072"/>
                </a:lnTo>
                <a:lnTo>
                  <a:pt x="246" y="3082"/>
                </a:lnTo>
                <a:lnTo>
                  <a:pt x="244" y="3090"/>
                </a:lnTo>
                <a:lnTo>
                  <a:pt x="246" y="3104"/>
                </a:lnTo>
                <a:lnTo>
                  <a:pt x="248" y="3110"/>
                </a:lnTo>
                <a:lnTo>
                  <a:pt x="246" y="3114"/>
                </a:lnTo>
                <a:lnTo>
                  <a:pt x="244" y="3118"/>
                </a:lnTo>
                <a:lnTo>
                  <a:pt x="242" y="3122"/>
                </a:lnTo>
                <a:lnTo>
                  <a:pt x="242" y="3156"/>
                </a:lnTo>
                <a:lnTo>
                  <a:pt x="260" y="3172"/>
                </a:lnTo>
                <a:lnTo>
                  <a:pt x="270" y="3172"/>
                </a:lnTo>
                <a:lnTo>
                  <a:pt x="270" y="3174"/>
                </a:lnTo>
                <a:lnTo>
                  <a:pt x="274" y="3182"/>
                </a:lnTo>
                <a:lnTo>
                  <a:pt x="276" y="3188"/>
                </a:lnTo>
                <a:lnTo>
                  <a:pt x="280" y="3192"/>
                </a:lnTo>
                <a:lnTo>
                  <a:pt x="284" y="3196"/>
                </a:lnTo>
                <a:lnTo>
                  <a:pt x="292" y="3200"/>
                </a:lnTo>
                <a:lnTo>
                  <a:pt x="308" y="3204"/>
                </a:lnTo>
                <a:lnTo>
                  <a:pt x="334" y="3206"/>
                </a:lnTo>
                <a:lnTo>
                  <a:pt x="384" y="3210"/>
                </a:lnTo>
                <a:lnTo>
                  <a:pt x="446" y="3208"/>
                </a:lnTo>
                <a:lnTo>
                  <a:pt x="494" y="3206"/>
                </a:lnTo>
                <a:lnTo>
                  <a:pt x="500" y="3204"/>
                </a:lnTo>
                <a:lnTo>
                  <a:pt x="500" y="3200"/>
                </a:lnTo>
                <a:lnTo>
                  <a:pt x="496" y="3190"/>
                </a:lnTo>
                <a:lnTo>
                  <a:pt x="496" y="3186"/>
                </a:lnTo>
                <a:lnTo>
                  <a:pt x="492" y="3182"/>
                </a:lnTo>
                <a:lnTo>
                  <a:pt x="488" y="3176"/>
                </a:lnTo>
                <a:lnTo>
                  <a:pt x="488" y="3168"/>
                </a:lnTo>
                <a:lnTo>
                  <a:pt x="488" y="3158"/>
                </a:lnTo>
                <a:lnTo>
                  <a:pt x="484" y="3148"/>
                </a:lnTo>
                <a:lnTo>
                  <a:pt x="474" y="3126"/>
                </a:lnTo>
                <a:lnTo>
                  <a:pt x="508" y="3118"/>
                </a:lnTo>
                <a:lnTo>
                  <a:pt x="508" y="3112"/>
                </a:lnTo>
                <a:lnTo>
                  <a:pt x="536" y="3122"/>
                </a:lnTo>
                <a:lnTo>
                  <a:pt x="560" y="3132"/>
                </a:lnTo>
                <a:lnTo>
                  <a:pt x="586" y="3138"/>
                </a:lnTo>
                <a:lnTo>
                  <a:pt x="616" y="3140"/>
                </a:lnTo>
                <a:lnTo>
                  <a:pt x="652" y="3140"/>
                </a:lnTo>
                <a:lnTo>
                  <a:pt x="692" y="3140"/>
                </a:lnTo>
                <a:lnTo>
                  <a:pt x="726" y="3136"/>
                </a:lnTo>
                <a:lnTo>
                  <a:pt x="750" y="3132"/>
                </a:lnTo>
                <a:lnTo>
                  <a:pt x="768" y="3128"/>
                </a:lnTo>
                <a:lnTo>
                  <a:pt x="776" y="3126"/>
                </a:lnTo>
                <a:lnTo>
                  <a:pt x="782" y="3122"/>
                </a:lnTo>
                <a:lnTo>
                  <a:pt x="782" y="3120"/>
                </a:lnTo>
                <a:lnTo>
                  <a:pt x="782" y="3116"/>
                </a:lnTo>
                <a:lnTo>
                  <a:pt x="782" y="3112"/>
                </a:lnTo>
                <a:lnTo>
                  <a:pt x="780" y="3110"/>
                </a:lnTo>
                <a:lnTo>
                  <a:pt x="776" y="3110"/>
                </a:lnTo>
                <a:lnTo>
                  <a:pt x="772" y="3108"/>
                </a:lnTo>
                <a:lnTo>
                  <a:pt x="774" y="3100"/>
                </a:lnTo>
                <a:lnTo>
                  <a:pt x="774" y="3094"/>
                </a:lnTo>
                <a:lnTo>
                  <a:pt x="770" y="3088"/>
                </a:lnTo>
                <a:lnTo>
                  <a:pt x="754" y="3076"/>
                </a:lnTo>
                <a:lnTo>
                  <a:pt x="744" y="3072"/>
                </a:lnTo>
                <a:lnTo>
                  <a:pt x="734" y="3068"/>
                </a:lnTo>
                <a:lnTo>
                  <a:pt x="672" y="3052"/>
                </a:lnTo>
                <a:lnTo>
                  <a:pt x="662" y="3048"/>
                </a:lnTo>
                <a:lnTo>
                  <a:pt x="648" y="3040"/>
                </a:lnTo>
                <a:lnTo>
                  <a:pt x="628" y="3028"/>
                </a:lnTo>
                <a:lnTo>
                  <a:pt x="630" y="3024"/>
                </a:lnTo>
                <a:lnTo>
                  <a:pt x="630" y="3022"/>
                </a:lnTo>
                <a:lnTo>
                  <a:pt x="628" y="3020"/>
                </a:lnTo>
                <a:lnTo>
                  <a:pt x="618" y="3014"/>
                </a:lnTo>
                <a:lnTo>
                  <a:pt x="612" y="3004"/>
                </a:lnTo>
                <a:lnTo>
                  <a:pt x="614" y="3002"/>
                </a:lnTo>
                <a:lnTo>
                  <a:pt x="612" y="2998"/>
                </a:lnTo>
                <a:lnTo>
                  <a:pt x="608" y="2994"/>
                </a:lnTo>
                <a:lnTo>
                  <a:pt x="606" y="2992"/>
                </a:lnTo>
                <a:lnTo>
                  <a:pt x="600" y="2986"/>
                </a:lnTo>
                <a:lnTo>
                  <a:pt x="594" y="2980"/>
                </a:lnTo>
                <a:lnTo>
                  <a:pt x="596" y="2978"/>
                </a:lnTo>
                <a:lnTo>
                  <a:pt x="596" y="2976"/>
                </a:lnTo>
                <a:lnTo>
                  <a:pt x="596" y="2972"/>
                </a:lnTo>
                <a:lnTo>
                  <a:pt x="560" y="2904"/>
                </a:lnTo>
                <a:lnTo>
                  <a:pt x="558" y="2898"/>
                </a:lnTo>
                <a:lnTo>
                  <a:pt x="558" y="2890"/>
                </a:lnTo>
                <a:lnTo>
                  <a:pt x="560" y="2880"/>
                </a:lnTo>
                <a:lnTo>
                  <a:pt x="574" y="2872"/>
                </a:lnTo>
                <a:lnTo>
                  <a:pt x="584" y="2864"/>
                </a:lnTo>
                <a:lnTo>
                  <a:pt x="586" y="2860"/>
                </a:lnTo>
                <a:lnTo>
                  <a:pt x="588" y="2856"/>
                </a:lnTo>
                <a:lnTo>
                  <a:pt x="590" y="2842"/>
                </a:lnTo>
                <a:lnTo>
                  <a:pt x="590" y="2822"/>
                </a:lnTo>
                <a:lnTo>
                  <a:pt x="590" y="2802"/>
                </a:lnTo>
                <a:lnTo>
                  <a:pt x="592" y="2786"/>
                </a:lnTo>
                <a:lnTo>
                  <a:pt x="604" y="2738"/>
                </a:lnTo>
                <a:lnTo>
                  <a:pt x="614" y="2708"/>
                </a:lnTo>
                <a:lnTo>
                  <a:pt x="620" y="2688"/>
                </a:lnTo>
                <a:lnTo>
                  <a:pt x="626" y="2666"/>
                </a:lnTo>
                <a:lnTo>
                  <a:pt x="634" y="2632"/>
                </a:lnTo>
                <a:lnTo>
                  <a:pt x="642" y="2596"/>
                </a:lnTo>
                <a:lnTo>
                  <a:pt x="650" y="2568"/>
                </a:lnTo>
                <a:lnTo>
                  <a:pt x="662" y="2524"/>
                </a:lnTo>
                <a:lnTo>
                  <a:pt x="680" y="2446"/>
                </a:lnTo>
                <a:lnTo>
                  <a:pt x="702" y="2354"/>
                </a:lnTo>
                <a:lnTo>
                  <a:pt x="720" y="2268"/>
                </a:lnTo>
                <a:lnTo>
                  <a:pt x="732" y="2176"/>
                </a:lnTo>
                <a:lnTo>
                  <a:pt x="746" y="2068"/>
                </a:lnTo>
                <a:lnTo>
                  <a:pt x="762" y="1912"/>
                </a:lnTo>
                <a:lnTo>
                  <a:pt x="778" y="1732"/>
                </a:lnTo>
                <a:lnTo>
                  <a:pt x="806" y="1732"/>
                </a:lnTo>
                <a:lnTo>
                  <a:pt x="826" y="1730"/>
                </a:lnTo>
                <a:lnTo>
                  <a:pt x="832" y="1730"/>
                </a:lnTo>
                <a:lnTo>
                  <a:pt x="834" y="1728"/>
                </a:lnTo>
                <a:lnTo>
                  <a:pt x="832" y="1640"/>
                </a:lnTo>
                <a:lnTo>
                  <a:pt x="832" y="1546"/>
                </a:lnTo>
                <a:lnTo>
                  <a:pt x="828" y="1470"/>
                </a:lnTo>
                <a:lnTo>
                  <a:pt x="846" y="1520"/>
                </a:lnTo>
                <a:lnTo>
                  <a:pt x="860" y="1558"/>
                </a:lnTo>
                <a:lnTo>
                  <a:pt x="870" y="1580"/>
                </a:lnTo>
                <a:lnTo>
                  <a:pt x="876" y="1588"/>
                </a:lnTo>
                <a:lnTo>
                  <a:pt x="886" y="1596"/>
                </a:lnTo>
                <a:lnTo>
                  <a:pt x="900" y="1602"/>
                </a:lnTo>
                <a:lnTo>
                  <a:pt x="918" y="1606"/>
                </a:lnTo>
                <a:lnTo>
                  <a:pt x="922" y="1610"/>
                </a:lnTo>
                <a:lnTo>
                  <a:pt x="930" y="1644"/>
                </a:lnTo>
                <a:lnTo>
                  <a:pt x="938" y="1658"/>
                </a:lnTo>
                <a:lnTo>
                  <a:pt x="944" y="1668"/>
                </a:lnTo>
                <a:lnTo>
                  <a:pt x="932" y="1668"/>
                </a:lnTo>
                <a:lnTo>
                  <a:pt x="922" y="1670"/>
                </a:lnTo>
                <a:lnTo>
                  <a:pt x="916" y="1672"/>
                </a:lnTo>
                <a:lnTo>
                  <a:pt x="910" y="1678"/>
                </a:lnTo>
                <a:lnTo>
                  <a:pt x="906" y="1688"/>
                </a:lnTo>
                <a:lnTo>
                  <a:pt x="908" y="1690"/>
                </a:lnTo>
                <a:lnTo>
                  <a:pt x="912" y="1694"/>
                </a:lnTo>
                <a:lnTo>
                  <a:pt x="916" y="1694"/>
                </a:lnTo>
                <a:lnTo>
                  <a:pt x="916" y="1698"/>
                </a:lnTo>
                <a:lnTo>
                  <a:pt x="916" y="1702"/>
                </a:lnTo>
                <a:lnTo>
                  <a:pt x="918" y="1706"/>
                </a:lnTo>
                <a:lnTo>
                  <a:pt x="922" y="1708"/>
                </a:lnTo>
                <a:lnTo>
                  <a:pt x="928" y="1708"/>
                </a:lnTo>
                <a:lnTo>
                  <a:pt x="936" y="1706"/>
                </a:lnTo>
                <a:lnTo>
                  <a:pt x="948" y="1706"/>
                </a:lnTo>
                <a:lnTo>
                  <a:pt x="970" y="1702"/>
                </a:lnTo>
                <a:lnTo>
                  <a:pt x="982" y="1694"/>
                </a:lnTo>
                <a:lnTo>
                  <a:pt x="992" y="1690"/>
                </a:lnTo>
                <a:lnTo>
                  <a:pt x="988" y="1700"/>
                </a:lnTo>
                <a:lnTo>
                  <a:pt x="986" y="1710"/>
                </a:lnTo>
                <a:lnTo>
                  <a:pt x="986" y="1716"/>
                </a:lnTo>
                <a:lnTo>
                  <a:pt x="990" y="1720"/>
                </a:lnTo>
                <a:lnTo>
                  <a:pt x="996" y="1720"/>
                </a:lnTo>
                <a:lnTo>
                  <a:pt x="1002" y="1720"/>
                </a:lnTo>
                <a:lnTo>
                  <a:pt x="1008" y="1716"/>
                </a:lnTo>
                <a:lnTo>
                  <a:pt x="1016" y="1704"/>
                </a:lnTo>
                <a:lnTo>
                  <a:pt x="1022" y="1692"/>
                </a:lnTo>
                <a:lnTo>
                  <a:pt x="1028" y="1670"/>
                </a:lnTo>
                <a:lnTo>
                  <a:pt x="1034" y="1654"/>
                </a:lnTo>
                <a:lnTo>
                  <a:pt x="1038" y="1642"/>
                </a:lnTo>
                <a:lnTo>
                  <a:pt x="1040" y="1638"/>
                </a:lnTo>
                <a:lnTo>
                  <a:pt x="1040" y="1634"/>
                </a:lnTo>
                <a:lnTo>
                  <a:pt x="1038" y="1624"/>
                </a:lnTo>
                <a:lnTo>
                  <a:pt x="1034" y="1612"/>
                </a:lnTo>
                <a:lnTo>
                  <a:pt x="1036" y="1598"/>
                </a:lnTo>
                <a:lnTo>
                  <a:pt x="1036" y="1586"/>
                </a:lnTo>
                <a:lnTo>
                  <a:pt x="1034" y="1578"/>
                </a:lnTo>
                <a:lnTo>
                  <a:pt x="1010" y="1550"/>
                </a:lnTo>
                <a:lnTo>
                  <a:pt x="1002" y="1478"/>
                </a:lnTo>
                <a:lnTo>
                  <a:pt x="996" y="1426"/>
                </a:lnTo>
                <a:lnTo>
                  <a:pt x="990" y="1386"/>
                </a:lnTo>
                <a:lnTo>
                  <a:pt x="968" y="1278"/>
                </a:lnTo>
                <a:lnTo>
                  <a:pt x="956" y="1210"/>
                </a:lnTo>
                <a:lnTo>
                  <a:pt x="948" y="1158"/>
                </a:lnTo>
                <a:lnTo>
                  <a:pt x="946" y="1136"/>
                </a:lnTo>
                <a:lnTo>
                  <a:pt x="942" y="1114"/>
                </a:lnTo>
                <a:lnTo>
                  <a:pt x="930" y="1068"/>
                </a:lnTo>
                <a:lnTo>
                  <a:pt x="920" y="1028"/>
                </a:lnTo>
                <a:lnTo>
                  <a:pt x="916" y="1012"/>
                </a:lnTo>
                <a:lnTo>
                  <a:pt x="916" y="1000"/>
                </a:lnTo>
                <a:lnTo>
                  <a:pt x="910" y="960"/>
                </a:lnTo>
                <a:lnTo>
                  <a:pt x="902" y="896"/>
                </a:lnTo>
                <a:lnTo>
                  <a:pt x="886" y="772"/>
                </a:lnTo>
                <a:lnTo>
                  <a:pt x="872" y="666"/>
                </a:lnTo>
                <a:lnTo>
                  <a:pt x="862" y="614"/>
                </a:lnTo>
                <a:lnTo>
                  <a:pt x="858" y="592"/>
                </a:lnTo>
                <a:lnTo>
                  <a:pt x="854" y="578"/>
                </a:lnTo>
                <a:lnTo>
                  <a:pt x="850" y="570"/>
                </a:lnTo>
                <a:lnTo>
                  <a:pt x="846" y="562"/>
                </a:lnTo>
                <a:lnTo>
                  <a:pt x="840" y="556"/>
                </a:lnTo>
                <a:lnTo>
                  <a:pt x="834" y="552"/>
                </a:lnTo>
                <a:lnTo>
                  <a:pt x="826" y="548"/>
                </a:lnTo>
                <a:lnTo>
                  <a:pt x="822" y="546"/>
                </a:lnTo>
                <a:lnTo>
                  <a:pt x="782" y="528"/>
                </a:lnTo>
                <a:lnTo>
                  <a:pt x="730" y="504"/>
                </a:lnTo>
                <a:lnTo>
                  <a:pt x="650" y="466"/>
                </a:lnTo>
                <a:lnTo>
                  <a:pt x="622" y="438"/>
                </a:lnTo>
                <a:lnTo>
                  <a:pt x="620" y="424"/>
                </a:lnTo>
                <a:lnTo>
                  <a:pt x="616" y="412"/>
                </a:lnTo>
                <a:lnTo>
                  <a:pt x="612" y="408"/>
                </a:lnTo>
                <a:lnTo>
                  <a:pt x="608" y="404"/>
                </a:lnTo>
                <a:lnTo>
                  <a:pt x="610" y="396"/>
                </a:lnTo>
                <a:lnTo>
                  <a:pt x="612" y="360"/>
                </a:lnTo>
                <a:lnTo>
                  <a:pt x="618" y="356"/>
                </a:lnTo>
                <a:lnTo>
                  <a:pt x="626" y="346"/>
                </a:lnTo>
                <a:lnTo>
                  <a:pt x="632" y="322"/>
                </a:lnTo>
                <a:lnTo>
                  <a:pt x="636" y="308"/>
                </a:lnTo>
                <a:lnTo>
                  <a:pt x="648" y="302"/>
                </a:lnTo>
                <a:lnTo>
                  <a:pt x="650" y="298"/>
                </a:lnTo>
                <a:lnTo>
                  <a:pt x="654" y="288"/>
                </a:lnTo>
                <a:lnTo>
                  <a:pt x="656" y="276"/>
                </a:lnTo>
                <a:lnTo>
                  <a:pt x="660" y="266"/>
                </a:lnTo>
                <a:lnTo>
                  <a:pt x="670" y="238"/>
                </a:lnTo>
                <a:lnTo>
                  <a:pt x="674" y="224"/>
                </a:lnTo>
                <a:lnTo>
                  <a:pt x="672" y="218"/>
                </a:lnTo>
                <a:lnTo>
                  <a:pt x="670" y="212"/>
                </a:lnTo>
                <a:lnTo>
                  <a:pt x="666" y="208"/>
                </a:lnTo>
                <a:lnTo>
                  <a:pt x="666" y="194"/>
                </a:lnTo>
                <a:lnTo>
                  <a:pt x="664" y="186"/>
                </a:lnTo>
                <a:lnTo>
                  <a:pt x="660" y="178"/>
                </a:lnTo>
                <a:lnTo>
                  <a:pt x="654" y="168"/>
                </a:lnTo>
                <a:lnTo>
                  <a:pt x="654" y="144"/>
                </a:lnTo>
                <a:lnTo>
                  <a:pt x="652" y="118"/>
                </a:lnTo>
                <a:lnTo>
                  <a:pt x="652" y="110"/>
                </a:lnTo>
                <a:lnTo>
                  <a:pt x="650" y="96"/>
                </a:lnTo>
                <a:lnTo>
                  <a:pt x="646" y="88"/>
                </a:lnTo>
                <a:lnTo>
                  <a:pt x="642" y="76"/>
                </a:lnTo>
                <a:lnTo>
                  <a:pt x="636" y="64"/>
                </a:lnTo>
                <a:lnTo>
                  <a:pt x="626" y="52"/>
                </a:lnTo>
                <a:lnTo>
                  <a:pt x="614" y="38"/>
                </a:lnTo>
                <a:lnTo>
                  <a:pt x="602" y="30"/>
                </a:lnTo>
                <a:lnTo>
                  <a:pt x="590" y="24"/>
                </a:lnTo>
                <a:lnTo>
                  <a:pt x="578" y="22"/>
                </a:lnTo>
                <a:lnTo>
                  <a:pt x="560" y="20"/>
                </a:lnTo>
                <a:lnTo>
                  <a:pt x="552" y="20"/>
                </a:lnTo>
                <a:lnTo>
                  <a:pt x="552" y="18"/>
                </a:lnTo>
                <a:lnTo>
                  <a:pt x="544" y="10"/>
                </a:lnTo>
                <a:lnTo>
                  <a:pt x="540" y="6"/>
                </a:lnTo>
                <a:lnTo>
                  <a:pt x="532" y="4"/>
                </a:lnTo>
                <a:lnTo>
                  <a:pt x="522" y="2"/>
                </a:lnTo>
                <a:lnTo>
                  <a:pt x="510" y="0"/>
                </a:lnTo>
                <a:lnTo>
                  <a:pt x="5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8" name="Rectangle 87"/>
          <p:cNvSpPr/>
          <p:nvPr/>
        </p:nvSpPr>
        <p:spPr bwMode="auto">
          <a:xfrm>
            <a:off x="922338" y="1474788"/>
            <a:ext cx="2859087" cy="4900612"/>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endParaRPr lang="en-US" sz="1800" b="1" dirty="0"/>
          </a:p>
        </p:txBody>
      </p:sp>
      <p:sp>
        <p:nvSpPr>
          <p:cNvPr id="90" name="Rectangle 89"/>
          <p:cNvSpPr/>
          <p:nvPr/>
        </p:nvSpPr>
        <p:spPr bwMode="auto">
          <a:xfrm>
            <a:off x="922338" y="1489075"/>
            <a:ext cx="2859087" cy="4892675"/>
          </a:xfrm>
          <a:prstGeom prst="rect">
            <a:avLst/>
          </a:prstGeom>
          <a:solidFill>
            <a:srgbClr val="FFFFFF">
              <a:alpha val="60000"/>
            </a:srgbClr>
          </a:solidFill>
          <a:ln w="25400" cap="flat" cmpd="sng" algn="ctr">
            <a:noFill/>
            <a:prstDash val="solid"/>
          </a:ln>
          <a:effectLst/>
        </p:spPr>
        <p:txBody>
          <a:bodyPr anchor="ctr"/>
          <a:lstStyle/>
          <a:p>
            <a:pPr algn="ctr" fontAlgn="auto">
              <a:lnSpc>
                <a:spcPct val="100000"/>
              </a:lnSpc>
              <a:spcBef>
                <a:spcPts val="0"/>
              </a:spcBef>
              <a:spcAft>
                <a:spcPts val="0"/>
              </a:spcAft>
              <a:defRPr/>
            </a:pPr>
            <a:endParaRPr lang="en-US" sz="2000" kern="0" dirty="0">
              <a:solidFill>
                <a:srgbClr val="FFFFFF"/>
              </a:solidFill>
              <a:latin typeface="Arial"/>
              <a:ea typeface="MS PGothic" pitchFamily="34" charset="-128"/>
              <a:cs typeface="+mn-cs"/>
            </a:endParaRPr>
          </a:p>
        </p:txBody>
      </p:sp>
      <p:sp>
        <p:nvSpPr>
          <p:cNvPr id="89" name="Rectangle 88"/>
          <p:cNvSpPr/>
          <p:nvPr/>
        </p:nvSpPr>
        <p:spPr bwMode="auto">
          <a:xfrm>
            <a:off x="922338" y="1050925"/>
            <a:ext cx="2859087" cy="487363"/>
          </a:xfrm>
          <a:prstGeom prst="rect">
            <a:avLst/>
          </a:prstGeom>
          <a:solidFill>
            <a:srgbClr val="00B0F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defRPr/>
            </a:pPr>
            <a:r>
              <a:rPr lang="en-US" sz="1800" b="1" dirty="0"/>
              <a:t>Compute</a:t>
            </a:r>
          </a:p>
        </p:txBody>
      </p:sp>
      <p:sp>
        <p:nvSpPr>
          <p:cNvPr id="699404" name="Oval 85"/>
          <p:cNvSpPr>
            <a:spLocks noChangeArrowheads="1"/>
          </p:cNvSpPr>
          <p:nvPr/>
        </p:nvSpPr>
        <p:spPr bwMode="auto">
          <a:xfrm>
            <a:off x="2017713" y="1638300"/>
            <a:ext cx="668337" cy="668338"/>
          </a:xfrm>
          <a:prstGeom prst="ellipse">
            <a:avLst/>
          </a:pr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lnSpc>
                <a:spcPct val="100000"/>
              </a:lnSpc>
            </a:pPr>
            <a:endParaRPr lang="en-US" sz="1400">
              <a:solidFill>
                <a:srgbClr val="333333"/>
              </a:solidFill>
              <a:ea typeface="MS PGothic" pitchFamily="34" charset="-128"/>
            </a:endParaRPr>
          </a:p>
        </p:txBody>
      </p:sp>
      <p:sp>
        <p:nvSpPr>
          <p:cNvPr id="699405" name="Freeform 69"/>
          <p:cNvSpPr>
            <a:spLocks noEditPoints="1"/>
          </p:cNvSpPr>
          <p:nvPr/>
        </p:nvSpPr>
        <p:spPr bwMode="auto">
          <a:xfrm>
            <a:off x="2120900" y="1746250"/>
            <a:ext cx="461963" cy="452438"/>
          </a:xfrm>
          <a:custGeom>
            <a:avLst/>
            <a:gdLst>
              <a:gd name="T0" fmla="*/ 2147483647 w 1337"/>
              <a:gd name="T1" fmla="*/ 2147483647 h 1308"/>
              <a:gd name="T2" fmla="*/ 0 w 1337"/>
              <a:gd name="T3" fmla="*/ 2147483647 h 1308"/>
              <a:gd name="T4" fmla="*/ 0 w 1337"/>
              <a:gd name="T5" fmla="*/ 2147483647 h 1308"/>
              <a:gd name="T6" fmla="*/ 0 w 1337"/>
              <a:gd name="T7" fmla="*/ 2147483647 h 1308"/>
              <a:gd name="T8" fmla="*/ 0 w 1337"/>
              <a:gd name="T9" fmla="*/ 2147483647 h 1308"/>
              <a:gd name="T10" fmla="*/ 2147483647 w 1337"/>
              <a:gd name="T11" fmla="*/ 2147483647 h 1308"/>
              <a:gd name="T12" fmla="*/ 2147483647 w 1337"/>
              <a:gd name="T13" fmla="*/ 2147483647 h 1308"/>
              <a:gd name="T14" fmla="*/ 2147483647 w 1337"/>
              <a:gd name="T15" fmla="*/ 2147483647 h 1308"/>
              <a:gd name="T16" fmla="*/ 2147483647 w 1337"/>
              <a:gd name="T17" fmla="*/ 2147483647 h 1308"/>
              <a:gd name="T18" fmla="*/ 2147483647 w 1337"/>
              <a:gd name="T19" fmla="*/ 2147483647 h 1308"/>
              <a:gd name="T20" fmla="*/ 2147483647 w 1337"/>
              <a:gd name="T21" fmla="*/ 2147483647 h 1308"/>
              <a:gd name="T22" fmla="*/ 2147483647 w 1337"/>
              <a:gd name="T23" fmla="*/ 2147483647 h 1308"/>
              <a:gd name="T24" fmla="*/ 2147483647 w 1337"/>
              <a:gd name="T25" fmla="*/ 2147483647 h 1308"/>
              <a:gd name="T26" fmla="*/ 2147483647 w 1337"/>
              <a:gd name="T27" fmla="*/ 2147483647 h 1308"/>
              <a:gd name="T28" fmla="*/ 2147483647 w 1337"/>
              <a:gd name="T29" fmla="*/ 2147483647 h 1308"/>
              <a:gd name="T30" fmla="*/ 2147483647 w 1337"/>
              <a:gd name="T31" fmla="*/ 2147483647 h 1308"/>
              <a:gd name="T32" fmla="*/ 2147483647 w 1337"/>
              <a:gd name="T33" fmla="*/ 2147483647 h 1308"/>
              <a:gd name="T34" fmla="*/ 2147483647 w 1337"/>
              <a:gd name="T35" fmla="*/ 2147483647 h 1308"/>
              <a:gd name="T36" fmla="*/ 2147483647 w 1337"/>
              <a:gd name="T37" fmla="*/ 2147483647 h 1308"/>
              <a:gd name="T38" fmla="*/ 2147483647 w 1337"/>
              <a:gd name="T39" fmla="*/ 2147483647 h 1308"/>
              <a:gd name="T40" fmla="*/ 2147483647 w 1337"/>
              <a:gd name="T41" fmla="*/ 2147483647 h 1308"/>
              <a:gd name="T42" fmla="*/ 2147483647 w 1337"/>
              <a:gd name="T43" fmla="*/ 2147483647 h 1308"/>
              <a:gd name="T44" fmla="*/ 2147483647 w 1337"/>
              <a:gd name="T45" fmla="*/ 2147483647 h 1308"/>
              <a:gd name="T46" fmla="*/ 2147483647 w 1337"/>
              <a:gd name="T47" fmla="*/ 2147483647 h 1308"/>
              <a:gd name="T48" fmla="*/ 2147483647 w 1337"/>
              <a:gd name="T49" fmla="*/ 2147483647 h 1308"/>
              <a:gd name="T50" fmla="*/ 2147483647 w 1337"/>
              <a:gd name="T51" fmla="*/ 2147483647 h 1308"/>
              <a:gd name="T52" fmla="*/ 2147483647 w 1337"/>
              <a:gd name="T53" fmla="*/ 2147483647 h 1308"/>
              <a:gd name="T54" fmla="*/ 2147483647 w 1337"/>
              <a:gd name="T55" fmla="*/ 2147483647 h 1308"/>
              <a:gd name="T56" fmla="*/ 2147483647 w 1337"/>
              <a:gd name="T57" fmla="*/ 2147483647 h 1308"/>
              <a:gd name="T58" fmla="*/ 2147483647 w 1337"/>
              <a:gd name="T59" fmla="*/ 2147483647 h 1308"/>
              <a:gd name="T60" fmla="*/ 2147483647 w 1337"/>
              <a:gd name="T61" fmla="*/ 2147483647 h 1308"/>
              <a:gd name="T62" fmla="*/ 2147483647 w 1337"/>
              <a:gd name="T63" fmla="*/ 2147483647 h 1308"/>
              <a:gd name="T64" fmla="*/ 2147483647 w 1337"/>
              <a:gd name="T65" fmla="*/ 2147483647 h 1308"/>
              <a:gd name="T66" fmla="*/ 2147483647 w 1337"/>
              <a:gd name="T67" fmla="*/ 2147483647 h 1308"/>
              <a:gd name="T68" fmla="*/ 2147483647 w 1337"/>
              <a:gd name="T69" fmla="*/ 2147483647 h 1308"/>
              <a:gd name="T70" fmla="*/ 2147483647 w 1337"/>
              <a:gd name="T71" fmla="*/ 2147483647 h 1308"/>
              <a:gd name="T72" fmla="*/ 2147483647 w 1337"/>
              <a:gd name="T73" fmla="*/ 2147483647 h 1308"/>
              <a:gd name="T74" fmla="*/ 2147483647 w 1337"/>
              <a:gd name="T75" fmla="*/ 2147483647 h 1308"/>
              <a:gd name="T76" fmla="*/ 2147483647 w 1337"/>
              <a:gd name="T77" fmla="*/ 2147483647 h 1308"/>
              <a:gd name="T78" fmla="*/ 2147483647 w 1337"/>
              <a:gd name="T79" fmla="*/ 2147483647 h 1308"/>
              <a:gd name="T80" fmla="*/ 2147483647 w 1337"/>
              <a:gd name="T81" fmla="*/ 2147483647 h 1308"/>
              <a:gd name="T82" fmla="*/ 2147483647 w 1337"/>
              <a:gd name="T83" fmla="*/ 2147483647 h 1308"/>
              <a:gd name="T84" fmla="*/ 2147483647 w 1337"/>
              <a:gd name="T85" fmla="*/ 2147483647 h 1308"/>
              <a:gd name="T86" fmla="*/ 2147483647 w 1337"/>
              <a:gd name="T87" fmla="*/ 2147483647 h 1308"/>
              <a:gd name="T88" fmla="*/ 2147483647 w 1337"/>
              <a:gd name="T89" fmla="*/ 2147483647 h 1308"/>
              <a:gd name="T90" fmla="*/ 2147483647 w 1337"/>
              <a:gd name="T91" fmla="*/ 2147483647 h 1308"/>
              <a:gd name="T92" fmla="*/ 2147483647 w 1337"/>
              <a:gd name="T93" fmla="*/ 2147483647 h 1308"/>
              <a:gd name="T94" fmla="*/ 2147483647 w 1337"/>
              <a:gd name="T95" fmla="*/ 2147483647 h 1308"/>
              <a:gd name="T96" fmla="*/ 2147483647 w 1337"/>
              <a:gd name="T97" fmla="*/ 2147483647 h 1308"/>
              <a:gd name="T98" fmla="*/ 2147483647 w 1337"/>
              <a:gd name="T99" fmla="*/ 2147483647 h 1308"/>
              <a:gd name="T100" fmla="*/ 2147483647 w 1337"/>
              <a:gd name="T101" fmla="*/ 2147483647 h 1308"/>
              <a:gd name="T102" fmla="*/ 2147483647 w 1337"/>
              <a:gd name="T103" fmla="*/ 2147483647 h 1308"/>
              <a:gd name="T104" fmla="*/ 2147483647 w 1337"/>
              <a:gd name="T105" fmla="*/ 2147483647 h 1308"/>
              <a:gd name="T106" fmla="*/ 2147483647 w 1337"/>
              <a:gd name="T107" fmla="*/ 2147483647 h 1308"/>
              <a:gd name="T108" fmla="*/ 2147483647 w 1337"/>
              <a:gd name="T109" fmla="*/ 2147483647 h 1308"/>
              <a:gd name="T110" fmla="*/ 2147483647 w 1337"/>
              <a:gd name="T111" fmla="*/ 2147483647 h 1308"/>
              <a:gd name="T112" fmla="*/ 2147483647 w 1337"/>
              <a:gd name="T113" fmla="*/ 2147483647 h 1308"/>
              <a:gd name="T114" fmla="*/ 2147483647 w 1337"/>
              <a:gd name="T115" fmla="*/ 2147483647 h 1308"/>
              <a:gd name="T116" fmla="*/ 2147483647 w 1337"/>
              <a:gd name="T117" fmla="*/ 2147483647 h 1308"/>
              <a:gd name="T118" fmla="*/ 2147483647 w 1337"/>
              <a:gd name="T119" fmla="*/ 2147483647 h 130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37"/>
              <a:gd name="T181" fmla="*/ 0 h 1308"/>
              <a:gd name="T182" fmla="*/ 1337 w 1337"/>
              <a:gd name="T183" fmla="*/ 1308 h 130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37" h="1308">
                <a:moveTo>
                  <a:pt x="668" y="1308"/>
                </a:moveTo>
                <a:lnTo>
                  <a:pt x="668" y="1308"/>
                </a:lnTo>
                <a:lnTo>
                  <a:pt x="658" y="1307"/>
                </a:lnTo>
                <a:lnTo>
                  <a:pt x="649" y="1303"/>
                </a:lnTo>
                <a:lnTo>
                  <a:pt x="648" y="1303"/>
                </a:lnTo>
                <a:lnTo>
                  <a:pt x="20" y="929"/>
                </a:lnTo>
                <a:lnTo>
                  <a:pt x="12" y="924"/>
                </a:lnTo>
                <a:lnTo>
                  <a:pt x="7" y="915"/>
                </a:lnTo>
                <a:lnTo>
                  <a:pt x="2" y="905"/>
                </a:lnTo>
                <a:lnTo>
                  <a:pt x="0" y="895"/>
                </a:lnTo>
                <a:lnTo>
                  <a:pt x="0" y="413"/>
                </a:lnTo>
                <a:lnTo>
                  <a:pt x="0" y="411"/>
                </a:lnTo>
                <a:lnTo>
                  <a:pt x="2" y="411"/>
                </a:lnTo>
                <a:lnTo>
                  <a:pt x="2" y="403"/>
                </a:lnTo>
                <a:lnTo>
                  <a:pt x="5" y="394"/>
                </a:lnTo>
                <a:lnTo>
                  <a:pt x="7" y="394"/>
                </a:lnTo>
                <a:lnTo>
                  <a:pt x="7" y="393"/>
                </a:lnTo>
                <a:lnTo>
                  <a:pt x="7" y="391"/>
                </a:lnTo>
                <a:lnTo>
                  <a:pt x="8" y="391"/>
                </a:lnTo>
                <a:lnTo>
                  <a:pt x="10" y="388"/>
                </a:lnTo>
                <a:lnTo>
                  <a:pt x="10" y="386"/>
                </a:lnTo>
                <a:lnTo>
                  <a:pt x="12" y="386"/>
                </a:lnTo>
                <a:lnTo>
                  <a:pt x="20" y="379"/>
                </a:lnTo>
                <a:lnTo>
                  <a:pt x="648" y="5"/>
                </a:lnTo>
                <a:lnTo>
                  <a:pt x="658" y="1"/>
                </a:lnTo>
                <a:lnTo>
                  <a:pt x="668" y="0"/>
                </a:lnTo>
                <a:lnTo>
                  <a:pt x="679" y="1"/>
                </a:lnTo>
                <a:lnTo>
                  <a:pt x="689" y="5"/>
                </a:lnTo>
                <a:lnTo>
                  <a:pt x="1317" y="379"/>
                </a:lnTo>
                <a:lnTo>
                  <a:pt x="1322" y="383"/>
                </a:lnTo>
                <a:lnTo>
                  <a:pt x="1327" y="388"/>
                </a:lnTo>
                <a:lnTo>
                  <a:pt x="1327" y="389"/>
                </a:lnTo>
                <a:lnTo>
                  <a:pt x="1329" y="389"/>
                </a:lnTo>
                <a:lnTo>
                  <a:pt x="1329" y="391"/>
                </a:lnTo>
                <a:lnTo>
                  <a:pt x="1330" y="391"/>
                </a:lnTo>
                <a:lnTo>
                  <a:pt x="1330" y="393"/>
                </a:lnTo>
                <a:lnTo>
                  <a:pt x="1334" y="401"/>
                </a:lnTo>
                <a:lnTo>
                  <a:pt x="1337" y="411"/>
                </a:lnTo>
                <a:lnTo>
                  <a:pt x="1337" y="413"/>
                </a:lnTo>
                <a:lnTo>
                  <a:pt x="1337" y="895"/>
                </a:lnTo>
                <a:lnTo>
                  <a:pt x="1335" y="905"/>
                </a:lnTo>
                <a:lnTo>
                  <a:pt x="1330" y="915"/>
                </a:lnTo>
                <a:lnTo>
                  <a:pt x="1325" y="924"/>
                </a:lnTo>
                <a:lnTo>
                  <a:pt x="1317" y="929"/>
                </a:lnTo>
                <a:lnTo>
                  <a:pt x="689" y="1303"/>
                </a:lnTo>
                <a:lnTo>
                  <a:pt x="688" y="1303"/>
                </a:lnTo>
                <a:lnTo>
                  <a:pt x="686" y="1305"/>
                </a:lnTo>
                <a:lnTo>
                  <a:pt x="684" y="1305"/>
                </a:lnTo>
                <a:lnTo>
                  <a:pt x="678" y="1307"/>
                </a:lnTo>
                <a:lnTo>
                  <a:pt x="669" y="1308"/>
                </a:lnTo>
                <a:lnTo>
                  <a:pt x="668" y="1308"/>
                </a:lnTo>
                <a:close/>
                <a:moveTo>
                  <a:pt x="709" y="809"/>
                </a:moveTo>
                <a:lnTo>
                  <a:pt x="709" y="1199"/>
                </a:lnTo>
                <a:lnTo>
                  <a:pt x="1255" y="872"/>
                </a:lnTo>
                <a:lnTo>
                  <a:pt x="1255" y="484"/>
                </a:lnTo>
                <a:lnTo>
                  <a:pt x="709" y="809"/>
                </a:lnTo>
                <a:close/>
                <a:moveTo>
                  <a:pt x="82" y="872"/>
                </a:moveTo>
                <a:lnTo>
                  <a:pt x="628" y="1199"/>
                </a:lnTo>
                <a:lnTo>
                  <a:pt x="628" y="809"/>
                </a:lnTo>
                <a:lnTo>
                  <a:pt x="82" y="484"/>
                </a:lnTo>
                <a:lnTo>
                  <a:pt x="82" y="872"/>
                </a:lnTo>
                <a:close/>
                <a:moveTo>
                  <a:pt x="120" y="413"/>
                </a:moveTo>
                <a:lnTo>
                  <a:pt x="668" y="741"/>
                </a:lnTo>
                <a:lnTo>
                  <a:pt x="1217" y="413"/>
                </a:lnTo>
                <a:lnTo>
                  <a:pt x="668" y="86"/>
                </a:lnTo>
                <a:lnTo>
                  <a:pt x="120" y="4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22" name="Picture 20" descr="4S Power7 ITE v2.tif"/>
          <p:cNvPicPr>
            <a:picLocks noChangeAspect="1"/>
          </p:cNvPicPr>
          <p:nvPr/>
        </p:nvPicPr>
        <p:blipFill>
          <a:blip r:embed="rId3" cstate="screen"/>
          <a:srcRect/>
          <a:stretch>
            <a:fillRect/>
          </a:stretch>
        </p:blipFill>
        <p:spPr bwMode="auto">
          <a:xfrm>
            <a:off x="3990221" y="946824"/>
            <a:ext cx="3431707" cy="457200"/>
          </a:xfrm>
          <a:prstGeom prst="rect">
            <a:avLst/>
          </a:prstGeom>
          <a:noFill/>
          <a:ln w="9525">
            <a:noFill/>
            <a:miter lim="800000"/>
            <a:headEnd/>
            <a:tailEnd/>
          </a:ln>
          <a:effectLst>
            <a:reflection blurRad="6350" stA="50000" endA="300" endPos="38500" dist="50800" dir="5400000" sy="-100000" algn="bl" rotWithShape="0"/>
          </a:effectLst>
        </p:spPr>
      </p:pic>
      <p:pic>
        <p:nvPicPr>
          <p:cNvPr id="69940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4000" y="2336800"/>
            <a:ext cx="4076700" cy="382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9409" name="Rectangle 33"/>
          <p:cNvSpPr>
            <a:spLocks noChangeArrowheads="1"/>
          </p:cNvSpPr>
          <p:nvPr/>
        </p:nvSpPr>
        <p:spPr bwMode="auto">
          <a:xfrm>
            <a:off x="3983038" y="6122988"/>
            <a:ext cx="51609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11238">
              <a:lnSpc>
                <a:spcPct val="100000"/>
              </a:lnSpc>
            </a:pPr>
            <a:r>
              <a:rPr lang="en-US" sz="1400">
                <a:solidFill>
                  <a:srgbClr val="333333"/>
                </a:solidFill>
                <a:ea typeface="MS PGothic" pitchFamily="34" charset="-128"/>
              </a:rPr>
              <a:t>*HDD or SSD – Mounted on cover (located over memory)</a:t>
            </a:r>
          </a:p>
        </p:txBody>
      </p:sp>
      <p:sp>
        <p:nvSpPr>
          <p:cNvPr id="699410" name="Text Box 14"/>
          <p:cNvSpPr txBox="1">
            <a:spLocks noChangeArrowheads="1"/>
          </p:cNvSpPr>
          <p:nvPr/>
        </p:nvSpPr>
        <p:spPr bwMode="auto">
          <a:xfrm>
            <a:off x="7459663" y="945331"/>
            <a:ext cx="1684337"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spcBef>
                <a:spcPct val="20000"/>
              </a:spcBef>
            </a:pPr>
            <a:r>
              <a:rPr lang="pt-BR" sz="1600" b="1">
                <a:solidFill>
                  <a:srgbClr val="333333"/>
                </a:solidFill>
                <a:ea typeface="MS PGothic" pitchFamily="34" charset="-128"/>
              </a:rPr>
              <a:t>IBM Flex System p460</a:t>
            </a:r>
          </a:p>
        </p:txBody>
      </p:sp>
      <p:sp>
        <p:nvSpPr>
          <p:cNvPr id="699411" name="Rounded Rectangle 23"/>
          <p:cNvSpPr>
            <a:spLocks noChangeArrowheads="1"/>
          </p:cNvSpPr>
          <p:nvPr/>
        </p:nvSpPr>
        <p:spPr bwMode="auto">
          <a:xfrm>
            <a:off x="904875" y="2947988"/>
            <a:ext cx="2882900" cy="2816225"/>
          </a:xfrm>
          <a:prstGeom prst="roundRect">
            <a:avLst>
              <a:gd name="adj" fmla="val 6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00000"/>
              </a:lnSpc>
            </a:pPr>
            <a:r>
              <a:rPr lang="en-US" sz="1600">
                <a:solidFill>
                  <a:srgbClr val="333333"/>
                </a:solidFill>
                <a:ea typeface="MS PGothic" pitchFamily="34" charset="-128"/>
              </a:rPr>
              <a:t>Full Width compute node</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4-socket POWER7®</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64-bit POWER7® processor</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32 core : 4 Socket x8 core</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32 DIMMs DDR3, 1066 MHz, 512GB Max</a:t>
            </a:r>
          </a:p>
          <a:p>
            <a:pPr algn="ctr">
              <a:lnSpc>
                <a:spcPct val="100000"/>
              </a:lnSpc>
            </a:pPr>
            <a:r>
              <a:rPr lang="en-US" sz="1600">
                <a:solidFill>
                  <a:srgbClr val="333333"/>
                </a:solidFill>
                <a:ea typeface="MS PGothic" pitchFamily="34" charset="-128"/>
              </a:rPr>
              <a:t>◊</a:t>
            </a:r>
          </a:p>
          <a:p>
            <a:pPr algn="ctr">
              <a:lnSpc>
                <a:spcPct val="100000"/>
              </a:lnSpc>
            </a:pPr>
            <a:r>
              <a:rPr lang="en-US" sz="1600">
                <a:solidFill>
                  <a:srgbClr val="333333"/>
                </a:solidFill>
                <a:ea typeface="MS PGothic" pitchFamily="34" charset="-128"/>
              </a:rPr>
              <a:t>Quad Mezz cards and IO Hubs</a:t>
            </a:r>
          </a:p>
          <a:p>
            <a:pPr algn="ctr">
              <a:lnSpc>
                <a:spcPct val="100000"/>
              </a:lnSpc>
            </a:pPr>
            <a:endParaRPr lang="en-US" sz="1600">
              <a:solidFill>
                <a:srgbClr val="333333"/>
              </a:solidFill>
              <a:ea typeface="MS PGothic" pitchFamily="34" charset="-128"/>
            </a:endParaRPr>
          </a:p>
        </p:txBody>
      </p:sp>
      <p:grpSp>
        <p:nvGrpSpPr>
          <p:cNvPr id="699412" name="Group 25"/>
          <p:cNvGrpSpPr>
            <a:grpSpLocks/>
          </p:cNvGrpSpPr>
          <p:nvPr/>
        </p:nvGrpSpPr>
        <p:grpSpPr bwMode="auto">
          <a:xfrm>
            <a:off x="3833813" y="1577394"/>
            <a:ext cx="4891443" cy="830997"/>
            <a:chOff x="3833309" y="1697170"/>
            <a:chExt cx="5100136" cy="1064065"/>
          </a:xfrm>
        </p:grpSpPr>
        <p:sp>
          <p:nvSpPr>
            <p:cNvPr id="699413"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rgbClr val="00649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z="1800"/>
            </a:p>
          </p:txBody>
        </p:sp>
        <p:sp>
          <p:nvSpPr>
            <p:cNvPr id="699414" name="Freeform 28"/>
            <p:cNvSpPr>
              <a:spLocks/>
            </p:cNvSpPr>
            <p:nvPr/>
          </p:nvSpPr>
          <p:spPr bwMode="auto">
            <a:xfrm>
              <a:off x="3833309" y="1737434"/>
              <a:ext cx="5100136" cy="1015751"/>
            </a:xfrm>
            <a:custGeom>
              <a:avLst/>
              <a:gdLst>
                <a:gd name="T0" fmla="*/ 2147483647 w 2462"/>
                <a:gd name="T1" fmla="*/ 2147483647 h 570"/>
                <a:gd name="T2" fmla="*/ 0 w 2462"/>
                <a:gd name="T3" fmla="*/ 2147483647 h 570"/>
                <a:gd name="T4" fmla="*/ 2147483647 w 2462"/>
                <a:gd name="T5" fmla="*/ 0 h 570"/>
                <a:gd name="T6" fmla="*/ 2147483647 w 2462"/>
                <a:gd name="T7" fmla="*/ 0 h 570"/>
                <a:gd name="T8" fmla="*/ 2147483647 w 2462"/>
                <a:gd name="T9" fmla="*/ 2147483647 h 570"/>
                <a:gd name="T10" fmla="*/ 0 60000 65536"/>
                <a:gd name="T11" fmla="*/ 0 60000 65536"/>
                <a:gd name="T12" fmla="*/ 0 60000 65536"/>
                <a:gd name="T13" fmla="*/ 0 60000 65536"/>
                <a:gd name="T14" fmla="*/ 0 60000 65536"/>
                <a:gd name="T15" fmla="*/ 0 w 2462"/>
                <a:gd name="T16" fmla="*/ 0 h 570"/>
                <a:gd name="T17" fmla="*/ 2462 w 2462"/>
                <a:gd name="T18" fmla="*/ 570 h 570"/>
              </a:gdLst>
              <a:ahLst/>
              <a:cxnLst>
                <a:cxn ang="T10">
                  <a:pos x="T0" y="T1"/>
                </a:cxn>
                <a:cxn ang="T11">
                  <a:pos x="T2" y="T3"/>
                </a:cxn>
                <a:cxn ang="T12">
                  <a:pos x="T4" y="T5"/>
                </a:cxn>
                <a:cxn ang="T13">
                  <a:pos x="T6" y="T7"/>
                </a:cxn>
                <a:cxn ang="T14">
                  <a:pos x="T8" y="T9"/>
                </a:cxn>
              </a:cxnLst>
              <a:rect l="T15" t="T16" r="T17" b="T18"/>
              <a:pathLst>
                <a:path w="2462" h="570">
                  <a:moveTo>
                    <a:pt x="2315" y="570"/>
                  </a:moveTo>
                  <a:lnTo>
                    <a:pt x="0" y="570"/>
                  </a:lnTo>
                  <a:lnTo>
                    <a:pt x="147" y="0"/>
                  </a:lnTo>
                  <a:lnTo>
                    <a:pt x="2462" y="0"/>
                  </a:lnTo>
                  <a:lnTo>
                    <a:pt x="2315" y="570"/>
                  </a:lnTo>
                  <a:close/>
                </a:path>
              </a:pathLst>
            </a:custGeom>
            <a:solidFill>
              <a:schemeClr val="bg1">
                <a:alpha val="27058"/>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z="1800"/>
            </a:p>
          </p:txBody>
        </p:sp>
        <p:sp>
          <p:nvSpPr>
            <p:cNvPr id="699415" name="TextBox 28"/>
            <p:cNvSpPr txBox="1">
              <a:spLocks noChangeArrowheads="1"/>
            </p:cNvSpPr>
            <p:nvPr/>
          </p:nvSpPr>
          <p:spPr bwMode="auto">
            <a:xfrm>
              <a:off x="3958368" y="1697170"/>
              <a:ext cx="4833353" cy="1064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pPr>
              <a:r>
                <a:rPr lang="en-US" sz="1200" b="1" i="1">
                  <a:solidFill>
                    <a:schemeClr val="bg1"/>
                  </a:solidFill>
                  <a:ea typeface="MS PGothic" pitchFamily="34" charset="-128"/>
                </a:rPr>
                <a:t>Power is Performance Redefined</a:t>
              </a:r>
            </a:p>
            <a:p>
              <a:pPr algn="ctr">
                <a:lnSpc>
                  <a:spcPct val="100000"/>
                </a:lnSpc>
              </a:pPr>
              <a:r>
                <a:rPr lang="en-US" sz="1200" b="1" i="1">
                  <a:solidFill>
                    <a:schemeClr val="bg1"/>
                  </a:solidFill>
                  <a:ea typeface="MS PGothic" pitchFamily="34" charset="-128"/>
                </a:rPr>
                <a:t>The same 4-socket server technology behind Watson, is now enhanced and available on Power Compute Node for IBM Flex System</a:t>
              </a:r>
            </a:p>
          </p:txBody>
        </p:sp>
      </p:grpSp>
      <p:sp>
        <p:nvSpPr>
          <p:cNvPr id="24" name="Rectangle 2"/>
          <p:cNvSpPr txBox="1">
            <a:spLocks noChangeArrowheads="1"/>
          </p:cNvSpPr>
          <p:nvPr/>
        </p:nvSpPr>
        <p:spPr bwMode="auto">
          <a:xfrm>
            <a:off x="320675" y="544645"/>
            <a:ext cx="8666163" cy="1143000"/>
          </a:xfrm>
          <a:prstGeom prst="rect">
            <a:avLst/>
          </a:prstGeom>
          <a:noFill/>
          <a:ln w="9525">
            <a:noFill/>
            <a:miter lim="800000"/>
            <a:headEnd/>
            <a:tailEnd/>
          </a:ln>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0" hangingPunct="0">
              <a:lnSpc>
                <a:spcPct val="100000"/>
              </a:lnSpc>
            </a:pPr>
            <a:r>
              <a:rPr lang="en-US" sz="2000">
                <a:solidFill>
                  <a:schemeClr val="accent1"/>
                </a:solidFill>
                <a:ea typeface="MS PGothic" pitchFamily="34" charset="-128"/>
              </a:rPr>
              <a:t>IBM Flex System p460</a:t>
            </a:r>
          </a:p>
        </p:txBody>
      </p:sp>
    </p:spTree>
    <p:extLst>
      <p:ext uri="{BB962C8B-B14F-4D97-AF65-F5344CB8AC3E}">
        <p14:creationId xmlns:p14="http://schemas.microsoft.com/office/powerpoint/2010/main" val="22429378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ext Box 8"/>
          <p:cNvSpPr txBox="1">
            <a:spLocks noChangeArrowheads="1"/>
          </p:cNvSpPr>
          <p:nvPr/>
        </p:nvSpPr>
        <p:spPr bwMode="auto">
          <a:xfrm>
            <a:off x="153988" y="869950"/>
            <a:ext cx="8723312"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233363" indent="-119063"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800" b="1">
                <a:solidFill>
                  <a:srgbClr val="000000"/>
                </a:solidFill>
              </a:rPr>
              <a:t>Legal Disclaimer</a:t>
            </a:r>
          </a:p>
          <a:p>
            <a:pPr eaLnBrk="1" hangingPunct="1"/>
            <a:endParaRPr lang="en-US" sz="800" b="1">
              <a:solidFill>
                <a:srgbClr val="000000"/>
              </a:solidFill>
            </a:endParaRPr>
          </a:p>
          <a:p>
            <a:pPr lvl="1" eaLnBrk="1" hangingPunct="1">
              <a:buFontTx/>
              <a:buChar char="•"/>
            </a:pPr>
            <a:r>
              <a:rPr lang="en-US" sz="800">
                <a:solidFill>
                  <a:srgbClr val="000000"/>
                </a:solidFill>
              </a:rPr>
              <a:t>© IBM Corporation 2011. All Rights Reserved.</a:t>
            </a:r>
          </a:p>
          <a:p>
            <a:pPr lvl="1" eaLnBrk="1" hangingPunct="1">
              <a:buFontTx/>
              <a:buChar char="•"/>
            </a:pPr>
            <a:r>
              <a:rPr lang="en-US" sz="800">
                <a:solidFill>
                  <a:srgbClr val="000000"/>
                </a:solidFill>
              </a:rPr>
              <a:t>The information contained in this publication is provided for informational purposes only. While efforts were made to verify the completeness and accuracy of the information contained in this publication, it is provided AS IS without warranty of any kind, express or implied. In addition, this information is based on IBM</a:t>
            </a:r>
            <a:r>
              <a:rPr lang="ja-JP" altLang="en-US" sz="800">
                <a:solidFill>
                  <a:srgbClr val="000000"/>
                </a:solidFill>
              </a:rPr>
              <a:t>’</a:t>
            </a:r>
            <a:r>
              <a:rPr lang="en-US" altLang="ja-JP" sz="800">
                <a:solidFill>
                  <a:srgbClr val="000000"/>
                </a:solidFill>
              </a:rPr>
              <a:t>s current product plans and strategy, which are subject to change by IBM without notice. IBM shall not be responsible for any damages arising out of the use of, or otherwise related to, this publication or any other materials. Nothing contained in this publication is intended to, nor shall have the effect of, creating any warranties or representations from IBM or its suppliers or licensors, or altering the terms and conditions of the applicable license agreement governing the use of IBM software.</a:t>
            </a:r>
          </a:p>
          <a:p>
            <a:pPr lvl="1" eaLnBrk="1" hangingPunct="1">
              <a:buFontTx/>
              <a:buChar char="•"/>
            </a:pPr>
            <a:r>
              <a:rPr lang="en-US" sz="800">
                <a:solidFill>
                  <a:srgbClr val="000000"/>
                </a:solidFill>
              </a:rPr>
              <a:t>References in this presentation to IBM products, programs, or services do not imply that they will be available in all countries in which IBM operates. Product release dates and/or capabilities referenced in this presentation may change at any time at IBM</a:t>
            </a:r>
            <a:r>
              <a:rPr lang="ja-JP" altLang="en-US" sz="800">
                <a:solidFill>
                  <a:srgbClr val="000000"/>
                </a:solidFill>
              </a:rPr>
              <a:t>’</a:t>
            </a:r>
            <a:r>
              <a:rPr lang="en-US" altLang="ja-JP" sz="800">
                <a:solidFill>
                  <a:srgbClr val="000000"/>
                </a:solidFill>
              </a:rPr>
              <a:t>s sole discretion based on market opportunities or other factors, and are not intended to be a commitment to future product or feature availability in any way.  Nothing contained in these materials is intended to, nor shall have the effect of, stating or implying that any activities undertaken by you will result in any specific sales, revenue growth or other results. </a:t>
            </a:r>
          </a:p>
          <a:p>
            <a:pPr lvl="1" eaLnBrk="1" hangingPunct="1">
              <a:buFontTx/>
              <a:buChar char="•"/>
            </a:pPr>
            <a:r>
              <a:rPr lang="en-US" sz="800">
                <a:solidFill>
                  <a:srgbClr val="000000"/>
                </a:solidFill>
              </a:rPr>
              <a:t>If the text contains performance statistics or references to benchmarks, insert the following language; otherwise delete:</a:t>
            </a:r>
            <a:br>
              <a:rPr lang="en-US" sz="800">
                <a:solidFill>
                  <a:srgbClr val="000000"/>
                </a:solidFill>
              </a:rPr>
            </a:br>
            <a:r>
              <a:rPr lang="en-US" sz="800">
                <a:solidFill>
                  <a:srgbClr val="000000"/>
                </a:solidFill>
              </a:rPr>
              <a:t>Performance is based on measurements and projections using standard IBM benchmarks in a controlled environment.  The actual throughput or performance that any user will experience will vary depending upon many factors, including considerations such as the amount of multiprogramming in the user's job stream, the I/O configuration, the storage configuration, and the workload processed.  Therefore, no assurance can be given that an individual user will achieve results similar to those stated here.</a:t>
            </a:r>
          </a:p>
          <a:p>
            <a:pPr lvl="1" eaLnBrk="1" hangingPunct="1">
              <a:buFontTx/>
              <a:buChar char="•"/>
            </a:pPr>
            <a:r>
              <a:rPr lang="en-US" sz="800">
                <a:solidFill>
                  <a:srgbClr val="000000"/>
                </a:solidFill>
              </a:rPr>
              <a:t>If the text includes any customer examples, please confirm we have prior written approval from such customer and insert the following language; otherwise delete:</a:t>
            </a:r>
            <a:br>
              <a:rPr lang="en-US" sz="800">
                <a:solidFill>
                  <a:srgbClr val="000000"/>
                </a:solidFill>
              </a:rPr>
            </a:br>
            <a:r>
              <a:rPr lang="en-US" sz="800">
                <a:solidFill>
                  <a:srgbClr val="000000"/>
                </a:solidFill>
              </a:rPr>
              <a:t>All customer examples described are presented as illustrations of how those customers have used IBM products and the results they may have achieved.  Actual environmental costs and performance characteristics may vary by customer.</a:t>
            </a:r>
          </a:p>
          <a:p>
            <a:pPr lvl="1" eaLnBrk="1" hangingPunct="1">
              <a:buFontTx/>
              <a:buChar char="•"/>
            </a:pPr>
            <a:r>
              <a:rPr lang="en-US" sz="800">
                <a:solidFill>
                  <a:srgbClr val="000000"/>
                </a:solidFill>
              </a:rPr>
              <a:t>Please review text for proper trademark attribution of IBM products.  At first use, each product name must be the full name and include appropriate trademark symbols (e.g., IBM Lotus® Sametime® Unyte™).  Subsequent references can drop </a:t>
            </a:r>
            <a:r>
              <a:rPr lang="ja-JP" altLang="en-US" sz="800">
                <a:solidFill>
                  <a:srgbClr val="000000"/>
                </a:solidFill>
              </a:rPr>
              <a:t>“</a:t>
            </a:r>
            <a:r>
              <a:rPr lang="en-US" altLang="ja-JP" sz="800">
                <a:solidFill>
                  <a:srgbClr val="000000"/>
                </a:solidFill>
              </a:rPr>
              <a:t>IBM</a:t>
            </a:r>
            <a:r>
              <a:rPr lang="ja-JP" altLang="en-US" sz="800">
                <a:solidFill>
                  <a:srgbClr val="000000"/>
                </a:solidFill>
              </a:rPr>
              <a:t>”</a:t>
            </a:r>
            <a:r>
              <a:rPr lang="en-US" altLang="ja-JP" sz="800">
                <a:solidFill>
                  <a:srgbClr val="000000"/>
                </a:solidFill>
              </a:rPr>
              <a:t> but should include the proper branding (e.g., Lotus Sametime Gateway, or WebSphere Application Server).  Please refer to </a:t>
            </a:r>
            <a:r>
              <a:rPr lang="en-US" altLang="ja-JP" sz="800">
                <a:solidFill>
                  <a:srgbClr val="000000"/>
                </a:solidFill>
                <a:hlinkClick r:id="rId3"/>
              </a:rPr>
              <a:t>http://www.ibm.com/legal/copytrade.shtml</a:t>
            </a:r>
            <a:r>
              <a:rPr lang="en-US" altLang="ja-JP" sz="800">
                <a:solidFill>
                  <a:srgbClr val="000000"/>
                </a:solidFill>
              </a:rPr>
              <a:t> for guidance on which trademarks require the ® or ™ symbol.  Do not use abbreviations for IBM product names in your presentation. All product names must be used as adjectives rather than nouns.  Please list all of the trademarks that you use in your presentation as follows; delete any not included in your presentation. IBM, the IBM logo, Lotus, Lotus Notes, Notes, Domino, Quickr, Sametime, WebSphere, UC2,  PartnerWorld and Lotusphere are trademarks of International Business Machines Corporation in the United States, other countries, or both.   Unyte is a trademark of WebDialogs, Inc., in the United States, other countries, or both.</a:t>
            </a:r>
          </a:p>
          <a:p>
            <a:pPr lvl="1" eaLnBrk="1" hangingPunct="1">
              <a:buFontTx/>
              <a:buChar char="•"/>
            </a:pPr>
            <a:r>
              <a:rPr lang="en-US" sz="800">
                <a:solidFill>
                  <a:srgbClr val="000000"/>
                </a:solidFill>
              </a:rPr>
              <a:t>If you reference Adobe® in the text, please mark the first use and include the following; otherwise delete:</a:t>
            </a:r>
            <a:br>
              <a:rPr lang="en-US" sz="800">
                <a:solidFill>
                  <a:srgbClr val="000000"/>
                </a:solidFill>
              </a:rPr>
            </a:br>
            <a:r>
              <a:rPr lang="en-US" sz="800">
                <a:solidFill>
                  <a:srgbClr val="000000"/>
                </a:solidFill>
              </a:rPr>
              <a:t>Adobe, the Adobe logo, PostScript, and the PostScript logo are either registered trademarks or trademarks of Adobe Systems Incorporated in the United States, and/or other countries.</a:t>
            </a:r>
          </a:p>
          <a:p>
            <a:pPr lvl="1" eaLnBrk="1" hangingPunct="1">
              <a:buFontTx/>
              <a:buChar char="•"/>
            </a:pPr>
            <a:r>
              <a:rPr lang="en-US" sz="800">
                <a:solidFill>
                  <a:srgbClr val="000000"/>
                </a:solidFill>
              </a:rPr>
              <a:t>If you reference Java™ in the text, please mark the first use and include the following; otherwise delete:</a:t>
            </a:r>
            <a:br>
              <a:rPr lang="en-US" sz="800">
                <a:solidFill>
                  <a:srgbClr val="000000"/>
                </a:solidFill>
              </a:rPr>
            </a:br>
            <a:r>
              <a:rPr lang="en-US" sz="800">
                <a:solidFill>
                  <a:srgbClr val="000000"/>
                </a:solidFill>
              </a:rPr>
              <a:t>Java and all Java-based trademarks are trademarks of Sun Microsystems, Inc. in the United States, other countries, or both.</a:t>
            </a:r>
          </a:p>
          <a:p>
            <a:pPr lvl="1" eaLnBrk="1" hangingPunct="1">
              <a:buFontTx/>
              <a:buChar char="•"/>
            </a:pPr>
            <a:r>
              <a:rPr lang="en-US" sz="800">
                <a:solidFill>
                  <a:srgbClr val="000000"/>
                </a:solidFill>
              </a:rPr>
              <a:t>If you reference Microsoft® and/or Windows® in the text, please mark the first use and include the following, as applicable; otherwise delete:</a:t>
            </a:r>
            <a:br>
              <a:rPr lang="en-US" sz="800">
                <a:solidFill>
                  <a:srgbClr val="000000"/>
                </a:solidFill>
              </a:rPr>
            </a:br>
            <a:r>
              <a:rPr lang="en-US" sz="800">
                <a:solidFill>
                  <a:srgbClr val="000000"/>
                </a:solidFill>
              </a:rPr>
              <a:t>Microsoft and Windows are trademarks of Microsoft Corporation in the United States, other countries, or both.</a:t>
            </a:r>
          </a:p>
          <a:p>
            <a:pPr lvl="1" eaLnBrk="1" hangingPunct="1">
              <a:buFontTx/>
              <a:buChar char="•"/>
            </a:pPr>
            <a:r>
              <a:rPr lang="en-US" sz="800">
                <a:solidFill>
                  <a:srgbClr val="000000"/>
                </a:solidFill>
              </a:rPr>
              <a:t>If you reference Intel® and/or any of the following Intel products in the text, please mark the first use and include those that you use as follows; otherwise delete:</a:t>
            </a:r>
            <a:br>
              <a:rPr lang="en-US" sz="800">
                <a:solidFill>
                  <a:srgbClr val="000000"/>
                </a:solidFill>
              </a:rPr>
            </a:br>
            <a:r>
              <a:rPr lang="en-US" sz="800">
                <a:solidFill>
                  <a:srgbClr val="000000"/>
                </a:solidFill>
              </a:rPr>
              <a:t>Intel, Intel Centrino, Celeron, Intel Xeon, Intel SpeedStep, Itanium, and Pentium are trademarks or registered trademarks of Intel Corporation or its subsidiaries in the United States and other countries.</a:t>
            </a:r>
          </a:p>
          <a:p>
            <a:pPr lvl="1" eaLnBrk="1" hangingPunct="1">
              <a:buFontTx/>
              <a:buChar char="•"/>
            </a:pPr>
            <a:r>
              <a:rPr lang="en-US" sz="800">
                <a:solidFill>
                  <a:srgbClr val="000000"/>
                </a:solidFill>
              </a:rPr>
              <a:t>If you reference UNIX® in the text, please mark the first use and include the following; otherwise delete:</a:t>
            </a:r>
            <a:br>
              <a:rPr lang="en-US" sz="800">
                <a:solidFill>
                  <a:srgbClr val="000000"/>
                </a:solidFill>
              </a:rPr>
            </a:br>
            <a:r>
              <a:rPr lang="en-US" sz="800">
                <a:solidFill>
                  <a:srgbClr val="000000"/>
                </a:solidFill>
              </a:rPr>
              <a:t>UNIX is a registered trademark of The Open Group in the United States and other countries.</a:t>
            </a:r>
          </a:p>
          <a:p>
            <a:pPr lvl="1" eaLnBrk="1" hangingPunct="1">
              <a:buFontTx/>
              <a:buChar char="•"/>
            </a:pPr>
            <a:r>
              <a:rPr lang="en-US" sz="800">
                <a:solidFill>
                  <a:srgbClr val="000000"/>
                </a:solidFill>
              </a:rPr>
              <a:t>If you reference Linux® in your presentation, please mark the first use and include the following; otherwise delete:</a:t>
            </a:r>
            <a:br>
              <a:rPr lang="en-US" sz="800">
                <a:solidFill>
                  <a:srgbClr val="000000"/>
                </a:solidFill>
              </a:rPr>
            </a:br>
            <a:r>
              <a:rPr lang="en-US" sz="800">
                <a:solidFill>
                  <a:srgbClr val="000000"/>
                </a:solidFill>
              </a:rPr>
              <a:t>Linux is a registered trademark of Linus Torvalds in the United States, other countries, or both. Other company, product, or service names may be trademarks or service marks of others.</a:t>
            </a:r>
          </a:p>
          <a:p>
            <a:pPr lvl="1" eaLnBrk="1" hangingPunct="1">
              <a:buFontTx/>
              <a:buChar char="•"/>
            </a:pPr>
            <a:r>
              <a:rPr lang="en-US" sz="800">
                <a:solidFill>
                  <a:srgbClr val="000000"/>
                </a:solidFill>
              </a:rPr>
              <a:t>If the text/graphics include screenshots, no actual IBM employee names may be used (even your own), if your screenshots include fictitious company names (e.g., Renovations, Zeta Bank, Acme) please update and insert the following; otherwise delete: All references to [insert fictitious company name] refer to a fictitious company and are used for illustration purposes only.</a:t>
            </a:r>
          </a:p>
          <a:p>
            <a:pPr lvl="1" eaLnBrk="1" hangingPunct="1">
              <a:spcBef>
                <a:spcPct val="20000"/>
              </a:spcBef>
              <a:buFontTx/>
              <a:buChar char="•"/>
            </a:pPr>
            <a:endParaRPr lang="en-US" sz="80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2"/>
          <p:cNvSpPr txBox="1">
            <a:spLocks noChangeArrowheads="1"/>
          </p:cNvSpPr>
          <p:nvPr/>
        </p:nvSpPr>
        <p:spPr bwMode="auto">
          <a:xfrm>
            <a:off x="381000" y="1143000"/>
            <a:ext cx="8139113" cy="473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0" tIns="0" rIns="0" bIns="0">
            <a:spAutoFit/>
          </a:bodyPr>
          <a:lstStyle>
            <a:lvl1pPr defTabSz="820738" eaLnBrk="0" hangingPunct="0">
              <a:defRPr>
                <a:solidFill>
                  <a:schemeClr val="tx1"/>
                </a:solidFill>
                <a:latin typeface="Arial" pitchFamily="34" charset="0"/>
                <a:ea typeface="MS PGothic" pitchFamily="34" charset="-128"/>
              </a:defRPr>
            </a:lvl1pPr>
            <a:lvl2pPr marL="742950" indent="-285750" defTabSz="820738" eaLnBrk="0" hangingPunct="0">
              <a:defRPr>
                <a:solidFill>
                  <a:schemeClr val="tx1"/>
                </a:solidFill>
                <a:latin typeface="Arial" pitchFamily="34" charset="0"/>
                <a:ea typeface="MS PGothic" pitchFamily="34" charset="-128"/>
              </a:defRPr>
            </a:lvl2pPr>
            <a:lvl3pPr marL="1143000" indent="-228600" defTabSz="820738" eaLnBrk="0" hangingPunct="0">
              <a:defRPr>
                <a:solidFill>
                  <a:schemeClr val="tx1"/>
                </a:solidFill>
                <a:latin typeface="Arial" pitchFamily="34" charset="0"/>
                <a:ea typeface="MS PGothic" pitchFamily="34" charset="-128"/>
              </a:defRPr>
            </a:lvl3pPr>
            <a:lvl4pPr marL="1600200" indent="-228600" defTabSz="820738" eaLnBrk="0" hangingPunct="0">
              <a:defRPr>
                <a:solidFill>
                  <a:schemeClr val="tx1"/>
                </a:solidFill>
                <a:latin typeface="Arial" pitchFamily="34" charset="0"/>
                <a:ea typeface="MS PGothic" pitchFamily="34" charset="-128"/>
              </a:defRPr>
            </a:lvl4pPr>
            <a:lvl5pPr marL="2057400" indent="-228600" defTabSz="820738" eaLnBrk="0" hangingPunct="0">
              <a:defRPr>
                <a:solidFill>
                  <a:schemeClr val="tx1"/>
                </a:solidFill>
                <a:latin typeface="Arial" pitchFamily="34" charset="0"/>
                <a:ea typeface="MS PGothic" pitchFamily="34" charset="-128"/>
              </a:defRPr>
            </a:lvl5pPr>
            <a:lvl6pPr marL="2514600" indent="-228600" defTabSz="820738"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820738"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820738"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820738" eaLnBrk="0" fontAlgn="base" hangingPunct="0">
              <a:spcBef>
                <a:spcPct val="0"/>
              </a:spcBef>
              <a:spcAft>
                <a:spcPct val="0"/>
              </a:spcAft>
              <a:defRPr>
                <a:solidFill>
                  <a:schemeClr val="tx1"/>
                </a:solidFill>
                <a:latin typeface="Arial" pitchFamily="34" charset="0"/>
                <a:ea typeface="MS PGothic" pitchFamily="34" charset="-128"/>
              </a:defRPr>
            </a:lvl9pPr>
          </a:lstStyle>
          <a:p>
            <a:pPr>
              <a:spcAft>
                <a:spcPct val="25000"/>
              </a:spcAft>
            </a:pPr>
            <a:r>
              <a:rPr lang="en-US" sz="1000">
                <a:solidFill>
                  <a:srgbClr val="000000"/>
                </a:solidFill>
              </a:rPr>
              <a:t>This document was developed for IBM offerings in the United States as of the date of publication.  IBM may not make these offerings available in other countries, and the information is subject to change without notice. Consult your local IBM business contact for information on the IBM offerings available in your area.</a:t>
            </a:r>
          </a:p>
          <a:p>
            <a:pPr>
              <a:spcAft>
                <a:spcPct val="25000"/>
              </a:spcAft>
            </a:pPr>
            <a:r>
              <a:rPr lang="en-US" sz="1000">
                <a:solidFill>
                  <a:srgbClr val="000000"/>
                </a:solidFill>
              </a:rPr>
              <a:t>Information in this document concerning non-IBM products was obtained from the suppliers of these products or other public sources.  Questions on the capabilities of non-IBM products should be addressed to the suppliers of those products.</a:t>
            </a:r>
          </a:p>
          <a:p>
            <a:pPr>
              <a:spcAft>
                <a:spcPct val="25000"/>
              </a:spcAft>
            </a:pPr>
            <a:r>
              <a:rPr lang="en-US" sz="1000">
                <a:solidFill>
                  <a:srgbClr val="000000"/>
                </a:solidFill>
              </a:rPr>
              <a:t>IBM may have patents or pending patent applications covering subject matter in this document.  The furnishing of this document does not give you any license to these patents.  Send license inquires, in writing, to IBM Director of Licensing, IBM Corporation, New Castle Drive, Armonk, NY 10504-1785 USA. </a:t>
            </a:r>
          </a:p>
          <a:p>
            <a:pPr>
              <a:spcAft>
                <a:spcPct val="25000"/>
              </a:spcAft>
            </a:pPr>
            <a:r>
              <a:rPr lang="en-US" sz="1000">
                <a:solidFill>
                  <a:srgbClr val="000000"/>
                </a:solidFill>
              </a:rPr>
              <a:t>All statements regarding IBM future direction and intent are subject to change or withdrawal without notice, and represent goals and objectives only. </a:t>
            </a:r>
          </a:p>
          <a:p>
            <a:pPr>
              <a:spcAft>
                <a:spcPct val="25000"/>
              </a:spcAft>
            </a:pPr>
            <a:r>
              <a:rPr lang="en-US" sz="1000">
                <a:solidFill>
                  <a:srgbClr val="000000"/>
                </a:solidFill>
              </a:rPr>
              <a:t>The information contained in this document has not been submitted to any formal IBM test and is provided "AS IS" with no warranties or guarantees either expressed or implied.</a:t>
            </a:r>
          </a:p>
          <a:p>
            <a:pPr>
              <a:spcAft>
                <a:spcPct val="25000"/>
              </a:spcAft>
            </a:pPr>
            <a:r>
              <a:rPr lang="en-US" sz="1000">
                <a:solidFill>
                  <a:srgbClr val="000000"/>
                </a:solidFill>
              </a:rPr>
              <a:t>IBM Plans subject to change.</a:t>
            </a:r>
          </a:p>
          <a:p>
            <a:pPr>
              <a:spcAft>
                <a:spcPct val="25000"/>
              </a:spcAft>
            </a:pPr>
            <a:r>
              <a:rPr lang="en-US" sz="1000">
                <a:solidFill>
                  <a:srgbClr val="000000"/>
                </a:solidFill>
              </a:rPr>
              <a:t>All examples cited or described in this document are presented as illustrations of  the manner in which some IBM products can be used and the results that may be achieved.  Actual environmental costs and performance characteristics will vary depending on individual client configurations and conditions.</a:t>
            </a:r>
          </a:p>
          <a:p>
            <a:pPr>
              <a:spcAft>
                <a:spcPct val="25000"/>
              </a:spcAft>
            </a:pPr>
            <a:r>
              <a:rPr lang="en-US" sz="1000">
                <a:solidFill>
                  <a:srgbClr val="000000"/>
                </a:solidFill>
              </a:rPr>
              <a:t>IBM Global Financing offerings are provided through IBM Credit Corporation in the United States and other IBM subsidiaries and divisions worldwide to qualified commercial and government clients.  Rates are based on a client's credit rating, financing terms, offering type, equipment type and options, and may vary by country.  Other restrictions may apply.  Rates and offerings are subject to change, extension or withdrawal without notice.</a:t>
            </a:r>
          </a:p>
          <a:p>
            <a:pPr>
              <a:spcAft>
                <a:spcPct val="25000"/>
              </a:spcAft>
            </a:pPr>
            <a:r>
              <a:rPr lang="en-US" sz="1000">
                <a:solidFill>
                  <a:srgbClr val="000000"/>
                </a:solidFill>
              </a:rPr>
              <a:t>IBM is not responsible for printing errors in this document that result in pricing or information inaccuracies.</a:t>
            </a:r>
          </a:p>
          <a:p>
            <a:pPr>
              <a:spcAft>
                <a:spcPct val="25000"/>
              </a:spcAft>
            </a:pPr>
            <a:r>
              <a:rPr lang="en-US" sz="1000">
                <a:solidFill>
                  <a:srgbClr val="000000"/>
                </a:solidFill>
              </a:rPr>
              <a:t>All prices shown are IBM's United States suggested list prices and are subject to change without notice; reseller prices may vary.</a:t>
            </a:r>
          </a:p>
          <a:p>
            <a:pPr>
              <a:spcAft>
                <a:spcPct val="25000"/>
              </a:spcAft>
            </a:pPr>
            <a:r>
              <a:rPr lang="en-US" sz="1000">
                <a:solidFill>
                  <a:srgbClr val="000000"/>
                </a:solidFill>
              </a:rPr>
              <a:t>IBM hardware products are manufactured from new parts, or new and serviceable used parts. Regardless, our warranty terms apply.</a:t>
            </a:r>
          </a:p>
          <a:p>
            <a:pPr>
              <a:spcAft>
                <a:spcPct val="25000"/>
              </a:spcAft>
            </a:pPr>
            <a:r>
              <a:rPr lang="en-US" sz="1000">
                <a:solidFill>
                  <a:srgbClr val="000000"/>
                </a:solidFill>
              </a:rPr>
              <a:t>Any performance data contained in this document was determined in a controlled environment.  Actual results may vary significantly and are dependent on many factors including system hardware configuration and software design and configuration.  Some measurements quoted in this document may have been made on development-level systems.  There is no guarantee these measurements will be the same on generally-available systems.  Some measurements quoted in this document may have been estimated through extrapolation.  Users of this document should verify the applicable data for their specific environment.  </a:t>
            </a:r>
          </a:p>
        </p:txBody>
      </p:sp>
      <p:sp>
        <p:nvSpPr>
          <p:cNvPr id="68611" name="Text Box 3"/>
          <p:cNvSpPr txBox="1">
            <a:spLocks noChangeArrowheads="1"/>
          </p:cNvSpPr>
          <p:nvPr/>
        </p:nvSpPr>
        <p:spPr bwMode="auto">
          <a:xfrm>
            <a:off x="7234238" y="6392863"/>
            <a:ext cx="1698625"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0" tIns="0" rIns="0" bIns="0">
            <a:spAutoFit/>
          </a:bodyPr>
          <a:lstStyle>
            <a:lvl1pPr defTabSz="820738" eaLnBrk="0" hangingPunct="0">
              <a:defRPr>
                <a:solidFill>
                  <a:schemeClr val="tx1"/>
                </a:solidFill>
                <a:latin typeface="Arial" pitchFamily="34" charset="0"/>
                <a:ea typeface="MS PGothic" pitchFamily="34" charset="-128"/>
              </a:defRPr>
            </a:lvl1pPr>
            <a:lvl2pPr marL="742950" indent="-285750" defTabSz="820738" eaLnBrk="0" hangingPunct="0">
              <a:defRPr>
                <a:solidFill>
                  <a:schemeClr val="tx1"/>
                </a:solidFill>
                <a:latin typeface="Arial" pitchFamily="34" charset="0"/>
                <a:ea typeface="MS PGothic" pitchFamily="34" charset="-128"/>
              </a:defRPr>
            </a:lvl2pPr>
            <a:lvl3pPr marL="1143000" indent="-228600" defTabSz="820738" eaLnBrk="0" hangingPunct="0">
              <a:defRPr>
                <a:solidFill>
                  <a:schemeClr val="tx1"/>
                </a:solidFill>
                <a:latin typeface="Arial" pitchFamily="34" charset="0"/>
                <a:ea typeface="MS PGothic" pitchFamily="34" charset="-128"/>
              </a:defRPr>
            </a:lvl3pPr>
            <a:lvl4pPr marL="1600200" indent="-228600" defTabSz="820738" eaLnBrk="0" hangingPunct="0">
              <a:defRPr>
                <a:solidFill>
                  <a:schemeClr val="tx1"/>
                </a:solidFill>
                <a:latin typeface="Arial" pitchFamily="34" charset="0"/>
                <a:ea typeface="MS PGothic" pitchFamily="34" charset="-128"/>
              </a:defRPr>
            </a:lvl4pPr>
            <a:lvl5pPr marL="2057400" indent="-228600" defTabSz="820738" eaLnBrk="0" hangingPunct="0">
              <a:defRPr>
                <a:solidFill>
                  <a:schemeClr val="tx1"/>
                </a:solidFill>
                <a:latin typeface="Arial" pitchFamily="34" charset="0"/>
                <a:ea typeface="MS PGothic" pitchFamily="34" charset="-128"/>
              </a:defRPr>
            </a:lvl5pPr>
            <a:lvl6pPr marL="2514600" indent="-228600" defTabSz="820738"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820738"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820738"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820738" eaLnBrk="0" fontAlgn="base" hangingPunct="0">
              <a:spcBef>
                <a:spcPct val="0"/>
              </a:spcBef>
              <a:spcAft>
                <a:spcPct val="0"/>
              </a:spcAft>
              <a:defRPr>
                <a:solidFill>
                  <a:schemeClr val="tx1"/>
                </a:solidFill>
                <a:latin typeface="Arial" pitchFamily="34" charset="0"/>
                <a:ea typeface="MS PGothic" pitchFamily="34" charset="-128"/>
              </a:defRPr>
            </a:lvl9pPr>
          </a:lstStyle>
          <a:p>
            <a:pPr>
              <a:spcAft>
                <a:spcPct val="15000"/>
              </a:spcAft>
            </a:pPr>
            <a:r>
              <a:rPr lang="en-US" sz="1000">
                <a:solidFill>
                  <a:srgbClr val="000000"/>
                </a:solidFill>
              </a:rPr>
              <a:t>Revised September 26, 2006</a:t>
            </a:r>
          </a:p>
        </p:txBody>
      </p:sp>
      <p:sp>
        <p:nvSpPr>
          <p:cNvPr id="68612" name="Rectangle 4"/>
          <p:cNvSpPr>
            <a:spLocks noGrp="1" noChangeArrowheads="1"/>
          </p:cNvSpPr>
          <p:nvPr>
            <p:ph type="title" idx="4294967295"/>
          </p:nvPr>
        </p:nvSpPr>
        <p:spPr/>
        <p:txBody>
          <a:bodyPr tIns="0" rIns="0" bIns="0"/>
          <a:lstStyle/>
          <a:p>
            <a:pPr eaLnBrk="1" hangingPunct="1"/>
            <a:r>
              <a:rPr lang="en-US" smtClean="0"/>
              <a:t>Special notices</a:t>
            </a:r>
          </a:p>
        </p:txBody>
      </p:sp>
    </p:spTree>
    <p:extLst>
      <p:ext uri="{BB962C8B-B14F-4D97-AF65-F5344CB8AC3E}">
        <p14:creationId xmlns:p14="http://schemas.microsoft.com/office/powerpoint/2010/main" val="3561527643"/>
      </p:ext>
    </p:extLst>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279400" y="1169988"/>
            <a:ext cx="8559800" cy="386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0" tIns="0" rIns="0" bIns="0">
            <a:spAutoFit/>
          </a:bodyPr>
          <a:lstStyle>
            <a:lvl1pPr defTabSz="820738" eaLnBrk="0" hangingPunct="0">
              <a:defRPr>
                <a:solidFill>
                  <a:schemeClr val="tx1"/>
                </a:solidFill>
                <a:latin typeface="Arial" pitchFamily="34" charset="0"/>
                <a:ea typeface="MS PGothic" pitchFamily="34" charset="-128"/>
              </a:defRPr>
            </a:lvl1pPr>
            <a:lvl2pPr marL="742950" indent="-285750" defTabSz="820738" eaLnBrk="0" hangingPunct="0">
              <a:defRPr>
                <a:solidFill>
                  <a:schemeClr val="tx1"/>
                </a:solidFill>
                <a:latin typeface="Arial" pitchFamily="34" charset="0"/>
                <a:ea typeface="MS PGothic" pitchFamily="34" charset="-128"/>
              </a:defRPr>
            </a:lvl2pPr>
            <a:lvl3pPr marL="1143000" indent="-228600" defTabSz="820738" eaLnBrk="0" hangingPunct="0">
              <a:defRPr>
                <a:solidFill>
                  <a:schemeClr val="tx1"/>
                </a:solidFill>
                <a:latin typeface="Arial" pitchFamily="34" charset="0"/>
                <a:ea typeface="MS PGothic" pitchFamily="34" charset="-128"/>
              </a:defRPr>
            </a:lvl3pPr>
            <a:lvl4pPr marL="1600200" indent="-228600" defTabSz="820738" eaLnBrk="0" hangingPunct="0">
              <a:defRPr>
                <a:solidFill>
                  <a:schemeClr val="tx1"/>
                </a:solidFill>
                <a:latin typeface="Arial" pitchFamily="34" charset="0"/>
                <a:ea typeface="MS PGothic" pitchFamily="34" charset="-128"/>
              </a:defRPr>
            </a:lvl4pPr>
            <a:lvl5pPr marL="2057400" indent="-228600" defTabSz="820738" eaLnBrk="0" hangingPunct="0">
              <a:defRPr>
                <a:solidFill>
                  <a:schemeClr val="tx1"/>
                </a:solidFill>
                <a:latin typeface="Arial" pitchFamily="34" charset="0"/>
                <a:ea typeface="MS PGothic" pitchFamily="34" charset="-128"/>
              </a:defRPr>
            </a:lvl5pPr>
            <a:lvl6pPr marL="2514600" indent="-228600" defTabSz="820738"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820738"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820738"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820738" eaLnBrk="0" fontAlgn="base" hangingPunct="0">
              <a:spcBef>
                <a:spcPct val="0"/>
              </a:spcBef>
              <a:spcAft>
                <a:spcPct val="0"/>
              </a:spcAft>
              <a:defRPr>
                <a:solidFill>
                  <a:schemeClr val="tx1"/>
                </a:solidFill>
                <a:latin typeface="Arial" pitchFamily="34" charset="0"/>
                <a:ea typeface="MS PGothic" pitchFamily="34" charset="-128"/>
              </a:defRPr>
            </a:lvl9pPr>
          </a:lstStyle>
          <a:p>
            <a:pPr>
              <a:spcAft>
                <a:spcPct val="5000"/>
              </a:spcAft>
            </a:pPr>
            <a:r>
              <a:rPr lang="en-US" sz="900">
                <a:solidFill>
                  <a:srgbClr val="000000"/>
                </a:solidFill>
              </a:rPr>
              <a:t>IBM, the IBM logo, ibm.com AIX, AIX (logo), AIX 6 (logo), AS/400, BladeCenter, Blue Gene, ClusterProven, DB2, ESCON, i5/OS, i5/OS (logo), IBM Business Partner (logo), IntelliStation, LoadLeveler, Lotus, Lotus Notes, Notes, Operating System/400, OS/400, PartnerLink, PartnerWorld, PowerPC, pSeries, Rational, RISC System/6000, RS/6000, THINK, Tivoli, Tivoli (logo), Tivoli Management Environment, WebSphere, xSeries, z/OS, zSeries, AIX 5L, Chiphopper, Chipkill, Cloudscape, DB2 Universal Database, DS4000, DS6000, DS8000, EnergyScale, Enterprise Workload Manager, General Purpose File System, , GPFS, HACMP, HACMP/6000, HASM, IBM Systems Director Active Energy Manager, iSeries, Micro-Partitioning, POWER, PowerExecutive, PowerVM, PowerVM (logo), PowerHA, Power Architecture, Power Everywhere, Power Family, POWER Hypervisor,  Power Systems, Power Systems (logo), Power Systems Software, Power Systems Software (logo), POWER2, POWER3, POWER4, POWER4+, POWER5, POWER5+, POWER6, POWER7, System i, System p, System p5, System Storage, System z, Tivoli Enterprise, TME 10, Workload Partitions Manager and X-Architecture are trademarks or registered trademarks of International Business Machines Corporation in the United States, other countries, or both. If these and other IBM trademarked terms are marked on their first occurrence in this information with a trademark symbol (® or ™), these symbols indicate U.S. registered or common law trademarks owned by IBM at the time this information was published. Such trademarks may also be registered or common law trademarks in other countries. A current list of IBM trademarks is available on the Web at "Copyright and trademark information" at www.ibm.com/legal/copytrade.shtml      </a:t>
            </a:r>
          </a:p>
          <a:p>
            <a:pPr>
              <a:spcAft>
                <a:spcPct val="5000"/>
              </a:spcAft>
            </a:pPr>
            <a:endParaRPr lang="en-US" sz="900">
              <a:solidFill>
                <a:srgbClr val="000000"/>
              </a:solidFill>
            </a:endParaRPr>
          </a:p>
          <a:p>
            <a:pPr>
              <a:spcAft>
                <a:spcPct val="5000"/>
              </a:spcAft>
            </a:pPr>
            <a:r>
              <a:rPr lang="en-US" sz="900">
                <a:solidFill>
                  <a:srgbClr val="000000"/>
                </a:solidFill>
              </a:rPr>
              <a:t>The Power Architecture and Power.org wordmarks and the Power and Power.org logos and related marks are trademarks and service marks licensed by Power.org.</a:t>
            </a:r>
          </a:p>
          <a:p>
            <a:pPr>
              <a:spcAft>
                <a:spcPct val="10000"/>
              </a:spcAft>
            </a:pPr>
            <a:r>
              <a:rPr lang="en-US" sz="900">
                <a:solidFill>
                  <a:srgbClr val="000000"/>
                </a:solidFill>
              </a:rPr>
              <a:t>UNIX is a registered trademark of The Open Group in the United States, other countries or both. </a:t>
            </a:r>
          </a:p>
          <a:p>
            <a:pPr>
              <a:spcAft>
                <a:spcPct val="10000"/>
              </a:spcAft>
            </a:pPr>
            <a:r>
              <a:rPr lang="en-US" sz="900">
                <a:solidFill>
                  <a:srgbClr val="000000"/>
                </a:solidFill>
              </a:rPr>
              <a:t>Linux is a registered trademark of Linus Torvalds in the United States, other countries or both.</a:t>
            </a:r>
          </a:p>
          <a:p>
            <a:pPr>
              <a:spcAft>
                <a:spcPct val="10000"/>
              </a:spcAft>
            </a:pPr>
            <a:r>
              <a:rPr lang="en-US" sz="900">
                <a:solidFill>
                  <a:srgbClr val="000000"/>
                </a:solidFill>
              </a:rPr>
              <a:t>Microsoft, Windows and the Windows logo are registered trademarks of Microsoft Corporation in the United States, other countries or both.</a:t>
            </a:r>
          </a:p>
          <a:p>
            <a:pPr>
              <a:spcAft>
                <a:spcPct val="10000"/>
              </a:spcAft>
            </a:pPr>
            <a:r>
              <a:rPr lang="en-US" sz="900">
                <a:solidFill>
                  <a:srgbClr val="000000"/>
                </a:solidFill>
              </a:rPr>
              <a:t>Intel, Itanium, Pentium are registered trademarks and Xeon is a trademark of Intel Corporation or its subsidiaries in the United States, other countries or both.</a:t>
            </a:r>
          </a:p>
          <a:p>
            <a:pPr>
              <a:spcAft>
                <a:spcPct val="10000"/>
              </a:spcAft>
            </a:pPr>
            <a:r>
              <a:rPr lang="en-US" sz="900">
                <a:solidFill>
                  <a:srgbClr val="000000"/>
                </a:solidFill>
              </a:rPr>
              <a:t>AMD Opteron is a trademark of Advanced Micro Devices, Inc.</a:t>
            </a:r>
          </a:p>
          <a:p>
            <a:pPr>
              <a:spcAft>
                <a:spcPct val="10000"/>
              </a:spcAft>
            </a:pPr>
            <a:r>
              <a:rPr lang="en-US" sz="900">
                <a:solidFill>
                  <a:srgbClr val="000000"/>
                </a:solidFill>
              </a:rPr>
              <a:t>Java and all Java-based trademarks and logos are trademarks of Sun Microsystems, Inc. in the United States, other countries or both.  </a:t>
            </a:r>
          </a:p>
          <a:p>
            <a:pPr>
              <a:spcAft>
                <a:spcPct val="10000"/>
              </a:spcAft>
            </a:pPr>
            <a:r>
              <a:rPr lang="en-US" sz="900">
                <a:solidFill>
                  <a:srgbClr val="000000"/>
                </a:solidFill>
              </a:rPr>
              <a:t>TPC-C and TPC-H are trademarks of the Transaction Performance Processing Council (TPPC).</a:t>
            </a:r>
          </a:p>
          <a:p>
            <a:pPr>
              <a:spcAft>
                <a:spcPct val="10000"/>
              </a:spcAft>
            </a:pPr>
            <a:r>
              <a:rPr lang="en-US" sz="900">
                <a:solidFill>
                  <a:srgbClr val="000000"/>
                </a:solidFill>
              </a:rPr>
              <a:t>SPECint, SPECfp, SPECjbb, SPECweb, SPECjAppServer, SPEC OMP, SPECviewperf, SPECapc, SPEChpc, SPECjvm, SPECmail, SPECimap and SPECsfs are trademarks of the Standard Performance Evaluation Corp (SPEC).</a:t>
            </a:r>
          </a:p>
          <a:p>
            <a:pPr>
              <a:spcAft>
                <a:spcPct val="10000"/>
              </a:spcAft>
            </a:pPr>
            <a:r>
              <a:rPr lang="en-US" sz="900">
                <a:solidFill>
                  <a:srgbClr val="000000"/>
                </a:solidFill>
              </a:rPr>
              <a:t>NetBench is a registered trademark of Ziff Davis Media in the United States, other countries or both.</a:t>
            </a:r>
          </a:p>
          <a:p>
            <a:pPr>
              <a:spcAft>
                <a:spcPct val="10000"/>
              </a:spcAft>
            </a:pPr>
            <a:r>
              <a:rPr lang="en-US" sz="900">
                <a:solidFill>
                  <a:srgbClr val="000000"/>
                </a:solidFill>
              </a:rPr>
              <a:t>AltiVec is a trademark of Freescale Semiconductor, Inc.</a:t>
            </a:r>
          </a:p>
          <a:p>
            <a:pPr>
              <a:spcAft>
                <a:spcPct val="10000"/>
              </a:spcAft>
            </a:pPr>
            <a:r>
              <a:rPr lang="en-US" sz="900">
                <a:solidFill>
                  <a:srgbClr val="000000"/>
                </a:solidFill>
              </a:rPr>
              <a:t>Cell Broadband Engine is a trademark of Sony Computer Entertainment Inc.</a:t>
            </a:r>
          </a:p>
          <a:p>
            <a:pPr eaLnBrk="1" hangingPunct="1"/>
            <a:r>
              <a:rPr lang="en-US" sz="900">
                <a:solidFill>
                  <a:srgbClr val="000000"/>
                </a:solidFill>
              </a:rPr>
              <a:t>InfiniBand, InfiniBand Trade Association and the InfiniBand design marks are trademarks and/or service marks of the InfiniBand Trade Association. </a:t>
            </a:r>
          </a:p>
          <a:p>
            <a:pPr>
              <a:spcAft>
                <a:spcPct val="10000"/>
              </a:spcAft>
            </a:pPr>
            <a:r>
              <a:rPr lang="en-US" sz="900">
                <a:solidFill>
                  <a:srgbClr val="000000"/>
                </a:solidFill>
              </a:rPr>
              <a:t>Other company, product and service names may be trademarks or service marks of others.</a:t>
            </a:r>
          </a:p>
        </p:txBody>
      </p:sp>
      <p:sp>
        <p:nvSpPr>
          <p:cNvPr id="69635" name="Text Box 3"/>
          <p:cNvSpPr txBox="1">
            <a:spLocks noChangeArrowheads="1"/>
          </p:cNvSpPr>
          <p:nvPr/>
        </p:nvSpPr>
        <p:spPr bwMode="auto">
          <a:xfrm>
            <a:off x="7173913" y="6361113"/>
            <a:ext cx="1698625"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0" tIns="0" rIns="0" bIns="0">
            <a:spAutoFit/>
          </a:bodyPr>
          <a:lstStyle>
            <a:lvl1pPr defTabSz="820738" eaLnBrk="0" hangingPunct="0">
              <a:defRPr>
                <a:solidFill>
                  <a:schemeClr val="tx1"/>
                </a:solidFill>
                <a:latin typeface="Arial" pitchFamily="34" charset="0"/>
                <a:ea typeface="MS PGothic" pitchFamily="34" charset="-128"/>
              </a:defRPr>
            </a:lvl1pPr>
            <a:lvl2pPr marL="742950" indent="-285750" defTabSz="820738" eaLnBrk="0" hangingPunct="0">
              <a:defRPr>
                <a:solidFill>
                  <a:schemeClr val="tx1"/>
                </a:solidFill>
                <a:latin typeface="Arial" pitchFamily="34" charset="0"/>
                <a:ea typeface="MS PGothic" pitchFamily="34" charset="-128"/>
              </a:defRPr>
            </a:lvl2pPr>
            <a:lvl3pPr marL="1143000" indent="-228600" defTabSz="820738" eaLnBrk="0" hangingPunct="0">
              <a:defRPr>
                <a:solidFill>
                  <a:schemeClr val="tx1"/>
                </a:solidFill>
                <a:latin typeface="Arial" pitchFamily="34" charset="0"/>
                <a:ea typeface="MS PGothic" pitchFamily="34" charset="-128"/>
              </a:defRPr>
            </a:lvl3pPr>
            <a:lvl4pPr marL="1600200" indent="-228600" defTabSz="820738" eaLnBrk="0" hangingPunct="0">
              <a:defRPr>
                <a:solidFill>
                  <a:schemeClr val="tx1"/>
                </a:solidFill>
                <a:latin typeface="Arial" pitchFamily="34" charset="0"/>
                <a:ea typeface="MS PGothic" pitchFamily="34" charset="-128"/>
              </a:defRPr>
            </a:lvl4pPr>
            <a:lvl5pPr marL="2057400" indent="-228600" defTabSz="820738" eaLnBrk="0" hangingPunct="0">
              <a:defRPr>
                <a:solidFill>
                  <a:schemeClr val="tx1"/>
                </a:solidFill>
                <a:latin typeface="Arial" pitchFamily="34" charset="0"/>
                <a:ea typeface="MS PGothic" pitchFamily="34" charset="-128"/>
              </a:defRPr>
            </a:lvl5pPr>
            <a:lvl6pPr marL="2514600" indent="-228600" defTabSz="820738"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820738"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820738"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820738" eaLnBrk="0" fontAlgn="base" hangingPunct="0">
              <a:spcBef>
                <a:spcPct val="0"/>
              </a:spcBef>
              <a:spcAft>
                <a:spcPct val="0"/>
              </a:spcAft>
              <a:defRPr>
                <a:solidFill>
                  <a:schemeClr val="tx1"/>
                </a:solidFill>
                <a:latin typeface="Arial" pitchFamily="34" charset="0"/>
                <a:ea typeface="MS PGothic" pitchFamily="34" charset="-128"/>
              </a:defRPr>
            </a:lvl9pPr>
          </a:lstStyle>
          <a:p>
            <a:pPr algn="r">
              <a:spcAft>
                <a:spcPct val="15000"/>
              </a:spcAft>
            </a:pPr>
            <a:r>
              <a:rPr lang="en-US" sz="1000">
                <a:solidFill>
                  <a:srgbClr val="000000"/>
                </a:solidFill>
              </a:rPr>
              <a:t>Revised April 24, 2008</a:t>
            </a:r>
          </a:p>
        </p:txBody>
      </p:sp>
      <p:sp>
        <p:nvSpPr>
          <p:cNvPr id="69636" name="Rectangle 4"/>
          <p:cNvSpPr>
            <a:spLocks noGrp="1" noChangeArrowheads="1"/>
          </p:cNvSpPr>
          <p:nvPr>
            <p:ph type="title"/>
          </p:nvPr>
        </p:nvSpPr>
        <p:spPr/>
        <p:txBody>
          <a:bodyPr/>
          <a:lstStyle/>
          <a:p>
            <a:r>
              <a:rPr lang="en-US" smtClean="0"/>
              <a:t>Special notices (cont.)</a:t>
            </a:r>
          </a:p>
        </p:txBody>
      </p:sp>
    </p:spTree>
    <p:extLst>
      <p:ext uri="{BB962C8B-B14F-4D97-AF65-F5344CB8AC3E}">
        <p14:creationId xmlns:p14="http://schemas.microsoft.com/office/powerpoint/2010/main" val="103613219"/>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John Banchy - Project Troy">
  <a:themeElements>
    <a:clrScheme name="Mixed Page 1">
      <a:dk1>
        <a:srgbClr val="000000"/>
      </a:dk1>
      <a:lt1>
        <a:srgbClr val="FFFFFF"/>
      </a:lt1>
      <a:dk2>
        <a:srgbClr val="000000"/>
      </a:dk2>
      <a:lt2>
        <a:srgbClr val="808080"/>
      </a:lt2>
      <a:accent1>
        <a:srgbClr val="7889FB"/>
      </a:accent1>
      <a:accent2>
        <a:srgbClr val="009999"/>
      </a:accent2>
      <a:accent3>
        <a:srgbClr val="FFFFFF"/>
      </a:accent3>
      <a:accent4>
        <a:srgbClr val="000000"/>
      </a:accent4>
      <a:accent5>
        <a:srgbClr val="BEC4FD"/>
      </a:accent5>
      <a:accent6>
        <a:srgbClr val="008A8A"/>
      </a:accent6>
      <a:hlink>
        <a:srgbClr val="7889FB"/>
      </a:hlink>
      <a:folHlink>
        <a:srgbClr val="9900CC"/>
      </a:folHlink>
    </a:clrScheme>
    <a:fontScheme name="Mixed Pag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sz="1600" dirty="0" err="1" smtClean="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smtClean="0"/>
        </a:defPPr>
      </a:lstStyle>
    </a:txDef>
  </a:objectDefaults>
  <a:extraClrSchemeLst>
    <a:extraClrScheme>
      <a:clrScheme name="Mixed Page 1">
        <a:dk1>
          <a:srgbClr val="000000"/>
        </a:dk1>
        <a:lt1>
          <a:srgbClr val="FFFFFF"/>
        </a:lt1>
        <a:dk2>
          <a:srgbClr val="000000"/>
        </a:dk2>
        <a:lt2>
          <a:srgbClr val="808080"/>
        </a:lt2>
        <a:accent1>
          <a:srgbClr val="7889FB"/>
        </a:accent1>
        <a:accent2>
          <a:srgbClr val="009999"/>
        </a:accent2>
        <a:accent3>
          <a:srgbClr val="FFFFFF"/>
        </a:accent3>
        <a:accent4>
          <a:srgbClr val="000000"/>
        </a:accent4>
        <a:accent5>
          <a:srgbClr val="BEC4FD"/>
        </a:accent5>
        <a:accent6>
          <a:srgbClr val="008A8A"/>
        </a:accent6>
        <a:hlink>
          <a:srgbClr val="7889FB"/>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John Banchy - Project Troy.pot</Template>
  <TotalTime>45231</TotalTime>
  <Words>11562</Words>
  <Application>Microsoft Office PowerPoint</Application>
  <PresentationFormat>On-screen Show (4:3)</PresentationFormat>
  <Paragraphs>2610</Paragraphs>
  <Slides>107</Slides>
  <Notes>48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107</vt:i4>
      </vt:variant>
    </vt:vector>
  </HeadingPairs>
  <TitlesOfParts>
    <vt:vector size="109" baseType="lpstr">
      <vt:lpstr>John Banchy - Project Troy</vt:lpstr>
      <vt:lpstr>Chart</vt:lpstr>
      <vt:lpstr>IBM PureSystems A new family of expert integrated systems</vt:lpstr>
      <vt:lpstr>PowerPoint Presentation</vt:lpstr>
      <vt:lpstr>Unsustainable Growth in Operating Costs  </vt:lpstr>
      <vt:lpstr>Growth in IT is Not Slowing Down</vt:lpstr>
      <vt:lpstr>Clients need to address critical imperatives in this environment</vt:lpstr>
      <vt:lpstr>The Time has Come for a New Breed of Systems</vt:lpstr>
      <vt:lpstr>IBM PureSystems Family</vt:lpstr>
      <vt:lpstr>IBM PureSystems Centre</vt:lpstr>
      <vt:lpstr>PowerPoint Presentation</vt:lpstr>
      <vt:lpstr>Integrated Infrastructure </vt:lpstr>
      <vt:lpstr>IBM Flex System Enterprise Chassis Front View</vt:lpstr>
      <vt:lpstr>PowerPoint Presentation</vt:lpstr>
      <vt:lpstr>PowerPoint Presentation</vt:lpstr>
      <vt:lpstr>Integrated Compute Nodes </vt:lpstr>
      <vt:lpstr>PowerPoint Presentation</vt:lpstr>
      <vt:lpstr>PowerPoint Presentation</vt:lpstr>
      <vt:lpstr>PowerPoint Presentation</vt:lpstr>
      <vt:lpstr>PowerPoint Presentation</vt:lpstr>
      <vt:lpstr>Integrated Power Compute Nodes</vt:lpstr>
      <vt:lpstr>Flex System p460 POWER7 Compute Node</vt:lpstr>
      <vt:lpstr>What about Tape or DVD? 7226 -1U3 </vt:lpstr>
      <vt:lpstr>PowerPoint Presentation</vt:lpstr>
      <vt:lpstr>Choice in Connectivity</vt:lpstr>
      <vt:lpstr>PowerPoint Presentation</vt:lpstr>
      <vt:lpstr>High Bandwidth Mid-plane That is Ready for the Future</vt:lpstr>
      <vt:lpstr>PureFlex Intra-Chassis Network Fabric Provides Outstanding Results In Low Latency Tests </vt:lpstr>
      <vt:lpstr>PowerPoint Presentation</vt:lpstr>
      <vt:lpstr>Flex System Storage Choice</vt:lpstr>
      <vt:lpstr>PowerPoint Presentation</vt:lpstr>
      <vt:lpstr>Start small.  Expand easily.</vt:lpstr>
      <vt:lpstr>PowerPoint Presentation</vt:lpstr>
      <vt:lpstr>PowerPoint Presentation</vt:lpstr>
      <vt:lpstr>Integrated Comprehensive Platform Management</vt:lpstr>
      <vt:lpstr>Visual Management is More Intuitive</vt:lpstr>
      <vt:lpstr>Overlays Allow Easy Access to Commonly Needed Information</vt:lpstr>
      <vt:lpstr>Tools Designed to Help Busy Administrators</vt:lpstr>
      <vt:lpstr>Choice in Virtualization Stacks</vt:lpstr>
      <vt:lpstr>Deploy New Workloads with as Few as Four Clicks</vt:lpstr>
      <vt:lpstr>IBM PureSystems Family</vt:lpstr>
      <vt:lpstr>IBM PureFlex System</vt:lpstr>
      <vt:lpstr>PureFlex – Infrastructure System</vt:lpstr>
      <vt:lpstr>Software Integration for Power Media Images preloaded, Software Installed &amp; Configured</vt:lpstr>
      <vt:lpstr>Introducing: IBM PureFlex™ Solution for IBM i (NEW June 2013!) Delivering a high value, pre-integrated and optimized starting point for IBM i</vt:lpstr>
      <vt:lpstr>PureFlex enables clients to consolidate IBM I + x86 and save $ Delivers 207% ROI, 17 month Payback and $1.1M in savings over 5 years1</vt:lpstr>
      <vt:lpstr>PureFlex Installation Services</vt:lpstr>
      <vt:lpstr>  Getting started with IBM i™ on an IBM Flex System™ compute node.  </vt:lpstr>
      <vt:lpstr> I/O Virtualization on POWER</vt:lpstr>
      <vt:lpstr>Where Do I Start with Installing VIOS and IBM i on Power system?</vt:lpstr>
      <vt:lpstr>IBM PureSystems Family</vt:lpstr>
      <vt:lpstr>IBM PureApplication System</vt:lpstr>
      <vt:lpstr>IBM PureApplication System configurations</vt:lpstr>
      <vt:lpstr>Multiple pattern types to enable open ecosystem</vt:lpstr>
      <vt:lpstr>Virtual Systems</vt:lpstr>
      <vt:lpstr>PureExperience: IBM’s investment to prove it</vt:lpstr>
      <vt:lpstr>IBM PureSystems Family</vt:lpstr>
      <vt:lpstr>IBM PureData System</vt:lpstr>
      <vt:lpstr>Additional Information</vt:lpstr>
      <vt:lpstr>PowerPoint Presentation</vt:lpstr>
      <vt:lpstr>PureData Systems for Transactions</vt:lpstr>
      <vt:lpstr>IBM i + VSCSI (Classic)</vt:lpstr>
      <vt:lpstr>IBM i + VSCSI Optical</vt:lpstr>
      <vt:lpstr>IBM i + NPIV  ( Virtual Fiber Channel )</vt:lpstr>
      <vt:lpstr>PureData Systems for Analytics</vt:lpstr>
      <vt:lpstr>PureData Systems for Operational Analytics</vt:lpstr>
      <vt:lpstr>PowerPoint Presentation</vt:lpstr>
      <vt:lpstr>Flex System and Virtual Desktop Infrastructure (VDI)</vt:lpstr>
      <vt:lpstr>Integrated Networking: 10 Gb Ethernet Feature on Demand</vt:lpstr>
      <vt:lpstr>Integrated Flex System Hardware</vt:lpstr>
      <vt:lpstr>Example Use Cases </vt:lpstr>
      <vt:lpstr>Example Use Cases </vt:lpstr>
      <vt:lpstr>Integrated Compute Nodes</vt:lpstr>
      <vt:lpstr>Flex System p260 POWER7 Compute Node</vt:lpstr>
      <vt:lpstr>Flex System x240 Compute Node</vt:lpstr>
      <vt:lpstr>Flex System x240 Compute Node (x86)</vt:lpstr>
      <vt:lpstr>Flex System x440 Compute Node (x86)</vt:lpstr>
      <vt:lpstr>Flex System p260 Compute Node (POWER7)</vt:lpstr>
      <vt:lpstr>Flex System p460 Compute Node (POWER7)</vt:lpstr>
      <vt:lpstr>Best Intel Compute Capabilities</vt:lpstr>
      <vt:lpstr>x86 System Feature Comparison</vt:lpstr>
      <vt:lpstr>Best Infrastructure Management</vt:lpstr>
      <vt:lpstr>x220 Planar Layout</vt:lpstr>
      <vt:lpstr>x240 Compute Node Front View</vt:lpstr>
      <vt:lpstr>Chassis I/O Routing</vt:lpstr>
      <vt:lpstr>IBM Flex System EN2092 1Gb Scalable Switch</vt:lpstr>
      <vt:lpstr>IBM Flex System EN4093R 10Gb Scalable Switch</vt:lpstr>
      <vt:lpstr>IBM Flex System CN4093 10Gb Converged Switch</vt:lpstr>
      <vt:lpstr>IBM Flex System FC3171 8Gb SAN Switch</vt:lpstr>
      <vt:lpstr>IBM Flex System FC5022 16Gb SAN Switch</vt:lpstr>
      <vt:lpstr>PowerPoint Presentation</vt:lpstr>
      <vt:lpstr>Flex System High Level Network</vt:lpstr>
      <vt:lpstr>VMready – Virtual Machine Aware Networking</vt:lpstr>
      <vt:lpstr>PureFlex Complements VMware Capabilities</vt:lpstr>
      <vt:lpstr>Integrated InfiniBand Switch</vt:lpstr>
      <vt:lpstr>Flex System Fabric Naming Conventions</vt:lpstr>
      <vt:lpstr>Flex System Fabric Naming - Ethernet</vt:lpstr>
      <vt:lpstr>Flex System Fabric Naming – Fibre Channel and InfiniBand</vt:lpstr>
      <vt:lpstr>High Bandwidth Midplane Ready for the Future Needs</vt:lpstr>
      <vt:lpstr>Integrated Networking:  CN4054 Virtual Fabric Adapter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Special notices</vt:lpstr>
      <vt:lpstr>Special notices (cont.)</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PureSystems Overview</dc:title>
  <dc:creator>John Banchy</dc:creator>
  <cp:lastModifiedBy>ADMINIBM</cp:lastModifiedBy>
  <cp:revision>7178</cp:revision>
  <cp:lastPrinted>2013-06-06T19:23:56Z</cp:lastPrinted>
  <dcterms:created xsi:type="dcterms:W3CDTF">2012-07-10T13:50:27Z</dcterms:created>
  <dcterms:modified xsi:type="dcterms:W3CDTF">2013-07-08T20:54:34Z</dcterms:modified>
</cp:coreProperties>
</file>