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Lst>
  <p:notesMasterIdLst>
    <p:notesMasterId r:id="rId103"/>
  </p:notesMasterIdLst>
  <p:handoutMasterIdLst>
    <p:handoutMasterId r:id="rId104"/>
  </p:handoutMasterIdLst>
  <p:sldIdLst>
    <p:sldId id="471" r:id="rId2"/>
    <p:sldId id="1038" r:id="rId3"/>
    <p:sldId id="1003" r:id="rId4"/>
    <p:sldId id="935" r:id="rId5"/>
    <p:sldId id="1045" r:id="rId6"/>
    <p:sldId id="897" r:id="rId7"/>
    <p:sldId id="944" r:id="rId8"/>
    <p:sldId id="1043" r:id="rId9"/>
    <p:sldId id="945" r:id="rId10"/>
    <p:sldId id="1019" r:id="rId11"/>
    <p:sldId id="1020" r:id="rId12"/>
    <p:sldId id="1021" r:id="rId13"/>
    <p:sldId id="1022" r:id="rId14"/>
    <p:sldId id="1024" r:id="rId15"/>
    <p:sldId id="1025" r:id="rId16"/>
    <p:sldId id="1026" r:id="rId17"/>
    <p:sldId id="1028" r:id="rId18"/>
    <p:sldId id="1029" r:id="rId19"/>
    <p:sldId id="1034" r:id="rId20"/>
    <p:sldId id="1030" r:id="rId21"/>
    <p:sldId id="1031" r:id="rId22"/>
    <p:sldId id="1033" r:id="rId23"/>
    <p:sldId id="1035" r:id="rId24"/>
    <p:sldId id="1036" r:id="rId25"/>
    <p:sldId id="1037" r:id="rId26"/>
    <p:sldId id="1049" r:id="rId27"/>
    <p:sldId id="497" r:id="rId28"/>
    <p:sldId id="1050" r:id="rId29"/>
    <p:sldId id="1059" r:id="rId30"/>
    <p:sldId id="997" r:id="rId31"/>
    <p:sldId id="1042" r:id="rId32"/>
    <p:sldId id="1040" r:id="rId33"/>
    <p:sldId id="996" r:id="rId34"/>
    <p:sldId id="1041" r:id="rId35"/>
    <p:sldId id="1060" r:id="rId36"/>
    <p:sldId id="918" r:id="rId37"/>
    <p:sldId id="1046" r:id="rId38"/>
    <p:sldId id="1061" r:id="rId39"/>
    <p:sldId id="759" r:id="rId40"/>
    <p:sldId id="957" r:id="rId41"/>
    <p:sldId id="989" r:id="rId42"/>
    <p:sldId id="805" r:id="rId43"/>
    <p:sldId id="850" r:id="rId44"/>
    <p:sldId id="970" r:id="rId45"/>
    <p:sldId id="958" r:id="rId46"/>
    <p:sldId id="940" r:id="rId47"/>
    <p:sldId id="861" r:id="rId48"/>
    <p:sldId id="1051" r:id="rId49"/>
    <p:sldId id="919" r:id="rId50"/>
    <p:sldId id="1052" r:id="rId51"/>
    <p:sldId id="1053" r:id="rId52"/>
    <p:sldId id="1054" r:id="rId53"/>
    <p:sldId id="1055" r:id="rId54"/>
    <p:sldId id="1057" r:id="rId55"/>
    <p:sldId id="1058" r:id="rId56"/>
    <p:sldId id="959" r:id="rId57"/>
    <p:sldId id="942" r:id="rId58"/>
    <p:sldId id="960" r:id="rId59"/>
    <p:sldId id="760" r:id="rId60"/>
    <p:sldId id="1044" r:id="rId61"/>
    <p:sldId id="444" r:id="rId62"/>
    <p:sldId id="877" r:id="rId63"/>
    <p:sldId id="773" r:id="rId64"/>
    <p:sldId id="774" r:id="rId65"/>
    <p:sldId id="445" r:id="rId66"/>
    <p:sldId id="929" r:id="rId67"/>
    <p:sldId id="920" r:id="rId68"/>
    <p:sldId id="703" r:id="rId69"/>
    <p:sldId id="795" r:id="rId70"/>
    <p:sldId id="796" r:id="rId71"/>
    <p:sldId id="797" r:id="rId72"/>
    <p:sldId id="704" r:id="rId73"/>
    <p:sldId id="498" r:id="rId74"/>
    <p:sldId id="500" r:id="rId75"/>
    <p:sldId id="569" r:id="rId76"/>
    <p:sldId id="1011" r:id="rId77"/>
    <p:sldId id="570" r:id="rId78"/>
    <p:sldId id="818" r:id="rId79"/>
    <p:sldId id="1006" r:id="rId80"/>
    <p:sldId id="1007" r:id="rId81"/>
    <p:sldId id="1008" r:id="rId82"/>
    <p:sldId id="1009" r:id="rId83"/>
    <p:sldId id="1010" r:id="rId84"/>
    <p:sldId id="1012" r:id="rId85"/>
    <p:sldId id="1014" r:id="rId86"/>
    <p:sldId id="1015" r:id="rId87"/>
    <p:sldId id="1016" r:id="rId88"/>
    <p:sldId id="1017" r:id="rId89"/>
    <p:sldId id="1018" r:id="rId90"/>
    <p:sldId id="692" r:id="rId91"/>
    <p:sldId id="714" r:id="rId92"/>
    <p:sldId id="420" r:id="rId93"/>
    <p:sldId id="555" r:id="rId94"/>
    <p:sldId id="666" r:id="rId95"/>
    <p:sldId id="1013" r:id="rId96"/>
    <p:sldId id="859" r:id="rId97"/>
    <p:sldId id="860" r:id="rId98"/>
    <p:sldId id="694" r:id="rId99"/>
    <p:sldId id="695" r:id="rId100"/>
    <p:sldId id="1047" r:id="rId101"/>
    <p:sldId id="1048" r:id="rId10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FFFF00"/>
    <a:srgbClr val="800080"/>
    <a:srgbClr val="F7612F"/>
    <a:srgbClr val="0072B2"/>
    <a:srgbClr val="1E67A0"/>
    <a:srgbClr val="2477B6"/>
    <a:srgbClr val="D8F3FC"/>
    <a:srgbClr val="FFDBDE"/>
    <a:srgbClr val="F0F0F0"/>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0" autoAdjust="0"/>
    <p:restoredTop sz="86674" autoAdjust="0"/>
  </p:normalViewPr>
  <p:slideViewPr>
    <p:cSldViewPr snapToGrid="0">
      <p:cViewPr varScale="1">
        <p:scale>
          <a:sx n="59" d="100"/>
          <a:sy n="59" d="100"/>
        </p:scale>
        <p:origin x="-204" y="-7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95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46B7EFC-63B7-854F-9A37-906D57D519D7}" type="slidenum">
              <a:rPr lang="en-US"/>
              <a:pPr>
                <a:defRPr/>
              </a:pPr>
              <a:t>‹#›</a:t>
            </a:fld>
            <a:endParaRPr lang="en-US"/>
          </a:p>
        </p:txBody>
      </p:sp>
    </p:spTree>
    <p:extLst>
      <p:ext uri="{BB962C8B-B14F-4D97-AF65-F5344CB8AC3E}">
        <p14:creationId xmlns:p14="http://schemas.microsoft.com/office/powerpoint/2010/main" val="1460412560"/>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778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BB2A1EF8-0EDD-8945-90CB-BF7A592A791E}" type="slidenum">
              <a:rPr lang="en-US"/>
              <a:pPr>
                <a:defRPr/>
              </a:pPr>
              <a:t>‹#›</a:t>
            </a:fld>
            <a:endParaRPr lang="en-US"/>
          </a:p>
        </p:txBody>
      </p:sp>
    </p:spTree>
    <p:extLst>
      <p:ext uri="{BB962C8B-B14F-4D97-AF65-F5344CB8AC3E}">
        <p14:creationId xmlns:p14="http://schemas.microsoft.com/office/powerpoint/2010/main" val="1130347902"/>
      </p:ext>
    </p:extLst>
  </p:cSld>
  <p:clrMap bg1="lt1" tx1="dk1" bg2="lt2" tx2="dk2" accent1="accent1" accent2="accent2" accent3="accent3" accent4="accent4" accent5="accent5" accent6="accent6" hlink="hlink" folHlink="folHlink"/>
  <p:hf sldNum="0" hdr="0" ftr="0"/>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xfrm>
            <a:off x="687388" y="4343400"/>
            <a:ext cx="548322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
        <p:nvSpPr>
          <p:cNvPr id="78851" name="Date Placeholder 1"/>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143000" y="687388"/>
            <a:ext cx="4572000" cy="3429000"/>
          </a:xfrm>
          <a:ln/>
        </p:spPr>
      </p:sp>
      <p:sp>
        <p:nvSpPr>
          <p:cNvPr id="74755" name="Notes Placeholder 2"/>
          <p:cNvSpPr>
            <a:spLocks noGrp="1"/>
          </p:cNvSpPr>
          <p:nvPr>
            <p:ph type="body" idx="1"/>
          </p:nvPr>
        </p:nvSpPr>
        <p:spPr>
          <a:xfrm>
            <a:off x="686421" y="4344025"/>
            <a:ext cx="5485158" cy="4112926"/>
          </a:xfrm>
          <a:noFill/>
        </p:spPr>
        <p:txBody>
          <a:bodyPr lIns="91428" tIns="45714" rIns="91428" bIns="45714"/>
          <a:lstStyle/>
          <a:p>
            <a:r>
              <a:rPr lang="en-US" smtClean="0"/>
              <a:t>IDC has been tracking IT spending for almost two decades, and a definitive trend has emerged.  When we look back at 1996, this was the day of Big Iron.  Servers were large and expensive.  The initial purchase was hefty, but the management and administration costs were low.  That’s because you don’t have that many of these monsters in your environment.</a:t>
            </a:r>
          </a:p>
          <a:p>
            <a:endParaRPr lang="en-US" smtClean="0"/>
          </a:p>
          <a:p>
            <a:r>
              <a:rPr lang="en-US" smtClean="0"/>
              <a:t>Then, in 2001, distributed computing on x86 systems really took off.  Servers cost dramatically less, but you had so many of them.  There was a shift in IT budgets, where now you spent the majority of your dollars on maintaining this growing infrastrcuture.  In 2006, we reached a tipping point, and very little was spent on new systems, but powering these massive farms, and manually integrating these systems into your environment was a huge burden.  And so arose virtualization in the x86 space.  </a:t>
            </a:r>
          </a:p>
          <a:p>
            <a:endParaRPr lang="en-US" smtClean="0"/>
          </a:p>
          <a:p>
            <a:r>
              <a:rPr lang="en-US" smtClean="0"/>
              <a:t>By 2011, less and less was being spent on hardware, and virtualizing assets reduced the power and cooling costs somewhat, but administration of the environment…whether physical or virtual, was still consuming the lion’s share of IT budgets.  And so that’s where we are today.  But if you’re spending all your time and money on maintaining environments, how do you then find the time and money to deliver new technologies required to drive the business?</a:t>
            </a:r>
          </a:p>
          <a:p>
            <a:endParaRPr lang="en-US" smtClean="0"/>
          </a:p>
          <a:p>
            <a:r>
              <a:rPr lang="en-US" smtClean="0"/>
              <a:t>That’s where integrated systems come in.  &lt;Button Click&gt;.  Integrated systems are designed to recapture the portion of your IT budget related to keeping the lights on.  The goal is to repurpose that spend towards new technologies designed to drive revenue and value for your company.  They’re designed to properly align your IT efforts with the needs of the business.</a:t>
            </a:r>
          </a:p>
        </p:txBody>
      </p:sp>
      <p:sp>
        <p:nvSpPr>
          <p:cNvPr id="74756" name="Slide Number Placeholder 3"/>
          <p:cNvSpPr txBox="1">
            <a:spLocks noGrp="1"/>
          </p:cNvSpPr>
          <p:nvPr/>
        </p:nvSpPr>
        <p:spPr bwMode="auto">
          <a:xfrm>
            <a:off x="3884027" y="8686488"/>
            <a:ext cx="2972421" cy="45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nchor="b"/>
          <a:lstStyle>
            <a:lvl1pPr defTabSz="931863" eaLnBrk="0" hangingPunct="0">
              <a:defRPr>
                <a:solidFill>
                  <a:schemeClr val="tx1"/>
                </a:solidFill>
                <a:latin typeface="Arial" pitchFamily="34" charset="0"/>
                <a:ea typeface="MS PGothic" pitchFamily="34" charset="-128"/>
              </a:defRPr>
            </a:lvl1pPr>
            <a:lvl2pPr marL="742950" indent="-285750" defTabSz="931863" eaLnBrk="0" hangingPunct="0">
              <a:defRPr>
                <a:solidFill>
                  <a:schemeClr val="tx1"/>
                </a:solidFill>
                <a:latin typeface="Arial" pitchFamily="34" charset="0"/>
                <a:ea typeface="MS PGothic" pitchFamily="34" charset="-128"/>
              </a:defRPr>
            </a:lvl2pPr>
            <a:lvl3pPr marL="1143000" indent="-228600" defTabSz="931863" eaLnBrk="0" hangingPunct="0">
              <a:defRPr>
                <a:solidFill>
                  <a:schemeClr val="tx1"/>
                </a:solidFill>
                <a:latin typeface="Arial" pitchFamily="34" charset="0"/>
                <a:ea typeface="MS PGothic" pitchFamily="34" charset="-128"/>
              </a:defRPr>
            </a:lvl3pPr>
            <a:lvl4pPr marL="1600200" indent="-228600" defTabSz="931863" eaLnBrk="0" hangingPunct="0">
              <a:defRPr>
                <a:solidFill>
                  <a:schemeClr val="tx1"/>
                </a:solidFill>
                <a:latin typeface="Arial" pitchFamily="34" charset="0"/>
                <a:ea typeface="MS PGothic" pitchFamily="34" charset="-128"/>
              </a:defRPr>
            </a:lvl4pPr>
            <a:lvl5pPr marL="2057400" indent="-228600" defTabSz="931863" eaLnBrk="0" hangingPunct="0">
              <a:defRPr>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75B5858C-B037-45DC-A02B-C7404CB63239}" type="slidenum">
              <a:rPr lang="en-US" sz="1200">
                <a:cs typeface="Arial" pitchFamily="34" charset="0"/>
              </a:rPr>
              <a:pPr algn="r" eaLnBrk="1" hangingPunct="1"/>
              <a:t>2</a:t>
            </a:fld>
            <a:endParaRPr lang="en-US" sz="120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a:t>
            </a:r>
            <a:r>
              <a:rPr lang="en-US" baseline="0" dirty="0" smtClean="0"/>
              <a:t> a supply and demand problem.    The demand for people is growing.   Customers now spend 3x to 4x more on people than server hardware.   According to Gartner, the supply of qualified people due to retirements is reducing.   These numbers are all industries but IT will be feeling this impact as it gets harder to find qualified people.</a:t>
            </a:r>
            <a:endParaRPr lang="en-US" dirty="0"/>
          </a:p>
        </p:txBody>
      </p:sp>
      <p:sp>
        <p:nvSpPr>
          <p:cNvPr id="4" name="Date Placeholder 3"/>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1619724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Rot="1" noChangeArrowheads="1" noTextEdit="1"/>
          </p:cNvSpPr>
          <p:nvPr>
            <p:ph type="sldImg"/>
          </p:nvPr>
        </p:nvSpPr>
        <p:spPr>
          <a:ln/>
        </p:spPr>
      </p:sp>
      <p:sp>
        <p:nvSpPr>
          <p:cNvPr id="102403" name="Rectangle 3"/>
          <p:cNvSpPr>
            <a:spLocks noGrp="1" noChangeArrowheads="1"/>
          </p:cNvSpPr>
          <p:nvPr>
            <p:ph type="body" idx="1"/>
          </p:nvPr>
        </p:nvSpPr>
        <p:spPr>
          <a:noFill/>
        </p:spPr>
        <p:txBody>
          <a:bodyPr/>
          <a:lstStyle/>
          <a:p>
            <a:pPr marL="224325" indent="-224325">
              <a:lnSpc>
                <a:spcPct val="90000"/>
              </a:lnSpc>
            </a:pPr>
            <a:r>
              <a:rPr lang="en-US" sz="900"/>
              <a:t>Some key questions to ask yourself:  </a:t>
            </a:r>
          </a:p>
          <a:p>
            <a:pPr marL="224325" indent="-224325">
              <a:lnSpc>
                <a:spcPct val="90000"/>
              </a:lnSpc>
              <a:buFontTx/>
              <a:buChar char="•"/>
            </a:pPr>
            <a:r>
              <a:rPr lang="en-US" sz="900"/>
              <a:t>Are you able to devote enough time and resource to supporting the business agenda? </a:t>
            </a:r>
          </a:p>
          <a:p>
            <a:pPr marL="224325" indent="-224325">
              <a:lnSpc>
                <a:spcPct val="90000"/>
              </a:lnSpc>
              <a:buFontTx/>
              <a:buChar char="•"/>
            </a:pPr>
            <a:r>
              <a:rPr lang="en-US" sz="900"/>
              <a:t>Are you ready to meet the big data challenge of growing volume, velocity and variety of data as you apply analytics to improve your business?  </a:t>
            </a:r>
          </a:p>
          <a:p>
            <a:pPr marL="224325" indent="-224325">
              <a:lnSpc>
                <a:spcPct val="90000"/>
              </a:lnSpc>
              <a:buFontTx/>
              <a:buChar char="•"/>
            </a:pPr>
            <a:r>
              <a:rPr lang="en-US" sz="900"/>
              <a:t>Are you shifting resources from business-as-usual to new application development and deployment?  </a:t>
            </a:r>
          </a:p>
          <a:p>
            <a:pPr marL="224325" indent="-224325">
              <a:lnSpc>
                <a:spcPct val="90000"/>
              </a:lnSpc>
              <a:buFontTx/>
              <a:buChar char="•"/>
            </a:pPr>
            <a:r>
              <a:rPr lang="en-US" sz="900"/>
              <a:t>Are you transforming your organization to adopt a cloud delivery model?    </a:t>
            </a:r>
          </a:p>
          <a:p>
            <a:pPr marL="224325" indent="-224325">
              <a:lnSpc>
                <a:spcPct val="90000"/>
              </a:lnSpc>
            </a:pPr>
            <a:endParaRPr lang="en-US" sz="900"/>
          </a:p>
          <a:p>
            <a:pPr marL="224325" indent="-224325">
              <a:lnSpc>
                <a:spcPct val="90000"/>
              </a:lnSpc>
            </a:pPr>
            <a:r>
              <a:rPr lang="en-US" sz="900"/>
              <a:t>As they wrestle with the new demands for mobile, social, big data and analytics and other new application needs for their industry and as they approach cloud as a path for delivery, organizations around the world, have consistently articulated three imperatives for their IT organization.  </a:t>
            </a:r>
          </a:p>
          <a:p>
            <a:pPr marL="224325" indent="-224325">
              <a:lnSpc>
                <a:spcPct val="90000"/>
              </a:lnSpc>
            </a:pPr>
            <a:endParaRPr lang="en-US" sz="900"/>
          </a:p>
          <a:p>
            <a:pPr marL="224325" indent="-224325">
              <a:lnSpc>
                <a:spcPct val="90000"/>
              </a:lnSpc>
            </a:pPr>
            <a:r>
              <a:rPr lang="en-US" sz="900"/>
              <a:t>They need to:</a:t>
            </a:r>
          </a:p>
          <a:p>
            <a:pPr marL="224325" indent="-224325">
              <a:lnSpc>
                <a:spcPct val="90000"/>
              </a:lnSpc>
              <a:buFontTx/>
              <a:buChar char="•"/>
            </a:pPr>
            <a:r>
              <a:rPr lang="en-US" sz="900" b="1"/>
              <a:t>Accelerate new applications, big data and analytics.  </a:t>
            </a:r>
            <a:r>
              <a:rPr lang="en-US" sz="900"/>
              <a:t>This isn’t easy. If you look at the timetables for the way we delivery new applications today IT’s business customers are screaming that they are too slow to meet their needs – and even then 34% deploy even later.  Demands for delivery of new mobile and social apps is on an even more rapid and more iterative cycle.  Business has mountains of big data accumulating and desperately needs to be able analyze it and derive usable insight more quickly.  </a:t>
            </a:r>
          </a:p>
          <a:p>
            <a:pPr marL="224325" indent="-224325">
              <a:lnSpc>
                <a:spcPct val="90000"/>
              </a:lnSpc>
              <a:buFontTx/>
              <a:buChar char="•"/>
            </a:pPr>
            <a:r>
              <a:rPr lang="en-US" sz="900" b="1"/>
              <a:t>Improve IT efficiency by simplifying the IT lifecycle.  </a:t>
            </a:r>
            <a:r>
              <a:rPr lang="en-US" sz="900"/>
              <a:t>As mentioned earlier, a new level of operational excellence on what we have today is required to solve the complexity gap.  Only 1 in 5 IT organizations can actually allocate more than half their budget to innovation.  How can existing environments be further consolidated, optimized and moved to the cloud.  Then add on top of that the need to be efficient as we deliver new things like mobile, social and cloud so that today’s innovations don’t become tomorrow’s management nightmare.</a:t>
            </a:r>
          </a:p>
          <a:p>
            <a:pPr marL="224325" indent="-224325">
              <a:lnSpc>
                <a:spcPct val="90000"/>
              </a:lnSpc>
              <a:buFontTx/>
              <a:buChar char="•"/>
            </a:pPr>
            <a:r>
              <a:rPr lang="en-US" sz="900" b="1"/>
              <a:t>Simplify cloud application platforms and infrastructure.  </a:t>
            </a:r>
            <a:r>
              <a:rPr lang="en-US" sz="900"/>
              <a:t>Nearly everybody is looking at cloud as the delivery mechanism to move to.  Again this takes skills and expertise in a new set of technologies.  How can this transformation happen more quickly and easily while reducing the risk?  </a:t>
            </a:r>
          </a:p>
          <a:p>
            <a:pPr marL="224325" indent="-224325">
              <a:lnSpc>
                <a:spcPct val="90000"/>
              </a:lnSpc>
            </a:pPr>
            <a:endParaRPr lang="en-US" sz="7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7" rIns="91416" bIns="45707" anchor="b"/>
          <a:lstStyle>
            <a:lvl1pPr defTabSz="931863" eaLnBrk="0" hangingPunct="0">
              <a:defRPr>
                <a:solidFill>
                  <a:schemeClr val="tx1"/>
                </a:solidFill>
                <a:latin typeface="Arial" pitchFamily="34" charset="0"/>
                <a:ea typeface="MS PGothic" pitchFamily="34" charset="-128"/>
              </a:defRPr>
            </a:lvl1pPr>
            <a:lvl2pPr marL="742950" indent="-285750" defTabSz="931863" eaLnBrk="0" hangingPunct="0">
              <a:defRPr>
                <a:solidFill>
                  <a:schemeClr val="tx1"/>
                </a:solidFill>
                <a:latin typeface="Arial" pitchFamily="34" charset="0"/>
                <a:ea typeface="MS PGothic" pitchFamily="34" charset="-128"/>
              </a:defRPr>
            </a:lvl2pPr>
            <a:lvl3pPr marL="1143000" indent="-228600" defTabSz="931863" eaLnBrk="0" hangingPunct="0">
              <a:defRPr>
                <a:solidFill>
                  <a:schemeClr val="tx1"/>
                </a:solidFill>
                <a:latin typeface="Arial" pitchFamily="34" charset="0"/>
                <a:ea typeface="MS PGothic" pitchFamily="34" charset="-128"/>
              </a:defRPr>
            </a:lvl3pPr>
            <a:lvl4pPr marL="1600200" indent="-228600" defTabSz="931863" eaLnBrk="0" hangingPunct="0">
              <a:defRPr>
                <a:solidFill>
                  <a:schemeClr val="tx1"/>
                </a:solidFill>
                <a:latin typeface="Arial" pitchFamily="34" charset="0"/>
                <a:ea typeface="MS PGothic" pitchFamily="34" charset="-128"/>
              </a:defRPr>
            </a:lvl4pPr>
            <a:lvl5pPr marL="2057400" indent="-228600" defTabSz="931863" eaLnBrk="0" hangingPunct="0">
              <a:defRPr>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FDC1C678-FE82-4969-AE04-238ABEF5AC6E}" type="slidenum">
              <a:rPr lang="en-US" sz="1200"/>
              <a:pPr algn="r" eaLnBrk="1" hangingPunct="1"/>
              <a:t>8</a:t>
            </a:fld>
            <a:endParaRPr lang="en-US" sz="1200"/>
          </a:p>
        </p:txBody>
      </p:sp>
      <p:sp>
        <p:nvSpPr>
          <p:cNvPr id="109571" name="Rectangle 2"/>
          <p:cNvSpPr>
            <a:spLocks noGrp="1" noRot="1" noChangeAspect="1" noChangeArrowheads="1" noTextEdit="1"/>
          </p:cNvSpPr>
          <p:nvPr>
            <p:ph type="sldImg"/>
          </p:nvPr>
        </p:nvSpPr>
        <p:spPr>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10957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91416" tIns="45707" rIns="91416" bIns="45707"/>
          <a:lstStyle/>
          <a:p>
            <a:pPr defTabSz="448650">
              <a:lnSpc>
                <a:spcPct val="90000"/>
              </a:lnSpc>
              <a:defRPr/>
            </a:pPr>
            <a:r>
              <a:rPr lang="en-US" smtClean="0"/>
              <a:t>Now let’s talk about what IBM is doing with its long and growing list of ISVs.  Over 200 ISVs and Partners are writing their applications specifically to run on PureFlex.  They’re codifying their expertise and we’re building it into PureSystems.  </a:t>
            </a:r>
          </a:p>
          <a:p>
            <a:pPr defTabSz="448650">
              <a:lnSpc>
                <a:spcPct val="90000"/>
              </a:lnSpc>
              <a:defRPr/>
            </a:pPr>
            <a:endParaRPr lang="en-US" smtClean="0"/>
          </a:p>
          <a:p>
            <a:pPr defTabSz="448650">
              <a:lnSpc>
                <a:spcPct val="90000"/>
              </a:lnSpc>
              <a:defRPr/>
            </a:pPr>
            <a:r>
              <a:rPr lang="en-US" smtClean="0"/>
              <a:t>Because we have a fully integrated system and a deep understanding and control of the underlying infrastructure, our ISVs can build patterns to be easily deployed and automatically scaled on PureSystems.  Think about being able to go out to a website, download the SugarCRM pattern, fill out some questions about max concurrent users, IP addresses, etc., and in 45 minutes you have a fully deployed implementation of SugarCRM.  Database, application, http servers, all the interconnects, the automated scaling policies, everything.  45 minutes instead of 45 days.</a:t>
            </a:r>
          </a:p>
          <a:p>
            <a:pPr defTabSz="448650">
              <a:lnSpc>
                <a:spcPct val="90000"/>
              </a:lnSpc>
              <a:defRPr/>
            </a:pPr>
            <a:endParaRPr lang="en-US" smtClean="0"/>
          </a:p>
          <a:p>
            <a:pPr defTabSz="448650">
              <a:lnSpc>
                <a:spcPct val="90000"/>
              </a:lnSpc>
              <a:defRPr/>
            </a:pPr>
            <a:r>
              <a:rPr lang="en-US" smtClean="0"/>
              <a:t>We can do this today will several ISVs.  More and more every month.  The iTunes store of IT!</a:t>
            </a:r>
          </a:p>
          <a:p>
            <a:pPr defTabSz="448650">
              <a:lnSpc>
                <a:spcPct val="90000"/>
              </a:lnSpc>
              <a:defRPr/>
            </a:pPr>
            <a:endParaRPr lang="en-US" smtClean="0"/>
          </a:p>
          <a:p>
            <a:pPr defTabSz="448650">
              <a:lnSpc>
                <a:spcPct val="90000"/>
              </a:lnSpc>
              <a:defRPr/>
            </a:pPr>
            <a:r>
              <a:rPr lang="en-US" smtClean="0"/>
              <a:t>&lt;Button Click&gt;</a:t>
            </a:r>
          </a:p>
          <a:p>
            <a:pPr defTabSz="448650">
              <a:lnSpc>
                <a:spcPct val="90000"/>
              </a:lnSpc>
              <a:defRPr/>
            </a:pPr>
            <a:endParaRPr lang="en-US" smtClean="0"/>
          </a:p>
          <a:p>
            <a:pPr defTabSz="448650">
              <a:lnSpc>
                <a:spcPct val="90000"/>
              </a:lnSpc>
              <a:defRPr/>
            </a:pPr>
            <a:r>
              <a:rPr lang="en-US" smtClean="0"/>
              <a:t>And don’t forget, all of your existing applications can already run on PureFlex.  There’s nothing new here from a chipset standpoint.  There’s nothing you have to re-write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162C1773-F2A5-4269-90B1-C126E5B3DEB5}" type="slidenum">
              <a:rPr lang="en-US"/>
              <a:pPr/>
              <a:t>10</a:t>
            </a:fld>
            <a:endParaRPr lang="en-US"/>
          </a:p>
        </p:txBody>
      </p:sp>
      <p:sp>
        <p:nvSpPr>
          <p:cNvPr id="519170"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87852" tIns="43925" rIns="87852" bIns="43925" anchor="b"/>
          <a:lstStyle>
            <a:lvl1pPr defTabSz="830263">
              <a:defRPr>
                <a:solidFill>
                  <a:schemeClr val="tx1"/>
                </a:solidFill>
                <a:latin typeface="Arial" pitchFamily="34" charset="0"/>
                <a:cs typeface="Arial" pitchFamily="34" charset="0"/>
              </a:defRPr>
            </a:lvl1pPr>
            <a:lvl2pPr marL="703263" indent="-271463" defTabSz="830263">
              <a:defRPr>
                <a:solidFill>
                  <a:schemeClr val="tx1"/>
                </a:solidFill>
                <a:latin typeface="Arial" pitchFamily="34" charset="0"/>
                <a:cs typeface="Arial" pitchFamily="34" charset="0"/>
              </a:defRPr>
            </a:lvl2pPr>
            <a:lvl3pPr marL="1081088" indent="-215900" defTabSz="830263">
              <a:defRPr>
                <a:solidFill>
                  <a:schemeClr val="tx1"/>
                </a:solidFill>
                <a:latin typeface="Arial" pitchFamily="34" charset="0"/>
                <a:cs typeface="Arial" pitchFamily="34" charset="0"/>
              </a:defRPr>
            </a:lvl3pPr>
            <a:lvl4pPr marL="1512888" indent="-215900" defTabSz="830263">
              <a:defRPr>
                <a:solidFill>
                  <a:schemeClr val="tx1"/>
                </a:solidFill>
                <a:latin typeface="Arial" pitchFamily="34" charset="0"/>
                <a:cs typeface="Arial" pitchFamily="34" charset="0"/>
              </a:defRPr>
            </a:lvl4pPr>
            <a:lvl5pPr marL="1946275" indent="-215900" defTabSz="830263">
              <a:defRPr>
                <a:solidFill>
                  <a:schemeClr val="tx1"/>
                </a:solidFill>
                <a:latin typeface="Arial" pitchFamily="34" charset="0"/>
                <a:cs typeface="Arial" pitchFamily="34" charset="0"/>
              </a:defRPr>
            </a:lvl5pPr>
            <a:lvl6pPr marL="2403475" indent="-215900" defTabSz="830263" fontAlgn="base">
              <a:spcBef>
                <a:spcPct val="0"/>
              </a:spcBef>
              <a:spcAft>
                <a:spcPct val="0"/>
              </a:spcAft>
              <a:defRPr>
                <a:solidFill>
                  <a:schemeClr val="tx1"/>
                </a:solidFill>
                <a:latin typeface="Arial" pitchFamily="34" charset="0"/>
                <a:cs typeface="Arial" pitchFamily="34" charset="0"/>
              </a:defRPr>
            </a:lvl6pPr>
            <a:lvl7pPr marL="2860675" indent="-215900" defTabSz="830263" fontAlgn="base">
              <a:spcBef>
                <a:spcPct val="0"/>
              </a:spcBef>
              <a:spcAft>
                <a:spcPct val="0"/>
              </a:spcAft>
              <a:defRPr>
                <a:solidFill>
                  <a:schemeClr val="tx1"/>
                </a:solidFill>
                <a:latin typeface="Arial" pitchFamily="34" charset="0"/>
                <a:cs typeface="Arial" pitchFamily="34" charset="0"/>
              </a:defRPr>
            </a:lvl7pPr>
            <a:lvl8pPr marL="3317875" indent="-215900" defTabSz="830263" fontAlgn="base">
              <a:spcBef>
                <a:spcPct val="0"/>
              </a:spcBef>
              <a:spcAft>
                <a:spcPct val="0"/>
              </a:spcAft>
              <a:defRPr>
                <a:solidFill>
                  <a:schemeClr val="tx1"/>
                </a:solidFill>
                <a:latin typeface="Arial" pitchFamily="34" charset="0"/>
                <a:cs typeface="Arial" pitchFamily="34" charset="0"/>
              </a:defRPr>
            </a:lvl8pPr>
            <a:lvl9pPr marL="3775075" indent="-215900" defTabSz="830263"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B4C0D916-E8DE-4952-B978-2CA21F7E39D6}" type="slidenum">
              <a:rPr lang="en-US" sz="1100">
                <a:ea typeface="MS PGothic" pitchFamily="34" charset="-128"/>
              </a:rPr>
              <a:pPr algn="r">
                <a:lnSpc>
                  <a:spcPct val="100000"/>
                </a:lnSpc>
              </a:pPr>
              <a:t>10</a:t>
            </a:fld>
            <a:endParaRPr lang="en-US" sz="1100">
              <a:ea typeface="MS PGothic" pitchFamily="34" charset="-128"/>
            </a:endParaRPr>
          </a:p>
        </p:txBody>
      </p:sp>
      <p:sp>
        <p:nvSpPr>
          <p:cNvPr id="519171" name="Slide Image Placeholder 1"/>
          <p:cNvSpPr>
            <a:spLocks noGrp="1" noRot="1" noChangeAspect="1" noTextEdit="1"/>
          </p:cNvSpPr>
          <p:nvPr>
            <p:ph type="sldImg"/>
          </p:nvPr>
        </p:nvSpPr>
        <p:spPr>
          <a:xfrm>
            <a:off x="1144588" y="685800"/>
            <a:ext cx="4572000" cy="3429000"/>
          </a:xfrm>
          <a:ln/>
        </p:spPr>
      </p:sp>
      <p:sp>
        <p:nvSpPr>
          <p:cNvPr id="51917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13" tIns="43856" rIns="87713" bIns="43856"/>
          <a:lstStyle/>
          <a:p>
            <a:r>
              <a:rPr lang="en-US" dirty="0"/>
              <a:t>First, we'll start with the integrated infrastructure. IBM offers you one system that brings your resources together.  It's designed for future generations of technology.  It delivers energy efficient power and cooling, which is key to getting the maximum performance out of all the components over future generations.</a:t>
            </a:r>
          </a:p>
          <a:p>
            <a:r>
              <a:rPr lang="en-US" dirty="0"/>
              <a:t>And, unlike a lot of other solutions, we support multiple architectures, but don't require a lot of expensive, non standard components.  IBM PureFlex System provides incredible capacity for compute,  memory,  and storage with a high-level of IO operations in a single rack – with the ability to have up to four full racks in a single system.</a:t>
            </a:r>
          </a:p>
        </p:txBody>
      </p:sp>
      <p:sp>
        <p:nvSpPr>
          <p:cNvPr id="51917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13" tIns="43856" rIns="87713" bIns="43856" anchor="b"/>
          <a:lstStyle>
            <a:lvl1pPr defTabSz="828675">
              <a:defRPr>
                <a:solidFill>
                  <a:schemeClr val="tx1"/>
                </a:solidFill>
                <a:latin typeface="Arial" pitchFamily="34" charset="0"/>
                <a:cs typeface="Arial" pitchFamily="34" charset="0"/>
              </a:defRPr>
            </a:lvl1pPr>
            <a:lvl2pPr marL="703263" indent="-271463" defTabSz="828675">
              <a:defRPr>
                <a:solidFill>
                  <a:schemeClr val="tx1"/>
                </a:solidFill>
                <a:latin typeface="Arial" pitchFamily="34" charset="0"/>
                <a:cs typeface="Arial" pitchFamily="34" charset="0"/>
              </a:defRPr>
            </a:lvl2pPr>
            <a:lvl3pPr marL="1081088" indent="-215900" defTabSz="828675">
              <a:defRPr>
                <a:solidFill>
                  <a:schemeClr val="tx1"/>
                </a:solidFill>
                <a:latin typeface="Arial" pitchFamily="34" charset="0"/>
                <a:cs typeface="Arial" pitchFamily="34" charset="0"/>
              </a:defRPr>
            </a:lvl3pPr>
            <a:lvl4pPr marL="1512888" indent="-215900" defTabSz="828675">
              <a:defRPr>
                <a:solidFill>
                  <a:schemeClr val="tx1"/>
                </a:solidFill>
                <a:latin typeface="Arial" pitchFamily="34" charset="0"/>
                <a:cs typeface="Arial" pitchFamily="34" charset="0"/>
              </a:defRPr>
            </a:lvl4pPr>
            <a:lvl5pPr marL="1946275" indent="-215900" defTabSz="828675">
              <a:defRPr>
                <a:solidFill>
                  <a:schemeClr val="tx1"/>
                </a:solidFill>
                <a:latin typeface="Arial" pitchFamily="34" charset="0"/>
                <a:cs typeface="Arial" pitchFamily="34" charset="0"/>
              </a:defRPr>
            </a:lvl5pPr>
            <a:lvl6pPr marL="2403475" indent="-215900" defTabSz="828675" fontAlgn="base">
              <a:spcBef>
                <a:spcPct val="0"/>
              </a:spcBef>
              <a:spcAft>
                <a:spcPct val="0"/>
              </a:spcAft>
              <a:defRPr>
                <a:solidFill>
                  <a:schemeClr val="tx1"/>
                </a:solidFill>
                <a:latin typeface="Arial" pitchFamily="34" charset="0"/>
                <a:cs typeface="Arial" pitchFamily="34" charset="0"/>
              </a:defRPr>
            </a:lvl6pPr>
            <a:lvl7pPr marL="2860675" indent="-215900" defTabSz="828675" fontAlgn="base">
              <a:spcBef>
                <a:spcPct val="0"/>
              </a:spcBef>
              <a:spcAft>
                <a:spcPct val="0"/>
              </a:spcAft>
              <a:defRPr>
                <a:solidFill>
                  <a:schemeClr val="tx1"/>
                </a:solidFill>
                <a:latin typeface="Arial" pitchFamily="34" charset="0"/>
                <a:cs typeface="Arial" pitchFamily="34" charset="0"/>
              </a:defRPr>
            </a:lvl7pPr>
            <a:lvl8pPr marL="3317875" indent="-215900" defTabSz="828675" fontAlgn="base">
              <a:spcBef>
                <a:spcPct val="0"/>
              </a:spcBef>
              <a:spcAft>
                <a:spcPct val="0"/>
              </a:spcAft>
              <a:defRPr>
                <a:solidFill>
                  <a:schemeClr val="tx1"/>
                </a:solidFill>
                <a:latin typeface="Arial" pitchFamily="34" charset="0"/>
                <a:cs typeface="Arial" pitchFamily="34" charset="0"/>
              </a:defRPr>
            </a:lvl8pPr>
            <a:lvl9pPr marL="3775075" indent="-215900" defTabSz="828675"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3E6A9AD5-8E40-497C-A47E-B6BD128D9BC6}" type="slidenum">
              <a:rPr lang="en-US" sz="1100">
                <a:ea typeface="MS PGothic" pitchFamily="34" charset="-128"/>
              </a:rPr>
              <a:pPr algn="r">
                <a:lnSpc>
                  <a:spcPct val="100000"/>
                </a:lnSpc>
              </a:pPr>
              <a:t>10</a:t>
            </a:fld>
            <a:endParaRPr lang="en-US" sz="1100">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E9BB648-BEF7-490A-9AEF-4FD3FC55562B}" type="slidenum">
              <a:rPr lang="en-US"/>
              <a:pPr/>
              <a:t>11</a:t>
            </a:fld>
            <a:endParaRPr lang="en-US"/>
          </a:p>
        </p:txBody>
      </p:sp>
      <p:sp>
        <p:nvSpPr>
          <p:cNvPr id="523266" name="Slide Image Placeholder 1"/>
          <p:cNvSpPr>
            <a:spLocks noGrp="1" noRot="1" noChangeAspect="1" noTextEdit="1"/>
          </p:cNvSpPr>
          <p:nvPr>
            <p:ph type="sldImg"/>
          </p:nvPr>
        </p:nvSpPr>
        <p:spPr>
          <a:xfrm>
            <a:off x="1144588" y="685800"/>
            <a:ext cx="4572000" cy="3429000"/>
          </a:xfrm>
          <a:ln/>
        </p:spPr>
      </p:sp>
      <p:sp>
        <p:nvSpPr>
          <p:cNvPr id="52326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52326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4CDB3F64-8D73-4A2D-B030-2DA5DDAF8CA1}" type="slidenum">
              <a:rPr lang="en-US" sz="1200">
                <a:ea typeface="MS PGothic" pitchFamily="34" charset="-128"/>
              </a:rPr>
              <a:pPr algn="r">
                <a:lnSpc>
                  <a:spcPct val="100000"/>
                </a:lnSpc>
              </a:pPr>
              <a:t>11</a:t>
            </a:fld>
            <a:endParaRPr lang="en-US" sz="1200">
              <a:ea typeface="MS PGothic"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3D619C1-AF4D-48F3-92DD-B3E41DBE2C16}" type="slidenum">
              <a:rPr lang="en-US"/>
              <a:pPr/>
              <a:t>12</a:t>
            </a:fld>
            <a:endParaRPr lang="en-US"/>
          </a:p>
        </p:txBody>
      </p:sp>
      <p:sp>
        <p:nvSpPr>
          <p:cNvPr id="525314" name="Slide Image Placeholder 1"/>
          <p:cNvSpPr>
            <a:spLocks noGrp="1" noRot="1" noChangeAspect="1" noTextEdit="1"/>
          </p:cNvSpPr>
          <p:nvPr>
            <p:ph type="sldImg"/>
          </p:nvPr>
        </p:nvSpPr>
        <p:spPr>
          <a:xfrm>
            <a:off x="1144588" y="685800"/>
            <a:ext cx="4572000" cy="3429000"/>
          </a:xfrm>
          <a:ln/>
        </p:spPr>
      </p:sp>
      <p:sp>
        <p:nvSpPr>
          <p:cNvPr id="52531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52531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AA672AC6-E158-4A64-A865-7141DAF33BD0}" type="slidenum">
              <a:rPr lang="en-US" sz="1200">
                <a:ea typeface="MS PGothic" pitchFamily="34" charset="-128"/>
              </a:rPr>
              <a:pPr algn="r">
                <a:lnSpc>
                  <a:spcPct val="100000"/>
                </a:lnSpc>
              </a:pPr>
              <a:t>12</a:t>
            </a:fld>
            <a:endParaRPr lang="en-US" sz="1200">
              <a:ea typeface="MS PGothic"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A59A930-4487-4B6A-8343-5300A51E3154}" type="slidenum">
              <a:rPr lang="en-US"/>
              <a:pPr/>
              <a:t>13</a:t>
            </a:fld>
            <a:endParaRPr lang="en-US"/>
          </a:p>
        </p:txBody>
      </p:sp>
      <p:sp>
        <p:nvSpPr>
          <p:cNvPr id="527362" name="Slide Image Placeholder 1"/>
          <p:cNvSpPr>
            <a:spLocks noGrp="1" noRot="1" noChangeAspect="1" noTextEdit="1"/>
          </p:cNvSpPr>
          <p:nvPr>
            <p:ph type="sldImg"/>
          </p:nvPr>
        </p:nvSpPr>
        <p:spPr>
          <a:xfrm>
            <a:off x="1144588" y="685800"/>
            <a:ext cx="4572000" cy="3429000"/>
          </a:xfrm>
          <a:ln/>
        </p:spPr>
      </p:sp>
      <p:sp>
        <p:nvSpPr>
          <p:cNvPr id="52736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52736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4EE03E81-EC59-456B-9044-1A8894BC732D}" type="slidenum">
              <a:rPr lang="en-US" sz="1200">
                <a:ea typeface="MS PGothic" pitchFamily="34" charset="-128"/>
              </a:rPr>
              <a:pPr algn="r">
                <a:lnSpc>
                  <a:spcPct val="100000"/>
                </a:lnSpc>
              </a:pPr>
              <a:t>13</a:t>
            </a:fld>
            <a:endParaRPr lang="en-US" sz="1200">
              <a:ea typeface="MS PGothic"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216C0-67C2-446D-BE70-090275416E15}" type="slidenum">
              <a:rPr lang="en-US"/>
              <a:pPr/>
              <a:t>14</a:t>
            </a:fld>
            <a:endParaRPr lang="en-US"/>
          </a:p>
        </p:txBody>
      </p:sp>
      <p:sp>
        <p:nvSpPr>
          <p:cNvPr id="529410" name="Rectangle 2"/>
          <p:cNvSpPr>
            <a:spLocks noGrp="1" noRot="1" noChangeAspect="1" noChangeArrowheads="1" noTextEdit="1"/>
          </p:cNvSpPr>
          <p:nvPr>
            <p:ph type="sldImg"/>
          </p:nvPr>
        </p:nvSpPr>
        <p:spPr>
          <a:xfrm>
            <a:off x="1144588" y="685800"/>
            <a:ext cx="4572000" cy="3429000"/>
          </a:xfrm>
          <a:ln/>
        </p:spPr>
      </p:sp>
      <p:sp>
        <p:nvSpPr>
          <p:cNvPr id="529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5D354190-9448-4756-BA97-1B5DF1E815AE}" type="slidenum">
              <a:rPr lang="en-US"/>
              <a:pPr/>
              <a:t>15</a:t>
            </a:fld>
            <a:endParaRPr lang="en-US"/>
          </a:p>
        </p:txBody>
      </p:sp>
      <p:sp>
        <p:nvSpPr>
          <p:cNvPr id="681986"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87852" tIns="43925" rIns="87852" bIns="43925" anchor="b"/>
          <a:lstStyle>
            <a:lvl1pPr defTabSz="830263">
              <a:defRPr>
                <a:solidFill>
                  <a:schemeClr val="tx1"/>
                </a:solidFill>
                <a:latin typeface="Arial" pitchFamily="34" charset="0"/>
                <a:cs typeface="Arial" pitchFamily="34" charset="0"/>
              </a:defRPr>
            </a:lvl1pPr>
            <a:lvl2pPr marL="703263" indent="-271463" defTabSz="830263">
              <a:defRPr>
                <a:solidFill>
                  <a:schemeClr val="tx1"/>
                </a:solidFill>
                <a:latin typeface="Arial" pitchFamily="34" charset="0"/>
                <a:cs typeface="Arial" pitchFamily="34" charset="0"/>
              </a:defRPr>
            </a:lvl2pPr>
            <a:lvl3pPr marL="1081088" indent="-215900" defTabSz="830263">
              <a:defRPr>
                <a:solidFill>
                  <a:schemeClr val="tx1"/>
                </a:solidFill>
                <a:latin typeface="Arial" pitchFamily="34" charset="0"/>
                <a:cs typeface="Arial" pitchFamily="34" charset="0"/>
              </a:defRPr>
            </a:lvl3pPr>
            <a:lvl4pPr marL="1512888" indent="-215900" defTabSz="830263">
              <a:defRPr>
                <a:solidFill>
                  <a:schemeClr val="tx1"/>
                </a:solidFill>
                <a:latin typeface="Arial" pitchFamily="34" charset="0"/>
                <a:cs typeface="Arial" pitchFamily="34" charset="0"/>
              </a:defRPr>
            </a:lvl4pPr>
            <a:lvl5pPr marL="1946275" indent="-215900" defTabSz="830263">
              <a:defRPr>
                <a:solidFill>
                  <a:schemeClr val="tx1"/>
                </a:solidFill>
                <a:latin typeface="Arial" pitchFamily="34" charset="0"/>
                <a:cs typeface="Arial" pitchFamily="34" charset="0"/>
              </a:defRPr>
            </a:lvl5pPr>
            <a:lvl6pPr marL="2403475" indent="-215900" defTabSz="830263" fontAlgn="base">
              <a:spcBef>
                <a:spcPct val="0"/>
              </a:spcBef>
              <a:spcAft>
                <a:spcPct val="0"/>
              </a:spcAft>
              <a:defRPr>
                <a:solidFill>
                  <a:schemeClr val="tx1"/>
                </a:solidFill>
                <a:latin typeface="Arial" pitchFamily="34" charset="0"/>
                <a:cs typeface="Arial" pitchFamily="34" charset="0"/>
              </a:defRPr>
            </a:lvl6pPr>
            <a:lvl7pPr marL="2860675" indent="-215900" defTabSz="830263" fontAlgn="base">
              <a:spcBef>
                <a:spcPct val="0"/>
              </a:spcBef>
              <a:spcAft>
                <a:spcPct val="0"/>
              </a:spcAft>
              <a:defRPr>
                <a:solidFill>
                  <a:schemeClr val="tx1"/>
                </a:solidFill>
                <a:latin typeface="Arial" pitchFamily="34" charset="0"/>
                <a:cs typeface="Arial" pitchFamily="34" charset="0"/>
              </a:defRPr>
            </a:lvl7pPr>
            <a:lvl8pPr marL="3317875" indent="-215900" defTabSz="830263" fontAlgn="base">
              <a:spcBef>
                <a:spcPct val="0"/>
              </a:spcBef>
              <a:spcAft>
                <a:spcPct val="0"/>
              </a:spcAft>
              <a:defRPr>
                <a:solidFill>
                  <a:schemeClr val="tx1"/>
                </a:solidFill>
                <a:latin typeface="Arial" pitchFamily="34" charset="0"/>
                <a:cs typeface="Arial" pitchFamily="34" charset="0"/>
              </a:defRPr>
            </a:lvl8pPr>
            <a:lvl9pPr marL="3775075" indent="-215900" defTabSz="830263"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8A387E21-F643-4260-B840-86443F8301D6}" type="slidenum">
              <a:rPr lang="en-US" sz="1100">
                <a:ea typeface="MS PGothic" pitchFamily="34" charset="-128"/>
              </a:rPr>
              <a:pPr algn="r">
                <a:lnSpc>
                  <a:spcPct val="100000"/>
                </a:lnSpc>
              </a:pPr>
              <a:t>15</a:t>
            </a:fld>
            <a:endParaRPr lang="en-US" sz="1100">
              <a:ea typeface="MS PGothic" pitchFamily="34" charset="-128"/>
            </a:endParaRPr>
          </a:p>
        </p:txBody>
      </p:sp>
      <p:sp>
        <p:nvSpPr>
          <p:cNvPr id="681987" name="Slide Image Placeholder 1"/>
          <p:cNvSpPr>
            <a:spLocks noGrp="1" noRot="1" noChangeAspect="1" noTextEdit="1"/>
          </p:cNvSpPr>
          <p:nvPr>
            <p:ph type="sldImg"/>
          </p:nvPr>
        </p:nvSpPr>
        <p:spPr>
          <a:xfrm>
            <a:off x="1144588" y="685800"/>
            <a:ext cx="4572000" cy="3429000"/>
          </a:xfrm>
          <a:ln/>
        </p:spPr>
      </p:sp>
      <p:sp>
        <p:nvSpPr>
          <p:cNvPr id="681988"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13" tIns="43856" rIns="87713" bIns="43856"/>
          <a:lstStyle/>
          <a:p>
            <a:r>
              <a:rPr lang="en-US"/>
              <a:t>No compromise designs for integrated compute nodes that support POWER7 or x86 architectures provide the performance behind the IBM PureFlex System.</a:t>
            </a:r>
          </a:p>
          <a:p>
            <a:r>
              <a:rPr lang="en-US"/>
              <a:t>It allows you to share your network, storage and other resources across Power and X86 applications.  And we've built in the security so that when you start the system up, it's doing all the validation and checks across the physical and virtual environments to reduce risk and save administrator time in configuring security.</a:t>
            </a:r>
          </a:p>
        </p:txBody>
      </p:sp>
      <p:sp>
        <p:nvSpPr>
          <p:cNvPr id="68198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13" tIns="43856" rIns="87713" bIns="43856" anchor="b"/>
          <a:lstStyle>
            <a:lvl1pPr defTabSz="828675">
              <a:defRPr>
                <a:solidFill>
                  <a:schemeClr val="tx1"/>
                </a:solidFill>
                <a:latin typeface="Arial" pitchFamily="34" charset="0"/>
                <a:cs typeface="Arial" pitchFamily="34" charset="0"/>
              </a:defRPr>
            </a:lvl1pPr>
            <a:lvl2pPr marL="703263" indent="-271463" defTabSz="828675">
              <a:defRPr>
                <a:solidFill>
                  <a:schemeClr val="tx1"/>
                </a:solidFill>
                <a:latin typeface="Arial" pitchFamily="34" charset="0"/>
                <a:cs typeface="Arial" pitchFamily="34" charset="0"/>
              </a:defRPr>
            </a:lvl2pPr>
            <a:lvl3pPr marL="1081088" indent="-215900" defTabSz="828675">
              <a:defRPr>
                <a:solidFill>
                  <a:schemeClr val="tx1"/>
                </a:solidFill>
                <a:latin typeface="Arial" pitchFamily="34" charset="0"/>
                <a:cs typeface="Arial" pitchFamily="34" charset="0"/>
              </a:defRPr>
            </a:lvl3pPr>
            <a:lvl4pPr marL="1512888" indent="-215900" defTabSz="828675">
              <a:defRPr>
                <a:solidFill>
                  <a:schemeClr val="tx1"/>
                </a:solidFill>
                <a:latin typeface="Arial" pitchFamily="34" charset="0"/>
                <a:cs typeface="Arial" pitchFamily="34" charset="0"/>
              </a:defRPr>
            </a:lvl4pPr>
            <a:lvl5pPr marL="1946275" indent="-215900" defTabSz="828675">
              <a:defRPr>
                <a:solidFill>
                  <a:schemeClr val="tx1"/>
                </a:solidFill>
                <a:latin typeface="Arial" pitchFamily="34" charset="0"/>
                <a:cs typeface="Arial" pitchFamily="34" charset="0"/>
              </a:defRPr>
            </a:lvl5pPr>
            <a:lvl6pPr marL="2403475" indent="-215900" defTabSz="828675" fontAlgn="base">
              <a:spcBef>
                <a:spcPct val="0"/>
              </a:spcBef>
              <a:spcAft>
                <a:spcPct val="0"/>
              </a:spcAft>
              <a:defRPr>
                <a:solidFill>
                  <a:schemeClr val="tx1"/>
                </a:solidFill>
                <a:latin typeface="Arial" pitchFamily="34" charset="0"/>
                <a:cs typeface="Arial" pitchFamily="34" charset="0"/>
              </a:defRPr>
            </a:lvl6pPr>
            <a:lvl7pPr marL="2860675" indent="-215900" defTabSz="828675" fontAlgn="base">
              <a:spcBef>
                <a:spcPct val="0"/>
              </a:spcBef>
              <a:spcAft>
                <a:spcPct val="0"/>
              </a:spcAft>
              <a:defRPr>
                <a:solidFill>
                  <a:schemeClr val="tx1"/>
                </a:solidFill>
                <a:latin typeface="Arial" pitchFamily="34" charset="0"/>
                <a:cs typeface="Arial" pitchFamily="34" charset="0"/>
              </a:defRPr>
            </a:lvl7pPr>
            <a:lvl8pPr marL="3317875" indent="-215900" defTabSz="828675" fontAlgn="base">
              <a:spcBef>
                <a:spcPct val="0"/>
              </a:spcBef>
              <a:spcAft>
                <a:spcPct val="0"/>
              </a:spcAft>
              <a:defRPr>
                <a:solidFill>
                  <a:schemeClr val="tx1"/>
                </a:solidFill>
                <a:latin typeface="Arial" pitchFamily="34" charset="0"/>
                <a:cs typeface="Arial" pitchFamily="34" charset="0"/>
              </a:defRPr>
            </a:lvl8pPr>
            <a:lvl9pPr marL="3775075" indent="-215900" defTabSz="828675"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A759099F-76CD-4C9D-8AAE-8EA2CDA8B58A}" type="slidenum">
              <a:rPr lang="en-US" sz="1100">
                <a:ea typeface="MS PGothic" pitchFamily="34" charset="-128"/>
              </a:rPr>
              <a:pPr algn="r">
                <a:lnSpc>
                  <a:spcPct val="100000"/>
                </a:lnSpc>
              </a:pPr>
              <a:t>15</a:t>
            </a:fld>
            <a:endParaRPr lang="en-US" sz="1100">
              <a:ea typeface="MS PGothic"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987890A-CEF7-4F32-8AC3-6F1B91AAC652}" type="slidenum">
              <a:rPr lang="en-US"/>
              <a:pPr/>
              <a:t>16</a:t>
            </a:fld>
            <a:endParaRPr lang="en-US"/>
          </a:p>
        </p:txBody>
      </p:sp>
      <p:sp>
        <p:nvSpPr>
          <p:cNvPr id="684034" name="Slide Image Placeholder 1"/>
          <p:cNvSpPr>
            <a:spLocks noGrp="1" noRot="1" noChangeAspect="1" noTextEdit="1"/>
          </p:cNvSpPr>
          <p:nvPr>
            <p:ph type="sldImg"/>
          </p:nvPr>
        </p:nvSpPr>
        <p:spPr>
          <a:xfrm>
            <a:off x="1144588" y="685800"/>
            <a:ext cx="4572000" cy="3429000"/>
          </a:xfrm>
          <a:ln/>
        </p:spPr>
      </p:sp>
      <p:sp>
        <p:nvSpPr>
          <p:cNvPr id="68403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68403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6612C8C3-D7B6-41F3-9C49-599B70BFF851}" type="slidenum">
              <a:rPr lang="en-US" sz="1200">
                <a:ea typeface="MS PGothic" pitchFamily="34" charset="-128"/>
              </a:rPr>
              <a:pPr algn="r">
                <a:lnSpc>
                  <a:spcPct val="100000"/>
                </a:lnSpc>
              </a:pPr>
              <a:t>16</a:t>
            </a:fld>
            <a:endParaRPr lang="en-US" sz="1200">
              <a:ea typeface="MS PGothic"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95691B8-37FC-468D-9C15-A98931F809E8}" type="slidenum">
              <a:rPr lang="en-US"/>
              <a:pPr/>
              <a:t>17</a:t>
            </a:fld>
            <a:endParaRPr lang="en-US"/>
          </a:p>
        </p:txBody>
      </p:sp>
      <p:sp>
        <p:nvSpPr>
          <p:cNvPr id="689154" name="Slide Image Placeholder 1"/>
          <p:cNvSpPr>
            <a:spLocks noGrp="1" noRot="1" noChangeAspect="1" noTextEdit="1"/>
          </p:cNvSpPr>
          <p:nvPr>
            <p:ph type="sldImg"/>
          </p:nvPr>
        </p:nvSpPr>
        <p:spPr>
          <a:xfrm>
            <a:off x="1144588" y="685800"/>
            <a:ext cx="4572000" cy="3429000"/>
          </a:xfrm>
          <a:ln/>
        </p:spPr>
      </p:sp>
      <p:sp>
        <p:nvSpPr>
          <p:cNvPr id="68915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
        <p:nvSpPr>
          <p:cNvPr id="68915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7E32BBD1-A6C8-469A-A5DB-826D9F104F50}" type="slidenum">
              <a:rPr lang="en-US" sz="1200">
                <a:ea typeface="MS PGothic" pitchFamily="34" charset="-128"/>
              </a:rPr>
              <a:pPr algn="r">
                <a:lnSpc>
                  <a:spcPct val="100000"/>
                </a:lnSpc>
              </a:pPr>
              <a:t>17</a:t>
            </a:fld>
            <a:endParaRPr lang="en-US" sz="1200">
              <a:ea typeface="MS PGothic"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A9A4B39-FB56-4266-B93F-90F0769B1995}" type="slidenum">
              <a:rPr lang="en-US"/>
              <a:pPr/>
              <a:t>18</a:t>
            </a:fld>
            <a:endParaRPr lang="en-US"/>
          </a:p>
        </p:txBody>
      </p:sp>
      <p:sp>
        <p:nvSpPr>
          <p:cNvPr id="691202" name="Slide Image Placeholder 1"/>
          <p:cNvSpPr>
            <a:spLocks noGrp="1" noRot="1" noChangeAspect="1" noTextEdit="1"/>
          </p:cNvSpPr>
          <p:nvPr>
            <p:ph type="sldImg"/>
          </p:nvPr>
        </p:nvSpPr>
        <p:spPr>
          <a:xfrm>
            <a:off x="1144588" y="685800"/>
            <a:ext cx="4572000" cy="3429000"/>
          </a:xfrm>
          <a:ln/>
        </p:spPr>
      </p:sp>
      <p:sp>
        <p:nvSpPr>
          <p:cNvPr id="69120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r>
              <a:rPr lang="en-US" dirty="0"/>
              <a:t>Remove power connector</a:t>
            </a:r>
          </a:p>
        </p:txBody>
      </p:sp>
      <p:sp>
        <p:nvSpPr>
          <p:cNvPr id="69120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1AF4C356-4183-43D7-8A5D-F74F6B3CBB0B}" type="slidenum">
              <a:rPr lang="en-US" sz="1200">
                <a:ea typeface="MS PGothic" pitchFamily="34" charset="-128"/>
              </a:rPr>
              <a:pPr algn="r">
                <a:lnSpc>
                  <a:spcPct val="100000"/>
                </a:lnSpc>
              </a:pPr>
              <a:t>18</a:t>
            </a:fld>
            <a:endParaRPr lang="en-US" sz="1200">
              <a:ea typeface="MS PGothic"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E7F6090-F865-4F60-890A-55C6F0F7BB63}" type="slidenum">
              <a:rPr lang="en-US"/>
              <a:pPr/>
              <a:t>19</a:t>
            </a:fld>
            <a:endParaRPr lang="en-US"/>
          </a:p>
        </p:txBody>
      </p:sp>
      <p:sp>
        <p:nvSpPr>
          <p:cNvPr id="695298" name="Slide Image Placeholder 1"/>
          <p:cNvSpPr>
            <a:spLocks noGrp="1" noRot="1" noChangeAspect="1" noTextEdit="1"/>
          </p:cNvSpPr>
          <p:nvPr>
            <p:ph type="sldImg"/>
          </p:nvPr>
        </p:nvSpPr>
        <p:spPr>
          <a:xfrm>
            <a:off x="1144588" y="685800"/>
            <a:ext cx="4572000" cy="3429000"/>
          </a:xfrm>
          <a:ln/>
        </p:spPr>
      </p:sp>
      <p:sp>
        <p:nvSpPr>
          <p:cNvPr id="69529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
        <p:nvSpPr>
          <p:cNvPr id="6953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eaLnBrk="0" hangingPunct="0">
              <a:lnSpc>
                <a:spcPct val="100000"/>
              </a:lnSpc>
            </a:pPr>
            <a:fld id="{2B647FB6-099E-4ECE-BBEB-04C608068B26}" type="slidenum">
              <a:rPr lang="en-US" sz="1200">
                <a:ea typeface="MS PGothic" pitchFamily="34" charset="-128"/>
              </a:rPr>
              <a:pPr algn="r" eaLnBrk="0" hangingPunct="0">
                <a:lnSpc>
                  <a:spcPct val="100000"/>
                </a:lnSpc>
              </a:pPr>
              <a:t>19</a:t>
            </a:fld>
            <a:endParaRPr lang="en-US" sz="1200">
              <a:ea typeface="MS PGothic"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36A1084-F606-4BFC-80B5-1AB6858D5913}" type="slidenum">
              <a:rPr lang="en-US"/>
              <a:pPr/>
              <a:t>20</a:t>
            </a:fld>
            <a:endParaRPr lang="en-US"/>
          </a:p>
        </p:txBody>
      </p:sp>
      <p:sp>
        <p:nvSpPr>
          <p:cNvPr id="693250" name="Slide Image Placeholder 1"/>
          <p:cNvSpPr>
            <a:spLocks noGrp="1" noRot="1" noChangeAspect="1" noTextEdit="1"/>
          </p:cNvSpPr>
          <p:nvPr>
            <p:ph type="sldImg"/>
          </p:nvPr>
        </p:nvSpPr>
        <p:spPr>
          <a:xfrm>
            <a:off x="1144588" y="685800"/>
            <a:ext cx="4572000" cy="3429000"/>
          </a:xfrm>
          <a:ln/>
        </p:spPr>
      </p:sp>
      <p:sp>
        <p:nvSpPr>
          <p:cNvPr id="693251"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
        <p:nvSpPr>
          <p:cNvPr id="69325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eaLnBrk="0" hangingPunct="0">
              <a:lnSpc>
                <a:spcPct val="100000"/>
              </a:lnSpc>
            </a:pPr>
            <a:fld id="{EA8852DD-F580-48D6-94D3-71A7DA037138}" type="slidenum">
              <a:rPr lang="en-US" sz="1200">
                <a:ea typeface="MS PGothic" pitchFamily="34" charset="-128"/>
              </a:rPr>
              <a:pPr algn="r" eaLnBrk="0" hangingPunct="0">
                <a:lnSpc>
                  <a:spcPct val="100000"/>
                </a:lnSpc>
              </a:pPr>
              <a:t>20</a:t>
            </a:fld>
            <a:endParaRPr lang="en-US" sz="1200">
              <a:ea typeface="MS PGothic"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AEFFB8E-4BEE-4352-B6A7-154F36D60C3C}" type="slidenum">
              <a:rPr lang="en-US"/>
              <a:pPr/>
              <a:t>21</a:t>
            </a:fld>
            <a:endParaRPr lang="en-US"/>
          </a:p>
        </p:txBody>
      </p:sp>
      <p:sp>
        <p:nvSpPr>
          <p:cNvPr id="876546" name="Slide Image Placeholder 1"/>
          <p:cNvSpPr>
            <a:spLocks noGrp="1" noRot="1" noChangeAspect="1" noTextEdit="1"/>
          </p:cNvSpPr>
          <p:nvPr>
            <p:ph type="sldImg"/>
          </p:nvPr>
        </p:nvSpPr>
        <p:spPr>
          <a:xfrm>
            <a:off x="1144588" y="684213"/>
            <a:ext cx="4572000" cy="3429000"/>
          </a:xfrm>
          <a:ln/>
        </p:spPr>
      </p:sp>
      <p:sp>
        <p:nvSpPr>
          <p:cNvPr id="876547" name="Notes Placeholder 2"/>
          <p:cNvSpPr>
            <a:spLocks noGrp="1"/>
          </p:cNvSpPr>
          <p:nvPr>
            <p:ph type="body" idx="1"/>
          </p:nvPr>
        </p:nvSpPr>
        <p:spPr>
          <a:xfrm>
            <a:off x="685800" y="4343400"/>
            <a:ext cx="5486400" cy="411638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23" tIns="45812" rIns="91623" bIns="45812"/>
          <a:lstStyle/>
          <a:p>
            <a:endParaRPr lang="en-US"/>
          </a:p>
        </p:txBody>
      </p:sp>
      <p:sp>
        <p:nvSpPr>
          <p:cNvPr id="876548" name="Slide Number Placeholder 3"/>
          <p:cNvSpPr txBox="1">
            <a:spLocks noGrp="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23" tIns="45812" rIns="91623" bIns="458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7012A671-AB79-4856-B277-D381A386B96A}" type="slidenum">
              <a:rPr lang="en-US" sz="1200">
                <a:ea typeface="MS PGothic" pitchFamily="34" charset="-128"/>
              </a:rPr>
              <a:pPr algn="r">
                <a:lnSpc>
                  <a:spcPct val="100000"/>
                </a:lnSpc>
              </a:pPr>
              <a:t>21</a:t>
            </a:fld>
            <a:endParaRPr lang="en-US" sz="1200">
              <a:ea typeface="MS PGothic"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8297014-554F-4055-8D37-D663120AD478}" type="slidenum">
              <a:rPr lang="en-US"/>
              <a:pPr/>
              <a:t>22</a:t>
            </a:fld>
            <a:endParaRPr lang="en-US"/>
          </a:p>
        </p:txBody>
      </p:sp>
      <p:sp>
        <p:nvSpPr>
          <p:cNvPr id="878594" name="Slide Image Placeholder 1"/>
          <p:cNvSpPr>
            <a:spLocks noGrp="1" noRot="1" noChangeAspect="1" noTextEdit="1"/>
          </p:cNvSpPr>
          <p:nvPr>
            <p:ph type="sldImg"/>
          </p:nvPr>
        </p:nvSpPr>
        <p:spPr>
          <a:xfrm>
            <a:off x="1144588" y="684213"/>
            <a:ext cx="4572000" cy="3429000"/>
          </a:xfrm>
          <a:ln/>
        </p:spPr>
      </p:sp>
      <p:sp>
        <p:nvSpPr>
          <p:cNvPr id="878595" name="Notes Placeholder 2"/>
          <p:cNvSpPr>
            <a:spLocks noGrp="1"/>
          </p:cNvSpPr>
          <p:nvPr>
            <p:ph type="body" idx="1"/>
          </p:nvPr>
        </p:nvSpPr>
        <p:spPr>
          <a:xfrm>
            <a:off x="685800" y="4343400"/>
            <a:ext cx="5486400" cy="411638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23" tIns="45812" rIns="91623" bIns="45812"/>
          <a:lstStyle/>
          <a:p>
            <a:endParaRPr lang="en-US"/>
          </a:p>
        </p:txBody>
      </p:sp>
      <p:sp>
        <p:nvSpPr>
          <p:cNvPr id="878596" name="Slide Number Placeholder 3"/>
          <p:cNvSpPr txBox="1">
            <a:spLocks noGrp="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23" tIns="45812" rIns="91623" bIns="458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8EC83529-E03F-4C82-A58B-E8DA285B14CE}" type="slidenum">
              <a:rPr lang="en-US" sz="1200">
                <a:ea typeface="MS PGothic" pitchFamily="34" charset="-128"/>
              </a:rPr>
              <a:pPr algn="r">
                <a:lnSpc>
                  <a:spcPct val="100000"/>
                </a:lnSpc>
              </a:pPr>
              <a:t>22</a:t>
            </a:fld>
            <a:endParaRPr lang="en-US" sz="1200">
              <a:ea typeface="MS PGothic"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E2B1029-CD06-40C0-8BA4-1415E9FE90AB}" type="slidenum">
              <a:rPr lang="en-US"/>
              <a:pPr/>
              <a:t>23</a:t>
            </a:fld>
            <a:endParaRPr lang="en-US"/>
          </a:p>
        </p:txBody>
      </p:sp>
      <p:sp>
        <p:nvSpPr>
          <p:cNvPr id="697346" name="Slide Image Placeholder 1"/>
          <p:cNvSpPr>
            <a:spLocks noGrp="1" noRot="1" noChangeAspect="1" noTextEdit="1"/>
          </p:cNvSpPr>
          <p:nvPr>
            <p:ph type="sldImg"/>
          </p:nvPr>
        </p:nvSpPr>
        <p:spPr>
          <a:xfrm>
            <a:off x="1144588" y="685800"/>
            <a:ext cx="4572000" cy="3429000"/>
          </a:xfrm>
          <a:ln/>
        </p:spPr>
      </p:sp>
      <p:sp>
        <p:nvSpPr>
          <p:cNvPr id="69734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69734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2DF2A4DC-F704-4CFE-AA9F-84CD8826E38A}" type="slidenum">
              <a:rPr lang="en-US" sz="1200">
                <a:ea typeface="MS PGothic" pitchFamily="34" charset="-128"/>
              </a:rPr>
              <a:pPr algn="r">
                <a:lnSpc>
                  <a:spcPct val="100000"/>
                </a:lnSpc>
              </a:pPr>
              <a:t>23</a:t>
            </a:fld>
            <a:endParaRPr lang="en-US" sz="1200">
              <a:ea typeface="MS PGothic"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6A58487-8B6F-4148-BE1D-1759FDEAFE23}" type="slidenum">
              <a:rPr lang="en-US"/>
              <a:pPr/>
              <a:t>25</a:t>
            </a:fld>
            <a:endParaRPr lang="en-US"/>
          </a:p>
        </p:txBody>
      </p:sp>
      <p:sp>
        <p:nvSpPr>
          <p:cNvPr id="700418" name="Slide Image Placeholder 1"/>
          <p:cNvSpPr>
            <a:spLocks noGrp="1" noRot="1" noChangeAspect="1" noTextEdit="1"/>
          </p:cNvSpPr>
          <p:nvPr>
            <p:ph type="sldImg"/>
          </p:nvPr>
        </p:nvSpPr>
        <p:spPr>
          <a:xfrm>
            <a:off x="1144588" y="685800"/>
            <a:ext cx="4572000" cy="3429000"/>
          </a:xfrm>
          <a:ln/>
        </p:spPr>
      </p:sp>
      <p:sp>
        <p:nvSpPr>
          <p:cNvPr id="70041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70042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04EE4DF3-C599-44C0-9253-95892EECF6A3}" type="slidenum">
              <a:rPr lang="en-US" sz="1200">
                <a:ea typeface="MS PGothic" pitchFamily="34" charset="-128"/>
              </a:rPr>
              <a:pPr algn="r">
                <a:lnSpc>
                  <a:spcPct val="100000"/>
                </a:lnSpc>
              </a:pPr>
              <a:t>25</a:t>
            </a:fld>
            <a:endParaRPr lang="en-US" sz="1200">
              <a:ea typeface="MS PGothic"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216C0-67C2-446D-BE70-090275416E15}" type="slidenum">
              <a:rPr lang="en-US"/>
              <a:pPr/>
              <a:t>29</a:t>
            </a:fld>
            <a:endParaRPr lang="en-US"/>
          </a:p>
        </p:txBody>
      </p:sp>
      <p:sp>
        <p:nvSpPr>
          <p:cNvPr id="529410" name="Rectangle 2"/>
          <p:cNvSpPr>
            <a:spLocks noGrp="1" noRot="1" noChangeAspect="1" noChangeArrowheads="1" noTextEdit="1"/>
          </p:cNvSpPr>
          <p:nvPr>
            <p:ph type="sldImg"/>
          </p:nvPr>
        </p:nvSpPr>
        <p:spPr>
          <a:xfrm>
            <a:off x="1144588" y="685800"/>
            <a:ext cx="4572000" cy="3429000"/>
          </a:xfrm>
          <a:ln/>
        </p:spPr>
      </p:sp>
      <p:sp>
        <p:nvSpPr>
          <p:cNvPr id="529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p:spPr>
        <p:txBody>
          <a:bodyPr/>
          <a:lstStyle/>
          <a:p>
            <a:endParaRPr lang="en-US" smtClean="0">
              <a:cs typeface="Arial" pitchFamily="34" charset="0"/>
            </a:endParaRPr>
          </a:p>
        </p:txBody>
      </p:sp>
      <p:sp>
        <p:nvSpPr>
          <p:cNvPr id="119812" name="Slide Number Placeholder 3"/>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eaLnBrk="0" hangingPunct="0">
              <a:defRPr>
                <a:solidFill>
                  <a:schemeClr val="tx1"/>
                </a:solidFill>
                <a:latin typeface="Arial" pitchFamily="34" charset="0"/>
                <a:ea typeface="MS PGothic" pitchFamily="34" charset="-128"/>
              </a:defRPr>
            </a:lvl1pPr>
            <a:lvl2pPr marL="742950" indent="-285750" defTabSz="931863" eaLnBrk="0" hangingPunct="0">
              <a:defRPr>
                <a:solidFill>
                  <a:schemeClr val="tx1"/>
                </a:solidFill>
                <a:latin typeface="Arial" pitchFamily="34" charset="0"/>
                <a:ea typeface="MS PGothic" pitchFamily="34" charset="-128"/>
              </a:defRPr>
            </a:lvl2pPr>
            <a:lvl3pPr marL="1143000" indent="-228600" defTabSz="931863" eaLnBrk="0" hangingPunct="0">
              <a:defRPr>
                <a:solidFill>
                  <a:schemeClr val="tx1"/>
                </a:solidFill>
                <a:latin typeface="Arial" pitchFamily="34" charset="0"/>
                <a:ea typeface="MS PGothic" pitchFamily="34" charset="-128"/>
              </a:defRPr>
            </a:lvl3pPr>
            <a:lvl4pPr marL="1600200" indent="-228600" defTabSz="931863" eaLnBrk="0" hangingPunct="0">
              <a:defRPr>
                <a:solidFill>
                  <a:schemeClr val="tx1"/>
                </a:solidFill>
                <a:latin typeface="Arial" pitchFamily="34" charset="0"/>
                <a:ea typeface="MS PGothic" pitchFamily="34" charset="-128"/>
              </a:defRPr>
            </a:lvl4pPr>
            <a:lvl5pPr marL="2057400" indent="-228600" defTabSz="931863" eaLnBrk="0" hangingPunct="0">
              <a:defRPr>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A6E1E6C6-7444-444E-8E97-58E162B17BB9}" type="slidenum">
              <a:rPr lang="en-US" sz="1200"/>
              <a:pPr algn="r" eaLnBrk="1" hangingPunct="1"/>
              <a:t>31</a:t>
            </a:fld>
            <a:endParaRPr 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p:spPr>
        <p:txBody>
          <a:bodyPr/>
          <a:lstStyle/>
          <a:p>
            <a:pPr defTabSz="439303">
              <a:spcBef>
                <a:spcPct val="0"/>
              </a:spcBef>
            </a:pPr>
            <a:r>
              <a:rPr lang="en-US" smtClean="0">
                <a:cs typeface="Arial" pitchFamily="34" charset="0"/>
              </a:rPr>
              <a:t>{DESCRIPTION}</a:t>
            </a:r>
          </a:p>
          <a:p>
            <a:pPr defTabSz="439303">
              <a:spcBef>
                <a:spcPct val="0"/>
              </a:spcBef>
            </a:pPr>
            <a:r>
              <a:rPr lang="it-IT" smtClean="0">
                <a:cs typeface="Arial" pitchFamily="34" charset="0"/>
              </a:rPr>
              <a:t>This slide contains the topics that are covered by the narration written in the transcription of this slide.</a:t>
            </a:r>
          </a:p>
          <a:p>
            <a:pPr defTabSz="439303">
              <a:spcBef>
                <a:spcPct val="0"/>
              </a:spcBef>
            </a:pPr>
            <a:r>
              <a:rPr lang="en-US" smtClean="0">
                <a:cs typeface="Arial" pitchFamily="34" charset="0"/>
              </a:rPr>
              <a:t>But let’s start to dig a little deeper into the Ethernet based offerings because what you’re going to see is we deliver intelligence, integration and flexibility that works in your existing and future environments.  And I believe our value really comes in 3 key areas:  optimization, automation, and integration.  </a:t>
            </a:r>
          </a:p>
          <a:p>
            <a:pPr defTabSz="439303">
              <a:spcBef>
                <a:spcPct val="0"/>
              </a:spcBef>
            </a:pPr>
            <a:endParaRPr lang="en-US" smtClean="0">
              <a:cs typeface="Arial" pitchFamily="34" charset="0"/>
            </a:endParaRPr>
          </a:p>
          <a:p>
            <a:pPr defTabSz="439303">
              <a:spcBef>
                <a:spcPct val="0"/>
              </a:spcBef>
            </a:pPr>
            <a:r>
              <a:rPr lang="en-US" smtClean="0">
                <a:cs typeface="Arial" pitchFamily="34" charset="0"/>
              </a:rPr>
              <a:t>&lt;Button Click&gt; </a:t>
            </a:r>
          </a:p>
          <a:p>
            <a:pPr defTabSz="439303">
              <a:spcBef>
                <a:spcPct val="0"/>
              </a:spcBef>
            </a:pPr>
            <a:endParaRPr lang="en-US" smtClean="0">
              <a:cs typeface="Arial" pitchFamily="34" charset="0"/>
            </a:endParaRPr>
          </a:p>
          <a:p>
            <a:pPr defTabSz="439303">
              <a:spcBef>
                <a:spcPct val="0"/>
              </a:spcBef>
            </a:pPr>
            <a:r>
              <a:rPr lang="en-US" smtClean="0">
                <a:cs typeface="Arial" pitchFamily="34" charset="0"/>
              </a:rPr>
              <a:t>So let’s start by first talking about what we deliver in PureFlex in the area of optimizing.  First off, we provide you “pay as you grow” scalability.   The ability to turn on additional ports down to the server or additional uplink ports, with the activation of a license key instead of a rip and replace.  This really makes upgrades easy for our clients. </a:t>
            </a:r>
          </a:p>
          <a:p>
            <a:pPr defTabSz="439303">
              <a:spcBef>
                <a:spcPct val="0"/>
              </a:spcBef>
            </a:pPr>
            <a:endParaRPr lang="en-US" smtClean="0">
              <a:cs typeface="Arial" pitchFamily="34" charset="0"/>
            </a:endParaRPr>
          </a:p>
          <a:p>
            <a:pPr defTabSz="439303">
              <a:spcBef>
                <a:spcPct val="0"/>
              </a:spcBef>
            </a:pPr>
            <a:r>
              <a:rPr lang="en-US" smtClean="0">
                <a:cs typeface="Arial" pitchFamily="34" charset="0"/>
              </a:rPr>
              <a:t>The PureFlex chassis was the first that supported 40Gb capabilities.  This is going to be the first chassis in the marketplace capable of supporting 3 10Gb down link ports </a:t>
            </a:r>
            <a:r>
              <a:rPr lang="en-US" i="1" smtClean="0">
                <a:cs typeface="Arial" pitchFamily="34" charset="0"/>
              </a:rPr>
              <a:t>per switch</a:t>
            </a:r>
            <a:r>
              <a:rPr lang="en-US" smtClean="0">
                <a:cs typeface="Arial" pitchFamily="34" charset="0"/>
              </a:rPr>
              <a:t> (6 per node).  We provide the lowest latency switches with sub-microsecond latency.  </a:t>
            </a:r>
          </a:p>
          <a:p>
            <a:pPr defTabSz="439303">
              <a:spcBef>
                <a:spcPct val="0"/>
              </a:spcBef>
            </a:pPr>
            <a:endParaRPr lang="en-US" smtClean="0">
              <a:cs typeface="Arial" pitchFamily="34" charset="0"/>
            </a:endParaRPr>
          </a:p>
          <a:p>
            <a:pPr defTabSz="439303">
              <a:spcBef>
                <a:spcPct val="0"/>
              </a:spcBef>
            </a:pPr>
            <a:r>
              <a:rPr lang="en-US" smtClean="0">
                <a:cs typeface="Arial" pitchFamily="34" charset="0"/>
              </a:rPr>
              <a:t>&lt;Button Click&gt;</a:t>
            </a:r>
          </a:p>
          <a:p>
            <a:pPr defTabSz="439303">
              <a:spcBef>
                <a:spcPct val="0"/>
              </a:spcBef>
            </a:pPr>
            <a:endParaRPr lang="en-US" smtClean="0">
              <a:cs typeface="Arial" pitchFamily="34" charset="0"/>
            </a:endParaRPr>
          </a:p>
          <a:p>
            <a:pPr defTabSz="439303">
              <a:spcBef>
                <a:spcPct val="0"/>
              </a:spcBef>
            </a:pPr>
            <a:r>
              <a:rPr lang="en-US" smtClean="0">
                <a:cs typeface="Arial" pitchFamily="34" charset="0"/>
              </a:rPr>
              <a:t>From an automation standpoint, we can automate provisioning and failover.  We can track security policies as VMs move around your environment with our VMReady technology.  And we’re paving the way for Soffware Defined Networks, further simplifying and automating network management in the near future.  </a:t>
            </a:r>
          </a:p>
          <a:p>
            <a:pPr defTabSz="439303">
              <a:spcBef>
                <a:spcPct val="0"/>
              </a:spcBef>
            </a:pPr>
            <a:endParaRPr lang="en-US" smtClean="0">
              <a:cs typeface="Arial" pitchFamily="34" charset="0"/>
            </a:endParaRPr>
          </a:p>
          <a:p>
            <a:pPr defTabSz="439303">
              <a:spcBef>
                <a:spcPct val="0"/>
              </a:spcBef>
            </a:pPr>
            <a:r>
              <a:rPr lang="en-US" smtClean="0">
                <a:cs typeface="Arial" pitchFamily="34" charset="0"/>
              </a:rPr>
              <a:t>&lt;Button Click&gt; </a:t>
            </a:r>
          </a:p>
          <a:p>
            <a:pPr defTabSz="439303">
              <a:spcBef>
                <a:spcPct val="0"/>
              </a:spcBef>
            </a:pPr>
            <a:endParaRPr lang="en-US" smtClean="0">
              <a:cs typeface="Arial" pitchFamily="34" charset="0"/>
            </a:endParaRPr>
          </a:p>
          <a:p>
            <a:pPr defTabSz="439303">
              <a:spcBef>
                <a:spcPct val="0"/>
              </a:spcBef>
            </a:pPr>
            <a:r>
              <a:rPr lang="en-US" smtClean="0">
                <a:cs typeface="Arial" pitchFamily="34" charset="0"/>
              </a:rPr>
              <a:t>We deliver seamless inoperability to your existing environment, whether that be 1GbE, 10GbE, 40GbE or FCoE.  If you’re not at 10GbE yet, you can start with 1GbE and simply swap out the cables when you’re ready for 10GbE. </a:t>
            </a:r>
          </a:p>
          <a:p>
            <a:pPr defTabSz="439303">
              <a:spcBef>
                <a:spcPct val="0"/>
              </a:spcBef>
            </a:pPr>
            <a:endParaRPr lang="en-US" smtClean="0">
              <a:cs typeface="Arial" pitchFamily="34" charset="0"/>
            </a:endParaRPr>
          </a:p>
          <a:p>
            <a:pPr defTabSz="439303">
              <a:spcBef>
                <a:spcPct val="0"/>
              </a:spcBef>
            </a:pPr>
            <a:r>
              <a:rPr lang="en-US" smtClean="0">
                <a:cs typeface="Arial" pitchFamily="34" charset="0"/>
              </a:rPr>
              <a:t>You’ll find that everything we do is based on standards like 802.1QBG.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3884027" y="8686488"/>
            <a:ext cx="2972421" cy="45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4" tIns="45712" rIns="91424" bIns="45712" anchor="b"/>
          <a:lstStyle>
            <a:lvl1pPr defTabSz="931863" eaLnBrk="0" hangingPunct="0">
              <a:defRPr>
                <a:solidFill>
                  <a:schemeClr val="tx1"/>
                </a:solidFill>
                <a:latin typeface="Arial" pitchFamily="34" charset="0"/>
                <a:ea typeface="MS PGothic" pitchFamily="34" charset="-128"/>
              </a:defRPr>
            </a:lvl1pPr>
            <a:lvl2pPr marL="742950" indent="-285750" defTabSz="931863" eaLnBrk="0" hangingPunct="0">
              <a:defRPr>
                <a:solidFill>
                  <a:schemeClr val="tx1"/>
                </a:solidFill>
                <a:latin typeface="Arial" pitchFamily="34" charset="0"/>
                <a:ea typeface="MS PGothic" pitchFamily="34" charset="-128"/>
              </a:defRPr>
            </a:lvl2pPr>
            <a:lvl3pPr marL="1143000" indent="-228600" defTabSz="931863" eaLnBrk="0" hangingPunct="0">
              <a:defRPr>
                <a:solidFill>
                  <a:schemeClr val="tx1"/>
                </a:solidFill>
                <a:latin typeface="Arial" pitchFamily="34" charset="0"/>
                <a:ea typeface="MS PGothic" pitchFamily="34" charset="-128"/>
              </a:defRPr>
            </a:lvl3pPr>
            <a:lvl4pPr marL="1600200" indent="-228600" defTabSz="931863" eaLnBrk="0" hangingPunct="0">
              <a:defRPr>
                <a:solidFill>
                  <a:schemeClr val="tx1"/>
                </a:solidFill>
                <a:latin typeface="Arial" pitchFamily="34" charset="0"/>
                <a:ea typeface="MS PGothic" pitchFamily="34" charset="-128"/>
              </a:defRPr>
            </a:lvl4pPr>
            <a:lvl5pPr marL="2057400" indent="-228600" defTabSz="931863" eaLnBrk="0" hangingPunct="0">
              <a:defRPr>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3555A9DE-DB11-47BE-9348-069844C2D8A9}" type="slidenum">
              <a:rPr lang="en-US" sz="1300">
                <a:solidFill>
                  <a:srgbClr val="000000"/>
                </a:solidFill>
                <a:cs typeface="Arial" pitchFamily="34" charset="0"/>
              </a:rPr>
              <a:pPr algn="r" eaLnBrk="1" hangingPunct="1"/>
              <a:t>34</a:t>
            </a:fld>
            <a:endParaRPr lang="en-US" sz="1300">
              <a:solidFill>
                <a:srgbClr val="000000"/>
              </a:solidFill>
              <a:cs typeface="Arial" pitchFamily="34" charset="0"/>
            </a:endParaRPr>
          </a:p>
        </p:txBody>
      </p:sp>
      <p:sp>
        <p:nvSpPr>
          <p:cNvPr id="92163" name="Rectangle 7"/>
          <p:cNvSpPr txBox="1">
            <a:spLocks noGrp="1" noChangeArrowheads="1"/>
          </p:cNvSpPr>
          <p:nvPr/>
        </p:nvSpPr>
        <p:spPr bwMode="auto">
          <a:xfrm>
            <a:off x="3882473" y="8686488"/>
            <a:ext cx="2973975" cy="45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96" tIns="45697" rIns="91396" bIns="45697" anchor="b"/>
          <a:lstStyle>
            <a:lvl1pPr defTabSz="965200" eaLnBrk="0" hangingPunct="0">
              <a:defRPr>
                <a:solidFill>
                  <a:schemeClr val="tx1"/>
                </a:solidFill>
                <a:latin typeface="Arial" pitchFamily="34" charset="0"/>
                <a:ea typeface="MS PGothic" pitchFamily="34" charset="-128"/>
              </a:defRPr>
            </a:lvl1pPr>
            <a:lvl2pPr marL="742950" indent="-285750" defTabSz="965200" eaLnBrk="0" hangingPunct="0">
              <a:defRPr>
                <a:solidFill>
                  <a:schemeClr val="tx1"/>
                </a:solidFill>
                <a:latin typeface="Arial" pitchFamily="34" charset="0"/>
                <a:ea typeface="MS PGothic" pitchFamily="34" charset="-128"/>
              </a:defRPr>
            </a:lvl2pPr>
            <a:lvl3pPr marL="1143000" indent="-228600" defTabSz="965200" eaLnBrk="0" hangingPunct="0">
              <a:defRPr>
                <a:solidFill>
                  <a:schemeClr val="tx1"/>
                </a:solidFill>
                <a:latin typeface="Arial" pitchFamily="34" charset="0"/>
                <a:ea typeface="MS PGothic" pitchFamily="34" charset="-128"/>
              </a:defRPr>
            </a:lvl3pPr>
            <a:lvl4pPr marL="1600200" indent="-228600" defTabSz="965200" eaLnBrk="0" hangingPunct="0">
              <a:defRPr>
                <a:solidFill>
                  <a:schemeClr val="tx1"/>
                </a:solidFill>
                <a:latin typeface="Arial" pitchFamily="34" charset="0"/>
                <a:ea typeface="MS PGothic" pitchFamily="34" charset="-128"/>
              </a:defRPr>
            </a:lvl4pPr>
            <a:lvl5pPr marL="2057400" indent="-228600" defTabSz="965200" eaLnBrk="0" hangingPunct="0">
              <a:defRPr>
                <a:solidFill>
                  <a:schemeClr val="tx1"/>
                </a:solidFill>
                <a:latin typeface="Arial" pitchFamily="34" charset="0"/>
                <a:ea typeface="MS PGothic" pitchFamily="34" charset="-128"/>
              </a:defRPr>
            </a:lvl5pPr>
            <a:lvl6pPr marL="2514600" indent="-228600" defTabSz="965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65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65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652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1D8E164C-858F-4A43-81ED-1CFF3EF51CBF}" type="slidenum">
              <a:rPr lang="en-US" sz="1300">
                <a:solidFill>
                  <a:srgbClr val="000000"/>
                </a:solidFill>
                <a:cs typeface="Arial" pitchFamily="34" charset="0"/>
              </a:rPr>
              <a:pPr algn="r" eaLnBrk="1" hangingPunct="1"/>
              <a:t>34</a:t>
            </a:fld>
            <a:endParaRPr lang="en-US" sz="1300">
              <a:solidFill>
                <a:srgbClr val="000000"/>
              </a:solidFill>
              <a:cs typeface="Arial" pitchFamily="34" charset="0"/>
            </a:endParaRPr>
          </a:p>
        </p:txBody>
      </p:sp>
      <p:sp>
        <p:nvSpPr>
          <p:cNvPr id="92164" name="Rectangle 7"/>
          <p:cNvSpPr txBox="1">
            <a:spLocks noGrp="1" noChangeArrowheads="1"/>
          </p:cNvSpPr>
          <p:nvPr/>
        </p:nvSpPr>
        <p:spPr bwMode="auto">
          <a:xfrm>
            <a:off x="3882473" y="8686488"/>
            <a:ext cx="2973975"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1" tIns="45689" rIns="91381" bIns="45689" anchor="b"/>
          <a:lstStyle>
            <a:lvl1pPr defTabSz="981075" eaLnBrk="0" hangingPunct="0">
              <a:defRPr>
                <a:solidFill>
                  <a:schemeClr val="tx1"/>
                </a:solidFill>
                <a:latin typeface="Arial" pitchFamily="34" charset="0"/>
                <a:ea typeface="MS PGothic" pitchFamily="34" charset="-128"/>
              </a:defRPr>
            </a:lvl1pPr>
            <a:lvl2pPr marL="742950" indent="-285750" defTabSz="981075" eaLnBrk="0" hangingPunct="0">
              <a:defRPr>
                <a:solidFill>
                  <a:schemeClr val="tx1"/>
                </a:solidFill>
                <a:latin typeface="Arial" pitchFamily="34" charset="0"/>
                <a:ea typeface="MS PGothic" pitchFamily="34" charset="-128"/>
              </a:defRPr>
            </a:lvl2pPr>
            <a:lvl3pPr marL="1143000" indent="-228600" defTabSz="981075" eaLnBrk="0" hangingPunct="0">
              <a:defRPr>
                <a:solidFill>
                  <a:schemeClr val="tx1"/>
                </a:solidFill>
                <a:latin typeface="Arial" pitchFamily="34" charset="0"/>
                <a:ea typeface="MS PGothic" pitchFamily="34" charset="-128"/>
              </a:defRPr>
            </a:lvl3pPr>
            <a:lvl4pPr marL="1600200" indent="-228600" defTabSz="981075" eaLnBrk="0" hangingPunct="0">
              <a:defRPr>
                <a:solidFill>
                  <a:schemeClr val="tx1"/>
                </a:solidFill>
                <a:latin typeface="Arial" pitchFamily="34" charset="0"/>
                <a:ea typeface="MS PGothic" pitchFamily="34" charset="-128"/>
              </a:defRPr>
            </a:lvl4pPr>
            <a:lvl5pPr marL="2057400" indent="-228600" defTabSz="981075" eaLnBrk="0" hangingPunct="0">
              <a:defRPr>
                <a:solidFill>
                  <a:schemeClr val="tx1"/>
                </a:solidFill>
                <a:latin typeface="Arial" pitchFamily="34" charset="0"/>
                <a:ea typeface="MS PGothic" pitchFamily="34" charset="-128"/>
              </a:defRPr>
            </a:lvl5pPr>
            <a:lvl6pPr marL="2514600" indent="-228600" defTabSz="981075"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81075"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81075"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81075"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C73D4842-8483-4596-8CA9-AE1F4E27B8E1}" type="slidenum">
              <a:rPr lang="en-US" sz="1300">
                <a:solidFill>
                  <a:srgbClr val="000000"/>
                </a:solidFill>
                <a:cs typeface="Arial" pitchFamily="34" charset="0"/>
              </a:rPr>
              <a:pPr algn="r" eaLnBrk="1" hangingPunct="1"/>
              <a:t>34</a:t>
            </a:fld>
            <a:endParaRPr lang="en-US" sz="1300">
              <a:solidFill>
                <a:srgbClr val="000000"/>
              </a:solidFill>
              <a:cs typeface="Arial" pitchFamily="34" charset="0"/>
            </a:endParaRPr>
          </a:p>
        </p:txBody>
      </p:sp>
      <p:sp>
        <p:nvSpPr>
          <p:cNvPr id="92165" name="Rectangle 2"/>
          <p:cNvSpPr>
            <a:spLocks noGrp="1" noRot="1" noChangeAspect="1" noChangeArrowheads="1" noTextEdit="1"/>
          </p:cNvSpPr>
          <p:nvPr>
            <p:ph type="sldImg"/>
          </p:nvPr>
        </p:nvSpPr>
        <p:spPr>
          <a:xfrm>
            <a:off x="1143000" y="688975"/>
            <a:ext cx="4572000" cy="3429000"/>
          </a:xfrm>
          <a:ln/>
        </p:spPr>
      </p:sp>
      <p:sp>
        <p:nvSpPr>
          <p:cNvPr id="92166" name="Rectangle 3"/>
          <p:cNvSpPr>
            <a:spLocks noGrp="1" noChangeArrowheads="1"/>
          </p:cNvSpPr>
          <p:nvPr>
            <p:ph type="body" idx="1"/>
          </p:nvPr>
        </p:nvSpPr>
        <p:spPr>
          <a:xfrm>
            <a:off x="686421" y="4342464"/>
            <a:ext cx="5485158" cy="4116049"/>
          </a:xfrm>
          <a:noFill/>
        </p:spPr>
        <p:txBody>
          <a:bodyPr lIns="91381" tIns="45689" rIns="91381" bIns="45689"/>
          <a:lstStyle/>
          <a:p>
            <a:pPr eaLnBrk="1" hangingPunct="1"/>
            <a:r>
              <a:rPr lang="en-US" smtClean="0"/>
              <a:t>One key distinction about how we implement networking versus some of our competitors, is that we allow you to keep the switching inside the chassis, instead of sending all server-to-server traffic up through a ToR switch.</a:t>
            </a:r>
          </a:p>
          <a:p>
            <a:pPr eaLnBrk="1" hangingPunct="1"/>
            <a:endParaRPr lang="en-US" smtClean="0"/>
          </a:p>
          <a:p>
            <a:pPr eaLnBrk="1" hangingPunct="1"/>
            <a:r>
              <a:rPr lang="en-US" smtClean="0"/>
              <a:t>A recent Garnter study indicated that with today’s achievable VM densities, upwards of 80% of server-to-server traffic never requires messages to leave a chassis environment.  This is especially the case with the density that the IBM PureFlex chassis can provide.  So why pass those communications up through a FEX chokepoint, just to bounce it back down through that same chokepoint, in order for two servers applications to talk to one another?  Why not run the traffic over a high-speed backplane that provides full 10GbE from server to server?</a:t>
            </a:r>
          </a:p>
          <a:p>
            <a:pPr eaLnBrk="1" hangingPunct="1"/>
            <a:endParaRPr lang="en-US" smtClean="0"/>
          </a:p>
          <a:p>
            <a:pPr eaLnBrk="1" hangingPunct="1"/>
            <a:r>
              <a:rPr lang="en-US" smtClean="0"/>
              <a:t>And what does it mean in the real world?  </a:t>
            </a:r>
          </a:p>
          <a:p>
            <a:pPr eaLnBrk="1" hangingPunct="1"/>
            <a:endParaRPr lang="en-US" smtClean="0"/>
          </a:p>
          <a:p>
            <a:pPr eaLnBrk="1" hangingPunct="1"/>
            <a:r>
              <a:rPr lang="en-US" smtClean="0"/>
              <a:t>&lt;Button Click&gt;</a:t>
            </a:r>
          </a:p>
          <a:p>
            <a:pPr eaLnBrk="1" hangingPunct="1"/>
            <a:endParaRPr lang="en-US" smtClean="0"/>
          </a:p>
          <a:p>
            <a:pPr eaLnBrk="1" hangingPunct="1"/>
            <a:r>
              <a:rPr lang="en-US" smtClean="0"/>
              <a:t>It means 240% higher throughput, in terms of messages passed per second.  240% better throughput… simply because the design is better.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216C0-67C2-446D-BE70-090275416E15}" type="slidenum">
              <a:rPr lang="en-US"/>
              <a:pPr/>
              <a:t>35</a:t>
            </a:fld>
            <a:endParaRPr lang="en-US"/>
          </a:p>
        </p:txBody>
      </p:sp>
      <p:sp>
        <p:nvSpPr>
          <p:cNvPr id="529410" name="Rectangle 2"/>
          <p:cNvSpPr>
            <a:spLocks noGrp="1" noRot="1" noChangeAspect="1" noChangeArrowheads="1" noTextEdit="1"/>
          </p:cNvSpPr>
          <p:nvPr>
            <p:ph type="sldImg"/>
          </p:nvPr>
        </p:nvSpPr>
        <p:spPr>
          <a:xfrm>
            <a:off x="1144588" y="685800"/>
            <a:ext cx="4572000" cy="3429000"/>
          </a:xfrm>
          <a:ln/>
        </p:spPr>
      </p:sp>
      <p:sp>
        <p:nvSpPr>
          <p:cNvPr id="529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http://www-03.ibm.com/systems/info/x86servers/serverproven/compat/us/serverproven/indexf.html</a:t>
            </a:r>
          </a:p>
        </p:txBody>
      </p:sp>
      <p:sp>
        <p:nvSpPr>
          <p:cNvPr id="82947"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txBox="1">
            <a:spLocks noGrp="1" noChangeArrowheads="1"/>
          </p:cNvSpPr>
          <p:nvPr/>
        </p:nvSpPr>
        <p:spPr bwMode="auto">
          <a:xfrm>
            <a:off x="3882473" y="0"/>
            <a:ext cx="2973975"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5" tIns="45818" rIns="91635" bIns="45818"/>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0958531A-C464-48BF-9BDF-7FF511D4EF76}" type="datetime1">
              <a:rPr lang="en-US" sz="1200">
                <a:latin typeface="Times New Roman" pitchFamily="18" charset="0"/>
                <a:cs typeface="Arial" pitchFamily="34" charset="0"/>
              </a:rPr>
              <a:pPr algn="r" eaLnBrk="1" hangingPunct="1"/>
              <a:t>6/6/2013</a:t>
            </a:fld>
            <a:endParaRPr lang="en-US" sz="1200">
              <a:latin typeface="Times New Roman" pitchFamily="18" charset="0"/>
              <a:cs typeface="Arial" pitchFamily="34" charset="0"/>
            </a:endParaRPr>
          </a:p>
        </p:txBody>
      </p:sp>
      <p:sp>
        <p:nvSpPr>
          <p:cNvPr id="115715" name="Rectangle 6"/>
          <p:cNvSpPr txBox="1">
            <a:spLocks noGrp="1" noChangeArrowheads="1"/>
          </p:cNvSpPr>
          <p:nvPr/>
        </p:nvSpPr>
        <p:spPr bwMode="auto">
          <a:xfrm>
            <a:off x="0" y="8684926"/>
            <a:ext cx="2973975"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5" tIns="45818" rIns="91635" bIns="45818" anchor="b"/>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sz="1200">
                <a:latin typeface="Times New Roman" pitchFamily="18" charset="0"/>
                <a:cs typeface="Arial" pitchFamily="34" charset="0"/>
              </a:rPr>
              <a:t>IBM Confidential</a:t>
            </a:r>
          </a:p>
        </p:txBody>
      </p:sp>
      <p:sp>
        <p:nvSpPr>
          <p:cNvPr id="115716" name="Rectangle 7"/>
          <p:cNvSpPr txBox="1">
            <a:spLocks noGrp="1" noChangeArrowheads="1"/>
          </p:cNvSpPr>
          <p:nvPr/>
        </p:nvSpPr>
        <p:spPr bwMode="auto">
          <a:xfrm>
            <a:off x="3882473" y="8684926"/>
            <a:ext cx="2973975"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5" tIns="45818" rIns="91635" bIns="45818" anchor="b"/>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3E22AD84-8BCF-4FD4-BD21-8558FB2B5B0A}" type="slidenum">
              <a:rPr lang="en-US" sz="1200">
                <a:latin typeface="Times New Roman" pitchFamily="18" charset="0"/>
                <a:cs typeface="Arial" pitchFamily="34" charset="0"/>
              </a:rPr>
              <a:pPr algn="r" eaLnBrk="1" hangingPunct="1"/>
              <a:t>37</a:t>
            </a:fld>
            <a:endParaRPr lang="en-US" sz="1200">
              <a:latin typeface="Times New Roman" pitchFamily="18" charset="0"/>
              <a:cs typeface="Arial" pitchFamily="34" charset="0"/>
            </a:endParaRPr>
          </a:p>
        </p:txBody>
      </p:sp>
      <p:sp>
        <p:nvSpPr>
          <p:cNvPr id="115717" name="Rectangle 2"/>
          <p:cNvSpPr>
            <a:spLocks noGrp="1" noRot="1" noChangeAspect="1" noChangeArrowheads="1" noTextEdit="1"/>
          </p:cNvSpPr>
          <p:nvPr>
            <p:ph type="sldImg"/>
          </p:nvPr>
        </p:nvSpPr>
        <p:spPr>
          <a:ln/>
        </p:spPr>
      </p:sp>
      <p:sp>
        <p:nvSpPr>
          <p:cNvPr id="115718" name="Rectangle 3"/>
          <p:cNvSpPr>
            <a:spLocks noGrp="1" noChangeArrowheads="1"/>
          </p:cNvSpPr>
          <p:nvPr>
            <p:ph type="body" idx="1"/>
          </p:nvPr>
        </p:nvSpPr>
        <p:spPr>
          <a:noFill/>
        </p:spPr>
        <p:txBody>
          <a:bodyPr lIns="91635" tIns="45818" rIns="91635" bIns="45818"/>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216C0-67C2-446D-BE70-090275416E15}" type="slidenum">
              <a:rPr lang="en-US"/>
              <a:pPr/>
              <a:t>38</a:t>
            </a:fld>
            <a:endParaRPr lang="en-US"/>
          </a:p>
        </p:txBody>
      </p:sp>
      <p:sp>
        <p:nvSpPr>
          <p:cNvPr id="529410" name="Rectangle 2"/>
          <p:cNvSpPr>
            <a:spLocks noGrp="1" noRot="1" noChangeAspect="1" noChangeArrowheads="1" noTextEdit="1"/>
          </p:cNvSpPr>
          <p:nvPr>
            <p:ph type="sldImg"/>
          </p:nvPr>
        </p:nvSpPr>
        <p:spPr>
          <a:xfrm>
            <a:off x="1144588" y="685800"/>
            <a:ext cx="4572000" cy="3429000"/>
          </a:xfrm>
          <a:ln/>
        </p:spPr>
      </p:sp>
      <p:sp>
        <p:nvSpPr>
          <p:cNvPr id="529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ln/>
        </p:spPr>
      </p:sp>
      <p:sp>
        <p:nvSpPr>
          <p:cNvPr id="8397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83971"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SW Integration for System x includes preloading VMWare ESXi hypervisor on USB key.</a:t>
            </a:r>
          </a:p>
        </p:txBody>
      </p:sp>
      <p:sp>
        <p:nvSpPr>
          <p:cNvPr id="4" name="Slide Number Placeholder 3"/>
          <p:cNvSpPr txBox="1">
            <a:spLocks noGrp="1"/>
          </p:cNvSpPr>
          <p:nvPr/>
        </p:nvSpPr>
        <p:spPr bwMode="auto">
          <a:xfrm>
            <a:off x="3884613" y="8685213"/>
            <a:ext cx="29718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nchor="b"/>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r" eaLnBrk="1" hangingPunct="1"/>
            <a:fld id="{9BA0FCEB-C015-4C78-8605-80910EE03D7E}" type="slidenum">
              <a:rPr lang="en-US" sz="1200">
                <a:solidFill>
                  <a:schemeClr val="tx1"/>
                </a:solidFill>
              </a:rPr>
              <a:pPr algn="r" eaLnBrk="1" hangingPunct="1"/>
              <a:t>48</a:t>
            </a:fld>
            <a:endParaRPr lang="en-US" sz="1200">
              <a:solidFill>
                <a:schemeClr val="tx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44588" y="685800"/>
            <a:ext cx="4570412" cy="3429000"/>
          </a:xfrm>
          <a:ln/>
        </p:spPr>
      </p:sp>
      <p:sp>
        <p:nvSpPr>
          <p:cNvPr id="5427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883" indent="-285724" eaLnBrk="0" hangingPunct="0">
              <a:defRPr>
                <a:solidFill>
                  <a:schemeClr val="tx1"/>
                </a:solidFill>
                <a:latin typeface="Arial" charset="0"/>
              </a:defRPr>
            </a:lvl2pPr>
            <a:lvl3pPr marL="1142898" indent="-228580" eaLnBrk="0" hangingPunct="0">
              <a:defRPr>
                <a:solidFill>
                  <a:schemeClr val="tx1"/>
                </a:solidFill>
                <a:latin typeface="Arial" charset="0"/>
              </a:defRPr>
            </a:lvl3pPr>
            <a:lvl4pPr marL="1600057" indent="-228580" eaLnBrk="0" hangingPunct="0">
              <a:defRPr>
                <a:solidFill>
                  <a:schemeClr val="tx1"/>
                </a:solidFill>
                <a:latin typeface="Arial" charset="0"/>
              </a:defRPr>
            </a:lvl4pPr>
            <a:lvl5pPr marL="2057217" indent="-228580" eaLnBrk="0" hangingPunct="0">
              <a:defRPr>
                <a:solidFill>
                  <a:schemeClr val="tx1"/>
                </a:solidFill>
                <a:latin typeface="Arial" charset="0"/>
              </a:defRPr>
            </a:lvl5pPr>
            <a:lvl6pPr marL="2514376" indent="-228580" eaLnBrk="0" fontAlgn="base" hangingPunct="0">
              <a:spcBef>
                <a:spcPct val="0"/>
              </a:spcBef>
              <a:spcAft>
                <a:spcPct val="0"/>
              </a:spcAft>
              <a:defRPr>
                <a:solidFill>
                  <a:schemeClr val="tx1"/>
                </a:solidFill>
                <a:latin typeface="Arial" charset="0"/>
              </a:defRPr>
            </a:lvl6pPr>
            <a:lvl7pPr marL="2971535" indent="-228580" eaLnBrk="0" fontAlgn="base" hangingPunct="0">
              <a:spcBef>
                <a:spcPct val="0"/>
              </a:spcBef>
              <a:spcAft>
                <a:spcPct val="0"/>
              </a:spcAft>
              <a:defRPr>
                <a:solidFill>
                  <a:schemeClr val="tx1"/>
                </a:solidFill>
                <a:latin typeface="Arial" charset="0"/>
              </a:defRPr>
            </a:lvl7pPr>
            <a:lvl8pPr marL="3428695" indent="-228580" eaLnBrk="0" fontAlgn="base" hangingPunct="0">
              <a:spcBef>
                <a:spcPct val="0"/>
              </a:spcBef>
              <a:spcAft>
                <a:spcPct val="0"/>
              </a:spcAft>
              <a:defRPr>
                <a:solidFill>
                  <a:schemeClr val="tx1"/>
                </a:solidFill>
                <a:latin typeface="Arial" charset="0"/>
              </a:defRPr>
            </a:lvl8pPr>
            <a:lvl9pPr marL="3885854" indent="-228580" eaLnBrk="0" fontAlgn="base" hangingPunct="0">
              <a:spcBef>
                <a:spcPct val="0"/>
              </a:spcBef>
              <a:spcAft>
                <a:spcPct val="0"/>
              </a:spcAft>
              <a:defRPr>
                <a:solidFill>
                  <a:schemeClr val="tx1"/>
                </a:solidFill>
                <a:latin typeface="Arial" charset="0"/>
              </a:defRPr>
            </a:lvl9pPr>
          </a:lstStyle>
          <a:p>
            <a:pPr eaLnBrk="1" hangingPunct="1"/>
            <a:fld id="{3321DC4F-6421-4C9C-903A-CB1F53A1E244}" type="slidenum">
              <a:rPr lang="en-US" smtClean="0"/>
              <a:pPr eaLnBrk="1" hangingPunct="1"/>
              <a:t>52</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883" indent="-285724" eaLnBrk="0" hangingPunct="0">
              <a:defRPr>
                <a:solidFill>
                  <a:schemeClr val="tx1"/>
                </a:solidFill>
                <a:latin typeface="Arial" charset="0"/>
              </a:defRPr>
            </a:lvl2pPr>
            <a:lvl3pPr marL="1142898" indent="-228580" eaLnBrk="0" hangingPunct="0">
              <a:defRPr>
                <a:solidFill>
                  <a:schemeClr val="tx1"/>
                </a:solidFill>
                <a:latin typeface="Arial" charset="0"/>
              </a:defRPr>
            </a:lvl3pPr>
            <a:lvl4pPr marL="1600057" indent="-228580" eaLnBrk="0" hangingPunct="0">
              <a:defRPr>
                <a:solidFill>
                  <a:schemeClr val="tx1"/>
                </a:solidFill>
                <a:latin typeface="Arial" charset="0"/>
              </a:defRPr>
            </a:lvl4pPr>
            <a:lvl5pPr marL="2057217" indent="-228580" eaLnBrk="0" hangingPunct="0">
              <a:defRPr>
                <a:solidFill>
                  <a:schemeClr val="tx1"/>
                </a:solidFill>
                <a:latin typeface="Arial" charset="0"/>
              </a:defRPr>
            </a:lvl5pPr>
            <a:lvl6pPr marL="2514376" indent="-228580" eaLnBrk="0" fontAlgn="base" hangingPunct="0">
              <a:spcBef>
                <a:spcPct val="0"/>
              </a:spcBef>
              <a:spcAft>
                <a:spcPct val="0"/>
              </a:spcAft>
              <a:defRPr>
                <a:solidFill>
                  <a:schemeClr val="tx1"/>
                </a:solidFill>
                <a:latin typeface="Arial" charset="0"/>
              </a:defRPr>
            </a:lvl6pPr>
            <a:lvl7pPr marL="2971535" indent="-228580" eaLnBrk="0" fontAlgn="base" hangingPunct="0">
              <a:spcBef>
                <a:spcPct val="0"/>
              </a:spcBef>
              <a:spcAft>
                <a:spcPct val="0"/>
              </a:spcAft>
              <a:defRPr>
                <a:solidFill>
                  <a:schemeClr val="tx1"/>
                </a:solidFill>
                <a:latin typeface="Arial" charset="0"/>
              </a:defRPr>
            </a:lvl7pPr>
            <a:lvl8pPr marL="3428695" indent="-228580" eaLnBrk="0" fontAlgn="base" hangingPunct="0">
              <a:spcBef>
                <a:spcPct val="0"/>
              </a:spcBef>
              <a:spcAft>
                <a:spcPct val="0"/>
              </a:spcAft>
              <a:defRPr>
                <a:solidFill>
                  <a:schemeClr val="tx1"/>
                </a:solidFill>
                <a:latin typeface="Arial" charset="0"/>
              </a:defRPr>
            </a:lvl8pPr>
            <a:lvl9pPr marL="3885854" indent="-228580" eaLnBrk="0" fontAlgn="base" hangingPunct="0">
              <a:spcBef>
                <a:spcPct val="0"/>
              </a:spcBef>
              <a:spcAft>
                <a:spcPct val="0"/>
              </a:spcAft>
              <a:defRPr>
                <a:solidFill>
                  <a:schemeClr val="tx1"/>
                </a:solidFill>
                <a:latin typeface="Arial" charset="0"/>
              </a:defRPr>
            </a:lvl9pPr>
          </a:lstStyle>
          <a:p>
            <a:pPr eaLnBrk="1" hangingPunct="1"/>
            <a:fld id="{BFA8D2DB-3465-48C2-8176-1AD3014630BA}" type="slidenum">
              <a:rPr lang="en-US" smtClean="0"/>
              <a:pPr eaLnBrk="1" hangingPunct="1"/>
              <a:t>53</a:t>
            </a:fld>
            <a:endParaRPr lang="en-US" smtClean="0"/>
          </a:p>
        </p:txBody>
      </p:sp>
      <p:sp>
        <p:nvSpPr>
          <p:cNvPr id="56323" name="Rectangle 2"/>
          <p:cNvSpPr>
            <a:spLocks noGrp="1" noRot="1" noChangeAspect="1" noChangeArrowheads="1" noTextEdit="1"/>
          </p:cNvSpPr>
          <p:nvPr>
            <p:ph type="sldImg"/>
          </p:nvPr>
        </p:nvSpPr>
        <p:spPr>
          <a:xfrm>
            <a:off x="1144588" y="685800"/>
            <a:ext cx="4568825" cy="3427413"/>
          </a:xfrm>
          <a:ln/>
        </p:spPr>
      </p:sp>
      <p:sp>
        <p:nvSpPr>
          <p:cNvPr id="563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883" indent="-285724" eaLnBrk="0" hangingPunct="0">
              <a:defRPr>
                <a:solidFill>
                  <a:schemeClr val="tx1"/>
                </a:solidFill>
                <a:latin typeface="Arial" charset="0"/>
              </a:defRPr>
            </a:lvl2pPr>
            <a:lvl3pPr marL="1142898" indent="-228580" eaLnBrk="0" hangingPunct="0">
              <a:defRPr>
                <a:solidFill>
                  <a:schemeClr val="tx1"/>
                </a:solidFill>
                <a:latin typeface="Arial" charset="0"/>
              </a:defRPr>
            </a:lvl3pPr>
            <a:lvl4pPr marL="1600057" indent="-228580" eaLnBrk="0" hangingPunct="0">
              <a:defRPr>
                <a:solidFill>
                  <a:schemeClr val="tx1"/>
                </a:solidFill>
                <a:latin typeface="Arial" charset="0"/>
              </a:defRPr>
            </a:lvl4pPr>
            <a:lvl5pPr marL="2057217" indent="-228580" eaLnBrk="0" hangingPunct="0">
              <a:defRPr>
                <a:solidFill>
                  <a:schemeClr val="tx1"/>
                </a:solidFill>
                <a:latin typeface="Arial" charset="0"/>
              </a:defRPr>
            </a:lvl5pPr>
            <a:lvl6pPr marL="2514376" indent="-228580" eaLnBrk="0" fontAlgn="base" hangingPunct="0">
              <a:spcBef>
                <a:spcPct val="0"/>
              </a:spcBef>
              <a:spcAft>
                <a:spcPct val="0"/>
              </a:spcAft>
              <a:defRPr>
                <a:solidFill>
                  <a:schemeClr val="tx1"/>
                </a:solidFill>
                <a:latin typeface="Arial" charset="0"/>
              </a:defRPr>
            </a:lvl6pPr>
            <a:lvl7pPr marL="2971535" indent="-228580" eaLnBrk="0" fontAlgn="base" hangingPunct="0">
              <a:spcBef>
                <a:spcPct val="0"/>
              </a:spcBef>
              <a:spcAft>
                <a:spcPct val="0"/>
              </a:spcAft>
              <a:defRPr>
                <a:solidFill>
                  <a:schemeClr val="tx1"/>
                </a:solidFill>
                <a:latin typeface="Arial" charset="0"/>
              </a:defRPr>
            </a:lvl7pPr>
            <a:lvl8pPr marL="3428695" indent="-228580" eaLnBrk="0" fontAlgn="base" hangingPunct="0">
              <a:spcBef>
                <a:spcPct val="0"/>
              </a:spcBef>
              <a:spcAft>
                <a:spcPct val="0"/>
              </a:spcAft>
              <a:defRPr>
                <a:solidFill>
                  <a:schemeClr val="tx1"/>
                </a:solidFill>
                <a:latin typeface="Arial" charset="0"/>
              </a:defRPr>
            </a:lvl8pPr>
            <a:lvl9pPr marL="3885854" indent="-228580" eaLnBrk="0" fontAlgn="base" hangingPunct="0">
              <a:spcBef>
                <a:spcPct val="0"/>
              </a:spcBef>
              <a:spcAft>
                <a:spcPct val="0"/>
              </a:spcAft>
              <a:defRPr>
                <a:solidFill>
                  <a:schemeClr val="tx1"/>
                </a:solidFill>
                <a:latin typeface="Arial" charset="0"/>
              </a:defRPr>
            </a:lvl9pPr>
          </a:lstStyle>
          <a:p>
            <a:pPr eaLnBrk="1" hangingPunct="1"/>
            <a:fld id="{E510FEC0-C855-4CE4-8BFE-57F65048AC53}" type="slidenum">
              <a:rPr lang="en-US" smtClean="0"/>
              <a:pPr eaLnBrk="1" hangingPunct="1"/>
              <a:t>54</a:t>
            </a:fld>
            <a:endParaRPr lang="en-US" smtClean="0"/>
          </a:p>
        </p:txBody>
      </p:sp>
      <p:sp>
        <p:nvSpPr>
          <p:cNvPr id="58371" name="Rectangle 2"/>
          <p:cNvSpPr>
            <a:spLocks noGrp="1" noRot="1" noChangeAspect="1" noChangeArrowheads="1" noTextEdit="1"/>
          </p:cNvSpPr>
          <p:nvPr>
            <p:ph type="sldImg"/>
          </p:nvPr>
        </p:nvSpPr>
        <p:spPr>
          <a:xfrm>
            <a:off x="1144588" y="685800"/>
            <a:ext cx="4568825" cy="3427413"/>
          </a:xfrm>
          <a:ln/>
        </p:spPr>
      </p:sp>
      <p:sp>
        <p:nvSpPr>
          <p:cNvPr id="583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883" indent="-285724" eaLnBrk="0" hangingPunct="0">
              <a:defRPr>
                <a:solidFill>
                  <a:schemeClr val="tx1"/>
                </a:solidFill>
                <a:latin typeface="Arial" charset="0"/>
              </a:defRPr>
            </a:lvl2pPr>
            <a:lvl3pPr marL="1142898" indent="-228580" eaLnBrk="0" hangingPunct="0">
              <a:defRPr>
                <a:solidFill>
                  <a:schemeClr val="tx1"/>
                </a:solidFill>
                <a:latin typeface="Arial" charset="0"/>
              </a:defRPr>
            </a:lvl3pPr>
            <a:lvl4pPr marL="1600057" indent="-228580" eaLnBrk="0" hangingPunct="0">
              <a:defRPr>
                <a:solidFill>
                  <a:schemeClr val="tx1"/>
                </a:solidFill>
                <a:latin typeface="Arial" charset="0"/>
              </a:defRPr>
            </a:lvl4pPr>
            <a:lvl5pPr marL="2057217" indent="-228580" eaLnBrk="0" hangingPunct="0">
              <a:defRPr>
                <a:solidFill>
                  <a:schemeClr val="tx1"/>
                </a:solidFill>
                <a:latin typeface="Arial" charset="0"/>
              </a:defRPr>
            </a:lvl5pPr>
            <a:lvl6pPr marL="2514376" indent="-228580" eaLnBrk="0" fontAlgn="base" hangingPunct="0">
              <a:spcBef>
                <a:spcPct val="0"/>
              </a:spcBef>
              <a:spcAft>
                <a:spcPct val="0"/>
              </a:spcAft>
              <a:defRPr>
                <a:solidFill>
                  <a:schemeClr val="tx1"/>
                </a:solidFill>
                <a:latin typeface="Arial" charset="0"/>
              </a:defRPr>
            </a:lvl6pPr>
            <a:lvl7pPr marL="2971535" indent="-228580" eaLnBrk="0" fontAlgn="base" hangingPunct="0">
              <a:spcBef>
                <a:spcPct val="0"/>
              </a:spcBef>
              <a:spcAft>
                <a:spcPct val="0"/>
              </a:spcAft>
              <a:defRPr>
                <a:solidFill>
                  <a:schemeClr val="tx1"/>
                </a:solidFill>
                <a:latin typeface="Arial" charset="0"/>
              </a:defRPr>
            </a:lvl7pPr>
            <a:lvl8pPr marL="3428695" indent="-228580" eaLnBrk="0" fontAlgn="base" hangingPunct="0">
              <a:spcBef>
                <a:spcPct val="0"/>
              </a:spcBef>
              <a:spcAft>
                <a:spcPct val="0"/>
              </a:spcAft>
              <a:defRPr>
                <a:solidFill>
                  <a:schemeClr val="tx1"/>
                </a:solidFill>
                <a:latin typeface="Arial" charset="0"/>
              </a:defRPr>
            </a:lvl8pPr>
            <a:lvl9pPr marL="3885854" indent="-228580" eaLnBrk="0" fontAlgn="base" hangingPunct="0">
              <a:spcBef>
                <a:spcPct val="0"/>
              </a:spcBef>
              <a:spcAft>
                <a:spcPct val="0"/>
              </a:spcAft>
              <a:defRPr>
                <a:solidFill>
                  <a:schemeClr val="tx1"/>
                </a:solidFill>
                <a:latin typeface="Arial" charset="0"/>
              </a:defRPr>
            </a:lvl9pPr>
          </a:lstStyle>
          <a:p>
            <a:pPr eaLnBrk="1" hangingPunct="1"/>
            <a:fld id="{BF380DC3-5B25-4B33-8223-039F1E7BD098}" type="slidenum">
              <a:rPr lang="en-US" smtClean="0"/>
              <a:pPr eaLnBrk="1" hangingPunct="1"/>
              <a:t>55</a:t>
            </a:fld>
            <a:endParaRPr lang="en-US" smtClean="0"/>
          </a:p>
        </p:txBody>
      </p:sp>
      <p:sp>
        <p:nvSpPr>
          <p:cNvPr id="59395" name="Rectangle 2"/>
          <p:cNvSpPr>
            <a:spLocks noGrp="1" noRot="1" noChangeAspect="1" noChangeArrowheads="1" noTextEdit="1"/>
          </p:cNvSpPr>
          <p:nvPr>
            <p:ph type="sldImg"/>
          </p:nvPr>
        </p:nvSpPr>
        <p:spPr>
          <a:xfrm>
            <a:off x="1144588" y="685800"/>
            <a:ext cx="4568825" cy="3427413"/>
          </a:xfrm>
          <a:ln/>
        </p:spPr>
      </p:sp>
      <p:sp>
        <p:nvSpPr>
          <p:cNvPr id="593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Rot="1" noChangeArrowheads="1" noTextEdit="1"/>
          </p:cNvSpPr>
          <p:nvPr>
            <p:ph type="sldImg"/>
          </p:nvPr>
        </p:nvSpPr>
        <p:spPr>
          <a:ln/>
        </p:spPr>
      </p:sp>
      <p:sp>
        <p:nvSpPr>
          <p:cNvPr id="100355" name="Rectangle 3"/>
          <p:cNvSpPr>
            <a:spLocks noGrp="1" noChangeArrowheads="1"/>
          </p:cNvSpPr>
          <p:nvPr>
            <p:ph type="body" idx="1"/>
          </p:nvPr>
        </p:nvSpPr>
        <p:spPr>
          <a:noFill/>
        </p:spPr>
        <p:txBody>
          <a:bodyPr/>
          <a:lstStyle/>
          <a:p>
            <a:r>
              <a:rPr lang="en-US" smtClean="0"/>
              <a:t>Speaker Note – Handle the distribution of additional information as you see fit.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E700347-896C-C146-A83A-0D95FCEA4B99}" type="slidenum">
              <a:rPr lang="en-US" sz="1200"/>
              <a:pPr eaLnBrk="1" hangingPunct="1"/>
              <a:t>61</a:t>
            </a:fld>
            <a:endParaRPr lang="en-US" sz="1200"/>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ln/>
        </p:spPr>
      </p:sp>
      <p:sp>
        <p:nvSpPr>
          <p:cNvPr id="8704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t>Topology patterns: </a:t>
            </a:r>
            <a:r>
              <a:rPr lang="en-US"/>
              <a:t>These patterns are used to quickly and easily deploy database clusters. A cluster instance is a set of database nodes that work together to provide higher levels of scalability, availability and throughput. Using topology pat- terns, administrators can create database clusters in minutes, eliminating the time, effort and expertise required to do so manually. These patterns offer flexible options to create clusters of different sizes to best fit the application’s needs. </a:t>
            </a:r>
          </a:p>
          <a:p>
            <a:endParaRPr lang="en-US"/>
          </a:p>
          <a:p>
            <a:r>
              <a:rPr lang="en-US" b="1"/>
              <a:t>Database patterns: </a:t>
            </a:r>
            <a:r>
              <a:rPr lang="en-US"/>
              <a:t>These patterns are used to quickly and easily deploy DB2 databases on the system. The system includes a default OLTP transactional database pattern that can be used to create databases that are pre-tuned and pre- configured specifically for high-performance transaction processing. IT departments can also create their own database patterns by cloning existing databases. In both cases, database patterns enable quick, simple and consistent database deployment as well as provide a user-friendly, self-service environment for application development. </a:t>
            </a:r>
          </a:p>
          <a:p>
            <a:endParaRPr lang="en-US"/>
          </a:p>
          <a:p>
            <a:r>
              <a:rPr lang="en-US"/>
              <a:t>Patterns help create a standardized infrastructure, reducing the risk of errors by encouraging optimized database configurations, reducing IT operational overhead and improving productivity for application developers. </a:t>
            </a:r>
          </a:p>
          <a:p>
            <a:endParaRPr lang="en-US"/>
          </a:p>
          <a:p>
            <a:r>
              <a:rPr lang="en-US" b="1"/>
              <a:t>Built-in database clustering </a:t>
            </a:r>
            <a:endParaRPr lang="en-US"/>
          </a:p>
          <a:p>
            <a:r>
              <a:rPr lang="en-US"/>
              <a:t>Software pre-installed in PureData System for Transactions provides automatic deployment, management and monitoring of database clusters, which supports fast, seamless failover. The system also delivers high scalability by enabling administrators to add more nodes with no application changes required. Plus, no database clustering skills are required to manage the system. Automatic workload balancing across the multiple servers in a cluster boosts throughput for optimum performance, and higher utilization is provided through shared resource management to help lower costs. </a:t>
            </a:r>
          </a:p>
          <a:p>
            <a:endParaRPr lang="en-US" b="1"/>
          </a:p>
          <a:p>
            <a:r>
              <a:rPr lang="en-US" b="1"/>
              <a:t>Built-in, automated storage tiering </a:t>
            </a:r>
            <a:endParaRPr lang="en-US"/>
          </a:p>
          <a:p>
            <a:r>
              <a:rPr lang="en-US"/>
              <a:t>The virtualized storage in PureData System for Transactions is designed for fast performance and to rapidly respond</a:t>
            </a:r>
            <a:br>
              <a:rPr lang="en-US"/>
            </a:br>
            <a:r>
              <a:rPr lang="en-US"/>
              <a:t>to business needs, being powered by IBM Easy Tier® technology. The system automatically manages hot, warm and cold data to enhance performance and cost savings without sacrificing data accessibility. </a:t>
            </a:r>
          </a:p>
          <a:p>
            <a:endParaRPr lang="en-US"/>
          </a:p>
          <a:p>
            <a:r>
              <a:rPr lang="en-US" b="1"/>
              <a:t>Topology Patterns. </a:t>
            </a:r>
            <a:r>
              <a:rPr lang="en-US"/>
              <a:t>Topology patterns will install all of the software required to run pureScale and create the pureScale instance on a number of compute nodes.  You can deploy a topology pattern of 2, 4, or 6 nodes. The 2 node topology pattern consists of an instance of 2 members with a cluster caching facilities (CFs) co-located on each of two compute nodes. This is the smallest practical HA installation of Db2. The 4 nodes topology pattern consists of 2 members and 2 CFs on Ratings 0 separate compute nodes. The 6 node topology pattern is a 4 member cluster with 2 CFs on separate compute nodes. Of course the more nodes you deploy to the higher the performance and resilience.</a:t>
            </a:r>
            <a:br>
              <a:rPr lang="en-US"/>
            </a:br>
            <a:endParaRPr lang="en-US" b="1"/>
          </a:p>
          <a:p>
            <a:r>
              <a:rPr lang="en-US" b="1"/>
              <a:t>Database Patterns. </a:t>
            </a:r>
            <a:r>
              <a:rPr lang="en-US"/>
              <a:t>A database pattern is essentially a method of storing and reusing database configuration settings. Databases patterns are used to create and configure a database within the instance topology. PureData systems will come with an IBM transaction processing database pattern. You can also "roll your own". </a:t>
            </a:r>
          </a:p>
          <a:p>
            <a:endParaRPr lang="en-US"/>
          </a:p>
          <a:p>
            <a:endParaRPr lang="en-US"/>
          </a:p>
          <a:p>
            <a:endParaRPr lang="en-US"/>
          </a:p>
        </p:txBody>
      </p:sp>
      <p:sp>
        <p:nvSpPr>
          <p:cNvPr id="87043"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a:ln/>
        </p:spPr>
      </p:sp>
      <p:sp>
        <p:nvSpPr>
          <p:cNvPr id="8806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Times New Roman" charset="0"/>
              </a:rPr>
              <a:t>This is an overview of the PureData System for Analytics. While you can but PureData for Analytics in ¼ rack, ½ rack, full rack, and multi-rack configurations, each rack will look like this. </a:t>
            </a:r>
          </a:p>
          <a:p>
            <a:pPr eaLnBrk="1" hangingPunct="1"/>
            <a:endParaRPr lang="en-US">
              <a:solidFill>
                <a:srgbClr val="000000"/>
              </a:solidFill>
              <a:latin typeface="Times New Roman" charset="0"/>
            </a:endParaRPr>
          </a:p>
          <a:p>
            <a:pPr eaLnBrk="1" hangingPunct="1"/>
            <a:r>
              <a:rPr lang="en-US">
                <a:solidFill>
                  <a:srgbClr val="000000"/>
                </a:solidFill>
                <a:latin typeface="Times New Roman" charset="0"/>
              </a:rPr>
              <a:t>There are 8 SAS disk enclosures with a total of 96 1TB drives, two front end </a:t>
            </a:r>
            <a:r>
              <a:rPr lang="ja-JP" altLang="en-US">
                <a:solidFill>
                  <a:srgbClr val="000000"/>
                </a:solidFill>
                <a:latin typeface="Times New Roman" charset="0"/>
              </a:rPr>
              <a:t>“</a:t>
            </a:r>
            <a:r>
              <a:rPr lang="en-US" altLang="ja-JP">
                <a:solidFill>
                  <a:srgbClr val="000000"/>
                </a:solidFill>
                <a:latin typeface="Times New Roman" charset="0"/>
              </a:rPr>
              <a:t>hosts</a:t>
            </a:r>
            <a:r>
              <a:rPr lang="ja-JP" altLang="en-US">
                <a:solidFill>
                  <a:srgbClr val="000000"/>
                </a:solidFill>
                <a:latin typeface="Times New Roman" charset="0"/>
              </a:rPr>
              <a:t>”</a:t>
            </a:r>
            <a:r>
              <a:rPr lang="en-US" altLang="ja-JP">
                <a:solidFill>
                  <a:srgbClr val="000000"/>
                </a:solidFill>
                <a:latin typeface="Times New Roman" charset="0"/>
              </a:rPr>
              <a:t> using dual quad core processors and seven 146Gb drives each. </a:t>
            </a:r>
          </a:p>
          <a:p>
            <a:pPr eaLnBrk="1" hangingPunct="1"/>
            <a:endParaRPr lang="en-US">
              <a:solidFill>
                <a:srgbClr val="000000"/>
              </a:solidFill>
              <a:latin typeface="Times New Roman" charset="0"/>
            </a:endParaRPr>
          </a:p>
          <a:p>
            <a:pPr eaLnBrk="1" hangingPunct="1"/>
            <a:r>
              <a:rPr lang="en-US">
                <a:solidFill>
                  <a:srgbClr val="000000"/>
                </a:solidFill>
                <a:latin typeface="Times New Roman" charset="0"/>
              </a:rPr>
              <a:t>But the real work happens on the S-Blades. In a quarter rack configuration there are 4 S-Blades, in a half rack there are 7, and in a full rack there are 14. These S-Blades have two quad core CPUs and four dual core Field programmable gate arrays (FPGAs) along with 24GB of memory. </a:t>
            </a:r>
            <a:r>
              <a:rPr lang="en-US">
                <a:latin typeface="Times New Roman" charset="0"/>
              </a:rPr>
              <a:t>The FPGAs act as an intelligent query filter -- automatically discarding the 90-95% of the data that is irrelevant to the query being run.  The built in expertise of the The FPGA  does more than that though… certain types of processing are pushed down to run inside the FPGA -- on the fly decompression, projections, restrictions, and visibility lists are all handled within the FPGA.  This patented hardware acceleration layer is the secret sauce that provides the breathtaking performance expected from IBM PureSystems. </a:t>
            </a:r>
            <a:endParaRPr lang="en-US">
              <a:solidFill>
                <a:srgbClr val="000000"/>
              </a:solidFill>
              <a:latin typeface="Times New Roman" charset="0"/>
            </a:endParaRPr>
          </a:p>
          <a:p>
            <a:pPr eaLnBrk="1" hangingPunct="1"/>
            <a:endParaRPr lang="en-US">
              <a:solidFill>
                <a:srgbClr val="000000"/>
              </a:solidFill>
              <a:latin typeface="Times New Roman" charset="0"/>
            </a:endParaRPr>
          </a:p>
          <a:p>
            <a:pPr eaLnBrk="1" hangingPunct="1"/>
            <a:r>
              <a:rPr lang="en-US">
                <a:solidFill>
                  <a:srgbClr val="000000"/>
                </a:solidFill>
                <a:latin typeface="Times New Roman" charset="0"/>
              </a:rPr>
              <a:t>All of this adds up to a system that can handle up to 128GB of data in a full rack (Over a petabyte in a 10-rack system) that can scan data at 145TB per hour and load data at over 5TB per hour ---  All without any need for indexes, storage management, or tuning.</a:t>
            </a:r>
          </a:p>
          <a:p>
            <a:pPr eaLnBrk="1" hangingPunct="1"/>
            <a:endParaRPr lang="en-US">
              <a:solidFill>
                <a:srgbClr val="000000"/>
              </a:solidFill>
              <a:latin typeface="Times New Roman" charset="0"/>
            </a:endParaRPr>
          </a:p>
          <a:p>
            <a:endParaRPr lang="en-US"/>
          </a:p>
        </p:txBody>
      </p:sp>
      <p:sp>
        <p:nvSpPr>
          <p:cNvPr id="88067"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4313A0F-8086-A048-92F7-1C1ADE35DDF9}" type="slidenum">
              <a:rPr lang="en-US" sz="1200"/>
              <a:pPr eaLnBrk="1" hangingPunct="1"/>
              <a:t>65</a:t>
            </a:fld>
            <a:endParaRPr lang="en-US"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a:ln/>
        </p:spPr>
      </p:sp>
      <p:sp>
        <p:nvSpPr>
          <p:cNvPr id="9216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92163"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ln/>
        </p:spPr>
      </p:sp>
      <p:sp>
        <p:nvSpPr>
          <p:cNvPr id="9318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93187"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83" eaLnBrk="0" hangingPunct="0">
              <a:defRPr b="1">
                <a:solidFill>
                  <a:schemeClr val="tx1"/>
                </a:solidFill>
                <a:latin typeface="ZapfChancery"/>
                <a:cs typeface="Arial" pitchFamily="34" charset="0"/>
              </a:defRPr>
            </a:lvl1pPr>
            <a:lvl2pPr marL="702756" indent="-270291" defTabSz="912983" eaLnBrk="0" hangingPunct="0">
              <a:defRPr b="1">
                <a:solidFill>
                  <a:schemeClr val="tx1"/>
                </a:solidFill>
                <a:latin typeface="ZapfChancery"/>
                <a:cs typeface="Arial" pitchFamily="34" charset="0"/>
              </a:defRPr>
            </a:lvl2pPr>
            <a:lvl3pPr marL="1081164" indent="-216233" defTabSz="912983" eaLnBrk="0" hangingPunct="0">
              <a:defRPr b="1">
                <a:solidFill>
                  <a:schemeClr val="tx1"/>
                </a:solidFill>
                <a:latin typeface="ZapfChancery"/>
                <a:cs typeface="Arial" pitchFamily="34" charset="0"/>
              </a:defRPr>
            </a:lvl3pPr>
            <a:lvl4pPr marL="1513629" indent="-216233" defTabSz="912983" eaLnBrk="0" hangingPunct="0">
              <a:defRPr b="1">
                <a:solidFill>
                  <a:schemeClr val="tx1"/>
                </a:solidFill>
                <a:latin typeface="ZapfChancery"/>
                <a:cs typeface="Arial" pitchFamily="34" charset="0"/>
              </a:defRPr>
            </a:lvl4pPr>
            <a:lvl5pPr marL="1946095" indent="-216233" defTabSz="912983" eaLnBrk="0" hangingPunct="0">
              <a:defRPr b="1">
                <a:solidFill>
                  <a:schemeClr val="tx1"/>
                </a:solidFill>
                <a:latin typeface="ZapfChancery"/>
                <a:cs typeface="Arial" pitchFamily="34" charset="0"/>
              </a:defRPr>
            </a:lvl5pPr>
            <a:lvl6pPr marL="2378560" indent="-216233" defTabSz="912983" eaLnBrk="0" fontAlgn="base" hangingPunct="0">
              <a:spcBef>
                <a:spcPct val="0"/>
              </a:spcBef>
              <a:spcAft>
                <a:spcPct val="0"/>
              </a:spcAft>
              <a:defRPr b="1">
                <a:solidFill>
                  <a:schemeClr val="tx1"/>
                </a:solidFill>
                <a:latin typeface="ZapfChancery"/>
                <a:cs typeface="Arial" pitchFamily="34" charset="0"/>
              </a:defRPr>
            </a:lvl6pPr>
            <a:lvl7pPr marL="2811026" indent="-216233" defTabSz="912983" eaLnBrk="0" fontAlgn="base" hangingPunct="0">
              <a:spcBef>
                <a:spcPct val="0"/>
              </a:spcBef>
              <a:spcAft>
                <a:spcPct val="0"/>
              </a:spcAft>
              <a:defRPr b="1">
                <a:solidFill>
                  <a:schemeClr val="tx1"/>
                </a:solidFill>
                <a:latin typeface="ZapfChancery"/>
                <a:cs typeface="Arial" pitchFamily="34" charset="0"/>
              </a:defRPr>
            </a:lvl7pPr>
            <a:lvl8pPr marL="3243491" indent="-216233" defTabSz="912983" eaLnBrk="0" fontAlgn="base" hangingPunct="0">
              <a:spcBef>
                <a:spcPct val="0"/>
              </a:spcBef>
              <a:spcAft>
                <a:spcPct val="0"/>
              </a:spcAft>
              <a:defRPr b="1">
                <a:solidFill>
                  <a:schemeClr val="tx1"/>
                </a:solidFill>
                <a:latin typeface="ZapfChancery"/>
                <a:cs typeface="Arial" pitchFamily="34" charset="0"/>
              </a:defRPr>
            </a:lvl8pPr>
            <a:lvl9pPr marL="3675957" indent="-216233" defTabSz="912983" eaLnBrk="0" fontAlgn="base" hangingPunct="0">
              <a:spcBef>
                <a:spcPct val="0"/>
              </a:spcBef>
              <a:spcAft>
                <a:spcPct val="0"/>
              </a:spcAft>
              <a:defRPr b="1">
                <a:solidFill>
                  <a:schemeClr val="tx1"/>
                </a:solidFill>
                <a:latin typeface="ZapfChancery"/>
                <a:cs typeface="Arial" pitchFamily="34" charset="0"/>
              </a:defRPr>
            </a:lvl9pPr>
          </a:lstStyle>
          <a:p>
            <a:pPr eaLnBrk="1" hangingPunct="1"/>
            <a:fld id="{30ECA876-CD03-493A-8477-CDDB5909C370}" type="slidenum">
              <a:rPr lang="en-US" b="0" smtClean="0">
                <a:latin typeface="Arial" pitchFamily="34" charset="0"/>
                <a:ea typeface="MS PGothic" pitchFamily="34" charset="-128"/>
              </a:rPr>
              <a:pPr eaLnBrk="1" hangingPunct="1"/>
              <a:t>80</a:t>
            </a:fld>
            <a:endParaRPr lang="en-US" b="0" smtClean="0">
              <a:latin typeface="Arial" pitchFamily="34" charset="0"/>
              <a:ea typeface="MS PGothic" pitchFamily="34" charset="-128"/>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TW"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6A06C6-1F56-4635-9758-F4FED25080C6}" type="slidenum">
              <a:rPr lang="en-US" smtClean="0"/>
              <a:pPr>
                <a:defRPr/>
              </a:pPr>
              <a:t>81</a:t>
            </a:fld>
            <a:endParaRPr lang="en-US"/>
          </a:p>
        </p:txBody>
      </p:sp>
    </p:spTree>
    <p:extLst>
      <p:ext uri="{BB962C8B-B14F-4D97-AF65-F5344CB8AC3E}">
        <p14:creationId xmlns:p14="http://schemas.microsoft.com/office/powerpoint/2010/main" val="14310202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a:ln/>
        </p:spPr>
      </p:sp>
      <p:sp>
        <p:nvSpPr>
          <p:cNvPr id="942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94211"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txBox="1">
            <a:spLocks noGrp="1" noChangeArrowheads="1"/>
          </p:cNvSpPr>
          <p:nvPr/>
        </p:nvSpPr>
        <p:spPr bwMode="auto">
          <a:xfrm>
            <a:off x="3884027" y="8684926"/>
            <a:ext cx="2972421" cy="45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91435" tIns="45718" rIns="91435" bIns="45718" anchor="b"/>
          <a:lstStyle>
            <a:lvl1pPr defTabSz="930275" eaLnBrk="0" hangingPunct="0">
              <a:defRPr>
                <a:solidFill>
                  <a:schemeClr val="tx1"/>
                </a:solidFill>
                <a:latin typeface="Arial" pitchFamily="34" charset="0"/>
                <a:ea typeface="MS PGothic" pitchFamily="34" charset="-128"/>
              </a:defRPr>
            </a:lvl1pPr>
            <a:lvl2pPr marL="742950" indent="-285750" defTabSz="930275" eaLnBrk="0" hangingPunct="0">
              <a:defRPr>
                <a:solidFill>
                  <a:schemeClr val="tx1"/>
                </a:solidFill>
                <a:latin typeface="Arial" pitchFamily="34" charset="0"/>
                <a:ea typeface="MS PGothic" pitchFamily="34" charset="-128"/>
              </a:defRPr>
            </a:lvl2pPr>
            <a:lvl3pPr marL="1143000" indent="-228600" defTabSz="930275" eaLnBrk="0" hangingPunct="0">
              <a:defRPr>
                <a:solidFill>
                  <a:schemeClr val="tx1"/>
                </a:solidFill>
                <a:latin typeface="Arial" pitchFamily="34" charset="0"/>
                <a:ea typeface="MS PGothic" pitchFamily="34" charset="-128"/>
              </a:defRPr>
            </a:lvl3pPr>
            <a:lvl4pPr marL="1600200" indent="-228600" defTabSz="930275" eaLnBrk="0" hangingPunct="0">
              <a:defRPr>
                <a:solidFill>
                  <a:schemeClr val="tx1"/>
                </a:solidFill>
                <a:latin typeface="Arial" pitchFamily="34" charset="0"/>
                <a:ea typeface="MS PGothic" pitchFamily="34" charset="-128"/>
              </a:defRPr>
            </a:lvl4pPr>
            <a:lvl5pPr marL="2057400" indent="-228600" defTabSz="930275" eaLnBrk="0" hangingPunct="0">
              <a:defRPr>
                <a:solidFill>
                  <a:schemeClr val="tx1"/>
                </a:solidFill>
                <a:latin typeface="Arial" pitchFamily="34" charset="0"/>
                <a:ea typeface="MS PGothic" pitchFamily="34" charset="-128"/>
              </a:defRPr>
            </a:lvl5pPr>
            <a:lvl6pPr marL="2514600" indent="-228600" defTabSz="930275"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0275"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0275"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0275"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6B8FC26E-5A0F-4E5F-9889-2828E81ED772}" type="slidenum">
              <a:rPr lang="en-US" sz="1200">
                <a:solidFill>
                  <a:srgbClr val="000000"/>
                </a:solidFill>
              </a:rPr>
              <a:pPr algn="r" eaLnBrk="1" hangingPunct="1"/>
              <a:t>100</a:t>
            </a:fld>
            <a:endParaRPr lang="en-US" sz="1200">
              <a:solidFill>
                <a:srgbClr val="000000"/>
              </a:solidFill>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884027" y="8684926"/>
            <a:ext cx="2972421" cy="45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91435" tIns="45718" rIns="91435" bIns="45718" anchor="b"/>
          <a:lstStyle>
            <a:lvl1pPr defTabSz="930275" eaLnBrk="0" hangingPunct="0">
              <a:defRPr>
                <a:solidFill>
                  <a:schemeClr val="tx1"/>
                </a:solidFill>
                <a:latin typeface="Arial" pitchFamily="34" charset="0"/>
                <a:ea typeface="MS PGothic" pitchFamily="34" charset="-128"/>
              </a:defRPr>
            </a:lvl1pPr>
            <a:lvl2pPr marL="742950" indent="-285750" defTabSz="930275" eaLnBrk="0" hangingPunct="0">
              <a:defRPr>
                <a:solidFill>
                  <a:schemeClr val="tx1"/>
                </a:solidFill>
                <a:latin typeface="Arial" pitchFamily="34" charset="0"/>
                <a:ea typeface="MS PGothic" pitchFamily="34" charset="-128"/>
              </a:defRPr>
            </a:lvl2pPr>
            <a:lvl3pPr marL="1143000" indent="-228600" defTabSz="930275" eaLnBrk="0" hangingPunct="0">
              <a:defRPr>
                <a:solidFill>
                  <a:schemeClr val="tx1"/>
                </a:solidFill>
                <a:latin typeface="Arial" pitchFamily="34" charset="0"/>
                <a:ea typeface="MS PGothic" pitchFamily="34" charset="-128"/>
              </a:defRPr>
            </a:lvl3pPr>
            <a:lvl4pPr marL="1600200" indent="-228600" defTabSz="930275" eaLnBrk="0" hangingPunct="0">
              <a:defRPr>
                <a:solidFill>
                  <a:schemeClr val="tx1"/>
                </a:solidFill>
                <a:latin typeface="Arial" pitchFamily="34" charset="0"/>
                <a:ea typeface="MS PGothic" pitchFamily="34" charset="-128"/>
              </a:defRPr>
            </a:lvl4pPr>
            <a:lvl5pPr marL="2057400" indent="-228600" defTabSz="930275" eaLnBrk="0" hangingPunct="0">
              <a:defRPr>
                <a:solidFill>
                  <a:schemeClr val="tx1"/>
                </a:solidFill>
                <a:latin typeface="Arial" pitchFamily="34" charset="0"/>
                <a:ea typeface="MS PGothic" pitchFamily="34" charset="-128"/>
              </a:defRPr>
            </a:lvl5pPr>
            <a:lvl6pPr marL="2514600" indent="-228600" defTabSz="930275"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0275"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0275"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0275"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3DCCA3A0-EFF5-4778-8731-DAD364B70AF7}" type="slidenum">
              <a:rPr lang="en-US" sz="1200">
                <a:solidFill>
                  <a:srgbClr val="000000"/>
                </a:solidFill>
              </a:rPr>
              <a:pPr algn="r" eaLnBrk="1" hangingPunct="1"/>
              <a:t>101</a:t>
            </a:fld>
            <a:endParaRPr lang="en-US" sz="1200">
              <a:solidFill>
                <a:srgbClr val="000000"/>
              </a:solidFill>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flipV="1">
            <a:off x="274638" y="901700"/>
            <a:ext cx="8594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Rectangle 6"/>
          <p:cNvSpPr>
            <a:spLocks noChangeArrowheads="1"/>
          </p:cNvSpPr>
          <p:nvPr/>
        </p:nvSpPr>
        <p:spPr bwMode="black">
          <a:xfrm>
            <a:off x="7381875" y="6594475"/>
            <a:ext cx="171291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p>
            <a:pPr algn="ctr">
              <a:buClr>
                <a:srgbClr val="000000"/>
              </a:buClr>
              <a:buFont typeface="Arial" charset="0"/>
              <a:buNone/>
            </a:pPr>
            <a:r>
              <a:rPr lang="en-US" sz="900" b="1">
                <a:solidFill>
                  <a:srgbClr val="274C6D"/>
                </a:solidFill>
                <a:latin typeface="Times New Roman" charset="0"/>
                <a:cs typeface="Times New Roman" charset="0"/>
                <a:sym typeface="Arial" charset="0"/>
              </a:rPr>
              <a:t>© IBM Corporation, 2013</a:t>
            </a:r>
          </a:p>
        </p:txBody>
      </p:sp>
      <p:pic>
        <p:nvPicPr>
          <p:cNvPr id="6" name="Picture 138" descr="Expert_Integrated_Systems_PPT_MasterGraphics_0209-cov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4000" y="4227513"/>
            <a:ext cx="8631238"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7" descr="ibm_sp_lockup_western-0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889875" y="503238"/>
            <a:ext cx="10604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9" descr="Expert_Integrated_Systems_PPT_MasterGraphics_0209-wordmark-K"/>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54000" y="393700"/>
            <a:ext cx="2187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4367" name="Rectangle 15"/>
          <p:cNvSpPr>
            <a:spLocks noGrp="1" noChangeArrowheads="1"/>
          </p:cNvSpPr>
          <p:nvPr>
            <p:ph type="ctrTitle"/>
          </p:nvPr>
        </p:nvSpPr>
        <p:spPr>
          <a:xfrm>
            <a:off x="228600" y="1154490"/>
            <a:ext cx="8686800" cy="1665274"/>
          </a:xfrm>
        </p:spPr>
        <p:txBody>
          <a:bodyPr anchor="ctr"/>
          <a:lstStyle>
            <a:lvl1pPr>
              <a:defRPr sz="3200">
                <a:solidFill>
                  <a:srgbClr val="132F57"/>
                </a:solidFill>
              </a:defRPr>
            </a:lvl1pPr>
          </a:lstStyle>
          <a:p>
            <a:pPr lvl="0"/>
            <a:r>
              <a:rPr lang="en-US" noProof="0" smtClean="0"/>
              <a:t>Click to edit Master title style</a:t>
            </a:r>
          </a:p>
        </p:txBody>
      </p:sp>
      <p:sp>
        <p:nvSpPr>
          <p:cNvPr id="484412" name="Rectangle 60"/>
          <p:cNvSpPr>
            <a:spLocks noGrp="1" noChangeArrowheads="1"/>
          </p:cNvSpPr>
          <p:nvPr>
            <p:ph type="subTitle" idx="1"/>
          </p:nvPr>
        </p:nvSpPr>
        <p:spPr>
          <a:xfrm>
            <a:off x="228600" y="2980702"/>
            <a:ext cx="6399213" cy="870699"/>
          </a:xfrm>
        </p:spPr>
        <p:txBody>
          <a:bodyPr/>
          <a:lstStyle>
            <a:lvl1pPr marL="0" indent="0">
              <a:spcAft>
                <a:spcPct val="0"/>
              </a:spcAft>
              <a:buFont typeface="Wingdings" charset="0"/>
              <a:buNone/>
              <a:defRPr sz="1600"/>
            </a:lvl1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20242203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526048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7746323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392238"/>
            <a:ext cx="4027487" cy="4826000"/>
          </a:xfrm>
        </p:spPr>
        <p:txBody>
          <a:bodyPr/>
          <a:lstStyle>
            <a:lvl1pPr>
              <a:defRPr sz="1900"/>
            </a:lvl1pPr>
            <a:lvl2pPr>
              <a:defRPr sz="1700"/>
            </a:lvl2pPr>
            <a:lvl3pPr>
              <a:defRPr sz="1500"/>
            </a:lvl3pPr>
            <a:lvl4pPr>
              <a:defRPr sz="15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5500" y="1392238"/>
            <a:ext cx="4029075" cy="4826000"/>
          </a:xfrm>
        </p:spPr>
        <p:txBody>
          <a:bodyPr/>
          <a:lstStyle>
            <a:lvl1pPr>
              <a:defRPr sz="1900"/>
            </a:lvl1pPr>
            <a:lvl2pPr>
              <a:defRPr sz="1700"/>
            </a:lvl2pPr>
            <a:lvl3pPr>
              <a:defRPr sz="1500"/>
            </a:lvl3pPr>
            <a:lvl4pPr>
              <a:defRPr sz="15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593018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693022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4395729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35928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686191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799619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735346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615950"/>
            <a:ext cx="2171700" cy="56022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615950"/>
            <a:ext cx="6362700" cy="56022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33644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 y="611188"/>
            <a:ext cx="8766175" cy="334962"/>
          </a:xfrm>
        </p:spPr>
        <p:txBody>
          <a:bodyPr/>
          <a:lstStyle/>
          <a:p>
            <a:r>
              <a:rPr lang="en-US"/>
              <a:t>Click to edit Master title style</a:t>
            </a:r>
          </a:p>
        </p:txBody>
      </p:sp>
      <p:sp>
        <p:nvSpPr>
          <p:cNvPr id="3" name="Table Placeholder 2"/>
          <p:cNvSpPr>
            <a:spLocks noGrp="1"/>
          </p:cNvSpPr>
          <p:nvPr>
            <p:ph type="tbl" idx="1"/>
          </p:nvPr>
        </p:nvSpPr>
        <p:spPr>
          <a:xfrm>
            <a:off x="152400" y="1828800"/>
            <a:ext cx="8763000" cy="4495800"/>
          </a:xfrm>
        </p:spPr>
        <p:txBody>
          <a:bodyPr/>
          <a:lstStyle/>
          <a:p>
            <a:pPr lvl="0"/>
            <a:endParaRPr lang="en-US" noProof="0"/>
          </a:p>
        </p:txBody>
      </p:sp>
    </p:spTree>
    <p:extLst>
      <p:ext uri="{BB962C8B-B14F-4D97-AF65-F5344CB8AC3E}">
        <p14:creationId xmlns:p14="http://schemas.microsoft.com/office/powerpoint/2010/main" val="271684742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5613" y="1392238"/>
            <a:ext cx="8208962"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7" name="Rectangle 7"/>
          <p:cNvSpPr>
            <a:spLocks noGrp="1" noChangeArrowheads="1"/>
          </p:cNvSpPr>
          <p:nvPr>
            <p:ph type="title"/>
          </p:nvPr>
        </p:nvSpPr>
        <p:spPr bwMode="auto">
          <a:xfrm>
            <a:off x="182563" y="615950"/>
            <a:ext cx="8686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Rectangle 10"/>
          <p:cNvSpPr>
            <a:spLocks noChangeArrowheads="1"/>
          </p:cNvSpPr>
          <p:nvPr/>
        </p:nvSpPr>
        <p:spPr bwMode="auto">
          <a:xfrm>
            <a:off x="0" y="6594475"/>
            <a:ext cx="9140825" cy="274638"/>
          </a:xfrm>
          <a:prstGeom prst="rect">
            <a:avLst/>
          </a:prstGeom>
          <a:solidFill>
            <a:srgbClr val="274C6D">
              <a:alpha val="3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p>
            <a:pPr defTabSz="820738">
              <a:lnSpc>
                <a:spcPct val="90000"/>
              </a:lnSpc>
              <a:buFont typeface="Arial" charset="0"/>
              <a:buNone/>
            </a:pPr>
            <a:endParaRPr lang="en-US" sz="1000" b="1">
              <a:solidFill>
                <a:srgbClr val="274C6D"/>
              </a:solidFill>
              <a:latin typeface="Times New Roman" charset="0"/>
              <a:cs typeface="Times New Roman" charset="0"/>
            </a:endParaRPr>
          </a:p>
        </p:txBody>
      </p:sp>
      <p:sp>
        <p:nvSpPr>
          <p:cNvPr id="1029" name="Rectangle 13"/>
          <p:cNvSpPr>
            <a:spLocks noChangeArrowheads="1"/>
          </p:cNvSpPr>
          <p:nvPr/>
        </p:nvSpPr>
        <p:spPr bwMode="auto">
          <a:xfrm>
            <a:off x="114300" y="6615113"/>
            <a:ext cx="3937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p>
            <a:pPr algn="ctr" eaLnBrk="0" hangingPunct="0"/>
            <a:fld id="{6A456710-21EA-024B-99A9-0872D2770E1C}" type="slidenum">
              <a:rPr lang="en-US" sz="900" b="1">
                <a:solidFill>
                  <a:srgbClr val="274C6D"/>
                </a:solidFill>
                <a:latin typeface="Times New Roman" charset="0"/>
                <a:cs typeface="Times New Roman" charset="0"/>
              </a:rPr>
              <a:pPr algn="ctr" eaLnBrk="0" hangingPunct="0"/>
              <a:t>‹#›</a:t>
            </a:fld>
            <a:endParaRPr lang="en-US" sz="900" b="1">
              <a:solidFill>
                <a:srgbClr val="274C6D"/>
              </a:solidFill>
              <a:latin typeface="Times New Roman" charset="0"/>
              <a:cs typeface="Times New Roman" charset="0"/>
            </a:endParaRPr>
          </a:p>
        </p:txBody>
      </p:sp>
      <p:sp>
        <p:nvSpPr>
          <p:cNvPr id="1030" name="Rectangle 6"/>
          <p:cNvSpPr>
            <a:spLocks noChangeArrowheads="1"/>
          </p:cNvSpPr>
          <p:nvPr/>
        </p:nvSpPr>
        <p:spPr bwMode="black">
          <a:xfrm>
            <a:off x="7381875" y="6594475"/>
            <a:ext cx="171291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p>
            <a:pPr algn="ctr">
              <a:buClr>
                <a:srgbClr val="000000"/>
              </a:buClr>
              <a:buFont typeface="Arial" charset="0"/>
              <a:buNone/>
            </a:pPr>
            <a:r>
              <a:rPr lang="en-US" sz="900" b="1">
                <a:solidFill>
                  <a:srgbClr val="274C6D"/>
                </a:solidFill>
                <a:latin typeface="Times New Roman" charset="0"/>
                <a:cs typeface="Times New Roman" charset="0"/>
                <a:sym typeface="Arial" charset="0"/>
              </a:rPr>
              <a:t>© IBM Corporation, 2013</a:t>
            </a:r>
          </a:p>
        </p:txBody>
      </p:sp>
      <p:sp>
        <p:nvSpPr>
          <p:cNvPr id="1031" name="Line 4"/>
          <p:cNvSpPr>
            <a:spLocks noChangeShapeType="1"/>
          </p:cNvSpPr>
          <p:nvPr/>
        </p:nvSpPr>
        <p:spPr bwMode="auto">
          <a:xfrm flipV="1">
            <a:off x="274638" y="534988"/>
            <a:ext cx="8594725" cy="0"/>
          </a:xfrm>
          <a:prstGeom prst="line">
            <a:avLst/>
          </a:prstGeom>
          <a:noFill/>
          <a:ln w="9525">
            <a:solidFill>
              <a:srgbClr val="132F57"/>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032" name="Picture 107" descr="ibm_sp_lockup_western-02"/>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7889875" y="111125"/>
            <a:ext cx="10604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328" r:id="rId1"/>
    <p:sldLayoutId id="2147489317" r:id="rId2"/>
    <p:sldLayoutId id="2147489318" r:id="rId3"/>
    <p:sldLayoutId id="2147489319" r:id="rId4"/>
    <p:sldLayoutId id="2147489320" r:id="rId5"/>
    <p:sldLayoutId id="2147489321" r:id="rId6"/>
    <p:sldLayoutId id="2147489322" r:id="rId7"/>
    <p:sldLayoutId id="2147489323" r:id="rId8"/>
    <p:sldLayoutId id="2147489324" r:id="rId9"/>
    <p:sldLayoutId id="2147489325" r:id="rId10"/>
    <p:sldLayoutId id="2147489326" r:id="rId11"/>
    <p:sldLayoutId id="2147489327" r:id="rId12"/>
  </p:sldLayoutIdLst>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hf sldNum="0" hdr="0" ftr="0"/>
  <p:txStyles>
    <p:titleStyle>
      <a:lvl1pPr algn="l" rtl="0" eaLnBrk="0" fontAlgn="base" hangingPunct="0">
        <a:lnSpc>
          <a:spcPct val="90000"/>
        </a:lnSpc>
        <a:spcBef>
          <a:spcPct val="0"/>
        </a:spcBef>
        <a:spcAft>
          <a:spcPct val="0"/>
        </a:spcAft>
        <a:defRPr sz="2300" b="1">
          <a:solidFill>
            <a:srgbClr val="132F57"/>
          </a:solidFill>
          <a:latin typeface="+mj-lt"/>
          <a:ea typeface="+mj-ea"/>
          <a:cs typeface="+mj-cs"/>
        </a:defRPr>
      </a:lvl1pPr>
      <a:lvl2pPr algn="l" rtl="0" eaLnBrk="0" fontAlgn="base" hangingPunct="0">
        <a:lnSpc>
          <a:spcPct val="90000"/>
        </a:lnSpc>
        <a:spcBef>
          <a:spcPct val="0"/>
        </a:spcBef>
        <a:spcAft>
          <a:spcPct val="0"/>
        </a:spcAft>
        <a:defRPr sz="2300" b="1">
          <a:solidFill>
            <a:srgbClr val="132F57"/>
          </a:solidFill>
          <a:latin typeface="Arial" charset="0"/>
          <a:ea typeface="ＭＳ Ｐゴシック" charset="0"/>
          <a:cs typeface="Arial" charset="0"/>
        </a:defRPr>
      </a:lvl2pPr>
      <a:lvl3pPr algn="l" rtl="0" eaLnBrk="0" fontAlgn="base" hangingPunct="0">
        <a:lnSpc>
          <a:spcPct val="90000"/>
        </a:lnSpc>
        <a:spcBef>
          <a:spcPct val="0"/>
        </a:spcBef>
        <a:spcAft>
          <a:spcPct val="0"/>
        </a:spcAft>
        <a:defRPr sz="2300" b="1">
          <a:solidFill>
            <a:srgbClr val="132F57"/>
          </a:solidFill>
          <a:latin typeface="Arial" charset="0"/>
          <a:ea typeface="ＭＳ Ｐゴシック" charset="0"/>
          <a:cs typeface="Arial" charset="0"/>
        </a:defRPr>
      </a:lvl3pPr>
      <a:lvl4pPr algn="l" rtl="0" eaLnBrk="0" fontAlgn="base" hangingPunct="0">
        <a:lnSpc>
          <a:spcPct val="90000"/>
        </a:lnSpc>
        <a:spcBef>
          <a:spcPct val="0"/>
        </a:spcBef>
        <a:spcAft>
          <a:spcPct val="0"/>
        </a:spcAft>
        <a:defRPr sz="2300" b="1">
          <a:solidFill>
            <a:srgbClr val="132F57"/>
          </a:solidFill>
          <a:latin typeface="Arial" charset="0"/>
          <a:ea typeface="ＭＳ Ｐゴシック" charset="0"/>
          <a:cs typeface="Arial" charset="0"/>
        </a:defRPr>
      </a:lvl4pPr>
      <a:lvl5pPr algn="l" rtl="0" eaLnBrk="0" fontAlgn="base" hangingPunct="0">
        <a:lnSpc>
          <a:spcPct val="90000"/>
        </a:lnSpc>
        <a:spcBef>
          <a:spcPct val="0"/>
        </a:spcBef>
        <a:spcAft>
          <a:spcPct val="0"/>
        </a:spcAft>
        <a:defRPr sz="2300" b="1">
          <a:solidFill>
            <a:srgbClr val="132F57"/>
          </a:solidFill>
          <a:latin typeface="Arial" charset="0"/>
          <a:ea typeface="ＭＳ Ｐゴシック" charset="0"/>
          <a:cs typeface="Arial" charset="0"/>
        </a:defRPr>
      </a:lvl5pPr>
      <a:lvl6pPr marL="457200" algn="l" rtl="0" eaLnBrk="1" fontAlgn="base" hangingPunct="1">
        <a:lnSpc>
          <a:spcPct val="90000"/>
        </a:lnSpc>
        <a:spcBef>
          <a:spcPct val="0"/>
        </a:spcBef>
        <a:spcAft>
          <a:spcPct val="0"/>
        </a:spcAft>
        <a:defRPr sz="2300" b="1">
          <a:solidFill>
            <a:srgbClr val="274C6D"/>
          </a:solidFill>
          <a:latin typeface="Arial" charset="0"/>
          <a:ea typeface="ＭＳ Ｐゴシック" charset="0"/>
          <a:cs typeface="Arial" charset="0"/>
        </a:defRPr>
      </a:lvl6pPr>
      <a:lvl7pPr marL="914400" algn="l" rtl="0" eaLnBrk="1" fontAlgn="base" hangingPunct="1">
        <a:lnSpc>
          <a:spcPct val="90000"/>
        </a:lnSpc>
        <a:spcBef>
          <a:spcPct val="0"/>
        </a:spcBef>
        <a:spcAft>
          <a:spcPct val="0"/>
        </a:spcAft>
        <a:defRPr sz="2300" b="1">
          <a:solidFill>
            <a:srgbClr val="274C6D"/>
          </a:solidFill>
          <a:latin typeface="Arial" charset="0"/>
          <a:ea typeface="ＭＳ Ｐゴシック" charset="0"/>
          <a:cs typeface="Arial" charset="0"/>
        </a:defRPr>
      </a:lvl7pPr>
      <a:lvl8pPr marL="1371600" algn="l" rtl="0" eaLnBrk="1" fontAlgn="base" hangingPunct="1">
        <a:lnSpc>
          <a:spcPct val="90000"/>
        </a:lnSpc>
        <a:spcBef>
          <a:spcPct val="0"/>
        </a:spcBef>
        <a:spcAft>
          <a:spcPct val="0"/>
        </a:spcAft>
        <a:defRPr sz="2300" b="1">
          <a:solidFill>
            <a:srgbClr val="274C6D"/>
          </a:solidFill>
          <a:latin typeface="Arial" charset="0"/>
          <a:ea typeface="ＭＳ Ｐゴシック" charset="0"/>
          <a:cs typeface="Arial" charset="0"/>
        </a:defRPr>
      </a:lvl8pPr>
      <a:lvl9pPr marL="1828800" algn="l" rtl="0" eaLnBrk="1" fontAlgn="base" hangingPunct="1">
        <a:lnSpc>
          <a:spcPct val="90000"/>
        </a:lnSpc>
        <a:spcBef>
          <a:spcPct val="0"/>
        </a:spcBef>
        <a:spcAft>
          <a:spcPct val="0"/>
        </a:spcAft>
        <a:defRPr sz="2300" b="1">
          <a:solidFill>
            <a:srgbClr val="274C6D"/>
          </a:solidFill>
          <a:latin typeface="Arial" charset="0"/>
          <a:ea typeface="ＭＳ Ｐゴシック" charset="0"/>
          <a:cs typeface="Arial" charset="0"/>
        </a:defRPr>
      </a:lvl9pPr>
    </p:titleStyle>
    <p:body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jpeg"/><Relationship Id="rId18" Type="http://schemas.openxmlformats.org/officeDocument/2006/relationships/image" Target="../media/image48.jpeg"/><Relationship Id="rId26" Type="http://schemas.openxmlformats.org/officeDocument/2006/relationships/image" Target="../media/image56.png"/><Relationship Id="rId3" Type="http://schemas.openxmlformats.org/officeDocument/2006/relationships/image" Target="../media/image33.png"/><Relationship Id="rId21" Type="http://schemas.openxmlformats.org/officeDocument/2006/relationships/image" Target="../media/image51.png"/><Relationship Id="rId7" Type="http://schemas.openxmlformats.org/officeDocument/2006/relationships/image" Target="../media/image37.jpeg"/><Relationship Id="rId12" Type="http://schemas.openxmlformats.org/officeDocument/2006/relationships/image" Target="../media/image42.jpeg"/><Relationship Id="rId17" Type="http://schemas.openxmlformats.org/officeDocument/2006/relationships/image" Target="../media/image47.jpeg"/><Relationship Id="rId25" Type="http://schemas.openxmlformats.org/officeDocument/2006/relationships/image" Target="../media/image55.png"/><Relationship Id="rId2" Type="http://schemas.openxmlformats.org/officeDocument/2006/relationships/notesSlide" Target="../notesSlides/notesSlide5.xml"/><Relationship Id="rId16" Type="http://schemas.openxmlformats.org/officeDocument/2006/relationships/image" Target="../media/image46.jpeg"/><Relationship Id="rId20" Type="http://schemas.openxmlformats.org/officeDocument/2006/relationships/image" Target="../media/image50.jpeg"/><Relationship Id="rId29"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36.jpeg"/><Relationship Id="rId11" Type="http://schemas.openxmlformats.org/officeDocument/2006/relationships/image" Target="../media/image41.jpeg"/><Relationship Id="rId24" Type="http://schemas.openxmlformats.org/officeDocument/2006/relationships/image" Target="../media/image54.jpeg"/><Relationship Id="rId32" Type="http://schemas.openxmlformats.org/officeDocument/2006/relationships/image" Target="../media/image62.jpeg"/><Relationship Id="rId5" Type="http://schemas.openxmlformats.org/officeDocument/2006/relationships/image" Target="../media/image35.jpeg"/><Relationship Id="rId15" Type="http://schemas.openxmlformats.org/officeDocument/2006/relationships/image" Target="../media/image45.jpeg"/><Relationship Id="rId23" Type="http://schemas.openxmlformats.org/officeDocument/2006/relationships/image" Target="../media/image53.png"/><Relationship Id="rId28" Type="http://schemas.openxmlformats.org/officeDocument/2006/relationships/image" Target="../media/image58.jpeg"/><Relationship Id="rId10" Type="http://schemas.openxmlformats.org/officeDocument/2006/relationships/image" Target="../media/image40.jpeg"/><Relationship Id="rId19" Type="http://schemas.openxmlformats.org/officeDocument/2006/relationships/image" Target="../media/image49.jpeg"/><Relationship Id="rId31" Type="http://schemas.openxmlformats.org/officeDocument/2006/relationships/image" Target="../media/image61.jpeg"/><Relationship Id="rId4" Type="http://schemas.openxmlformats.org/officeDocument/2006/relationships/image" Target="../media/image34.png"/><Relationship Id="rId9" Type="http://schemas.openxmlformats.org/officeDocument/2006/relationships/image" Target="../media/image39.jpeg"/><Relationship Id="rId14" Type="http://schemas.openxmlformats.org/officeDocument/2006/relationships/image" Target="../media/image44.jpeg"/><Relationship Id="rId22" Type="http://schemas.openxmlformats.org/officeDocument/2006/relationships/image" Target="../media/image52.png"/><Relationship Id="rId27" Type="http://schemas.openxmlformats.org/officeDocument/2006/relationships/image" Target="../media/image57.jpeg"/><Relationship Id="rId30" Type="http://schemas.openxmlformats.org/officeDocument/2006/relationships/image" Target="../media/image6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3.png"/><Relationship Id="rId7"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7.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1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1.emf"/></Relationships>
</file>

<file path=ppt/slides/_rels/slide1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2.emf"/></Relationships>
</file>

<file path=ppt/slides/_rels/slide20.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22.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89.png"/></Relationships>
</file>

<file path=ppt/slides/_rels/slide2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9.png"/><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92.emf"/></Relationships>
</file>

<file path=ppt/slides/_rels/slide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6.xml"/><Relationship Id="rId4" Type="http://schemas.openxmlformats.org/officeDocument/2006/relationships/image" Target="../media/image100.png"/></Relationships>
</file>

<file path=ppt/slides/_rels/slide3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03.emf"/><Relationship Id="rId4" Type="http://schemas.openxmlformats.org/officeDocument/2006/relationships/image" Target="../media/image102.png"/></Relationships>
</file>

<file path=ppt/slides/_rels/slide3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12.png"/></Relationships>
</file>

<file path=ppt/slides/_rels/slide3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15.png"/><Relationship Id="rId4" Type="http://schemas.openxmlformats.org/officeDocument/2006/relationships/image" Target="../media/image11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43.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44.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6.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 Id="rId9" Type="http://schemas.openxmlformats.org/officeDocument/2006/relationships/image" Target="../media/image135.png"/></Relationships>
</file>

<file path=ppt/slides/_rels/slide4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28.png"/></Relationships>
</file>

<file path=ppt/slides/_rels/slide46.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47.png"/><Relationship Id="rId5" Type="http://schemas.openxmlformats.org/officeDocument/2006/relationships/image" Target="../media/image141.png"/><Relationship Id="rId10" Type="http://schemas.openxmlformats.org/officeDocument/2006/relationships/image" Target="../media/image146.jpeg"/><Relationship Id="rId4" Type="http://schemas.openxmlformats.org/officeDocument/2006/relationships/image" Target="../media/image140.png"/><Relationship Id="rId9" Type="http://schemas.openxmlformats.org/officeDocument/2006/relationships/image" Target="../media/image145.png"/></Relationships>
</file>

<file path=ppt/slides/_rels/slide49.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hyperlink" Target="https://www.ibm.com/developerworks/mydeveloperworks/wikis/home?lang=en#/wiki/IBM%20i%20Technology%20Updates/page/IBM%20i%20on%20a%20Flex%20Compute%20Node" TargetMode="External"/><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ibm.com/systems/resources/systems_i_Virtualization_Open_Storage.pdf"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5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28.png"/></Relationships>
</file>

<file path=ppt/slides/_rels/slide57.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28.png"/></Relationships>
</file>

<file path=ppt/slides/_rels/slide5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jpeg"/><Relationship Id="rId1" Type="http://schemas.openxmlformats.org/officeDocument/2006/relationships/slideLayout" Target="../slideLayouts/slideLayout6.xml"/><Relationship Id="rId4" Type="http://schemas.openxmlformats.org/officeDocument/2006/relationships/image" Target="../media/image155.png"/></Relationships>
</file>

<file path=ppt/slides/_rels/slide60.xml.rels><?xml version="1.0" encoding="UTF-8" standalone="yes"?>
<Relationships xmlns="http://schemas.openxmlformats.org/package/2006/relationships"><Relationship Id="rId8" Type="http://schemas.openxmlformats.org/officeDocument/2006/relationships/hyperlink" Target="http://youtu.be/RUoHaH_KwuE" TargetMode="External"/><Relationship Id="rId13" Type="http://schemas.openxmlformats.org/officeDocument/2006/relationships/hyperlink" Target="http://youtu.be/sGhNVDynDA0" TargetMode="External"/><Relationship Id="rId18" Type="http://schemas.openxmlformats.org/officeDocument/2006/relationships/image" Target="../media/image157.png"/><Relationship Id="rId3" Type="http://schemas.openxmlformats.org/officeDocument/2006/relationships/image" Target="../media/image156.png"/><Relationship Id="rId21" Type="http://schemas.openxmlformats.org/officeDocument/2006/relationships/image" Target="../media/image159.png"/><Relationship Id="rId7" Type="http://schemas.openxmlformats.org/officeDocument/2006/relationships/hyperlink" Target="http://youtu.be/0mea2Vwdga8" TargetMode="External"/><Relationship Id="rId12" Type="http://schemas.openxmlformats.org/officeDocument/2006/relationships/hyperlink" Target="http://youtu.be/Dpx_P-DNYjE" TargetMode="External"/><Relationship Id="rId17" Type="http://schemas.openxmlformats.org/officeDocument/2006/relationships/hyperlink" Target="http://youtu.be/B-gKcZEMbc0" TargetMode="External"/><Relationship Id="rId2" Type="http://schemas.openxmlformats.org/officeDocument/2006/relationships/notesSlide" Target="../notesSlides/notesSlide36.xml"/><Relationship Id="rId16" Type="http://schemas.openxmlformats.org/officeDocument/2006/relationships/hyperlink" Target="http://youtu.be/GUBIZMicjjg" TargetMode="External"/><Relationship Id="rId20"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hyperlink" Target="http://youtu.be/GDGpzkQm8kU" TargetMode="External"/><Relationship Id="rId11" Type="http://schemas.openxmlformats.org/officeDocument/2006/relationships/hyperlink" Target="http://youtu.be/UiL0ETJrCrg" TargetMode="External"/><Relationship Id="rId5" Type="http://schemas.openxmlformats.org/officeDocument/2006/relationships/hyperlink" Target="http://youtu.be/agmMLFOqGXs" TargetMode="External"/><Relationship Id="rId15" Type="http://schemas.openxmlformats.org/officeDocument/2006/relationships/hyperlink" Target="http://youtu.be/WFodJ4YX6h0" TargetMode="External"/><Relationship Id="rId10" Type="http://schemas.openxmlformats.org/officeDocument/2006/relationships/hyperlink" Target="http://youtu.be/VO2waSrDuIc" TargetMode="External"/><Relationship Id="rId19" Type="http://schemas.openxmlformats.org/officeDocument/2006/relationships/image" Target="../media/image28.png"/><Relationship Id="rId4" Type="http://schemas.openxmlformats.org/officeDocument/2006/relationships/hyperlink" Target="http://youtu.be/AHlHsO4dW2A" TargetMode="External"/><Relationship Id="rId9" Type="http://schemas.openxmlformats.org/officeDocument/2006/relationships/hyperlink" Target="http://youtu.be/YjJlSJf2fEM" TargetMode="External"/><Relationship Id="rId14" Type="http://schemas.openxmlformats.org/officeDocument/2006/relationships/hyperlink" Target="http://youtu.be/U7ICZsIozeg" TargetMode="External"/><Relationship Id="rId22" Type="http://schemas.openxmlformats.org/officeDocument/2006/relationships/image" Target="../media/image160.png"/></Relationships>
</file>

<file path=ppt/slides/_rels/slide6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hyperlink" Target="http://www.ibm.com/legal/copytrade.shtml"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170.emf"/><Relationship Id="rId2" Type="http://schemas.openxmlformats.org/officeDocument/2006/relationships/image" Target="../media/image169.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6.xml"/><Relationship Id="rId6" Type="http://schemas.openxmlformats.org/officeDocument/2006/relationships/image" Target="../media/image175.png"/><Relationship Id="rId5" Type="http://schemas.openxmlformats.org/officeDocument/2006/relationships/image" Target="../media/image174.jpeg"/><Relationship Id="rId4" Type="http://schemas.openxmlformats.org/officeDocument/2006/relationships/image" Target="../media/image173.jpeg"/></Relationships>
</file>

<file path=ppt/slides/_rels/slide71.xml.rels><?xml version="1.0" encoding="UTF-8" standalone="yes"?>
<Relationships xmlns="http://schemas.openxmlformats.org/package/2006/relationships"><Relationship Id="rId26" Type="http://schemas.openxmlformats.org/officeDocument/2006/relationships/image" Target="../media/image199.jpeg"/><Relationship Id="rId117" Type="http://schemas.openxmlformats.org/officeDocument/2006/relationships/image" Target="../media/image289.jpeg"/><Relationship Id="rId21" Type="http://schemas.openxmlformats.org/officeDocument/2006/relationships/image" Target="../media/image195.jpeg"/><Relationship Id="rId42" Type="http://schemas.openxmlformats.org/officeDocument/2006/relationships/image" Target="../media/image215.jpeg"/><Relationship Id="rId47" Type="http://schemas.openxmlformats.org/officeDocument/2006/relationships/image" Target="../media/image220.jpeg"/><Relationship Id="rId63" Type="http://schemas.openxmlformats.org/officeDocument/2006/relationships/image" Target="../media/image236.png"/><Relationship Id="rId68" Type="http://schemas.openxmlformats.org/officeDocument/2006/relationships/image" Target="../media/image241.png"/><Relationship Id="rId84" Type="http://schemas.openxmlformats.org/officeDocument/2006/relationships/image" Target="../media/image257.png"/><Relationship Id="rId89" Type="http://schemas.openxmlformats.org/officeDocument/2006/relationships/image" Target="../media/image262.wmf"/><Relationship Id="rId112" Type="http://schemas.openxmlformats.org/officeDocument/2006/relationships/image" Target="../media/image284.png"/><Relationship Id="rId16" Type="http://schemas.openxmlformats.org/officeDocument/2006/relationships/image" Target="../media/image190.png"/><Relationship Id="rId107" Type="http://schemas.openxmlformats.org/officeDocument/2006/relationships/image" Target="../media/image279.png"/><Relationship Id="rId11" Type="http://schemas.openxmlformats.org/officeDocument/2006/relationships/image" Target="../media/image185.jpeg"/><Relationship Id="rId32" Type="http://schemas.openxmlformats.org/officeDocument/2006/relationships/image" Target="../media/image205.jpeg"/><Relationship Id="rId37" Type="http://schemas.openxmlformats.org/officeDocument/2006/relationships/image" Target="../media/image210.png"/><Relationship Id="rId53" Type="http://schemas.openxmlformats.org/officeDocument/2006/relationships/image" Target="../media/image226.png"/><Relationship Id="rId58" Type="http://schemas.openxmlformats.org/officeDocument/2006/relationships/image" Target="../media/image231.jpeg"/><Relationship Id="rId74" Type="http://schemas.openxmlformats.org/officeDocument/2006/relationships/image" Target="../media/image247.png"/><Relationship Id="rId79" Type="http://schemas.openxmlformats.org/officeDocument/2006/relationships/image" Target="../media/image252.png"/><Relationship Id="rId102" Type="http://schemas.openxmlformats.org/officeDocument/2006/relationships/image" Target="../media/image274.jpeg"/><Relationship Id="rId123" Type="http://schemas.openxmlformats.org/officeDocument/2006/relationships/image" Target="../media/image295.jpeg"/><Relationship Id="rId128" Type="http://schemas.openxmlformats.org/officeDocument/2006/relationships/image" Target="../media/image300.png"/><Relationship Id="rId5" Type="http://schemas.openxmlformats.org/officeDocument/2006/relationships/image" Target="../media/image179.jpeg"/><Relationship Id="rId90" Type="http://schemas.openxmlformats.org/officeDocument/2006/relationships/image" Target="../media/image263.jpeg"/><Relationship Id="rId95" Type="http://schemas.openxmlformats.org/officeDocument/2006/relationships/image" Target="../media/image268.png"/><Relationship Id="rId19" Type="http://schemas.openxmlformats.org/officeDocument/2006/relationships/image" Target="../media/image193.png"/><Relationship Id="rId14" Type="http://schemas.openxmlformats.org/officeDocument/2006/relationships/image" Target="../media/image188.jpeg"/><Relationship Id="rId22" Type="http://schemas.openxmlformats.org/officeDocument/2006/relationships/image" Target="../media/image196.jpeg"/><Relationship Id="rId27" Type="http://schemas.openxmlformats.org/officeDocument/2006/relationships/image" Target="../media/image200.jpeg"/><Relationship Id="rId30" Type="http://schemas.openxmlformats.org/officeDocument/2006/relationships/image" Target="../media/image203.jpeg"/><Relationship Id="rId35" Type="http://schemas.openxmlformats.org/officeDocument/2006/relationships/image" Target="../media/image208.png"/><Relationship Id="rId43" Type="http://schemas.openxmlformats.org/officeDocument/2006/relationships/image" Target="../media/image216.png"/><Relationship Id="rId48" Type="http://schemas.openxmlformats.org/officeDocument/2006/relationships/image" Target="../media/image221.jpeg"/><Relationship Id="rId56" Type="http://schemas.openxmlformats.org/officeDocument/2006/relationships/image" Target="../media/image229.png"/><Relationship Id="rId64" Type="http://schemas.openxmlformats.org/officeDocument/2006/relationships/image" Target="../media/image237.jpeg"/><Relationship Id="rId69" Type="http://schemas.openxmlformats.org/officeDocument/2006/relationships/image" Target="../media/image242.jpeg"/><Relationship Id="rId77" Type="http://schemas.openxmlformats.org/officeDocument/2006/relationships/image" Target="../media/image250.jpeg"/><Relationship Id="rId100" Type="http://schemas.openxmlformats.org/officeDocument/2006/relationships/hyperlink" Target="https://radware.webex.com/mw0306ld/mywebex/jsp/frame/%20http:/www.radware.com" TargetMode="External"/><Relationship Id="rId105" Type="http://schemas.openxmlformats.org/officeDocument/2006/relationships/image" Target="../media/image277.jpeg"/><Relationship Id="rId113" Type="http://schemas.openxmlformats.org/officeDocument/2006/relationships/image" Target="../media/image285.jpeg"/><Relationship Id="rId118" Type="http://schemas.openxmlformats.org/officeDocument/2006/relationships/image" Target="../media/image290.jpeg"/><Relationship Id="rId126" Type="http://schemas.openxmlformats.org/officeDocument/2006/relationships/image" Target="../media/image298.jpeg"/><Relationship Id="rId8" Type="http://schemas.openxmlformats.org/officeDocument/2006/relationships/image" Target="../media/image182.jpeg"/><Relationship Id="rId51" Type="http://schemas.openxmlformats.org/officeDocument/2006/relationships/image" Target="../media/image224.jpeg"/><Relationship Id="rId72" Type="http://schemas.openxmlformats.org/officeDocument/2006/relationships/image" Target="../media/image245.png"/><Relationship Id="rId80" Type="http://schemas.openxmlformats.org/officeDocument/2006/relationships/image" Target="../media/image253.png"/><Relationship Id="rId85" Type="http://schemas.openxmlformats.org/officeDocument/2006/relationships/image" Target="../media/image258.jpeg"/><Relationship Id="rId93" Type="http://schemas.openxmlformats.org/officeDocument/2006/relationships/image" Target="../media/image266.png"/><Relationship Id="rId98" Type="http://schemas.openxmlformats.org/officeDocument/2006/relationships/image" Target="../media/image271.png"/><Relationship Id="rId121" Type="http://schemas.openxmlformats.org/officeDocument/2006/relationships/image" Target="../media/image293.jpeg"/><Relationship Id="rId3" Type="http://schemas.openxmlformats.org/officeDocument/2006/relationships/image" Target="../media/image177.jpeg"/><Relationship Id="rId12" Type="http://schemas.openxmlformats.org/officeDocument/2006/relationships/image" Target="../media/image186.jpeg"/><Relationship Id="rId17" Type="http://schemas.openxmlformats.org/officeDocument/2006/relationships/image" Target="../media/image191.png"/><Relationship Id="rId25" Type="http://schemas.openxmlformats.org/officeDocument/2006/relationships/image" Target="../media/image198.jpeg"/><Relationship Id="rId33" Type="http://schemas.openxmlformats.org/officeDocument/2006/relationships/image" Target="../media/image206.jpeg"/><Relationship Id="rId38" Type="http://schemas.openxmlformats.org/officeDocument/2006/relationships/image" Target="../media/image211.jpeg"/><Relationship Id="rId46" Type="http://schemas.openxmlformats.org/officeDocument/2006/relationships/image" Target="../media/image219.jpeg"/><Relationship Id="rId59" Type="http://schemas.openxmlformats.org/officeDocument/2006/relationships/image" Target="../media/image232.png"/><Relationship Id="rId67" Type="http://schemas.openxmlformats.org/officeDocument/2006/relationships/image" Target="../media/image240.jpeg"/><Relationship Id="rId103" Type="http://schemas.openxmlformats.org/officeDocument/2006/relationships/image" Target="../media/image275.png"/><Relationship Id="rId108" Type="http://schemas.openxmlformats.org/officeDocument/2006/relationships/image" Target="../media/image280.jpeg"/><Relationship Id="rId116" Type="http://schemas.openxmlformats.org/officeDocument/2006/relationships/image" Target="../media/image288.jpeg"/><Relationship Id="rId124" Type="http://schemas.openxmlformats.org/officeDocument/2006/relationships/image" Target="../media/image296.jpeg"/><Relationship Id="rId129" Type="http://schemas.openxmlformats.org/officeDocument/2006/relationships/image" Target="../media/image172.png"/><Relationship Id="rId20" Type="http://schemas.openxmlformats.org/officeDocument/2006/relationships/image" Target="../media/image194.jpeg"/><Relationship Id="rId41" Type="http://schemas.openxmlformats.org/officeDocument/2006/relationships/image" Target="../media/image214.png"/><Relationship Id="rId54" Type="http://schemas.openxmlformats.org/officeDocument/2006/relationships/image" Target="../media/image227.jpeg"/><Relationship Id="rId62" Type="http://schemas.openxmlformats.org/officeDocument/2006/relationships/image" Target="../media/image235.png"/><Relationship Id="rId70" Type="http://schemas.openxmlformats.org/officeDocument/2006/relationships/image" Target="../media/image243.png"/><Relationship Id="rId75" Type="http://schemas.openxmlformats.org/officeDocument/2006/relationships/image" Target="../media/image248.png"/><Relationship Id="rId83" Type="http://schemas.openxmlformats.org/officeDocument/2006/relationships/image" Target="../media/image256.jpeg"/><Relationship Id="rId88" Type="http://schemas.openxmlformats.org/officeDocument/2006/relationships/image" Target="../media/image261.jpeg"/><Relationship Id="rId91" Type="http://schemas.openxmlformats.org/officeDocument/2006/relationships/image" Target="../media/image264.jpeg"/><Relationship Id="rId96" Type="http://schemas.openxmlformats.org/officeDocument/2006/relationships/image" Target="../media/image269.jpeg"/><Relationship Id="rId111" Type="http://schemas.openxmlformats.org/officeDocument/2006/relationships/image" Target="../media/image283.png"/><Relationship Id="rId1" Type="http://schemas.openxmlformats.org/officeDocument/2006/relationships/slideLayout" Target="../slideLayouts/slideLayout6.xml"/><Relationship Id="rId6" Type="http://schemas.openxmlformats.org/officeDocument/2006/relationships/image" Target="../media/image180.jpeg"/><Relationship Id="rId15" Type="http://schemas.openxmlformats.org/officeDocument/2006/relationships/image" Target="../media/image189.jpeg"/><Relationship Id="rId23" Type="http://schemas.openxmlformats.org/officeDocument/2006/relationships/image" Target="../media/image43.jpeg"/><Relationship Id="rId28" Type="http://schemas.openxmlformats.org/officeDocument/2006/relationships/image" Target="../media/image201.jpeg"/><Relationship Id="rId36" Type="http://schemas.openxmlformats.org/officeDocument/2006/relationships/image" Target="../media/image209.jpeg"/><Relationship Id="rId49" Type="http://schemas.openxmlformats.org/officeDocument/2006/relationships/image" Target="../media/image222.jpeg"/><Relationship Id="rId57" Type="http://schemas.openxmlformats.org/officeDocument/2006/relationships/image" Target="../media/image230.png"/><Relationship Id="rId106" Type="http://schemas.openxmlformats.org/officeDocument/2006/relationships/image" Target="../media/image278.jpeg"/><Relationship Id="rId114" Type="http://schemas.openxmlformats.org/officeDocument/2006/relationships/image" Target="../media/image286.png"/><Relationship Id="rId119" Type="http://schemas.openxmlformats.org/officeDocument/2006/relationships/image" Target="../media/image291.jpeg"/><Relationship Id="rId127" Type="http://schemas.openxmlformats.org/officeDocument/2006/relationships/image" Target="../media/image299.png"/><Relationship Id="rId10" Type="http://schemas.openxmlformats.org/officeDocument/2006/relationships/image" Target="../media/image184.jpeg"/><Relationship Id="rId31" Type="http://schemas.openxmlformats.org/officeDocument/2006/relationships/image" Target="../media/image204.jpeg"/><Relationship Id="rId44" Type="http://schemas.openxmlformats.org/officeDocument/2006/relationships/image" Target="../media/image217.png"/><Relationship Id="rId52" Type="http://schemas.openxmlformats.org/officeDocument/2006/relationships/image" Target="../media/image225.png"/><Relationship Id="rId60" Type="http://schemas.openxmlformats.org/officeDocument/2006/relationships/image" Target="../media/image233.png"/><Relationship Id="rId65" Type="http://schemas.openxmlformats.org/officeDocument/2006/relationships/image" Target="../media/image238.png"/><Relationship Id="rId73" Type="http://schemas.openxmlformats.org/officeDocument/2006/relationships/image" Target="../media/image246.png"/><Relationship Id="rId78" Type="http://schemas.openxmlformats.org/officeDocument/2006/relationships/image" Target="../media/image251.jpeg"/><Relationship Id="rId81" Type="http://schemas.openxmlformats.org/officeDocument/2006/relationships/image" Target="../media/image254.jpeg"/><Relationship Id="rId86" Type="http://schemas.openxmlformats.org/officeDocument/2006/relationships/image" Target="../media/image259.png"/><Relationship Id="rId94" Type="http://schemas.openxmlformats.org/officeDocument/2006/relationships/image" Target="../media/image267.png"/><Relationship Id="rId99" Type="http://schemas.openxmlformats.org/officeDocument/2006/relationships/image" Target="../media/image272.png"/><Relationship Id="rId101" Type="http://schemas.openxmlformats.org/officeDocument/2006/relationships/image" Target="../media/image273.jpeg"/><Relationship Id="rId122" Type="http://schemas.openxmlformats.org/officeDocument/2006/relationships/image" Target="../media/image294.jpeg"/><Relationship Id="rId130" Type="http://schemas.openxmlformats.org/officeDocument/2006/relationships/image" Target="../media/image301.png"/><Relationship Id="rId4" Type="http://schemas.openxmlformats.org/officeDocument/2006/relationships/image" Target="../media/image178.jpeg"/><Relationship Id="rId9" Type="http://schemas.openxmlformats.org/officeDocument/2006/relationships/image" Target="../media/image183.jpeg"/><Relationship Id="rId13" Type="http://schemas.openxmlformats.org/officeDocument/2006/relationships/image" Target="../media/image187.jpeg"/><Relationship Id="rId18" Type="http://schemas.openxmlformats.org/officeDocument/2006/relationships/image" Target="../media/image192.png"/><Relationship Id="rId39" Type="http://schemas.openxmlformats.org/officeDocument/2006/relationships/image" Target="../media/image212.png"/><Relationship Id="rId109" Type="http://schemas.openxmlformats.org/officeDocument/2006/relationships/image" Target="../media/image281.jpeg"/><Relationship Id="rId34" Type="http://schemas.openxmlformats.org/officeDocument/2006/relationships/image" Target="../media/image207.png"/><Relationship Id="rId50" Type="http://schemas.openxmlformats.org/officeDocument/2006/relationships/image" Target="../media/image223.png"/><Relationship Id="rId55" Type="http://schemas.openxmlformats.org/officeDocument/2006/relationships/image" Target="../media/image228.jpeg"/><Relationship Id="rId76" Type="http://schemas.openxmlformats.org/officeDocument/2006/relationships/image" Target="../media/image249.jpeg"/><Relationship Id="rId97" Type="http://schemas.openxmlformats.org/officeDocument/2006/relationships/image" Target="../media/image270.png"/><Relationship Id="rId104" Type="http://schemas.openxmlformats.org/officeDocument/2006/relationships/image" Target="../media/image276.jpeg"/><Relationship Id="rId120" Type="http://schemas.openxmlformats.org/officeDocument/2006/relationships/image" Target="../media/image292.png"/><Relationship Id="rId125" Type="http://schemas.openxmlformats.org/officeDocument/2006/relationships/image" Target="../media/image297.jpeg"/><Relationship Id="rId7" Type="http://schemas.openxmlformats.org/officeDocument/2006/relationships/image" Target="../media/image181.jpeg"/><Relationship Id="rId71" Type="http://schemas.openxmlformats.org/officeDocument/2006/relationships/image" Target="../media/image244.png"/><Relationship Id="rId92" Type="http://schemas.openxmlformats.org/officeDocument/2006/relationships/image" Target="../media/image265.jpeg"/><Relationship Id="rId2" Type="http://schemas.openxmlformats.org/officeDocument/2006/relationships/image" Target="../media/image176.jpeg"/><Relationship Id="rId29" Type="http://schemas.openxmlformats.org/officeDocument/2006/relationships/image" Target="../media/image202.jpeg"/><Relationship Id="rId24" Type="http://schemas.openxmlformats.org/officeDocument/2006/relationships/image" Target="../media/image197.jpeg"/><Relationship Id="rId40" Type="http://schemas.openxmlformats.org/officeDocument/2006/relationships/image" Target="../media/image213.jpeg"/><Relationship Id="rId45" Type="http://schemas.openxmlformats.org/officeDocument/2006/relationships/image" Target="../media/image218.png"/><Relationship Id="rId66" Type="http://schemas.openxmlformats.org/officeDocument/2006/relationships/image" Target="../media/image239.png"/><Relationship Id="rId87" Type="http://schemas.openxmlformats.org/officeDocument/2006/relationships/image" Target="../media/image260.jpeg"/><Relationship Id="rId110" Type="http://schemas.openxmlformats.org/officeDocument/2006/relationships/image" Target="../media/image282.wmf"/><Relationship Id="rId115" Type="http://schemas.openxmlformats.org/officeDocument/2006/relationships/image" Target="../media/image287.jpeg"/><Relationship Id="rId61" Type="http://schemas.openxmlformats.org/officeDocument/2006/relationships/image" Target="../media/image234.jpeg"/><Relationship Id="rId82" Type="http://schemas.openxmlformats.org/officeDocument/2006/relationships/image" Target="../media/image255.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302.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303.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304.em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05.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306.emf"/><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07.em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08.png"/><Relationship Id="rId7" Type="http://schemas.openxmlformats.org/officeDocument/2006/relationships/image" Target="../media/image312.png"/><Relationship Id="rId2" Type="http://schemas.openxmlformats.org/officeDocument/2006/relationships/image" Target="../media/image73.png"/><Relationship Id="rId1" Type="http://schemas.openxmlformats.org/officeDocument/2006/relationships/slideLayout" Target="../slideLayouts/slideLayout6.xml"/><Relationship Id="rId6" Type="http://schemas.openxmlformats.org/officeDocument/2006/relationships/image" Target="../media/image311.gif"/><Relationship Id="rId5" Type="http://schemas.openxmlformats.org/officeDocument/2006/relationships/image" Target="../media/image310.jpeg"/><Relationship Id="rId4" Type="http://schemas.openxmlformats.org/officeDocument/2006/relationships/image" Target="../media/image309.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313.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314.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image" Target="../media/image315.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image" Target="../media/image317.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319.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322.em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image" Target="../media/image323.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325.em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noChangeArrowheads="1"/>
          </p:cNvSpPr>
          <p:nvPr>
            <p:ph type="ctrTitle"/>
          </p:nvPr>
        </p:nvSpPr>
        <p:spPr>
          <a:xfrm>
            <a:off x="317500" y="1173163"/>
            <a:ext cx="8445500" cy="1792287"/>
          </a:xfrm>
        </p:spPr>
        <p:txBody>
          <a:bodyPr/>
          <a:lstStyle/>
          <a:p>
            <a:pPr eaLnBrk="1" hangingPunct="1"/>
            <a:r>
              <a:rPr lang="en-US" sz="3600" dirty="0">
                <a:latin typeface="Arial" charset="0"/>
                <a:ea typeface="ＭＳ Ｐゴシック" charset="0"/>
              </a:rPr>
              <a:t>IBM </a:t>
            </a:r>
            <a:r>
              <a:rPr lang="en-US" sz="3600" dirty="0" err="1" smtClean="0">
                <a:latin typeface="Arial" charset="0"/>
                <a:ea typeface="ＭＳ Ｐゴシック" charset="0"/>
              </a:rPr>
              <a:t>PureSystems</a:t>
            </a:r>
            <a:r>
              <a:rPr lang="en-US" sz="3600" dirty="0">
                <a:latin typeface="Arial" charset="0"/>
                <a:ea typeface="ＭＳ Ｐゴシック" charset="0"/>
              </a:rPr>
              <a:t/>
            </a:r>
            <a:br>
              <a:rPr lang="en-US" sz="3600" dirty="0">
                <a:latin typeface="Arial" charset="0"/>
                <a:ea typeface="ＭＳ Ｐゴシック" charset="0"/>
              </a:rPr>
            </a:br>
            <a:r>
              <a:rPr lang="en-US" sz="3000" b="0" dirty="0">
                <a:latin typeface="Arial" charset="0"/>
                <a:ea typeface="ＭＳ Ｐゴシック" charset="0"/>
              </a:rPr>
              <a:t>A new family of expert integrated systems</a:t>
            </a:r>
          </a:p>
        </p:txBody>
      </p:sp>
      <p:sp>
        <p:nvSpPr>
          <p:cNvPr id="3074" name="Subtitle 1"/>
          <p:cNvSpPr>
            <a:spLocks noGrp="1"/>
          </p:cNvSpPr>
          <p:nvPr>
            <p:ph type="subTitle" idx="1"/>
          </p:nvPr>
        </p:nvSpPr>
        <p:spPr>
          <a:xfrm>
            <a:off x="228600" y="3205163"/>
            <a:ext cx="6399213" cy="869950"/>
          </a:xfrm>
        </p:spPr>
        <p:txBody>
          <a:bodyPr/>
          <a:lstStyle/>
          <a:p>
            <a:pPr eaLnBrk="1" hangingPunct="1">
              <a:lnSpc>
                <a:spcPct val="90000"/>
              </a:lnSpc>
            </a:pPr>
            <a:r>
              <a:rPr lang="en-US" dirty="0" smtClean="0">
                <a:latin typeface="Arial" charset="0"/>
                <a:ea typeface="ＭＳ Ｐゴシック" charset="0"/>
              </a:rPr>
              <a:t>Joe Armstrong</a:t>
            </a:r>
          </a:p>
          <a:p>
            <a:pPr eaLnBrk="1" hangingPunct="1">
              <a:lnSpc>
                <a:spcPct val="90000"/>
              </a:lnSpc>
            </a:pPr>
            <a:r>
              <a:rPr lang="en-US" sz="1400" dirty="0" smtClean="0">
                <a:latin typeface="Arial" charset="0"/>
                <a:ea typeface="ＭＳ Ｐゴシック" charset="0"/>
              </a:rPr>
              <a:t>Version 1.0</a:t>
            </a:r>
          </a:p>
          <a:p>
            <a:pPr eaLnBrk="1" hangingPunct="1">
              <a:lnSpc>
                <a:spcPct val="90000"/>
              </a:lnSpc>
            </a:pPr>
            <a:r>
              <a:rPr lang="en-US" sz="1400" dirty="0" smtClean="0">
                <a:latin typeface="Arial" charset="0"/>
                <a:ea typeface="ＭＳ Ｐゴシック" charset="0"/>
              </a:rPr>
              <a:t>with </a:t>
            </a:r>
            <a:r>
              <a:rPr lang="en-US" sz="1400" dirty="0" smtClean="0">
                <a:latin typeface="Arial" charset="0"/>
                <a:ea typeface="ＭＳ Ｐゴシック" charset="0"/>
              </a:rPr>
              <a:t>significant help from John </a:t>
            </a:r>
            <a:r>
              <a:rPr lang="en-US" sz="1400" dirty="0" err="1" smtClean="0">
                <a:latin typeface="Arial" charset="0"/>
                <a:ea typeface="ＭＳ Ｐゴシック" charset="0"/>
              </a:rPr>
              <a:t>Banchy</a:t>
            </a:r>
            <a:r>
              <a:rPr lang="en-US" sz="1400" dirty="0">
                <a:latin typeface="Arial" charset="0"/>
                <a:ea typeface="ＭＳ Ｐゴシック" charset="0"/>
              </a:rPr>
              <a:t>,</a:t>
            </a:r>
            <a:r>
              <a:rPr lang="en-US" sz="1400" dirty="0" smtClean="0">
                <a:latin typeface="Arial" charset="0"/>
                <a:ea typeface="ＭＳ Ｐゴシック" charset="0"/>
              </a:rPr>
              <a:t> Bob Schuster and others</a:t>
            </a:r>
            <a:endParaRPr lang="en-US" sz="1400" dirty="0">
              <a:latin typeface="Arial" charset="0"/>
              <a:ea typeface="ＭＳ Ｐゴシック"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txBox="1">
            <a:spLocks noGrp="1" noChangeArrowheads="1"/>
          </p:cNvSpPr>
          <p:nvPr/>
        </p:nvSpPr>
        <p:spPr bwMode="auto">
          <a:xfrm>
            <a:off x="6781800" y="6600825"/>
            <a:ext cx="2133600" cy="18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DFD77DBB-811F-4247-AC93-F082DCB9E9CA}" type="slidenum">
              <a:rPr lang="en-US" sz="1200">
                <a:latin typeface="Arial Narrow" pitchFamily="34" charset="0"/>
                <a:cs typeface="Arial" pitchFamily="34" charset="0"/>
              </a:rPr>
              <a:pPr algn="r" eaLnBrk="1" hangingPunct="1"/>
              <a:t>2</a:t>
            </a:fld>
            <a:endParaRPr lang="en-US" sz="1200">
              <a:latin typeface="Arial Narrow" pitchFamily="34" charset="0"/>
              <a:cs typeface="Arial" pitchFamily="34" charset="0"/>
            </a:endParaRPr>
          </a:p>
        </p:txBody>
      </p:sp>
      <p:sp>
        <p:nvSpPr>
          <p:cNvPr id="7171" name="Text Box 62"/>
          <p:cNvSpPr txBox="1">
            <a:spLocks noChangeArrowheads="1"/>
          </p:cNvSpPr>
          <p:nvPr/>
        </p:nvSpPr>
        <p:spPr bwMode="auto">
          <a:xfrm>
            <a:off x="168275" y="728663"/>
            <a:ext cx="871855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lnSpc>
                <a:spcPct val="95000"/>
              </a:lnSpc>
              <a:spcBef>
                <a:spcPct val="50000"/>
              </a:spcBef>
            </a:pPr>
            <a:r>
              <a:rPr lang="en-US" sz="2200" b="1">
                <a:cs typeface="Arial" pitchFamily="34" charset="0"/>
              </a:rPr>
              <a:t>Worldwide IT Spending on Servers, Power, Cooling and Management Administration</a:t>
            </a:r>
          </a:p>
        </p:txBody>
      </p:sp>
      <p:sp>
        <p:nvSpPr>
          <p:cNvPr id="1074180" name="Text Box 8"/>
          <p:cNvSpPr txBox="1">
            <a:spLocks noChangeArrowheads="1"/>
          </p:cNvSpPr>
          <p:nvPr/>
        </p:nvSpPr>
        <p:spPr bwMode="auto">
          <a:xfrm>
            <a:off x="3613520" y="5800725"/>
            <a:ext cx="448712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i="1">
                <a:solidFill>
                  <a:srgbClr val="FF0000"/>
                </a:solidFill>
                <a:cs typeface="Arial" pitchFamily="34" charset="0"/>
              </a:rPr>
              <a:t>Integrated Systems are designed to reduce this</a:t>
            </a:r>
          </a:p>
        </p:txBody>
      </p:sp>
      <p:pic>
        <p:nvPicPr>
          <p:cNvPr id="7173" name="Picture 10" descr="199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3" y="4141788"/>
            <a:ext cx="1004887"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1" descr="2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3705225"/>
            <a:ext cx="1235075"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12" descr="20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3238" y="3121025"/>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13" descr="2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8688" y="2551113"/>
            <a:ext cx="1965325"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14" descr="20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4663" y="2108200"/>
            <a:ext cx="2147887"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 name="Text Box 15"/>
          <p:cNvSpPr txBox="1">
            <a:spLocks noChangeArrowheads="1"/>
          </p:cNvSpPr>
          <p:nvPr/>
        </p:nvSpPr>
        <p:spPr bwMode="auto">
          <a:xfrm>
            <a:off x="7962900" y="2365375"/>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dirty="0">
                <a:solidFill>
                  <a:schemeClr val="bg1"/>
                </a:solidFill>
                <a:cs typeface="Arial" pitchFamily="34" charset="0"/>
              </a:rPr>
              <a:t>20%</a:t>
            </a:r>
          </a:p>
        </p:txBody>
      </p:sp>
      <p:sp>
        <p:nvSpPr>
          <p:cNvPr id="7179" name="Text Box 16"/>
          <p:cNvSpPr txBox="1">
            <a:spLocks noChangeArrowheads="1"/>
          </p:cNvSpPr>
          <p:nvPr/>
        </p:nvSpPr>
        <p:spPr bwMode="auto">
          <a:xfrm>
            <a:off x="7308850" y="2214563"/>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11%</a:t>
            </a:r>
          </a:p>
        </p:txBody>
      </p:sp>
      <p:sp>
        <p:nvSpPr>
          <p:cNvPr id="7180" name="Text Box 17"/>
          <p:cNvSpPr txBox="1">
            <a:spLocks noChangeArrowheads="1"/>
          </p:cNvSpPr>
          <p:nvPr/>
        </p:nvSpPr>
        <p:spPr bwMode="auto">
          <a:xfrm>
            <a:off x="7562850" y="3413125"/>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69%</a:t>
            </a:r>
          </a:p>
        </p:txBody>
      </p:sp>
      <p:sp>
        <p:nvSpPr>
          <p:cNvPr id="7181" name="Text Box 18"/>
          <p:cNvSpPr txBox="1">
            <a:spLocks noChangeArrowheads="1"/>
          </p:cNvSpPr>
          <p:nvPr/>
        </p:nvSpPr>
        <p:spPr bwMode="auto">
          <a:xfrm>
            <a:off x="5803900" y="2878138"/>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solidFill>
                  <a:schemeClr val="bg1"/>
                </a:solidFill>
                <a:cs typeface="Arial" pitchFamily="34" charset="0"/>
              </a:rPr>
              <a:t>22%</a:t>
            </a:r>
          </a:p>
        </p:txBody>
      </p:sp>
      <p:sp>
        <p:nvSpPr>
          <p:cNvPr id="7182" name="Text Box 19"/>
          <p:cNvSpPr txBox="1">
            <a:spLocks noChangeArrowheads="1"/>
          </p:cNvSpPr>
          <p:nvPr/>
        </p:nvSpPr>
        <p:spPr bwMode="auto">
          <a:xfrm>
            <a:off x="5102225" y="2689225"/>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12%</a:t>
            </a:r>
          </a:p>
        </p:txBody>
      </p:sp>
      <p:sp>
        <p:nvSpPr>
          <p:cNvPr id="7183" name="Text Box 20"/>
          <p:cNvSpPr txBox="1">
            <a:spLocks noChangeArrowheads="1"/>
          </p:cNvSpPr>
          <p:nvPr/>
        </p:nvSpPr>
        <p:spPr bwMode="auto">
          <a:xfrm>
            <a:off x="5432425" y="3690938"/>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66%</a:t>
            </a:r>
          </a:p>
        </p:txBody>
      </p:sp>
      <p:sp>
        <p:nvSpPr>
          <p:cNvPr id="7184" name="Text Box 21"/>
          <p:cNvSpPr txBox="1">
            <a:spLocks noChangeArrowheads="1"/>
          </p:cNvSpPr>
          <p:nvPr/>
        </p:nvSpPr>
        <p:spPr bwMode="auto">
          <a:xfrm>
            <a:off x="3910013" y="3513138"/>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solidFill>
                  <a:schemeClr val="bg1"/>
                </a:solidFill>
                <a:cs typeface="Arial" pitchFamily="34" charset="0"/>
              </a:rPr>
              <a:t>33%</a:t>
            </a:r>
          </a:p>
        </p:txBody>
      </p:sp>
      <p:sp>
        <p:nvSpPr>
          <p:cNvPr id="7185" name="Text Box 22"/>
          <p:cNvSpPr txBox="1">
            <a:spLocks noChangeArrowheads="1"/>
          </p:cNvSpPr>
          <p:nvPr/>
        </p:nvSpPr>
        <p:spPr bwMode="auto">
          <a:xfrm>
            <a:off x="3275013" y="3286125"/>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16%</a:t>
            </a:r>
          </a:p>
        </p:txBody>
      </p:sp>
      <p:sp>
        <p:nvSpPr>
          <p:cNvPr id="7186" name="Text Box 23"/>
          <p:cNvSpPr txBox="1">
            <a:spLocks noChangeArrowheads="1"/>
          </p:cNvSpPr>
          <p:nvPr/>
        </p:nvSpPr>
        <p:spPr bwMode="auto">
          <a:xfrm>
            <a:off x="3452813" y="4057650"/>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51%</a:t>
            </a:r>
          </a:p>
        </p:txBody>
      </p:sp>
      <p:sp>
        <p:nvSpPr>
          <p:cNvPr id="7187" name="Text Box 24"/>
          <p:cNvSpPr txBox="1">
            <a:spLocks noChangeArrowheads="1"/>
          </p:cNvSpPr>
          <p:nvPr/>
        </p:nvSpPr>
        <p:spPr bwMode="auto">
          <a:xfrm>
            <a:off x="2301875" y="4070350"/>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solidFill>
                  <a:schemeClr val="bg1"/>
                </a:solidFill>
                <a:cs typeface="Arial" pitchFamily="34" charset="0"/>
              </a:rPr>
              <a:t>43%</a:t>
            </a:r>
          </a:p>
        </p:txBody>
      </p:sp>
      <p:sp>
        <p:nvSpPr>
          <p:cNvPr id="7188" name="Text Box 25"/>
          <p:cNvSpPr txBox="1">
            <a:spLocks noChangeArrowheads="1"/>
          </p:cNvSpPr>
          <p:nvPr/>
        </p:nvSpPr>
        <p:spPr bwMode="auto">
          <a:xfrm>
            <a:off x="1839913" y="3697288"/>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cs typeface="Arial" pitchFamily="34" charset="0"/>
              </a:rPr>
              <a:t>11%</a:t>
            </a:r>
          </a:p>
        </p:txBody>
      </p:sp>
      <p:sp>
        <p:nvSpPr>
          <p:cNvPr id="7189" name="Text Box 26"/>
          <p:cNvSpPr txBox="1">
            <a:spLocks noChangeArrowheads="1"/>
          </p:cNvSpPr>
          <p:nvPr/>
        </p:nvSpPr>
        <p:spPr bwMode="auto">
          <a:xfrm>
            <a:off x="1739900" y="4279900"/>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cs typeface="Arial" pitchFamily="34" charset="0"/>
              </a:rPr>
              <a:t>46%</a:t>
            </a:r>
          </a:p>
        </p:txBody>
      </p:sp>
      <p:sp>
        <p:nvSpPr>
          <p:cNvPr id="7190" name="Text Box 27"/>
          <p:cNvSpPr txBox="1">
            <a:spLocks noChangeArrowheads="1"/>
          </p:cNvSpPr>
          <p:nvPr/>
        </p:nvSpPr>
        <p:spPr bwMode="auto">
          <a:xfrm>
            <a:off x="919163" y="4459288"/>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solidFill>
                  <a:schemeClr val="bg1"/>
                </a:solidFill>
                <a:latin typeface="Arial Narrow" pitchFamily="34" charset="0"/>
                <a:cs typeface="Arial" pitchFamily="34" charset="0"/>
              </a:rPr>
              <a:t>63%</a:t>
            </a:r>
          </a:p>
        </p:txBody>
      </p:sp>
      <p:sp>
        <p:nvSpPr>
          <p:cNvPr id="7191" name="Text Box 28"/>
          <p:cNvSpPr txBox="1">
            <a:spLocks noChangeArrowheads="1"/>
          </p:cNvSpPr>
          <p:nvPr/>
        </p:nvSpPr>
        <p:spPr bwMode="auto">
          <a:xfrm>
            <a:off x="525463" y="4137025"/>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latin typeface="Arial Narrow" pitchFamily="34" charset="0"/>
                <a:cs typeface="Arial" pitchFamily="34" charset="0"/>
              </a:rPr>
              <a:t>8%</a:t>
            </a:r>
          </a:p>
        </p:txBody>
      </p:sp>
      <p:sp>
        <p:nvSpPr>
          <p:cNvPr id="7192" name="Text Box 29"/>
          <p:cNvSpPr txBox="1">
            <a:spLocks noChangeArrowheads="1"/>
          </p:cNvSpPr>
          <p:nvPr/>
        </p:nvSpPr>
        <p:spPr bwMode="auto">
          <a:xfrm>
            <a:off x="420688" y="4459288"/>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latin typeface="Arial Narrow" pitchFamily="34" charset="0"/>
                <a:cs typeface="Arial" pitchFamily="34" charset="0"/>
              </a:rPr>
              <a:t>29%</a:t>
            </a:r>
          </a:p>
        </p:txBody>
      </p:sp>
      <p:sp>
        <p:nvSpPr>
          <p:cNvPr id="7193" name="Text Box 30"/>
          <p:cNvSpPr txBox="1">
            <a:spLocks noChangeArrowheads="1"/>
          </p:cNvSpPr>
          <p:nvPr/>
        </p:nvSpPr>
        <p:spPr bwMode="auto">
          <a:xfrm>
            <a:off x="423863" y="5505450"/>
            <a:ext cx="1163637"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$100B</a:t>
            </a:r>
          </a:p>
        </p:txBody>
      </p:sp>
      <p:sp>
        <p:nvSpPr>
          <p:cNvPr id="7194" name="Text Box 31"/>
          <p:cNvSpPr txBox="1">
            <a:spLocks noChangeArrowheads="1"/>
          </p:cNvSpPr>
          <p:nvPr/>
        </p:nvSpPr>
        <p:spPr bwMode="auto">
          <a:xfrm>
            <a:off x="1733550" y="5267325"/>
            <a:ext cx="1163638"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$130B</a:t>
            </a:r>
          </a:p>
        </p:txBody>
      </p:sp>
      <p:sp>
        <p:nvSpPr>
          <p:cNvPr id="7195" name="Text Box 32"/>
          <p:cNvSpPr txBox="1">
            <a:spLocks noChangeArrowheads="1"/>
          </p:cNvSpPr>
          <p:nvPr/>
        </p:nvSpPr>
        <p:spPr bwMode="auto">
          <a:xfrm>
            <a:off x="3278188" y="5040313"/>
            <a:ext cx="1163637"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$175B</a:t>
            </a:r>
          </a:p>
        </p:txBody>
      </p:sp>
      <p:sp>
        <p:nvSpPr>
          <p:cNvPr id="7196" name="Text Box 33"/>
          <p:cNvSpPr txBox="1">
            <a:spLocks noChangeArrowheads="1"/>
          </p:cNvSpPr>
          <p:nvPr/>
        </p:nvSpPr>
        <p:spPr bwMode="auto">
          <a:xfrm>
            <a:off x="5159375" y="4791075"/>
            <a:ext cx="1163638"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$217B</a:t>
            </a:r>
          </a:p>
        </p:txBody>
      </p:sp>
      <p:sp>
        <p:nvSpPr>
          <p:cNvPr id="7197" name="Text Box 34"/>
          <p:cNvSpPr txBox="1">
            <a:spLocks noChangeArrowheads="1"/>
          </p:cNvSpPr>
          <p:nvPr/>
        </p:nvSpPr>
        <p:spPr bwMode="auto">
          <a:xfrm>
            <a:off x="7197725" y="4540250"/>
            <a:ext cx="1420813"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$247B </a:t>
            </a:r>
            <a:r>
              <a:rPr lang="en-US" sz="1050" b="1">
                <a:cs typeface="Arial" pitchFamily="34" charset="0"/>
              </a:rPr>
              <a:t>est.</a:t>
            </a:r>
          </a:p>
        </p:txBody>
      </p:sp>
      <p:sp>
        <p:nvSpPr>
          <p:cNvPr id="7198" name="Text Box 63"/>
          <p:cNvSpPr txBox="1">
            <a:spLocks noChangeArrowheads="1"/>
          </p:cNvSpPr>
          <p:nvPr/>
        </p:nvSpPr>
        <p:spPr bwMode="auto">
          <a:xfrm>
            <a:off x="306388" y="6096000"/>
            <a:ext cx="1322387" cy="183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lnSpc>
                <a:spcPct val="85000"/>
              </a:lnSpc>
              <a:spcBef>
                <a:spcPct val="50000"/>
              </a:spcBef>
            </a:pPr>
            <a:r>
              <a:rPr lang="en-US" sz="700">
                <a:cs typeface="Arial" pitchFamily="34" charset="0"/>
              </a:rPr>
              <a:t>Source: IDC, 2012</a:t>
            </a:r>
          </a:p>
        </p:txBody>
      </p:sp>
      <p:sp>
        <p:nvSpPr>
          <p:cNvPr id="7199" name="Text Box 57"/>
          <p:cNvSpPr txBox="1">
            <a:spLocks noChangeArrowheads="1"/>
          </p:cNvSpPr>
          <p:nvPr/>
        </p:nvSpPr>
        <p:spPr bwMode="auto">
          <a:xfrm>
            <a:off x="668338" y="2460625"/>
            <a:ext cx="3956050" cy="60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150000"/>
              </a:lnSpc>
              <a:spcBef>
                <a:spcPct val="50000"/>
              </a:spcBef>
            </a:pPr>
            <a:r>
              <a:rPr lang="en-US" sz="1100" dirty="0">
                <a:cs typeface="Arial" pitchFamily="34" charset="0"/>
              </a:rPr>
              <a:t>Power and cooling </a:t>
            </a:r>
            <a:r>
              <a:rPr lang="en-US" sz="1100" dirty="0" smtClean="0">
                <a:cs typeface="Arial" pitchFamily="34" charset="0"/>
              </a:rPr>
              <a:t>costs</a:t>
            </a:r>
            <a:r>
              <a:rPr lang="en-US" sz="1100" dirty="0">
                <a:cs typeface="Arial" pitchFamily="34" charset="0"/>
              </a:rPr>
              <a:t/>
            </a:r>
            <a:br>
              <a:rPr lang="en-US" sz="1100" dirty="0">
                <a:cs typeface="Arial" pitchFamily="34" charset="0"/>
              </a:rPr>
            </a:br>
            <a:r>
              <a:rPr lang="en-US" sz="1100" dirty="0">
                <a:cs typeface="Arial" pitchFamily="34" charset="0"/>
              </a:rPr>
              <a:t>Server management </a:t>
            </a:r>
            <a:r>
              <a:rPr lang="en-US" sz="1100" dirty="0" smtClean="0">
                <a:cs typeface="Arial" pitchFamily="34" charset="0"/>
              </a:rPr>
              <a:t>and </a:t>
            </a:r>
            <a:r>
              <a:rPr lang="en-US" sz="1100" dirty="0">
                <a:cs typeface="Arial" pitchFamily="34" charset="0"/>
              </a:rPr>
              <a:t>admin costs</a:t>
            </a:r>
          </a:p>
        </p:txBody>
      </p:sp>
      <p:pic>
        <p:nvPicPr>
          <p:cNvPr id="7200" name="Picture 37" descr="green-box"/>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2113" y="2547938"/>
            <a:ext cx="217487"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1" name="Picture 38" descr="blue-box"/>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2800350"/>
            <a:ext cx="217487"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2" name="Picture 39" descr="dark-blue-box"/>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2113" y="2281238"/>
            <a:ext cx="217487"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3" name="Text Box 40"/>
          <p:cNvSpPr txBox="1">
            <a:spLocks noChangeArrowheads="1"/>
          </p:cNvSpPr>
          <p:nvPr/>
        </p:nvSpPr>
        <p:spPr bwMode="auto">
          <a:xfrm>
            <a:off x="428625" y="5178425"/>
            <a:ext cx="1163638"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1996</a:t>
            </a:r>
          </a:p>
        </p:txBody>
      </p:sp>
      <p:sp>
        <p:nvSpPr>
          <p:cNvPr id="7204" name="Text Box 41"/>
          <p:cNvSpPr txBox="1">
            <a:spLocks noChangeArrowheads="1"/>
          </p:cNvSpPr>
          <p:nvPr/>
        </p:nvSpPr>
        <p:spPr bwMode="auto">
          <a:xfrm>
            <a:off x="1731963" y="4945063"/>
            <a:ext cx="1163637"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2001</a:t>
            </a:r>
          </a:p>
        </p:txBody>
      </p:sp>
      <p:sp>
        <p:nvSpPr>
          <p:cNvPr id="7205" name="Text Box 42"/>
          <p:cNvSpPr txBox="1">
            <a:spLocks noChangeArrowheads="1"/>
          </p:cNvSpPr>
          <p:nvPr/>
        </p:nvSpPr>
        <p:spPr bwMode="auto">
          <a:xfrm>
            <a:off x="3289300" y="4745038"/>
            <a:ext cx="1163638"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2006</a:t>
            </a:r>
          </a:p>
        </p:txBody>
      </p:sp>
      <p:sp>
        <p:nvSpPr>
          <p:cNvPr id="7206" name="Text Box 43"/>
          <p:cNvSpPr txBox="1">
            <a:spLocks noChangeArrowheads="1"/>
          </p:cNvSpPr>
          <p:nvPr/>
        </p:nvSpPr>
        <p:spPr bwMode="auto">
          <a:xfrm>
            <a:off x="5143500" y="4500563"/>
            <a:ext cx="1163638"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2011</a:t>
            </a:r>
          </a:p>
        </p:txBody>
      </p:sp>
      <p:sp>
        <p:nvSpPr>
          <p:cNvPr id="7207" name="Text Box 44"/>
          <p:cNvSpPr txBox="1">
            <a:spLocks noChangeArrowheads="1"/>
          </p:cNvSpPr>
          <p:nvPr/>
        </p:nvSpPr>
        <p:spPr bwMode="auto">
          <a:xfrm>
            <a:off x="7318375" y="4222750"/>
            <a:ext cx="1163638"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2013</a:t>
            </a:r>
          </a:p>
        </p:txBody>
      </p:sp>
      <p:sp>
        <p:nvSpPr>
          <p:cNvPr id="7208" name="Text Box 57"/>
          <p:cNvSpPr txBox="1">
            <a:spLocks noChangeArrowheads="1"/>
          </p:cNvSpPr>
          <p:nvPr/>
        </p:nvSpPr>
        <p:spPr bwMode="auto">
          <a:xfrm>
            <a:off x="668338" y="2208213"/>
            <a:ext cx="3076575"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n-US" sz="1100" dirty="0">
                <a:cs typeface="Arial" pitchFamily="34" charset="0"/>
              </a:rPr>
              <a:t>New server spending</a:t>
            </a:r>
          </a:p>
        </p:txBody>
      </p:sp>
      <p:sp>
        <p:nvSpPr>
          <p:cNvPr id="1074217" name="Line 41"/>
          <p:cNvSpPr>
            <a:spLocks noChangeShapeType="1"/>
          </p:cNvSpPr>
          <p:nvPr/>
        </p:nvSpPr>
        <p:spPr bwMode="auto">
          <a:xfrm flipV="1">
            <a:off x="6388100" y="3822700"/>
            <a:ext cx="1206500" cy="2006600"/>
          </a:xfrm>
          <a:prstGeom prst="line">
            <a:avLst/>
          </a:prstGeom>
          <a:noFill/>
          <a:ln w="222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45791" dir="3378596" algn="ctr" rotWithShape="0">
                    <a:srgbClr val="4D4D4D">
                      <a:alpha val="79999"/>
                    </a:srgbClr>
                  </a:outerShdw>
                </a:effectLst>
              </a14:hiddenEffects>
            </a:ext>
          </a:extLst>
        </p:spPr>
        <p:txBody>
          <a:bodyPr wrap="none" anchor="ctr"/>
          <a:lstStyle/>
          <a:p>
            <a:endParaRPr lang="en-US" sz="1600"/>
          </a:p>
        </p:txBody>
      </p:sp>
      <p:sp>
        <p:nvSpPr>
          <p:cNvPr id="7210" name="Line 43"/>
          <p:cNvSpPr>
            <a:spLocks noChangeShapeType="1"/>
          </p:cNvSpPr>
          <p:nvPr/>
        </p:nvSpPr>
        <p:spPr bwMode="auto">
          <a:xfrm>
            <a:off x="0" y="1474788"/>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2310595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74180"/>
                                        </p:tgtEl>
                                        <p:attrNameLst>
                                          <p:attrName>style.visibility</p:attrName>
                                        </p:attrNameLst>
                                      </p:cBhvr>
                                      <p:to>
                                        <p:strVal val="visible"/>
                                      </p:to>
                                    </p:set>
                                    <p:animEffect transition="in" filter="dissolve">
                                      <p:cBhvr>
                                        <p:cTn id="7" dur="500"/>
                                        <p:tgtEl>
                                          <p:spTgt spid="1074180"/>
                                        </p:tgtEl>
                                      </p:cBhvr>
                                    </p:animEffect>
                                  </p:childTnLst>
                                </p:cTn>
                              </p:par>
                            </p:childTnLst>
                          </p:cTn>
                        </p:par>
                        <p:par>
                          <p:cTn id="8" fill="hold" nodeType="afterGroup">
                            <p:stCondLst>
                              <p:cond delay="500"/>
                            </p:stCondLst>
                            <p:childTnLst>
                              <p:par>
                                <p:cTn id="9" presetID="55" presetClass="entr" presetSubtype="0" fill="hold" grpId="0" nodeType="afterEffect">
                                  <p:stCondLst>
                                    <p:cond delay="500"/>
                                  </p:stCondLst>
                                  <p:childTnLst>
                                    <p:set>
                                      <p:cBhvr>
                                        <p:cTn id="10" dur="1" fill="hold">
                                          <p:stCondLst>
                                            <p:cond delay="0"/>
                                          </p:stCondLst>
                                        </p:cTn>
                                        <p:tgtEl>
                                          <p:spTgt spid="1074217"/>
                                        </p:tgtEl>
                                        <p:attrNameLst>
                                          <p:attrName>style.visibility</p:attrName>
                                        </p:attrNameLst>
                                      </p:cBhvr>
                                      <p:to>
                                        <p:strVal val="visible"/>
                                      </p:to>
                                    </p:set>
                                    <p:anim calcmode="lin" valueType="num">
                                      <p:cBhvr>
                                        <p:cTn id="11" dur="1000" fill="hold"/>
                                        <p:tgtEl>
                                          <p:spTgt spid="1074217"/>
                                        </p:tgtEl>
                                        <p:attrNameLst>
                                          <p:attrName>ppt_w</p:attrName>
                                        </p:attrNameLst>
                                      </p:cBhvr>
                                      <p:tavLst>
                                        <p:tav tm="0">
                                          <p:val>
                                            <p:strVal val="#ppt_w*0.70"/>
                                          </p:val>
                                        </p:tav>
                                        <p:tav tm="100000">
                                          <p:val>
                                            <p:strVal val="#ppt_w"/>
                                          </p:val>
                                        </p:tav>
                                      </p:tavLst>
                                    </p:anim>
                                    <p:anim calcmode="lin" valueType="num">
                                      <p:cBhvr>
                                        <p:cTn id="12" dur="1000" fill="hold"/>
                                        <p:tgtEl>
                                          <p:spTgt spid="1074217"/>
                                        </p:tgtEl>
                                        <p:attrNameLst>
                                          <p:attrName>ppt_h</p:attrName>
                                        </p:attrNameLst>
                                      </p:cBhvr>
                                      <p:tavLst>
                                        <p:tav tm="0">
                                          <p:val>
                                            <p:strVal val="#ppt_h"/>
                                          </p:val>
                                        </p:tav>
                                        <p:tav tm="100000">
                                          <p:val>
                                            <p:strVal val="#ppt_h"/>
                                          </p:val>
                                        </p:tav>
                                      </p:tavLst>
                                    </p:anim>
                                    <p:animEffect transition="in" filter="fade">
                                      <p:cBhvr>
                                        <p:cTn id="13" dur="1000"/>
                                        <p:tgtEl>
                                          <p:spTgt spid="1074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4180" grpId="0"/>
      <p:bldP spid="10742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title"/>
          </p:nvPr>
        </p:nvSpPr>
        <p:spPr/>
        <p:txBody>
          <a:bodyPr/>
          <a:lstStyle/>
          <a:p>
            <a:r>
              <a:rPr lang="en-US" sz="2400" dirty="0">
                <a:latin typeface="Arial" charset="0"/>
                <a:ea typeface="ＭＳ Ｐゴシック" charset="0"/>
              </a:rPr>
              <a:t>Unsustainable Growth in Operating Costs </a:t>
            </a:r>
            <a:br>
              <a:rPr lang="en-US" sz="2400" dirty="0">
                <a:latin typeface="Arial" charset="0"/>
                <a:ea typeface="ＭＳ Ｐゴシック" charset="0"/>
              </a:rPr>
            </a:br>
            <a:endParaRPr lang="en-US" dirty="0">
              <a:latin typeface="Arial" charset="0"/>
              <a:ea typeface="ＭＳ Ｐゴシック" charset="0"/>
            </a:endParaRPr>
          </a:p>
        </p:txBody>
      </p:sp>
      <p:sp>
        <p:nvSpPr>
          <p:cNvPr id="18" name="Rectangle 17"/>
          <p:cNvSpPr/>
          <p:nvPr/>
        </p:nvSpPr>
        <p:spPr>
          <a:xfrm>
            <a:off x="907935" y="5673177"/>
            <a:ext cx="2514600" cy="63500"/>
          </a:xfrm>
          <a:prstGeom prst="rect">
            <a:avLst/>
          </a:prstGeom>
          <a:solidFill>
            <a:schemeClr val="bg1"/>
          </a:solidFill>
          <a:ln>
            <a:solidFill>
              <a:schemeClr val="bg1">
                <a:lumMod val="65000"/>
              </a:schemeClr>
            </a:solidFill>
          </a:ln>
          <a:scene3d>
            <a:camera prst="obliqueTopRight"/>
            <a:lightRig rig="soft" dir="t"/>
          </a:scene3d>
          <a:sp3d extrusionH="889000" contourW="12700" prstMaterial="clear">
            <a:bevelT/>
            <a:extrusionClr>
              <a:srgbClr val="FFFFFF"/>
            </a:extrusionClr>
            <a:contourClr>
              <a:schemeClr val="bg1">
                <a:lumMod val="9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err="1" smtClean="0">
              <a:solidFill>
                <a:schemeClr val="tx1"/>
              </a:solidFill>
            </a:endParaRPr>
          </a:p>
        </p:txBody>
      </p:sp>
      <p:sp>
        <p:nvSpPr>
          <p:cNvPr id="7" name="Rectangle 6"/>
          <p:cNvSpPr/>
          <p:nvPr/>
        </p:nvSpPr>
        <p:spPr>
          <a:xfrm>
            <a:off x="1309182" y="4891781"/>
            <a:ext cx="797378" cy="731520"/>
          </a:xfrm>
          <a:prstGeom prst="rect">
            <a:avLst/>
          </a:prstGeom>
          <a:solidFill>
            <a:srgbClr val="3366FF"/>
          </a:solidFill>
          <a:ln>
            <a:solidFill>
              <a:schemeClr val="accent1">
                <a:lumMod val="75000"/>
              </a:schemeClr>
            </a:solidFill>
          </a:ln>
          <a:effectLst/>
          <a:scene3d>
            <a:camera prst="obliqueTopRight"/>
            <a:lightRig rig="soft" dir="t"/>
          </a:scene3d>
          <a:sp3d extrusionH="317500" prstMaterial="matte">
            <a:bevelT/>
            <a:extrusionClr>
              <a:schemeClr val="accent1">
                <a:lumMod val="40000"/>
                <a:lumOff val="60000"/>
              </a:schemeClr>
            </a:extrusion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sp>
        <p:nvSpPr>
          <p:cNvPr id="8" name="Rectangle 7"/>
          <p:cNvSpPr/>
          <p:nvPr/>
        </p:nvSpPr>
        <p:spPr>
          <a:xfrm>
            <a:off x="2465695" y="2697221"/>
            <a:ext cx="797378" cy="2926080"/>
          </a:xfrm>
          <a:prstGeom prst="rect">
            <a:avLst/>
          </a:prstGeom>
          <a:solidFill>
            <a:srgbClr val="0E9E15"/>
          </a:solidFill>
          <a:ln>
            <a:solidFill>
              <a:srgbClr val="28784B"/>
            </a:solidFill>
          </a:ln>
          <a:effectLst/>
          <a:scene3d>
            <a:camera prst="obliqueTopRight"/>
            <a:lightRig rig="soft" dir="t"/>
          </a:scene3d>
          <a:sp3d extrusionH="317500" contourW="12700" prstMaterial="matte">
            <a:bevelT/>
            <a:extrusionClr>
              <a:srgbClr val="CCFFCC"/>
            </a:extrusionClr>
            <a:contourClr>
              <a:srgbClr val="008000"/>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sp>
        <p:nvSpPr>
          <p:cNvPr id="9" name="TextBox 8"/>
          <p:cNvSpPr txBox="1"/>
          <p:nvPr/>
        </p:nvSpPr>
        <p:spPr>
          <a:xfrm>
            <a:off x="1674596" y="3754367"/>
            <a:ext cx="1109763" cy="358298"/>
          </a:xfrm>
          <a:prstGeom prst="rect">
            <a:avLst/>
          </a:prstGeom>
          <a:solidFill>
            <a:schemeClr val="bg1">
              <a:lumMod val="95000"/>
            </a:schemeClr>
          </a:solidFill>
          <a:ln w="6350">
            <a:solidFill>
              <a:schemeClr val="bg1">
                <a:lumMod val="50000"/>
              </a:schemeClr>
            </a:solidFill>
          </a:ln>
        </p:spPr>
        <p:txBody>
          <a:bodyPr wrap="none" anchor="ctr"/>
          <a:lstStyle/>
          <a:p>
            <a:pPr algn="ctr">
              <a:defRPr/>
            </a:pPr>
            <a:r>
              <a:rPr lang="en-US" sz="1700" b="1" dirty="0"/>
              <a:t>3x to 4x</a:t>
            </a:r>
          </a:p>
        </p:txBody>
      </p:sp>
      <p:sp>
        <p:nvSpPr>
          <p:cNvPr id="4105" name="TextBox 9"/>
          <p:cNvSpPr txBox="1">
            <a:spLocks noChangeArrowheads="1"/>
          </p:cNvSpPr>
          <p:nvPr/>
        </p:nvSpPr>
        <p:spPr bwMode="auto">
          <a:xfrm>
            <a:off x="2388167" y="2115590"/>
            <a:ext cx="10828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a:t>Management</a:t>
            </a:r>
          </a:p>
          <a:p>
            <a:pPr algn="ctr" eaLnBrk="1" hangingPunct="1"/>
            <a:r>
              <a:rPr lang="en-US" sz="1200"/>
              <a:t>and Energy</a:t>
            </a:r>
          </a:p>
        </p:txBody>
      </p:sp>
      <p:sp>
        <p:nvSpPr>
          <p:cNvPr id="4106" name="TextBox 10"/>
          <p:cNvSpPr txBox="1">
            <a:spLocks noChangeArrowheads="1"/>
          </p:cNvSpPr>
          <p:nvPr/>
        </p:nvSpPr>
        <p:spPr bwMode="auto">
          <a:xfrm>
            <a:off x="1230423" y="4494495"/>
            <a:ext cx="1069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t>New Servers</a:t>
            </a:r>
          </a:p>
        </p:txBody>
      </p:sp>
      <p:sp>
        <p:nvSpPr>
          <p:cNvPr id="4110" name="TextBox 15"/>
          <p:cNvSpPr txBox="1">
            <a:spLocks noChangeArrowheads="1"/>
          </p:cNvSpPr>
          <p:nvPr/>
        </p:nvSpPr>
        <p:spPr bwMode="auto">
          <a:xfrm>
            <a:off x="648789" y="5833783"/>
            <a:ext cx="321860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ts val="600"/>
              </a:spcBef>
            </a:pPr>
            <a:r>
              <a:rPr lang="en-US" sz="800" dirty="0"/>
              <a:t>Source: The Value of Smarter Datacenter Services, IDC, 2011</a:t>
            </a:r>
          </a:p>
        </p:txBody>
      </p:sp>
      <p:sp>
        <p:nvSpPr>
          <p:cNvPr id="4111" name="TextBox 16"/>
          <p:cNvSpPr txBox="1">
            <a:spLocks noChangeArrowheads="1"/>
          </p:cNvSpPr>
          <p:nvPr/>
        </p:nvSpPr>
        <p:spPr bwMode="auto">
          <a:xfrm>
            <a:off x="1113922" y="1617404"/>
            <a:ext cx="2102628" cy="268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sz="1900" b="1" dirty="0"/>
              <a:t>Typical IT </a:t>
            </a:r>
            <a:r>
              <a:rPr lang="en-US" sz="1900" b="1" dirty="0" smtClean="0"/>
              <a:t>Spend</a:t>
            </a:r>
            <a:endParaRPr lang="en-US" sz="1900" b="1" dirty="0"/>
          </a:p>
        </p:txBody>
      </p:sp>
      <p:grpSp>
        <p:nvGrpSpPr>
          <p:cNvPr id="16" name="Group 53"/>
          <p:cNvGrpSpPr>
            <a:grpSpLocks/>
          </p:cNvGrpSpPr>
          <p:nvPr/>
        </p:nvGrpSpPr>
        <p:grpSpPr bwMode="auto">
          <a:xfrm>
            <a:off x="7926868" y="5781305"/>
            <a:ext cx="1236182" cy="802058"/>
            <a:chOff x="7530458" y="5344997"/>
            <a:chExt cx="1631950" cy="1235075"/>
          </a:xfrm>
        </p:grpSpPr>
        <p:pic>
          <p:nvPicPr>
            <p:cNvPr id="17" name="Picture 138" descr="Expert_Integrated_Systems_PPT_MasterGraphics_0209-cove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344846" y="5344997"/>
              <a:ext cx="817562"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blue 40.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530458" y="6170497"/>
              <a:ext cx="8112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12" name="Rectangle 17"/>
          <p:cNvSpPr>
            <a:spLocks noChangeArrowheads="1"/>
          </p:cNvSpPr>
          <p:nvPr/>
        </p:nvSpPr>
        <p:spPr bwMode="auto">
          <a:xfrm>
            <a:off x="4808352" y="2146534"/>
            <a:ext cx="3776134" cy="128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p>
            <a:pPr>
              <a:lnSpc>
                <a:spcPct val="110000"/>
              </a:lnSpc>
            </a:pPr>
            <a:r>
              <a:rPr lang="en-US" sz="1900" dirty="0"/>
              <a:t>“Starting in 2011, an average of </a:t>
            </a:r>
            <a:r>
              <a:rPr lang="en-US" sz="1900" b="1" dirty="0">
                <a:solidFill>
                  <a:srgbClr val="008000"/>
                </a:solidFill>
              </a:rPr>
              <a:t>10,000</a:t>
            </a:r>
            <a:r>
              <a:rPr lang="en-US" sz="1900" dirty="0"/>
              <a:t> baby boomers will be eligible to retire </a:t>
            </a:r>
            <a:r>
              <a:rPr lang="en-US" sz="1900" b="1" dirty="0">
                <a:solidFill>
                  <a:srgbClr val="4C3D96"/>
                </a:solidFill>
              </a:rPr>
              <a:t>every day </a:t>
            </a:r>
            <a:r>
              <a:rPr lang="en-US" sz="1900" dirty="0"/>
              <a:t>for the next 19 years”</a:t>
            </a:r>
          </a:p>
        </p:txBody>
      </p:sp>
      <p:sp>
        <p:nvSpPr>
          <p:cNvPr id="4113" name="Rectangle 18"/>
          <p:cNvSpPr>
            <a:spLocks noChangeArrowheads="1"/>
          </p:cNvSpPr>
          <p:nvPr/>
        </p:nvSpPr>
        <p:spPr bwMode="auto">
          <a:xfrm>
            <a:off x="4808352" y="3525753"/>
            <a:ext cx="3266852" cy="36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0000"/>
              </a:lnSpc>
              <a:spcBef>
                <a:spcPts val="600"/>
              </a:spcBef>
            </a:pPr>
            <a:r>
              <a:rPr lang="en-US" sz="800" dirty="0"/>
              <a:t>Source:  Gartner, http://</a:t>
            </a:r>
            <a:r>
              <a:rPr lang="en-US" sz="800" dirty="0" err="1"/>
              <a:t>www.signaturetechnology.com</a:t>
            </a:r>
            <a:r>
              <a:rPr lang="en-US" sz="800" dirty="0"/>
              <a:t>/media/4031/march_3_top_10_trends_to_watch_dcappuccio.pdf</a:t>
            </a:r>
          </a:p>
        </p:txBody>
      </p:sp>
    </p:spTree>
    <p:extLst>
      <p:ext uri="{BB962C8B-B14F-4D97-AF65-F5344CB8AC3E}">
        <p14:creationId xmlns:p14="http://schemas.microsoft.com/office/powerpoint/2010/main" val="10634001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2"/>
          <p:cNvSpPr>
            <a:spLocks noGrp="1"/>
          </p:cNvSpPr>
          <p:nvPr>
            <p:ph type="title"/>
          </p:nvPr>
        </p:nvSpPr>
        <p:spPr/>
        <p:txBody>
          <a:bodyPr/>
          <a:lstStyle/>
          <a:p>
            <a:r>
              <a:rPr lang="en-US" dirty="0">
                <a:latin typeface="Arial" charset="0"/>
                <a:ea typeface="ＭＳ Ｐゴシック" charset="0"/>
              </a:rPr>
              <a:t>Growth in IT is Not Slowing Down</a:t>
            </a:r>
          </a:p>
        </p:txBody>
      </p:sp>
      <p:sp>
        <p:nvSpPr>
          <p:cNvPr id="6146" name="Content Placeholder 3"/>
          <p:cNvSpPr>
            <a:spLocks noGrp="1"/>
          </p:cNvSpPr>
          <p:nvPr>
            <p:ph sz="half" idx="1"/>
          </p:nvPr>
        </p:nvSpPr>
        <p:spPr>
          <a:xfrm>
            <a:off x="750888" y="1392238"/>
            <a:ext cx="4027487" cy="4826000"/>
          </a:xfrm>
        </p:spPr>
        <p:txBody>
          <a:bodyPr/>
          <a:lstStyle/>
          <a:p>
            <a:r>
              <a:rPr lang="en-US" dirty="0" smtClean="0">
                <a:latin typeface="Arial" charset="0"/>
                <a:ea typeface="ＭＳ Ｐゴシック" charset="0"/>
              </a:rPr>
              <a:t>Big Data and Analytics</a:t>
            </a:r>
            <a:endParaRPr lang="en-US" dirty="0">
              <a:latin typeface="Arial" charset="0"/>
              <a:ea typeface="ＭＳ Ｐゴシック" charset="0"/>
            </a:endParaRPr>
          </a:p>
          <a:p>
            <a:r>
              <a:rPr lang="en-US" dirty="0">
                <a:latin typeface="Arial" charset="0"/>
                <a:ea typeface="ＭＳ Ｐゴシック" charset="0"/>
              </a:rPr>
              <a:t>Mobile devices</a:t>
            </a:r>
          </a:p>
          <a:p>
            <a:r>
              <a:rPr lang="en-US" dirty="0">
                <a:latin typeface="Arial" charset="0"/>
                <a:ea typeface="ＭＳ Ｐゴシック" charset="0"/>
              </a:rPr>
              <a:t>Cloud computing</a:t>
            </a:r>
          </a:p>
          <a:p>
            <a:r>
              <a:rPr lang="en-US" dirty="0">
                <a:latin typeface="Arial" charset="0"/>
                <a:ea typeface="ＭＳ Ｐゴシック" charset="0"/>
              </a:rPr>
              <a:t>In-house disaster recovery</a:t>
            </a:r>
          </a:p>
          <a:p>
            <a:r>
              <a:rPr lang="en-US" dirty="0">
                <a:latin typeface="Arial" charset="0"/>
                <a:ea typeface="ＭＳ Ｐゴシック" charset="0"/>
              </a:rPr>
              <a:t>Video on demand</a:t>
            </a:r>
          </a:p>
          <a:p>
            <a:r>
              <a:rPr lang="en-US" dirty="0">
                <a:latin typeface="Arial" charset="0"/>
                <a:ea typeface="ＭＳ Ｐゴシック" charset="0"/>
              </a:rPr>
              <a:t>Virtual Desktop</a:t>
            </a:r>
          </a:p>
        </p:txBody>
      </p:sp>
      <p:pic>
        <p:nvPicPr>
          <p:cNvPr id="6148" name="Picture 5"/>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5719763" y="1344613"/>
            <a:ext cx="2859087"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642182" y="4721465"/>
            <a:ext cx="4466754" cy="1241365"/>
          </a:xfrm>
          <a:prstGeom prst="rect">
            <a:avLst/>
          </a:prstGeom>
        </p:spPr>
        <p:txBody>
          <a:bodyPr wrap="square">
            <a:spAutoFit/>
          </a:bodyPr>
          <a:lstStyle/>
          <a:p>
            <a:pPr>
              <a:lnSpc>
                <a:spcPct val="90000"/>
              </a:lnSpc>
            </a:pPr>
            <a:r>
              <a:rPr lang="en-US" sz="2000" dirty="0" smtClean="0"/>
              <a:t>“Every </a:t>
            </a:r>
            <a:r>
              <a:rPr lang="en-US" sz="2000" b="1" dirty="0">
                <a:solidFill>
                  <a:schemeClr val="accent1">
                    <a:lumMod val="75000"/>
                  </a:schemeClr>
                </a:solidFill>
              </a:rPr>
              <a:t>two</a:t>
            </a:r>
            <a:r>
              <a:rPr lang="en-US" sz="2000" dirty="0"/>
              <a:t> days now we create as much information as we did from the dawn of civilization up until </a:t>
            </a:r>
            <a:r>
              <a:rPr lang="en-US" sz="2000" b="1" dirty="0" smtClean="0">
                <a:solidFill>
                  <a:srgbClr val="FF0000"/>
                </a:solidFill>
              </a:rPr>
              <a:t>2003</a:t>
            </a:r>
            <a:r>
              <a:rPr lang="en-US" sz="2000" dirty="0" smtClean="0"/>
              <a:t>.”</a:t>
            </a:r>
          </a:p>
          <a:p>
            <a:pPr>
              <a:spcBef>
                <a:spcPts val="800"/>
              </a:spcBef>
            </a:pPr>
            <a:r>
              <a:rPr lang="en-US" sz="1400" dirty="0" smtClean="0"/>
              <a:t>Eric Schmidt, CEO Google</a:t>
            </a:r>
            <a:endParaRPr lang="en-US" sz="14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1800" smtClean="0"/>
              <a:t>Clients need to address critical imperatives in this environment</a:t>
            </a:r>
          </a:p>
        </p:txBody>
      </p:sp>
      <p:sp>
        <p:nvSpPr>
          <p:cNvPr id="35843" name="TextBox 27"/>
          <p:cNvSpPr txBox="1">
            <a:spLocks noChangeArrowheads="1"/>
          </p:cNvSpPr>
          <p:nvPr/>
        </p:nvSpPr>
        <p:spPr bwMode="auto">
          <a:xfrm>
            <a:off x="3184525" y="1466850"/>
            <a:ext cx="264953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90000"/>
              </a:lnSpc>
              <a:spcBef>
                <a:spcPct val="30000"/>
              </a:spcBef>
            </a:pPr>
            <a:r>
              <a:rPr lang="en-US" sz="1600" b="1">
                <a:solidFill>
                  <a:srgbClr val="00649D"/>
                </a:solidFill>
              </a:rPr>
              <a:t>Improve IT efficiency by simplifying the IT lifecycle</a:t>
            </a:r>
            <a:endParaRPr lang="en-US" sz="1600"/>
          </a:p>
        </p:txBody>
      </p:sp>
      <p:sp>
        <p:nvSpPr>
          <p:cNvPr id="35844" name="TextBox 27"/>
          <p:cNvSpPr txBox="1">
            <a:spLocks noChangeArrowheads="1"/>
          </p:cNvSpPr>
          <p:nvPr/>
        </p:nvSpPr>
        <p:spPr bwMode="auto">
          <a:xfrm>
            <a:off x="231775" y="1466850"/>
            <a:ext cx="279241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90000"/>
              </a:lnSpc>
              <a:spcBef>
                <a:spcPct val="30000"/>
              </a:spcBef>
            </a:pPr>
            <a:r>
              <a:rPr lang="en-US" sz="1600" b="1">
                <a:solidFill>
                  <a:srgbClr val="00649D"/>
                </a:solidFill>
              </a:rPr>
              <a:t>Accelerate new applications, big data and analytics</a:t>
            </a:r>
            <a:endParaRPr lang="en-US" sz="1600"/>
          </a:p>
        </p:txBody>
      </p:sp>
      <p:sp>
        <p:nvSpPr>
          <p:cNvPr id="35845" name="TextBox 27"/>
          <p:cNvSpPr txBox="1">
            <a:spLocks noChangeArrowheads="1"/>
          </p:cNvSpPr>
          <p:nvPr/>
        </p:nvSpPr>
        <p:spPr bwMode="auto">
          <a:xfrm>
            <a:off x="6140450" y="1466850"/>
            <a:ext cx="277653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90000"/>
              </a:lnSpc>
              <a:spcBef>
                <a:spcPct val="30000"/>
              </a:spcBef>
            </a:pPr>
            <a:r>
              <a:rPr lang="en-US" sz="1600" b="1">
                <a:solidFill>
                  <a:srgbClr val="00649D"/>
                </a:solidFill>
              </a:rPr>
              <a:t>Simplify cloud application platforms and infrastructure</a:t>
            </a:r>
            <a:endParaRPr lang="en-US" sz="1600"/>
          </a:p>
        </p:txBody>
      </p:sp>
      <p:sp>
        <p:nvSpPr>
          <p:cNvPr id="35846" name="Text Box 6"/>
          <p:cNvSpPr txBox="1">
            <a:spLocks noChangeArrowheads="1"/>
          </p:cNvSpPr>
          <p:nvPr/>
        </p:nvSpPr>
        <p:spPr bwMode="auto">
          <a:xfrm>
            <a:off x="6237288" y="4533900"/>
            <a:ext cx="2514600" cy="8584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600">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19934" tIns="62366" rIns="119934" bIns="62366">
            <a:spAutoFit/>
          </a:bodyPr>
          <a:lstStyle>
            <a:lvl1pPr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1pPr>
            <a:lvl2pPr marL="742950" indent="-28575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2pPr>
            <a:lvl3pPr marL="11430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3pPr>
            <a:lvl4pPr marL="16002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4pPr>
            <a:lvl5pPr marL="20574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5pPr>
            <a:lvl6pPr marL="25146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6pPr>
            <a:lvl7pPr marL="29718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7pPr>
            <a:lvl8pPr marL="34290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8pPr>
            <a:lvl9pPr marL="38862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9pPr>
          </a:lstStyle>
          <a:p>
            <a:pPr algn="ctr" eaLnBrk="1" hangingPunct="1">
              <a:lnSpc>
                <a:spcPct val="85000"/>
              </a:lnSpc>
              <a:buSzPct val="100000"/>
            </a:pPr>
            <a:r>
              <a:rPr lang="en-US" sz="2000" b="1" dirty="0">
                <a:solidFill>
                  <a:srgbClr val="000000"/>
                </a:solidFill>
              </a:rPr>
              <a:t>90</a:t>
            </a:r>
            <a:r>
              <a:rPr lang="en-US" sz="2000" b="1" baseline="26000" dirty="0">
                <a:solidFill>
                  <a:srgbClr val="000000"/>
                </a:solidFill>
              </a:rPr>
              <a:t>%</a:t>
            </a:r>
            <a:r>
              <a:rPr lang="en-US" sz="2000" b="1" dirty="0">
                <a:solidFill>
                  <a:srgbClr val="000000"/>
                </a:solidFill>
              </a:rPr>
              <a:t> plan to implement cloud</a:t>
            </a:r>
          </a:p>
          <a:p>
            <a:pPr algn="ctr" eaLnBrk="1" hangingPunct="1">
              <a:lnSpc>
                <a:spcPct val="85000"/>
              </a:lnSpc>
              <a:buSzPct val="100000"/>
            </a:pPr>
            <a:r>
              <a:rPr lang="en-US" sz="1400" dirty="0">
                <a:solidFill>
                  <a:srgbClr val="000000"/>
                </a:solidFill>
              </a:rPr>
              <a:t>by 2015</a:t>
            </a:r>
          </a:p>
        </p:txBody>
      </p:sp>
      <p:sp>
        <p:nvSpPr>
          <p:cNvPr id="35847" name="Rectangle 6"/>
          <p:cNvSpPr>
            <a:spLocks noChangeArrowheads="1"/>
          </p:cNvSpPr>
          <p:nvPr/>
        </p:nvSpPr>
        <p:spPr bwMode="auto">
          <a:xfrm>
            <a:off x="6126163" y="6035675"/>
            <a:ext cx="2735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685800" eaLnBrk="0" hangingPunct="0"/>
            <a:r>
              <a:rPr lang="en-US" sz="800" dirty="0">
                <a:solidFill>
                  <a:srgbClr val="777777"/>
                </a:solidFill>
              </a:rPr>
              <a:t>* IBM GBS 2011 IBV Study, “The power of cloud: driving business </a:t>
            </a:r>
            <a:r>
              <a:rPr lang="en-US" sz="800" dirty="0" smtClean="0">
                <a:solidFill>
                  <a:srgbClr val="777777"/>
                </a:solidFill>
              </a:rPr>
              <a:t>model </a:t>
            </a:r>
            <a:r>
              <a:rPr lang="en-US" sz="800" dirty="0">
                <a:solidFill>
                  <a:srgbClr val="777777"/>
                </a:solidFill>
              </a:rPr>
              <a:t>innovation</a:t>
            </a:r>
          </a:p>
        </p:txBody>
      </p:sp>
      <p:sp>
        <p:nvSpPr>
          <p:cNvPr id="35848" name="Rectangle 6"/>
          <p:cNvSpPr>
            <a:spLocks noChangeArrowheads="1"/>
          </p:cNvSpPr>
          <p:nvPr/>
        </p:nvSpPr>
        <p:spPr bwMode="auto">
          <a:xfrm>
            <a:off x="512763" y="6035675"/>
            <a:ext cx="2219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685800" eaLnBrk="0" hangingPunct="0"/>
            <a:r>
              <a:rPr lang="en-US" sz="800" dirty="0">
                <a:solidFill>
                  <a:srgbClr val="777777"/>
                </a:solidFill>
                <a:latin typeface="Helvetica" pitchFamily="34" charset="0"/>
              </a:rPr>
              <a:t>From a commissioned study conducted by Forrester Consulting on behalf of IBM</a:t>
            </a:r>
          </a:p>
        </p:txBody>
      </p:sp>
      <p:sp>
        <p:nvSpPr>
          <p:cNvPr id="35849" name="Text Box 9"/>
          <p:cNvSpPr txBox="1">
            <a:spLocks noChangeArrowheads="1"/>
          </p:cNvSpPr>
          <p:nvPr/>
        </p:nvSpPr>
        <p:spPr bwMode="auto">
          <a:xfrm>
            <a:off x="506413" y="4448175"/>
            <a:ext cx="2117725" cy="9107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600">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19934" tIns="62366" rIns="119934" bIns="62366">
            <a:spAutoFit/>
          </a:bodyPr>
          <a:lstStyle>
            <a:lvl1pPr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1pPr>
            <a:lvl2pPr marL="742950" indent="-28575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2pPr>
            <a:lvl3pPr marL="11430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3pPr>
            <a:lvl4pPr marL="16002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4pPr>
            <a:lvl5pPr marL="20574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5pPr>
            <a:lvl6pPr marL="25146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6pPr>
            <a:lvl7pPr marL="29718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7pPr>
            <a:lvl8pPr marL="34290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8pPr>
            <a:lvl9pPr marL="38862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9pPr>
          </a:lstStyle>
          <a:p>
            <a:pPr algn="ctr" eaLnBrk="1" hangingPunct="1">
              <a:lnSpc>
                <a:spcPct val="85000"/>
              </a:lnSpc>
              <a:buSzPct val="100000"/>
            </a:pPr>
            <a:r>
              <a:rPr lang="en-US" sz="2000" b="1" dirty="0">
                <a:solidFill>
                  <a:srgbClr val="000000"/>
                </a:solidFill>
              </a:rPr>
              <a:t>34</a:t>
            </a:r>
            <a:r>
              <a:rPr lang="en-US" sz="2000" b="1" baseline="26000" dirty="0">
                <a:solidFill>
                  <a:srgbClr val="000000"/>
                </a:solidFill>
              </a:rPr>
              <a:t>%</a:t>
            </a:r>
            <a:r>
              <a:rPr lang="en-US" sz="2000" b="1" dirty="0">
                <a:solidFill>
                  <a:srgbClr val="000000"/>
                </a:solidFill>
              </a:rPr>
              <a:t> of new IT Projects</a:t>
            </a:r>
          </a:p>
          <a:p>
            <a:pPr algn="ctr" eaLnBrk="1" hangingPunct="1">
              <a:lnSpc>
                <a:spcPct val="85000"/>
              </a:lnSpc>
              <a:buSzPct val="100000"/>
            </a:pPr>
            <a:r>
              <a:rPr lang="en-US" sz="2000" dirty="0">
                <a:solidFill>
                  <a:srgbClr val="000000"/>
                </a:solidFill>
              </a:rPr>
              <a:t>deploy late</a:t>
            </a:r>
            <a:endParaRPr lang="en-US" sz="2000" b="1" dirty="0">
              <a:solidFill>
                <a:srgbClr val="000000"/>
              </a:solidFill>
            </a:endParaRPr>
          </a:p>
        </p:txBody>
      </p:sp>
      <p:grpSp>
        <p:nvGrpSpPr>
          <p:cNvPr id="35850" name="Group 10"/>
          <p:cNvGrpSpPr>
            <a:grpSpLocks/>
          </p:cNvGrpSpPr>
          <p:nvPr/>
        </p:nvGrpSpPr>
        <p:grpSpPr bwMode="auto">
          <a:xfrm>
            <a:off x="222250" y="2355850"/>
            <a:ext cx="2765069" cy="1634897"/>
            <a:chOff x="187" y="1484"/>
            <a:chExt cx="2321" cy="1308"/>
          </a:xfrm>
        </p:grpSpPr>
        <p:grpSp>
          <p:nvGrpSpPr>
            <p:cNvPr id="35867" name="Group 11"/>
            <p:cNvGrpSpPr>
              <a:grpSpLocks/>
            </p:cNvGrpSpPr>
            <p:nvPr/>
          </p:nvGrpSpPr>
          <p:grpSpPr bwMode="auto">
            <a:xfrm>
              <a:off x="680" y="1484"/>
              <a:ext cx="1309" cy="1308"/>
              <a:chOff x="3936" y="796"/>
              <a:chExt cx="1622" cy="1622"/>
            </a:xfrm>
          </p:grpSpPr>
          <p:sp>
            <p:nvSpPr>
              <p:cNvPr id="35872" name="AutoShape 12"/>
              <p:cNvSpPr>
                <a:spLocks noChangeArrowheads="1"/>
              </p:cNvSpPr>
              <p:nvPr/>
            </p:nvSpPr>
            <p:spPr bwMode="auto">
              <a:xfrm>
                <a:off x="3936" y="796"/>
                <a:ext cx="1622" cy="1622"/>
              </a:xfrm>
              <a:custGeom>
                <a:avLst/>
                <a:gdLst>
                  <a:gd name="T0" fmla="*/ 811 w 21600"/>
                  <a:gd name="T1" fmla="*/ 0 h 21600"/>
                  <a:gd name="T2" fmla="*/ 238 w 21600"/>
                  <a:gd name="T3" fmla="*/ 238 h 21600"/>
                  <a:gd name="T4" fmla="*/ 0 w 21600"/>
                  <a:gd name="T5" fmla="*/ 811 h 21600"/>
                  <a:gd name="T6" fmla="*/ 238 w 21600"/>
                  <a:gd name="T7" fmla="*/ 1384 h 21600"/>
                  <a:gd name="T8" fmla="*/ 811 w 21600"/>
                  <a:gd name="T9" fmla="*/ 1622 h 21600"/>
                  <a:gd name="T10" fmla="*/ 1384 w 21600"/>
                  <a:gd name="T11" fmla="*/ 1384 h 21600"/>
                  <a:gd name="T12" fmla="*/ 1622 w 21600"/>
                  <a:gd name="T13" fmla="*/ 811 h 21600"/>
                  <a:gd name="T14" fmla="*/ 1384 w 21600"/>
                  <a:gd name="T15" fmla="*/ 238 h 21600"/>
                  <a:gd name="T16" fmla="*/ 0 60000 65536"/>
                  <a:gd name="T17" fmla="*/ 0 60000 65536"/>
                  <a:gd name="T18" fmla="*/ 0 60000 65536"/>
                  <a:gd name="T19" fmla="*/ 0 60000 65536"/>
                  <a:gd name="T20" fmla="*/ 0 60000 65536"/>
                  <a:gd name="T21" fmla="*/ 0 60000 65536"/>
                  <a:gd name="T22" fmla="*/ 0 60000 65536"/>
                  <a:gd name="T23" fmla="*/ 0 60000 65536"/>
                  <a:gd name="T24" fmla="*/ 3169 w 21600"/>
                  <a:gd name="T25" fmla="*/ 3169 h 21600"/>
                  <a:gd name="T26" fmla="*/ 18431 w 21600"/>
                  <a:gd name="T27" fmla="*/ 1843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422" y="10800"/>
                    </a:moveTo>
                    <a:cubicBezTo>
                      <a:pt x="3422" y="14875"/>
                      <a:pt x="6725" y="18178"/>
                      <a:pt x="10800" y="18178"/>
                    </a:cubicBezTo>
                    <a:cubicBezTo>
                      <a:pt x="14875" y="18178"/>
                      <a:pt x="18178" y="14875"/>
                      <a:pt x="18178" y="10800"/>
                    </a:cubicBezTo>
                    <a:cubicBezTo>
                      <a:pt x="18178" y="6725"/>
                      <a:pt x="14875" y="3422"/>
                      <a:pt x="10800" y="3422"/>
                    </a:cubicBezTo>
                    <a:cubicBezTo>
                      <a:pt x="6725" y="3422"/>
                      <a:pt x="3422" y="6725"/>
                      <a:pt x="3422" y="10800"/>
                    </a:cubicBezTo>
                    <a:close/>
                  </a:path>
                </a:pathLst>
              </a:custGeom>
              <a:solidFill>
                <a:srgbClr val="C5D7D9">
                  <a:alpha val="85097"/>
                </a:srgbClr>
              </a:solidFill>
              <a:ln>
                <a:noFill/>
              </a:ln>
              <a:effectLst/>
              <a:extLst>
                <a:ext uri="{91240B29-F687-4F45-9708-019B960494DF}">
                  <a14:hiddenLine xmlns:a14="http://schemas.microsoft.com/office/drawing/2010/main" w="127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8653" tIns="34327" rIns="68653" bIns="34327" anchor="ctr"/>
              <a:lstStyle/>
              <a:p>
                <a:endParaRPr lang="en-US" sz="1800"/>
              </a:p>
            </p:txBody>
          </p:sp>
          <p:pic>
            <p:nvPicPr>
              <p:cNvPr id="35873" name="Picture 13" descr="SocialMass"/>
              <p:cNvPicPr>
                <a:picLocks noChangeAspect="1" noChangeArrowheads="1"/>
              </p:cNvPicPr>
              <p:nvPr/>
            </p:nvPicPr>
            <p:blipFill>
              <a:blip r:embed="rId3">
                <a:extLst>
                  <a:ext uri="{28A0092B-C50C-407E-A947-70E740481C1C}">
                    <a14:useLocalDpi xmlns:a14="http://schemas.microsoft.com/office/drawing/2010/main" val="0"/>
                  </a:ext>
                </a:extLst>
              </a:blip>
              <a:srcRect r="27" b="9"/>
              <a:stretch>
                <a:fillRect/>
              </a:stretch>
            </p:blipFill>
            <p:spPr bwMode="auto">
              <a:xfrm>
                <a:off x="3978" y="823"/>
                <a:ext cx="1556" cy="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68" name="Text Box 14"/>
            <p:cNvSpPr txBox="1">
              <a:spLocks noChangeArrowheads="1"/>
            </p:cNvSpPr>
            <p:nvPr/>
          </p:nvSpPr>
          <p:spPr bwMode="auto">
            <a:xfrm>
              <a:off x="211" y="1556"/>
              <a:ext cx="585"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53" tIns="60926" rIns="121853" bIns="60926">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r>
                <a:rPr lang="en-US" sz="1200" i="1"/>
                <a:t>Mobile</a:t>
              </a:r>
            </a:p>
          </p:txBody>
        </p:sp>
        <p:sp>
          <p:nvSpPr>
            <p:cNvPr id="35869" name="Text Box 15"/>
            <p:cNvSpPr txBox="1">
              <a:spLocks noChangeArrowheads="1"/>
            </p:cNvSpPr>
            <p:nvPr/>
          </p:nvSpPr>
          <p:spPr bwMode="auto">
            <a:xfrm>
              <a:off x="187" y="2503"/>
              <a:ext cx="700"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53" tIns="60926" rIns="121853" bIns="60926">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sz="1200" i="1"/>
                <a:t>Big Data</a:t>
              </a:r>
            </a:p>
          </p:txBody>
        </p:sp>
        <p:sp>
          <p:nvSpPr>
            <p:cNvPr id="35870" name="Text Box 16"/>
            <p:cNvSpPr txBox="1">
              <a:spLocks noChangeArrowheads="1"/>
            </p:cNvSpPr>
            <p:nvPr/>
          </p:nvSpPr>
          <p:spPr bwMode="auto">
            <a:xfrm>
              <a:off x="1789" y="1550"/>
              <a:ext cx="556"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53" tIns="60926" rIns="121853" bIns="60926">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r>
                <a:rPr lang="en-US" sz="1200" i="1"/>
                <a:t>Social</a:t>
              </a:r>
            </a:p>
          </p:txBody>
        </p:sp>
        <p:sp>
          <p:nvSpPr>
            <p:cNvPr id="35871" name="Text Box 17"/>
            <p:cNvSpPr txBox="1">
              <a:spLocks noChangeArrowheads="1"/>
            </p:cNvSpPr>
            <p:nvPr/>
          </p:nvSpPr>
          <p:spPr bwMode="auto">
            <a:xfrm>
              <a:off x="1786" y="2503"/>
              <a:ext cx="72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53" tIns="60926" rIns="121853" bIns="60926">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sz="1200" i="1"/>
                <a:t>Analytics</a:t>
              </a:r>
            </a:p>
          </p:txBody>
        </p:sp>
      </p:grpSp>
      <p:grpSp>
        <p:nvGrpSpPr>
          <p:cNvPr id="35851" name="Group 1"/>
          <p:cNvGrpSpPr>
            <a:grpSpLocks/>
          </p:cNvGrpSpPr>
          <p:nvPr/>
        </p:nvGrpSpPr>
        <p:grpSpPr bwMode="auto">
          <a:xfrm>
            <a:off x="3749675" y="2392364"/>
            <a:ext cx="1533525" cy="1581150"/>
            <a:chOff x="1611313" y="2232025"/>
            <a:chExt cx="6008687" cy="6024563"/>
          </a:xfrm>
        </p:grpSpPr>
        <p:pic>
          <p:nvPicPr>
            <p:cNvPr id="35861" name="Picture 35" descr="Pie_3.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7350" y="2232025"/>
              <a:ext cx="5954713" cy="2967038"/>
            </a:xfrm>
            <a:prstGeom prst="rect">
              <a:avLst/>
            </a:prstGeom>
            <a:noFill/>
            <a:ln>
              <a:noFill/>
            </a:ln>
            <a:extLst>
              <a:ext uri="{909E8E84-426E-40DD-AFC4-6F175D3DCCD1}">
                <a14:hiddenFill xmlns:a14="http://schemas.microsoft.com/office/drawing/2010/main">
                  <a:solidFill>
                    <a:srgbClr val="FFFFFF">
                      <a:alpha val="36862"/>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2" name="Picture 37" descr="gradient bars.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7663" y="2660650"/>
              <a:ext cx="5989637"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Picture 24" descr="Pie_2.png"/>
            <p:cNvPicPr>
              <a:picLocks noChangeAspect="1"/>
            </p:cNvPicPr>
            <p:nvPr/>
          </p:nvPicPr>
          <p:blipFill>
            <a:blip r:embed="rId6" cstate="print">
              <a:extLst>
                <a:ext uri="{28A0092B-C50C-407E-A947-70E740481C1C}">
                  <a14:useLocalDpi xmlns:a14="http://schemas.microsoft.com/office/drawing/2010/main" val="0"/>
                </a:ext>
              </a:extLst>
            </a:blip>
            <a:srcRect l="50000"/>
            <a:stretch>
              <a:fillRect/>
            </a:stretch>
          </p:blipFill>
          <p:spPr bwMode="auto">
            <a:xfrm rot="-5400000" flipH="1" flipV="1">
              <a:off x="4610101" y="5226050"/>
              <a:ext cx="3014662" cy="300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4" name="Picture 25" descr="Pie_1.png"/>
            <p:cNvPicPr>
              <a:picLocks noChangeAspect="1"/>
            </p:cNvPicPr>
            <p:nvPr/>
          </p:nvPicPr>
          <p:blipFill>
            <a:blip r:embed="rId7" cstate="print">
              <a:extLst>
                <a:ext uri="{28A0092B-C50C-407E-A947-70E740481C1C}">
                  <a14:useLocalDpi xmlns:a14="http://schemas.microsoft.com/office/drawing/2010/main" val="0"/>
                </a:ext>
              </a:extLst>
            </a:blip>
            <a:srcRect l="50002" r="-377"/>
            <a:stretch>
              <a:fillRect/>
            </a:stretch>
          </p:blipFill>
          <p:spPr bwMode="auto">
            <a:xfrm rot="-5400000" flipH="1" flipV="1">
              <a:off x="1600200" y="5230813"/>
              <a:ext cx="3040063" cy="301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5" name="Picture 26" descr="people 2.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11313" y="2782141"/>
              <a:ext cx="5915025" cy="2444750"/>
            </a:xfrm>
            <a:prstGeom prst="rect">
              <a:avLst/>
            </a:prstGeom>
            <a:noFill/>
            <a:ln>
              <a:noFill/>
            </a:ln>
            <a:extLst>
              <a:ext uri="{909E8E84-426E-40DD-AFC4-6F175D3DCCD1}">
                <a14:hiddenFill xmlns:a14="http://schemas.microsoft.com/office/drawing/2010/main">
                  <a:solidFill>
                    <a:srgbClr val="FFFFFF">
                      <a:alpha val="10196"/>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6" name="Picture 27" descr="people 2.png"/>
            <p:cNvPicPr>
              <a:picLocks noChangeAspect="1"/>
            </p:cNvPicPr>
            <p:nvPr/>
          </p:nvPicPr>
          <p:blipFill>
            <a:blip r:embed="rId8">
              <a:extLst>
                <a:ext uri="{28A0092B-C50C-407E-A947-70E740481C1C}">
                  <a14:useLocalDpi xmlns:a14="http://schemas.microsoft.com/office/drawing/2010/main" val="0"/>
                </a:ext>
              </a:extLst>
            </a:blip>
            <a:srcRect l="39232" r="39706"/>
            <a:stretch>
              <a:fillRect/>
            </a:stretch>
          </p:blipFill>
          <p:spPr bwMode="auto">
            <a:xfrm>
              <a:off x="3932238" y="2782141"/>
              <a:ext cx="1246187"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52" name="Content Placeholder 2"/>
          <p:cNvSpPr>
            <a:spLocks/>
          </p:cNvSpPr>
          <p:nvPr/>
        </p:nvSpPr>
        <p:spPr bwMode="auto">
          <a:xfrm>
            <a:off x="3240088" y="4466742"/>
            <a:ext cx="2657475" cy="82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41" tIns="60921" rIns="121841" bIns="60921" anchor="ctr">
            <a:spAutoFit/>
          </a:bodyPr>
          <a:lstStyle/>
          <a:p>
            <a:pPr algn="ctr" eaLnBrk="0" hangingPunct="0">
              <a:lnSpc>
                <a:spcPct val="85000"/>
              </a:lnSpc>
              <a:buClr>
                <a:schemeClr val="tx1"/>
              </a:buClr>
              <a:buFont typeface="Wingdings" pitchFamily="2" charset="2"/>
              <a:buNone/>
            </a:pPr>
            <a:r>
              <a:rPr lang="en-US" sz="1800" b="1" dirty="0">
                <a:solidFill>
                  <a:srgbClr val="000000"/>
                </a:solidFill>
              </a:rPr>
              <a:t>Only 1 in 5 </a:t>
            </a:r>
          </a:p>
          <a:p>
            <a:pPr algn="ctr" eaLnBrk="0" hangingPunct="0">
              <a:lnSpc>
                <a:spcPct val="85000"/>
              </a:lnSpc>
              <a:buClr>
                <a:schemeClr val="tx1"/>
              </a:buClr>
              <a:buFont typeface="Wingdings" pitchFamily="2" charset="2"/>
              <a:buNone/>
            </a:pPr>
            <a:endParaRPr lang="en-US" sz="1200" dirty="0" smtClean="0">
              <a:solidFill>
                <a:srgbClr val="000000"/>
              </a:solidFill>
            </a:endParaRPr>
          </a:p>
          <a:p>
            <a:pPr algn="ctr" eaLnBrk="0" hangingPunct="0">
              <a:lnSpc>
                <a:spcPct val="85000"/>
              </a:lnSpc>
              <a:buClr>
                <a:schemeClr val="tx1"/>
              </a:buClr>
              <a:buFont typeface="Wingdings" pitchFamily="2" charset="2"/>
              <a:buNone/>
            </a:pPr>
            <a:r>
              <a:rPr lang="en-US" sz="1200" dirty="0" smtClean="0">
                <a:solidFill>
                  <a:srgbClr val="000000"/>
                </a:solidFill>
              </a:rPr>
              <a:t>Can </a:t>
            </a:r>
            <a:r>
              <a:rPr lang="en-US" sz="1200" dirty="0">
                <a:solidFill>
                  <a:srgbClr val="000000"/>
                </a:solidFill>
              </a:rPr>
              <a:t>allocate 50% or more of their IT budget to new projects</a:t>
            </a:r>
            <a:r>
              <a:rPr lang="en-US" sz="1200" baseline="30000" dirty="0">
                <a:solidFill>
                  <a:srgbClr val="000000"/>
                </a:solidFill>
              </a:rPr>
              <a:t>1</a:t>
            </a:r>
          </a:p>
        </p:txBody>
      </p:sp>
      <p:sp>
        <p:nvSpPr>
          <p:cNvPr id="35853" name="Rectangle 6"/>
          <p:cNvSpPr>
            <a:spLocks noChangeArrowheads="1"/>
          </p:cNvSpPr>
          <p:nvPr/>
        </p:nvSpPr>
        <p:spPr bwMode="auto">
          <a:xfrm>
            <a:off x="3276600" y="6035675"/>
            <a:ext cx="246062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200">
              <a:lnSpc>
                <a:spcPct val="90000"/>
              </a:lnSpc>
            </a:pPr>
            <a:r>
              <a:rPr lang="en-US" sz="800">
                <a:solidFill>
                  <a:srgbClr val="777777"/>
                </a:solidFill>
                <a:cs typeface="Arial" pitchFamily="34" charset="0"/>
              </a:rPr>
              <a:t>IBM,</a:t>
            </a:r>
            <a:r>
              <a:rPr lang="en-US" sz="800" i="1">
                <a:solidFill>
                  <a:srgbClr val="777777"/>
                </a:solidFill>
                <a:cs typeface="Arial" pitchFamily="34" charset="0"/>
              </a:rPr>
              <a:t> Data center operational efficiency best practices</a:t>
            </a:r>
            <a:r>
              <a:rPr lang="en-US" sz="800">
                <a:solidFill>
                  <a:srgbClr val="777777"/>
                </a:solidFill>
                <a:cs typeface="Arial" pitchFamily="34" charset="0"/>
              </a:rPr>
              <a:t>, April 2012.</a:t>
            </a:r>
          </a:p>
        </p:txBody>
      </p:sp>
      <p:pic>
        <p:nvPicPr>
          <p:cNvPr id="35854" name="Picture 27" descr="CloudIcon"/>
          <p:cNvPicPr>
            <a:picLocks noChangeAspect="1" noChangeArrowheads="1"/>
          </p:cNvPicPr>
          <p:nvPr/>
        </p:nvPicPr>
        <p:blipFill>
          <a:blip r:embed="rId9">
            <a:extLst>
              <a:ext uri="{28A0092B-C50C-407E-A947-70E740481C1C}">
                <a14:useLocalDpi xmlns:a14="http://schemas.microsoft.com/office/drawing/2010/main" val="0"/>
              </a:ext>
            </a:extLst>
          </a:blip>
          <a:srcRect r="26" b="6"/>
          <a:stretch>
            <a:fillRect/>
          </a:stretch>
        </p:blipFill>
        <p:spPr bwMode="auto">
          <a:xfrm>
            <a:off x="6421438" y="2444750"/>
            <a:ext cx="2103437" cy="150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5" name="Line 28"/>
          <p:cNvSpPr>
            <a:spLocks noChangeShapeType="1"/>
          </p:cNvSpPr>
          <p:nvPr/>
        </p:nvSpPr>
        <p:spPr bwMode="auto">
          <a:xfrm>
            <a:off x="233363" y="1284288"/>
            <a:ext cx="271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pic>
        <p:nvPicPr>
          <p:cNvPr id="35856" name="Picture 17" descr="Expert_Integrated_Systems_PPT_MasterGraphics_0209-breaker-blue"/>
          <p:cNvPicPr>
            <a:picLocks noChangeAspect="1" noChangeArrowheads="1"/>
          </p:cNvPicPr>
          <p:nvPr/>
        </p:nvPicPr>
        <p:blipFill>
          <a:blip r:embed="rId10" cstate="print">
            <a:extLst>
              <a:ext uri="{28A0092B-C50C-407E-A947-70E740481C1C}">
                <a14:useLocalDpi xmlns:a14="http://schemas.microsoft.com/office/drawing/2010/main" val="0"/>
              </a:ext>
            </a:extLst>
          </a:blip>
          <a:srcRect t="39030" r="18750" b="55292"/>
          <a:stretch>
            <a:fillRect/>
          </a:stretch>
        </p:blipFill>
        <p:spPr bwMode="auto">
          <a:xfrm>
            <a:off x="227013" y="6380163"/>
            <a:ext cx="2714625"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7" name="Picture 17" descr="Expert_Integrated_Systems_PPT_MasterGraphics_0209-breaker-blue"/>
          <p:cNvPicPr>
            <a:picLocks noChangeAspect="1" noChangeArrowheads="1"/>
          </p:cNvPicPr>
          <p:nvPr/>
        </p:nvPicPr>
        <p:blipFill>
          <a:blip r:embed="rId10" cstate="print">
            <a:extLst>
              <a:ext uri="{28A0092B-C50C-407E-A947-70E740481C1C}">
                <a14:useLocalDpi xmlns:a14="http://schemas.microsoft.com/office/drawing/2010/main" val="0"/>
              </a:ext>
            </a:extLst>
          </a:blip>
          <a:srcRect t="39030" r="18750" b="55292"/>
          <a:stretch>
            <a:fillRect/>
          </a:stretch>
        </p:blipFill>
        <p:spPr bwMode="auto">
          <a:xfrm>
            <a:off x="3206750" y="6380163"/>
            <a:ext cx="2714625"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8" name="Picture 17" descr="Expert_Integrated_Systems_PPT_MasterGraphics_0209-breaker-blue"/>
          <p:cNvPicPr>
            <a:picLocks noChangeAspect="1" noChangeArrowheads="1"/>
          </p:cNvPicPr>
          <p:nvPr/>
        </p:nvPicPr>
        <p:blipFill>
          <a:blip r:embed="rId11" cstate="print">
            <a:extLst>
              <a:ext uri="{28A0092B-C50C-407E-A947-70E740481C1C}">
                <a14:useLocalDpi xmlns:a14="http://schemas.microsoft.com/office/drawing/2010/main" val="0"/>
              </a:ext>
            </a:extLst>
          </a:blip>
          <a:srcRect t="39030" r="18750" b="55292"/>
          <a:stretch>
            <a:fillRect/>
          </a:stretch>
        </p:blipFill>
        <p:spPr bwMode="auto">
          <a:xfrm>
            <a:off x="6122988" y="6392863"/>
            <a:ext cx="2714625"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9" name="Line 32"/>
          <p:cNvSpPr>
            <a:spLocks noChangeShapeType="1"/>
          </p:cNvSpPr>
          <p:nvPr/>
        </p:nvSpPr>
        <p:spPr bwMode="auto">
          <a:xfrm>
            <a:off x="6108700" y="1284288"/>
            <a:ext cx="271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35860" name="Line 33"/>
          <p:cNvSpPr>
            <a:spLocks noChangeShapeType="1"/>
          </p:cNvSpPr>
          <p:nvPr/>
        </p:nvSpPr>
        <p:spPr bwMode="auto">
          <a:xfrm>
            <a:off x="3170238" y="1284288"/>
            <a:ext cx="271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Tree>
    <p:extLst>
      <p:ext uri="{BB962C8B-B14F-4D97-AF65-F5344CB8AC3E}">
        <p14:creationId xmlns:p14="http://schemas.microsoft.com/office/powerpoint/2010/main" val="399307669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lstStyle/>
          <a:p>
            <a:r>
              <a:rPr lang="en-US">
                <a:latin typeface="Arial" charset="0"/>
                <a:ea typeface="ＭＳ Ｐゴシック" charset="0"/>
              </a:rPr>
              <a:t>The Time has Come for a New Breed of Systems</a:t>
            </a:r>
          </a:p>
        </p:txBody>
      </p:sp>
      <p:pic>
        <p:nvPicPr>
          <p:cNvPr id="7170" name="Picture 9" descr="Circ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7213" y="1933575"/>
            <a:ext cx="334645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27"/>
          <p:cNvSpPr txBox="1">
            <a:spLocks noChangeArrowheads="1"/>
          </p:cNvSpPr>
          <p:nvPr/>
        </p:nvSpPr>
        <p:spPr bwMode="auto">
          <a:xfrm>
            <a:off x="4549775" y="3136900"/>
            <a:ext cx="3651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50000"/>
              </a:spcBef>
            </a:pPr>
            <a:r>
              <a:rPr lang="en-US" sz="2000" b="1">
                <a:solidFill>
                  <a:srgbClr val="2A0046"/>
                </a:solidFill>
              </a:rPr>
              <a:t>Integration by Design</a:t>
            </a:r>
          </a:p>
          <a:p>
            <a:pPr eaLnBrk="1" hangingPunct="1">
              <a:lnSpc>
                <a:spcPct val="95000"/>
              </a:lnSpc>
              <a:spcBef>
                <a:spcPct val="30000"/>
              </a:spcBef>
            </a:pPr>
            <a:r>
              <a:rPr lang="en-US" sz="1600" i="1"/>
              <a:t>Deeply integrating and tuning hardware and software</a:t>
            </a:r>
            <a:endParaRPr lang="en-US" sz="1600"/>
          </a:p>
        </p:txBody>
      </p:sp>
      <p:sp>
        <p:nvSpPr>
          <p:cNvPr id="7172" name="TextBox 27"/>
          <p:cNvSpPr txBox="1">
            <a:spLocks noChangeArrowheads="1"/>
          </p:cNvSpPr>
          <p:nvPr/>
        </p:nvSpPr>
        <p:spPr bwMode="auto">
          <a:xfrm>
            <a:off x="3921125" y="1414463"/>
            <a:ext cx="34671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30000"/>
              </a:spcBef>
            </a:pPr>
            <a:r>
              <a:rPr lang="en-US" sz="2000" b="1">
                <a:solidFill>
                  <a:srgbClr val="13411E"/>
                </a:solidFill>
              </a:rPr>
              <a:t>Built-in Expertise</a:t>
            </a:r>
          </a:p>
          <a:p>
            <a:pPr eaLnBrk="1" hangingPunct="1">
              <a:lnSpc>
                <a:spcPct val="95000"/>
              </a:lnSpc>
              <a:spcBef>
                <a:spcPct val="30000"/>
              </a:spcBef>
            </a:pPr>
            <a:r>
              <a:rPr lang="en-US" sz="1600" i="1"/>
              <a:t>Capturing and automating what experts do</a:t>
            </a:r>
            <a:endParaRPr lang="en-US" sz="1600"/>
          </a:p>
        </p:txBody>
      </p:sp>
      <p:sp>
        <p:nvSpPr>
          <p:cNvPr id="7173" name="TextBox 27"/>
          <p:cNvSpPr txBox="1">
            <a:spLocks noChangeArrowheads="1"/>
          </p:cNvSpPr>
          <p:nvPr/>
        </p:nvSpPr>
        <p:spPr bwMode="auto">
          <a:xfrm>
            <a:off x="3957638" y="4860925"/>
            <a:ext cx="484505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50000"/>
              </a:spcBef>
            </a:pPr>
            <a:r>
              <a:rPr lang="en-US" sz="2000" b="1">
                <a:solidFill>
                  <a:srgbClr val="133957"/>
                </a:solidFill>
              </a:rPr>
              <a:t>Simplified Experience</a:t>
            </a:r>
            <a:br>
              <a:rPr lang="en-US" sz="2000" b="1">
                <a:solidFill>
                  <a:srgbClr val="133957"/>
                </a:solidFill>
              </a:rPr>
            </a:br>
            <a:endParaRPr lang="en-US" sz="700" b="1">
              <a:solidFill>
                <a:srgbClr val="133957"/>
              </a:solidFill>
            </a:endParaRPr>
          </a:p>
          <a:p>
            <a:pPr eaLnBrk="1" hangingPunct="1">
              <a:lnSpc>
                <a:spcPct val="95000"/>
              </a:lnSpc>
              <a:spcAft>
                <a:spcPct val="20000"/>
              </a:spcAft>
            </a:pPr>
            <a:r>
              <a:rPr lang="en-US" sz="1600" i="1"/>
              <a:t>Making every part of the IT lifecycle easier</a:t>
            </a:r>
          </a:p>
          <a:p>
            <a:pPr eaLnBrk="1" hangingPunct="1">
              <a:lnSpc>
                <a:spcPct val="95000"/>
              </a:lnSpc>
              <a:spcAft>
                <a:spcPct val="20000"/>
              </a:spcAft>
            </a:pPr>
            <a:r>
              <a:rPr lang="en-US" sz="1600" i="1"/>
              <a:t>Integrated management of the entire system</a:t>
            </a:r>
          </a:p>
          <a:p>
            <a:pPr eaLnBrk="1" hangingPunct="1">
              <a:lnSpc>
                <a:spcPct val="95000"/>
              </a:lnSpc>
              <a:spcAft>
                <a:spcPct val="20000"/>
              </a:spcAft>
            </a:pPr>
            <a:r>
              <a:rPr lang="en-US" sz="1600" i="1"/>
              <a:t>A broad open ecosystem of optimized solutions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p:txBody>
          <a:bodyPr/>
          <a:lstStyle/>
          <a:p>
            <a:r>
              <a:rPr lang="en-US" dirty="0">
                <a:latin typeface="Arial" charset="0"/>
                <a:ea typeface="ＭＳ Ｐゴシック" charset="0"/>
              </a:rPr>
              <a:t>IBM PureSystems Family</a:t>
            </a:r>
          </a:p>
        </p:txBody>
      </p:sp>
      <p:pic>
        <p:nvPicPr>
          <p:cNvPr id="8194"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3738" y="3605213"/>
            <a:ext cx="108743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46" descr="PureFlex_Sil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2450" y="2352675"/>
            <a:ext cx="87947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8" descr="PureData_S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10463" y="2346325"/>
            <a:ext cx="8985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1"/>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9420" t="33775" r="11799" b="8354"/>
          <a:stretch/>
        </p:blipFill>
        <p:spPr bwMode="auto">
          <a:xfrm>
            <a:off x="407988" y="1489075"/>
            <a:ext cx="1692275"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pic>
        <p:nvPicPr>
          <p:cNvPr id="8198" name="Picture 14" descr="PureFlex_Bitmap_Black"/>
          <p:cNvPicPr>
            <a:picLocks noChangeAspect="1" noChangeArrowheads="1"/>
          </p:cNvPicPr>
          <p:nvPr/>
        </p:nvPicPr>
        <p:blipFill>
          <a:blip r:embed="rId6" cstate="print">
            <a:extLst>
              <a:ext uri="{28A0092B-C50C-407E-A947-70E740481C1C}">
                <a14:useLocalDpi xmlns:a14="http://schemas.microsoft.com/office/drawing/2010/main"/>
              </a:ext>
            </a:extLst>
          </a:blip>
          <a:srcRect l="2148" t="7512" r="1643" b="9926"/>
          <a:stretch>
            <a:fillRect/>
          </a:stretch>
        </p:blipFill>
        <p:spPr bwMode="auto">
          <a:xfrm>
            <a:off x="2887663" y="1481138"/>
            <a:ext cx="12890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69"/>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l="3253" t="13206" r="3165" b="17348"/>
          <a:stretch>
            <a:fillRect/>
          </a:stretch>
        </p:blipFill>
        <p:spPr bwMode="auto">
          <a:xfrm>
            <a:off x="7258050" y="1481138"/>
            <a:ext cx="1403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2" descr="PureApplication_Bitmap_Black"/>
          <p:cNvPicPr>
            <a:picLocks noChangeAspect="1" noChangeArrowheads="1"/>
          </p:cNvPicPr>
          <p:nvPr/>
        </p:nvPicPr>
        <p:blipFill>
          <a:blip r:embed="rId8" cstate="print">
            <a:extLst>
              <a:ext uri="{28A0092B-C50C-407E-A947-70E740481C1C}">
                <a14:useLocalDpi xmlns:a14="http://schemas.microsoft.com/office/drawing/2010/main"/>
              </a:ext>
            </a:extLst>
          </a:blip>
          <a:srcRect t="10661" b="7751"/>
          <a:stretch>
            <a:fillRect/>
          </a:stretch>
        </p:blipFill>
        <p:spPr bwMode="auto">
          <a:xfrm>
            <a:off x="4608513" y="1485900"/>
            <a:ext cx="2257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47" descr="PureApplication_Silo"/>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294313" y="2346325"/>
            <a:ext cx="8858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0" y="5203825"/>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300" dirty="0">
              <a:solidFill>
                <a:schemeClr val="bg1"/>
              </a:solidFill>
            </a:endParaRPr>
          </a:p>
        </p:txBody>
      </p:sp>
      <p:sp>
        <p:nvSpPr>
          <p:cNvPr id="8203" name="TextBox 39"/>
          <p:cNvSpPr txBox="1">
            <a:spLocks noChangeArrowheads="1"/>
          </p:cNvSpPr>
          <p:nvPr/>
        </p:nvSpPr>
        <p:spPr bwMode="auto">
          <a:xfrm>
            <a:off x="141288" y="5275263"/>
            <a:ext cx="21034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a:solidFill>
                  <a:schemeClr val="bg1"/>
                </a:solidFill>
              </a:rPr>
              <a:t>Infrastructure Components</a:t>
            </a:r>
          </a:p>
          <a:p>
            <a:pPr algn="ctr" eaLnBrk="1" hangingPunct="1">
              <a:lnSpc>
                <a:spcPct val="90000"/>
              </a:lnSpc>
              <a:spcBef>
                <a:spcPts val="500"/>
              </a:spcBef>
            </a:pPr>
            <a:r>
              <a:rPr lang="en-US" sz="1000" i="1" dirty="0">
                <a:solidFill>
                  <a:schemeClr val="bg1"/>
                </a:solidFill>
              </a:rPr>
              <a:t>Beyond Blades</a:t>
            </a:r>
          </a:p>
        </p:txBody>
      </p:sp>
      <p:sp>
        <p:nvSpPr>
          <p:cNvPr id="8204" name="TextBox 40"/>
          <p:cNvSpPr txBox="1">
            <a:spLocks noChangeArrowheads="1"/>
          </p:cNvSpPr>
          <p:nvPr/>
        </p:nvSpPr>
        <p:spPr bwMode="auto">
          <a:xfrm>
            <a:off x="2446338" y="5275263"/>
            <a:ext cx="21018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Integrated Infrastructure</a:t>
            </a:r>
          </a:p>
          <a:p>
            <a:pPr algn="ctr" eaLnBrk="1" hangingPunct="1">
              <a:lnSpc>
                <a:spcPct val="90000"/>
              </a:lnSpc>
              <a:spcBef>
                <a:spcPts val="500"/>
              </a:spcBef>
            </a:pPr>
            <a:r>
              <a:rPr lang="en-US" sz="1000" i="1">
                <a:solidFill>
                  <a:schemeClr val="bg1"/>
                </a:solidFill>
              </a:rPr>
              <a:t>Delivering Cloud </a:t>
            </a:r>
            <a:br>
              <a:rPr lang="en-US" sz="1000" i="1">
                <a:solidFill>
                  <a:schemeClr val="bg1"/>
                </a:solidFill>
              </a:rPr>
            </a:br>
            <a:r>
              <a:rPr lang="en-US" sz="1000" i="1">
                <a:solidFill>
                  <a:schemeClr val="bg1"/>
                </a:solidFill>
              </a:rPr>
              <a:t>Infrastructure Services</a:t>
            </a:r>
          </a:p>
        </p:txBody>
      </p:sp>
      <p:sp>
        <p:nvSpPr>
          <p:cNvPr id="8205" name="TextBox 41"/>
          <p:cNvSpPr txBox="1">
            <a:spLocks noChangeArrowheads="1"/>
          </p:cNvSpPr>
          <p:nvPr/>
        </p:nvSpPr>
        <p:spPr bwMode="auto">
          <a:xfrm>
            <a:off x="4673600" y="5275263"/>
            <a:ext cx="2103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Application Platform</a:t>
            </a:r>
          </a:p>
          <a:p>
            <a:pPr algn="ctr" eaLnBrk="1" hangingPunct="1">
              <a:lnSpc>
                <a:spcPct val="90000"/>
              </a:lnSpc>
              <a:spcBef>
                <a:spcPts val="500"/>
              </a:spcBef>
            </a:pPr>
            <a:r>
              <a:rPr lang="en-US" sz="1000" i="1">
                <a:solidFill>
                  <a:schemeClr val="bg1"/>
                </a:solidFill>
              </a:rPr>
              <a:t>Delivering Cloud Application</a:t>
            </a:r>
            <a:br>
              <a:rPr lang="en-US" sz="1000" i="1">
                <a:solidFill>
                  <a:schemeClr val="bg1"/>
                </a:solidFill>
              </a:rPr>
            </a:br>
            <a:r>
              <a:rPr lang="en-US" sz="1000" i="1">
                <a:solidFill>
                  <a:schemeClr val="bg1"/>
                </a:solidFill>
              </a:rPr>
              <a:t>Platform Services</a:t>
            </a:r>
          </a:p>
        </p:txBody>
      </p:sp>
      <p:sp>
        <p:nvSpPr>
          <p:cNvPr id="8206" name="TextBox 42"/>
          <p:cNvSpPr txBox="1">
            <a:spLocks noChangeArrowheads="1"/>
          </p:cNvSpPr>
          <p:nvPr/>
        </p:nvSpPr>
        <p:spPr bwMode="auto">
          <a:xfrm>
            <a:off x="6938963" y="5275263"/>
            <a:ext cx="2103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Data Platform</a:t>
            </a:r>
          </a:p>
          <a:p>
            <a:pPr algn="ctr" eaLnBrk="1" hangingPunct="1">
              <a:lnSpc>
                <a:spcPct val="90000"/>
              </a:lnSpc>
              <a:spcBef>
                <a:spcPts val="500"/>
              </a:spcBef>
            </a:pPr>
            <a:r>
              <a:rPr lang="en-US" sz="1000" i="1">
                <a:solidFill>
                  <a:schemeClr val="bg1"/>
                </a:solidFill>
              </a:rPr>
              <a:t>Delivering Big Data</a:t>
            </a:r>
            <a:br>
              <a:rPr lang="en-US" sz="1000" i="1">
                <a:solidFill>
                  <a:schemeClr val="bg1"/>
                </a:solidFill>
              </a:rPr>
            </a:br>
            <a:r>
              <a:rPr lang="en-US" sz="1000" i="1">
                <a:solidFill>
                  <a:schemeClr val="bg1"/>
                </a:solidFill>
              </a:rPr>
              <a:t>Platform Services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ChangeArrowheads="1"/>
          </p:cNvSpPr>
          <p:nvPr/>
        </p:nvSpPr>
        <p:spPr bwMode="auto">
          <a:xfrm>
            <a:off x="8586788" y="6022975"/>
            <a:ext cx="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spAutoFit/>
          </a:bodyPr>
          <a:lstStyle/>
          <a:p>
            <a:pPr algn="ctr">
              <a:defRPr/>
            </a:pPr>
            <a:endParaRPr lang="en-US" sz="1400">
              <a:solidFill>
                <a:srgbClr val="333333"/>
              </a:solidFill>
              <a:latin typeface="Arial" charset="0"/>
              <a:ea typeface="MS PGothic" charset="0"/>
              <a:cs typeface="MS PGothic" charset="0"/>
            </a:endParaRPr>
          </a:p>
        </p:txBody>
      </p:sp>
      <p:sp>
        <p:nvSpPr>
          <p:cNvPr id="108548" name="AutoShape 4"/>
          <p:cNvSpPr>
            <a:spLocks noChangeArrowheads="1"/>
          </p:cNvSpPr>
          <p:nvPr/>
        </p:nvSpPr>
        <p:spPr bwMode="auto">
          <a:xfrm>
            <a:off x="8194675" y="2425700"/>
            <a:ext cx="0" cy="214313"/>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spAutoFit/>
          </a:bodyPr>
          <a:lstStyle/>
          <a:p>
            <a:pPr algn="ctr">
              <a:defRPr/>
            </a:pPr>
            <a:endParaRPr lang="en-US" sz="1400">
              <a:solidFill>
                <a:srgbClr val="333333"/>
              </a:solidFill>
              <a:latin typeface="Arial" charset="0"/>
              <a:ea typeface="MS PGothic" charset="0"/>
              <a:cs typeface="MS PGothic" charset="0"/>
            </a:endParaRPr>
          </a:p>
        </p:txBody>
      </p:sp>
      <p:sp>
        <p:nvSpPr>
          <p:cNvPr id="108549" name="AutoShape 5"/>
          <p:cNvSpPr>
            <a:spLocks noChangeArrowheads="1"/>
          </p:cNvSpPr>
          <p:nvPr/>
        </p:nvSpPr>
        <p:spPr bwMode="auto">
          <a:xfrm>
            <a:off x="8418513" y="4141788"/>
            <a:ext cx="0" cy="214312"/>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spAutoFit/>
          </a:bodyPr>
          <a:lstStyle/>
          <a:p>
            <a:pPr algn="ctr">
              <a:defRPr/>
            </a:pPr>
            <a:endParaRPr lang="en-US" sz="1400">
              <a:solidFill>
                <a:srgbClr val="333333"/>
              </a:solidFill>
              <a:latin typeface="Arial" charset="0"/>
              <a:ea typeface="MS PGothic" charset="0"/>
              <a:cs typeface="MS PGothic" charset="0"/>
            </a:endParaRPr>
          </a:p>
        </p:txBody>
      </p:sp>
      <p:pic>
        <p:nvPicPr>
          <p:cNvPr id="29701" name="Picture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1288" y="5381625"/>
            <a:ext cx="479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8"/>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7888" y="5032375"/>
            <a:ext cx="728662"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3" name="Picture 9"/>
          <p:cNvPicPr>
            <a:picLocks noChangeAspect="1" noChangeArrowheads="1"/>
          </p:cNvPicPr>
          <p:nvPr/>
        </p:nvPicPr>
        <p:blipFill>
          <a:blip r:embed="rId5"/>
          <a:srcRect/>
          <a:stretch>
            <a:fillRect/>
          </a:stretch>
        </p:blipFill>
        <p:spPr bwMode="auto">
          <a:xfrm>
            <a:off x="7793038" y="5794375"/>
            <a:ext cx="1069975" cy="21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9704" name="Picture 10" descr="CrossView_Color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2588" y="5427663"/>
            <a:ext cx="12795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11" descr="sus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163" y="5635625"/>
            <a:ext cx="73183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6" name="Picture 12"/>
          <p:cNvPicPr>
            <a:picLocks noChangeAspect="1" noChangeArrowheads="1"/>
          </p:cNvPicPr>
          <p:nvPr/>
        </p:nvPicPr>
        <p:blipFill>
          <a:blip r:embed="rId8"/>
          <a:srcRect/>
          <a:stretch>
            <a:fillRect/>
          </a:stretch>
        </p:blipFill>
        <p:spPr bwMode="auto">
          <a:xfrm>
            <a:off x="3835400" y="5711825"/>
            <a:ext cx="879475"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9707" name="Picture 13" descr="aviarc"/>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35125" y="5688013"/>
            <a:ext cx="963613"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8" name="Picture 14" descr="SugarLogo_CMYK"/>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45113" y="6196013"/>
            <a:ext cx="18542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9" name="Picture 15" descr="Reflexis_Logo_600dpi_center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3388" y="6045200"/>
            <a:ext cx="10842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0" name="Picture 10" descr="ANd9GcRR0jfIhErX0LH0K1y-W8DeKp-QyTvTL20qZLfmRXf9GzVOqUI5"/>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09888" y="5838825"/>
            <a:ext cx="8699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1" name="Picture 17" descr="Diasoft_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51763" y="5362575"/>
            <a:ext cx="963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2" name="Picture 18" descr="InnovationGroupLogoCMYK"/>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34150" y="5318125"/>
            <a:ext cx="10652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3" name="Picture 19"/>
          <p:cNvPicPr>
            <a:picLocks noChangeAspect="1" noChangeArrowheads="1"/>
          </p:cNvPicPr>
          <p:nvPr/>
        </p:nvPicPr>
        <p:blipFill>
          <a:blip r:embed="rId15"/>
          <a:srcRect/>
          <a:stretch>
            <a:fillRect/>
          </a:stretch>
        </p:blipFill>
        <p:spPr bwMode="auto">
          <a:xfrm>
            <a:off x="3919538" y="6073775"/>
            <a:ext cx="914400"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9714" name="Picture 20" descr="Logo SAB Couleur (RVB)"/>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90863" y="6181725"/>
            <a:ext cx="6207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5" name="Picture 21" descr="Logo_Radware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52925" y="5414963"/>
            <a:ext cx="1184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6" name="Picture 22" descr="HarrisData"/>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12863" y="4868863"/>
            <a:ext cx="1081087"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7" name="Picture 23" descr="Logo - Riverbed (EPS)"/>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688013" y="5311775"/>
            <a:ext cx="8143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8" name="Picture 24" descr="IBM_Troy_PureSystemsCentre_03-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7175" y="1050925"/>
            <a:ext cx="3932238"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9" name="Picture 25" descr="500px-SAP_2011_logo"/>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674938" y="4879975"/>
            <a:ext cx="70485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0" name="Picture 26" descr="ArkeiaLogo17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84675" y="4953000"/>
            <a:ext cx="8509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1" name="Picture 21"/>
          <p:cNvPicPr>
            <a:picLocks noChangeAspect="1" noChangeArrowheads="1"/>
          </p:cNvPicPr>
          <p:nvPr/>
        </p:nvPicPr>
        <p:blipFill>
          <a:blip r:embed="rId2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83363" y="4865688"/>
            <a:ext cx="10858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2" name="Picture 28" descr="SwordCiboodle_strap201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87513" y="6294438"/>
            <a:ext cx="1098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3" name="Picture 29" descr="priceLenz-on-whit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526213" y="5811838"/>
            <a:ext cx="1227137"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4" name="Picture 129"/>
          <p:cNvPicPr>
            <a:picLocks noChangeAspect="1" noChangeArrowheads="1"/>
          </p:cNvPicPr>
          <p:nvPr/>
        </p:nvPicPr>
        <p:blipFill>
          <a:blip r:embed="rId26">
            <a:extLst>
              <a:ext uri="{28A0092B-C50C-407E-A947-70E740481C1C}">
                <a14:useLocalDpi xmlns:a14="http://schemas.microsoft.com/office/drawing/2010/main" val="0"/>
              </a:ext>
            </a:extLst>
          </a:blip>
          <a:srcRect r="77692" b="-9616"/>
          <a:stretch>
            <a:fillRect/>
          </a:stretch>
        </p:blipFill>
        <p:spPr bwMode="auto">
          <a:xfrm>
            <a:off x="4657725" y="5794375"/>
            <a:ext cx="45561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29725" name="Picture 31" descr="Logo Groupe HARDIS hd"/>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847013" y="4943475"/>
            <a:ext cx="1138237"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6" name="Picture 32" descr="Works basic"/>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58750" y="4803775"/>
            <a:ext cx="8683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7" name="Picture 33" descr="Premier_BPMark_web_list"/>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693025" y="3132138"/>
            <a:ext cx="1157288"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8" name="Picture 34" descr="3DS_Logotype_RGB_Black"/>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1263650" y="5184775"/>
            <a:ext cx="136366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9" name="Picture 35" descr="MA_29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073650" y="5726113"/>
            <a:ext cx="133667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80" name="Rectangle 36"/>
          <p:cNvSpPr>
            <a:spLocks noChangeArrowheads="1"/>
          </p:cNvSpPr>
          <p:nvPr/>
        </p:nvSpPr>
        <p:spPr bwMode="auto">
          <a:xfrm>
            <a:off x="744538" y="6542088"/>
            <a:ext cx="6784975" cy="18415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Lst>
        </p:spPr>
        <p:txBody>
          <a:bodyPr lIns="91422" tIns="45712" rIns="91422" bIns="45712">
            <a:spAutoFit/>
          </a:bodyPr>
          <a:lstStyle/>
          <a:p>
            <a:pPr>
              <a:defRPr/>
            </a:pPr>
            <a:r>
              <a:rPr lang="en-US" sz="600" b="1">
                <a:solidFill>
                  <a:srgbClr val="333333"/>
                </a:solidFill>
                <a:latin typeface="Arial" charset="0"/>
                <a:ea typeface="MS PGothic" charset="0"/>
                <a:cs typeface="MS PGothic" charset="0"/>
              </a:rPr>
              <a:t> The SAP logo is a trademark or registered trademark of SAP AG in Germany and several other countries and is reproduced with the permission of SAP AG.</a:t>
            </a:r>
          </a:p>
        </p:txBody>
      </p:sp>
      <p:pic>
        <p:nvPicPr>
          <p:cNvPr id="29731" name="Picture 37" descr="ibi_v2"/>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337175" y="4918075"/>
            <a:ext cx="1169988"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32" name="Rectangle 36"/>
          <p:cNvSpPr>
            <a:spLocks noGrp="1" noChangeArrowheads="1"/>
          </p:cNvSpPr>
          <p:nvPr>
            <p:ph type="title"/>
          </p:nvPr>
        </p:nvSpPr>
        <p:spPr/>
        <p:txBody>
          <a:bodyPr/>
          <a:lstStyle/>
          <a:p>
            <a:r>
              <a:rPr lang="en-US" smtClean="0"/>
              <a:t>IBM PureSystems Centre</a:t>
            </a:r>
          </a:p>
        </p:txBody>
      </p:sp>
      <p:sp>
        <p:nvSpPr>
          <p:cNvPr id="962597" name="Rectangle 37"/>
          <p:cNvSpPr>
            <a:spLocks noGrp="1" noChangeArrowheads="1"/>
          </p:cNvSpPr>
          <p:nvPr>
            <p:ph type="body" idx="1"/>
          </p:nvPr>
        </p:nvSpPr>
        <p:spPr>
          <a:xfrm>
            <a:off x="4381500" y="1527175"/>
            <a:ext cx="4389438" cy="2597150"/>
          </a:xfrm>
        </p:spPr>
        <p:txBody>
          <a:bodyPr/>
          <a:lstStyle/>
          <a:p>
            <a:r>
              <a:rPr lang="en-US" sz="1400" dirty="0" smtClean="0"/>
              <a:t>Optimized solutions from nearly 200 leading ISV partners</a:t>
            </a:r>
          </a:p>
          <a:p>
            <a:r>
              <a:rPr lang="en-US" sz="1400" dirty="0" smtClean="0"/>
              <a:t>Search by solution area, industry or system</a:t>
            </a:r>
          </a:p>
          <a:p>
            <a:r>
              <a:rPr lang="en-US" sz="1400" dirty="0" smtClean="0"/>
              <a:t>Gain access to ISV application patterns for trial and production</a:t>
            </a:r>
          </a:p>
          <a:p>
            <a:r>
              <a:rPr lang="en-US" sz="1400" dirty="0" smtClean="0"/>
              <a:t>Certified through ‘Ready for IBM </a:t>
            </a:r>
            <a:r>
              <a:rPr lang="en-US" sz="1400" dirty="0" err="1" smtClean="0"/>
              <a:t>PureSystems</a:t>
            </a:r>
            <a:r>
              <a:rPr lang="en-US" sz="1400" dirty="0" smtClean="0"/>
              <a:t>’ program</a:t>
            </a:r>
          </a:p>
          <a:p>
            <a:r>
              <a:rPr lang="en-US" sz="1400" dirty="0" smtClean="0"/>
              <a:t>All of your existing AIX, IBM i, </a:t>
            </a:r>
            <a:br>
              <a:rPr lang="en-US" sz="1400" dirty="0" smtClean="0"/>
            </a:br>
            <a:r>
              <a:rPr lang="en-US" sz="1400" dirty="0" smtClean="0"/>
              <a:t>Linux and Windows applications </a:t>
            </a:r>
            <a:br>
              <a:rPr lang="en-US" sz="1400" dirty="0" smtClean="0"/>
            </a:br>
            <a:r>
              <a:rPr lang="en-US" sz="1400" dirty="0" smtClean="0"/>
              <a:t>will run on IBM PureFlex System</a:t>
            </a:r>
          </a:p>
        </p:txBody>
      </p:sp>
    </p:spTree>
    <p:extLst>
      <p:ext uri="{BB962C8B-B14F-4D97-AF65-F5344CB8AC3E}">
        <p14:creationId xmlns:p14="http://schemas.microsoft.com/office/powerpoint/2010/main" val="9554728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2" fill="hold" nodeType="clickEffect">
                                  <p:stCondLst>
                                    <p:cond delay="0"/>
                                  </p:stCondLst>
                                  <p:childTnLst>
                                    <p:animClr clrSpc="rgb" dir="cw">
                                      <p:cBhvr override="childStyle">
                                        <p:cTn id="6" dur="1000" fill="hold"/>
                                        <p:tgtEl>
                                          <p:spTgt spid="962597">
                                            <p:txEl>
                                              <p:pRg st="4" end="4"/>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0"/>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r>
              <a:rPr lang="en-US" sz="2300" dirty="0">
                <a:solidFill>
                  <a:schemeClr val="bg1"/>
                </a:solidFill>
              </a:rPr>
              <a:t>Flex System Elements</a:t>
            </a:r>
          </a:p>
        </p:txBody>
      </p:sp>
      <p:sp>
        <p:nvSpPr>
          <p:cNvPr id="3" name="Rectangle 2"/>
          <p:cNvSpPr/>
          <p:nvPr/>
        </p:nvSpPr>
        <p:spPr>
          <a:xfrm>
            <a:off x="0" y="0"/>
            <a:ext cx="9144000" cy="808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000" dirty="0">
              <a:solidFill>
                <a:schemeClr val="bg1"/>
              </a:solidFill>
            </a:endParaRPr>
          </a:p>
        </p:txBody>
      </p:sp>
      <p:sp>
        <p:nvSpPr>
          <p:cNvPr id="4" name="Rectangle 3"/>
          <p:cNvSpPr/>
          <p:nvPr/>
        </p:nvSpPr>
        <p:spPr>
          <a:xfrm>
            <a:off x="0" y="6049963"/>
            <a:ext cx="9144000" cy="8080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8146" name="Picture 3" descr="IBM_1227_NGP_Integrated_Infrastructure_Demo_storyboard_032012_v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24025" y="1381125"/>
            <a:ext cx="1905000" cy="544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8147" name="Title 1"/>
          <p:cNvSpPr>
            <a:spLocks noGrp="1"/>
          </p:cNvSpPr>
          <p:nvPr>
            <p:ph type="title" idx="4294967295"/>
          </p:nvPr>
        </p:nvSpPr>
        <p:spPr>
          <a:xfrm>
            <a:off x="254000" y="611188"/>
            <a:ext cx="8766175" cy="561975"/>
          </a:xfrm>
        </p:spPr>
        <p:txBody>
          <a:bodyPr lIns="0" tIns="0" rIns="0" bIns="0">
            <a:spAutoFit/>
          </a:bodyPr>
          <a:lstStyle/>
          <a:p>
            <a:r>
              <a:rPr lang="en-US"/>
              <a:t>Integrated Infrastructure</a:t>
            </a:r>
            <a:br>
              <a:rPr lang="en-US"/>
            </a:br>
            <a:endParaRPr lang="en-US" sz="1900">
              <a:solidFill>
                <a:srgbClr val="7F7F7F"/>
              </a:solidFill>
            </a:endParaRPr>
          </a:p>
        </p:txBody>
      </p:sp>
      <p:sp>
        <p:nvSpPr>
          <p:cNvPr id="518148" name="TextBox 3"/>
          <p:cNvSpPr txBox="1">
            <a:spLocks noChangeArrowheads="1"/>
          </p:cNvSpPr>
          <p:nvPr/>
        </p:nvSpPr>
        <p:spPr bwMode="auto">
          <a:xfrm>
            <a:off x="-57150" y="4746625"/>
            <a:ext cx="13890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a:ea typeface="MS PGothic" pitchFamily="34" charset="-128"/>
              </a:rPr>
              <a:t>10U Chassis</a:t>
            </a:r>
          </a:p>
          <a:p>
            <a:pPr algn="ctr">
              <a:lnSpc>
                <a:spcPct val="100000"/>
              </a:lnSpc>
            </a:pPr>
            <a:r>
              <a:rPr lang="en-US" sz="1600">
                <a:ea typeface="MS PGothic" pitchFamily="34" charset="-128"/>
              </a:rPr>
              <a:t>14 Node Bays</a:t>
            </a:r>
          </a:p>
        </p:txBody>
      </p:sp>
      <p:cxnSp>
        <p:nvCxnSpPr>
          <p:cNvPr id="21" name="Straight Connector 20"/>
          <p:cNvCxnSpPr/>
          <p:nvPr/>
        </p:nvCxnSpPr>
        <p:spPr bwMode="auto">
          <a:xfrm flipH="1">
            <a:off x="2943225" y="5257800"/>
            <a:ext cx="65088" cy="0"/>
          </a:xfrm>
          <a:prstGeom prst="line">
            <a:avLst/>
          </a:prstGeom>
          <a:solidFill>
            <a:schemeClr val="accent1"/>
          </a:solidFill>
          <a:ln w="6350" cap="flat" cmpd="sng" algn="ctr">
            <a:solidFill>
              <a:schemeClr val="bg2">
                <a:lumMod val="50000"/>
                <a:lumOff val="50000"/>
              </a:schemeClr>
            </a:solidFill>
            <a:prstDash val="solid"/>
            <a:round/>
            <a:headEnd type="none" w="med" len="med"/>
            <a:tailEnd type="none" w="med" len="med"/>
          </a:ln>
          <a:effectLst/>
        </p:spPr>
      </p:cxnSp>
      <p:cxnSp>
        <p:nvCxnSpPr>
          <p:cNvPr id="25" name="Straight Connector 24"/>
          <p:cNvCxnSpPr/>
          <p:nvPr/>
        </p:nvCxnSpPr>
        <p:spPr bwMode="auto">
          <a:xfrm flipH="1">
            <a:off x="2955925" y="5257800"/>
            <a:ext cx="65088" cy="0"/>
          </a:xfrm>
          <a:prstGeom prst="line">
            <a:avLst/>
          </a:prstGeom>
          <a:solidFill>
            <a:schemeClr val="accent1"/>
          </a:solidFill>
          <a:ln w="6350" cap="flat" cmpd="sng" algn="ctr">
            <a:solidFill>
              <a:schemeClr val="bg2">
                <a:lumMod val="50000"/>
                <a:lumOff val="50000"/>
              </a:schemeClr>
            </a:solidFill>
            <a:prstDash val="solid"/>
            <a:round/>
            <a:headEnd type="none" w="med" len="med"/>
            <a:tailEnd type="none" w="med" len="med"/>
          </a:ln>
          <a:effectLst/>
        </p:spPr>
      </p:cxnSp>
      <p:sp>
        <p:nvSpPr>
          <p:cNvPr id="13" name="Rectangle 3"/>
          <p:cNvSpPr>
            <a:spLocks noChangeArrowheads="1"/>
          </p:cNvSpPr>
          <p:nvPr/>
        </p:nvSpPr>
        <p:spPr bwMode="auto">
          <a:xfrm>
            <a:off x="4211638" y="1828800"/>
            <a:ext cx="4443412"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p>
            <a:pPr defTabSz="912813">
              <a:lnSpc>
                <a:spcPct val="100000"/>
              </a:lnSpc>
            </a:pPr>
            <a:r>
              <a:rPr lang="en-US" sz="2400">
                <a:solidFill>
                  <a:srgbClr val="990073"/>
                </a:solidFill>
                <a:ea typeface="MS PGothic" pitchFamily="34" charset="-128"/>
              </a:rPr>
              <a:t>1</a:t>
            </a:r>
            <a:r>
              <a:rPr lang="en-US" sz="1400">
                <a:solidFill>
                  <a:srgbClr val="990073"/>
                </a:solidFill>
                <a:ea typeface="MS PGothic" pitchFamily="34" charset="-128"/>
              </a:rPr>
              <a:t> </a:t>
            </a:r>
            <a:r>
              <a:rPr lang="en-US" sz="1600">
                <a:solidFill>
                  <a:srgbClr val="990073"/>
                </a:solidFill>
                <a:ea typeface="MS PGothic" pitchFamily="34" charset="-128"/>
              </a:rPr>
              <a:t>system for compute, </a:t>
            </a:r>
            <a:br>
              <a:rPr lang="en-US" sz="1600">
                <a:solidFill>
                  <a:srgbClr val="990073"/>
                </a:solidFill>
                <a:ea typeface="MS PGothic" pitchFamily="34" charset="-128"/>
              </a:rPr>
            </a:br>
            <a:r>
              <a:rPr lang="en-US" sz="1600">
                <a:solidFill>
                  <a:srgbClr val="990073"/>
                </a:solidFill>
                <a:ea typeface="MS PGothic" pitchFamily="34" charset="-128"/>
              </a:rPr>
              <a:t>storage and systems networking</a:t>
            </a:r>
          </a:p>
          <a:p>
            <a:pPr defTabSz="912813">
              <a:lnSpc>
                <a:spcPct val="100000"/>
              </a:lnSpc>
            </a:pPr>
            <a:endParaRPr lang="en-US" sz="1600">
              <a:solidFill>
                <a:srgbClr val="990073"/>
              </a:solidFill>
              <a:ea typeface="MS PGothic" pitchFamily="34" charset="-128"/>
            </a:endParaRPr>
          </a:p>
          <a:p>
            <a:pPr defTabSz="912813">
              <a:lnSpc>
                <a:spcPct val="100000"/>
              </a:lnSpc>
            </a:pPr>
            <a:r>
              <a:rPr lang="en-US" sz="1600">
                <a:solidFill>
                  <a:srgbClr val="990073"/>
                </a:solidFill>
                <a:ea typeface="MS PGothic" pitchFamily="34" charset="-128"/>
              </a:rPr>
              <a:t>Up to 896 cores, 43 TB memory, 480 TB storage and 26M IO operations per second, per rack</a:t>
            </a:r>
          </a:p>
          <a:p>
            <a:pPr defTabSz="912813">
              <a:lnSpc>
                <a:spcPct val="100000"/>
              </a:lnSpc>
            </a:pPr>
            <a:endParaRPr lang="en-US" sz="1600">
              <a:solidFill>
                <a:srgbClr val="990073"/>
              </a:solidFill>
              <a:ea typeface="MS PGothic" pitchFamily="34" charset="-128"/>
            </a:endParaRPr>
          </a:p>
          <a:p>
            <a:pPr defTabSz="912813">
              <a:lnSpc>
                <a:spcPct val="100000"/>
              </a:lnSpc>
            </a:pPr>
            <a:r>
              <a:rPr lang="en-US" sz="1800">
                <a:solidFill>
                  <a:srgbClr val="990073"/>
                </a:solidFill>
                <a:ea typeface="MS PGothic" pitchFamily="34" charset="-128"/>
              </a:rPr>
              <a:t>Up to 4 chassis per rack scalable up to 4 racks</a:t>
            </a:r>
            <a:endParaRPr lang="en-US" sz="1600">
              <a:solidFill>
                <a:srgbClr val="990073"/>
              </a:solidFill>
              <a:ea typeface="MS PGothic" pitchFamily="34" charset="-128"/>
            </a:endParaRPr>
          </a:p>
          <a:p>
            <a:pPr defTabSz="912813">
              <a:lnSpc>
                <a:spcPct val="100000"/>
              </a:lnSpc>
            </a:pPr>
            <a:endParaRPr lang="en-US" sz="1600">
              <a:solidFill>
                <a:srgbClr val="990073"/>
              </a:solidFill>
              <a:ea typeface="MS PGothic" pitchFamily="34" charset="-128"/>
            </a:endParaRPr>
          </a:p>
        </p:txBody>
      </p:sp>
      <p:sp>
        <p:nvSpPr>
          <p:cNvPr id="6" name="Rectangle 5"/>
          <p:cNvSpPr/>
          <p:nvPr/>
        </p:nvSpPr>
        <p:spPr>
          <a:xfrm>
            <a:off x="1331913" y="4546600"/>
            <a:ext cx="242887" cy="1476375"/>
          </a:xfrm>
          <a:custGeom>
            <a:avLst/>
            <a:gdLst>
              <a:gd name="connsiteX0" fmla="*/ 0 w 241739"/>
              <a:gd name="connsiteY0" fmla="*/ 0 h 1475828"/>
              <a:gd name="connsiteX1" fmla="*/ 241739 w 241739"/>
              <a:gd name="connsiteY1" fmla="*/ 0 h 1475828"/>
              <a:gd name="connsiteX2" fmla="*/ 241739 w 241739"/>
              <a:gd name="connsiteY2" fmla="*/ 1475828 h 1475828"/>
              <a:gd name="connsiteX3" fmla="*/ 0 w 241739"/>
              <a:gd name="connsiteY3" fmla="*/ 1475828 h 1475828"/>
              <a:gd name="connsiteX4" fmla="*/ 0 w 241739"/>
              <a:gd name="connsiteY4" fmla="*/ 0 h 1475828"/>
              <a:gd name="connsiteX0" fmla="*/ 0 w 241739"/>
              <a:gd name="connsiteY0" fmla="*/ 0 h 1475828"/>
              <a:gd name="connsiteX1" fmla="*/ 241739 w 241739"/>
              <a:gd name="connsiteY1" fmla="*/ 0 h 1475828"/>
              <a:gd name="connsiteX2" fmla="*/ 241739 w 241739"/>
              <a:gd name="connsiteY2" fmla="*/ 293414 h 1475828"/>
              <a:gd name="connsiteX3" fmla="*/ 241739 w 241739"/>
              <a:gd name="connsiteY3" fmla="*/ 1475828 h 1475828"/>
              <a:gd name="connsiteX4" fmla="*/ 0 w 241739"/>
              <a:gd name="connsiteY4" fmla="*/ 1475828 h 1475828"/>
              <a:gd name="connsiteX5" fmla="*/ 0 w 241739"/>
              <a:gd name="connsiteY5" fmla="*/ 0 h 1475828"/>
              <a:gd name="connsiteX0" fmla="*/ 241739 w 333179"/>
              <a:gd name="connsiteY0" fmla="*/ 293414 h 1475828"/>
              <a:gd name="connsiteX1" fmla="*/ 241739 w 333179"/>
              <a:gd name="connsiteY1" fmla="*/ 1475828 h 1475828"/>
              <a:gd name="connsiteX2" fmla="*/ 0 w 333179"/>
              <a:gd name="connsiteY2" fmla="*/ 1475828 h 1475828"/>
              <a:gd name="connsiteX3" fmla="*/ 0 w 333179"/>
              <a:gd name="connsiteY3" fmla="*/ 0 h 1475828"/>
              <a:gd name="connsiteX4" fmla="*/ 241739 w 333179"/>
              <a:gd name="connsiteY4" fmla="*/ 0 h 1475828"/>
              <a:gd name="connsiteX5" fmla="*/ 333179 w 333179"/>
              <a:gd name="connsiteY5" fmla="*/ 384854 h 1475828"/>
              <a:gd name="connsiteX0" fmla="*/ 241739 w 241739"/>
              <a:gd name="connsiteY0" fmla="*/ 293414 h 1475828"/>
              <a:gd name="connsiteX1" fmla="*/ 241739 w 241739"/>
              <a:gd name="connsiteY1" fmla="*/ 1475828 h 1475828"/>
              <a:gd name="connsiteX2" fmla="*/ 0 w 241739"/>
              <a:gd name="connsiteY2" fmla="*/ 1475828 h 1475828"/>
              <a:gd name="connsiteX3" fmla="*/ 0 w 241739"/>
              <a:gd name="connsiteY3" fmla="*/ 0 h 1475828"/>
              <a:gd name="connsiteX4" fmla="*/ 241739 w 241739"/>
              <a:gd name="connsiteY4" fmla="*/ 0 h 1475828"/>
              <a:gd name="connsiteX0" fmla="*/ 241739 w 241739"/>
              <a:gd name="connsiteY0" fmla="*/ 1475828 h 1475828"/>
              <a:gd name="connsiteX1" fmla="*/ 0 w 241739"/>
              <a:gd name="connsiteY1" fmla="*/ 1475828 h 1475828"/>
              <a:gd name="connsiteX2" fmla="*/ 0 w 241739"/>
              <a:gd name="connsiteY2" fmla="*/ 0 h 1475828"/>
              <a:gd name="connsiteX3" fmla="*/ 241739 w 241739"/>
              <a:gd name="connsiteY3" fmla="*/ 0 h 1475828"/>
            </a:gdLst>
            <a:ahLst/>
            <a:cxnLst>
              <a:cxn ang="0">
                <a:pos x="connsiteX0" y="connsiteY0"/>
              </a:cxn>
              <a:cxn ang="0">
                <a:pos x="connsiteX1" y="connsiteY1"/>
              </a:cxn>
              <a:cxn ang="0">
                <a:pos x="connsiteX2" y="connsiteY2"/>
              </a:cxn>
              <a:cxn ang="0">
                <a:pos x="connsiteX3" y="connsiteY3"/>
              </a:cxn>
            </a:cxnLst>
            <a:rect l="l" t="t" r="r" b="b"/>
            <a:pathLst>
              <a:path w="241739" h="1475828">
                <a:moveTo>
                  <a:pt x="241739" y="1475828"/>
                </a:moveTo>
                <a:lnTo>
                  <a:pt x="0" y="1475828"/>
                </a:lnTo>
                <a:lnTo>
                  <a:pt x="0" y="0"/>
                </a:lnTo>
                <a:lnTo>
                  <a:pt x="241739" y="0"/>
                </a:lnTo>
              </a:path>
            </a:pathLst>
          </a:custGeom>
          <a:noFill/>
          <a:ln w="12700">
            <a:solidFill>
              <a:srgbClr val="00487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400"/>
          </a:p>
        </p:txBody>
      </p:sp>
    </p:spTree>
    <p:extLst>
      <p:ext uri="{BB962C8B-B14F-4D97-AF65-F5344CB8AC3E}">
        <p14:creationId xmlns:p14="http://schemas.microsoft.com/office/powerpoint/2010/main" val="3637849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22243"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522244"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245"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246"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247"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248"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249" name="Rectangle 37"/>
          <p:cNvSpPr>
            <a:spLocks noChangeArrowheads="1"/>
          </p:cNvSpPr>
          <p:nvPr/>
        </p:nvSpPr>
        <p:spPr bwMode="auto">
          <a:xfrm>
            <a:off x="922338" y="1474788"/>
            <a:ext cx="2859087" cy="4900612"/>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endParaRPr lang="en-US" sz="1800" b="1">
              <a:solidFill>
                <a:schemeClr val="bg1"/>
              </a:solidFill>
              <a:ea typeface="MS PGothic" pitchFamily="34" charset="-128"/>
            </a:endParaRPr>
          </a:p>
        </p:txBody>
      </p:sp>
      <p:sp>
        <p:nvSpPr>
          <p:cNvPr id="40" name="Rectangle 39"/>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522251" name="Oval 35"/>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522252" name="Rectangle 38"/>
          <p:cNvSpPr>
            <a:spLocks noChangeArrowheads="1"/>
          </p:cNvSpPr>
          <p:nvPr/>
        </p:nvSpPr>
        <p:spPr bwMode="auto">
          <a:xfrm>
            <a:off x="922338" y="1050925"/>
            <a:ext cx="2859087" cy="487363"/>
          </a:xfrm>
          <a:prstGeom prst="rect">
            <a:avLst/>
          </a:prstGeom>
          <a:solidFill>
            <a:srgbClr val="00649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r>
              <a:rPr lang="en-US" sz="1800" b="1">
                <a:solidFill>
                  <a:schemeClr val="bg1"/>
                </a:solidFill>
                <a:ea typeface="MS PGothic" pitchFamily="34" charset="-128"/>
              </a:rPr>
              <a:t>Chassis</a:t>
            </a:r>
          </a:p>
        </p:txBody>
      </p:sp>
      <p:sp>
        <p:nvSpPr>
          <p:cNvPr id="522253" name="Freeform 5"/>
          <p:cNvSpPr>
            <a:spLocks/>
          </p:cNvSpPr>
          <p:nvPr/>
        </p:nvSpPr>
        <p:spPr bwMode="auto">
          <a:xfrm>
            <a:off x="2159000" y="1822450"/>
            <a:ext cx="68263" cy="69850"/>
          </a:xfrm>
          <a:custGeom>
            <a:avLst/>
            <a:gdLst>
              <a:gd name="T0" fmla="*/ 2147483647 w 99"/>
              <a:gd name="T1" fmla="*/ 0 h 99"/>
              <a:gd name="T2" fmla="*/ 2147483647 w 99"/>
              <a:gd name="T3" fmla="*/ 0 h 99"/>
              <a:gd name="T4" fmla="*/ 2147483647 w 99"/>
              <a:gd name="T5" fmla="*/ 0 h 99"/>
              <a:gd name="T6" fmla="*/ 2147483647 w 99"/>
              <a:gd name="T7" fmla="*/ 2147483647 h 99"/>
              <a:gd name="T8" fmla="*/ 2147483647 w 99"/>
              <a:gd name="T9" fmla="*/ 2147483647 h 99"/>
              <a:gd name="T10" fmla="*/ 2147483647 w 99"/>
              <a:gd name="T11" fmla="*/ 2147483647 h 99"/>
              <a:gd name="T12" fmla="*/ 2147483647 w 99"/>
              <a:gd name="T13" fmla="*/ 2147483647 h 99"/>
              <a:gd name="T14" fmla="*/ 2147483647 w 99"/>
              <a:gd name="T15" fmla="*/ 2147483647 h 99"/>
              <a:gd name="T16" fmla="*/ 0 w 99"/>
              <a:gd name="T17" fmla="*/ 2147483647 h 99"/>
              <a:gd name="T18" fmla="*/ 0 w 99"/>
              <a:gd name="T19" fmla="*/ 2147483647 h 99"/>
              <a:gd name="T20" fmla="*/ 0 w 99"/>
              <a:gd name="T21" fmla="*/ 2147483647 h 99"/>
              <a:gd name="T22" fmla="*/ 0 w 99"/>
              <a:gd name="T23" fmla="*/ 2147483647 h 99"/>
              <a:gd name="T24" fmla="*/ 2147483647 w 99"/>
              <a:gd name="T25" fmla="*/ 2147483647 h 99"/>
              <a:gd name="T26" fmla="*/ 2147483647 w 99"/>
              <a:gd name="T27" fmla="*/ 2147483647 h 99"/>
              <a:gd name="T28" fmla="*/ 2147483647 w 99"/>
              <a:gd name="T29" fmla="*/ 2147483647 h 99"/>
              <a:gd name="T30" fmla="*/ 2147483647 w 99"/>
              <a:gd name="T31" fmla="*/ 2147483647 h 99"/>
              <a:gd name="T32" fmla="*/ 2147483647 w 99"/>
              <a:gd name="T33" fmla="*/ 2147483647 h 99"/>
              <a:gd name="T34" fmla="*/ 2147483647 w 99"/>
              <a:gd name="T35" fmla="*/ 2147483647 h 99"/>
              <a:gd name="T36" fmla="*/ 2147483647 w 99"/>
              <a:gd name="T37" fmla="*/ 2147483647 h 99"/>
              <a:gd name="T38" fmla="*/ 2147483647 w 99"/>
              <a:gd name="T39" fmla="*/ 2147483647 h 99"/>
              <a:gd name="T40" fmla="*/ 2147483647 w 99"/>
              <a:gd name="T41" fmla="*/ 2147483647 h 99"/>
              <a:gd name="T42" fmla="*/ 2147483647 w 99"/>
              <a:gd name="T43" fmla="*/ 2147483647 h 99"/>
              <a:gd name="T44" fmla="*/ 2147483647 w 99"/>
              <a:gd name="T45" fmla="*/ 2147483647 h 99"/>
              <a:gd name="T46" fmla="*/ 2147483647 w 99"/>
              <a:gd name="T47" fmla="*/ 2147483647 h 99"/>
              <a:gd name="T48" fmla="*/ 2147483647 w 99"/>
              <a:gd name="T49" fmla="*/ 2147483647 h 99"/>
              <a:gd name="T50" fmla="*/ 2147483647 w 99"/>
              <a:gd name="T51" fmla="*/ 2147483647 h 99"/>
              <a:gd name="T52" fmla="*/ 2147483647 w 99"/>
              <a:gd name="T53" fmla="*/ 2147483647 h 99"/>
              <a:gd name="T54" fmla="*/ 2147483647 w 99"/>
              <a:gd name="T55" fmla="*/ 2147483647 h 99"/>
              <a:gd name="T56" fmla="*/ 2147483647 w 99"/>
              <a:gd name="T57" fmla="*/ 2147483647 h 99"/>
              <a:gd name="T58" fmla="*/ 2147483647 w 99"/>
              <a:gd name="T59" fmla="*/ 2147483647 h 99"/>
              <a:gd name="T60" fmla="*/ 2147483647 w 99"/>
              <a:gd name="T61" fmla="*/ 2147483647 h 99"/>
              <a:gd name="T62" fmla="*/ 2147483647 w 99"/>
              <a:gd name="T63" fmla="*/ 2147483647 h 99"/>
              <a:gd name="T64" fmla="*/ 2147483647 w 99"/>
              <a:gd name="T65" fmla="*/ 2147483647 h 99"/>
              <a:gd name="T66" fmla="*/ 2147483647 w 99"/>
              <a:gd name="T67" fmla="*/ 2147483647 h 99"/>
              <a:gd name="T68" fmla="*/ 2147483647 w 99"/>
              <a:gd name="T69" fmla="*/ 2147483647 h 99"/>
              <a:gd name="T70" fmla="*/ 2147483647 w 99"/>
              <a:gd name="T71" fmla="*/ 0 h 99"/>
              <a:gd name="T72" fmla="*/ 2147483647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254" name="Freeform 6"/>
          <p:cNvSpPr>
            <a:spLocks noEditPoints="1"/>
          </p:cNvSpPr>
          <p:nvPr/>
        </p:nvSpPr>
        <p:spPr bwMode="auto">
          <a:xfrm>
            <a:off x="2100263" y="1765300"/>
            <a:ext cx="488950" cy="427038"/>
          </a:xfrm>
          <a:custGeom>
            <a:avLst/>
            <a:gdLst>
              <a:gd name="T0" fmla="*/ 2147483647 w 707"/>
              <a:gd name="T1" fmla="*/ 2147483647 h 619"/>
              <a:gd name="T2" fmla="*/ 2147483647 w 707"/>
              <a:gd name="T3" fmla="*/ 2147483647 h 619"/>
              <a:gd name="T4" fmla="*/ 2147483647 w 707"/>
              <a:gd name="T5" fmla="*/ 2147483647 h 619"/>
              <a:gd name="T6" fmla="*/ 2147483647 w 707"/>
              <a:gd name="T7" fmla="*/ 2147483647 h 619"/>
              <a:gd name="T8" fmla="*/ 2147483647 w 707"/>
              <a:gd name="T9" fmla="*/ 2147483647 h 619"/>
              <a:gd name="T10" fmla="*/ 2147483647 w 707"/>
              <a:gd name="T11" fmla="*/ 2147483647 h 619"/>
              <a:gd name="T12" fmla="*/ 2147483647 w 707"/>
              <a:gd name="T13" fmla="*/ 2147483647 h 619"/>
              <a:gd name="T14" fmla="*/ 2147483647 w 707"/>
              <a:gd name="T15" fmla="*/ 2147483647 h 619"/>
              <a:gd name="T16" fmla="*/ 2147483647 w 707"/>
              <a:gd name="T17" fmla="*/ 2147483647 h 619"/>
              <a:gd name="T18" fmla="*/ 2147483647 w 707"/>
              <a:gd name="T19" fmla="*/ 2147483647 h 619"/>
              <a:gd name="T20" fmla="*/ 2147483647 w 707"/>
              <a:gd name="T21" fmla="*/ 2147483647 h 619"/>
              <a:gd name="T22" fmla="*/ 2147483647 w 707"/>
              <a:gd name="T23" fmla="*/ 2147483647 h 619"/>
              <a:gd name="T24" fmla="*/ 2147483647 w 707"/>
              <a:gd name="T25" fmla="*/ 2147483647 h 619"/>
              <a:gd name="T26" fmla="*/ 2147483647 w 707"/>
              <a:gd name="T27" fmla="*/ 2147483647 h 619"/>
              <a:gd name="T28" fmla="*/ 2147483647 w 707"/>
              <a:gd name="T29" fmla="*/ 2147483647 h 619"/>
              <a:gd name="T30" fmla="*/ 2147483647 w 707"/>
              <a:gd name="T31" fmla="*/ 2147483647 h 619"/>
              <a:gd name="T32" fmla="*/ 0 w 707"/>
              <a:gd name="T33" fmla="*/ 2147483647 h 619"/>
              <a:gd name="T34" fmla="*/ 2147483647 w 707"/>
              <a:gd name="T35" fmla="*/ 2147483647 h 619"/>
              <a:gd name="T36" fmla="*/ 2147483647 w 707"/>
              <a:gd name="T37" fmla="*/ 2147483647 h 619"/>
              <a:gd name="T38" fmla="*/ 2147483647 w 707"/>
              <a:gd name="T39" fmla="*/ 2147483647 h 619"/>
              <a:gd name="T40" fmla="*/ 2147483647 w 707"/>
              <a:gd name="T41" fmla="*/ 2147483647 h 619"/>
              <a:gd name="T42" fmla="*/ 2147483647 w 707"/>
              <a:gd name="T43" fmla="*/ 2147483647 h 619"/>
              <a:gd name="T44" fmla="*/ 2147483647 w 707"/>
              <a:gd name="T45" fmla="*/ 2147483647 h 619"/>
              <a:gd name="T46" fmla="*/ 2147483647 w 707"/>
              <a:gd name="T47" fmla="*/ 2147483647 h 619"/>
              <a:gd name="T48" fmla="*/ 2147483647 w 707"/>
              <a:gd name="T49" fmla="*/ 2147483647 h 619"/>
              <a:gd name="T50" fmla="*/ 2147483647 w 707"/>
              <a:gd name="T51" fmla="*/ 2147483647 h 619"/>
              <a:gd name="T52" fmla="*/ 2147483647 w 707"/>
              <a:gd name="T53" fmla="*/ 2147483647 h 619"/>
              <a:gd name="T54" fmla="*/ 2147483647 w 707"/>
              <a:gd name="T55" fmla="*/ 2147483647 h 619"/>
              <a:gd name="T56" fmla="*/ 2147483647 w 707"/>
              <a:gd name="T57" fmla="*/ 2147483647 h 619"/>
              <a:gd name="T58" fmla="*/ 2147483647 w 707"/>
              <a:gd name="T59" fmla="*/ 2147483647 h 619"/>
              <a:gd name="T60" fmla="*/ 2147483647 w 707"/>
              <a:gd name="T61" fmla="*/ 2147483647 h 619"/>
              <a:gd name="T62" fmla="*/ 2147483647 w 707"/>
              <a:gd name="T63" fmla="*/ 2147483647 h 619"/>
              <a:gd name="T64" fmla="*/ 2147483647 w 707"/>
              <a:gd name="T65" fmla="*/ 2147483647 h 619"/>
              <a:gd name="T66" fmla="*/ 2147483647 w 707"/>
              <a:gd name="T67" fmla="*/ 2147483647 h 619"/>
              <a:gd name="T68" fmla="*/ 2147483647 w 707"/>
              <a:gd name="T69" fmla="*/ 2147483647 h 619"/>
              <a:gd name="T70" fmla="*/ 2147483647 w 707"/>
              <a:gd name="T71" fmla="*/ 2147483647 h 619"/>
              <a:gd name="T72" fmla="*/ 2147483647 w 707"/>
              <a:gd name="T73" fmla="*/ 2147483647 h 619"/>
              <a:gd name="T74" fmla="*/ 2147483647 w 707"/>
              <a:gd name="T75" fmla="*/ 2147483647 h 619"/>
              <a:gd name="T76" fmla="*/ 2147483647 w 707"/>
              <a:gd name="T77" fmla="*/ 2147483647 h 619"/>
              <a:gd name="T78" fmla="*/ 2147483647 w 707"/>
              <a:gd name="T79" fmla="*/ 2147483647 h 619"/>
              <a:gd name="T80" fmla="*/ 2147483647 w 707"/>
              <a:gd name="T81" fmla="*/ 2147483647 h 619"/>
              <a:gd name="T82" fmla="*/ 2147483647 w 707"/>
              <a:gd name="T83" fmla="*/ 2147483647 h 619"/>
              <a:gd name="T84" fmla="*/ 2147483647 w 707"/>
              <a:gd name="T85" fmla="*/ 2147483647 h 619"/>
              <a:gd name="T86" fmla="*/ 2147483647 w 707"/>
              <a:gd name="T87" fmla="*/ 2147483647 h 619"/>
              <a:gd name="T88" fmla="*/ 2147483647 w 707"/>
              <a:gd name="T89" fmla="*/ 2147483647 h 619"/>
              <a:gd name="T90" fmla="*/ 2147483647 w 707"/>
              <a:gd name="T91" fmla="*/ 2147483647 h 619"/>
              <a:gd name="T92" fmla="*/ 2147483647 w 707"/>
              <a:gd name="T93" fmla="*/ 2147483647 h 619"/>
              <a:gd name="T94" fmla="*/ 2147483647 w 707"/>
              <a:gd name="T95" fmla="*/ 2147483647 h 619"/>
              <a:gd name="T96" fmla="*/ 2147483647 w 707"/>
              <a:gd name="T97" fmla="*/ 2147483647 h 619"/>
              <a:gd name="T98" fmla="*/ 2147483647 w 707"/>
              <a:gd name="T99" fmla="*/ 2147483647 h 619"/>
              <a:gd name="T100" fmla="*/ 2147483647 w 707"/>
              <a:gd name="T101" fmla="*/ 2147483647 h 619"/>
              <a:gd name="T102" fmla="*/ 2147483647 w 707"/>
              <a:gd name="T103" fmla="*/ 2147483647 h 619"/>
              <a:gd name="T104" fmla="*/ 2147483647 w 707"/>
              <a:gd name="T105" fmla="*/ 2147483647 h 619"/>
              <a:gd name="T106" fmla="*/ 2147483647 w 707"/>
              <a:gd name="T107" fmla="*/ 2147483647 h 619"/>
              <a:gd name="T108" fmla="*/ 2147483647 w 707"/>
              <a:gd name="T109" fmla="*/ 2147483647 h 619"/>
              <a:gd name="T110" fmla="*/ 2147483647 w 707"/>
              <a:gd name="T111" fmla="*/ 2147483647 h 619"/>
              <a:gd name="T112" fmla="*/ 2147483647 w 707"/>
              <a:gd name="T113" fmla="*/ 2147483647 h 619"/>
              <a:gd name="T114" fmla="*/ 2147483647 w 707"/>
              <a:gd name="T115" fmla="*/ 2147483647 h 619"/>
              <a:gd name="T116" fmla="*/ 2147483647 w 707"/>
              <a:gd name="T117" fmla="*/ 21474836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255" name="Text Box 14"/>
          <p:cNvSpPr txBox="1">
            <a:spLocks noChangeArrowheads="1"/>
          </p:cNvSpPr>
          <p:nvPr/>
        </p:nvSpPr>
        <p:spPr bwMode="auto">
          <a:xfrm>
            <a:off x="3871913" y="1133475"/>
            <a:ext cx="4876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en-US" sz="1600" b="1">
                <a:solidFill>
                  <a:srgbClr val="333333"/>
                </a:solidFill>
                <a:ea typeface="MS PGothic" pitchFamily="34" charset="-128"/>
              </a:rPr>
              <a:t>IBM Flex System Chassis</a:t>
            </a:r>
          </a:p>
        </p:txBody>
      </p:sp>
      <p:sp>
        <p:nvSpPr>
          <p:cNvPr id="522256" name="Text Box 4"/>
          <p:cNvSpPr txBox="1">
            <a:spLocks noChangeArrowheads="1"/>
          </p:cNvSpPr>
          <p:nvPr/>
        </p:nvSpPr>
        <p:spPr bwMode="auto">
          <a:xfrm>
            <a:off x="4029075" y="4365625"/>
            <a:ext cx="4673600"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9" tIns="18285" rIns="91349" bIns="18285">
            <a:spAutoFit/>
          </a:bodyPr>
          <a:lstStyle>
            <a:lvl1pPr marL="171450" indent="-17145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ct val="20000"/>
              </a:spcBef>
              <a:buFont typeface="Arial" pitchFamily="34" charset="0"/>
              <a:buChar char="•"/>
            </a:pPr>
            <a:r>
              <a:rPr lang="en-US" sz="1600">
                <a:solidFill>
                  <a:srgbClr val="333333"/>
                </a:solidFill>
                <a:ea typeface="PMingLiU" pitchFamily="18" charset="-120"/>
              </a:rPr>
              <a:t>4 scalable switch bays</a:t>
            </a:r>
          </a:p>
          <a:p>
            <a:pPr>
              <a:lnSpc>
                <a:spcPct val="100000"/>
              </a:lnSpc>
              <a:spcBef>
                <a:spcPct val="20000"/>
              </a:spcBef>
              <a:buFont typeface="Arial" pitchFamily="34" charset="0"/>
              <a:buChar char="•"/>
            </a:pPr>
            <a:r>
              <a:rPr lang="en-US" sz="1600">
                <a:solidFill>
                  <a:srgbClr val="333333"/>
                </a:solidFill>
                <a:ea typeface="PMingLiU" pitchFamily="18" charset="-120"/>
              </a:rPr>
              <a:t>10U Chassis, 14 bays</a:t>
            </a:r>
          </a:p>
          <a:p>
            <a:pPr>
              <a:lnSpc>
                <a:spcPct val="100000"/>
              </a:lnSpc>
              <a:spcBef>
                <a:spcPct val="20000"/>
              </a:spcBef>
              <a:buFont typeface="Arial" pitchFamily="34" charset="0"/>
              <a:buChar char="•"/>
            </a:pPr>
            <a:r>
              <a:rPr lang="en-US" sz="1600">
                <a:solidFill>
                  <a:srgbClr val="333333"/>
                </a:solidFill>
                <a:ea typeface="PMingLiU" pitchFamily="18" charset="-120"/>
              </a:rPr>
              <a:t>Standard and Full width node support</a:t>
            </a:r>
          </a:p>
          <a:p>
            <a:pPr>
              <a:lnSpc>
                <a:spcPct val="100000"/>
              </a:lnSpc>
              <a:spcBef>
                <a:spcPct val="20000"/>
              </a:spcBef>
              <a:buFont typeface="Arial" pitchFamily="34" charset="0"/>
              <a:buChar char="•"/>
            </a:pPr>
            <a:r>
              <a:rPr lang="en-US" sz="1600">
                <a:solidFill>
                  <a:srgbClr val="333333"/>
                </a:solidFill>
                <a:ea typeface="PMingLiU" pitchFamily="18" charset="-120"/>
              </a:rPr>
              <a:t>Up to 6 * 2500W power supplies N+N or N+1  configurations</a:t>
            </a:r>
          </a:p>
          <a:p>
            <a:pPr>
              <a:lnSpc>
                <a:spcPct val="100000"/>
              </a:lnSpc>
              <a:spcBef>
                <a:spcPct val="20000"/>
              </a:spcBef>
              <a:buFont typeface="Arial" pitchFamily="34" charset="0"/>
              <a:buChar char="•"/>
            </a:pPr>
            <a:r>
              <a:rPr lang="en-US" sz="1600">
                <a:solidFill>
                  <a:srgbClr val="333333"/>
                </a:solidFill>
                <a:ea typeface="PMingLiU" pitchFamily="18" charset="-120"/>
              </a:rPr>
              <a:t>Up to 8 cooling fans (scalable)</a:t>
            </a:r>
          </a:p>
          <a:p>
            <a:pPr>
              <a:lnSpc>
                <a:spcPct val="100000"/>
              </a:lnSpc>
              <a:spcBef>
                <a:spcPct val="20000"/>
              </a:spcBef>
              <a:buFont typeface="Arial" pitchFamily="34" charset="0"/>
              <a:buChar char="•"/>
            </a:pPr>
            <a:r>
              <a:rPr lang="en-US" sz="1600">
                <a:solidFill>
                  <a:srgbClr val="333333"/>
                </a:solidFill>
                <a:ea typeface="PMingLiU" pitchFamily="18" charset="-120"/>
              </a:rPr>
              <a:t>Integrated chassis management through CME</a:t>
            </a:r>
          </a:p>
        </p:txBody>
      </p:sp>
      <p:pic>
        <p:nvPicPr>
          <p:cNvPr id="52225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0300" y="1495425"/>
            <a:ext cx="5473700" cy="28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58" name="Rounded Rectangle 43"/>
          <p:cNvSpPr>
            <a:spLocks noChangeArrowheads="1"/>
          </p:cNvSpPr>
          <p:nvPr/>
        </p:nvSpPr>
        <p:spPr bwMode="auto">
          <a:xfrm>
            <a:off x="982663" y="2785929"/>
            <a:ext cx="2882900" cy="3153398"/>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400" dirty="0">
                <a:solidFill>
                  <a:srgbClr val="333333"/>
                </a:solidFill>
                <a:ea typeface="MS PGothic" pitchFamily="34" charset="-128"/>
              </a:rPr>
              <a:t>Infrastructure to support the compute, storage and networking components</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Energy efficient cooling </a:t>
            </a:r>
          </a:p>
          <a:p>
            <a:pPr algn="ctr">
              <a:lnSpc>
                <a:spcPct val="100000"/>
              </a:lnSpc>
            </a:pPr>
            <a:r>
              <a:rPr lang="en-US" sz="1400" dirty="0">
                <a:solidFill>
                  <a:srgbClr val="333333"/>
                </a:solidFill>
                <a:ea typeface="MS PGothic" pitchFamily="34" charset="-128"/>
              </a:rPr>
              <a:t>and power system</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Easy to use with integrated single-point management</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Designed to support future advancements in I/O, processors, memory, and storage</a:t>
            </a:r>
            <a:endParaRPr lang="en-US" sz="400" dirty="0">
              <a:solidFill>
                <a:srgbClr val="333333"/>
              </a:solidFill>
              <a:ea typeface="MS PGothic" pitchFamily="34" charset="-128"/>
            </a:endParaRPr>
          </a:p>
        </p:txBody>
      </p:sp>
      <p:sp>
        <p:nvSpPr>
          <p:cNvPr id="20" name="Rectangle 2"/>
          <p:cNvSpPr txBox="1">
            <a:spLocks noChangeArrowheads="1"/>
          </p:cNvSpPr>
          <p:nvPr/>
        </p:nvSpPr>
        <p:spPr bwMode="auto">
          <a:xfrm>
            <a:off x="320675" y="58737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Enterprise Chassis Design</a:t>
            </a:r>
          </a:p>
        </p:txBody>
      </p:sp>
      <p:sp>
        <p:nvSpPr>
          <p:cNvPr id="522260" name="Text Box 20"/>
          <p:cNvSpPr txBox="1">
            <a:spLocks noChangeArrowheads="1"/>
          </p:cNvSpPr>
          <p:nvPr/>
        </p:nvSpPr>
        <p:spPr bwMode="auto">
          <a:xfrm>
            <a:off x="6362700" y="4021138"/>
            <a:ext cx="1317625" cy="336550"/>
          </a:xfrm>
          <a:prstGeom prst="rect">
            <a:avLst/>
          </a:prstGeom>
          <a:solidFill>
            <a:schemeClr val="bg1"/>
          </a:solidFill>
          <a:ln>
            <a:noFill/>
          </a:ln>
          <a:effectLst/>
          <a:extLst>
            <a:ext uri="{91240B29-F687-4F45-9708-019B960494DF}">
              <a14:hiddenLine xmlns:a14="http://schemas.microsoft.com/office/drawing/2010/main" w="28575" cap="rnd" algn="ctr">
                <a:solidFill>
                  <a:schemeClr val="bg2"/>
                </a:solidFill>
                <a:prstDash val="sysDot"/>
                <a:miter lim="800000"/>
                <a:headEnd/>
                <a:tailEnd/>
              </a14:hiddenLine>
            </a:ext>
            <a:ext uri="{AF507438-7753-43E0-B8FC-AC1667EBCBE1}">
              <a14:hiddenEffects xmlns:a14="http://schemas.microsoft.com/office/drawing/2010/main">
                <a:effectLst>
                  <a:outerShdw dist="17961" dir="2700000" algn="ctr" rotWithShape="0">
                    <a:srgbClr val="999999"/>
                  </a:outerShdw>
                </a:effectLst>
              </a14:hiddenEffects>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800" b="1">
                <a:solidFill>
                  <a:srgbClr val="333333"/>
                </a:solidFill>
                <a:ea typeface="MS PGothic" pitchFamily="34" charset="-128"/>
              </a:rPr>
              <a:t>Integrated Storage Node </a:t>
            </a:r>
          </a:p>
        </p:txBody>
      </p:sp>
    </p:spTree>
    <p:extLst>
      <p:ext uri="{BB962C8B-B14F-4D97-AF65-F5344CB8AC3E}">
        <p14:creationId xmlns:p14="http://schemas.microsoft.com/office/powerpoint/2010/main" val="369848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290" name="Picture 27" descr="Flex System Chassis v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1425" y="962025"/>
            <a:ext cx="626903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4291" name="Text Box 6"/>
          <p:cNvSpPr txBox="1">
            <a:spLocks noChangeArrowheads="1"/>
          </p:cNvSpPr>
          <p:nvPr/>
        </p:nvSpPr>
        <p:spPr bwMode="auto">
          <a:xfrm>
            <a:off x="449263" y="3821113"/>
            <a:ext cx="1463675" cy="5667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45714" rIns="0" bIns="45714"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95000"/>
              </a:lnSpc>
            </a:pPr>
            <a:r>
              <a:rPr lang="en-US" sz="1600">
                <a:ea typeface="MS PGothic" pitchFamily="34" charset="-128"/>
              </a:rPr>
              <a:t>14 Node Bays</a:t>
            </a:r>
          </a:p>
          <a:p>
            <a:pPr>
              <a:lnSpc>
                <a:spcPct val="95000"/>
              </a:lnSpc>
            </a:pPr>
            <a:r>
              <a:rPr lang="en-US" sz="1600">
                <a:ea typeface="MS PGothic" pitchFamily="34" charset="-128"/>
              </a:rPr>
              <a:t>(7 Full Wide)</a:t>
            </a:r>
          </a:p>
        </p:txBody>
      </p:sp>
      <p:sp>
        <p:nvSpPr>
          <p:cNvPr id="524292" name="AutoShape 6"/>
          <p:cNvSpPr>
            <a:spLocks/>
          </p:cNvSpPr>
          <p:nvPr/>
        </p:nvSpPr>
        <p:spPr bwMode="auto">
          <a:xfrm flipH="1">
            <a:off x="2090738" y="1042988"/>
            <a:ext cx="396875" cy="5308600"/>
          </a:xfrm>
          <a:prstGeom prst="rightBrace">
            <a:avLst>
              <a:gd name="adj1" fmla="val 738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1427" tIns="45714" rIns="91427" bIns="45714" anchor="ctr"/>
          <a:lstStyle/>
          <a:p>
            <a:pPr defTabSz="912813">
              <a:lnSpc>
                <a:spcPct val="100000"/>
              </a:lnSpc>
            </a:pPr>
            <a:endParaRPr lang="en-US" sz="1600">
              <a:solidFill>
                <a:schemeClr val="tx1"/>
              </a:solidFill>
              <a:ea typeface="MS PGothic" pitchFamily="34" charset="-128"/>
            </a:endParaRPr>
          </a:p>
        </p:txBody>
      </p:sp>
      <p:sp>
        <p:nvSpPr>
          <p:cNvPr id="524293" name="Rectangle 18"/>
          <p:cNvSpPr>
            <a:spLocks noGrp="1" noChangeArrowheads="1"/>
          </p:cNvSpPr>
          <p:nvPr>
            <p:ph type="title" idx="4294967295"/>
          </p:nvPr>
        </p:nvSpPr>
        <p:spPr>
          <a:xfrm>
            <a:off x="254000" y="611188"/>
            <a:ext cx="8766175" cy="274637"/>
          </a:xfrm>
          <a:noFill/>
        </p:spPr>
        <p:txBody>
          <a:bodyPr lIns="0" tIns="0" rIns="0" bIns="0">
            <a:spAutoFit/>
          </a:bodyPr>
          <a:lstStyle/>
          <a:p>
            <a:r>
              <a:rPr lang="en-US" sz="2000"/>
              <a:t>IBM Flex System Enterprise Chassis Front View</a:t>
            </a:r>
          </a:p>
        </p:txBody>
      </p:sp>
      <p:sp>
        <p:nvSpPr>
          <p:cNvPr id="524294" name="Text Box 6"/>
          <p:cNvSpPr txBox="1">
            <a:spLocks noChangeArrowheads="1"/>
          </p:cNvSpPr>
          <p:nvPr/>
        </p:nvSpPr>
        <p:spPr bwMode="auto">
          <a:xfrm>
            <a:off x="449263" y="3040063"/>
            <a:ext cx="1463675" cy="565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45714" rIns="0" bIns="45714"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95000"/>
              </a:lnSpc>
            </a:pPr>
            <a:r>
              <a:rPr lang="en-US" sz="1600">
                <a:ea typeface="MS PGothic" pitchFamily="34" charset="-128"/>
              </a:rPr>
              <a:t>Size: 10 U</a:t>
            </a:r>
          </a:p>
          <a:p>
            <a:pPr>
              <a:lnSpc>
                <a:spcPct val="95000"/>
              </a:lnSpc>
            </a:pPr>
            <a:r>
              <a:rPr lang="en-US" sz="1600">
                <a:ea typeface="MS PGothic" pitchFamily="34" charset="-128"/>
              </a:rPr>
              <a:t>19” Rack</a:t>
            </a:r>
          </a:p>
        </p:txBody>
      </p:sp>
      <p:sp>
        <p:nvSpPr>
          <p:cNvPr id="524295" name="Text Box 6"/>
          <p:cNvSpPr txBox="1">
            <a:spLocks noChangeArrowheads="1"/>
          </p:cNvSpPr>
          <p:nvPr/>
        </p:nvSpPr>
        <p:spPr bwMode="auto">
          <a:xfrm>
            <a:off x="227013" y="4856163"/>
            <a:ext cx="1908175" cy="1133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698" tIns="45714" rIns="0" bIns="45714" anchor="ctr"/>
          <a:lstStyle>
            <a:lvl1pPr marL="155575" indent="-155575"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95000"/>
              </a:lnSpc>
            </a:pPr>
            <a:r>
              <a:rPr lang="en-US" sz="1600">
                <a:ea typeface="MS PGothic" pitchFamily="34" charset="-128"/>
              </a:rPr>
              <a:t>Nodes:</a:t>
            </a:r>
          </a:p>
          <a:p>
            <a:pPr>
              <a:lnSpc>
                <a:spcPct val="95000"/>
              </a:lnSpc>
              <a:buFont typeface="Wingdings" pitchFamily="2" charset="2"/>
              <a:buChar char="§"/>
            </a:pPr>
            <a:r>
              <a:rPr lang="en-US" sz="1600">
                <a:ea typeface="MS PGothic" pitchFamily="34" charset="-128"/>
              </a:rPr>
              <a:t>Power</a:t>
            </a:r>
          </a:p>
          <a:p>
            <a:pPr>
              <a:lnSpc>
                <a:spcPct val="95000"/>
              </a:lnSpc>
              <a:buFont typeface="Wingdings" pitchFamily="2" charset="2"/>
              <a:buChar char="§"/>
            </a:pPr>
            <a:r>
              <a:rPr lang="en-US" sz="1600">
                <a:ea typeface="MS PGothic" pitchFamily="34" charset="-128"/>
              </a:rPr>
              <a:t>Intel</a:t>
            </a:r>
          </a:p>
          <a:p>
            <a:pPr>
              <a:lnSpc>
                <a:spcPct val="95000"/>
              </a:lnSpc>
              <a:buFont typeface="Wingdings" pitchFamily="2" charset="2"/>
              <a:buChar char="§"/>
            </a:pPr>
            <a:r>
              <a:rPr lang="en-US" sz="1600">
                <a:ea typeface="MS PGothic" pitchFamily="34" charset="-128"/>
              </a:rPr>
              <a:t>Flex System Mgr</a:t>
            </a:r>
          </a:p>
        </p:txBody>
      </p:sp>
      <p:sp>
        <p:nvSpPr>
          <p:cNvPr id="524296" name="Text Box 4"/>
          <p:cNvSpPr txBox="1">
            <a:spLocks noChangeArrowheads="1"/>
          </p:cNvSpPr>
          <p:nvPr/>
        </p:nvSpPr>
        <p:spPr bwMode="auto">
          <a:xfrm>
            <a:off x="3979863" y="2087563"/>
            <a:ext cx="573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297" name="Text Box 5"/>
          <p:cNvSpPr txBox="1">
            <a:spLocks noChangeArrowheads="1"/>
          </p:cNvSpPr>
          <p:nvPr/>
        </p:nvSpPr>
        <p:spPr bwMode="auto">
          <a:xfrm>
            <a:off x="3979863" y="2878138"/>
            <a:ext cx="573087"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298" name="Text Box 6"/>
          <p:cNvSpPr txBox="1">
            <a:spLocks noChangeArrowheads="1"/>
          </p:cNvSpPr>
          <p:nvPr/>
        </p:nvSpPr>
        <p:spPr bwMode="auto">
          <a:xfrm>
            <a:off x="6824663" y="2763838"/>
            <a:ext cx="573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299" name="Text Box 7"/>
          <p:cNvSpPr txBox="1">
            <a:spLocks noChangeArrowheads="1"/>
          </p:cNvSpPr>
          <p:nvPr/>
        </p:nvSpPr>
        <p:spPr bwMode="auto">
          <a:xfrm>
            <a:off x="4057650" y="4873625"/>
            <a:ext cx="573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300" name="Text Box 8"/>
          <p:cNvSpPr txBox="1">
            <a:spLocks noChangeArrowheads="1"/>
          </p:cNvSpPr>
          <p:nvPr/>
        </p:nvSpPr>
        <p:spPr bwMode="auto">
          <a:xfrm>
            <a:off x="3287713" y="3421063"/>
            <a:ext cx="1985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p260</a:t>
            </a:r>
          </a:p>
        </p:txBody>
      </p:sp>
      <p:sp>
        <p:nvSpPr>
          <p:cNvPr id="524301" name="Text Box 9"/>
          <p:cNvSpPr txBox="1">
            <a:spLocks noChangeArrowheads="1"/>
          </p:cNvSpPr>
          <p:nvPr/>
        </p:nvSpPr>
        <p:spPr bwMode="auto">
          <a:xfrm>
            <a:off x="6248400" y="3425825"/>
            <a:ext cx="1985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p260</a:t>
            </a:r>
          </a:p>
        </p:txBody>
      </p:sp>
      <p:sp>
        <p:nvSpPr>
          <p:cNvPr id="524302" name="Text Box 10"/>
          <p:cNvSpPr txBox="1">
            <a:spLocks noChangeArrowheads="1"/>
          </p:cNvSpPr>
          <p:nvPr/>
        </p:nvSpPr>
        <p:spPr bwMode="auto">
          <a:xfrm>
            <a:off x="4216400" y="4105275"/>
            <a:ext cx="305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p460 ( Full Width )</a:t>
            </a:r>
          </a:p>
        </p:txBody>
      </p:sp>
      <p:sp>
        <p:nvSpPr>
          <p:cNvPr id="524303" name="Text Box 11"/>
          <p:cNvSpPr txBox="1">
            <a:spLocks noChangeArrowheads="1"/>
          </p:cNvSpPr>
          <p:nvPr/>
        </p:nvSpPr>
        <p:spPr bwMode="auto">
          <a:xfrm>
            <a:off x="3241675" y="5553075"/>
            <a:ext cx="19764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x240</a:t>
            </a:r>
          </a:p>
        </p:txBody>
      </p:sp>
      <p:sp>
        <p:nvSpPr>
          <p:cNvPr id="524304" name="Text Box 14"/>
          <p:cNvSpPr txBox="1">
            <a:spLocks noChangeArrowheads="1"/>
          </p:cNvSpPr>
          <p:nvPr/>
        </p:nvSpPr>
        <p:spPr bwMode="auto">
          <a:xfrm>
            <a:off x="3449638" y="1327150"/>
            <a:ext cx="1528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Flex System Mgr</a:t>
            </a:r>
          </a:p>
        </p:txBody>
      </p:sp>
      <p:sp>
        <p:nvSpPr>
          <p:cNvPr id="524305" name="Text Box 22"/>
          <p:cNvSpPr txBox="1">
            <a:spLocks noChangeArrowheads="1"/>
          </p:cNvSpPr>
          <p:nvPr/>
        </p:nvSpPr>
        <p:spPr bwMode="auto">
          <a:xfrm>
            <a:off x="6824663" y="2063750"/>
            <a:ext cx="573087"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306" name="Text Box 11"/>
          <p:cNvSpPr txBox="1">
            <a:spLocks noChangeArrowheads="1"/>
          </p:cNvSpPr>
          <p:nvPr/>
        </p:nvSpPr>
        <p:spPr bwMode="auto">
          <a:xfrm>
            <a:off x="6072188" y="1292225"/>
            <a:ext cx="1976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x240</a:t>
            </a:r>
          </a:p>
        </p:txBody>
      </p:sp>
      <p:sp>
        <p:nvSpPr>
          <p:cNvPr id="524307" name="Text Box 7"/>
          <p:cNvSpPr txBox="1">
            <a:spLocks noChangeArrowheads="1"/>
          </p:cNvSpPr>
          <p:nvPr/>
        </p:nvSpPr>
        <p:spPr bwMode="auto">
          <a:xfrm>
            <a:off x="6892925" y="4895850"/>
            <a:ext cx="573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308" name="Text Box 7"/>
          <p:cNvSpPr txBox="1">
            <a:spLocks noChangeArrowheads="1"/>
          </p:cNvSpPr>
          <p:nvPr/>
        </p:nvSpPr>
        <p:spPr bwMode="auto">
          <a:xfrm>
            <a:off x="6904038" y="55594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Tree>
    <p:extLst>
      <p:ext uri="{BB962C8B-B14F-4D97-AF65-F5344CB8AC3E}">
        <p14:creationId xmlns:p14="http://schemas.microsoft.com/office/powerpoint/2010/main" val="184013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6338" name="Picture 41" descr="Chassis-Rear-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8138" y="930275"/>
            <a:ext cx="6153150"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6339" name="Line 8"/>
          <p:cNvSpPr>
            <a:spLocks noChangeAspect="1" noChangeShapeType="1"/>
          </p:cNvSpPr>
          <p:nvPr/>
        </p:nvSpPr>
        <p:spPr bwMode="auto">
          <a:xfrm>
            <a:off x="1346200" y="995363"/>
            <a:ext cx="311150" cy="1111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lIns="80010" tIns="40005" rIns="80010" bIns="40005" anchor="ctr">
            <a:spAutoFit/>
          </a:bodyPr>
          <a:lstStyle/>
          <a:p>
            <a:endParaRPr lang="en-US"/>
          </a:p>
        </p:txBody>
      </p:sp>
      <p:sp>
        <p:nvSpPr>
          <p:cNvPr id="526340" name="Line 9"/>
          <p:cNvSpPr>
            <a:spLocks noChangeAspect="1" noChangeShapeType="1"/>
          </p:cNvSpPr>
          <p:nvPr/>
        </p:nvSpPr>
        <p:spPr bwMode="auto">
          <a:xfrm flipV="1">
            <a:off x="1447800" y="1103313"/>
            <a:ext cx="0" cy="2844800"/>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lIns="80010" tIns="40005" rIns="80010" bIns="40005" anchor="ctr">
            <a:spAutoFit/>
          </a:bodyPr>
          <a:lstStyle/>
          <a:p>
            <a:endParaRPr lang="en-US"/>
          </a:p>
        </p:txBody>
      </p:sp>
      <p:sp>
        <p:nvSpPr>
          <p:cNvPr id="526341" name="Text Box 10"/>
          <p:cNvSpPr txBox="1">
            <a:spLocks noChangeAspect="1" noChangeArrowheads="1"/>
          </p:cNvSpPr>
          <p:nvPr/>
        </p:nvSpPr>
        <p:spPr bwMode="auto">
          <a:xfrm>
            <a:off x="650875" y="2395538"/>
            <a:ext cx="7493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45710" rIns="0" bIns="45710"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1800">
                <a:ea typeface="MS PGothic" pitchFamily="34" charset="-128"/>
              </a:rPr>
              <a:t>10 U</a:t>
            </a:r>
          </a:p>
        </p:txBody>
      </p:sp>
      <p:sp>
        <p:nvSpPr>
          <p:cNvPr id="526342" name="Line 11"/>
          <p:cNvSpPr>
            <a:spLocks noChangeAspect="1" noChangeShapeType="1"/>
          </p:cNvSpPr>
          <p:nvPr/>
        </p:nvSpPr>
        <p:spPr bwMode="auto">
          <a:xfrm>
            <a:off x="1300163" y="3968750"/>
            <a:ext cx="333375" cy="1143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lIns="80010" tIns="40005" rIns="80010" bIns="40005" anchor="ctr">
            <a:spAutoFit/>
          </a:bodyPr>
          <a:lstStyle/>
          <a:p>
            <a:endParaRPr lang="en-US"/>
          </a:p>
        </p:txBody>
      </p:sp>
      <p:sp>
        <p:nvSpPr>
          <p:cNvPr id="526343" name="Line 15"/>
          <p:cNvSpPr>
            <a:spLocks noChangeShapeType="1"/>
          </p:cNvSpPr>
          <p:nvPr/>
        </p:nvSpPr>
        <p:spPr bwMode="auto">
          <a:xfrm flipV="1">
            <a:off x="6662738" y="5408613"/>
            <a:ext cx="120650" cy="5603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4" name="Line 16"/>
          <p:cNvSpPr>
            <a:spLocks noChangeShapeType="1"/>
          </p:cNvSpPr>
          <p:nvPr/>
        </p:nvSpPr>
        <p:spPr bwMode="auto">
          <a:xfrm flipH="1" flipV="1">
            <a:off x="5884863" y="5532438"/>
            <a:ext cx="427037" cy="3524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5" name="Line 17"/>
          <p:cNvSpPr>
            <a:spLocks noChangeShapeType="1"/>
          </p:cNvSpPr>
          <p:nvPr/>
        </p:nvSpPr>
        <p:spPr bwMode="auto">
          <a:xfrm>
            <a:off x="6030913" y="1150938"/>
            <a:ext cx="128587" cy="11414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6" name="Line 18"/>
          <p:cNvSpPr>
            <a:spLocks noChangeShapeType="1"/>
          </p:cNvSpPr>
          <p:nvPr/>
        </p:nvSpPr>
        <p:spPr bwMode="auto">
          <a:xfrm flipH="1">
            <a:off x="4495800" y="1150938"/>
            <a:ext cx="1182688" cy="13652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7" name="Line 19"/>
          <p:cNvSpPr>
            <a:spLocks noChangeShapeType="1"/>
          </p:cNvSpPr>
          <p:nvPr/>
        </p:nvSpPr>
        <p:spPr bwMode="auto">
          <a:xfrm flipV="1">
            <a:off x="2359025" y="4227513"/>
            <a:ext cx="1128713" cy="12906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8" name="Line 20"/>
          <p:cNvSpPr>
            <a:spLocks noChangeShapeType="1"/>
          </p:cNvSpPr>
          <p:nvPr/>
        </p:nvSpPr>
        <p:spPr bwMode="auto">
          <a:xfrm flipV="1">
            <a:off x="2900363" y="4064000"/>
            <a:ext cx="2555875" cy="17145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9" name="Text Box 21"/>
          <p:cNvSpPr txBox="1">
            <a:spLocks noChangeAspect="1" noChangeArrowheads="1"/>
          </p:cNvSpPr>
          <p:nvPr/>
        </p:nvSpPr>
        <p:spPr bwMode="auto">
          <a:xfrm>
            <a:off x="7534275" y="1846263"/>
            <a:ext cx="6540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45710" rIns="0" bIns="45710"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800">
                <a:ea typeface="MS PGothic" pitchFamily="34" charset="-128"/>
              </a:rPr>
              <a:t> CMM</a:t>
            </a:r>
          </a:p>
        </p:txBody>
      </p:sp>
      <p:sp>
        <p:nvSpPr>
          <p:cNvPr id="526350" name="Line 22"/>
          <p:cNvSpPr>
            <a:spLocks noChangeShapeType="1"/>
          </p:cNvSpPr>
          <p:nvPr/>
        </p:nvSpPr>
        <p:spPr bwMode="auto">
          <a:xfrm flipH="1">
            <a:off x="7040563" y="2124075"/>
            <a:ext cx="434975" cy="708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51" name="Line 23"/>
          <p:cNvSpPr>
            <a:spLocks noChangeShapeType="1"/>
          </p:cNvSpPr>
          <p:nvPr/>
        </p:nvSpPr>
        <p:spPr bwMode="auto">
          <a:xfrm flipH="1">
            <a:off x="7299325" y="2282825"/>
            <a:ext cx="374650" cy="23304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52" name="Line 24"/>
          <p:cNvSpPr>
            <a:spLocks noChangeShapeType="1"/>
          </p:cNvSpPr>
          <p:nvPr/>
        </p:nvSpPr>
        <p:spPr bwMode="auto">
          <a:xfrm flipH="1" flipV="1">
            <a:off x="3863975" y="5649913"/>
            <a:ext cx="1619250" cy="387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53" name="Line 25"/>
          <p:cNvSpPr>
            <a:spLocks noChangeShapeType="1"/>
          </p:cNvSpPr>
          <p:nvPr/>
        </p:nvSpPr>
        <p:spPr bwMode="auto">
          <a:xfrm flipH="1" flipV="1">
            <a:off x="4841875" y="5583238"/>
            <a:ext cx="906463" cy="2682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54" name="Text Box 12"/>
          <p:cNvSpPr txBox="1">
            <a:spLocks noChangeAspect="1" noChangeArrowheads="1"/>
          </p:cNvSpPr>
          <p:nvPr/>
        </p:nvSpPr>
        <p:spPr bwMode="auto">
          <a:xfrm>
            <a:off x="5603875" y="873125"/>
            <a:ext cx="874713" cy="336550"/>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248" tIns="45710" rIns="8248" bIns="45710"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800">
                <a:ea typeface="MS PGothic" pitchFamily="34" charset="-128"/>
              </a:rPr>
              <a:t> Fans</a:t>
            </a:r>
          </a:p>
        </p:txBody>
      </p:sp>
      <p:sp>
        <p:nvSpPr>
          <p:cNvPr id="526355" name="Text Box 7"/>
          <p:cNvSpPr txBox="1">
            <a:spLocks noChangeAspect="1" noChangeArrowheads="1"/>
          </p:cNvSpPr>
          <p:nvPr/>
        </p:nvSpPr>
        <p:spPr bwMode="auto">
          <a:xfrm>
            <a:off x="5397500" y="5927725"/>
            <a:ext cx="1709738" cy="546100"/>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0" tIns="0" rIns="0" bIns="0"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800">
                <a:ea typeface="MS PGothic" pitchFamily="34" charset="-128"/>
              </a:rPr>
              <a:t>High Speed Switch (4X)</a:t>
            </a:r>
          </a:p>
        </p:txBody>
      </p:sp>
      <p:sp>
        <p:nvSpPr>
          <p:cNvPr id="526356" name="Text Box 6"/>
          <p:cNvSpPr txBox="1">
            <a:spLocks noChangeAspect="1" noChangeArrowheads="1"/>
          </p:cNvSpPr>
          <p:nvPr/>
        </p:nvSpPr>
        <p:spPr bwMode="auto">
          <a:xfrm>
            <a:off x="1054100" y="5538788"/>
            <a:ext cx="1893888"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91420" tIns="45710" rIns="91420" bIns="45710">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r>
              <a:rPr lang="en-US" sz="1800">
                <a:ea typeface="MS PGothic" pitchFamily="34" charset="-128"/>
              </a:rPr>
              <a:t>Power Supplies</a:t>
            </a:r>
          </a:p>
          <a:p>
            <a:pPr algn="ctr"/>
            <a:r>
              <a:rPr lang="en-US" sz="1800">
                <a:ea typeface="MS PGothic" pitchFamily="34" charset="-128"/>
              </a:rPr>
              <a:t> (6X)</a:t>
            </a:r>
          </a:p>
        </p:txBody>
      </p:sp>
      <p:sp>
        <p:nvSpPr>
          <p:cNvPr id="24" name="Rectangle 18"/>
          <p:cNvSpPr txBox="1">
            <a:spLocks noChangeArrowheads="1"/>
          </p:cNvSpPr>
          <p:nvPr/>
        </p:nvSpPr>
        <p:spPr bwMode="auto">
          <a:xfrm>
            <a:off x="254000" y="565150"/>
            <a:ext cx="8766175" cy="304800"/>
          </a:xfrm>
          <a:prstGeom prst="rect">
            <a:avLst/>
          </a:prstGeom>
          <a:noFill/>
          <a:ln w="9525">
            <a:noFill/>
            <a:miter lim="800000"/>
            <a:headEnd/>
            <a:tailEnd/>
          </a:ln>
        </p:spPr>
        <p:txBody>
          <a:bodyPr lIns="0" tIns="0" rIns="0" bIns="0">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pPr>
            <a:r>
              <a:rPr lang="en-US" sz="2000">
                <a:solidFill>
                  <a:schemeClr val="accent1"/>
                </a:solidFill>
                <a:ea typeface="MS PGothic" pitchFamily="34" charset="-128"/>
              </a:rPr>
              <a:t>IBM Flex System Enterprise Chassis Rear View</a:t>
            </a:r>
          </a:p>
        </p:txBody>
      </p:sp>
    </p:spTree>
    <p:extLst>
      <p:ext uri="{BB962C8B-B14F-4D97-AF65-F5344CB8AC3E}">
        <p14:creationId xmlns:p14="http://schemas.microsoft.com/office/powerpoint/2010/main" val="2105108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40"/>
          <p:cNvSpPr>
            <a:spLocks noChangeArrowheads="1"/>
          </p:cNvSpPr>
          <p:nvPr/>
        </p:nvSpPr>
        <p:spPr bwMode="auto">
          <a:xfrm>
            <a:off x="3195638" y="3468688"/>
            <a:ext cx="26749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marL="166688" indent="-166688" algn="ctr">
              <a:lnSpc>
                <a:spcPct val="100000"/>
              </a:lnSpc>
            </a:pPr>
            <a:r>
              <a:rPr lang="en-US" sz="3200">
                <a:solidFill>
                  <a:schemeClr val="tx1"/>
                </a:solidFill>
                <a:ea typeface="MS PGothic" pitchFamily="34" charset="-128"/>
              </a:rPr>
              <a:t>Compute</a:t>
            </a:r>
          </a:p>
        </p:txBody>
      </p:sp>
      <p:sp>
        <p:nvSpPr>
          <p:cNvPr id="6" name="TextBox 5"/>
          <p:cNvSpPr txBox="1">
            <a:spLocks noChangeArrowheads="1"/>
          </p:cNvSpPr>
          <p:nvPr/>
        </p:nvSpPr>
        <p:spPr bwMode="auto">
          <a:xfrm>
            <a:off x="0" y="4670425"/>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2000" dirty="0" smtClean="0">
                <a:ea typeface="MS PGothic" pitchFamily="34" charset="-128"/>
              </a:rPr>
              <a:t>POWER 7 &amp; </a:t>
            </a:r>
            <a:r>
              <a:rPr lang="en-US" sz="2000" dirty="0">
                <a:ea typeface="MS PGothic" pitchFamily="34" charset="-128"/>
              </a:rPr>
              <a:t>x86</a:t>
            </a:r>
          </a:p>
          <a:p>
            <a:pPr algn="ctr">
              <a:lnSpc>
                <a:spcPct val="100000"/>
              </a:lnSpc>
            </a:pPr>
            <a:endParaRPr lang="en-US" sz="2000" dirty="0">
              <a:ea typeface="MS PGothic" pitchFamily="34" charset="-128"/>
            </a:endParaRPr>
          </a:p>
          <a:p>
            <a:pPr algn="ctr">
              <a:lnSpc>
                <a:spcPct val="100000"/>
              </a:lnSpc>
            </a:pPr>
            <a:r>
              <a:rPr lang="en-US" sz="2000" dirty="0">
                <a:ea typeface="MS PGothic" pitchFamily="34" charset="-128"/>
              </a:rPr>
              <a:t>No compromise design for the next decade</a:t>
            </a:r>
          </a:p>
        </p:txBody>
      </p:sp>
      <p:grpSp>
        <p:nvGrpSpPr>
          <p:cNvPr id="528388" name="Group 193"/>
          <p:cNvGrpSpPr>
            <a:grpSpLocks/>
          </p:cNvGrpSpPr>
          <p:nvPr/>
        </p:nvGrpSpPr>
        <p:grpSpPr bwMode="auto">
          <a:xfrm>
            <a:off x="3352800" y="1100138"/>
            <a:ext cx="2441575" cy="2441575"/>
            <a:chOff x="560" y="2042"/>
            <a:chExt cx="269" cy="269"/>
          </a:xfrm>
        </p:grpSpPr>
        <p:sp>
          <p:nvSpPr>
            <p:cNvPr id="528389" name="Oval 66"/>
            <p:cNvSpPr>
              <a:spLocks noChangeArrowheads="1"/>
            </p:cNvSpPr>
            <p:nvPr/>
          </p:nvSpPr>
          <p:spPr bwMode="auto">
            <a:xfrm>
              <a:off x="560" y="2042"/>
              <a:ext cx="269" cy="269"/>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grpSp>
          <p:nvGrpSpPr>
            <p:cNvPr id="528390" name="Group 181"/>
            <p:cNvGrpSpPr>
              <a:grpSpLocks/>
            </p:cNvGrpSpPr>
            <p:nvPr/>
          </p:nvGrpSpPr>
          <p:grpSpPr bwMode="auto">
            <a:xfrm>
              <a:off x="651" y="2084"/>
              <a:ext cx="88" cy="189"/>
              <a:chOff x="5350" y="980"/>
              <a:chExt cx="1230" cy="2586"/>
            </a:xfrm>
          </p:grpSpPr>
          <p:sp>
            <p:nvSpPr>
              <p:cNvPr id="528391" name="Freeform 182"/>
              <p:cNvSpPr>
                <a:spLocks/>
              </p:cNvSpPr>
              <p:nvPr/>
            </p:nvSpPr>
            <p:spPr bwMode="auto">
              <a:xfrm>
                <a:off x="5369" y="980"/>
                <a:ext cx="1198" cy="82"/>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2" name="Freeform 183"/>
              <p:cNvSpPr>
                <a:spLocks noEditPoints="1"/>
              </p:cNvSpPr>
              <p:nvPr/>
            </p:nvSpPr>
            <p:spPr bwMode="auto">
              <a:xfrm>
                <a:off x="5350" y="1031"/>
                <a:ext cx="672" cy="253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3" name="Freeform 18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4" name="Freeform 185"/>
              <p:cNvSpPr>
                <a:spLocks/>
              </p:cNvSpPr>
              <p:nvPr/>
            </p:nvSpPr>
            <p:spPr bwMode="auto">
              <a:xfrm>
                <a:off x="5350" y="2422"/>
                <a:ext cx="127" cy="954"/>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5" name="Freeform 186"/>
              <p:cNvSpPr>
                <a:spLocks/>
              </p:cNvSpPr>
              <p:nvPr/>
            </p:nvSpPr>
            <p:spPr bwMode="auto">
              <a:xfrm>
                <a:off x="6447" y="1992"/>
                <a:ext cx="133" cy="1403"/>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710705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0962" name="Picture 3" descr="IBM_1227_NGP_Integrated_Infrastructure_Demo_storyboard_032012_v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381125"/>
            <a:ext cx="1905000" cy="544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0963" name="Title 1"/>
          <p:cNvSpPr>
            <a:spLocks noGrp="1"/>
          </p:cNvSpPr>
          <p:nvPr>
            <p:ph type="title" idx="4294967295"/>
          </p:nvPr>
        </p:nvSpPr>
        <p:spPr>
          <a:xfrm>
            <a:off x="254000" y="611188"/>
            <a:ext cx="8766175" cy="561975"/>
          </a:xfrm>
        </p:spPr>
        <p:txBody>
          <a:bodyPr lIns="0" tIns="0" rIns="0" bIns="0">
            <a:spAutoFit/>
          </a:bodyPr>
          <a:lstStyle/>
          <a:p>
            <a:r>
              <a:rPr lang="en-US"/>
              <a:t>Integrated Compute Nodes</a:t>
            </a:r>
            <a:br>
              <a:rPr lang="en-US"/>
            </a:br>
            <a:endParaRPr lang="en-US" sz="1900">
              <a:solidFill>
                <a:srgbClr val="7F7F7F"/>
              </a:solidFill>
            </a:endParaRPr>
          </a:p>
        </p:txBody>
      </p:sp>
      <p:cxnSp>
        <p:nvCxnSpPr>
          <p:cNvPr id="21" name="Straight Connector 20"/>
          <p:cNvCxnSpPr/>
          <p:nvPr/>
        </p:nvCxnSpPr>
        <p:spPr bwMode="auto">
          <a:xfrm flipH="1">
            <a:off x="3276600" y="5257800"/>
            <a:ext cx="65088" cy="0"/>
          </a:xfrm>
          <a:prstGeom prst="line">
            <a:avLst/>
          </a:prstGeom>
          <a:solidFill>
            <a:schemeClr val="accent1"/>
          </a:solidFill>
          <a:ln w="6350" cap="flat" cmpd="sng" algn="ctr">
            <a:solidFill>
              <a:schemeClr val="bg2">
                <a:lumMod val="50000"/>
                <a:lumOff val="50000"/>
              </a:schemeClr>
            </a:solidFill>
            <a:prstDash val="solid"/>
            <a:round/>
            <a:headEnd type="none" w="med" len="med"/>
            <a:tailEnd type="none" w="med" len="med"/>
          </a:ln>
          <a:effectLst/>
        </p:spPr>
      </p:cxnSp>
      <p:cxnSp>
        <p:nvCxnSpPr>
          <p:cNvPr id="25" name="Straight Connector 24"/>
          <p:cNvCxnSpPr/>
          <p:nvPr/>
        </p:nvCxnSpPr>
        <p:spPr bwMode="auto">
          <a:xfrm flipH="1">
            <a:off x="3289300" y="5257800"/>
            <a:ext cx="65088" cy="0"/>
          </a:xfrm>
          <a:prstGeom prst="line">
            <a:avLst/>
          </a:prstGeom>
          <a:solidFill>
            <a:schemeClr val="accent1"/>
          </a:solidFill>
          <a:ln w="6350" cap="flat" cmpd="sng" algn="ctr">
            <a:solidFill>
              <a:schemeClr val="bg2">
                <a:lumMod val="50000"/>
                <a:lumOff val="50000"/>
              </a:schemeClr>
            </a:solidFill>
            <a:prstDash val="solid"/>
            <a:round/>
            <a:headEnd type="none" w="med" len="med"/>
            <a:tailEnd type="none" w="med" len="med"/>
          </a:ln>
          <a:effectLst/>
        </p:spPr>
      </p:cxnSp>
      <p:pic>
        <p:nvPicPr>
          <p:cNvPr id="11" name="Picture 20" descr="4S Power7 ITE v2.tif"/>
          <p:cNvPicPr>
            <a:picLocks noChangeAspect="1"/>
          </p:cNvPicPr>
          <p:nvPr/>
        </p:nvPicPr>
        <p:blipFill>
          <a:blip r:embed="rId4"/>
          <a:srcRect/>
          <a:stretch>
            <a:fillRect/>
          </a:stretch>
        </p:blipFill>
        <p:spPr bwMode="auto">
          <a:xfrm>
            <a:off x="1094802" y="4885577"/>
            <a:ext cx="3109058" cy="309832"/>
          </a:xfrm>
          <a:prstGeom prst="rect">
            <a:avLst/>
          </a:prstGeom>
          <a:noFill/>
          <a:ln>
            <a:noFill/>
          </a:ln>
          <a:effectLst>
            <a:glow rad="63500">
              <a:schemeClr val="bg1">
                <a:alpha val="40000"/>
              </a:schemeClr>
            </a:glow>
            <a:outerShdw blurRad="635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2S Power ITE.tif"/>
          <p:cNvPicPr>
            <a:picLocks noChangeAspect="1"/>
          </p:cNvPicPr>
          <p:nvPr/>
        </p:nvPicPr>
        <p:blipFill>
          <a:blip r:embed="rId5"/>
          <a:srcRect/>
          <a:stretch>
            <a:fillRect/>
          </a:stretch>
        </p:blipFill>
        <p:spPr bwMode="auto">
          <a:xfrm>
            <a:off x="1848128" y="4314283"/>
            <a:ext cx="1828626" cy="365990"/>
          </a:xfrm>
          <a:prstGeom prst="rect">
            <a:avLst/>
          </a:prstGeom>
          <a:noFill/>
          <a:ln>
            <a:noFill/>
          </a:ln>
          <a:effectLst>
            <a:glow rad="63500">
              <a:schemeClr val="bg1">
                <a:alpha val="40000"/>
              </a:schemeClr>
            </a:glow>
            <a:outerShdw blurRad="635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5" descr="2S EP ITE.tif"/>
          <p:cNvPicPr>
            <a:picLocks noChangeAspect="1"/>
          </p:cNvPicPr>
          <p:nvPr/>
        </p:nvPicPr>
        <p:blipFill>
          <a:blip r:embed="rId6"/>
          <a:srcRect/>
          <a:stretch>
            <a:fillRect/>
          </a:stretch>
        </p:blipFill>
        <p:spPr bwMode="auto">
          <a:xfrm>
            <a:off x="1716586" y="5331163"/>
            <a:ext cx="1739622" cy="445005"/>
          </a:xfrm>
          <a:prstGeom prst="rect">
            <a:avLst/>
          </a:prstGeom>
          <a:noFill/>
          <a:ln>
            <a:noFill/>
          </a:ln>
          <a:effectLst>
            <a:glow rad="63500">
              <a:schemeClr val="bg1">
                <a:alpha val="40000"/>
              </a:schemeClr>
            </a:glow>
            <a:outerShdw blurRad="635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0969" name="Picture 2" descr="AIX_pres_trans_white-bckgrn.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49488" y="1749425"/>
            <a:ext cx="77787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0970" name="Picture 3" descr="IBM_i_pres_trans_white-bck.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98788" y="2209800"/>
            <a:ext cx="7699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0971" name="Picture 4" descr="Linux_pres_trans_white-bck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274888" y="2746375"/>
            <a:ext cx="77787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0972" name="Picture 5" descr="Windows Vista Logo.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76575" y="3094038"/>
            <a:ext cx="784225"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3"/>
          <p:cNvSpPr>
            <a:spLocks noChangeArrowheads="1"/>
          </p:cNvSpPr>
          <p:nvPr/>
        </p:nvSpPr>
        <p:spPr bwMode="auto">
          <a:xfrm>
            <a:off x="4860925" y="1909763"/>
            <a:ext cx="3044825" cy="344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p>
            <a:pPr defTabSz="912813">
              <a:lnSpc>
                <a:spcPct val="100000"/>
              </a:lnSpc>
            </a:pPr>
            <a:r>
              <a:rPr lang="en-US" sz="1800">
                <a:solidFill>
                  <a:srgbClr val="990073"/>
                </a:solidFill>
                <a:ea typeface="MS PGothic" pitchFamily="34" charset="-128"/>
              </a:rPr>
              <a:t>Support multiple architectures using up to 14 POWER7 or x86 nodes per chassis</a:t>
            </a:r>
          </a:p>
          <a:p>
            <a:pPr defTabSz="912813">
              <a:lnSpc>
                <a:spcPct val="100000"/>
              </a:lnSpc>
            </a:pPr>
            <a:endParaRPr lang="en-US" sz="1600" baseline="30000">
              <a:solidFill>
                <a:srgbClr val="990073"/>
              </a:solidFill>
              <a:ea typeface="MS PGothic" pitchFamily="34" charset="-128"/>
            </a:endParaRPr>
          </a:p>
          <a:p>
            <a:pPr defTabSz="912813">
              <a:lnSpc>
                <a:spcPct val="100000"/>
              </a:lnSpc>
            </a:pPr>
            <a:r>
              <a:rPr lang="en-US" sz="1800">
                <a:solidFill>
                  <a:srgbClr val="990073"/>
                </a:solidFill>
                <a:ea typeface="MS PGothic" pitchFamily="34" charset="-128"/>
              </a:rPr>
              <a:t>Support for applications across 4 operating environments</a:t>
            </a:r>
          </a:p>
          <a:p>
            <a:pPr defTabSz="912813">
              <a:lnSpc>
                <a:spcPct val="100000"/>
              </a:lnSpc>
            </a:pPr>
            <a:endParaRPr lang="en-US" sz="1800">
              <a:solidFill>
                <a:srgbClr val="990073"/>
              </a:solidFill>
              <a:ea typeface="MS PGothic" pitchFamily="34" charset="-128"/>
            </a:endParaRPr>
          </a:p>
          <a:p>
            <a:pPr defTabSz="912813">
              <a:lnSpc>
                <a:spcPct val="100000"/>
              </a:lnSpc>
            </a:pPr>
            <a:r>
              <a:rPr lang="en-US" sz="1800">
                <a:solidFill>
                  <a:srgbClr val="990073"/>
                </a:solidFill>
                <a:ea typeface="MS PGothic" pitchFamily="34" charset="-128"/>
              </a:rPr>
              <a:t>Secure startup for both physical and virtual environments</a:t>
            </a:r>
          </a:p>
          <a:p>
            <a:pPr defTabSz="912813">
              <a:lnSpc>
                <a:spcPct val="100000"/>
              </a:lnSpc>
            </a:pPr>
            <a:endParaRPr lang="en-US" sz="1600" baseline="30000">
              <a:solidFill>
                <a:srgbClr val="990073"/>
              </a:solidFill>
              <a:ea typeface="MS PGothic" pitchFamily="34" charset="-128"/>
            </a:endParaRPr>
          </a:p>
        </p:txBody>
      </p:sp>
      <p:sp>
        <p:nvSpPr>
          <p:cNvPr id="26" name="TextBox 3"/>
          <p:cNvSpPr txBox="1">
            <a:spLocks noChangeArrowheads="1"/>
          </p:cNvSpPr>
          <p:nvPr/>
        </p:nvSpPr>
        <p:spPr bwMode="auto">
          <a:xfrm>
            <a:off x="219075" y="5030788"/>
            <a:ext cx="15573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100000"/>
              </a:lnSpc>
            </a:pPr>
            <a:r>
              <a:rPr lang="en-US" sz="1600">
                <a:solidFill>
                  <a:srgbClr val="7F7F7F"/>
                </a:solidFill>
                <a:ea typeface="MS PGothic" pitchFamily="34" charset="-128"/>
              </a:rPr>
              <a:t>x86</a:t>
            </a:r>
          </a:p>
          <a:p>
            <a:pPr>
              <a:lnSpc>
                <a:spcPct val="100000"/>
              </a:lnSpc>
            </a:pPr>
            <a:r>
              <a:rPr lang="en-US" sz="1600">
                <a:ea typeface="MS PGothic" pitchFamily="34" charset="-128"/>
              </a:rPr>
              <a:t>Linux</a:t>
            </a:r>
            <a:r>
              <a:rPr lang="en-US" sz="1300" baseline="75000">
                <a:ea typeface="MS PGothic" pitchFamily="34" charset="-128"/>
              </a:rPr>
              <a:t>®</a:t>
            </a:r>
            <a:r>
              <a:rPr lang="en-US" sz="1600">
                <a:ea typeface="MS PGothic" pitchFamily="34" charset="-128"/>
              </a:rPr>
              <a:t>, Windows</a:t>
            </a:r>
            <a:r>
              <a:rPr lang="en-US" sz="1300" baseline="75000">
                <a:ea typeface="MS PGothic" pitchFamily="34" charset="-128"/>
              </a:rPr>
              <a:t>®</a:t>
            </a:r>
          </a:p>
        </p:txBody>
      </p:sp>
      <p:sp>
        <p:nvSpPr>
          <p:cNvPr id="27" name="TextBox 3"/>
          <p:cNvSpPr txBox="1">
            <a:spLocks noChangeArrowheads="1"/>
          </p:cNvSpPr>
          <p:nvPr/>
        </p:nvSpPr>
        <p:spPr bwMode="auto">
          <a:xfrm>
            <a:off x="219075" y="3978275"/>
            <a:ext cx="17970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100000"/>
              </a:lnSpc>
            </a:pPr>
            <a:r>
              <a:rPr lang="en-US" sz="1600">
                <a:solidFill>
                  <a:srgbClr val="7F7F7F"/>
                </a:solidFill>
                <a:ea typeface="MS PGothic" pitchFamily="34" charset="-128"/>
              </a:rPr>
              <a:t>POWER7</a:t>
            </a:r>
          </a:p>
          <a:p>
            <a:pPr>
              <a:lnSpc>
                <a:spcPct val="100000"/>
              </a:lnSpc>
            </a:pPr>
            <a:r>
              <a:rPr lang="en-US" sz="1600">
                <a:ea typeface="MS PGothic" pitchFamily="34" charset="-128"/>
              </a:rPr>
              <a:t>AIX</a:t>
            </a:r>
            <a:r>
              <a:rPr lang="en-US" sz="1300" baseline="75000">
                <a:ea typeface="MS PGothic" pitchFamily="34" charset="-128"/>
              </a:rPr>
              <a:t>®</a:t>
            </a:r>
            <a:r>
              <a:rPr lang="en-US" sz="1600">
                <a:ea typeface="MS PGothic" pitchFamily="34" charset="-128"/>
              </a:rPr>
              <a:t>, i</a:t>
            </a:r>
            <a:r>
              <a:rPr lang="en-US" sz="1300" baseline="75000">
                <a:ea typeface="MS PGothic" pitchFamily="34" charset="-128"/>
              </a:rPr>
              <a:t>®</a:t>
            </a:r>
            <a:r>
              <a:rPr lang="en-US" sz="1600">
                <a:ea typeface="MS PGothic" pitchFamily="34" charset="-128"/>
              </a:rPr>
              <a:t>, Linux</a:t>
            </a:r>
            <a:r>
              <a:rPr lang="en-US" sz="1300" baseline="75000">
                <a:ea typeface="MS PGothic" pitchFamily="34" charset="-128"/>
              </a:rPr>
              <a:t>®</a:t>
            </a:r>
          </a:p>
        </p:txBody>
      </p:sp>
    </p:spTree>
    <p:extLst>
      <p:ext uri="{BB962C8B-B14F-4D97-AF65-F5344CB8AC3E}">
        <p14:creationId xmlns:p14="http://schemas.microsoft.com/office/powerpoint/2010/main" val="395405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83011"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83012"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3013"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3014"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3015"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3016"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 name="Rectangle 74"/>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81" name="Rectangle 80"/>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76" name="Rectangle 75"/>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83020" name="Oval 87"/>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83021"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Rectangle 2"/>
          <p:cNvSpPr txBox="1">
            <a:spLocks noChangeArrowheads="1"/>
          </p:cNvSpPr>
          <p:nvPr/>
        </p:nvSpPr>
        <p:spPr bwMode="auto">
          <a:xfrm>
            <a:off x="320675" y="603250"/>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Diverse offerings to match the diverse workloads</a:t>
            </a:r>
          </a:p>
        </p:txBody>
      </p:sp>
      <p:sp>
        <p:nvSpPr>
          <p:cNvPr id="683023" name="Rounded Rectangle 47"/>
          <p:cNvSpPr>
            <a:spLocks noChangeArrowheads="1"/>
          </p:cNvSpPr>
          <p:nvPr/>
        </p:nvSpPr>
        <p:spPr bwMode="auto">
          <a:xfrm>
            <a:off x="904875" y="2803525"/>
            <a:ext cx="2882900" cy="2101850"/>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a:solidFill>
                  <a:srgbClr val="333333"/>
                </a:solidFill>
                <a:ea typeface="MS PGothic" pitchFamily="34" charset="-128"/>
              </a:rPr>
              <a:t>System Portfolio tuned to workloads</a:t>
            </a:r>
            <a:endParaRPr lang="en-US" sz="500">
              <a:solidFill>
                <a:srgbClr val="333333"/>
              </a:solidFill>
              <a:ea typeface="MS PGothic" pitchFamily="34" charset="-128"/>
            </a:endParaRP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Reduce acquisition costs through virtualization consolidation</a:t>
            </a:r>
            <a:endParaRPr lang="en-US" sz="500">
              <a:solidFill>
                <a:srgbClr val="333333"/>
              </a:solidFill>
              <a:ea typeface="MS PGothic" pitchFamily="34" charset="-128"/>
            </a:endParaRP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Maximum platform capability provides deployment flexibility</a:t>
            </a:r>
            <a:endParaRPr lang="en-US" sz="500">
              <a:solidFill>
                <a:srgbClr val="333333"/>
              </a:solidFill>
              <a:ea typeface="MS PGothic" pitchFamily="34" charset="-128"/>
            </a:endParaRPr>
          </a:p>
          <a:p>
            <a:pPr algn="ctr">
              <a:lnSpc>
                <a:spcPct val="100000"/>
              </a:lnSpc>
            </a:pPr>
            <a:endParaRPr lang="en-US" sz="1600">
              <a:solidFill>
                <a:srgbClr val="333333"/>
              </a:solidFill>
              <a:ea typeface="MS PGothic" pitchFamily="34" charset="-128"/>
            </a:endParaRPr>
          </a:p>
        </p:txBody>
      </p:sp>
      <p:pic>
        <p:nvPicPr>
          <p:cNvPr id="52" name="Picture 25" descr="2S EP ITE.tif"/>
          <p:cNvPicPr>
            <a:picLocks noChangeAspect="1"/>
          </p:cNvPicPr>
          <p:nvPr/>
        </p:nvPicPr>
        <p:blipFill>
          <a:blip r:embed="rId3" cstate="print"/>
          <a:srcRect/>
          <a:stretch>
            <a:fillRect/>
          </a:stretch>
        </p:blipFill>
        <p:spPr bwMode="auto">
          <a:xfrm>
            <a:off x="3951288" y="2181338"/>
            <a:ext cx="1438246" cy="368300"/>
          </a:xfrm>
          <a:prstGeom prst="rect">
            <a:avLst/>
          </a:prstGeom>
          <a:noFill/>
          <a:ln w="9525">
            <a:noFill/>
            <a:miter lim="800000"/>
            <a:headEnd/>
            <a:tailEnd/>
          </a:ln>
          <a:effectLst>
            <a:reflection blurRad="6350" stA="50000" endA="300" endPos="38500" dist="50800" dir="5400000" sy="-100000" algn="bl" rotWithShape="0"/>
          </a:effectLst>
        </p:spPr>
      </p:pic>
      <p:sp>
        <p:nvSpPr>
          <p:cNvPr id="683025" name="Text Box 14"/>
          <p:cNvSpPr txBox="1">
            <a:spLocks noChangeArrowheads="1"/>
          </p:cNvSpPr>
          <p:nvPr/>
        </p:nvSpPr>
        <p:spPr bwMode="auto">
          <a:xfrm>
            <a:off x="5875338" y="2214563"/>
            <a:ext cx="32686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solidFill>
                  <a:srgbClr val="333333"/>
                </a:solidFill>
                <a:ea typeface="MS PGothic" pitchFamily="34" charset="-128"/>
              </a:rPr>
              <a:t>IBM Flex System x240</a:t>
            </a:r>
          </a:p>
        </p:txBody>
      </p:sp>
      <p:pic>
        <p:nvPicPr>
          <p:cNvPr id="57" name="Picture 20" descr="4S Power7 ITE v2.tif"/>
          <p:cNvPicPr>
            <a:picLocks/>
          </p:cNvPicPr>
          <p:nvPr/>
        </p:nvPicPr>
        <p:blipFill>
          <a:blip r:embed="rId4" cstate="print"/>
          <a:srcRect/>
          <a:stretch>
            <a:fillRect/>
          </a:stretch>
        </p:blipFill>
        <p:spPr bwMode="auto">
          <a:xfrm>
            <a:off x="3934976" y="5686441"/>
            <a:ext cx="2779776" cy="365760"/>
          </a:xfrm>
          <a:prstGeom prst="rect">
            <a:avLst/>
          </a:prstGeom>
          <a:noFill/>
          <a:ln w="9525">
            <a:noFill/>
            <a:miter lim="800000"/>
            <a:headEnd/>
            <a:tailEnd/>
          </a:ln>
          <a:effectLst>
            <a:reflection blurRad="6350" stA="50000" endA="300" endPos="38500" dist="50800" dir="5400000" sy="-100000" algn="bl" rotWithShape="0"/>
          </a:effectLst>
        </p:spPr>
      </p:pic>
      <p:sp>
        <p:nvSpPr>
          <p:cNvPr id="16403" name="Text Box 14"/>
          <p:cNvSpPr txBox="1">
            <a:spLocks noChangeArrowheads="1"/>
          </p:cNvSpPr>
          <p:nvPr/>
        </p:nvSpPr>
        <p:spPr bwMode="auto">
          <a:xfrm>
            <a:off x="6807200" y="5732463"/>
            <a:ext cx="2336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solidFill>
                  <a:srgbClr val="333333"/>
                </a:solidFill>
                <a:ea typeface="MS PGothic" pitchFamily="34" charset="-128"/>
              </a:rPr>
              <a:t>IBM Flex System p460</a:t>
            </a:r>
          </a:p>
        </p:txBody>
      </p:sp>
      <p:pic>
        <p:nvPicPr>
          <p:cNvPr id="59" name="Picture 23" descr="2S Power ITE.tif"/>
          <p:cNvPicPr>
            <a:picLocks/>
          </p:cNvPicPr>
          <p:nvPr/>
        </p:nvPicPr>
        <p:blipFill>
          <a:blip r:embed="rId5" cstate="print"/>
          <a:srcRect/>
          <a:stretch>
            <a:fillRect/>
          </a:stretch>
        </p:blipFill>
        <p:spPr bwMode="auto">
          <a:xfrm>
            <a:off x="3934976" y="3972120"/>
            <a:ext cx="1435608" cy="365760"/>
          </a:xfrm>
          <a:prstGeom prst="rect">
            <a:avLst/>
          </a:prstGeom>
          <a:noFill/>
          <a:ln w="9525">
            <a:noFill/>
            <a:miter lim="800000"/>
            <a:headEnd/>
            <a:tailEnd/>
          </a:ln>
          <a:effectLst>
            <a:reflection blurRad="6350" stA="50000" endA="300" endPos="38500" dist="50800" dir="5400000" sy="-100000" algn="bl" rotWithShape="0"/>
          </a:effectLst>
        </p:spPr>
      </p:pic>
      <p:sp>
        <p:nvSpPr>
          <p:cNvPr id="16405" name="Text Box 14"/>
          <p:cNvSpPr txBox="1">
            <a:spLocks noChangeArrowheads="1"/>
          </p:cNvSpPr>
          <p:nvPr/>
        </p:nvSpPr>
        <p:spPr bwMode="auto">
          <a:xfrm>
            <a:off x="5840413" y="4037013"/>
            <a:ext cx="330358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solidFill>
                  <a:srgbClr val="333333"/>
                </a:solidFill>
                <a:ea typeface="MS PGothic" pitchFamily="34" charset="-128"/>
              </a:rPr>
              <a:t>IBM Flex System p260</a:t>
            </a:r>
          </a:p>
        </p:txBody>
      </p:sp>
      <p:pic>
        <p:nvPicPr>
          <p:cNvPr id="63" name="Picture 23" descr="2S Power ITE.tif"/>
          <p:cNvPicPr>
            <a:picLocks noChangeAspect="1"/>
          </p:cNvPicPr>
          <p:nvPr/>
        </p:nvPicPr>
        <p:blipFill>
          <a:blip r:embed="rId5" cstate="print"/>
          <a:srcRect/>
          <a:stretch>
            <a:fillRect/>
          </a:stretch>
        </p:blipFill>
        <p:spPr bwMode="auto">
          <a:xfrm>
            <a:off x="3906436" y="4762433"/>
            <a:ext cx="1456815" cy="368867"/>
          </a:xfrm>
          <a:prstGeom prst="rect">
            <a:avLst/>
          </a:prstGeom>
          <a:noFill/>
          <a:ln w="9525">
            <a:noFill/>
            <a:miter lim="800000"/>
            <a:headEnd/>
            <a:tailEnd/>
          </a:ln>
          <a:effectLst>
            <a:reflection blurRad="6350" stA="50000" endA="300" endPos="38500" dist="50800" dir="5400000" sy="-100000" algn="bl" rotWithShape="0"/>
          </a:effectLst>
        </p:spPr>
      </p:pic>
      <p:sp>
        <p:nvSpPr>
          <p:cNvPr id="16407" name="Text Box 14"/>
          <p:cNvSpPr txBox="1">
            <a:spLocks noChangeArrowheads="1"/>
          </p:cNvSpPr>
          <p:nvPr/>
        </p:nvSpPr>
        <p:spPr bwMode="auto">
          <a:xfrm>
            <a:off x="6288088" y="4773613"/>
            <a:ext cx="2855912"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ea typeface="MS PGothic" pitchFamily="34" charset="-128"/>
              </a:rPr>
              <a:t>IBM Flex System p24L</a:t>
            </a:r>
          </a:p>
        </p:txBody>
      </p:sp>
      <p:pic>
        <p:nvPicPr>
          <p:cNvPr id="2" name="Picture 25" descr="2S EP ITE.tif"/>
          <p:cNvPicPr>
            <a:picLocks noChangeAspect="1"/>
          </p:cNvPicPr>
          <p:nvPr/>
        </p:nvPicPr>
        <p:blipFill>
          <a:blip r:embed="rId3" cstate="print"/>
          <a:srcRect/>
          <a:stretch>
            <a:fillRect/>
          </a:stretch>
        </p:blipFill>
        <p:spPr bwMode="auto">
          <a:xfrm>
            <a:off x="3973513" y="1373300"/>
            <a:ext cx="1438246" cy="368300"/>
          </a:xfrm>
          <a:prstGeom prst="rect">
            <a:avLst/>
          </a:prstGeom>
          <a:noFill/>
          <a:ln w="9525">
            <a:noFill/>
            <a:miter lim="800000"/>
            <a:headEnd/>
            <a:tailEnd/>
          </a:ln>
          <a:effectLst>
            <a:reflection blurRad="6350" stA="50000" endA="300" endPos="38500" dist="50800" dir="5400000" sy="-100000" algn="bl" rotWithShape="0"/>
          </a:effectLst>
        </p:spPr>
      </p:pic>
      <p:sp>
        <p:nvSpPr>
          <p:cNvPr id="683033" name="Text Box 14"/>
          <p:cNvSpPr txBox="1">
            <a:spLocks noChangeArrowheads="1"/>
          </p:cNvSpPr>
          <p:nvPr/>
        </p:nvSpPr>
        <p:spPr bwMode="auto">
          <a:xfrm>
            <a:off x="5875338" y="1406525"/>
            <a:ext cx="32686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solidFill>
                  <a:srgbClr val="333333"/>
                </a:solidFill>
                <a:ea typeface="MS PGothic" pitchFamily="34" charset="-128"/>
              </a:rPr>
              <a:t>IBM Flex System x220</a:t>
            </a:r>
          </a:p>
        </p:txBody>
      </p:sp>
      <p:pic>
        <p:nvPicPr>
          <p:cNvPr id="26" name="Picture 25" descr="4S EXB ITE.tif"/>
          <p:cNvPicPr>
            <a:picLocks noChangeAspect="1"/>
          </p:cNvPicPr>
          <p:nvPr/>
        </p:nvPicPr>
        <p:blipFill>
          <a:blip r:embed="rId6" cstate="screen"/>
          <a:srcRect/>
          <a:stretch>
            <a:fillRect/>
          </a:stretch>
        </p:blipFill>
        <p:spPr bwMode="auto">
          <a:xfrm>
            <a:off x="3973513" y="3076316"/>
            <a:ext cx="2741239" cy="332928"/>
          </a:xfrm>
          <a:prstGeom prst="rect">
            <a:avLst/>
          </a:prstGeom>
          <a:noFill/>
          <a:ln w="9525">
            <a:noFill/>
            <a:miter lim="800000"/>
            <a:headEnd/>
            <a:tailEnd/>
          </a:ln>
          <a:effectLst>
            <a:reflection blurRad="6350" stA="50000" endA="300" endPos="38500" dist="50800" dir="5400000" sy="-100000" algn="bl" rotWithShape="0"/>
          </a:effectLst>
        </p:spPr>
      </p:pic>
      <p:sp>
        <p:nvSpPr>
          <p:cNvPr id="28" name="Text Box 14"/>
          <p:cNvSpPr txBox="1">
            <a:spLocks noChangeArrowheads="1"/>
          </p:cNvSpPr>
          <p:nvPr/>
        </p:nvSpPr>
        <p:spPr bwMode="auto">
          <a:xfrm>
            <a:off x="5892800" y="3100388"/>
            <a:ext cx="32686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solidFill>
                  <a:srgbClr val="333333"/>
                </a:solidFill>
                <a:ea typeface="MS PGothic" pitchFamily="34" charset="-128"/>
              </a:rPr>
              <a:t>IBM Flex System x440</a:t>
            </a:r>
          </a:p>
        </p:txBody>
      </p:sp>
    </p:spTree>
    <p:extLst>
      <p:ext uri="{BB962C8B-B14F-4D97-AF65-F5344CB8AC3E}">
        <p14:creationId xmlns:p14="http://schemas.microsoft.com/office/powerpoint/2010/main" val="3181662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8130"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5163" y="2606675"/>
            <a:ext cx="4054475" cy="322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8131"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88132"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88133"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8134"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8135"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8136"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8137"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Rectangle 55"/>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58" name="Rectangle 57"/>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57" name="Rectangle 56"/>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88141" name="Oval 53"/>
          <p:cNvSpPr>
            <a:spLocks noChangeArrowheads="1"/>
          </p:cNvSpPr>
          <p:nvPr/>
        </p:nvSpPr>
        <p:spPr bwMode="auto">
          <a:xfrm>
            <a:off x="2017713" y="158115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88142" name="Freeform 69"/>
          <p:cNvSpPr>
            <a:spLocks noEditPoints="1"/>
          </p:cNvSpPr>
          <p:nvPr/>
        </p:nvSpPr>
        <p:spPr bwMode="auto">
          <a:xfrm>
            <a:off x="2120900" y="168910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9" name="Picture 27" descr="2S EP ITE.tif"/>
          <p:cNvPicPr>
            <a:picLocks noChangeAspect="1"/>
          </p:cNvPicPr>
          <p:nvPr/>
        </p:nvPicPr>
        <p:blipFill>
          <a:blip r:embed="rId4" cstate="screen"/>
          <a:srcRect/>
          <a:stretch>
            <a:fillRect/>
          </a:stretch>
        </p:blipFill>
        <p:spPr bwMode="auto">
          <a:xfrm>
            <a:off x="3990221" y="1100043"/>
            <a:ext cx="1828800" cy="466331"/>
          </a:xfrm>
          <a:prstGeom prst="rect">
            <a:avLst/>
          </a:prstGeom>
          <a:noFill/>
          <a:ln w="9525">
            <a:noFill/>
            <a:miter lim="800000"/>
            <a:headEnd/>
            <a:tailEnd/>
          </a:ln>
          <a:effectLst>
            <a:reflection blurRad="6350" stA="50000" endA="300" endPos="38500" dist="50800" dir="5400000" sy="-100000" algn="bl" rotWithShape="0"/>
          </a:effectLst>
        </p:spPr>
      </p:pic>
      <p:sp>
        <p:nvSpPr>
          <p:cNvPr id="688144" name="Rounded Rectangle 14"/>
          <p:cNvSpPr>
            <a:spLocks noChangeArrowheads="1"/>
          </p:cNvSpPr>
          <p:nvPr/>
        </p:nvSpPr>
        <p:spPr bwMode="auto">
          <a:xfrm>
            <a:off x="904875" y="2478280"/>
            <a:ext cx="2882900" cy="3683238"/>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400" dirty="0">
                <a:solidFill>
                  <a:srgbClr val="333333"/>
                </a:solidFill>
                <a:ea typeface="MS PGothic" pitchFamily="34" charset="-128"/>
              </a:rPr>
              <a:t>Standard Width compute node</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2-socket Intel E5 2400</a:t>
            </a:r>
          </a:p>
          <a:p>
            <a:pPr algn="ctr">
              <a:lnSpc>
                <a:spcPct val="100000"/>
              </a:lnSpc>
            </a:pPr>
            <a:r>
              <a:rPr lang="en-US" sz="1400" dirty="0">
                <a:solidFill>
                  <a:srgbClr val="333333"/>
                </a:solidFill>
                <a:ea typeface="MS PGothic" pitchFamily="34" charset="-128"/>
              </a:rPr>
              <a:t>Sandy Bridge </a:t>
            </a:r>
            <a:r>
              <a:rPr lang="en-US" sz="1400" dirty="0" smtClean="0">
                <a:solidFill>
                  <a:srgbClr val="333333"/>
                </a:solidFill>
                <a:ea typeface="MS PGothic" pitchFamily="34" charset="-128"/>
              </a:rPr>
              <a:t>EN</a:t>
            </a:r>
            <a:endParaRPr lang="en-US" sz="1400" dirty="0">
              <a:solidFill>
                <a:srgbClr val="333333"/>
              </a:solidFill>
              <a:ea typeface="MS PGothic" pitchFamily="34" charset="-128"/>
            </a:endParaRP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12 LP DDR3 DIMMs / 1333MHz / 1600MHz</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1Gb LOM</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2 hot swap 2.5” SAS/SATA SSDs or HDDs</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Dual Enabled Hypervisor – </a:t>
            </a:r>
            <a:r>
              <a:rPr lang="en-US" sz="1400" dirty="0" err="1">
                <a:solidFill>
                  <a:srgbClr val="333333"/>
                </a:solidFill>
                <a:ea typeface="MS PGothic" pitchFamily="34" charset="-128"/>
              </a:rPr>
              <a:t>ESXi</a:t>
            </a:r>
            <a:r>
              <a:rPr lang="en-US" sz="1400" dirty="0">
                <a:solidFill>
                  <a:srgbClr val="333333"/>
                </a:solidFill>
                <a:ea typeface="MS PGothic" pitchFamily="34" charset="-128"/>
              </a:rPr>
              <a:t> on Flash Key </a:t>
            </a:r>
            <a:r>
              <a:rPr lang="en-US" sz="1400" dirty="0" smtClean="0">
                <a:solidFill>
                  <a:srgbClr val="333333"/>
                </a:solidFill>
                <a:ea typeface="MS PGothic" pitchFamily="34" charset="-128"/>
              </a:rPr>
              <a:t>Option</a:t>
            </a:r>
            <a:endParaRPr lang="en-US" sz="1400" dirty="0">
              <a:solidFill>
                <a:srgbClr val="333333"/>
              </a:solidFill>
              <a:ea typeface="MS PGothic" pitchFamily="34" charset="-128"/>
            </a:endParaRPr>
          </a:p>
        </p:txBody>
      </p:sp>
      <p:sp>
        <p:nvSpPr>
          <p:cNvPr id="688145" name="Text Box 14"/>
          <p:cNvSpPr txBox="1">
            <a:spLocks noChangeArrowheads="1"/>
          </p:cNvSpPr>
          <p:nvPr/>
        </p:nvSpPr>
        <p:spPr bwMode="auto">
          <a:xfrm>
            <a:off x="5840413" y="1114425"/>
            <a:ext cx="280987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pt-BR" sz="1600" b="1">
                <a:solidFill>
                  <a:srgbClr val="333333"/>
                </a:solidFill>
                <a:ea typeface="MS PGothic" pitchFamily="34" charset="-128"/>
              </a:rPr>
              <a:t>IBM Flex System x220</a:t>
            </a:r>
          </a:p>
        </p:txBody>
      </p:sp>
      <p:grpSp>
        <p:nvGrpSpPr>
          <p:cNvPr id="2" name="Group 26"/>
          <p:cNvGrpSpPr>
            <a:grpSpLocks/>
          </p:cNvGrpSpPr>
          <p:nvPr/>
        </p:nvGrpSpPr>
        <p:grpSpPr bwMode="auto">
          <a:xfrm>
            <a:off x="3833813" y="1828781"/>
            <a:ext cx="4695825" cy="923943"/>
            <a:chOff x="3833309" y="1737434"/>
            <a:chExt cx="5100136" cy="1015751"/>
          </a:xfrm>
        </p:grpSpPr>
        <p:sp>
          <p:nvSpPr>
            <p:cNvPr id="688147"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88148"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88149" name="TextBox 23"/>
            <p:cNvSpPr txBox="1">
              <a:spLocks noChangeArrowheads="1"/>
            </p:cNvSpPr>
            <p:nvPr/>
          </p:nvSpPr>
          <p:spPr bwMode="auto">
            <a:xfrm>
              <a:off x="3874162" y="1829468"/>
              <a:ext cx="4920915" cy="81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b="1" i="1" dirty="0">
                  <a:solidFill>
                    <a:schemeClr val="bg1"/>
                  </a:solidFill>
                  <a:ea typeface="MS PGothic" pitchFamily="34" charset="-128"/>
                </a:rPr>
                <a:t>Entry cost optimized compute, designed for energy-efficiency, ideal for native and point application workloads</a:t>
              </a:r>
            </a:p>
          </p:txBody>
        </p:sp>
      </p:grpSp>
      <p:sp>
        <p:nvSpPr>
          <p:cNvPr id="688150" name="Rectangle 7"/>
          <p:cNvSpPr>
            <a:spLocks noChangeAspect="1" noChangeArrowheads="1"/>
          </p:cNvSpPr>
          <p:nvPr/>
        </p:nvSpPr>
        <p:spPr bwMode="auto">
          <a:xfrm>
            <a:off x="3725863" y="5526088"/>
            <a:ext cx="1981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dirty="0">
                <a:solidFill>
                  <a:srgbClr val="333333"/>
                </a:solidFill>
                <a:ea typeface="MS PGothic" pitchFamily="34" charset="-128"/>
              </a:rPr>
              <a:t>2x Hot Swap, Small Form Factor HDDs</a:t>
            </a:r>
          </a:p>
        </p:txBody>
      </p:sp>
      <p:sp>
        <p:nvSpPr>
          <p:cNvPr id="688151" name="Rectangle 9"/>
          <p:cNvSpPr>
            <a:spLocks noChangeAspect="1" noChangeArrowheads="1"/>
          </p:cNvSpPr>
          <p:nvPr/>
        </p:nvSpPr>
        <p:spPr bwMode="auto">
          <a:xfrm>
            <a:off x="4122738" y="3262313"/>
            <a:ext cx="1981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12x LP DIMMs</a:t>
            </a:r>
          </a:p>
        </p:txBody>
      </p:sp>
      <p:sp>
        <p:nvSpPr>
          <p:cNvPr id="688152" name="Rectangle 14"/>
          <p:cNvSpPr>
            <a:spLocks noChangeAspect="1" noChangeArrowheads="1"/>
          </p:cNvSpPr>
          <p:nvPr/>
        </p:nvSpPr>
        <p:spPr bwMode="auto">
          <a:xfrm>
            <a:off x="7283450" y="5016500"/>
            <a:ext cx="16081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IO Mezzanine Cards</a:t>
            </a:r>
          </a:p>
        </p:txBody>
      </p:sp>
      <p:sp>
        <p:nvSpPr>
          <p:cNvPr id="688153" name="Rectangle 10"/>
          <p:cNvSpPr>
            <a:spLocks noChangeAspect="1" noChangeArrowheads="1"/>
          </p:cNvSpPr>
          <p:nvPr/>
        </p:nvSpPr>
        <p:spPr bwMode="auto">
          <a:xfrm>
            <a:off x="6157913" y="5575300"/>
            <a:ext cx="25923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Intel E5 2400</a:t>
            </a:r>
            <a:br>
              <a:rPr lang="en-GB" sz="1400" b="1">
                <a:solidFill>
                  <a:srgbClr val="333333"/>
                </a:solidFill>
                <a:ea typeface="MS PGothic" pitchFamily="34" charset="-128"/>
              </a:rPr>
            </a:br>
            <a:r>
              <a:rPr lang="en-GB" sz="1400" b="1">
                <a:solidFill>
                  <a:srgbClr val="333333"/>
                </a:solidFill>
                <a:ea typeface="MS PGothic" pitchFamily="34" charset="-128"/>
              </a:rPr>
              <a:t>Processors</a:t>
            </a:r>
          </a:p>
        </p:txBody>
      </p:sp>
      <p:sp>
        <p:nvSpPr>
          <p:cNvPr id="688154" name="Rectangle 2"/>
          <p:cNvSpPr txBox="1">
            <a:spLocks noChangeArrowheads="1"/>
          </p:cNvSpPr>
          <p:nvPr/>
        </p:nvSpPr>
        <p:spPr bwMode="auto">
          <a:xfrm>
            <a:off x="320675" y="587375"/>
            <a:ext cx="86661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x220 -  2S EN Compute Node</a:t>
            </a:r>
          </a:p>
        </p:txBody>
      </p:sp>
    </p:spTree>
    <p:extLst>
      <p:ext uri="{BB962C8B-B14F-4D97-AF65-F5344CB8AC3E}">
        <p14:creationId xmlns:p14="http://schemas.microsoft.com/office/powerpoint/2010/main" val="21397332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0179"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0180"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0181"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0182"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0183"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0184"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 name="Rectangle 65"/>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68" name="Rectangle 67"/>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67" name="Rectangle 66"/>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90188" name="Oval 63"/>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0189"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6" name="Picture 25" descr="2S EP ITE.tif"/>
          <p:cNvPicPr>
            <a:picLocks noChangeAspect="1"/>
          </p:cNvPicPr>
          <p:nvPr/>
        </p:nvPicPr>
        <p:blipFill>
          <a:blip r:embed="rId3" cstate="screen"/>
          <a:srcRect/>
          <a:stretch>
            <a:fillRect/>
          </a:stretch>
        </p:blipFill>
        <p:spPr bwMode="auto">
          <a:xfrm>
            <a:off x="3990221" y="1092106"/>
            <a:ext cx="1828800" cy="468343"/>
          </a:xfrm>
          <a:prstGeom prst="rect">
            <a:avLst/>
          </a:prstGeom>
          <a:noFill/>
          <a:ln w="9525">
            <a:noFill/>
            <a:miter lim="800000"/>
            <a:headEnd/>
            <a:tailEnd/>
          </a:ln>
          <a:effectLst>
            <a:reflection blurRad="6350" stA="50000" endA="300" endPos="38500" dist="50800" dir="5400000" sy="-100000" algn="bl" rotWithShape="0"/>
          </a:effectLst>
        </p:spPr>
      </p:pic>
      <p:sp>
        <p:nvSpPr>
          <p:cNvPr id="690191" name="Text Box 14"/>
          <p:cNvSpPr txBox="1">
            <a:spLocks noChangeArrowheads="1"/>
          </p:cNvSpPr>
          <p:nvPr/>
        </p:nvSpPr>
        <p:spPr bwMode="auto">
          <a:xfrm>
            <a:off x="6013450" y="1171575"/>
            <a:ext cx="28098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20000"/>
              </a:spcBef>
            </a:pPr>
            <a:r>
              <a:rPr lang="pt-BR" sz="1600" b="1">
                <a:solidFill>
                  <a:srgbClr val="333333"/>
                </a:solidFill>
                <a:ea typeface="MS PGothic" pitchFamily="34" charset="-128"/>
              </a:rPr>
              <a:t>IBM Flex System x240</a:t>
            </a:r>
          </a:p>
        </p:txBody>
      </p:sp>
      <p:sp>
        <p:nvSpPr>
          <p:cNvPr id="19" name="Rectangle 2"/>
          <p:cNvSpPr txBox="1">
            <a:spLocks noChangeArrowheads="1"/>
          </p:cNvSpPr>
          <p:nvPr/>
        </p:nvSpPr>
        <p:spPr bwMode="auto">
          <a:xfrm>
            <a:off x="320675" y="587375"/>
            <a:ext cx="8666163" cy="454025"/>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x240 – 2S EP Compute Node</a:t>
            </a:r>
          </a:p>
        </p:txBody>
      </p:sp>
      <p:pic>
        <p:nvPicPr>
          <p:cNvPr id="69019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2788" y="3065463"/>
            <a:ext cx="430212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0194" name="Rectangle 7"/>
          <p:cNvSpPr>
            <a:spLocks noChangeAspect="1" noChangeArrowheads="1"/>
          </p:cNvSpPr>
          <p:nvPr/>
        </p:nvSpPr>
        <p:spPr bwMode="auto">
          <a:xfrm>
            <a:off x="6362700" y="5897563"/>
            <a:ext cx="19812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Hot Swap, Small Form Factor HDDs</a:t>
            </a:r>
          </a:p>
        </p:txBody>
      </p:sp>
      <p:sp>
        <p:nvSpPr>
          <p:cNvPr id="690195" name="Rectangle 9"/>
          <p:cNvSpPr>
            <a:spLocks noChangeAspect="1" noChangeArrowheads="1"/>
          </p:cNvSpPr>
          <p:nvPr/>
        </p:nvSpPr>
        <p:spPr bwMode="auto">
          <a:xfrm>
            <a:off x="3379788" y="4256088"/>
            <a:ext cx="1862137"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24 LP </a:t>
            </a:r>
          </a:p>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DIMMs</a:t>
            </a:r>
          </a:p>
        </p:txBody>
      </p:sp>
      <p:sp>
        <p:nvSpPr>
          <p:cNvPr id="690196" name="Rectangle 10"/>
          <p:cNvSpPr>
            <a:spLocks noChangeAspect="1" noChangeArrowheads="1"/>
          </p:cNvSpPr>
          <p:nvPr/>
        </p:nvSpPr>
        <p:spPr bwMode="auto">
          <a:xfrm>
            <a:off x="7169150" y="2895600"/>
            <a:ext cx="19018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Intel E5 2600</a:t>
            </a:r>
            <a:br>
              <a:rPr lang="en-GB" sz="1400" b="1">
                <a:solidFill>
                  <a:srgbClr val="333333"/>
                </a:solidFill>
                <a:ea typeface="MS PGothic" pitchFamily="34" charset="-128"/>
              </a:rPr>
            </a:br>
            <a:r>
              <a:rPr lang="en-GB" sz="1400" b="1">
                <a:solidFill>
                  <a:srgbClr val="333333"/>
                </a:solidFill>
                <a:ea typeface="MS PGothic" pitchFamily="34" charset="-128"/>
              </a:rPr>
              <a:t>Processors</a:t>
            </a:r>
          </a:p>
        </p:txBody>
      </p:sp>
      <p:sp>
        <p:nvSpPr>
          <p:cNvPr id="690197" name="Rectangle 14"/>
          <p:cNvSpPr>
            <a:spLocks noChangeAspect="1" noChangeArrowheads="1"/>
          </p:cNvSpPr>
          <p:nvPr/>
        </p:nvSpPr>
        <p:spPr bwMode="auto">
          <a:xfrm>
            <a:off x="3790950" y="2868613"/>
            <a:ext cx="21796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IO Mezzanine Cards</a:t>
            </a:r>
          </a:p>
        </p:txBody>
      </p:sp>
      <p:sp>
        <p:nvSpPr>
          <p:cNvPr id="690198" name="Rectangle 9"/>
          <p:cNvSpPr>
            <a:spLocks noChangeAspect="1" noChangeArrowheads="1"/>
          </p:cNvSpPr>
          <p:nvPr/>
        </p:nvSpPr>
        <p:spPr bwMode="auto">
          <a:xfrm>
            <a:off x="3757613" y="4943475"/>
            <a:ext cx="1860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Keyboard, Mouse, Video Dongle connector</a:t>
            </a:r>
          </a:p>
        </p:txBody>
      </p:sp>
      <p:sp>
        <p:nvSpPr>
          <p:cNvPr id="690199" name="Rectangle 9"/>
          <p:cNvSpPr>
            <a:spLocks noChangeAspect="1" noChangeArrowheads="1"/>
          </p:cNvSpPr>
          <p:nvPr/>
        </p:nvSpPr>
        <p:spPr bwMode="auto">
          <a:xfrm>
            <a:off x="4075113" y="6188075"/>
            <a:ext cx="18605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Release latch</a:t>
            </a:r>
          </a:p>
        </p:txBody>
      </p:sp>
      <p:sp>
        <p:nvSpPr>
          <p:cNvPr id="690200" name="Rounded Rectangle 19"/>
          <p:cNvSpPr>
            <a:spLocks noChangeArrowheads="1"/>
          </p:cNvSpPr>
          <p:nvPr/>
        </p:nvSpPr>
        <p:spPr bwMode="auto">
          <a:xfrm>
            <a:off x="904875" y="3632200"/>
            <a:ext cx="2882900" cy="2101850"/>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a:solidFill>
                  <a:srgbClr val="333333"/>
                </a:solidFill>
                <a:ea typeface="MS PGothic" pitchFamily="34" charset="-128"/>
              </a:rPr>
              <a:t>Standard Width compute node</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2-socket Intel E5 2600 Sandy Bridge-EP</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24 LP DDR3 DIMMs / 1333MHz / 1600MHz</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10Gb Converged  LOM</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2 hot swap 2.5” SAS/SATA SSDs or HDDs</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Dual Enabled Hypervisor – ESXi on Flash Key Option</a:t>
            </a:r>
          </a:p>
          <a:p>
            <a:pPr algn="ctr">
              <a:lnSpc>
                <a:spcPct val="100000"/>
              </a:lnSpc>
            </a:pPr>
            <a:endParaRPr lang="en-US" sz="1600">
              <a:solidFill>
                <a:srgbClr val="333333"/>
              </a:solidFill>
              <a:ea typeface="MS PGothic" pitchFamily="34" charset="-128"/>
            </a:endParaRPr>
          </a:p>
          <a:p>
            <a:pPr algn="ctr">
              <a:lnSpc>
                <a:spcPct val="100000"/>
              </a:lnSpc>
            </a:pPr>
            <a:endParaRPr lang="en-US" sz="1600">
              <a:solidFill>
                <a:srgbClr val="333333"/>
              </a:solidFill>
              <a:ea typeface="MS PGothic" pitchFamily="34" charset="-128"/>
            </a:endParaRPr>
          </a:p>
          <a:p>
            <a:pPr algn="ctr">
              <a:lnSpc>
                <a:spcPct val="100000"/>
              </a:lnSpc>
            </a:pPr>
            <a:endParaRPr lang="en-US" sz="500">
              <a:solidFill>
                <a:srgbClr val="333333"/>
              </a:solidFill>
              <a:ea typeface="MS PGothic" pitchFamily="34" charset="-128"/>
            </a:endParaRPr>
          </a:p>
          <a:p>
            <a:pPr algn="ctr">
              <a:lnSpc>
                <a:spcPct val="100000"/>
              </a:lnSpc>
            </a:pPr>
            <a:endParaRPr lang="en-US" sz="1600">
              <a:solidFill>
                <a:srgbClr val="333333"/>
              </a:solidFill>
              <a:ea typeface="MS PGothic" pitchFamily="34" charset="-128"/>
            </a:endParaRPr>
          </a:p>
        </p:txBody>
      </p:sp>
      <p:grpSp>
        <p:nvGrpSpPr>
          <p:cNvPr id="690201" name="Group 35"/>
          <p:cNvGrpSpPr>
            <a:grpSpLocks/>
          </p:cNvGrpSpPr>
          <p:nvPr/>
        </p:nvGrpSpPr>
        <p:grpSpPr bwMode="auto">
          <a:xfrm>
            <a:off x="3711575" y="1736725"/>
            <a:ext cx="5270500" cy="1016000"/>
            <a:chOff x="3712031" y="1737434"/>
            <a:chExt cx="5270500" cy="1015751"/>
          </a:xfrm>
        </p:grpSpPr>
        <p:sp>
          <p:nvSpPr>
            <p:cNvPr id="690202"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0203"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0204" name="TextBox 31"/>
            <p:cNvSpPr txBox="1">
              <a:spLocks noChangeArrowheads="1"/>
            </p:cNvSpPr>
            <p:nvPr/>
          </p:nvSpPr>
          <p:spPr bwMode="auto">
            <a:xfrm>
              <a:off x="3712031" y="1829811"/>
              <a:ext cx="5270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Uncompromised Compute, IO, and Storage performance, designed for mainstream virtualization, and a broad range of workloads</a:t>
              </a:r>
            </a:p>
          </p:txBody>
        </p:sp>
      </p:grpSp>
      <p:sp>
        <p:nvSpPr>
          <p:cNvPr id="2" name="Rectangle 1"/>
          <p:cNvSpPr/>
          <p:nvPr/>
        </p:nvSpPr>
        <p:spPr bwMode="auto">
          <a:xfrm>
            <a:off x="7589838" y="5440363"/>
            <a:ext cx="334962" cy="119062"/>
          </a:xfrm>
          <a:prstGeom prst="rect">
            <a:avLst/>
          </a:prstGeom>
          <a:solidFill>
            <a:srgbClr val="333333"/>
          </a:solidFill>
          <a:ln>
            <a:noFill/>
            <a:headEnd type="none" w="med" len="med"/>
            <a:tailEnd type="none" w="med" len="med"/>
          </a:ln>
          <a:extLst/>
        </p:spPr>
        <p:style>
          <a:lnRef idx="2">
            <a:schemeClr val="dk1">
              <a:shade val="50000"/>
            </a:schemeClr>
          </a:lnRef>
          <a:fillRef idx="1">
            <a:schemeClr val="dk1"/>
          </a:fillRef>
          <a:effectRef idx="0">
            <a:schemeClr val="dk1"/>
          </a:effectRef>
          <a:fontRef idx="minor">
            <a:schemeClr val="lt1"/>
          </a:fontRef>
        </p:style>
        <p:txBody>
          <a:bodyPr/>
          <a:lstStyle/>
          <a:p>
            <a:pPr algn="ctr">
              <a:lnSpc>
                <a:spcPct val="100000"/>
              </a:lnSpc>
              <a:defRPr/>
            </a:pPr>
            <a:endParaRPr lang="en-US" sz="1400">
              <a:solidFill>
                <a:srgbClr val="333333"/>
              </a:solidFill>
              <a:cs typeface="ＭＳ Ｐゴシック" charset="0"/>
            </a:endParaRPr>
          </a:p>
        </p:txBody>
      </p:sp>
    </p:spTree>
    <p:extLst>
      <p:ext uri="{BB962C8B-B14F-4D97-AF65-F5344CB8AC3E}">
        <p14:creationId xmlns:p14="http://schemas.microsoft.com/office/powerpoint/2010/main" val="13661407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4275"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4276"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4277"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4278"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4279"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4280"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 name="Rectangle 61"/>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dirty="0"/>
          </a:p>
        </p:txBody>
      </p:sp>
      <p:sp>
        <p:nvSpPr>
          <p:cNvPr id="64" name="Rectangle 63"/>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63" name="Rectangle 62"/>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dirty="0"/>
              <a:t>Compute</a:t>
            </a:r>
          </a:p>
        </p:txBody>
      </p:sp>
      <p:sp>
        <p:nvSpPr>
          <p:cNvPr id="694284" name="Oval 59"/>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4285"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 name="Group 32"/>
          <p:cNvGrpSpPr>
            <a:grpSpLocks/>
          </p:cNvGrpSpPr>
          <p:nvPr/>
        </p:nvGrpSpPr>
        <p:grpSpPr bwMode="auto">
          <a:xfrm>
            <a:off x="3833813" y="1840817"/>
            <a:ext cx="4957367" cy="911908"/>
            <a:chOff x="3833309" y="1737434"/>
            <a:chExt cx="5100136" cy="1015751"/>
          </a:xfrm>
        </p:grpSpPr>
        <p:sp>
          <p:nvSpPr>
            <p:cNvPr id="694287"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4288"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4289" name="TextBox 24"/>
            <p:cNvSpPr txBox="1">
              <a:spLocks noChangeArrowheads="1"/>
            </p:cNvSpPr>
            <p:nvPr/>
          </p:nvSpPr>
          <p:spPr bwMode="auto">
            <a:xfrm>
              <a:off x="3874158" y="1841500"/>
              <a:ext cx="4917574"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b="1" i="1" dirty="0">
                  <a:solidFill>
                    <a:schemeClr val="bg1"/>
                  </a:solidFill>
                  <a:ea typeface="MS PGothic" pitchFamily="34" charset="-128"/>
                </a:rPr>
                <a:t>Delivers maximum CPU, memory, and IO performance, ideal for database and large VM deployment</a:t>
              </a:r>
            </a:p>
          </p:txBody>
        </p:sp>
      </p:grpSp>
      <p:pic>
        <p:nvPicPr>
          <p:cNvPr id="27" name="Picture 25" descr="4S EXB ITE.tif"/>
          <p:cNvPicPr>
            <a:picLocks noChangeAspect="1"/>
          </p:cNvPicPr>
          <p:nvPr/>
        </p:nvPicPr>
        <p:blipFill>
          <a:blip r:embed="rId3" cstate="screen"/>
          <a:srcRect/>
          <a:stretch>
            <a:fillRect/>
          </a:stretch>
        </p:blipFill>
        <p:spPr bwMode="auto">
          <a:xfrm>
            <a:off x="4916216" y="1089471"/>
            <a:ext cx="3436375" cy="457200"/>
          </a:xfrm>
          <a:prstGeom prst="rect">
            <a:avLst/>
          </a:prstGeom>
          <a:noFill/>
          <a:ln w="9525">
            <a:noFill/>
            <a:miter lim="800000"/>
            <a:headEnd/>
            <a:tailEnd/>
          </a:ln>
          <a:effectLst>
            <a:reflection blurRad="6350" stA="50000" endA="300" endPos="38500" dist="50800" dir="5400000" sy="-100000" algn="bl" rotWithShape="0"/>
          </a:effectLst>
        </p:spPr>
      </p:pic>
      <p:sp>
        <p:nvSpPr>
          <p:cNvPr id="694291" name="Rounded Rectangle 14"/>
          <p:cNvSpPr>
            <a:spLocks noChangeArrowheads="1"/>
          </p:cNvSpPr>
          <p:nvPr/>
        </p:nvSpPr>
        <p:spPr bwMode="auto">
          <a:xfrm>
            <a:off x="904875" y="2306638"/>
            <a:ext cx="2882900" cy="4056062"/>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400" dirty="0">
                <a:solidFill>
                  <a:srgbClr val="333333"/>
                </a:solidFill>
                <a:ea typeface="MS PGothic" pitchFamily="34" charset="-128"/>
              </a:rPr>
              <a:t>Full Width compute node</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4-socket Sandy Bridge-EP</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48 LP DDR3 DIMMs / 1333MHz / 1600MHz</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10Gb LOM</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2 hot swap 2.5</a:t>
            </a:r>
            <a:r>
              <a:rPr lang="ja-JP" altLang="en-US" sz="1400" dirty="0">
                <a:solidFill>
                  <a:srgbClr val="333333"/>
                </a:solidFill>
                <a:ea typeface="MS PGothic" pitchFamily="34" charset="-128"/>
              </a:rPr>
              <a:t>”</a:t>
            </a:r>
            <a:r>
              <a:rPr lang="en-US" altLang="ja-JP" sz="1400" dirty="0">
                <a:solidFill>
                  <a:srgbClr val="333333"/>
                </a:solidFill>
                <a:ea typeface="MS PGothic" pitchFamily="34" charset="-128"/>
              </a:rPr>
              <a:t> SAS/SATA SSDs or HDDs</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Dual Enabled Hypervisor – </a:t>
            </a:r>
            <a:r>
              <a:rPr lang="en-US" sz="1400" dirty="0" err="1">
                <a:solidFill>
                  <a:srgbClr val="333333"/>
                </a:solidFill>
                <a:ea typeface="MS PGothic" pitchFamily="34" charset="-128"/>
              </a:rPr>
              <a:t>ESXi</a:t>
            </a:r>
            <a:r>
              <a:rPr lang="en-US" sz="1400" dirty="0">
                <a:solidFill>
                  <a:srgbClr val="333333"/>
                </a:solidFill>
                <a:ea typeface="MS PGothic" pitchFamily="34" charset="-128"/>
              </a:rPr>
              <a:t> on Flash Key </a:t>
            </a:r>
            <a:r>
              <a:rPr lang="en-US" sz="1400" dirty="0" smtClean="0">
                <a:solidFill>
                  <a:srgbClr val="333333"/>
                </a:solidFill>
                <a:ea typeface="MS PGothic" pitchFamily="34" charset="-128"/>
              </a:rPr>
              <a:t>Option</a:t>
            </a:r>
            <a:endParaRPr lang="en-US" sz="400" dirty="0">
              <a:solidFill>
                <a:srgbClr val="333333"/>
              </a:solidFill>
              <a:ea typeface="MS PGothic" pitchFamily="34" charset="-128"/>
            </a:endParaRPr>
          </a:p>
          <a:p>
            <a:pPr algn="ctr">
              <a:lnSpc>
                <a:spcPct val="100000"/>
              </a:lnSpc>
            </a:pPr>
            <a:endParaRPr lang="en-US" sz="1400" dirty="0">
              <a:solidFill>
                <a:srgbClr val="333333"/>
              </a:solidFill>
              <a:ea typeface="MS PGothic" pitchFamily="34" charset="-128"/>
            </a:endParaRPr>
          </a:p>
        </p:txBody>
      </p:sp>
      <p:sp>
        <p:nvSpPr>
          <p:cNvPr id="28" name="Rectangle 2"/>
          <p:cNvSpPr txBox="1">
            <a:spLocks noChangeArrowheads="1"/>
          </p:cNvSpPr>
          <p:nvPr/>
        </p:nvSpPr>
        <p:spPr bwMode="auto">
          <a:xfrm>
            <a:off x="320675" y="58737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x440 Compute Node</a:t>
            </a:r>
          </a:p>
        </p:txBody>
      </p:sp>
      <p:pic>
        <p:nvPicPr>
          <p:cNvPr id="694293"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2375" y="3200400"/>
            <a:ext cx="5224463"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996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2226"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038" y="3633788"/>
            <a:ext cx="510857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2227"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2228"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2229"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0"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1"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2"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3"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 name="Rectangle 70"/>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dirty="0"/>
          </a:p>
        </p:txBody>
      </p:sp>
      <p:sp>
        <p:nvSpPr>
          <p:cNvPr id="73" name="Rectangle 72"/>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72" name="Rectangle 71"/>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dirty="0"/>
              <a:t>Compute</a:t>
            </a:r>
          </a:p>
        </p:txBody>
      </p:sp>
      <p:sp>
        <p:nvSpPr>
          <p:cNvPr id="692237" name="Oval 68"/>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2238"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9" name="Rectangle 35"/>
          <p:cNvSpPr>
            <a:spLocks noChangeArrowheads="1"/>
          </p:cNvSpPr>
          <p:nvPr/>
        </p:nvSpPr>
        <p:spPr bwMode="auto">
          <a:xfrm>
            <a:off x="3949700" y="1787525"/>
            <a:ext cx="5110163" cy="1220847"/>
          </a:xfrm>
          <a:prstGeom prst="rect">
            <a:avLst/>
          </a:prstGeom>
          <a:noFill/>
          <a:ln>
            <a:noFill/>
          </a:ln>
          <a:effectLst>
            <a:prstShdw prst="shdw17" dist="17961" dir="2700000">
              <a:srgbClr val="485297">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74625" indent="-174625">
              <a:lnSpc>
                <a:spcPct val="100000"/>
              </a:lnSpc>
              <a:spcBef>
                <a:spcPts val="100"/>
              </a:spcBef>
              <a:buClr>
                <a:schemeClr val="tx1"/>
              </a:buClr>
              <a:buFont typeface="Arial" pitchFamily="34" charset="0"/>
              <a:buChar char="•"/>
            </a:pPr>
            <a:r>
              <a:rPr lang="en-US" sz="1400" dirty="0">
                <a:solidFill>
                  <a:srgbClr val="333333"/>
                </a:solidFill>
                <a:ea typeface="PMingLiU" pitchFamily="18" charset="-120"/>
              </a:rPr>
              <a:t>A new I/O expansion Compute sidecar</a:t>
            </a:r>
          </a:p>
          <a:p>
            <a:pPr marL="171450" lvl="1" indent="-171450">
              <a:lnSpc>
                <a:spcPct val="100000"/>
              </a:lnSpc>
              <a:spcBef>
                <a:spcPts val="100"/>
              </a:spcBef>
              <a:buClr>
                <a:schemeClr val="tx1"/>
              </a:buClr>
              <a:buFont typeface="Arial" pitchFamily="34" charset="0"/>
              <a:buChar char="•"/>
            </a:pPr>
            <a:r>
              <a:rPr lang="en-US" sz="1400" dirty="0">
                <a:solidFill>
                  <a:srgbClr val="333333"/>
                </a:solidFill>
                <a:ea typeface="PMingLiU" pitchFamily="18" charset="-120"/>
              </a:rPr>
              <a:t>Industry standard </a:t>
            </a:r>
            <a:r>
              <a:rPr lang="en-US" sz="1400" dirty="0" err="1">
                <a:solidFill>
                  <a:srgbClr val="333333"/>
                </a:solidFill>
                <a:ea typeface="PMingLiU" pitchFamily="18" charset="-120"/>
              </a:rPr>
              <a:t>PCIe</a:t>
            </a:r>
            <a:r>
              <a:rPr lang="en-US" sz="1400" dirty="0">
                <a:solidFill>
                  <a:srgbClr val="333333"/>
                </a:solidFill>
                <a:ea typeface="PMingLiU" pitchFamily="18" charset="-120"/>
              </a:rPr>
              <a:t> cards</a:t>
            </a:r>
          </a:p>
          <a:p>
            <a:pPr marL="171450" lvl="1" indent="-171450">
              <a:lnSpc>
                <a:spcPct val="100000"/>
              </a:lnSpc>
              <a:spcBef>
                <a:spcPts val="100"/>
              </a:spcBef>
              <a:buClr>
                <a:schemeClr val="tx1"/>
              </a:buClr>
              <a:buFont typeface="Arial" pitchFamily="34" charset="0"/>
              <a:buChar char="•"/>
            </a:pPr>
            <a:r>
              <a:rPr lang="en-US" sz="1400" dirty="0">
                <a:solidFill>
                  <a:srgbClr val="333333"/>
                </a:solidFill>
                <a:ea typeface="PMingLiU" pitchFamily="18" charset="-120"/>
              </a:rPr>
              <a:t>Additional Next Generation Platform fabric I/O</a:t>
            </a:r>
          </a:p>
          <a:p>
            <a:pPr marL="171450" lvl="1" indent="-171450">
              <a:lnSpc>
                <a:spcPct val="100000"/>
              </a:lnSpc>
              <a:spcBef>
                <a:spcPts val="100"/>
              </a:spcBef>
              <a:buClr>
                <a:schemeClr val="tx1"/>
              </a:buClr>
              <a:buFont typeface="Arial" pitchFamily="34" charset="0"/>
              <a:buChar char="•"/>
            </a:pPr>
            <a:r>
              <a:rPr lang="en-US" sz="1400" dirty="0">
                <a:solidFill>
                  <a:srgbClr val="333333"/>
                </a:solidFill>
                <a:ea typeface="PMingLiU" pitchFamily="18" charset="-120"/>
              </a:rPr>
              <a:t>Graphics, Storage, and I/O </a:t>
            </a:r>
            <a:r>
              <a:rPr lang="en-US" sz="1400" dirty="0" smtClean="0">
                <a:solidFill>
                  <a:srgbClr val="333333"/>
                </a:solidFill>
                <a:ea typeface="PMingLiU" pitchFamily="18" charset="-120"/>
              </a:rPr>
              <a:t>adapters</a:t>
            </a:r>
          </a:p>
          <a:p>
            <a:pPr marL="171450" lvl="1" indent="-171450">
              <a:lnSpc>
                <a:spcPct val="100000"/>
              </a:lnSpc>
              <a:spcBef>
                <a:spcPts val="100"/>
              </a:spcBef>
              <a:buClr>
                <a:schemeClr val="tx1"/>
              </a:buClr>
              <a:buFont typeface="Arial" pitchFamily="34" charset="0"/>
              <a:buChar char="•"/>
            </a:pPr>
            <a:r>
              <a:rPr lang="en-US" altLang="ja-JP" sz="1400" b="1" dirty="0">
                <a:ea typeface="MS PGothic" pitchFamily="34" charset="-128"/>
              </a:rPr>
              <a:t>Attaches to 2-socket x240 and x220 nodes</a:t>
            </a:r>
            <a:endParaRPr lang="en-US" sz="1400" b="1" dirty="0">
              <a:solidFill>
                <a:srgbClr val="333333"/>
              </a:solidFill>
              <a:ea typeface="PMingLiU" pitchFamily="18" charset="-120"/>
            </a:endParaRPr>
          </a:p>
        </p:txBody>
      </p:sp>
      <p:pic>
        <p:nvPicPr>
          <p:cNvPr id="30" name="Picture 6" descr="2S ITE PME.tif"/>
          <p:cNvPicPr>
            <a:picLocks noChangeAspect="1"/>
          </p:cNvPicPr>
          <p:nvPr/>
        </p:nvPicPr>
        <p:blipFill>
          <a:blip r:embed="rId4" cstate="screen"/>
          <a:srcRect/>
          <a:stretch>
            <a:fillRect/>
          </a:stretch>
        </p:blipFill>
        <p:spPr bwMode="auto">
          <a:xfrm>
            <a:off x="4617230" y="1089471"/>
            <a:ext cx="3488352" cy="457200"/>
          </a:xfrm>
          <a:prstGeom prst="rect">
            <a:avLst/>
          </a:prstGeom>
          <a:noFill/>
          <a:ln w="9525">
            <a:noFill/>
            <a:miter lim="800000"/>
            <a:headEnd/>
            <a:tailEnd/>
          </a:ln>
          <a:effectLst>
            <a:reflection blurRad="6350" stA="50000" endA="300" endPos="38500" dist="50800" dir="5400000" sy="-100000" algn="bl" rotWithShape="0"/>
          </a:effectLst>
        </p:spPr>
      </p:pic>
      <p:sp>
        <p:nvSpPr>
          <p:cNvPr id="692241" name="Rounded Rectangle 28"/>
          <p:cNvSpPr>
            <a:spLocks noChangeArrowheads="1"/>
          </p:cNvSpPr>
          <p:nvPr/>
        </p:nvSpPr>
        <p:spPr bwMode="auto">
          <a:xfrm>
            <a:off x="904875" y="2381250"/>
            <a:ext cx="2882900" cy="2101850"/>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lnSpc>
                <a:spcPct val="100000"/>
              </a:lnSpc>
            </a:pPr>
            <a:r>
              <a:rPr lang="en-US" sz="1600">
                <a:solidFill>
                  <a:srgbClr val="333333"/>
                </a:solidFill>
                <a:ea typeface="MS PGothic" pitchFamily="34" charset="-128"/>
              </a:rPr>
              <a:t>Utilize high-capacity, flash based storage to significantly boost transaction based workloads </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Utilize high performance GPUs to boost computationally capabilities</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Enable attachment of external drive enclosures</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Tap all available I/O of modern CPU architectures</a:t>
            </a:r>
          </a:p>
        </p:txBody>
      </p:sp>
      <p:sp>
        <p:nvSpPr>
          <p:cNvPr id="692242" name="Text Box 6"/>
          <p:cNvSpPr txBox="1">
            <a:spLocks noChangeArrowheads="1"/>
          </p:cNvSpPr>
          <p:nvPr/>
        </p:nvSpPr>
        <p:spPr bwMode="auto">
          <a:xfrm flipH="1">
            <a:off x="4679950" y="3284538"/>
            <a:ext cx="1901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a:solidFill>
                  <a:srgbClr val="333333"/>
                </a:solidFill>
                <a:ea typeface="MS PGothic" pitchFamily="34" charset="-128"/>
              </a:rPr>
              <a:t>PCIe Bridge  Chip</a:t>
            </a:r>
          </a:p>
        </p:txBody>
      </p:sp>
      <p:sp>
        <p:nvSpPr>
          <p:cNvPr id="692243" name="Text Box 6"/>
          <p:cNvSpPr txBox="1">
            <a:spLocks noChangeArrowheads="1"/>
          </p:cNvSpPr>
          <p:nvPr/>
        </p:nvSpPr>
        <p:spPr bwMode="auto">
          <a:xfrm flipH="1">
            <a:off x="7805738" y="3476625"/>
            <a:ext cx="1409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a:solidFill>
                  <a:srgbClr val="333333"/>
                </a:solidFill>
                <a:ea typeface="MS PGothic" pitchFamily="34" charset="-128"/>
              </a:rPr>
              <a:t>PCIe Low Profile Slots (2)</a:t>
            </a:r>
          </a:p>
        </p:txBody>
      </p:sp>
      <p:sp>
        <p:nvSpPr>
          <p:cNvPr id="692244" name="Text Box 6"/>
          <p:cNvSpPr txBox="1">
            <a:spLocks noChangeArrowheads="1"/>
          </p:cNvSpPr>
          <p:nvPr/>
        </p:nvSpPr>
        <p:spPr bwMode="auto">
          <a:xfrm flipH="1">
            <a:off x="6562725" y="3058688"/>
            <a:ext cx="1630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dirty="0" err="1">
                <a:solidFill>
                  <a:srgbClr val="333333"/>
                </a:solidFill>
                <a:ea typeface="MS PGothic" pitchFamily="34" charset="-128"/>
              </a:rPr>
              <a:t>PCIe</a:t>
            </a:r>
            <a:r>
              <a:rPr lang="en-US" sz="1400" b="1" dirty="0">
                <a:solidFill>
                  <a:srgbClr val="333333"/>
                </a:solidFill>
                <a:ea typeface="MS PGothic" pitchFamily="34" charset="-128"/>
              </a:rPr>
              <a:t> Full Width, Full Height Slots (2)</a:t>
            </a:r>
          </a:p>
        </p:txBody>
      </p:sp>
      <p:sp>
        <p:nvSpPr>
          <p:cNvPr id="692245" name="Text Box 6"/>
          <p:cNvSpPr txBox="1">
            <a:spLocks noChangeArrowheads="1"/>
          </p:cNvSpPr>
          <p:nvPr/>
        </p:nvSpPr>
        <p:spPr bwMode="auto">
          <a:xfrm flipH="1">
            <a:off x="5607050" y="6070600"/>
            <a:ext cx="32369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a:solidFill>
                  <a:srgbClr val="333333"/>
                </a:solidFill>
                <a:ea typeface="MS PGothic" pitchFamily="34" charset="-128"/>
              </a:rPr>
              <a:t>PCIe Adapters load from front</a:t>
            </a:r>
          </a:p>
        </p:txBody>
      </p:sp>
      <p:sp>
        <p:nvSpPr>
          <p:cNvPr id="692246" name="Text Box 6"/>
          <p:cNvSpPr txBox="1">
            <a:spLocks noChangeArrowheads="1"/>
          </p:cNvSpPr>
          <p:nvPr/>
        </p:nvSpPr>
        <p:spPr bwMode="auto">
          <a:xfrm flipH="1">
            <a:off x="3994150" y="3548063"/>
            <a:ext cx="1106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dirty="0">
                <a:solidFill>
                  <a:srgbClr val="333333"/>
                </a:solidFill>
                <a:ea typeface="MS PGothic" pitchFamily="34" charset="-128"/>
              </a:rPr>
              <a:t>2 Extra </a:t>
            </a:r>
            <a:r>
              <a:rPr lang="en-US" sz="1400" b="1" dirty="0" err="1" smtClean="0">
                <a:solidFill>
                  <a:srgbClr val="333333"/>
                </a:solidFill>
                <a:ea typeface="MS PGothic" pitchFamily="34" charset="-128"/>
              </a:rPr>
              <a:t>Mezz</a:t>
            </a:r>
            <a:r>
              <a:rPr lang="en-US" sz="1400" b="1" dirty="0" smtClean="0">
                <a:solidFill>
                  <a:srgbClr val="333333"/>
                </a:solidFill>
                <a:ea typeface="MS PGothic" pitchFamily="34" charset="-128"/>
              </a:rPr>
              <a:t> </a:t>
            </a:r>
            <a:r>
              <a:rPr lang="en-US" sz="1400" b="1" dirty="0">
                <a:solidFill>
                  <a:srgbClr val="333333"/>
                </a:solidFill>
                <a:ea typeface="MS PGothic" pitchFamily="34" charset="-128"/>
              </a:rPr>
              <a:t>slots</a:t>
            </a:r>
          </a:p>
        </p:txBody>
      </p:sp>
      <p:sp>
        <p:nvSpPr>
          <p:cNvPr id="25" name="Rectangle 2"/>
          <p:cNvSpPr txBox="1">
            <a:spLocks noChangeArrowheads="1"/>
          </p:cNvSpPr>
          <p:nvPr/>
        </p:nvSpPr>
        <p:spPr bwMode="auto">
          <a:xfrm>
            <a:off x="320675" y="58737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PCIe Expansion Node</a:t>
            </a:r>
          </a:p>
        </p:txBody>
      </p:sp>
      <p:sp>
        <p:nvSpPr>
          <p:cNvPr id="26" name="Rectangle 25"/>
          <p:cNvSpPr/>
          <p:nvPr/>
        </p:nvSpPr>
        <p:spPr bwMode="auto">
          <a:xfrm>
            <a:off x="6202363" y="5791200"/>
            <a:ext cx="334962" cy="119063"/>
          </a:xfrm>
          <a:prstGeom prst="rect">
            <a:avLst/>
          </a:prstGeom>
          <a:solidFill>
            <a:srgbClr val="333333"/>
          </a:solidFill>
          <a:ln>
            <a:noFill/>
            <a:headEnd type="none" w="med" len="med"/>
            <a:tailEnd type="none" w="med" len="med"/>
          </a:ln>
          <a:extLst/>
        </p:spPr>
        <p:style>
          <a:lnRef idx="2">
            <a:schemeClr val="dk1">
              <a:shade val="50000"/>
            </a:schemeClr>
          </a:lnRef>
          <a:fillRef idx="1">
            <a:schemeClr val="dk1"/>
          </a:fillRef>
          <a:effectRef idx="0">
            <a:schemeClr val="dk1"/>
          </a:effectRef>
          <a:fontRef idx="minor">
            <a:schemeClr val="lt1"/>
          </a:fontRef>
        </p:style>
        <p:txBody>
          <a:bodyPr/>
          <a:lstStyle/>
          <a:p>
            <a:pPr algn="ctr">
              <a:lnSpc>
                <a:spcPct val="100000"/>
              </a:lnSpc>
              <a:defRPr/>
            </a:pPr>
            <a:endParaRPr lang="en-US" sz="1400">
              <a:solidFill>
                <a:srgbClr val="333333"/>
              </a:solidFill>
              <a:cs typeface="ＭＳ Ｐゴシック" charset="0"/>
            </a:endParaRPr>
          </a:p>
        </p:txBody>
      </p:sp>
    </p:spTree>
    <p:extLst>
      <p:ext uri="{BB962C8B-B14F-4D97-AF65-F5344CB8AC3E}">
        <p14:creationId xmlns:p14="http://schemas.microsoft.com/office/powerpoint/2010/main" val="56289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5523"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875524"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5"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6"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7"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8"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9" name="Rectangle 61"/>
          <p:cNvSpPr>
            <a:spLocks noChangeArrowheads="1"/>
          </p:cNvSpPr>
          <p:nvPr/>
        </p:nvSpPr>
        <p:spPr bwMode="auto">
          <a:xfrm>
            <a:off x="922338" y="1474788"/>
            <a:ext cx="2859087" cy="4900612"/>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endParaRPr lang="en-US" sz="1800" b="1">
              <a:solidFill>
                <a:schemeClr val="bg1"/>
              </a:solidFill>
              <a:ea typeface="MS PGothic" pitchFamily="34" charset="-128"/>
            </a:endParaRPr>
          </a:p>
        </p:txBody>
      </p:sp>
      <p:sp>
        <p:nvSpPr>
          <p:cNvPr id="64" name="Rectangle 63"/>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875531" name="Rectangle 62"/>
          <p:cNvSpPr>
            <a:spLocks noChangeArrowheads="1"/>
          </p:cNvSpPr>
          <p:nvPr/>
        </p:nvSpPr>
        <p:spPr bwMode="auto">
          <a:xfrm>
            <a:off x="922338" y="1050925"/>
            <a:ext cx="2859087" cy="487363"/>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r>
              <a:rPr lang="en-US" sz="1800" b="1">
                <a:solidFill>
                  <a:schemeClr val="bg1"/>
                </a:solidFill>
                <a:ea typeface="MS PGothic" pitchFamily="34" charset="-128"/>
              </a:rPr>
              <a:t>Storage</a:t>
            </a:r>
          </a:p>
        </p:txBody>
      </p:sp>
      <p:sp>
        <p:nvSpPr>
          <p:cNvPr id="875532" name="Oval 59"/>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sp>
        <p:nvSpPr>
          <p:cNvPr id="875533" name="Freeform 16"/>
          <p:cNvSpPr>
            <a:spLocks noEditPoints="1"/>
          </p:cNvSpPr>
          <p:nvPr/>
        </p:nvSpPr>
        <p:spPr bwMode="auto">
          <a:xfrm>
            <a:off x="2143125" y="1747838"/>
            <a:ext cx="417513" cy="450850"/>
          </a:xfrm>
          <a:custGeom>
            <a:avLst/>
            <a:gdLst>
              <a:gd name="T0" fmla="*/ 2147483647 w 393"/>
              <a:gd name="T1" fmla="*/ 2147483647 h 514"/>
              <a:gd name="T2" fmla="*/ 2147483647 w 393"/>
              <a:gd name="T3" fmla="*/ 2147483647 h 514"/>
              <a:gd name="T4" fmla="*/ 2147483647 w 393"/>
              <a:gd name="T5" fmla="*/ 2147483647 h 514"/>
              <a:gd name="T6" fmla="*/ 2147483647 w 393"/>
              <a:gd name="T7" fmla="*/ 2147483647 h 514"/>
              <a:gd name="T8" fmla="*/ 0 w 393"/>
              <a:gd name="T9" fmla="*/ 2147483647 h 514"/>
              <a:gd name="T10" fmla="*/ 2147483647 w 393"/>
              <a:gd name="T11" fmla="*/ 2147483647 h 514"/>
              <a:gd name="T12" fmla="*/ 2147483647 w 393"/>
              <a:gd name="T13" fmla="*/ 2147483647 h 514"/>
              <a:gd name="T14" fmla="*/ 2147483647 w 393"/>
              <a:gd name="T15" fmla="*/ 2147483647 h 514"/>
              <a:gd name="T16" fmla="*/ 2147483647 w 393"/>
              <a:gd name="T17" fmla="*/ 2147483647 h 514"/>
              <a:gd name="T18" fmla="*/ 2147483647 w 393"/>
              <a:gd name="T19" fmla="*/ 2147483647 h 514"/>
              <a:gd name="T20" fmla="*/ 2147483647 w 393"/>
              <a:gd name="T21" fmla="*/ 2147483647 h 514"/>
              <a:gd name="T22" fmla="*/ 2147483647 w 393"/>
              <a:gd name="T23" fmla="*/ 2147483647 h 514"/>
              <a:gd name="T24" fmla="*/ 2147483647 w 393"/>
              <a:gd name="T25" fmla="*/ 2147483647 h 514"/>
              <a:gd name="T26" fmla="*/ 2147483647 w 393"/>
              <a:gd name="T27" fmla="*/ 2147483647 h 514"/>
              <a:gd name="T28" fmla="*/ 2147483647 w 393"/>
              <a:gd name="T29" fmla="*/ 2147483647 h 514"/>
              <a:gd name="T30" fmla="*/ 2147483647 w 393"/>
              <a:gd name="T31" fmla="*/ 2147483647 h 514"/>
              <a:gd name="T32" fmla="*/ 2147483647 w 393"/>
              <a:gd name="T33" fmla="*/ 2147483647 h 514"/>
              <a:gd name="T34" fmla="*/ 2147483647 w 393"/>
              <a:gd name="T35" fmla="*/ 2147483647 h 514"/>
              <a:gd name="T36" fmla="*/ 2147483647 w 393"/>
              <a:gd name="T37" fmla="*/ 2147483647 h 514"/>
              <a:gd name="T38" fmla="*/ 2147483647 w 393"/>
              <a:gd name="T39" fmla="*/ 2147483647 h 514"/>
              <a:gd name="T40" fmla="*/ 2147483647 w 393"/>
              <a:gd name="T41" fmla="*/ 2147483647 h 514"/>
              <a:gd name="T42" fmla="*/ 2147483647 w 393"/>
              <a:gd name="T43" fmla="*/ 2147483647 h 514"/>
              <a:gd name="T44" fmla="*/ 2147483647 w 393"/>
              <a:gd name="T45" fmla="*/ 2147483647 h 514"/>
              <a:gd name="T46" fmla="*/ 2147483647 w 393"/>
              <a:gd name="T47" fmla="*/ 2147483647 h 514"/>
              <a:gd name="T48" fmla="*/ 2147483647 w 393"/>
              <a:gd name="T49" fmla="*/ 2147483647 h 514"/>
              <a:gd name="T50" fmla="*/ 2147483647 w 393"/>
              <a:gd name="T51" fmla="*/ 2147483647 h 514"/>
              <a:gd name="T52" fmla="*/ 2147483647 w 393"/>
              <a:gd name="T53" fmla="*/ 2147483647 h 514"/>
              <a:gd name="T54" fmla="*/ 2147483647 w 393"/>
              <a:gd name="T55" fmla="*/ 2147483647 h 514"/>
              <a:gd name="T56" fmla="*/ 2147483647 w 393"/>
              <a:gd name="T57" fmla="*/ 2147483647 h 514"/>
              <a:gd name="T58" fmla="*/ 2147483647 w 393"/>
              <a:gd name="T59" fmla="*/ 2147483647 h 514"/>
              <a:gd name="T60" fmla="*/ 2147483647 w 393"/>
              <a:gd name="T61" fmla="*/ 2147483647 h 514"/>
              <a:gd name="T62" fmla="*/ 2147483647 w 393"/>
              <a:gd name="T63" fmla="*/ 2147483647 h 514"/>
              <a:gd name="T64" fmla="*/ 2147483647 w 393"/>
              <a:gd name="T65" fmla="*/ 2147483647 h 514"/>
              <a:gd name="T66" fmla="*/ 2147483647 w 393"/>
              <a:gd name="T67" fmla="*/ 2147483647 h 514"/>
              <a:gd name="T68" fmla="*/ 2147483647 w 393"/>
              <a:gd name="T69" fmla="*/ 2147483647 h 514"/>
              <a:gd name="T70" fmla="*/ 2147483647 w 393"/>
              <a:gd name="T71" fmla="*/ 2147483647 h 514"/>
              <a:gd name="T72" fmla="*/ 2147483647 w 393"/>
              <a:gd name="T73" fmla="*/ 2147483647 h 514"/>
              <a:gd name="T74" fmla="*/ 2147483647 w 393"/>
              <a:gd name="T75" fmla="*/ 2147483647 h 514"/>
              <a:gd name="T76" fmla="*/ 2147483647 w 393"/>
              <a:gd name="T77" fmla="*/ 2147483647 h 514"/>
              <a:gd name="T78" fmla="*/ 2147483647 w 393"/>
              <a:gd name="T79" fmla="*/ 2147483647 h 514"/>
              <a:gd name="T80" fmla="*/ 2147483647 w 393"/>
              <a:gd name="T81" fmla="*/ 2147483647 h 514"/>
              <a:gd name="T82" fmla="*/ 2147483647 w 393"/>
              <a:gd name="T83" fmla="*/ 2147483647 h 514"/>
              <a:gd name="T84" fmla="*/ 2147483647 w 393"/>
              <a:gd name="T85" fmla="*/ 2147483647 h 514"/>
              <a:gd name="T86" fmla="*/ 2147483647 w 393"/>
              <a:gd name="T87" fmla="*/ 2147483647 h 514"/>
              <a:gd name="T88" fmla="*/ 2147483647 w 393"/>
              <a:gd name="T89" fmla="*/ 2147483647 h 514"/>
              <a:gd name="T90" fmla="*/ 2147483647 w 393"/>
              <a:gd name="T91" fmla="*/ 2147483647 h 514"/>
              <a:gd name="T92" fmla="*/ 2147483647 w 393"/>
              <a:gd name="T93" fmla="*/ 2147483647 h 514"/>
              <a:gd name="T94" fmla="*/ 2147483647 w 393"/>
              <a:gd name="T95" fmla="*/ 2147483647 h 514"/>
              <a:gd name="T96" fmla="*/ 2147483647 w 393"/>
              <a:gd name="T97" fmla="*/ 2147483647 h 514"/>
              <a:gd name="T98" fmla="*/ 2147483647 w 393"/>
              <a:gd name="T99" fmla="*/ 2147483647 h 514"/>
              <a:gd name="T100" fmla="*/ 2147483647 w 393"/>
              <a:gd name="T101" fmla="*/ 2147483647 h 514"/>
              <a:gd name="T102" fmla="*/ 2147483647 w 393"/>
              <a:gd name="T103" fmla="*/ 2147483647 h 514"/>
              <a:gd name="T104" fmla="*/ 2147483647 w 393"/>
              <a:gd name="T105" fmla="*/ 2147483647 h 514"/>
              <a:gd name="T106" fmla="*/ 2147483647 w 393"/>
              <a:gd name="T107" fmla="*/ 2147483647 h 514"/>
              <a:gd name="T108" fmla="*/ 2147483647 w 393"/>
              <a:gd name="T109" fmla="*/ 2147483647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75534" name="Picture 29" descr="SME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32300" y="3441700"/>
            <a:ext cx="4032250"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5535" name="Rectangle 6"/>
          <p:cNvSpPr>
            <a:spLocks noChangeArrowheads="1"/>
          </p:cNvSpPr>
          <p:nvPr/>
        </p:nvSpPr>
        <p:spPr bwMode="auto">
          <a:xfrm>
            <a:off x="5776913" y="1905000"/>
            <a:ext cx="313848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46" tIns="45625" rIns="91246" bIns="45625"/>
          <a:lstStyle/>
          <a:p>
            <a:pPr marL="173038" indent="-173038">
              <a:lnSpc>
                <a:spcPct val="100000"/>
              </a:lnSpc>
              <a:spcBef>
                <a:spcPct val="35000"/>
              </a:spcBef>
              <a:spcAft>
                <a:spcPct val="15000"/>
              </a:spcAft>
              <a:buClr>
                <a:srgbClr val="7889FB"/>
              </a:buClr>
              <a:buSzPct val="110000"/>
              <a:buFont typeface="Wingdings" pitchFamily="2" charset="2"/>
              <a:buChar char="§"/>
            </a:pPr>
            <a:endParaRPr lang="en-US" sz="1200" i="1">
              <a:solidFill>
                <a:srgbClr val="000099"/>
              </a:solidFill>
              <a:ea typeface="MS PGothic" pitchFamily="34" charset="-128"/>
            </a:endParaRPr>
          </a:p>
        </p:txBody>
      </p:sp>
      <p:sp>
        <p:nvSpPr>
          <p:cNvPr id="20" name="Rectangle 2"/>
          <p:cNvSpPr txBox="1">
            <a:spLocks noChangeArrowheads="1"/>
          </p:cNvSpPr>
          <p:nvPr/>
        </p:nvSpPr>
        <p:spPr bwMode="auto">
          <a:xfrm>
            <a:off x="247650" y="509588"/>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Direct Attach Storage Options</a:t>
            </a:r>
          </a:p>
        </p:txBody>
      </p:sp>
      <p:sp>
        <p:nvSpPr>
          <p:cNvPr id="875537" name="Text Box 8"/>
          <p:cNvSpPr txBox="1">
            <a:spLocks noChangeArrowheads="1"/>
          </p:cNvSpPr>
          <p:nvPr/>
        </p:nvSpPr>
        <p:spPr bwMode="auto">
          <a:xfrm>
            <a:off x="3773488" y="3711575"/>
            <a:ext cx="1800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lnSpc>
                <a:spcPct val="100000"/>
              </a:lnSpc>
              <a:spcBef>
                <a:spcPct val="50000"/>
              </a:spcBef>
              <a:buClr>
                <a:srgbClr val="142FF8"/>
              </a:buClr>
            </a:pPr>
            <a:r>
              <a:rPr lang="en-US" sz="1400" b="1" dirty="0">
                <a:ea typeface="MS PGothic" pitchFamily="34" charset="-128"/>
                <a:sym typeface="Wingdings" pitchFamily="2" charset="2"/>
              </a:rPr>
              <a:t>12 x 2.5” drive module</a:t>
            </a:r>
            <a:endParaRPr lang="en-US" sz="1400" b="1" dirty="0">
              <a:ea typeface="MS PGothic" pitchFamily="34" charset="-128"/>
            </a:endParaRPr>
          </a:p>
        </p:txBody>
      </p:sp>
      <p:sp>
        <p:nvSpPr>
          <p:cNvPr id="875538" name="Text Box 8"/>
          <p:cNvSpPr txBox="1">
            <a:spLocks noChangeArrowheads="1"/>
          </p:cNvSpPr>
          <p:nvPr/>
        </p:nvSpPr>
        <p:spPr bwMode="auto">
          <a:xfrm>
            <a:off x="6616700" y="5067300"/>
            <a:ext cx="1228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lnSpc>
                <a:spcPct val="100000"/>
              </a:lnSpc>
              <a:spcBef>
                <a:spcPct val="50000"/>
              </a:spcBef>
              <a:buClr>
                <a:srgbClr val="142FF8"/>
              </a:buClr>
            </a:pPr>
            <a:r>
              <a:rPr lang="en-US" sz="1400" b="1">
                <a:ea typeface="MS PGothic" pitchFamily="34" charset="-128"/>
                <a:sym typeface="Wingdings" pitchFamily="2" charset="2"/>
              </a:rPr>
              <a:t>SAS Expander</a:t>
            </a:r>
            <a:endParaRPr lang="en-US" sz="1400" b="1">
              <a:ea typeface="MS PGothic" pitchFamily="34" charset="-128"/>
            </a:endParaRPr>
          </a:p>
        </p:txBody>
      </p:sp>
      <p:sp>
        <p:nvSpPr>
          <p:cNvPr id="875539" name="Text Box 8"/>
          <p:cNvSpPr txBox="1">
            <a:spLocks noChangeArrowheads="1"/>
          </p:cNvSpPr>
          <p:nvPr/>
        </p:nvSpPr>
        <p:spPr bwMode="auto">
          <a:xfrm>
            <a:off x="7967663" y="4649788"/>
            <a:ext cx="1187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ct val="50000"/>
              </a:spcBef>
              <a:buClr>
                <a:srgbClr val="142FF8"/>
              </a:buClr>
            </a:pPr>
            <a:r>
              <a:rPr lang="en-US" sz="1400" b="1">
                <a:ea typeface="MS PGothic" pitchFamily="34" charset="-128"/>
                <a:sym typeface="Wingdings" pitchFamily="2" charset="2"/>
              </a:rPr>
              <a:t>RAID Controller</a:t>
            </a:r>
            <a:endParaRPr lang="en-US" sz="1400" b="1">
              <a:ea typeface="MS PGothic" pitchFamily="34" charset="-128"/>
            </a:endParaRPr>
          </a:p>
        </p:txBody>
      </p:sp>
      <p:sp>
        <p:nvSpPr>
          <p:cNvPr id="875540" name="Text Box 8"/>
          <p:cNvSpPr txBox="1">
            <a:spLocks noChangeArrowheads="1"/>
          </p:cNvSpPr>
          <p:nvPr/>
        </p:nvSpPr>
        <p:spPr bwMode="auto">
          <a:xfrm>
            <a:off x="3786188" y="5700713"/>
            <a:ext cx="1411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ts val="625"/>
              </a:spcBef>
              <a:buClr>
                <a:srgbClr val="142FF8"/>
              </a:buClr>
            </a:pPr>
            <a:r>
              <a:rPr lang="en-US" sz="1400" b="1">
                <a:ea typeface="MS PGothic" pitchFamily="34" charset="-128"/>
                <a:sym typeface="Wingdings" pitchFamily="2" charset="2"/>
              </a:rPr>
              <a:t>Hot Swap drive tray</a:t>
            </a:r>
            <a:endParaRPr lang="en-US" sz="1400" b="1">
              <a:ea typeface="MS PGothic" pitchFamily="34" charset="-128"/>
            </a:endParaRPr>
          </a:p>
        </p:txBody>
      </p:sp>
      <p:sp>
        <p:nvSpPr>
          <p:cNvPr id="875541" name="Rounded Rectangle 20"/>
          <p:cNvSpPr>
            <a:spLocks noChangeArrowheads="1"/>
          </p:cNvSpPr>
          <p:nvPr/>
        </p:nvSpPr>
        <p:spPr bwMode="auto">
          <a:xfrm>
            <a:off x="904875" y="2411414"/>
            <a:ext cx="2882900" cy="3875086"/>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400" dirty="0">
                <a:solidFill>
                  <a:schemeClr val="tx1"/>
                </a:solidFill>
                <a:ea typeface="MS PGothic" pitchFamily="34" charset="-128"/>
              </a:rPr>
              <a:t>Dedicated storage “side-car” that attaches to single width compute node</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12 x HS 2.5” hot swap HDDs or SSDs</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Integrated RAID function</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1 GB RAID Cache  (</a:t>
            </a:r>
            <a:r>
              <a:rPr lang="en-US" sz="1400" dirty="0" smtClean="0">
                <a:solidFill>
                  <a:schemeClr val="tx1"/>
                </a:solidFill>
                <a:ea typeface="MS PGothic" pitchFamily="34" charset="-128"/>
              </a:rPr>
              <a:t>optional</a:t>
            </a:r>
            <a:r>
              <a:rPr lang="en-US" sz="1400" dirty="0">
                <a:ea typeface="MS PGothic" pitchFamily="34" charset="-128"/>
              </a:rPr>
              <a:t>)</a:t>
            </a:r>
            <a:endParaRPr lang="en-US" sz="1400" dirty="0">
              <a:solidFill>
                <a:schemeClr val="tx1"/>
              </a:solidFill>
              <a:ea typeface="MS PGothic" pitchFamily="34" charset="-128"/>
            </a:endParaRPr>
          </a:p>
        </p:txBody>
      </p:sp>
      <p:sp>
        <p:nvSpPr>
          <p:cNvPr id="40" name="Text Box 14"/>
          <p:cNvSpPr txBox="1">
            <a:spLocks noChangeArrowheads="1"/>
          </p:cNvSpPr>
          <p:nvPr/>
        </p:nvSpPr>
        <p:spPr bwMode="auto">
          <a:xfrm>
            <a:off x="3846513" y="944563"/>
            <a:ext cx="5153025" cy="314325"/>
          </a:xfrm>
          <a:prstGeom prst="rect">
            <a:avLst/>
          </a:prstGeom>
          <a:noFill/>
          <a:ln w="9525">
            <a:noFill/>
            <a:miter lim="800000"/>
            <a:headEnd/>
            <a:tailEnd/>
          </a:ln>
        </p:spPr>
        <p:txBody>
          <a:bodyPr>
            <a:spAutoFit/>
          </a:bodyPr>
          <a:lstStyle/>
          <a:p>
            <a:pPr>
              <a:spcBef>
                <a:spcPct val="20000"/>
              </a:spcBef>
              <a:defRPr/>
            </a:pPr>
            <a:r>
              <a:rPr lang="en-US" sz="1600" b="1" dirty="0">
                <a:solidFill>
                  <a:schemeClr val="tx1">
                    <a:lumMod val="50000"/>
                  </a:schemeClr>
                </a:solidFill>
                <a:ea typeface="MS PGothic" pitchFamily="34" charset="-128"/>
              </a:rPr>
              <a:t>IBM Storage Expansion Node</a:t>
            </a:r>
          </a:p>
        </p:txBody>
      </p:sp>
      <p:sp>
        <p:nvSpPr>
          <p:cNvPr id="875543" name="Text Box 8"/>
          <p:cNvSpPr txBox="1">
            <a:spLocks noChangeArrowheads="1"/>
          </p:cNvSpPr>
          <p:nvPr/>
        </p:nvSpPr>
        <p:spPr bwMode="auto">
          <a:xfrm>
            <a:off x="7564438" y="2998788"/>
            <a:ext cx="15795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ct val="50000"/>
              </a:spcBef>
              <a:buClr>
                <a:srgbClr val="142FF8"/>
              </a:buClr>
            </a:pPr>
            <a:r>
              <a:rPr lang="en-US" sz="1400" b="1">
                <a:ea typeface="MS PGothic" pitchFamily="34" charset="-128"/>
                <a:sym typeface="Wingdings" pitchFamily="2" charset="2"/>
              </a:rPr>
              <a:t>Chassis Management / Power Interface</a:t>
            </a:r>
            <a:endParaRPr lang="en-US" sz="1400" b="1">
              <a:ea typeface="MS PGothic" pitchFamily="34" charset="-128"/>
            </a:endParaRPr>
          </a:p>
        </p:txBody>
      </p:sp>
      <p:grpSp>
        <p:nvGrpSpPr>
          <p:cNvPr id="875544" name="Group 32"/>
          <p:cNvGrpSpPr>
            <a:grpSpLocks/>
          </p:cNvGrpSpPr>
          <p:nvPr/>
        </p:nvGrpSpPr>
        <p:grpSpPr bwMode="auto">
          <a:xfrm>
            <a:off x="4195985" y="1255713"/>
            <a:ext cx="4767040" cy="898525"/>
            <a:chOff x="3863394" y="1451809"/>
            <a:chExt cx="5100136" cy="1015751"/>
          </a:xfrm>
        </p:grpSpPr>
        <p:sp>
          <p:nvSpPr>
            <p:cNvPr id="875545" name="Freeform 28"/>
            <p:cNvSpPr>
              <a:spLocks/>
            </p:cNvSpPr>
            <p:nvPr/>
          </p:nvSpPr>
          <p:spPr bwMode="auto">
            <a:xfrm>
              <a:off x="3863394" y="1451809"/>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5546" name="Freeform 28"/>
            <p:cNvSpPr>
              <a:spLocks/>
            </p:cNvSpPr>
            <p:nvPr/>
          </p:nvSpPr>
          <p:spPr bwMode="auto">
            <a:xfrm>
              <a:off x="3863394" y="1451809"/>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5547" name="TextBox 35"/>
            <p:cNvSpPr txBox="1">
              <a:spLocks noChangeArrowheads="1"/>
            </p:cNvSpPr>
            <p:nvPr/>
          </p:nvSpPr>
          <p:spPr bwMode="auto">
            <a:xfrm>
              <a:off x="3922286" y="1525778"/>
              <a:ext cx="4929605" cy="523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b="1" i="1" dirty="0">
                  <a:solidFill>
                    <a:schemeClr val="bg1"/>
                  </a:solidFill>
                  <a:ea typeface="MS PGothic" pitchFamily="34" charset="-128"/>
                </a:rPr>
                <a:t>Provides cost optimized, high capacity, direct attached storage to meet today's  needs data intensive workloads</a:t>
              </a:r>
            </a:p>
          </p:txBody>
        </p:sp>
      </p:grpSp>
      <p:sp>
        <p:nvSpPr>
          <p:cNvPr id="875548" name="Rectangle 14"/>
          <p:cNvSpPr>
            <a:spLocks noChangeArrowheads="1"/>
          </p:cNvSpPr>
          <p:nvPr/>
        </p:nvSpPr>
        <p:spPr bwMode="auto">
          <a:xfrm>
            <a:off x="6157913" y="5761038"/>
            <a:ext cx="1317625" cy="971550"/>
          </a:xfrm>
          <a:prstGeom prst="rect">
            <a:avLst/>
          </a:prstGeom>
          <a:solidFill>
            <a:srgbClr val="003F69"/>
          </a:solidFill>
          <a:ln w="9525" algn="ctr">
            <a:solidFill>
              <a:srgbClr val="7283F9"/>
            </a:solidFill>
            <a:miter lim="800000"/>
            <a:headEnd/>
            <a:tailEnd/>
          </a:ln>
          <a:effectLst>
            <a:outerShdw dist="23000" dir="5400000" rotWithShape="0">
              <a:srgbClr val="000000">
                <a:alpha val="34998"/>
              </a:srgbClr>
            </a:outerShdw>
          </a:effectLst>
        </p:spPr>
        <p:txBody>
          <a:bodyPr anchor="ctr"/>
          <a:lstStyle/>
          <a:p>
            <a:pPr algn="ctr">
              <a:lnSpc>
                <a:spcPct val="100000"/>
              </a:lnSpc>
              <a:spcAft>
                <a:spcPts val="600"/>
              </a:spcAft>
            </a:pPr>
            <a:r>
              <a:rPr lang="en-US" sz="1200" b="1">
                <a:solidFill>
                  <a:srgbClr val="FFFFFF"/>
                </a:solidFill>
                <a:ea typeface="MS PGothic" pitchFamily="34" charset="-128"/>
              </a:rPr>
              <a:t>Up to</a:t>
            </a:r>
          </a:p>
          <a:p>
            <a:pPr algn="ctr">
              <a:lnSpc>
                <a:spcPct val="100000"/>
              </a:lnSpc>
              <a:spcAft>
                <a:spcPts val="600"/>
              </a:spcAft>
            </a:pPr>
            <a:r>
              <a:rPr lang="en-US" sz="2800" b="1">
                <a:solidFill>
                  <a:srgbClr val="FFFFFF"/>
                </a:solidFill>
                <a:ea typeface="MS PGothic" pitchFamily="34" charset="-128"/>
              </a:rPr>
              <a:t>12 TB</a:t>
            </a:r>
          </a:p>
          <a:p>
            <a:pPr algn="ctr">
              <a:lnSpc>
                <a:spcPct val="100000"/>
              </a:lnSpc>
              <a:spcAft>
                <a:spcPts val="600"/>
              </a:spcAft>
            </a:pPr>
            <a:r>
              <a:rPr lang="en-US" sz="1200" b="1">
                <a:solidFill>
                  <a:srgbClr val="FFFFFF"/>
                </a:solidFill>
                <a:ea typeface="MS PGothic" pitchFamily="34" charset="-128"/>
              </a:rPr>
              <a:t>of storage</a:t>
            </a:r>
          </a:p>
        </p:txBody>
      </p:sp>
      <p:pic>
        <p:nvPicPr>
          <p:cNvPr id="875549" name="Picture 22" descr="C:\Users\IBM_ADMIN\Desktop\FSSENRFOPE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7488" y="2306638"/>
            <a:ext cx="3317875"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5550" name="Rectangle 2"/>
          <p:cNvSpPr>
            <a:spLocks noChangeArrowheads="1"/>
          </p:cNvSpPr>
          <p:nvPr/>
        </p:nvSpPr>
        <p:spPr bwMode="auto">
          <a:xfrm>
            <a:off x="3235325" y="2230438"/>
            <a:ext cx="45720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00000"/>
              </a:lnSpc>
            </a:pPr>
            <a:r>
              <a:rPr lang="en-US" sz="1400" b="1">
                <a:solidFill>
                  <a:srgbClr val="000000"/>
                </a:solidFill>
                <a:ea typeface="MS PGothic" pitchFamily="34" charset="-128"/>
              </a:rPr>
              <a:t>IBM Flex System x220 / x240 With Storage Expansion Node</a:t>
            </a:r>
          </a:p>
        </p:txBody>
      </p:sp>
    </p:spTree>
    <p:extLst>
      <p:ext uri="{BB962C8B-B14F-4D97-AF65-F5344CB8AC3E}">
        <p14:creationId xmlns:p14="http://schemas.microsoft.com/office/powerpoint/2010/main" val="1182305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7571"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877572"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3"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4"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5"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6"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7" name="Rectangle 59"/>
          <p:cNvSpPr>
            <a:spLocks noChangeArrowheads="1"/>
          </p:cNvSpPr>
          <p:nvPr/>
        </p:nvSpPr>
        <p:spPr bwMode="auto">
          <a:xfrm>
            <a:off x="922338" y="1474788"/>
            <a:ext cx="2859087" cy="4900612"/>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endParaRPr lang="en-US" sz="1800" b="1">
              <a:solidFill>
                <a:schemeClr val="bg1"/>
              </a:solidFill>
              <a:ea typeface="MS PGothic" pitchFamily="34" charset="-128"/>
            </a:endParaRPr>
          </a:p>
        </p:txBody>
      </p:sp>
      <p:sp>
        <p:nvSpPr>
          <p:cNvPr id="62" name="Rectangle 61"/>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877579" name="Rectangle 60"/>
          <p:cNvSpPr>
            <a:spLocks noChangeArrowheads="1"/>
          </p:cNvSpPr>
          <p:nvPr/>
        </p:nvSpPr>
        <p:spPr bwMode="auto">
          <a:xfrm>
            <a:off x="922338" y="1050925"/>
            <a:ext cx="2859087" cy="487363"/>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r>
              <a:rPr lang="en-US" sz="1800" b="1">
                <a:solidFill>
                  <a:schemeClr val="bg1"/>
                </a:solidFill>
                <a:ea typeface="MS PGothic" pitchFamily="34" charset="-128"/>
              </a:rPr>
              <a:t>Storage</a:t>
            </a:r>
          </a:p>
        </p:txBody>
      </p:sp>
      <p:sp>
        <p:nvSpPr>
          <p:cNvPr id="877580" name="Oval 57"/>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sp>
        <p:nvSpPr>
          <p:cNvPr id="877581" name="Freeform 16"/>
          <p:cNvSpPr>
            <a:spLocks noEditPoints="1"/>
          </p:cNvSpPr>
          <p:nvPr/>
        </p:nvSpPr>
        <p:spPr bwMode="auto">
          <a:xfrm>
            <a:off x="2143125" y="1747838"/>
            <a:ext cx="417513" cy="450850"/>
          </a:xfrm>
          <a:custGeom>
            <a:avLst/>
            <a:gdLst>
              <a:gd name="T0" fmla="*/ 2147483647 w 393"/>
              <a:gd name="T1" fmla="*/ 2147483647 h 514"/>
              <a:gd name="T2" fmla="*/ 2147483647 w 393"/>
              <a:gd name="T3" fmla="*/ 2147483647 h 514"/>
              <a:gd name="T4" fmla="*/ 2147483647 w 393"/>
              <a:gd name="T5" fmla="*/ 2147483647 h 514"/>
              <a:gd name="T6" fmla="*/ 2147483647 w 393"/>
              <a:gd name="T7" fmla="*/ 2147483647 h 514"/>
              <a:gd name="T8" fmla="*/ 0 w 393"/>
              <a:gd name="T9" fmla="*/ 2147483647 h 514"/>
              <a:gd name="T10" fmla="*/ 2147483647 w 393"/>
              <a:gd name="T11" fmla="*/ 2147483647 h 514"/>
              <a:gd name="T12" fmla="*/ 2147483647 w 393"/>
              <a:gd name="T13" fmla="*/ 2147483647 h 514"/>
              <a:gd name="T14" fmla="*/ 2147483647 w 393"/>
              <a:gd name="T15" fmla="*/ 2147483647 h 514"/>
              <a:gd name="T16" fmla="*/ 2147483647 w 393"/>
              <a:gd name="T17" fmla="*/ 2147483647 h 514"/>
              <a:gd name="T18" fmla="*/ 2147483647 w 393"/>
              <a:gd name="T19" fmla="*/ 2147483647 h 514"/>
              <a:gd name="T20" fmla="*/ 2147483647 w 393"/>
              <a:gd name="T21" fmla="*/ 2147483647 h 514"/>
              <a:gd name="T22" fmla="*/ 2147483647 w 393"/>
              <a:gd name="T23" fmla="*/ 2147483647 h 514"/>
              <a:gd name="T24" fmla="*/ 2147483647 w 393"/>
              <a:gd name="T25" fmla="*/ 2147483647 h 514"/>
              <a:gd name="T26" fmla="*/ 2147483647 w 393"/>
              <a:gd name="T27" fmla="*/ 2147483647 h 514"/>
              <a:gd name="T28" fmla="*/ 2147483647 w 393"/>
              <a:gd name="T29" fmla="*/ 2147483647 h 514"/>
              <a:gd name="T30" fmla="*/ 2147483647 w 393"/>
              <a:gd name="T31" fmla="*/ 2147483647 h 514"/>
              <a:gd name="T32" fmla="*/ 2147483647 w 393"/>
              <a:gd name="T33" fmla="*/ 2147483647 h 514"/>
              <a:gd name="T34" fmla="*/ 2147483647 w 393"/>
              <a:gd name="T35" fmla="*/ 2147483647 h 514"/>
              <a:gd name="T36" fmla="*/ 2147483647 w 393"/>
              <a:gd name="T37" fmla="*/ 2147483647 h 514"/>
              <a:gd name="T38" fmla="*/ 2147483647 w 393"/>
              <a:gd name="T39" fmla="*/ 2147483647 h 514"/>
              <a:gd name="T40" fmla="*/ 2147483647 w 393"/>
              <a:gd name="T41" fmla="*/ 2147483647 h 514"/>
              <a:gd name="T42" fmla="*/ 2147483647 w 393"/>
              <a:gd name="T43" fmla="*/ 2147483647 h 514"/>
              <a:gd name="T44" fmla="*/ 2147483647 w 393"/>
              <a:gd name="T45" fmla="*/ 2147483647 h 514"/>
              <a:gd name="T46" fmla="*/ 2147483647 w 393"/>
              <a:gd name="T47" fmla="*/ 2147483647 h 514"/>
              <a:gd name="T48" fmla="*/ 2147483647 w 393"/>
              <a:gd name="T49" fmla="*/ 2147483647 h 514"/>
              <a:gd name="T50" fmla="*/ 2147483647 w 393"/>
              <a:gd name="T51" fmla="*/ 2147483647 h 514"/>
              <a:gd name="T52" fmla="*/ 2147483647 w 393"/>
              <a:gd name="T53" fmla="*/ 2147483647 h 514"/>
              <a:gd name="T54" fmla="*/ 2147483647 w 393"/>
              <a:gd name="T55" fmla="*/ 2147483647 h 514"/>
              <a:gd name="T56" fmla="*/ 2147483647 w 393"/>
              <a:gd name="T57" fmla="*/ 2147483647 h 514"/>
              <a:gd name="T58" fmla="*/ 2147483647 w 393"/>
              <a:gd name="T59" fmla="*/ 2147483647 h 514"/>
              <a:gd name="T60" fmla="*/ 2147483647 w 393"/>
              <a:gd name="T61" fmla="*/ 2147483647 h 514"/>
              <a:gd name="T62" fmla="*/ 2147483647 w 393"/>
              <a:gd name="T63" fmla="*/ 2147483647 h 514"/>
              <a:gd name="T64" fmla="*/ 2147483647 w 393"/>
              <a:gd name="T65" fmla="*/ 2147483647 h 514"/>
              <a:gd name="T66" fmla="*/ 2147483647 w 393"/>
              <a:gd name="T67" fmla="*/ 2147483647 h 514"/>
              <a:gd name="T68" fmla="*/ 2147483647 w 393"/>
              <a:gd name="T69" fmla="*/ 2147483647 h 514"/>
              <a:gd name="T70" fmla="*/ 2147483647 w 393"/>
              <a:gd name="T71" fmla="*/ 2147483647 h 514"/>
              <a:gd name="T72" fmla="*/ 2147483647 w 393"/>
              <a:gd name="T73" fmla="*/ 2147483647 h 514"/>
              <a:gd name="T74" fmla="*/ 2147483647 w 393"/>
              <a:gd name="T75" fmla="*/ 2147483647 h 514"/>
              <a:gd name="T76" fmla="*/ 2147483647 w 393"/>
              <a:gd name="T77" fmla="*/ 2147483647 h 514"/>
              <a:gd name="T78" fmla="*/ 2147483647 w 393"/>
              <a:gd name="T79" fmla="*/ 2147483647 h 514"/>
              <a:gd name="T80" fmla="*/ 2147483647 w 393"/>
              <a:gd name="T81" fmla="*/ 2147483647 h 514"/>
              <a:gd name="T82" fmla="*/ 2147483647 w 393"/>
              <a:gd name="T83" fmla="*/ 2147483647 h 514"/>
              <a:gd name="T84" fmla="*/ 2147483647 w 393"/>
              <a:gd name="T85" fmla="*/ 2147483647 h 514"/>
              <a:gd name="T86" fmla="*/ 2147483647 w 393"/>
              <a:gd name="T87" fmla="*/ 2147483647 h 514"/>
              <a:gd name="T88" fmla="*/ 2147483647 w 393"/>
              <a:gd name="T89" fmla="*/ 2147483647 h 514"/>
              <a:gd name="T90" fmla="*/ 2147483647 w 393"/>
              <a:gd name="T91" fmla="*/ 2147483647 h 514"/>
              <a:gd name="T92" fmla="*/ 2147483647 w 393"/>
              <a:gd name="T93" fmla="*/ 2147483647 h 514"/>
              <a:gd name="T94" fmla="*/ 2147483647 w 393"/>
              <a:gd name="T95" fmla="*/ 2147483647 h 514"/>
              <a:gd name="T96" fmla="*/ 2147483647 w 393"/>
              <a:gd name="T97" fmla="*/ 2147483647 h 514"/>
              <a:gd name="T98" fmla="*/ 2147483647 w 393"/>
              <a:gd name="T99" fmla="*/ 2147483647 h 514"/>
              <a:gd name="T100" fmla="*/ 2147483647 w 393"/>
              <a:gd name="T101" fmla="*/ 2147483647 h 514"/>
              <a:gd name="T102" fmla="*/ 2147483647 w 393"/>
              <a:gd name="T103" fmla="*/ 2147483647 h 514"/>
              <a:gd name="T104" fmla="*/ 2147483647 w 393"/>
              <a:gd name="T105" fmla="*/ 2147483647 h 514"/>
              <a:gd name="T106" fmla="*/ 2147483647 w 393"/>
              <a:gd name="T107" fmla="*/ 2147483647 h 514"/>
              <a:gd name="T108" fmla="*/ 2147483647 w 393"/>
              <a:gd name="T109" fmla="*/ 2147483647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82" name="Rectangle 6"/>
          <p:cNvSpPr>
            <a:spLocks noChangeArrowheads="1"/>
          </p:cNvSpPr>
          <p:nvPr/>
        </p:nvSpPr>
        <p:spPr bwMode="auto">
          <a:xfrm>
            <a:off x="5776913" y="1905000"/>
            <a:ext cx="313848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46" tIns="45625" rIns="91246" bIns="45625"/>
          <a:lstStyle/>
          <a:p>
            <a:pPr marL="173038" indent="-173038">
              <a:lnSpc>
                <a:spcPct val="100000"/>
              </a:lnSpc>
              <a:spcBef>
                <a:spcPct val="35000"/>
              </a:spcBef>
              <a:spcAft>
                <a:spcPct val="15000"/>
              </a:spcAft>
              <a:buClr>
                <a:srgbClr val="7889FB"/>
              </a:buClr>
              <a:buSzPct val="110000"/>
              <a:buFont typeface="Wingdings" pitchFamily="2" charset="2"/>
              <a:buChar char="§"/>
            </a:pPr>
            <a:endParaRPr lang="en-US" sz="1200" i="1">
              <a:solidFill>
                <a:srgbClr val="000099"/>
              </a:solidFill>
              <a:ea typeface="MS PGothic" pitchFamily="34" charset="-128"/>
            </a:endParaRPr>
          </a:p>
        </p:txBody>
      </p:sp>
      <p:pic>
        <p:nvPicPr>
          <p:cNvPr id="8775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4150" y="2933700"/>
            <a:ext cx="5006975"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7584" name="Text Box 6"/>
          <p:cNvSpPr txBox="1">
            <a:spLocks noChangeArrowheads="1"/>
          </p:cNvSpPr>
          <p:nvPr/>
        </p:nvSpPr>
        <p:spPr bwMode="auto">
          <a:xfrm>
            <a:off x="4678363" y="3371850"/>
            <a:ext cx="1095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lnSpc>
                <a:spcPct val="100000"/>
              </a:lnSpc>
              <a:spcBef>
                <a:spcPct val="50000"/>
              </a:spcBef>
              <a:buClr>
                <a:srgbClr val="142FF8"/>
              </a:buClr>
            </a:pPr>
            <a:r>
              <a:rPr lang="en-US" sz="1600" b="1">
                <a:ea typeface="MS PGothic" pitchFamily="34" charset="-128"/>
                <a:sym typeface="Wingdings" pitchFamily="2" charset="2"/>
              </a:rPr>
              <a:t>2 SSDs </a:t>
            </a:r>
            <a:endParaRPr lang="en-US" sz="1600" b="1">
              <a:ea typeface="MS PGothic" pitchFamily="34" charset="-128"/>
            </a:endParaRPr>
          </a:p>
        </p:txBody>
      </p:sp>
      <p:sp>
        <p:nvSpPr>
          <p:cNvPr id="877585" name="Text Box 7"/>
          <p:cNvSpPr txBox="1">
            <a:spLocks noChangeArrowheads="1"/>
          </p:cNvSpPr>
          <p:nvPr/>
        </p:nvSpPr>
        <p:spPr bwMode="auto">
          <a:xfrm>
            <a:off x="7064375" y="5181600"/>
            <a:ext cx="20367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ct val="50000"/>
              </a:spcBef>
              <a:buClr>
                <a:srgbClr val="142FF8"/>
              </a:buClr>
            </a:pPr>
            <a:r>
              <a:rPr lang="en-US" sz="1600" b="1">
                <a:ea typeface="MS PGothic" pitchFamily="34" charset="-128"/>
                <a:sym typeface="Wingdings" pitchFamily="2" charset="2"/>
              </a:rPr>
              <a:t>2 SSDs</a:t>
            </a:r>
          </a:p>
        </p:txBody>
      </p:sp>
      <p:sp>
        <p:nvSpPr>
          <p:cNvPr id="877586" name="Text Box 8"/>
          <p:cNvSpPr txBox="1">
            <a:spLocks noChangeArrowheads="1"/>
          </p:cNvSpPr>
          <p:nvPr/>
        </p:nvSpPr>
        <p:spPr bwMode="auto">
          <a:xfrm>
            <a:off x="4956175" y="2635250"/>
            <a:ext cx="1800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lnSpc>
                <a:spcPct val="100000"/>
              </a:lnSpc>
              <a:spcBef>
                <a:spcPct val="50000"/>
              </a:spcBef>
              <a:buClr>
                <a:srgbClr val="142FF8"/>
              </a:buClr>
            </a:pPr>
            <a:r>
              <a:rPr lang="en-US" sz="1600" b="1">
                <a:ea typeface="MS PGothic" pitchFamily="34" charset="-128"/>
                <a:sym typeface="Wingdings" pitchFamily="2" charset="2"/>
              </a:rPr>
              <a:t>SAS Mezz Cards</a:t>
            </a:r>
            <a:endParaRPr lang="en-US" sz="1600" b="1">
              <a:ea typeface="MS PGothic" pitchFamily="34" charset="-128"/>
            </a:endParaRPr>
          </a:p>
        </p:txBody>
      </p:sp>
      <p:sp>
        <p:nvSpPr>
          <p:cNvPr id="877587" name="Text Box 20"/>
          <p:cNvSpPr txBox="1">
            <a:spLocks noChangeArrowheads="1"/>
          </p:cNvSpPr>
          <p:nvPr/>
        </p:nvSpPr>
        <p:spPr bwMode="auto">
          <a:xfrm>
            <a:off x="3902075" y="5670550"/>
            <a:ext cx="2198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85000"/>
              </a:lnSpc>
              <a:spcBef>
                <a:spcPct val="50000"/>
              </a:spcBef>
              <a:buClr>
                <a:srgbClr val="142FF8"/>
              </a:buClr>
            </a:pPr>
            <a:r>
              <a:rPr lang="en-US" sz="1600" b="1">
                <a:ea typeface="MS PGothic" pitchFamily="34" charset="-128"/>
                <a:sym typeface="Wingdings" pitchFamily="2" charset="2"/>
              </a:rPr>
              <a:t>4 SSDs </a:t>
            </a:r>
          </a:p>
        </p:txBody>
      </p:sp>
      <p:sp>
        <p:nvSpPr>
          <p:cNvPr id="31" name="Text Box 14"/>
          <p:cNvSpPr txBox="1">
            <a:spLocks noChangeArrowheads="1"/>
          </p:cNvSpPr>
          <p:nvPr/>
        </p:nvSpPr>
        <p:spPr bwMode="auto">
          <a:xfrm>
            <a:off x="3846513" y="1152525"/>
            <a:ext cx="5153025" cy="312738"/>
          </a:xfrm>
          <a:prstGeom prst="rect">
            <a:avLst/>
          </a:prstGeom>
          <a:noFill/>
          <a:ln w="9525">
            <a:noFill/>
            <a:miter lim="800000"/>
            <a:headEnd/>
            <a:tailEnd/>
          </a:ln>
        </p:spPr>
        <p:txBody>
          <a:bodyPr>
            <a:spAutoFit/>
          </a:bodyPr>
          <a:lstStyle/>
          <a:p>
            <a:pPr>
              <a:spcBef>
                <a:spcPct val="20000"/>
              </a:spcBef>
              <a:defRPr/>
            </a:pPr>
            <a:r>
              <a:rPr lang="en-US" sz="1600" b="1" dirty="0">
                <a:solidFill>
                  <a:schemeClr val="tx1">
                    <a:lumMod val="50000"/>
                  </a:schemeClr>
                </a:solidFill>
                <a:ea typeface="MS PGothic" pitchFamily="34" charset="-128"/>
              </a:rPr>
              <a:t>IBM </a:t>
            </a:r>
            <a:r>
              <a:rPr lang="en-US" sz="1600" b="1" dirty="0" err="1">
                <a:solidFill>
                  <a:schemeClr val="tx1">
                    <a:lumMod val="50000"/>
                  </a:schemeClr>
                </a:solidFill>
                <a:ea typeface="MS PGothic" pitchFamily="34" charset="-128"/>
              </a:rPr>
              <a:t>eX</a:t>
            </a:r>
            <a:r>
              <a:rPr lang="en-US" sz="1600" b="1" dirty="0">
                <a:solidFill>
                  <a:schemeClr val="tx1">
                    <a:lumMod val="50000"/>
                  </a:schemeClr>
                </a:solidFill>
                <a:ea typeface="MS PGothic" pitchFamily="34" charset="-128"/>
              </a:rPr>
              <a:t> Flash for high IOPS storage expansion</a:t>
            </a:r>
          </a:p>
        </p:txBody>
      </p:sp>
      <p:sp>
        <p:nvSpPr>
          <p:cNvPr id="877589" name="Rounded Rectangle 20"/>
          <p:cNvSpPr>
            <a:spLocks noChangeArrowheads="1"/>
          </p:cNvSpPr>
          <p:nvPr/>
        </p:nvSpPr>
        <p:spPr bwMode="auto">
          <a:xfrm>
            <a:off x="904875" y="2898775"/>
            <a:ext cx="2882900" cy="2103438"/>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a:solidFill>
                  <a:schemeClr val="tx1"/>
                </a:solidFill>
                <a:ea typeface="MS PGothic" pitchFamily="34" charset="-128"/>
              </a:rPr>
              <a:t>Supports 8  1.8” SSDs</a:t>
            </a:r>
          </a:p>
          <a:p>
            <a:pPr algn="ctr">
              <a:lnSpc>
                <a:spcPct val="100000"/>
              </a:lnSpc>
            </a:pPr>
            <a:endParaRPr lang="en-US" sz="500">
              <a:solidFill>
                <a:schemeClr val="tx1"/>
              </a:solidFill>
              <a:ea typeface="MS PGothic" pitchFamily="34" charset="-128"/>
            </a:endParaRPr>
          </a:p>
          <a:p>
            <a:pPr algn="ctr">
              <a:lnSpc>
                <a:spcPct val="100000"/>
              </a:lnSpc>
            </a:pPr>
            <a:r>
              <a:rPr lang="en-US" sz="1600">
                <a:solidFill>
                  <a:schemeClr val="tx1"/>
                </a:solidFill>
                <a:ea typeface="MS PGothic" pitchFamily="34" charset="-128"/>
              </a:rPr>
              <a:t>◊</a:t>
            </a:r>
          </a:p>
          <a:p>
            <a:pPr algn="ctr">
              <a:lnSpc>
                <a:spcPct val="100000"/>
              </a:lnSpc>
            </a:pPr>
            <a:endParaRPr lang="en-US" sz="500">
              <a:solidFill>
                <a:schemeClr val="tx1"/>
              </a:solidFill>
              <a:ea typeface="MS PGothic" pitchFamily="34" charset="-128"/>
            </a:endParaRPr>
          </a:p>
          <a:p>
            <a:pPr algn="ctr">
              <a:lnSpc>
                <a:spcPct val="100000"/>
              </a:lnSpc>
            </a:pPr>
            <a:r>
              <a:rPr lang="en-US" sz="1600">
                <a:solidFill>
                  <a:schemeClr val="tx1"/>
                </a:solidFill>
                <a:ea typeface="MS PGothic" pitchFamily="34" charset="-128"/>
              </a:rPr>
              <a:t>4 drives over DIMMs and 4 in the drive bays</a:t>
            </a:r>
          </a:p>
          <a:p>
            <a:pPr algn="ctr">
              <a:lnSpc>
                <a:spcPct val="100000"/>
              </a:lnSpc>
            </a:pPr>
            <a:endParaRPr lang="en-US" sz="500">
              <a:solidFill>
                <a:schemeClr val="tx1"/>
              </a:solidFill>
              <a:ea typeface="MS PGothic" pitchFamily="34" charset="-128"/>
            </a:endParaRPr>
          </a:p>
          <a:p>
            <a:pPr algn="ctr">
              <a:lnSpc>
                <a:spcPct val="100000"/>
              </a:lnSpc>
            </a:pPr>
            <a:r>
              <a:rPr lang="en-US" sz="1600">
                <a:solidFill>
                  <a:schemeClr val="tx1"/>
                </a:solidFill>
                <a:ea typeface="MS PGothic" pitchFamily="34" charset="-128"/>
              </a:rPr>
              <a:t>◊</a:t>
            </a:r>
          </a:p>
          <a:p>
            <a:pPr algn="ctr">
              <a:lnSpc>
                <a:spcPct val="100000"/>
              </a:lnSpc>
            </a:pPr>
            <a:endParaRPr lang="en-US" sz="500">
              <a:solidFill>
                <a:schemeClr val="tx1"/>
              </a:solidFill>
              <a:ea typeface="MS PGothic" pitchFamily="34" charset="-128"/>
            </a:endParaRPr>
          </a:p>
          <a:p>
            <a:pPr algn="ctr">
              <a:lnSpc>
                <a:spcPct val="100000"/>
              </a:lnSpc>
            </a:pPr>
            <a:r>
              <a:rPr lang="en-US" sz="1600">
                <a:solidFill>
                  <a:schemeClr val="tx1"/>
                </a:solidFill>
                <a:ea typeface="MS PGothic" pitchFamily="34" charset="-128"/>
              </a:rPr>
              <a:t>1.6 TB - 3.2 TB Total Capacity </a:t>
            </a:r>
          </a:p>
          <a:p>
            <a:pPr algn="ctr">
              <a:lnSpc>
                <a:spcPct val="100000"/>
              </a:lnSpc>
            </a:pPr>
            <a:r>
              <a:rPr lang="en-US" sz="1600">
                <a:solidFill>
                  <a:schemeClr val="tx1"/>
                </a:solidFill>
                <a:ea typeface="MS PGothic" pitchFamily="34" charset="-128"/>
              </a:rPr>
              <a:t>(200GB/400GB SSD Drives)</a:t>
            </a:r>
          </a:p>
          <a:p>
            <a:pPr algn="ctr">
              <a:lnSpc>
                <a:spcPct val="100000"/>
              </a:lnSpc>
            </a:pPr>
            <a:endParaRPr lang="en-US" sz="500">
              <a:solidFill>
                <a:schemeClr val="tx1"/>
              </a:solidFill>
              <a:ea typeface="MS PGothic" pitchFamily="34" charset="-128"/>
            </a:endParaRPr>
          </a:p>
          <a:p>
            <a:pPr algn="ctr">
              <a:lnSpc>
                <a:spcPct val="100000"/>
              </a:lnSpc>
            </a:pPr>
            <a:endParaRPr lang="en-US" sz="1600">
              <a:solidFill>
                <a:schemeClr val="tx1"/>
              </a:solidFill>
              <a:ea typeface="MS PGothic" pitchFamily="34" charset="-128"/>
            </a:endParaRPr>
          </a:p>
        </p:txBody>
      </p:sp>
      <p:grpSp>
        <p:nvGrpSpPr>
          <p:cNvPr id="877590" name="Group 34"/>
          <p:cNvGrpSpPr>
            <a:grpSpLocks/>
          </p:cNvGrpSpPr>
          <p:nvPr/>
        </p:nvGrpSpPr>
        <p:grpSpPr bwMode="auto">
          <a:xfrm>
            <a:off x="3863975" y="1452563"/>
            <a:ext cx="5099050" cy="1014412"/>
            <a:chOff x="3863394" y="1451809"/>
            <a:chExt cx="5100136" cy="1015751"/>
          </a:xfrm>
        </p:grpSpPr>
        <p:sp>
          <p:nvSpPr>
            <p:cNvPr id="877591" name="Freeform 28"/>
            <p:cNvSpPr>
              <a:spLocks/>
            </p:cNvSpPr>
            <p:nvPr/>
          </p:nvSpPr>
          <p:spPr bwMode="auto">
            <a:xfrm>
              <a:off x="3863394" y="1451809"/>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7592" name="Freeform 28"/>
            <p:cNvSpPr>
              <a:spLocks/>
            </p:cNvSpPr>
            <p:nvPr/>
          </p:nvSpPr>
          <p:spPr bwMode="auto">
            <a:xfrm>
              <a:off x="3863394" y="1451809"/>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7593" name="TextBox 27"/>
            <p:cNvSpPr txBox="1">
              <a:spLocks noChangeArrowheads="1"/>
            </p:cNvSpPr>
            <p:nvPr/>
          </p:nvSpPr>
          <p:spPr bwMode="auto">
            <a:xfrm>
              <a:off x="3922286" y="1537368"/>
              <a:ext cx="4929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Low cost IOPS performance, optimized for transaction processing, media streaming, and business intelligence applications</a:t>
              </a:r>
            </a:p>
          </p:txBody>
        </p:sp>
      </p:grpSp>
      <p:sp>
        <p:nvSpPr>
          <p:cNvPr id="26" name="Rectangle 2"/>
          <p:cNvSpPr txBox="1">
            <a:spLocks noChangeArrowheads="1"/>
          </p:cNvSpPr>
          <p:nvPr/>
        </p:nvSpPr>
        <p:spPr bwMode="auto">
          <a:xfrm>
            <a:off x="247650" y="509588"/>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Direct Attach Storage Options</a:t>
            </a:r>
          </a:p>
        </p:txBody>
      </p:sp>
    </p:spTree>
    <p:extLst>
      <p:ext uri="{BB962C8B-B14F-4D97-AF65-F5344CB8AC3E}">
        <p14:creationId xmlns:p14="http://schemas.microsoft.com/office/powerpoint/2010/main" val="3070070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2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5963" y="2706688"/>
            <a:ext cx="4281487"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23"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6324"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6325"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26"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27"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28"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29"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Rectangle 42"/>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45" name="Rectangle 44"/>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44" name="Rectangle 43"/>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96333" name="Oval 40"/>
          <p:cNvSpPr>
            <a:spLocks noChangeArrowheads="1"/>
          </p:cNvSpPr>
          <p:nvPr/>
        </p:nvSpPr>
        <p:spPr bwMode="auto">
          <a:xfrm>
            <a:off x="2017713" y="16256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6334" name="Freeform 69"/>
          <p:cNvSpPr>
            <a:spLocks noEditPoints="1"/>
          </p:cNvSpPr>
          <p:nvPr/>
        </p:nvSpPr>
        <p:spPr bwMode="auto">
          <a:xfrm>
            <a:off x="2120900" y="17335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3" name="Picture 23" descr="2S Power ITE.tif"/>
          <p:cNvPicPr>
            <a:picLocks noChangeAspect="1"/>
          </p:cNvPicPr>
          <p:nvPr/>
        </p:nvPicPr>
        <p:blipFill>
          <a:blip r:embed="rId4" cstate="screen"/>
          <a:srcRect/>
          <a:stretch>
            <a:fillRect/>
          </a:stretch>
        </p:blipFill>
        <p:spPr bwMode="auto">
          <a:xfrm>
            <a:off x="3990221" y="1092106"/>
            <a:ext cx="1828800" cy="467862"/>
          </a:xfrm>
          <a:prstGeom prst="rect">
            <a:avLst/>
          </a:prstGeom>
          <a:noFill/>
          <a:ln w="9525">
            <a:noFill/>
            <a:miter lim="800000"/>
            <a:headEnd/>
            <a:tailEnd/>
          </a:ln>
          <a:effectLst>
            <a:reflection blurRad="6350" stA="50000" endA="300" endPos="38500" dist="50800" dir="5400000" sy="-100000" algn="bl" rotWithShape="0"/>
          </a:effectLst>
        </p:spPr>
      </p:pic>
      <p:pic>
        <p:nvPicPr>
          <p:cNvPr id="696336" name="Picture 28" descr="Firebird-2S-Angle-Open.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21100" y="3043238"/>
            <a:ext cx="281305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37" name="Rectangle 14"/>
          <p:cNvSpPr>
            <a:spLocks noChangeAspect="1" noChangeArrowheads="1"/>
          </p:cNvSpPr>
          <p:nvPr/>
        </p:nvSpPr>
        <p:spPr bwMode="auto">
          <a:xfrm>
            <a:off x="6551613" y="5237163"/>
            <a:ext cx="240665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333333"/>
                </a:solidFill>
                <a:ea typeface="MS PGothic" pitchFamily="34" charset="-128"/>
              </a:rPr>
              <a:t>2 x SAS 2.5” HDD</a:t>
            </a: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333333"/>
                </a:solidFill>
                <a:ea typeface="MS PGothic" pitchFamily="34" charset="-128"/>
              </a:rPr>
              <a:t>HDD: </a:t>
            </a:r>
            <a:r>
              <a:rPr lang="en-US" sz="1200">
                <a:solidFill>
                  <a:srgbClr val="000000"/>
                </a:solidFill>
                <a:ea typeface="MS PGothic" pitchFamily="34" charset="-128"/>
              </a:rPr>
              <a:t>300 / 600 / 900 GB</a:t>
            </a: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000000"/>
                </a:solidFill>
                <a:ea typeface="MS PGothic" pitchFamily="34" charset="-128"/>
              </a:rPr>
              <a:t>Memory 4 or 8GB dimms</a:t>
            </a:r>
            <a:r>
              <a:rPr lang="en-US" sz="1200">
                <a:solidFill>
                  <a:srgbClr val="333333"/>
                </a:solidFill>
                <a:ea typeface="MS PGothic" pitchFamily="34" charset="-128"/>
              </a:rPr>
              <a:t> </a:t>
            </a:r>
          </a:p>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333333"/>
                </a:solidFill>
                <a:ea typeface="MS PGothic" pitchFamily="34" charset="-128"/>
              </a:rPr>
              <a:t>or 2 x 1.8” SDD drives</a:t>
            </a: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333333"/>
                </a:solidFill>
                <a:ea typeface="MS PGothic" pitchFamily="34" charset="-128"/>
              </a:rPr>
              <a:t> SDD: </a:t>
            </a:r>
            <a:r>
              <a:rPr lang="en-US" sz="1200">
                <a:solidFill>
                  <a:schemeClr val="tx1"/>
                </a:solidFill>
                <a:ea typeface="MS PGothic" pitchFamily="34" charset="-128"/>
              </a:rPr>
              <a:t>177 GB</a:t>
            </a:r>
            <a:endParaRPr lang="en-GB" sz="1600" b="1">
              <a:solidFill>
                <a:srgbClr val="333333"/>
              </a:solidFill>
              <a:ea typeface="MS PGothic" pitchFamily="34" charset="-128"/>
            </a:endParaRP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333333"/>
                </a:solidFill>
                <a:ea typeface="MS PGothic" pitchFamily="34" charset="-128"/>
              </a:rPr>
              <a:t> 2 / 4 / 8 /16 GB dimms</a:t>
            </a:r>
            <a:endParaRPr lang="en-GB" sz="1600" b="1">
              <a:solidFill>
                <a:srgbClr val="333333"/>
              </a:solidFill>
              <a:ea typeface="MS PGothic" pitchFamily="34" charset="-128"/>
            </a:endParaRP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a:solidFill>
                <a:schemeClr val="tx1"/>
              </a:solidFill>
              <a:ea typeface="MS PGothic" pitchFamily="34" charset="-128"/>
            </a:endParaRPr>
          </a:p>
        </p:txBody>
      </p:sp>
      <p:sp>
        <p:nvSpPr>
          <p:cNvPr id="696338" name="Line 15"/>
          <p:cNvSpPr>
            <a:spLocks noChangeShapeType="1"/>
          </p:cNvSpPr>
          <p:nvPr/>
        </p:nvSpPr>
        <p:spPr bwMode="auto">
          <a:xfrm flipH="1" flipV="1">
            <a:off x="5041900" y="4414838"/>
            <a:ext cx="1455738" cy="11430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6339" name="Line 15"/>
          <p:cNvSpPr>
            <a:spLocks noChangeShapeType="1"/>
          </p:cNvSpPr>
          <p:nvPr/>
        </p:nvSpPr>
        <p:spPr bwMode="auto">
          <a:xfrm flipH="1" flipV="1">
            <a:off x="4367213" y="4440238"/>
            <a:ext cx="2105025" cy="11303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6340" name="Rectangle 14"/>
          <p:cNvSpPr>
            <a:spLocks noChangeAspect="1" noChangeArrowheads="1"/>
          </p:cNvSpPr>
          <p:nvPr/>
        </p:nvSpPr>
        <p:spPr bwMode="auto">
          <a:xfrm>
            <a:off x="6267450" y="4970463"/>
            <a:ext cx="22082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333333"/>
                </a:solidFill>
                <a:ea typeface="MS PGothic" pitchFamily="34" charset="-128"/>
              </a:rPr>
              <a:t>RAID Controller</a:t>
            </a:r>
          </a:p>
        </p:txBody>
      </p:sp>
      <p:sp>
        <p:nvSpPr>
          <p:cNvPr id="696341" name="Line 15"/>
          <p:cNvSpPr>
            <a:spLocks noChangeShapeType="1"/>
          </p:cNvSpPr>
          <p:nvPr/>
        </p:nvSpPr>
        <p:spPr bwMode="auto">
          <a:xfrm flipH="1" flipV="1">
            <a:off x="4843463" y="4052888"/>
            <a:ext cx="1400175" cy="104775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6342" name="Rounded Rectangle 15"/>
          <p:cNvSpPr>
            <a:spLocks noChangeArrowheads="1"/>
          </p:cNvSpPr>
          <p:nvPr/>
        </p:nvSpPr>
        <p:spPr bwMode="auto">
          <a:xfrm>
            <a:off x="857330" y="2293937"/>
            <a:ext cx="2992437" cy="4079875"/>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dirty="0">
                <a:solidFill>
                  <a:srgbClr val="333333"/>
                </a:solidFill>
                <a:ea typeface="MS PGothic" pitchFamily="34" charset="-128"/>
              </a:rPr>
              <a:t>Standard Width compute node</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2-socket POWER7®</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64-bit </a:t>
            </a:r>
            <a:r>
              <a:rPr lang="en-US" sz="1600" dirty="0" smtClean="0">
                <a:solidFill>
                  <a:srgbClr val="333333"/>
                </a:solidFill>
                <a:ea typeface="MS PGothic" pitchFamily="34" charset="-128"/>
              </a:rPr>
              <a:t>POWER7+</a:t>
            </a:r>
          </a:p>
          <a:p>
            <a:pPr algn="ctr">
              <a:lnSpc>
                <a:spcPct val="100000"/>
              </a:lnSpc>
            </a:pPr>
            <a:r>
              <a:rPr lang="en-US" sz="1600" dirty="0" smtClean="0">
                <a:solidFill>
                  <a:srgbClr val="333333"/>
                </a:solidFill>
                <a:ea typeface="MS PGothic" pitchFamily="34" charset="-128"/>
              </a:rPr>
              <a:t>® </a:t>
            </a:r>
            <a:r>
              <a:rPr lang="en-US" sz="1600" dirty="0">
                <a:solidFill>
                  <a:srgbClr val="333333"/>
                </a:solidFill>
                <a:ea typeface="MS PGothic" pitchFamily="34" charset="-128"/>
              </a:rPr>
              <a:t>processor</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16 core : 2 Socket x8 core</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16 DIMMs DDR3, 1066 MHz, </a:t>
            </a:r>
            <a:r>
              <a:rPr lang="en-US" sz="1600" dirty="0" smtClean="0">
                <a:solidFill>
                  <a:srgbClr val="333333"/>
                </a:solidFill>
                <a:ea typeface="MS PGothic" pitchFamily="34" charset="-128"/>
              </a:rPr>
              <a:t>512 GB </a:t>
            </a:r>
            <a:r>
              <a:rPr lang="en-US" sz="1600" dirty="0">
                <a:solidFill>
                  <a:srgbClr val="333333"/>
                </a:solidFill>
                <a:ea typeface="MS PGothic" pitchFamily="34" charset="-128"/>
              </a:rPr>
              <a:t>Max</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Dual </a:t>
            </a:r>
            <a:r>
              <a:rPr lang="en-US" sz="1600" dirty="0" err="1">
                <a:solidFill>
                  <a:srgbClr val="333333"/>
                </a:solidFill>
                <a:ea typeface="MS PGothic" pitchFamily="34" charset="-128"/>
              </a:rPr>
              <a:t>Mezz</a:t>
            </a:r>
            <a:r>
              <a:rPr lang="en-US" sz="1600" dirty="0">
                <a:solidFill>
                  <a:srgbClr val="333333"/>
                </a:solidFill>
                <a:ea typeface="MS PGothic" pitchFamily="34" charset="-128"/>
              </a:rPr>
              <a:t> cards and IO Hubs</a:t>
            </a:r>
          </a:p>
        </p:txBody>
      </p:sp>
      <p:sp>
        <p:nvSpPr>
          <p:cNvPr id="696343" name="Text Box 14"/>
          <p:cNvSpPr txBox="1">
            <a:spLocks noChangeArrowheads="1"/>
          </p:cNvSpPr>
          <p:nvPr/>
        </p:nvSpPr>
        <p:spPr bwMode="auto">
          <a:xfrm>
            <a:off x="5840413" y="1114425"/>
            <a:ext cx="330358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pt-BR" sz="1600" b="1">
                <a:solidFill>
                  <a:srgbClr val="333333"/>
                </a:solidFill>
                <a:ea typeface="MS PGothic" pitchFamily="34" charset="-128"/>
              </a:rPr>
              <a:t>IBM Flex System p260</a:t>
            </a:r>
          </a:p>
        </p:txBody>
      </p:sp>
      <p:grpSp>
        <p:nvGrpSpPr>
          <p:cNvPr id="696344" name="Group 34"/>
          <p:cNvGrpSpPr>
            <a:grpSpLocks/>
          </p:cNvGrpSpPr>
          <p:nvPr/>
        </p:nvGrpSpPr>
        <p:grpSpPr bwMode="auto">
          <a:xfrm>
            <a:off x="3990221" y="1816790"/>
            <a:ext cx="4817229" cy="954107"/>
            <a:chOff x="3833309" y="1721228"/>
            <a:chExt cx="5100136" cy="1048089"/>
          </a:xfrm>
        </p:grpSpPr>
        <p:sp>
          <p:nvSpPr>
            <p:cNvPr id="696345"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6346"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6347" name="TextBox 30"/>
            <p:cNvSpPr txBox="1">
              <a:spLocks noChangeArrowheads="1"/>
            </p:cNvSpPr>
            <p:nvPr/>
          </p:nvSpPr>
          <p:spPr bwMode="auto">
            <a:xfrm>
              <a:off x="3987823" y="1721228"/>
              <a:ext cx="4743726" cy="1048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b="1" i="1" dirty="0">
                  <a:solidFill>
                    <a:schemeClr val="bg1"/>
                  </a:solidFill>
                  <a:ea typeface="MS PGothic" pitchFamily="34" charset="-128"/>
                </a:rPr>
                <a:t>Power is Performance Redefined</a:t>
              </a:r>
            </a:p>
            <a:p>
              <a:pPr algn="ctr">
                <a:lnSpc>
                  <a:spcPct val="100000"/>
                </a:lnSpc>
              </a:pPr>
              <a:r>
                <a:rPr lang="en-US" sz="1400" b="1" i="1" dirty="0">
                  <a:solidFill>
                    <a:schemeClr val="bg1"/>
                  </a:solidFill>
                  <a:ea typeface="MS PGothic" pitchFamily="34" charset="-128"/>
                </a:rPr>
                <a:t>Delivers over 30% greater performance with similar density and energy use of the previous POWER7 blades</a:t>
              </a:r>
            </a:p>
          </p:txBody>
        </p:sp>
      </p:grpSp>
      <p:sp>
        <p:nvSpPr>
          <p:cNvPr id="29" name="Rectangle 2"/>
          <p:cNvSpPr txBox="1">
            <a:spLocks noChangeArrowheads="1"/>
          </p:cNvSpPr>
          <p:nvPr/>
        </p:nvSpPr>
        <p:spPr bwMode="auto">
          <a:xfrm>
            <a:off x="320675" y="58737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p260 </a:t>
            </a:r>
          </a:p>
        </p:txBody>
      </p:sp>
    </p:spTree>
    <p:extLst>
      <p:ext uri="{BB962C8B-B14F-4D97-AF65-F5344CB8AC3E}">
        <p14:creationId xmlns:p14="http://schemas.microsoft.com/office/powerpoint/2010/main" val="2612039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8371"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8372"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73"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74"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75"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76"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Rectangle 79"/>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82" name="Rectangle 81"/>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81" name="Rectangle 80"/>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98380" name="Oval 77"/>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sp>
        <p:nvSpPr>
          <p:cNvPr id="698381"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82" name="Rounded Rectangle 15"/>
          <p:cNvSpPr>
            <a:spLocks noChangeArrowheads="1"/>
          </p:cNvSpPr>
          <p:nvPr/>
        </p:nvSpPr>
        <p:spPr bwMode="auto">
          <a:xfrm>
            <a:off x="904875" y="2306639"/>
            <a:ext cx="2882900" cy="3983036"/>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spcAft>
                <a:spcPct val="5000"/>
              </a:spcAft>
              <a:buClr>
                <a:srgbClr val="00477A"/>
              </a:buClr>
              <a:buFont typeface="Wingdings" pitchFamily="2" charset="2"/>
              <a:buNone/>
            </a:pPr>
            <a:r>
              <a:rPr lang="en-US" sz="1600" dirty="0">
                <a:solidFill>
                  <a:schemeClr val="tx1"/>
                </a:solidFill>
                <a:ea typeface="MS PGothic" pitchFamily="34" charset="-128"/>
              </a:rPr>
              <a:t>Linux only Compute Node optimized for POWER architecture </a:t>
            </a:r>
          </a:p>
          <a:p>
            <a:pPr algn="ctr">
              <a:lnSpc>
                <a:spcPct val="100000"/>
              </a:lnSpc>
              <a:spcAft>
                <a:spcPct val="5000"/>
              </a:spcAft>
              <a:buClr>
                <a:srgbClr val="00477A"/>
              </a:buClr>
              <a:buFont typeface="Wingdings" pitchFamily="2" charset="2"/>
              <a:buNone/>
            </a:pPr>
            <a:r>
              <a:rPr lang="en-US" sz="1600" dirty="0">
                <a:solidFill>
                  <a:schemeClr val="tx1"/>
                </a:solidFill>
                <a:ea typeface="MS PGothic" pitchFamily="34" charset="-128"/>
              </a:rPr>
              <a:t>◊</a:t>
            </a:r>
          </a:p>
          <a:p>
            <a:pPr algn="ctr">
              <a:lnSpc>
                <a:spcPct val="100000"/>
              </a:lnSpc>
              <a:spcAft>
                <a:spcPct val="5000"/>
              </a:spcAft>
              <a:buClr>
                <a:srgbClr val="00477A"/>
              </a:buClr>
              <a:buFont typeface="Wingdings" pitchFamily="2" charset="2"/>
              <a:buNone/>
            </a:pPr>
            <a:r>
              <a:rPr lang="en-US" sz="1600" dirty="0">
                <a:solidFill>
                  <a:schemeClr val="tx1"/>
                </a:solidFill>
                <a:ea typeface="MS PGothic" pitchFamily="34" charset="-128"/>
              </a:rPr>
              <a:t>Tuned for </a:t>
            </a:r>
            <a:r>
              <a:rPr lang="en-US" sz="1600" dirty="0" err="1">
                <a:solidFill>
                  <a:schemeClr val="tx1"/>
                </a:solidFill>
                <a:ea typeface="MS PGothic" pitchFamily="34" charset="-128"/>
              </a:rPr>
              <a:t>PowerLinux</a:t>
            </a:r>
            <a:r>
              <a:rPr lang="en-US" sz="1600" dirty="0">
                <a:solidFill>
                  <a:schemeClr val="tx1"/>
                </a:solidFill>
                <a:ea typeface="MS PGothic" pitchFamily="34" charset="-128"/>
              </a:rPr>
              <a:t> Strategic Solutions  </a:t>
            </a:r>
          </a:p>
          <a:p>
            <a:pPr algn="ctr">
              <a:lnSpc>
                <a:spcPct val="100000"/>
              </a:lnSpc>
              <a:spcAft>
                <a:spcPct val="5000"/>
              </a:spcAft>
              <a:buClr>
                <a:srgbClr val="00477A"/>
              </a:buClr>
              <a:buFont typeface="Wingdings" pitchFamily="2" charset="2"/>
              <a:buNone/>
            </a:pPr>
            <a:r>
              <a:rPr lang="en-US" sz="1600" dirty="0">
                <a:solidFill>
                  <a:schemeClr val="tx1"/>
                </a:solidFill>
                <a:ea typeface="MS PGothic" pitchFamily="34" charset="-128"/>
              </a:rPr>
              <a:t>◊</a:t>
            </a:r>
            <a:endParaRPr lang="en-US" sz="300" dirty="0">
              <a:solidFill>
                <a:schemeClr val="tx1"/>
              </a:solidFill>
              <a:ea typeface="MS PGothic" pitchFamily="34" charset="-128"/>
            </a:endParaRPr>
          </a:p>
          <a:p>
            <a:pPr algn="ctr">
              <a:lnSpc>
                <a:spcPct val="100000"/>
              </a:lnSpc>
            </a:pPr>
            <a:r>
              <a:rPr lang="en-US" sz="1600" dirty="0">
                <a:solidFill>
                  <a:schemeClr val="tx1"/>
                </a:solidFill>
                <a:ea typeface="MS PGothic" pitchFamily="34" charset="-128"/>
              </a:rPr>
              <a:t>2-socket Power7®</a:t>
            </a:r>
            <a:endParaRPr lang="en-US" sz="300" dirty="0">
              <a:solidFill>
                <a:schemeClr val="tx1"/>
              </a:solidFill>
              <a:ea typeface="MS PGothic" pitchFamily="34" charset="-128"/>
            </a:endParaRPr>
          </a:p>
          <a:p>
            <a:pPr algn="ctr">
              <a:lnSpc>
                <a:spcPct val="100000"/>
              </a:lnSpc>
            </a:pPr>
            <a:r>
              <a:rPr lang="en-US" sz="1600" dirty="0">
                <a:solidFill>
                  <a:schemeClr val="tx1"/>
                </a:solidFill>
                <a:ea typeface="MS PGothic" pitchFamily="34" charset="-128"/>
              </a:rPr>
              <a:t>◊</a:t>
            </a:r>
            <a:endParaRPr lang="en-US" sz="300" dirty="0">
              <a:solidFill>
                <a:schemeClr val="tx1"/>
              </a:solidFill>
              <a:ea typeface="MS PGothic" pitchFamily="34" charset="-128"/>
            </a:endParaRPr>
          </a:p>
          <a:p>
            <a:pPr algn="ctr">
              <a:lnSpc>
                <a:spcPct val="100000"/>
              </a:lnSpc>
            </a:pPr>
            <a:r>
              <a:rPr lang="en-US" sz="1600" dirty="0">
                <a:solidFill>
                  <a:schemeClr val="tx1"/>
                </a:solidFill>
                <a:ea typeface="MS PGothic" pitchFamily="34" charset="-128"/>
              </a:rPr>
              <a:t>12 to 16 cores : multiple </a:t>
            </a:r>
            <a:r>
              <a:rPr lang="en-US" sz="1600" dirty="0" smtClean="0">
                <a:solidFill>
                  <a:schemeClr val="tx1"/>
                </a:solidFill>
                <a:ea typeface="MS PGothic" pitchFamily="34" charset="-128"/>
              </a:rPr>
              <a:t>speed</a:t>
            </a:r>
          </a:p>
          <a:p>
            <a:pPr algn="ctr"/>
            <a:r>
              <a:rPr lang="en-US" sz="1600" dirty="0" smtClean="0">
                <a:ea typeface="MS PGothic" pitchFamily="34" charset="-128"/>
              </a:rPr>
              <a:t>◊</a:t>
            </a:r>
            <a:endParaRPr lang="en-US" sz="1600" dirty="0">
              <a:ea typeface="MS PGothic" pitchFamily="34" charset="-128"/>
            </a:endParaRPr>
          </a:p>
          <a:p>
            <a:pPr algn="ctr">
              <a:lnSpc>
                <a:spcPct val="100000"/>
              </a:lnSpc>
            </a:pPr>
            <a:r>
              <a:rPr lang="en-US" sz="1600" dirty="0">
                <a:solidFill>
                  <a:srgbClr val="333333"/>
                </a:solidFill>
                <a:ea typeface="MS PGothic" pitchFamily="34" charset="-128"/>
              </a:rPr>
              <a:t>16 DIMMs DDR3, 1066 MHz, 512 GB Max</a:t>
            </a:r>
            <a:endParaRPr lang="en-US" sz="1600" dirty="0">
              <a:solidFill>
                <a:schemeClr val="tx1"/>
              </a:solidFill>
              <a:ea typeface="MS PGothic" pitchFamily="34" charset="-128"/>
            </a:endParaRPr>
          </a:p>
        </p:txBody>
      </p:sp>
      <p:pic>
        <p:nvPicPr>
          <p:cNvPr id="91" name="Picture 23" descr="2S Power ITE.tif"/>
          <p:cNvPicPr>
            <a:picLocks noChangeAspect="1"/>
          </p:cNvPicPr>
          <p:nvPr/>
        </p:nvPicPr>
        <p:blipFill>
          <a:blip r:embed="rId2" cstate="screen"/>
          <a:srcRect/>
          <a:stretch>
            <a:fillRect/>
          </a:stretch>
        </p:blipFill>
        <p:spPr bwMode="auto">
          <a:xfrm>
            <a:off x="3990221" y="1092106"/>
            <a:ext cx="1828800" cy="467862"/>
          </a:xfrm>
          <a:prstGeom prst="rect">
            <a:avLst/>
          </a:prstGeom>
          <a:noFill/>
          <a:ln w="9525">
            <a:noFill/>
            <a:miter lim="800000"/>
            <a:headEnd/>
            <a:tailEnd/>
          </a:ln>
          <a:effectLst>
            <a:reflection blurRad="6350" stA="50000" endA="300" endPos="38500" dist="50800" dir="5400000" sy="-100000" algn="bl" rotWithShape="0"/>
          </a:effectLst>
        </p:spPr>
      </p:pic>
      <p:sp>
        <p:nvSpPr>
          <p:cNvPr id="698384" name="Text Box 14"/>
          <p:cNvSpPr txBox="1">
            <a:spLocks noChangeArrowheads="1"/>
          </p:cNvSpPr>
          <p:nvPr/>
        </p:nvSpPr>
        <p:spPr bwMode="auto">
          <a:xfrm>
            <a:off x="5840413" y="1114425"/>
            <a:ext cx="3303587"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20000"/>
              </a:spcBef>
            </a:pPr>
            <a:r>
              <a:rPr lang="en-US" sz="1600" b="1">
                <a:solidFill>
                  <a:srgbClr val="333333"/>
                </a:solidFill>
                <a:ea typeface="MS PGothic" pitchFamily="34" charset="-128"/>
              </a:rPr>
              <a:t>IBM 2S Power7 Compute Node  for Linux only</a:t>
            </a:r>
          </a:p>
        </p:txBody>
      </p:sp>
      <p:pic>
        <p:nvPicPr>
          <p:cNvPr id="6983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5963" y="2706688"/>
            <a:ext cx="4281487"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86" name="Picture 28" descr="Firebird-2S-Angle-Open.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21100" y="3043238"/>
            <a:ext cx="281305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8387" name="Rectangle 14"/>
          <p:cNvSpPr>
            <a:spLocks noChangeAspect="1" noChangeArrowheads="1"/>
          </p:cNvSpPr>
          <p:nvPr/>
        </p:nvSpPr>
        <p:spPr bwMode="auto">
          <a:xfrm>
            <a:off x="6551613" y="5486400"/>
            <a:ext cx="17780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chemeClr val="tx1"/>
                </a:solidFill>
                <a:ea typeface="MS PGothic" pitchFamily="34" charset="-128"/>
              </a:rPr>
              <a:t>2 x SAS 2.5” HDD </a:t>
            </a:r>
          </a:p>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chemeClr val="tx1"/>
                </a:solidFill>
                <a:ea typeface="MS PGothic" pitchFamily="34" charset="-128"/>
              </a:rPr>
              <a:t>or 2 x 1.8” SDD drives</a:t>
            </a:r>
          </a:p>
        </p:txBody>
      </p:sp>
      <p:sp>
        <p:nvSpPr>
          <p:cNvPr id="698388" name="Line 15"/>
          <p:cNvSpPr>
            <a:spLocks noChangeShapeType="1"/>
          </p:cNvSpPr>
          <p:nvPr/>
        </p:nvSpPr>
        <p:spPr bwMode="auto">
          <a:xfrm flipH="1" flipV="1">
            <a:off x="5041900" y="4414838"/>
            <a:ext cx="1455738" cy="11430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8389" name="Line 15"/>
          <p:cNvSpPr>
            <a:spLocks noChangeShapeType="1"/>
          </p:cNvSpPr>
          <p:nvPr/>
        </p:nvSpPr>
        <p:spPr bwMode="auto">
          <a:xfrm flipH="1" flipV="1">
            <a:off x="4367213" y="4440238"/>
            <a:ext cx="2105025" cy="11303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8390" name="Rectangle 14"/>
          <p:cNvSpPr>
            <a:spLocks noChangeAspect="1" noChangeArrowheads="1"/>
          </p:cNvSpPr>
          <p:nvPr/>
        </p:nvSpPr>
        <p:spPr bwMode="auto">
          <a:xfrm>
            <a:off x="6278563" y="5053013"/>
            <a:ext cx="20716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chemeClr val="tx1"/>
                </a:solidFill>
                <a:ea typeface="MS PGothic" pitchFamily="34" charset="-128"/>
              </a:rPr>
              <a:t>RAID Controller</a:t>
            </a:r>
          </a:p>
        </p:txBody>
      </p:sp>
      <p:sp>
        <p:nvSpPr>
          <p:cNvPr id="698391" name="Line 15"/>
          <p:cNvSpPr>
            <a:spLocks noChangeShapeType="1"/>
          </p:cNvSpPr>
          <p:nvPr/>
        </p:nvSpPr>
        <p:spPr bwMode="auto">
          <a:xfrm flipH="1" flipV="1">
            <a:off x="4843463" y="4052888"/>
            <a:ext cx="1400175" cy="104775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grpSp>
        <p:nvGrpSpPr>
          <p:cNvPr id="2" name="Group 37"/>
          <p:cNvGrpSpPr>
            <a:grpSpLocks/>
          </p:cNvGrpSpPr>
          <p:nvPr/>
        </p:nvGrpSpPr>
        <p:grpSpPr bwMode="auto">
          <a:xfrm>
            <a:off x="3833813" y="1708150"/>
            <a:ext cx="5099050" cy="1077913"/>
            <a:chOff x="3833309" y="1709199"/>
            <a:chExt cx="5100136" cy="1076954"/>
          </a:xfrm>
        </p:grpSpPr>
        <p:sp>
          <p:nvSpPr>
            <p:cNvPr id="698393"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8394"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8395" name="TextBox 40"/>
            <p:cNvSpPr txBox="1">
              <a:spLocks noChangeArrowheads="1"/>
            </p:cNvSpPr>
            <p:nvPr/>
          </p:nvSpPr>
          <p:spPr bwMode="auto">
            <a:xfrm>
              <a:off x="3946333" y="1709199"/>
              <a:ext cx="4833353" cy="1076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Power  is Performance Redefined</a:t>
              </a:r>
            </a:p>
            <a:p>
              <a:pPr algn="ctr">
                <a:lnSpc>
                  <a:spcPct val="100000"/>
                </a:lnSpc>
              </a:pPr>
              <a:r>
                <a:rPr lang="en-US" sz="1600" b="1" i="1">
                  <a:solidFill>
                    <a:schemeClr val="bg1"/>
                  </a:solidFill>
                  <a:ea typeface="MS PGothic" pitchFamily="34" charset="-128"/>
                </a:rPr>
                <a:t>Actualize cost savings through reduced power consumption, shared resources, and increased utilization </a:t>
              </a:r>
            </a:p>
          </p:txBody>
        </p:sp>
      </p:grpSp>
      <p:sp>
        <p:nvSpPr>
          <p:cNvPr id="698396" name="Rectangle 2"/>
          <p:cNvSpPr txBox="1">
            <a:spLocks noChangeArrowheads="1"/>
          </p:cNvSpPr>
          <p:nvPr/>
        </p:nvSpPr>
        <p:spPr bwMode="auto">
          <a:xfrm>
            <a:off x="320675" y="587375"/>
            <a:ext cx="86661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p24L</a:t>
            </a:r>
          </a:p>
        </p:txBody>
      </p:sp>
    </p:spTree>
    <p:extLst>
      <p:ext uri="{BB962C8B-B14F-4D97-AF65-F5344CB8AC3E}">
        <p14:creationId xmlns:p14="http://schemas.microsoft.com/office/powerpoint/2010/main" val="3687734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9395"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9396"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9397"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9398"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9399"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9400"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8" name="Rectangle 87"/>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90" name="Rectangle 89"/>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89" name="Rectangle 88"/>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99404" name="Oval 85"/>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9405"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22" name="Picture 20" descr="4S Power7 ITE v2.tif"/>
          <p:cNvPicPr>
            <a:picLocks noChangeAspect="1"/>
          </p:cNvPicPr>
          <p:nvPr/>
        </p:nvPicPr>
        <p:blipFill>
          <a:blip r:embed="rId3" cstate="screen"/>
          <a:srcRect/>
          <a:stretch>
            <a:fillRect/>
          </a:stretch>
        </p:blipFill>
        <p:spPr bwMode="auto">
          <a:xfrm>
            <a:off x="3990221" y="946824"/>
            <a:ext cx="3431707" cy="457200"/>
          </a:xfrm>
          <a:prstGeom prst="rect">
            <a:avLst/>
          </a:prstGeom>
          <a:noFill/>
          <a:ln w="9525">
            <a:noFill/>
            <a:miter lim="800000"/>
            <a:headEnd/>
            <a:tailEnd/>
          </a:ln>
          <a:effectLst>
            <a:reflection blurRad="6350" stA="50000" endA="300" endPos="38500" dist="50800" dir="5400000" sy="-100000" algn="bl" rotWithShape="0"/>
          </a:effectLst>
        </p:spPr>
      </p:pic>
      <p:pic>
        <p:nvPicPr>
          <p:cNvPr id="69940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0" y="2336800"/>
            <a:ext cx="4076700"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9409" name="Rectangle 33"/>
          <p:cNvSpPr>
            <a:spLocks noChangeArrowheads="1"/>
          </p:cNvSpPr>
          <p:nvPr/>
        </p:nvSpPr>
        <p:spPr bwMode="auto">
          <a:xfrm>
            <a:off x="3983038" y="6122988"/>
            <a:ext cx="5160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11238">
              <a:lnSpc>
                <a:spcPct val="100000"/>
              </a:lnSpc>
            </a:pPr>
            <a:r>
              <a:rPr lang="en-US" sz="1400">
                <a:solidFill>
                  <a:srgbClr val="333333"/>
                </a:solidFill>
                <a:ea typeface="MS PGothic" pitchFamily="34" charset="-128"/>
              </a:rPr>
              <a:t>*HDD or SSD – Mounted on cover (located over memory)</a:t>
            </a:r>
          </a:p>
        </p:txBody>
      </p:sp>
      <p:sp>
        <p:nvSpPr>
          <p:cNvPr id="699410" name="Text Box 14"/>
          <p:cNvSpPr txBox="1">
            <a:spLocks noChangeArrowheads="1"/>
          </p:cNvSpPr>
          <p:nvPr/>
        </p:nvSpPr>
        <p:spPr bwMode="auto">
          <a:xfrm>
            <a:off x="7459663" y="945331"/>
            <a:ext cx="1684337"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pt-BR" sz="1600" b="1">
                <a:solidFill>
                  <a:srgbClr val="333333"/>
                </a:solidFill>
                <a:ea typeface="MS PGothic" pitchFamily="34" charset="-128"/>
              </a:rPr>
              <a:t>IBM Flex System p460</a:t>
            </a:r>
          </a:p>
        </p:txBody>
      </p:sp>
      <p:sp>
        <p:nvSpPr>
          <p:cNvPr id="699411" name="Rounded Rectangle 23"/>
          <p:cNvSpPr>
            <a:spLocks noChangeArrowheads="1"/>
          </p:cNvSpPr>
          <p:nvPr/>
        </p:nvSpPr>
        <p:spPr bwMode="auto">
          <a:xfrm>
            <a:off x="904875" y="2947988"/>
            <a:ext cx="2882900" cy="2816225"/>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a:solidFill>
                  <a:srgbClr val="333333"/>
                </a:solidFill>
                <a:ea typeface="MS PGothic" pitchFamily="34" charset="-128"/>
              </a:rPr>
              <a:t>Full Width compute node</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4-socket POWER7®</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64-bit POWER7® processor</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32 core : 4 Socket x8 core</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32 DIMMs DDR3, 1066 MHz, 512GB Max</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Quad Mezz cards and IO Hubs</a:t>
            </a:r>
          </a:p>
          <a:p>
            <a:pPr algn="ctr">
              <a:lnSpc>
                <a:spcPct val="100000"/>
              </a:lnSpc>
            </a:pPr>
            <a:endParaRPr lang="en-US" sz="1600">
              <a:solidFill>
                <a:srgbClr val="333333"/>
              </a:solidFill>
              <a:ea typeface="MS PGothic" pitchFamily="34" charset="-128"/>
            </a:endParaRPr>
          </a:p>
        </p:txBody>
      </p:sp>
      <p:grpSp>
        <p:nvGrpSpPr>
          <p:cNvPr id="699412" name="Group 25"/>
          <p:cNvGrpSpPr>
            <a:grpSpLocks/>
          </p:cNvGrpSpPr>
          <p:nvPr/>
        </p:nvGrpSpPr>
        <p:grpSpPr bwMode="auto">
          <a:xfrm>
            <a:off x="3833813" y="1577394"/>
            <a:ext cx="4891443" cy="830997"/>
            <a:chOff x="3833309" y="1697170"/>
            <a:chExt cx="5100136" cy="1064065"/>
          </a:xfrm>
        </p:grpSpPr>
        <p:sp>
          <p:nvSpPr>
            <p:cNvPr id="699413"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1800"/>
            </a:p>
          </p:txBody>
        </p:sp>
        <p:sp>
          <p:nvSpPr>
            <p:cNvPr id="699414"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1800"/>
            </a:p>
          </p:txBody>
        </p:sp>
        <p:sp>
          <p:nvSpPr>
            <p:cNvPr id="699415" name="TextBox 28"/>
            <p:cNvSpPr txBox="1">
              <a:spLocks noChangeArrowheads="1"/>
            </p:cNvSpPr>
            <p:nvPr/>
          </p:nvSpPr>
          <p:spPr bwMode="auto">
            <a:xfrm>
              <a:off x="3958368" y="1697170"/>
              <a:ext cx="4833353" cy="106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200" b="1" i="1">
                  <a:solidFill>
                    <a:schemeClr val="bg1"/>
                  </a:solidFill>
                  <a:ea typeface="MS PGothic" pitchFamily="34" charset="-128"/>
                </a:rPr>
                <a:t>Power is Performance Redefined</a:t>
              </a:r>
            </a:p>
            <a:p>
              <a:pPr algn="ctr">
                <a:lnSpc>
                  <a:spcPct val="100000"/>
                </a:lnSpc>
              </a:pPr>
              <a:r>
                <a:rPr lang="en-US" sz="1200" b="1" i="1">
                  <a:solidFill>
                    <a:schemeClr val="bg1"/>
                  </a:solidFill>
                  <a:ea typeface="MS PGothic" pitchFamily="34" charset="-128"/>
                </a:rPr>
                <a:t>The same 4-socket server technology behind Watson, is now enhanced and available on Power Compute Node for IBM Flex System</a:t>
              </a:r>
            </a:p>
          </p:txBody>
        </p:sp>
      </p:grpSp>
      <p:sp>
        <p:nvSpPr>
          <p:cNvPr id="24" name="Rectangle 2"/>
          <p:cNvSpPr txBox="1">
            <a:spLocks noChangeArrowheads="1"/>
          </p:cNvSpPr>
          <p:nvPr/>
        </p:nvSpPr>
        <p:spPr bwMode="auto">
          <a:xfrm>
            <a:off x="320675" y="54464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p460</a:t>
            </a:r>
          </a:p>
        </p:txBody>
      </p:sp>
    </p:spTree>
    <p:extLst>
      <p:ext uri="{BB962C8B-B14F-4D97-AF65-F5344CB8AC3E}">
        <p14:creationId xmlns:p14="http://schemas.microsoft.com/office/powerpoint/2010/main" val="551580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0"/>
          <p:cNvSpPr>
            <a:spLocks noGrp="1"/>
          </p:cNvSpPr>
          <p:nvPr>
            <p:ph type="title" idx="4294967295"/>
          </p:nvPr>
        </p:nvSpPr>
        <p:spPr>
          <a:xfrm>
            <a:off x="377825" y="611188"/>
            <a:ext cx="8766175" cy="334962"/>
          </a:xfrm>
        </p:spPr>
        <p:txBody>
          <a:bodyPr/>
          <a:lstStyle/>
          <a:p>
            <a:r>
              <a:rPr lang="en-US" smtClean="0"/>
              <a:t>Integrated Power Compute Nodes</a:t>
            </a:r>
          </a:p>
        </p:txBody>
      </p:sp>
      <p:graphicFrame>
        <p:nvGraphicFramePr>
          <p:cNvPr id="16486" name="Group 102"/>
          <p:cNvGraphicFramePr>
            <a:graphicFrameLocks noGrp="1"/>
          </p:cNvGraphicFramePr>
          <p:nvPr>
            <p:extLst>
              <p:ext uri="{D42A27DB-BD31-4B8C-83A1-F6EECF244321}">
                <p14:modId xmlns:p14="http://schemas.microsoft.com/office/powerpoint/2010/main" val="3792545727"/>
              </p:ext>
            </p:extLst>
          </p:nvPr>
        </p:nvGraphicFramePr>
        <p:xfrm>
          <a:off x="0" y="2930787"/>
          <a:ext cx="9144000" cy="3249614"/>
        </p:xfrm>
        <a:graphic>
          <a:graphicData uri="http://schemas.openxmlformats.org/drawingml/2006/table">
            <a:tbl>
              <a:tblPr/>
              <a:tblGrid>
                <a:gridCol w="1517650"/>
                <a:gridCol w="2541588"/>
                <a:gridCol w="2543175"/>
                <a:gridCol w="2541587"/>
              </a:tblGrid>
              <a:tr h="420688">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Arial" pitchFamily="34" charset="0"/>
                        <a:ea typeface="MS PGothic" pitchFamily="34" charset="-128"/>
                        <a:cs typeface="Arial" pitchFamily="34" charset="0"/>
                      </a:endParaRP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pitchFamily="34" charset="0"/>
                          <a:ea typeface="MS PGothic" pitchFamily="34" charset="-128"/>
                          <a:cs typeface="Arial" pitchFamily="34" charset="0"/>
                        </a:rPr>
                        <a:t>Flex System p260</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bg1"/>
                          </a:solidFill>
                          <a:effectLst/>
                          <a:latin typeface="Arial" pitchFamily="34" charset="0"/>
                          <a:ea typeface="MS PGothic" pitchFamily="34" charset="-128"/>
                          <a:cs typeface="Arial" pitchFamily="34" charset="0"/>
                        </a:rPr>
                        <a:t>Flex System  p24L</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bg1"/>
                          </a:solidFill>
                          <a:effectLst/>
                          <a:latin typeface="Arial" pitchFamily="34" charset="0"/>
                          <a:ea typeface="MS PGothic" pitchFamily="34" charset="-128"/>
                          <a:cs typeface="Arial" pitchFamily="34" charset="0"/>
                        </a:rPr>
                        <a:t>Flex System p460</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99"/>
                    </a:solidFill>
                  </a:tcPr>
                </a:tc>
              </a:tr>
              <a:tr h="576263">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CPU</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4/8c, 2s, POWER7+</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6/8c, 2s, POWER7</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4/8c, 4s, POWER7</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571500">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Memory</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16 memory DIMMs</a:t>
                      </a:r>
                    </a:p>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Up to 512 GB</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16 memory DIMMs</a:t>
                      </a:r>
                    </a:p>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Up to </a:t>
                      </a: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256 GB</a:t>
                      </a:r>
                      <a:endPar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endParaRP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32 memory DIMMs</a:t>
                      </a:r>
                    </a:p>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Up to </a:t>
                      </a: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512 GB</a:t>
                      </a:r>
                      <a:endPar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endParaRP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574675">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Disk</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Up to 2 HDD or 2 SSD</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Up to 2 HDD or 2 SSD</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Up to 2 HDD or 2 SSD</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369888">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I/O slots</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2</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2</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4</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368300">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Dual VIOS</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Yes*</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Yes</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Yes</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368300">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OS Support</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AIX, Linux, IBM i</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Linux</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AIX, Linux, IBM i</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bl>
          </a:graphicData>
        </a:graphic>
      </p:graphicFrame>
      <p:sp>
        <p:nvSpPr>
          <p:cNvPr id="99376" name="TextBox 4"/>
          <p:cNvSpPr txBox="1">
            <a:spLocks noChangeArrowheads="1"/>
          </p:cNvSpPr>
          <p:nvPr/>
        </p:nvSpPr>
        <p:spPr bwMode="auto">
          <a:xfrm>
            <a:off x="2559050" y="0"/>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eaLnBrk="1" hangingPunct="1"/>
            <a:endParaRPr lang="en-US" sz="1600">
              <a:solidFill>
                <a:schemeClr val="tx1"/>
              </a:solidFill>
            </a:endParaRPr>
          </a:p>
        </p:txBody>
      </p:sp>
      <p:pic>
        <p:nvPicPr>
          <p:cNvPr id="8" name="Picture 3"/>
          <p:cNvPicPr>
            <a:picLocks noChangeAspect="1" noChangeArrowheads="1"/>
          </p:cNvPicPr>
          <p:nvPr/>
        </p:nvPicPr>
        <p:blipFill>
          <a:blip r:embed="rId2"/>
          <a:srcRect/>
          <a:stretch>
            <a:fillRect/>
          </a:stretch>
        </p:blipFill>
        <p:spPr bwMode="auto">
          <a:xfrm>
            <a:off x="1728788" y="1814513"/>
            <a:ext cx="2286000"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 name="Picture 3"/>
          <p:cNvPicPr>
            <a:picLocks noChangeAspect="1" noChangeArrowheads="1"/>
          </p:cNvPicPr>
          <p:nvPr/>
        </p:nvPicPr>
        <p:blipFill>
          <a:blip r:embed="rId2"/>
          <a:srcRect/>
          <a:stretch>
            <a:fillRect/>
          </a:stretch>
        </p:blipFill>
        <p:spPr bwMode="auto">
          <a:xfrm>
            <a:off x="4186238" y="1814513"/>
            <a:ext cx="2286000"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 name="Picture 3"/>
          <p:cNvPicPr>
            <a:picLocks noChangeAspect="1" noChangeArrowheads="1"/>
          </p:cNvPicPr>
          <p:nvPr/>
        </p:nvPicPr>
        <p:blipFill>
          <a:blip r:embed="rId3"/>
          <a:srcRect/>
          <a:stretch>
            <a:fillRect/>
          </a:stretch>
        </p:blipFill>
        <p:spPr bwMode="auto">
          <a:xfrm>
            <a:off x="6600825" y="784225"/>
            <a:ext cx="2286000" cy="207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99380" name="TextBox 10"/>
          <p:cNvSpPr txBox="1">
            <a:spLocks noChangeArrowheads="1"/>
          </p:cNvSpPr>
          <p:nvPr/>
        </p:nvSpPr>
        <p:spPr bwMode="auto">
          <a:xfrm>
            <a:off x="838061" y="6191075"/>
            <a:ext cx="3773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eaLnBrk="1" hangingPunct="1"/>
            <a:r>
              <a:rPr lang="en-US" sz="1200" b="1" dirty="0" smtClean="0">
                <a:solidFill>
                  <a:schemeClr val="tx1"/>
                </a:solidFill>
              </a:rPr>
              <a:t>*RPQ required for limited </a:t>
            </a:r>
            <a:r>
              <a:rPr lang="en-US" sz="1200" b="1" dirty="0" err="1" smtClean="0">
                <a:solidFill>
                  <a:schemeClr val="tx1"/>
                </a:solidFill>
              </a:rPr>
              <a:t>FCoE</a:t>
            </a:r>
            <a:r>
              <a:rPr lang="en-US" sz="1200" b="1" dirty="0" smtClean="0">
                <a:solidFill>
                  <a:schemeClr val="tx1"/>
                </a:solidFill>
              </a:rPr>
              <a:t> support of SAN  </a:t>
            </a:r>
          </a:p>
          <a:p>
            <a:pPr eaLnBrk="1" hangingPunct="1"/>
            <a:r>
              <a:rPr lang="en-US" sz="1200" b="1" dirty="0" smtClean="0">
                <a:solidFill>
                  <a:schemeClr val="tx1"/>
                </a:solidFill>
              </a:rPr>
              <a:t>c=core</a:t>
            </a:r>
            <a:r>
              <a:rPr lang="en-US" sz="1200" b="1" dirty="0">
                <a:solidFill>
                  <a:schemeClr val="tx1"/>
                </a:solidFill>
              </a:rPr>
              <a:t>, s=socket</a:t>
            </a:r>
          </a:p>
        </p:txBody>
      </p:sp>
    </p:spTree>
    <p:extLst>
      <p:ext uri="{BB962C8B-B14F-4D97-AF65-F5344CB8AC3E}">
        <p14:creationId xmlns:p14="http://schemas.microsoft.com/office/powerpoint/2010/main" val="39140719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3"/>
          <p:cNvSpPr>
            <a:spLocks noGrp="1"/>
          </p:cNvSpPr>
          <p:nvPr>
            <p:ph type="title"/>
          </p:nvPr>
        </p:nvSpPr>
        <p:spPr/>
        <p:txBody>
          <a:bodyPr/>
          <a:lstStyle/>
          <a:p>
            <a:r>
              <a:rPr lang="en-US">
                <a:latin typeface="Arial" charset="0"/>
                <a:ea typeface="ＭＳ Ｐゴシック" charset="0"/>
              </a:rPr>
              <a:t>Flex System p460 POWER7 Compute Node</a:t>
            </a:r>
          </a:p>
        </p:txBody>
      </p:sp>
      <p:pic>
        <p:nvPicPr>
          <p:cNvPr id="57346" name="Picture 2" descr="p460.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255713" y="1358900"/>
            <a:ext cx="6632575" cy="485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466" y="594360"/>
            <a:ext cx="8766175" cy="553998"/>
          </a:xfrm>
        </p:spPr>
        <p:txBody>
          <a:bodyPr/>
          <a:lstStyle/>
          <a:p>
            <a:r>
              <a:rPr lang="en-US" sz="1800" b="1" dirty="0" smtClean="0"/>
              <a:t>What about Tape or DVD?</a:t>
            </a:r>
            <a:br>
              <a:rPr lang="en-US" sz="1800" b="1" dirty="0" smtClean="0"/>
            </a:br>
            <a:r>
              <a:rPr lang="en-US" sz="1800" b="1" dirty="0" smtClean="0"/>
              <a:t>7226 -1U3 </a:t>
            </a:r>
            <a:endParaRPr lang="en-US" sz="18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7695" y="594360"/>
            <a:ext cx="5911850" cy="573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0485" y="1264920"/>
            <a:ext cx="3077209" cy="2785378"/>
          </a:xfrm>
          <a:prstGeom prst="rect">
            <a:avLst/>
          </a:prstGeom>
          <a:noFill/>
        </p:spPr>
        <p:txBody>
          <a:bodyPr wrap="square" rtlCol="0">
            <a:spAutoFit/>
          </a:bodyPr>
          <a:lstStyle/>
          <a:p>
            <a:r>
              <a:rPr lang="en-US" sz="1400" dirty="0" smtClean="0"/>
              <a:t>Supports :</a:t>
            </a:r>
          </a:p>
          <a:p>
            <a:endParaRPr lang="en-US" sz="1400" dirty="0"/>
          </a:p>
          <a:p>
            <a:r>
              <a:rPr lang="en-US" sz="1400" b="1" dirty="0"/>
              <a:t>Half-High LTO™ Ultrium™ </a:t>
            </a:r>
            <a:r>
              <a:rPr lang="en-US" sz="1400" b="1" dirty="0" smtClean="0"/>
              <a:t>5/6</a:t>
            </a:r>
          </a:p>
          <a:p>
            <a:r>
              <a:rPr lang="en-US" sz="1400" b="1" dirty="0" smtClean="0"/>
              <a:t>1.5 </a:t>
            </a:r>
            <a:r>
              <a:rPr lang="en-US" sz="1400" b="1" dirty="0"/>
              <a:t>TB </a:t>
            </a:r>
            <a:r>
              <a:rPr lang="en-US" sz="1400" dirty="0"/>
              <a:t>SAS</a:t>
            </a:r>
            <a:r>
              <a:rPr lang="en-US" sz="1400" b="1" dirty="0"/>
              <a:t> and </a:t>
            </a:r>
            <a:r>
              <a:rPr lang="en-US" sz="1400" b="1" u="sng" dirty="0"/>
              <a:t>FC Tape </a:t>
            </a:r>
            <a:r>
              <a:rPr lang="en-US" sz="1400" b="1" u="sng" dirty="0" smtClean="0"/>
              <a:t>Drive</a:t>
            </a:r>
          </a:p>
          <a:p>
            <a:endParaRPr lang="en-US" sz="1400" b="1" dirty="0"/>
          </a:p>
          <a:p>
            <a:r>
              <a:rPr lang="en-US" sz="1400" b="1" dirty="0" smtClean="0"/>
              <a:t>DVD-RAM (2 per side)</a:t>
            </a:r>
          </a:p>
          <a:p>
            <a:r>
              <a:rPr lang="en-US" sz="1400" dirty="0"/>
              <a:t>SAS and </a:t>
            </a:r>
            <a:r>
              <a:rPr lang="en-US" sz="1400" b="1" u="sng" dirty="0"/>
              <a:t>USB interface </a:t>
            </a:r>
          </a:p>
          <a:p>
            <a:endParaRPr lang="en-US" sz="1400" b="1" u="sng" dirty="0" smtClean="0"/>
          </a:p>
          <a:p>
            <a:endParaRPr lang="en-US" sz="1400" b="1" dirty="0" smtClean="0"/>
          </a:p>
          <a:p>
            <a:r>
              <a:rPr lang="en-US" sz="1050" b="1" dirty="0" smtClean="0"/>
              <a:t>Support of FC Tape Libraries</a:t>
            </a:r>
          </a:p>
          <a:p>
            <a:endParaRPr lang="en-US" sz="1050" b="1" dirty="0"/>
          </a:p>
          <a:p>
            <a:r>
              <a:rPr lang="en-US" sz="1400" dirty="0"/>
              <a:t>HH LTO3, HH LTO4, HH </a:t>
            </a:r>
            <a:r>
              <a:rPr lang="en-US" sz="1400" dirty="0" smtClean="0"/>
              <a:t>LTO5/6,</a:t>
            </a:r>
            <a:endParaRPr lang="en-US" sz="1400" dirty="0"/>
          </a:p>
          <a:p>
            <a:r>
              <a:rPr lang="en-US" sz="1400" b="1" dirty="0"/>
              <a:t>TS3100/3200, TS3310, TS3500</a:t>
            </a:r>
            <a:endParaRPr lang="en-US" sz="1400" b="1" dirty="0" smtClean="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 y="4281382"/>
            <a:ext cx="5314950"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02940" y="6340819"/>
            <a:ext cx="6350000" cy="261610"/>
          </a:xfrm>
          <a:prstGeom prst="rect">
            <a:avLst/>
          </a:prstGeom>
        </p:spPr>
        <p:txBody>
          <a:bodyPr wrap="square">
            <a:spAutoFit/>
          </a:bodyPr>
          <a:lstStyle/>
          <a:p>
            <a:r>
              <a:rPr lang="en-US" sz="1100" dirty="0"/>
              <a:t>http://www-947.ibm.com/support/entry/portal/docdisplay?lndocid=flex-interop</a:t>
            </a:r>
          </a:p>
        </p:txBody>
      </p:sp>
    </p:spTree>
    <p:extLst>
      <p:ext uri="{BB962C8B-B14F-4D97-AF65-F5344CB8AC3E}">
        <p14:creationId xmlns:p14="http://schemas.microsoft.com/office/powerpoint/2010/main" val="4574014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40"/>
          <p:cNvSpPr>
            <a:spLocks noChangeArrowheads="1"/>
          </p:cNvSpPr>
          <p:nvPr/>
        </p:nvSpPr>
        <p:spPr bwMode="auto">
          <a:xfrm>
            <a:off x="3195638" y="3468688"/>
            <a:ext cx="26749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marL="166688" indent="-166688" algn="ctr">
              <a:lnSpc>
                <a:spcPct val="100000"/>
              </a:lnSpc>
            </a:pPr>
            <a:r>
              <a:rPr lang="en-US" sz="3200" dirty="0" smtClean="0">
                <a:solidFill>
                  <a:schemeClr val="tx1"/>
                </a:solidFill>
                <a:ea typeface="MS PGothic" pitchFamily="34" charset="-128"/>
              </a:rPr>
              <a:t>Networking</a:t>
            </a:r>
            <a:endParaRPr lang="en-US" sz="3200" dirty="0">
              <a:solidFill>
                <a:schemeClr val="tx1"/>
              </a:solidFill>
              <a:ea typeface="MS PGothic" pitchFamily="34" charset="-128"/>
            </a:endParaRPr>
          </a:p>
        </p:txBody>
      </p:sp>
      <p:grpSp>
        <p:nvGrpSpPr>
          <p:cNvPr id="528388" name="Group 193"/>
          <p:cNvGrpSpPr>
            <a:grpSpLocks/>
          </p:cNvGrpSpPr>
          <p:nvPr/>
        </p:nvGrpSpPr>
        <p:grpSpPr bwMode="auto">
          <a:xfrm>
            <a:off x="3352800" y="1100138"/>
            <a:ext cx="2441575" cy="2441575"/>
            <a:chOff x="560" y="2042"/>
            <a:chExt cx="269" cy="269"/>
          </a:xfrm>
        </p:grpSpPr>
        <p:sp>
          <p:nvSpPr>
            <p:cNvPr id="528389" name="Oval 66"/>
            <p:cNvSpPr>
              <a:spLocks noChangeArrowheads="1"/>
            </p:cNvSpPr>
            <p:nvPr/>
          </p:nvSpPr>
          <p:spPr bwMode="auto">
            <a:xfrm>
              <a:off x="560" y="2042"/>
              <a:ext cx="269" cy="269"/>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grpSp>
          <p:nvGrpSpPr>
            <p:cNvPr id="528390" name="Group 181"/>
            <p:cNvGrpSpPr>
              <a:grpSpLocks/>
            </p:cNvGrpSpPr>
            <p:nvPr/>
          </p:nvGrpSpPr>
          <p:grpSpPr bwMode="auto">
            <a:xfrm>
              <a:off x="651" y="2084"/>
              <a:ext cx="88" cy="189"/>
              <a:chOff x="5350" y="980"/>
              <a:chExt cx="1230" cy="2586"/>
            </a:xfrm>
          </p:grpSpPr>
          <p:sp>
            <p:nvSpPr>
              <p:cNvPr id="528391" name="Freeform 182"/>
              <p:cNvSpPr>
                <a:spLocks/>
              </p:cNvSpPr>
              <p:nvPr/>
            </p:nvSpPr>
            <p:spPr bwMode="auto">
              <a:xfrm>
                <a:off x="5369" y="980"/>
                <a:ext cx="1198" cy="82"/>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2" name="Freeform 183"/>
              <p:cNvSpPr>
                <a:spLocks noEditPoints="1"/>
              </p:cNvSpPr>
              <p:nvPr/>
            </p:nvSpPr>
            <p:spPr bwMode="auto">
              <a:xfrm>
                <a:off x="5350" y="1031"/>
                <a:ext cx="672" cy="253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3" name="Freeform 18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4" name="Freeform 185"/>
              <p:cNvSpPr>
                <a:spLocks/>
              </p:cNvSpPr>
              <p:nvPr/>
            </p:nvSpPr>
            <p:spPr bwMode="auto">
              <a:xfrm>
                <a:off x="5350" y="2422"/>
                <a:ext cx="127" cy="954"/>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5" name="Freeform 186"/>
              <p:cNvSpPr>
                <a:spLocks/>
              </p:cNvSpPr>
              <p:nvPr/>
            </p:nvSpPr>
            <p:spPr bwMode="auto">
              <a:xfrm>
                <a:off x="6447" y="1992"/>
                <a:ext cx="133" cy="1403"/>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103623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 in Connectivity</a:t>
            </a:r>
            <a:endParaRPr lang="en-US" dirty="0"/>
          </a:p>
        </p:txBody>
      </p:sp>
      <p:pic>
        <p:nvPicPr>
          <p:cNvPr id="3" name="Picture 2"/>
          <p:cNvPicPr>
            <a:picLocks noChangeAspect="1"/>
          </p:cNvPicPr>
          <p:nvPr/>
        </p:nvPicPr>
        <p:blipFill>
          <a:blip r:embed="rId2"/>
          <a:stretch>
            <a:fillRect/>
          </a:stretch>
        </p:blipFill>
        <p:spPr>
          <a:xfrm>
            <a:off x="3886200" y="1805109"/>
            <a:ext cx="1371600" cy="1371600"/>
          </a:xfrm>
          <a:prstGeom prst="ellipse">
            <a:avLst/>
          </a:prstGeom>
          <a:ln w="12700">
            <a:solidFill>
              <a:schemeClr val="bg2">
                <a:lumMod val="50000"/>
              </a:schemeClr>
            </a:solidFill>
          </a:ln>
          <a:effectLst>
            <a:outerShdw blurRad="50800" dist="38100" dir="2700000" algn="tl" rotWithShape="0">
              <a:srgbClr val="000000">
                <a:alpha val="43000"/>
              </a:srgbClr>
            </a:outerShdw>
          </a:effectLst>
          <a:scene3d>
            <a:camera prst="orthographicFront"/>
            <a:lightRig rig="threePt" dir="t"/>
          </a:scene3d>
          <a:sp3d>
            <a:bevelT/>
          </a:sp3d>
        </p:spPr>
      </p:pic>
      <p:pic>
        <p:nvPicPr>
          <p:cNvPr id="7" name="Picture 6" descr="EN4093.png"/>
          <p:cNvPicPr>
            <a:picLocks/>
          </p:cNvPicPr>
          <p:nvPr/>
        </p:nvPicPr>
        <p:blipFill rotWithShape="1">
          <a:blip r:embed="rId3">
            <a:extLst>
              <a:ext uri="{28A0092B-C50C-407E-A947-70E740481C1C}">
                <a14:useLocalDpi xmlns:a14="http://schemas.microsoft.com/office/drawing/2010/main" val="0"/>
              </a:ext>
            </a:extLst>
          </a:blip>
          <a:srcRect l="55900" t="-6080" r="-4067" b="-20059"/>
          <a:stretch/>
        </p:blipFill>
        <p:spPr>
          <a:xfrm>
            <a:off x="1257300" y="1805109"/>
            <a:ext cx="1371600" cy="1371600"/>
          </a:xfrm>
          <a:prstGeom prst="ellipse">
            <a:avLst/>
          </a:prstGeom>
          <a:solidFill>
            <a:srgbClr val="F5F6FF"/>
          </a:solidFill>
          <a:ln w="12700">
            <a:solidFill>
              <a:schemeClr val="bg2">
                <a:lumMod val="50000"/>
              </a:schemeClr>
            </a:solidFill>
          </a:ln>
          <a:effectLst>
            <a:outerShdw blurRad="50800" dist="38100" dir="2700000" algn="tl" rotWithShape="0">
              <a:srgbClr val="000000">
                <a:alpha val="43000"/>
              </a:srgbClr>
            </a:outerShdw>
          </a:effectLst>
          <a:scene3d>
            <a:camera prst="orthographicFront"/>
            <a:lightRig rig="threePt" dir="t"/>
          </a:scene3d>
          <a:sp3d>
            <a:bevelT/>
          </a:sp3d>
        </p:spPr>
      </p:pic>
      <p:pic>
        <p:nvPicPr>
          <p:cNvPr id="9" name="Picture 8"/>
          <p:cNvPicPr>
            <a:picLocks/>
          </p:cNvPicPr>
          <p:nvPr/>
        </p:nvPicPr>
        <p:blipFill rotWithShape="1">
          <a:blip r:embed="rId4">
            <a:extLst>
              <a:ext uri="{28A0092B-C50C-407E-A947-70E740481C1C}">
                <a14:useLocalDpi xmlns:a14="http://schemas.microsoft.com/office/drawing/2010/main" val="0"/>
              </a:ext>
            </a:extLst>
          </a:blip>
          <a:srcRect l="-3113" t="-7738" r="-2791" b="-9269"/>
          <a:stretch/>
        </p:blipFill>
        <p:spPr>
          <a:xfrm>
            <a:off x="6515100" y="1805109"/>
            <a:ext cx="1371600" cy="1371600"/>
          </a:xfrm>
          <a:prstGeom prst="ellipse">
            <a:avLst/>
          </a:prstGeom>
          <a:solidFill>
            <a:srgbClr val="FEFFF2"/>
          </a:solidFill>
          <a:ln w="12700">
            <a:solidFill>
              <a:schemeClr val="bg2">
                <a:lumMod val="50000"/>
              </a:schemeClr>
            </a:solidFill>
          </a:ln>
          <a:effectLst>
            <a:outerShdw blurRad="50800" dist="38100" dir="2700000" algn="tl" rotWithShape="0">
              <a:srgbClr val="000000">
                <a:alpha val="43000"/>
              </a:srgbClr>
            </a:outerShdw>
          </a:effectLst>
          <a:scene3d>
            <a:camera prst="orthographicFront"/>
            <a:lightRig rig="threePt" dir="t"/>
          </a:scene3d>
          <a:sp3d>
            <a:bevelT/>
          </a:sp3d>
        </p:spPr>
      </p:pic>
      <p:sp>
        <p:nvSpPr>
          <p:cNvPr id="11" name="Rectangle 10"/>
          <p:cNvSpPr/>
          <p:nvPr/>
        </p:nvSpPr>
        <p:spPr>
          <a:xfrm>
            <a:off x="937454" y="3870262"/>
            <a:ext cx="2026122" cy="16478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Aft>
                <a:spcPts val="1000"/>
              </a:spcAft>
            </a:pPr>
            <a:r>
              <a:rPr lang="en-US" sz="2000" b="1" dirty="0" smtClean="0">
                <a:solidFill>
                  <a:schemeClr val="tx1"/>
                </a:solidFill>
              </a:rPr>
              <a:t>Ethernet</a:t>
            </a:r>
            <a:endParaRPr lang="en-US" sz="2000" b="1" dirty="0">
              <a:solidFill>
                <a:schemeClr val="tx1"/>
              </a:solidFill>
            </a:endParaRPr>
          </a:p>
          <a:p>
            <a:pPr marL="120650" indent="-120650">
              <a:lnSpc>
                <a:spcPct val="110000"/>
              </a:lnSpc>
              <a:spcAft>
                <a:spcPts val="60"/>
              </a:spcAft>
              <a:buFont typeface="Arial"/>
              <a:buChar char="•"/>
            </a:pPr>
            <a:r>
              <a:rPr lang="en-US" sz="1600" dirty="0" smtClean="0">
                <a:solidFill>
                  <a:schemeClr val="tx1"/>
                </a:solidFill>
              </a:rPr>
              <a:t>2, 4, 6 port 10 Gb</a:t>
            </a:r>
          </a:p>
          <a:p>
            <a:pPr marL="120650" indent="-120650">
              <a:lnSpc>
                <a:spcPct val="110000"/>
              </a:lnSpc>
              <a:spcAft>
                <a:spcPts val="60"/>
              </a:spcAft>
              <a:buFont typeface="Arial"/>
              <a:buChar char="•"/>
            </a:pPr>
            <a:r>
              <a:rPr lang="en-US" sz="1600" dirty="0" smtClean="0">
                <a:solidFill>
                  <a:schemeClr val="tx1"/>
                </a:solidFill>
              </a:rPr>
              <a:t>FCoE and RoCE</a:t>
            </a:r>
          </a:p>
          <a:p>
            <a:pPr marL="120650" indent="-120650">
              <a:lnSpc>
                <a:spcPct val="110000"/>
              </a:lnSpc>
              <a:spcAft>
                <a:spcPts val="60"/>
              </a:spcAft>
              <a:buFont typeface="Arial"/>
              <a:buChar char="•"/>
            </a:pPr>
            <a:r>
              <a:rPr lang="en-US" sz="1600" dirty="0" smtClean="0">
                <a:solidFill>
                  <a:schemeClr val="tx1"/>
                </a:solidFill>
              </a:rPr>
              <a:t>2, 4 port 1 Gb</a:t>
            </a:r>
          </a:p>
          <a:p>
            <a:pPr marL="120650" indent="-120650">
              <a:lnSpc>
                <a:spcPct val="110000"/>
              </a:lnSpc>
              <a:spcAft>
                <a:spcPts val="60"/>
              </a:spcAft>
              <a:buFont typeface="Arial"/>
              <a:buChar char="•"/>
            </a:pPr>
            <a:r>
              <a:rPr lang="en-US" sz="1600" dirty="0" smtClean="0">
                <a:solidFill>
                  <a:schemeClr val="tx1"/>
                </a:solidFill>
              </a:rPr>
              <a:t>Pass-thru</a:t>
            </a:r>
          </a:p>
        </p:txBody>
      </p:sp>
      <p:sp>
        <p:nvSpPr>
          <p:cNvPr id="13" name="Rectangle 12"/>
          <p:cNvSpPr/>
          <p:nvPr/>
        </p:nvSpPr>
        <p:spPr>
          <a:xfrm>
            <a:off x="3564922" y="3870262"/>
            <a:ext cx="2026122" cy="16478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Aft>
                <a:spcPts val="1000"/>
              </a:spcAft>
            </a:pPr>
            <a:r>
              <a:rPr lang="en-US" sz="2000" b="1" dirty="0" smtClean="0">
                <a:solidFill>
                  <a:schemeClr val="tx1"/>
                </a:solidFill>
              </a:rPr>
              <a:t>Fibre Channel</a:t>
            </a:r>
            <a:endParaRPr lang="en-US" sz="2000" b="1" dirty="0">
              <a:solidFill>
                <a:schemeClr val="tx1"/>
              </a:solidFill>
            </a:endParaRPr>
          </a:p>
          <a:p>
            <a:pPr marL="120650" indent="-120650">
              <a:lnSpc>
                <a:spcPct val="110000"/>
              </a:lnSpc>
              <a:spcAft>
                <a:spcPts val="60"/>
              </a:spcAft>
              <a:buFont typeface="Arial"/>
              <a:buChar char="•"/>
            </a:pPr>
            <a:r>
              <a:rPr lang="en-US" sz="1600" dirty="0" smtClean="0">
                <a:solidFill>
                  <a:schemeClr val="tx1"/>
                </a:solidFill>
              </a:rPr>
              <a:t>2 port 8 Gb</a:t>
            </a:r>
          </a:p>
          <a:p>
            <a:pPr marL="120650" indent="-120650">
              <a:lnSpc>
                <a:spcPct val="110000"/>
              </a:lnSpc>
              <a:spcAft>
                <a:spcPts val="60"/>
              </a:spcAft>
              <a:buFont typeface="Arial"/>
              <a:buChar char="•"/>
            </a:pPr>
            <a:r>
              <a:rPr lang="en-US" sz="1600" dirty="0" smtClean="0">
                <a:solidFill>
                  <a:schemeClr val="tx1"/>
                </a:solidFill>
              </a:rPr>
              <a:t>2 port 16 Gb</a:t>
            </a:r>
          </a:p>
          <a:p>
            <a:pPr marL="120650" indent="-120650">
              <a:lnSpc>
                <a:spcPct val="110000"/>
              </a:lnSpc>
              <a:spcAft>
                <a:spcPts val="60"/>
              </a:spcAft>
              <a:buFont typeface="Arial"/>
              <a:buChar char="•"/>
            </a:pPr>
            <a:r>
              <a:rPr lang="en-US" sz="1600" dirty="0" smtClean="0">
                <a:solidFill>
                  <a:schemeClr val="tx1"/>
                </a:solidFill>
              </a:rPr>
              <a:t>Pass-thru</a:t>
            </a:r>
          </a:p>
        </p:txBody>
      </p:sp>
      <p:sp>
        <p:nvSpPr>
          <p:cNvPr id="14" name="Rectangle 13"/>
          <p:cNvSpPr/>
          <p:nvPr/>
        </p:nvSpPr>
        <p:spPr>
          <a:xfrm>
            <a:off x="6170308" y="3870262"/>
            <a:ext cx="2026122" cy="16478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Aft>
                <a:spcPts val="1000"/>
              </a:spcAft>
            </a:pPr>
            <a:r>
              <a:rPr lang="en-US" sz="2000" b="1" dirty="0" smtClean="0">
                <a:solidFill>
                  <a:schemeClr val="tx1"/>
                </a:solidFill>
              </a:rPr>
              <a:t>InfiniBand</a:t>
            </a:r>
            <a:endParaRPr lang="en-US" sz="2000" b="1" dirty="0">
              <a:solidFill>
                <a:schemeClr val="tx1"/>
              </a:solidFill>
            </a:endParaRPr>
          </a:p>
          <a:p>
            <a:pPr marL="120650" indent="-120650">
              <a:lnSpc>
                <a:spcPct val="110000"/>
              </a:lnSpc>
              <a:spcAft>
                <a:spcPts val="60"/>
              </a:spcAft>
              <a:buFont typeface="Arial"/>
              <a:buChar char="•"/>
            </a:pPr>
            <a:r>
              <a:rPr lang="en-US" sz="1600" dirty="0" smtClean="0">
                <a:solidFill>
                  <a:schemeClr val="tx1"/>
                </a:solidFill>
              </a:rPr>
              <a:t>2 port 56 Gb FDR</a:t>
            </a:r>
          </a:p>
          <a:p>
            <a:pPr marL="120650" indent="-120650">
              <a:lnSpc>
                <a:spcPct val="110000"/>
              </a:lnSpc>
              <a:spcAft>
                <a:spcPts val="60"/>
              </a:spcAft>
              <a:buFont typeface="Arial"/>
              <a:buChar char="•"/>
            </a:pPr>
            <a:r>
              <a:rPr lang="en-US" sz="1600" dirty="0" smtClean="0">
                <a:solidFill>
                  <a:schemeClr val="tx1"/>
                </a:solidFill>
              </a:rPr>
              <a:t>2 port 40 Gb QDR</a:t>
            </a:r>
          </a:p>
        </p:txBody>
      </p:sp>
    </p:spTree>
    <p:extLst>
      <p:ext uri="{BB962C8B-B14F-4D97-AF65-F5344CB8AC3E}">
        <p14:creationId xmlns:p14="http://schemas.microsoft.com/office/powerpoint/2010/main" val="3006590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0419"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r>
              <a:rPr lang="en-US" sz="1600" b="1" i="1">
                <a:solidFill>
                  <a:schemeClr val="bg1"/>
                </a:solidFill>
              </a:rPr>
              <a:t>System infrastructure</a:t>
            </a:r>
          </a:p>
        </p:txBody>
      </p:sp>
      <p:sp>
        <p:nvSpPr>
          <p:cNvPr id="60420"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21"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22"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23"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24"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25" name="Rectangle 40"/>
          <p:cNvSpPr>
            <a:spLocks noChangeArrowheads="1"/>
          </p:cNvSpPr>
          <p:nvPr/>
        </p:nvSpPr>
        <p:spPr bwMode="auto">
          <a:xfrm>
            <a:off x="922338" y="1474788"/>
            <a:ext cx="2859087" cy="49006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b="1">
              <a:solidFill>
                <a:schemeClr val="bg1"/>
              </a:solidFill>
            </a:endParaRPr>
          </a:p>
        </p:txBody>
      </p:sp>
      <p:sp>
        <p:nvSpPr>
          <p:cNvPr id="43" name="Rectangle 42"/>
          <p:cNvSpPr/>
          <p:nvPr/>
        </p:nvSpPr>
        <p:spPr bwMode="auto">
          <a:xfrm>
            <a:off x="922338" y="1514475"/>
            <a:ext cx="2833687" cy="4867275"/>
          </a:xfrm>
          <a:prstGeom prst="rect">
            <a:avLst/>
          </a:prstGeom>
          <a:solidFill>
            <a:srgbClr val="FFFFFF">
              <a:alpha val="60000"/>
            </a:srgbClr>
          </a:solidFill>
          <a:ln w="25400" cap="flat" cmpd="sng" algn="ctr">
            <a:noFill/>
            <a:prstDash val="solid"/>
          </a:ln>
          <a:effectLst/>
        </p:spPr>
        <p:txBody>
          <a:bodyPr anchor="ctr"/>
          <a:lstStyle/>
          <a:p>
            <a:pPr algn="ctr" fontAlgn="auto">
              <a:spcBef>
                <a:spcPts val="0"/>
              </a:spcBef>
              <a:spcAft>
                <a:spcPts val="0"/>
              </a:spcAft>
              <a:defRPr/>
            </a:pPr>
            <a:endParaRPr lang="en-US" sz="2000" kern="0" dirty="0">
              <a:solidFill>
                <a:srgbClr val="FFFFFF"/>
              </a:solidFill>
              <a:latin typeface="Arial"/>
            </a:endParaRPr>
          </a:p>
        </p:txBody>
      </p:sp>
      <p:sp>
        <p:nvSpPr>
          <p:cNvPr id="60427" name="Oval 43"/>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400">
              <a:solidFill>
                <a:srgbClr val="333333"/>
              </a:solidFill>
            </a:endParaRPr>
          </a:p>
        </p:txBody>
      </p:sp>
      <p:sp>
        <p:nvSpPr>
          <p:cNvPr id="60428" name="Rectangle 41"/>
          <p:cNvSpPr>
            <a:spLocks noChangeArrowheads="1"/>
          </p:cNvSpPr>
          <p:nvPr/>
        </p:nvSpPr>
        <p:spPr bwMode="auto">
          <a:xfrm>
            <a:off x="922338" y="1039813"/>
            <a:ext cx="2859087" cy="487362"/>
          </a:xfrm>
          <a:prstGeom prst="rect">
            <a:avLst/>
          </a:prstGeom>
          <a:solidFill>
            <a:srgbClr val="00649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1">
                <a:solidFill>
                  <a:schemeClr val="bg1"/>
                </a:solidFill>
              </a:rPr>
              <a:t>Networking</a:t>
            </a:r>
          </a:p>
        </p:txBody>
      </p:sp>
      <p:sp>
        <p:nvSpPr>
          <p:cNvPr id="60429" name="Freeform 5"/>
          <p:cNvSpPr>
            <a:spLocks/>
          </p:cNvSpPr>
          <p:nvPr/>
        </p:nvSpPr>
        <p:spPr bwMode="auto">
          <a:xfrm>
            <a:off x="2159000" y="1822450"/>
            <a:ext cx="68263" cy="69850"/>
          </a:xfrm>
          <a:custGeom>
            <a:avLst/>
            <a:gdLst>
              <a:gd name="T0" fmla="*/ 2147483647 w 99"/>
              <a:gd name="T1" fmla="*/ 0 h 99"/>
              <a:gd name="T2" fmla="*/ 2147483647 w 99"/>
              <a:gd name="T3" fmla="*/ 0 h 99"/>
              <a:gd name="T4" fmla="*/ 2147483647 w 99"/>
              <a:gd name="T5" fmla="*/ 0 h 99"/>
              <a:gd name="T6" fmla="*/ 2147483647 w 99"/>
              <a:gd name="T7" fmla="*/ 2147483647 h 99"/>
              <a:gd name="T8" fmla="*/ 2147483647 w 99"/>
              <a:gd name="T9" fmla="*/ 2147483647 h 99"/>
              <a:gd name="T10" fmla="*/ 2147483647 w 99"/>
              <a:gd name="T11" fmla="*/ 2147483647 h 99"/>
              <a:gd name="T12" fmla="*/ 2147483647 w 99"/>
              <a:gd name="T13" fmla="*/ 2147483647 h 99"/>
              <a:gd name="T14" fmla="*/ 2147483647 w 99"/>
              <a:gd name="T15" fmla="*/ 2147483647 h 99"/>
              <a:gd name="T16" fmla="*/ 0 w 99"/>
              <a:gd name="T17" fmla="*/ 2147483647 h 99"/>
              <a:gd name="T18" fmla="*/ 0 w 99"/>
              <a:gd name="T19" fmla="*/ 2147483647 h 99"/>
              <a:gd name="T20" fmla="*/ 0 w 99"/>
              <a:gd name="T21" fmla="*/ 2147483647 h 99"/>
              <a:gd name="T22" fmla="*/ 0 w 99"/>
              <a:gd name="T23" fmla="*/ 2147483647 h 99"/>
              <a:gd name="T24" fmla="*/ 2147483647 w 99"/>
              <a:gd name="T25" fmla="*/ 2147483647 h 99"/>
              <a:gd name="T26" fmla="*/ 2147483647 w 99"/>
              <a:gd name="T27" fmla="*/ 2147483647 h 99"/>
              <a:gd name="T28" fmla="*/ 2147483647 w 99"/>
              <a:gd name="T29" fmla="*/ 2147483647 h 99"/>
              <a:gd name="T30" fmla="*/ 2147483647 w 99"/>
              <a:gd name="T31" fmla="*/ 2147483647 h 99"/>
              <a:gd name="T32" fmla="*/ 2147483647 w 99"/>
              <a:gd name="T33" fmla="*/ 2147483647 h 99"/>
              <a:gd name="T34" fmla="*/ 2147483647 w 99"/>
              <a:gd name="T35" fmla="*/ 2147483647 h 99"/>
              <a:gd name="T36" fmla="*/ 2147483647 w 99"/>
              <a:gd name="T37" fmla="*/ 2147483647 h 99"/>
              <a:gd name="T38" fmla="*/ 2147483647 w 99"/>
              <a:gd name="T39" fmla="*/ 2147483647 h 99"/>
              <a:gd name="T40" fmla="*/ 2147483647 w 99"/>
              <a:gd name="T41" fmla="*/ 2147483647 h 99"/>
              <a:gd name="T42" fmla="*/ 2147483647 w 99"/>
              <a:gd name="T43" fmla="*/ 2147483647 h 99"/>
              <a:gd name="T44" fmla="*/ 2147483647 w 99"/>
              <a:gd name="T45" fmla="*/ 2147483647 h 99"/>
              <a:gd name="T46" fmla="*/ 2147483647 w 99"/>
              <a:gd name="T47" fmla="*/ 2147483647 h 99"/>
              <a:gd name="T48" fmla="*/ 2147483647 w 99"/>
              <a:gd name="T49" fmla="*/ 2147483647 h 99"/>
              <a:gd name="T50" fmla="*/ 2147483647 w 99"/>
              <a:gd name="T51" fmla="*/ 2147483647 h 99"/>
              <a:gd name="T52" fmla="*/ 2147483647 w 99"/>
              <a:gd name="T53" fmla="*/ 2147483647 h 99"/>
              <a:gd name="T54" fmla="*/ 2147483647 w 99"/>
              <a:gd name="T55" fmla="*/ 2147483647 h 99"/>
              <a:gd name="T56" fmla="*/ 2147483647 w 99"/>
              <a:gd name="T57" fmla="*/ 2147483647 h 99"/>
              <a:gd name="T58" fmla="*/ 2147483647 w 99"/>
              <a:gd name="T59" fmla="*/ 2147483647 h 99"/>
              <a:gd name="T60" fmla="*/ 2147483647 w 99"/>
              <a:gd name="T61" fmla="*/ 2147483647 h 99"/>
              <a:gd name="T62" fmla="*/ 2147483647 w 99"/>
              <a:gd name="T63" fmla="*/ 2147483647 h 99"/>
              <a:gd name="T64" fmla="*/ 2147483647 w 99"/>
              <a:gd name="T65" fmla="*/ 2147483647 h 99"/>
              <a:gd name="T66" fmla="*/ 2147483647 w 99"/>
              <a:gd name="T67" fmla="*/ 2147483647 h 99"/>
              <a:gd name="T68" fmla="*/ 2147483647 w 99"/>
              <a:gd name="T69" fmla="*/ 2147483647 h 99"/>
              <a:gd name="T70" fmla="*/ 2147483647 w 99"/>
              <a:gd name="T71" fmla="*/ 0 h 99"/>
              <a:gd name="T72" fmla="*/ 2147483647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30" name="Freeform 6"/>
          <p:cNvSpPr>
            <a:spLocks noEditPoints="1"/>
          </p:cNvSpPr>
          <p:nvPr/>
        </p:nvSpPr>
        <p:spPr bwMode="auto">
          <a:xfrm>
            <a:off x="2100263" y="1765300"/>
            <a:ext cx="488950" cy="427038"/>
          </a:xfrm>
          <a:custGeom>
            <a:avLst/>
            <a:gdLst>
              <a:gd name="T0" fmla="*/ 2147483647 w 707"/>
              <a:gd name="T1" fmla="*/ 2147483647 h 619"/>
              <a:gd name="T2" fmla="*/ 2147483647 w 707"/>
              <a:gd name="T3" fmla="*/ 2147483647 h 619"/>
              <a:gd name="T4" fmla="*/ 2147483647 w 707"/>
              <a:gd name="T5" fmla="*/ 2147483647 h 619"/>
              <a:gd name="T6" fmla="*/ 2147483647 w 707"/>
              <a:gd name="T7" fmla="*/ 2147483647 h 619"/>
              <a:gd name="T8" fmla="*/ 2147483647 w 707"/>
              <a:gd name="T9" fmla="*/ 2147483647 h 619"/>
              <a:gd name="T10" fmla="*/ 2147483647 w 707"/>
              <a:gd name="T11" fmla="*/ 2147483647 h 619"/>
              <a:gd name="T12" fmla="*/ 2147483647 w 707"/>
              <a:gd name="T13" fmla="*/ 2147483647 h 619"/>
              <a:gd name="T14" fmla="*/ 2147483647 w 707"/>
              <a:gd name="T15" fmla="*/ 2147483647 h 619"/>
              <a:gd name="T16" fmla="*/ 2147483647 w 707"/>
              <a:gd name="T17" fmla="*/ 2147483647 h 619"/>
              <a:gd name="T18" fmla="*/ 2147483647 w 707"/>
              <a:gd name="T19" fmla="*/ 2147483647 h 619"/>
              <a:gd name="T20" fmla="*/ 2147483647 w 707"/>
              <a:gd name="T21" fmla="*/ 2147483647 h 619"/>
              <a:gd name="T22" fmla="*/ 2147483647 w 707"/>
              <a:gd name="T23" fmla="*/ 2147483647 h 619"/>
              <a:gd name="T24" fmla="*/ 2147483647 w 707"/>
              <a:gd name="T25" fmla="*/ 2147483647 h 619"/>
              <a:gd name="T26" fmla="*/ 2147483647 w 707"/>
              <a:gd name="T27" fmla="*/ 2147483647 h 619"/>
              <a:gd name="T28" fmla="*/ 2147483647 w 707"/>
              <a:gd name="T29" fmla="*/ 2147483647 h 619"/>
              <a:gd name="T30" fmla="*/ 2147483647 w 707"/>
              <a:gd name="T31" fmla="*/ 2147483647 h 619"/>
              <a:gd name="T32" fmla="*/ 0 w 707"/>
              <a:gd name="T33" fmla="*/ 2147483647 h 619"/>
              <a:gd name="T34" fmla="*/ 2147483647 w 707"/>
              <a:gd name="T35" fmla="*/ 2147483647 h 619"/>
              <a:gd name="T36" fmla="*/ 2147483647 w 707"/>
              <a:gd name="T37" fmla="*/ 2147483647 h 619"/>
              <a:gd name="T38" fmla="*/ 2147483647 w 707"/>
              <a:gd name="T39" fmla="*/ 2147483647 h 619"/>
              <a:gd name="T40" fmla="*/ 2147483647 w 707"/>
              <a:gd name="T41" fmla="*/ 2147483647 h 619"/>
              <a:gd name="T42" fmla="*/ 2147483647 w 707"/>
              <a:gd name="T43" fmla="*/ 2147483647 h 619"/>
              <a:gd name="T44" fmla="*/ 2147483647 w 707"/>
              <a:gd name="T45" fmla="*/ 2147483647 h 619"/>
              <a:gd name="T46" fmla="*/ 2147483647 w 707"/>
              <a:gd name="T47" fmla="*/ 2147483647 h 619"/>
              <a:gd name="T48" fmla="*/ 2147483647 w 707"/>
              <a:gd name="T49" fmla="*/ 2147483647 h 619"/>
              <a:gd name="T50" fmla="*/ 2147483647 w 707"/>
              <a:gd name="T51" fmla="*/ 2147483647 h 619"/>
              <a:gd name="T52" fmla="*/ 2147483647 w 707"/>
              <a:gd name="T53" fmla="*/ 2147483647 h 619"/>
              <a:gd name="T54" fmla="*/ 2147483647 w 707"/>
              <a:gd name="T55" fmla="*/ 2147483647 h 619"/>
              <a:gd name="T56" fmla="*/ 2147483647 w 707"/>
              <a:gd name="T57" fmla="*/ 2147483647 h 619"/>
              <a:gd name="T58" fmla="*/ 2147483647 w 707"/>
              <a:gd name="T59" fmla="*/ 2147483647 h 619"/>
              <a:gd name="T60" fmla="*/ 2147483647 w 707"/>
              <a:gd name="T61" fmla="*/ 2147483647 h 619"/>
              <a:gd name="T62" fmla="*/ 2147483647 w 707"/>
              <a:gd name="T63" fmla="*/ 2147483647 h 619"/>
              <a:gd name="T64" fmla="*/ 2147483647 w 707"/>
              <a:gd name="T65" fmla="*/ 2147483647 h 619"/>
              <a:gd name="T66" fmla="*/ 2147483647 w 707"/>
              <a:gd name="T67" fmla="*/ 2147483647 h 619"/>
              <a:gd name="T68" fmla="*/ 2147483647 w 707"/>
              <a:gd name="T69" fmla="*/ 2147483647 h 619"/>
              <a:gd name="T70" fmla="*/ 2147483647 w 707"/>
              <a:gd name="T71" fmla="*/ 2147483647 h 619"/>
              <a:gd name="T72" fmla="*/ 2147483647 w 707"/>
              <a:gd name="T73" fmla="*/ 2147483647 h 619"/>
              <a:gd name="T74" fmla="*/ 2147483647 w 707"/>
              <a:gd name="T75" fmla="*/ 2147483647 h 619"/>
              <a:gd name="T76" fmla="*/ 2147483647 w 707"/>
              <a:gd name="T77" fmla="*/ 2147483647 h 619"/>
              <a:gd name="T78" fmla="*/ 2147483647 w 707"/>
              <a:gd name="T79" fmla="*/ 2147483647 h 619"/>
              <a:gd name="T80" fmla="*/ 2147483647 w 707"/>
              <a:gd name="T81" fmla="*/ 2147483647 h 619"/>
              <a:gd name="T82" fmla="*/ 2147483647 w 707"/>
              <a:gd name="T83" fmla="*/ 2147483647 h 619"/>
              <a:gd name="T84" fmla="*/ 2147483647 w 707"/>
              <a:gd name="T85" fmla="*/ 2147483647 h 619"/>
              <a:gd name="T86" fmla="*/ 2147483647 w 707"/>
              <a:gd name="T87" fmla="*/ 2147483647 h 619"/>
              <a:gd name="T88" fmla="*/ 2147483647 w 707"/>
              <a:gd name="T89" fmla="*/ 2147483647 h 619"/>
              <a:gd name="T90" fmla="*/ 2147483647 w 707"/>
              <a:gd name="T91" fmla="*/ 2147483647 h 619"/>
              <a:gd name="T92" fmla="*/ 2147483647 w 707"/>
              <a:gd name="T93" fmla="*/ 2147483647 h 619"/>
              <a:gd name="T94" fmla="*/ 2147483647 w 707"/>
              <a:gd name="T95" fmla="*/ 2147483647 h 619"/>
              <a:gd name="T96" fmla="*/ 2147483647 w 707"/>
              <a:gd name="T97" fmla="*/ 2147483647 h 619"/>
              <a:gd name="T98" fmla="*/ 2147483647 w 707"/>
              <a:gd name="T99" fmla="*/ 2147483647 h 619"/>
              <a:gd name="T100" fmla="*/ 2147483647 w 707"/>
              <a:gd name="T101" fmla="*/ 2147483647 h 619"/>
              <a:gd name="T102" fmla="*/ 2147483647 w 707"/>
              <a:gd name="T103" fmla="*/ 2147483647 h 619"/>
              <a:gd name="T104" fmla="*/ 2147483647 w 707"/>
              <a:gd name="T105" fmla="*/ 2147483647 h 619"/>
              <a:gd name="T106" fmla="*/ 2147483647 w 707"/>
              <a:gd name="T107" fmla="*/ 2147483647 h 619"/>
              <a:gd name="T108" fmla="*/ 2147483647 w 707"/>
              <a:gd name="T109" fmla="*/ 2147483647 h 619"/>
              <a:gd name="T110" fmla="*/ 2147483647 w 707"/>
              <a:gd name="T111" fmla="*/ 2147483647 h 619"/>
              <a:gd name="T112" fmla="*/ 2147483647 w 707"/>
              <a:gd name="T113" fmla="*/ 2147483647 h 619"/>
              <a:gd name="T114" fmla="*/ 2147483647 w 707"/>
              <a:gd name="T115" fmla="*/ 2147483647 h 619"/>
              <a:gd name="T116" fmla="*/ 2147483647 w 707"/>
              <a:gd name="T117" fmla="*/ 21474836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31" name="Text Box 14"/>
          <p:cNvSpPr txBox="1">
            <a:spLocks noChangeArrowheads="1"/>
          </p:cNvSpPr>
          <p:nvPr/>
        </p:nvSpPr>
        <p:spPr bwMode="auto">
          <a:xfrm>
            <a:off x="3943350" y="1169988"/>
            <a:ext cx="4876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90000"/>
              </a:lnSpc>
              <a:spcBef>
                <a:spcPct val="20000"/>
              </a:spcBef>
            </a:pPr>
            <a:r>
              <a:rPr lang="en-US" sz="1600" b="1">
                <a:solidFill>
                  <a:srgbClr val="333333"/>
                </a:solidFill>
              </a:rPr>
              <a:t>IBM Networking Offerings</a:t>
            </a:r>
          </a:p>
        </p:txBody>
      </p:sp>
      <p:pic>
        <p:nvPicPr>
          <p:cNvPr id="60432"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23100" y="925513"/>
            <a:ext cx="1036638"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3" name="Picture 5" descr="Brocade-Switch.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21688" y="1216025"/>
            <a:ext cx="454025"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4" name="Rectangle 46"/>
          <p:cNvSpPr>
            <a:spLocks noChangeArrowheads="1"/>
          </p:cNvSpPr>
          <p:nvPr/>
        </p:nvSpPr>
        <p:spPr bwMode="auto">
          <a:xfrm>
            <a:off x="3754438" y="1585913"/>
            <a:ext cx="45720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8925" lvl="2" indent="-161925">
              <a:spcBef>
                <a:spcPts val="150"/>
              </a:spcBef>
              <a:buClr>
                <a:schemeClr val="tx1"/>
              </a:buClr>
              <a:buFont typeface="Arial" pitchFamily="34" charset="0"/>
              <a:buChar char="•"/>
            </a:pPr>
            <a:r>
              <a:rPr lang="en-US" sz="1600">
                <a:solidFill>
                  <a:srgbClr val="333333"/>
                </a:solidFill>
              </a:rPr>
              <a:t>Scalable Switch modules for the IBM Flex System chassis</a:t>
            </a:r>
          </a:p>
          <a:p>
            <a:pPr marL="288925" lvl="2" indent="-161925">
              <a:spcBef>
                <a:spcPts val="150"/>
              </a:spcBef>
              <a:buClr>
                <a:schemeClr val="tx1"/>
              </a:buClr>
              <a:buFont typeface="Arial" pitchFamily="34" charset="0"/>
              <a:buChar char="•"/>
            </a:pPr>
            <a:r>
              <a:rPr lang="en-US" sz="1600">
                <a:solidFill>
                  <a:srgbClr val="333333"/>
                </a:solidFill>
              </a:rPr>
              <a:t>Four  Scalable switches per chassis</a:t>
            </a:r>
          </a:p>
          <a:p>
            <a:pPr marL="288925" lvl="2" indent="-161925">
              <a:spcBef>
                <a:spcPts val="150"/>
              </a:spcBef>
              <a:buClr>
                <a:schemeClr val="tx1"/>
              </a:buClr>
              <a:buFont typeface="Arial" pitchFamily="34" charset="0"/>
              <a:buChar char="•"/>
            </a:pPr>
            <a:r>
              <a:rPr lang="en-US" sz="1600">
                <a:solidFill>
                  <a:srgbClr val="333333"/>
                </a:solidFill>
              </a:rPr>
              <a:t>Capable to provide up to 16 virtual switch partitions per chassis</a:t>
            </a:r>
          </a:p>
          <a:p>
            <a:pPr marL="288925" lvl="2" indent="-161925">
              <a:spcBef>
                <a:spcPts val="150"/>
              </a:spcBef>
              <a:buClr>
                <a:schemeClr val="tx1"/>
              </a:buClr>
              <a:buFont typeface="Arial" pitchFamily="34" charset="0"/>
              <a:buChar char="•"/>
            </a:pPr>
            <a:r>
              <a:rPr lang="en-US" sz="1600">
                <a:solidFill>
                  <a:srgbClr val="333333"/>
                </a:solidFill>
              </a:rPr>
              <a:t>Feature on Demand port upgrades for switches</a:t>
            </a:r>
          </a:p>
        </p:txBody>
      </p:sp>
      <p:pic>
        <p:nvPicPr>
          <p:cNvPr id="6043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3025" y="3454400"/>
            <a:ext cx="4875213"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p:cNvSpPr txBox="1"/>
          <p:nvPr/>
        </p:nvSpPr>
        <p:spPr>
          <a:xfrm>
            <a:off x="4138613" y="6088063"/>
            <a:ext cx="3910012" cy="261937"/>
          </a:xfrm>
          <a:prstGeom prst="rect">
            <a:avLst/>
          </a:prstGeom>
          <a:noFill/>
        </p:spPr>
        <p:txBody>
          <a:bodyPr>
            <a:spAutoFit/>
          </a:bodyPr>
          <a:lstStyle/>
          <a:p>
            <a:pPr algn="ctr">
              <a:defRPr/>
            </a:pPr>
            <a:r>
              <a:rPr lang="en-US" sz="1050" dirty="0">
                <a:solidFill>
                  <a:srgbClr val="333333"/>
                </a:solidFill>
              </a:rPr>
              <a:t>*Available at launch</a:t>
            </a:r>
          </a:p>
        </p:txBody>
      </p:sp>
      <p:sp>
        <p:nvSpPr>
          <p:cNvPr id="60437" name="Rounded Rectangle 47"/>
          <p:cNvSpPr>
            <a:spLocks noChangeArrowheads="1"/>
          </p:cNvSpPr>
          <p:nvPr/>
        </p:nvSpPr>
        <p:spPr bwMode="auto">
          <a:xfrm>
            <a:off x="904875" y="2336800"/>
            <a:ext cx="2882900" cy="2101850"/>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en-US" sz="1600">
                <a:solidFill>
                  <a:srgbClr val="333333"/>
                </a:solidFill>
              </a:rPr>
              <a:t>Simplifies network deployment via integrated management</a:t>
            </a:r>
          </a:p>
          <a:p>
            <a:pPr algn="ctr"/>
            <a:r>
              <a:rPr lang="en-US" sz="1600">
                <a:solidFill>
                  <a:srgbClr val="333333"/>
                </a:solidFill>
              </a:rPr>
              <a:t>◊</a:t>
            </a:r>
          </a:p>
          <a:p>
            <a:pPr algn="ctr"/>
            <a:r>
              <a:rPr lang="en-US" sz="1600">
                <a:solidFill>
                  <a:srgbClr val="333333"/>
                </a:solidFill>
              </a:rPr>
              <a:t>Reduces network complexity via convergence and intelligent fabric monitoring</a:t>
            </a:r>
            <a:endParaRPr lang="en-US" sz="500">
              <a:solidFill>
                <a:srgbClr val="333333"/>
              </a:solidFill>
            </a:endParaRPr>
          </a:p>
          <a:p>
            <a:pPr algn="ctr"/>
            <a:r>
              <a:rPr lang="en-US" sz="1600">
                <a:solidFill>
                  <a:srgbClr val="333333"/>
                </a:solidFill>
              </a:rPr>
              <a:t>◊</a:t>
            </a:r>
          </a:p>
          <a:p>
            <a:pPr algn="ctr"/>
            <a:r>
              <a:rPr lang="en-US" sz="1600">
                <a:solidFill>
                  <a:srgbClr val="333333"/>
                </a:solidFill>
              </a:rPr>
              <a:t>Improves network performance via uncompromised IO throughput</a:t>
            </a:r>
          </a:p>
          <a:p>
            <a:pPr algn="ctr"/>
            <a:r>
              <a:rPr lang="en-US" sz="1600">
                <a:solidFill>
                  <a:srgbClr val="333333"/>
                </a:solidFill>
              </a:rPr>
              <a:t>◊</a:t>
            </a:r>
          </a:p>
          <a:p>
            <a:pPr algn="ctr"/>
            <a:r>
              <a:rPr lang="en-US" sz="1600">
                <a:solidFill>
                  <a:srgbClr val="333333"/>
                </a:solidFill>
              </a:rPr>
              <a:t>Fits with existing infrastructure and scales with Customer’s IO needs</a:t>
            </a:r>
          </a:p>
        </p:txBody>
      </p:sp>
      <p:sp>
        <p:nvSpPr>
          <p:cNvPr id="23" name="Rectangle 34"/>
          <p:cNvSpPr txBox="1">
            <a:spLocks noChangeArrowheads="1"/>
          </p:cNvSpPr>
          <p:nvPr/>
        </p:nvSpPr>
        <p:spPr bwMode="auto">
          <a:xfrm>
            <a:off x="254000" y="611188"/>
            <a:ext cx="8766175" cy="369887"/>
          </a:xfrm>
          <a:prstGeom prst="rect">
            <a:avLst/>
          </a:prstGeom>
          <a:noFill/>
          <a:ln w="9525">
            <a:noFill/>
            <a:miter lim="800000"/>
            <a:headEnd/>
            <a:tailEnd/>
          </a:ln>
        </p:spPr>
        <p:txBody>
          <a:bodyPr lIns="0" tIns="0" rIns="0" bIns="0">
            <a:spAutoFit/>
          </a:bodyPr>
          <a:lstStyle/>
          <a:p>
            <a:pPr>
              <a:defRPr/>
            </a:pPr>
            <a:r>
              <a:rPr lang="en-US" sz="2400" kern="0" dirty="0">
                <a:latin typeface="+mj-lt"/>
                <a:ea typeface="+mj-ea"/>
                <a:cs typeface="+mj-cs"/>
              </a:rPr>
              <a:t>Full breadth of Networking offerings</a:t>
            </a:r>
          </a:p>
        </p:txBody>
      </p:sp>
    </p:spTree>
    <p:extLst>
      <p:ext uri="{BB962C8B-B14F-4D97-AF65-F5344CB8AC3E}">
        <p14:creationId xmlns:p14="http://schemas.microsoft.com/office/powerpoint/2010/main" val="80617755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3"/>
          <p:cNvSpPr>
            <a:spLocks noChangeArrowheads="1"/>
          </p:cNvSpPr>
          <p:nvPr/>
        </p:nvSpPr>
        <p:spPr bwMode="auto">
          <a:xfrm>
            <a:off x="320675" y="4816475"/>
            <a:ext cx="7446963" cy="827088"/>
          </a:xfrm>
          <a:prstGeom prst="rect">
            <a:avLst/>
          </a:prstGeom>
          <a:solidFill>
            <a:srgbClr val="BBD3E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457200"/>
            <a:endParaRPr lang="en-US">
              <a:solidFill>
                <a:srgbClr val="FFFFFF"/>
              </a:solidFill>
              <a:cs typeface="Arial" pitchFamily="34" charset="0"/>
            </a:endParaRPr>
          </a:p>
        </p:txBody>
      </p:sp>
      <p:sp>
        <p:nvSpPr>
          <p:cNvPr id="23555" name="Rectangle 4"/>
          <p:cNvSpPr>
            <a:spLocks noGrp="1" noChangeArrowheads="1"/>
          </p:cNvSpPr>
          <p:nvPr>
            <p:ph type="title" idx="4294967295"/>
          </p:nvPr>
        </p:nvSpPr>
        <p:spPr>
          <a:xfrm>
            <a:off x="254000" y="601663"/>
            <a:ext cx="8648700" cy="669925"/>
          </a:xfrm>
        </p:spPr>
        <p:txBody>
          <a:bodyPr tIns="0" rIns="0" bIns="0"/>
          <a:lstStyle/>
          <a:p>
            <a:pPr eaLnBrk="1" hangingPunct="1"/>
            <a:r>
              <a:rPr lang="en-US" smtClean="0"/>
              <a:t>Intelligent, integrated and flexible network architecture </a:t>
            </a:r>
            <a:br>
              <a:rPr lang="en-US" smtClean="0"/>
            </a:br>
            <a:r>
              <a:rPr lang="en-US" smtClean="0"/>
              <a:t>that can fit with your </a:t>
            </a:r>
            <a:r>
              <a:rPr lang="en-US" b="1" smtClean="0"/>
              <a:t>existing</a:t>
            </a:r>
            <a:r>
              <a:rPr lang="en-US" smtClean="0"/>
              <a:t> or </a:t>
            </a:r>
            <a:r>
              <a:rPr lang="en-US" b="1" smtClean="0"/>
              <a:t>future</a:t>
            </a:r>
            <a:r>
              <a:rPr lang="en-US" smtClean="0"/>
              <a:t> environment</a:t>
            </a:r>
          </a:p>
        </p:txBody>
      </p:sp>
      <p:sp>
        <p:nvSpPr>
          <p:cNvPr id="12" name="Rectangle 11"/>
          <p:cNvSpPr>
            <a:spLocks noChangeArrowheads="1"/>
          </p:cNvSpPr>
          <p:nvPr/>
        </p:nvSpPr>
        <p:spPr bwMode="auto">
          <a:xfrm>
            <a:off x="320675" y="1843088"/>
            <a:ext cx="2497138" cy="3773487"/>
          </a:xfrm>
          <a:prstGeom prst="rect">
            <a:avLst/>
          </a:prstGeom>
          <a:solidFill>
            <a:srgbClr val="B5D3E1">
              <a:alpha val="7294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37160" rIns="45720"/>
          <a:lstStyle/>
          <a:p>
            <a:pPr marL="171450" indent="-171450" defTabSz="457200">
              <a:buFont typeface="Wingdings" pitchFamily="2" charset="2"/>
              <a:buChar char="§"/>
            </a:pPr>
            <a:r>
              <a:rPr lang="en-US" sz="1400">
                <a:solidFill>
                  <a:srgbClr val="000000"/>
                </a:solidFill>
                <a:ea typeface="MS Gothic" pitchFamily="49" charset="-128"/>
                <a:cs typeface="Arial" pitchFamily="34" charset="0"/>
              </a:rPr>
              <a:t>“Pay as you grow” scalability</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r>
              <a:rPr lang="en-US" sz="1400">
                <a:solidFill>
                  <a:srgbClr val="000000"/>
                </a:solidFill>
                <a:ea typeface="MS Gothic" pitchFamily="49" charset="-128"/>
                <a:cs typeface="Arial" pitchFamily="34" charset="0"/>
              </a:rPr>
              <a:t>Performance:</a:t>
            </a:r>
          </a:p>
          <a:p>
            <a:pPr marL="514350" lvl="1" indent="-171450" defTabSz="457200">
              <a:buFont typeface="Arial" pitchFamily="34" charset="0"/>
              <a:buChar char="–"/>
            </a:pPr>
            <a:r>
              <a:rPr lang="en-US" sz="1200">
                <a:solidFill>
                  <a:srgbClr val="000000"/>
                </a:solidFill>
                <a:ea typeface="MS Gothic" pitchFamily="49" charset="-128"/>
                <a:cs typeface="Arial" pitchFamily="34" charset="0"/>
              </a:rPr>
              <a:t>Support 40Gb</a:t>
            </a:r>
          </a:p>
          <a:p>
            <a:pPr marL="514350" lvl="1" indent="-171450" defTabSz="457200">
              <a:buFont typeface="Arial" pitchFamily="34" charset="0"/>
              <a:buChar char="–"/>
            </a:pPr>
            <a:r>
              <a:rPr lang="en-US" sz="1200">
                <a:solidFill>
                  <a:srgbClr val="000000"/>
                </a:solidFill>
                <a:ea typeface="MS Gothic" pitchFamily="49" charset="-128"/>
                <a:cs typeface="Arial" pitchFamily="34" charset="0"/>
              </a:rPr>
              <a:t>&lt; 1ms latency</a:t>
            </a:r>
          </a:p>
          <a:p>
            <a:pPr marL="514350" lvl="1" indent="-171450" defTabSz="457200">
              <a:buFont typeface="Arial" pitchFamily="34" charset="0"/>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r>
              <a:rPr lang="en-US" sz="1400">
                <a:solidFill>
                  <a:srgbClr val="000000"/>
                </a:solidFill>
                <a:ea typeface="MS Gothic" pitchFamily="49" charset="-128"/>
                <a:cs typeface="Arial" pitchFamily="34" charset="0"/>
              </a:rPr>
              <a:t>Designed for future: </a:t>
            </a:r>
            <a:endParaRPr lang="en-US" sz="1200">
              <a:solidFill>
                <a:srgbClr val="000000"/>
              </a:solidFill>
              <a:ea typeface="MS Gothic" pitchFamily="49" charset="-128"/>
              <a:cs typeface="Arial" pitchFamily="34" charset="0"/>
            </a:endParaRPr>
          </a:p>
          <a:p>
            <a:pPr marL="171450" indent="-171450" defTabSz="457200">
              <a:buFont typeface="Wingdings" pitchFamily="2" charset="2"/>
              <a:buChar char="§"/>
            </a:pPr>
            <a:endParaRPr lang="en-US" sz="1200">
              <a:solidFill>
                <a:srgbClr val="000000"/>
              </a:solidFill>
              <a:ea typeface="MS Gothic" pitchFamily="49" charset="-128"/>
              <a:cs typeface="Arial" pitchFamily="34" charset="0"/>
            </a:endParaRPr>
          </a:p>
          <a:p>
            <a:pPr marL="514350" lvl="1" indent="-171450" defTabSz="457200">
              <a:buFont typeface="Arial" pitchFamily="34" charset="0"/>
              <a:buChar char="–"/>
            </a:pPr>
            <a:r>
              <a:rPr lang="en-US" sz="1200">
                <a:solidFill>
                  <a:srgbClr val="000000"/>
                </a:solidFill>
                <a:ea typeface="MS Gothic" pitchFamily="49" charset="-128"/>
                <a:cs typeface="Arial" pitchFamily="34" charset="0"/>
              </a:rPr>
              <a:t>Hypervisor Virtual Switch optimized</a:t>
            </a:r>
          </a:p>
          <a:p>
            <a:pPr marL="514350" lvl="1" indent="-171450" defTabSz="457200">
              <a:buFont typeface="Arial" pitchFamily="34" charset="0"/>
              <a:buChar char="–"/>
            </a:pPr>
            <a:r>
              <a:rPr lang="en-US" sz="1200">
                <a:solidFill>
                  <a:srgbClr val="000000"/>
                </a:solidFill>
                <a:ea typeface="MS Gothic" pitchFamily="49" charset="-128"/>
                <a:cs typeface="Arial" pitchFamily="34" charset="0"/>
              </a:rPr>
              <a:t>Built for VM Workload migration</a:t>
            </a:r>
          </a:p>
          <a:p>
            <a:pPr marL="514350" lvl="1" indent="-171450" defTabSz="457200">
              <a:buFont typeface="Arial" pitchFamily="34" charset="0"/>
              <a:buChar char="–"/>
            </a:pPr>
            <a:r>
              <a:rPr lang="en-US" sz="1200">
                <a:solidFill>
                  <a:srgbClr val="000000"/>
                </a:solidFill>
                <a:ea typeface="MS Gothic" pitchFamily="49" charset="-128"/>
                <a:cs typeface="Arial" pitchFamily="34" charset="0"/>
              </a:rPr>
              <a:t>Full Convergence</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Arial" pitchFamily="34" charset="0"/>
              <a:buChar char="•"/>
            </a:pPr>
            <a:endParaRPr lang="en-US" sz="1400">
              <a:solidFill>
                <a:srgbClr val="FFFFFF"/>
              </a:solidFill>
              <a:ea typeface="MS Gothic" pitchFamily="49" charset="-128"/>
              <a:cs typeface="Arial" pitchFamily="34" charset="0"/>
            </a:endParaRPr>
          </a:p>
        </p:txBody>
      </p:sp>
      <p:sp>
        <p:nvSpPr>
          <p:cNvPr id="16" name="Rectangle 15"/>
          <p:cNvSpPr>
            <a:spLocks noChangeArrowheads="1"/>
          </p:cNvSpPr>
          <p:nvPr/>
        </p:nvSpPr>
        <p:spPr bwMode="auto">
          <a:xfrm>
            <a:off x="5370513" y="1843088"/>
            <a:ext cx="2397125" cy="3784600"/>
          </a:xfrm>
          <a:prstGeom prst="rect">
            <a:avLst/>
          </a:prstGeom>
          <a:solidFill>
            <a:srgbClr val="BBD3E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37160"/>
          <a:lstStyle/>
          <a:p>
            <a:pPr marL="171450" indent="-171450" defTabSz="457200">
              <a:buFont typeface="Wingdings" pitchFamily="2" charset="2"/>
              <a:buChar char="§"/>
            </a:pPr>
            <a:r>
              <a:rPr lang="en-US" sz="1400">
                <a:solidFill>
                  <a:srgbClr val="000000"/>
                </a:solidFill>
                <a:ea typeface="MS Gothic" pitchFamily="49" charset="-128"/>
                <a:cs typeface="Arial" pitchFamily="34" charset="0"/>
              </a:rPr>
              <a:t>Manage as one system</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r>
              <a:rPr lang="en-US" sz="1400">
                <a:solidFill>
                  <a:srgbClr val="000000"/>
                </a:solidFill>
                <a:ea typeface="MS Gothic" pitchFamily="49" charset="-128"/>
                <a:cs typeface="Arial" pitchFamily="34" charset="0"/>
              </a:rPr>
              <a:t>Multiple switches within a POD managed as a single entity</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r>
              <a:rPr lang="en-US" sz="1400">
                <a:solidFill>
                  <a:srgbClr val="000000"/>
                </a:solidFill>
                <a:ea typeface="MS Gothic" pitchFamily="49" charset="-128"/>
                <a:cs typeface="Arial" pitchFamily="34" charset="0"/>
              </a:rPr>
              <a:t>Seamless interoperability</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r>
              <a:rPr lang="en-US" sz="1400">
                <a:solidFill>
                  <a:srgbClr val="000000"/>
                </a:solidFill>
                <a:ea typeface="MS Gothic" pitchFamily="49" charset="-128"/>
                <a:cs typeface="Arial" pitchFamily="34" charset="0"/>
              </a:rPr>
              <a:t>Standards based (Qbg, DCB, DOVE)</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None/>
            </a:pPr>
            <a:endParaRPr lang="en-US" sz="1400">
              <a:solidFill>
                <a:srgbClr val="000000"/>
              </a:solidFill>
              <a:ea typeface="MS Gothic" pitchFamily="49" charset="-128"/>
              <a:cs typeface="Arial" pitchFamily="34" charset="0"/>
            </a:endParaRPr>
          </a:p>
        </p:txBody>
      </p:sp>
      <p:sp>
        <p:nvSpPr>
          <p:cNvPr id="23" name="Rectangle 22"/>
          <p:cNvSpPr>
            <a:spLocks noChangeArrowheads="1"/>
          </p:cNvSpPr>
          <p:nvPr/>
        </p:nvSpPr>
        <p:spPr bwMode="auto">
          <a:xfrm>
            <a:off x="2906713" y="1843088"/>
            <a:ext cx="2395537" cy="3784600"/>
          </a:xfrm>
          <a:prstGeom prst="rect">
            <a:avLst/>
          </a:prstGeom>
          <a:solidFill>
            <a:srgbClr val="B5D3E1">
              <a:alpha val="8901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37160"/>
          <a:lstStyle/>
          <a:p>
            <a:pPr marL="171450" indent="-171450" defTabSz="457200">
              <a:buFont typeface="Wingdings" pitchFamily="2" charset="2"/>
              <a:buChar char="§"/>
            </a:pPr>
            <a:r>
              <a:rPr lang="en-US" sz="1400">
                <a:solidFill>
                  <a:srgbClr val="000000"/>
                </a:solidFill>
                <a:ea typeface="MS Gothic" pitchFamily="49" charset="-128"/>
                <a:cs typeface="Arial" pitchFamily="34" charset="0"/>
              </a:rPr>
              <a:t>Virtual Machine Mgmt./Virtual Switching </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r>
              <a:rPr lang="en-US" sz="1400">
                <a:solidFill>
                  <a:srgbClr val="000000"/>
                </a:solidFill>
                <a:ea typeface="MS Gothic" pitchFamily="49" charset="-128"/>
                <a:cs typeface="Arial" pitchFamily="34" charset="0"/>
              </a:rPr>
              <a:t>Automate network &amp; server  provisioning and failover (FSM)</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r>
              <a:rPr lang="en-US" sz="1400">
                <a:solidFill>
                  <a:srgbClr val="000000"/>
                </a:solidFill>
                <a:ea typeface="MS Gothic" pitchFamily="49" charset="-128"/>
                <a:cs typeface="Arial" pitchFamily="34" charset="0"/>
              </a:rPr>
              <a:t>VM-aware networking  for easy management and tracking (VMready)</a:t>
            </a:r>
          </a:p>
          <a:p>
            <a:pPr marL="171450" indent="-171450" defTabSz="457200">
              <a:buFont typeface="Wingdings" pitchFamily="2" charset="2"/>
              <a:buChar char="§"/>
            </a:pPr>
            <a:endParaRPr lang="en-US" sz="1400">
              <a:solidFill>
                <a:srgbClr val="000000"/>
              </a:solidFill>
              <a:ea typeface="MS Gothic" pitchFamily="49" charset="-128"/>
              <a:cs typeface="Arial" pitchFamily="34" charset="0"/>
            </a:endParaRPr>
          </a:p>
          <a:p>
            <a:pPr marL="171450" indent="-171450" defTabSz="457200">
              <a:buFont typeface="Wingdings" pitchFamily="2" charset="2"/>
              <a:buChar char="§"/>
            </a:pPr>
            <a:r>
              <a:rPr lang="en-US" sz="1400">
                <a:solidFill>
                  <a:srgbClr val="000000"/>
                </a:solidFill>
                <a:ea typeface="MS Gothic" pitchFamily="49" charset="-128"/>
                <a:cs typeface="Arial" pitchFamily="34" charset="0"/>
              </a:rPr>
              <a:t>Software Defined Networking (SDN)</a:t>
            </a:r>
          </a:p>
        </p:txBody>
      </p:sp>
      <p:sp>
        <p:nvSpPr>
          <p:cNvPr id="23559" name="TextBox 14"/>
          <p:cNvSpPr txBox="1">
            <a:spLocks noChangeArrowheads="1"/>
          </p:cNvSpPr>
          <p:nvPr/>
        </p:nvSpPr>
        <p:spPr bwMode="auto">
          <a:xfrm>
            <a:off x="5562600" y="5105400"/>
            <a:ext cx="1930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pitchFamily="34" charset="0"/>
                <a:ea typeface="MS PGothic" pitchFamily="34" charset="-128"/>
              </a:defRPr>
            </a:lvl1pPr>
            <a:lvl2pPr marL="742950" indent="-285750" defTabSz="457200" eaLnBrk="0" hangingPunct="0">
              <a:defRPr>
                <a:solidFill>
                  <a:schemeClr val="tx1"/>
                </a:solidFill>
                <a:latin typeface="Arial" pitchFamily="34" charset="0"/>
                <a:ea typeface="MS PGothic" pitchFamily="34" charset="-128"/>
              </a:defRPr>
            </a:lvl2pPr>
            <a:lvl3pPr marL="1143000" indent="-228600" defTabSz="457200" eaLnBrk="0" hangingPunct="0">
              <a:defRPr>
                <a:solidFill>
                  <a:schemeClr val="tx1"/>
                </a:solidFill>
                <a:latin typeface="Arial" pitchFamily="34" charset="0"/>
                <a:ea typeface="MS PGothic" pitchFamily="34" charset="-128"/>
              </a:defRPr>
            </a:lvl3pPr>
            <a:lvl4pPr marL="1600200" indent="-228600" defTabSz="457200" eaLnBrk="0" hangingPunct="0">
              <a:defRPr>
                <a:solidFill>
                  <a:schemeClr val="tx1"/>
                </a:solidFill>
                <a:latin typeface="Arial" pitchFamily="34" charset="0"/>
                <a:ea typeface="MS PGothic" pitchFamily="34" charset="-128"/>
              </a:defRPr>
            </a:lvl4pPr>
            <a:lvl5pPr marL="2057400" indent="-228600" defTabSz="4572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r>
              <a:rPr lang="en-US" b="1">
                <a:solidFill>
                  <a:srgbClr val="000000"/>
                </a:solidFill>
                <a:cs typeface="Arial" pitchFamily="34" charset="0"/>
              </a:rPr>
              <a:t>Integrated</a:t>
            </a:r>
          </a:p>
        </p:txBody>
      </p:sp>
      <p:sp>
        <p:nvSpPr>
          <p:cNvPr id="23560" name="TextBox 16"/>
          <p:cNvSpPr txBox="1">
            <a:spLocks noChangeArrowheads="1"/>
          </p:cNvSpPr>
          <p:nvPr/>
        </p:nvSpPr>
        <p:spPr bwMode="auto">
          <a:xfrm>
            <a:off x="3048000" y="5105400"/>
            <a:ext cx="2016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pitchFamily="34" charset="0"/>
                <a:ea typeface="MS PGothic" pitchFamily="34" charset="-128"/>
              </a:defRPr>
            </a:lvl1pPr>
            <a:lvl2pPr marL="742950" indent="-285750" defTabSz="457200" eaLnBrk="0" hangingPunct="0">
              <a:defRPr>
                <a:solidFill>
                  <a:schemeClr val="tx1"/>
                </a:solidFill>
                <a:latin typeface="Arial" pitchFamily="34" charset="0"/>
                <a:ea typeface="MS PGothic" pitchFamily="34" charset="-128"/>
              </a:defRPr>
            </a:lvl2pPr>
            <a:lvl3pPr marL="1143000" indent="-228600" defTabSz="457200" eaLnBrk="0" hangingPunct="0">
              <a:defRPr>
                <a:solidFill>
                  <a:schemeClr val="tx1"/>
                </a:solidFill>
                <a:latin typeface="Arial" pitchFamily="34" charset="0"/>
                <a:ea typeface="MS PGothic" pitchFamily="34" charset="-128"/>
              </a:defRPr>
            </a:lvl3pPr>
            <a:lvl4pPr marL="1600200" indent="-228600" defTabSz="457200" eaLnBrk="0" hangingPunct="0">
              <a:defRPr>
                <a:solidFill>
                  <a:schemeClr val="tx1"/>
                </a:solidFill>
                <a:latin typeface="Arial" pitchFamily="34" charset="0"/>
                <a:ea typeface="MS PGothic" pitchFamily="34" charset="-128"/>
              </a:defRPr>
            </a:lvl4pPr>
            <a:lvl5pPr marL="2057400" indent="-228600" defTabSz="4572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r>
              <a:rPr lang="en-US" b="1">
                <a:solidFill>
                  <a:srgbClr val="000000"/>
                </a:solidFill>
                <a:cs typeface="Arial" pitchFamily="34" charset="0"/>
              </a:rPr>
              <a:t>Automated</a:t>
            </a:r>
          </a:p>
        </p:txBody>
      </p:sp>
      <p:sp>
        <p:nvSpPr>
          <p:cNvPr id="23561" name="TextBox 17"/>
          <p:cNvSpPr txBox="1">
            <a:spLocks noChangeArrowheads="1"/>
          </p:cNvSpPr>
          <p:nvPr/>
        </p:nvSpPr>
        <p:spPr bwMode="auto">
          <a:xfrm>
            <a:off x="457200" y="5105400"/>
            <a:ext cx="233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pitchFamily="34" charset="0"/>
                <a:ea typeface="MS PGothic" pitchFamily="34" charset="-128"/>
              </a:defRPr>
            </a:lvl1pPr>
            <a:lvl2pPr marL="742950" indent="-285750" defTabSz="457200" eaLnBrk="0" hangingPunct="0">
              <a:defRPr>
                <a:solidFill>
                  <a:schemeClr val="tx1"/>
                </a:solidFill>
                <a:latin typeface="Arial" pitchFamily="34" charset="0"/>
                <a:ea typeface="MS PGothic" pitchFamily="34" charset="-128"/>
              </a:defRPr>
            </a:lvl2pPr>
            <a:lvl3pPr marL="1143000" indent="-228600" defTabSz="457200" eaLnBrk="0" hangingPunct="0">
              <a:defRPr>
                <a:solidFill>
                  <a:schemeClr val="tx1"/>
                </a:solidFill>
                <a:latin typeface="Arial" pitchFamily="34" charset="0"/>
                <a:ea typeface="MS PGothic" pitchFamily="34" charset="-128"/>
              </a:defRPr>
            </a:lvl3pPr>
            <a:lvl4pPr marL="1600200" indent="-228600" defTabSz="457200" eaLnBrk="0" hangingPunct="0">
              <a:defRPr>
                <a:solidFill>
                  <a:schemeClr val="tx1"/>
                </a:solidFill>
                <a:latin typeface="Arial" pitchFamily="34" charset="0"/>
                <a:ea typeface="MS PGothic" pitchFamily="34" charset="-128"/>
              </a:defRPr>
            </a:lvl4pPr>
            <a:lvl5pPr marL="2057400" indent="-228600" defTabSz="4572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r>
              <a:rPr lang="en-US" b="1">
                <a:solidFill>
                  <a:srgbClr val="000000"/>
                </a:solidFill>
                <a:cs typeface="Arial" pitchFamily="34" charset="0"/>
              </a:rPr>
              <a:t>Optimized</a:t>
            </a:r>
          </a:p>
        </p:txBody>
      </p:sp>
      <p:pic>
        <p:nvPicPr>
          <p:cNvPr id="2356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29563" y="1717675"/>
            <a:ext cx="450850"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07413" y="1739900"/>
            <a:ext cx="373062"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4" name="TextBox 17"/>
          <p:cNvSpPr txBox="1">
            <a:spLocks noChangeArrowheads="1"/>
          </p:cNvSpPr>
          <p:nvPr/>
        </p:nvSpPr>
        <p:spPr bwMode="auto">
          <a:xfrm>
            <a:off x="295275" y="5756275"/>
            <a:ext cx="751046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r>
              <a:rPr lang="en-US" sz="2000" b="1" i="1">
                <a:solidFill>
                  <a:srgbClr val="006699"/>
                </a:solidFill>
                <a:cs typeface="Arial" pitchFamily="34" charset="0"/>
              </a:rPr>
              <a:t>Flexible, Integrated, Standard-based </a:t>
            </a:r>
            <a:br>
              <a:rPr lang="en-US" sz="2000" b="1" i="1">
                <a:solidFill>
                  <a:srgbClr val="006699"/>
                </a:solidFill>
                <a:cs typeface="Arial" pitchFamily="34" charset="0"/>
              </a:rPr>
            </a:br>
            <a:r>
              <a:rPr lang="en-US" sz="2000" b="1" i="1">
                <a:solidFill>
                  <a:srgbClr val="006699"/>
                </a:solidFill>
                <a:cs typeface="Arial" pitchFamily="34" charset="0"/>
              </a:rPr>
              <a:t>No Compromise Networking</a:t>
            </a:r>
          </a:p>
        </p:txBody>
      </p:sp>
      <p:pic>
        <p:nvPicPr>
          <p:cNvPr id="23565" name="Picture 186" descr="Circ01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15263" y="601663"/>
            <a:ext cx="1150937"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8298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box(out)">
                                      <p:cBhvr>
                                        <p:cTn id="7" dur="500"/>
                                        <p:tgtEl>
                                          <p:spTgt spid="12">
                                            <p:bg/>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box(out)">
                                      <p:cBhvr>
                                        <p:cTn id="10" dur="500"/>
                                        <p:tgtEl>
                                          <p:spTgt spid="12">
                                            <p:txEl>
                                              <p:pRg st="0" end="0"/>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Effect transition="in" filter="box(out)">
                                      <p:cBhvr>
                                        <p:cTn id="13" dur="500"/>
                                        <p:tgtEl>
                                          <p:spTgt spid="12">
                                            <p:txEl>
                                              <p:pRg st="2" end="2"/>
                                            </p:txEl>
                                          </p:spTgt>
                                        </p:tgtEl>
                                      </p:cBhvr>
                                    </p:animEffect>
                                  </p:childTnLst>
                                </p:cTn>
                              </p:par>
                              <p:par>
                                <p:cTn id="14" presetID="4" presetClass="entr" presetSubtype="32" fill="hold" grpId="0" nodeType="withEffect">
                                  <p:stCondLst>
                                    <p:cond delay="0"/>
                                  </p:stCondLst>
                                  <p:childTnLst>
                                    <p:set>
                                      <p:cBhvr>
                                        <p:cTn id="15" dur="1" fill="hold">
                                          <p:stCondLst>
                                            <p:cond delay="0"/>
                                          </p:stCondLst>
                                        </p:cTn>
                                        <p:tgtEl>
                                          <p:spTgt spid="12">
                                            <p:txEl>
                                              <p:pRg st="3" end="3"/>
                                            </p:txEl>
                                          </p:spTgt>
                                        </p:tgtEl>
                                        <p:attrNameLst>
                                          <p:attrName>style.visibility</p:attrName>
                                        </p:attrNameLst>
                                      </p:cBhvr>
                                      <p:to>
                                        <p:strVal val="visible"/>
                                      </p:to>
                                    </p:set>
                                    <p:animEffect transition="in" filter="box(out)">
                                      <p:cBhvr>
                                        <p:cTn id="16" dur="500"/>
                                        <p:tgtEl>
                                          <p:spTgt spid="12">
                                            <p:txEl>
                                              <p:pRg st="3" end="3"/>
                                            </p:txEl>
                                          </p:spTgt>
                                        </p:tgtEl>
                                      </p:cBhvr>
                                    </p:animEffect>
                                  </p:childTnLst>
                                </p:cTn>
                              </p:par>
                              <p:par>
                                <p:cTn id="17" presetID="4" presetClass="entr" presetSubtype="32" fill="hold" grpId="0" nodeType="with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animEffect transition="in" filter="box(out)">
                                      <p:cBhvr>
                                        <p:cTn id="19" dur="500"/>
                                        <p:tgtEl>
                                          <p:spTgt spid="12">
                                            <p:txEl>
                                              <p:pRg st="4" end="4"/>
                                            </p:txEl>
                                          </p:spTgt>
                                        </p:tgtEl>
                                      </p:cBhvr>
                                    </p:animEffect>
                                  </p:childTnLst>
                                </p:cTn>
                              </p:par>
                              <p:par>
                                <p:cTn id="20" presetID="4" presetClass="entr" presetSubtype="32" fill="hold" grpId="0" nodeType="withEffect">
                                  <p:stCondLst>
                                    <p:cond delay="0"/>
                                  </p:stCondLst>
                                  <p:childTnLst>
                                    <p:set>
                                      <p:cBhvr>
                                        <p:cTn id="21" dur="1" fill="hold">
                                          <p:stCondLst>
                                            <p:cond delay="0"/>
                                          </p:stCondLst>
                                        </p:cTn>
                                        <p:tgtEl>
                                          <p:spTgt spid="12">
                                            <p:txEl>
                                              <p:pRg st="6" end="6"/>
                                            </p:txEl>
                                          </p:spTgt>
                                        </p:tgtEl>
                                        <p:attrNameLst>
                                          <p:attrName>style.visibility</p:attrName>
                                        </p:attrNameLst>
                                      </p:cBhvr>
                                      <p:to>
                                        <p:strVal val="visible"/>
                                      </p:to>
                                    </p:set>
                                    <p:animEffect transition="in" filter="box(out)">
                                      <p:cBhvr>
                                        <p:cTn id="22" dur="500"/>
                                        <p:tgtEl>
                                          <p:spTgt spid="12">
                                            <p:txEl>
                                              <p:pRg st="6" end="6"/>
                                            </p:txEl>
                                          </p:spTgt>
                                        </p:tgtEl>
                                      </p:cBhvr>
                                    </p:animEffect>
                                  </p:childTnLst>
                                </p:cTn>
                              </p:par>
                              <p:par>
                                <p:cTn id="23" presetID="4" presetClass="entr" presetSubtype="32" fill="hold" grpId="0" nodeType="withEffect">
                                  <p:stCondLst>
                                    <p:cond delay="0"/>
                                  </p:stCondLst>
                                  <p:childTnLst>
                                    <p:set>
                                      <p:cBhvr>
                                        <p:cTn id="24" dur="1" fill="hold">
                                          <p:stCondLst>
                                            <p:cond delay="0"/>
                                          </p:stCondLst>
                                        </p:cTn>
                                        <p:tgtEl>
                                          <p:spTgt spid="12">
                                            <p:txEl>
                                              <p:pRg st="8" end="8"/>
                                            </p:txEl>
                                          </p:spTgt>
                                        </p:tgtEl>
                                        <p:attrNameLst>
                                          <p:attrName>style.visibility</p:attrName>
                                        </p:attrNameLst>
                                      </p:cBhvr>
                                      <p:to>
                                        <p:strVal val="visible"/>
                                      </p:to>
                                    </p:set>
                                    <p:animEffect transition="in" filter="box(out)">
                                      <p:cBhvr>
                                        <p:cTn id="25" dur="500"/>
                                        <p:tgtEl>
                                          <p:spTgt spid="12">
                                            <p:txEl>
                                              <p:pRg st="8" end="8"/>
                                            </p:txEl>
                                          </p:spTgt>
                                        </p:tgtEl>
                                      </p:cBhvr>
                                    </p:animEffect>
                                  </p:childTnLst>
                                </p:cTn>
                              </p:par>
                              <p:par>
                                <p:cTn id="26" presetID="4" presetClass="entr" presetSubtype="32" fill="hold" grpId="0" nodeType="withEffect">
                                  <p:stCondLst>
                                    <p:cond delay="0"/>
                                  </p:stCondLst>
                                  <p:childTnLst>
                                    <p:set>
                                      <p:cBhvr>
                                        <p:cTn id="27" dur="1" fill="hold">
                                          <p:stCondLst>
                                            <p:cond delay="0"/>
                                          </p:stCondLst>
                                        </p:cTn>
                                        <p:tgtEl>
                                          <p:spTgt spid="12">
                                            <p:txEl>
                                              <p:pRg st="9" end="9"/>
                                            </p:txEl>
                                          </p:spTgt>
                                        </p:tgtEl>
                                        <p:attrNameLst>
                                          <p:attrName>style.visibility</p:attrName>
                                        </p:attrNameLst>
                                      </p:cBhvr>
                                      <p:to>
                                        <p:strVal val="visible"/>
                                      </p:to>
                                    </p:set>
                                    <p:animEffect transition="in" filter="box(out)">
                                      <p:cBhvr>
                                        <p:cTn id="28" dur="500"/>
                                        <p:tgtEl>
                                          <p:spTgt spid="12">
                                            <p:txEl>
                                              <p:pRg st="9" end="9"/>
                                            </p:txEl>
                                          </p:spTgt>
                                        </p:tgtEl>
                                      </p:cBhvr>
                                    </p:animEffect>
                                  </p:childTnLst>
                                </p:cTn>
                              </p:par>
                              <p:par>
                                <p:cTn id="29" presetID="4" presetClass="entr" presetSubtype="32" fill="hold" grpId="0" nodeType="withEffect">
                                  <p:stCondLst>
                                    <p:cond delay="0"/>
                                  </p:stCondLst>
                                  <p:childTnLst>
                                    <p:set>
                                      <p:cBhvr>
                                        <p:cTn id="30" dur="1" fill="hold">
                                          <p:stCondLst>
                                            <p:cond delay="0"/>
                                          </p:stCondLst>
                                        </p:cTn>
                                        <p:tgtEl>
                                          <p:spTgt spid="12">
                                            <p:txEl>
                                              <p:pRg st="10" end="10"/>
                                            </p:txEl>
                                          </p:spTgt>
                                        </p:tgtEl>
                                        <p:attrNameLst>
                                          <p:attrName>style.visibility</p:attrName>
                                        </p:attrNameLst>
                                      </p:cBhvr>
                                      <p:to>
                                        <p:strVal val="visible"/>
                                      </p:to>
                                    </p:set>
                                    <p:animEffect transition="in" filter="box(out)">
                                      <p:cBhvr>
                                        <p:cTn id="31" dur="500"/>
                                        <p:tgtEl>
                                          <p:spTgt spid="12">
                                            <p:txEl>
                                              <p:pRg st="10" end="10"/>
                                            </p:txEl>
                                          </p:spTgt>
                                        </p:tgtEl>
                                      </p:cBhvr>
                                    </p:animEffect>
                                  </p:childTnLst>
                                </p:cTn>
                              </p:par>
                            </p:childTnLst>
                          </p:cTn>
                        </p:par>
                        <p:par>
                          <p:cTn id="32" fill="hold" nodeType="afterGroup">
                            <p:stCondLst>
                              <p:cond delay="500"/>
                            </p:stCondLst>
                            <p:childTnLst>
                              <p:par>
                                <p:cTn id="33" presetID="3" presetClass="emph" presetSubtype="2" fill="hold" nodeType="afterEffect">
                                  <p:stCondLst>
                                    <p:cond delay="500"/>
                                  </p:stCondLst>
                                  <p:childTnLst>
                                    <p:animClr clrSpc="rgb" dir="cw">
                                      <p:cBhvr override="childStyle">
                                        <p:cTn id="34" dur="2000" fill="hold"/>
                                        <p:tgtEl>
                                          <p:spTgt spid="12">
                                            <p:txEl>
                                              <p:pRg st="0" end="0"/>
                                            </p:txEl>
                                          </p:spTgt>
                                        </p:tgtEl>
                                        <p:attrNameLst>
                                          <p:attrName>style.color</p:attrName>
                                        </p:attrNameLst>
                                      </p:cBhvr>
                                      <p:to>
                                        <a:srgbClr val="FF0000"/>
                                      </p:to>
                                    </p:animClr>
                                  </p:childTnLst>
                                </p:cTn>
                              </p:par>
                              <p:par>
                                <p:cTn id="35" presetID="3" presetClass="emph" presetSubtype="2" fill="hold" nodeType="withEffect">
                                  <p:stCondLst>
                                    <p:cond delay="500"/>
                                  </p:stCondLst>
                                  <p:childTnLst>
                                    <p:animClr clrSpc="rgb" dir="cw">
                                      <p:cBhvr override="childStyle">
                                        <p:cTn id="36" dur="2000" fill="hold"/>
                                        <p:tgtEl>
                                          <p:spTgt spid="12">
                                            <p:txEl>
                                              <p:pRg st="4" end="4"/>
                                            </p:txEl>
                                          </p:spTgt>
                                        </p:tgtEl>
                                        <p:attrNameLst>
                                          <p:attrName>style.color</p:attrName>
                                        </p:attrNameLst>
                                      </p:cBhvr>
                                      <p:to>
                                        <a:srgbClr val="FF0000"/>
                                      </p:to>
                                    </p:animClr>
                                  </p:childTnLst>
                                </p:cTn>
                              </p:par>
                            </p:childTnLst>
                          </p:cTn>
                        </p:par>
                      </p:childTnLst>
                    </p:cTn>
                  </p:par>
                  <p:par>
                    <p:cTn id="37" fill="hold" nodeType="clickPar">
                      <p:stCondLst>
                        <p:cond delay="indefinite"/>
                      </p:stCondLst>
                      <p:childTnLst>
                        <p:par>
                          <p:cTn id="38" fill="hold" nodeType="withGroup">
                            <p:stCondLst>
                              <p:cond delay="0"/>
                            </p:stCondLst>
                            <p:childTnLst>
                              <p:par>
                                <p:cTn id="39" presetID="4" presetClass="entr" presetSubtype="32" fill="hold" grpId="0" nodeType="clickEffect">
                                  <p:stCondLst>
                                    <p:cond delay="0"/>
                                  </p:stCondLst>
                                  <p:childTnLst>
                                    <p:set>
                                      <p:cBhvr>
                                        <p:cTn id="40" dur="1" fill="hold">
                                          <p:stCondLst>
                                            <p:cond delay="0"/>
                                          </p:stCondLst>
                                        </p:cTn>
                                        <p:tgtEl>
                                          <p:spTgt spid="23">
                                            <p:bg/>
                                          </p:spTgt>
                                        </p:tgtEl>
                                        <p:attrNameLst>
                                          <p:attrName>style.visibility</p:attrName>
                                        </p:attrNameLst>
                                      </p:cBhvr>
                                      <p:to>
                                        <p:strVal val="visible"/>
                                      </p:to>
                                    </p:set>
                                    <p:animEffect transition="in" filter="box(out)">
                                      <p:cBhvr>
                                        <p:cTn id="41" dur="500"/>
                                        <p:tgtEl>
                                          <p:spTgt spid="23">
                                            <p:bg/>
                                          </p:spTgt>
                                        </p:tgtEl>
                                      </p:cBhvr>
                                    </p:animEffect>
                                  </p:childTnLst>
                                </p:cTn>
                              </p:par>
                              <p:par>
                                <p:cTn id="42" presetID="4" presetClass="entr" presetSubtype="32" fill="hold" grpId="0" nodeType="withEffect">
                                  <p:stCondLst>
                                    <p:cond delay="0"/>
                                  </p:stCondLst>
                                  <p:childTnLst>
                                    <p:set>
                                      <p:cBhvr>
                                        <p:cTn id="43" dur="1" fill="hold">
                                          <p:stCondLst>
                                            <p:cond delay="0"/>
                                          </p:stCondLst>
                                        </p:cTn>
                                        <p:tgtEl>
                                          <p:spTgt spid="23">
                                            <p:txEl>
                                              <p:pRg st="0" end="0"/>
                                            </p:txEl>
                                          </p:spTgt>
                                        </p:tgtEl>
                                        <p:attrNameLst>
                                          <p:attrName>style.visibility</p:attrName>
                                        </p:attrNameLst>
                                      </p:cBhvr>
                                      <p:to>
                                        <p:strVal val="visible"/>
                                      </p:to>
                                    </p:set>
                                    <p:animEffect transition="in" filter="box(out)">
                                      <p:cBhvr>
                                        <p:cTn id="44" dur="500"/>
                                        <p:tgtEl>
                                          <p:spTgt spid="23">
                                            <p:txEl>
                                              <p:pRg st="0" end="0"/>
                                            </p:txEl>
                                          </p:spTgt>
                                        </p:tgtEl>
                                      </p:cBhvr>
                                    </p:animEffect>
                                  </p:childTnLst>
                                </p:cTn>
                              </p:par>
                              <p:par>
                                <p:cTn id="45" presetID="4" presetClass="entr" presetSubtype="32" fill="hold" grpId="0" nodeType="withEffect">
                                  <p:stCondLst>
                                    <p:cond delay="0"/>
                                  </p:stCondLst>
                                  <p:childTnLst>
                                    <p:set>
                                      <p:cBhvr>
                                        <p:cTn id="46" dur="1" fill="hold">
                                          <p:stCondLst>
                                            <p:cond delay="0"/>
                                          </p:stCondLst>
                                        </p:cTn>
                                        <p:tgtEl>
                                          <p:spTgt spid="23">
                                            <p:txEl>
                                              <p:pRg st="2" end="2"/>
                                            </p:txEl>
                                          </p:spTgt>
                                        </p:tgtEl>
                                        <p:attrNameLst>
                                          <p:attrName>style.visibility</p:attrName>
                                        </p:attrNameLst>
                                      </p:cBhvr>
                                      <p:to>
                                        <p:strVal val="visible"/>
                                      </p:to>
                                    </p:set>
                                    <p:animEffect transition="in" filter="box(out)">
                                      <p:cBhvr>
                                        <p:cTn id="47" dur="500"/>
                                        <p:tgtEl>
                                          <p:spTgt spid="23">
                                            <p:txEl>
                                              <p:pRg st="2" end="2"/>
                                            </p:txEl>
                                          </p:spTgt>
                                        </p:tgtEl>
                                      </p:cBhvr>
                                    </p:animEffect>
                                  </p:childTnLst>
                                </p:cTn>
                              </p:par>
                              <p:par>
                                <p:cTn id="48" presetID="4" presetClass="entr" presetSubtype="32" fill="hold" grpId="0" nodeType="withEffect">
                                  <p:stCondLst>
                                    <p:cond delay="0"/>
                                  </p:stCondLst>
                                  <p:childTnLst>
                                    <p:set>
                                      <p:cBhvr>
                                        <p:cTn id="49" dur="1" fill="hold">
                                          <p:stCondLst>
                                            <p:cond delay="0"/>
                                          </p:stCondLst>
                                        </p:cTn>
                                        <p:tgtEl>
                                          <p:spTgt spid="23">
                                            <p:txEl>
                                              <p:pRg st="4" end="4"/>
                                            </p:txEl>
                                          </p:spTgt>
                                        </p:tgtEl>
                                        <p:attrNameLst>
                                          <p:attrName>style.visibility</p:attrName>
                                        </p:attrNameLst>
                                      </p:cBhvr>
                                      <p:to>
                                        <p:strVal val="visible"/>
                                      </p:to>
                                    </p:set>
                                    <p:animEffect transition="in" filter="box(out)">
                                      <p:cBhvr>
                                        <p:cTn id="50" dur="500"/>
                                        <p:tgtEl>
                                          <p:spTgt spid="23">
                                            <p:txEl>
                                              <p:pRg st="4" end="4"/>
                                            </p:txEl>
                                          </p:spTgt>
                                        </p:tgtEl>
                                      </p:cBhvr>
                                    </p:animEffect>
                                  </p:childTnLst>
                                </p:cTn>
                              </p:par>
                              <p:par>
                                <p:cTn id="51" presetID="4" presetClass="entr" presetSubtype="32" fill="hold" grpId="0" nodeType="withEffect">
                                  <p:stCondLst>
                                    <p:cond delay="0"/>
                                  </p:stCondLst>
                                  <p:childTnLst>
                                    <p:set>
                                      <p:cBhvr>
                                        <p:cTn id="52" dur="1" fill="hold">
                                          <p:stCondLst>
                                            <p:cond delay="0"/>
                                          </p:stCondLst>
                                        </p:cTn>
                                        <p:tgtEl>
                                          <p:spTgt spid="23">
                                            <p:txEl>
                                              <p:pRg st="6" end="6"/>
                                            </p:txEl>
                                          </p:spTgt>
                                        </p:tgtEl>
                                        <p:attrNameLst>
                                          <p:attrName>style.visibility</p:attrName>
                                        </p:attrNameLst>
                                      </p:cBhvr>
                                      <p:to>
                                        <p:strVal val="visible"/>
                                      </p:to>
                                    </p:set>
                                    <p:animEffect transition="in" filter="box(out)">
                                      <p:cBhvr>
                                        <p:cTn id="53" dur="500"/>
                                        <p:tgtEl>
                                          <p:spTgt spid="23">
                                            <p:txEl>
                                              <p:pRg st="6" end="6"/>
                                            </p:txEl>
                                          </p:spTgt>
                                        </p:tgtEl>
                                      </p:cBhvr>
                                    </p:animEffect>
                                  </p:childTnLst>
                                </p:cTn>
                              </p:par>
                            </p:childTnLst>
                          </p:cTn>
                        </p:par>
                        <p:par>
                          <p:cTn id="54" fill="hold" nodeType="afterGroup">
                            <p:stCondLst>
                              <p:cond delay="500"/>
                            </p:stCondLst>
                            <p:childTnLst>
                              <p:par>
                                <p:cTn id="55" presetID="3" presetClass="emph" presetSubtype="2" fill="hold" nodeType="afterEffect">
                                  <p:stCondLst>
                                    <p:cond delay="500"/>
                                  </p:stCondLst>
                                  <p:childTnLst>
                                    <p:animClr clrSpc="rgb" dir="cw">
                                      <p:cBhvr override="childStyle">
                                        <p:cTn id="56" dur="2000" fill="hold"/>
                                        <p:tgtEl>
                                          <p:spTgt spid="23">
                                            <p:txEl>
                                              <p:pRg st="6" end="6"/>
                                            </p:txEl>
                                          </p:spTgt>
                                        </p:tgtEl>
                                        <p:attrNameLst>
                                          <p:attrName>style.color</p:attrName>
                                        </p:attrNameLst>
                                      </p:cBhvr>
                                      <p:to>
                                        <a:srgbClr val="FF0000"/>
                                      </p:to>
                                    </p:animClr>
                                  </p:childTnLst>
                                </p:cTn>
                              </p:par>
                            </p:childTnLst>
                          </p:cTn>
                        </p:par>
                      </p:childTnLst>
                    </p:cTn>
                  </p:par>
                  <p:par>
                    <p:cTn id="57" fill="hold" nodeType="clickPar">
                      <p:stCondLst>
                        <p:cond delay="indefinite"/>
                      </p:stCondLst>
                      <p:childTnLst>
                        <p:par>
                          <p:cTn id="58" fill="hold" nodeType="withGroup">
                            <p:stCondLst>
                              <p:cond delay="0"/>
                            </p:stCondLst>
                            <p:childTnLst>
                              <p:par>
                                <p:cTn id="59" presetID="4" presetClass="entr" presetSubtype="32" fill="hold" grpId="0" nodeType="clickEffect">
                                  <p:stCondLst>
                                    <p:cond delay="0"/>
                                  </p:stCondLst>
                                  <p:childTnLst>
                                    <p:set>
                                      <p:cBhvr>
                                        <p:cTn id="60" dur="1" fill="hold">
                                          <p:stCondLst>
                                            <p:cond delay="0"/>
                                          </p:stCondLst>
                                        </p:cTn>
                                        <p:tgtEl>
                                          <p:spTgt spid="16">
                                            <p:bg/>
                                          </p:spTgt>
                                        </p:tgtEl>
                                        <p:attrNameLst>
                                          <p:attrName>style.visibility</p:attrName>
                                        </p:attrNameLst>
                                      </p:cBhvr>
                                      <p:to>
                                        <p:strVal val="visible"/>
                                      </p:to>
                                    </p:set>
                                    <p:animEffect transition="in" filter="box(out)">
                                      <p:cBhvr>
                                        <p:cTn id="61" dur="500"/>
                                        <p:tgtEl>
                                          <p:spTgt spid="16">
                                            <p:bg/>
                                          </p:spTgt>
                                        </p:tgtEl>
                                      </p:cBhvr>
                                    </p:animEffect>
                                  </p:childTnLst>
                                </p:cTn>
                              </p:par>
                              <p:par>
                                <p:cTn id="62" presetID="4" presetClass="entr" presetSubtype="32" fill="hold" grpId="0" nodeType="withEffect">
                                  <p:stCondLst>
                                    <p:cond delay="0"/>
                                  </p:stCondLst>
                                  <p:childTnLst>
                                    <p:set>
                                      <p:cBhvr>
                                        <p:cTn id="63" dur="1" fill="hold">
                                          <p:stCondLst>
                                            <p:cond delay="0"/>
                                          </p:stCondLst>
                                        </p:cTn>
                                        <p:tgtEl>
                                          <p:spTgt spid="16">
                                            <p:txEl>
                                              <p:pRg st="0" end="0"/>
                                            </p:txEl>
                                          </p:spTgt>
                                        </p:tgtEl>
                                        <p:attrNameLst>
                                          <p:attrName>style.visibility</p:attrName>
                                        </p:attrNameLst>
                                      </p:cBhvr>
                                      <p:to>
                                        <p:strVal val="visible"/>
                                      </p:to>
                                    </p:set>
                                    <p:animEffect transition="in" filter="box(out)">
                                      <p:cBhvr>
                                        <p:cTn id="64" dur="500"/>
                                        <p:tgtEl>
                                          <p:spTgt spid="16">
                                            <p:txEl>
                                              <p:pRg st="0" end="0"/>
                                            </p:txEl>
                                          </p:spTgt>
                                        </p:tgtEl>
                                      </p:cBhvr>
                                    </p:animEffect>
                                  </p:childTnLst>
                                </p:cTn>
                              </p:par>
                              <p:par>
                                <p:cTn id="65" presetID="4" presetClass="entr" presetSubtype="32" fill="hold" grpId="0" nodeType="withEffect">
                                  <p:stCondLst>
                                    <p:cond delay="0"/>
                                  </p:stCondLst>
                                  <p:childTnLst>
                                    <p:set>
                                      <p:cBhvr>
                                        <p:cTn id="66" dur="1" fill="hold">
                                          <p:stCondLst>
                                            <p:cond delay="0"/>
                                          </p:stCondLst>
                                        </p:cTn>
                                        <p:tgtEl>
                                          <p:spTgt spid="16">
                                            <p:txEl>
                                              <p:pRg st="3" end="3"/>
                                            </p:txEl>
                                          </p:spTgt>
                                        </p:tgtEl>
                                        <p:attrNameLst>
                                          <p:attrName>style.visibility</p:attrName>
                                        </p:attrNameLst>
                                      </p:cBhvr>
                                      <p:to>
                                        <p:strVal val="visible"/>
                                      </p:to>
                                    </p:set>
                                    <p:animEffect transition="in" filter="box(out)">
                                      <p:cBhvr>
                                        <p:cTn id="67" dur="500"/>
                                        <p:tgtEl>
                                          <p:spTgt spid="16">
                                            <p:txEl>
                                              <p:pRg st="3" end="3"/>
                                            </p:txEl>
                                          </p:spTgt>
                                        </p:tgtEl>
                                      </p:cBhvr>
                                    </p:animEffect>
                                  </p:childTnLst>
                                </p:cTn>
                              </p:par>
                              <p:par>
                                <p:cTn id="68" presetID="4" presetClass="entr" presetSubtype="32" fill="hold" grpId="0" nodeType="withEffect">
                                  <p:stCondLst>
                                    <p:cond delay="0"/>
                                  </p:stCondLst>
                                  <p:childTnLst>
                                    <p:set>
                                      <p:cBhvr>
                                        <p:cTn id="69" dur="1" fill="hold">
                                          <p:stCondLst>
                                            <p:cond delay="0"/>
                                          </p:stCondLst>
                                        </p:cTn>
                                        <p:tgtEl>
                                          <p:spTgt spid="16">
                                            <p:txEl>
                                              <p:pRg st="5" end="5"/>
                                            </p:txEl>
                                          </p:spTgt>
                                        </p:tgtEl>
                                        <p:attrNameLst>
                                          <p:attrName>style.visibility</p:attrName>
                                        </p:attrNameLst>
                                      </p:cBhvr>
                                      <p:to>
                                        <p:strVal val="visible"/>
                                      </p:to>
                                    </p:set>
                                    <p:animEffect transition="in" filter="box(out)">
                                      <p:cBhvr>
                                        <p:cTn id="70" dur="500"/>
                                        <p:tgtEl>
                                          <p:spTgt spid="16">
                                            <p:txEl>
                                              <p:pRg st="5" end="5"/>
                                            </p:txEl>
                                          </p:spTgt>
                                        </p:tgtEl>
                                      </p:cBhvr>
                                    </p:animEffect>
                                  </p:childTnLst>
                                </p:cTn>
                              </p:par>
                              <p:par>
                                <p:cTn id="71" presetID="4" presetClass="entr" presetSubtype="32" fill="hold" grpId="0" nodeType="withEffect">
                                  <p:stCondLst>
                                    <p:cond delay="0"/>
                                  </p:stCondLst>
                                  <p:childTnLst>
                                    <p:set>
                                      <p:cBhvr>
                                        <p:cTn id="72" dur="1" fill="hold">
                                          <p:stCondLst>
                                            <p:cond delay="0"/>
                                          </p:stCondLst>
                                        </p:cTn>
                                        <p:tgtEl>
                                          <p:spTgt spid="16">
                                            <p:txEl>
                                              <p:pRg st="7" end="7"/>
                                            </p:txEl>
                                          </p:spTgt>
                                        </p:tgtEl>
                                        <p:attrNameLst>
                                          <p:attrName>style.visibility</p:attrName>
                                        </p:attrNameLst>
                                      </p:cBhvr>
                                      <p:to>
                                        <p:strVal val="visible"/>
                                      </p:to>
                                    </p:set>
                                    <p:animEffect transition="in" filter="box(out)">
                                      <p:cBhvr>
                                        <p:cTn id="73" dur="500"/>
                                        <p:tgtEl>
                                          <p:spTgt spid="16">
                                            <p:txEl>
                                              <p:pRg st="7" end="7"/>
                                            </p:txEl>
                                          </p:spTgt>
                                        </p:tgtEl>
                                      </p:cBhvr>
                                    </p:animEffect>
                                  </p:childTnLst>
                                </p:cTn>
                              </p:par>
                            </p:childTnLst>
                          </p:cTn>
                        </p:par>
                        <p:par>
                          <p:cTn id="74" fill="hold" nodeType="afterGroup">
                            <p:stCondLst>
                              <p:cond delay="500"/>
                            </p:stCondLst>
                            <p:childTnLst>
                              <p:par>
                                <p:cTn id="75" presetID="3" presetClass="emph" presetSubtype="2" fill="hold" nodeType="afterEffect">
                                  <p:stCondLst>
                                    <p:cond delay="500"/>
                                  </p:stCondLst>
                                  <p:childTnLst>
                                    <p:animClr clrSpc="rgb" dir="cw">
                                      <p:cBhvr override="childStyle">
                                        <p:cTn id="76" dur="2000" fill="hold"/>
                                        <p:tgtEl>
                                          <p:spTgt spid="16">
                                            <p:txEl>
                                              <p:pRg st="5" end="5"/>
                                            </p:txEl>
                                          </p:spTgt>
                                        </p:tgtEl>
                                        <p:attrNameLst>
                                          <p:attrName>style.color</p:attrName>
                                        </p:attrNameLst>
                                      </p:cBhvr>
                                      <p:to>
                                        <a:srgbClr val="FF0000"/>
                                      </p:to>
                                    </p:animClr>
                                  </p:childTnLst>
                                </p:cTn>
                              </p:par>
                              <p:par>
                                <p:cTn id="77" presetID="3" presetClass="emph" presetSubtype="2" fill="hold" nodeType="withEffect">
                                  <p:stCondLst>
                                    <p:cond delay="0"/>
                                  </p:stCondLst>
                                  <p:childTnLst>
                                    <p:animClr clrSpc="rgb" dir="cw">
                                      <p:cBhvr override="childStyle">
                                        <p:cTn id="78" dur="2000" fill="hold"/>
                                        <p:tgtEl>
                                          <p:spTgt spid="16">
                                            <p:txEl>
                                              <p:pRg st="7" end="7"/>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animBg="1"/>
      <p:bldP spid="16" grpId="0" build="allAtOnce" animBg="1"/>
      <p:bldP spid="23" grpId="0" build="allAtOnce"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ChangeArrowheads="1"/>
          </p:cNvSpPr>
          <p:nvPr/>
        </p:nvSpPr>
        <p:spPr bwMode="auto">
          <a:xfrm>
            <a:off x="4461963" y="1602398"/>
            <a:ext cx="2551112" cy="904875"/>
          </a:xfrm>
          <a:prstGeom prst="rect">
            <a:avLst/>
          </a:prstGeom>
          <a:solidFill>
            <a:srgbClr val="ADDCFA"/>
          </a:solidFill>
          <a:ln w="9525">
            <a:solidFill>
              <a:srgbClr val="19518F"/>
            </a:solidFill>
            <a:miter lim="800000"/>
            <a:headEnd/>
            <a:tailEnd/>
          </a:ln>
        </p:spPr>
        <p:txBody>
          <a:bodyPr wrap="none" anchor="ctr"/>
          <a:lstStyle/>
          <a:p>
            <a:pPr algn="r">
              <a:lnSpc>
                <a:spcPct val="90000"/>
              </a:lnSpc>
            </a:pPr>
            <a:r>
              <a:rPr lang="en-US" sz="1300"/>
              <a:t>I/O</a:t>
            </a:r>
          </a:p>
          <a:p>
            <a:pPr algn="r">
              <a:lnSpc>
                <a:spcPct val="90000"/>
              </a:lnSpc>
            </a:pPr>
            <a:r>
              <a:rPr lang="en-US" sz="1300"/>
              <a:t>Switch</a:t>
            </a:r>
          </a:p>
          <a:p>
            <a:pPr algn="r">
              <a:lnSpc>
                <a:spcPct val="90000"/>
              </a:lnSpc>
            </a:pPr>
            <a:r>
              <a:rPr lang="en-US" sz="1300"/>
              <a:t>Bay 1</a:t>
            </a:r>
          </a:p>
        </p:txBody>
      </p:sp>
      <p:sp>
        <p:nvSpPr>
          <p:cNvPr id="14338" name="Rectangle 4"/>
          <p:cNvSpPr>
            <a:spLocks noChangeArrowheads="1"/>
          </p:cNvSpPr>
          <p:nvPr/>
        </p:nvSpPr>
        <p:spPr bwMode="auto">
          <a:xfrm>
            <a:off x="4461963" y="2556485"/>
            <a:ext cx="2551112" cy="904875"/>
          </a:xfrm>
          <a:prstGeom prst="rect">
            <a:avLst/>
          </a:prstGeom>
          <a:solidFill>
            <a:srgbClr val="ADDCFA"/>
          </a:solidFill>
          <a:ln w="9525">
            <a:solidFill>
              <a:srgbClr val="19518F"/>
            </a:solidFill>
            <a:miter lim="800000"/>
            <a:headEnd/>
            <a:tailEnd/>
          </a:ln>
        </p:spPr>
        <p:txBody>
          <a:bodyPr wrap="none" anchor="ctr"/>
          <a:lstStyle/>
          <a:p>
            <a:pPr algn="r">
              <a:lnSpc>
                <a:spcPct val="90000"/>
              </a:lnSpc>
            </a:pPr>
            <a:r>
              <a:rPr lang="en-US" sz="1300"/>
              <a:t>I/O</a:t>
            </a:r>
          </a:p>
          <a:p>
            <a:pPr algn="r">
              <a:lnSpc>
                <a:spcPct val="90000"/>
              </a:lnSpc>
            </a:pPr>
            <a:r>
              <a:rPr lang="en-US" sz="1300"/>
              <a:t>Switch</a:t>
            </a:r>
          </a:p>
          <a:p>
            <a:pPr algn="r">
              <a:lnSpc>
                <a:spcPct val="90000"/>
              </a:lnSpc>
            </a:pPr>
            <a:r>
              <a:rPr lang="en-US" sz="1300"/>
              <a:t>Bay 2</a:t>
            </a:r>
          </a:p>
        </p:txBody>
      </p:sp>
      <p:sp>
        <p:nvSpPr>
          <p:cNvPr id="14339" name="Rectangle 4"/>
          <p:cNvSpPr>
            <a:spLocks noChangeArrowheads="1"/>
          </p:cNvSpPr>
          <p:nvPr/>
        </p:nvSpPr>
        <p:spPr bwMode="auto">
          <a:xfrm>
            <a:off x="4461963" y="3620110"/>
            <a:ext cx="2551112" cy="904875"/>
          </a:xfrm>
          <a:prstGeom prst="rect">
            <a:avLst/>
          </a:prstGeom>
          <a:solidFill>
            <a:srgbClr val="ADDCFA"/>
          </a:solidFill>
          <a:ln w="9525">
            <a:solidFill>
              <a:srgbClr val="19518F"/>
            </a:solidFill>
            <a:miter lim="800000"/>
            <a:headEnd/>
            <a:tailEnd/>
          </a:ln>
        </p:spPr>
        <p:txBody>
          <a:bodyPr wrap="none" anchor="ctr"/>
          <a:lstStyle/>
          <a:p>
            <a:pPr algn="r">
              <a:lnSpc>
                <a:spcPct val="90000"/>
              </a:lnSpc>
            </a:pPr>
            <a:r>
              <a:rPr lang="en-US" sz="1300"/>
              <a:t>I/O</a:t>
            </a:r>
          </a:p>
          <a:p>
            <a:pPr algn="r">
              <a:lnSpc>
                <a:spcPct val="90000"/>
              </a:lnSpc>
            </a:pPr>
            <a:r>
              <a:rPr lang="en-US" sz="1300"/>
              <a:t>Switch</a:t>
            </a:r>
          </a:p>
          <a:p>
            <a:pPr algn="r">
              <a:lnSpc>
                <a:spcPct val="90000"/>
              </a:lnSpc>
            </a:pPr>
            <a:r>
              <a:rPr lang="en-US" sz="1300"/>
              <a:t>Bay 3</a:t>
            </a:r>
          </a:p>
        </p:txBody>
      </p:sp>
      <p:sp>
        <p:nvSpPr>
          <p:cNvPr id="14340" name="Rectangle 4"/>
          <p:cNvSpPr>
            <a:spLocks noChangeArrowheads="1"/>
          </p:cNvSpPr>
          <p:nvPr/>
        </p:nvSpPr>
        <p:spPr bwMode="auto">
          <a:xfrm>
            <a:off x="4461963" y="4574198"/>
            <a:ext cx="2551112" cy="904875"/>
          </a:xfrm>
          <a:prstGeom prst="rect">
            <a:avLst/>
          </a:prstGeom>
          <a:solidFill>
            <a:srgbClr val="ADDCFA"/>
          </a:solidFill>
          <a:ln w="9525">
            <a:solidFill>
              <a:srgbClr val="19518F"/>
            </a:solidFill>
            <a:miter lim="800000"/>
            <a:headEnd/>
            <a:tailEnd/>
          </a:ln>
        </p:spPr>
        <p:txBody>
          <a:bodyPr wrap="none" anchor="ctr"/>
          <a:lstStyle/>
          <a:p>
            <a:pPr algn="r">
              <a:lnSpc>
                <a:spcPct val="90000"/>
              </a:lnSpc>
            </a:pPr>
            <a:r>
              <a:rPr lang="en-US" sz="1300"/>
              <a:t>I/O</a:t>
            </a:r>
          </a:p>
          <a:p>
            <a:pPr algn="r">
              <a:lnSpc>
                <a:spcPct val="90000"/>
              </a:lnSpc>
            </a:pPr>
            <a:r>
              <a:rPr lang="en-US" sz="1300"/>
              <a:t>Switch</a:t>
            </a:r>
          </a:p>
          <a:p>
            <a:pPr algn="r">
              <a:lnSpc>
                <a:spcPct val="90000"/>
              </a:lnSpc>
            </a:pPr>
            <a:r>
              <a:rPr lang="en-US" sz="1300"/>
              <a:t>Bay 4</a:t>
            </a:r>
          </a:p>
        </p:txBody>
      </p:sp>
      <p:sp>
        <p:nvSpPr>
          <p:cNvPr id="81" name="Rectangle 80"/>
          <p:cNvSpPr/>
          <p:nvPr/>
        </p:nvSpPr>
        <p:spPr bwMode="auto">
          <a:xfrm>
            <a:off x="3588838" y="212309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85" name="Rectangle 84"/>
          <p:cNvSpPr/>
          <p:nvPr/>
        </p:nvSpPr>
        <p:spPr bwMode="auto">
          <a:xfrm>
            <a:off x="3588838" y="30787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9" name="Rectangle 98"/>
          <p:cNvSpPr/>
          <p:nvPr/>
        </p:nvSpPr>
        <p:spPr bwMode="auto">
          <a:xfrm>
            <a:off x="3588838" y="285493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01" name="Rectangle 100"/>
          <p:cNvSpPr/>
          <p:nvPr/>
        </p:nvSpPr>
        <p:spPr bwMode="auto">
          <a:xfrm>
            <a:off x="3588838" y="30787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02" name="Rectangle 201"/>
          <p:cNvSpPr/>
          <p:nvPr/>
        </p:nvSpPr>
        <p:spPr bwMode="auto">
          <a:xfrm>
            <a:off x="3588838" y="285493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03" name="Rectangle 202"/>
          <p:cNvSpPr/>
          <p:nvPr/>
        </p:nvSpPr>
        <p:spPr bwMode="auto">
          <a:xfrm>
            <a:off x="3588838" y="30787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38" name="Rectangle 237"/>
          <p:cNvSpPr/>
          <p:nvPr/>
        </p:nvSpPr>
        <p:spPr bwMode="auto">
          <a:xfrm>
            <a:off x="3588838" y="32930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67" name="Rectangle 66"/>
          <p:cNvSpPr/>
          <p:nvPr/>
        </p:nvSpPr>
        <p:spPr bwMode="auto">
          <a:xfrm>
            <a:off x="3588838" y="168653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5" name="Rectangle 94"/>
          <p:cNvSpPr/>
          <p:nvPr/>
        </p:nvSpPr>
        <p:spPr bwMode="auto">
          <a:xfrm>
            <a:off x="3588838" y="190402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6" name="Rectangle 95"/>
          <p:cNvSpPr/>
          <p:nvPr/>
        </p:nvSpPr>
        <p:spPr bwMode="auto">
          <a:xfrm>
            <a:off x="3588838" y="21246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7" name="Rectangle 96"/>
          <p:cNvSpPr/>
          <p:nvPr/>
        </p:nvSpPr>
        <p:spPr bwMode="auto">
          <a:xfrm>
            <a:off x="3588838" y="234058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8" name="Rectangle 97"/>
          <p:cNvSpPr/>
          <p:nvPr/>
        </p:nvSpPr>
        <p:spPr bwMode="auto">
          <a:xfrm>
            <a:off x="3588838" y="26342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97" name="Rectangle 196"/>
          <p:cNvSpPr/>
          <p:nvPr/>
        </p:nvSpPr>
        <p:spPr bwMode="auto">
          <a:xfrm>
            <a:off x="3588838" y="168653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98" name="Rectangle 197"/>
          <p:cNvSpPr/>
          <p:nvPr/>
        </p:nvSpPr>
        <p:spPr bwMode="auto">
          <a:xfrm>
            <a:off x="3588838" y="190402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99" name="Rectangle 198"/>
          <p:cNvSpPr/>
          <p:nvPr/>
        </p:nvSpPr>
        <p:spPr bwMode="auto">
          <a:xfrm>
            <a:off x="3588838" y="21246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00" name="Rectangle 199"/>
          <p:cNvSpPr/>
          <p:nvPr/>
        </p:nvSpPr>
        <p:spPr bwMode="auto">
          <a:xfrm>
            <a:off x="3588838" y="234058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01" name="Rectangle 200"/>
          <p:cNvSpPr/>
          <p:nvPr/>
        </p:nvSpPr>
        <p:spPr bwMode="auto">
          <a:xfrm>
            <a:off x="3588838" y="26342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2" name="Rectangle 161"/>
          <p:cNvSpPr/>
          <p:nvPr/>
        </p:nvSpPr>
        <p:spPr bwMode="auto">
          <a:xfrm>
            <a:off x="3588838" y="37121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3" name="Rectangle 162"/>
          <p:cNvSpPr/>
          <p:nvPr/>
        </p:nvSpPr>
        <p:spPr bwMode="auto">
          <a:xfrm>
            <a:off x="3588838" y="392808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4" name="Rectangle 163"/>
          <p:cNvSpPr/>
          <p:nvPr/>
        </p:nvSpPr>
        <p:spPr bwMode="auto">
          <a:xfrm>
            <a:off x="3588838" y="414239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5" name="Rectangle 164"/>
          <p:cNvSpPr/>
          <p:nvPr/>
        </p:nvSpPr>
        <p:spPr bwMode="auto">
          <a:xfrm>
            <a:off x="3588838" y="435829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6" name="Rectangle 165"/>
          <p:cNvSpPr/>
          <p:nvPr/>
        </p:nvSpPr>
        <p:spPr bwMode="auto">
          <a:xfrm>
            <a:off x="3588838" y="46662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7" name="Rectangle 166"/>
          <p:cNvSpPr/>
          <p:nvPr/>
        </p:nvSpPr>
        <p:spPr bwMode="auto">
          <a:xfrm>
            <a:off x="3588838" y="488217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8" name="Rectangle 167"/>
          <p:cNvSpPr/>
          <p:nvPr/>
        </p:nvSpPr>
        <p:spPr bwMode="auto">
          <a:xfrm>
            <a:off x="3588838" y="50964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36" name="Rectangle 235"/>
          <p:cNvSpPr/>
          <p:nvPr/>
        </p:nvSpPr>
        <p:spPr bwMode="auto">
          <a:xfrm>
            <a:off x="3588838" y="5328260"/>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4366" name="Title 33"/>
          <p:cNvSpPr>
            <a:spLocks noGrp="1"/>
          </p:cNvSpPr>
          <p:nvPr>
            <p:ph type="title"/>
          </p:nvPr>
        </p:nvSpPr>
        <p:spPr>
          <a:xfrm>
            <a:off x="230188" y="615950"/>
            <a:ext cx="8686800" cy="639763"/>
          </a:xfrm>
        </p:spPr>
        <p:txBody>
          <a:bodyPr/>
          <a:lstStyle/>
          <a:p>
            <a:r>
              <a:rPr lang="en-US">
                <a:latin typeface="Arial" charset="0"/>
                <a:ea typeface="ＭＳ Ｐゴシック" charset="0"/>
              </a:rPr>
              <a:t>High Bandwidth Mid-plane That is Ready for the Future</a:t>
            </a:r>
          </a:p>
        </p:txBody>
      </p:sp>
      <p:sp>
        <p:nvSpPr>
          <p:cNvPr id="106" name="Rectangle 105"/>
          <p:cNvSpPr/>
          <p:nvPr/>
        </p:nvSpPr>
        <p:spPr bwMode="auto">
          <a:xfrm>
            <a:off x="2101578" y="1429672"/>
            <a:ext cx="1560600" cy="4247662"/>
          </a:xfrm>
          <a:prstGeom prst="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vert270" rIns="0"/>
          <a:lstStyle/>
          <a:p>
            <a:pPr algn="ctr">
              <a:defRPr/>
            </a:pPr>
            <a:r>
              <a:rPr lang="en-US" sz="1100" b="1" dirty="0">
                <a:solidFill>
                  <a:schemeClr val="tx1">
                    <a:lumMod val="65000"/>
                    <a:lumOff val="35000"/>
                  </a:schemeClr>
                </a:solidFill>
              </a:rPr>
              <a:t>Node Bay 1</a:t>
            </a:r>
          </a:p>
        </p:txBody>
      </p:sp>
      <p:cxnSp>
        <p:nvCxnSpPr>
          <p:cNvPr id="148" name="Straight Connector 147"/>
          <p:cNvCxnSpPr/>
          <p:nvPr/>
        </p:nvCxnSpPr>
        <p:spPr bwMode="auto">
          <a:xfrm>
            <a:off x="4061913" y="1535723"/>
            <a:ext cx="0" cy="4232275"/>
          </a:xfrm>
          <a:prstGeom prst="line">
            <a:avLst/>
          </a:prstGeom>
          <a:ln w="9525">
            <a:solidFill>
              <a:srgbClr val="804000"/>
            </a:solidFill>
            <a:prstDash val="dash"/>
          </a:ln>
        </p:spPr>
        <p:style>
          <a:lnRef idx="2">
            <a:schemeClr val="accent1"/>
          </a:lnRef>
          <a:fillRef idx="0">
            <a:schemeClr val="accent1"/>
          </a:fillRef>
          <a:effectRef idx="1">
            <a:schemeClr val="accent1"/>
          </a:effectRef>
          <a:fontRef idx="minor">
            <a:schemeClr val="tx1"/>
          </a:fontRef>
        </p:style>
      </p:cxnSp>
      <p:sp>
        <p:nvSpPr>
          <p:cNvPr id="108" name="Rectangle 107"/>
          <p:cNvSpPr/>
          <p:nvPr/>
        </p:nvSpPr>
        <p:spPr bwMode="auto">
          <a:xfrm>
            <a:off x="4461963" y="163097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09" name="Rectangle 108"/>
          <p:cNvSpPr/>
          <p:nvPr/>
        </p:nvSpPr>
        <p:spPr bwMode="auto">
          <a:xfrm>
            <a:off x="4461963" y="1848460"/>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0" name="Rectangle 109"/>
          <p:cNvSpPr/>
          <p:nvPr/>
        </p:nvSpPr>
        <p:spPr bwMode="auto">
          <a:xfrm>
            <a:off x="4461963" y="2067535"/>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1" name="Rectangle 110"/>
          <p:cNvSpPr/>
          <p:nvPr/>
        </p:nvSpPr>
        <p:spPr bwMode="auto">
          <a:xfrm>
            <a:off x="4461963" y="2285023"/>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112" name="Straight Connector 111"/>
          <p:cNvCxnSpPr>
            <a:stCxn id="96" idx="3"/>
            <a:endCxn id="110" idx="1"/>
          </p:cNvCxnSpPr>
          <p:nvPr/>
        </p:nvCxnSpPr>
        <p:spPr bwMode="auto">
          <a:xfrm flipV="1">
            <a:off x="3661863" y="2159610"/>
            <a:ext cx="800100" cy="3175"/>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97" idx="3"/>
            <a:endCxn id="111" idx="1"/>
          </p:cNvCxnSpPr>
          <p:nvPr/>
        </p:nvCxnSpPr>
        <p:spPr bwMode="auto">
          <a:xfrm>
            <a:off x="3661863" y="237709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15" name="Rectangle 114"/>
          <p:cNvSpPr/>
          <p:nvPr/>
        </p:nvSpPr>
        <p:spPr bwMode="auto">
          <a:xfrm>
            <a:off x="4461963" y="257871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6" name="Rectangle 115"/>
          <p:cNvSpPr/>
          <p:nvPr/>
        </p:nvSpPr>
        <p:spPr bwMode="auto">
          <a:xfrm>
            <a:off x="4461963" y="2799373"/>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7" name="Rectangle 116"/>
          <p:cNvSpPr/>
          <p:nvPr/>
        </p:nvSpPr>
        <p:spPr bwMode="auto">
          <a:xfrm>
            <a:off x="4461963" y="302321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8" name="Rectangle 117"/>
          <p:cNvSpPr/>
          <p:nvPr/>
        </p:nvSpPr>
        <p:spPr bwMode="auto">
          <a:xfrm>
            <a:off x="4461963" y="3239110"/>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120" name="Straight Connector 119"/>
          <p:cNvCxnSpPr>
            <a:stCxn id="101" idx="3"/>
            <a:endCxn id="117" idx="1"/>
          </p:cNvCxnSpPr>
          <p:nvPr/>
        </p:nvCxnSpPr>
        <p:spPr bwMode="auto">
          <a:xfrm>
            <a:off x="3661863" y="3116873"/>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4381" name="TextBox 101"/>
          <p:cNvSpPr txBox="1">
            <a:spLocks noChangeArrowheads="1"/>
          </p:cNvSpPr>
          <p:nvPr/>
        </p:nvSpPr>
        <p:spPr bwMode="auto">
          <a:xfrm>
            <a:off x="3571375" y="5852135"/>
            <a:ext cx="1028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a:solidFill>
                  <a:srgbClr val="804000"/>
                </a:solidFill>
              </a:rPr>
              <a:t>Mid-plane</a:t>
            </a:r>
          </a:p>
        </p:txBody>
      </p:sp>
      <p:sp>
        <p:nvSpPr>
          <p:cNvPr id="174" name="Rectangle 173"/>
          <p:cNvSpPr/>
          <p:nvPr/>
        </p:nvSpPr>
        <p:spPr bwMode="auto">
          <a:xfrm>
            <a:off x="4461963" y="366297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5" name="Rectangle 174"/>
          <p:cNvSpPr/>
          <p:nvPr/>
        </p:nvSpPr>
        <p:spPr bwMode="auto">
          <a:xfrm>
            <a:off x="4461963" y="3872523"/>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6" name="Rectangle 175"/>
          <p:cNvSpPr/>
          <p:nvPr/>
        </p:nvSpPr>
        <p:spPr bwMode="auto">
          <a:xfrm>
            <a:off x="4461963" y="4086835"/>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7" name="Rectangle 176"/>
          <p:cNvSpPr/>
          <p:nvPr/>
        </p:nvSpPr>
        <p:spPr bwMode="auto">
          <a:xfrm>
            <a:off x="4461963" y="4302735"/>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178" name="Straight Connector 177"/>
          <p:cNvCxnSpPr>
            <a:stCxn id="164" idx="3"/>
            <a:endCxn id="176" idx="1"/>
          </p:cNvCxnSpPr>
          <p:nvPr/>
        </p:nvCxnSpPr>
        <p:spPr bwMode="auto">
          <a:xfrm>
            <a:off x="3661863" y="418049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79" name="Straight Connector 178"/>
          <p:cNvCxnSpPr>
            <a:stCxn id="165" idx="3"/>
            <a:endCxn id="177" idx="1"/>
          </p:cNvCxnSpPr>
          <p:nvPr/>
        </p:nvCxnSpPr>
        <p:spPr bwMode="auto">
          <a:xfrm>
            <a:off x="3661863" y="4394810"/>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81" name="Rectangle 180"/>
          <p:cNvSpPr/>
          <p:nvPr/>
        </p:nvSpPr>
        <p:spPr bwMode="auto">
          <a:xfrm>
            <a:off x="4461963" y="461071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2" name="Rectangle 181"/>
          <p:cNvSpPr/>
          <p:nvPr/>
        </p:nvSpPr>
        <p:spPr bwMode="auto">
          <a:xfrm>
            <a:off x="4461963" y="4826610"/>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3" name="Rectangle 182"/>
          <p:cNvSpPr/>
          <p:nvPr/>
        </p:nvSpPr>
        <p:spPr bwMode="auto">
          <a:xfrm>
            <a:off x="4461963" y="504092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4" name="Rectangle 183"/>
          <p:cNvSpPr/>
          <p:nvPr/>
        </p:nvSpPr>
        <p:spPr bwMode="auto">
          <a:xfrm>
            <a:off x="4461963" y="5256823"/>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231" name="Straight Connector 230"/>
          <p:cNvCxnSpPr>
            <a:stCxn id="163" idx="3"/>
            <a:endCxn id="175" idx="1"/>
          </p:cNvCxnSpPr>
          <p:nvPr/>
        </p:nvCxnSpPr>
        <p:spPr bwMode="auto">
          <a:xfrm flipV="1">
            <a:off x="3661863" y="396459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85" name="Straight Connector 184"/>
          <p:cNvCxnSpPr>
            <a:stCxn id="168" idx="3"/>
            <a:endCxn id="183" idx="1"/>
          </p:cNvCxnSpPr>
          <p:nvPr/>
        </p:nvCxnSpPr>
        <p:spPr bwMode="auto">
          <a:xfrm>
            <a:off x="3661863" y="513299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2" name="Straight Connector 231"/>
          <p:cNvCxnSpPr>
            <a:stCxn id="167" idx="3"/>
            <a:endCxn id="182" idx="1"/>
          </p:cNvCxnSpPr>
          <p:nvPr/>
        </p:nvCxnSpPr>
        <p:spPr bwMode="auto">
          <a:xfrm flipV="1">
            <a:off x="3661863" y="4918685"/>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4" name="Straight Connector 233"/>
          <p:cNvCxnSpPr>
            <a:stCxn id="236" idx="3"/>
            <a:endCxn id="184" idx="1"/>
          </p:cNvCxnSpPr>
          <p:nvPr/>
        </p:nvCxnSpPr>
        <p:spPr bwMode="auto">
          <a:xfrm flipV="1">
            <a:off x="3661863" y="5348898"/>
            <a:ext cx="800100" cy="15875"/>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9" name="Straight Connector 238"/>
          <p:cNvCxnSpPr>
            <a:stCxn id="238" idx="3"/>
            <a:endCxn id="118" idx="1"/>
          </p:cNvCxnSpPr>
          <p:nvPr/>
        </p:nvCxnSpPr>
        <p:spPr bwMode="auto">
          <a:xfrm>
            <a:off x="3661863" y="3331185"/>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49" name="Rectangle 148"/>
          <p:cNvSpPr/>
          <p:nvPr/>
        </p:nvSpPr>
        <p:spPr bwMode="auto">
          <a:xfrm>
            <a:off x="2474413" y="1638910"/>
            <a:ext cx="1187450" cy="1828800"/>
          </a:xfrm>
          <a:prstGeom prst="rect">
            <a:avLst/>
          </a:prstGeom>
          <a:solidFill>
            <a:schemeClr val="bg1"/>
          </a:solidFill>
          <a:ln w="15875">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lIns="182880" anchor="ctr"/>
          <a:lstStyle/>
          <a:p>
            <a:pPr algn="ctr">
              <a:defRPr/>
            </a:pPr>
            <a:r>
              <a:rPr lang="en-US" sz="1200" b="1" dirty="0">
                <a:solidFill>
                  <a:schemeClr val="tx1">
                    <a:lumMod val="95000"/>
                    <a:lumOff val="5000"/>
                  </a:schemeClr>
                </a:solidFill>
                <a:latin typeface="Arial" charset="0"/>
                <a:ea typeface="ＭＳ Ｐゴシック" charset="0"/>
                <a:cs typeface="Arial" charset="0"/>
              </a:rPr>
              <a:t>Ethernet</a:t>
            </a:r>
          </a:p>
          <a:p>
            <a:pPr algn="ctr">
              <a:defRPr/>
            </a:pPr>
            <a:r>
              <a:rPr lang="en-US" sz="1200" b="1" dirty="0">
                <a:solidFill>
                  <a:schemeClr val="tx1">
                    <a:lumMod val="95000"/>
                    <a:lumOff val="5000"/>
                  </a:schemeClr>
                </a:solidFill>
                <a:latin typeface="Arial" charset="0"/>
                <a:ea typeface="ＭＳ Ｐゴシック" charset="0"/>
                <a:cs typeface="Arial" charset="0"/>
              </a:rPr>
              <a:t>Mezzanine</a:t>
            </a:r>
          </a:p>
          <a:p>
            <a:pPr algn="ctr">
              <a:defRPr/>
            </a:pPr>
            <a:r>
              <a:rPr lang="en-US" sz="1200" b="1" dirty="0">
                <a:solidFill>
                  <a:schemeClr val="tx1">
                    <a:lumMod val="95000"/>
                    <a:lumOff val="5000"/>
                  </a:schemeClr>
                </a:solidFill>
                <a:latin typeface="Arial" charset="0"/>
                <a:ea typeface="ＭＳ Ｐゴシック" charset="0"/>
                <a:cs typeface="Arial" charset="0"/>
              </a:rPr>
              <a:t>Card</a:t>
            </a:r>
          </a:p>
        </p:txBody>
      </p:sp>
      <p:sp>
        <p:nvSpPr>
          <p:cNvPr id="186" name="Rectangle 185"/>
          <p:cNvSpPr/>
          <p:nvPr/>
        </p:nvSpPr>
        <p:spPr bwMode="auto">
          <a:xfrm>
            <a:off x="2474413" y="3656623"/>
            <a:ext cx="1187450" cy="1830387"/>
          </a:xfrm>
          <a:prstGeom prst="rect">
            <a:avLst/>
          </a:prstGeom>
          <a:solidFill>
            <a:schemeClr val="bg1"/>
          </a:solidFill>
          <a:ln w="15875">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lIns="182880" anchor="ctr"/>
          <a:lstStyle/>
          <a:p>
            <a:pPr algn="ctr">
              <a:defRPr/>
            </a:pPr>
            <a:r>
              <a:rPr lang="en-US" sz="1200" b="1" dirty="0">
                <a:solidFill>
                  <a:schemeClr val="tx1">
                    <a:lumMod val="95000"/>
                    <a:lumOff val="5000"/>
                  </a:schemeClr>
                </a:solidFill>
                <a:latin typeface="Arial" charset="0"/>
                <a:ea typeface="ＭＳ Ｐゴシック" charset="0"/>
                <a:cs typeface="Arial" charset="0"/>
              </a:rPr>
              <a:t>FC</a:t>
            </a:r>
          </a:p>
          <a:p>
            <a:pPr algn="ctr">
              <a:defRPr/>
            </a:pPr>
            <a:r>
              <a:rPr lang="en-US" sz="1200" b="1" dirty="0">
                <a:solidFill>
                  <a:schemeClr val="tx1">
                    <a:lumMod val="95000"/>
                    <a:lumOff val="5000"/>
                  </a:schemeClr>
                </a:solidFill>
                <a:latin typeface="Arial" charset="0"/>
                <a:ea typeface="ＭＳ Ｐゴシック" charset="0"/>
                <a:cs typeface="Arial" charset="0"/>
              </a:rPr>
              <a:t>Mezzanine</a:t>
            </a:r>
          </a:p>
          <a:p>
            <a:pPr algn="ctr">
              <a:defRPr/>
            </a:pPr>
            <a:r>
              <a:rPr lang="en-US" sz="1200" b="1" dirty="0">
                <a:solidFill>
                  <a:schemeClr val="tx1">
                    <a:lumMod val="95000"/>
                    <a:lumOff val="5000"/>
                  </a:schemeClr>
                </a:solidFill>
                <a:latin typeface="Arial" charset="0"/>
                <a:ea typeface="ＭＳ Ｐゴシック" charset="0"/>
                <a:cs typeface="Arial" charset="0"/>
              </a:rPr>
              <a:t>Card</a:t>
            </a:r>
          </a:p>
        </p:txBody>
      </p:sp>
      <p:cxnSp>
        <p:nvCxnSpPr>
          <p:cNvPr id="100" name="Straight Connector 99"/>
          <p:cNvCxnSpPr>
            <a:endCxn id="109" idx="1"/>
          </p:cNvCxnSpPr>
          <p:nvPr/>
        </p:nvCxnSpPr>
        <p:spPr bwMode="auto">
          <a:xfrm flipV="1">
            <a:off x="3672975" y="1940535"/>
            <a:ext cx="788988" cy="11113"/>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a:stCxn id="67" idx="3"/>
            <a:endCxn id="108" idx="1"/>
          </p:cNvCxnSpPr>
          <p:nvPr/>
        </p:nvCxnSpPr>
        <p:spPr bwMode="auto">
          <a:xfrm>
            <a:off x="3661863" y="1723048"/>
            <a:ext cx="800100" cy="1587"/>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a:stCxn id="98" idx="3"/>
            <a:endCxn id="115" idx="1"/>
          </p:cNvCxnSpPr>
          <p:nvPr/>
        </p:nvCxnSpPr>
        <p:spPr bwMode="auto">
          <a:xfrm flipV="1">
            <a:off x="3661863" y="2672373"/>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a:stCxn id="202" idx="3"/>
            <a:endCxn id="116" idx="1"/>
          </p:cNvCxnSpPr>
          <p:nvPr/>
        </p:nvCxnSpPr>
        <p:spPr bwMode="auto">
          <a:xfrm flipV="1">
            <a:off x="3661863" y="289144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a:stCxn id="166" idx="3"/>
            <a:endCxn id="181" idx="1"/>
          </p:cNvCxnSpPr>
          <p:nvPr/>
        </p:nvCxnSpPr>
        <p:spPr bwMode="auto">
          <a:xfrm flipV="1">
            <a:off x="3661863" y="4702785"/>
            <a:ext cx="800100" cy="1588"/>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25" name="TextBox 124"/>
          <p:cNvSpPr txBox="1">
            <a:spLocks noChangeArrowheads="1"/>
          </p:cNvSpPr>
          <p:nvPr/>
        </p:nvSpPr>
        <p:spPr bwMode="auto">
          <a:xfrm>
            <a:off x="4539750" y="2799373"/>
            <a:ext cx="13684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Feature on Demand</a:t>
            </a:r>
          </a:p>
        </p:txBody>
      </p:sp>
      <p:sp>
        <p:nvSpPr>
          <p:cNvPr id="126" name="TextBox 125"/>
          <p:cNvSpPr txBox="1">
            <a:spLocks noChangeArrowheads="1"/>
          </p:cNvSpPr>
          <p:nvPr/>
        </p:nvSpPr>
        <p:spPr bwMode="auto">
          <a:xfrm>
            <a:off x="4539750" y="1848460"/>
            <a:ext cx="13684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Feature on Demand</a:t>
            </a:r>
          </a:p>
        </p:txBody>
      </p:sp>
      <p:cxnSp>
        <p:nvCxnSpPr>
          <p:cNvPr id="123" name="Straight Connector 122"/>
          <p:cNvCxnSpPr>
            <a:stCxn id="162" idx="3"/>
            <a:endCxn id="174" idx="1"/>
          </p:cNvCxnSpPr>
          <p:nvPr/>
        </p:nvCxnSpPr>
        <p:spPr bwMode="auto">
          <a:xfrm>
            <a:off x="3661863" y="3750285"/>
            <a:ext cx="800100" cy="4763"/>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57" name="Straight Connector 156"/>
          <p:cNvCxnSpPr>
            <a:stCxn id="162" idx="3"/>
            <a:endCxn id="174" idx="1"/>
          </p:cNvCxnSpPr>
          <p:nvPr/>
        </p:nvCxnSpPr>
        <p:spPr bwMode="auto">
          <a:xfrm>
            <a:off x="3661863" y="3750285"/>
            <a:ext cx="800100" cy="4763"/>
          </a:xfrm>
          <a:prstGeom prst="line">
            <a:avLst/>
          </a:prstGeom>
          <a:ln w="31750">
            <a:solidFill>
              <a:srgbClr val="0072B2"/>
            </a:solidFill>
            <a:prstDash val="solid"/>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66" idx="3"/>
            <a:endCxn id="181" idx="1"/>
          </p:cNvCxnSpPr>
          <p:nvPr/>
        </p:nvCxnSpPr>
        <p:spPr bwMode="auto">
          <a:xfrm flipV="1">
            <a:off x="3661863" y="4702785"/>
            <a:ext cx="800100" cy="1588"/>
          </a:xfrm>
          <a:prstGeom prst="line">
            <a:avLst/>
          </a:prstGeom>
          <a:ln w="31750">
            <a:solidFill>
              <a:srgbClr val="0072B2"/>
            </a:solidFill>
            <a:prstDash val="solid"/>
          </a:ln>
        </p:spPr>
        <p:style>
          <a:lnRef idx="2">
            <a:schemeClr val="accent1"/>
          </a:lnRef>
          <a:fillRef idx="0">
            <a:schemeClr val="accent1"/>
          </a:fillRef>
          <a:effectRef idx="1">
            <a:schemeClr val="accent1"/>
          </a:effectRef>
          <a:fontRef idx="minor">
            <a:schemeClr val="tx1"/>
          </a:fontRef>
        </p:style>
      </p:cxnSp>
      <p:cxnSp>
        <p:nvCxnSpPr>
          <p:cNvPr id="188" name="Straight Connector 187"/>
          <p:cNvCxnSpPr>
            <a:stCxn id="198" idx="3"/>
            <a:endCxn id="109" idx="1"/>
          </p:cNvCxnSpPr>
          <p:nvPr/>
        </p:nvCxnSpPr>
        <p:spPr bwMode="auto">
          <a:xfrm flipV="1">
            <a:off x="3661863" y="1940535"/>
            <a:ext cx="800100" cy="0"/>
          </a:xfrm>
          <a:prstGeom prst="line">
            <a:avLst/>
          </a:prstGeom>
          <a:ln w="31750">
            <a:solidFill>
              <a:srgbClr val="F7612F"/>
            </a:solidFill>
            <a:prstDash val="solid"/>
          </a:ln>
        </p:spPr>
        <p:style>
          <a:lnRef idx="2">
            <a:schemeClr val="accent1"/>
          </a:lnRef>
          <a:fillRef idx="0">
            <a:schemeClr val="accent1"/>
          </a:fillRef>
          <a:effectRef idx="1">
            <a:schemeClr val="accent1"/>
          </a:effectRef>
          <a:fontRef idx="minor">
            <a:schemeClr val="tx1"/>
          </a:fontRef>
        </p:style>
      </p:cxnSp>
      <p:cxnSp>
        <p:nvCxnSpPr>
          <p:cNvPr id="194" name="Straight Connector 193"/>
          <p:cNvCxnSpPr>
            <a:stCxn id="202" idx="3"/>
            <a:endCxn id="116" idx="1"/>
          </p:cNvCxnSpPr>
          <p:nvPr/>
        </p:nvCxnSpPr>
        <p:spPr bwMode="auto">
          <a:xfrm flipV="1">
            <a:off x="3661863" y="2891448"/>
            <a:ext cx="800100" cy="0"/>
          </a:xfrm>
          <a:prstGeom prst="line">
            <a:avLst/>
          </a:prstGeom>
          <a:ln w="31750">
            <a:solidFill>
              <a:srgbClr val="F7612F"/>
            </a:solidFill>
            <a:prstDash val="solid"/>
          </a:ln>
        </p:spPr>
        <p:style>
          <a:lnRef idx="2">
            <a:schemeClr val="accent1"/>
          </a:lnRef>
          <a:fillRef idx="0">
            <a:schemeClr val="accent1"/>
          </a:fillRef>
          <a:effectRef idx="1">
            <a:schemeClr val="accent1"/>
          </a:effectRef>
          <a:fontRef idx="minor">
            <a:schemeClr val="tx1"/>
          </a:fontRef>
        </p:style>
      </p:cxnSp>
      <p:sp>
        <p:nvSpPr>
          <p:cNvPr id="160" name="TextBox 159"/>
          <p:cNvSpPr txBox="1">
            <a:spLocks noChangeArrowheads="1"/>
          </p:cNvSpPr>
          <p:nvPr/>
        </p:nvSpPr>
        <p:spPr bwMode="auto">
          <a:xfrm>
            <a:off x="4539750" y="1630973"/>
            <a:ext cx="7556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Base Ports</a:t>
            </a:r>
          </a:p>
        </p:txBody>
      </p:sp>
      <p:sp>
        <p:nvSpPr>
          <p:cNvPr id="161" name="TextBox 160"/>
          <p:cNvSpPr txBox="1">
            <a:spLocks noChangeArrowheads="1"/>
          </p:cNvSpPr>
          <p:nvPr/>
        </p:nvSpPr>
        <p:spPr bwMode="auto">
          <a:xfrm>
            <a:off x="4539750" y="2580298"/>
            <a:ext cx="7556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Base Ports</a:t>
            </a:r>
          </a:p>
        </p:txBody>
      </p:sp>
      <p:sp>
        <p:nvSpPr>
          <p:cNvPr id="171" name="TextBox 170"/>
          <p:cNvSpPr txBox="1">
            <a:spLocks noChangeArrowheads="1"/>
          </p:cNvSpPr>
          <p:nvPr/>
        </p:nvSpPr>
        <p:spPr bwMode="auto">
          <a:xfrm>
            <a:off x="4539750" y="3662973"/>
            <a:ext cx="7556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Base Ports</a:t>
            </a:r>
          </a:p>
        </p:txBody>
      </p:sp>
      <p:sp>
        <p:nvSpPr>
          <p:cNvPr id="172" name="TextBox 171"/>
          <p:cNvSpPr txBox="1">
            <a:spLocks noChangeArrowheads="1"/>
          </p:cNvSpPr>
          <p:nvPr/>
        </p:nvSpPr>
        <p:spPr bwMode="auto">
          <a:xfrm>
            <a:off x="4539750" y="4610710"/>
            <a:ext cx="7556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Base Ports</a:t>
            </a:r>
          </a:p>
        </p:txBody>
      </p:sp>
      <p:cxnSp>
        <p:nvCxnSpPr>
          <p:cNvPr id="152" name="Straight Connector 151"/>
          <p:cNvCxnSpPr>
            <a:stCxn id="197" idx="3"/>
            <a:endCxn id="108" idx="1"/>
          </p:cNvCxnSpPr>
          <p:nvPr/>
        </p:nvCxnSpPr>
        <p:spPr bwMode="auto">
          <a:xfrm>
            <a:off x="3661863" y="1723048"/>
            <a:ext cx="800100" cy="1587"/>
          </a:xfrm>
          <a:prstGeom prst="line">
            <a:avLst/>
          </a:prstGeom>
          <a:ln w="31750">
            <a:solidFill>
              <a:srgbClr val="0072B2"/>
            </a:solidFill>
            <a:prstDash val="solid"/>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stCxn id="201" idx="3"/>
            <a:endCxn id="115" idx="1"/>
          </p:cNvCxnSpPr>
          <p:nvPr/>
        </p:nvCxnSpPr>
        <p:spPr bwMode="auto">
          <a:xfrm flipV="1">
            <a:off x="3661863" y="2672373"/>
            <a:ext cx="800100" cy="0"/>
          </a:xfrm>
          <a:prstGeom prst="line">
            <a:avLst/>
          </a:prstGeom>
          <a:ln w="31750">
            <a:solidFill>
              <a:srgbClr val="0072B2"/>
            </a:solidFill>
            <a:prstDash val="solid"/>
          </a:ln>
        </p:spPr>
        <p:style>
          <a:lnRef idx="2">
            <a:schemeClr val="accent1"/>
          </a:lnRef>
          <a:fillRef idx="0">
            <a:schemeClr val="accent1"/>
          </a:fillRef>
          <a:effectRef idx="1">
            <a:schemeClr val="accent1"/>
          </a:effectRef>
          <a:fontRef idx="minor">
            <a:schemeClr val="tx1"/>
          </a:fontRef>
        </p:style>
      </p:cxnSp>
      <p:cxnSp>
        <p:nvCxnSpPr>
          <p:cNvPr id="83" name="Straight Connector 82"/>
          <p:cNvCxnSpPr>
            <a:stCxn id="81" idx="3"/>
            <a:endCxn id="110" idx="1"/>
          </p:cNvCxnSpPr>
          <p:nvPr/>
        </p:nvCxnSpPr>
        <p:spPr bwMode="auto">
          <a:xfrm>
            <a:off x="3661863" y="2159610"/>
            <a:ext cx="800100" cy="0"/>
          </a:xfrm>
          <a:prstGeom prst="line">
            <a:avLst/>
          </a:prstGeom>
          <a:ln w="31750">
            <a:solidFill>
              <a:srgbClr val="FFFF00"/>
            </a:solidFill>
            <a:prstDash val="solid"/>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a:stCxn id="85" idx="3"/>
            <a:endCxn id="117" idx="1"/>
          </p:cNvCxnSpPr>
          <p:nvPr/>
        </p:nvCxnSpPr>
        <p:spPr bwMode="auto">
          <a:xfrm>
            <a:off x="3661863" y="3116873"/>
            <a:ext cx="800100" cy="0"/>
          </a:xfrm>
          <a:prstGeom prst="line">
            <a:avLst/>
          </a:prstGeom>
          <a:ln w="31750">
            <a:solidFill>
              <a:srgbClr val="FFFF00"/>
            </a:solidFill>
            <a:prstDash val="solid"/>
          </a:ln>
        </p:spPr>
        <p:style>
          <a:lnRef idx="2">
            <a:schemeClr val="accent1"/>
          </a:lnRef>
          <a:fillRef idx="0">
            <a:schemeClr val="accent1"/>
          </a:fillRef>
          <a:effectRef idx="1">
            <a:schemeClr val="accent1"/>
          </a:effectRef>
          <a:fontRef idx="minor">
            <a:schemeClr val="tx1"/>
          </a:fontRef>
        </p:style>
      </p:cxnSp>
      <p:sp>
        <p:nvSpPr>
          <p:cNvPr id="88" name="TextBox 87"/>
          <p:cNvSpPr txBox="1">
            <a:spLocks noChangeArrowheads="1"/>
          </p:cNvSpPr>
          <p:nvPr/>
        </p:nvSpPr>
        <p:spPr bwMode="auto">
          <a:xfrm>
            <a:off x="4539750" y="2067277"/>
            <a:ext cx="14747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Feature on </a:t>
            </a:r>
            <a:r>
              <a:rPr lang="en-US" sz="1200" dirty="0" smtClean="0"/>
              <a:t>Demand *</a:t>
            </a:r>
            <a:endParaRPr lang="en-US" sz="1200" dirty="0"/>
          </a:p>
        </p:txBody>
      </p:sp>
      <p:sp>
        <p:nvSpPr>
          <p:cNvPr id="89" name="TextBox 88"/>
          <p:cNvSpPr txBox="1">
            <a:spLocks noChangeArrowheads="1"/>
          </p:cNvSpPr>
          <p:nvPr/>
        </p:nvSpPr>
        <p:spPr bwMode="auto">
          <a:xfrm>
            <a:off x="4539750" y="3024540"/>
            <a:ext cx="14747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Feature on </a:t>
            </a:r>
            <a:r>
              <a:rPr lang="en-US" sz="1200" dirty="0" smtClean="0"/>
              <a:t>Demand *</a:t>
            </a:r>
            <a:endParaRPr lang="en-US" sz="1200" dirty="0"/>
          </a:p>
        </p:txBody>
      </p:sp>
      <p:sp>
        <p:nvSpPr>
          <p:cNvPr id="90" name="TextBox 2"/>
          <p:cNvSpPr txBox="1">
            <a:spLocks noChangeArrowheads="1"/>
          </p:cNvSpPr>
          <p:nvPr/>
        </p:nvSpPr>
        <p:spPr bwMode="auto">
          <a:xfrm>
            <a:off x="25400" y="6356350"/>
            <a:ext cx="6599960" cy="246205"/>
          </a:xfrm>
          <a:prstGeom prst="rect">
            <a:avLst/>
          </a:prstGeom>
          <a:noFill/>
          <a:ln w="9525">
            <a:noFill/>
            <a:miter lim="800000"/>
            <a:headEnd/>
            <a:tailEnd/>
          </a:ln>
        </p:spPr>
        <p:txBody>
          <a:bodyPr wrap="none" lIns="91422" tIns="45712" rIns="91422" bIns="45712">
            <a:spAutoFit/>
          </a:bodyPr>
          <a:lstStyle/>
          <a:p>
            <a:pPr fontAlgn="auto">
              <a:spcBef>
                <a:spcPts val="0"/>
              </a:spcBef>
              <a:spcAft>
                <a:spcPts val="0"/>
              </a:spcAft>
              <a:defRPr/>
            </a:pPr>
            <a:r>
              <a:rPr lang="en-US" sz="1000" kern="0" dirty="0">
                <a:solidFill>
                  <a:srgbClr val="333333"/>
                </a:solidFill>
                <a:latin typeface="Arial" pitchFamily="34" charset="0"/>
                <a:ea typeface="+mn-ea"/>
                <a:cs typeface="+mn-cs"/>
              </a:rPr>
              <a:t>* The 8 port adapter is currently announced for Power only and is limited to 6 active switch </a:t>
            </a:r>
            <a:r>
              <a:rPr lang="en-US" sz="1000" kern="0" dirty="0" smtClean="0">
                <a:solidFill>
                  <a:srgbClr val="333333"/>
                </a:solidFill>
                <a:latin typeface="Arial" pitchFamily="34" charset="0"/>
                <a:ea typeface="+mn-ea"/>
                <a:cs typeface="+mn-cs"/>
              </a:rPr>
              <a:t>ports with the EN4093 </a:t>
            </a:r>
            <a:endParaRPr lang="en-US" sz="1000" kern="0" dirty="0">
              <a:solidFill>
                <a:srgbClr val="333333"/>
              </a:solidFill>
              <a:latin typeface="Arial" pitchFamily="34" charset="0"/>
              <a:ea typeface="+mn-ea"/>
              <a:cs typeface="+mn-cs"/>
            </a:endParaRPr>
          </a:p>
        </p:txBody>
      </p:sp>
    </p:spTree>
    <p:extLst>
      <p:ext uri="{BB962C8B-B14F-4D97-AF65-F5344CB8AC3E}">
        <p14:creationId xmlns:p14="http://schemas.microsoft.com/office/powerpoint/2010/main" val="29922619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dissolve">
                                      <p:cBhvr>
                                        <p:cTn id="7" dur="500"/>
                                        <p:tgtEl>
                                          <p:spTgt spid="15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0"/>
                                        </p:tgtEl>
                                        <p:attrNameLst>
                                          <p:attrName>style.visibility</p:attrName>
                                        </p:attrNameLst>
                                      </p:cBhvr>
                                      <p:to>
                                        <p:strVal val="visible"/>
                                      </p:to>
                                    </p:set>
                                    <p:animEffect transition="in" filter="dissolve">
                                      <p:cBhvr>
                                        <p:cTn id="10" dur="500"/>
                                        <p:tgtEl>
                                          <p:spTgt spid="160"/>
                                        </p:tgtEl>
                                      </p:cBhvr>
                                    </p:animEffect>
                                  </p:childTnLst>
                                </p:cTn>
                              </p:par>
                              <p:par>
                                <p:cTn id="11" presetID="9" presetClass="entr" presetSubtype="0" fill="hold" nodeType="withEffect">
                                  <p:stCondLst>
                                    <p:cond delay="0"/>
                                  </p:stCondLst>
                                  <p:childTnLst>
                                    <p:set>
                                      <p:cBhvr>
                                        <p:cTn id="12" dur="1" fill="hold">
                                          <p:stCondLst>
                                            <p:cond delay="0"/>
                                          </p:stCondLst>
                                        </p:cTn>
                                        <p:tgtEl>
                                          <p:spTgt spid="158"/>
                                        </p:tgtEl>
                                        <p:attrNameLst>
                                          <p:attrName>style.visibility</p:attrName>
                                        </p:attrNameLst>
                                      </p:cBhvr>
                                      <p:to>
                                        <p:strVal val="visible"/>
                                      </p:to>
                                    </p:set>
                                    <p:animEffect transition="in" filter="dissolve">
                                      <p:cBhvr>
                                        <p:cTn id="13" dur="500"/>
                                        <p:tgtEl>
                                          <p:spTgt spid="15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61"/>
                                        </p:tgtEl>
                                        <p:attrNameLst>
                                          <p:attrName>style.visibility</p:attrName>
                                        </p:attrNameLst>
                                      </p:cBhvr>
                                      <p:to>
                                        <p:strVal val="visible"/>
                                      </p:to>
                                    </p:set>
                                    <p:animEffect transition="in" filter="dissolve">
                                      <p:cBhvr>
                                        <p:cTn id="16" dur="500"/>
                                        <p:tgtEl>
                                          <p:spTgt spid="161"/>
                                        </p:tgtEl>
                                      </p:cBhvr>
                                    </p:animEffect>
                                  </p:childTnLst>
                                </p:cTn>
                              </p:par>
                              <p:par>
                                <p:cTn id="17" presetID="9" presetClass="entr" presetSubtype="0" fill="hold" nodeType="with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dissolve">
                                      <p:cBhvr>
                                        <p:cTn id="19" dur="500"/>
                                        <p:tgtEl>
                                          <p:spTgt spid="15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71"/>
                                        </p:tgtEl>
                                        <p:attrNameLst>
                                          <p:attrName>style.visibility</p:attrName>
                                        </p:attrNameLst>
                                      </p:cBhvr>
                                      <p:to>
                                        <p:strVal val="visible"/>
                                      </p:to>
                                    </p:set>
                                    <p:animEffect transition="in" filter="dissolve">
                                      <p:cBhvr>
                                        <p:cTn id="22" dur="500"/>
                                        <p:tgtEl>
                                          <p:spTgt spid="171"/>
                                        </p:tgtEl>
                                      </p:cBhvr>
                                    </p:animEffect>
                                  </p:childTnLst>
                                </p:cTn>
                              </p:par>
                              <p:par>
                                <p:cTn id="23" presetID="9" presetClass="entr" presetSubtype="0" fill="hold" nodeType="with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dissolve">
                                      <p:cBhvr>
                                        <p:cTn id="25" dur="500"/>
                                        <p:tgtEl>
                                          <p:spTgt spid="15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72"/>
                                        </p:tgtEl>
                                        <p:attrNameLst>
                                          <p:attrName>style.visibility</p:attrName>
                                        </p:attrNameLst>
                                      </p:cBhvr>
                                      <p:to>
                                        <p:strVal val="visible"/>
                                      </p:to>
                                    </p:set>
                                    <p:animEffect transition="in" filter="dissolve">
                                      <p:cBhvr>
                                        <p:cTn id="28" dur="500"/>
                                        <p:tgtEl>
                                          <p:spTgt spid="17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nodeType="clickEffect">
                                  <p:stCondLst>
                                    <p:cond delay="0"/>
                                  </p:stCondLst>
                                  <p:childTnLst>
                                    <p:set>
                                      <p:cBhvr>
                                        <p:cTn id="32" dur="1" fill="hold">
                                          <p:stCondLst>
                                            <p:cond delay="0"/>
                                          </p:stCondLst>
                                        </p:cTn>
                                        <p:tgtEl>
                                          <p:spTgt spid="188"/>
                                        </p:tgtEl>
                                        <p:attrNameLst>
                                          <p:attrName>style.visibility</p:attrName>
                                        </p:attrNameLst>
                                      </p:cBhvr>
                                      <p:to>
                                        <p:strVal val="visible"/>
                                      </p:to>
                                    </p:set>
                                    <p:animEffect transition="in" filter="dissolve">
                                      <p:cBhvr>
                                        <p:cTn id="33" dur="500"/>
                                        <p:tgtEl>
                                          <p:spTgt spid="188"/>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6"/>
                                        </p:tgtEl>
                                        <p:attrNameLst>
                                          <p:attrName>style.visibility</p:attrName>
                                        </p:attrNameLst>
                                      </p:cBhvr>
                                      <p:to>
                                        <p:strVal val="visible"/>
                                      </p:to>
                                    </p:set>
                                    <p:animEffect transition="in" filter="dissolve">
                                      <p:cBhvr>
                                        <p:cTn id="36" dur="500"/>
                                        <p:tgtEl>
                                          <p:spTgt spid="126"/>
                                        </p:tgtEl>
                                      </p:cBhvr>
                                    </p:animEffect>
                                  </p:childTnLst>
                                </p:cTn>
                              </p:par>
                              <p:par>
                                <p:cTn id="37" presetID="9" presetClass="entr" presetSubtype="0" fill="hold" nodeType="withEffect">
                                  <p:stCondLst>
                                    <p:cond delay="0"/>
                                  </p:stCondLst>
                                  <p:childTnLst>
                                    <p:set>
                                      <p:cBhvr>
                                        <p:cTn id="38" dur="1" fill="hold">
                                          <p:stCondLst>
                                            <p:cond delay="0"/>
                                          </p:stCondLst>
                                        </p:cTn>
                                        <p:tgtEl>
                                          <p:spTgt spid="194"/>
                                        </p:tgtEl>
                                        <p:attrNameLst>
                                          <p:attrName>style.visibility</p:attrName>
                                        </p:attrNameLst>
                                      </p:cBhvr>
                                      <p:to>
                                        <p:strVal val="visible"/>
                                      </p:to>
                                    </p:set>
                                    <p:animEffect transition="in" filter="dissolve">
                                      <p:cBhvr>
                                        <p:cTn id="39" dur="500"/>
                                        <p:tgtEl>
                                          <p:spTgt spid="19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25"/>
                                        </p:tgtEl>
                                        <p:attrNameLst>
                                          <p:attrName>style.visibility</p:attrName>
                                        </p:attrNameLst>
                                      </p:cBhvr>
                                      <p:to>
                                        <p:strVal val="visible"/>
                                      </p:to>
                                    </p:set>
                                    <p:animEffect transition="in" filter="dissolve">
                                      <p:cBhvr>
                                        <p:cTn id="42" dur="500"/>
                                        <p:tgtEl>
                                          <p:spTgt spid="12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dissolve">
                                      <p:cBhvr>
                                        <p:cTn id="47" dur="500"/>
                                        <p:tgtEl>
                                          <p:spTgt spid="83"/>
                                        </p:tgtEl>
                                      </p:cBhvr>
                                    </p:animEffect>
                                  </p:childTnLst>
                                </p:cTn>
                              </p:par>
                              <p:par>
                                <p:cTn id="48" presetID="9" presetClass="entr" presetSubtype="0" fill="hold"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dissolve">
                                      <p:cBhvr>
                                        <p:cTn id="50" dur="500"/>
                                        <p:tgtEl>
                                          <p:spTgt spid="8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dissolve">
                                      <p:cBhvr>
                                        <p:cTn id="53" dur="500"/>
                                        <p:tgtEl>
                                          <p:spTgt spid="88"/>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dissolve">
                                      <p:cBhvr>
                                        <p:cTn id="5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6" grpId="0"/>
      <p:bldP spid="160" grpId="0"/>
      <p:bldP spid="161" grpId="0"/>
      <p:bldP spid="171" grpId="0"/>
      <p:bldP spid="172" grpId="0"/>
      <p:bldP spid="88" grpId="0"/>
      <p:bldP spid="8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131763" y="415925"/>
            <a:ext cx="9012237" cy="792163"/>
          </a:xfrm>
        </p:spPr>
        <p:txBody>
          <a:bodyPr lIns="91440" anchor="b"/>
          <a:lstStyle/>
          <a:p>
            <a:pPr eaLnBrk="1" hangingPunct="1"/>
            <a:r>
              <a:rPr lang="en-US" sz="2000" smtClean="0">
                <a:solidFill>
                  <a:schemeClr val="tx1"/>
                </a:solidFill>
              </a:rPr>
              <a:t>PureFlex Intra-Chassis Network Fabric Provides Outstanding Results In Low Latency Tests </a:t>
            </a:r>
          </a:p>
        </p:txBody>
      </p:sp>
      <p:sp>
        <p:nvSpPr>
          <p:cNvPr id="24579" name="AutoShape 2"/>
          <p:cNvSpPr>
            <a:spLocks noChangeArrowheads="1"/>
          </p:cNvSpPr>
          <p:nvPr/>
        </p:nvSpPr>
        <p:spPr bwMode="auto">
          <a:xfrm>
            <a:off x="228600" y="1195388"/>
            <a:ext cx="5105400" cy="2276475"/>
          </a:xfrm>
          <a:prstGeom prst="roundRect">
            <a:avLst>
              <a:gd name="adj" fmla="val 4861"/>
            </a:avLst>
          </a:prstGeom>
          <a:gradFill rotWithShape="1">
            <a:gsLst>
              <a:gs pos="0">
                <a:srgbClr val="DCE1E9"/>
              </a:gs>
              <a:gs pos="100000">
                <a:srgbClr val="9AAAC0"/>
              </a:gs>
            </a:gsLst>
            <a:lin ang="5400000" scaled="1"/>
          </a:gradFill>
          <a:ln w="19050">
            <a:solidFill>
              <a:srgbClr val="8094AF"/>
            </a:solidFill>
            <a:round/>
            <a:headEnd/>
            <a:tailEnd/>
          </a:ln>
        </p:spPr>
        <p:txBody>
          <a:bodyPr wrap="none" lIns="82945" tIns="41473" rIns="82945" bIns="41473" anchor="ctr"/>
          <a:lstStyle/>
          <a:p>
            <a:pPr defTabSz="407988" hangingPunct="0">
              <a:lnSpc>
                <a:spcPct val="93000"/>
              </a:lnSpc>
              <a:buSzPct val="45000"/>
              <a:buFont typeface="StarSymbol" charset="0"/>
              <a:buNone/>
            </a:pPr>
            <a:endParaRPr lang="en-US" sz="2200">
              <a:solidFill>
                <a:srgbClr val="009999"/>
              </a:solidFill>
              <a:cs typeface="Arial" pitchFamily="34" charset="0"/>
            </a:endParaRPr>
          </a:p>
        </p:txBody>
      </p:sp>
      <p:pic>
        <p:nvPicPr>
          <p:cNvPr id="24580" name="Picture 3" descr="PureFlex Blue 3Q Smal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3" y="1598613"/>
            <a:ext cx="744537"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AutoShape 2"/>
          <p:cNvSpPr>
            <a:spLocks noChangeArrowheads="1"/>
          </p:cNvSpPr>
          <p:nvPr/>
        </p:nvSpPr>
        <p:spPr bwMode="auto">
          <a:xfrm>
            <a:off x="228600" y="3692525"/>
            <a:ext cx="5105400" cy="2417763"/>
          </a:xfrm>
          <a:prstGeom prst="roundRect">
            <a:avLst>
              <a:gd name="adj" fmla="val 4861"/>
            </a:avLst>
          </a:prstGeom>
          <a:gradFill rotWithShape="1">
            <a:gsLst>
              <a:gs pos="0">
                <a:srgbClr val="DCE1E9"/>
              </a:gs>
              <a:gs pos="100000">
                <a:srgbClr val="9AAAC0"/>
              </a:gs>
            </a:gsLst>
            <a:lin ang="5400000" scaled="1"/>
          </a:gradFill>
          <a:ln w="19050">
            <a:solidFill>
              <a:srgbClr val="8094AF"/>
            </a:solidFill>
            <a:round/>
            <a:headEnd/>
            <a:tailEnd/>
          </a:ln>
        </p:spPr>
        <p:txBody>
          <a:bodyPr wrap="none" lIns="82945" tIns="41473" rIns="82945" bIns="41473" anchor="ctr"/>
          <a:lstStyle/>
          <a:p>
            <a:pPr defTabSz="407988" hangingPunct="0">
              <a:lnSpc>
                <a:spcPct val="93000"/>
              </a:lnSpc>
              <a:buSzPct val="45000"/>
              <a:buFont typeface="StarSymbol" charset="0"/>
              <a:buNone/>
            </a:pPr>
            <a:endParaRPr lang="en-US" sz="2200">
              <a:solidFill>
                <a:srgbClr val="009999"/>
              </a:solidFill>
              <a:cs typeface="Arial" pitchFamily="34" charset="0"/>
            </a:endParaRPr>
          </a:p>
        </p:txBody>
      </p:sp>
      <p:pic>
        <p:nvPicPr>
          <p:cNvPr id="24582" name="Picture 6"/>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44500" y="4243388"/>
            <a:ext cx="85725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08688"/>
                  </a:outerShdw>
                </a:effectLst>
              </a14:hiddenEffects>
            </a:ext>
          </a:extLst>
        </p:spPr>
      </p:pic>
      <p:sp>
        <p:nvSpPr>
          <p:cNvPr id="24583" name="Rectangle 15"/>
          <p:cNvSpPr>
            <a:spLocks noChangeArrowheads="1"/>
          </p:cNvSpPr>
          <p:nvPr/>
        </p:nvSpPr>
        <p:spPr bwMode="auto">
          <a:xfrm>
            <a:off x="784225" y="5051425"/>
            <a:ext cx="446088" cy="146050"/>
          </a:xfrm>
          <a:prstGeom prst="rect">
            <a:avLst/>
          </a:prstGeom>
          <a:noFill/>
          <a:ln w="22225">
            <a:solidFill>
              <a:srgbClr val="669900"/>
            </a:solidFill>
            <a:miter lim="800000"/>
            <a:headEnd/>
            <a:tailEnd/>
          </a:ln>
          <a:effectLst>
            <a:prstShdw prst="shdw17" dist="17961" dir="2700000">
              <a:srgbClr val="3D5C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sz="2400">
              <a:solidFill>
                <a:srgbClr val="000000"/>
              </a:solidFill>
              <a:cs typeface="Arial" pitchFamily="34" charset="0"/>
            </a:endParaRPr>
          </a:p>
        </p:txBody>
      </p:sp>
      <p:sp>
        <p:nvSpPr>
          <p:cNvPr id="24584" name="Line 16"/>
          <p:cNvSpPr>
            <a:spLocks noChangeShapeType="1"/>
          </p:cNvSpPr>
          <p:nvPr/>
        </p:nvSpPr>
        <p:spPr bwMode="auto">
          <a:xfrm>
            <a:off x="2398713" y="4972050"/>
            <a:ext cx="0" cy="317500"/>
          </a:xfrm>
          <a:prstGeom prst="line">
            <a:avLst/>
          </a:prstGeom>
          <a:noFill/>
          <a:ln w="22225">
            <a:solidFill>
              <a:srgbClr val="669900"/>
            </a:solidFill>
            <a:round/>
            <a:headEnd/>
            <a:tailEnd/>
          </a:ln>
          <a:effectLst>
            <a:prstShdw prst="shdw17" dist="17961" dir="2700000">
              <a:srgbClr val="3D5C00"/>
            </a:prstShdw>
          </a:effectLst>
          <a:extLst>
            <a:ext uri="{909E8E84-426E-40DD-AFC4-6F175D3DCCD1}">
              <a14:hiddenFill xmlns:a14="http://schemas.microsoft.com/office/drawing/2010/main">
                <a:noFill/>
              </a14:hiddenFill>
            </a:ext>
          </a:extLst>
        </p:spPr>
        <p:txBody>
          <a:bodyPr/>
          <a:lstStyle/>
          <a:p>
            <a:endParaRPr lang="en-US"/>
          </a:p>
        </p:txBody>
      </p:sp>
      <p:sp>
        <p:nvSpPr>
          <p:cNvPr id="24585" name="Line 17"/>
          <p:cNvSpPr>
            <a:spLocks noChangeShapeType="1"/>
          </p:cNvSpPr>
          <p:nvPr/>
        </p:nvSpPr>
        <p:spPr bwMode="auto">
          <a:xfrm>
            <a:off x="1238250" y="5130800"/>
            <a:ext cx="1160463" cy="0"/>
          </a:xfrm>
          <a:prstGeom prst="line">
            <a:avLst/>
          </a:prstGeom>
          <a:noFill/>
          <a:ln w="22225">
            <a:solidFill>
              <a:srgbClr val="669900"/>
            </a:solidFill>
            <a:round/>
            <a:headEnd/>
            <a:tailEnd/>
          </a:ln>
          <a:effectLst>
            <a:prstShdw prst="shdw17" dist="17961" dir="2700000">
              <a:srgbClr val="3D5C00"/>
            </a:prstShdw>
          </a:effectLst>
          <a:extLst>
            <a:ext uri="{909E8E84-426E-40DD-AFC4-6F175D3DCCD1}">
              <a14:hiddenFill xmlns:a14="http://schemas.microsoft.com/office/drawing/2010/main">
                <a:noFill/>
              </a14:hiddenFill>
            </a:ext>
          </a:extLst>
        </p:spPr>
        <p:txBody>
          <a:bodyPr/>
          <a:lstStyle/>
          <a:p>
            <a:endParaRPr lang="en-US"/>
          </a:p>
        </p:txBody>
      </p:sp>
      <p:sp>
        <p:nvSpPr>
          <p:cNvPr id="24586" name="AutoShape 15"/>
          <p:cNvSpPr>
            <a:spLocks noChangeArrowheads="1"/>
          </p:cNvSpPr>
          <p:nvPr/>
        </p:nvSpPr>
        <p:spPr bwMode="auto">
          <a:xfrm>
            <a:off x="5788025" y="3684588"/>
            <a:ext cx="3213100" cy="2430462"/>
          </a:xfrm>
          <a:prstGeom prst="roundRect">
            <a:avLst>
              <a:gd name="adj" fmla="val 7241"/>
            </a:avLst>
          </a:prstGeom>
          <a:gradFill rotWithShape="1">
            <a:gsLst>
              <a:gs pos="0">
                <a:srgbClr val="FFFFB7"/>
              </a:gs>
              <a:gs pos="100000">
                <a:srgbClr val="E3E3A3"/>
              </a:gs>
            </a:gsLst>
            <a:lin ang="5400000" scaled="1"/>
          </a:gradFill>
          <a:ln w="19050">
            <a:solidFill>
              <a:schemeClr val="hlink"/>
            </a:solidFill>
            <a:round/>
            <a:headEnd/>
            <a:tailEnd/>
          </a:ln>
        </p:spPr>
        <p:txBody>
          <a:bodyPr wrap="none" lIns="82945" tIns="41473" rIns="82945" bIns="41473" anchor="ctr"/>
          <a:lstStyle/>
          <a:p>
            <a:pPr defTabSz="407988" hangingPunct="0">
              <a:lnSpc>
                <a:spcPct val="93000"/>
              </a:lnSpc>
              <a:buSzPct val="45000"/>
              <a:buFont typeface="StarSymbol" charset="0"/>
              <a:buNone/>
            </a:pPr>
            <a:endParaRPr lang="en-US" sz="2200">
              <a:solidFill>
                <a:srgbClr val="009999"/>
              </a:solidFill>
              <a:cs typeface="Arial" pitchFamily="34" charset="0"/>
            </a:endParaRPr>
          </a:p>
        </p:txBody>
      </p:sp>
      <p:pic>
        <p:nvPicPr>
          <p:cNvPr id="24587" name="Picture 150" descr="Intel Xeon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675" y="4464050"/>
            <a:ext cx="4635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33" descr="slide 14 troy deck bo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6025" y="5030788"/>
            <a:ext cx="10144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2723" name="Text Box 35"/>
          <p:cNvSpPr txBox="1">
            <a:spLocks noChangeArrowheads="1"/>
          </p:cNvSpPr>
          <p:nvPr/>
        </p:nvSpPr>
        <p:spPr bwMode="auto">
          <a:xfrm>
            <a:off x="266700" y="1219200"/>
            <a:ext cx="2835275" cy="3968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2000" smtClean="0">
                <a:solidFill>
                  <a:srgbClr val="000000"/>
                </a:solidFill>
              </a:rPr>
              <a:t>PureFlex System (Intel)</a:t>
            </a:r>
          </a:p>
        </p:txBody>
      </p:sp>
      <p:sp>
        <p:nvSpPr>
          <p:cNvPr id="24590" name="Rectangle 37"/>
          <p:cNvSpPr>
            <a:spLocks noChangeArrowheads="1"/>
          </p:cNvSpPr>
          <p:nvPr/>
        </p:nvSpPr>
        <p:spPr bwMode="auto">
          <a:xfrm>
            <a:off x="881063" y="2449513"/>
            <a:ext cx="438150" cy="146050"/>
          </a:xfrm>
          <a:prstGeom prst="rect">
            <a:avLst/>
          </a:prstGeom>
          <a:noFill/>
          <a:ln w="22225">
            <a:solidFill>
              <a:srgbClr val="0000FF"/>
            </a:solidFill>
            <a:miter lim="800000"/>
            <a:headEnd/>
            <a:tailEnd/>
          </a:ln>
          <a:effectLst>
            <a:prstShdw prst="shdw17" dist="17961" dir="2700000">
              <a:srgbClr val="000099"/>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sz="2400">
              <a:solidFill>
                <a:srgbClr val="000000"/>
              </a:solidFill>
              <a:cs typeface="Arial" pitchFamily="34" charset="0"/>
            </a:endParaRPr>
          </a:p>
        </p:txBody>
      </p:sp>
      <p:sp>
        <p:nvSpPr>
          <p:cNvPr id="24591" name="Line 38"/>
          <p:cNvSpPr>
            <a:spLocks noChangeShapeType="1"/>
          </p:cNvSpPr>
          <p:nvPr/>
        </p:nvSpPr>
        <p:spPr bwMode="auto">
          <a:xfrm>
            <a:off x="2398713" y="2370138"/>
            <a:ext cx="0" cy="317500"/>
          </a:xfrm>
          <a:prstGeom prst="line">
            <a:avLst/>
          </a:prstGeom>
          <a:noFill/>
          <a:ln w="22225">
            <a:solidFill>
              <a:srgbClr val="0000FF"/>
            </a:solidFill>
            <a:round/>
            <a:headEnd/>
            <a:tailEnd/>
          </a:ln>
          <a:effectLst>
            <a:prstShdw prst="shdw17" dist="17961" dir="2700000">
              <a:srgbClr val="000099"/>
            </a:prstShdw>
          </a:effectLst>
          <a:extLst>
            <a:ext uri="{909E8E84-426E-40DD-AFC4-6F175D3DCCD1}">
              <a14:hiddenFill xmlns:a14="http://schemas.microsoft.com/office/drawing/2010/main">
                <a:noFill/>
              </a14:hiddenFill>
            </a:ext>
          </a:extLst>
        </p:spPr>
        <p:txBody>
          <a:bodyPr/>
          <a:lstStyle/>
          <a:p>
            <a:endParaRPr lang="en-US"/>
          </a:p>
        </p:txBody>
      </p:sp>
      <p:sp>
        <p:nvSpPr>
          <p:cNvPr id="24592" name="Line 39"/>
          <p:cNvSpPr>
            <a:spLocks noChangeShapeType="1"/>
          </p:cNvSpPr>
          <p:nvPr/>
        </p:nvSpPr>
        <p:spPr bwMode="auto">
          <a:xfrm>
            <a:off x="1331913" y="2528888"/>
            <a:ext cx="1066800" cy="0"/>
          </a:xfrm>
          <a:prstGeom prst="line">
            <a:avLst/>
          </a:prstGeom>
          <a:noFill/>
          <a:ln w="22225">
            <a:solidFill>
              <a:srgbClr val="0000FF"/>
            </a:solidFill>
            <a:round/>
            <a:headEnd/>
            <a:tailEnd/>
          </a:ln>
          <a:effectLst>
            <a:prstShdw prst="shdw17" dist="17961" dir="2700000">
              <a:srgbClr val="000099"/>
            </a:prstShdw>
          </a:effectLst>
          <a:extLst>
            <a:ext uri="{909E8E84-426E-40DD-AFC4-6F175D3DCCD1}">
              <a14:hiddenFill xmlns:a14="http://schemas.microsoft.com/office/drawing/2010/main">
                <a:noFill/>
              </a14:hiddenFill>
            </a:ext>
          </a:extLst>
        </p:spPr>
        <p:txBody>
          <a:bodyPr/>
          <a:lstStyle/>
          <a:p>
            <a:endParaRPr lang="en-US"/>
          </a:p>
        </p:txBody>
      </p:sp>
      <p:sp>
        <p:nvSpPr>
          <p:cNvPr id="24593" name="AutoShape 15"/>
          <p:cNvSpPr>
            <a:spLocks noChangeArrowheads="1"/>
          </p:cNvSpPr>
          <p:nvPr/>
        </p:nvSpPr>
        <p:spPr bwMode="auto">
          <a:xfrm>
            <a:off x="5778500" y="1195388"/>
            <a:ext cx="3213100" cy="2279650"/>
          </a:xfrm>
          <a:prstGeom prst="roundRect">
            <a:avLst>
              <a:gd name="adj" fmla="val 7241"/>
            </a:avLst>
          </a:prstGeom>
          <a:gradFill rotWithShape="1">
            <a:gsLst>
              <a:gs pos="0">
                <a:srgbClr val="FFFFB7"/>
              </a:gs>
              <a:gs pos="100000">
                <a:srgbClr val="E3E3A3"/>
              </a:gs>
            </a:gsLst>
            <a:lin ang="5400000" scaled="1"/>
          </a:gradFill>
          <a:ln w="19050">
            <a:solidFill>
              <a:schemeClr val="hlink"/>
            </a:solidFill>
            <a:round/>
            <a:headEnd/>
            <a:tailEnd/>
          </a:ln>
        </p:spPr>
        <p:txBody>
          <a:bodyPr wrap="none" lIns="82945" tIns="41473" rIns="82945" bIns="41473" anchor="ctr"/>
          <a:lstStyle/>
          <a:p>
            <a:pPr defTabSz="407988" hangingPunct="0">
              <a:lnSpc>
                <a:spcPct val="93000"/>
              </a:lnSpc>
              <a:buSzPct val="45000"/>
              <a:buFont typeface="StarSymbol" charset="0"/>
              <a:buNone/>
            </a:pPr>
            <a:endParaRPr lang="en-US" sz="2200">
              <a:solidFill>
                <a:srgbClr val="009999"/>
              </a:solidFill>
              <a:cs typeface="Arial" pitchFamily="34" charset="0"/>
            </a:endParaRPr>
          </a:p>
        </p:txBody>
      </p:sp>
      <p:sp>
        <p:nvSpPr>
          <p:cNvPr id="24594" name="Text Box 5"/>
          <p:cNvSpPr txBox="1">
            <a:spLocks noChangeArrowheads="1"/>
          </p:cNvSpPr>
          <p:nvPr/>
        </p:nvSpPr>
        <p:spPr bwMode="auto">
          <a:xfrm>
            <a:off x="5868988" y="2925763"/>
            <a:ext cx="1184275"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00"/>
                </a:solidFill>
                <a:cs typeface="Arial" pitchFamily="34" charset="0"/>
              </a:rPr>
              <a:t>18,803</a:t>
            </a:r>
            <a:endParaRPr lang="en-US" sz="2400">
              <a:solidFill>
                <a:srgbClr val="000000"/>
              </a:solidFill>
              <a:cs typeface="Arial" pitchFamily="34" charset="0"/>
            </a:endParaRPr>
          </a:p>
        </p:txBody>
      </p:sp>
      <p:sp>
        <p:nvSpPr>
          <p:cNvPr id="882732" name="Text Box 44"/>
          <p:cNvSpPr txBox="1">
            <a:spLocks noChangeArrowheads="1"/>
          </p:cNvSpPr>
          <p:nvPr/>
        </p:nvSpPr>
        <p:spPr bwMode="auto">
          <a:xfrm>
            <a:off x="7112000" y="2879725"/>
            <a:ext cx="1749425" cy="53498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90000"/>
              </a:lnSpc>
              <a:defRPr/>
            </a:pPr>
            <a:r>
              <a:rPr lang="en-US" sz="1600" dirty="0">
                <a:solidFill>
                  <a:srgbClr val="000000"/>
                </a:solidFill>
                <a:cs typeface="Arial"/>
              </a:rPr>
              <a:t>Messages per second</a:t>
            </a:r>
          </a:p>
        </p:txBody>
      </p:sp>
      <p:sp>
        <p:nvSpPr>
          <p:cNvPr id="1006614" name="Oval 50"/>
          <p:cNvSpPr>
            <a:spLocks noChangeArrowheads="1"/>
          </p:cNvSpPr>
          <p:nvPr/>
        </p:nvSpPr>
        <p:spPr bwMode="auto">
          <a:xfrm>
            <a:off x="4351338" y="1200150"/>
            <a:ext cx="1666875" cy="909638"/>
          </a:xfrm>
          <a:prstGeom prst="ellipse">
            <a:avLst/>
          </a:prstGeom>
          <a:solidFill>
            <a:srgbClr val="00B050"/>
          </a:solidFill>
          <a:ln>
            <a:noFill/>
          </a:ln>
          <a:effectLst>
            <a:prstShdw prst="shdw17" dist="17961" dir="2700000">
              <a:srgbClr val="99995C"/>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2400">
              <a:solidFill>
                <a:srgbClr val="000000"/>
              </a:solidFill>
              <a:cs typeface="Arial" pitchFamily="34" charset="0"/>
            </a:endParaRPr>
          </a:p>
        </p:txBody>
      </p:sp>
      <p:sp>
        <p:nvSpPr>
          <p:cNvPr id="882739" name="Text Box 51"/>
          <p:cNvSpPr txBox="1">
            <a:spLocks noChangeArrowheads="1"/>
          </p:cNvSpPr>
          <p:nvPr/>
        </p:nvSpPr>
        <p:spPr bwMode="auto">
          <a:xfrm>
            <a:off x="4725988" y="1216025"/>
            <a:ext cx="1131887" cy="57943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3200" b="1" smtClean="0">
                <a:solidFill>
                  <a:srgbClr val="000000"/>
                </a:solidFill>
                <a:cs typeface="Arial" pitchFamily="34" charset="0"/>
              </a:rPr>
              <a:t>2.4X </a:t>
            </a:r>
          </a:p>
        </p:txBody>
      </p:sp>
      <p:sp>
        <p:nvSpPr>
          <p:cNvPr id="882740" name="Text Box 52"/>
          <p:cNvSpPr txBox="1">
            <a:spLocks noChangeArrowheads="1"/>
          </p:cNvSpPr>
          <p:nvPr/>
        </p:nvSpPr>
        <p:spPr bwMode="auto">
          <a:xfrm>
            <a:off x="4437063" y="1662113"/>
            <a:ext cx="1581150" cy="27305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5000"/>
              </a:lnSpc>
              <a:defRPr/>
            </a:pPr>
            <a:r>
              <a:rPr lang="en-US" sz="1400" dirty="0">
                <a:solidFill>
                  <a:srgbClr val="000000"/>
                </a:solidFill>
                <a:latin typeface="Arial Narrow" pitchFamily="34" charset="0"/>
                <a:cs typeface="Arial"/>
              </a:rPr>
              <a:t>Higher Throughput</a:t>
            </a:r>
          </a:p>
        </p:txBody>
      </p:sp>
      <p:pic>
        <p:nvPicPr>
          <p:cNvPr id="57" name="Picture 20" descr="4S Power7 ITE v2.tif"/>
          <p:cNvPicPr>
            <a:picLocks noChangeAspect="1"/>
          </p:cNvPicPr>
          <p:nvPr/>
        </p:nvPicPr>
        <p:blipFill>
          <a:blip r:embed="rId7" cstate="print"/>
          <a:srcRect/>
          <a:stretch>
            <a:fillRect/>
          </a:stretch>
        </p:blipFill>
        <p:spPr bwMode="auto">
          <a:xfrm>
            <a:off x="2473115" y="2468445"/>
            <a:ext cx="1039598" cy="165217"/>
          </a:xfrm>
          <a:prstGeom prst="rect">
            <a:avLst/>
          </a:prstGeom>
          <a:noFill/>
          <a:ln w="9525">
            <a:noFill/>
            <a:miter lim="800000"/>
            <a:headEnd/>
            <a:tailEnd/>
          </a:ln>
          <a:effectLst>
            <a:reflection blurRad="6350" stA="50000" endA="300" endPos="38500" dist="50800" dir="5400000" sy="-100000" algn="bl" rotWithShape="0"/>
          </a:effectLst>
        </p:spPr>
      </p:pic>
      <p:grpSp>
        <p:nvGrpSpPr>
          <p:cNvPr id="24600" name="Group 1"/>
          <p:cNvGrpSpPr>
            <a:grpSpLocks/>
          </p:cNvGrpSpPr>
          <p:nvPr/>
        </p:nvGrpSpPr>
        <p:grpSpPr bwMode="auto">
          <a:xfrm>
            <a:off x="2565400" y="1708150"/>
            <a:ext cx="854075" cy="738188"/>
            <a:chOff x="1784777" y="1639888"/>
            <a:chExt cx="853857" cy="738961"/>
          </a:xfrm>
        </p:grpSpPr>
        <p:sp>
          <p:nvSpPr>
            <p:cNvPr id="24646" name="Rectangle 8"/>
            <p:cNvSpPr>
              <a:spLocks noChangeArrowheads="1"/>
            </p:cNvSpPr>
            <p:nvPr/>
          </p:nvSpPr>
          <p:spPr bwMode="auto">
            <a:xfrm>
              <a:off x="1816519" y="2145839"/>
              <a:ext cx="784025" cy="189374"/>
            </a:xfrm>
            <a:prstGeom prst="rect">
              <a:avLst/>
            </a:prstGeom>
            <a:solidFill>
              <a:srgbClr val="669900"/>
            </a:solidFill>
            <a:ln>
              <a:noFill/>
            </a:ln>
            <a:effectLst>
              <a:prstShdw prst="shdw17" dist="17961" dir="2700000">
                <a:srgbClr val="3D5C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24647" name="AutoShape 59"/>
            <p:cNvSpPr>
              <a:spLocks noChangeArrowheads="1"/>
            </p:cNvSpPr>
            <p:nvPr/>
          </p:nvSpPr>
          <p:spPr bwMode="auto">
            <a:xfrm>
              <a:off x="1784777" y="1639888"/>
              <a:ext cx="853857" cy="730017"/>
            </a:xfrm>
            <a:prstGeom prst="roundRect">
              <a:avLst>
                <a:gd name="adj" fmla="val 16667"/>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400">
                <a:solidFill>
                  <a:srgbClr val="000000"/>
                </a:solidFill>
                <a:cs typeface="Arial" pitchFamily="34" charset="0"/>
              </a:endParaRPr>
            </a:p>
          </p:txBody>
        </p:sp>
        <p:sp>
          <p:nvSpPr>
            <p:cNvPr id="24648" name="Rectangle 60"/>
            <p:cNvSpPr>
              <a:spLocks noChangeArrowheads="1"/>
            </p:cNvSpPr>
            <p:nvPr/>
          </p:nvSpPr>
          <p:spPr bwMode="auto">
            <a:xfrm>
              <a:off x="1939072" y="1749391"/>
              <a:ext cx="553896" cy="353900"/>
            </a:xfrm>
            <a:prstGeom prst="rect">
              <a:avLst/>
            </a:prstGeom>
            <a:solidFill>
              <a:srgbClr val="CC99FF"/>
            </a:solidFill>
            <a:ln>
              <a:noFill/>
            </a:ln>
            <a:effectLst>
              <a:prstShdw prst="shdw17" dist="17961" dir="2700000">
                <a:srgbClr val="7A5C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882749" name="Text Box 61"/>
            <p:cNvSpPr txBox="1">
              <a:spLocks noChangeArrowheads="1"/>
            </p:cNvSpPr>
            <p:nvPr/>
          </p:nvSpPr>
          <p:spPr bwMode="auto">
            <a:xfrm>
              <a:off x="1959357" y="1771789"/>
              <a:ext cx="431690" cy="27651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000000"/>
                  </a:solidFill>
                  <a:latin typeface="Arial Narrow" pitchFamily="34" charset="0"/>
                  <a:cs typeface="Arial"/>
                </a:rPr>
                <a:t>LLM</a:t>
              </a:r>
            </a:p>
          </p:txBody>
        </p:sp>
        <p:sp>
          <p:nvSpPr>
            <p:cNvPr id="24650" name="Rectangle 64"/>
            <p:cNvSpPr>
              <a:spLocks noChangeArrowheads="1"/>
            </p:cNvSpPr>
            <p:nvPr/>
          </p:nvSpPr>
          <p:spPr bwMode="auto">
            <a:xfrm>
              <a:off x="1816519" y="2146139"/>
              <a:ext cx="784025" cy="172983"/>
            </a:xfrm>
            <a:prstGeom prst="rect">
              <a:avLst/>
            </a:prstGeom>
            <a:solidFill>
              <a:srgbClr val="993300"/>
            </a:solidFill>
            <a:ln>
              <a:noFill/>
            </a:ln>
            <a:effectLst>
              <a:prstShdw prst="shdw17" dist="17961" dir="2700000">
                <a:srgbClr val="5C1F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882753" name="Text Box 65"/>
            <p:cNvSpPr txBox="1">
              <a:spLocks noChangeArrowheads="1"/>
            </p:cNvSpPr>
            <p:nvPr/>
          </p:nvSpPr>
          <p:spPr bwMode="auto">
            <a:xfrm>
              <a:off x="1962532" y="2102335"/>
              <a:ext cx="549135" cy="27651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FFFFFF"/>
                  </a:solidFill>
                  <a:cs typeface="Arial"/>
                </a:rPr>
                <a:t>Linux</a:t>
              </a:r>
            </a:p>
          </p:txBody>
        </p:sp>
      </p:grpSp>
      <p:sp>
        <p:nvSpPr>
          <p:cNvPr id="882763" name="Text Box 75"/>
          <p:cNvSpPr txBox="1">
            <a:spLocks noChangeArrowheads="1"/>
          </p:cNvSpPr>
          <p:nvPr/>
        </p:nvSpPr>
        <p:spPr bwMode="auto">
          <a:xfrm>
            <a:off x="236538" y="3763963"/>
            <a:ext cx="2303462" cy="34163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90000"/>
              </a:lnSpc>
              <a:defRPr/>
            </a:pPr>
            <a:r>
              <a:rPr lang="en-US" sz="1800" dirty="0" smtClean="0">
                <a:solidFill>
                  <a:srgbClr val="000000"/>
                </a:solidFill>
              </a:rPr>
              <a:t>Coalition Competitor</a:t>
            </a:r>
          </a:p>
        </p:txBody>
      </p:sp>
      <p:grpSp>
        <p:nvGrpSpPr>
          <p:cNvPr id="24602" name="Group 87"/>
          <p:cNvGrpSpPr>
            <a:grpSpLocks/>
          </p:cNvGrpSpPr>
          <p:nvPr/>
        </p:nvGrpSpPr>
        <p:grpSpPr bwMode="auto">
          <a:xfrm>
            <a:off x="3735388" y="2103438"/>
            <a:ext cx="855662" cy="738187"/>
            <a:chOff x="1819275" y="1831975"/>
            <a:chExt cx="854075" cy="739198"/>
          </a:xfrm>
        </p:grpSpPr>
        <p:sp>
          <p:nvSpPr>
            <p:cNvPr id="24641" name="AutoShape 59"/>
            <p:cNvSpPr>
              <a:spLocks noChangeArrowheads="1"/>
            </p:cNvSpPr>
            <p:nvPr/>
          </p:nvSpPr>
          <p:spPr bwMode="auto">
            <a:xfrm>
              <a:off x="1819275" y="1831975"/>
              <a:ext cx="854075" cy="730250"/>
            </a:xfrm>
            <a:prstGeom prst="roundRect">
              <a:avLst>
                <a:gd name="adj" fmla="val 16667"/>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400">
                <a:solidFill>
                  <a:srgbClr val="000000"/>
                </a:solidFill>
                <a:cs typeface="Arial" pitchFamily="34" charset="0"/>
              </a:endParaRPr>
            </a:p>
          </p:txBody>
        </p:sp>
        <p:sp>
          <p:nvSpPr>
            <p:cNvPr id="24642" name="Rectangle 60"/>
            <p:cNvSpPr>
              <a:spLocks noChangeArrowheads="1"/>
            </p:cNvSpPr>
            <p:nvPr/>
          </p:nvSpPr>
          <p:spPr bwMode="auto">
            <a:xfrm>
              <a:off x="1973609" y="1941513"/>
              <a:ext cx="554037" cy="354013"/>
            </a:xfrm>
            <a:prstGeom prst="rect">
              <a:avLst/>
            </a:prstGeom>
            <a:solidFill>
              <a:srgbClr val="CC99FF"/>
            </a:solidFill>
            <a:ln>
              <a:noFill/>
            </a:ln>
            <a:effectLst>
              <a:prstShdw prst="shdw17" dist="17961" dir="2700000">
                <a:srgbClr val="7A5C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91" name="Text Box 61"/>
            <p:cNvSpPr txBox="1">
              <a:spLocks noChangeArrowheads="1"/>
            </p:cNvSpPr>
            <p:nvPr/>
          </p:nvSpPr>
          <p:spPr bwMode="auto">
            <a:xfrm>
              <a:off x="1961885" y="1963917"/>
              <a:ext cx="430999" cy="27660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000000"/>
                  </a:solidFill>
                  <a:latin typeface="Arial Narrow" pitchFamily="34" charset="0"/>
                  <a:cs typeface="Arial"/>
                </a:rPr>
                <a:t>LLM</a:t>
              </a:r>
            </a:p>
          </p:txBody>
        </p:sp>
        <p:sp>
          <p:nvSpPr>
            <p:cNvPr id="24644" name="Rectangle 64"/>
            <p:cNvSpPr>
              <a:spLocks noChangeArrowheads="1"/>
            </p:cNvSpPr>
            <p:nvPr/>
          </p:nvSpPr>
          <p:spPr bwMode="auto">
            <a:xfrm>
              <a:off x="1851025" y="2338388"/>
              <a:ext cx="784225" cy="173038"/>
            </a:xfrm>
            <a:prstGeom prst="rect">
              <a:avLst/>
            </a:prstGeom>
            <a:solidFill>
              <a:srgbClr val="993300"/>
            </a:solidFill>
            <a:ln>
              <a:noFill/>
            </a:ln>
            <a:effectLst>
              <a:prstShdw prst="shdw17" dist="17961" dir="2700000">
                <a:srgbClr val="5C1F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93" name="Text Box 65"/>
            <p:cNvSpPr txBox="1">
              <a:spLocks noChangeArrowheads="1"/>
            </p:cNvSpPr>
            <p:nvPr/>
          </p:nvSpPr>
          <p:spPr bwMode="auto">
            <a:xfrm>
              <a:off x="1996745" y="2294570"/>
              <a:ext cx="549840" cy="27660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FFFFFF"/>
                  </a:solidFill>
                  <a:cs typeface="Arial"/>
                </a:rPr>
                <a:t>Linux</a:t>
              </a:r>
            </a:p>
          </p:txBody>
        </p:sp>
      </p:grpSp>
      <p:sp>
        <p:nvSpPr>
          <p:cNvPr id="24603" name="Rectangle 37"/>
          <p:cNvSpPr>
            <a:spLocks noChangeArrowheads="1"/>
          </p:cNvSpPr>
          <p:nvPr/>
        </p:nvSpPr>
        <p:spPr bwMode="auto">
          <a:xfrm>
            <a:off x="881063" y="2881313"/>
            <a:ext cx="438150" cy="146050"/>
          </a:xfrm>
          <a:prstGeom prst="rect">
            <a:avLst/>
          </a:prstGeom>
          <a:noFill/>
          <a:ln w="22225">
            <a:solidFill>
              <a:srgbClr val="0000FF"/>
            </a:solidFill>
            <a:miter lim="800000"/>
            <a:headEnd/>
            <a:tailEnd/>
          </a:ln>
          <a:effectLst>
            <a:prstShdw prst="shdw17" dist="17961" dir="2700000">
              <a:srgbClr val="000099"/>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sz="2400">
              <a:solidFill>
                <a:srgbClr val="000000"/>
              </a:solidFill>
              <a:cs typeface="Arial" pitchFamily="34" charset="0"/>
            </a:endParaRPr>
          </a:p>
        </p:txBody>
      </p:sp>
      <p:sp>
        <p:nvSpPr>
          <p:cNvPr id="24604" name="Line 38"/>
          <p:cNvSpPr>
            <a:spLocks noChangeShapeType="1"/>
          </p:cNvSpPr>
          <p:nvPr/>
        </p:nvSpPr>
        <p:spPr bwMode="auto">
          <a:xfrm>
            <a:off x="3594100" y="2801938"/>
            <a:ext cx="0" cy="317500"/>
          </a:xfrm>
          <a:prstGeom prst="line">
            <a:avLst/>
          </a:prstGeom>
          <a:noFill/>
          <a:ln w="22225">
            <a:solidFill>
              <a:srgbClr val="0000FF"/>
            </a:solidFill>
            <a:round/>
            <a:headEnd/>
            <a:tailEnd/>
          </a:ln>
          <a:effectLst>
            <a:prstShdw prst="shdw17" dist="17961" dir="2700000">
              <a:srgbClr val="000099"/>
            </a:prstShdw>
          </a:effectLst>
          <a:extLst>
            <a:ext uri="{909E8E84-426E-40DD-AFC4-6F175D3DCCD1}">
              <a14:hiddenFill xmlns:a14="http://schemas.microsoft.com/office/drawing/2010/main">
                <a:noFill/>
              </a14:hiddenFill>
            </a:ext>
          </a:extLst>
        </p:spPr>
        <p:txBody>
          <a:bodyPr/>
          <a:lstStyle/>
          <a:p>
            <a:endParaRPr lang="en-US"/>
          </a:p>
        </p:txBody>
      </p:sp>
      <p:sp>
        <p:nvSpPr>
          <p:cNvPr id="24605" name="Line 39"/>
          <p:cNvSpPr>
            <a:spLocks noChangeShapeType="1"/>
          </p:cNvSpPr>
          <p:nvPr/>
        </p:nvSpPr>
        <p:spPr bwMode="auto">
          <a:xfrm>
            <a:off x="1331913" y="2960688"/>
            <a:ext cx="2263775" cy="0"/>
          </a:xfrm>
          <a:prstGeom prst="line">
            <a:avLst/>
          </a:prstGeom>
          <a:noFill/>
          <a:ln w="22225">
            <a:solidFill>
              <a:srgbClr val="0000FF"/>
            </a:solidFill>
            <a:round/>
            <a:headEnd/>
            <a:tailEnd/>
          </a:ln>
          <a:effectLst>
            <a:prstShdw prst="shdw17" dist="17961" dir="2700000">
              <a:srgbClr val="000099"/>
            </a:prstShdw>
          </a:effectLst>
          <a:extLst>
            <a:ext uri="{909E8E84-426E-40DD-AFC4-6F175D3DCCD1}">
              <a14:hiddenFill xmlns:a14="http://schemas.microsoft.com/office/drawing/2010/main">
                <a:noFill/>
              </a14:hiddenFill>
            </a:ext>
          </a:extLst>
        </p:spPr>
        <p:txBody>
          <a:bodyPr/>
          <a:lstStyle/>
          <a:p>
            <a:endParaRPr lang="en-US"/>
          </a:p>
        </p:txBody>
      </p:sp>
      <p:grpSp>
        <p:nvGrpSpPr>
          <p:cNvPr id="24606" name="Group 77"/>
          <p:cNvGrpSpPr>
            <a:grpSpLocks/>
          </p:cNvGrpSpPr>
          <p:nvPr/>
        </p:nvGrpSpPr>
        <p:grpSpPr bwMode="auto">
          <a:xfrm>
            <a:off x="2565400" y="4243388"/>
            <a:ext cx="854075" cy="738187"/>
            <a:chOff x="1784777" y="1639888"/>
            <a:chExt cx="853857" cy="738961"/>
          </a:xfrm>
        </p:grpSpPr>
        <p:sp>
          <p:nvSpPr>
            <p:cNvPr id="24635" name="Rectangle 8"/>
            <p:cNvSpPr>
              <a:spLocks noChangeArrowheads="1"/>
            </p:cNvSpPr>
            <p:nvPr/>
          </p:nvSpPr>
          <p:spPr bwMode="auto">
            <a:xfrm>
              <a:off x="1816519" y="2145839"/>
              <a:ext cx="784025" cy="189374"/>
            </a:xfrm>
            <a:prstGeom prst="rect">
              <a:avLst/>
            </a:prstGeom>
            <a:solidFill>
              <a:srgbClr val="669900"/>
            </a:solidFill>
            <a:ln>
              <a:noFill/>
            </a:ln>
            <a:effectLst>
              <a:prstShdw prst="shdw17" dist="17961" dir="2700000">
                <a:srgbClr val="3D5C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24636" name="AutoShape 59"/>
            <p:cNvSpPr>
              <a:spLocks noChangeArrowheads="1"/>
            </p:cNvSpPr>
            <p:nvPr/>
          </p:nvSpPr>
          <p:spPr bwMode="auto">
            <a:xfrm>
              <a:off x="1784777" y="1639888"/>
              <a:ext cx="853857" cy="730017"/>
            </a:xfrm>
            <a:prstGeom prst="roundRect">
              <a:avLst>
                <a:gd name="adj" fmla="val 16667"/>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400">
                <a:solidFill>
                  <a:srgbClr val="000000"/>
                </a:solidFill>
                <a:cs typeface="Arial" pitchFamily="34" charset="0"/>
              </a:endParaRPr>
            </a:p>
          </p:txBody>
        </p:sp>
        <p:sp>
          <p:nvSpPr>
            <p:cNvPr id="24637" name="Rectangle 60"/>
            <p:cNvSpPr>
              <a:spLocks noChangeArrowheads="1"/>
            </p:cNvSpPr>
            <p:nvPr/>
          </p:nvSpPr>
          <p:spPr bwMode="auto">
            <a:xfrm>
              <a:off x="1939072" y="1749391"/>
              <a:ext cx="553896" cy="353900"/>
            </a:xfrm>
            <a:prstGeom prst="rect">
              <a:avLst/>
            </a:prstGeom>
            <a:solidFill>
              <a:srgbClr val="CC99FF"/>
            </a:solidFill>
            <a:ln>
              <a:noFill/>
            </a:ln>
            <a:effectLst>
              <a:prstShdw prst="shdw17" dist="17961" dir="2700000">
                <a:srgbClr val="7A5C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82" name="Text Box 61"/>
            <p:cNvSpPr txBox="1">
              <a:spLocks noChangeArrowheads="1"/>
            </p:cNvSpPr>
            <p:nvPr/>
          </p:nvSpPr>
          <p:spPr bwMode="auto">
            <a:xfrm>
              <a:off x="1959357" y="1771788"/>
              <a:ext cx="431690" cy="27651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000000"/>
                  </a:solidFill>
                  <a:latin typeface="Arial Narrow" pitchFamily="34" charset="0"/>
                  <a:cs typeface="Arial"/>
                </a:rPr>
                <a:t>LLM</a:t>
              </a:r>
            </a:p>
          </p:txBody>
        </p:sp>
        <p:sp>
          <p:nvSpPr>
            <p:cNvPr id="24639" name="Rectangle 64"/>
            <p:cNvSpPr>
              <a:spLocks noChangeArrowheads="1"/>
            </p:cNvSpPr>
            <p:nvPr/>
          </p:nvSpPr>
          <p:spPr bwMode="auto">
            <a:xfrm>
              <a:off x="1816519" y="2146139"/>
              <a:ext cx="784025" cy="172983"/>
            </a:xfrm>
            <a:prstGeom prst="rect">
              <a:avLst/>
            </a:prstGeom>
            <a:solidFill>
              <a:srgbClr val="993300"/>
            </a:solidFill>
            <a:ln>
              <a:noFill/>
            </a:ln>
            <a:effectLst>
              <a:prstShdw prst="shdw17" dist="17961" dir="2700000">
                <a:srgbClr val="5C1F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84" name="Text Box 65"/>
            <p:cNvSpPr txBox="1">
              <a:spLocks noChangeArrowheads="1"/>
            </p:cNvSpPr>
            <p:nvPr/>
          </p:nvSpPr>
          <p:spPr bwMode="auto">
            <a:xfrm>
              <a:off x="1962532" y="2102334"/>
              <a:ext cx="549135" cy="27651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FFFFFF"/>
                  </a:solidFill>
                  <a:cs typeface="Arial"/>
                </a:rPr>
                <a:t>Linux</a:t>
              </a:r>
            </a:p>
          </p:txBody>
        </p:sp>
      </p:grpSp>
      <p:sp>
        <p:nvSpPr>
          <p:cNvPr id="24607" name="Rectangle 15"/>
          <p:cNvSpPr>
            <a:spLocks noChangeArrowheads="1"/>
          </p:cNvSpPr>
          <p:nvPr/>
        </p:nvSpPr>
        <p:spPr bwMode="auto">
          <a:xfrm>
            <a:off x="784225" y="5584825"/>
            <a:ext cx="446088" cy="146050"/>
          </a:xfrm>
          <a:prstGeom prst="rect">
            <a:avLst/>
          </a:prstGeom>
          <a:noFill/>
          <a:ln w="22225">
            <a:solidFill>
              <a:srgbClr val="669900"/>
            </a:solidFill>
            <a:miter lim="800000"/>
            <a:headEnd/>
            <a:tailEnd/>
          </a:ln>
          <a:effectLst>
            <a:prstShdw prst="shdw17" dist="17961" dir="2700000">
              <a:srgbClr val="3D5C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sz="2400">
              <a:solidFill>
                <a:srgbClr val="000000"/>
              </a:solidFill>
              <a:cs typeface="Arial" pitchFamily="34" charset="0"/>
            </a:endParaRPr>
          </a:p>
        </p:txBody>
      </p:sp>
      <p:sp>
        <p:nvSpPr>
          <p:cNvPr id="24608" name="Line 16"/>
          <p:cNvSpPr>
            <a:spLocks noChangeShapeType="1"/>
          </p:cNvSpPr>
          <p:nvPr/>
        </p:nvSpPr>
        <p:spPr bwMode="auto">
          <a:xfrm>
            <a:off x="3600450" y="5505450"/>
            <a:ext cx="0" cy="317500"/>
          </a:xfrm>
          <a:prstGeom prst="line">
            <a:avLst/>
          </a:prstGeom>
          <a:noFill/>
          <a:ln w="22225">
            <a:solidFill>
              <a:srgbClr val="669900"/>
            </a:solidFill>
            <a:round/>
            <a:headEnd/>
            <a:tailEnd/>
          </a:ln>
          <a:effectLst>
            <a:prstShdw prst="shdw17" dist="17961" dir="2700000">
              <a:srgbClr val="3D5C00"/>
            </a:prstShdw>
          </a:effectLst>
          <a:extLst>
            <a:ext uri="{909E8E84-426E-40DD-AFC4-6F175D3DCCD1}">
              <a14:hiddenFill xmlns:a14="http://schemas.microsoft.com/office/drawing/2010/main">
                <a:noFill/>
              </a14:hiddenFill>
            </a:ext>
          </a:extLst>
        </p:spPr>
        <p:txBody>
          <a:bodyPr/>
          <a:lstStyle/>
          <a:p>
            <a:endParaRPr lang="en-US"/>
          </a:p>
        </p:txBody>
      </p:sp>
      <p:sp>
        <p:nvSpPr>
          <p:cNvPr id="24609" name="Line 17"/>
          <p:cNvSpPr>
            <a:spLocks noChangeShapeType="1"/>
          </p:cNvSpPr>
          <p:nvPr/>
        </p:nvSpPr>
        <p:spPr bwMode="auto">
          <a:xfrm>
            <a:off x="1258888" y="5664200"/>
            <a:ext cx="2335212" cy="0"/>
          </a:xfrm>
          <a:prstGeom prst="line">
            <a:avLst/>
          </a:prstGeom>
          <a:noFill/>
          <a:ln w="22225">
            <a:solidFill>
              <a:srgbClr val="669900"/>
            </a:solidFill>
            <a:round/>
            <a:headEnd/>
            <a:tailEnd/>
          </a:ln>
          <a:effectLst>
            <a:prstShdw prst="shdw17" dist="17961" dir="2700000">
              <a:srgbClr val="3D5C00"/>
            </a:prstShdw>
          </a:effectLst>
          <a:extLst>
            <a:ext uri="{909E8E84-426E-40DD-AFC4-6F175D3DCCD1}">
              <a14:hiddenFill xmlns:a14="http://schemas.microsoft.com/office/drawing/2010/main">
                <a:noFill/>
              </a14:hiddenFill>
            </a:ext>
          </a:extLst>
        </p:spPr>
        <p:txBody>
          <a:bodyPr/>
          <a:lstStyle/>
          <a:p>
            <a:endParaRPr lang="en-US"/>
          </a:p>
        </p:txBody>
      </p:sp>
      <p:pic>
        <p:nvPicPr>
          <p:cNvPr id="24610" name="Picture 33" descr="slide 14 troy deck bo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6488" y="5565775"/>
            <a:ext cx="101441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611" name="Group 89"/>
          <p:cNvGrpSpPr>
            <a:grpSpLocks/>
          </p:cNvGrpSpPr>
          <p:nvPr/>
        </p:nvGrpSpPr>
        <p:grpSpPr bwMode="auto">
          <a:xfrm>
            <a:off x="3695700" y="4776788"/>
            <a:ext cx="854075" cy="739775"/>
            <a:chOff x="1784777" y="1639888"/>
            <a:chExt cx="853857" cy="738961"/>
          </a:xfrm>
        </p:grpSpPr>
        <p:sp>
          <p:nvSpPr>
            <p:cNvPr id="24629" name="Rectangle 8"/>
            <p:cNvSpPr>
              <a:spLocks noChangeArrowheads="1"/>
            </p:cNvSpPr>
            <p:nvPr/>
          </p:nvSpPr>
          <p:spPr bwMode="auto">
            <a:xfrm>
              <a:off x="1816519" y="2145839"/>
              <a:ext cx="784025" cy="189374"/>
            </a:xfrm>
            <a:prstGeom prst="rect">
              <a:avLst/>
            </a:prstGeom>
            <a:solidFill>
              <a:srgbClr val="669900"/>
            </a:solidFill>
            <a:ln>
              <a:noFill/>
            </a:ln>
            <a:effectLst>
              <a:prstShdw prst="shdw17" dist="17961" dir="2700000">
                <a:srgbClr val="3D5C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24630" name="AutoShape 59"/>
            <p:cNvSpPr>
              <a:spLocks noChangeArrowheads="1"/>
            </p:cNvSpPr>
            <p:nvPr/>
          </p:nvSpPr>
          <p:spPr bwMode="auto">
            <a:xfrm>
              <a:off x="1784777" y="1639888"/>
              <a:ext cx="853857" cy="730017"/>
            </a:xfrm>
            <a:prstGeom prst="roundRect">
              <a:avLst>
                <a:gd name="adj" fmla="val 16667"/>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400">
                <a:solidFill>
                  <a:srgbClr val="000000"/>
                </a:solidFill>
                <a:cs typeface="Arial" pitchFamily="34" charset="0"/>
              </a:endParaRPr>
            </a:p>
          </p:txBody>
        </p:sp>
        <p:sp>
          <p:nvSpPr>
            <p:cNvPr id="24631" name="Rectangle 60"/>
            <p:cNvSpPr>
              <a:spLocks noChangeArrowheads="1"/>
            </p:cNvSpPr>
            <p:nvPr/>
          </p:nvSpPr>
          <p:spPr bwMode="auto">
            <a:xfrm>
              <a:off x="1939072" y="1749391"/>
              <a:ext cx="553896" cy="353900"/>
            </a:xfrm>
            <a:prstGeom prst="rect">
              <a:avLst/>
            </a:prstGeom>
            <a:solidFill>
              <a:srgbClr val="CC99FF"/>
            </a:solidFill>
            <a:ln>
              <a:noFill/>
            </a:ln>
            <a:effectLst>
              <a:prstShdw prst="shdw17" dist="17961" dir="2700000">
                <a:srgbClr val="7A5C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96" name="Text Box 61"/>
            <p:cNvSpPr txBox="1">
              <a:spLocks noChangeArrowheads="1"/>
            </p:cNvSpPr>
            <p:nvPr/>
          </p:nvSpPr>
          <p:spPr bwMode="auto">
            <a:xfrm>
              <a:off x="1959357" y="1771505"/>
              <a:ext cx="431690" cy="27750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000000"/>
                  </a:solidFill>
                  <a:latin typeface="Arial Narrow" pitchFamily="34" charset="0"/>
                  <a:cs typeface="Arial"/>
                </a:rPr>
                <a:t>LLM</a:t>
              </a:r>
            </a:p>
          </p:txBody>
        </p:sp>
        <p:sp>
          <p:nvSpPr>
            <p:cNvPr id="24633" name="Rectangle 64"/>
            <p:cNvSpPr>
              <a:spLocks noChangeArrowheads="1"/>
            </p:cNvSpPr>
            <p:nvPr/>
          </p:nvSpPr>
          <p:spPr bwMode="auto">
            <a:xfrm>
              <a:off x="1816519" y="2146139"/>
              <a:ext cx="784025" cy="172983"/>
            </a:xfrm>
            <a:prstGeom prst="rect">
              <a:avLst/>
            </a:prstGeom>
            <a:solidFill>
              <a:srgbClr val="993300"/>
            </a:solidFill>
            <a:ln>
              <a:noFill/>
            </a:ln>
            <a:effectLst>
              <a:prstShdw prst="shdw17" dist="17961" dir="2700000">
                <a:srgbClr val="5C1F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98" name="Text Box 65"/>
            <p:cNvSpPr txBox="1">
              <a:spLocks noChangeArrowheads="1"/>
            </p:cNvSpPr>
            <p:nvPr/>
          </p:nvSpPr>
          <p:spPr bwMode="auto">
            <a:xfrm>
              <a:off x="1962532" y="2101342"/>
              <a:ext cx="549135" cy="27750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FFFFFF"/>
                  </a:solidFill>
                  <a:cs typeface="Arial"/>
                </a:rPr>
                <a:t>Linux</a:t>
              </a:r>
            </a:p>
          </p:txBody>
        </p:sp>
      </p:grpSp>
      <p:pic>
        <p:nvPicPr>
          <p:cNvPr id="24612" name="Picture 150" descr="Intel Xeon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195513"/>
            <a:ext cx="4635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20" descr="4S Power7 ITE v2.tif"/>
          <p:cNvPicPr>
            <a:picLocks noChangeAspect="1"/>
          </p:cNvPicPr>
          <p:nvPr/>
        </p:nvPicPr>
        <p:blipFill>
          <a:blip r:embed="rId7" cstate="print"/>
          <a:srcRect/>
          <a:stretch>
            <a:fillRect/>
          </a:stretch>
        </p:blipFill>
        <p:spPr bwMode="auto">
          <a:xfrm>
            <a:off x="3643431" y="2881313"/>
            <a:ext cx="1039598" cy="165217"/>
          </a:xfrm>
          <a:prstGeom prst="rect">
            <a:avLst/>
          </a:prstGeom>
          <a:noFill/>
          <a:ln w="9525">
            <a:noFill/>
            <a:miter lim="800000"/>
            <a:headEnd/>
            <a:tailEnd/>
          </a:ln>
          <a:effectLst>
            <a:reflection blurRad="6350" stA="50000" endA="300" endPos="38500" dist="50800" dir="5400000" sy="-100000" algn="bl" rotWithShape="0"/>
          </a:effectLst>
        </p:spPr>
      </p:pic>
      <p:cxnSp>
        <p:nvCxnSpPr>
          <p:cNvPr id="24614" name="Curved Connector 5"/>
          <p:cNvCxnSpPr>
            <a:cxnSpLocks noChangeShapeType="1"/>
          </p:cNvCxnSpPr>
          <p:nvPr/>
        </p:nvCxnSpPr>
        <p:spPr bwMode="auto">
          <a:xfrm>
            <a:off x="2324100" y="2633663"/>
            <a:ext cx="1082675" cy="214312"/>
          </a:xfrm>
          <a:prstGeom prst="curvedConnector3">
            <a:avLst>
              <a:gd name="adj1" fmla="val -81704"/>
            </a:avLst>
          </a:prstGeom>
          <a:noFill/>
          <a:ln w="38100" algn="ctr">
            <a:solidFill>
              <a:srgbClr val="FFFF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6" name="Text Box 36"/>
          <p:cNvSpPr txBox="1">
            <a:spLocks noChangeArrowheads="1"/>
          </p:cNvSpPr>
          <p:nvPr/>
        </p:nvSpPr>
        <p:spPr bwMode="auto">
          <a:xfrm>
            <a:off x="1138238" y="3201988"/>
            <a:ext cx="4289425" cy="4302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defRPr/>
            </a:pPr>
            <a:r>
              <a:rPr lang="en-US" sz="1100" dirty="0">
                <a:solidFill>
                  <a:srgbClr val="000000"/>
                </a:solidFill>
                <a:cs typeface="Arial"/>
              </a:rPr>
              <a:t>Flex System x240 E5-2680 2s/16c (2.7GHz) Sandy Bridge</a:t>
            </a:r>
          </a:p>
          <a:p>
            <a:pPr algn="ctr">
              <a:defRPr/>
            </a:pPr>
            <a:endParaRPr lang="en-US" sz="1100" dirty="0">
              <a:solidFill>
                <a:srgbClr val="000000"/>
              </a:solidFill>
              <a:cs typeface="Arial"/>
            </a:endParaRPr>
          </a:p>
        </p:txBody>
      </p:sp>
      <p:sp>
        <p:nvSpPr>
          <p:cNvPr id="24616" name="Text Box 5"/>
          <p:cNvSpPr txBox="1">
            <a:spLocks noChangeArrowheads="1"/>
          </p:cNvSpPr>
          <p:nvPr/>
        </p:nvSpPr>
        <p:spPr bwMode="auto">
          <a:xfrm>
            <a:off x="5726113" y="5551488"/>
            <a:ext cx="1184275"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00"/>
                </a:solidFill>
                <a:cs typeface="Arial" pitchFamily="34" charset="0"/>
              </a:rPr>
              <a:t>7,920</a:t>
            </a:r>
            <a:endParaRPr lang="en-US" sz="2400">
              <a:solidFill>
                <a:srgbClr val="000000"/>
              </a:solidFill>
              <a:cs typeface="Arial" pitchFamily="34" charset="0"/>
            </a:endParaRPr>
          </a:p>
        </p:txBody>
      </p:sp>
      <p:sp>
        <p:nvSpPr>
          <p:cNvPr id="78" name="Text Box 44"/>
          <p:cNvSpPr txBox="1">
            <a:spLocks noChangeArrowheads="1"/>
          </p:cNvSpPr>
          <p:nvPr/>
        </p:nvSpPr>
        <p:spPr bwMode="auto">
          <a:xfrm>
            <a:off x="6969125" y="5491163"/>
            <a:ext cx="1749425" cy="53498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90000"/>
              </a:lnSpc>
              <a:defRPr/>
            </a:pPr>
            <a:r>
              <a:rPr lang="en-US" sz="1600" dirty="0">
                <a:solidFill>
                  <a:srgbClr val="000000"/>
                </a:solidFill>
                <a:cs typeface="Arial"/>
              </a:rPr>
              <a:t>Messages per second</a:t>
            </a:r>
          </a:p>
        </p:txBody>
      </p:sp>
      <p:sp>
        <p:nvSpPr>
          <p:cNvPr id="24618" name="Rectangle 2"/>
          <p:cNvSpPr>
            <a:spLocks noChangeArrowheads="1"/>
          </p:cNvSpPr>
          <p:nvPr/>
        </p:nvSpPr>
        <p:spPr bwMode="auto">
          <a:xfrm>
            <a:off x="1338263" y="2005013"/>
            <a:ext cx="1089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a:solidFill>
                  <a:srgbClr val="000000"/>
                </a:solidFill>
                <a:cs typeface="Arial" pitchFamily="34" charset="0"/>
              </a:rPr>
              <a:t>1024 byte messages</a:t>
            </a:r>
            <a:endParaRPr lang="en-US">
              <a:solidFill>
                <a:srgbClr val="000000"/>
              </a:solidFill>
              <a:cs typeface="Arial" pitchFamily="34" charset="0"/>
            </a:endParaRPr>
          </a:p>
        </p:txBody>
      </p:sp>
      <p:sp>
        <p:nvSpPr>
          <p:cNvPr id="24619" name="Rectangle 72"/>
          <p:cNvSpPr>
            <a:spLocks noChangeArrowheads="1"/>
          </p:cNvSpPr>
          <p:nvPr/>
        </p:nvSpPr>
        <p:spPr bwMode="auto">
          <a:xfrm>
            <a:off x="1338263" y="4541838"/>
            <a:ext cx="1089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a:solidFill>
                  <a:srgbClr val="000000"/>
                </a:solidFill>
                <a:cs typeface="Arial" pitchFamily="34" charset="0"/>
              </a:rPr>
              <a:t>1024 byte messages</a:t>
            </a:r>
            <a:endParaRPr lang="en-US">
              <a:solidFill>
                <a:srgbClr val="000000"/>
              </a:solidFill>
              <a:cs typeface="Arial" pitchFamily="34" charset="0"/>
            </a:endParaRPr>
          </a:p>
        </p:txBody>
      </p:sp>
      <p:sp>
        <p:nvSpPr>
          <p:cNvPr id="24620" name="Text Box 5"/>
          <p:cNvSpPr txBox="1">
            <a:spLocks noChangeArrowheads="1"/>
          </p:cNvSpPr>
          <p:nvPr/>
        </p:nvSpPr>
        <p:spPr bwMode="auto">
          <a:xfrm>
            <a:off x="5868988" y="1222375"/>
            <a:ext cx="11842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00"/>
                </a:solidFill>
                <a:cs typeface="Arial" pitchFamily="34" charset="0"/>
              </a:rPr>
              <a:t>27.5</a:t>
            </a:r>
            <a:r>
              <a:rPr lang="en-US" sz="2400" b="1">
                <a:solidFill>
                  <a:srgbClr val="009AE1"/>
                </a:solidFill>
                <a:cs typeface="Arial" pitchFamily="34" charset="0"/>
              </a:rPr>
              <a:t> </a:t>
            </a:r>
            <a:endParaRPr lang="en-US" sz="2400">
              <a:solidFill>
                <a:srgbClr val="000000"/>
              </a:solidFill>
              <a:cs typeface="Arial" pitchFamily="34" charset="0"/>
            </a:endParaRPr>
          </a:p>
        </p:txBody>
      </p:sp>
      <p:sp>
        <p:nvSpPr>
          <p:cNvPr id="2" name="Text Box 44"/>
          <p:cNvSpPr txBox="1">
            <a:spLocks noChangeArrowheads="1"/>
          </p:cNvSpPr>
          <p:nvPr/>
        </p:nvSpPr>
        <p:spPr bwMode="auto">
          <a:xfrm>
            <a:off x="7112000" y="1204913"/>
            <a:ext cx="1874838" cy="16367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90000"/>
              </a:lnSpc>
              <a:defRPr/>
            </a:pPr>
            <a:r>
              <a:rPr lang="en-US" sz="1600" dirty="0" smtClean="0">
                <a:solidFill>
                  <a:srgbClr val="000000"/>
                </a:solidFill>
              </a:rPr>
              <a:t>Microseconds latency per message</a:t>
            </a:r>
          </a:p>
          <a:p>
            <a:pPr eaLnBrk="1" hangingPunct="1">
              <a:lnSpc>
                <a:spcPct val="90000"/>
              </a:lnSpc>
              <a:defRPr/>
            </a:pPr>
            <a:endParaRPr lang="en-US" sz="1600" dirty="0" smtClean="0">
              <a:solidFill>
                <a:srgbClr val="000000"/>
              </a:solidFill>
            </a:endParaRPr>
          </a:p>
          <a:p>
            <a:pPr eaLnBrk="1" hangingPunct="1">
              <a:lnSpc>
                <a:spcPct val="90000"/>
              </a:lnSpc>
              <a:defRPr/>
            </a:pPr>
            <a:r>
              <a:rPr lang="en-US" sz="1600" dirty="0" smtClean="0">
                <a:solidFill>
                  <a:srgbClr val="000000"/>
                </a:solidFill>
              </a:rPr>
              <a:t>Microseconds latency due to network</a:t>
            </a:r>
          </a:p>
        </p:txBody>
      </p:sp>
      <p:sp>
        <p:nvSpPr>
          <p:cNvPr id="24622" name="Text Box 5"/>
          <p:cNvSpPr txBox="1">
            <a:spLocks noChangeArrowheads="1"/>
          </p:cNvSpPr>
          <p:nvPr/>
        </p:nvSpPr>
        <p:spPr bwMode="auto">
          <a:xfrm>
            <a:off x="5726113" y="3759200"/>
            <a:ext cx="11842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00"/>
                </a:solidFill>
                <a:cs typeface="Arial" pitchFamily="34" charset="0"/>
              </a:rPr>
              <a:t>63.0 </a:t>
            </a:r>
            <a:endParaRPr lang="en-US" sz="2400">
              <a:solidFill>
                <a:srgbClr val="000000"/>
              </a:solidFill>
              <a:cs typeface="Arial" pitchFamily="34" charset="0"/>
            </a:endParaRPr>
          </a:p>
        </p:txBody>
      </p:sp>
      <p:sp>
        <p:nvSpPr>
          <p:cNvPr id="973899" name="Freeform 75"/>
          <p:cNvSpPr>
            <a:spLocks/>
          </p:cNvSpPr>
          <p:nvPr/>
        </p:nvSpPr>
        <p:spPr bwMode="auto">
          <a:xfrm>
            <a:off x="615950" y="4003675"/>
            <a:ext cx="2884488" cy="1798638"/>
          </a:xfrm>
          <a:custGeom>
            <a:avLst/>
            <a:gdLst>
              <a:gd name="T0" fmla="*/ 1817 w 1817"/>
              <a:gd name="T1" fmla="*/ 1000 h 1133"/>
              <a:gd name="T2" fmla="*/ 287 w 1817"/>
              <a:gd name="T3" fmla="*/ 1000 h 1133"/>
              <a:gd name="T4" fmla="*/ 97 w 1817"/>
              <a:gd name="T5" fmla="*/ 992 h 1133"/>
              <a:gd name="T6" fmla="*/ 89 w 1817"/>
              <a:gd name="T7" fmla="*/ 152 h 1133"/>
              <a:gd name="T8" fmla="*/ 353 w 1817"/>
              <a:gd name="T9" fmla="*/ 78 h 1133"/>
              <a:gd name="T10" fmla="*/ 385 w 1817"/>
              <a:gd name="T11" fmla="*/ 555 h 1133"/>
              <a:gd name="T12" fmla="*/ 385 w 1817"/>
              <a:gd name="T13" fmla="*/ 654 h 1133"/>
              <a:gd name="T14" fmla="*/ 1077 w 1817"/>
              <a:gd name="T15" fmla="*/ 671 h 1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7" h="1133">
                <a:moveTo>
                  <a:pt x="1817" y="1000"/>
                </a:moveTo>
                <a:cubicBezTo>
                  <a:pt x="1195" y="1000"/>
                  <a:pt x="574" y="1001"/>
                  <a:pt x="287" y="1000"/>
                </a:cubicBezTo>
                <a:cubicBezTo>
                  <a:pt x="0" y="999"/>
                  <a:pt x="130" y="1133"/>
                  <a:pt x="97" y="992"/>
                </a:cubicBezTo>
                <a:cubicBezTo>
                  <a:pt x="64" y="851"/>
                  <a:pt x="46" y="304"/>
                  <a:pt x="89" y="152"/>
                </a:cubicBezTo>
                <a:cubicBezTo>
                  <a:pt x="132" y="0"/>
                  <a:pt x="304" y="11"/>
                  <a:pt x="353" y="78"/>
                </a:cubicBezTo>
                <a:cubicBezTo>
                  <a:pt x="402" y="145"/>
                  <a:pt x="380" y="459"/>
                  <a:pt x="385" y="555"/>
                </a:cubicBezTo>
                <a:cubicBezTo>
                  <a:pt x="390" y="651"/>
                  <a:pt x="270" y="635"/>
                  <a:pt x="385" y="654"/>
                </a:cubicBezTo>
                <a:cubicBezTo>
                  <a:pt x="500" y="673"/>
                  <a:pt x="788" y="672"/>
                  <a:pt x="1077" y="671"/>
                </a:cubicBezTo>
              </a:path>
            </a:pathLst>
          </a:cu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a:lstStyle/>
          <a:p>
            <a:pPr algn="ctr">
              <a:defRPr/>
            </a:pPr>
            <a:endParaRPr lang="en-US">
              <a:solidFill>
                <a:srgbClr val="000000"/>
              </a:solidFill>
              <a:ea typeface="+mn-ea"/>
              <a:cs typeface="Arial" pitchFamily="34" charset="0"/>
            </a:endParaRPr>
          </a:p>
        </p:txBody>
      </p:sp>
      <p:sp>
        <p:nvSpPr>
          <p:cNvPr id="24624" name="Freeform 76"/>
          <p:cNvSpPr>
            <a:spLocks/>
          </p:cNvSpPr>
          <p:nvPr/>
        </p:nvSpPr>
        <p:spPr bwMode="auto">
          <a:xfrm>
            <a:off x="777875" y="4144963"/>
            <a:ext cx="2722563" cy="1447800"/>
          </a:xfrm>
          <a:custGeom>
            <a:avLst/>
            <a:gdLst>
              <a:gd name="T0" fmla="*/ 2147483647 w 1715"/>
              <a:gd name="T1" fmla="*/ 2147483647 h 912"/>
              <a:gd name="T2" fmla="*/ 2147483647 w 1715"/>
              <a:gd name="T3" fmla="*/ 2147483647 h 912"/>
              <a:gd name="T4" fmla="*/ 2147483647 w 1715"/>
              <a:gd name="T5" fmla="*/ 2147483647 h 912"/>
              <a:gd name="T6" fmla="*/ 2147483647 w 1715"/>
              <a:gd name="T7" fmla="*/ 2147483647 h 912"/>
              <a:gd name="T8" fmla="*/ 2147483647 w 1715"/>
              <a:gd name="T9" fmla="*/ 2147483647 h 912"/>
              <a:gd name="T10" fmla="*/ 2147483647 w 1715"/>
              <a:gd name="T11" fmla="*/ 2147483647 h 912"/>
              <a:gd name="T12" fmla="*/ 2147483647 w 1715"/>
              <a:gd name="T13" fmla="*/ 2147483647 h 912"/>
              <a:gd name="T14" fmla="*/ 2147483647 w 1715"/>
              <a:gd name="T15" fmla="*/ 2147483647 h 912"/>
              <a:gd name="T16" fmla="*/ 2147483647 w 1715"/>
              <a:gd name="T17" fmla="*/ 2147483647 h 912"/>
              <a:gd name="T18" fmla="*/ 2147483647 w 1715"/>
              <a:gd name="T19" fmla="*/ 2147483647 h 912"/>
              <a:gd name="T20" fmla="*/ 2147483647 w 1715"/>
              <a:gd name="T21" fmla="*/ 2147483647 h 9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15" h="912">
                <a:moveTo>
                  <a:pt x="1715" y="903"/>
                </a:moveTo>
                <a:cubicBezTo>
                  <a:pt x="1353" y="900"/>
                  <a:pt x="991" y="897"/>
                  <a:pt x="736" y="894"/>
                </a:cubicBezTo>
                <a:cubicBezTo>
                  <a:pt x="481" y="891"/>
                  <a:pt x="303" y="912"/>
                  <a:pt x="185" y="886"/>
                </a:cubicBezTo>
                <a:cubicBezTo>
                  <a:pt x="67" y="860"/>
                  <a:pt x="56" y="852"/>
                  <a:pt x="28" y="738"/>
                </a:cubicBezTo>
                <a:cubicBezTo>
                  <a:pt x="0" y="624"/>
                  <a:pt x="16" y="319"/>
                  <a:pt x="20" y="203"/>
                </a:cubicBezTo>
                <a:cubicBezTo>
                  <a:pt x="24" y="87"/>
                  <a:pt x="16" y="70"/>
                  <a:pt x="53" y="39"/>
                </a:cubicBezTo>
                <a:cubicBezTo>
                  <a:pt x="90" y="8"/>
                  <a:pt x="197" y="0"/>
                  <a:pt x="242" y="14"/>
                </a:cubicBezTo>
                <a:cubicBezTo>
                  <a:pt x="287" y="28"/>
                  <a:pt x="310" y="44"/>
                  <a:pt x="325" y="121"/>
                </a:cubicBezTo>
                <a:cubicBezTo>
                  <a:pt x="340" y="198"/>
                  <a:pt x="318" y="400"/>
                  <a:pt x="333" y="475"/>
                </a:cubicBezTo>
                <a:cubicBezTo>
                  <a:pt x="348" y="550"/>
                  <a:pt x="305" y="555"/>
                  <a:pt x="415" y="573"/>
                </a:cubicBezTo>
                <a:cubicBezTo>
                  <a:pt x="525" y="591"/>
                  <a:pt x="895" y="579"/>
                  <a:pt x="991" y="582"/>
                </a:cubicBezTo>
              </a:path>
            </a:pathLst>
          </a:custGeom>
          <a:noFill/>
          <a:ln w="25400">
            <a:solidFill>
              <a:srgbClr val="FFFF00"/>
            </a:solidFill>
            <a:round/>
            <a:headEnd type="triangle" w="med" len="med"/>
            <a:tailEnd type="triangle" w="med" len="med"/>
          </a:ln>
          <a:effectLst>
            <a:prstShdw prst="shdw17" dist="17961" dir="2700000">
              <a:srgbClr val="999900"/>
            </a:prstShdw>
          </a:effectLst>
          <a:extLst>
            <a:ext uri="{909E8E84-426E-40DD-AFC4-6F175D3DCCD1}">
              <a14:hiddenFill xmlns:a14="http://schemas.microsoft.com/office/drawing/2010/main">
                <a:solidFill>
                  <a:schemeClr val="accent1"/>
                </a:solidFill>
              </a14:hiddenFill>
            </a:ext>
          </a:extLst>
        </p:spPr>
        <p:txBody>
          <a:bodyPr/>
          <a:lstStyle/>
          <a:p>
            <a:endParaRPr lang="en-US"/>
          </a:p>
        </p:txBody>
      </p:sp>
      <p:sp>
        <p:nvSpPr>
          <p:cNvPr id="24625" name="Text Box 5"/>
          <p:cNvSpPr txBox="1">
            <a:spLocks noChangeArrowheads="1"/>
          </p:cNvSpPr>
          <p:nvPr/>
        </p:nvSpPr>
        <p:spPr bwMode="auto">
          <a:xfrm>
            <a:off x="5864225" y="2060575"/>
            <a:ext cx="11842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FF"/>
                </a:solidFill>
                <a:cs typeface="Arial" pitchFamily="34" charset="0"/>
              </a:rPr>
              <a:t>9.4 </a:t>
            </a:r>
            <a:endParaRPr lang="en-US" sz="2400">
              <a:solidFill>
                <a:srgbClr val="0000FF"/>
              </a:solidFill>
              <a:cs typeface="Arial" pitchFamily="34" charset="0"/>
            </a:endParaRPr>
          </a:p>
        </p:txBody>
      </p:sp>
      <p:sp>
        <p:nvSpPr>
          <p:cNvPr id="3" name="Text Box 44"/>
          <p:cNvSpPr txBox="1">
            <a:spLocks noChangeArrowheads="1"/>
          </p:cNvSpPr>
          <p:nvPr/>
        </p:nvSpPr>
        <p:spPr bwMode="auto">
          <a:xfrm>
            <a:off x="6964363" y="3757613"/>
            <a:ext cx="1874837" cy="16367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90000"/>
              </a:lnSpc>
              <a:defRPr/>
            </a:pPr>
            <a:r>
              <a:rPr lang="en-US" sz="1600" smtClean="0">
                <a:solidFill>
                  <a:srgbClr val="000000"/>
                </a:solidFill>
              </a:rPr>
              <a:t>Microseconds latency per message</a:t>
            </a:r>
          </a:p>
          <a:p>
            <a:pPr eaLnBrk="1" hangingPunct="1">
              <a:lnSpc>
                <a:spcPct val="90000"/>
              </a:lnSpc>
              <a:defRPr/>
            </a:pPr>
            <a:endParaRPr lang="en-US" sz="1600" smtClean="0">
              <a:solidFill>
                <a:srgbClr val="000000"/>
              </a:solidFill>
            </a:endParaRPr>
          </a:p>
          <a:p>
            <a:pPr eaLnBrk="1" hangingPunct="1">
              <a:lnSpc>
                <a:spcPct val="90000"/>
              </a:lnSpc>
              <a:defRPr/>
            </a:pPr>
            <a:r>
              <a:rPr lang="en-US" sz="1600" smtClean="0">
                <a:solidFill>
                  <a:srgbClr val="000000"/>
                </a:solidFill>
              </a:rPr>
              <a:t>Microseconds latency due to network</a:t>
            </a:r>
          </a:p>
        </p:txBody>
      </p:sp>
      <p:sp>
        <p:nvSpPr>
          <p:cNvPr id="24627" name="Text Box 5"/>
          <p:cNvSpPr txBox="1">
            <a:spLocks noChangeArrowheads="1"/>
          </p:cNvSpPr>
          <p:nvPr/>
        </p:nvSpPr>
        <p:spPr bwMode="auto">
          <a:xfrm>
            <a:off x="5735638" y="4654550"/>
            <a:ext cx="11842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FF"/>
                </a:solidFill>
                <a:cs typeface="Arial" pitchFamily="34" charset="0"/>
              </a:rPr>
              <a:t>40.0</a:t>
            </a:r>
            <a:r>
              <a:rPr lang="en-US" sz="2400" b="1">
                <a:solidFill>
                  <a:srgbClr val="009AE1"/>
                </a:solidFill>
                <a:cs typeface="Arial" pitchFamily="34" charset="0"/>
              </a:rPr>
              <a:t> </a:t>
            </a:r>
            <a:endParaRPr lang="en-US" sz="2400">
              <a:solidFill>
                <a:srgbClr val="000000"/>
              </a:solidFill>
              <a:cs typeface="Arial" pitchFamily="34" charset="0"/>
            </a:endParaRPr>
          </a:p>
        </p:txBody>
      </p:sp>
      <p:sp>
        <p:nvSpPr>
          <p:cNvPr id="80" name="Text Box 36"/>
          <p:cNvSpPr txBox="1">
            <a:spLocks noChangeArrowheads="1"/>
          </p:cNvSpPr>
          <p:nvPr/>
        </p:nvSpPr>
        <p:spPr bwMode="auto">
          <a:xfrm>
            <a:off x="1568450" y="5861050"/>
            <a:ext cx="3176588" cy="43021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defRPr/>
            </a:pPr>
            <a:r>
              <a:rPr lang="en-US" sz="1100" dirty="0">
                <a:solidFill>
                  <a:srgbClr val="000000"/>
                </a:solidFill>
                <a:cs typeface="Arial"/>
              </a:rPr>
              <a:t>E5-2680 2s/16c (2.7GHz) Sandy Bridge</a:t>
            </a:r>
          </a:p>
          <a:p>
            <a:pPr algn="ctr">
              <a:defRPr/>
            </a:pPr>
            <a:endParaRPr lang="en-US" sz="1100" dirty="0">
              <a:solidFill>
                <a:srgbClr val="000000"/>
              </a:solidFill>
              <a:cs typeface="Arial"/>
            </a:endParaRPr>
          </a:p>
        </p:txBody>
      </p:sp>
    </p:spTree>
    <p:extLst>
      <p:ext uri="{BB962C8B-B14F-4D97-AF65-F5344CB8AC3E}">
        <p14:creationId xmlns:p14="http://schemas.microsoft.com/office/powerpoint/2010/main" val="38904706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27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27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66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6614" grpId="0" animBg="1"/>
      <p:bldP spid="882739" grpId="0"/>
      <p:bldP spid="88274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40"/>
          <p:cNvSpPr>
            <a:spLocks noChangeArrowheads="1"/>
          </p:cNvSpPr>
          <p:nvPr/>
        </p:nvSpPr>
        <p:spPr bwMode="auto">
          <a:xfrm>
            <a:off x="3195638" y="3468688"/>
            <a:ext cx="26749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marL="166688" indent="-166688" algn="ctr">
              <a:lnSpc>
                <a:spcPct val="100000"/>
              </a:lnSpc>
            </a:pPr>
            <a:r>
              <a:rPr lang="en-US" sz="3200" dirty="0" smtClean="0">
                <a:solidFill>
                  <a:schemeClr val="tx1"/>
                </a:solidFill>
                <a:ea typeface="MS PGothic" pitchFamily="34" charset="-128"/>
              </a:rPr>
              <a:t>Storage</a:t>
            </a:r>
            <a:endParaRPr lang="en-US" sz="3200" dirty="0">
              <a:solidFill>
                <a:schemeClr val="tx1"/>
              </a:solidFill>
              <a:ea typeface="MS PGothic" pitchFamily="34" charset="-128"/>
            </a:endParaRPr>
          </a:p>
        </p:txBody>
      </p:sp>
      <p:grpSp>
        <p:nvGrpSpPr>
          <p:cNvPr id="528388" name="Group 193"/>
          <p:cNvGrpSpPr>
            <a:grpSpLocks/>
          </p:cNvGrpSpPr>
          <p:nvPr/>
        </p:nvGrpSpPr>
        <p:grpSpPr bwMode="auto">
          <a:xfrm>
            <a:off x="3352800" y="1100138"/>
            <a:ext cx="2441575" cy="2441575"/>
            <a:chOff x="560" y="2042"/>
            <a:chExt cx="269" cy="269"/>
          </a:xfrm>
        </p:grpSpPr>
        <p:sp>
          <p:nvSpPr>
            <p:cNvPr id="528389" name="Oval 66"/>
            <p:cNvSpPr>
              <a:spLocks noChangeArrowheads="1"/>
            </p:cNvSpPr>
            <p:nvPr/>
          </p:nvSpPr>
          <p:spPr bwMode="auto">
            <a:xfrm>
              <a:off x="560" y="2042"/>
              <a:ext cx="269" cy="269"/>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grpSp>
          <p:nvGrpSpPr>
            <p:cNvPr id="528390" name="Group 181"/>
            <p:cNvGrpSpPr>
              <a:grpSpLocks/>
            </p:cNvGrpSpPr>
            <p:nvPr/>
          </p:nvGrpSpPr>
          <p:grpSpPr bwMode="auto">
            <a:xfrm>
              <a:off x="651" y="2084"/>
              <a:ext cx="88" cy="189"/>
              <a:chOff x="5350" y="980"/>
              <a:chExt cx="1230" cy="2586"/>
            </a:xfrm>
          </p:grpSpPr>
          <p:sp>
            <p:nvSpPr>
              <p:cNvPr id="528391" name="Freeform 182"/>
              <p:cNvSpPr>
                <a:spLocks/>
              </p:cNvSpPr>
              <p:nvPr/>
            </p:nvSpPr>
            <p:spPr bwMode="auto">
              <a:xfrm>
                <a:off x="5369" y="980"/>
                <a:ext cx="1198" cy="82"/>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2" name="Freeform 183"/>
              <p:cNvSpPr>
                <a:spLocks noEditPoints="1"/>
              </p:cNvSpPr>
              <p:nvPr/>
            </p:nvSpPr>
            <p:spPr bwMode="auto">
              <a:xfrm>
                <a:off x="5350" y="1031"/>
                <a:ext cx="672" cy="253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3" name="Freeform 18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4" name="Freeform 185"/>
              <p:cNvSpPr>
                <a:spLocks/>
              </p:cNvSpPr>
              <p:nvPr/>
            </p:nvSpPr>
            <p:spPr bwMode="auto">
              <a:xfrm>
                <a:off x="5350" y="2422"/>
                <a:ext cx="127" cy="954"/>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5" name="Freeform 186"/>
              <p:cNvSpPr>
                <a:spLocks/>
              </p:cNvSpPr>
              <p:nvPr/>
            </p:nvSpPr>
            <p:spPr bwMode="auto">
              <a:xfrm>
                <a:off x="6447" y="1992"/>
                <a:ext cx="133" cy="1403"/>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103623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p:txBody>
          <a:bodyPr/>
          <a:lstStyle/>
          <a:p>
            <a:r>
              <a:rPr lang="en-US">
                <a:latin typeface="Arial" charset="0"/>
                <a:ea typeface="ＭＳ Ｐゴシック" charset="0"/>
              </a:rPr>
              <a:t>Flex System Storage Choice</a:t>
            </a:r>
          </a:p>
        </p:txBody>
      </p:sp>
      <p:sp>
        <p:nvSpPr>
          <p:cNvPr id="7" name="TextBox 22"/>
          <p:cNvSpPr txBox="1">
            <a:spLocks noChangeArrowheads="1"/>
          </p:cNvSpPr>
          <p:nvPr/>
        </p:nvSpPr>
        <p:spPr bwMode="auto">
          <a:xfrm>
            <a:off x="450850" y="4381500"/>
            <a:ext cx="402431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eaLnBrk="1" hangingPunct="1">
              <a:defRPr/>
            </a:pPr>
            <a:r>
              <a:rPr lang="en-US" sz="1700" b="1" dirty="0" smtClean="0"/>
              <a:t>Flex System V7000 Storage Node</a:t>
            </a:r>
          </a:p>
          <a:p>
            <a:pPr eaLnBrk="1" hangingPunct="1">
              <a:lnSpc>
                <a:spcPct val="110000"/>
              </a:lnSpc>
              <a:buFont typeface="Arial" charset="0"/>
              <a:buChar char="•"/>
              <a:defRPr/>
            </a:pPr>
            <a:r>
              <a:rPr lang="en-US" sz="1500" dirty="0" smtClean="0"/>
              <a:t>Automatic discovery and credentials</a:t>
            </a:r>
          </a:p>
          <a:p>
            <a:pPr eaLnBrk="1" hangingPunct="1">
              <a:lnSpc>
                <a:spcPct val="110000"/>
              </a:lnSpc>
              <a:buFont typeface="Arial" charset="0"/>
              <a:buChar char="•"/>
              <a:defRPr/>
            </a:pPr>
            <a:r>
              <a:rPr lang="en-US" sz="1500" dirty="0" smtClean="0"/>
              <a:t>Automated firmware updates</a:t>
            </a:r>
          </a:p>
          <a:p>
            <a:pPr eaLnBrk="1" hangingPunct="1">
              <a:lnSpc>
                <a:spcPct val="110000"/>
              </a:lnSpc>
              <a:buFont typeface="Arial" charset="0"/>
              <a:buChar char="•"/>
              <a:defRPr/>
            </a:pPr>
            <a:r>
              <a:rPr lang="en-US" sz="1500" dirty="0" smtClean="0"/>
              <a:t>Call home support</a:t>
            </a:r>
          </a:p>
          <a:p>
            <a:pPr eaLnBrk="1" hangingPunct="1">
              <a:lnSpc>
                <a:spcPct val="110000"/>
              </a:lnSpc>
              <a:buFont typeface="Arial" charset="0"/>
              <a:buChar char="•"/>
              <a:defRPr/>
            </a:pPr>
            <a:r>
              <a:rPr lang="en-US" sz="1500" dirty="0" smtClean="0"/>
              <a:t>Integrated into FSM chassis map</a:t>
            </a:r>
          </a:p>
          <a:p>
            <a:pPr eaLnBrk="1" hangingPunct="1">
              <a:lnSpc>
                <a:spcPct val="110000"/>
              </a:lnSpc>
              <a:buFont typeface="Arial" charset="0"/>
              <a:buChar char="•"/>
              <a:defRPr/>
            </a:pPr>
            <a:r>
              <a:rPr lang="en-US" sz="1500" dirty="0" smtClean="0"/>
              <a:t>LUN creation and host mapping</a:t>
            </a:r>
          </a:p>
          <a:p>
            <a:pPr eaLnBrk="1" hangingPunct="1">
              <a:lnSpc>
                <a:spcPct val="110000"/>
              </a:lnSpc>
              <a:buFont typeface="Arial" charset="0"/>
              <a:buChar char="•"/>
              <a:defRPr/>
            </a:pPr>
            <a:r>
              <a:rPr lang="en-US" sz="1500" dirty="0" smtClean="0"/>
              <a:t>FC, FCoE, and iSCSI</a:t>
            </a:r>
          </a:p>
        </p:txBody>
      </p:sp>
      <p:sp>
        <p:nvSpPr>
          <p:cNvPr id="9" name="TextBox 22"/>
          <p:cNvSpPr txBox="1">
            <a:spLocks noChangeArrowheads="1"/>
          </p:cNvSpPr>
          <p:nvPr/>
        </p:nvSpPr>
        <p:spPr bwMode="auto">
          <a:xfrm>
            <a:off x="4840288" y="4381500"/>
            <a:ext cx="4024312"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eaLnBrk="1" hangingPunct="1">
              <a:defRPr/>
            </a:pPr>
            <a:r>
              <a:rPr lang="en-US" sz="1700" b="1" dirty="0" smtClean="0"/>
              <a:t>SAN attach external storage</a:t>
            </a:r>
          </a:p>
          <a:p>
            <a:pPr eaLnBrk="1" hangingPunct="1">
              <a:lnSpc>
                <a:spcPct val="110000"/>
              </a:lnSpc>
              <a:buFont typeface="Arial" charset="0"/>
              <a:buChar char="•"/>
              <a:defRPr/>
            </a:pPr>
            <a:r>
              <a:rPr lang="en-US" sz="1500" dirty="0" smtClean="0"/>
              <a:t>DS8000, XIV, Storwize V7000 and V3700, DS5000, DS4000, DS3000, N Series</a:t>
            </a:r>
          </a:p>
          <a:p>
            <a:pPr eaLnBrk="1" hangingPunct="1">
              <a:buFont typeface="Arial" charset="0"/>
              <a:buChar char="•"/>
              <a:defRPr/>
            </a:pPr>
            <a:endParaRPr lang="en-US" sz="1600" dirty="0" smtClean="0"/>
          </a:p>
          <a:p>
            <a:pPr marL="0" indent="0" eaLnBrk="1" hangingPunct="1">
              <a:defRPr/>
            </a:pPr>
            <a:r>
              <a:rPr lang="en-US" sz="1700" b="1" dirty="0" smtClean="0"/>
              <a:t>Virtualize external storage</a:t>
            </a:r>
          </a:p>
          <a:p>
            <a:pPr eaLnBrk="1" hangingPunct="1">
              <a:lnSpc>
                <a:spcPct val="110000"/>
              </a:lnSpc>
              <a:buFont typeface="Arial"/>
              <a:buChar char="•"/>
              <a:defRPr/>
            </a:pPr>
            <a:r>
              <a:rPr lang="en-US" sz="1500" dirty="0" smtClean="0"/>
              <a:t>Flex System V7000, Storwize V7000, SAN Volume Controller</a:t>
            </a:r>
          </a:p>
        </p:txBody>
      </p:sp>
      <p:grpSp>
        <p:nvGrpSpPr>
          <p:cNvPr id="17412" name="Group 9"/>
          <p:cNvGrpSpPr>
            <a:grpSpLocks noChangeAspect="1"/>
          </p:cNvGrpSpPr>
          <p:nvPr/>
        </p:nvGrpSpPr>
        <p:grpSpPr bwMode="auto">
          <a:xfrm>
            <a:off x="2143125" y="1482725"/>
            <a:ext cx="4857750" cy="2378075"/>
            <a:chOff x="2440464" y="2841552"/>
            <a:chExt cx="5969000" cy="2921000"/>
          </a:xfrm>
        </p:grpSpPr>
        <p:pic>
          <p:nvPicPr>
            <p:cNvPr id="17413" name="Picture 10"/>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440464" y="2841552"/>
              <a:ext cx="59690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3" descr="re_storwizeSRC"/>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608138" y="3993623"/>
              <a:ext cx="2635398" cy="65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2"/>
            <p:cNvPicPr>
              <a:picLocks noChangeAspect="1"/>
            </p:cNvPicPr>
            <p:nvPr/>
          </p:nvPicPr>
          <p:blipFill>
            <a:blip r:embed="rId3" cstate="print">
              <a:extLst>
                <a:ext uri="{28A0092B-C50C-407E-A947-70E740481C1C}">
                  <a14:useLocalDpi xmlns:a14="http://schemas.microsoft.com/office/drawing/2010/main"/>
                </a:ext>
              </a:extLst>
            </a:blip>
            <a:srcRect l="2573" t="17618" r="52888" b="71512"/>
            <a:stretch>
              <a:fillRect/>
            </a:stretch>
          </p:blipFill>
          <p:spPr bwMode="auto">
            <a:xfrm>
              <a:off x="2601650" y="3673431"/>
              <a:ext cx="265853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6531" name="Group 3"/>
          <p:cNvGraphicFramePr>
            <a:graphicFrameLocks noGrp="1"/>
          </p:cNvGraphicFramePr>
          <p:nvPr/>
        </p:nvGraphicFramePr>
        <p:xfrm>
          <a:off x="377825" y="1176338"/>
          <a:ext cx="5919788" cy="5422901"/>
        </p:xfrm>
        <a:graphic>
          <a:graphicData uri="http://schemas.openxmlformats.org/drawingml/2006/table">
            <a:tbl>
              <a:tblPr/>
              <a:tblGrid>
                <a:gridCol w="4275138"/>
                <a:gridCol w="1644650"/>
              </a:tblGrid>
              <a:tr h="557213">
                <a:tc gridSpan="2">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GB" sz="1200" b="0" i="1" u="none" strike="noStrike" cap="none" normalizeH="0" baseline="0" smtClean="0">
                          <a:ln>
                            <a:noFill/>
                          </a:ln>
                          <a:solidFill>
                            <a:srgbClr val="2A38F4"/>
                          </a:solidFill>
                          <a:effectLst/>
                          <a:latin typeface="Arial" pitchFamily="34" charset="0"/>
                          <a:ea typeface="MS PGothic" pitchFamily="34" charset="-128"/>
                        </a:rPr>
                        <a:t>Modular Hardware Building Blocks</a:t>
                      </a:r>
                      <a:endParaRPr kumimoji="0" lang="en-US" sz="1200" b="0" i="1" u="none" strike="noStrike" cap="none" normalizeH="0" baseline="0" smtClean="0">
                        <a:ln>
                          <a:noFill/>
                        </a:ln>
                        <a:solidFill>
                          <a:srgbClr val="2A38F4"/>
                        </a:solidFill>
                        <a:effectLst/>
                        <a:latin typeface="Arial" pitchFamily="34" charset="0"/>
                        <a:ea typeface="MS PGothic" pitchFamily="34" charset="-128"/>
                      </a:endParaRP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hMerge="1">
                  <a:txBody>
                    <a:bodyPr/>
                    <a:lstStyle/>
                    <a:p>
                      <a:endParaRPr lang="en-US"/>
                    </a:p>
                  </a:txBody>
                  <a:tcPr/>
                </a:tc>
              </a:tr>
              <a:tr h="758825">
                <a:tc gridSpan="2">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2" charset="2"/>
                        <a:buNone/>
                        <a:tabLst/>
                      </a:pPr>
                      <a:endParaRPr kumimoji="0" lang="en-US" sz="1400" b="0" i="0" u="none" strike="noStrike" cap="none" normalizeH="0" baseline="0" smtClean="0">
                        <a:ln>
                          <a:noFill/>
                        </a:ln>
                        <a:solidFill>
                          <a:srgbClr val="2A38F4"/>
                        </a:solidFill>
                        <a:effectLst/>
                        <a:latin typeface="Arial" pitchFamily="34" charset="0"/>
                        <a:ea typeface="MS PGothic" pitchFamily="34" charset="-128"/>
                      </a:endParaRP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hMerge="1">
                  <a:txBody>
                    <a:bodyPr/>
                    <a:lstStyle/>
                    <a:p>
                      <a:endParaRPr lang="en-US"/>
                    </a:p>
                  </a:txBody>
                  <a:tcPr/>
                </a:tc>
              </a:tr>
              <a:tr h="966788">
                <a:tc gridSpan="2">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itchFamily="2" charset="2"/>
                        <a:buChar char="§"/>
                        <a:tabLst/>
                      </a:pPr>
                      <a:endParaRPr kumimoji="0" lang="en-US" sz="800" b="0" i="0" u="none" strike="noStrike" cap="none" normalizeH="0" baseline="0" smtClean="0">
                        <a:ln>
                          <a:noFill/>
                        </a:ln>
                        <a:solidFill>
                          <a:srgbClr val="000000"/>
                        </a:solidFill>
                        <a:effectLst/>
                        <a:latin typeface="Arial" pitchFamily="34" charset="0"/>
                        <a:ea typeface="MS PGothic" pitchFamily="34" charset="-128"/>
                      </a:endParaRP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5563">
                <a:tc gridSpan="2">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2" charset="2"/>
                        <a:buNone/>
                        <a:tabLst/>
                      </a:pPr>
                      <a:endParaRPr kumimoji="0" lang="en-US" sz="100" b="0" i="0" u="none" strike="noStrike" cap="none" normalizeH="0" baseline="0" smtClean="0">
                        <a:ln>
                          <a:noFill/>
                        </a:ln>
                        <a:solidFill>
                          <a:srgbClr val="000000"/>
                        </a:solidFill>
                        <a:effectLst/>
                        <a:latin typeface="Arial" pitchFamily="34" charset="0"/>
                        <a:ea typeface="MS PGothic" pitchFamily="34" charset="-128"/>
                      </a:endParaRPr>
                    </a:p>
                  </a:txBody>
                  <a:tcPr marL="0" marR="0" marT="0" marB="0"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243808">
                <a:tc gridSpan="2">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2" charset="2"/>
                        <a:buNone/>
                        <a:tabLst/>
                      </a:pPr>
                      <a:endParaRPr kumimoji="0" lang="en-US" sz="1000" b="0" i="1" u="none" strike="noStrike" cap="none" normalizeH="0" baseline="0" smtClean="0">
                        <a:ln>
                          <a:noFill/>
                        </a:ln>
                        <a:solidFill>
                          <a:srgbClr val="6600FF"/>
                        </a:solidFill>
                        <a:effectLst/>
                        <a:latin typeface="Arial" pitchFamily="34" charset="0"/>
                        <a:ea typeface="MS PGothic" pitchFamily="34" charset="-128"/>
                      </a:endParaRPr>
                    </a:p>
                  </a:txBody>
                  <a:tcPr marL="91407" marR="91407" marT="45704" marB="4570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hMerge="1">
                  <a:txBody>
                    <a:bodyPr/>
                    <a:lstStyle/>
                    <a:p>
                      <a:endParaRPr lang="en-US"/>
                    </a:p>
                  </a:txBody>
                  <a:tcPr/>
                </a:tc>
              </a:tr>
              <a:tr h="2840703">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sz="1600" b="0" i="0" u="none" strike="noStrike" cap="none" normalizeH="0" baseline="0" smtClean="0">
                          <a:ln>
                            <a:noFill/>
                          </a:ln>
                          <a:solidFill>
                            <a:srgbClr val="409156"/>
                          </a:solidFill>
                          <a:effectLst/>
                          <a:latin typeface="Arial" pitchFamily="34" charset="0"/>
                          <a:ea typeface="MS PGothic" pitchFamily="34" charset="-128"/>
                        </a:rPr>
                        <a:t>Simplifies</a:t>
                      </a:r>
                      <a:r>
                        <a:rPr kumimoji="0" lang="en-US" sz="1600" b="0" i="0" u="none" strike="noStrike" cap="none" normalizeH="0" baseline="0" smtClean="0">
                          <a:ln>
                            <a:noFill/>
                          </a:ln>
                          <a:solidFill>
                            <a:schemeClr val="accent2"/>
                          </a:solidFill>
                          <a:effectLst/>
                          <a:latin typeface="Arial" pitchFamily="34" charset="0"/>
                          <a:ea typeface="MS PGothic" pitchFamily="34" charset="-128"/>
                        </a:rPr>
                        <a:t> </a:t>
                      </a:r>
                      <a:r>
                        <a:rPr kumimoji="0" lang="en-US" sz="1400" b="0" i="0" u="none" strike="noStrike" cap="none" normalizeH="0" baseline="0" smtClean="0">
                          <a:ln>
                            <a:noFill/>
                          </a:ln>
                          <a:solidFill>
                            <a:srgbClr val="000000"/>
                          </a:solidFill>
                          <a:effectLst/>
                          <a:latin typeface="Arial" pitchFamily="34" charset="0"/>
                          <a:ea typeface="MS PGothic" pitchFamily="34" charset="-128"/>
                        </a:rPr>
                        <a:t>storage administration with a single user interface and common CLI through a tightly integrated management console</a:t>
                      </a:r>
                    </a:p>
                    <a:p>
                      <a:pPr marL="0" marR="0" lvl="0" indent="0" algn="l" defTabSz="914400" rtl="0" eaLnBrk="0" fontAlgn="base" latinLnBrk="0" hangingPunct="0">
                        <a:lnSpc>
                          <a:spcPct val="80000"/>
                        </a:lnSpc>
                        <a:spcBef>
                          <a:spcPct val="80000"/>
                        </a:spcBef>
                        <a:spcAft>
                          <a:spcPct val="0"/>
                        </a:spcAft>
                        <a:buClr>
                          <a:schemeClr val="tx1"/>
                        </a:buClr>
                        <a:buSzTx/>
                        <a:buFont typeface="Wingdings" pitchFamily="2" charset="2"/>
                        <a:buNone/>
                        <a:tabLst/>
                      </a:pPr>
                      <a:r>
                        <a:rPr kumimoji="0" lang="en-US" sz="1600" b="0" i="0" u="none" strike="noStrike" cap="none" normalizeH="0" baseline="0" smtClean="0">
                          <a:ln>
                            <a:noFill/>
                          </a:ln>
                          <a:solidFill>
                            <a:srgbClr val="409156"/>
                          </a:solidFill>
                          <a:effectLst/>
                          <a:latin typeface="Arial" pitchFamily="34" charset="0"/>
                          <a:ea typeface="MS PGothic" pitchFamily="34" charset="-128"/>
                        </a:rPr>
                        <a:t>Virtualizes </a:t>
                      </a:r>
                      <a:r>
                        <a:rPr kumimoji="0" lang="en-US" sz="1400" b="0" i="0" u="none" strike="noStrike" cap="none" normalizeH="0" baseline="0" smtClean="0">
                          <a:ln>
                            <a:noFill/>
                          </a:ln>
                          <a:solidFill>
                            <a:srgbClr val="000000"/>
                          </a:solidFill>
                          <a:effectLst/>
                          <a:latin typeface="Arial" pitchFamily="34" charset="0"/>
                          <a:ea typeface="MS PGothic" pitchFamily="34" charset="-128"/>
                        </a:rPr>
                        <a:t>third-party storage with non-disruptive migration of the current storage infrastructure</a:t>
                      </a:r>
                    </a:p>
                    <a:p>
                      <a:pPr marL="0" marR="0" lvl="0" indent="0" algn="l" defTabSz="914400" rtl="0" eaLnBrk="0" fontAlgn="base" latinLnBrk="0" hangingPunct="0">
                        <a:lnSpc>
                          <a:spcPct val="100000"/>
                        </a:lnSpc>
                        <a:spcBef>
                          <a:spcPct val="80000"/>
                        </a:spcBef>
                        <a:spcAft>
                          <a:spcPct val="0"/>
                        </a:spcAft>
                        <a:buClr>
                          <a:schemeClr val="tx1"/>
                        </a:buClr>
                        <a:buSzTx/>
                        <a:buFont typeface="Wingdings" pitchFamily="2" charset="2"/>
                        <a:buNone/>
                        <a:tabLst/>
                      </a:pPr>
                      <a:r>
                        <a:rPr kumimoji="0" lang="en-US" sz="1600" b="0" i="0" u="none" strike="noStrike" cap="none" normalizeH="0" baseline="0" smtClean="0">
                          <a:ln>
                            <a:noFill/>
                          </a:ln>
                          <a:solidFill>
                            <a:srgbClr val="409156"/>
                          </a:solidFill>
                          <a:effectLst/>
                          <a:latin typeface="Arial" pitchFamily="34" charset="0"/>
                          <a:ea typeface="MS PGothic" pitchFamily="34" charset="-128"/>
                        </a:rPr>
                        <a:t>Balances</a:t>
                      </a:r>
                      <a:r>
                        <a:rPr kumimoji="0" lang="en-US" sz="1600" b="0" i="0" u="none" strike="noStrike" cap="none" normalizeH="0" baseline="0" smtClean="0">
                          <a:ln>
                            <a:noFill/>
                          </a:ln>
                          <a:solidFill>
                            <a:schemeClr val="accent2"/>
                          </a:solidFill>
                          <a:effectLst/>
                          <a:latin typeface="Arial" pitchFamily="34" charset="0"/>
                          <a:ea typeface="MS PGothic" pitchFamily="34" charset="-128"/>
                        </a:rPr>
                        <a:t> </a:t>
                      </a:r>
                      <a:r>
                        <a:rPr kumimoji="0" lang="en-US" sz="1400" b="0" i="0" u="none" strike="noStrike" cap="none" normalizeH="0" baseline="0" smtClean="0">
                          <a:ln>
                            <a:noFill/>
                          </a:ln>
                          <a:solidFill>
                            <a:srgbClr val="000000"/>
                          </a:solidFill>
                          <a:effectLst/>
                          <a:latin typeface="Arial" pitchFamily="34" charset="0"/>
                          <a:ea typeface="MS PGothic" pitchFamily="34" charset="-128"/>
                        </a:rPr>
                        <a:t>high performance and costs for mixed workloads</a:t>
                      </a:r>
                    </a:p>
                    <a:p>
                      <a:pPr marL="0" marR="0" lvl="0" indent="0" algn="l" defTabSz="914400" rtl="0" eaLnBrk="1" fontAlgn="base" latinLnBrk="0" hangingPunct="1">
                        <a:lnSpc>
                          <a:spcPct val="100000"/>
                        </a:lnSpc>
                        <a:spcBef>
                          <a:spcPct val="80000"/>
                        </a:spcBef>
                        <a:spcAft>
                          <a:spcPct val="30000"/>
                        </a:spcAft>
                        <a:buClr>
                          <a:schemeClr val="tx1"/>
                        </a:buClr>
                        <a:buSzTx/>
                        <a:buFont typeface="Wingdings" pitchFamily="2" charset="2"/>
                        <a:buNone/>
                        <a:tabLst/>
                      </a:pPr>
                      <a:r>
                        <a:rPr kumimoji="0" lang="en-US" sz="1600" b="0" i="0" u="none" strike="noStrike" cap="none" normalizeH="0" baseline="0" smtClean="0">
                          <a:ln>
                            <a:noFill/>
                          </a:ln>
                          <a:solidFill>
                            <a:srgbClr val="409156"/>
                          </a:solidFill>
                          <a:effectLst/>
                          <a:latin typeface="Arial" pitchFamily="34" charset="0"/>
                          <a:ea typeface="MS PGothic" pitchFamily="34" charset="-128"/>
                        </a:rPr>
                        <a:t>Protects</a:t>
                      </a:r>
                      <a:r>
                        <a:rPr kumimoji="0" lang="en-US" sz="1400" b="0" i="0" u="none" strike="noStrike" cap="none" normalizeH="0" baseline="0" smtClean="0">
                          <a:ln>
                            <a:noFill/>
                          </a:ln>
                          <a:solidFill>
                            <a:srgbClr val="409156"/>
                          </a:solidFill>
                          <a:effectLst/>
                          <a:latin typeface="Arial" pitchFamily="34" charset="0"/>
                          <a:ea typeface="MS PGothic" pitchFamily="34" charset="-128"/>
                        </a:rPr>
                        <a:t> </a:t>
                      </a:r>
                      <a:r>
                        <a:rPr kumimoji="0" lang="en-US" sz="1400" b="0" i="0" u="none" strike="noStrike" cap="none" normalizeH="0" baseline="0" smtClean="0">
                          <a:ln>
                            <a:noFill/>
                          </a:ln>
                          <a:solidFill>
                            <a:srgbClr val="000000"/>
                          </a:solidFill>
                          <a:effectLst/>
                          <a:latin typeface="Arial" pitchFamily="34" charset="0"/>
                          <a:ea typeface="MS PGothic" pitchFamily="34" charset="-128"/>
                        </a:rPr>
                        <a:t>data for business continuity and disaster recovery with built-in local and remote replication and snapshot functions</a:t>
                      </a:r>
                      <a:endParaRPr kumimoji="0" lang="en-GB" sz="1400" b="0" i="0" u="none" strike="noStrike" cap="none" normalizeH="0" baseline="0" smtClean="0">
                        <a:ln>
                          <a:noFill/>
                        </a:ln>
                        <a:solidFill>
                          <a:srgbClr val="000000"/>
                        </a:solidFill>
                        <a:effectLst/>
                        <a:latin typeface="Arial" pitchFamily="34" charset="0"/>
                        <a:ea typeface="MS PGothic" pitchFamily="34" charset="-128"/>
                      </a:endParaRPr>
                    </a:p>
                  </a:txBody>
                  <a:tcPr marL="91407" marR="91407" marT="45704" marB="45704"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endParaRPr kumimoji="0" lang="en-US" sz="800" b="0" i="0" u="none" strike="noStrike" cap="none" normalizeH="0" baseline="0" dirty="0" smtClean="0">
                        <a:ln>
                          <a:noFill/>
                        </a:ln>
                        <a:solidFill>
                          <a:srgbClr val="000000"/>
                        </a:solidFill>
                        <a:effectLst/>
                        <a:latin typeface="Arial" pitchFamily="34" charset="0"/>
                        <a:ea typeface="MS PGothic" pitchFamily="34" charset="-128"/>
                      </a:endParaRPr>
                    </a:p>
                  </a:txBody>
                  <a:tcPr marL="91407" marR="91407" marT="45704" marB="45704"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54291" name="Picture 21" descr="Thunderbird 2U24 - concept1 Jan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575" y="1598613"/>
            <a:ext cx="5016500" cy="186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2" name="Title 6"/>
          <p:cNvSpPr>
            <a:spLocks noGrp="1"/>
          </p:cNvSpPr>
          <p:nvPr>
            <p:ph type="title" idx="4294967295"/>
          </p:nvPr>
        </p:nvSpPr>
        <p:spPr>
          <a:xfrm>
            <a:off x="333375" y="517525"/>
            <a:ext cx="8229600" cy="427038"/>
          </a:xfrm>
        </p:spPr>
        <p:txBody>
          <a:bodyPr lIns="91437" tIns="45718" rIns="91437" bIns="45718"/>
          <a:lstStyle/>
          <a:p>
            <a:r>
              <a:rPr lang="en-US" smtClean="0"/>
              <a:t>Storwize V7000 – Leverage Existing Storage, Easy-tiering</a:t>
            </a:r>
          </a:p>
        </p:txBody>
      </p:sp>
      <p:pic>
        <p:nvPicPr>
          <p:cNvPr id="54294" name="Picture 28" descr="Chassis-Fron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32575" y="1284288"/>
            <a:ext cx="21209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5"/>
          <p:cNvGrpSpPr>
            <a:grpSpLocks/>
          </p:cNvGrpSpPr>
          <p:nvPr/>
        </p:nvGrpSpPr>
        <p:grpSpPr bwMode="auto">
          <a:xfrm>
            <a:off x="6772275" y="2508250"/>
            <a:ext cx="1625600" cy="2324100"/>
            <a:chOff x="1904" y="1880"/>
            <a:chExt cx="1944" cy="2544"/>
          </a:xfrm>
        </p:grpSpPr>
        <p:sp>
          <p:nvSpPr>
            <p:cNvPr id="54300" name="AutoShape 16"/>
            <p:cNvSpPr>
              <a:spLocks noChangeArrowheads="1"/>
            </p:cNvSpPr>
            <p:nvPr/>
          </p:nvSpPr>
          <p:spPr bwMode="auto">
            <a:xfrm>
              <a:off x="1904" y="1880"/>
              <a:ext cx="1944" cy="2544"/>
            </a:xfrm>
            <a:prstGeom prst="upArrow">
              <a:avLst>
                <a:gd name="adj1" fmla="val 72370"/>
                <a:gd name="adj2" fmla="val 29796"/>
              </a:avLst>
            </a:prstGeom>
            <a:gradFill rotWithShape="1">
              <a:gsLst>
                <a:gs pos="0">
                  <a:srgbClr val="107FFA">
                    <a:alpha val="56000"/>
                  </a:srgbClr>
                </a:gs>
                <a:gs pos="100000">
                  <a:srgbClr val="0D66C8">
                    <a:alpha val="37999"/>
                  </a:srgbClr>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sl-SI" sz="1600">
                <a:cs typeface="Arial" pitchFamily="34" charset="0"/>
              </a:endParaRPr>
            </a:p>
          </p:txBody>
        </p:sp>
        <p:pic>
          <p:nvPicPr>
            <p:cNvPr id="54301" name="Picture 17" descr="Binary copy"/>
            <p:cNvPicPr>
              <a:picLocks noChangeAspect="1" noChangeArrowheads="1"/>
            </p:cNvPicPr>
            <p:nvPr/>
          </p:nvPicPr>
          <p:blipFill>
            <a:blip r:embed="rId5">
              <a:lum bright="-18000" contrast="42000"/>
              <a:grayscl/>
              <a:biLevel thresh="50000"/>
              <a:extLst>
                <a:ext uri="{28A0092B-C50C-407E-A947-70E740481C1C}">
                  <a14:useLocalDpi xmlns:a14="http://schemas.microsoft.com/office/drawing/2010/main" val="0"/>
                </a:ext>
              </a:extLst>
            </a:blip>
            <a:srcRect/>
            <a:stretch>
              <a:fillRect/>
            </a:stretch>
          </p:blipFill>
          <p:spPr bwMode="auto">
            <a:xfrm>
              <a:off x="2176" y="2504"/>
              <a:ext cx="1400" cy="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296" name="Oval 2"/>
          <p:cNvSpPr>
            <a:spLocks noChangeArrowheads="1"/>
          </p:cNvSpPr>
          <p:nvPr/>
        </p:nvSpPr>
        <p:spPr bwMode="auto">
          <a:xfrm>
            <a:off x="6346825" y="3303588"/>
            <a:ext cx="2540000" cy="1328737"/>
          </a:xfrm>
          <a:prstGeom prst="ellipse">
            <a:avLst/>
          </a:prstGeom>
          <a:gradFill rotWithShape="1">
            <a:gsLst>
              <a:gs pos="0">
                <a:srgbClr val="383F74">
                  <a:alpha val="24001"/>
                </a:srgbClr>
              </a:gs>
              <a:gs pos="100000">
                <a:srgbClr val="7889FB">
                  <a:alpha val="21001"/>
                </a:srgbClr>
              </a:gs>
            </a:gsLst>
            <a:lin ang="5400000" scaled="1"/>
          </a:gradFill>
          <a:ln w="28575">
            <a:solidFill>
              <a:srgbClr val="107FFA"/>
            </a:solidFill>
            <a:prstDash val="sysDot"/>
            <a:round/>
            <a:headEnd/>
            <a:tailEnd/>
          </a:ln>
        </p:spPr>
        <p:txBody>
          <a:bodyPr wrap="none" lIns="57539" tIns="28768" rIns="57539" bIns="28768" anchor="ctr"/>
          <a:lstStyle/>
          <a:p>
            <a:pPr algn="ctr" defTabSz="576263"/>
            <a:endParaRPr lang="sl-SI" sz="1100">
              <a:solidFill>
                <a:srgbClr val="FFFFFF"/>
              </a:solidFill>
              <a:cs typeface="Arial" pitchFamily="34" charset="0"/>
            </a:endParaRPr>
          </a:p>
        </p:txBody>
      </p:sp>
      <p:sp>
        <p:nvSpPr>
          <p:cNvPr id="54297" name="AutoShape 18"/>
          <p:cNvSpPr>
            <a:spLocks noChangeArrowheads="1"/>
          </p:cNvSpPr>
          <p:nvPr/>
        </p:nvSpPr>
        <p:spPr bwMode="auto">
          <a:xfrm>
            <a:off x="6424613" y="3849688"/>
            <a:ext cx="860425" cy="1157287"/>
          </a:xfrm>
          <a:prstGeom prst="can">
            <a:avLst>
              <a:gd name="adj" fmla="val 33625"/>
            </a:avLst>
          </a:prstGeom>
          <a:gradFill rotWithShape="1">
            <a:gsLst>
              <a:gs pos="0">
                <a:srgbClr val="062C57"/>
              </a:gs>
              <a:gs pos="50000">
                <a:srgbClr val="107FFA"/>
              </a:gs>
              <a:gs pos="100000">
                <a:srgbClr val="062C57"/>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91332" tIns="45663" rIns="91332" bIns="45663" anchor="ctr"/>
          <a:lstStyle/>
          <a:p>
            <a:pPr algn="ctr"/>
            <a:r>
              <a:rPr lang="en-US" sz="1600" b="1">
                <a:solidFill>
                  <a:schemeClr val="bg1"/>
                </a:solidFill>
                <a:cs typeface="Arial" pitchFamily="34" charset="0"/>
              </a:rPr>
              <a:t>IBM</a:t>
            </a:r>
          </a:p>
        </p:txBody>
      </p:sp>
      <p:sp>
        <p:nvSpPr>
          <p:cNvPr id="268307" name="AutoShape 19"/>
          <p:cNvSpPr>
            <a:spLocks noChangeArrowheads="1"/>
          </p:cNvSpPr>
          <p:nvPr/>
        </p:nvSpPr>
        <p:spPr bwMode="auto">
          <a:xfrm>
            <a:off x="7874000" y="4095750"/>
            <a:ext cx="860425" cy="1157288"/>
          </a:xfrm>
          <a:prstGeom prst="can">
            <a:avLst>
              <a:gd name="adj" fmla="val 33625"/>
            </a:avLst>
          </a:prstGeom>
          <a:gradFill rotWithShape="1">
            <a:gsLst>
              <a:gs pos="0">
                <a:schemeClr val="folHlink">
                  <a:gamma/>
                  <a:shade val="34902"/>
                  <a:invGamma/>
                </a:schemeClr>
              </a:gs>
              <a:gs pos="50000">
                <a:schemeClr val="folHlink"/>
              </a:gs>
              <a:gs pos="100000">
                <a:schemeClr val="folHlink">
                  <a:gamma/>
                  <a:shade val="34902"/>
                  <a:invGamma/>
                </a:schemeClr>
              </a:gs>
            </a:gsLst>
            <a:lin ang="0" scaled="1"/>
          </a:gradFill>
          <a:ln w="9525">
            <a:noFill/>
            <a:round/>
            <a:headEnd/>
            <a:tailEnd/>
          </a:ln>
          <a:effectLst/>
        </p:spPr>
        <p:txBody>
          <a:bodyPr wrap="none" lIns="91332" tIns="45663" rIns="91332" bIns="45663" anchor="ctr"/>
          <a:lstStyle/>
          <a:p>
            <a:pPr algn="ctr">
              <a:defRPr/>
            </a:pPr>
            <a:r>
              <a:rPr lang="en-US" sz="1600" b="1">
                <a:solidFill>
                  <a:schemeClr val="bg1"/>
                </a:solidFill>
                <a:latin typeface="Arial" charset="0"/>
                <a:cs typeface="Arial" charset="0"/>
              </a:rPr>
              <a:t>EMC</a:t>
            </a:r>
          </a:p>
        </p:txBody>
      </p:sp>
      <p:sp>
        <p:nvSpPr>
          <p:cNvPr id="54299" name="AutoShape 20"/>
          <p:cNvSpPr>
            <a:spLocks noChangeArrowheads="1"/>
          </p:cNvSpPr>
          <p:nvPr/>
        </p:nvSpPr>
        <p:spPr bwMode="auto">
          <a:xfrm>
            <a:off x="7138988" y="4343400"/>
            <a:ext cx="858837" cy="1157288"/>
          </a:xfrm>
          <a:prstGeom prst="can">
            <a:avLst>
              <a:gd name="adj" fmla="val 33688"/>
            </a:avLst>
          </a:prstGeom>
          <a:gradFill rotWithShape="1">
            <a:gsLst>
              <a:gs pos="0">
                <a:srgbClr val="351259"/>
              </a:gs>
              <a:gs pos="50000">
                <a:srgbClr val="9933FF"/>
              </a:gs>
              <a:gs pos="100000">
                <a:srgbClr val="35125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91332" tIns="45663" rIns="91332" bIns="45663" anchor="ctr"/>
          <a:lstStyle/>
          <a:p>
            <a:pPr algn="ctr"/>
            <a:r>
              <a:rPr lang="en-US" sz="1600" b="1">
                <a:solidFill>
                  <a:schemeClr val="bg1"/>
                </a:solidFill>
                <a:cs typeface="Arial" pitchFamily="34" charset="0"/>
              </a:rPr>
              <a:t>HP</a:t>
            </a:r>
          </a:p>
        </p:txBody>
      </p:sp>
    </p:spTree>
    <p:extLst>
      <p:ext uri="{BB962C8B-B14F-4D97-AF65-F5344CB8AC3E}">
        <p14:creationId xmlns:p14="http://schemas.microsoft.com/office/powerpoint/2010/main" val="40251903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40"/>
          <p:cNvSpPr>
            <a:spLocks noChangeArrowheads="1"/>
          </p:cNvSpPr>
          <p:nvPr/>
        </p:nvSpPr>
        <p:spPr bwMode="auto">
          <a:xfrm>
            <a:off x="3195638" y="3468688"/>
            <a:ext cx="26749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marL="166688" indent="-166688" algn="ctr">
              <a:lnSpc>
                <a:spcPct val="100000"/>
              </a:lnSpc>
            </a:pPr>
            <a:r>
              <a:rPr lang="en-US" sz="3200" dirty="0" smtClean="0">
                <a:solidFill>
                  <a:schemeClr val="tx1"/>
                </a:solidFill>
                <a:ea typeface="MS PGothic" pitchFamily="34" charset="-128"/>
              </a:rPr>
              <a:t>Management</a:t>
            </a:r>
            <a:endParaRPr lang="en-US" sz="3200" dirty="0">
              <a:solidFill>
                <a:schemeClr val="tx1"/>
              </a:solidFill>
              <a:ea typeface="MS PGothic" pitchFamily="34" charset="-128"/>
            </a:endParaRPr>
          </a:p>
        </p:txBody>
      </p:sp>
      <p:grpSp>
        <p:nvGrpSpPr>
          <p:cNvPr id="528388" name="Group 193"/>
          <p:cNvGrpSpPr>
            <a:grpSpLocks/>
          </p:cNvGrpSpPr>
          <p:nvPr/>
        </p:nvGrpSpPr>
        <p:grpSpPr bwMode="auto">
          <a:xfrm>
            <a:off x="3352800" y="1100138"/>
            <a:ext cx="2441575" cy="2441575"/>
            <a:chOff x="560" y="2042"/>
            <a:chExt cx="269" cy="269"/>
          </a:xfrm>
        </p:grpSpPr>
        <p:sp>
          <p:nvSpPr>
            <p:cNvPr id="528389" name="Oval 66"/>
            <p:cNvSpPr>
              <a:spLocks noChangeArrowheads="1"/>
            </p:cNvSpPr>
            <p:nvPr/>
          </p:nvSpPr>
          <p:spPr bwMode="auto">
            <a:xfrm>
              <a:off x="560" y="2042"/>
              <a:ext cx="269" cy="269"/>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grpSp>
          <p:nvGrpSpPr>
            <p:cNvPr id="528390" name="Group 181"/>
            <p:cNvGrpSpPr>
              <a:grpSpLocks/>
            </p:cNvGrpSpPr>
            <p:nvPr/>
          </p:nvGrpSpPr>
          <p:grpSpPr bwMode="auto">
            <a:xfrm>
              <a:off x="651" y="2084"/>
              <a:ext cx="88" cy="189"/>
              <a:chOff x="5350" y="980"/>
              <a:chExt cx="1230" cy="2586"/>
            </a:xfrm>
          </p:grpSpPr>
          <p:sp>
            <p:nvSpPr>
              <p:cNvPr id="528391" name="Freeform 182"/>
              <p:cNvSpPr>
                <a:spLocks/>
              </p:cNvSpPr>
              <p:nvPr/>
            </p:nvSpPr>
            <p:spPr bwMode="auto">
              <a:xfrm>
                <a:off x="5369" y="980"/>
                <a:ext cx="1198" cy="82"/>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2" name="Freeform 183"/>
              <p:cNvSpPr>
                <a:spLocks noEditPoints="1"/>
              </p:cNvSpPr>
              <p:nvPr/>
            </p:nvSpPr>
            <p:spPr bwMode="auto">
              <a:xfrm>
                <a:off x="5350" y="1031"/>
                <a:ext cx="672" cy="253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3" name="Freeform 18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4" name="Freeform 185"/>
              <p:cNvSpPr>
                <a:spLocks/>
              </p:cNvSpPr>
              <p:nvPr/>
            </p:nvSpPr>
            <p:spPr bwMode="auto">
              <a:xfrm>
                <a:off x="5350" y="2422"/>
                <a:ext cx="127" cy="954"/>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5" name="Freeform 186"/>
              <p:cNvSpPr>
                <a:spLocks/>
              </p:cNvSpPr>
              <p:nvPr/>
            </p:nvSpPr>
            <p:spPr bwMode="auto">
              <a:xfrm>
                <a:off x="6447" y="1992"/>
                <a:ext cx="133" cy="1403"/>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103623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S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624" y="4681585"/>
            <a:ext cx="3139231" cy="792427"/>
          </a:xfrm>
          <a:prstGeom prst="rect">
            <a:avLst/>
          </a:prstGeom>
          <a:effectLst>
            <a:reflection stA="50000" endPos="75000" dist="12700" dir="5400000" sy="-100000" algn="bl" rotWithShape="0"/>
          </a:effectLst>
        </p:spPr>
      </p:pic>
      <p:sp>
        <p:nvSpPr>
          <p:cNvPr id="18433" name="Title 8"/>
          <p:cNvSpPr>
            <a:spLocks noGrp="1"/>
          </p:cNvSpPr>
          <p:nvPr>
            <p:ph type="title"/>
          </p:nvPr>
        </p:nvSpPr>
        <p:spPr/>
        <p:txBody>
          <a:bodyPr/>
          <a:lstStyle/>
          <a:p>
            <a:r>
              <a:rPr lang="en-US" dirty="0" smtClean="0">
                <a:latin typeface="Arial" charset="0"/>
                <a:ea typeface="ＭＳ Ｐゴシック" charset="0"/>
              </a:rPr>
              <a:t>Integrated Comprehensive Platform </a:t>
            </a:r>
            <a:r>
              <a:rPr lang="en-US" dirty="0">
                <a:latin typeface="Arial" charset="0"/>
                <a:ea typeface="ＭＳ Ｐゴシック" charset="0"/>
              </a:rPr>
              <a:t>Management</a:t>
            </a:r>
          </a:p>
        </p:txBody>
      </p:sp>
      <p:sp>
        <p:nvSpPr>
          <p:cNvPr id="10" name="Content Placeholder 9"/>
          <p:cNvSpPr>
            <a:spLocks noGrp="1"/>
          </p:cNvSpPr>
          <p:nvPr>
            <p:ph idx="1"/>
          </p:nvPr>
        </p:nvSpPr>
        <p:spPr/>
        <p:txBody>
          <a:bodyPr/>
          <a:lstStyle/>
          <a:p>
            <a:pPr>
              <a:defRPr/>
            </a:pPr>
            <a:r>
              <a:rPr lang="en-US" dirty="0" smtClean="0">
                <a:latin typeface="Arial" charset="0"/>
                <a:ea typeface="ＭＳ Ｐゴシック" charset="0"/>
              </a:rPr>
              <a:t>Flex System Manager </a:t>
            </a:r>
          </a:p>
          <a:p>
            <a:pPr lvl="1">
              <a:defRPr/>
            </a:pPr>
            <a:r>
              <a:rPr lang="en-US" dirty="0" smtClean="0">
                <a:latin typeface="Arial" charset="0"/>
                <a:cs typeface="Arial" charset="0"/>
              </a:rPr>
              <a:t>Pre-installed management appliance</a:t>
            </a:r>
          </a:p>
          <a:p>
            <a:pPr lvl="1">
              <a:defRPr/>
            </a:pPr>
            <a:r>
              <a:rPr lang="en-US" dirty="0" smtClean="0">
                <a:latin typeface="Arial" charset="0"/>
                <a:cs typeface="Arial" charset="0"/>
              </a:rPr>
              <a:t>Currently supports up to 4 managed chassis </a:t>
            </a:r>
          </a:p>
          <a:p>
            <a:pPr lvl="1">
              <a:defRPr/>
            </a:pPr>
            <a:r>
              <a:rPr lang="en-US" dirty="0" smtClean="0">
                <a:latin typeface="Arial" charset="0"/>
                <a:cs typeface="Arial" charset="0"/>
              </a:rPr>
              <a:t>Single point of entry</a:t>
            </a:r>
          </a:p>
          <a:p>
            <a:pPr marL="0" indent="0">
              <a:buFont typeface="Wingdings" charset="0"/>
              <a:buNone/>
              <a:defRPr/>
            </a:pPr>
            <a:endParaRPr lang="en-US" dirty="0"/>
          </a:p>
        </p:txBody>
      </p:sp>
      <p:sp>
        <p:nvSpPr>
          <p:cNvPr id="8" name="Rectangular Callout 7"/>
          <p:cNvSpPr/>
          <p:nvPr/>
        </p:nvSpPr>
        <p:spPr>
          <a:xfrm>
            <a:off x="4010689" y="3038475"/>
            <a:ext cx="4613487" cy="2797175"/>
          </a:xfrm>
          <a:prstGeom prst="wedgeRectCallout">
            <a:avLst>
              <a:gd name="adj1" fmla="val -60625"/>
              <a:gd name="adj2" fmla="val 14982"/>
            </a:avLst>
          </a:prstGeom>
          <a:solidFill>
            <a:srgbClr val="D8F3FC"/>
          </a:solidFill>
          <a:ln w="3175">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lIns="182880" tIns="36576" bIns="36576" anchor="ctr"/>
          <a:lstStyle/>
          <a:p>
            <a:pPr marL="220663" indent="-220663">
              <a:lnSpc>
                <a:spcPct val="110000"/>
              </a:lnSpc>
              <a:buFont typeface="Arial"/>
              <a:buChar char="•"/>
              <a:defRPr/>
            </a:pPr>
            <a:r>
              <a:rPr lang="en-US" sz="1700" dirty="0">
                <a:solidFill>
                  <a:schemeClr val="tx1"/>
                </a:solidFill>
              </a:rPr>
              <a:t>Auto discovery of resources</a:t>
            </a:r>
          </a:p>
          <a:p>
            <a:pPr marL="220663" indent="-220663">
              <a:lnSpc>
                <a:spcPct val="110000"/>
              </a:lnSpc>
              <a:buFont typeface="Arial"/>
              <a:buChar char="•"/>
              <a:defRPr/>
            </a:pPr>
            <a:r>
              <a:rPr lang="en-US" sz="1700" dirty="0">
                <a:solidFill>
                  <a:schemeClr val="tx1"/>
                </a:solidFill>
              </a:rPr>
              <a:t>Configuration wizards</a:t>
            </a:r>
          </a:p>
          <a:p>
            <a:pPr marL="220663" indent="-220663">
              <a:lnSpc>
                <a:spcPct val="110000"/>
              </a:lnSpc>
              <a:buFont typeface="Arial"/>
              <a:buChar char="•"/>
              <a:defRPr/>
            </a:pPr>
            <a:r>
              <a:rPr lang="en-US" sz="1700" dirty="0">
                <a:solidFill>
                  <a:schemeClr val="tx1"/>
                </a:solidFill>
              </a:rPr>
              <a:t>Physical and virtual resource management</a:t>
            </a:r>
          </a:p>
          <a:p>
            <a:pPr marL="220663" indent="-220663">
              <a:lnSpc>
                <a:spcPct val="110000"/>
              </a:lnSpc>
              <a:buFont typeface="Arial"/>
              <a:buChar char="•"/>
              <a:defRPr/>
            </a:pPr>
            <a:r>
              <a:rPr lang="en-US" sz="1700" dirty="0">
                <a:solidFill>
                  <a:schemeClr val="tx1"/>
                </a:solidFill>
              </a:rPr>
              <a:t>Chassis maps to visualize resources</a:t>
            </a:r>
          </a:p>
          <a:p>
            <a:pPr marL="220663" indent="-220663">
              <a:lnSpc>
                <a:spcPct val="110000"/>
              </a:lnSpc>
              <a:buFont typeface="Arial"/>
              <a:buChar char="•"/>
              <a:defRPr/>
            </a:pPr>
            <a:r>
              <a:rPr lang="en-US" sz="1700" dirty="0">
                <a:solidFill>
                  <a:schemeClr val="tx1"/>
                </a:solidFill>
              </a:rPr>
              <a:t>Lights out remote console</a:t>
            </a:r>
          </a:p>
          <a:p>
            <a:pPr marL="220663" indent="-220663">
              <a:lnSpc>
                <a:spcPct val="110000"/>
              </a:lnSpc>
              <a:buFont typeface="Arial"/>
              <a:buChar char="•"/>
              <a:defRPr/>
            </a:pPr>
            <a:r>
              <a:rPr lang="en-US" sz="1700" dirty="0">
                <a:solidFill>
                  <a:schemeClr val="tx1"/>
                </a:solidFill>
              </a:rPr>
              <a:t>Remote media</a:t>
            </a:r>
          </a:p>
          <a:p>
            <a:pPr marL="220663" indent="-220663">
              <a:lnSpc>
                <a:spcPct val="110000"/>
              </a:lnSpc>
              <a:buFont typeface="Arial"/>
              <a:buChar char="•"/>
              <a:defRPr/>
            </a:pPr>
            <a:r>
              <a:rPr lang="en-US" sz="1700" dirty="0">
                <a:solidFill>
                  <a:schemeClr val="tx1"/>
                </a:solidFill>
              </a:rPr>
              <a:t>Network and storage management</a:t>
            </a:r>
          </a:p>
          <a:p>
            <a:pPr marL="220663" indent="-220663">
              <a:lnSpc>
                <a:spcPct val="110000"/>
              </a:lnSpc>
              <a:buFont typeface="Arial"/>
              <a:buChar char="•"/>
              <a:defRPr/>
            </a:pPr>
            <a:r>
              <a:rPr lang="en-US" sz="1700" dirty="0">
                <a:solidFill>
                  <a:schemeClr val="tx1"/>
                </a:solidFill>
              </a:rPr>
              <a:t>Alerts, health status, call home</a:t>
            </a:r>
          </a:p>
          <a:p>
            <a:pPr marL="220663" indent="-220663">
              <a:lnSpc>
                <a:spcPct val="110000"/>
              </a:lnSpc>
              <a:buFont typeface="Arial"/>
              <a:buChar char="•"/>
              <a:defRPr/>
            </a:pPr>
            <a:r>
              <a:rPr lang="en-US" sz="1700" dirty="0">
                <a:solidFill>
                  <a:schemeClr val="tx1"/>
                </a:solidFill>
              </a:rPr>
              <a:t>Integrated firmware management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2"/>
          <p:cNvSpPr>
            <a:spLocks noGrp="1"/>
          </p:cNvSpPr>
          <p:nvPr>
            <p:ph type="title"/>
          </p:nvPr>
        </p:nvSpPr>
        <p:spPr/>
        <p:txBody>
          <a:bodyPr/>
          <a:lstStyle/>
          <a:p>
            <a:r>
              <a:rPr lang="en-US" dirty="0">
                <a:latin typeface="Arial" charset="0"/>
                <a:ea typeface="ＭＳ Ｐゴシック" charset="0"/>
              </a:rPr>
              <a:t>Visual Management </a:t>
            </a:r>
            <a:r>
              <a:rPr lang="en-US" dirty="0" smtClean="0">
                <a:latin typeface="Arial" charset="0"/>
                <a:ea typeface="ＭＳ Ｐゴシック" charset="0"/>
              </a:rPr>
              <a:t>is </a:t>
            </a:r>
            <a:r>
              <a:rPr lang="en-US" dirty="0">
                <a:latin typeface="Arial" charset="0"/>
                <a:ea typeface="ＭＳ Ｐゴシック" charset="0"/>
              </a:rPr>
              <a:t>More Intuitive</a:t>
            </a:r>
          </a:p>
        </p:txBody>
      </p:sp>
      <p:pic>
        <p:nvPicPr>
          <p:cNvPr id="19460"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755391" y="1501124"/>
            <a:ext cx="5633217" cy="332414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Content Placeholder 3"/>
          <p:cNvSpPr txBox="1">
            <a:spLocks/>
          </p:cNvSpPr>
          <p:nvPr/>
        </p:nvSpPr>
        <p:spPr bwMode="auto">
          <a:xfrm>
            <a:off x="5258020" y="5267000"/>
            <a:ext cx="3005072" cy="8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a:lstStyle>
          <a:p>
            <a:pPr>
              <a:lnSpc>
                <a:spcPct val="120000"/>
              </a:lnSpc>
              <a:spcBef>
                <a:spcPts val="200"/>
              </a:spcBef>
              <a:spcAft>
                <a:spcPts val="400"/>
              </a:spcAft>
              <a:defRPr/>
            </a:pPr>
            <a:r>
              <a:rPr lang="en-US" sz="1800" dirty="0" smtClean="0"/>
              <a:t>Component drill downs</a:t>
            </a:r>
          </a:p>
          <a:p>
            <a:pPr>
              <a:lnSpc>
                <a:spcPct val="120000"/>
              </a:lnSpc>
              <a:spcBef>
                <a:spcPts val="200"/>
              </a:spcBef>
              <a:spcAft>
                <a:spcPts val="400"/>
              </a:spcAft>
              <a:defRPr/>
            </a:pPr>
            <a:r>
              <a:rPr lang="en-US" sz="1800" dirty="0" smtClean="0"/>
              <a:t>Context sensitive overlays</a:t>
            </a:r>
          </a:p>
          <a:p>
            <a:pPr>
              <a:lnSpc>
                <a:spcPct val="120000"/>
              </a:lnSpc>
              <a:spcBef>
                <a:spcPts val="200"/>
              </a:spcBef>
              <a:spcAft>
                <a:spcPts val="400"/>
              </a:spcAft>
              <a:defRPr/>
            </a:pPr>
            <a:endParaRPr lang="en-US" sz="1800" dirty="0"/>
          </a:p>
        </p:txBody>
      </p:sp>
      <p:sp>
        <p:nvSpPr>
          <p:cNvPr id="8" name="Content Placeholder 3"/>
          <p:cNvSpPr txBox="1">
            <a:spLocks/>
          </p:cNvSpPr>
          <p:nvPr/>
        </p:nvSpPr>
        <p:spPr bwMode="auto">
          <a:xfrm>
            <a:off x="880909" y="5267000"/>
            <a:ext cx="3921349" cy="8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a:lstStyle>
          <a:p>
            <a:pPr>
              <a:lnSpc>
                <a:spcPct val="120000"/>
              </a:lnSpc>
              <a:spcBef>
                <a:spcPts val="200"/>
              </a:spcBef>
              <a:spcAft>
                <a:spcPts val="400"/>
              </a:spcAft>
              <a:defRPr/>
            </a:pPr>
            <a:r>
              <a:rPr lang="en-US" sz="1800" dirty="0" smtClean="0"/>
              <a:t>Single management entry point</a:t>
            </a:r>
          </a:p>
          <a:p>
            <a:pPr>
              <a:lnSpc>
                <a:spcPct val="120000"/>
              </a:lnSpc>
              <a:spcBef>
                <a:spcPts val="200"/>
              </a:spcBef>
              <a:spcAft>
                <a:spcPts val="400"/>
              </a:spcAft>
              <a:defRPr/>
            </a:pPr>
            <a:r>
              <a:rPr lang="en-US" sz="1800" dirty="0" smtClean="0"/>
              <a:t>Visualize front and rear of chassis</a:t>
            </a:r>
          </a:p>
          <a:p>
            <a:pPr>
              <a:lnSpc>
                <a:spcPct val="120000"/>
              </a:lnSpc>
              <a:spcBef>
                <a:spcPts val="200"/>
              </a:spcBef>
              <a:spcAft>
                <a:spcPts val="400"/>
              </a:spcAft>
              <a:defRPr/>
            </a:pPr>
            <a:endParaRPr lang="en-US" sz="18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charset="0"/>
                <a:ea typeface="ＭＳ Ｐゴシック" charset="0"/>
              </a:rPr>
              <a:t>Overlays Allow Easy Access to Commonly Needed Information</a:t>
            </a:r>
            <a:endParaRPr lang="en-US" dirty="0"/>
          </a:p>
        </p:txBody>
      </p:sp>
      <p:pic>
        <p:nvPicPr>
          <p:cNvPr id="3" name="Picture 2" descr="FSM Chassis Map with Complaince Overlay with Policy Applied .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6579" y="3257850"/>
            <a:ext cx="5415366" cy="3200400"/>
          </a:xfrm>
          <a:prstGeom prst="rect">
            <a:avLst/>
          </a:prstGeom>
        </p:spPr>
      </p:pic>
      <p:pic>
        <p:nvPicPr>
          <p:cNvPr id="4" name="Picture 3" descr="FSM Chassis Map with Component Overlay .png"/>
          <p:cNvPicPr>
            <a:picLocks noChangeAspect="1"/>
          </p:cNvPicPr>
          <p:nvPr/>
        </p:nvPicPr>
        <p:blipFill rotWithShape="1">
          <a:blip r:embed="rId3">
            <a:extLst>
              <a:ext uri="{28A0092B-C50C-407E-A947-70E740481C1C}">
                <a14:useLocalDpi xmlns:a14="http://schemas.microsoft.com/office/drawing/2010/main" val="0"/>
              </a:ext>
            </a:extLst>
          </a:blip>
          <a:srcRect t="1303"/>
          <a:stretch/>
        </p:blipFill>
        <p:spPr>
          <a:xfrm>
            <a:off x="189777" y="1405466"/>
            <a:ext cx="5795519" cy="3245051"/>
          </a:xfrm>
          <a:prstGeom prst="rect">
            <a:avLst/>
          </a:prstGeom>
        </p:spPr>
      </p:pic>
      <p:sp>
        <p:nvSpPr>
          <p:cNvPr id="5" name="TextBox 4"/>
          <p:cNvSpPr txBox="1"/>
          <p:nvPr/>
        </p:nvSpPr>
        <p:spPr>
          <a:xfrm>
            <a:off x="189777" y="1231675"/>
            <a:ext cx="2312338" cy="169277"/>
          </a:xfrm>
          <a:prstGeom prst="rect">
            <a:avLst/>
          </a:prstGeom>
          <a:noFill/>
        </p:spPr>
        <p:txBody>
          <a:bodyPr wrap="none" lIns="0" tIns="0" rIns="0" bIns="0" rtlCol="0" anchor="ctr" anchorCtr="0">
            <a:spAutoFit/>
          </a:bodyPr>
          <a:lstStyle/>
          <a:p>
            <a:pPr algn="r"/>
            <a:r>
              <a:rPr lang="en-US" sz="1100" b="1" dirty="0" smtClean="0"/>
              <a:t>Component Names and Properties</a:t>
            </a:r>
          </a:p>
        </p:txBody>
      </p:sp>
      <p:sp>
        <p:nvSpPr>
          <p:cNvPr id="7" name="TextBox 6"/>
          <p:cNvSpPr txBox="1"/>
          <p:nvPr/>
        </p:nvSpPr>
        <p:spPr>
          <a:xfrm>
            <a:off x="7142928" y="3100839"/>
            <a:ext cx="1756891" cy="169277"/>
          </a:xfrm>
          <a:prstGeom prst="rect">
            <a:avLst/>
          </a:prstGeom>
          <a:noFill/>
        </p:spPr>
        <p:txBody>
          <a:bodyPr wrap="none" lIns="0" tIns="0" rIns="0" bIns="0" rtlCol="0" anchor="ctr" anchorCtr="0">
            <a:spAutoFit/>
          </a:bodyPr>
          <a:lstStyle/>
          <a:p>
            <a:r>
              <a:rPr lang="en-US" sz="1100" b="1" dirty="0" smtClean="0"/>
              <a:t>Compliance and Firmware</a:t>
            </a:r>
          </a:p>
        </p:txBody>
      </p:sp>
      <p:sp>
        <p:nvSpPr>
          <p:cNvPr id="8" name="Content Placeholder 53"/>
          <p:cNvSpPr txBox="1">
            <a:spLocks/>
          </p:cNvSpPr>
          <p:nvPr/>
        </p:nvSpPr>
        <p:spPr bwMode="auto">
          <a:xfrm>
            <a:off x="6369254" y="1513444"/>
            <a:ext cx="2360706" cy="821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a:lstStyle>
          <a:p>
            <a:pPr marL="0" indent="0" algn="ctr">
              <a:lnSpc>
                <a:spcPct val="80000"/>
              </a:lnSpc>
              <a:buFont typeface="Wingdings" charset="0"/>
              <a:buNone/>
            </a:pPr>
            <a:r>
              <a:rPr lang="en-US" sz="2000" smtClean="0">
                <a:latin typeface="Arial" charset="0"/>
                <a:ea typeface="ＭＳ Ｐゴシック" charset="0"/>
              </a:rPr>
              <a:t>Six available</a:t>
            </a:r>
          </a:p>
          <a:p>
            <a:pPr marL="0" indent="0" algn="ctr">
              <a:lnSpc>
                <a:spcPct val="80000"/>
              </a:lnSpc>
              <a:buFont typeface="Wingdings" charset="0"/>
              <a:buNone/>
            </a:pPr>
            <a:r>
              <a:rPr lang="en-US" sz="2000" smtClean="0">
                <a:latin typeface="Arial" charset="0"/>
                <a:ea typeface="ＭＳ Ｐゴシック" charset="0"/>
              </a:rPr>
              <a:t>More to come</a:t>
            </a:r>
            <a:endParaRPr lang="en-US" sz="2000" dirty="0">
              <a:latin typeface="Arial" charset="0"/>
              <a:ea typeface="ＭＳ Ｐゴシック" charset="0"/>
            </a:endParaRPr>
          </a:p>
        </p:txBody>
      </p:sp>
    </p:spTree>
    <p:extLst>
      <p:ext uri="{BB962C8B-B14F-4D97-AF65-F5344CB8AC3E}">
        <p14:creationId xmlns:p14="http://schemas.microsoft.com/office/powerpoint/2010/main" val="42198330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0"/>
          <p:cNvSpPr>
            <a:spLocks noGrp="1" noChangeArrowheads="1"/>
          </p:cNvSpPr>
          <p:nvPr>
            <p:ph type="title"/>
          </p:nvPr>
        </p:nvSpPr>
        <p:spPr/>
        <p:txBody>
          <a:bodyPr/>
          <a:lstStyle/>
          <a:p>
            <a:r>
              <a:rPr lang="en-US" dirty="0" smtClean="0">
                <a:latin typeface="Arial" charset="0"/>
                <a:ea typeface="ＭＳ Ｐゴシック" charset="0"/>
              </a:rPr>
              <a:t>Tools </a:t>
            </a:r>
            <a:r>
              <a:rPr lang="en-US" dirty="0">
                <a:latin typeface="Arial" charset="0"/>
                <a:ea typeface="ＭＳ Ｐゴシック" charset="0"/>
              </a:rPr>
              <a:t>Designed to Help Busy Administrators</a:t>
            </a:r>
          </a:p>
        </p:txBody>
      </p:sp>
      <p:sp>
        <p:nvSpPr>
          <p:cNvPr id="21506" name="Rectangle 21"/>
          <p:cNvSpPr>
            <a:spLocks noGrp="1" noChangeArrowheads="1"/>
          </p:cNvSpPr>
          <p:nvPr>
            <p:ph idx="1"/>
          </p:nvPr>
        </p:nvSpPr>
        <p:spPr>
          <a:xfrm>
            <a:off x="455613" y="1319213"/>
            <a:ext cx="8208962" cy="4826000"/>
          </a:xfrm>
        </p:spPr>
        <p:txBody>
          <a:bodyPr/>
          <a:lstStyle/>
          <a:p>
            <a:r>
              <a:rPr lang="en-US" dirty="0">
                <a:latin typeface="Arial" charset="0"/>
                <a:ea typeface="ＭＳ Ｐゴシック" charset="0"/>
              </a:rPr>
              <a:t>Global find to simplify locating resources, groups, and tasks</a:t>
            </a:r>
          </a:p>
          <a:p>
            <a:pPr lvl="2"/>
            <a:endParaRPr lang="en-US" dirty="0">
              <a:latin typeface="Arial" charset="0"/>
              <a:cs typeface="Arial" charset="0"/>
            </a:endParaRPr>
          </a:p>
          <a:p>
            <a:r>
              <a:rPr lang="en-US" dirty="0">
                <a:latin typeface="Arial" charset="0"/>
                <a:ea typeface="ＭＳ Ｐゴシック" charset="0"/>
              </a:rPr>
              <a:t>iPhone, Android, Blackberry support</a:t>
            </a:r>
          </a:p>
          <a:p>
            <a:endParaRPr lang="en-US" dirty="0">
              <a:latin typeface="Arial" charset="0"/>
              <a:ea typeface="ＭＳ Ｐゴシック" charset="0"/>
            </a:endParaRPr>
          </a:p>
        </p:txBody>
      </p:sp>
      <p:pic>
        <p:nvPicPr>
          <p:cNvPr id="7" name="Picture 6" descr="Finder2- vm.p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014913" y="1976438"/>
            <a:ext cx="3568700" cy="4305300"/>
          </a:xfrm>
          <a:prstGeom prst="rect">
            <a:avLst/>
          </a:prstGeom>
          <a:ln>
            <a:solidFill>
              <a:schemeClr val="bg1">
                <a:lumMod val="65000"/>
              </a:schemeClr>
            </a:solidFill>
          </a:ln>
        </p:spPr>
      </p:pic>
      <p:pic>
        <p:nvPicPr>
          <p:cNvPr id="21507"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382044" y="3263979"/>
            <a:ext cx="1569958" cy="3017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17538" y="3266995"/>
            <a:ext cx="1586548" cy="301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72507" y="2684037"/>
            <a:ext cx="8398987" cy="389618"/>
          </a:xfrm>
          <a:prstGeom prst="rect">
            <a:avLst/>
          </a:prstGeom>
          <a:solidFill>
            <a:srgbClr val="DAECD5"/>
          </a:solidFill>
          <a:ln>
            <a:solidFill>
              <a:schemeClr val="bg1">
                <a:lumMod val="65000"/>
              </a:schemeClr>
            </a:solidFill>
          </a:ln>
          <a:effectLst>
            <a:outerShdw blurRad="40000" dist="23000" dir="5400000" rotWithShape="0">
              <a:srgbClr val="000000">
                <a:alpha val="35000"/>
              </a:srgbClr>
            </a:outerShdw>
            <a:reflection stA="50000" endPos="75000" dist="12700" dir="5400000" sy="-100000" algn="bl" rotWithShape="0"/>
          </a:effectLst>
          <a:scene3d>
            <a:camera prst="perspectiveFront">
              <a:rot lat="7860000" lon="0" rev="0"/>
            </a:camera>
            <a:lightRig rig="threePt" dir="t"/>
          </a:scene3d>
          <a:sp3d>
            <a:bevel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sp>
        <p:nvSpPr>
          <p:cNvPr id="24578" name="Title 1"/>
          <p:cNvSpPr>
            <a:spLocks noGrp="1"/>
          </p:cNvSpPr>
          <p:nvPr>
            <p:ph type="title"/>
          </p:nvPr>
        </p:nvSpPr>
        <p:spPr/>
        <p:txBody>
          <a:bodyPr/>
          <a:lstStyle/>
          <a:p>
            <a:r>
              <a:rPr lang="en-US">
                <a:latin typeface="Arial" charset="0"/>
                <a:ea typeface="ＭＳ Ｐゴシック" charset="0"/>
              </a:rPr>
              <a:t>Choice in Virtualization Stacks</a:t>
            </a:r>
          </a:p>
        </p:txBody>
      </p:sp>
      <p:grpSp>
        <p:nvGrpSpPr>
          <p:cNvPr id="24579" name="Group 10"/>
          <p:cNvGrpSpPr>
            <a:grpSpLocks noChangeAspect="1"/>
          </p:cNvGrpSpPr>
          <p:nvPr/>
        </p:nvGrpSpPr>
        <p:grpSpPr bwMode="auto">
          <a:xfrm>
            <a:off x="852488" y="1604963"/>
            <a:ext cx="7439025" cy="1208087"/>
            <a:chOff x="529757" y="1562050"/>
            <a:chExt cx="8084489" cy="1313158"/>
          </a:xfrm>
        </p:grpSpPr>
        <p:grpSp>
          <p:nvGrpSpPr>
            <p:cNvPr id="24588" name="Group 9"/>
            <p:cNvGrpSpPr>
              <a:grpSpLocks/>
            </p:cNvGrpSpPr>
            <p:nvPr/>
          </p:nvGrpSpPr>
          <p:grpSpPr bwMode="auto">
            <a:xfrm>
              <a:off x="529757" y="1562050"/>
              <a:ext cx="1316737" cy="1313158"/>
              <a:chOff x="529757" y="1735210"/>
              <a:chExt cx="1316736" cy="1313158"/>
            </a:xfrm>
          </p:grpSpPr>
          <p:sp>
            <p:nvSpPr>
              <p:cNvPr id="19" name="Oval 18"/>
              <p:cNvSpPr/>
              <p:nvPr/>
            </p:nvSpPr>
            <p:spPr>
              <a:xfrm>
                <a:off x="529757" y="1735210"/>
                <a:ext cx="1316359" cy="1313158"/>
              </a:xfrm>
              <a:prstGeom prst="ellipse">
                <a:avLst/>
              </a:prstGeom>
              <a:solidFill>
                <a:schemeClr val="bg1"/>
              </a:solidFill>
              <a:ln w="63500">
                <a:solidFill>
                  <a:srgbClr val="13411E"/>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pic>
            <p:nvPicPr>
              <p:cNvPr id="24609" name="Picture 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flipH="1">
                <a:off x="905721" y="1909559"/>
                <a:ext cx="505044" cy="89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0" name="TextBox 7"/>
              <p:cNvSpPr txBox="1">
                <a:spLocks noChangeArrowheads="1"/>
              </p:cNvSpPr>
              <p:nvPr/>
            </p:nvSpPr>
            <p:spPr bwMode="auto">
              <a:xfrm>
                <a:off x="888736" y="2611929"/>
                <a:ext cx="5987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Create</a:t>
                </a:r>
              </a:p>
            </p:txBody>
          </p:sp>
        </p:grpSp>
        <p:grpSp>
          <p:nvGrpSpPr>
            <p:cNvPr id="24589" name="Group 7"/>
            <p:cNvGrpSpPr>
              <a:grpSpLocks/>
            </p:cNvGrpSpPr>
            <p:nvPr/>
          </p:nvGrpSpPr>
          <p:grpSpPr bwMode="auto">
            <a:xfrm>
              <a:off x="2221696" y="1562050"/>
              <a:ext cx="1316737" cy="1313158"/>
              <a:chOff x="2221695" y="1735210"/>
              <a:chExt cx="1316736" cy="1313158"/>
            </a:xfrm>
          </p:grpSpPr>
          <p:sp>
            <p:nvSpPr>
              <p:cNvPr id="23" name="Oval 22"/>
              <p:cNvSpPr/>
              <p:nvPr/>
            </p:nvSpPr>
            <p:spPr>
              <a:xfrm>
                <a:off x="2222219" y="1735210"/>
                <a:ext cx="1316360" cy="1313158"/>
              </a:xfrm>
              <a:prstGeom prst="ellipse">
                <a:avLst/>
              </a:prstGeom>
              <a:solidFill>
                <a:schemeClr val="bg1"/>
              </a:solidFill>
              <a:ln w="63500">
                <a:solidFill>
                  <a:srgbClr val="19518F"/>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sp>
            <p:nvSpPr>
              <p:cNvPr id="24603" name="TextBox 18"/>
              <p:cNvSpPr txBox="1">
                <a:spLocks noChangeArrowheads="1"/>
              </p:cNvSpPr>
              <p:nvPr/>
            </p:nvSpPr>
            <p:spPr bwMode="auto">
              <a:xfrm>
                <a:off x="2612890" y="2611929"/>
                <a:ext cx="53434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Clone</a:t>
                </a:r>
              </a:p>
            </p:txBody>
          </p:sp>
          <p:grpSp>
            <p:nvGrpSpPr>
              <p:cNvPr id="24604" name="Group 25"/>
              <p:cNvGrpSpPr>
                <a:grpSpLocks noChangeAspect="1"/>
              </p:cNvGrpSpPr>
              <p:nvPr/>
            </p:nvGrpSpPr>
            <p:grpSpPr bwMode="auto">
              <a:xfrm>
                <a:off x="2467440" y="1861023"/>
                <a:ext cx="825246" cy="825246"/>
                <a:chOff x="4947992" y="3604873"/>
                <a:chExt cx="2196107" cy="2196107"/>
              </a:xfrm>
            </p:grpSpPr>
            <p:pic>
              <p:nvPicPr>
                <p:cNvPr id="24605" name="Picture 16"/>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4947992" y="3604873"/>
                  <a:ext cx="2196107" cy="219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3"/>
                <p:cNvSpPr>
                  <a:spLocks noChangeAspect="1"/>
                </p:cNvSpPr>
                <p:nvPr/>
              </p:nvSpPr>
              <p:spPr>
                <a:xfrm>
                  <a:off x="5498298" y="4156322"/>
                  <a:ext cx="55094" cy="55104"/>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sp>
              <p:nvSpPr>
                <p:cNvPr id="25" name="Oval 24"/>
                <p:cNvSpPr>
                  <a:spLocks noChangeAspect="1"/>
                </p:cNvSpPr>
                <p:nvPr/>
              </p:nvSpPr>
              <p:spPr>
                <a:xfrm>
                  <a:off x="6531305" y="4156322"/>
                  <a:ext cx="55094" cy="55104"/>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grpSp>
        </p:grpSp>
        <p:grpSp>
          <p:nvGrpSpPr>
            <p:cNvPr id="24590" name="Group 47"/>
            <p:cNvGrpSpPr>
              <a:grpSpLocks/>
            </p:cNvGrpSpPr>
            <p:nvPr/>
          </p:nvGrpSpPr>
          <p:grpSpPr bwMode="auto">
            <a:xfrm>
              <a:off x="3913634" y="1562050"/>
              <a:ext cx="1316737" cy="1313158"/>
              <a:chOff x="3908982" y="1735210"/>
              <a:chExt cx="1316736" cy="1313158"/>
            </a:xfrm>
          </p:grpSpPr>
          <p:sp>
            <p:nvSpPr>
              <p:cNvPr id="27" name="Oval 26"/>
              <p:cNvSpPr/>
              <p:nvPr/>
            </p:nvSpPr>
            <p:spPr>
              <a:xfrm>
                <a:off x="3908306" y="1735210"/>
                <a:ext cx="1318085" cy="1313158"/>
              </a:xfrm>
              <a:prstGeom prst="ellipse">
                <a:avLst/>
              </a:prstGeom>
              <a:solidFill>
                <a:schemeClr val="bg1"/>
              </a:solidFill>
              <a:ln w="63500">
                <a:solidFill>
                  <a:srgbClr val="D1A7C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pic>
            <p:nvPicPr>
              <p:cNvPr id="24600" name="Picture 23"/>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216538" y="1979842"/>
                <a:ext cx="701625" cy="64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01" name="TextBox 7"/>
              <p:cNvSpPr txBox="1">
                <a:spLocks noChangeArrowheads="1"/>
              </p:cNvSpPr>
              <p:nvPr/>
            </p:nvSpPr>
            <p:spPr bwMode="auto">
              <a:xfrm>
                <a:off x="4156981" y="2611929"/>
                <a:ext cx="82073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Visualize</a:t>
                </a:r>
              </a:p>
            </p:txBody>
          </p:sp>
        </p:grpSp>
        <p:grpSp>
          <p:nvGrpSpPr>
            <p:cNvPr id="24591" name="Group 49"/>
            <p:cNvGrpSpPr>
              <a:grpSpLocks/>
            </p:cNvGrpSpPr>
            <p:nvPr/>
          </p:nvGrpSpPr>
          <p:grpSpPr bwMode="auto">
            <a:xfrm>
              <a:off x="7297509" y="1562050"/>
              <a:ext cx="1316737" cy="1313158"/>
              <a:chOff x="7402094" y="1735210"/>
              <a:chExt cx="1316736" cy="1313158"/>
            </a:xfrm>
          </p:grpSpPr>
          <p:sp>
            <p:nvSpPr>
              <p:cNvPr id="31" name="Oval 30"/>
              <p:cNvSpPr/>
              <p:nvPr/>
            </p:nvSpPr>
            <p:spPr>
              <a:xfrm>
                <a:off x="7402470" y="1735210"/>
                <a:ext cx="1316360" cy="1313158"/>
              </a:xfrm>
              <a:prstGeom prst="ellipse">
                <a:avLst/>
              </a:prstGeom>
              <a:solidFill>
                <a:schemeClr val="bg1"/>
              </a:solidFill>
              <a:ln w="63500">
                <a:solidFill>
                  <a:srgbClr val="2477B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pic>
            <p:nvPicPr>
              <p:cNvPr id="24597" name="Picture 8"/>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7699361" y="1927240"/>
                <a:ext cx="722202" cy="72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8" name="TextBox 7"/>
              <p:cNvSpPr txBox="1">
                <a:spLocks noChangeArrowheads="1"/>
              </p:cNvSpPr>
              <p:nvPr/>
            </p:nvSpPr>
            <p:spPr bwMode="auto">
              <a:xfrm>
                <a:off x="7787842" y="2611929"/>
                <a:ext cx="54524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Retire</a:t>
                </a:r>
              </a:p>
            </p:txBody>
          </p:sp>
        </p:grpSp>
        <p:grpSp>
          <p:nvGrpSpPr>
            <p:cNvPr id="24592" name="Group 8"/>
            <p:cNvGrpSpPr>
              <a:grpSpLocks/>
            </p:cNvGrpSpPr>
            <p:nvPr/>
          </p:nvGrpSpPr>
          <p:grpSpPr bwMode="auto">
            <a:xfrm>
              <a:off x="5605570" y="1562050"/>
              <a:ext cx="1316737" cy="1313158"/>
              <a:chOff x="5605570" y="1735210"/>
              <a:chExt cx="1316736" cy="1313158"/>
            </a:xfrm>
          </p:grpSpPr>
          <p:sp>
            <p:nvSpPr>
              <p:cNvPr id="29" name="Oval 28"/>
              <p:cNvSpPr/>
              <p:nvPr/>
            </p:nvSpPr>
            <p:spPr>
              <a:xfrm>
                <a:off x="5605420" y="1735210"/>
                <a:ext cx="1316359" cy="1313158"/>
              </a:xfrm>
              <a:prstGeom prst="ellipse">
                <a:avLst/>
              </a:prstGeom>
              <a:solidFill>
                <a:schemeClr val="bg1"/>
              </a:solidFill>
              <a:ln w="63500">
                <a:solidFill>
                  <a:srgbClr val="4C3D9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sp>
            <p:nvSpPr>
              <p:cNvPr id="24594" name="TextBox 7"/>
              <p:cNvSpPr txBox="1">
                <a:spLocks noChangeArrowheads="1"/>
              </p:cNvSpPr>
              <p:nvPr/>
            </p:nvSpPr>
            <p:spPr bwMode="auto">
              <a:xfrm>
                <a:off x="5863015" y="2611929"/>
                <a:ext cx="80184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Relocate</a:t>
                </a:r>
              </a:p>
            </p:txBody>
          </p:sp>
          <p:pic>
            <p:nvPicPr>
              <p:cNvPr id="24595" name="Picture 44"/>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5865854" y="2020754"/>
                <a:ext cx="891794" cy="51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4" name="Straight Connector 3"/>
          <p:cNvCxnSpPr/>
          <p:nvPr/>
        </p:nvCxnSpPr>
        <p:spPr>
          <a:xfrm>
            <a:off x="4584700" y="3705225"/>
            <a:ext cx="0" cy="2286000"/>
          </a:xfrm>
          <a:prstGeom prst="line">
            <a:avLst/>
          </a:prstGeom>
          <a:ln>
            <a:solidFill>
              <a:srgbClr val="19518F"/>
            </a:solidFill>
          </a:ln>
        </p:spPr>
        <p:style>
          <a:lnRef idx="2">
            <a:schemeClr val="accent1"/>
          </a:lnRef>
          <a:fillRef idx="0">
            <a:schemeClr val="accent1"/>
          </a:fillRef>
          <a:effectRef idx="1">
            <a:schemeClr val="accent1"/>
          </a:effectRef>
          <a:fontRef idx="minor">
            <a:schemeClr val="tx1"/>
          </a:fontRef>
        </p:style>
      </p:cxnSp>
      <p:sp>
        <p:nvSpPr>
          <p:cNvPr id="24581" name="TextBox 4"/>
          <p:cNvSpPr txBox="1">
            <a:spLocks noChangeArrowheads="1"/>
          </p:cNvSpPr>
          <p:nvPr/>
        </p:nvSpPr>
        <p:spPr bwMode="auto">
          <a:xfrm>
            <a:off x="800100" y="4906963"/>
            <a:ext cx="3529013"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700"/>
              <a:t>Bare metal Hypervisor deployment</a:t>
            </a:r>
          </a:p>
        </p:txBody>
      </p:sp>
      <p:sp>
        <p:nvSpPr>
          <p:cNvPr id="24582" name="TextBox 32"/>
          <p:cNvSpPr txBox="1">
            <a:spLocks noChangeArrowheads="1"/>
          </p:cNvSpPr>
          <p:nvPr/>
        </p:nvSpPr>
        <p:spPr bwMode="auto">
          <a:xfrm>
            <a:off x="1174750" y="3795713"/>
            <a:ext cx="3154363"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700"/>
              <a:t>Full VM life cycle management</a:t>
            </a:r>
          </a:p>
        </p:txBody>
      </p:sp>
      <p:sp>
        <p:nvSpPr>
          <p:cNvPr id="24583" name="TextBox 33"/>
          <p:cNvSpPr txBox="1">
            <a:spLocks noChangeArrowheads="1"/>
          </p:cNvSpPr>
          <p:nvPr/>
        </p:nvSpPr>
        <p:spPr bwMode="auto">
          <a:xfrm>
            <a:off x="784225" y="4351338"/>
            <a:ext cx="3544888"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700"/>
              <a:t>VMware, KVM, Hyper-V, PowerVM</a:t>
            </a:r>
          </a:p>
        </p:txBody>
      </p:sp>
      <p:sp>
        <p:nvSpPr>
          <p:cNvPr id="24584" name="TextBox 34"/>
          <p:cNvSpPr txBox="1">
            <a:spLocks noChangeArrowheads="1"/>
          </p:cNvSpPr>
          <p:nvPr/>
        </p:nvSpPr>
        <p:spPr bwMode="auto">
          <a:xfrm>
            <a:off x="1514475" y="5464175"/>
            <a:ext cx="2814638"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700"/>
              <a:t>Manage pools of resources</a:t>
            </a:r>
          </a:p>
        </p:txBody>
      </p:sp>
      <p:sp>
        <p:nvSpPr>
          <p:cNvPr id="24585" name="TextBox 35"/>
          <p:cNvSpPr txBox="1">
            <a:spLocks noChangeArrowheads="1"/>
          </p:cNvSpPr>
          <p:nvPr/>
        </p:nvSpPr>
        <p:spPr bwMode="auto">
          <a:xfrm>
            <a:off x="4838700" y="3795713"/>
            <a:ext cx="3094038"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a:t>Servers, storage, and network</a:t>
            </a:r>
          </a:p>
        </p:txBody>
      </p:sp>
      <p:sp>
        <p:nvSpPr>
          <p:cNvPr id="24586" name="TextBox 38"/>
          <p:cNvSpPr txBox="1">
            <a:spLocks noChangeArrowheads="1"/>
          </p:cNvSpPr>
          <p:nvPr/>
        </p:nvSpPr>
        <p:spPr bwMode="auto">
          <a:xfrm>
            <a:off x="4838700" y="4351338"/>
            <a:ext cx="396240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a:t>Visualize physical to virtual relationship</a:t>
            </a:r>
          </a:p>
        </p:txBody>
      </p:sp>
      <p:sp>
        <p:nvSpPr>
          <p:cNvPr id="24587" name="TextBox 39"/>
          <p:cNvSpPr txBox="1">
            <a:spLocks noChangeArrowheads="1"/>
          </p:cNvSpPr>
          <p:nvPr/>
        </p:nvSpPr>
        <p:spPr bwMode="auto">
          <a:xfrm>
            <a:off x="4838700" y="4906963"/>
            <a:ext cx="2547938"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a:t>Import virtual appliances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a:latin typeface="Arial" charset="0"/>
                <a:ea typeface="ＭＳ Ｐゴシック" charset="0"/>
              </a:rPr>
              <a:t>Deploy </a:t>
            </a:r>
            <a:r>
              <a:rPr lang="en-US" dirty="0" smtClean="0">
                <a:latin typeface="Arial" charset="0"/>
                <a:ea typeface="ＭＳ Ｐゴシック" charset="0"/>
              </a:rPr>
              <a:t>New Workloads </a:t>
            </a:r>
            <a:r>
              <a:rPr lang="en-US" dirty="0">
                <a:latin typeface="Arial" charset="0"/>
                <a:ea typeface="ＭＳ Ｐゴシック" charset="0"/>
              </a:rPr>
              <a:t>with as Few as Four Clicks</a:t>
            </a:r>
          </a:p>
        </p:txBody>
      </p:sp>
      <p:pic>
        <p:nvPicPr>
          <p:cNvPr id="30722" name="Picture 15"/>
          <p:cNvPicPr>
            <a:picLocks noChangeAspect="1" noChangeArrowheads="1"/>
          </p:cNvPicPr>
          <p:nvPr/>
        </p:nvPicPr>
        <p:blipFill>
          <a:blip r:embed="rId2" cstate="print">
            <a:extLst>
              <a:ext uri="{28A0092B-C50C-407E-A947-70E740481C1C}">
                <a14:useLocalDpi xmlns:a14="http://schemas.microsoft.com/office/drawing/2010/main"/>
              </a:ext>
            </a:extLst>
          </a:blip>
          <a:srcRect b="8203"/>
          <a:stretch>
            <a:fillRect/>
          </a:stretch>
        </p:blipFill>
        <p:spPr bwMode="auto">
          <a:xfrm>
            <a:off x="3622675" y="3605213"/>
            <a:ext cx="5153025" cy="2743200"/>
          </a:xfrm>
          <a:prstGeom prst="rect">
            <a:avLst/>
          </a:prstGeom>
          <a:noFill/>
          <a:ln w="6350">
            <a:solidFill>
              <a:srgbClr val="19518F"/>
            </a:solidFill>
            <a:miter lim="800000"/>
            <a:headEnd/>
            <a:tailEnd/>
          </a:ln>
          <a:extLst>
            <a:ext uri="{909E8E84-426E-40DD-AFC4-6F175D3DCCD1}">
              <a14:hiddenFill xmlns:a14="http://schemas.microsoft.com/office/drawing/2010/main">
                <a:solidFill>
                  <a:srgbClr val="FFFFFF"/>
                </a:solidFill>
              </a14:hiddenFill>
            </a:ext>
          </a:extLst>
        </p:spPr>
      </p:pic>
      <p:sp>
        <p:nvSpPr>
          <p:cNvPr id="43" name="Content Placeholder 2"/>
          <p:cNvSpPr txBox="1">
            <a:spLocks/>
          </p:cNvSpPr>
          <p:nvPr/>
        </p:nvSpPr>
        <p:spPr>
          <a:xfrm>
            <a:off x="369888" y="3713163"/>
            <a:ext cx="2876550" cy="2289175"/>
          </a:xfrm>
          <a:prstGeom prst="rect">
            <a:avLst/>
          </a:prstGeom>
        </p:spPr>
        <p:txBody>
          <a:bodyPr/>
          <a:lst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a:lstStyle>
          <a:p>
            <a:pPr marL="0" indent="0">
              <a:lnSpc>
                <a:spcPct val="110000"/>
              </a:lnSpc>
              <a:buFont typeface="Wingdings" charset="0"/>
              <a:buNone/>
              <a:defRPr/>
            </a:pPr>
            <a:r>
              <a:rPr lang="en-US" sz="1600" b="1" dirty="0" smtClean="0">
                <a:latin typeface="Arial" charset="0"/>
                <a:ea typeface="ＭＳ Ｐゴシック" charset="0"/>
              </a:rPr>
              <a:t>SmartCloud Entry</a:t>
            </a:r>
          </a:p>
          <a:p>
            <a:pPr>
              <a:lnSpc>
                <a:spcPct val="110000"/>
              </a:lnSpc>
              <a:defRPr/>
            </a:pPr>
            <a:r>
              <a:rPr lang="en-US" sz="1600" dirty="0" smtClean="0">
                <a:latin typeface="Arial" charset="0"/>
                <a:ea typeface="ＭＳ Ｐゴシック" charset="0"/>
              </a:rPr>
              <a:t>All essential cloud functions</a:t>
            </a:r>
          </a:p>
          <a:p>
            <a:pPr>
              <a:lnSpc>
                <a:spcPct val="110000"/>
              </a:lnSpc>
              <a:defRPr/>
            </a:pPr>
            <a:r>
              <a:rPr lang="en-US" sz="1600" dirty="0" smtClean="0">
                <a:latin typeface="Arial" charset="0"/>
                <a:ea typeface="ＭＳ Ｐゴシック" charset="0"/>
              </a:rPr>
              <a:t>Mix x86 and Power</a:t>
            </a:r>
          </a:p>
          <a:p>
            <a:pPr>
              <a:lnSpc>
                <a:spcPct val="110000"/>
              </a:lnSpc>
              <a:defRPr/>
            </a:pPr>
            <a:r>
              <a:rPr lang="en-US" sz="1600" dirty="0" smtClean="0">
                <a:latin typeface="Arial" charset="0"/>
                <a:ea typeface="ＭＳ Ｐゴシック" charset="0"/>
              </a:rPr>
              <a:t>Part of PureFlex Standard and Enterprise foundations</a:t>
            </a:r>
          </a:p>
        </p:txBody>
      </p:sp>
      <p:grpSp>
        <p:nvGrpSpPr>
          <p:cNvPr id="30724" name="Group 11"/>
          <p:cNvGrpSpPr>
            <a:grpSpLocks/>
          </p:cNvGrpSpPr>
          <p:nvPr/>
        </p:nvGrpSpPr>
        <p:grpSpPr bwMode="auto">
          <a:xfrm>
            <a:off x="1033463" y="1018418"/>
            <a:ext cx="2198687" cy="1368425"/>
            <a:chOff x="1689807" y="1131656"/>
            <a:chExt cx="2198989" cy="1368053"/>
          </a:xfrm>
        </p:grpSpPr>
        <p:pic>
          <p:nvPicPr>
            <p:cNvPr id="30745" name="Picture 50"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89807" y="1131656"/>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2291552" y="1933126"/>
              <a:ext cx="995500" cy="1920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Approve</a:t>
              </a:r>
            </a:p>
          </p:txBody>
        </p:sp>
        <p:pic>
          <p:nvPicPr>
            <p:cNvPr id="30747" name="Picture 19"/>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2452025" y="1333432"/>
              <a:ext cx="674552" cy="542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5" name="Group 15"/>
          <p:cNvGrpSpPr>
            <a:grpSpLocks/>
          </p:cNvGrpSpPr>
          <p:nvPr/>
        </p:nvGrpSpPr>
        <p:grpSpPr bwMode="auto">
          <a:xfrm>
            <a:off x="6799263" y="1194631"/>
            <a:ext cx="2198687" cy="1368425"/>
            <a:chOff x="6548661" y="1074479"/>
            <a:chExt cx="2198989" cy="1368053"/>
          </a:xfrm>
        </p:grpSpPr>
        <p:pic>
          <p:nvPicPr>
            <p:cNvPr id="30742" name="Picture 47"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548661" y="1074479"/>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150406" y="1882296"/>
              <a:ext cx="995500" cy="1920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De-provision</a:t>
              </a:r>
            </a:p>
          </p:txBody>
        </p:sp>
        <p:pic>
          <p:nvPicPr>
            <p:cNvPr id="30744" name="Picture 31"/>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7276646" y="1239406"/>
              <a:ext cx="743018" cy="59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6" name="Group 13"/>
          <p:cNvGrpSpPr>
            <a:grpSpLocks/>
          </p:cNvGrpSpPr>
          <p:nvPr/>
        </p:nvGrpSpPr>
        <p:grpSpPr bwMode="auto">
          <a:xfrm>
            <a:off x="4029075" y="1423231"/>
            <a:ext cx="2198688" cy="1368425"/>
            <a:chOff x="3919251" y="1114236"/>
            <a:chExt cx="2198989" cy="1368053"/>
          </a:xfrm>
        </p:grpSpPr>
        <p:pic>
          <p:nvPicPr>
            <p:cNvPr id="30739" name="Picture 51"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919251" y="1114236"/>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p:nvPr/>
          </p:nvSpPr>
          <p:spPr>
            <a:xfrm>
              <a:off x="4520996" y="1901422"/>
              <a:ext cx="995498" cy="1920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Monitor</a:t>
              </a:r>
            </a:p>
          </p:txBody>
        </p:sp>
        <p:pic>
          <p:nvPicPr>
            <p:cNvPr id="30741" name="Picture 35"/>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709570" y="1278177"/>
              <a:ext cx="618350" cy="6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7" name="Group 12"/>
          <p:cNvGrpSpPr>
            <a:grpSpLocks/>
          </p:cNvGrpSpPr>
          <p:nvPr/>
        </p:nvGrpSpPr>
        <p:grpSpPr bwMode="auto">
          <a:xfrm>
            <a:off x="2335213" y="1570868"/>
            <a:ext cx="2198687" cy="1368425"/>
            <a:chOff x="3056063" y="1889140"/>
            <a:chExt cx="2198989" cy="1368053"/>
          </a:xfrm>
        </p:grpSpPr>
        <p:pic>
          <p:nvPicPr>
            <p:cNvPr id="30736" name="Picture 49"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056063" y="1889140"/>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p:nvPr/>
          </p:nvSpPr>
          <p:spPr>
            <a:xfrm>
              <a:off x="3657808" y="2716003"/>
              <a:ext cx="995500" cy="1920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Provision</a:t>
              </a:r>
            </a:p>
          </p:txBody>
        </p:sp>
        <p:pic>
          <p:nvPicPr>
            <p:cNvPr id="30738" name="Picture 27"/>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41867" y="2109785"/>
              <a:ext cx="627380" cy="627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8" name="Group 14"/>
          <p:cNvGrpSpPr>
            <a:grpSpLocks/>
          </p:cNvGrpSpPr>
          <p:nvPr/>
        </p:nvGrpSpPr>
        <p:grpSpPr bwMode="auto">
          <a:xfrm>
            <a:off x="5133975" y="1955043"/>
            <a:ext cx="2198688" cy="1368425"/>
            <a:chOff x="5007835" y="1740008"/>
            <a:chExt cx="2198989" cy="1368053"/>
          </a:xfrm>
        </p:grpSpPr>
        <p:pic>
          <p:nvPicPr>
            <p:cNvPr id="30733" name="Picture 48"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07835" y="1740008"/>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p:nvSpPr>
          <p:spPr>
            <a:xfrm>
              <a:off x="5609580" y="2543065"/>
              <a:ext cx="995498" cy="1920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Meter / Bill</a:t>
              </a:r>
            </a:p>
          </p:txBody>
        </p:sp>
        <p:pic>
          <p:nvPicPr>
            <p:cNvPr id="30735" name="Picture 23"/>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5706696" y="1955800"/>
              <a:ext cx="801267" cy="6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9" name="Group 10"/>
          <p:cNvGrpSpPr>
            <a:grpSpLocks/>
          </p:cNvGrpSpPr>
          <p:nvPr/>
        </p:nvGrpSpPr>
        <p:grpSpPr bwMode="auto">
          <a:xfrm>
            <a:off x="147638" y="1715331"/>
            <a:ext cx="2198687" cy="1368425"/>
            <a:chOff x="381231" y="1562685"/>
            <a:chExt cx="2198989" cy="1368053"/>
          </a:xfrm>
        </p:grpSpPr>
        <p:pic>
          <p:nvPicPr>
            <p:cNvPr id="30730" name="Picture 45"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81231" y="1562685"/>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862309" y="2367328"/>
              <a:ext cx="1162210" cy="233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Service Catalog</a:t>
              </a:r>
            </a:p>
          </p:txBody>
        </p:sp>
        <p:pic>
          <p:nvPicPr>
            <p:cNvPr id="30732" name="Picture 2"/>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a:off x="1176791" y="1829306"/>
              <a:ext cx="576619" cy="46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atin typeface="Arial" charset="0"/>
                <a:ea typeface="ＭＳ Ｐゴシック" charset="0"/>
              </a:rPr>
              <a:t>IBM PureSystems Family</a:t>
            </a:r>
          </a:p>
        </p:txBody>
      </p:sp>
      <p:pic>
        <p:nvPicPr>
          <p:cNvPr id="33794"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3738" y="3605213"/>
            <a:ext cx="108743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46" descr="PureFlex_Sil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2450" y="2352675"/>
            <a:ext cx="87947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8" descr="PureData_S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10463" y="2346325"/>
            <a:ext cx="8985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14" descr="PureFlex_Bitmap_Black"/>
          <p:cNvPicPr>
            <a:picLocks noChangeAspect="1" noChangeArrowheads="1"/>
          </p:cNvPicPr>
          <p:nvPr/>
        </p:nvPicPr>
        <p:blipFill>
          <a:blip r:embed="rId5" cstate="print">
            <a:extLst>
              <a:ext uri="{28A0092B-C50C-407E-A947-70E740481C1C}">
                <a14:useLocalDpi xmlns:a14="http://schemas.microsoft.com/office/drawing/2010/main"/>
              </a:ext>
            </a:extLst>
          </a:blip>
          <a:srcRect l="2148" t="7512" r="1643" b="9926"/>
          <a:stretch>
            <a:fillRect/>
          </a:stretch>
        </p:blipFill>
        <p:spPr bwMode="auto">
          <a:xfrm>
            <a:off x="2887663" y="1481138"/>
            <a:ext cx="12890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9"/>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l="3253" t="13206" r="3165" b="17348"/>
          <a:stretch>
            <a:fillRect/>
          </a:stretch>
        </p:blipFill>
        <p:spPr bwMode="auto">
          <a:xfrm>
            <a:off x="7258050" y="1481138"/>
            <a:ext cx="1403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12" descr="PureApplication_Bitmap_Black"/>
          <p:cNvPicPr>
            <a:picLocks noChangeAspect="1" noChangeArrowheads="1"/>
          </p:cNvPicPr>
          <p:nvPr/>
        </p:nvPicPr>
        <p:blipFill>
          <a:blip r:embed="rId7" cstate="print">
            <a:extLst>
              <a:ext uri="{28A0092B-C50C-407E-A947-70E740481C1C}">
                <a14:useLocalDpi xmlns:a14="http://schemas.microsoft.com/office/drawing/2010/main"/>
              </a:ext>
            </a:extLst>
          </a:blip>
          <a:srcRect t="10661" b="7751"/>
          <a:stretch>
            <a:fillRect/>
          </a:stretch>
        </p:blipFill>
        <p:spPr bwMode="auto">
          <a:xfrm>
            <a:off x="4608513" y="1485900"/>
            <a:ext cx="2257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47" descr="PureApplication_Silo"/>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94313" y="2346325"/>
            <a:ext cx="8858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0" y="5203825"/>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300" dirty="0">
              <a:solidFill>
                <a:schemeClr val="bg1"/>
              </a:solidFill>
            </a:endParaRPr>
          </a:p>
        </p:txBody>
      </p:sp>
      <p:sp>
        <p:nvSpPr>
          <p:cNvPr id="33802" name="TextBox 39"/>
          <p:cNvSpPr txBox="1">
            <a:spLocks noChangeArrowheads="1"/>
          </p:cNvSpPr>
          <p:nvPr/>
        </p:nvSpPr>
        <p:spPr bwMode="auto">
          <a:xfrm>
            <a:off x="141288" y="5275263"/>
            <a:ext cx="21034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Infrastructure Components</a:t>
            </a:r>
          </a:p>
          <a:p>
            <a:pPr algn="ctr" eaLnBrk="1" hangingPunct="1">
              <a:lnSpc>
                <a:spcPct val="90000"/>
              </a:lnSpc>
              <a:spcBef>
                <a:spcPts val="500"/>
              </a:spcBef>
            </a:pPr>
            <a:r>
              <a:rPr lang="en-US" sz="1000" i="1">
                <a:solidFill>
                  <a:schemeClr val="bg1"/>
                </a:solidFill>
              </a:rPr>
              <a:t>Beyond Blades</a:t>
            </a:r>
          </a:p>
        </p:txBody>
      </p:sp>
      <p:sp>
        <p:nvSpPr>
          <p:cNvPr id="33803" name="TextBox 40"/>
          <p:cNvSpPr txBox="1">
            <a:spLocks noChangeArrowheads="1"/>
          </p:cNvSpPr>
          <p:nvPr/>
        </p:nvSpPr>
        <p:spPr bwMode="auto">
          <a:xfrm>
            <a:off x="2446338" y="5275263"/>
            <a:ext cx="21018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Integrated Infrastructure</a:t>
            </a:r>
          </a:p>
          <a:p>
            <a:pPr algn="ctr" eaLnBrk="1" hangingPunct="1">
              <a:lnSpc>
                <a:spcPct val="90000"/>
              </a:lnSpc>
              <a:spcBef>
                <a:spcPts val="500"/>
              </a:spcBef>
            </a:pPr>
            <a:r>
              <a:rPr lang="en-US" sz="1000" i="1">
                <a:solidFill>
                  <a:schemeClr val="bg1"/>
                </a:solidFill>
              </a:rPr>
              <a:t>Delivering Cloud </a:t>
            </a:r>
            <a:br>
              <a:rPr lang="en-US" sz="1000" i="1">
                <a:solidFill>
                  <a:schemeClr val="bg1"/>
                </a:solidFill>
              </a:rPr>
            </a:br>
            <a:r>
              <a:rPr lang="en-US" sz="1000" i="1">
                <a:solidFill>
                  <a:schemeClr val="bg1"/>
                </a:solidFill>
              </a:rPr>
              <a:t>Infrastructure Services</a:t>
            </a:r>
          </a:p>
        </p:txBody>
      </p:sp>
      <p:sp>
        <p:nvSpPr>
          <p:cNvPr id="33804" name="TextBox 41"/>
          <p:cNvSpPr txBox="1">
            <a:spLocks noChangeArrowheads="1"/>
          </p:cNvSpPr>
          <p:nvPr/>
        </p:nvSpPr>
        <p:spPr bwMode="auto">
          <a:xfrm>
            <a:off x="4673600" y="5275263"/>
            <a:ext cx="2103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Application Platform</a:t>
            </a:r>
          </a:p>
          <a:p>
            <a:pPr algn="ctr" eaLnBrk="1" hangingPunct="1">
              <a:lnSpc>
                <a:spcPct val="90000"/>
              </a:lnSpc>
              <a:spcBef>
                <a:spcPts val="500"/>
              </a:spcBef>
            </a:pPr>
            <a:r>
              <a:rPr lang="en-US" sz="1000" i="1">
                <a:solidFill>
                  <a:schemeClr val="bg1"/>
                </a:solidFill>
              </a:rPr>
              <a:t>Delivering Cloud Application</a:t>
            </a:r>
            <a:br>
              <a:rPr lang="en-US" sz="1000" i="1">
                <a:solidFill>
                  <a:schemeClr val="bg1"/>
                </a:solidFill>
              </a:rPr>
            </a:br>
            <a:r>
              <a:rPr lang="en-US" sz="1000" i="1">
                <a:solidFill>
                  <a:schemeClr val="bg1"/>
                </a:solidFill>
              </a:rPr>
              <a:t>Platform Services</a:t>
            </a:r>
          </a:p>
        </p:txBody>
      </p:sp>
      <p:sp>
        <p:nvSpPr>
          <p:cNvPr id="33805" name="TextBox 42"/>
          <p:cNvSpPr txBox="1">
            <a:spLocks noChangeArrowheads="1"/>
          </p:cNvSpPr>
          <p:nvPr/>
        </p:nvSpPr>
        <p:spPr bwMode="auto">
          <a:xfrm>
            <a:off x="6938963" y="5275263"/>
            <a:ext cx="2103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Data Platform</a:t>
            </a:r>
          </a:p>
          <a:p>
            <a:pPr algn="ctr" eaLnBrk="1" hangingPunct="1">
              <a:lnSpc>
                <a:spcPct val="90000"/>
              </a:lnSpc>
              <a:spcBef>
                <a:spcPts val="500"/>
              </a:spcBef>
            </a:pPr>
            <a:r>
              <a:rPr lang="en-US" sz="1000" i="1">
                <a:solidFill>
                  <a:schemeClr val="bg1"/>
                </a:solidFill>
              </a:rPr>
              <a:t>Delivering Big Data</a:t>
            </a:r>
            <a:br>
              <a:rPr lang="en-US" sz="1000" i="1">
                <a:solidFill>
                  <a:schemeClr val="bg1"/>
                </a:solidFill>
              </a:rPr>
            </a:br>
            <a:r>
              <a:rPr lang="en-US" sz="1000" i="1">
                <a:solidFill>
                  <a:schemeClr val="bg1"/>
                </a:solidFill>
              </a:rPr>
              <a:t>Platform Services</a:t>
            </a:r>
          </a:p>
        </p:txBody>
      </p:sp>
      <p:sp>
        <p:nvSpPr>
          <p:cNvPr id="16" name="5-Point Star 15"/>
          <p:cNvSpPr>
            <a:spLocks noChangeAspect="1"/>
          </p:cNvSpPr>
          <p:nvPr/>
        </p:nvSpPr>
        <p:spPr>
          <a:xfrm>
            <a:off x="3349625" y="1893888"/>
            <a:ext cx="365125" cy="366712"/>
          </a:xfrm>
          <a:prstGeom prst="star5">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pic>
        <p:nvPicPr>
          <p:cNvPr id="17" name="Picture 31"/>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9420" t="33775" r="11799" b="8354"/>
          <a:stretch/>
        </p:blipFill>
        <p:spPr bwMode="auto">
          <a:xfrm>
            <a:off x="407988" y="1489075"/>
            <a:ext cx="1692275"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4"/>
          <p:cNvSpPr>
            <a:spLocks noGrp="1"/>
          </p:cNvSpPr>
          <p:nvPr>
            <p:ph type="title"/>
          </p:nvPr>
        </p:nvSpPr>
        <p:spPr/>
        <p:txBody>
          <a:bodyPr/>
          <a:lstStyle/>
          <a:p>
            <a:r>
              <a:rPr lang="en-US" dirty="0">
                <a:latin typeface="Arial" charset="0"/>
                <a:ea typeface="ＭＳ Ｐゴシック" charset="0"/>
              </a:rPr>
              <a:t>IBM PureFlex System</a:t>
            </a:r>
          </a:p>
        </p:txBody>
      </p:sp>
      <p:sp>
        <p:nvSpPr>
          <p:cNvPr id="77" name="TextBox 76"/>
          <p:cNvSpPr txBox="1"/>
          <p:nvPr/>
        </p:nvSpPr>
        <p:spPr>
          <a:xfrm>
            <a:off x="4687888" y="1189038"/>
            <a:ext cx="2876550" cy="1431925"/>
          </a:xfrm>
          <a:prstGeom prst="rect">
            <a:avLst/>
          </a:prstGeom>
          <a:noFill/>
        </p:spPr>
        <p:txBody>
          <a:bodyPr wrap="none">
            <a:spAutoFit/>
          </a:bodyPr>
          <a:lstStyle/>
          <a:p>
            <a:pPr>
              <a:defRPr/>
            </a:pPr>
            <a:r>
              <a:rPr lang="en-US" sz="1900" b="1" dirty="0"/>
              <a:t>Integrated hardware</a:t>
            </a:r>
          </a:p>
          <a:p>
            <a:pPr marL="223838" indent="-223838">
              <a:buFont typeface="Arial"/>
              <a:buChar char="•"/>
              <a:defRPr/>
            </a:pPr>
            <a:r>
              <a:rPr lang="en-US" sz="1700" dirty="0"/>
              <a:t>x86 and/or Power servers</a:t>
            </a:r>
          </a:p>
          <a:p>
            <a:pPr marL="223838" indent="-223838">
              <a:buFont typeface="Arial"/>
              <a:buChar char="•"/>
              <a:defRPr/>
            </a:pPr>
            <a:r>
              <a:rPr lang="en-US" sz="1700" dirty="0"/>
              <a:t>Storage</a:t>
            </a:r>
          </a:p>
          <a:p>
            <a:pPr marL="223838" indent="-223838">
              <a:buFont typeface="Arial"/>
              <a:buChar char="•"/>
              <a:defRPr/>
            </a:pPr>
            <a:r>
              <a:rPr lang="en-US" sz="1700" dirty="0"/>
              <a:t>Networking</a:t>
            </a:r>
          </a:p>
          <a:p>
            <a:pPr marL="223838" indent="-223838">
              <a:buFont typeface="Arial"/>
              <a:buChar char="•"/>
              <a:defRPr/>
            </a:pPr>
            <a:r>
              <a:rPr lang="en-US" sz="1700" dirty="0"/>
              <a:t>Management</a:t>
            </a:r>
          </a:p>
        </p:txBody>
      </p:sp>
      <p:sp>
        <p:nvSpPr>
          <p:cNvPr id="82" name="TextBox 81"/>
          <p:cNvSpPr txBox="1"/>
          <p:nvPr/>
        </p:nvSpPr>
        <p:spPr>
          <a:xfrm>
            <a:off x="4687888" y="3833813"/>
            <a:ext cx="3736975" cy="1169987"/>
          </a:xfrm>
          <a:prstGeom prst="rect">
            <a:avLst/>
          </a:prstGeom>
          <a:noFill/>
        </p:spPr>
        <p:txBody>
          <a:bodyPr wrap="none">
            <a:spAutoFit/>
          </a:bodyPr>
          <a:lstStyle/>
          <a:p>
            <a:pPr>
              <a:defRPr/>
            </a:pPr>
            <a:r>
              <a:rPr lang="en-US" sz="1900" b="1" dirty="0"/>
              <a:t>Choice</a:t>
            </a:r>
          </a:p>
          <a:p>
            <a:pPr marL="223838" indent="-223838">
              <a:buFont typeface="Arial"/>
              <a:buChar char="•"/>
              <a:defRPr/>
            </a:pPr>
            <a:r>
              <a:rPr lang="en-US" sz="1700" dirty="0"/>
              <a:t>x86 and/or Power servers</a:t>
            </a:r>
          </a:p>
          <a:p>
            <a:pPr marL="223838" indent="-223838">
              <a:buFont typeface="Arial"/>
              <a:buChar char="•"/>
              <a:defRPr/>
            </a:pPr>
            <a:r>
              <a:rPr lang="en-US" sz="1700" dirty="0"/>
              <a:t>Windows, Linux, AIX, IBM i</a:t>
            </a:r>
          </a:p>
          <a:p>
            <a:pPr marL="223838" indent="-223838">
              <a:buFont typeface="Arial"/>
              <a:buChar char="•"/>
              <a:defRPr/>
            </a:pPr>
            <a:r>
              <a:rPr lang="en-US" sz="1700" dirty="0"/>
              <a:t>VMware, KVM, Hyper-V, PowerVM</a:t>
            </a:r>
          </a:p>
        </p:txBody>
      </p:sp>
      <p:sp>
        <p:nvSpPr>
          <p:cNvPr id="84" name="TextBox 83"/>
          <p:cNvSpPr txBox="1"/>
          <p:nvPr/>
        </p:nvSpPr>
        <p:spPr>
          <a:xfrm>
            <a:off x="4687888" y="5156200"/>
            <a:ext cx="3911600" cy="920750"/>
          </a:xfrm>
          <a:prstGeom prst="rect">
            <a:avLst/>
          </a:prstGeom>
          <a:noFill/>
        </p:spPr>
        <p:txBody>
          <a:bodyPr/>
          <a:lstStyle/>
          <a:p>
            <a:pPr>
              <a:defRPr/>
            </a:pPr>
            <a:r>
              <a:rPr lang="en-US" sz="1900" b="1" dirty="0"/>
              <a:t>SmartCloud Entry</a:t>
            </a:r>
          </a:p>
          <a:p>
            <a:pPr marL="223838" indent="-223838">
              <a:buFont typeface="Arial"/>
              <a:buChar char="•"/>
              <a:defRPr/>
            </a:pPr>
            <a:r>
              <a:rPr lang="en-US" sz="1700" dirty="0"/>
              <a:t>Software included with Standard &amp; Enterprise foundations</a:t>
            </a:r>
          </a:p>
        </p:txBody>
      </p:sp>
      <p:sp>
        <p:nvSpPr>
          <p:cNvPr id="48" name="TextBox 47"/>
          <p:cNvSpPr txBox="1"/>
          <p:nvPr/>
        </p:nvSpPr>
        <p:spPr>
          <a:xfrm>
            <a:off x="4687888" y="2773363"/>
            <a:ext cx="3863975" cy="908050"/>
          </a:xfrm>
          <a:prstGeom prst="rect">
            <a:avLst/>
          </a:prstGeom>
          <a:noFill/>
        </p:spPr>
        <p:txBody>
          <a:bodyPr wrap="none">
            <a:spAutoFit/>
          </a:bodyPr>
          <a:lstStyle/>
          <a:p>
            <a:pPr>
              <a:defRPr/>
            </a:pPr>
            <a:r>
              <a:rPr lang="en-US" sz="1900" b="1" dirty="0"/>
              <a:t>Integration services</a:t>
            </a:r>
          </a:p>
          <a:p>
            <a:pPr marL="223838" indent="-223838">
              <a:buFont typeface="Arial"/>
              <a:buChar char="•"/>
              <a:defRPr/>
            </a:pPr>
            <a:r>
              <a:rPr lang="en-US" sz="1700" dirty="0"/>
              <a:t>Base hardware integrated at factory</a:t>
            </a:r>
          </a:p>
          <a:p>
            <a:pPr marL="223838" indent="-223838">
              <a:buFont typeface="Arial"/>
              <a:buChar char="•"/>
              <a:defRPr/>
            </a:pPr>
            <a:r>
              <a:rPr lang="en-US" sz="1700" dirty="0"/>
              <a:t>On-site installation services</a:t>
            </a:r>
          </a:p>
        </p:txBody>
      </p:sp>
      <p:pic>
        <p:nvPicPr>
          <p:cNvPr id="94" name="Picture 46" descr="PureFlex_Silo"/>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38253" y="1664404"/>
            <a:ext cx="1101540" cy="2788429"/>
          </a:xfrm>
          <a:prstGeom prst="rect">
            <a:avLst/>
          </a:prstGeom>
          <a:noFill/>
          <a:ln>
            <a:noFill/>
          </a:ln>
          <a:effectLst>
            <a:reflection stA="50000" endPos="75000" dist="127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dirty="0">
                <a:latin typeface="Arial" charset="0"/>
                <a:ea typeface="MS PGothic" charset="0"/>
                <a:cs typeface="MS PGothic" charset="0"/>
              </a:rPr>
              <a:t>PureFlex – Infrastructure System</a:t>
            </a:r>
            <a:endParaRPr lang="en-US" dirty="0">
              <a:latin typeface="Arial" charset="0"/>
              <a:ea typeface="ＭＳ Ｐゴシック" charset="0"/>
            </a:endParaRPr>
          </a:p>
        </p:txBody>
      </p:sp>
      <p:sp>
        <p:nvSpPr>
          <p:cNvPr id="63490" name="Title 1"/>
          <p:cNvSpPr txBox="1">
            <a:spLocks/>
          </p:cNvSpPr>
          <p:nvPr/>
        </p:nvSpPr>
        <p:spPr bwMode="auto">
          <a:xfrm>
            <a:off x="254000" y="995363"/>
            <a:ext cx="87661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90000"/>
              </a:lnSpc>
            </a:pPr>
            <a:r>
              <a:rPr lang="en-US" sz="1800" b="1" i="1">
                <a:solidFill>
                  <a:srgbClr val="7F7F7F"/>
                </a:solidFill>
                <a:ea typeface="MS PGothic" charset="0"/>
              </a:rPr>
              <a:t>Configurations that ease acquisition experience and match your needs</a:t>
            </a:r>
            <a:endParaRPr lang="en-US" sz="2300" b="1">
              <a:solidFill>
                <a:srgbClr val="132F57"/>
              </a:solidFill>
              <a:ea typeface="MS PGothic" charset="0"/>
            </a:endParaRPr>
          </a:p>
        </p:txBody>
      </p:sp>
      <p:sp>
        <p:nvSpPr>
          <p:cNvPr id="4" name="Rectangle 14"/>
          <p:cNvSpPr>
            <a:spLocks noChangeArrowheads="1"/>
          </p:cNvSpPr>
          <p:nvPr/>
        </p:nvSpPr>
        <p:spPr bwMode="auto">
          <a:xfrm>
            <a:off x="312738" y="1597025"/>
            <a:ext cx="8524875" cy="3571875"/>
          </a:xfrm>
          <a:prstGeom prst="rect">
            <a:avLst/>
          </a:prstGeom>
          <a:gradFill rotWithShape="1">
            <a:gsLst>
              <a:gs pos="0">
                <a:srgbClr val="D9D9D9"/>
              </a:gs>
              <a:gs pos="45000">
                <a:srgbClr val="FFFFFF"/>
              </a:gs>
              <a:gs pos="100000">
                <a:srgbClr val="FFFFFF"/>
              </a:gs>
            </a:gsLst>
            <a:lin ang="5400000"/>
          </a:gradFill>
          <a:ln>
            <a:solidFill>
              <a:schemeClr val="tx1"/>
            </a:solidFill>
            <a:prstDash val="sysDash"/>
          </a:ln>
          <a:effectLst/>
          <a:extLst/>
        </p:spPr>
        <p:txBody>
          <a:bodyPr wrap="none" anchor="ctr"/>
          <a:lstStyle/>
          <a:p>
            <a:pPr fontAlgn="auto">
              <a:spcBef>
                <a:spcPts val="0"/>
              </a:spcBef>
              <a:spcAft>
                <a:spcPts val="0"/>
              </a:spcAft>
              <a:buFont typeface="Times New Roman" charset="0"/>
              <a:buNone/>
              <a:defRPr/>
            </a:pPr>
            <a:endParaRPr lang="en-US" kern="0">
              <a:solidFill>
                <a:sysClr val="windowText" lastClr="000000"/>
              </a:solidFill>
              <a:ea typeface="MS PGothic" pitchFamily="34" charset="-128"/>
            </a:endParaRPr>
          </a:p>
        </p:txBody>
      </p:sp>
      <p:sp>
        <p:nvSpPr>
          <p:cNvPr id="8" name="Line 91"/>
          <p:cNvSpPr>
            <a:spLocks noChangeShapeType="1"/>
          </p:cNvSpPr>
          <p:nvPr/>
        </p:nvSpPr>
        <p:spPr bwMode="auto">
          <a:xfrm>
            <a:off x="2135188" y="1951038"/>
            <a:ext cx="6464300" cy="0"/>
          </a:xfrm>
          <a:prstGeom prst="line">
            <a:avLst/>
          </a:prstGeom>
          <a:noFill/>
          <a:ln w="6350">
            <a:solidFill>
              <a:srgbClr val="006699"/>
            </a:solidFill>
            <a:round/>
            <a:headEnd/>
            <a:tailEnd type="oval" w="med" len="me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10" name="Line 24"/>
          <p:cNvSpPr>
            <a:spLocks noChangeShapeType="1"/>
          </p:cNvSpPr>
          <p:nvPr/>
        </p:nvSpPr>
        <p:spPr bwMode="auto">
          <a:xfrm>
            <a:off x="6626225" y="2074863"/>
            <a:ext cx="47625" cy="2652712"/>
          </a:xfrm>
          <a:prstGeom prst="line">
            <a:avLst/>
          </a:prstGeom>
          <a:noFill/>
          <a:ln w="9525">
            <a:solidFill>
              <a:srgbClr val="C0C0C0"/>
            </a:solidFill>
            <a:round/>
            <a:headEnd/>
            <a:tailEnd/>
          </a:ln>
        </p:spPr>
        <p:txBody>
          <a:bodyPr anchor="ct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5" name="Rectangle 15"/>
          <p:cNvSpPr>
            <a:spLocks noChangeArrowheads="1"/>
          </p:cNvSpPr>
          <p:nvPr/>
        </p:nvSpPr>
        <p:spPr bwMode="auto">
          <a:xfrm>
            <a:off x="2479675" y="1646238"/>
            <a:ext cx="1316038" cy="246062"/>
          </a:xfrm>
          <a:prstGeom prst="rect">
            <a:avLst/>
          </a:prstGeom>
          <a:noFill/>
          <a:ln w="9525">
            <a:noFill/>
            <a:miter lim="800000"/>
            <a:headEnd/>
            <a:tailEnd/>
          </a:ln>
        </p:spPr>
        <p:txBody>
          <a:bodyPr lIns="0" tIns="0" rIns="0" bIns="0">
            <a:spAutoFit/>
          </a:bodyPr>
          <a:lstStyle/>
          <a:p>
            <a:pPr fontAlgn="auto">
              <a:spcBef>
                <a:spcPts val="0"/>
              </a:spcBef>
              <a:spcAft>
                <a:spcPts val="0"/>
              </a:spcAft>
              <a:defRPr/>
            </a:pPr>
            <a:r>
              <a:rPr lang="en-US" sz="1600" kern="0" dirty="0">
                <a:solidFill>
                  <a:srgbClr val="00649D"/>
                </a:solidFill>
                <a:latin typeface="Arial" pitchFamily="34" charset="0"/>
                <a:ea typeface="MS PGothic" pitchFamily="34" charset="-128"/>
                <a:cs typeface="+mn-cs"/>
              </a:rPr>
              <a:t>Express</a:t>
            </a:r>
          </a:p>
        </p:txBody>
      </p:sp>
      <p:sp>
        <p:nvSpPr>
          <p:cNvPr id="11" name="TextBox 4"/>
          <p:cNvSpPr txBox="1">
            <a:spLocks noChangeArrowheads="1"/>
          </p:cNvSpPr>
          <p:nvPr/>
        </p:nvSpPr>
        <p:spPr bwMode="auto">
          <a:xfrm>
            <a:off x="2479675" y="2060575"/>
            <a:ext cx="1920875" cy="2782888"/>
          </a:xfrm>
          <a:prstGeom prst="rect">
            <a:avLst/>
          </a:prstGeom>
          <a:noFill/>
          <a:ln w="9525">
            <a:noFill/>
            <a:miter lim="800000"/>
            <a:headEnd/>
            <a:tailEnd/>
          </a:ln>
        </p:spPr>
        <p:txBody>
          <a:bodyPr lIns="0" tIns="0" rIns="0" bIns="0"/>
          <a:lstStyle/>
          <a:p>
            <a:pPr fontAlgn="auto">
              <a:spcBef>
                <a:spcPts val="0"/>
              </a:spcBef>
              <a:spcAft>
                <a:spcPts val="0"/>
              </a:spcAft>
              <a:defRPr/>
            </a:pPr>
            <a:r>
              <a:rPr lang="en-US" sz="1400" b="1" kern="0" dirty="0">
                <a:latin typeface="Arial" pitchFamily="34" charset="0"/>
                <a:ea typeface="MS PGothic" pitchFamily="34" charset="-128"/>
                <a:cs typeface="+mn-cs"/>
              </a:rPr>
              <a:t>Starting point:</a:t>
            </a:r>
          </a:p>
          <a:p>
            <a:pPr fontAlgn="auto">
              <a:spcBef>
                <a:spcPts val="0"/>
              </a:spcBef>
              <a:spcAft>
                <a:spcPts val="0"/>
              </a:spcAft>
              <a:defRPr/>
            </a:pPr>
            <a:r>
              <a:rPr lang="en-US" sz="1200" kern="0" dirty="0">
                <a:latin typeface="Arial" pitchFamily="34" charset="0"/>
                <a:ea typeface="MS PGothic" pitchFamily="34" charset="-128"/>
                <a:cs typeface="+mn-cs"/>
              </a:rPr>
              <a:t>1 x Chassis</a:t>
            </a:r>
          </a:p>
          <a:p>
            <a:pPr fontAlgn="auto">
              <a:spcBef>
                <a:spcPts val="0"/>
              </a:spcBef>
              <a:spcAft>
                <a:spcPts val="0"/>
              </a:spcAft>
              <a:defRPr/>
            </a:pPr>
            <a:r>
              <a:rPr lang="en-US" sz="1200" kern="0" dirty="0">
                <a:latin typeface="Arial" pitchFamily="34" charset="0"/>
                <a:ea typeface="MS PGothic" pitchFamily="34" charset="-128"/>
                <a:cs typeface="+mn-cs"/>
              </a:rPr>
              <a:t>1 x 10Gb switch</a:t>
            </a:r>
          </a:p>
          <a:p>
            <a:pPr fontAlgn="auto">
              <a:spcBef>
                <a:spcPts val="0"/>
              </a:spcBef>
              <a:spcAft>
                <a:spcPts val="0"/>
              </a:spcAft>
              <a:defRPr/>
            </a:pPr>
            <a:r>
              <a:rPr lang="en-US" sz="1200" kern="0" dirty="0">
                <a:latin typeface="Arial" pitchFamily="34" charset="0"/>
                <a:ea typeface="MS PGothic" pitchFamily="34" charset="-128"/>
                <a:cs typeface="+mn-cs"/>
              </a:rPr>
              <a:t>1 x 8Gb or 16Gb FC switch</a:t>
            </a:r>
          </a:p>
          <a:p>
            <a:pPr fontAlgn="auto">
              <a:spcBef>
                <a:spcPts val="0"/>
              </a:spcBef>
              <a:spcAft>
                <a:spcPts val="0"/>
              </a:spcAft>
              <a:defRPr/>
            </a:pPr>
            <a:r>
              <a:rPr lang="en-US" sz="1200" kern="0" dirty="0">
                <a:latin typeface="Arial" pitchFamily="34" charset="0"/>
                <a:ea typeface="MS PGothic" pitchFamily="34" charset="-128"/>
                <a:cs typeface="+mn-cs"/>
              </a:rPr>
              <a:t>2 x Chassis Mgt Modules</a:t>
            </a:r>
          </a:p>
          <a:p>
            <a:pPr fontAlgn="auto">
              <a:spcBef>
                <a:spcPts val="0"/>
              </a:spcBef>
              <a:spcAft>
                <a:spcPts val="0"/>
              </a:spcAft>
              <a:defRPr/>
            </a:pPr>
            <a:r>
              <a:rPr lang="en-US" sz="1200" kern="0" dirty="0">
                <a:latin typeface="Arial" pitchFamily="34" charset="0"/>
                <a:ea typeface="MS PGothic" pitchFamily="34" charset="-128"/>
                <a:cs typeface="+mn-cs"/>
              </a:rPr>
              <a:t>1 x Flex System Manager</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(Standard License)</a:t>
            </a:r>
          </a:p>
          <a:p>
            <a:pPr fontAlgn="auto">
              <a:spcBef>
                <a:spcPts val="0"/>
              </a:spcBef>
              <a:spcAft>
                <a:spcPts val="0"/>
              </a:spcAft>
              <a:defRPr/>
            </a:pPr>
            <a:r>
              <a:rPr lang="en-US" sz="1200" kern="0" dirty="0">
                <a:latin typeface="Arial" pitchFamily="34" charset="0"/>
                <a:ea typeface="MS PGothic" pitchFamily="34" charset="-128"/>
                <a:cs typeface="+mn-cs"/>
              </a:rPr>
              <a:t>1 x Flex System V7000</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(2 SSD, 8 HDD)</a:t>
            </a:r>
          </a:p>
          <a:p>
            <a:pPr fontAlgn="auto">
              <a:spcBef>
                <a:spcPts val="0"/>
              </a:spcBef>
              <a:spcAft>
                <a:spcPts val="0"/>
              </a:spcAft>
              <a:defRPr/>
            </a:pPr>
            <a:r>
              <a:rPr lang="en-US" sz="1200" kern="0" dirty="0">
                <a:latin typeface="Arial" pitchFamily="34" charset="0"/>
                <a:ea typeface="MS PGothic" pitchFamily="34" charset="-128"/>
                <a:cs typeface="+mn-cs"/>
              </a:rPr>
              <a:t>1 x 42U Rack</a:t>
            </a:r>
          </a:p>
          <a:p>
            <a:pPr fontAlgn="auto">
              <a:spcBef>
                <a:spcPts val="0"/>
              </a:spcBef>
              <a:spcAft>
                <a:spcPts val="0"/>
              </a:spcAft>
              <a:defRPr/>
            </a:pPr>
            <a:r>
              <a:rPr lang="en-US" sz="1200" kern="0" dirty="0">
                <a:latin typeface="Arial" pitchFamily="34" charset="0"/>
                <a:ea typeface="MS PGothic" pitchFamily="34" charset="-128"/>
                <a:cs typeface="+mn-cs"/>
              </a:rPr>
              <a:t>* Lab Services (3 days)</a:t>
            </a:r>
          </a:p>
        </p:txBody>
      </p:sp>
      <p:sp>
        <p:nvSpPr>
          <p:cNvPr id="63496" name="Rectangle 22"/>
          <p:cNvSpPr>
            <a:spLocks noChangeArrowheads="1"/>
          </p:cNvSpPr>
          <p:nvPr/>
        </p:nvSpPr>
        <p:spPr bwMode="auto">
          <a:xfrm>
            <a:off x="295275" y="5314950"/>
            <a:ext cx="8543925" cy="1011238"/>
          </a:xfrm>
          <a:prstGeom prst="rect">
            <a:avLst/>
          </a:prstGeom>
          <a:noFill/>
          <a:ln w="9525">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p>
            <a:pPr marL="115888" indent="-115888">
              <a:spcBef>
                <a:spcPts val="200"/>
              </a:spcBef>
              <a:buFontTx/>
              <a:buChar char="•"/>
            </a:pPr>
            <a:r>
              <a:rPr lang="en-US" sz="1200">
                <a:solidFill>
                  <a:srgbClr val="000000"/>
                </a:solidFill>
              </a:rPr>
              <a:t>Designed for Cloud - SmartCloud Entry included on Standard and Enterprise</a:t>
            </a:r>
          </a:p>
          <a:p>
            <a:pPr marL="115888" indent="-115888">
              <a:spcBef>
                <a:spcPts val="200"/>
              </a:spcBef>
              <a:buFontTx/>
              <a:buChar char="•"/>
            </a:pPr>
            <a:r>
              <a:rPr lang="en-US" sz="1200">
                <a:solidFill>
                  <a:srgbClr val="000000"/>
                </a:solidFill>
              </a:rPr>
              <a:t>Designed for choice of architectures: IBM POWER7 and/or Intel x86 processors within the same systems</a:t>
            </a:r>
          </a:p>
          <a:p>
            <a:pPr marL="115888" indent="-115888">
              <a:spcBef>
                <a:spcPts val="200"/>
              </a:spcBef>
              <a:buFontTx/>
              <a:buChar char="•"/>
            </a:pPr>
            <a:r>
              <a:rPr lang="en-US" sz="1200">
                <a:solidFill>
                  <a:srgbClr val="000000"/>
                </a:solidFill>
              </a:rPr>
              <a:t>Designed for choice of OS: AIX, IBM i, Microsoft Windows</a:t>
            </a:r>
            <a:r>
              <a:rPr lang="en-US" sz="1200" baseline="50000">
                <a:solidFill>
                  <a:srgbClr val="000000"/>
                </a:solidFill>
              </a:rPr>
              <a:t>®</a:t>
            </a:r>
            <a:r>
              <a:rPr lang="en-US" sz="1200">
                <a:solidFill>
                  <a:srgbClr val="000000"/>
                </a:solidFill>
              </a:rPr>
              <a:t>, and Linux from Red Hat, SUSE</a:t>
            </a:r>
          </a:p>
          <a:p>
            <a:pPr marL="115888" indent="-115888">
              <a:spcBef>
                <a:spcPts val="200"/>
              </a:spcBef>
              <a:buFontTx/>
              <a:buChar char="•"/>
            </a:pPr>
            <a:r>
              <a:rPr lang="en-US" sz="1200">
                <a:solidFill>
                  <a:srgbClr val="000000"/>
                </a:solidFill>
              </a:rPr>
              <a:t>Designed for choice of hypervisors: PowerVM, KVM, VMware, or Microsoft HyperV </a:t>
            </a:r>
          </a:p>
        </p:txBody>
      </p:sp>
      <p:sp>
        <p:nvSpPr>
          <p:cNvPr id="6" name="Rectangle 16"/>
          <p:cNvSpPr>
            <a:spLocks noChangeArrowheads="1"/>
          </p:cNvSpPr>
          <p:nvPr/>
        </p:nvSpPr>
        <p:spPr bwMode="auto">
          <a:xfrm>
            <a:off x="4619625" y="1646238"/>
            <a:ext cx="1271588" cy="246062"/>
          </a:xfrm>
          <a:prstGeom prst="rect">
            <a:avLst/>
          </a:prstGeom>
          <a:noFill/>
          <a:ln w="9525">
            <a:noFill/>
            <a:miter lim="800000"/>
            <a:headEnd/>
            <a:tailEnd/>
          </a:ln>
        </p:spPr>
        <p:txBody>
          <a:bodyPr lIns="0" tIns="0" rIns="0" bIns="0">
            <a:spAutoFit/>
          </a:bodyPr>
          <a:lstStyle/>
          <a:p>
            <a:pPr fontAlgn="auto">
              <a:spcBef>
                <a:spcPts val="0"/>
              </a:spcBef>
              <a:spcAft>
                <a:spcPts val="0"/>
              </a:spcAft>
              <a:defRPr/>
            </a:pPr>
            <a:r>
              <a:rPr lang="en-US" sz="1600" kern="0" dirty="0">
                <a:solidFill>
                  <a:srgbClr val="00649D"/>
                </a:solidFill>
                <a:latin typeface="Arial" pitchFamily="34" charset="0"/>
                <a:ea typeface="MS PGothic" pitchFamily="34" charset="-128"/>
                <a:cs typeface="+mn-cs"/>
              </a:rPr>
              <a:t>Standard</a:t>
            </a:r>
          </a:p>
        </p:txBody>
      </p:sp>
      <p:sp>
        <p:nvSpPr>
          <p:cNvPr id="48" name="TextBox 4"/>
          <p:cNvSpPr txBox="1">
            <a:spLocks noChangeArrowheads="1"/>
          </p:cNvSpPr>
          <p:nvPr/>
        </p:nvSpPr>
        <p:spPr bwMode="auto">
          <a:xfrm>
            <a:off x="4619625" y="2060575"/>
            <a:ext cx="1920875" cy="2782888"/>
          </a:xfrm>
          <a:prstGeom prst="rect">
            <a:avLst/>
          </a:prstGeom>
          <a:noFill/>
          <a:ln w="9525">
            <a:noFill/>
            <a:miter lim="800000"/>
            <a:headEnd/>
            <a:tailEnd/>
          </a:ln>
        </p:spPr>
        <p:txBody>
          <a:bodyPr lIns="0" tIns="0" rIns="0" bIns="0"/>
          <a:lstStyle/>
          <a:p>
            <a:pPr fontAlgn="auto">
              <a:spcBef>
                <a:spcPts val="0"/>
              </a:spcBef>
              <a:spcAft>
                <a:spcPts val="0"/>
              </a:spcAft>
              <a:defRPr/>
            </a:pPr>
            <a:r>
              <a:rPr lang="en-US" sz="1400" b="1" kern="0" dirty="0">
                <a:latin typeface="Arial" pitchFamily="34" charset="0"/>
                <a:ea typeface="MS PGothic" pitchFamily="34" charset="-128"/>
                <a:cs typeface="+mn-cs"/>
              </a:rPr>
              <a:t>Starting point:</a:t>
            </a:r>
          </a:p>
          <a:p>
            <a:pPr fontAlgn="auto">
              <a:spcBef>
                <a:spcPts val="0"/>
              </a:spcBef>
              <a:spcAft>
                <a:spcPts val="0"/>
              </a:spcAft>
              <a:defRPr/>
            </a:pPr>
            <a:r>
              <a:rPr lang="en-US" sz="1200" kern="0" dirty="0">
                <a:latin typeface="Arial" pitchFamily="34" charset="0"/>
                <a:ea typeface="MS PGothic" pitchFamily="34" charset="-128"/>
                <a:cs typeface="+mn-cs"/>
              </a:rPr>
              <a:t>1 x Chassis</a:t>
            </a:r>
          </a:p>
          <a:p>
            <a:pPr fontAlgn="auto">
              <a:spcBef>
                <a:spcPts val="0"/>
              </a:spcBef>
              <a:spcAft>
                <a:spcPts val="0"/>
              </a:spcAft>
              <a:defRPr/>
            </a:pPr>
            <a:r>
              <a:rPr lang="en-US" sz="1200" kern="0" dirty="0">
                <a:latin typeface="Arial" pitchFamily="34" charset="0"/>
                <a:ea typeface="MS PGothic" pitchFamily="34" charset="-128"/>
                <a:cs typeface="+mn-cs"/>
              </a:rPr>
              <a:t>1 x 10Gb switch</a:t>
            </a:r>
          </a:p>
          <a:p>
            <a:pPr fontAlgn="auto">
              <a:spcBef>
                <a:spcPts val="0"/>
              </a:spcBef>
              <a:spcAft>
                <a:spcPts val="0"/>
              </a:spcAft>
              <a:defRPr/>
            </a:pPr>
            <a:r>
              <a:rPr lang="en-US" sz="1200" kern="0" dirty="0">
                <a:latin typeface="Arial" pitchFamily="34" charset="0"/>
                <a:ea typeface="MS PGothic" pitchFamily="34" charset="-128"/>
                <a:cs typeface="+mn-cs"/>
              </a:rPr>
              <a:t>2 x 8Gb or 16Gb FC switch</a:t>
            </a:r>
          </a:p>
          <a:p>
            <a:pPr fontAlgn="auto">
              <a:spcBef>
                <a:spcPts val="0"/>
              </a:spcBef>
              <a:spcAft>
                <a:spcPts val="0"/>
              </a:spcAft>
              <a:defRPr/>
            </a:pPr>
            <a:r>
              <a:rPr lang="en-US" sz="1200" kern="0" dirty="0">
                <a:latin typeface="Arial" pitchFamily="34" charset="0"/>
                <a:ea typeface="MS PGothic" pitchFamily="34" charset="-128"/>
                <a:cs typeface="+mn-cs"/>
              </a:rPr>
              <a:t>2 x Chassis Mgt Modules</a:t>
            </a:r>
          </a:p>
          <a:p>
            <a:pPr fontAlgn="auto">
              <a:spcBef>
                <a:spcPts val="0"/>
              </a:spcBef>
              <a:spcAft>
                <a:spcPts val="0"/>
              </a:spcAft>
              <a:defRPr/>
            </a:pPr>
            <a:r>
              <a:rPr lang="en-US" sz="1200" kern="0" dirty="0">
                <a:latin typeface="Arial" pitchFamily="34" charset="0"/>
                <a:ea typeface="MS PGothic" pitchFamily="34" charset="-128"/>
                <a:cs typeface="+mn-cs"/>
              </a:rPr>
              <a:t>1 x Flex System Manager</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(Advanced License)</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(SmartCloud Entry)</a:t>
            </a:r>
          </a:p>
          <a:p>
            <a:pPr fontAlgn="auto">
              <a:spcBef>
                <a:spcPts val="0"/>
              </a:spcBef>
              <a:spcAft>
                <a:spcPts val="0"/>
              </a:spcAft>
              <a:defRPr/>
            </a:pPr>
            <a:r>
              <a:rPr lang="en-US" sz="1200" kern="0" dirty="0">
                <a:latin typeface="Arial" pitchFamily="34" charset="0"/>
                <a:ea typeface="MS PGothic" pitchFamily="34" charset="-128"/>
                <a:cs typeface="+mn-cs"/>
              </a:rPr>
              <a:t>1 x Flex System V7000</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(2 SSD, 16 HDD, </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4 HDD used for SCE)</a:t>
            </a:r>
          </a:p>
          <a:p>
            <a:pPr fontAlgn="auto">
              <a:spcBef>
                <a:spcPts val="0"/>
              </a:spcBef>
              <a:spcAft>
                <a:spcPts val="0"/>
              </a:spcAft>
              <a:defRPr/>
            </a:pPr>
            <a:r>
              <a:rPr lang="en-US" sz="1200" kern="0" dirty="0">
                <a:latin typeface="Arial" pitchFamily="34" charset="0"/>
                <a:ea typeface="MS PGothic" pitchFamily="34" charset="-128"/>
                <a:cs typeface="+mn-cs"/>
              </a:rPr>
              <a:t>1 x 42U Rack</a:t>
            </a:r>
          </a:p>
          <a:p>
            <a:pPr fontAlgn="auto">
              <a:spcBef>
                <a:spcPts val="0"/>
              </a:spcBef>
              <a:spcAft>
                <a:spcPts val="0"/>
              </a:spcAft>
              <a:defRPr/>
            </a:pPr>
            <a:r>
              <a:rPr lang="en-US" sz="1200" kern="0" dirty="0">
                <a:latin typeface="Arial" pitchFamily="34" charset="0"/>
                <a:ea typeface="MS PGothic" pitchFamily="34" charset="-128"/>
                <a:cs typeface="+mn-cs"/>
              </a:rPr>
              <a:t>* Lab Services (5 days)</a:t>
            </a:r>
          </a:p>
          <a:p>
            <a:pPr fontAlgn="auto">
              <a:spcBef>
                <a:spcPts val="0"/>
              </a:spcBef>
              <a:spcAft>
                <a:spcPts val="0"/>
              </a:spcAft>
              <a:defRPr/>
            </a:pPr>
            <a:endParaRPr lang="en-US" sz="1200" kern="0" dirty="0">
              <a:latin typeface="Arial" pitchFamily="34" charset="0"/>
              <a:ea typeface="MS PGothic" pitchFamily="34" charset="-128"/>
              <a:cs typeface="+mn-cs"/>
            </a:endParaRPr>
          </a:p>
        </p:txBody>
      </p:sp>
      <p:sp>
        <p:nvSpPr>
          <p:cNvPr id="7" name="Rectangle 17"/>
          <p:cNvSpPr>
            <a:spLocks noChangeArrowheads="1"/>
          </p:cNvSpPr>
          <p:nvPr/>
        </p:nvSpPr>
        <p:spPr bwMode="auto">
          <a:xfrm>
            <a:off x="6759575" y="1646238"/>
            <a:ext cx="1273175" cy="246062"/>
          </a:xfrm>
          <a:prstGeom prst="rect">
            <a:avLst/>
          </a:prstGeom>
          <a:noFill/>
          <a:ln w="9525">
            <a:noFill/>
            <a:miter lim="800000"/>
            <a:headEnd/>
            <a:tailEnd/>
          </a:ln>
        </p:spPr>
        <p:txBody>
          <a:bodyPr lIns="0" tIns="0" rIns="0" bIns="0">
            <a:spAutoFit/>
          </a:bodyPr>
          <a:lstStyle/>
          <a:p>
            <a:pPr fontAlgn="auto">
              <a:spcBef>
                <a:spcPts val="0"/>
              </a:spcBef>
              <a:spcAft>
                <a:spcPts val="0"/>
              </a:spcAft>
              <a:defRPr/>
            </a:pPr>
            <a:r>
              <a:rPr lang="en-US" sz="1600" kern="0" dirty="0">
                <a:solidFill>
                  <a:srgbClr val="00649D"/>
                </a:solidFill>
                <a:latin typeface="Arial" pitchFamily="34" charset="0"/>
                <a:ea typeface="MS PGothic" pitchFamily="34" charset="-128"/>
                <a:cs typeface="+mn-cs"/>
              </a:rPr>
              <a:t>Enterprise</a:t>
            </a:r>
          </a:p>
        </p:txBody>
      </p:sp>
      <p:sp>
        <p:nvSpPr>
          <p:cNvPr id="49" name="TextBox 4"/>
          <p:cNvSpPr txBox="1">
            <a:spLocks noChangeArrowheads="1"/>
          </p:cNvSpPr>
          <p:nvPr/>
        </p:nvSpPr>
        <p:spPr bwMode="auto">
          <a:xfrm>
            <a:off x="6759575" y="2060575"/>
            <a:ext cx="1920875" cy="2782888"/>
          </a:xfrm>
          <a:prstGeom prst="rect">
            <a:avLst/>
          </a:prstGeom>
          <a:noFill/>
          <a:ln w="9525">
            <a:noFill/>
            <a:miter lim="800000"/>
            <a:headEnd/>
            <a:tailEnd/>
          </a:ln>
        </p:spPr>
        <p:txBody>
          <a:bodyPr lIns="0" tIns="0" rIns="0" bIns="0"/>
          <a:lstStyle/>
          <a:p>
            <a:pPr fontAlgn="auto">
              <a:spcBef>
                <a:spcPts val="0"/>
              </a:spcBef>
              <a:spcAft>
                <a:spcPts val="0"/>
              </a:spcAft>
              <a:defRPr/>
            </a:pPr>
            <a:r>
              <a:rPr lang="en-US" sz="1400" b="1" kern="0" dirty="0">
                <a:latin typeface="Arial" pitchFamily="34" charset="0"/>
                <a:ea typeface="MS PGothic" pitchFamily="34" charset="-128"/>
                <a:cs typeface="+mn-cs"/>
              </a:rPr>
              <a:t>Starting point:</a:t>
            </a:r>
          </a:p>
          <a:p>
            <a:pPr fontAlgn="auto">
              <a:spcBef>
                <a:spcPts val="0"/>
              </a:spcBef>
              <a:spcAft>
                <a:spcPts val="0"/>
              </a:spcAft>
              <a:defRPr/>
            </a:pPr>
            <a:r>
              <a:rPr lang="en-US" sz="1200" kern="0" dirty="0">
                <a:latin typeface="Arial" pitchFamily="34" charset="0"/>
                <a:ea typeface="MS PGothic" pitchFamily="34" charset="-128"/>
                <a:cs typeface="+mn-cs"/>
              </a:rPr>
              <a:t>1 x Chassis</a:t>
            </a:r>
          </a:p>
          <a:p>
            <a:pPr fontAlgn="auto">
              <a:spcBef>
                <a:spcPts val="0"/>
              </a:spcBef>
              <a:spcAft>
                <a:spcPts val="0"/>
              </a:spcAft>
              <a:defRPr/>
            </a:pPr>
            <a:r>
              <a:rPr lang="en-US" sz="1200" kern="0" dirty="0">
                <a:latin typeface="Arial" pitchFamily="34" charset="0"/>
                <a:ea typeface="MS PGothic" pitchFamily="34" charset="-128"/>
                <a:cs typeface="+mn-cs"/>
              </a:rPr>
              <a:t>2 x 10Gb switch</a:t>
            </a:r>
          </a:p>
          <a:p>
            <a:pPr fontAlgn="auto">
              <a:spcBef>
                <a:spcPts val="0"/>
              </a:spcBef>
              <a:spcAft>
                <a:spcPts val="0"/>
              </a:spcAft>
              <a:defRPr/>
            </a:pPr>
            <a:r>
              <a:rPr lang="en-US" sz="1200" kern="0" dirty="0">
                <a:latin typeface="Arial" pitchFamily="34" charset="0"/>
                <a:ea typeface="MS PGothic" pitchFamily="34" charset="-128"/>
                <a:cs typeface="+mn-cs"/>
              </a:rPr>
              <a:t>2 x 8Gb or 16Gb FC switch</a:t>
            </a:r>
          </a:p>
          <a:p>
            <a:pPr fontAlgn="auto">
              <a:spcBef>
                <a:spcPts val="0"/>
              </a:spcBef>
              <a:spcAft>
                <a:spcPts val="0"/>
              </a:spcAft>
              <a:defRPr/>
            </a:pPr>
            <a:r>
              <a:rPr lang="en-US" sz="1200" kern="0" dirty="0">
                <a:latin typeface="Arial" pitchFamily="34" charset="0"/>
                <a:ea typeface="MS PGothic" pitchFamily="34" charset="-128"/>
                <a:cs typeface="+mn-cs"/>
              </a:rPr>
              <a:t>2 x Chassis Mgt Modules</a:t>
            </a:r>
          </a:p>
          <a:p>
            <a:pPr fontAlgn="auto">
              <a:spcBef>
                <a:spcPts val="0"/>
              </a:spcBef>
              <a:spcAft>
                <a:spcPts val="0"/>
              </a:spcAft>
              <a:defRPr/>
            </a:pPr>
            <a:r>
              <a:rPr lang="en-US" sz="1200" kern="0" dirty="0">
                <a:latin typeface="Arial" pitchFamily="34" charset="0"/>
                <a:ea typeface="MS PGothic" pitchFamily="34" charset="-128"/>
                <a:cs typeface="+mn-cs"/>
              </a:rPr>
              <a:t>1 x Flex System Manager</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(Advanced License)</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(SmartCloud Entry)</a:t>
            </a:r>
          </a:p>
          <a:p>
            <a:pPr fontAlgn="auto">
              <a:spcBef>
                <a:spcPts val="0"/>
              </a:spcBef>
              <a:spcAft>
                <a:spcPts val="0"/>
              </a:spcAft>
              <a:defRPr/>
            </a:pPr>
            <a:r>
              <a:rPr lang="en-US" sz="1200" kern="0" dirty="0">
                <a:latin typeface="Arial" pitchFamily="34" charset="0"/>
                <a:ea typeface="MS PGothic" pitchFamily="34" charset="-128"/>
                <a:cs typeface="+mn-cs"/>
              </a:rPr>
              <a:t>1 x Flex System V7000</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(4 SSD, 16 HDD, </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4 HDD used for SCE)</a:t>
            </a:r>
          </a:p>
          <a:p>
            <a:pPr fontAlgn="auto">
              <a:spcBef>
                <a:spcPts val="0"/>
              </a:spcBef>
              <a:spcAft>
                <a:spcPts val="0"/>
              </a:spcAft>
              <a:defRPr/>
            </a:pPr>
            <a:r>
              <a:rPr lang="en-US" sz="1200" kern="0" dirty="0">
                <a:latin typeface="Arial" pitchFamily="34" charset="0"/>
                <a:ea typeface="MS PGothic" pitchFamily="34" charset="-128"/>
                <a:cs typeface="+mn-cs"/>
              </a:rPr>
              <a:t>1 x 42U Rack</a:t>
            </a:r>
          </a:p>
          <a:p>
            <a:pPr fontAlgn="auto">
              <a:spcBef>
                <a:spcPts val="0"/>
              </a:spcBef>
              <a:spcAft>
                <a:spcPts val="0"/>
              </a:spcAft>
              <a:defRPr/>
            </a:pPr>
            <a:r>
              <a:rPr lang="en-US" sz="1200" kern="0" dirty="0">
                <a:latin typeface="Arial" pitchFamily="34" charset="0"/>
                <a:ea typeface="MS PGothic" pitchFamily="34" charset="-128"/>
                <a:cs typeface="+mn-cs"/>
              </a:rPr>
              <a:t>1 x TOR (POWER only)</a:t>
            </a:r>
          </a:p>
          <a:p>
            <a:pPr fontAlgn="auto">
              <a:spcBef>
                <a:spcPts val="0"/>
              </a:spcBef>
              <a:spcAft>
                <a:spcPts val="0"/>
              </a:spcAft>
              <a:defRPr/>
            </a:pPr>
            <a:r>
              <a:rPr lang="en-US" sz="1200" kern="0" dirty="0">
                <a:latin typeface="Arial" pitchFamily="34" charset="0"/>
                <a:ea typeface="MS PGothic" pitchFamily="34" charset="-128"/>
                <a:cs typeface="+mn-cs"/>
              </a:rPr>
              <a:t>* Lab Services (7 days)</a:t>
            </a:r>
          </a:p>
        </p:txBody>
      </p:sp>
      <p:sp>
        <p:nvSpPr>
          <p:cNvPr id="63501" name="TextBox 66"/>
          <p:cNvSpPr txBox="1">
            <a:spLocks noChangeArrowheads="1"/>
          </p:cNvSpPr>
          <p:nvPr/>
        </p:nvSpPr>
        <p:spPr bwMode="auto">
          <a:xfrm>
            <a:off x="457200" y="3990975"/>
            <a:ext cx="2382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333333"/>
                </a:solidFill>
                <a:ea typeface="MS PGothic" charset="0"/>
                <a:cs typeface="MS PGothic" charset="0"/>
              </a:rPr>
              <a:t>Choice of </a:t>
            </a:r>
          </a:p>
          <a:p>
            <a:pPr eaLnBrk="1" hangingPunct="1"/>
            <a:r>
              <a:rPr lang="en-US" sz="1200" b="1">
                <a:solidFill>
                  <a:srgbClr val="333333"/>
                </a:solidFill>
                <a:ea typeface="MS PGothic" charset="0"/>
                <a:cs typeface="MS PGothic" charset="0"/>
              </a:rPr>
              <a:t>POWER and/or x86</a:t>
            </a:r>
          </a:p>
        </p:txBody>
      </p:sp>
      <p:sp>
        <p:nvSpPr>
          <p:cNvPr id="63502" name="TextBox 50"/>
          <p:cNvSpPr txBox="1">
            <a:spLocks noChangeArrowheads="1"/>
          </p:cNvSpPr>
          <p:nvPr/>
        </p:nvSpPr>
        <p:spPr bwMode="auto">
          <a:xfrm>
            <a:off x="387350" y="4814888"/>
            <a:ext cx="21669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333333"/>
                </a:solidFill>
                <a:ea typeface="MS PGothic" charset="0"/>
                <a:cs typeface="MS PGothic" charset="0"/>
              </a:rPr>
              <a:t>*defaulted – can be de-selected</a:t>
            </a:r>
          </a:p>
        </p:txBody>
      </p:sp>
      <p:sp>
        <p:nvSpPr>
          <p:cNvPr id="52" name="Line 24"/>
          <p:cNvSpPr>
            <a:spLocks noChangeShapeType="1"/>
          </p:cNvSpPr>
          <p:nvPr/>
        </p:nvSpPr>
        <p:spPr bwMode="auto">
          <a:xfrm>
            <a:off x="4486275" y="2074863"/>
            <a:ext cx="47625" cy="2652712"/>
          </a:xfrm>
          <a:prstGeom prst="line">
            <a:avLst/>
          </a:prstGeom>
          <a:noFill/>
          <a:ln w="9525">
            <a:solidFill>
              <a:srgbClr val="C0C0C0"/>
            </a:solidFill>
            <a:round/>
            <a:headEnd/>
            <a:tailEnd/>
          </a:ln>
        </p:spPr>
        <p:txBody>
          <a:bodyPr anchor="ct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pic>
        <p:nvPicPr>
          <p:cNvPr id="63504" name="Picture 46" descr="PureFlex_Sil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5988" y="1738313"/>
            <a:ext cx="892175"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3505" name="Group 57"/>
          <p:cNvGrpSpPr>
            <a:grpSpLocks/>
          </p:cNvGrpSpPr>
          <p:nvPr/>
        </p:nvGrpSpPr>
        <p:grpSpPr bwMode="auto">
          <a:xfrm>
            <a:off x="468313" y="2089150"/>
            <a:ext cx="884237" cy="1257300"/>
            <a:chOff x="0" y="1010"/>
            <a:chExt cx="948" cy="1458"/>
          </a:xfrm>
        </p:grpSpPr>
        <p:grpSp>
          <p:nvGrpSpPr>
            <p:cNvPr id="63506" name="Group 25"/>
            <p:cNvGrpSpPr>
              <a:grpSpLocks/>
            </p:cNvGrpSpPr>
            <p:nvPr/>
          </p:nvGrpSpPr>
          <p:grpSpPr bwMode="auto">
            <a:xfrm>
              <a:off x="503" y="2022"/>
              <a:ext cx="444" cy="442"/>
              <a:chOff x="4801" y="2825"/>
              <a:chExt cx="673" cy="670"/>
            </a:xfrm>
          </p:grpSpPr>
          <p:sp>
            <p:nvSpPr>
              <p:cNvPr id="46" name="Oval 26"/>
              <p:cNvSpPr>
                <a:spLocks noChangeArrowheads="1"/>
              </p:cNvSpPr>
              <p:nvPr/>
            </p:nvSpPr>
            <p:spPr bwMode="auto">
              <a:xfrm>
                <a:off x="4802" y="2826"/>
                <a:ext cx="671" cy="670"/>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pic>
            <p:nvPicPr>
              <p:cNvPr id="63537" name="Picture 21" descr="Cloud Ic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77" y="2960"/>
                <a:ext cx="512"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3507" name="Group 28"/>
            <p:cNvGrpSpPr>
              <a:grpSpLocks/>
            </p:cNvGrpSpPr>
            <p:nvPr/>
          </p:nvGrpSpPr>
          <p:grpSpPr bwMode="auto">
            <a:xfrm>
              <a:off x="504" y="1518"/>
              <a:ext cx="442" cy="442"/>
              <a:chOff x="5760" y="959"/>
              <a:chExt cx="670" cy="670"/>
            </a:xfrm>
          </p:grpSpPr>
          <p:sp>
            <p:nvSpPr>
              <p:cNvPr id="44" name="Oval 29"/>
              <p:cNvSpPr>
                <a:spLocks noChangeArrowheads="1"/>
              </p:cNvSpPr>
              <p:nvPr/>
            </p:nvSpPr>
            <p:spPr bwMode="auto">
              <a:xfrm>
                <a:off x="5760" y="959"/>
                <a:ext cx="671" cy="670"/>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sp>
            <p:nvSpPr>
              <p:cNvPr id="45" name="Freeform 30"/>
              <p:cNvSpPr>
                <a:spLocks noEditPoints="1"/>
              </p:cNvSpPr>
              <p:nvPr/>
            </p:nvSpPr>
            <p:spPr bwMode="auto">
              <a:xfrm>
                <a:off x="5819" y="1115"/>
                <a:ext cx="552" cy="357"/>
              </a:xfrm>
              <a:custGeom>
                <a:avLst/>
                <a:gdLst>
                  <a:gd name="T0" fmla="*/ 3 w 703"/>
                  <a:gd name="T1" fmla="*/ 2 h 458"/>
                  <a:gd name="T2" fmla="*/ 3 w 703"/>
                  <a:gd name="T3" fmla="*/ 2 h 458"/>
                  <a:gd name="T4" fmla="*/ 3 w 703"/>
                  <a:gd name="T5" fmla="*/ 2 h 458"/>
                  <a:gd name="T6" fmla="*/ 3 w 703"/>
                  <a:gd name="T7" fmla="*/ 2 h 458"/>
                  <a:gd name="T8" fmla="*/ 3 w 703"/>
                  <a:gd name="T9" fmla="*/ 2 h 458"/>
                  <a:gd name="T10" fmla="*/ 3 w 703"/>
                  <a:gd name="T11" fmla="*/ 2 h 458"/>
                  <a:gd name="T12" fmla="*/ 3 w 703"/>
                  <a:gd name="T13" fmla="*/ 2 h 458"/>
                  <a:gd name="T14" fmla="*/ 3 w 703"/>
                  <a:gd name="T15" fmla="*/ 2 h 458"/>
                  <a:gd name="T16" fmla="*/ 3 w 703"/>
                  <a:gd name="T17" fmla="*/ 2 h 458"/>
                  <a:gd name="T18" fmla="*/ 2 w 703"/>
                  <a:gd name="T19" fmla="*/ 2 h 458"/>
                  <a:gd name="T20" fmla="*/ 2 w 703"/>
                  <a:gd name="T21" fmla="*/ 2 h 458"/>
                  <a:gd name="T22" fmla="*/ 2 w 703"/>
                  <a:gd name="T23" fmla="*/ 2 h 458"/>
                  <a:gd name="T24" fmla="*/ 2 w 703"/>
                  <a:gd name="T25" fmla="*/ 2 h 458"/>
                  <a:gd name="T26" fmla="*/ 2 w 703"/>
                  <a:gd name="T27" fmla="*/ 2 h 458"/>
                  <a:gd name="T28" fmla="*/ 2 w 703"/>
                  <a:gd name="T29" fmla="*/ 2 h 458"/>
                  <a:gd name="T30" fmla="*/ 2 w 703"/>
                  <a:gd name="T31" fmla="*/ 0 h 458"/>
                  <a:gd name="T32" fmla="*/ 2 w 703"/>
                  <a:gd name="T33" fmla="*/ 2 h 458"/>
                  <a:gd name="T34" fmla="*/ 2 w 703"/>
                  <a:gd name="T35" fmla="*/ 2 h 458"/>
                  <a:gd name="T36" fmla="*/ 2 w 703"/>
                  <a:gd name="T37" fmla="*/ 2 h 458"/>
                  <a:gd name="T38" fmla="*/ 2 w 703"/>
                  <a:gd name="T39" fmla="*/ 2 h 458"/>
                  <a:gd name="T40" fmla="*/ 1 w 703"/>
                  <a:gd name="T41" fmla="*/ 2 h 458"/>
                  <a:gd name="T42" fmla="*/ 1 w 703"/>
                  <a:gd name="T43" fmla="*/ 2 h 458"/>
                  <a:gd name="T44" fmla="*/ 1 w 703"/>
                  <a:gd name="T45" fmla="*/ 2 h 458"/>
                  <a:gd name="T46" fmla="*/ 1 w 703"/>
                  <a:gd name="T47" fmla="*/ 2 h 458"/>
                  <a:gd name="T48" fmla="*/ 0 w 703"/>
                  <a:gd name="T49" fmla="*/ 2 h 458"/>
                  <a:gd name="T50" fmla="*/ 0 w 703"/>
                  <a:gd name="T51" fmla="*/ 2 h 458"/>
                  <a:gd name="T52" fmla="*/ 0 w 703"/>
                  <a:gd name="T53" fmla="*/ 2 h 458"/>
                  <a:gd name="T54" fmla="*/ 0 w 703"/>
                  <a:gd name="T55" fmla="*/ 2 h 458"/>
                  <a:gd name="T56" fmla="*/ 0 w 703"/>
                  <a:gd name="T57" fmla="*/ 2 h 458"/>
                  <a:gd name="T58" fmla="*/ 2 w 703"/>
                  <a:gd name="T59" fmla="*/ 2 h 458"/>
                  <a:gd name="T60" fmla="*/ 2 w 703"/>
                  <a:gd name="T61" fmla="*/ 2 h 458"/>
                  <a:gd name="T62" fmla="*/ 2 w 703"/>
                  <a:gd name="T63" fmla="*/ 2 h 458"/>
                  <a:gd name="T64" fmla="*/ 2 w 703"/>
                  <a:gd name="T65" fmla="*/ 2 h 458"/>
                  <a:gd name="T66" fmla="*/ 2 w 703"/>
                  <a:gd name="T67" fmla="*/ 2 h 458"/>
                  <a:gd name="T68" fmla="*/ 2 w 703"/>
                  <a:gd name="T69" fmla="*/ 2 h 458"/>
                  <a:gd name="T70" fmla="*/ 2 w 703"/>
                  <a:gd name="T71" fmla="*/ 2 h 458"/>
                  <a:gd name="T72" fmla="*/ 2 w 703"/>
                  <a:gd name="T73" fmla="*/ 2 h 458"/>
                  <a:gd name="T74" fmla="*/ 2 w 703"/>
                  <a:gd name="T75" fmla="*/ 2 h 458"/>
                  <a:gd name="T76" fmla="*/ 2 w 703"/>
                  <a:gd name="T77" fmla="*/ 2 h 458"/>
                  <a:gd name="T78" fmla="*/ 3 w 703"/>
                  <a:gd name="T79" fmla="*/ 2 h 458"/>
                  <a:gd name="T80" fmla="*/ 2 w 703"/>
                  <a:gd name="T81" fmla="*/ 2 h 458"/>
                  <a:gd name="T82" fmla="*/ 2 w 703"/>
                  <a:gd name="T83" fmla="*/ 2 h 458"/>
                  <a:gd name="T84" fmla="*/ 2 w 703"/>
                  <a:gd name="T85" fmla="*/ 2 h 458"/>
                  <a:gd name="T86" fmla="*/ 2 w 703"/>
                  <a:gd name="T87" fmla="*/ 2 h 458"/>
                  <a:gd name="T88" fmla="*/ 2 w 703"/>
                  <a:gd name="T89" fmla="*/ 2 h 458"/>
                  <a:gd name="T90" fmla="*/ 2 w 703"/>
                  <a:gd name="T91" fmla="*/ 2 h 458"/>
                  <a:gd name="T92" fmla="*/ 2 w 703"/>
                  <a:gd name="T93" fmla="*/ 2 h 458"/>
                  <a:gd name="T94" fmla="*/ 2 w 703"/>
                  <a:gd name="T95" fmla="*/ 2 h 458"/>
                  <a:gd name="T96" fmla="*/ 2 w 703"/>
                  <a:gd name="T97" fmla="*/ 2 h 458"/>
                  <a:gd name="T98" fmla="*/ 2 w 703"/>
                  <a:gd name="T99" fmla="*/ 2 h 458"/>
                  <a:gd name="T100" fmla="*/ 2 w 703"/>
                  <a:gd name="T101" fmla="*/ 2 h 458"/>
                  <a:gd name="T102" fmla="*/ 2 w 703"/>
                  <a:gd name="T103" fmla="*/ 2 h 458"/>
                  <a:gd name="T104" fmla="*/ 2 w 703"/>
                  <a:gd name="T105" fmla="*/ 2 h 458"/>
                  <a:gd name="T106" fmla="*/ 2 w 703"/>
                  <a:gd name="T107" fmla="*/ 2 h 458"/>
                  <a:gd name="T108" fmla="*/ 2 w 703"/>
                  <a:gd name="T109" fmla="*/ 2 h 458"/>
                  <a:gd name="T110" fmla="*/ 2 w 703"/>
                  <a:gd name="T111" fmla="*/ 2 h 458"/>
                  <a:gd name="T112" fmla="*/ 2 w 703"/>
                  <a:gd name="T113" fmla="*/ 2 h 458"/>
                  <a:gd name="T114" fmla="*/ 2 w 703"/>
                  <a:gd name="T115" fmla="*/ 2 h 458"/>
                  <a:gd name="T116" fmla="*/ 2 w 703"/>
                  <a:gd name="T117" fmla="*/ 2 h 458"/>
                  <a:gd name="T118" fmla="*/ 2 w 703"/>
                  <a:gd name="T119" fmla="*/ 2 h 458"/>
                  <a:gd name="T120" fmla="*/ 2 w 703"/>
                  <a:gd name="T121" fmla="*/ 2 h 458"/>
                  <a:gd name="T122" fmla="*/ 3 w 703"/>
                  <a:gd name="T123" fmla="*/ 2 h 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03"/>
                  <a:gd name="T187" fmla="*/ 0 h 458"/>
                  <a:gd name="T188" fmla="*/ 703 w 703"/>
                  <a:gd name="T189" fmla="*/ 458 h 4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03" h="458">
                    <a:moveTo>
                      <a:pt x="703" y="215"/>
                    </a:moveTo>
                    <a:lnTo>
                      <a:pt x="703" y="215"/>
                    </a:lnTo>
                    <a:lnTo>
                      <a:pt x="701" y="212"/>
                    </a:lnTo>
                    <a:lnTo>
                      <a:pt x="701" y="211"/>
                    </a:lnTo>
                    <a:lnTo>
                      <a:pt x="700" y="208"/>
                    </a:lnTo>
                    <a:lnTo>
                      <a:pt x="698" y="207"/>
                    </a:lnTo>
                    <a:lnTo>
                      <a:pt x="531" y="107"/>
                    </a:lnTo>
                    <a:lnTo>
                      <a:pt x="531" y="106"/>
                    </a:lnTo>
                    <a:lnTo>
                      <a:pt x="530" y="106"/>
                    </a:lnTo>
                    <a:lnTo>
                      <a:pt x="530" y="105"/>
                    </a:lnTo>
                    <a:lnTo>
                      <a:pt x="527" y="104"/>
                    </a:lnTo>
                    <a:lnTo>
                      <a:pt x="357" y="2"/>
                    </a:lnTo>
                    <a:lnTo>
                      <a:pt x="355" y="2"/>
                    </a:lnTo>
                    <a:lnTo>
                      <a:pt x="354" y="0"/>
                    </a:lnTo>
                    <a:lnTo>
                      <a:pt x="353" y="0"/>
                    </a:lnTo>
                    <a:lnTo>
                      <a:pt x="352" y="0"/>
                    </a:lnTo>
                    <a:lnTo>
                      <a:pt x="351" y="0"/>
                    </a:lnTo>
                    <a:lnTo>
                      <a:pt x="346" y="2"/>
                    </a:lnTo>
                    <a:lnTo>
                      <a:pt x="266" y="49"/>
                    </a:lnTo>
                    <a:lnTo>
                      <a:pt x="175" y="104"/>
                    </a:lnTo>
                    <a:lnTo>
                      <a:pt x="172" y="107"/>
                    </a:lnTo>
                    <a:lnTo>
                      <a:pt x="5" y="207"/>
                    </a:lnTo>
                    <a:lnTo>
                      <a:pt x="2" y="208"/>
                    </a:lnTo>
                    <a:lnTo>
                      <a:pt x="2" y="209"/>
                    </a:lnTo>
                    <a:lnTo>
                      <a:pt x="1" y="211"/>
                    </a:lnTo>
                    <a:lnTo>
                      <a:pt x="0" y="215"/>
                    </a:lnTo>
                    <a:lnTo>
                      <a:pt x="0" y="346"/>
                    </a:lnTo>
                    <a:lnTo>
                      <a:pt x="0" y="349"/>
                    </a:lnTo>
                    <a:lnTo>
                      <a:pt x="1" y="351"/>
                    </a:lnTo>
                    <a:lnTo>
                      <a:pt x="4" y="353"/>
                    </a:lnTo>
                    <a:lnTo>
                      <a:pt x="5" y="356"/>
                    </a:lnTo>
                    <a:lnTo>
                      <a:pt x="175" y="457"/>
                    </a:lnTo>
                    <a:lnTo>
                      <a:pt x="177" y="458"/>
                    </a:lnTo>
                    <a:lnTo>
                      <a:pt x="178" y="458"/>
                    </a:lnTo>
                    <a:lnTo>
                      <a:pt x="181" y="458"/>
                    </a:lnTo>
                    <a:lnTo>
                      <a:pt x="185" y="458"/>
                    </a:lnTo>
                    <a:lnTo>
                      <a:pt x="186" y="458"/>
                    </a:lnTo>
                    <a:lnTo>
                      <a:pt x="186" y="457"/>
                    </a:lnTo>
                    <a:lnTo>
                      <a:pt x="352" y="359"/>
                    </a:lnTo>
                    <a:lnTo>
                      <a:pt x="517" y="457"/>
                    </a:lnTo>
                    <a:lnTo>
                      <a:pt x="519" y="458"/>
                    </a:lnTo>
                    <a:lnTo>
                      <a:pt x="521" y="458"/>
                    </a:lnTo>
                    <a:lnTo>
                      <a:pt x="523" y="458"/>
                    </a:lnTo>
                    <a:lnTo>
                      <a:pt x="526" y="458"/>
                    </a:lnTo>
                    <a:lnTo>
                      <a:pt x="527" y="457"/>
                    </a:lnTo>
                    <a:lnTo>
                      <a:pt x="698" y="356"/>
                    </a:lnTo>
                    <a:lnTo>
                      <a:pt x="700" y="353"/>
                    </a:lnTo>
                    <a:lnTo>
                      <a:pt x="701" y="351"/>
                    </a:lnTo>
                    <a:lnTo>
                      <a:pt x="703" y="349"/>
                    </a:lnTo>
                    <a:lnTo>
                      <a:pt x="703" y="346"/>
                    </a:lnTo>
                    <a:lnTo>
                      <a:pt x="703" y="215"/>
                    </a:lnTo>
                    <a:close/>
                    <a:moveTo>
                      <a:pt x="331" y="215"/>
                    </a:moveTo>
                    <a:lnTo>
                      <a:pt x="243" y="269"/>
                    </a:lnTo>
                    <a:lnTo>
                      <a:pt x="201" y="243"/>
                    </a:lnTo>
                    <a:lnTo>
                      <a:pt x="289" y="191"/>
                    </a:lnTo>
                    <a:lnTo>
                      <a:pt x="331" y="215"/>
                    </a:lnTo>
                    <a:close/>
                    <a:moveTo>
                      <a:pt x="341" y="234"/>
                    </a:moveTo>
                    <a:lnTo>
                      <a:pt x="341" y="327"/>
                    </a:lnTo>
                    <a:lnTo>
                      <a:pt x="264" y="280"/>
                    </a:lnTo>
                    <a:lnTo>
                      <a:pt x="341" y="234"/>
                    </a:lnTo>
                    <a:close/>
                    <a:moveTo>
                      <a:pt x="352" y="201"/>
                    </a:moveTo>
                    <a:lnTo>
                      <a:pt x="311" y="178"/>
                    </a:lnTo>
                    <a:lnTo>
                      <a:pt x="352" y="154"/>
                    </a:lnTo>
                    <a:lnTo>
                      <a:pt x="391" y="178"/>
                    </a:lnTo>
                    <a:lnTo>
                      <a:pt x="352" y="201"/>
                    </a:lnTo>
                    <a:close/>
                    <a:moveTo>
                      <a:pt x="269" y="179"/>
                    </a:moveTo>
                    <a:lnTo>
                      <a:pt x="192" y="225"/>
                    </a:lnTo>
                    <a:lnTo>
                      <a:pt x="192" y="133"/>
                    </a:lnTo>
                    <a:lnTo>
                      <a:pt x="269" y="179"/>
                    </a:lnTo>
                    <a:close/>
                    <a:moveTo>
                      <a:pt x="413" y="191"/>
                    </a:moveTo>
                    <a:lnTo>
                      <a:pt x="502" y="243"/>
                    </a:lnTo>
                    <a:lnTo>
                      <a:pt x="460" y="269"/>
                    </a:lnTo>
                    <a:lnTo>
                      <a:pt x="372" y="215"/>
                    </a:lnTo>
                    <a:lnTo>
                      <a:pt x="413" y="191"/>
                    </a:lnTo>
                    <a:close/>
                    <a:moveTo>
                      <a:pt x="434" y="179"/>
                    </a:moveTo>
                    <a:lnTo>
                      <a:pt x="512" y="133"/>
                    </a:lnTo>
                    <a:lnTo>
                      <a:pt x="512" y="225"/>
                    </a:lnTo>
                    <a:lnTo>
                      <a:pt x="434" y="179"/>
                    </a:lnTo>
                    <a:close/>
                    <a:moveTo>
                      <a:pt x="502" y="112"/>
                    </a:moveTo>
                    <a:lnTo>
                      <a:pt x="412" y="165"/>
                    </a:lnTo>
                    <a:lnTo>
                      <a:pt x="362" y="136"/>
                    </a:lnTo>
                    <a:lnTo>
                      <a:pt x="362" y="29"/>
                    </a:lnTo>
                    <a:lnTo>
                      <a:pt x="502" y="112"/>
                    </a:lnTo>
                    <a:close/>
                    <a:moveTo>
                      <a:pt x="341" y="29"/>
                    </a:moveTo>
                    <a:lnTo>
                      <a:pt x="341" y="136"/>
                    </a:lnTo>
                    <a:lnTo>
                      <a:pt x="292" y="165"/>
                    </a:lnTo>
                    <a:lnTo>
                      <a:pt x="201" y="112"/>
                    </a:lnTo>
                    <a:lnTo>
                      <a:pt x="275" y="69"/>
                    </a:lnTo>
                    <a:lnTo>
                      <a:pt x="341" y="29"/>
                    </a:lnTo>
                    <a:close/>
                    <a:moveTo>
                      <a:pt x="362" y="327"/>
                    </a:moveTo>
                    <a:lnTo>
                      <a:pt x="362" y="234"/>
                    </a:lnTo>
                    <a:lnTo>
                      <a:pt x="440" y="280"/>
                    </a:lnTo>
                    <a:lnTo>
                      <a:pt x="425" y="288"/>
                    </a:lnTo>
                    <a:lnTo>
                      <a:pt x="362" y="327"/>
                    </a:lnTo>
                    <a:close/>
                    <a:moveTo>
                      <a:pt x="171" y="430"/>
                    </a:moveTo>
                    <a:lnTo>
                      <a:pt x="21" y="341"/>
                    </a:lnTo>
                    <a:lnTo>
                      <a:pt x="21" y="234"/>
                    </a:lnTo>
                    <a:lnTo>
                      <a:pt x="171" y="323"/>
                    </a:lnTo>
                    <a:lnTo>
                      <a:pt x="171" y="430"/>
                    </a:lnTo>
                    <a:close/>
                    <a:moveTo>
                      <a:pt x="181" y="305"/>
                    </a:moveTo>
                    <a:lnTo>
                      <a:pt x="30" y="215"/>
                    </a:lnTo>
                    <a:lnTo>
                      <a:pt x="171" y="133"/>
                    </a:lnTo>
                    <a:lnTo>
                      <a:pt x="171" y="243"/>
                    </a:lnTo>
                    <a:lnTo>
                      <a:pt x="171" y="244"/>
                    </a:lnTo>
                    <a:lnTo>
                      <a:pt x="171" y="245"/>
                    </a:lnTo>
                    <a:lnTo>
                      <a:pt x="171" y="247"/>
                    </a:lnTo>
                    <a:lnTo>
                      <a:pt x="172" y="248"/>
                    </a:lnTo>
                    <a:lnTo>
                      <a:pt x="173" y="250"/>
                    </a:lnTo>
                    <a:lnTo>
                      <a:pt x="175" y="252"/>
                    </a:lnTo>
                    <a:lnTo>
                      <a:pt x="223" y="280"/>
                    </a:lnTo>
                    <a:lnTo>
                      <a:pt x="181" y="305"/>
                    </a:lnTo>
                    <a:close/>
                    <a:moveTo>
                      <a:pt x="192" y="323"/>
                    </a:moveTo>
                    <a:lnTo>
                      <a:pt x="243" y="292"/>
                    </a:lnTo>
                    <a:lnTo>
                      <a:pt x="332" y="345"/>
                    </a:lnTo>
                    <a:lnTo>
                      <a:pt x="192" y="430"/>
                    </a:lnTo>
                    <a:lnTo>
                      <a:pt x="192" y="323"/>
                    </a:lnTo>
                    <a:close/>
                    <a:moveTo>
                      <a:pt x="512" y="430"/>
                    </a:moveTo>
                    <a:lnTo>
                      <a:pt x="371" y="345"/>
                    </a:lnTo>
                    <a:lnTo>
                      <a:pt x="439" y="305"/>
                    </a:lnTo>
                    <a:lnTo>
                      <a:pt x="460" y="292"/>
                    </a:lnTo>
                    <a:lnTo>
                      <a:pt x="512" y="323"/>
                    </a:lnTo>
                    <a:lnTo>
                      <a:pt x="512" y="430"/>
                    </a:lnTo>
                    <a:close/>
                    <a:moveTo>
                      <a:pt x="521" y="305"/>
                    </a:moveTo>
                    <a:lnTo>
                      <a:pt x="481" y="280"/>
                    </a:lnTo>
                    <a:lnTo>
                      <a:pt x="527" y="252"/>
                    </a:lnTo>
                    <a:lnTo>
                      <a:pt x="530" y="251"/>
                    </a:lnTo>
                    <a:lnTo>
                      <a:pt x="530" y="250"/>
                    </a:lnTo>
                    <a:lnTo>
                      <a:pt x="531" y="250"/>
                    </a:lnTo>
                    <a:lnTo>
                      <a:pt x="531" y="249"/>
                    </a:lnTo>
                    <a:lnTo>
                      <a:pt x="532" y="248"/>
                    </a:lnTo>
                    <a:lnTo>
                      <a:pt x="532" y="247"/>
                    </a:lnTo>
                    <a:lnTo>
                      <a:pt x="532" y="245"/>
                    </a:lnTo>
                    <a:lnTo>
                      <a:pt x="532" y="244"/>
                    </a:lnTo>
                    <a:lnTo>
                      <a:pt x="533" y="244"/>
                    </a:lnTo>
                    <a:lnTo>
                      <a:pt x="533" y="243"/>
                    </a:lnTo>
                    <a:lnTo>
                      <a:pt x="533" y="133"/>
                    </a:lnTo>
                    <a:lnTo>
                      <a:pt x="672" y="215"/>
                    </a:lnTo>
                    <a:lnTo>
                      <a:pt x="521" y="305"/>
                    </a:lnTo>
                    <a:close/>
                    <a:moveTo>
                      <a:pt x="682" y="341"/>
                    </a:moveTo>
                    <a:lnTo>
                      <a:pt x="532" y="430"/>
                    </a:lnTo>
                    <a:lnTo>
                      <a:pt x="532" y="323"/>
                    </a:lnTo>
                    <a:lnTo>
                      <a:pt x="682" y="234"/>
                    </a:lnTo>
                    <a:lnTo>
                      <a:pt x="682" y="341"/>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nvGrpSpPr>
            <p:cNvPr id="63508" name="Group 31"/>
            <p:cNvGrpSpPr>
              <a:grpSpLocks/>
            </p:cNvGrpSpPr>
            <p:nvPr/>
          </p:nvGrpSpPr>
          <p:grpSpPr bwMode="auto">
            <a:xfrm>
              <a:off x="3" y="2021"/>
              <a:ext cx="446" cy="447"/>
              <a:chOff x="312" y="763"/>
              <a:chExt cx="446" cy="447"/>
            </a:xfrm>
          </p:grpSpPr>
          <p:sp>
            <p:nvSpPr>
              <p:cNvPr id="37" name="Oval 32"/>
              <p:cNvSpPr>
                <a:spLocks noChangeArrowheads="1"/>
              </p:cNvSpPr>
              <p:nvPr/>
            </p:nvSpPr>
            <p:spPr bwMode="auto">
              <a:xfrm>
                <a:off x="312" y="763"/>
                <a:ext cx="446" cy="447"/>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grpSp>
            <p:nvGrpSpPr>
              <p:cNvPr id="63528" name="Group 33"/>
              <p:cNvGrpSpPr>
                <a:grpSpLocks/>
              </p:cNvGrpSpPr>
              <p:nvPr/>
            </p:nvGrpSpPr>
            <p:grpSpPr bwMode="auto">
              <a:xfrm>
                <a:off x="465" y="829"/>
                <a:ext cx="155" cy="315"/>
                <a:chOff x="5351" y="981"/>
                <a:chExt cx="1231" cy="2587"/>
              </a:xfrm>
            </p:grpSpPr>
            <p:sp>
              <p:nvSpPr>
                <p:cNvPr id="39" name="Freeform 34"/>
                <p:cNvSpPr>
                  <a:spLocks/>
                </p:cNvSpPr>
                <p:nvPr/>
              </p:nvSpPr>
              <p:spPr bwMode="auto">
                <a:xfrm>
                  <a:off x="5369" y="980"/>
                  <a:ext cx="1203" cy="76"/>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40" name="Freeform 35"/>
                <p:cNvSpPr>
                  <a:spLocks noEditPoints="1"/>
                </p:cNvSpPr>
                <p:nvPr/>
              </p:nvSpPr>
              <p:spPr bwMode="auto">
                <a:xfrm>
                  <a:off x="5356" y="1041"/>
                  <a:ext cx="676" cy="252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41" name="Freeform 36"/>
                <p:cNvSpPr>
                  <a:spLocks noEditPoints="1"/>
                </p:cNvSpPr>
                <p:nvPr/>
              </p:nvSpPr>
              <p:spPr bwMode="auto">
                <a:xfrm>
                  <a:off x="6072" y="1056"/>
                  <a:ext cx="514" cy="2510"/>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42" name="Freeform 37"/>
                <p:cNvSpPr>
                  <a:spLocks/>
                </p:cNvSpPr>
                <p:nvPr/>
              </p:nvSpPr>
              <p:spPr bwMode="auto">
                <a:xfrm>
                  <a:off x="5356" y="2417"/>
                  <a:ext cx="122" cy="937"/>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43" name="Freeform 38"/>
                <p:cNvSpPr>
                  <a:spLocks/>
                </p:cNvSpPr>
                <p:nvPr/>
              </p:nvSpPr>
              <p:spPr bwMode="auto">
                <a:xfrm>
                  <a:off x="6450" y="1978"/>
                  <a:ext cx="135" cy="1421"/>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grpSp>
          <p:nvGrpSpPr>
            <p:cNvPr id="63509" name="Group 39"/>
            <p:cNvGrpSpPr>
              <a:grpSpLocks/>
            </p:cNvGrpSpPr>
            <p:nvPr/>
          </p:nvGrpSpPr>
          <p:grpSpPr bwMode="auto">
            <a:xfrm>
              <a:off x="0" y="1010"/>
              <a:ext cx="446" cy="447"/>
              <a:chOff x="310" y="2496"/>
              <a:chExt cx="446" cy="447"/>
            </a:xfrm>
          </p:grpSpPr>
          <p:sp>
            <p:nvSpPr>
              <p:cNvPr id="33" name="Oval 40"/>
              <p:cNvSpPr>
                <a:spLocks noChangeArrowheads="1"/>
              </p:cNvSpPr>
              <p:nvPr/>
            </p:nvSpPr>
            <p:spPr bwMode="auto">
              <a:xfrm>
                <a:off x="310" y="2500"/>
                <a:ext cx="446" cy="447"/>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grpSp>
            <p:nvGrpSpPr>
              <p:cNvPr id="63524" name="Group 41"/>
              <p:cNvGrpSpPr>
                <a:grpSpLocks/>
              </p:cNvGrpSpPr>
              <p:nvPr/>
            </p:nvGrpSpPr>
            <p:grpSpPr bwMode="auto">
              <a:xfrm>
                <a:off x="346" y="2593"/>
                <a:ext cx="323" cy="288"/>
                <a:chOff x="4915" y="2496"/>
                <a:chExt cx="1455" cy="1284"/>
              </a:xfrm>
            </p:grpSpPr>
            <p:sp>
              <p:nvSpPr>
                <p:cNvPr id="35" name="Freeform 42"/>
                <p:cNvSpPr>
                  <a:spLocks/>
                </p:cNvSpPr>
                <p:nvPr/>
              </p:nvSpPr>
              <p:spPr bwMode="auto">
                <a:xfrm>
                  <a:off x="5090" y="2761"/>
                  <a:ext cx="207" cy="197"/>
                </a:xfrm>
                <a:custGeom>
                  <a:avLst/>
                  <a:gdLst>
                    <a:gd name="T0" fmla="*/ 542804989 w 99"/>
                    <a:gd name="T1" fmla="*/ 0 h 99"/>
                    <a:gd name="T2" fmla="*/ 542804989 w 99"/>
                    <a:gd name="T3" fmla="*/ 0 h 99"/>
                    <a:gd name="T4" fmla="*/ 436968536 w 99"/>
                    <a:gd name="T5" fmla="*/ 0 h 99"/>
                    <a:gd name="T6" fmla="*/ 336565409 w 99"/>
                    <a:gd name="T7" fmla="*/ 32694228 h 99"/>
                    <a:gd name="T8" fmla="*/ 233808294 w 99"/>
                    <a:gd name="T9" fmla="*/ 79280500 h 99"/>
                    <a:gd name="T10" fmla="*/ 156263606 w 99"/>
                    <a:gd name="T11" fmla="*/ 156263606 h 99"/>
                    <a:gd name="T12" fmla="*/ 91530750 w 99"/>
                    <a:gd name="T13" fmla="*/ 233808294 h 99"/>
                    <a:gd name="T14" fmla="*/ 32694228 w 99"/>
                    <a:gd name="T15" fmla="*/ 336565409 h 99"/>
                    <a:gd name="T16" fmla="*/ 0 w 99"/>
                    <a:gd name="T17" fmla="*/ 436968536 h 99"/>
                    <a:gd name="T18" fmla="*/ 0 w 99"/>
                    <a:gd name="T19" fmla="*/ 561183670 h 99"/>
                    <a:gd name="T20" fmla="*/ 0 w 99"/>
                    <a:gd name="T21" fmla="*/ 561183670 h 99"/>
                    <a:gd name="T22" fmla="*/ 0 w 99"/>
                    <a:gd name="T23" fmla="*/ 655151228 h 99"/>
                    <a:gd name="T24" fmla="*/ 32694228 w 99"/>
                    <a:gd name="T25" fmla="*/ 767423125 h 99"/>
                    <a:gd name="T26" fmla="*/ 91530750 w 99"/>
                    <a:gd name="T27" fmla="*/ 846703799 h 99"/>
                    <a:gd name="T28" fmla="*/ 156263606 w 99"/>
                    <a:gd name="T29" fmla="*/ 928346204 h 99"/>
                    <a:gd name="T30" fmla="*/ 233808294 w 99"/>
                    <a:gd name="T31" fmla="*/ 1012475462 h 99"/>
                    <a:gd name="T32" fmla="*/ 336565409 w 99"/>
                    <a:gd name="T33" fmla="*/ 1050334593 h 99"/>
                    <a:gd name="T34" fmla="*/ 436968536 w 99"/>
                    <a:gd name="T35" fmla="*/ 1094807147 h 99"/>
                    <a:gd name="T36" fmla="*/ 542804989 w 99"/>
                    <a:gd name="T37" fmla="*/ 1104001704 h 99"/>
                    <a:gd name="T38" fmla="*/ 542804989 w 99"/>
                    <a:gd name="T39" fmla="*/ 1104001704 h 99"/>
                    <a:gd name="T40" fmla="*/ 666377685 w 99"/>
                    <a:gd name="T41" fmla="*/ 1094807147 h 99"/>
                    <a:gd name="T42" fmla="*/ 767423125 w 99"/>
                    <a:gd name="T43" fmla="*/ 1050334593 h 99"/>
                    <a:gd name="T44" fmla="*/ 870070473 w 99"/>
                    <a:gd name="T45" fmla="*/ 1012475462 h 99"/>
                    <a:gd name="T46" fmla="*/ 949344437 w 99"/>
                    <a:gd name="T47" fmla="*/ 928346204 h 99"/>
                    <a:gd name="T48" fmla="*/ 1002958062 w 99"/>
                    <a:gd name="T49" fmla="*/ 846703799 h 99"/>
                    <a:gd name="T50" fmla="*/ 1071331482 w 99"/>
                    <a:gd name="T51" fmla="*/ 767423125 h 99"/>
                    <a:gd name="T52" fmla="*/ 1082507443 w 99"/>
                    <a:gd name="T53" fmla="*/ 655151228 h 99"/>
                    <a:gd name="T54" fmla="*/ 1104001704 w 99"/>
                    <a:gd name="T55" fmla="*/ 561183670 h 99"/>
                    <a:gd name="T56" fmla="*/ 1104001704 w 99"/>
                    <a:gd name="T57" fmla="*/ 561183670 h 99"/>
                    <a:gd name="T58" fmla="*/ 1082507443 w 99"/>
                    <a:gd name="T59" fmla="*/ 436968536 h 99"/>
                    <a:gd name="T60" fmla="*/ 1071331482 w 99"/>
                    <a:gd name="T61" fmla="*/ 336565409 h 99"/>
                    <a:gd name="T62" fmla="*/ 1002958062 w 99"/>
                    <a:gd name="T63" fmla="*/ 233808294 h 99"/>
                    <a:gd name="T64" fmla="*/ 949344437 w 99"/>
                    <a:gd name="T65" fmla="*/ 156263606 h 99"/>
                    <a:gd name="T66" fmla="*/ 870070473 w 99"/>
                    <a:gd name="T67" fmla="*/ 79280500 h 99"/>
                    <a:gd name="T68" fmla="*/ 767423125 w 99"/>
                    <a:gd name="T69" fmla="*/ 32694228 h 99"/>
                    <a:gd name="T70" fmla="*/ 666377685 w 99"/>
                    <a:gd name="T71" fmla="*/ 0 h 99"/>
                    <a:gd name="T72" fmla="*/ 542804989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36" name="Freeform 43"/>
                <p:cNvSpPr>
                  <a:spLocks noEditPoints="1"/>
                </p:cNvSpPr>
                <p:nvPr/>
              </p:nvSpPr>
              <p:spPr bwMode="auto">
                <a:xfrm>
                  <a:off x="4914" y="2597"/>
                  <a:ext cx="1457" cy="1182"/>
                </a:xfrm>
                <a:custGeom>
                  <a:avLst/>
                  <a:gdLst>
                    <a:gd name="T0" fmla="*/ 2147483647 w 707"/>
                    <a:gd name="T1" fmla="*/ 2147483647 h 619"/>
                    <a:gd name="T2" fmla="*/ 2147483647 w 707"/>
                    <a:gd name="T3" fmla="*/ 2147483647 h 619"/>
                    <a:gd name="T4" fmla="*/ 2147483647 w 707"/>
                    <a:gd name="T5" fmla="*/ 1714296333 h 619"/>
                    <a:gd name="T6" fmla="*/ 2147483647 w 707"/>
                    <a:gd name="T7" fmla="*/ 1018653024 h 619"/>
                    <a:gd name="T8" fmla="*/ 2147483647 w 707"/>
                    <a:gd name="T9" fmla="*/ 1560044526 h 619"/>
                    <a:gd name="T10" fmla="*/ 2147483647 w 707"/>
                    <a:gd name="T11" fmla="*/ 1665662523 h 619"/>
                    <a:gd name="T12" fmla="*/ 2147483647 w 707"/>
                    <a:gd name="T13" fmla="*/ 1219661966 h 619"/>
                    <a:gd name="T14" fmla="*/ 2147483647 w 707"/>
                    <a:gd name="T15" fmla="*/ 494640572 h 619"/>
                    <a:gd name="T16" fmla="*/ 2147483647 w 707"/>
                    <a:gd name="T17" fmla="*/ 344970863 h 619"/>
                    <a:gd name="T18" fmla="*/ 2147483647 w 707"/>
                    <a:gd name="T19" fmla="*/ 981167608 h 619"/>
                    <a:gd name="T20" fmla="*/ 2147483647 w 707"/>
                    <a:gd name="T21" fmla="*/ 1628166898 h 619"/>
                    <a:gd name="T22" fmla="*/ 2147483647 w 707"/>
                    <a:gd name="T23" fmla="*/ 1427163687 h 619"/>
                    <a:gd name="T24" fmla="*/ 2147483647 w 707"/>
                    <a:gd name="T25" fmla="*/ 664732107 h 619"/>
                    <a:gd name="T26" fmla="*/ 1851733200 w 707"/>
                    <a:gd name="T27" fmla="*/ 106683737 h 619"/>
                    <a:gd name="T28" fmla="*/ 1072169620 w 707"/>
                    <a:gd name="T29" fmla="*/ 37594317 h 619"/>
                    <a:gd name="T30" fmla="*/ 297979459 w 707"/>
                    <a:gd name="T31" fmla="*/ 459751489 h 619"/>
                    <a:gd name="T32" fmla="*/ 0 w 707"/>
                    <a:gd name="T33" fmla="*/ 1275005187 h 619"/>
                    <a:gd name="T34" fmla="*/ 231257824 w 707"/>
                    <a:gd name="T35" fmla="*/ 1961519530 h 619"/>
                    <a:gd name="T36" fmla="*/ 942767393 w 707"/>
                    <a:gd name="T37" fmla="*/ 2147483647 h 619"/>
                    <a:gd name="T38" fmla="*/ 1779598641 w 707"/>
                    <a:gd name="T39" fmla="*/ 2147483647 h 619"/>
                    <a:gd name="T40" fmla="*/ 2147483647 w 707"/>
                    <a:gd name="T41" fmla="*/ 2147483647 h 619"/>
                    <a:gd name="T42" fmla="*/ 2147483647 w 707"/>
                    <a:gd name="T43" fmla="*/ 2147483647 h 619"/>
                    <a:gd name="T44" fmla="*/ 2147483647 w 707"/>
                    <a:gd name="T45" fmla="*/ 2147483647 h 619"/>
                    <a:gd name="T46" fmla="*/ 2147483647 w 707"/>
                    <a:gd name="T47" fmla="*/ 2147483647 h 619"/>
                    <a:gd name="T48" fmla="*/ 2147483647 w 707"/>
                    <a:gd name="T49" fmla="*/ 2147483647 h 619"/>
                    <a:gd name="T50" fmla="*/ 2147483647 w 707"/>
                    <a:gd name="T51" fmla="*/ 2147483647 h 619"/>
                    <a:gd name="T52" fmla="*/ 2147483647 w 707"/>
                    <a:gd name="T53" fmla="*/ 2147483647 h 619"/>
                    <a:gd name="T54" fmla="*/ 2147483647 w 707"/>
                    <a:gd name="T55" fmla="*/ 2147483647 h 619"/>
                    <a:gd name="T56" fmla="*/ 2147483647 w 707"/>
                    <a:gd name="T57" fmla="*/ 2147483647 h 619"/>
                    <a:gd name="T58" fmla="*/ 2147483647 w 707"/>
                    <a:gd name="T59" fmla="*/ 2147483647 h 619"/>
                    <a:gd name="T60" fmla="*/ 2147483647 w 707"/>
                    <a:gd name="T61" fmla="*/ 2147483647 h 619"/>
                    <a:gd name="T62" fmla="*/ 2147483647 w 707"/>
                    <a:gd name="T63" fmla="*/ 2147483647 h 619"/>
                    <a:gd name="T64" fmla="*/ 2147483647 w 707"/>
                    <a:gd name="T65" fmla="*/ 2147483647 h 619"/>
                    <a:gd name="T66" fmla="*/ 2147483647 w 707"/>
                    <a:gd name="T67" fmla="*/ 2147483647 h 619"/>
                    <a:gd name="T68" fmla="*/ 2147483647 w 707"/>
                    <a:gd name="T69" fmla="*/ 2147483647 h 619"/>
                    <a:gd name="T70" fmla="*/ 2147483647 w 707"/>
                    <a:gd name="T71" fmla="*/ 2147483647 h 619"/>
                    <a:gd name="T72" fmla="*/ 2147483647 w 707"/>
                    <a:gd name="T73" fmla="*/ 2147483647 h 619"/>
                    <a:gd name="T74" fmla="*/ 2147483647 w 707"/>
                    <a:gd name="T75" fmla="*/ 1275005187 h 619"/>
                    <a:gd name="T76" fmla="*/ 2147483647 w 707"/>
                    <a:gd name="T77" fmla="*/ 1893089793 h 619"/>
                    <a:gd name="T78" fmla="*/ 2147483647 w 707"/>
                    <a:gd name="T79" fmla="*/ 2147483647 h 619"/>
                    <a:gd name="T80" fmla="*/ 2147483647 w 707"/>
                    <a:gd name="T81" fmla="*/ 2147483647 h 619"/>
                    <a:gd name="T82" fmla="*/ 2147483647 w 707"/>
                    <a:gd name="T83" fmla="*/ 1646172642 h 619"/>
                    <a:gd name="T84" fmla="*/ 1331041647 w 707"/>
                    <a:gd name="T85" fmla="*/ 2147483647 h 619"/>
                    <a:gd name="T86" fmla="*/ 441145462 w 707"/>
                    <a:gd name="T87" fmla="*/ 1849724154 h 619"/>
                    <a:gd name="T88" fmla="*/ 270265594 w 707"/>
                    <a:gd name="T89" fmla="*/ 1053491492 h 619"/>
                    <a:gd name="T90" fmla="*/ 1231749423 w 707"/>
                    <a:gd name="T91" fmla="*/ 238274347 h 619"/>
                    <a:gd name="T92" fmla="*/ 2100433947 w 707"/>
                    <a:gd name="T93" fmla="*/ 541861933 h 619"/>
                    <a:gd name="T94" fmla="*/ 2147483647 w 707"/>
                    <a:gd name="T95" fmla="*/ 1371879990 h 619"/>
                    <a:gd name="T96" fmla="*/ 1548352246 w 707"/>
                    <a:gd name="T97" fmla="*/ 2147483647 h 619"/>
                    <a:gd name="T98" fmla="*/ 2147483647 w 707"/>
                    <a:gd name="T99" fmla="*/ 2147483647 h 619"/>
                    <a:gd name="T100" fmla="*/ 2147483647 w 707"/>
                    <a:gd name="T101" fmla="*/ 2147483647 h 619"/>
                    <a:gd name="T102" fmla="*/ 2147483647 w 707"/>
                    <a:gd name="T103" fmla="*/ 2147483647 h 619"/>
                    <a:gd name="T104" fmla="*/ 2147483647 w 707"/>
                    <a:gd name="T105" fmla="*/ 2147483647 h 619"/>
                    <a:gd name="T106" fmla="*/ 2147483647 w 707"/>
                    <a:gd name="T107" fmla="*/ 2147483647 h 619"/>
                    <a:gd name="T108" fmla="*/ 2147483647 w 707"/>
                    <a:gd name="T109" fmla="*/ 2147483647 h 619"/>
                    <a:gd name="T110" fmla="*/ 2147483647 w 707"/>
                    <a:gd name="T111" fmla="*/ 2147483647 h 619"/>
                    <a:gd name="T112" fmla="*/ 2147483647 w 707"/>
                    <a:gd name="T113" fmla="*/ 2147483647 h 619"/>
                    <a:gd name="T114" fmla="*/ 2147483647 w 707"/>
                    <a:gd name="T115" fmla="*/ 2147483647 h 619"/>
                    <a:gd name="T116" fmla="*/ 2147483647 w 707"/>
                    <a:gd name="T117" fmla="*/ 21474836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grpSp>
          <p:nvGrpSpPr>
            <p:cNvPr id="63510" name="Group 44"/>
            <p:cNvGrpSpPr>
              <a:grpSpLocks/>
            </p:cNvGrpSpPr>
            <p:nvPr/>
          </p:nvGrpSpPr>
          <p:grpSpPr bwMode="auto">
            <a:xfrm>
              <a:off x="502" y="1010"/>
              <a:ext cx="446" cy="447"/>
              <a:chOff x="310" y="1632"/>
              <a:chExt cx="446" cy="447"/>
            </a:xfrm>
          </p:grpSpPr>
          <p:sp>
            <p:nvSpPr>
              <p:cNvPr id="31" name="Oval 45"/>
              <p:cNvSpPr>
                <a:spLocks noChangeArrowheads="1"/>
              </p:cNvSpPr>
              <p:nvPr/>
            </p:nvSpPr>
            <p:spPr bwMode="auto">
              <a:xfrm>
                <a:off x="310" y="1636"/>
                <a:ext cx="446" cy="447"/>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sp>
            <p:nvSpPr>
              <p:cNvPr id="32" name="Freeform 46"/>
              <p:cNvSpPr>
                <a:spLocks noEditPoints="1"/>
              </p:cNvSpPr>
              <p:nvPr/>
            </p:nvSpPr>
            <p:spPr bwMode="auto">
              <a:xfrm>
                <a:off x="409" y="1722"/>
                <a:ext cx="248" cy="272"/>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nvGrpSpPr>
            <p:cNvPr id="63511" name="Group 47"/>
            <p:cNvGrpSpPr>
              <a:grpSpLocks/>
            </p:cNvGrpSpPr>
            <p:nvPr/>
          </p:nvGrpSpPr>
          <p:grpSpPr bwMode="auto">
            <a:xfrm>
              <a:off x="0" y="1516"/>
              <a:ext cx="446" cy="447"/>
              <a:chOff x="310" y="3364"/>
              <a:chExt cx="446" cy="447"/>
            </a:xfrm>
          </p:grpSpPr>
          <p:sp>
            <p:nvSpPr>
              <p:cNvPr id="22" name="Oval 48"/>
              <p:cNvSpPr>
                <a:spLocks noChangeArrowheads="1"/>
              </p:cNvSpPr>
              <p:nvPr/>
            </p:nvSpPr>
            <p:spPr bwMode="auto">
              <a:xfrm>
                <a:off x="310" y="3370"/>
                <a:ext cx="446" cy="447"/>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grpSp>
            <p:nvGrpSpPr>
              <p:cNvPr id="63513" name="Group 49"/>
              <p:cNvGrpSpPr>
                <a:grpSpLocks/>
              </p:cNvGrpSpPr>
              <p:nvPr/>
            </p:nvGrpSpPr>
            <p:grpSpPr bwMode="auto">
              <a:xfrm>
                <a:off x="409" y="3425"/>
                <a:ext cx="238" cy="349"/>
                <a:chOff x="4896" y="1991"/>
                <a:chExt cx="290" cy="424"/>
              </a:xfrm>
            </p:grpSpPr>
            <p:sp>
              <p:nvSpPr>
                <p:cNvPr id="24" name="Freeform 50"/>
                <p:cNvSpPr>
                  <a:spLocks/>
                </p:cNvSpPr>
                <p:nvPr/>
              </p:nvSpPr>
              <p:spPr bwMode="auto">
                <a:xfrm>
                  <a:off x="4896" y="2233"/>
                  <a:ext cx="290" cy="183"/>
                </a:xfrm>
                <a:custGeom>
                  <a:avLst/>
                  <a:gdLst>
                    <a:gd name="T0" fmla="*/ 1 w 522"/>
                    <a:gd name="T1" fmla="*/ 0 h 322"/>
                    <a:gd name="T2" fmla="*/ 1 w 522"/>
                    <a:gd name="T3" fmla="*/ 1 h 322"/>
                    <a:gd name="T4" fmla="*/ 1 w 522"/>
                    <a:gd name="T5" fmla="*/ 1 h 322"/>
                    <a:gd name="T6" fmla="*/ 1 w 522"/>
                    <a:gd name="T7" fmla="*/ 1 h 322"/>
                    <a:gd name="T8" fmla="*/ 1 w 522"/>
                    <a:gd name="T9" fmla="*/ 1 h 322"/>
                    <a:gd name="T10" fmla="*/ 1 w 522"/>
                    <a:gd name="T11" fmla="*/ 1 h 322"/>
                    <a:gd name="T12" fmla="*/ 1 w 522"/>
                    <a:gd name="T13" fmla="*/ 1 h 322"/>
                    <a:gd name="T14" fmla="*/ 1 w 522"/>
                    <a:gd name="T15" fmla="*/ 1 h 322"/>
                    <a:gd name="T16" fmla="*/ 1 w 522"/>
                    <a:gd name="T17" fmla="*/ 1 h 322"/>
                    <a:gd name="T18" fmla="*/ 1 w 522"/>
                    <a:gd name="T19" fmla="*/ 1 h 322"/>
                    <a:gd name="T20" fmla="*/ 1 w 522"/>
                    <a:gd name="T21" fmla="*/ 1 h 322"/>
                    <a:gd name="T22" fmla="*/ 1 w 522"/>
                    <a:gd name="T23" fmla="*/ 1 h 322"/>
                    <a:gd name="T24" fmla="*/ 1 w 522"/>
                    <a:gd name="T25" fmla="*/ 1 h 322"/>
                    <a:gd name="T26" fmla="*/ 1 w 522"/>
                    <a:gd name="T27" fmla="*/ 1 h 322"/>
                    <a:gd name="T28" fmla="*/ 1 w 522"/>
                    <a:gd name="T29" fmla="*/ 1 h 322"/>
                    <a:gd name="T30" fmla="*/ 1 w 522"/>
                    <a:gd name="T31" fmla="*/ 1 h 322"/>
                    <a:gd name="T32" fmla="*/ 1 w 522"/>
                    <a:gd name="T33" fmla="*/ 1 h 322"/>
                    <a:gd name="T34" fmla="*/ 0 w 522"/>
                    <a:gd name="T35" fmla="*/ 1 h 322"/>
                    <a:gd name="T36" fmla="*/ 0 w 522"/>
                    <a:gd name="T37" fmla="*/ 1 h 322"/>
                    <a:gd name="T38" fmla="*/ 1 w 522"/>
                    <a:gd name="T39" fmla="*/ 1 h 322"/>
                    <a:gd name="T40" fmla="*/ 1 w 522"/>
                    <a:gd name="T41" fmla="*/ 0 h 322"/>
                    <a:gd name="T42" fmla="*/ 1 w 522"/>
                    <a:gd name="T43" fmla="*/ 0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2"/>
                    <a:gd name="T67" fmla="*/ 0 h 322"/>
                    <a:gd name="T68" fmla="*/ 522 w 522"/>
                    <a:gd name="T69" fmla="*/ 322 h 3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2" h="322">
                      <a:moveTo>
                        <a:pt x="386" y="0"/>
                      </a:moveTo>
                      <a:lnTo>
                        <a:pt x="484" y="99"/>
                      </a:lnTo>
                      <a:lnTo>
                        <a:pt x="522" y="60"/>
                      </a:lnTo>
                      <a:lnTo>
                        <a:pt x="522" y="214"/>
                      </a:lnTo>
                      <a:lnTo>
                        <a:pt x="369" y="214"/>
                      </a:lnTo>
                      <a:lnTo>
                        <a:pt x="410" y="173"/>
                      </a:lnTo>
                      <a:lnTo>
                        <a:pt x="317" y="81"/>
                      </a:lnTo>
                      <a:lnTo>
                        <a:pt x="317" y="214"/>
                      </a:lnTo>
                      <a:lnTo>
                        <a:pt x="369" y="214"/>
                      </a:lnTo>
                      <a:lnTo>
                        <a:pt x="261" y="322"/>
                      </a:lnTo>
                      <a:lnTo>
                        <a:pt x="153" y="214"/>
                      </a:lnTo>
                      <a:lnTo>
                        <a:pt x="205" y="214"/>
                      </a:lnTo>
                      <a:lnTo>
                        <a:pt x="205" y="81"/>
                      </a:lnTo>
                      <a:lnTo>
                        <a:pt x="114" y="173"/>
                      </a:lnTo>
                      <a:lnTo>
                        <a:pt x="153" y="214"/>
                      </a:lnTo>
                      <a:lnTo>
                        <a:pt x="0" y="214"/>
                      </a:lnTo>
                      <a:lnTo>
                        <a:pt x="0" y="60"/>
                      </a:lnTo>
                      <a:lnTo>
                        <a:pt x="38" y="99"/>
                      </a:lnTo>
                      <a:lnTo>
                        <a:pt x="136" y="0"/>
                      </a:lnTo>
                      <a:lnTo>
                        <a:pt x="386" y="0"/>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5" name="Freeform 51"/>
                <p:cNvSpPr>
                  <a:spLocks/>
                </p:cNvSpPr>
                <p:nvPr/>
              </p:nvSpPr>
              <p:spPr bwMode="auto">
                <a:xfrm>
                  <a:off x="4896" y="2145"/>
                  <a:ext cx="64" cy="67"/>
                </a:xfrm>
                <a:custGeom>
                  <a:avLst/>
                  <a:gdLst>
                    <a:gd name="T0" fmla="*/ 1 w 116"/>
                    <a:gd name="T1" fmla="*/ 1 h 116"/>
                    <a:gd name="T2" fmla="*/ 1 w 116"/>
                    <a:gd name="T3" fmla="*/ 1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1 w 116"/>
                    <a:gd name="T19" fmla="*/ 1 h 116"/>
                    <a:gd name="T20" fmla="*/ 1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0 h 116"/>
                    <a:gd name="T38" fmla="*/ 1 w 116"/>
                    <a:gd name="T39" fmla="*/ 0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0 w 116"/>
                    <a:gd name="T55" fmla="*/ 1 h 116"/>
                    <a:gd name="T56" fmla="*/ 0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116"/>
                      </a:moveTo>
                      <a:lnTo>
                        <a:pt x="58" y="116"/>
                      </a:lnTo>
                      <a:lnTo>
                        <a:pt x="69" y="115"/>
                      </a:lnTo>
                      <a:lnTo>
                        <a:pt x="81" y="112"/>
                      </a:lnTo>
                      <a:lnTo>
                        <a:pt x="90" y="107"/>
                      </a:lnTo>
                      <a:lnTo>
                        <a:pt x="99" y="99"/>
                      </a:lnTo>
                      <a:lnTo>
                        <a:pt x="105" y="91"/>
                      </a:lnTo>
                      <a:lnTo>
                        <a:pt x="111" y="81"/>
                      </a:lnTo>
                      <a:lnTo>
                        <a:pt x="115" y="70"/>
                      </a:lnTo>
                      <a:lnTo>
                        <a:pt x="116" y="58"/>
                      </a:lnTo>
                      <a:lnTo>
                        <a:pt x="115" y="47"/>
                      </a:lnTo>
                      <a:lnTo>
                        <a:pt x="111" y="36"/>
                      </a:lnTo>
                      <a:lnTo>
                        <a:pt x="105" y="26"/>
                      </a:lnTo>
                      <a:lnTo>
                        <a:pt x="99" y="18"/>
                      </a:lnTo>
                      <a:lnTo>
                        <a:pt x="90" y="11"/>
                      </a:lnTo>
                      <a:lnTo>
                        <a:pt x="81" y="5"/>
                      </a:lnTo>
                      <a:lnTo>
                        <a:pt x="69" y="1"/>
                      </a:lnTo>
                      <a:lnTo>
                        <a:pt x="58" y="0"/>
                      </a:lnTo>
                      <a:lnTo>
                        <a:pt x="46" y="1"/>
                      </a:lnTo>
                      <a:lnTo>
                        <a:pt x="36" y="5"/>
                      </a:lnTo>
                      <a:lnTo>
                        <a:pt x="25" y="11"/>
                      </a:lnTo>
                      <a:lnTo>
                        <a:pt x="17" y="18"/>
                      </a:lnTo>
                      <a:lnTo>
                        <a:pt x="10" y="26"/>
                      </a:lnTo>
                      <a:lnTo>
                        <a:pt x="4" y="36"/>
                      </a:lnTo>
                      <a:lnTo>
                        <a:pt x="1" y="47"/>
                      </a:lnTo>
                      <a:lnTo>
                        <a:pt x="0" y="58"/>
                      </a:lnTo>
                      <a:lnTo>
                        <a:pt x="1" y="70"/>
                      </a:lnTo>
                      <a:lnTo>
                        <a:pt x="4" y="81"/>
                      </a:lnTo>
                      <a:lnTo>
                        <a:pt x="10" y="91"/>
                      </a:lnTo>
                      <a:lnTo>
                        <a:pt x="17" y="99"/>
                      </a:lnTo>
                      <a:lnTo>
                        <a:pt x="25" y="107"/>
                      </a:lnTo>
                      <a:lnTo>
                        <a:pt x="36" y="112"/>
                      </a:lnTo>
                      <a:lnTo>
                        <a:pt x="46"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6" name="Freeform 52"/>
                <p:cNvSpPr>
                  <a:spLocks/>
                </p:cNvSpPr>
                <p:nvPr/>
              </p:nvSpPr>
              <p:spPr bwMode="auto">
                <a:xfrm>
                  <a:off x="4952" y="2069"/>
                  <a:ext cx="64" cy="67"/>
                </a:xfrm>
                <a:custGeom>
                  <a:avLst/>
                  <a:gdLst>
                    <a:gd name="T0" fmla="*/ 1 w 115"/>
                    <a:gd name="T1" fmla="*/ 1 h 116"/>
                    <a:gd name="T2" fmla="*/ 1 w 115"/>
                    <a:gd name="T3" fmla="*/ 1 h 116"/>
                    <a:gd name="T4" fmla="*/ 1 w 115"/>
                    <a:gd name="T5" fmla="*/ 1 h 116"/>
                    <a:gd name="T6" fmla="*/ 1 w 115"/>
                    <a:gd name="T7" fmla="*/ 1 h 116"/>
                    <a:gd name="T8" fmla="*/ 1 w 115"/>
                    <a:gd name="T9" fmla="*/ 1 h 116"/>
                    <a:gd name="T10" fmla="*/ 1 w 115"/>
                    <a:gd name="T11" fmla="*/ 1 h 116"/>
                    <a:gd name="T12" fmla="*/ 1 w 115"/>
                    <a:gd name="T13" fmla="*/ 1 h 116"/>
                    <a:gd name="T14" fmla="*/ 1 w 115"/>
                    <a:gd name="T15" fmla="*/ 1 h 116"/>
                    <a:gd name="T16" fmla="*/ 1 w 115"/>
                    <a:gd name="T17" fmla="*/ 1 h 116"/>
                    <a:gd name="T18" fmla="*/ 1 w 115"/>
                    <a:gd name="T19" fmla="*/ 1 h 116"/>
                    <a:gd name="T20" fmla="*/ 1 w 115"/>
                    <a:gd name="T21" fmla="*/ 1 h 116"/>
                    <a:gd name="T22" fmla="*/ 1 w 115"/>
                    <a:gd name="T23" fmla="*/ 1 h 116"/>
                    <a:gd name="T24" fmla="*/ 1 w 115"/>
                    <a:gd name="T25" fmla="*/ 1 h 116"/>
                    <a:gd name="T26" fmla="*/ 1 w 115"/>
                    <a:gd name="T27" fmla="*/ 1 h 116"/>
                    <a:gd name="T28" fmla="*/ 1 w 115"/>
                    <a:gd name="T29" fmla="*/ 1 h 116"/>
                    <a:gd name="T30" fmla="*/ 1 w 115"/>
                    <a:gd name="T31" fmla="*/ 1 h 116"/>
                    <a:gd name="T32" fmla="*/ 1 w 115"/>
                    <a:gd name="T33" fmla="*/ 1 h 116"/>
                    <a:gd name="T34" fmla="*/ 1 w 115"/>
                    <a:gd name="T35" fmla="*/ 1 h 116"/>
                    <a:gd name="T36" fmla="*/ 1 w 115"/>
                    <a:gd name="T37" fmla="*/ 0 h 116"/>
                    <a:gd name="T38" fmla="*/ 1 w 115"/>
                    <a:gd name="T39" fmla="*/ 0 h 116"/>
                    <a:gd name="T40" fmla="*/ 1 w 115"/>
                    <a:gd name="T41" fmla="*/ 1 h 116"/>
                    <a:gd name="T42" fmla="*/ 1 w 115"/>
                    <a:gd name="T43" fmla="*/ 1 h 116"/>
                    <a:gd name="T44" fmla="*/ 1 w 115"/>
                    <a:gd name="T45" fmla="*/ 1 h 116"/>
                    <a:gd name="T46" fmla="*/ 1 w 115"/>
                    <a:gd name="T47" fmla="*/ 1 h 116"/>
                    <a:gd name="T48" fmla="*/ 1 w 115"/>
                    <a:gd name="T49" fmla="*/ 1 h 116"/>
                    <a:gd name="T50" fmla="*/ 1 w 115"/>
                    <a:gd name="T51" fmla="*/ 1 h 116"/>
                    <a:gd name="T52" fmla="*/ 1 w 115"/>
                    <a:gd name="T53" fmla="*/ 1 h 116"/>
                    <a:gd name="T54" fmla="*/ 0 w 115"/>
                    <a:gd name="T55" fmla="*/ 1 h 116"/>
                    <a:gd name="T56" fmla="*/ 0 w 115"/>
                    <a:gd name="T57" fmla="*/ 1 h 116"/>
                    <a:gd name="T58" fmla="*/ 1 w 115"/>
                    <a:gd name="T59" fmla="*/ 1 h 116"/>
                    <a:gd name="T60" fmla="*/ 1 w 115"/>
                    <a:gd name="T61" fmla="*/ 1 h 116"/>
                    <a:gd name="T62" fmla="*/ 1 w 115"/>
                    <a:gd name="T63" fmla="*/ 1 h 116"/>
                    <a:gd name="T64" fmla="*/ 1 w 115"/>
                    <a:gd name="T65" fmla="*/ 1 h 116"/>
                    <a:gd name="T66" fmla="*/ 1 w 115"/>
                    <a:gd name="T67" fmla="*/ 1 h 116"/>
                    <a:gd name="T68" fmla="*/ 1 w 115"/>
                    <a:gd name="T69" fmla="*/ 1 h 116"/>
                    <a:gd name="T70" fmla="*/ 1 w 115"/>
                    <a:gd name="T71" fmla="*/ 1 h 116"/>
                    <a:gd name="T72" fmla="*/ 1 w 115"/>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5"/>
                    <a:gd name="T112" fmla="*/ 0 h 116"/>
                    <a:gd name="T113" fmla="*/ 115 w 115"/>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5" h="116">
                      <a:moveTo>
                        <a:pt x="58" y="116"/>
                      </a:moveTo>
                      <a:lnTo>
                        <a:pt x="58" y="116"/>
                      </a:lnTo>
                      <a:lnTo>
                        <a:pt x="70" y="115"/>
                      </a:lnTo>
                      <a:lnTo>
                        <a:pt x="80" y="111"/>
                      </a:lnTo>
                      <a:lnTo>
                        <a:pt x="91" y="105"/>
                      </a:lnTo>
                      <a:lnTo>
                        <a:pt x="99" y="98"/>
                      </a:lnTo>
                      <a:lnTo>
                        <a:pt x="106" y="90"/>
                      </a:lnTo>
                      <a:lnTo>
                        <a:pt x="111" y="80"/>
                      </a:lnTo>
                      <a:lnTo>
                        <a:pt x="114" y="69"/>
                      </a:lnTo>
                      <a:lnTo>
                        <a:pt x="115" y="58"/>
                      </a:lnTo>
                      <a:lnTo>
                        <a:pt x="114" y="46"/>
                      </a:lnTo>
                      <a:lnTo>
                        <a:pt x="111" y="36"/>
                      </a:lnTo>
                      <a:lnTo>
                        <a:pt x="106" y="25"/>
                      </a:lnTo>
                      <a:lnTo>
                        <a:pt x="99" y="17"/>
                      </a:lnTo>
                      <a:lnTo>
                        <a:pt x="91" y="10"/>
                      </a:lnTo>
                      <a:lnTo>
                        <a:pt x="80" y="4"/>
                      </a:lnTo>
                      <a:lnTo>
                        <a:pt x="70" y="1"/>
                      </a:lnTo>
                      <a:lnTo>
                        <a:pt x="58" y="0"/>
                      </a:lnTo>
                      <a:lnTo>
                        <a:pt x="46" y="1"/>
                      </a:lnTo>
                      <a:lnTo>
                        <a:pt x="35" y="4"/>
                      </a:lnTo>
                      <a:lnTo>
                        <a:pt x="26" y="10"/>
                      </a:lnTo>
                      <a:lnTo>
                        <a:pt x="16" y="17"/>
                      </a:lnTo>
                      <a:lnTo>
                        <a:pt x="9" y="25"/>
                      </a:lnTo>
                      <a:lnTo>
                        <a:pt x="5" y="36"/>
                      </a:lnTo>
                      <a:lnTo>
                        <a:pt x="1" y="46"/>
                      </a:lnTo>
                      <a:lnTo>
                        <a:pt x="0" y="58"/>
                      </a:lnTo>
                      <a:lnTo>
                        <a:pt x="1" y="69"/>
                      </a:lnTo>
                      <a:lnTo>
                        <a:pt x="5" y="80"/>
                      </a:lnTo>
                      <a:lnTo>
                        <a:pt x="9" y="90"/>
                      </a:lnTo>
                      <a:lnTo>
                        <a:pt x="16" y="98"/>
                      </a:lnTo>
                      <a:lnTo>
                        <a:pt x="26" y="105"/>
                      </a:lnTo>
                      <a:lnTo>
                        <a:pt x="35" y="111"/>
                      </a:lnTo>
                      <a:lnTo>
                        <a:pt x="46"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7" name="Freeform 53"/>
                <p:cNvSpPr>
                  <a:spLocks/>
                </p:cNvSpPr>
                <p:nvPr/>
              </p:nvSpPr>
              <p:spPr bwMode="auto">
                <a:xfrm>
                  <a:off x="5008" y="1991"/>
                  <a:ext cx="66" cy="67"/>
                </a:xfrm>
                <a:custGeom>
                  <a:avLst/>
                  <a:gdLst>
                    <a:gd name="T0" fmla="*/ 1 w 116"/>
                    <a:gd name="T1" fmla="*/ 1 h 116"/>
                    <a:gd name="T2" fmla="*/ 1 w 116"/>
                    <a:gd name="T3" fmla="*/ 1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1 w 116"/>
                    <a:gd name="T19" fmla="*/ 1 h 116"/>
                    <a:gd name="T20" fmla="*/ 1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0 h 116"/>
                    <a:gd name="T38" fmla="*/ 1 w 116"/>
                    <a:gd name="T39" fmla="*/ 0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0 w 116"/>
                    <a:gd name="T55" fmla="*/ 1 h 116"/>
                    <a:gd name="T56" fmla="*/ 0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116"/>
                      </a:moveTo>
                      <a:lnTo>
                        <a:pt x="58" y="116"/>
                      </a:lnTo>
                      <a:lnTo>
                        <a:pt x="70" y="115"/>
                      </a:lnTo>
                      <a:lnTo>
                        <a:pt x="81" y="112"/>
                      </a:lnTo>
                      <a:lnTo>
                        <a:pt x="91" y="106"/>
                      </a:lnTo>
                      <a:lnTo>
                        <a:pt x="99" y="99"/>
                      </a:lnTo>
                      <a:lnTo>
                        <a:pt x="106" y="91"/>
                      </a:lnTo>
                      <a:lnTo>
                        <a:pt x="111" y="80"/>
                      </a:lnTo>
                      <a:lnTo>
                        <a:pt x="115" y="70"/>
                      </a:lnTo>
                      <a:lnTo>
                        <a:pt x="116" y="58"/>
                      </a:lnTo>
                      <a:lnTo>
                        <a:pt x="115" y="46"/>
                      </a:lnTo>
                      <a:lnTo>
                        <a:pt x="111" y="35"/>
                      </a:lnTo>
                      <a:lnTo>
                        <a:pt x="106" y="26"/>
                      </a:lnTo>
                      <a:lnTo>
                        <a:pt x="99" y="17"/>
                      </a:lnTo>
                      <a:lnTo>
                        <a:pt x="91" y="9"/>
                      </a:lnTo>
                      <a:lnTo>
                        <a:pt x="81" y="5"/>
                      </a:lnTo>
                      <a:lnTo>
                        <a:pt x="70" y="1"/>
                      </a:lnTo>
                      <a:lnTo>
                        <a:pt x="58" y="0"/>
                      </a:lnTo>
                      <a:lnTo>
                        <a:pt x="46" y="1"/>
                      </a:lnTo>
                      <a:lnTo>
                        <a:pt x="36" y="5"/>
                      </a:lnTo>
                      <a:lnTo>
                        <a:pt x="26" y="9"/>
                      </a:lnTo>
                      <a:lnTo>
                        <a:pt x="17" y="17"/>
                      </a:lnTo>
                      <a:lnTo>
                        <a:pt x="10" y="26"/>
                      </a:lnTo>
                      <a:lnTo>
                        <a:pt x="5" y="35"/>
                      </a:lnTo>
                      <a:lnTo>
                        <a:pt x="1" y="46"/>
                      </a:lnTo>
                      <a:lnTo>
                        <a:pt x="0" y="58"/>
                      </a:lnTo>
                      <a:lnTo>
                        <a:pt x="1" y="70"/>
                      </a:lnTo>
                      <a:lnTo>
                        <a:pt x="5" y="80"/>
                      </a:lnTo>
                      <a:lnTo>
                        <a:pt x="10" y="91"/>
                      </a:lnTo>
                      <a:lnTo>
                        <a:pt x="17" y="99"/>
                      </a:lnTo>
                      <a:lnTo>
                        <a:pt x="26" y="106"/>
                      </a:lnTo>
                      <a:lnTo>
                        <a:pt x="36" y="112"/>
                      </a:lnTo>
                      <a:lnTo>
                        <a:pt x="46"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8" name="Freeform 54"/>
                <p:cNvSpPr>
                  <a:spLocks/>
                </p:cNvSpPr>
                <p:nvPr/>
              </p:nvSpPr>
              <p:spPr bwMode="auto">
                <a:xfrm>
                  <a:off x="5008" y="2145"/>
                  <a:ext cx="66" cy="67"/>
                </a:xfrm>
                <a:custGeom>
                  <a:avLst/>
                  <a:gdLst>
                    <a:gd name="T0" fmla="*/ 1 w 116"/>
                    <a:gd name="T1" fmla="*/ 0 h 116"/>
                    <a:gd name="T2" fmla="*/ 1 w 116"/>
                    <a:gd name="T3" fmla="*/ 0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0 w 116"/>
                    <a:gd name="T19" fmla="*/ 1 h 116"/>
                    <a:gd name="T20" fmla="*/ 0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1 h 116"/>
                    <a:gd name="T38" fmla="*/ 1 w 116"/>
                    <a:gd name="T39" fmla="*/ 1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1 w 116"/>
                    <a:gd name="T55" fmla="*/ 1 h 116"/>
                    <a:gd name="T56" fmla="*/ 1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0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0"/>
                      </a:moveTo>
                      <a:lnTo>
                        <a:pt x="58" y="0"/>
                      </a:lnTo>
                      <a:lnTo>
                        <a:pt x="46" y="1"/>
                      </a:lnTo>
                      <a:lnTo>
                        <a:pt x="36" y="5"/>
                      </a:lnTo>
                      <a:lnTo>
                        <a:pt x="26" y="11"/>
                      </a:lnTo>
                      <a:lnTo>
                        <a:pt x="17" y="18"/>
                      </a:lnTo>
                      <a:lnTo>
                        <a:pt x="10" y="26"/>
                      </a:lnTo>
                      <a:lnTo>
                        <a:pt x="5" y="36"/>
                      </a:lnTo>
                      <a:lnTo>
                        <a:pt x="1" y="47"/>
                      </a:lnTo>
                      <a:lnTo>
                        <a:pt x="0" y="58"/>
                      </a:lnTo>
                      <a:lnTo>
                        <a:pt x="1" y="70"/>
                      </a:lnTo>
                      <a:lnTo>
                        <a:pt x="5" y="81"/>
                      </a:lnTo>
                      <a:lnTo>
                        <a:pt x="10" y="91"/>
                      </a:lnTo>
                      <a:lnTo>
                        <a:pt x="17" y="99"/>
                      </a:lnTo>
                      <a:lnTo>
                        <a:pt x="26" y="107"/>
                      </a:lnTo>
                      <a:lnTo>
                        <a:pt x="36" y="112"/>
                      </a:lnTo>
                      <a:lnTo>
                        <a:pt x="46" y="115"/>
                      </a:lnTo>
                      <a:lnTo>
                        <a:pt x="58" y="116"/>
                      </a:lnTo>
                      <a:lnTo>
                        <a:pt x="70" y="115"/>
                      </a:lnTo>
                      <a:lnTo>
                        <a:pt x="81" y="112"/>
                      </a:lnTo>
                      <a:lnTo>
                        <a:pt x="91" y="107"/>
                      </a:lnTo>
                      <a:lnTo>
                        <a:pt x="99" y="99"/>
                      </a:lnTo>
                      <a:lnTo>
                        <a:pt x="106" y="91"/>
                      </a:lnTo>
                      <a:lnTo>
                        <a:pt x="111" y="81"/>
                      </a:lnTo>
                      <a:lnTo>
                        <a:pt x="115" y="70"/>
                      </a:lnTo>
                      <a:lnTo>
                        <a:pt x="116" y="58"/>
                      </a:lnTo>
                      <a:lnTo>
                        <a:pt x="115" y="47"/>
                      </a:lnTo>
                      <a:lnTo>
                        <a:pt x="111" y="36"/>
                      </a:lnTo>
                      <a:lnTo>
                        <a:pt x="106" y="26"/>
                      </a:lnTo>
                      <a:lnTo>
                        <a:pt x="99" y="18"/>
                      </a:lnTo>
                      <a:lnTo>
                        <a:pt x="91" y="11"/>
                      </a:lnTo>
                      <a:lnTo>
                        <a:pt x="81" y="5"/>
                      </a:lnTo>
                      <a:lnTo>
                        <a:pt x="70" y="1"/>
                      </a:lnTo>
                      <a:lnTo>
                        <a:pt x="58" y="0"/>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9" name="Freeform 55"/>
                <p:cNvSpPr>
                  <a:spLocks/>
                </p:cNvSpPr>
                <p:nvPr/>
              </p:nvSpPr>
              <p:spPr bwMode="auto">
                <a:xfrm>
                  <a:off x="5066" y="2069"/>
                  <a:ext cx="64" cy="67"/>
                </a:xfrm>
                <a:custGeom>
                  <a:avLst/>
                  <a:gdLst>
                    <a:gd name="T0" fmla="*/ 1 w 116"/>
                    <a:gd name="T1" fmla="*/ 1 h 116"/>
                    <a:gd name="T2" fmla="*/ 1 w 116"/>
                    <a:gd name="T3" fmla="*/ 1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1 w 116"/>
                    <a:gd name="T19" fmla="*/ 1 h 116"/>
                    <a:gd name="T20" fmla="*/ 1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0 h 116"/>
                    <a:gd name="T38" fmla="*/ 1 w 116"/>
                    <a:gd name="T39" fmla="*/ 0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0 w 116"/>
                    <a:gd name="T55" fmla="*/ 1 h 116"/>
                    <a:gd name="T56" fmla="*/ 0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116"/>
                      </a:moveTo>
                      <a:lnTo>
                        <a:pt x="58" y="116"/>
                      </a:lnTo>
                      <a:lnTo>
                        <a:pt x="70" y="115"/>
                      </a:lnTo>
                      <a:lnTo>
                        <a:pt x="80" y="111"/>
                      </a:lnTo>
                      <a:lnTo>
                        <a:pt x="91" y="105"/>
                      </a:lnTo>
                      <a:lnTo>
                        <a:pt x="99" y="98"/>
                      </a:lnTo>
                      <a:lnTo>
                        <a:pt x="106" y="90"/>
                      </a:lnTo>
                      <a:lnTo>
                        <a:pt x="112" y="80"/>
                      </a:lnTo>
                      <a:lnTo>
                        <a:pt x="115" y="69"/>
                      </a:lnTo>
                      <a:lnTo>
                        <a:pt x="116" y="58"/>
                      </a:lnTo>
                      <a:lnTo>
                        <a:pt x="115" y="46"/>
                      </a:lnTo>
                      <a:lnTo>
                        <a:pt x="112" y="36"/>
                      </a:lnTo>
                      <a:lnTo>
                        <a:pt x="106" y="25"/>
                      </a:lnTo>
                      <a:lnTo>
                        <a:pt x="99" y="17"/>
                      </a:lnTo>
                      <a:lnTo>
                        <a:pt x="91" y="10"/>
                      </a:lnTo>
                      <a:lnTo>
                        <a:pt x="80" y="4"/>
                      </a:lnTo>
                      <a:lnTo>
                        <a:pt x="70" y="1"/>
                      </a:lnTo>
                      <a:lnTo>
                        <a:pt x="58" y="0"/>
                      </a:lnTo>
                      <a:lnTo>
                        <a:pt x="47" y="1"/>
                      </a:lnTo>
                      <a:lnTo>
                        <a:pt x="35" y="4"/>
                      </a:lnTo>
                      <a:lnTo>
                        <a:pt x="26" y="10"/>
                      </a:lnTo>
                      <a:lnTo>
                        <a:pt x="16" y="17"/>
                      </a:lnTo>
                      <a:lnTo>
                        <a:pt x="9" y="25"/>
                      </a:lnTo>
                      <a:lnTo>
                        <a:pt x="5" y="36"/>
                      </a:lnTo>
                      <a:lnTo>
                        <a:pt x="1" y="46"/>
                      </a:lnTo>
                      <a:lnTo>
                        <a:pt x="0" y="58"/>
                      </a:lnTo>
                      <a:lnTo>
                        <a:pt x="1" y="69"/>
                      </a:lnTo>
                      <a:lnTo>
                        <a:pt x="5" y="80"/>
                      </a:lnTo>
                      <a:lnTo>
                        <a:pt x="9" y="90"/>
                      </a:lnTo>
                      <a:lnTo>
                        <a:pt x="16" y="98"/>
                      </a:lnTo>
                      <a:lnTo>
                        <a:pt x="26" y="105"/>
                      </a:lnTo>
                      <a:lnTo>
                        <a:pt x="35" y="111"/>
                      </a:lnTo>
                      <a:lnTo>
                        <a:pt x="47"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30" name="Freeform 56"/>
                <p:cNvSpPr>
                  <a:spLocks/>
                </p:cNvSpPr>
                <p:nvPr/>
              </p:nvSpPr>
              <p:spPr bwMode="auto">
                <a:xfrm>
                  <a:off x="5122" y="2145"/>
                  <a:ext cx="64" cy="67"/>
                </a:xfrm>
                <a:custGeom>
                  <a:avLst/>
                  <a:gdLst>
                    <a:gd name="T0" fmla="*/ 1 w 116"/>
                    <a:gd name="T1" fmla="*/ 1 h 116"/>
                    <a:gd name="T2" fmla="*/ 1 w 116"/>
                    <a:gd name="T3" fmla="*/ 1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1 w 116"/>
                    <a:gd name="T19" fmla="*/ 1 h 116"/>
                    <a:gd name="T20" fmla="*/ 1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0 h 116"/>
                    <a:gd name="T38" fmla="*/ 1 w 116"/>
                    <a:gd name="T39" fmla="*/ 0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0 w 116"/>
                    <a:gd name="T55" fmla="*/ 1 h 116"/>
                    <a:gd name="T56" fmla="*/ 0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116"/>
                      </a:moveTo>
                      <a:lnTo>
                        <a:pt x="58" y="116"/>
                      </a:lnTo>
                      <a:lnTo>
                        <a:pt x="70" y="115"/>
                      </a:lnTo>
                      <a:lnTo>
                        <a:pt x="81" y="112"/>
                      </a:lnTo>
                      <a:lnTo>
                        <a:pt x="91" y="107"/>
                      </a:lnTo>
                      <a:lnTo>
                        <a:pt x="99" y="99"/>
                      </a:lnTo>
                      <a:lnTo>
                        <a:pt x="107" y="91"/>
                      </a:lnTo>
                      <a:lnTo>
                        <a:pt x="112" y="81"/>
                      </a:lnTo>
                      <a:lnTo>
                        <a:pt x="115" y="70"/>
                      </a:lnTo>
                      <a:lnTo>
                        <a:pt x="116" y="58"/>
                      </a:lnTo>
                      <a:lnTo>
                        <a:pt x="115" y="47"/>
                      </a:lnTo>
                      <a:lnTo>
                        <a:pt x="112" y="36"/>
                      </a:lnTo>
                      <a:lnTo>
                        <a:pt x="107" y="26"/>
                      </a:lnTo>
                      <a:lnTo>
                        <a:pt x="99" y="18"/>
                      </a:lnTo>
                      <a:lnTo>
                        <a:pt x="91" y="11"/>
                      </a:lnTo>
                      <a:lnTo>
                        <a:pt x="81" y="5"/>
                      </a:lnTo>
                      <a:lnTo>
                        <a:pt x="70" y="1"/>
                      </a:lnTo>
                      <a:lnTo>
                        <a:pt x="58" y="0"/>
                      </a:lnTo>
                      <a:lnTo>
                        <a:pt x="47" y="1"/>
                      </a:lnTo>
                      <a:lnTo>
                        <a:pt x="36" y="5"/>
                      </a:lnTo>
                      <a:lnTo>
                        <a:pt x="26" y="11"/>
                      </a:lnTo>
                      <a:lnTo>
                        <a:pt x="18" y="18"/>
                      </a:lnTo>
                      <a:lnTo>
                        <a:pt x="11" y="26"/>
                      </a:lnTo>
                      <a:lnTo>
                        <a:pt x="5" y="36"/>
                      </a:lnTo>
                      <a:lnTo>
                        <a:pt x="1" y="47"/>
                      </a:lnTo>
                      <a:lnTo>
                        <a:pt x="0" y="58"/>
                      </a:lnTo>
                      <a:lnTo>
                        <a:pt x="1" y="70"/>
                      </a:lnTo>
                      <a:lnTo>
                        <a:pt x="5" y="81"/>
                      </a:lnTo>
                      <a:lnTo>
                        <a:pt x="11" y="91"/>
                      </a:lnTo>
                      <a:lnTo>
                        <a:pt x="18" y="99"/>
                      </a:lnTo>
                      <a:lnTo>
                        <a:pt x="26" y="107"/>
                      </a:lnTo>
                      <a:lnTo>
                        <a:pt x="36" y="112"/>
                      </a:lnTo>
                      <a:lnTo>
                        <a:pt x="47"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254000" y="611188"/>
            <a:ext cx="8766175" cy="646112"/>
          </a:xfrm>
        </p:spPr>
        <p:txBody>
          <a:bodyPr/>
          <a:lstStyle/>
          <a:p>
            <a:r>
              <a:rPr lang="en-US" smtClean="0">
                <a:solidFill>
                  <a:srgbClr val="000000"/>
                </a:solidFill>
                <a:cs typeface="Arial" pitchFamily="34" charset="0"/>
              </a:rPr>
              <a:t>Software Integration for Power</a:t>
            </a:r>
            <a:br>
              <a:rPr lang="en-US" smtClean="0">
                <a:solidFill>
                  <a:srgbClr val="000000"/>
                </a:solidFill>
                <a:cs typeface="Arial" pitchFamily="34" charset="0"/>
              </a:rPr>
            </a:br>
            <a:r>
              <a:rPr lang="en-US" sz="2000" i="1" smtClean="0">
                <a:solidFill>
                  <a:srgbClr val="000000"/>
                </a:solidFill>
                <a:cs typeface="Arial" pitchFamily="34" charset="0"/>
              </a:rPr>
              <a:t>Media Images preloaded, Software Installed &amp; Configured</a:t>
            </a:r>
            <a:endParaRPr lang="en-US" smtClean="0">
              <a:solidFill>
                <a:srgbClr val="000000"/>
              </a:solidFill>
              <a:cs typeface="Arial" pitchFamily="34" charset="0"/>
            </a:endParaRPr>
          </a:p>
        </p:txBody>
      </p:sp>
      <p:pic>
        <p:nvPicPr>
          <p:cNvPr id="37890" name="Picture 186" descr="Circ0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5425" y="633413"/>
            <a:ext cx="1150938"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2292350" y="1485900"/>
            <a:ext cx="3286125" cy="2462213"/>
          </a:xfrm>
          <a:prstGeom prst="rect">
            <a:avLst/>
          </a:prstGeom>
          <a:noFill/>
        </p:spPr>
        <p:txBody>
          <a:bodyPr>
            <a:spAutoFit/>
          </a:bodyPr>
          <a:lstStyle/>
          <a:p>
            <a:pPr algn="l">
              <a:defRPr/>
            </a:pPr>
            <a:r>
              <a:rPr lang="en-US" sz="1800" dirty="0">
                <a:latin typeface="Arial" charset="0"/>
                <a:ea typeface="ＭＳ Ｐゴシック" charset="0"/>
                <a:cs typeface="ＭＳ Ｐゴシック" charset="0"/>
              </a:rPr>
              <a:t>Software components integrated in our factory before system arrives at customer site</a:t>
            </a:r>
          </a:p>
          <a:p>
            <a:pPr algn="l">
              <a:defRPr/>
            </a:pPr>
            <a:endParaRPr lang="en-US" sz="1800" dirty="0">
              <a:latin typeface="Arial" charset="0"/>
              <a:ea typeface="ＭＳ Ｐゴシック" charset="0"/>
              <a:cs typeface="ＭＳ Ｐゴシック" charset="0"/>
            </a:endParaRPr>
          </a:p>
          <a:p>
            <a:pPr marL="285750" indent="-285750" algn="l">
              <a:buFont typeface="Wingdings" charset="2"/>
              <a:buChar char="ü"/>
              <a:defRPr/>
            </a:pPr>
            <a:r>
              <a:rPr lang="en-US" sz="1600" dirty="0">
                <a:latin typeface="Arial" charset="0"/>
                <a:ea typeface="ＭＳ Ｐゴシック" charset="0"/>
                <a:cs typeface="ＭＳ Ｐゴシック" charset="0"/>
              </a:rPr>
              <a:t>Media images provided</a:t>
            </a:r>
          </a:p>
          <a:p>
            <a:pPr marL="285750" indent="-285750" algn="l">
              <a:buFont typeface="Wingdings" charset="2"/>
              <a:buChar char="ü"/>
              <a:defRPr/>
            </a:pPr>
            <a:r>
              <a:rPr lang="en-US" sz="1600" dirty="0">
                <a:latin typeface="Arial" charset="0"/>
                <a:ea typeface="ＭＳ Ｐゴシック" charset="0"/>
                <a:cs typeface="ＭＳ Ｐゴシック" charset="0"/>
              </a:rPr>
              <a:t>Operating System installed</a:t>
            </a:r>
          </a:p>
          <a:p>
            <a:pPr marL="285750" indent="-285750" algn="l">
              <a:buFont typeface="Wingdings" charset="2"/>
              <a:buChar char="ü"/>
              <a:defRPr/>
            </a:pPr>
            <a:r>
              <a:rPr lang="en-US" sz="1600" dirty="0">
                <a:latin typeface="Arial" charset="0"/>
                <a:ea typeface="ＭＳ Ｐゴシック" charset="0"/>
                <a:cs typeface="ＭＳ Ｐゴシック" charset="0"/>
              </a:rPr>
              <a:t>Virtualization Configured</a:t>
            </a:r>
          </a:p>
          <a:p>
            <a:pPr marL="285750" indent="-285750" algn="l">
              <a:buFont typeface="Wingdings" charset="2"/>
              <a:buChar char="ü"/>
              <a:defRPr/>
            </a:pPr>
            <a:r>
              <a:rPr lang="en-US" sz="1600" dirty="0">
                <a:latin typeface="Arial" charset="0"/>
                <a:ea typeface="ＭＳ Ｐゴシック" charset="0"/>
                <a:cs typeface="ＭＳ Ｐゴシック" charset="0"/>
              </a:rPr>
              <a:t>Ready for Cloud</a:t>
            </a:r>
          </a:p>
        </p:txBody>
      </p:sp>
      <p:pic>
        <p:nvPicPr>
          <p:cNvPr id="37892" name="Picture 9" descr="AIX_pres_trans_white-bckgrn.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4850" y="1411288"/>
            <a:ext cx="785813"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10" descr="IBM_i_pres_trans_white-bck.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8025" y="2341563"/>
            <a:ext cx="7794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45" descr="Linux_pres_trans_white-bckg.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7550" y="32654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11" descr="PowerSC_TM_pres"/>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7400" y="5205413"/>
            <a:ext cx="622300"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3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875" y="4171950"/>
            <a:ext cx="639763"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7" name="Group 6"/>
          <p:cNvGrpSpPr>
            <a:grpSpLocks/>
          </p:cNvGrpSpPr>
          <p:nvPr/>
        </p:nvGrpSpPr>
        <p:grpSpPr bwMode="auto">
          <a:xfrm>
            <a:off x="2343150" y="4090532"/>
            <a:ext cx="3276600" cy="2174876"/>
            <a:chOff x="5386174" y="3959450"/>
            <a:chExt cx="3276599" cy="2373313"/>
          </a:xfrm>
        </p:grpSpPr>
        <p:sp>
          <p:nvSpPr>
            <p:cNvPr id="83" name="Rectangle 82"/>
            <p:cNvSpPr/>
            <p:nvPr/>
          </p:nvSpPr>
          <p:spPr>
            <a:xfrm>
              <a:off x="5386174" y="4343625"/>
              <a:ext cx="1904999" cy="19812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l">
                <a:defRPr/>
              </a:pPr>
              <a:endParaRPr lang="en-US"/>
            </a:p>
          </p:txBody>
        </p:sp>
        <p:grpSp>
          <p:nvGrpSpPr>
            <p:cNvPr id="38024" name="Group 83"/>
            <p:cNvGrpSpPr>
              <a:grpSpLocks/>
            </p:cNvGrpSpPr>
            <p:nvPr/>
          </p:nvGrpSpPr>
          <p:grpSpPr bwMode="auto">
            <a:xfrm>
              <a:off x="5386174" y="3962625"/>
              <a:ext cx="3162300" cy="2370138"/>
              <a:chOff x="5614631" y="1308071"/>
              <a:chExt cx="3162301" cy="2370631"/>
            </a:xfrm>
          </p:grpSpPr>
          <p:grpSp>
            <p:nvGrpSpPr>
              <p:cNvPr id="38049" name="Group 1"/>
              <p:cNvGrpSpPr>
                <a:grpSpLocks/>
              </p:cNvGrpSpPr>
              <p:nvPr/>
            </p:nvGrpSpPr>
            <p:grpSpPr bwMode="auto">
              <a:xfrm>
                <a:off x="5614631" y="1308071"/>
                <a:ext cx="3162301" cy="2370631"/>
                <a:chOff x="5614631" y="1308071"/>
                <a:chExt cx="3162301" cy="2370631"/>
              </a:xfrm>
            </p:grpSpPr>
            <p:sp>
              <p:nvSpPr>
                <p:cNvPr id="38051" name="Rectangle 17"/>
                <p:cNvSpPr>
                  <a:spLocks noChangeArrowheads="1"/>
                </p:cNvSpPr>
                <p:nvPr/>
              </p:nvSpPr>
              <p:spPr bwMode="auto">
                <a:xfrm>
                  <a:off x="5627331" y="1308071"/>
                  <a:ext cx="609600" cy="914591"/>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52" name="Rectangle 4"/>
                <p:cNvSpPr>
                  <a:spLocks noChangeArrowheads="1"/>
                </p:cNvSpPr>
                <p:nvPr/>
              </p:nvSpPr>
              <p:spPr bwMode="auto">
                <a:xfrm>
                  <a:off x="5614631" y="3068975"/>
                  <a:ext cx="3162300" cy="609727"/>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53" name="Text Box 16"/>
                <p:cNvSpPr txBox="1">
                  <a:spLocks noChangeArrowheads="1"/>
                </p:cNvSpPr>
                <p:nvPr/>
              </p:nvSpPr>
              <p:spPr bwMode="auto">
                <a:xfrm>
                  <a:off x="6629044" y="3127725"/>
                  <a:ext cx="990600" cy="1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Storage</a:t>
                  </a:r>
                  <a:endParaRPr lang="en-US" sz="1200">
                    <a:solidFill>
                      <a:srgbClr val="0000FF"/>
                    </a:solidFill>
                  </a:endParaRPr>
                </a:p>
              </p:txBody>
            </p:sp>
            <p:pic>
              <p:nvPicPr>
                <p:cNvPr id="38054" name="Picture 19" descr="powervm min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93032" y="1554628"/>
                  <a:ext cx="4572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55" name="Line 10"/>
                <p:cNvSpPr>
                  <a:spLocks noChangeShapeType="1"/>
                </p:cNvSpPr>
                <p:nvPr/>
              </p:nvSpPr>
              <p:spPr bwMode="auto">
                <a:xfrm flipV="1">
                  <a:off x="5932131" y="2230600"/>
                  <a:ext cx="0" cy="8383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056" name="AutoShape 21"/>
                <p:cNvSpPr>
                  <a:spLocks noChangeArrowheads="1"/>
                </p:cNvSpPr>
                <p:nvPr/>
              </p:nvSpPr>
              <p:spPr bwMode="auto">
                <a:xfrm>
                  <a:off x="5690831" y="3327792"/>
                  <a:ext cx="228600" cy="304864"/>
                </a:xfrm>
                <a:prstGeom prst="can">
                  <a:avLst>
                    <a:gd name="adj" fmla="val 33334"/>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sp>
              <p:nvSpPr>
                <p:cNvPr id="38057" name="AutoShape 21"/>
                <p:cNvSpPr>
                  <a:spLocks noChangeArrowheads="1"/>
                </p:cNvSpPr>
                <p:nvPr/>
              </p:nvSpPr>
              <p:spPr bwMode="auto">
                <a:xfrm>
                  <a:off x="5955944" y="3327792"/>
                  <a:ext cx="228600" cy="304864"/>
                </a:xfrm>
                <a:prstGeom prst="can">
                  <a:avLst>
                    <a:gd name="adj" fmla="val 33334"/>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sp>
              <p:nvSpPr>
                <p:cNvPr id="38058" name="Text Box 18"/>
                <p:cNvSpPr txBox="1">
                  <a:spLocks noChangeArrowheads="1"/>
                </p:cNvSpPr>
                <p:nvPr/>
              </p:nvSpPr>
              <p:spPr bwMode="auto">
                <a:xfrm>
                  <a:off x="5670194" y="1384287"/>
                  <a:ext cx="498475" cy="1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LPAR1</a:t>
                  </a:r>
                </a:p>
              </p:txBody>
            </p:sp>
          </p:grpSp>
          <p:sp>
            <p:nvSpPr>
              <p:cNvPr id="38050" name="Text Box 20"/>
              <p:cNvSpPr txBox="1">
                <a:spLocks noChangeArrowheads="1"/>
              </p:cNvSpPr>
              <p:nvPr/>
            </p:nvSpPr>
            <p:spPr bwMode="auto">
              <a:xfrm>
                <a:off x="5638444" y="1951142"/>
                <a:ext cx="592137" cy="274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 VIOS</a:t>
                </a:r>
              </a:p>
            </p:txBody>
          </p:sp>
        </p:grpSp>
        <p:grpSp>
          <p:nvGrpSpPr>
            <p:cNvPr id="38025" name="Group 96"/>
            <p:cNvGrpSpPr>
              <a:grpSpLocks/>
            </p:cNvGrpSpPr>
            <p:nvPr/>
          </p:nvGrpSpPr>
          <p:grpSpPr bwMode="auto">
            <a:xfrm>
              <a:off x="6011649" y="3959450"/>
              <a:ext cx="2557462" cy="2327275"/>
              <a:chOff x="6241081" y="1305390"/>
              <a:chExt cx="2556487" cy="2326533"/>
            </a:xfrm>
          </p:grpSpPr>
          <p:grpSp>
            <p:nvGrpSpPr>
              <p:cNvPr id="38032" name="Group 6"/>
              <p:cNvGrpSpPr>
                <a:grpSpLocks/>
              </p:cNvGrpSpPr>
              <p:nvPr/>
            </p:nvGrpSpPr>
            <p:grpSpPr bwMode="auto">
              <a:xfrm>
                <a:off x="6241081" y="1305390"/>
                <a:ext cx="2556487" cy="2326533"/>
                <a:chOff x="6241081" y="1305390"/>
                <a:chExt cx="2556487" cy="2326533"/>
              </a:xfrm>
            </p:grpSpPr>
            <p:sp>
              <p:nvSpPr>
                <p:cNvPr id="38035" name="Rectangle 6"/>
                <p:cNvSpPr>
                  <a:spLocks noChangeArrowheads="1"/>
                </p:cNvSpPr>
                <p:nvPr/>
              </p:nvSpPr>
              <p:spPr bwMode="auto">
                <a:xfrm>
                  <a:off x="7191631" y="1308564"/>
                  <a:ext cx="609367" cy="914109"/>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36" name="Text Box 7"/>
                <p:cNvSpPr txBox="1">
                  <a:spLocks noChangeArrowheads="1"/>
                </p:cNvSpPr>
                <p:nvPr/>
              </p:nvSpPr>
              <p:spPr bwMode="auto">
                <a:xfrm>
                  <a:off x="7234477" y="1384740"/>
                  <a:ext cx="498285" cy="18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LPAR3</a:t>
                  </a:r>
                  <a:endParaRPr lang="en-US" sz="1200">
                    <a:solidFill>
                      <a:srgbClr val="0000FF"/>
                    </a:solidFill>
                  </a:endParaRPr>
                </a:p>
              </p:txBody>
            </p:sp>
            <p:sp>
              <p:nvSpPr>
                <p:cNvPr id="38037" name="Text Box 9"/>
                <p:cNvSpPr txBox="1">
                  <a:spLocks noChangeArrowheads="1"/>
                </p:cNvSpPr>
                <p:nvPr/>
              </p:nvSpPr>
              <p:spPr bwMode="auto">
                <a:xfrm>
                  <a:off x="7202739" y="1951296"/>
                  <a:ext cx="591912" cy="27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eaLnBrk="1" hangingPunct="1"/>
                  <a:r>
                    <a:rPr lang="en-US" sz="1200">
                      <a:solidFill>
                        <a:schemeClr val="tx1"/>
                      </a:solidFill>
                    </a:rPr>
                    <a:t>OS</a:t>
                  </a:r>
                </a:p>
              </p:txBody>
            </p:sp>
            <p:sp>
              <p:nvSpPr>
                <p:cNvPr id="38038" name="Rectangle 6"/>
                <p:cNvSpPr>
                  <a:spLocks noChangeArrowheads="1"/>
                </p:cNvSpPr>
                <p:nvPr/>
              </p:nvSpPr>
              <p:spPr bwMode="auto">
                <a:xfrm>
                  <a:off x="8188201" y="1305390"/>
                  <a:ext cx="609367" cy="914109"/>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39" name="Text Box 7"/>
                <p:cNvSpPr txBox="1">
                  <a:spLocks noChangeArrowheads="1"/>
                </p:cNvSpPr>
                <p:nvPr/>
              </p:nvSpPr>
              <p:spPr bwMode="auto">
                <a:xfrm>
                  <a:off x="8231046" y="1381566"/>
                  <a:ext cx="498285" cy="18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LPAR4</a:t>
                  </a:r>
                  <a:endParaRPr lang="en-US" sz="1200">
                    <a:solidFill>
                      <a:srgbClr val="0000FF"/>
                    </a:solidFill>
                  </a:endParaRPr>
                </a:p>
              </p:txBody>
            </p:sp>
            <p:grpSp>
              <p:nvGrpSpPr>
                <p:cNvPr id="38040" name="Group 2"/>
                <p:cNvGrpSpPr>
                  <a:grpSpLocks/>
                </p:cNvGrpSpPr>
                <p:nvPr/>
              </p:nvGrpSpPr>
              <p:grpSpPr bwMode="auto">
                <a:xfrm>
                  <a:off x="6241081" y="1308565"/>
                  <a:ext cx="2365987" cy="2323358"/>
                  <a:chOff x="6241081" y="1308565"/>
                  <a:chExt cx="2365987" cy="2323358"/>
                </a:xfrm>
              </p:grpSpPr>
              <p:sp>
                <p:nvSpPr>
                  <p:cNvPr id="38041" name="Rectangle 6"/>
                  <p:cNvSpPr>
                    <a:spLocks noChangeArrowheads="1"/>
                  </p:cNvSpPr>
                  <p:nvPr/>
                </p:nvSpPr>
                <p:spPr bwMode="auto">
                  <a:xfrm>
                    <a:off x="6241081" y="1308564"/>
                    <a:ext cx="609367" cy="914109"/>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42" name="Text Box 7"/>
                  <p:cNvSpPr txBox="1">
                    <a:spLocks noChangeArrowheads="1"/>
                  </p:cNvSpPr>
                  <p:nvPr/>
                </p:nvSpPr>
                <p:spPr bwMode="auto">
                  <a:xfrm>
                    <a:off x="6283928" y="1384740"/>
                    <a:ext cx="498285" cy="18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LPAR2</a:t>
                    </a:r>
                    <a:endParaRPr lang="en-US" sz="1200">
                      <a:solidFill>
                        <a:srgbClr val="0000FF"/>
                      </a:solidFill>
                    </a:endParaRPr>
                  </a:p>
                </p:txBody>
              </p:sp>
              <p:pic>
                <p:nvPicPr>
                  <p:cNvPr id="38043" name="Picture 8" descr="powervm min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06169" y="1554628"/>
                    <a:ext cx="4572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44" name="Text Box 9"/>
                  <p:cNvSpPr txBox="1">
                    <a:spLocks noChangeArrowheads="1"/>
                  </p:cNvSpPr>
                  <p:nvPr/>
                </p:nvSpPr>
                <p:spPr bwMode="auto">
                  <a:xfrm>
                    <a:off x="6252190" y="1951296"/>
                    <a:ext cx="591911" cy="27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 VIOS</a:t>
                    </a:r>
                  </a:p>
                </p:txBody>
              </p:sp>
              <p:sp>
                <p:nvSpPr>
                  <p:cNvPr id="38045" name="Line 10"/>
                  <p:cNvSpPr>
                    <a:spLocks noChangeShapeType="1"/>
                  </p:cNvSpPr>
                  <p:nvPr/>
                </p:nvSpPr>
                <p:spPr bwMode="auto">
                  <a:xfrm flipV="1">
                    <a:off x="6545765" y="2230607"/>
                    <a:ext cx="0" cy="83793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046" name="AutoShape 21"/>
                  <p:cNvSpPr>
                    <a:spLocks noChangeArrowheads="1"/>
                  </p:cNvSpPr>
                  <p:nvPr/>
                </p:nvSpPr>
                <p:spPr bwMode="auto">
                  <a:xfrm>
                    <a:off x="6431508" y="3327221"/>
                    <a:ext cx="228513" cy="304703"/>
                  </a:xfrm>
                  <a:prstGeom prst="can">
                    <a:avLst>
                      <a:gd name="adj" fmla="val 33335"/>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sp>
                <p:nvSpPr>
                  <p:cNvPr id="38047" name="AutoShape 21"/>
                  <p:cNvSpPr>
                    <a:spLocks noChangeArrowheads="1"/>
                  </p:cNvSpPr>
                  <p:nvPr/>
                </p:nvSpPr>
                <p:spPr bwMode="auto">
                  <a:xfrm>
                    <a:off x="7382059" y="3327221"/>
                    <a:ext cx="228513" cy="304703"/>
                  </a:xfrm>
                  <a:prstGeom prst="can">
                    <a:avLst>
                      <a:gd name="adj" fmla="val 33335"/>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sp>
                <p:nvSpPr>
                  <p:cNvPr id="38048" name="AutoShape 21"/>
                  <p:cNvSpPr>
                    <a:spLocks noChangeArrowheads="1"/>
                  </p:cNvSpPr>
                  <p:nvPr/>
                </p:nvSpPr>
                <p:spPr bwMode="auto">
                  <a:xfrm>
                    <a:off x="8378628" y="3327221"/>
                    <a:ext cx="228513" cy="304703"/>
                  </a:xfrm>
                  <a:prstGeom prst="can">
                    <a:avLst>
                      <a:gd name="adj" fmla="val 33335"/>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grpSp>
          </p:grpSp>
          <p:sp>
            <p:nvSpPr>
              <p:cNvPr id="38033" name="Line 10"/>
              <p:cNvSpPr>
                <a:spLocks noChangeShapeType="1"/>
              </p:cNvSpPr>
              <p:nvPr/>
            </p:nvSpPr>
            <p:spPr bwMode="auto">
              <a:xfrm flipV="1">
                <a:off x="7496315" y="2222673"/>
                <a:ext cx="0" cy="83793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034" name="Line 10"/>
              <p:cNvSpPr>
                <a:spLocks noChangeShapeType="1"/>
              </p:cNvSpPr>
              <p:nvPr/>
            </p:nvSpPr>
            <p:spPr bwMode="auto">
              <a:xfrm flipV="1">
                <a:off x="8492884" y="2241717"/>
                <a:ext cx="0" cy="83793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8026" name="Group 3"/>
            <p:cNvGrpSpPr>
              <a:grpSpLocks/>
            </p:cNvGrpSpPr>
            <p:nvPr/>
          </p:nvGrpSpPr>
          <p:grpSpPr bwMode="auto">
            <a:xfrm>
              <a:off x="6949858" y="4199163"/>
              <a:ext cx="633952" cy="481012"/>
              <a:chOff x="7179221" y="1545102"/>
              <a:chExt cx="633413" cy="481013"/>
            </a:xfrm>
          </p:grpSpPr>
          <p:pic>
            <p:nvPicPr>
              <p:cNvPr id="38029" name="Picture 9" descr="AIX_pres_trans_white-bckgrn.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79221" y="1697502"/>
                <a:ext cx="3286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30" name="Picture 10" descr="IBM_i_pres_trans_white-bck.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31621" y="1621302"/>
                <a:ext cx="3286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31" name="Picture 45" descr="Linux_pres_trans_white-bckg.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84021" y="1545102"/>
                <a:ext cx="3286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6" name="Text Box 81"/>
            <p:cNvSpPr txBox="1">
              <a:spLocks noChangeArrowheads="1"/>
            </p:cNvSpPr>
            <p:nvPr/>
          </p:nvSpPr>
          <p:spPr bwMode="auto">
            <a:xfrm>
              <a:off x="7875373" y="4459513"/>
              <a:ext cx="787400" cy="461962"/>
            </a:xfrm>
            <a:prstGeom prst="rect">
              <a:avLst/>
            </a:prstGeom>
            <a:noFill/>
            <a:ln>
              <a:noFill/>
            </a:ln>
            <a:effectLst>
              <a:prstShdw prst="shdw17" dist="17961" dir="2700000">
                <a:schemeClr val="accent1">
                  <a:gamma/>
                  <a:shade val="60000"/>
                  <a:invGamma/>
                  <a:alpha val="74998"/>
                </a:schemeClr>
              </a:prstShdw>
            </a:effectLst>
            <a:extLst/>
          </p:spPr>
          <p:txBody>
            <a:bodyPr>
              <a:spAutoFit/>
            </a:bodyPr>
            <a:lstStyle/>
            <a:p>
              <a:pPr>
                <a:spcBef>
                  <a:spcPts val="0"/>
                </a:spcBef>
                <a:defRPr/>
              </a:pPr>
              <a:r>
                <a:rPr lang="en-US" sz="1200" dirty="0">
                  <a:latin typeface="Arial" charset="0"/>
                  <a:ea typeface="ＭＳ Ｐゴシック" charset="0"/>
                  <a:cs typeface="ＭＳ Ｐゴシック" charset="0"/>
                </a:rPr>
                <a:t>for</a:t>
              </a:r>
            </a:p>
            <a:p>
              <a:pPr>
                <a:spcBef>
                  <a:spcPts val="0"/>
                </a:spcBef>
                <a:defRPr/>
              </a:pPr>
              <a:r>
                <a:rPr lang="en-US" sz="1200" dirty="0">
                  <a:latin typeface="Arial" charset="0"/>
                  <a:ea typeface="ＭＳ Ｐゴシック" charset="0"/>
                  <a:cs typeface="ＭＳ Ｐゴシック" charset="0"/>
                </a:rPr>
                <a:t>SCE</a:t>
              </a:r>
            </a:p>
          </p:txBody>
        </p:sp>
        <p:pic>
          <p:nvPicPr>
            <p:cNvPr id="38028" name="Picture 41" descr="3649492427_10431e9b83.jpg"/>
            <p:cNvPicPr>
              <a:picLocks noChangeAspect="1"/>
            </p:cNvPicPr>
            <p:nvPr/>
          </p:nvPicPr>
          <p:blipFill>
            <a:blip r:embed="rId10">
              <a:clrChange>
                <a:clrFrom>
                  <a:srgbClr val="ECEDE2"/>
                </a:clrFrom>
                <a:clrTo>
                  <a:srgbClr val="ECEDE2">
                    <a:alpha val="0"/>
                  </a:srgbClr>
                </a:clrTo>
              </a:clrChange>
              <a:extLst>
                <a:ext uri="{28A0092B-C50C-407E-A947-70E740481C1C}">
                  <a14:useLocalDpi xmlns:a14="http://schemas.microsoft.com/office/drawing/2010/main" val="0"/>
                </a:ext>
              </a:extLst>
            </a:blip>
            <a:srcRect/>
            <a:stretch>
              <a:fillRect/>
            </a:stretch>
          </p:blipFill>
          <p:spPr bwMode="auto">
            <a:xfrm>
              <a:off x="8051185" y="4233853"/>
              <a:ext cx="419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898" name="Group 12"/>
          <p:cNvGrpSpPr>
            <a:grpSpLocks/>
          </p:cNvGrpSpPr>
          <p:nvPr/>
        </p:nvGrpSpPr>
        <p:grpSpPr bwMode="auto">
          <a:xfrm>
            <a:off x="6269038" y="1793875"/>
            <a:ext cx="2643187" cy="2501900"/>
            <a:chOff x="482600" y="1912938"/>
            <a:chExt cx="3594100" cy="3402168"/>
          </a:xfrm>
        </p:grpSpPr>
        <p:sp>
          <p:nvSpPr>
            <p:cNvPr id="38010" name="AutoShape 6"/>
            <p:cNvSpPr>
              <a:spLocks noChangeArrowheads="1"/>
            </p:cNvSpPr>
            <p:nvPr/>
          </p:nvSpPr>
          <p:spPr bwMode="auto">
            <a:xfrm>
              <a:off x="482600" y="2305828"/>
              <a:ext cx="3594100" cy="2942357"/>
            </a:xfrm>
            <a:prstGeom prst="roundRect">
              <a:avLst>
                <a:gd name="adj" fmla="val 4546"/>
              </a:avLst>
            </a:prstGeom>
            <a:solidFill>
              <a:srgbClr val="008AB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1" name="AutoShape 7"/>
            <p:cNvSpPr>
              <a:spLocks noChangeArrowheads="1"/>
            </p:cNvSpPr>
            <p:nvPr/>
          </p:nvSpPr>
          <p:spPr bwMode="auto">
            <a:xfrm>
              <a:off x="1628826" y="4112689"/>
              <a:ext cx="1357772" cy="1135495"/>
            </a:xfrm>
            <a:prstGeom prst="roundRect">
              <a:avLst>
                <a:gd name="adj" fmla="val 10542"/>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2" name="AutoShape 8"/>
            <p:cNvSpPr>
              <a:spLocks noChangeArrowheads="1"/>
            </p:cNvSpPr>
            <p:nvPr/>
          </p:nvSpPr>
          <p:spPr bwMode="auto">
            <a:xfrm>
              <a:off x="482600" y="4112689"/>
              <a:ext cx="1275743" cy="1135495"/>
            </a:xfrm>
            <a:prstGeom prst="roundRect">
              <a:avLst>
                <a:gd name="adj" fmla="val 10542"/>
              </a:avLst>
            </a:prstGeom>
            <a:solidFill>
              <a:srgbClr val="003E6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3" name="AutoShape 9"/>
            <p:cNvSpPr>
              <a:spLocks noChangeArrowheads="1"/>
            </p:cNvSpPr>
            <p:nvPr/>
          </p:nvSpPr>
          <p:spPr bwMode="auto">
            <a:xfrm>
              <a:off x="482600" y="2305828"/>
              <a:ext cx="3594100" cy="2709213"/>
            </a:xfrm>
            <a:prstGeom prst="roundRect">
              <a:avLst>
                <a:gd name="adj" fmla="val 4546"/>
              </a:avLst>
            </a:prstGeom>
            <a:solidFill>
              <a:srgbClr val="003E6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4" name="AutoShape 10"/>
            <p:cNvSpPr>
              <a:spLocks noChangeArrowheads="1"/>
            </p:cNvSpPr>
            <p:nvPr/>
          </p:nvSpPr>
          <p:spPr bwMode="auto">
            <a:xfrm>
              <a:off x="592689" y="3162845"/>
              <a:ext cx="3373922" cy="1705401"/>
            </a:xfrm>
            <a:prstGeom prst="roundRect">
              <a:avLst>
                <a:gd name="adj" fmla="val 4546"/>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5" name="AutoShape 11"/>
            <p:cNvSpPr>
              <a:spLocks noChangeArrowheads="1"/>
            </p:cNvSpPr>
            <p:nvPr/>
          </p:nvSpPr>
          <p:spPr bwMode="auto">
            <a:xfrm>
              <a:off x="661765" y="4056562"/>
              <a:ext cx="3235771" cy="744765"/>
            </a:xfrm>
            <a:prstGeom prst="roundRect">
              <a:avLst>
                <a:gd name="adj" fmla="val 4546"/>
              </a:avLst>
            </a:prstGeom>
            <a:solidFill>
              <a:srgbClr val="008AB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6" name="Text Box 65"/>
            <p:cNvSpPr txBox="1">
              <a:spLocks noChangeArrowheads="1"/>
            </p:cNvSpPr>
            <p:nvPr/>
          </p:nvSpPr>
          <p:spPr bwMode="auto">
            <a:xfrm>
              <a:off x="606466" y="2447926"/>
              <a:ext cx="3322556" cy="627822"/>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rgbClr val="BFBFBF"/>
                  </a:solidFill>
                </a:rPr>
                <a:t>Business Process as a Service</a:t>
              </a:r>
            </a:p>
            <a:p>
              <a:pPr algn="l" eaLnBrk="1" hangingPunct="1"/>
              <a:r>
                <a:rPr lang="en-US" sz="1200">
                  <a:solidFill>
                    <a:srgbClr val="BFBFBF"/>
                  </a:solidFill>
                </a:rPr>
                <a:t>Software as a Service</a:t>
              </a:r>
            </a:p>
          </p:txBody>
        </p:sp>
        <p:sp>
          <p:nvSpPr>
            <p:cNvPr id="137" name="Text Box 65"/>
            <p:cNvSpPr txBox="1">
              <a:spLocks noChangeArrowheads="1"/>
            </p:cNvSpPr>
            <p:nvPr/>
          </p:nvSpPr>
          <p:spPr bwMode="auto">
            <a:xfrm>
              <a:off x="1082696" y="3421895"/>
              <a:ext cx="2370164" cy="375620"/>
            </a:xfrm>
            <a:prstGeom prst="rect">
              <a:avLst/>
            </a:prstGeom>
            <a:noFill/>
            <a:ln>
              <a:noFill/>
            </a:ln>
            <a:effectLst>
              <a:prstShdw prst="shdw17" dist="17961" dir="2700000">
                <a:srgbClr val="708688">
                  <a:alpha val="74997"/>
                </a:srgbClr>
              </a:prstShdw>
            </a:effectLst>
            <a:extLst/>
          </p:spPr>
          <p:txBody>
            <a:bodyPr wrap="none" lIns="91422" tIns="45712" rIns="91422" bIns="45712">
              <a:spAutoFit/>
            </a:bodyPr>
            <a:lstStyle>
              <a:lvl1pPr eaLnBrk="0" hangingPunct="0">
                <a:defRPr sz="1400">
                  <a:solidFill>
                    <a:srgbClr val="333333"/>
                  </a:solidFill>
                  <a:latin typeface="Arial" charset="0"/>
                  <a:ea typeface="MS PGothic" charset="0"/>
                  <a:cs typeface="MS PGothic" charset="0"/>
                </a:defRPr>
              </a:lvl1pPr>
              <a:lvl2pPr marL="742950" indent="-285750" eaLnBrk="0" hangingPunct="0">
                <a:defRPr sz="1400">
                  <a:solidFill>
                    <a:srgbClr val="333333"/>
                  </a:solidFill>
                  <a:latin typeface="Arial" charset="0"/>
                  <a:ea typeface="MS PGothic" charset="0"/>
                  <a:cs typeface="MS PGothic" charset="0"/>
                </a:defRPr>
              </a:lvl2pPr>
              <a:lvl3pPr marL="1143000" indent="-228600" eaLnBrk="0" hangingPunct="0">
                <a:defRPr sz="1400">
                  <a:solidFill>
                    <a:srgbClr val="333333"/>
                  </a:solidFill>
                  <a:latin typeface="Arial" charset="0"/>
                  <a:ea typeface="MS PGothic" charset="0"/>
                  <a:cs typeface="MS PGothic" charset="0"/>
                </a:defRPr>
              </a:lvl3pPr>
              <a:lvl4pPr marL="1600200" indent="-228600" eaLnBrk="0" hangingPunct="0">
                <a:defRPr sz="1400">
                  <a:solidFill>
                    <a:srgbClr val="333333"/>
                  </a:solidFill>
                  <a:latin typeface="Arial" charset="0"/>
                  <a:ea typeface="MS PGothic" charset="0"/>
                  <a:cs typeface="MS PGothic" charset="0"/>
                </a:defRPr>
              </a:lvl4pPr>
              <a:lvl5pPr marL="2057400" indent="-228600" eaLnBrk="0" hangingPunct="0">
                <a:defRPr sz="1400">
                  <a:solidFill>
                    <a:srgbClr val="333333"/>
                  </a:solidFill>
                  <a:latin typeface="Arial" charset="0"/>
                  <a:ea typeface="MS PGothic" charset="0"/>
                  <a:cs typeface="MS PGothic" charset="0"/>
                </a:defRPr>
              </a:lvl5pPr>
              <a:lvl6pPr marL="2514600" indent="-228600" algn="ctr" eaLnBrk="0" fontAlgn="base" hangingPunct="0">
                <a:spcBef>
                  <a:spcPct val="0"/>
                </a:spcBef>
                <a:spcAft>
                  <a:spcPct val="0"/>
                </a:spcAft>
                <a:defRPr sz="1400">
                  <a:solidFill>
                    <a:srgbClr val="333333"/>
                  </a:solidFill>
                  <a:latin typeface="Arial" charset="0"/>
                  <a:ea typeface="MS PGothic" charset="0"/>
                  <a:cs typeface="MS PGothic" charset="0"/>
                </a:defRPr>
              </a:lvl6pPr>
              <a:lvl7pPr marL="2971800" indent="-228600" algn="ctr" eaLnBrk="0" fontAlgn="base" hangingPunct="0">
                <a:spcBef>
                  <a:spcPct val="0"/>
                </a:spcBef>
                <a:spcAft>
                  <a:spcPct val="0"/>
                </a:spcAft>
                <a:defRPr sz="1400">
                  <a:solidFill>
                    <a:srgbClr val="333333"/>
                  </a:solidFill>
                  <a:latin typeface="Arial" charset="0"/>
                  <a:ea typeface="MS PGothic" charset="0"/>
                  <a:cs typeface="MS PGothic" charset="0"/>
                </a:defRPr>
              </a:lvl7pPr>
              <a:lvl8pPr marL="3429000" indent="-228600" algn="ctr" eaLnBrk="0" fontAlgn="base" hangingPunct="0">
                <a:spcBef>
                  <a:spcPct val="0"/>
                </a:spcBef>
                <a:spcAft>
                  <a:spcPct val="0"/>
                </a:spcAft>
                <a:defRPr sz="1400">
                  <a:solidFill>
                    <a:srgbClr val="333333"/>
                  </a:solidFill>
                  <a:latin typeface="Arial" charset="0"/>
                  <a:ea typeface="MS PGothic" charset="0"/>
                  <a:cs typeface="MS PGothic" charset="0"/>
                </a:defRPr>
              </a:lvl8pPr>
              <a:lvl9pPr marL="3886200" indent="-228600" algn="ctr" eaLnBrk="0" fontAlgn="base" hangingPunct="0">
                <a:spcBef>
                  <a:spcPct val="0"/>
                </a:spcBef>
                <a:spcAft>
                  <a:spcPct val="0"/>
                </a:spcAft>
                <a:defRPr sz="1400">
                  <a:solidFill>
                    <a:srgbClr val="333333"/>
                  </a:solidFill>
                  <a:latin typeface="Arial" charset="0"/>
                  <a:ea typeface="MS PGothic" charset="0"/>
                  <a:cs typeface="MS PGothic" charset="0"/>
                </a:defRPr>
              </a:lvl9pPr>
            </a:lstStyle>
            <a:p>
              <a:pPr algn="l" eaLnBrk="1" hangingPunct="1">
                <a:defRPr/>
              </a:pPr>
              <a:r>
                <a:rPr lang="en-US" sz="1200" dirty="0" smtClean="0">
                  <a:solidFill>
                    <a:schemeClr val="bg1">
                      <a:lumMod val="75000"/>
                    </a:schemeClr>
                  </a:solidFill>
                </a:rPr>
                <a:t>Platform as a Service</a:t>
              </a:r>
            </a:p>
          </p:txBody>
        </p:sp>
        <p:sp>
          <p:nvSpPr>
            <p:cNvPr id="38018" name="Text Box 65"/>
            <p:cNvSpPr txBox="1">
              <a:spLocks noChangeArrowheads="1"/>
            </p:cNvSpPr>
            <p:nvPr/>
          </p:nvSpPr>
          <p:spPr bwMode="auto">
            <a:xfrm>
              <a:off x="1208088" y="4275138"/>
              <a:ext cx="2119312" cy="276225"/>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bg1"/>
                  </a:solidFill>
                </a:rPr>
                <a:t>Infrastructure as a Service</a:t>
              </a:r>
            </a:p>
          </p:txBody>
        </p:sp>
        <p:sp>
          <p:nvSpPr>
            <p:cNvPr id="38019" name="Text Box 65"/>
            <p:cNvSpPr txBox="1">
              <a:spLocks noChangeArrowheads="1"/>
            </p:cNvSpPr>
            <p:nvPr/>
          </p:nvSpPr>
          <p:spPr bwMode="auto">
            <a:xfrm>
              <a:off x="627808" y="4959350"/>
              <a:ext cx="890684" cy="355756"/>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100">
                  <a:solidFill>
                    <a:srgbClr val="BFBFBF"/>
                  </a:solidFill>
                </a:rPr>
                <a:t>Design</a:t>
              </a:r>
            </a:p>
          </p:txBody>
        </p:sp>
        <p:sp>
          <p:nvSpPr>
            <p:cNvPr id="38020" name="Text Box 65"/>
            <p:cNvSpPr txBox="1">
              <a:spLocks noChangeArrowheads="1"/>
            </p:cNvSpPr>
            <p:nvPr/>
          </p:nvSpPr>
          <p:spPr bwMode="auto">
            <a:xfrm>
              <a:off x="1861626" y="4953001"/>
              <a:ext cx="896371" cy="355756"/>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100">
                  <a:solidFill>
                    <a:srgbClr val="BFBFBF"/>
                  </a:solidFill>
                </a:rPr>
                <a:t>Deploy</a:t>
              </a:r>
            </a:p>
          </p:txBody>
        </p:sp>
        <p:sp>
          <p:nvSpPr>
            <p:cNvPr id="38021" name="Text Box 65"/>
            <p:cNvSpPr txBox="1">
              <a:spLocks noChangeArrowheads="1"/>
            </p:cNvSpPr>
            <p:nvPr/>
          </p:nvSpPr>
          <p:spPr bwMode="auto">
            <a:xfrm>
              <a:off x="2933896" y="4953001"/>
              <a:ext cx="1125146" cy="355756"/>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100">
                  <a:solidFill>
                    <a:schemeClr val="bg1"/>
                  </a:solidFill>
                </a:rPr>
                <a:t>Consume</a:t>
              </a:r>
            </a:p>
          </p:txBody>
        </p:sp>
        <p:pic>
          <p:nvPicPr>
            <p:cNvPr id="38022" name="Picture 16" descr="Cloud_Controls_Art_0614-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9013" y="1912938"/>
              <a:ext cx="2603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899" name="Group 13"/>
          <p:cNvGrpSpPr>
            <a:grpSpLocks/>
          </p:cNvGrpSpPr>
          <p:nvPr/>
        </p:nvGrpSpPr>
        <p:grpSpPr bwMode="auto">
          <a:xfrm>
            <a:off x="6396038" y="4743450"/>
            <a:ext cx="2413000" cy="1509713"/>
            <a:chOff x="3124200" y="3638550"/>
            <a:chExt cx="2413000" cy="1509713"/>
          </a:xfrm>
        </p:grpSpPr>
        <p:sp>
          <p:nvSpPr>
            <p:cNvPr id="37901" name="AutoShape 4"/>
            <p:cNvSpPr>
              <a:spLocks noChangeArrowheads="1"/>
            </p:cNvSpPr>
            <p:nvPr/>
          </p:nvSpPr>
          <p:spPr bwMode="auto">
            <a:xfrm>
              <a:off x="3151188" y="4681538"/>
              <a:ext cx="2327275" cy="466725"/>
            </a:xfrm>
            <a:prstGeom prst="roundRect">
              <a:avLst>
                <a:gd name="adj" fmla="val 347"/>
              </a:avLst>
            </a:prstGeom>
            <a:solidFill>
              <a:srgbClr val="62BBD0"/>
            </a:solidFill>
            <a:ln>
              <a:noFill/>
            </a:ln>
            <a:extLst>
              <a:ext uri="{91240B29-F687-4F45-9708-019B960494DF}">
                <a14:hiddenLine xmlns:a14="http://schemas.microsoft.com/office/drawing/2010/main" w="9398">
                  <a:solidFill>
                    <a:srgbClr val="000000"/>
                  </a:solidFill>
                  <a:round/>
                  <a:headEnd/>
                  <a:tailEnd/>
                </a14:hiddenLine>
              </a:ext>
            </a:extLst>
          </p:spPr>
          <p:txBody>
            <a:bodyPr wrap="none" lIns="91422" tIns="45712" rIns="91422" bIns="45712" anchor="ctr"/>
            <a:lstStyle/>
            <a:p>
              <a:pPr algn="l">
                <a:spcBef>
                  <a:spcPct val="50000"/>
                </a:spcBef>
                <a:buClr>
                  <a:schemeClr val="accent2"/>
                </a:buClr>
                <a:buFont typeface="Wingdings" pitchFamily="2" charset="2"/>
                <a:buNone/>
              </a:pPr>
              <a:endParaRPr lang="en-US" sz="2400"/>
            </a:p>
          </p:txBody>
        </p:sp>
        <p:sp>
          <p:nvSpPr>
            <p:cNvPr id="37902" name="AutoShape 152"/>
            <p:cNvSpPr>
              <a:spLocks noChangeArrowheads="1"/>
            </p:cNvSpPr>
            <p:nvPr/>
          </p:nvSpPr>
          <p:spPr bwMode="auto">
            <a:xfrm>
              <a:off x="3154363" y="4559300"/>
              <a:ext cx="2332037" cy="133350"/>
            </a:xfrm>
            <a:prstGeom prst="roundRect">
              <a:avLst>
                <a:gd name="adj" fmla="val 722"/>
              </a:avLst>
            </a:prstGeom>
            <a:solidFill>
              <a:srgbClr val="006699"/>
            </a:solidFill>
            <a:ln>
              <a:noFill/>
            </a:ln>
            <a:extLst>
              <a:ext uri="{91240B29-F687-4F45-9708-019B960494DF}">
                <a14:hiddenLine xmlns:a14="http://schemas.microsoft.com/office/drawing/2010/main" w="9398">
                  <a:solidFill>
                    <a:srgbClr val="000000"/>
                  </a:solidFill>
                  <a:round/>
                  <a:headEnd/>
                  <a:tailEnd/>
                </a14:hiddenLine>
              </a:ext>
            </a:extLst>
          </p:spPr>
          <p:txBody>
            <a:bodyPr wrap="none" lIns="91422" tIns="45712" rIns="91422" bIns="45712" anchor="ctr"/>
            <a:lstStyle/>
            <a:p>
              <a:pPr algn="l">
                <a:spcBef>
                  <a:spcPct val="50000"/>
                </a:spcBef>
                <a:buClr>
                  <a:schemeClr val="accent2"/>
                </a:buClr>
                <a:buFont typeface="Wingdings" pitchFamily="2" charset="2"/>
                <a:buNone/>
              </a:pPr>
              <a:endParaRPr lang="en-US" sz="2400"/>
            </a:p>
          </p:txBody>
        </p:sp>
        <p:sp>
          <p:nvSpPr>
            <p:cNvPr id="37903" name="Text Box 153"/>
            <p:cNvSpPr txBox="1">
              <a:spLocks noChangeArrowheads="1"/>
            </p:cNvSpPr>
            <p:nvPr/>
          </p:nvSpPr>
          <p:spPr bwMode="auto">
            <a:xfrm>
              <a:off x="3276600" y="4570413"/>
              <a:ext cx="2066925" cy="11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9pPr>
            </a:lstStyle>
            <a:p>
              <a:pPr algn="l" eaLnBrk="1" hangingPunct="1">
                <a:lnSpc>
                  <a:spcPct val="95000"/>
                </a:lnSpc>
                <a:buClr>
                  <a:srgbClr val="000000"/>
                </a:buClr>
                <a:buSzPct val="100000"/>
                <a:buFont typeface="Arial" pitchFamily="34" charset="0"/>
                <a:buNone/>
              </a:pPr>
              <a:r>
                <a:rPr lang="en-GB" sz="800">
                  <a:solidFill>
                    <a:srgbClr val="FFFFFF"/>
                  </a:solidFill>
                </a:rPr>
                <a:t>Virtualization</a:t>
              </a:r>
            </a:p>
          </p:txBody>
        </p:sp>
        <p:grpSp>
          <p:nvGrpSpPr>
            <p:cNvPr id="37904" name="Group 352"/>
            <p:cNvGrpSpPr>
              <a:grpSpLocks/>
            </p:cNvGrpSpPr>
            <p:nvPr/>
          </p:nvGrpSpPr>
          <p:grpSpPr bwMode="auto">
            <a:xfrm>
              <a:off x="3167063" y="3640138"/>
              <a:ext cx="714375" cy="871537"/>
              <a:chOff x="1213" y="1596"/>
              <a:chExt cx="543" cy="663"/>
            </a:xfrm>
          </p:grpSpPr>
          <p:cxnSp>
            <p:nvCxnSpPr>
              <p:cNvPr id="38007" name="AutoShape 353"/>
              <p:cNvCxnSpPr>
                <a:cxnSpLocks noChangeShapeType="1"/>
              </p:cNvCxnSpPr>
              <p:nvPr/>
            </p:nvCxnSpPr>
            <p:spPr bwMode="auto">
              <a:xfrm>
                <a:off x="1213" y="2259"/>
                <a:ext cx="543" cy="0"/>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8" name="AutoShape 354"/>
              <p:cNvCxnSpPr>
                <a:cxnSpLocks noChangeShapeType="1"/>
              </p:cNvCxnSpPr>
              <p:nvPr/>
            </p:nvCxnSpPr>
            <p:spPr bwMode="auto">
              <a:xfrm>
                <a:off x="1213" y="1596"/>
                <a:ext cx="1"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9" name="AutoShape 355"/>
              <p:cNvCxnSpPr>
                <a:cxnSpLocks noChangeShapeType="1"/>
              </p:cNvCxnSpPr>
              <p:nvPr/>
            </p:nvCxnSpPr>
            <p:spPr bwMode="auto">
              <a:xfrm flipV="1">
                <a:off x="1756" y="1596"/>
                <a:ext cx="0"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grpSp>
        <p:sp>
          <p:nvSpPr>
            <p:cNvPr id="37905" name="Text Box 356"/>
            <p:cNvSpPr txBox="1">
              <a:spLocks noChangeArrowheads="1"/>
            </p:cNvSpPr>
            <p:nvPr/>
          </p:nvSpPr>
          <p:spPr bwMode="auto">
            <a:xfrm>
              <a:off x="3124200" y="4330700"/>
              <a:ext cx="8128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defTabSz="1016000" eaLnBrk="0" hangingPunct="0">
                <a:defRPr sz="1400">
                  <a:solidFill>
                    <a:srgbClr val="333333"/>
                  </a:solidFill>
                  <a:latin typeface="Arial" pitchFamily="34" charset="0"/>
                  <a:ea typeface="MS PGothic" pitchFamily="34" charset="-128"/>
                </a:defRPr>
              </a:lvl1pPr>
              <a:lvl2pPr marL="742950" indent="-285750" defTabSz="1016000" eaLnBrk="0" hangingPunct="0">
                <a:defRPr sz="1400">
                  <a:solidFill>
                    <a:srgbClr val="333333"/>
                  </a:solidFill>
                  <a:latin typeface="Arial" pitchFamily="34" charset="0"/>
                  <a:ea typeface="MS PGothic" pitchFamily="34" charset="-128"/>
                </a:defRPr>
              </a:lvl2pPr>
              <a:lvl3pPr marL="1143000" indent="-228600" defTabSz="1016000" eaLnBrk="0" hangingPunct="0">
                <a:defRPr sz="1400">
                  <a:solidFill>
                    <a:srgbClr val="333333"/>
                  </a:solidFill>
                  <a:latin typeface="Arial" pitchFamily="34" charset="0"/>
                  <a:ea typeface="MS PGothic" pitchFamily="34" charset="-128"/>
                </a:defRPr>
              </a:lvl3pPr>
              <a:lvl4pPr marL="1600200" indent="-228600" defTabSz="1016000" eaLnBrk="0" hangingPunct="0">
                <a:defRPr sz="1400">
                  <a:solidFill>
                    <a:srgbClr val="333333"/>
                  </a:solidFill>
                  <a:latin typeface="Arial" pitchFamily="34" charset="0"/>
                  <a:ea typeface="MS PGothic" pitchFamily="34" charset="-128"/>
                </a:defRPr>
              </a:lvl4pPr>
              <a:lvl5pPr marL="2057400" indent="-228600" defTabSz="1016000" eaLnBrk="0" hangingPunct="0">
                <a:defRPr sz="1400">
                  <a:solidFill>
                    <a:srgbClr val="333333"/>
                  </a:solidFill>
                  <a:latin typeface="Arial" pitchFamily="34" charset="0"/>
                  <a:ea typeface="MS PGothic" pitchFamily="34" charset="-128"/>
                </a:defRPr>
              </a:lvl5pPr>
              <a:lvl6pPr marL="25146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lnSpc>
                  <a:spcPct val="90000"/>
                </a:lnSpc>
              </a:pPr>
              <a:r>
                <a:rPr lang="en-US" sz="800">
                  <a:solidFill>
                    <a:schemeClr val="tx1"/>
                  </a:solidFill>
                </a:rPr>
                <a:t>Virtual</a:t>
              </a:r>
              <a:r>
                <a:rPr lang="en-US" sz="800">
                  <a:solidFill>
                    <a:schemeClr val="bg1"/>
                  </a:solidFill>
                </a:rPr>
                <a:t> </a:t>
              </a:r>
              <a:r>
                <a:rPr lang="en-US" sz="800">
                  <a:solidFill>
                    <a:schemeClr val="tx1"/>
                  </a:solidFill>
                </a:rPr>
                <a:t>Server</a:t>
              </a:r>
            </a:p>
          </p:txBody>
        </p:sp>
        <p:grpSp>
          <p:nvGrpSpPr>
            <p:cNvPr id="37906" name="Group 423"/>
            <p:cNvGrpSpPr>
              <a:grpSpLocks/>
            </p:cNvGrpSpPr>
            <p:nvPr/>
          </p:nvGrpSpPr>
          <p:grpSpPr bwMode="auto">
            <a:xfrm>
              <a:off x="3965575" y="3640138"/>
              <a:ext cx="714375" cy="871537"/>
              <a:chOff x="1213" y="1596"/>
              <a:chExt cx="543" cy="663"/>
            </a:xfrm>
          </p:grpSpPr>
          <p:cxnSp>
            <p:nvCxnSpPr>
              <p:cNvPr id="38004" name="AutoShape 424"/>
              <p:cNvCxnSpPr>
                <a:cxnSpLocks noChangeShapeType="1"/>
              </p:cNvCxnSpPr>
              <p:nvPr/>
            </p:nvCxnSpPr>
            <p:spPr bwMode="auto">
              <a:xfrm>
                <a:off x="1213" y="2259"/>
                <a:ext cx="543" cy="0"/>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5" name="AutoShape 425"/>
              <p:cNvCxnSpPr>
                <a:cxnSpLocks noChangeShapeType="1"/>
              </p:cNvCxnSpPr>
              <p:nvPr/>
            </p:nvCxnSpPr>
            <p:spPr bwMode="auto">
              <a:xfrm>
                <a:off x="1213" y="1596"/>
                <a:ext cx="1"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6" name="AutoShape 426"/>
              <p:cNvCxnSpPr>
                <a:cxnSpLocks noChangeShapeType="1"/>
              </p:cNvCxnSpPr>
              <p:nvPr/>
            </p:nvCxnSpPr>
            <p:spPr bwMode="auto">
              <a:xfrm flipV="1">
                <a:off x="1756" y="1596"/>
                <a:ext cx="0"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grpSp>
        <p:sp>
          <p:nvSpPr>
            <p:cNvPr id="37907" name="Text Box 427"/>
            <p:cNvSpPr txBox="1">
              <a:spLocks noChangeArrowheads="1"/>
            </p:cNvSpPr>
            <p:nvPr/>
          </p:nvSpPr>
          <p:spPr bwMode="auto">
            <a:xfrm>
              <a:off x="3922713" y="4330700"/>
              <a:ext cx="8128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defTabSz="1016000" eaLnBrk="0" hangingPunct="0">
                <a:defRPr sz="1400">
                  <a:solidFill>
                    <a:srgbClr val="333333"/>
                  </a:solidFill>
                  <a:latin typeface="Arial" pitchFamily="34" charset="0"/>
                  <a:ea typeface="MS PGothic" pitchFamily="34" charset="-128"/>
                </a:defRPr>
              </a:lvl1pPr>
              <a:lvl2pPr marL="742950" indent="-285750" defTabSz="1016000" eaLnBrk="0" hangingPunct="0">
                <a:defRPr sz="1400">
                  <a:solidFill>
                    <a:srgbClr val="333333"/>
                  </a:solidFill>
                  <a:latin typeface="Arial" pitchFamily="34" charset="0"/>
                  <a:ea typeface="MS PGothic" pitchFamily="34" charset="-128"/>
                </a:defRPr>
              </a:lvl2pPr>
              <a:lvl3pPr marL="1143000" indent="-228600" defTabSz="1016000" eaLnBrk="0" hangingPunct="0">
                <a:defRPr sz="1400">
                  <a:solidFill>
                    <a:srgbClr val="333333"/>
                  </a:solidFill>
                  <a:latin typeface="Arial" pitchFamily="34" charset="0"/>
                  <a:ea typeface="MS PGothic" pitchFamily="34" charset="-128"/>
                </a:defRPr>
              </a:lvl3pPr>
              <a:lvl4pPr marL="1600200" indent="-228600" defTabSz="1016000" eaLnBrk="0" hangingPunct="0">
                <a:defRPr sz="1400">
                  <a:solidFill>
                    <a:srgbClr val="333333"/>
                  </a:solidFill>
                  <a:latin typeface="Arial" pitchFamily="34" charset="0"/>
                  <a:ea typeface="MS PGothic" pitchFamily="34" charset="-128"/>
                </a:defRPr>
              </a:lvl4pPr>
              <a:lvl5pPr marL="2057400" indent="-228600" defTabSz="1016000" eaLnBrk="0" hangingPunct="0">
                <a:defRPr sz="1400">
                  <a:solidFill>
                    <a:srgbClr val="333333"/>
                  </a:solidFill>
                  <a:latin typeface="Arial" pitchFamily="34" charset="0"/>
                  <a:ea typeface="MS PGothic" pitchFamily="34" charset="-128"/>
                </a:defRPr>
              </a:lvl5pPr>
              <a:lvl6pPr marL="25146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lnSpc>
                  <a:spcPct val="90000"/>
                </a:lnSpc>
              </a:pPr>
              <a:r>
                <a:rPr lang="en-US" sz="800">
                  <a:solidFill>
                    <a:schemeClr val="tx1"/>
                  </a:solidFill>
                </a:rPr>
                <a:t>Virtual</a:t>
              </a:r>
              <a:r>
                <a:rPr lang="en-US" sz="800">
                  <a:solidFill>
                    <a:schemeClr val="bg1"/>
                  </a:solidFill>
                </a:rPr>
                <a:t> </a:t>
              </a:r>
              <a:r>
                <a:rPr lang="en-US" sz="800">
                  <a:solidFill>
                    <a:schemeClr val="tx1"/>
                  </a:solidFill>
                </a:rPr>
                <a:t>Server</a:t>
              </a:r>
            </a:p>
          </p:txBody>
        </p:sp>
        <p:grpSp>
          <p:nvGrpSpPr>
            <p:cNvPr id="37908" name="Group 494"/>
            <p:cNvGrpSpPr>
              <a:grpSpLocks/>
            </p:cNvGrpSpPr>
            <p:nvPr/>
          </p:nvGrpSpPr>
          <p:grpSpPr bwMode="auto">
            <a:xfrm>
              <a:off x="4767263" y="3640138"/>
              <a:ext cx="714375" cy="871537"/>
              <a:chOff x="1213" y="1596"/>
              <a:chExt cx="543" cy="663"/>
            </a:xfrm>
          </p:grpSpPr>
          <p:cxnSp>
            <p:nvCxnSpPr>
              <p:cNvPr id="38001" name="AutoShape 495"/>
              <p:cNvCxnSpPr>
                <a:cxnSpLocks noChangeShapeType="1"/>
              </p:cNvCxnSpPr>
              <p:nvPr/>
            </p:nvCxnSpPr>
            <p:spPr bwMode="auto">
              <a:xfrm>
                <a:off x="1213" y="2259"/>
                <a:ext cx="543" cy="0"/>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2" name="AutoShape 496"/>
              <p:cNvCxnSpPr>
                <a:cxnSpLocks noChangeShapeType="1"/>
              </p:cNvCxnSpPr>
              <p:nvPr/>
            </p:nvCxnSpPr>
            <p:spPr bwMode="auto">
              <a:xfrm>
                <a:off x="1213" y="1596"/>
                <a:ext cx="1"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3" name="AutoShape 497"/>
              <p:cNvCxnSpPr>
                <a:cxnSpLocks noChangeShapeType="1"/>
              </p:cNvCxnSpPr>
              <p:nvPr/>
            </p:nvCxnSpPr>
            <p:spPr bwMode="auto">
              <a:xfrm flipV="1">
                <a:off x="1756" y="1596"/>
                <a:ext cx="0"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grpSp>
        <p:sp>
          <p:nvSpPr>
            <p:cNvPr id="37909" name="Text Box 498"/>
            <p:cNvSpPr txBox="1">
              <a:spLocks noChangeArrowheads="1"/>
            </p:cNvSpPr>
            <p:nvPr/>
          </p:nvSpPr>
          <p:spPr bwMode="auto">
            <a:xfrm>
              <a:off x="4724400" y="4330700"/>
              <a:ext cx="8128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defTabSz="1016000" eaLnBrk="0" hangingPunct="0">
                <a:defRPr sz="1400">
                  <a:solidFill>
                    <a:srgbClr val="333333"/>
                  </a:solidFill>
                  <a:latin typeface="Arial" pitchFamily="34" charset="0"/>
                  <a:ea typeface="MS PGothic" pitchFamily="34" charset="-128"/>
                </a:defRPr>
              </a:lvl1pPr>
              <a:lvl2pPr marL="742950" indent="-285750" defTabSz="1016000" eaLnBrk="0" hangingPunct="0">
                <a:defRPr sz="1400">
                  <a:solidFill>
                    <a:srgbClr val="333333"/>
                  </a:solidFill>
                  <a:latin typeface="Arial" pitchFamily="34" charset="0"/>
                  <a:ea typeface="MS PGothic" pitchFamily="34" charset="-128"/>
                </a:defRPr>
              </a:lvl2pPr>
              <a:lvl3pPr marL="1143000" indent="-228600" defTabSz="1016000" eaLnBrk="0" hangingPunct="0">
                <a:defRPr sz="1400">
                  <a:solidFill>
                    <a:srgbClr val="333333"/>
                  </a:solidFill>
                  <a:latin typeface="Arial" pitchFamily="34" charset="0"/>
                  <a:ea typeface="MS PGothic" pitchFamily="34" charset="-128"/>
                </a:defRPr>
              </a:lvl3pPr>
              <a:lvl4pPr marL="1600200" indent="-228600" defTabSz="1016000" eaLnBrk="0" hangingPunct="0">
                <a:defRPr sz="1400">
                  <a:solidFill>
                    <a:srgbClr val="333333"/>
                  </a:solidFill>
                  <a:latin typeface="Arial" pitchFamily="34" charset="0"/>
                  <a:ea typeface="MS PGothic" pitchFamily="34" charset="-128"/>
                </a:defRPr>
              </a:lvl4pPr>
              <a:lvl5pPr marL="2057400" indent="-228600" defTabSz="1016000" eaLnBrk="0" hangingPunct="0">
                <a:defRPr sz="1400">
                  <a:solidFill>
                    <a:srgbClr val="333333"/>
                  </a:solidFill>
                  <a:latin typeface="Arial" pitchFamily="34" charset="0"/>
                  <a:ea typeface="MS PGothic" pitchFamily="34" charset="-128"/>
                </a:defRPr>
              </a:lvl5pPr>
              <a:lvl6pPr marL="25146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lnSpc>
                  <a:spcPct val="90000"/>
                </a:lnSpc>
              </a:pPr>
              <a:r>
                <a:rPr lang="en-US" sz="800">
                  <a:solidFill>
                    <a:schemeClr val="tx1"/>
                  </a:solidFill>
                </a:rPr>
                <a:t>Virtual</a:t>
              </a:r>
              <a:r>
                <a:rPr lang="en-US" sz="800">
                  <a:solidFill>
                    <a:schemeClr val="bg1"/>
                  </a:solidFill>
                </a:rPr>
                <a:t> </a:t>
              </a:r>
              <a:r>
                <a:rPr lang="en-US" sz="800">
                  <a:solidFill>
                    <a:schemeClr val="tx1"/>
                  </a:solidFill>
                </a:rPr>
                <a:t>Server</a:t>
              </a:r>
            </a:p>
          </p:txBody>
        </p:sp>
        <p:sp>
          <p:nvSpPr>
            <p:cNvPr id="37910" name="Rectangle 5"/>
            <p:cNvSpPr>
              <a:spLocks noChangeArrowheads="1"/>
            </p:cNvSpPr>
            <p:nvPr/>
          </p:nvSpPr>
          <p:spPr bwMode="auto">
            <a:xfrm>
              <a:off x="4584700" y="4991101"/>
              <a:ext cx="6143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marL="165100" indent="-165100" algn="l"/>
              <a:r>
                <a:rPr lang="en-US" sz="800"/>
                <a:t>Storage</a:t>
              </a:r>
            </a:p>
          </p:txBody>
        </p:sp>
        <p:sp>
          <p:nvSpPr>
            <p:cNvPr id="37911" name="Rectangle 13"/>
            <p:cNvSpPr>
              <a:spLocks noChangeArrowheads="1"/>
            </p:cNvSpPr>
            <p:nvPr/>
          </p:nvSpPr>
          <p:spPr bwMode="auto">
            <a:xfrm>
              <a:off x="3343275" y="4991101"/>
              <a:ext cx="7286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marL="165100" indent="-165100" algn="l"/>
              <a:r>
                <a:rPr lang="en-US" sz="800"/>
                <a:t>Networking</a:t>
              </a:r>
            </a:p>
          </p:txBody>
        </p:sp>
        <p:sp>
          <p:nvSpPr>
            <p:cNvPr id="37912" name="Rectangle 40"/>
            <p:cNvSpPr>
              <a:spLocks noChangeArrowheads="1"/>
            </p:cNvSpPr>
            <p:nvPr/>
          </p:nvSpPr>
          <p:spPr bwMode="auto">
            <a:xfrm>
              <a:off x="3995737" y="4991101"/>
              <a:ext cx="58737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marL="165100" indent="-165100" algn="l"/>
              <a:r>
                <a:rPr lang="en-US" sz="800"/>
                <a:t>Compute</a:t>
              </a:r>
            </a:p>
          </p:txBody>
        </p:sp>
        <p:grpSp>
          <p:nvGrpSpPr>
            <p:cNvPr id="37913" name="Group 369"/>
            <p:cNvGrpSpPr>
              <a:grpSpLocks/>
            </p:cNvGrpSpPr>
            <p:nvPr/>
          </p:nvGrpSpPr>
          <p:grpSpPr bwMode="auto">
            <a:xfrm>
              <a:off x="4154488" y="4716463"/>
              <a:ext cx="271462" cy="271462"/>
              <a:chOff x="310" y="764"/>
              <a:chExt cx="446" cy="446"/>
            </a:xfrm>
          </p:grpSpPr>
          <p:sp>
            <p:nvSpPr>
              <p:cNvPr id="37994" name="Oval 370"/>
              <p:cNvSpPr>
                <a:spLocks noChangeArrowheads="1"/>
              </p:cNvSpPr>
              <p:nvPr/>
            </p:nvSpPr>
            <p:spPr bwMode="auto">
              <a:xfrm>
                <a:off x="310" y="764"/>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95" name="Group 371"/>
              <p:cNvGrpSpPr>
                <a:grpSpLocks/>
              </p:cNvGrpSpPr>
              <p:nvPr/>
            </p:nvGrpSpPr>
            <p:grpSpPr bwMode="auto">
              <a:xfrm>
                <a:off x="457" y="831"/>
                <a:ext cx="153" cy="321"/>
                <a:chOff x="5350" y="980"/>
                <a:chExt cx="1230" cy="2586"/>
              </a:xfrm>
            </p:grpSpPr>
            <p:sp>
              <p:nvSpPr>
                <p:cNvPr id="37996" name="Freeform 372"/>
                <p:cNvSpPr>
                  <a:spLocks/>
                </p:cNvSpPr>
                <p:nvPr/>
              </p:nvSpPr>
              <p:spPr bwMode="auto">
                <a:xfrm>
                  <a:off x="5369" y="980"/>
                  <a:ext cx="1198" cy="82"/>
                </a:xfrm>
                <a:custGeom>
                  <a:avLst/>
                  <a:gdLst>
                    <a:gd name="T0" fmla="*/ 2147483647 w 379"/>
                    <a:gd name="T1" fmla="*/ 744478043 h 27"/>
                    <a:gd name="T2" fmla="*/ 2147483647 w 379"/>
                    <a:gd name="T3" fmla="*/ 0 h 27"/>
                    <a:gd name="T4" fmla="*/ 189214684 w 379"/>
                    <a:gd name="T5" fmla="*/ 203741868 h 27"/>
                    <a:gd name="T6" fmla="*/ 189214684 w 379"/>
                    <a:gd name="T7" fmla="*/ 203741868 h 27"/>
                    <a:gd name="T8" fmla="*/ 189214684 w 379"/>
                    <a:gd name="T9" fmla="*/ 203741868 h 27"/>
                    <a:gd name="T10" fmla="*/ 0 w 379"/>
                    <a:gd name="T11" fmla="*/ 203741868 h 27"/>
                    <a:gd name="T12" fmla="*/ 189214684 w 379"/>
                    <a:gd name="T13" fmla="*/ 261750378 h 27"/>
                    <a:gd name="T14" fmla="*/ 2147483647 w 379"/>
                    <a:gd name="T15" fmla="*/ 1413718030 h 27"/>
                    <a:gd name="T16" fmla="*/ 2147483647 w 379"/>
                    <a:gd name="T17" fmla="*/ 847289330 h 27"/>
                    <a:gd name="T18" fmla="*/ 2147483647 w 379"/>
                    <a:gd name="T19" fmla="*/ 847289330 h 27"/>
                    <a:gd name="T20" fmla="*/ 2147483647 w 379"/>
                    <a:gd name="T21" fmla="*/ 744478043 h 27"/>
                    <a:gd name="T22" fmla="*/ 2147483647 w 379"/>
                    <a:gd name="T23" fmla="*/ 744478043 h 27"/>
                    <a:gd name="T24" fmla="*/ 2147483647 w 379"/>
                    <a:gd name="T25" fmla="*/ 744478043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7" name="Freeform 373"/>
                <p:cNvSpPr>
                  <a:spLocks noEditPoints="1"/>
                </p:cNvSpPr>
                <p:nvPr/>
              </p:nvSpPr>
              <p:spPr bwMode="auto">
                <a:xfrm>
                  <a:off x="5350" y="1031"/>
                  <a:ext cx="672" cy="2535"/>
                </a:xfrm>
                <a:custGeom>
                  <a:avLst/>
                  <a:gdLst>
                    <a:gd name="T0" fmla="*/ 454069298 w 211"/>
                    <a:gd name="T1" fmla="*/ 0 h 804"/>
                    <a:gd name="T2" fmla="*/ 21131110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8" name="Freeform 37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185739565 h 793"/>
                    <a:gd name="T6" fmla="*/ 2147483647 w 161"/>
                    <a:gd name="T7" fmla="*/ 185739565 h 793"/>
                    <a:gd name="T8" fmla="*/ 2147483647 w 161"/>
                    <a:gd name="T9" fmla="*/ 185739565 h 793"/>
                    <a:gd name="T10" fmla="*/ 2147483647 w 161"/>
                    <a:gd name="T11" fmla="*/ 0 h 793"/>
                    <a:gd name="T12" fmla="*/ 114492504 w 161"/>
                    <a:gd name="T13" fmla="*/ 1176156019 h 793"/>
                    <a:gd name="T14" fmla="*/ 114492504 w 161"/>
                    <a:gd name="T15" fmla="*/ 1176156019 h 793"/>
                    <a:gd name="T16" fmla="*/ 0 w 161"/>
                    <a:gd name="T17" fmla="*/ 1361620804 h 793"/>
                    <a:gd name="T18" fmla="*/ 0 w 161"/>
                    <a:gd name="T19" fmla="*/ 1361620804 h 793"/>
                    <a:gd name="T20" fmla="*/ 0 w 161"/>
                    <a:gd name="T21" fmla="*/ 2147483647 h 793"/>
                    <a:gd name="T22" fmla="*/ 0 w 161"/>
                    <a:gd name="T23" fmla="*/ 2147483647 h 793"/>
                    <a:gd name="T24" fmla="*/ 0 w 161"/>
                    <a:gd name="T25" fmla="*/ 2147483647 h 793"/>
                    <a:gd name="T26" fmla="*/ 114492504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9" name="Freeform 375"/>
                <p:cNvSpPr>
                  <a:spLocks/>
                </p:cNvSpPr>
                <p:nvPr/>
              </p:nvSpPr>
              <p:spPr bwMode="auto">
                <a:xfrm>
                  <a:off x="5350" y="2422"/>
                  <a:ext cx="127" cy="954"/>
                </a:xfrm>
                <a:custGeom>
                  <a:avLst/>
                  <a:gdLst>
                    <a:gd name="T0" fmla="*/ 2147483647 w 39"/>
                    <a:gd name="T1" fmla="*/ 867105185 h 302"/>
                    <a:gd name="T2" fmla="*/ 0 w 39"/>
                    <a:gd name="T3" fmla="*/ 0 h 302"/>
                    <a:gd name="T4" fmla="*/ 0 w 39"/>
                    <a:gd name="T5" fmla="*/ 2147483647 h 302"/>
                    <a:gd name="T6" fmla="*/ 0 w 39"/>
                    <a:gd name="T7" fmla="*/ 2147483647 h 302"/>
                    <a:gd name="T8" fmla="*/ 347164266 w 39"/>
                    <a:gd name="T9" fmla="*/ 2147483647 h 302"/>
                    <a:gd name="T10" fmla="*/ 633959264 w 39"/>
                    <a:gd name="T11" fmla="*/ 2147483647 h 302"/>
                    <a:gd name="T12" fmla="*/ 2147483647 w 39"/>
                    <a:gd name="T13" fmla="*/ 2147483647 h 302"/>
                    <a:gd name="T14" fmla="*/ 2147483647 w 39"/>
                    <a:gd name="T15" fmla="*/ 867105185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0" name="Freeform 376"/>
                <p:cNvSpPr>
                  <a:spLocks/>
                </p:cNvSpPr>
                <p:nvPr/>
              </p:nvSpPr>
              <p:spPr bwMode="auto">
                <a:xfrm>
                  <a:off x="6447" y="1992"/>
                  <a:ext cx="133" cy="1403"/>
                </a:xfrm>
                <a:custGeom>
                  <a:avLst/>
                  <a:gdLst>
                    <a:gd name="T0" fmla="*/ 0 w 42"/>
                    <a:gd name="T1" fmla="*/ 128741296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128741296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4" name="Group 377"/>
            <p:cNvGrpSpPr>
              <a:grpSpLocks/>
            </p:cNvGrpSpPr>
            <p:nvPr/>
          </p:nvGrpSpPr>
          <p:grpSpPr bwMode="auto">
            <a:xfrm>
              <a:off x="3571875" y="4716463"/>
              <a:ext cx="271463" cy="271462"/>
              <a:chOff x="310" y="2496"/>
              <a:chExt cx="446" cy="446"/>
            </a:xfrm>
          </p:grpSpPr>
          <p:sp>
            <p:nvSpPr>
              <p:cNvPr id="37990" name="Oval 378"/>
              <p:cNvSpPr>
                <a:spLocks noChangeArrowheads="1"/>
              </p:cNvSpPr>
              <p:nvPr/>
            </p:nvSpPr>
            <p:spPr bwMode="auto">
              <a:xfrm>
                <a:off x="310" y="2496"/>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91" name="Group 379"/>
              <p:cNvGrpSpPr>
                <a:grpSpLocks/>
              </p:cNvGrpSpPr>
              <p:nvPr/>
            </p:nvGrpSpPr>
            <p:grpSpPr bwMode="auto">
              <a:xfrm>
                <a:off x="359" y="2592"/>
                <a:ext cx="330" cy="288"/>
                <a:chOff x="4918" y="2492"/>
                <a:chExt cx="1471" cy="1285"/>
              </a:xfrm>
            </p:grpSpPr>
            <p:sp>
              <p:nvSpPr>
                <p:cNvPr id="37992" name="Freeform 380"/>
                <p:cNvSpPr>
                  <a:spLocks/>
                </p:cNvSpPr>
                <p:nvPr/>
              </p:nvSpPr>
              <p:spPr bwMode="auto">
                <a:xfrm>
                  <a:off x="5093" y="2663"/>
                  <a:ext cx="207" cy="207"/>
                </a:xfrm>
                <a:custGeom>
                  <a:avLst/>
                  <a:gdLst>
                    <a:gd name="T0" fmla="*/ 6495804 w 99"/>
                    <a:gd name="T1" fmla="*/ 0 h 99"/>
                    <a:gd name="T2" fmla="*/ 6495804 w 99"/>
                    <a:gd name="T3" fmla="*/ 0 h 99"/>
                    <a:gd name="T4" fmla="*/ 5229253 w 99"/>
                    <a:gd name="T5" fmla="*/ 0 h 99"/>
                    <a:gd name="T6" fmla="*/ 4027714 w 99"/>
                    <a:gd name="T7" fmla="*/ 391255 h 99"/>
                    <a:gd name="T8" fmla="*/ 2798009 w 99"/>
                    <a:gd name="T9" fmla="*/ 948758 h 99"/>
                    <a:gd name="T10" fmla="*/ 1870023 w 99"/>
                    <a:gd name="T11" fmla="*/ 1870023 h 99"/>
                    <a:gd name="T12" fmla="*/ 1095358 w 99"/>
                    <a:gd name="T13" fmla="*/ 2798009 h 99"/>
                    <a:gd name="T14" fmla="*/ 391255 w 99"/>
                    <a:gd name="T15" fmla="*/ 4027714 h 99"/>
                    <a:gd name="T16" fmla="*/ 0 w 99"/>
                    <a:gd name="T17" fmla="*/ 5229253 h 99"/>
                    <a:gd name="T18" fmla="*/ 0 w 99"/>
                    <a:gd name="T19" fmla="*/ 6715747 h 99"/>
                    <a:gd name="T20" fmla="*/ 0 w 99"/>
                    <a:gd name="T21" fmla="*/ 6715747 h 99"/>
                    <a:gd name="T22" fmla="*/ 0 w 99"/>
                    <a:gd name="T23" fmla="*/ 7840265 h 99"/>
                    <a:gd name="T24" fmla="*/ 391255 w 99"/>
                    <a:gd name="T25" fmla="*/ 9183837 h 99"/>
                    <a:gd name="T26" fmla="*/ 1095358 w 99"/>
                    <a:gd name="T27" fmla="*/ 10132589 h 99"/>
                    <a:gd name="T28" fmla="*/ 1870023 w 99"/>
                    <a:gd name="T29" fmla="*/ 11109594 h 99"/>
                    <a:gd name="T30" fmla="*/ 2798009 w 99"/>
                    <a:gd name="T31" fmla="*/ 12116404 h 99"/>
                    <a:gd name="T32" fmla="*/ 4027714 w 99"/>
                    <a:gd name="T33" fmla="*/ 12569473 h 99"/>
                    <a:gd name="T34" fmla="*/ 5229253 w 99"/>
                    <a:gd name="T35" fmla="*/ 13101682 h 99"/>
                    <a:gd name="T36" fmla="*/ 6495804 w 99"/>
                    <a:gd name="T37" fmla="*/ 13211696 h 99"/>
                    <a:gd name="T38" fmla="*/ 6495804 w 99"/>
                    <a:gd name="T39" fmla="*/ 13211696 h 99"/>
                    <a:gd name="T40" fmla="*/ 7974614 w 99"/>
                    <a:gd name="T41" fmla="*/ 13101682 h 99"/>
                    <a:gd name="T42" fmla="*/ 9183837 w 99"/>
                    <a:gd name="T43" fmla="*/ 12569473 h 99"/>
                    <a:gd name="T44" fmla="*/ 10412219 w 99"/>
                    <a:gd name="T45" fmla="*/ 12116404 h 99"/>
                    <a:gd name="T46" fmla="*/ 11360904 w 99"/>
                    <a:gd name="T47" fmla="*/ 11109594 h 99"/>
                    <a:gd name="T48" fmla="*/ 12002502 w 99"/>
                    <a:gd name="T49" fmla="*/ 10132589 h 99"/>
                    <a:gd name="T50" fmla="*/ 12820735 w 99"/>
                    <a:gd name="T51" fmla="*/ 9183837 h 99"/>
                    <a:gd name="T52" fmla="*/ 12954493 w 99"/>
                    <a:gd name="T53" fmla="*/ 7840265 h 99"/>
                    <a:gd name="T54" fmla="*/ 13211696 w 99"/>
                    <a:gd name="T55" fmla="*/ 6715747 h 99"/>
                    <a:gd name="T56" fmla="*/ 13211696 w 99"/>
                    <a:gd name="T57" fmla="*/ 6715747 h 99"/>
                    <a:gd name="T58" fmla="*/ 12954493 w 99"/>
                    <a:gd name="T59" fmla="*/ 5229253 h 99"/>
                    <a:gd name="T60" fmla="*/ 12820735 w 99"/>
                    <a:gd name="T61" fmla="*/ 4027714 h 99"/>
                    <a:gd name="T62" fmla="*/ 12002502 w 99"/>
                    <a:gd name="T63" fmla="*/ 2798009 h 99"/>
                    <a:gd name="T64" fmla="*/ 11360904 w 99"/>
                    <a:gd name="T65" fmla="*/ 1870023 h 99"/>
                    <a:gd name="T66" fmla="*/ 10412219 w 99"/>
                    <a:gd name="T67" fmla="*/ 948758 h 99"/>
                    <a:gd name="T68" fmla="*/ 9183837 w 99"/>
                    <a:gd name="T69" fmla="*/ 391255 h 99"/>
                    <a:gd name="T70" fmla="*/ 7974614 w 99"/>
                    <a:gd name="T71" fmla="*/ 0 h 99"/>
                    <a:gd name="T72" fmla="*/ 6495804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3" name="Freeform 381"/>
                <p:cNvSpPr>
                  <a:spLocks noEditPoints="1"/>
                </p:cNvSpPr>
                <p:nvPr/>
              </p:nvSpPr>
              <p:spPr bwMode="auto">
                <a:xfrm>
                  <a:off x="4918" y="2492"/>
                  <a:ext cx="1471" cy="1285"/>
                </a:xfrm>
                <a:custGeom>
                  <a:avLst/>
                  <a:gdLst>
                    <a:gd name="T0" fmla="*/ 71903023 w 707"/>
                    <a:gd name="T1" fmla="*/ 33923155 h 619"/>
                    <a:gd name="T2" fmla="*/ 82176075 w 707"/>
                    <a:gd name="T3" fmla="*/ 32601469 h 619"/>
                    <a:gd name="T4" fmla="*/ 86841644 w 707"/>
                    <a:gd name="T5" fmla="*/ 21419607 h 619"/>
                    <a:gd name="T6" fmla="*/ 75876088 w 707"/>
                    <a:gd name="T7" fmla="*/ 12727751 h 619"/>
                    <a:gd name="T8" fmla="*/ 65496523 w 707"/>
                    <a:gd name="T9" fmla="*/ 19492277 h 619"/>
                    <a:gd name="T10" fmla="*/ 51018853 w 707"/>
                    <a:gd name="T11" fmla="*/ 20811953 h 619"/>
                    <a:gd name="T12" fmla="*/ 58089081 w 707"/>
                    <a:gd name="T13" fmla="*/ 15239303 h 619"/>
                    <a:gd name="T14" fmla="*/ 56128017 w 707"/>
                    <a:gd name="T15" fmla="*/ 6180377 h 619"/>
                    <a:gd name="T16" fmla="*/ 46240138 w 707"/>
                    <a:gd name="T17" fmla="*/ 4310303 h 619"/>
                    <a:gd name="T18" fmla="*/ 40865803 w 707"/>
                    <a:gd name="T19" fmla="*/ 12259392 h 619"/>
                    <a:gd name="T20" fmla="*/ 46463990 w 707"/>
                    <a:gd name="T21" fmla="*/ 20343624 h 619"/>
                    <a:gd name="T22" fmla="*/ 32644068 w 707"/>
                    <a:gd name="T23" fmla="*/ 17831972 h 619"/>
                    <a:gd name="T24" fmla="*/ 30714998 w 707"/>
                    <a:gd name="T25" fmla="*/ 8305636 h 619"/>
                    <a:gd name="T26" fmla="*/ 22825428 w 707"/>
                    <a:gd name="T27" fmla="*/ 1332979 h 619"/>
                    <a:gd name="T28" fmla="*/ 13216132 w 707"/>
                    <a:gd name="T29" fmla="*/ 469729 h 619"/>
                    <a:gd name="T30" fmla="*/ 3673052 w 707"/>
                    <a:gd name="T31" fmla="*/ 5744448 h 619"/>
                    <a:gd name="T32" fmla="*/ 0 w 707"/>
                    <a:gd name="T33" fmla="*/ 15930797 h 619"/>
                    <a:gd name="T34" fmla="*/ 2850605 w 707"/>
                    <a:gd name="T35" fmla="*/ 24508568 h 619"/>
                    <a:gd name="T36" fmla="*/ 11621046 w 707"/>
                    <a:gd name="T37" fmla="*/ 30944857 h 619"/>
                    <a:gd name="T38" fmla="*/ 21936274 w 707"/>
                    <a:gd name="T39" fmla="*/ 30726198 h 619"/>
                    <a:gd name="T40" fmla="*/ 37889138 w 707"/>
                    <a:gd name="T41" fmla="*/ 38285811 h 619"/>
                    <a:gd name="T42" fmla="*/ 31932302 w 707"/>
                    <a:gd name="T43" fmla="*/ 36154351 h 619"/>
                    <a:gd name="T44" fmla="*/ 27155677 w 707"/>
                    <a:gd name="T45" fmla="*/ 41661002 h 619"/>
                    <a:gd name="T46" fmla="*/ 30945737 w 707"/>
                    <a:gd name="T47" fmla="*/ 47233698 h 619"/>
                    <a:gd name="T48" fmla="*/ 37521563 w 707"/>
                    <a:gd name="T49" fmla="*/ 45902043 h 619"/>
                    <a:gd name="T50" fmla="*/ 47608728 w 707"/>
                    <a:gd name="T51" fmla="*/ 37483330 h 619"/>
                    <a:gd name="T52" fmla="*/ 34380110 w 707"/>
                    <a:gd name="T53" fmla="*/ 52722581 h 619"/>
                    <a:gd name="T54" fmla="*/ 27636359 w 707"/>
                    <a:gd name="T55" fmla="*/ 62803146 h 619"/>
                    <a:gd name="T56" fmla="*/ 36645306 w 707"/>
                    <a:gd name="T57" fmla="*/ 73400035 h 619"/>
                    <a:gd name="T58" fmla="*/ 48267409 w 707"/>
                    <a:gd name="T59" fmla="*/ 68762447 h 619"/>
                    <a:gd name="T60" fmla="*/ 49320098 w 707"/>
                    <a:gd name="T61" fmla="*/ 59014738 h 619"/>
                    <a:gd name="T62" fmla="*/ 61773492 w 707"/>
                    <a:gd name="T63" fmla="*/ 46765358 h 619"/>
                    <a:gd name="T64" fmla="*/ 60062701 w 707"/>
                    <a:gd name="T65" fmla="*/ 54956448 h 619"/>
                    <a:gd name="T66" fmla="*/ 71026290 w 707"/>
                    <a:gd name="T67" fmla="*/ 63652274 h 619"/>
                    <a:gd name="T68" fmla="*/ 81518952 w 707"/>
                    <a:gd name="T69" fmla="*/ 57086634 h 619"/>
                    <a:gd name="T70" fmla="*/ 79200779 w 707"/>
                    <a:gd name="T71" fmla="*/ 45329861 h 619"/>
                    <a:gd name="T72" fmla="*/ 67360286 w 707"/>
                    <a:gd name="T73" fmla="*/ 42698561 h 619"/>
                    <a:gd name="T74" fmla="*/ 77615078 w 707"/>
                    <a:gd name="T75" fmla="*/ 15930797 h 619"/>
                    <a:gd name="T76" fmla="*/ 84103653 w 707"/>
                    <a:gd name="T77" fmla="*/ 23653580 h 619"/>
                    <a:gd name="T78" fmla="*/ 79200779 w 707"/>
                    <a:gd name="T79" fmla="*/ 30944857 h 619"/>
                    <a:gd name="T80" fmla="*/ 70179346 w 707"/>
                    <a:gd name="T81" fmla="*/ 29291357 h 619"/>
                    <a:gd name="T82" fmla="*/ 68467244 w 707"/>
                    <a:gd name="T83" fmla="*/ 20568412 h 619"/>
                    <a:gd name="T84" fmla="*/ 16407130 w 707"/>
                    <a:gd name="T85" fmla="*/ 28546682 h 619"/>
                    <a:gd name="T86" fmla="*/ 5437790 w 707"/>
                    <a:gd name="T87" fmla="*/ 23111738 h 619"/>
                    <a:gd name="T88" fmla="*/ 3331434 w 707"/>
                    <a:gd name="T89" fmla="*/ 13163046 h 619"/>
                    <a:gd name="T90" fmla="*/ 15183194 w 707"/>
                    <a:gd name="T91" fmla="*/ 2977162 h 619"/>
                    <a:gd name="T92" fmla="*/ 25891067 w 707"/>
                    <a:gd name="T93" fmla="*/ 6770393 h 619"/>
                    <a:gd name="T94" fmla="*/ 29575820 w 707"/>
                    <a:gd name="T95" fmla="*/ 17141223 h 619"/>
                    <a:gd name="T96" fmla="*/ 19086017 w 707"/>
                    <a:gd name="T97" fmla="*/ 28325739 h 619"/>
                    <a:gd name="T98" fmla="*/ 45641102 w 707"/>
                    <a:gd name="T99" fmla="*/ 67110632 h 619"/>
                    <a:gd name="T100" fmla="*/ 37230715 w 707"/>
                    <a:gd name="T101" fmla="*/ 70422058 h 619"/>
                    <a:gd name="T102" fmla="*/ 30714998 w 707"/>
                    <a:gd name="T103" fmla="*/ 62803146 h 619"/>
                    <a:gd name="T104" fmla="*/ 35756003 w 707"/>
                    <a:gd name="T105" fmla="*/ 55395256 h 619"/>
                    <a:gd name="T106" fmla="*/ 44528075 w 707"/>
                    <a:gd name="T107" fmla="*/ 57086634 h 619"/>
                    <a:gd name="T108" fmla="*/ 72140655 w 707"/>
                    <a:gd name="T109" fmla="*/ 48412363 h 619"/>
                    <a:gd name="T110" fmla="*/ 75876088 w 707"/>
                    <a:gd name="T111" fmla="*/ 52948782 h 619"/>
                    <a:gd name="T112" fmla="*/ 73028565 w 707"/>
                    <a:gd name="T113" fmla="*/ 56836584 h 619"/>
                    <a:gd name="T114" fmla="*/ 67702234 w 707"/>
                    <a:gd name="T115" fmla="*/ 56034086 h 619"/>
                    <a:gd name="T116" fmla="*/ 66866388 w 707"/>
                    <a:gd name="T117" fmla="*/ 511794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5" name="Group 382"/>
            <p:cNvGrpSpPr>
              <a:grpSpLocks/>
            </p:cNvGrpSpPr>
            <p:nvPr/>
          </p:nvGrpSpPr>
          <p:grpSpPr bwMode="auto">
            <a:xfrm>
              <a:off x="4756150" y="4716463"/>
              <a:ext cx="271463" cy="271462"/>
              <a:chOff x="310" y="1632"/>
              <a:chExt cx="446" cy="446"/>
            </a:xfrm>
          </p:grpSpPr>
          <p:sp>
            <p:nvSpPr>
              <p:cNvPr id="37988" name="Oval 383"/>
              <p:cNvSpPr>
                <a:spLocks noChangeArrowheads="1"/>
              </p:cNvSpPr>
              <p:nvPr/>
            </p:nvSpPr>
            <p:spPr bwMode="auto">
              <a:xfrm>
                <a:off x="310" y="1632"/>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sp>
            <p:nvSpPr>
              <p:cNvPr id="37989" name="Freeform 384"/>
              <p:cNvSpPr>
                <a:spLocks noEditPoints="1"/>
              </p:cNvSpPr>
              <p:nvPr/>
            </p:nvSpPr>
            <p:spPr bwMode="auto">
              <a:xfrm>
                <a:off x="408" y="1723"/>
                <a:ext cx="249" cy="270"/>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7916" name="Group 401"/>
            <p:cNvGrpSpPr>
              <a:grpSpLocks/>
            </p:cNvGrpSpPr>
            <p:nvPr/>
          </p:nvGrpSpPr>
          <p:grpSpPr bwMode="auto">
            <a:xfrm>
              <a:off x="3224213" y="4165600"/>
              <a:ext cx="601662" cy="173038"/>
              <a:chOff x="2406" y="48"/>
              <a:chExt cx="600" cy="171"/>
            </a:xfrm>
          </p:grpSpPr>
          <p:grpSp>
            <p:nvGrpSpPr>
              <p:cNvPr id="37972" name="Group 385"/>
              <p:cNvGrpSpPr>
                <a:grpSpLocks/>
              </p:cNvGrpSpPr>
              <p:nvPr/>
            </p:nvGrpSpPr>
            <p:grpSpPr bwMode="auto">
              <a:xfrm>
                <a:off x="2620" y="48"/>
                <a:ext cx="171" cy="171"/>
                <a:chOff x="310" y="764"/>
                <a:chExt cx="446" cy="446"/>
              </a:xfrm>
            </p:grpSpPr>
            <p:sp>
              <p:nvSpPr>
                <p:cNvPr id="37981" name="Oval 386"/>
                <p:cNvSpPr>
                  <a:spLocks noChangeArrowheads="1"/>
                </p:cNvSpPr>
                <p:nvPr/>
              </p:nvSpPr>
              <p:spPr bwMode="auto">
                <a:xfrm>
                  <a:off x="309" y="764"/>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82" name="Group 387"/>
                <p:cNvGrpSpPr>
                  <a:grpSpLocks/>
                </p:cNvGrpSpPr>
                <p:nvPr/>
              </p:nvGrpSpPr>
              <p:grpSpPr bwMode="auto">
                <a:xfrm>
                  <a:off x="457" y="831"/>
                  <a:ext cx="153" cy="321"/>
                  <a:chOff x="5350" y="980"/>
                  <a:chExt cx="1230" cy="2586"/>
                </a:xfrm>
              </p:grpSpPr>
              <p:sp>
                <p:nvSpPr>
                  <p:cNvPr id="37983" name="Freeform 388"/>
                  <p:cNvSpPr>
                    <a:spLocks/>
                  </p:cNvSpPr>
                  <p:nvPr/>
                </p:nvSpPr>
                <p:spPr bwMode="auto">
                  <a:xfrm>
                    <a:off x="5369" y="980"/>
                    <a:ext cx="1198" cy="82"/>
                  </a:xfrm>
                  <a:custGeom>
                    <a:avLst/>
                    <a:gdLst>
                      <a:gd name="T0" fmla="*/ 2147483647 w 379"/>
                      <a:gd name="T1" fmla="*/ 744478043 h 27"/>
                      <a:gd name="T2" fmla="*/ 2147483647 w 379"/>
                      <a:gd name="T3" fmla="*/ 0 h 27"/>
                      <a:gd name="T4" fmla="*/ 189214684 w 379"/>
                      <a:gd name="T5" fmla="*/ 203741868 h 27"/>
                      <a:gd name="T6" fmla="*/ 189214684 w 379"/>
                      <a:gd name="T7" fmla="*/ 203741868 h 27"/>
                      <a:gd name="T8" fmla="*/ 189214684 w 379"/>
                      <a:gd name="T9" fmla="*/ 203741868 h 27"/>
                      <a:gd name="T10" fmla="*/ 0 w 379"/>
                      <a:gd name="T11" fmla="*/ 203741868 h 27"/>
                      <a:gd name="T12" fmla="*/ 189214684 w 379"/>
                      <a:gd name="T13" fmla="*/ 261750378 h 27"/>
                      <a:gd name="T14" fmla="*/ 2147483647 w 379"/>
                      <a:gd name="T15" fmla="*/ 1413718030 h 27"/>
                      <a:gd name="T16" fmla="*/ 2147483647 w 379"/>
                      <a:gd name="T17" fmla="*/ 847289330 h 27"/>
                      <a:gd name="T18" fmla="*/ 2147483647 w 379"/>
                      <a:gd name="T19" fmla="*/ 847289330 h 27"/>
                      <a:gd name="T20" fmla="*/ 2147483647 w 379"/>
                      <a:gd name="T21" fmla="*/ 744478043 h 27"/>
                      <a:gd name="T22" fmla="*/ 2147483647 w 379"/>
                      <a:gd name="T23" fmla="*/ 744478043 h 27"/>
                      <a:gd name="T24" fmla="*/ 2147483647 w 379"/>
                      <a:gd name="T25" fmla="*/ 744478043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4" name="Freeform 389"/>
                  <p:cNvSpPr>
                    <a:spLocks noEditPoints="1"/>
                  </p:cNvSpPr>
                  <p:nvPr/>
                </p:nvSpPr>
                <p:spPr bwMode="auto">
                  <a:xfrm>
                    <a:off x="5350" y="1031"/>
                    <a:ext cx="672" cy="2535"/>
                  </a:xfrm>
                  <a:custGeom>
                    <a:avLst/>
                    <a:gdLst>
                      <a:gd name="T0" fmla="*/ 454069298 w 211"/>
                      <a:gd name="T1" fmla="*/ 0 h 804"/>
                      <a:gd name="T2" fmla="*/ 21131110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5" name="Freeform 390"/>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185739565 h 793"/>
                      <a:gd name="T6" fmla="*/ 2147483647 w 161"/>
                      <a:gd name="T7" fmla="*/ 185739565 h 793"/>
                      <a:gd name="T8" fmla="*/ 2147483647 w 161"/>
                      <a:gd name="T9" fmla="*/ 185739565 h 793"/>
                      <a:gd name="T10" fmla="*/ 2147483647 w 161"/>
                      <a:gd name="T11" fmla="*/ 0 h 793"/>
                      <a:gd name="T12" fmla="*/ 114492504 w 161"/>
                      <a:gd name="T13" fmla="*/ 1176156019 h 793"/>
                      <a:gd name="T14" fmla="*/ 114492504 w 161"/>
                      <a:gd name="T15" fmla="*/ 1176156019 h 793"/>
                      <a:gd name="T16" fmla="*/ 0 w 161"/>
                      <a:gd name="T17" fmla="*/ 1361620804 h 793"/>
                      <a:gd name="T18" fmla="*/ 0 w 161"/>
                      <a:gd name="T19" fmla="*/ 1361620804 h 793"/>
                      <a:gd name="T20" fmla="*/ 0 w 161"/>
                      <a:gd name="T21" fmla="*/ 2147483647 h 793"/>
                      <a:gd name="T22" fmla="*/ 0 w 161"/>
                      <a:gd name="T23" fmla="*/ 2147483647 h 793"/>
                      <a:gd name="T24" fmla="*/ 0 w 161"/>
                      <a:gd name="T25" fmla="*/ 2147483647 h 793"/>
                      <a:gd name="T26" fmla="*/ 114492504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6" name="Freeform 391"/>
                  <p:cNvSpPr>
                    <a:spLocks/>
                  </p:cNvSpPr>
                  <p:nvPr/>
                </p:nvSpPr>
                <p:spPr bwMode="auto">
                  <a:xfrm>
                    <a:off x="5350" y="2422"/>
                    <a:ext cx="127" cy="954"/>
                  </a:xfrm>
                  <a:custGeom>
                    <a:avLst/>
                    <a:gdLst>
                      <a:gd name="T0" fmla="*/ 2147483647 w 39"/>
                      <a:gd name="T1" fmla="*/ 867105185 h 302"/>
                      <a:gd name="T2" fmla="*/ 0 w 39"/>
                      <a:gd name="T3" fmla="*/ 0 h 302"/>
                      <a:gd name="T4" fmla="*/ 0 w 39"/>
                      <a:gd name="T5" fmla="*/ 2147483647 h 302"/>
                      <a:gd name="T6" fmla="*/ 0 w 39"/>
                      <a:gd name="T7" fmla="*/ 2147483647 h 302"/>
                      <a:gd name="T8" fmla="*/ 347164266 w 39"/>
                      <a:gd name="T9" fmla="*/ 2147483647 h 302"/>
                      <a:gd name="T10" fmla="*/ 633959264 w 39"/>
                      <a:gd name="T11" fmla="*/ 2147483647 h 302"/>
                      <a:gd name="T12" fmla="*/ 2147483647 w 39"/>
                      <a:gd name="T13" fmla="*/ 2147483647 h 302"/>
                      <a:gd name="T14" fmla="*/ 2147483647 w 39"/>
                      <a:gd name="T15" fmla="*/ 867105185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7" name="Freeform 392"/>
                  <p:cNvSpPr>
                    <a:spLocks/>
                  </p:cNvSpPr>
                  <p:nvPr/>
                </p:nvSpPr>
                <p:spPr bwMode="auto">
                  <a:xfrm>
                    <a:off x="6447" y="1992"/>
                    <a:ext cx="133" cy="1403"/>
                  </a:xfrm>
                  <a:custGeom>
                    <a:avLst/>
                    <a:gdLst>
                      <a:gd name="T0" fmla="*/ 0 w 42"/>
                      <a:gd name="T1" fmla="*/ 128741296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128741296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73" name="Group 393"/>
              <p:cNvGrpSpPr>
                <a:grpSpLocks/>
              </p:cNvGrpSpPr>
              <p:nvPr/>
            </p:nvGrpSpPr>
            <p:grpSpPr bwMode="auto">
              <a:xfrm>
                <a:off x="2406" y="48"/>
                <a:ext cx="171" cy="171"/>
                <a:chOff x="310" y="2496"/>
                <a:chExt cx="446" cy="446"/>
              </a:xfrm>
            </p:grpSpPr>
            <p:sp>
              <p:nvSpPr>
                <p:cNvPr id="37977" name="Oval 394"/>
                <p:cNvSpPr>
                  <a:spLocks noChangeArrowheads="1"/>
                </p:cNvSpPr>
                <p:nvPr/>
              </p:nvSpPr>
              <p:spPr bwMode="auto">
                <a:xfrm>
                  <a:off x="310" y="2496"/>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78" name="Group 395"/>
                <p:cNvGrpSpPr>
                  <a:grpSpLocks/>
                </p:cNvGrpSpPr>
                <p:nvPr/>
              </p:nvGrpSpPr>
              <p:grpSpPr bwMode="auto">
                <a:xfrm>
                  <a:off x="359" y="2592"/>
                  <a:ext cx="330" cy="288"/>
                  <a:chOff x="4918" y="2492"/>
                  <a:chExt cx="1471" cy="1285"/>
                </a:xfrm>
              </p:grpSpPr>
              <p:sp>
                <p:nvSpPr>
                  <p:cNvPr id="37979" name="Freeform 396"/>
                  <p:cNvSpPr>
                    <a:spLocks/>
                  </p:cNvSpPr>
                  <p:nvPr/>
                </p:nvSpPr>
                <p:spPr bwMode="auto">
                  <a:xfrm>
                    <a:off x="5093" y="2663"/>
                    <a:ext cx="207" cy="207"/>
                  </a:xfrm>
                  <a:custGeom>
                    <a:avLst/>
                    <a:gdLst>
                      <a:gd name="T0" fmla="*/ 6495804 w 99"/>
                      <a:gd name="T1" fmla="*/ 0 h 99"/>
                      <a:gd name="T2" fmla="*/ 6495804 w 99"/>
                      <a:gd name="T3" fmla="*/ 0 h 99"/>
                      <a:gd name="T4" fmla="*/ 5229253 w 99"/>
                      <a:gd name="T5" fmla="*/ 0 h 99"/>
                      <a:gd name="T6" fmla="*/ 4027714 w 99"/>
                      <a:gd name="T7" fmla="*/ 391255 h 99"/>
                      <a:gd name="T8" fmla="*/ 2798009 w 99"/>
                      <a:gd name="T9" fmla="*/ 948758 h 99"/>
                      <a:gd name="T10" fmla="*/ 1870023 w 99"/>
                      <a:gd name="T11" fmla="*/ 1870023 h 99"/>
                      <a:gd name="T12" fmla="*/ 1095358 w 99"/>
                      <a:gd name="T13" fmla="*/ 2798009 h 99"/>
                      <a:gd name="T14" fmla="*/ 391255 w 99"/>
                      <a:gd name="T15" fmla="*/ 4027714 h 99"/>
                      <a:gd name="T16" fmla="*/ 0 w 99"/>
                      <a:gd name="T17" fmla="*/ 5229253 h 99"/>
                      <a:gd name="T18" fmla="*/ 0 w 99"/>
                      <a:gd name="T19" fmla="*/ 6715747 h 99"/>
                      <a:gd name="T20" fmla="*/ 0 w 99"/>
                      <a:gd name="T21" fmla="*/ 6715747 h 99"/>
                      <a:gd name="T22" fmla="*/ 0 w 99"/>
                      <a:gd name="T23" fmla="*/ 7840265 h 99"/>
                      <a:gd name="T24" fmla="*/ 391255 w 99"/>
                      <a:gd name="T25" fmla="*/ 9183837 h 99"/>
                      <a:gd name="T26" fmla="*/ 1095358 w 99"/>
                      <a:gd name="T27" fmla="*/ 10132589 h 99"/>
                      <a:gd name="T28" fmla="*/ 1870023 w 99"/>
                      <a:gd name="T29" fmla="*/ 11109594 h 99"/>
                      <a:gd name="T30" fmla="*/ 2798009 w 99"/>
                      <a:gd name="T31" fmla="*/ 12116404 h 99"/>
                      <a:gd name="T32" fmla="*/ 4027714 w 99"/>
                      <a:gd name="T33" fmla="*/ 12569473 h 99"/>
                      <a:gd name="T34" fmla="*/ 5229253 w 99"/>
                      <a:gd name="T35" fmla="*/ 13101682 h 99"/>
                      <a:gd name="T36" fmla="*/ 6495804 w 99"/>
                      <a:gd name="T37" fmla="*/ 13211696 h 99"/>
                      <a:gd name="T38" fmla="*/ 6495804 w 99"/>
                      <a:gd name="T39" fmla="*/ 13211696 h 99"/>
                      <a:gd name="T40" fmla="*/ 7974614 w 99"/>
                      <a:gd name="T41" fmla="*/ 13101682 h 99"/>
                      <a:gd name="T42" fmla="*/ 9183837 w 99"/>
                      <a:gd name="T43" fmla="*/ 12569473 h 99"/>
                      <a:gd name="T44" fmla="*/ 10412219 w 99"/>
                      <a:gd name="T45" fmla="*/ 12116404 h 99"/>
                      <a:gd name="T46" fmla="*/ 11360904 w 99"/>
                      <a:gd name="T47" fmla="*/ 11109594 h 99"/>
                      <a:gd name="T48" fmla="*/ 12002502 w 99"/>
                      <a:gd name="T49" fmla="*/ 10132589 h 99"/>
                      <a:gd name="T50" fmla="*/ 12820735 w 99"/>
                      <a:gd name="T51" fmla="*/ 9183837 h 99"/>
                      <a:gd name="T52" fmla="*/ 12954493 w 99"/>
                      <a:gd name="T53" fmla="*/ 7840265 h 99"/>
                      <a:gd name="T54" fmla="*/ 13211696 w 99"/>
                      <a:gd name="T55" fmla="*/ 6715747 h 99"/>
                      <a:gd name="T56" fmla="*/ 13211696 w 99"/>
                      <a:gd name="T57" fmla="*/ 6715747 h 99"/>
                      <a:gd name="T58" fmla="*/ 12954493 w 99"/>
                      <a:gd name="T59" fmla="*/ 5229253 h 99"/>
                      <a:gd name="T60" fmla="*/ 12820735 w 99"/>
                      <a:gd name="T61" fmla="*/ 4027714 h 99"/>
                      <a:gd name="T62" fmla="*/ 12002502 w 99"/>
                      <a:gd name="T63" fmla="*/ 2798009 h 99"/>
                      <a:gd name="T64" fmla="*/ 11360904 w 99"/>
                      <a:gd name="T65" fmla="*/ 1870023 h 99"/>
                      <a:gd name="T66" fmla="*/ 10412219 w 99"/>
                      <a:gd name="T67" fmla="*/ 948758 h 99"/>
                      <a:gd name="T68" fmla="*/ 9183837 w 99"/>
                      <a:gd name="T69" fmla="*/ 391255 h 99"/>
                      <a:gd name="T70" fmla="*/ 7974614 w 99"/>
                      <a:gd name="T71" fmla="*/ 0 h 99"/>
                      <a:gd name="T72" fmla="*/ 6495804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0" name="Freeform 397"/>
                  <p:cNvSpPr>
                    <a:spLocks noEditPoints="1"/>
                  </p:cNvSpPr>
                  <p:nvPr/>
                </p:nvSpPr>
                <p:spPr bwMode="auto">
                  <a:xfrm>
                    <a:off x="4918" y="2492"/>
                    <a:ext cx="1471" cy="1285"/>
                  </a:xfrm>
                  <a:custGeom>
                    <a:avLst/>
                    <a:gdLst>
                      <a:gd name="T0" fmla="*/ 71903023 w 707"/>
                      <a:gd name="T1" fmla="*/ 33923155 h 619"/>
                      <a:gd name="T2" fmla="*/ 82176075 w 707"/>
                      <a:gd name="T3" fmla="*/ 32601469 h 619"/>
                      <a:gd name="T4" fmla="*/ 86841644 w 707"/>
                      <a:gd name="T5" fmla="*/ 21419607 h 619"/>
                      <a:gd name="T6" fmla="*/ 75876088 w 707"/>
                      <a:gd name="T7" fmla="*/ 12727751 h 619"/>
                      <a:gd name="T8" fmla="*/ 65496523 w 707"/>
                      <a:gd name="T9" fmla="*/ 19492277 h 619"/>
                      <a:gd name="T10" fmla="*/ 51018853 w 707"/>
                      <a:gd name="T11" fmla="*/ 20811953 h 619"/>
                      <a:gd name="T12" fmla="*/ 58089081 w 707"/>
                      <a:gd name="T13" fmla="*/ 15239303 h 619"/>
                      <a:gd name="T14" fmla="*/ 56128017 w 707"/>
                      <a:gd name="T15" fmla="*/ 6180377 h 619"/>
                      <a:gd name="T16" fmla="*/ 46240138 w 707"/>
                      <a:gd name="T17" fmla="*/ 4310303 h 619"/>
                      <a:gd name="T18" fmla="*/ 40865803 w 707"/>
                      <a:gd name="T19" fmla="*/ 12259392 h 619"/>
                      <a:gd name="T20" fmla="*/ 46463990 w 707"/>
                      <a:gd name="T21" fmla="*/ 20343624 h 619"/>
                      <a:gd name="T22" fmla="*/ 32644068 w 707"/>
                      <a:gd name="T23" fmla="*/ 17831972 h 619"/>
                      <a:gd name="T24" fmla="*/ 30714998 w 707"/>
                      <a:gd name="T25" fmla="*/ 8305636 h 619"/>
                      <a:gd name="T26" fmla="*/ 22825428 w 707"/>
                      <a:gd name="T27" fmla="*/ 1332979 h 619"/>
                      <a:gd name="T28" fmla="*/ 13216132 w 707"/>
                      <a:gd name="T29" fmla="*/ 469729 h 619"/>
                      <a:gd name="T30" fmla="*/ 3673052 w 707"/>
                      <a:gd name="T31" fmla="*/ 5744448 h 619"/>
                      <a:gd name="T32" fmla="*/ 0 w 707"/>
                      <a:gd name="T33" fmla="*/ 15930797 h 619"/>
                      <a:gd name="T34" fmla="*/ 2850605 w 707"/>
                      <a:gd name="T35" fmla="*/ 24508568 h 619"/>
                      <a:gd name="T36" fmla="*/ 11621046 w 707"/>
                      <a:gd name="T37" fmla="*/ 30944857 h 619"/>
                      <a:gd name="T38" fmla="*/ 21936274 w 707"/>
                      <a:gd name="T39" fmla="*/ 30726198 h 619"/>
                      <a:gd name="T40" fmla="*/ 37889138 w 707"/>
                      <a:gd name="T41" fmla="*/ 38285811 h 619"/>
                      <a:gd name="T42" fmla="*/ 31932302 w 707"/>
                      <a:gd name="T43" fmla="*/ 36154351 h 619"/>
                      <a:gd name="T44" fmla="*/ 27155677 w 707"/>
                      <a:gd name="T45" fmla="*/ 41661002 h 619"/>
                      <a:gd name="T46" fmla="*/ 30945737 w 707"/>
                      <a:gd name="T47" fmla="*/ 47233698 h 619"/>
                      <a:gd name="T48" fmla="*/ 37521563 w 707"/>
                      <a:gd name="T49" fmla="*/ 45902043 h 619"/>
                      <a:gd name="T50" fmla="*/ 47608728 w 707"/>
                      <a:gd name="T51" fmla="*/ 37483330 h 619"/>
                      <a:gd name="T52" fmla="*/ 34380110 w 707"/>
                      <a:gd name="T53" fmla="*/ 52722581 h 619"/>
                      <a:gd name="T54" fmla="*/ 27636359 w 707"/>
                      <a:gd name="T55" fmla="*/ 62803146 h 619"/>
                      <a:gd name="T56" fmla="*/ 36645306 w 707"/>
                      <a:gd name="T57" fmla="*/ 73400035 h 619"/>
                      <a:gd name="T58" fmla="*/ 48267409 w 707"/>
                      <a:gd name="T59" fmla="*/ 68762447 h 619"/>
                      <a:gd name="T60" fmla="*/ 49320098 w 707"/>
                      <a:gd name="T61" fmla="*/ 59014738 h 619"/>
                      <a:gd name="T62" fmla="*/ 61773492 w 707"/>
                      <a:gd name="T63" fmla="*/ 46765358 h 619"/>
                      <a:gd name="T64" fmla="*/ 60062701 w 707"/>
                      <a:gd name="T65" fmla="*/ 54956448 h 619"/>
                      <a:gd name="T66" fmla="*/ 71026290 w 707"/>
                      <a:gd name="T67" fmla="*/ 63652274 h 619"/>
                      <a:gd name="T68" fmla="*/ 81518952 w 707"/>
                      <a:gd name="T69" fmla="*/ 57086634 h 619"/>
                      <a:gd name="T70" fmla="*/ 79200779 w 707"/>
                      <a:gd name="T71" fmla="*/ 45329861 h 619"/>
                      <a:gd name="T72" fmla="*/ 67360286 w 707"/>
                      <a:gd name="T73" fmla="*/ 42698561 h 619"/>
                      <a:gd name="T74" fmla="*/ 77615078 w 707"/>
                      <a:gd name="T75" fmla="*/ 15930797 h 619"/>
                      <a:gd name="T76" fmla="*/ 84103653 w 707"/>
                      <a:gd name="T77" fmla="*/ 23653580 h 619"/>
                      <a:gd name="T78" fmla="*/ 79200779 w 707"/>
                      <a:gd name="T79" fmla="*/ 30944857 h 619"/>
                      <a:gd name="T80" fmla="*/ 70179346 w 707"/>
                      <a:gd name="T81" fmla="*/ 29291357 h 619"/>
                      <a:gd name="T82" fmla="*/ 68467244 w 707"/>
                      <a:gd name="T83" fmla="*/ 20568412 h 619"/>
                      <a:gd name="T84" fmla="*/ 16407130 w 707"/>
                      <a:gd name="T85" fmla="*/ 28546682 h 619"/>
                      <a:gd name="T86" fmla="*/ 5437790 w 707"/>
                      <a:gd name="T87" fmla="*/ 23111738 h 619"/>
                      <a:gd name="T88" fmla="*/ 3331434 w 707"/>
                      <a:gd name="T89" fmla="*/ 13163046 h 619"/>
                      <a:gd name="T90" fmla="*/ 15183194 w 707"/>
                      <a:gd name="T91" fmla="*/ 2977162 h 619"/>
                      <a:gd name="T92" fmla="*/ 25891067 w 707"/>
                      <a:gd name="T93" fmla="*/ 6770393 h 619"/>
                      <a:gd name="T94" fmla="*/ 29575820 w 707"/>
                      <a:gd name="T95" fmla="*/ 17141223 h 619"/>
                      <a:gd name="T96" fmla="*/ 19086017 w 707"/>
                      <a:gd name="T97" fmla="*/ 28325739 h 619"/>
                      <a:gd name="T98" fmla="*/ 45641102 w 707"/>
                      <a:gd name="T99" fmla="*/ 67110632 h 619"/>
                      <a:gd name="T100" fmla="*/ 37230715 w 707"/>
                      <a:gd name="T101" fmla="*/ 70422058 h 619"/>
                      <a:gd name="T102" fmla="*/ 30714998 w 707"/>
                      <a:gd name="T103" fmla="*/ 62803146 h 619"/>
                      <a:gd name="T104" fmla="*/ 35756003 w 707"/>
                      <a:gd name="T105" fmla="*/ 55395256 h 619"/>
                      <a:gd name="T106" fmla="*/ 44528075 w 707"/>
                      <a:gd name="T107" fmla="*/ 57086634 h 619"/>
                      <a:gd name="T108" fmla="*/ 72140655 w 707"/>
                      <a:gd name="T109" fmla="*/ 48412363 h 619"/>
                      <a:gd name="T110" fmla="*/ 75876088 w 707"/>
                      <a:gd name="T111" fmla="*/ 52948782 h 619"/>
                      <a:gd name="T112" fmla="*/ 73028565 w 707"/>
                      <a:gd name="T113" fmla="*/ 56836584 h 619"/>
                      <a:gd name="T114" fmla="*/ 67702234 w 707"/>
                      <a:gd name="T115" fmla="*/ 56034086 h 619"/>
                      <a:gd name="T116" fmla="*/ 66866388 w 707"/>
                      <a:gd name="T117" fmla="*/ 511794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74" name="Group 398"/>
              <p:cNvGrpSpPr>
                <a:grpSpLocks/>
              </p:cNvGrpSpPr>
              <p:nvPr/>
            </p:nvGrpSpPr>
            <p:grpSpPr bwMode="auto">
              <a:xfrm>
                <a:off x="2835" y="48"/>
                <a:ext cx="171" cy="171"/>
                <a:chOff x="310" y="1632"/>
                <a:chExt cx="446" cy="446"/>
              </a:xfrm>
            </p:grpSpPr>
            <p:sp>
              <p:nvSpPr>
                <p:cNvPr id="37975" name="Oval 399"/>
                <p:cNvSpPr>
                  <a:spLocks noChangeArrowheads="1"/>
                </p:cNvSpPr>
                <p:nvPr/>
              </p:nvSpPr>
              <p:spPr bwMode="auto">
                <a:xfrm>
                  <a:off x="310" y="1632"/>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sp>
              <p:nvSpPr>
                <p:cNvPr id="37976" name="Freeform 400"/>
                <p:cNvSpPr>
                  <a:spLocks noEditPoints="1"/>
                </p:cNvSpPr>
                <p:nvPr/>
              </p:nvSpPr>
              <p:spPr bwMode="auto">
                <a:xfrm>
                  <a:off x="408" y="1723"/>
                  <a:ext cx="249" cy="270"/>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7" name="Group 402"/>
            <p:cNvGrpSpPr>
              <a:grpSpLocks/>
            </p:cNvGrpSpPr>
            <p:nvPr/>
          </p:nvGrpSpPr>
          <p:grpSpPr bwMode="auto">
            <a:xfrm>
              <a:off x="4025900" y="4165600"/>
              <a:ext cx="601663" cy="173038"/>
              <a:chOff x="2406" y="48"/>
              <a:chExt cx="600" cy="171"/>
            </a:xfrm>
          </p:grpSpPr>
          <p:grpSp>
            <p:nvGrpSpPr>
              <p:cNvPr id="37956" name="Group 403"/>
              <p:cNvGrpSpPr>
                <a:grpSpLocks/>
              </p:cNvGrpSpPr>
              <p:nvPr/>
            </p:nvGrpSpPr>
            <p:grpSpPr bwMode="auto">
              <a:xfrm>
                <a:off x="2620" y="48"/>
                <a:ext cx="171" cy="171"/>
                <a:chOff x="310" y="764"/>
                <a:chExt cx="446" cy="446"/>
              </a:xfrm>
            </p:grpSpPr>
            <p:sp>
              <p:nvSpPr>
                <p:cNvPr id="37965" name="Oval 404"/>
                <p:cNvSpPr>
                  <a:spLocks noChangeArrowheads="1"/>
                </p:cNvSpPr>
                <p:nvPr/>
              </p:nvSpPr>
              <p:spPr bwMode="auto">
                <a:xfrm>
                  <a:off x="309" y="764"/>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66" name="Group 405"/>
                <p:cNvGrpSpPr>
                  <a:grpSpLocks/>
                </p:cNvGrpSpPr>
                <p:nvPr/>
              </p:nvGrpSpPr>
              <p:grpSpPr bwMode="auto">
                <a:xfrm>
                  <a:off x="457" y="831"/>
                  <a:ext cx="153" cy="321"/>
                  <a:chOff x="5350" y="980"/>
                  <a:chExt cx="1230" cy="2586"/>
                </a:xfrm>
              </p:grpSpPr>
              <p:sp>
                <p:nvSpPr>
                  <p:cNvPr id="37967" name="Freeform 406"/>
                  <p:cNvSpPr>
                    <a:spLocks/>
                  </p:cNvSpPr>
                  <p:nvPr/>
                </p:nvSpPr>
                <p:spPr bwMode="auto">
                  <a:xfrm>
                    <a:off x="5369" y="980"/>
                    <a:ext cx="1198" cy="82"/>
                  </a:xfrm>
                  <a:custGeom>
                    <a:avLst/>
                    <a:gdLst>
                      <a:gd name="T0" fmla="*/ 2147483647 w 379"/>
                      <a:gd name="T1" fmla="*/ 744478043 h 27"/>
                      <a:gd name="T2" fmla="*/ 2147483647 w 379"/>
                      <a:gd name="T3" fmla="*/ 0 h 27"/>
                      <a:gd name="T4" fmla="*/ 189214684 w 379"/>
                      <a:gd name="T5" fmla="*/ 203741868 h 27"/>
                      <a:gd name="T6" fmla="*/ 189214684 w 379"/>
                      <a:gd name="T7" fmla="*/ 203741868 h 27"/>
                      <a:gd name="T8" fmla="*/ 189214684 w 379"/>
                      <a:gd name="T9" fmla="*/ 203741868 h 27"/>
                      <a:gd name="T10" fmla="*/ 0 w 379"/>
                      <a:gd name="T11" fmla="*/ 203741868 h 27"/>
                      <a:gd name="T12" fmla="*/ 189214684 w 379"/>
                      <a:gd name="T13" fmla="*/ 261750378 h 27"/>
                      <a:gd name="T14" fmla="*/ 2147483647 w 379"/>
                      <a:gd name="T15" fmla="*/ 1413718030 h 27"/>
                      <a:gd name="T16" fmla="*/ 2147483647 w 379"/>
                      <a:gd name="T17" fmla="*/ 847289330 h 27"/>
                      <a:gd name="T18" fmla="*/ 2147483647 w 379"/>
                      <a:gd name="T19" fmla="*/ 847289330 h 27"/>
                      <a:gd name="T20" fmla="*/ 2147483647 w 379"/>
                      <a:gd name="T21" fmla="*/ 744478043 h 27"/>
                      <a:gd name="T22" fmla="*/ 2147483647 w 379"/>
                      <a:gd name="T23" fmla="*/ 744478043 h 27"/>
                      <a:gd name="T24" fmla="*/ 2147483647 w 379"/>
                      <a:gd name="T25" fmla="*/ 744478043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8" name="Freeform 407"/>
                  <p:cNvSpPr>
                    <a:spLocks noEditPoints="1"/>
                  </p:cNvSpPr>
                  <p:nvPr/>
                </p:nvSpPr>
                <p:spPr bwMode="auto">
                  <a:xfrm>
                    <a:off x="5350" y="1031"/>
                    <a:ext cx="672" cy="2535"/>
                  </a:xfrm>
                  <a:custGeom>
                    <a:avLst/>
                    <a:gdLst>
                      <a:gd name="T0" fmla="*/ 454069298 w 211"/>
                      <a:gd name="T1" fmla="*/ 0 h 804"/>
                      <a:gd name="T2" fmla="*/ 21131110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9" name="Freeform 408"/>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185739565 h 793"/>
                      <a:gd name="T6" fmla="*/ 2147483647 w 161"/>
                      <a:gd name="T7" fmla="*/ 185739565 h 793"/>
                      <a:gd name="T8" fmla="*/ 2147483647 w 161"/>
                      <a:gd name="T9" fmla="*/ 185739565 h 793"/>
                      <a:gd name="T10" fmla="*/ 2147483647 w 161"/>
                      <a:gd name="T11" fmla="*/ 0 h 793"/>
                      <a:gd name="T12" fmla="*/ 114492504 w 161"/>
                      <a:gd name="T13" fmla="*/ 1176156019 h 793"/>
                      <a:gd name="T14" fmla="*/ 114492504 w 161"/>
                      <a:gd name="T15" fmla="*/ 1176156019 h 793"/>
                      <a:gd name="T16" fmla="*/ 0 w 161"/>
                      <a:gd name="T17" fmla="*/ 1361620804 h 793"/>
                      <a:gd name="T18" fmla="*/ 0 w 161"/>
                      <a:gd name="T19" fmla="*/ 1361620804 h 793"/>
                      <a:gd name="T20" fmla="*/ 0 w 161"/>
                      <a:gd name="T21" fmla="*/ 2147483647 h 793"/>
                      <a:gd name="T22" fmla="*/ 0 w 161"/>
                      <a:gd name="T23" fmla="*/ 2147483647 h 793"/>
                      <a:gd name="T24" fmla="*/ 0 w 161"/>
                      <a:gd name="T25" fmla="*/ 2147483647 h 793"/>
                      <a:gd name="T26" fmla="*/ 114492504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0" name="Freeform 409"/>
                  <p:cNvSpPr>
                    <a:spLocks/>
                  </p:cNvSpPr>
                  <p:nvPr/>
                </p:nvSpPr>
                <p:spPr bwMode="auto">
                  <a:xfrm>
                    <a:off x="5350" y="2422"/>
                    <a:ext cx="127" cy="954"/>
                  </a:xfrm>
                  <a:custGeom>
                    <a:avLst/>
                    <a:gdLst>
                      <a:gd name="T0" fmla="*/ 2147483647 w 39"/>
                      <a:gd name="T1" fmla="*/ 867105185 h 302"/>
                      <a:gd name="T2" fmla="*/ 0 w 39"/>
                      <a:gd name="T3" fmla="*/ 0 h 302"/>
                      <a:gd name="T4" fmla="*/ 0 w 39"/>
                      <a:gd name="T5" fmla="*/ 2147483647 h 302"/>
                      <a:gd name="T6" fmla="*/ 0 w 39"/>
                      <a:gd name="T7" fmla="*/ 2147483647 h 302"/>
                      <a:gd name="T8" fmla="*/ 347164266 w 39"/>
                      <a:gd name="T9" fmla="*/ 2147483647 h 302"/>
                      <a:gd name="T10" fmla="*/ 633959264 w 39"/>
                      <a:gd name="T11" fmla="*/ 2147483647 h 302"/>
                      <a:gd name="T12" fmla="*/ 2147483647 w 39"/>
                      <a:gd name="T13" fmla="*/ 2147483647 h 302"/>
                      <a:gd name="T14" fmla="*/ 2147483647 w 39"/>
                      <a:gd name="T15" fmla="*/ 867105185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1" name="Freeform 410"/>
                  <p:cNvSpPr>
                    <a:spLocks/>
                  </p:cNvSpPr>
                  <p:nvPr/>
                </p:nvSpPr>
                <p:spPr bwMode="auto">
                  <a:xfrm>
                    <a:off x="6447" y="1992"/>
                    <a:ext cx="133" cy="1403"/>
                  </a:xfrm>
                  <a:custGeom>
                    <a:avLst/>
                    <a:gdLst>
                      <a:gd name="T0" fmla="*/ 0 w 42"/>
                      <a:gd name="T1" fmla="*/ 128741296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128741296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57" name="Group 411"/>
              <p:cNvGrpSpPr>
                <a:grpSpLocks/>
              </p:cNvGrpSpPr>
              <p:nvPr/>
            </p:nvGrpSpPr>
            <p:grpSpPr bwMode="auto">
              <a:xfrm>
                <a:off x="2406" y="48"/>
                <a:ext cx="171" cy="171"/>
                <a:chOff x="310" y="2496"/>
                <a:chExt cx="446" cy="446"/>
              </a:xfrm>
            </p:grpSpPr>
            <p:sp>
              <p:nvSpPr>
                <p:cNvPr id="37961" name="Oval 412"/>
                <p:cNvSpPr>
                  <a:spLocks noChangeArrowheads="1"/>
                </p:cNvSpPr>
                <p:nvPr/>
              </p:nvSpPr>
              <p:spPr bwMode="auto">
                <a:xfrm>
                  <a:off x="310" y="2496"/>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62" name="Group 413"/>
                <p:cNvGrpSpPr>
                  <a:grpSpLocks/>
                </p:cNvGrpSpPr>
                <p:nvPr/>
              </p:nvGrpSpPr>
              <p:grpSpPr bwMode="auto">
                <a:xfrm>
                  <a:off x="359" y="2592"/>
                  <a:ext cx="330" cy="288"/>
                  <a:chOff x="4918" y="2492"/>
                  <a:chExt cx="1471" cy="1285"/>
                </a:xfrm>
              </p:grpSpPr>
              <p:sp>
                <p:nvSpPr>
                  <p:cNvPr id="37963" name="Freeform 414"/>
                  <p:cNvSpPr>
                    <a:spLocks/>
                  </p:cNvSpPr>
                  <p:nvPr/>
                </p:nvSpPr>
                <p:spPr bwMode="auto">
                  <a:xfrm>
                    <a:off x="5093" y="2663"/>
                    <a:ext cx="207" cy="207"/>
                  </a:xfrm>
                  <a:custGeom>
                    <a:avLst/>
                    <a:gdLst>
                      <a:gd name="T0" fmla="*/ 6495804 w 99"/>
                      <a:gd name="T1" fmla="*/ 0 h 99"/>
                      <a:gd name="T2" fmla="*/ 6495804 w 99"/>
                      <a:gd name="T3" fmla="*/ 0 h 99"/>
                      <a:gd name="T4" fmla="*/ 5229253 w 99"/>
                      <a:gd name="T5" fmla="*/ 0 h 99"/>
                      <a:gd name="T6" fmla="*/ 4027714 w 99"/>
                      <a:gd name="T7" fmla="*/ 391255 h 99"/>
                      <a:gd name="T8" fmla="*/ 2798009 w 99"/>
                      <a:gd name="T9" fmla="*/ 948758 h 99"/>
                      <a:gd name="T10" fmla="*/ 1870023 w 99"/>
                      <a:gd name="T11" fmla="*/ 1870023 h 99"/>
                      <a:gd name="T12" fmla="*/ 1095358 w 99"/>
                      <a:gd name="T13" fmla="*/ 2798009 h 99"/>
                      <a:gd name="T14" fmla="*/ 391255 w 99"/>
                      <a:gd name="T15" fmla="*/ 4027714 h 99"/>
                      <a:gd name="T16" fmla="*/ 0 w 99"/>
                      <a:gd name="T17" fmla="*/ 5229253 h 99"/>
                      <a:gd name="T18" fmla="*/ 0 w 99"/>
                      <a:gd name="T19" fmla="*/ 6715747 h 99"/>
                      <a:gd name="T20" fmla="*/ 0 w 99"/>
                      <a:gd name="T21" fmla="*/ 6715747 h 99"/>
                      <a:gd name="T22" fmla="*/ 0 w 99"/>
                      <a:gd name="T23" fmla="*/ 7840265 h 99"/>
                      <a:gd name="T24" fmla="*/ 391255 w 99"/>
                      <a:gd name="T25" fmla="*/ 9183837 h 99"/>
                      <a:gd name="T26" fmla="*/ 1095358 w 99"/>
                      <a:gd name="T27" fmla="*/ 10132589 h 99"/>
                      <a:gd name="T28" fmla="*/ 1870023 w 99"/>
                      <a:gd name="T29" fmla="*/ 11109594 h 99"/>
                      <a:gd name="T30" fmla="*/ 2798009 w 99"/>
                      <a:gd name="T31" fmla="*/ 12116404 h 99"/>
                      <a:gd name="T32" fmla="*/ 4027714 w 99"/>
                      <a:gd name="T33" fmla="*/ 12569473 h 99"/>
                      <a:gd name="T34" fmla="*/ 5229253 w 99"/>
                      <a:gd name="T35" fmla="*/ 13101682 h 99"/>
                      <a:gd name="T36" fmla="*/ 6495804 w 99"/>
                      <a:gd name="T37" fmla="*/ 13211696 h 99"/>
                      <a:gd name="T38" fmla="*/ 6495804 w 99"/>
                      <a:gd name="T39" fmla="*/ 13211696 h 99"/>
                      <a:gd name="T40" fmla="*/ 7974614 w 99"/>
                      <a:gd name="T41" fmla="*/ 13101682 h 99"/>
                      <a:gd name="T42" fmla="*/ 9183837 w 99"/>
                      <a:gd name="T43" fmla="*/ 12569473 h 99"/>
                      <a:gd name="T44" fmla="*/ 10412219 w 99"/>
                      <a:gd name="T45" fmla="*/ 12116404 h 99"/>
                      <a:gd name="T46" fmla="*/ 11360904 w 99"/>
                      <a:gd name="T47" fmla="*/ 11109594 h 99"/>
                      <a:gd name="T48" fmla="*/ 12002502 w 99"/>
                      <a:gd name="T49" fmla="*/ 10132589 h 99"/>
                      <a:gd name="T50" fmla="*/ 12820735 w 99"/>
                      <a:gd name="T51" fmla="*/ 9183837 h 99"/>
                      <a:gd name="T52" fmla="*/ 12954493 w 99"/>
                      <a:gd name="T53" fmla="*/ 7840265 h 99"/>
                      <a:gd name="T54" fmla="*/ 13211696 w 99"/>
                      <a:gd name="T55" fmla="*/ 6715747 h 99"/>
                      <a:gd name="T56" fmla="*/ 13211696 w 99"/>
                      <a:gd name="T57" fmla="*/ 6715747 h 99"/>
                      <a:gd name="T58" fmla="*/ 12954493 w 99"/>
                      <a:gd name="T59" fmla="*/ 5229253 h 99"/>
                      <a:gd name="T60" fmla="*/ 12820735 w 99"/>
                      <a:gd name="T61" fmla="*/ 4027714 h 99"/>
                      <a:gd name="T62" fmla="*/ 12002502 w 99"/>
                      <a:gd name="T63" fmla="*/ 2798009 h 99"/>
                      <a:gd name="T64" fmla="*/ 11360904 w 99"/>
                      <a:gd name="T65" fmla="*/ 1870023 h 99"/>
                      <a:gd name="T66" fmla="*/ 10412219 w 99"/>
                      <a:gd name="T67" fmla="*/ 948758 h 99"/>
                      <a:gd name="T68" fmla="*/ 9183837 w 99"/>
                      <a:gd name="T69" fmla="*/ 391255 h 99"/>
                      <a:gd name="T70" fmla="*/ 7974614 w 99"/>
                      <a:gd name="T71" fmla="*/ 0 h 99"/>
                      <a:gd name="T72" fmla="*/ 6495804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4" name="Freeform 415"/>
                  <p:cNvSpPr>
                    <a:spLocks noEditPoints="1"/>
                  </p:cNvSpPr>
                  <p:nvPr/>
                </p:nvSpPr>
                <p:spPr bwMode="auto">
                  <a:xfrm>
                    <a:off x="4918" y="2492"/>
                    <a:ext cx="1471" cy="1285"/>
                  </a:xfrm>
                  <a:custGeom>
                    <a:avLst/>
                    <a:gdLst>
                      <a:gd name="T0" fmla="*/ 71903023 w 707"/>
                      <a:gd name="T1" fmla="*/ 33923155 h 619"/>
                      <a:gd name="T2" fmla="*/ 82176075 w 707"/>
                      <a:gd name="T3" fmla="*/ 32601469 h 619"/>
                      <a:gd name="T4" fmla="*/ 86841644 w 707"/>
                      <a:gd name="T5" fmla="*/ 21419607 h 619"/>
                      <a:gd name="T6" fmla="*/ 75876088 w 707"/>
                      <a:gd name="T7" fmla="*/ 12727751 h 619"/>
                      <a:gd name="T8" fmla="*/ 65496523 w 707"/>
                      <a:gd name="T9" fmla="*/ 19492277 h 619"/>
                      <a:gd name="T10" fmla="*/ 51018853 w 707"/>
                      <a:gd name="T11" fmla="*/ 20811953 h 619"/>
                      <a:gd name="T12" fmla="*/ 58089081 w 707"/>
                      <a:gd name="T13" fmla="*/ 15239303 h 619"/>
                      <a:gd name="T14" fmla="*/ 56128017 w 707"/>
                      <a:gd name="T15" fmla="*/ 6180377 h 619"/>
                      <a:gd name="T16" fmla="*/ 46240138 w 707"/>
                      <a:gd name="T17" fmla="*/ 4310303 h 619"/>
                      <a:gd name="T18" fmla="*/ 40865803 w 707"/>
                      <a:gd name="T19" fmla="*/ 12259392 h 619"/>
                      <a:gd name="T20" fmla="*/ 46463990 w 707"/>
                      <a:gd name="T21" fmla="*/ 20343624 h 619"/>
                      <a:gd name="T22" fmla="*/ 32644068 w 707"/>
                      <a:gd name="T23" fmla="*/ 17831972 h 619"/>
                      <a:gd name="T24" fmla="*/ 30714998 w 707"/>
                      <a:gd name="T25" fmla="*/ 8305636 h 619"/>
                      <a:gd name="T26" fmla="*/ 22825428 w 707"/>
                      <a:gd name="T27" fmla="*/ 1332979 h 619"/>
                      <a:gd name="T28" fmla="*/ 13216132 w 707"/>
                      <a:gd name="T29" fmla="*/ 469729 h 619"/>
                      <a:gd name="T30" fmla="*/ 3673052 w 707"/>
                      <a:gd name="T31" fmla="*/ 5744448 h 619"/>
                      <a:gd name="T32" fmla="*/ 0 w 707"/>
                      <a:gd name="T33" fmla="*/ 15930797 h 619"/>
                      <a:gd name="T34" fmla="*/ 2850605 w 707"/>
                      <a:gd name="T35" fmla="*/ 24508568 h 619"/>
                      <a:gd name="T36" fmla="*/ 11621046 w 707"/>
                      <a:gd name="T37" fmla="*/ 30944857 h 619"/>
                      <a:gd name="T38" fmla="*/ 21936274 w 707"/>
                      <a:gd name="T39" fmla="*/ 30726198 h 619"/>
                      <a:gd name="T40" fmla="*/ 37889138 w 707"/>
                      <a:gd name="T41" fmla="*/ 38285811 h 619"/>
                      <a:gd name="T42" fmla="*/ 31932302 w 707"/>
                      <a:gd name="T43" fmla="*/ 36154351 h 619"/>
                      <a:gd name="T44" fmla="*/ 27155677 w 707"/>
                      <a:gd name="T45" fmla="*/ 41661002 h 619"/>
                      <a:gd name="T46" fmla="*/ 30945737 w 707"/>
                      <a:gd name="T47" fmla="*/ 47233698 h 619"/>
                      <a:gd name="T48" fmla="*/ 37521563 w 707"/>
                      <a:gd name="T49" fmla="*/ 45902043 h 619"/>
                      <a:gd name="T50" fmla="*/ 47608728 w 707"/>
                      <a:gd name="T51" fmla="*/ 37483330 h 619"/>
                      <a:gd name="T52" fmla="*/ 34380110 w 707"/>
                      <a:gd name="T53" fmla="*/ 52722581 h 619"/>
                      <a:gd name="T54" fmla="*/ 27636359 w 707"/>
                      <a:gd name="T55" fmla="*/ 62803146 h 619"/>
                      <a:gd name="T56" fmla="*/ 36645306 w 707"/>
                      <a:gd name="T57" fmla="*/ 73400035 h 619"/>
                      <a:gd name="T58" fmla="*/ 48267409 w 707"/>
                      <a:gd name="T59" fmla="*/ 68762447 h 619"/>
                      <a:gd name="T60" fmla="*/ 49320098 w 707"/>
                      <a:gd name="T61" fmla="*/ 59014738 h 619"/>
                      <a:gd name="T62" fmla="*/ 61773492 w 707"/>
                      <a:gd name="T63" fmla="*/ 46765358 h 619"/>
                      <a:gd name="T64" fmla="*/ 60062701 w 707"/>
                      <a:gd name="T65" fmla="*/ 54956448 h 619"/>
                      <a:gd name="T66" fmla="*/ 71026290 w 707"/>
                      <a:gd name="T67" fmla="*/ 63652274 h 619"/>
                      <a:gd name="T68" fmla="*/ 81518952 w 707"/>
                      <a:gd name="T69" fmla="*/ 57086634 h 619"/>
                      <a:gd name="T70" fmla="*/ 79200779 w 707"/>
                      <a:gd name="T71" fmla="*/ 45329861 h 619"/>
                      <a:gd name="T72" fmla="*/ 67360286 w 707"/>
                      <a:gd name="T73" fmla="*/ 42698561 h 619"/>
                      <a:gd name="T74" fmla="*/ 77615078 w 707"/>
                      <a:gd name="T75" fmla="*/ 15930797 h 619"/>
                      <a:gd name="T76" fmla="*/ 84103653 w 707"/>
                      <a:gd name="T77" fmla="*/ 23653580 h 619"/>
                      <a:gd name="T78" fmla="*/ 79200779 w 707"/>
                      <a:gd name="T79" fmla="*/ 30944857 h 619"/>
                      <a:gd name="T80" fmla="*/ 70179346 w 707"/>
                      <a:gd name="T81" fmla="*/ 29291357 h 619"/>
                      <a:gd name="T82" fmla="*/ 68467244 w 707"/>
                      <a:gd name="T83" fmla="*/ 20568412 h 619"/>
                      <a:gd name="T84" fmla="*/ 16407130 w 707"/>
                      <a:gd name="T85" fmla="*/ 28546682 h 619"/>
                      <a:gd name="T86" fmla="*/ 5437790 w 707"/>
                      <a:gd name="T87" fmla="*/ 23111738 h 619"/>
                      <a:gd name="T88" fmla="*/ 3331434 w 707"/>
                      <a:gd name="T89" fmla="*/ 13163046 h 619"/>
                      <a:gd name="T90" fmla="*/ 15183194 w 707"/>
                      <a:gd name="T91" fmla="*/ 2977162 h 619"/>
                      <a:gd name="T92" fmla="*/ 25891067 w 707"/>
                      <a:gd name="T93" fmla="*/ 6770393 h 619"/>
                      <a:gd name="T94" fmla="*/ 29575820 w 707"/>
                      <a:gd name="T95" fmla="*/ 17141223 h 619"/>
                      <a:gd name="T96" fmla="*/ 19086017 w 707"/>
                      <a:gd name="T97" fmla="*/ 28325739 h 619"/>
                      <a:gd name="T98" fmla="*/ 45641102 w 707"/>
                      <a:gd name="T99" fmla="*/ 67110632 h 619"/>
                      <a:gd name="T100" fmla="*/ 37230715 w 707"/>
                      <a:gd name="T101" fmla="*/ 70422058 h 619"/>
                      <a:gd name="T102" fmla="*/ 30714998 w 707"/>
                      <a:gd name="T103" fmla="*/ 62803146 h 619"/>
                      <a:gd name="T104" fmla="*/ 35756003 w 707"/>
                      <a:gd name="T105" fmla="*/ 55395256 h 619"/>
                      <a:gd name="T106" fmla="*/ 44528075 w 707"/>
                      <a:gd name="T107" fmla="*/ 57086634 h 619"/>
                      <a:gd name="T108" fmla="*/ 72140655 w 707"/>
                      <a:gd name="T109" fmla="*/ 48412363 h 619"/>
                      <a:gd name="T110" fmla="*/ 75876088 w 707"/>
                      <a:gd name="T111" fmla="*/ 52948782 h 619"/>
                      <a:gd name="T112" fmla="*/ 73028565 w 707"/>
                      <a:gd name="T113" fmla="*/ 56836584 h 619"/>
                      <a:gd name="T114" fmla="*/ 67702234 w 707"/>
                      <a:gd name="T115" fmla="*/ 56034086 h 619"/>
                      <a:gd name="T116" fmla="*/ 66866388 w 707"/>
                      <a:gd name="T117" fmla="*/ 511794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58" name="Group 416"/>
              <p:cNvGrpSpPr>
                <a:grpSpLocks/>
              </p:cNvGrpSpPr>
              <p:nvPr/>
            </p:nvGrpSpPr>
            <p:grpSpPr bwMode="auto">
              <a:xfrm>
                <a:off x="2835" y="48"/>
                <a:ext cx="171" cy="171"/>
                <a:chOff x="310" y="1632"/>
                <a:chExt cx="446" cy="446"/>
              </a:xfrm>
            </p:grpSpPr>
            <p:sp>
              <p:nvSpPr>
                <p:cNvPr id="37959" name="Oval 417"/>
                <p:cNvSpPr>
                  <a:spLocks noChangeArrowheads="1"/>
                </p:cNvSpPr>
                <p:nvPr/>
              </p:nvSpPr>
              <p:spPr bwMode="auto">
                <a:xfrm>
                  <a:off x="310" y="1632"/>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sp>
              <p:nvSpPr>
                <p:cNvPr id="37960" name="Freeform 418"/>
                <p:cNvSpPr>
                  <a:spLocks noEditPoints="1"/>
                </p:cNvSpPr>
                <p:nvPr/>
              </p:nvSpPr>
              <p:spPr bwMode="auto">
                <a:xfrm>
                  <a:off x="408" y="1723"/>
                  <a:ext cx="249" cy="270"/>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8" name="Group 419"/>
            <p:cNvGrpSpPr>
              <a:grpSpLocks/>
            </p:cNvGrpSpPr>
            <p:nvPr/>
          </p:nvGrpSpPr>
          <p:grpSpPr bwMode="auto">
            <a:xfrm>
              <a:off x="4816475" y="4165600"/>
              <a:ext cx="601663" cy="173038"/>
              <a:chOff x="2406" y="48"/>
              <a:chExt cx="600" cy="171"/>
            </a:xfrm>
          </p:grpSpPr>
          <p:grpSp>
            <p:nvGrpSpPr>
              <p:cNvPr id="37940" name="Group 420"/>
              <p:cNvGrpSpPr>
                <a:grpSpLocks/>
              </p:cNvGrpSpPr>
              <p:nvPr/>
            </p:nvGrpSpPr>
            <p:grpSpPr bwMode="auto">
              <a:xfrm>
                <a:off x="2620" y="48"/>
                <a:ext cx="171" cy="171"/>
                <a:chOff x="310" y="764"/>
                <a:chExt cx="446" cy="446"/>
              </a:xfrm>
            </p:grpSpPr>
            <p:sp>
              <p:nvSpPr>
                <p:cNvPr id="37949" name="Oval 421"/>
                <p:cNvSpPr>
                  <a:spLocks noChangeArrowheads="1"/>
                </p:cNvSpPr>
                <p:nvPr/>
              </p:nvSpPr>
              <p:spPr bwMode="auto">
                <a:xfrm>
                  <a:off x="309" y="764"/>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50" name="Group 422"/>
                <p:cNvGrpSpPr>
                  <a:grpSpLocks/>
                </p:cNvGrpSpPr>
                <p:nvPr/>
              </p:nvGrpSpPr>
              <p:grpSpPr bwMode="auto">
                <a:xfrm>
                  <a:off x="457" y="831"/>
                  <a:ext cx="153" cy="321"/>
                  <a:chOff x="5350" y="980"/>
                  <a:chExt cx="1230" cy="2586"/>
                </a:xfrm>
              </p:grpSpPr>
              <p:sp>
                <p:nvSpPr>
                  <p:cNvPr id="37951" name="Freeform 423"/>
                  <p:cNvSpPr>
                    <a:spLocks/>
                  </p:cNvSpPr>
                  <p:nvPr/>
                </p:nvSpPr>
                <p:spPr bwMode="auto">
                  <a:xfrm>
                    <a:off x="5369" y="980"/>
                    <a:ext cx="1198" cy="82"/>
                  </a:xfrm>
                  <a:custGeom>
                    <a:avLst/>
                    <a:gdLst>
                      <a:gd name="T0" fmla="*/ 2147483647 w 379"/>
                      <a:gd name="T1" fmla="*/ 744478043 h 27"/>
                      <a:gd name="T2" fmla="*/ 2147483647 w 379"/>
                      <a:gd name="T3" fmla="*/ 0 h 27"/>
                      <a:gd name="T4" fmla="*/ 189214684 w 379"/>
                      <a:gd name="T5" fmla="*/ 203741868 h 27"/>
                      <a:gd name="T6" fmla="*/ 189214684 w 379"/>
                      <a:gd name="T7" fmla="*/ 203741868 h 27"/>
                      <a:gd name="T8" fmla="*/ 189214684 w 379"/>
                      <a:gd name="T9" fmla="*/ 203741868 h 27"/>
                      <a:gd name="T10" fmla="*/ 0 w 379"/>
                      <a:gd name="T11" fmla="*/ 203741868 h 27"/>
                      <a:gd name="T12" fmla="*/ 189214684 w 379"/>
                      <a:gd name="T13" fmla="*/ 261750378 h 27"/>
                      <a:gd name="T14" fmla="*/ 2147483647 w 379"/>
                      <a:gd name="T15" fmla="*/ 1413718030 h 27"/>
                      <a:gd name="T16" fmla="*/ 2147483647 w 379"/>
                      <a:gd name="T17" fmla="*/ 847289330 h 27"/>
                      <a:gd name="T18" fmla="*/ 2147483647 w 379"/>
                      <a:gd name="T19" fmla="*/ 847289330 h 27"/>
                      <a:gd name="T20" fmla="*/ 2147483647 w 379"/>
                      <a:gd name="T21" fmla="*/ 744478043 h 27"/>
                      <a:gd name="T22" fmla="*/ 2147483647 w 379"/>
                      <a:gd name="T23" fmla="*/ 744478043 h 27"/>
                      <a:gd name="T24" fmla="*/ 2147483647 w 379"/>
                      <a:gd name="T25" fmla="*/ 744478043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52" name="Freeform 424"/>
                  <p:cNvSpPr>
                    <a:spLocks noEditPoints="1"/>
                  </p:cNvSpPr>
                  <p:nvPr/>
                </p:nvSpPr>
                <p:spPr bwMode="auto">
                  <a:xfrm>
                    <a:off x="5350" y="1031"/>
                    <a:ext cx="672" cy="2535"/>
                  </a:xfrm>
                  <a:custGeom>
                    <a:avLst/>
                    <a:gdLst>
                      <a:gd name="T0" fmla="*/ 454069298 w 211"/>
                      <a:gd name="T1" fmla="*/ 0 h 804"/>
                      <a:gd name="T2" fmla="*/ 21131110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53" name="Freeform 425"/>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185739565 h 793"/>
                      <a:gd name="T6" fmla="*/ 2147483647 w 161"/>
                      <a:gd name="T7" fmla="*/ 185739565 h 793"/>
                      <a:gd name="T8" fmla="*/ 2147483647 w 161"/>
                      <a:gd name="T9" fmla="*/ 185739565 h 793"/>
                      <a:gd name="T10" fmla="*/ 2147483647 w 161"/>
                      <a:gd name="T11" fmla="*/ 0 h 793"/>
                      <a:gd name="T12" fmla="*/ 114492504 w 161"/>
                      <a:gd name="T13" fmla="*/ 1176156019 h 793"/>
                      <a:gd name="T14" fmla="*/ 114492504 w 161"/>
                      <a:gd name="T15" fmla="*/ 1176156019 h 793"/>
                      <a:gd name="T16" fmla="*/ 0 w 161"/>
                      <a:gd name="T17" fmla="*/ 1361620804 h 793"/>
                      <a:gd name="T18" fmla="*/ 0 w 161"/>
                      <a:gd name="T19" fmla="*/ 1361620804 h 793"/>
                      <a:gd name="T20" fmla="*/ 0 w 161"/>
                      <a:gd name="T21" fmla="*/ 2147483647 h 793"/>
                      <a:gd name="T22" fmla="*/ 0 w 161"/>
                      <a:gd name="T23" fmla="*/ 2147483647 h 793"/>
                      <a:gd name="T24" fmla="*/ 0 w 161"/>
                      <a:gd name="T25" fmla="*/ 2147483647 h 793"/>
                      <a:gd name="T26" fmla="*/ 114492504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54" name="Freeform 426"/>
                  <p:cNvSpPr>
                    <a:spLocks/>
                  </p:cNvSpPr>
                  <p:nvPr/>
                </p:nvSpPr>
                <p:spPr bwMode="auto">
                  <a:xfrm>
                    <a:off x="5350" y="2422"/>
                    <a:ext cx="127" cy="954"/>
                  </a:xfrm>
                  <a:custGeom>
                    <a:avLst/>
                    <a:gdLst>
                      <a:gd name="T0" fmla="*/ 2147483647 w 39"/>
                      <a:gd name="T1" fmla="*/ 867105185 h 302"/>
                      <a:gd name="T2" fmla="*/ 0 w 39"/>
                      <a:gd name="T3" fmla="*/ 0 h 302"/>
                      <a:gd name="T4" fmla="*/ 0 w 39"/>
                      <a:gd name="T5" fmla="*/ 2147483647 h 302"/>
                      <a:gd name="T6" fmla="*/ 0 w 39"/>
                      <a:gd name="T7" fmla="*/ 2147483647 h 302"/>
                      <a:gd name="T8" fmla="*/ 347164266 w 39"/>
                      <a:gd name="T9" fmla="*/ 2147483647 h 302"/>
                      <a:gd name="T10" fmla="*/ 633959264 w 39"/>
                      <a:gd name="T11" fmla="*/ 2147483647 h 302"/>
                      <a:gd name="T12" fmla="*/ 2147483647 w 39"/>
                      <a:gd name="T13" fmla="*/ 2147483647 h 302"/>
                      <a:gd name="T14" fmla="*/ 2147483647 w 39"/>
                      <a:gd name="T15" fmla="*/ 867105185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55" name="Freeform 427"/>
                  <p:cNvSpPr>
                    <a:spLocks/>
                  </p:cNvSpPr>
                  <p:nvPr/>
                </p:nvSpPr>
                <p:spPr bwMode="auto">
                  <a:xfrm>
                    <a:off x="6447" y="1992"/>
                    <a:ext cx="133" cy="1403"/>
                  </a:xfrm>
                  <a:custGeom>
                    <a:avLst/>
                    <a:gdLst>
                      <a:gd name="T0" fmla="*/ 0 w 42"/>
                      <a:gd name="T1" fmla="*/ 128741296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128741296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41" name="Group 428"/>
              <p:cNvGrpSpPr>
                <a:grpSpLocks/>
              </p:cNvGrpSpPr>
              <p:nvPr/>
            </p:nvGrpSpPr>
            <p:grpSpPr bwMode="auto">
              <a:xfrm>
                <a:off x="2406" y="48"/>
                <a:ext cx="171" cy="171"/>
                <a:chOff x="310" y="2496"/>
                <a:chExt cx="446" cy="446"/>
              </a:xfrm>
            </p:grpSpPr>
            <p:sp>
              <p:nvSpPr>
                <p:cNvPr id="37945" name="Oval 429"/>
                <p:cNvSpPr>
                  <a:spLocks noChangeArrowheads="1"/>
                </p:cNvSpPr>
                <p:nvPr/>
              </p:nvSpPr>
              <p:spPr bwMode="auto">
                <a:xfrm>
                  <a:off x="310" y="2496"/>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46" name="Group 430"/>
                <p:cNvGrpSpPr>
                  <a:grpSpLocks/>
                </p:cNvGrpSpPr>
                <p:nvPr/>
              </p:nvGrpSpPr>
              <p:grpSpPr bwMode="auto">
                <a:xfrm>
                  <a:off x="359" y="2592"/>
                  <a:ext cx="330" cy="288"/>
                  <a:chOff x="4918" y="2492"/>
                  <a:chExt cx="1471" cy="1285"/>
                </a:xfrm>
              </p:grpSpPr>
              <p:sp>
                <p:nvSpPr>
                  <p:cNvPr id="37947" name="Freeform 431"/>
                  <p:cNvSpPr>
                    <a:spLocks/>
                  </p:cNvSpPr>
                  <p:nvPr/>
                </p:nvSpPr>
                <p:spPr bwMode="auto">
                  <a:xfrm>
                    <a:off x="5093" y="2663"/>
                    <a:ext cx="207" cy="207"/>
                  </a:xfrm>
                  <a:custGeom>
                    <a:avLst/>
                    <a:gdLst>
                      <a:gd name="T0" fmla="*/ 6495804 w 99"/>
                      <a:gd name="T1" fmla="*/ 0 h 99"/>
                      <a:gd name="T2" fmla="*/ 6495804 w 99"/>
                      <a:gd name="T3" fmla="*/ 0 h 99"/>
                      <a:gd name="T4" fmla="*/ 5229253 w 99"/>
                      <a:gd name="T5" fmla="*/ 0 h 99"/>
                      <a:gd name="T6" fmla="*/ 4027714 w 99"/>
                      <a:gd name="T7" fmla="*/ 391255 h 99"/>
                      <a:gd name="T8" fmla="*/ 2798009 w 99"/>
                      <a:gd name="T9" fmla="*/ 948758 h 99"/>
                      <a:gd name="T10" fmla="*/ 1870023 w 99"/>
                      <a:gd name="T11" fmla="*/ 1870023 h 99"/>
                      <a:gd name="T12" fmla="*/ 1095358 w 99"/>
                      <a:gd name="T13" fmla="*/ 2798009 h 99"/>
                      <a:gd name="T14" fmla="*/ 391255 w 99"/>
                      <a:gd name="T15" fmla="*/ 4027714 h 99"/>
                      <a:gd name="T16" fmla="*/ 0 w 99"/>
                      <a:gd name="T17" fmla="*/ 5229253 h 99"/>
                      <a:gd name="T18" fmla="*/ 0 w 99"/>
                      <a:gd name="T19" fmla="*/ 6715747 h 99"/>
                      <a:gd name="T20" fmla="*/ 0 w 99"/>
                      <a:gd name="T21" fmla="*/ 6715747 h 99"/>
                      <a:gd name="T22" fmla="*/ 0 w 99"/>
                      <a:gd name="T23" fmla="*/ 7840265 h 99"/>
                      <a:gd name="T24" fmla="*/ 391255 w 99"/>
                      <a:gd name="T25" fmla="*/ 9183837 h 99"/>
                      <a:gd name="T26" fmla="*/ 1095358 w 99"/>
                      <a:gd name="T27" fmla="*/ 10132589 h 99"/>
                      <a:gd name="T28" fmla="*/ 1870023 w 99"/>
                      <a:gd name="T29" fmla="*/ 11109594 h 99"/>
                      <a:gd name="T30" fmla="*/ 2798009 w 99"/>
                      <a:gd name="T31" fmla="*/ 12116404 h 99"/>
                      <a:gd name="T32" fmla="*/ 4027714 w 99"/>
                      <a:gd name="T33" fmla="*/ 12569473 h 99"/>
                      <a:gd name="T34" fmla="*/ 5229253 w 99"/>
                      <a:gd name="T35" fmla="*/ 13101682 h 99"/>
                      <a:gd name="T36" fmla="*/ 6495804 w 99"/>
                      <a:gd name="T37" fmla="*/ 13211696 h 99"/>
                      <a:gd name="T38" fmla="*/ 6495804 w 99"/>
                      <a:gd name="T39" fmla="*/ 13211696 h 99"/>
                      <a:gd name="T40" fmla="*/ 7974614 w 99"/>
                      <a:gd name="T41" fmla="*/ 13101682 h 99"/>
                      <a:gd name="T42" fmla="*/ 9183837 w 99"/>
                      <a:gd name="T43" fmla="*/ 12569473 h 99"/>
                      <a:gd name="T44" fmla="*/ 10412219 w 99"/>
                      <a:gd name="T45" fmla="*/ 12116404 h 99"/>
                      <a:gd name="T46" fmla="*/ 11360904 w 99"/>
                      <a:gd name="T47" fmla="*/ 11109594 h 99"/>
                      <a:gd name="T48" fmla="*/ 12002502 w 99"/>
                      <a:gd name="T49" fmla="*/ 10132589 h 99"/>
                      <a:gd name="T50" fmla="*/ 12820735 w 99"/>
                      <a:gd name="T51" fmla="*/ 9183837 h 99"/>
                      <a:gd name="T52" fmla="*/ 12954493 w 99"/>
                      <a:gd name="T53" fmla="*/ 7840265 h 99"/>
                      <a:gd name="T54" fmla="*/ 13211696 w 99"/>
                      <a:gd name="T55" fmla="*/ 6715747 h 99"/>
                      <a:gd name="T56" fmla="*/ 13211696 w 99"/>
                      <a:gd name="T57" fmla="*/ 6715747 h 99"/>
                      <a:gd name="T58" fmla="*/ 12954493 w 99"/>
                      <a:gd name="T59" fmla="*/ 5229253 h 99"/>
                      <a:gd name="T60" fmla="*/ 12820735 w 99"/>
                      <a:gd name="T61" fmla="*/ 4027714 h 99"/>
                      <a:gd name="T62" fmla="*/ 12002502 w 99"/>
                      <a:gd name="T63" fmla="*/ 2798009 h 99"/>
                      <a:gd name="T64" fmla="*/ 11360904 w 99"/>
                      <a:gd name="T65" fmla="*/ 1870023 h 99"/>
                      <a:gd name="T66" fmla="*/ 10412219 w 99"/>
                      <a:gd name="T67" fmla="*/ 948758 h 99"/>
                      <a:gd name="T68" fmla="*/ 9183837 w 99"/>
                      <a:gd name="T69" fmla="*/ 391255 h 99"/>
                      <a:gd name="T70" fmla="*/ 7974614 w 99"/>
                      <a:gd name="T71" fmla="*/ 0 h 99"/>
                      <a:gd name="T72" fmla="*/ 6495804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48" name="Freeform 432"/>
                  <p:cNvSpPr>
                    <a:spLocks noEditPoints="1"/>
                  </p:cNvSpPr>
                  <p:nvPr/>
                </p:nvSpPr>
                <p:spPr bwMode="auto">
                  <a:xfrm>
                    <a:off x="4918" y="2492"/>
                    <a:ext cx="1471" cy="1285"/>
                  </a:xfrm>
                  <a:custGeom>
                    <a:avLst/>
                    <a:gdLst>
                      <a:gd name="T0" fmla="*/ 71903023 w 707"/>
                      <a:gd name="T1" fmla="*/ 33923155 h 619"/>
                      <a:gd name="T2" fmla="*/ 82176075 w 707"/>
                      <a:gd name="T3" fmla="*/ 32601469 h 619"/>
                      <a:gd name="T4" fmla="*/ 86841644 w 707"/>
                      <a:gd name="T5" fmla="*/ 21419607 h 619"/>
                      <a:gd name="T6" fmla="*/ 75876088 w 707"/>
                      <a:gd name="T7" fmla="*/ 12727751 h 619"/>
                      <a:gd name="T8" fmla="*/ 65496523 w 707"/>
                      <a:gd name="T9" fmla="*/ 19492277 h 619"/>
                      <a:gd name="T10" fmla="*/ 51018853 w 707"/>
                      <a:gd name="T11" fmla="*/ 20811953 h 619"/>
                      <a:gd name="T12" fmla="*/ 58089081 w 707"/>
                      <a:gd name="T13" fmla="*/ 15239303 h 619"/>
                      <a:gd name="T14" fmla="*/ 56128017 w 707"/>
                      <a:gd name="T15" fmla="*/ 6180377 h 619"/>
                      <a:gd name="T16" fmla="*/ 46240138 w 707"/>
                      <a:gd name="T17" fmla="*/ 4310303 h 619"/>
                      <a:gd name="T18" fmla="*/ 40865803 w 707"/>
                      <a:gd name="T19" fmla="*/ 12259392 h 619"/>
                      <a:gd name="T20" fmla="*/ 46463990 w 707"/>
                      <a:gd name="T21" fmla="*/ 20343624 h 619"/>
                      <a:gd name="T22" fmla="*/ 32644068 w 707"/>
                      <a:gd name="T23" fmla="*/ 17831972 h 619"/>
                      <a:gd name="T24" fmla="*/ 30714998 w 707"/>
                      <a:gd name="T25" fmla="*/ 8305636 h 619"/>
                      <a:gd name="T26" fmla="*/ 22825428 w 707"/>
                      <a:gd name="T27" fmla="*/ 1332979 h 619"/>
                      <a:gd name="T28" fmla="*/ 13216132 w 707"/>
                      <a:gd name="T29" fmla="*/ 469729 h 619"/>
                      <a:gd name="T30" fmla="*/ 3673052 w 707"/>
                      <a:gd name="T31" fmla="*/ 5744448 h 619"/>
                      <a:gd name="T32" fmla="*/ 0 w 707"/>
                      <a:gd name="T33" fmla="*/ 15930797 h 619"/>
                      <a:gd name="T34" fmla="*/ 2850605 w 707"/>
                      <a:gd name="T35" fmla="*/ 24508568 h 619"/>
                      <a:gd name="T36" fmla="*/ 11621046 w 707"/>
                      <a:gd name="T37" fmla="*/ 30944857 h 619"/>
                      <a:gd name="T38" fmla="*/ 21936274 w 707"/>
                      <a:gd name="T39" fmla="*/ 30726198 h 619"/>
                      <a:gd name="T40" fmla="*/ 37889138 w 707"/>
                      <a:gd name="T41" fmla="*/ 38285811 h 619"/>
                      <a:gd name="T42" fmla="*/ 31932302 w 707"/>
                      <a:gd name="T43" fmla="*/ 36154351 h 619"/>
                      <a:gd name="T44" fmla="*/ 27155677 w 707"/>
                      <a:gd name="T45" fmla="*/ 41661002 h 619"/>
                      <a:gd name="T46" fmla="*/ 30945737 w 707"/>
                      <a:gd name="T47" fmla="*/ 47233698 h 619"/>
                      <a:gd name="T48" fmla="*/ 37521563 w 707"/>
                      <a:gd name="T49" fmla="*/ 45902043 h 619"/>
                      <a:gd name="T50" fmla="*/ 47608728 w 707"/>
                      <a:gd name="T51" fmla="*/ 37483330 h 619"/>
                      <a:gd name="T52" fmla="*/ 34380110 w 707"/>
                      <a:gd name="T53" fmla="*/ 52722581 h 619"/>
                      <a:gd name="T54" fmla="*/ 27636359 w 707"/>
                      <a:gd name="T55" fmla="*/ 62803146 h 619"/>
                      <a:gd name="T56" fmla="*/ 36645306 w 707"/>
                      <a:gd name="T57" fmla="*/ 73400035 h 619"/>
                      <a:gd name="T58" fmla="*/ 48267409 w 707"/>
                      <a:gd name="T59" fmla="*/ 68762447 h 619"/>
                      <a:gd name="T60" fmla="*/ 49320098 w 707"/>
                      <a:gd name="T61" fmla="*/ 59014738 h 619"/>
                      <a:gd name="T62" fmla="*/ 61773492 w 707"/>
                      <a:gd name="T63" fmla="*/ 46765358 h 619"/>
                      <a:gd name="T64" fmla="*/ 60062701 w 707"/>
                      <a:gd name="T65" fmla="*/ 54956448 h 619"/>
                      <a:gd name="T66" fmla="*/ 71026290 w 707"/>
                      <a:gd name="T67" fmla="*/ 63652274 h 619"/>
                      <a:gd name="T68" fmla="*/ 81518952 w 707"/>
                      <a:gd name="T69" fmla="*/ 57086634 h 619"/>
                      <a:gd name="T70" fmla="*/ 79200779 w 707"/>
                      <a:gd name="T71" fmla="*/ 45329861 h 619"/>
                      <a:gd name="T72" fmla="*/ 67360286 w 707"/>
                      <a:gd name="T73" fmla="*/ 42698561 h 619"/>
                      <a:gd name="T74" fmla="*/ 77615078 w 707"/>
                      <a:gd name="T75" fmla="*/ 15930797 h 619"/>
                      <a:gd name="T76" fmla="*/ 84103653 w 707"/>
                      <a:gd name="T77" fmla="*/ 23653580 h 619"/>
                      <a:gd name="T78" fmla="*/ 79200779 w 707"/>
                      <a:gd name="T79" fmla="*/ 30944857 h 619"/>
                      <a:gd name="T80" fmla="*/ 70179346 w 707"/>
                      <a:gd name="T81" fmla="*/ 29291357 h 619"/>
                      <a:gd name="T82" fmla="*/ 68467244 w 707"/>
                      <a:gd name="T83" fmla="*/ 20568412 h 619"/>
                      <a:gd name="T84" fmla="*/ 16407130 w 707"/>
                      <a:gd name="T85" fmla="*/ 28546682 h 619"/>
                      <a:gd name="T86" fmla="*/ 5437790 w 707"/>
                      <a:gd name="T87" fmla="*/ 23111738 h 619"/>
                      <a:gd name="T88" fmla="*/ 3331434 w 707"/>
                      <a:gd name="T89" fmla="*/ 13163046 h 619"/>
                      <a:gd name="T90" fmla="*/ 15183194 w 707"/>
                      <a:gd name="T91" fmla="*/ 2977162 h 619"/>
                      <a:gd name="T92" fmla="*/ 25891067 w 707"/>
                      <a:gd name="T93" fmla="*/ 6770393 h 619"/>
                      <a:gd name="T94" fmla="*/ 29575820 w 707"/>
                      <a:gd name="T95" fmla="*/ 17141223 h 619"/>
                      <a:gd name="T96" fmla="*/ 19086017 w 707"/>
                      <a:gd name="T97" fmla="*/ 28325739 h 619"/>
                      <a:gd name="T98" fmla="*/ 45641102 w 707"/>
                      <a:gd name="T99" fmla="*/ 67110632 h 619"/>
                      <a:gd name="T100" fmla="*/ 37230715 w 707"/>
                      <a:gd name="T101" fmla="*/ 70422058 h 619"/>
                      <a:gd name="T102" fmla="*/ 30714998 w 707"/>
                      <a:gd name="T103" fmla="*/ 62803146 h 619"/>
                      <a:gd name="T104" fmla="*/ 35756003 w 707"/>
                      <a:gd name="T105" fmla="*/ 55395256 h 619"/>
                      <a:gd name="T106" fmla="*/ 44528075 w 707"/>
                      <a:gd name="T107" fmla="*/ 57086634 h 619"/>
                      <a:gd name="T108" fmla="*/ 72140655 w 707"/>
                      <a:gd name="T109" fmla="*/ 48412363 h 619"/>
                      <a:gd name="T110" fmla="*/ 75876088 w 707"/>
                      <a:gd name="T111" fmla="*/ 52948782 h 619"/>
                      <a:gd name="T112" fmla="*/ 73028565 w 707"/>
                      <a:gd name="T113" fmla="*/ 56836584 h 619"/>
                      <a:gd name="T114" fmla="*/ 67702234 w 707"/>
                      <a:gd name="T115" fmla="*/ 56034086 h 619"/>
                      <a:gd name="T116" fmla="*/ 66866388 w 707"/>
                      <a:gd name="T117" fmla="*/ 511794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42" name="Group 433"/>
              <p:cNvGrpSpPr>
                <a:grpSpLocks/>
              </p:cNvGrpSpPr>
              <p:nvPr/>
            </p:nvGrpSpPr>
            <p:grpSpPr bwMode="auto">
              <a:xfrm>
                <a:off x="2835" y="48"/>
                <a:ext cx="171" cy="171"/>
                <a:chOff x="310" y="1632"/>
                <a:chExt cx="446" cy="446"/>
              </a:xfrm>
            </p:grpSpPr>
            <p:sp>
              <p:nvSpPr>
                <p:cNvPr id="37943" name="Oval 434"/>
                <p:cNvSpPr>
                  <a:spLocks noChangeArrowheads="1"/>
                </p:cNvSpPr>
                <p:nvPr/>
              </p:nvSpPr>
              <p:spPr bwMode="auto">
                <a:xfrm>
                  <a:off x="310" y="1632"/>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sp>
              <p:nvSpPr>
                <p:cNvPr id="37944" name="Freeform 435"/>
                <p:cNvSpPr>
                  <a:spLocks noEditPoints="1"/>
                </p:cNvSpPr>
                <p:nvPr/>
              </p:nvSpPr>
              <p:spPr bwMode="auto">
                <a:xfrm>
                  <a:off x="408" y="1723"/>
                  <a:ext cx="249" cy="270"/>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9" name="Group 445"/>
            <p:cNvGrpSpPr>
              <a:grpSpLocks/>
            </p:cNvGrpSpPr>
            <p:nvPr/>
          </p:nvGrpSpPr>
          <p:grpSpPr bwMode="auto">
            <a:xfrm>
              <a:off x="3224213" y="3638550"/>
              <a:ext cx="587375" cy="381000"/>
              <a:chOff x="2031" y="2143"/>
              <a:chExt cx="370" cy="240"/>
            </a:xfrm>
          </p:grpSpPr>
          <p:grpSp>
            <p:nvGrpSpPr>
              <p:cNvPr id="37934" name="Group 443"/>
              <p:cNvGrpSpPr>
                <a:grpSpLocks/>
              </p:cNvGrpSpPr>
              <p:nvPr/>
            </p:nvGrpSpPr>
            <p:grpSpPr bwMode="auto">
              <a:xfrm>
                <a:off x="2031" y="2143"/>
                <a:ext cx="370" cy="240"/>
                <a:chOff x="655" y="2081"/>
                <a:chExt cx="414" cy="323"/>
              </a:xfrm>
            </p:grpSpPr>
            <p:sp>
              <p:nvSpPr>
                <p:cNvPr id="37937" name="AutoShape 438"/>
                <p:cNvSpPr>
                  <a:spLocks noChangeArrowheads="1"/>
                </p:cNvSpPr>
                <p:nvPr/>
              </p:nvSpPr>
              <p:spPr bwMode="auto">
                <a:xfrm>
                  <a:off x="655" y="2081"/>
                  <a:ext cx="414" cy="323"/>
                </a:xfrm>
                <a:prstGeom prst="roundRect">
                  <a:avLst>
                    <a:gd name="adj" fmla="val 10028"/>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38" name="AutoShape 148"/>
                <p:cNvSpPr>
                  <a:spLocks noChangeArrowheads="1"/>
                </p:cNvSpPr>
                <p:nvPr/>
              </p:nvSpPr>
              <p:spPr bwMode="auto">
                <a:xfrm>
                  <a:off x="684" y="2121"/>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39" name="AutoShape 148"/>
                <p:cNvSpPr>
                  <a:spLocks noChangeArrowheads="1"/>
                </p:cNvSpPr>
                <p:nvPr/>
              </p:nvSpPr>
              <p:spPr bwMode="auto">
                <a:xfrm>
                  <a:off x="684" y="2262"/>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grpSp>
          <p:sp>
            <p:nvSpPr>
              <p:cNvPr id="37935" name="Text Box 150"/>
              <p:cNvSpPr txBox="1">
                <a:spLocks noChangeArrowheads="1"/>
              </p:cNvSpPr>
              <p:nvPr/>
            </p:nvSpPr>
            <p:spPr bwMode="auto">
              <a:xfrm>
                <a:off x="2175" y="2179"/>
                <a:ext cx="10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SW</a:t>
                </a:r>
              </a:p>
            </p:txBody>
          </p:sp>
          <p:sp>
            <p:nvSpPr>
              <p:cNvPr id="37936" name="Text Box 150"/>
              <p:cNvSpPr txBox="1">
                <a:spLocks noChangeArrowheads="1"/>
              </p:cNvSpPr>
              <p:nvPr/>
            </p:nvSpPr>
            <p:spPr bwMode="auto">
              <a:xfrm>
                <a:off x="2181" y="2281"/>
                <a:ext cx="9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OS</a:t>
                </a:r>
              </a:p>
            </p:txBody>
          </p:sp>
        </p:grpSp>
        <p:grpSp>
          <p:nvGrpSpPr>
            <p:cNvPr id="37920" name="Group 446"/>
            <p:cNvGrpSpPr>
              <a:grpSpLocks/>
            </p:cNvGrpSpPr>
            <p:nvPr/>
          </p:nvGrpSpPr>
          <p:grpSpPr bwMode="auto">
            <a:xfrm>
              <a:off x="4030663" y="3638550"/>
              <a:ext cx="587375" cy="381000"/>
              <a:chOff x="2031" y="2143"/>
              <a:chExt cx="370" cy="240"/>
            </a:xfrm>
          </p:grpSpPr>
          <p:grpSp>
            <p:nvGrpSpPr>
              <p:cNvPr id="37928" name="Group 447"/>
              <p:cNvGrpSpPr>
                <a:grpSpLocks/>
              </p:cNvGrpSpPr>
              <p:nvPr/>
            </p:nvGrpSpPr>
            <p:grpSpPr bwMode="auto">
              <a:xfrm>
                <a:off x="2031" y="2143"/>
                <a:ext cx="370" cy="240"/>
                <a:chOff x="655" y="2081"/>
                <a:chExt cx="414" cy="323"/>
              </a:xfrm>
            </p:grpSpPr>
            <p:sp>
              <p:nvSpPr>
                <p:cNvPr id="37931" name="AutoShape 448"/>
                <p:cNvSpPr>
                  <a:spLocks noChangeArrowheads="1"/>
                </p:cNvSpPr>
                <p:nvPr/>
              </p:nvSpPr>
              <p:spPr bwMode="auto">
                <a:xfrm>
                  <a:off x="655" y="2081"/>
                  <a:ext cx="414" cy="323"/>
                </a:xfrm>
                <a:prstGeom prst="roundRect">
                  <a:avLst>
                    <a:gd name="adj" fmla="val 10028"/>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32" name="AutoShape 148"/>
                <p:cNvSpPr>
                  <a:spLocks noChangeArrowheads="1"/>
                </p:cNvSpPr>
                <p:nvPr/>
              </p:nvSpPr>
              <p:spPr bwMode="auto">
                <a:xfrm>
                  <a:off x="684" y="2121"/>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33" name="AutoShape 148"/>
                <p:cNvSpPr>
                  <a:spLocks noChangeArrowheads="1"/>
                </p:cNvSpPr>
                <p:nvPr/>
              </p:nvSpPr>
              <p:spPr bwMode="auto">
                <a:xfrm>
                  <a:off x="684" y="2262"/>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grpSp>
          <p:sp>
            <p:nvSpPr>
              <p:cNvPr id="37929" name="Text Box 150"/>
              <p:cNvSpPr txBox="1">
                <a:spLocks noChangeArrowheads="1"/>
              </p:cNvSpPr>
              <p:nvPr/>
            </p:nvSpPr>
            <p:spPr bwMode="auto">
              <a:xfrm>
                <a:off x="2175" y="2179"/>
                <a:ext cx="10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SW</a:t>
                </a:r>
              </a:p>
            </p:txBody>
          </p:sp>
          <p:sp>
            <p:nvSpPr>
              <p:cNvPr id="37930" name="Text Box 150"/>
              <p:cNvSpPr txBox="1">
                <a:spLocks noChangeArrowheads="1"/>
              </p:cNvSpPr>
              <p:nvPr/>
            </p:nvSpPr>
            <p:spPr bwMode="auto">
              <a:xfrm>
                <a:off x="2181" y="2281"/>
                <a:ext cx="9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OS</a:t>
                </a:r>
              </a:p>
            </p:txBody>
          </p:sp>
        </p:grpSp>
        <p:grpSp>
          <p:nvGrpSpPr>
            <p:cNvPr id="37921" name="Group 453"/>
            <p:cNvGrpSpPr>
              <a:grpSpLocks/>
            </p:cNvGrpSpPr>
            <p:nvPr/>
          </p:nvGrpSpPr>
          <p:grpSpPr bwMode="auto">
            <a:xfrm>
              <a:off x="4824413" y="3638550"/>
              <a:ext cx="587375" cy="381000"/>
              <a:chOff x="2031" y="2143"/>
              <a:chExt cx="370" cy="240"/>
            </a:xfrm>
          </p:grpSpPr>
          <p:grpSp>
            <p:nvGrpSpPr>
              <p:cNvPr id="37922" name="Group 454"/>
              <p:cNvGrpSpPr>
                <a:grpSpLocks/>
              </p:cNvGrpSpPr>
              <p:nvPr/>
            </p:nvGrpSpPr>
            <p:grpSpPr bwMode="auto">
              <a:xfrm>
                <a:off x="2031" y="2143"/>
                <a:ext cx="370" cy="240"/>
                <a:chOff x="655" y="2081"/>
                <a:chExt cx="414" cy="323"/>
              </a:xfrm>
            </p:grpSpPr>
            <p:sp>
              <p:nvSpPr>
                <p:cNvPr id="37925" name="AutoShape 455"/>
                <p:cNvSpPr>
                  <a:spLocks noChangeArrowheads="1"/>
                </p:cNvSpPr>
                <p:nvPr/>
              </p:nvSpPr>
              <p:spPr bwMode="auto">
                <a:xfrm>
                  <a:off x="655" y="2081"/>
                  <a:ext cx="414" cy="323"/>
                </a:xfrm>
                <a:prstGeom prst="roundRect">
                  <a:avLst>
                    <a:gd name="adj" fmla="val 10028"/>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26" name="AutoShape 148"/>
                <p:cNvSpPr>
                  <a:spLocks noChangeArrowheads="1"/>
                </p:cNvSpPr>
                <p:nvPr/>
              </p:nvSpPr>
              <p:spPr bwMode="auto">
                <a:xfrm>
                  <a:off x="684" y="2121"/>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27" name="AutoShape 148"/>
                <p:cNvSpPr>
                  <a:spLocks noChangeArrowheads="1"/>
                </p:cNvSpPr>
                <p:nvPr/>
              </p:nvSpPr>
              <p:spPr bwMode="auto">
                <a:xfrm>
                  <a:off x="684" y="2262"/>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grpSp>
          <p:sp>
            <p:nvSpPr>
              <p:cNvPr id="37923" name="Text Box 150"/>
              <p:cNvSpPr txBox="1">
                <a:spLocks noChangeArrowheads="1"/>
              </p:cNvSpPr>
              <p:nvPr/>
            </p:nvSpPr>
            <p:spPr bwMode="auto">
              <a:xfrm>
                <a:off x="2175" y="2179"/>
                <a:ext cx="10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SW</a:t>
                </a:r>
              </a:p>
            </p:txBody>
          </p:sp>
          <p:sp>
            <p:nvSpPr>
              <p:cNvPr id="37924" name="Text Box 150"/>
              <p:cNvSpPr txBox="1">
                <a:spLocks noChangeArrowheads="1"/>
              </p:cNvSpPr>
              <p:nvPr/>
            </p:nvSpPr>
            <p:spPr bwMode="auto">
              <a:xfrm>
                <a:off x="2181" y="2281"/>
                <a:ext cx="9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OS</a:t>
                </a:r>
              </a:p>
            </p:txBody>
          </p:sp>
        </p:grpSp>
      </p:grpSp>
      <p:sp>
        <p:nvSpPr>
          <p:cNvPr id="37900" name="TextBox 27"/>
          <p:cNvSpPr txBox="1">
            <a:spLocks noChangeArrowheads="1"/>
          </p:cNvSpPr>
          <p:nvPr/>
        </p:nvSpPr>
        <p:spPr bwMode="auto">
          <a:xfrm>
            <a:off x="3081338" y="6282253"/>
            <a:ext cx="1881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i="1" dirty="0">
                <a:solidFill>
                  <a:schemeClr val="tx1"/>
                </a:solidFill>
              </a:rPr>
              <a:t>p460 example</a:t>
            </a:r>
          </a:p>
        </p:txBody>
      </p:sp>
    </p:spTree>
    <p:extLst>
      <p:ext uri="{BB962C8B-B14F-4D97-AF65-F5344CB8AC3E}">
        <p14:creationId xmlns:p14="http://schemas.microsoft.com/office/powerpoint/2010/main" val="230629168"/>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62" name="Title 32"/>
          <p:cNvSpPr>
            <a:spLocks noGrp="1"/>
          </p:cNvSpPr>
          <p:nvPr>
            <p:ph type="title"/>
          </p:nvPr>
        </p:nvSpPr>
        <p:spPr/>
        <p:txBody>
          <a:bodyPr/>
          <a:lstStyle/>
          <a:p>
            <a:r>
              <a:rPr lang="en-US" dirty="0" smtClean="0">
                <a:latin typeface="Arial" charset="0"/>
                <a:ea typeface="ＭＳ Ｐゴシック" charset="0"/>
              </a:rPr>
              <a:t>PureFlex </a:t>
            </a:r>
            <a:r>
              <a:rPr lang="en-US" dirty="0">
                <a:latin typeface="Arial" charset="0"/>
                <a:ea typeface="ＭＳ Ｐゴシック" charset="0"/>
              </a:rPr>
              <a:t>Installation Services</a:t>
            </a:r>
          </a:p>
        </p:txBody>
      </p:sp>
      <p:sp>
        <p:nvSpPr>
          <p:cNvPr id="26" name="TextBox 33"/>
          <p:cNvSpPr txBox="1">
            <a:spLocks noChangeArrowheads="1"/>
          </p:cNvSpPr>
          <p:nvPr/>
        </p:nvSpPr>
        <p:spPr bwMode="auto">
          <a:xfrm>
            <a:off x="1036192" y="5005240"/>
            <a:ext cx="1371600" cy="1193800"/>
          </a:xfrm>
          <a:prstGeom prst="rect">
            <a:avLst/>
          </a:prstGeom>
          <a:solidFill>
            <a:srgbClr val="FFFBEC"/>
          </a:solidFill>
          <a:ln w="25400">
            <a:solidFill>
              <a:schemeClr val="tx1"/>
            </a:solidFill>
            <a:miter lim="800000"/>
            <a:headEnd/>
            <a:tailEnd/>
          </a:ln>
        </p:spPr>
        <p:txBody>
          <a:bodyPr anchor="ctr"/>
          <a:lstStyle>
            <a:lvl1pPr marL="58738" indent="-5873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Char char="•"/>
            </a:pPr>
            <a:r>
              <a:rPr lang="en-US" sz="900">
                <a:solidFill>
                  <a:srgbClr val="000000"/>
                </a:solidFill>
                <a:ea typeface="MS PGothic" charset="0"/>
                <a:cs typeface="MS PGothic" charset="0"/>
              </a:rPr>
              <a:t>One node, one switch configured</a:t>
            </a:r>
          </a:p>
          <a:p>
            <a:pPr eaLnBrk="1" hangingPunct="1">
              <a:buFontTx/>
              <a:buChar char="•"/>
            </a:pPr>
            <a:r>
              <a:rPr lang="en-US" sz="900">
                <a:solidFill>
                  <a:srgbClr val="000000"/>
                </a:solidFill>
                <a:ea typeface="MS PGothic" charset="0"/>
                <a:cs typeface="MS PGothic" charset="0"/>
              </a:rPr>
              <a:t>FSM Configuration</a:t>
            </a:r>
          </a:p>
          <a:p>
            <a:pPr eaLnBrk="1" hangingPunct="1">
              <a:buFontTx/>
              <a:buChar char="•"/>
            </a:pPr>
            <a:r>
              <a:rPr lang="en-US" sz="900">
                <a:solidFill>
                  <a:srgbClr val="000000"/>
                </a:solidFill>
                <a:ea typeface="MS PGothic" charset="0"/>
                <a:cs typeface="MS PGothic" charset="0"/>
              </a:rPr>
              <a:t>Discovery, Inventory</a:t>
            </a:r>
          </a:p>
          <a:p>
            <a:pPr eaLnBrk="1" hangingPunct="1">
              <a:buFontTx/>
              <a:buChar char="•"/>
            </a:pPr>
            <a:r>
              <a:rPr lang="en-US" sz="900">
                <a:solidFill>
                  <a:srgbClr val="000000"/>
                </a:solidFill>
                <a:ea typeface="MS PGothic" charset="0"/>
                <a:cs typeface="MS PGothic" charset="0"/>
              </a:rPr>
              <a:t>Review Internal Storage configuration</a:t>
            </a:r>
          </a:p>
          <a:p>
            <a:pPr eaLnBrk="1" hangingPunct="1">
              <a:buFontTx/>
              <a:buChar char="•"/>
            </a:pPr>
            <a:r>
              <a:rPr lang="en-US" sz="900">
                <a:solidFill>
                  <a:srgbClr val="000000"/>
                </a:solidFill>
                <a:ea typeface="MS PGothic" charset="0"/>
                <a:cs typeface="MS PGothic" charset="0"/>
              </a:rPr>
              <a:t>Skills Transfer</a:t>
            </a:r>
          </a:p>
        </p:txBody>
      </p:sp>
      <p:sp>
        <p:nvSpPr>
          <p:cNvPr id="27" name="TextBox 39"/>
          <p:cNvSpPr txBox="1">
            <a:spLocks noChangeArrowheads="1"/>
          </p:cNvSpPr>
          <p:nvPr/>
        </p:nvSpPr>
        <p:spPr bwMode="auto">
          <a:xfrm>
            <a:off x="2403030" y="5005240"/>
            <a:ext cx="1371600" cy="1192212"/>
          </a:xfrm>
          <a:prstGeom prst="rect">
            <a:avLst/>
          </a:prstGeom>
          <a:solidFill>
            <a:srgbClr val="FFE5F7"/>
          </a:solidFill>
          <a:ln w="25400">
            <a:solidFill>
              <a:schemeClr val="tx1"/>
            </a:solidFill>
            <a:miter lim="800000"/>
            <a:headEnd/>
            <a:tailEnd/>
          </a:ln>
        </p:spPr>
        <p:txBody>
          <a:bodyPr anchor="ctr"/>
          <a:lstStyle>
            <a:lvl1pPr marL="53975" indent="-53975"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cs typeface="ＭＳ Ｐゴシック" charset="0"/>
              </a:defRPr>
            </a:lvl1pPr>
            <a:lvl2pPr marL="742950" indent="-28575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2pPr>
            <a:lvl3pPr marL="11430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3pPr>
            <a:lvl4pPr marL="16002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4pPr>
            <a:lvl5pPr marL="20574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9pPr>
          </a:lstStyle>
          <a:p>
            <a:pPr eaLnBrk="1" hangingPunct="1">
              <a:spcBef>
                <a:spcPts val="75"/>
              </a:spcBef>
              <a:buSzPct val="60000"/>
              <a:buFont typeface="Wingdings" charset="0"/>
              <a:buChar char=""/>
            </a:pPr>
            <a:r>
              <a:rPr lang="en-US" sz="900">
                <a:solidFill>
                  <a:srgbClr val="000000"/>
                </a:solidFill>
                <a:ea typeface="MS PGothic" charset="0"/>
                <a:cs typeface="MS PGothic" charset="0"/>
              </a:rPr>
              <a:t>One node, one switch configured</a:t>
            </a:r>
          </a:p>
          <a:p>
            <a:pPr eaLnBrk="1" hangingPunct="1">
              <a:spcBef>
                <a:spcPts val="75"/>
              </a:spcBef>
              <a:buSzPct val="60000"/>
              <a:buFont typeface="Wingdings" charset="0"/>
              <a:buChar char=""/>
            </a:pPr>
            <a:r>
              <a:rPr lang="en-US" sz="900">
                <a:solidFill>
                  <a:srgbClr val="000000"/>
                </a:solidFill>
                <a:ea typeface="MS PGothic" charset="0"/>
                <a:cs typeface="MS PGothic" charset="0"/>
              </a:rPr>
              <a:t>FSM Configuration</a:t>
            </a:r>
          </a:p>
          <a:p>
            <a:pPr eaLnBrk="1" hangingPunct="1">
              <a:spcBef>
                <a:spcPts val="75"/>
              </a:spcBef>
              <a:buSzPct val="60000"/>
              <a:buFont typeface="Wingdings" charset="0"/>
              <a:buChar char=""/>
            </a:pPr>
            <a:r>
              <a:rPr lang="en-US" sz="900">
                <a:solidFill>
                  <a:srgbClr val="000000"/>
                </a:solidFill>
                <a:ea typeface="MS PGothic" charset="0"/>
                <a:cs typeface="MS PGothic" charset="0"/>
              </a:rPr>
              <a:t>Discovery, Inventory</a:t>
            </a:r>
          </a:p>
          <a:p>
            <a:pPr eaLnBrk="1" hangingPunct="1">
              <a:spcBef>
                <a:spcPts val="75"/>
              </a:spcBef>
              <a:buSzPct val="60000"/>
              <a:buFont typeface="Wingdings" charset="0"/>
              <a:buChar char=""/>
            </a:pPr>
            <a:r>
              <a:rPr lang="en-US" sz="900">
                <a:solidFill>
                  <a:srgbClr val="000000"/>
                </a:solidFill>
                <a:ea typeface="MS PGothic" charset="0"/>
                <a:cs typeface="MS PGothic" charset="0"/>
              </a:rPr>
              <a:t>Review Internal Storage configuration</a:t>
            </a:r>
          </a:p>
          <a:p>
            <a:pPr eaLnBrk="1" hangingPunct="1">
              <a:spcBef>
                <a:spcPts val="75"/>
              </a:spcBef>
              <a:buSzPct val="60000"/>
              <a:buFont typeface="Wingdings" charset="0"/>
              <a:buChar char=""/>
            </a:pPr>
            <a:r>
              <a:rPr lang="en-US" sz="900">
                <a:solidFill>
                  <a:srgbClr val="000000"/>
                </a:solidFill>
                <a:ea typeface="MS PGothic" charset="0"/>
                <a:cs typeface="MS PGothic" charset="0"/>
              </a:rPr>
              <a:t>Skills Transfer</a:t>
            </a:r>
          </a:p>
        </p:txBody>
      </p:sp>
      <p:sp>
        <p:nvSpPr>
          <p:cNvPr id="31" name="TextBox 40"/>
          <p:cNvSpPr txBox="1">
            <a:spLocks noChangeArrowheads="1"/>
          </p:cNvSpPr>
          <p:nvPr/>
        </p:nvSpPr>
        <p:spPr bwMode="auto">
          <a:xfrm>
            <a:off x="3773042" y="5005240"/>
            <a:ext cx="1371600" cy="1190625"/>
          </a:xfrm>
          <a:prstGeom prst="rect">
            <a:avLst/>
          </a:prstGeom>
          <a:solidFill>
            <a:srgbClr val="E9FCFE"/>
          </a:solidFill>
          <a:ln w="25400">
            <a:solidFill>
              <a:schemeClr val="tx1"/>
            </a:solidFill>
            <a:miter lim="800000"/>
            <a:headEnd/>
            <a:tailEnd/>
          </a:ln>
        </p:spPr>
        <p:txBody>
          <a:bodyPr anchor="ctr"/>
          <a:lstStyle>
            <a:lvl1pPr marL="53975" indent="-53975"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cs typeface="ＭＳ Ｐゴシック" charset="0"/>
              </a:defRPr>
            </a:lvl1pPr>
            <a:lvl2pPr marL="742950" indent="-28575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2pPr>
            <a:lvl3pPr marL="11430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3pPr>
            <a:lvl4pPr marL="16002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4pPr>
            <a:lvl5pPr marL="20574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9pPr>
          </a:lstStyle>
          <a:p>
            <a:pPr eaLnBrk="1" hangingPunct="1">
              <a:spcBef>
                <a:spcPts val="75"/>
              </a:spcBef>
              <a:buSzPct val="60000"/>
              <a:buFont typeface="Wingdings" charset="0"/>
              <a:buChar char=""/>
            </a:pPr>
            <a:r>
              <a:rPr lang="en-US" sz="900">
                <a:solidFill>
                  <a:srgbClr val="000000"/>
                </a:solidFill>
                <a:ea typeface="MS PGothic" charset="0"/>
                <a:cs typeface="MS PGothic" charset="0"/>
              </a:rPr>
              <a:t>One node, one switch configured</a:t>
            </a:r>
          </a:p>
          <a:p>
            <a:pPr eaLnBrk="1" hangingPunct="1">
              <a:spcBef>
                <a:spcPts val="75"/>
              </a:spcBef>
              <a:buSzPct val="60000"/>
              <a:buFont typeface="Wingdings" charset="0"/>
              <a:buChar char=""/>
            </a:pPr>
            <a:r>
              <a:rPr lang="en-US" sz="900">
                <a:solidFill>
                  <a:srgbClr val="000000"/>
                </a:solidFill>
                <a:ea typeface="MS PGothic" charset="0"/>
                <a:cs typeface="MS PGothic" charset="0"/>
              </a:rPr>
              <a:t>FSM Configuration</a:t>
            </a:r>
          </a:p>
          <a:p>
            <a:pPr eaLnBrk="1" hangingPunct="1">
              <a:spcBef>
                <a:spcPts val="75"/>
              </a:spcBef>
              <a:buSzPct val="60000"/>
              <a:buFont typeface="Wingdings" charset="0"/>
              <a:buChar char=""/>
            </a:pPr>
            <a:r>
              <a:rPr lang="en-US" sz="900">
                <a:solidFill>
                  <a:srgbClr val="000000"/>
                </a:solidFill>
                <a:ea typeface="MS PGothic" charset="0"/>
                <a:cs typeface="MS PGothic" charset="0"/>
              </a:rPr>
              <a:t>Discovery, Inventory</a:t>
            </a:r>
          </a:p>
          <a:p>
            <a:pPr eaLnBrk="1" hangingPunct="1">
              <a:spcBef>
                <a:spcPts val="75"/>
              </a:spcBef>
              <a:buSzPct val="60000"/>
              <a:buFont typeface="Wingdings" charset="0"/>
              <a:buChar char=""/>
            </a:pPr>
            <a:r>
              <a:rPr lang="en-US" sz="900">
                <a:solidFill>
                  <a:srgbClr val="000000"/>
                </a:solidFill>
                <a:ea typeface="MS PGothic" charset="0"/>
                <a:cs typeface="MS PGothic" charset="0"/>
              </a:rPr>
              <a:t>Review Internal Storage configuration</a:t>
            </a:r>
          </a:p>
          <a:p>
            <a:pPr eaLnBrk="1" hangingPunct="1">
              <a:spcBef>
                <a:spcPts val="75"/>
              </a:spcBef>
              <a:buSzPct val="60000"/>
              <a:buFont typeface="Wingdings" charset="0"/>
              <a:buChar char=""/>
            </a:pPr>
            <a:r>
              <a:rPr lang="en-US" sz="900">
                <a:solidFill>
                  <a:srgbClr val="000000"/>
                </a:solidFill>
                <a:ea typeface="MS PGothic" charset="0"/>
                <a:cs typeface="MS PGothic" charset="0"/>
              </a:rPr>
              <a:t>Skills Transfer</a:t>
            </a:r>
          </a:p>
        </p:txBody>
      </p:sp>
      <p:sp>
        <p:nvSpPr>
          <p:cNvPr id="32" name="TextBox 40"/>
          <p:cNvSpPr txBox="1">
            <a:spLocks noChangeArrowheads="1"/>
          </p:cNvSpPr>
          <p:nvPr/>
        </p:nvSpPr>
        <p:spPr bwMode="auto">
          <a:xfrm>
            <a:off x="5143055" y="5005240"/>
            <a:ext cx="1371600" cy="1190625"/>
          </a:xfrm>
          <a:prstGeom prst="rect">
            <a:avLst/>
          </a:prstGeom>
          <a:solidFill>
            <a:srgbClr val="CEE7EC"/>
          </a:solidFill>
          <a:ln w="25400">
            <a:solidFill>
              <a:schemeClr val="tx1"/>
            </a:solidFill>
            <a:miter lim="800000"/>
            <a:headEnd/>
            <a:tailEnd/>
          </a:ln>
        </p:spPr>
        <p:txBody>
          <a:bodyPr anchor="ctr"/>
          <a:lstStyle>
            <a:lvl1pPr marL="53975" indent="-53975"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cs typeface="ＭＳ Ｐゴシック" charset="0"/>
              </a:defRPr>
            </a:lvl1pPr>
            <a:lvl2pPr marL="742950" indent="-28575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2pPr>
            <a:lvl3pPr marL="11430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3pPr>
            <a:lvl4pPr marL="16002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4pPr>
            <a:lvl5pPr marL="20574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9pPr>
          </a:lstStyle>
          <a:p>
            <a:pPr eaLnBrk="1" hangingPunct="1">
              <a:spcBef>
                <a:spcPts val="75"/>
              </a:spcBef>
              <a:buSzPct val="60000"/>
              <a:buFont typeface="Wingdings" charset="0"/>
              <a:buChar char=""/>
            </a:pPr>
            <a:r>
              <a:rPr lang="en-US" sz="900" dirty="0">
                <a:solidFill>
                  <a:srgbClr val="000000"/>
                </a:solidFill>
                <a:ea typeface="MS PGothic" charset="0"/>
                <a:cs typeface="MS PGothic" charset="0"/>
              </a:rPr>
              <a:t>One node, one switch configured</a:t>
            </a:r>
          </a:p>
          <a:p>
            <a:pPr eaLnBrk="1" hangingPunct="1">
              <a:spcBef>
                <a:spcPts val="75"/>
              </a:spcBef>
              <a:buSzPct val="60000"/>
              <a:buFont typeface="Wingdings" charset="0"/>
              <a:buChar char=""/>
            </a:pPr>
            <a:r>
              <a:rPr lang="en-US" sz="900" dirty="0">
                <a:solidFill>
                  <a:srgbClr val="000000"/>
                </a:solidFill>
                <a:ea typeface="MS PGothic" charset="0"/>
                <a:cs typeface="MS PGothic" charset="0"/>
              </a:rPr>
              <a:t>FSM Configuration</a:t>
            </a:r>
          </a:p>
          <a:p>
            <a:pPr eaLnBrk="1" hangingPunct="1">
              <a:spcBef>
                <a:spcPts val="75"/>
              </a:spcBef>
              <a:buSzPct val="60000"/>
              <a:buFont typeface="Wingdings" charset="0"/>
              <a:buChar char=""/>
            </a:pPr>
            <a:r>
              <a:rPr lang="en-US" sz="900" dirty="0">
                <a:solidFill>
                  <a:srgbClr val="000000"/>
                </a:solidFill>
                <a:ea typeface="MS PGothic" charset="0"/>
                <a:cs typeface="MS PGothic" charset="0"/>
              </a:rPr>
              <a:t>Discovery, Inventory</a:t>
            </a:r>
          </a:p>
          <a:p>
            <a:pPr eaLnBrk="1" hangingPunct="1">
              <a:spcBef>
                <a:spcPts val="75"/>
              </a:spcBef>
              <a:buSzPct val="60000"/>
              <a:buFont typeface="Wingdings" charset="0"/>
              <a:buChar char=""/>
            </a:pPr>
            <a:r>
              <a:rPr lang="en-US" sz="900" dirty="0">
                <a:solidFill>
                  <a:srgbClr val="000000"/>
                </a:solidFill>
                <a:ea typeface="MS PGothic" charset="0"/>
                <a:cs typeface="MS PGothic" charset="0"/>
              </a:rPr>
              <a:t>Review Internal Storage configuration</a:t>
            </a:r>
          </a:p>
          <a:p>
            <a:pPr eaLnBrk="1" hangingPunct="1">
              <a:spcBef>
                <a:spcPts val="75"/>
              </a:spcBef>
              <a:buSzPct val="60000"/>
              <a:buFont typeface="Wingdings" charset="0"/>
              <a:buChar char=""/>
            </a:pPr>
            <a:r>
              <a:rPr lang="en-US" sz="900" dirty="0">
                <a:solidFill>
                  <a:srgbClr val="000000"/>
                </a:solidFill>
                <a:ea typeface="MS PGothic" charset="0"/>
                <a:cs typeface="MS PGothic" charset="0"/>
              </a:rPr>
              <a:t>Skills Transfer</a:t>
            </a:r>
          </a:p>
        </p:txBody>
      </p:sp>
      <p:sp>
        <p:nvSpPr>
          <p:cNvPr id="33" name="Rectangle 3"/>
          <p:cNvSpPr>
            <a:spLocks noChangeArrowheads="1"/>
          </p:cNvSpPr>
          <p:nvPr/>
        </p:nvSpPr>
        <p:spPr bwMode="auto">
          <a:xfrm>
            <a:off x="2396680" y="4114652"/>
            <a:ext cx="1371600" cy="892175"/>
          </a:xfrm>
          <a:prstGeom prst="rect">
            <a:avLst/>
          </a:prstGeom>
          <a:solidFill>
            <a:srgbClr val="FFE5F7"/>
          </a:solidFill>
          <a:ln w="25400">
            <a:solidFill>
              <a:schemeClr val="tx1"/>
            </a:solidFill>
            <a:round/>
            <a:headEnd/>
            <a:tailEnd/>
          </a:ln>
        </p:spPr>
        <p:txBody>
          <a:bodyPr anchor="ctr"/>
          <a:lstStyle/>
          <a:p>
            <a:pPr marL="53975" indent="-53975">
              <a:buFontTx/>
              <a:buChar char="•"/>
            </a:pPr>
            <a:r>
              <a:rPr lang="en-US" sz="900">
                <a:solidFill>
                  <a:srgbClr val="000000"/>
                </a:solidFill>
              </a:rPr>
              <a:t>Basic Virtualization (VMware, KVM, VMControl)</a:t>
            </a:r>
          </a:p>
          <a:p>
            <a:pPr marL="53975" indent="-53975">
              <a:buFontTx/>
              <a:buChar char="•"/>
            </a:pPr>
            <a:r>
              <a:rPr lang="en-US" sz="900">
                <a:solidFill>
                  <a:srgbClr val="000000"/>
                </a:solidFill>
              </a:rPr>
              <a:t>Up to four nodes, two switches</a:t>
            </a:r>
          </a:p>
        </p:txBody>
      </p:sp>
      <p:sp>
        <p:nvSpPr>
          <p:cNvPr id="34" name="Rectangle 25"/>
          <p:cNvSpPr>
            <a:spLocks noChangeArrowheads="1"/>
          </p:cNvSpPr>
          <p:nvPr/>
        </p:nvSpPr>
        <p:spPr bwMode="auto">
          <a:xfrm>
            <a:off x="3773042" y="3116115"/>
            <a:ext cx="1371600" cy="1003300"/>
          </a:xfrm>
          <a:prstGeom prst="rect">
            <a:avLst/>
          </a:prstGeom>
          <a:solidFill>
            <a:srgbClr val="E9FCFE"/>
          </a:solidFill>
          <a:ln w="25400">
            <a:solidFill>
              <a:schemeClr val="tx1"/>
            </a:solidFill>
            <a:miter lim="800000"/>
            <a:headEnd/>
            <a:tailEnd/>
          </a:ln>
        </p:spPr>
        <p:txBody>
          <a:bodyPr anchor="ctr"/>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Advanced virtualization </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Server pools or VMware cluster configured (VMware or VMControl)</a:t>
            </a:r>
          </a:p>
        </p:txBody>
      </p:sp>
      <p:sp>
        <p:nvSpPr>
          <p:cNvPr id="35" name="Rectangle 3"/>
          <p:cNvSpPr>
            <a:spLocks noChangeArrowheads="1"/>
          </p:cNvSpPr>
          <p:nvPr/>
        </p:nvSpPr>
        <p:spPr bwMode="auto">
          <a:xfrm>
            <a:off x="3773042" y="4114652"/>
            <a:ext cx="1371600" cy="892175"/>
          </a:xfrm>
          <a:prstGeom prst="rect">
            <a:avLst/>
          </a:prstGeom>
          <a:solidFill>
            <a:srgbClr val="E9FCFE"/>
          </a:solidFill>
          <a:ln w="25400">
            <a:solidFill>
              <a:schemeClr val="tx1"/>
            </a:solidFill>
            <a:round/>
            <a:headEnd/>
            <a:tailEnd/>
          </a:ln>
        </p:spPr>
        <p:txBody>
          <a:bodyPr anchor="ctr" anchorCtr="1"/>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Basic Virtualization (VMware, KVM, VMControl)</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Up to four nodes, two switches</a:t>
            </a:r>
          </a:p>
        </p:txBody>
      </p:sp>
      <p:sp>
        <p:nvSpPr>
          <p:cNvPr id="36" name="TextBox 14"/>
          <p:cNvSpPr txBox="1">
            <a:spLocks noChangeArrowheads="1"/>
          </p:cNvSpPr>
          <p:nvPr/>
        </p:nvSpPr>
        <p:spPr bwMode="auto">
          <a:xfrm>
            <a:off x="1072705" y="4576615"/>
            <a:ext cx="13398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Intro </a:t>
            </a:r>
          </a:p>
          <a:p>
            <a:pPr algn="ctr" eaLnBrk="1" hangingPunct="1"/>
            <a:r>
              <a:rPr lang="en-US" sz="1000" b="1" dirty="0">
                <a:ea typeface="MS PGothic" charset="0"/>
                <a:cs typeface="MS PGothic" charset="0"/>
              </a:rPr>
              <a:t>(3 days)</a:t>
            </a:r>
          </a:p>
        </p:txBody>
      </p:sp>
      <p:sp>
        <p:nvSpPr>
          <p:cNvPr id="37" name="TextBox 49"/>
          <p:cNvSpPr txBox="1">
            <a:spLocks noChangeArrowheads="1"/>
          </p:cNvSpPr>
          <p:nvPr/>
        </p:nvSpPr>
        <p:spPr bwMode="auto">
          <a:xfrm>
            <a:off x="2337942" y="3595540"/>
            <a:ext cx="1463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Virtualized</a:t>
            </a:r>
          </a:p>
          <a:p>
            <a:pPr algn="ctr" eaLnBrk="1" hangingPunct="1"/>
            <a:r>
              <a:rPr lang="en-US" sz="1000" b="1" dirty="0">
                <a:ea typeface="MS PGothic" charset="0"/>
                <a:cs typeface="MS PGothic" charset="0"/>
              </a:rPr>
              <a:t>(5 days)</a:t>
            </a:r>
          </a:p>
        </p:txBody>
      </p:sp>
      <p:sp>
        <p:nvSpPr>
          <p:cNvPr id="38" name="TextBox 50"/>
          <p:cNvSpPr txBox="1">
            <a:spLocks noChangeArrowheads="1"/>
          </p:cNvSpPr>
          <p:nvPr/>
        </p:nvSpPr>
        <p:spPr bwMode="auto">
          <a:xfrm>
            <a:off x="5198617" y="1658790"/>
            <a:ext cx="1293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Cloud</a:t>
            </a:r>
          </a:p>
          <a:p>
            <a:pPr algn="ctr" eaLnBrk="1" hangingPunct="1"/>
            <a:r>
              <a:rPr lang="en-US" sz="1000" b="1" dirty="0">
                <a:ea typeface="MS PGothic" charset="0"/>
                <a:cs typeface="MS PGothic" charset="0"/>
              </a:rPr>
              <a:t>(10 days)</a:t>
            </a:r>
          </a:p>
        </p:txBody>
      </p:sp>
      <p:sp>
        <p:nvSpPr>
          <p:cNvPr id="39" name="Rectangle 3"/>
          <p:cNvSpPr>
            <a:spLocks noChangeArrowheads="1"/>
          </p:cNvSpPr>
          <p:nvPr/>
        </p:nvSpPr>
        <p:spPr bwMode="auto">
          <a:xfrm>
            <a:off x="5143055" y="4116240"/>
            <a:ext cx="1371600" cy="890587"/>
          </a:xfrm>
          <a:prstGeom prst="rect">
            <a:avLst/>
          </a:prstGeom>
          <a:solidFill>
            <a:srgbClr val="CEE7EC"/>
          </a:solidFill>
          <a:ln w="25400">
            <a:solidFill>
              <a:schemeClr val="tx1"/>
            </a:solidFill>
            <a:round/>
            <a:headEnd/>
            <a:tailEnd/>
          </a:ln>
        </p:spPr>
        <p:txBody>
          <a:bodyPr anchor="ctr"/>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Basic Virtualization (VMware, KVM, VMControl)</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Up to four nodes, two switches</a:t>
            </a:r>
          </a:p>
        </p:txBody>
      </p:sp>
      <p:sp>
        <p:nvSpPr>
          <p:cNvPr id="40" name="Rectangle 25"/>
          <p:cNvSpPr>
            <a:spLocks noChangeArrowheads="1"/>
          </p:cNvSpPr>
          <p:nvPr/>
        </p:nvSpPr>
        <p:spPr bwMode="auto">
          <a:xfrm>
            <a:off x="5143055" y="2115990"/>
            <a:ext cx="1371600" cy="1003300"/>
          </a:xfrm>
          <a:prstGeom prst="rect">
            <a:avLst/>
          </a:prstGeom>
          <a:solidFill>
            <a:srgbClr val="CEE7EC"/>
          </a:solidFill>
          <a:ln w="25400">
            <a:solidFill>
              <a:schemeClr val="tx1"/>
            </a:solidFill>
            <a:miter lim="800000"/>
            <a:headEnd/>
            <a:tailEnd/>
          </a:ln>
        </p:spPr>
        <p:txBody>
          <a:bodyPr anchor="ctr"/>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dirty="0">
                <a:solidFill>
                  <a:srgbClr val="000000"/>
                </a:solidFill>
              </a:rPr>
              <a:t>Configure SmartCloud Entry</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dirty="0">
                <a:solidFill>
                  <a:srgbClr val="000000"/>
                </a:solidFill>
              </a:rPr>
              <a:t>Basic External network integration</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dirty="0">
                <a:solidFill>
                  <a:srgbClr val="000000"/>
                </a:solidFill>
              </a:rPr>
              <a:t>First Chassis configured 13 nodes</a:t>
            </a:r>
          </a:p>
        </p:txBody>
      </p:sp>
      <p:sp>
        <p:nvSpPr>
          <p:cNvPr id="41" name="TextBox 49"/>
          <p:cNvSpPr txBox="1">
            <a:spLocks noChangeArrowheads="1"/>
          </p:cNvSpPr>
          <p:nvPr/>
        </p:nvSpPr>
        <p:spPr bwMode="auto">
          <a:xfrm>
            <a:off x="3728592" y="2619227"/>
            <a:ext cx="14620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Enterprise</a:t>
            </a:r>
          </a:p>
          <a:p>
            <a:pPr algn="ctr" eaLnBrk="1" hangingPunct="1"/>
            <a:r>
              <a:rPr lang="en-US" sz="1000" b="1" dirty="0">
                <a:ea typeface="MS PGothic" charset="0"/>
                <a:cs typeface="MS PGothic" charset="0"/>
              </a:rPr>
              <a:t>(7 days)</a:t>
            </a:r>
          </a:p>
        </p:txBody>
      </p:sp>
      <p:sp>
        <p:nvSpPr>
          <p:cNvPr id="42" name="Rectangle 25"/>
          <p:cNvSpPr>
            <a:spLocks noChangeArrowheads="1"/>
          </p:cNvSpPr>
          <p:nvPr/>
        </p:nvSpPr>
        <p:spPr bwMode="auto">
          <a:xfrm>
            <a:off x="5143055" y="3114527"/>
            <a:ext cx="1371600" cy="1004888"/>
          </a:xfrm>
          <a:prstGeom prst="rect">
            <a:avLst/>
          </a:prstGeom>
          <a:solidFill>
            <a:srgbClr val="CEE7EC"/>
          </a:solidFill>
          <a:ln w="25400">
            <a:solidFill>
              <a:schemeClr val="tx1"/>
            </a:solidFill>
            <a:miter lim="800000"/>
            <a:headEnd/>
            <a:tailEnd/>
          </a:ln>
        </p:spPr>
        <p:txBody>
          <a:bodyPr anchor="ctr"/>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Advanced virtualization </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Server pools or VMware cluster configured (VMware or VMControl)</a:t>
            </a:r>
          </a:p>
        </p:txBody>
      </p:sp>
      <p:sp>
        <p:nvSpPr>
          <p:cNvPr id="43" name="Rectangle 3"/>
          <p:cNvSpPr>
            <a:spLocks noChangeArrowheads="1"/>
          </p:cNvSpPr>
          <p:nvPr/>
        </p:nvSpPr>
        <p:spPr bwMode="auto">
          <a:xfrm>
            <a:off x="7349960" y="4135290"/>
            <a:ext cx="1385888" cy="890587"/>
          </a:xfrm>
          <a:prstGeom prst="rect">
            <a:avLst/>
          </a:prstGeom>
          <a:solidFill>
            <a:srgbClr val="E4FFF0"/>
          </a:solidFill>
          <a:ln w="25400">
            <a:solidFill>
              <a:schemeClr val="tx1"/>
            </a:solidFill>
            <a:round/>
            <a:headEnd/>
            <a:tailEnd/>
          </a:ln>
        </p:spPr>
        <p:txBody>
          <a:bodyPr anchor="ctr"/>
          <a:lstStyle/>
          <a:p>
            <a:pPr marL="117475" indent="-117475">
              <a:buFontTx/>
              <a:buChar char="•"/>
            </a:pPr>
            <a:r>
              <a:rPr lang="en-US" sz="900">
                <a:solidFill>
                  <a:srgbClr val="000000"/>
                </a:solidFill>
              </a:rPr>
              <a:t>Configure up to 14 nodes within one chassis</a:t>
            </a:r>
          </a:p>
          <a:p>
            <a:pPr marL="117475" indent="-117475">
              <a:buFontTx/>
              <a:buChar char="•"/>
            </a:pPr>
            <a:r>
              <a:rPr lang="en-US" sz="900">
                <a:solidFill>
                  <a:srgbClr val="000000"/>
                </a:solidFill>
              </a:rPr>
              <a:t>Up to 2 virtualization engines (ESXi, KVM or PowerVM)</a:t>
            </a:r>
          </a:p>
        </p:txBody>
      </p:sp>
      <p:sp>
        <p:nvSpPr>
          <p:cNvPr id="44" name="Rectangle 25"/>
          <p:cNvSpPr>
            <a:spLocks noChangeArrowheads="1"/>
          </p:cNvSpPr>
          <p:nvPr/>
        </p:nvSpPr>
        <p:spPr bwMode="auto">
          <a:xfrm>
            <a:off x="7348373" y="2104877"/>
            <a:ext cx="1385887" cy="1003300"/>
          </a:xfrm>
          <a:prstGeom prst="rect">
            <a:avLst/>
          </a:prstGeom>
          <a:solidFill>
            <a:srgbClr val="E4FFF0"/>
          </a:solidFill>
          <a:ln w="25400">
            <a:solidFill>
              <a:schemeClr val="tx1"/>
            </a:solidFill>
            <a:miter lim="800000"/>
            <a:headEnd/>
            <a:tailEnd/>
          </a:ln>
        </p:spPr>
        <p:txBody>
          <a:bodyPr anchor="ctr"/>
          <a:lstStyle/>
          <a:p>
            <a:pPr marL="117475" indent="-117475">
              <a:spcBef>
                <a:spcPts val="75"/>
              </a:spcBef>
              <a:buSzPct val="60000"/>
              <a:buFont typeface="Wingdings" charset="0"/>
              <a:buChar char=""/>
              <a:tabLst>
                <a:tab pos="117475" algn="l"/>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Configure up to 14 nodes within one Chassis </a:t>
            </a:r>
          </a:p>
          <a:p>
            <a:pPr marL="117475" indent="-117475">
              <a:spcBef>
                <a:spcPts val="75"/>
              </a:spcBef>
              <a:buSzPct val="60000"/>
              <a:buFont typeface="Wingdings" charset="0"/>
              <a:buChar char=""/>
              <a:tabLst>
                <a:tab pos="117475" algn="l"/>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Up to 2 virtualization engines (ESXi, KVM or PowerVM)</a:t>
            </a:r>
          </a:p>
        </p:txBody>
      </p:sp>
      <p:sp>
        <p:nvSpPr>
          <p:cNvPr id="45" name="Rectangle 25"/>
          <p:cNvSpPr>
            <a:spLocks noChangeArrowheads="1"/>
          </p:cNvSpPr>
          <p:nvPr/>
        </p:nvSpPr>
        <p:spPr bwMode="auto">
          <a:xfrm>
            <a:off x="7346785" y="3119290"/>
            <a:ext cx="1385888" cy="1004887"/>
          </a:xfrm>
          <a:prstGeom prst="rect">
            <a:avLst/>
          </a:prstGeom>
          <a:solidFill>
            <a:srgbClr val="E4FFF0"/>
          </a:solidFill>
          <a:ln w="25400">
            <a:solidFill>
              <a:schemeClr val="tx1"/>
            </a:solidFill>
            <a:miter lim="800000"/>
            <a:headEnd/>
            <a:tailEnd/>
          </a:ln>
        </p:spPr>
        <p:txBody>
          <a:bodyPr anchor="ctr"/>
          <a:lstStyle/>
          <a:p>
            <a:pPr marL="117475" indent="-117475">
              <a:spcBef>
                <a:spcPts val="75"/>
              </a:spcBef>
              <a:buSzPct val="60000"/>
              <a:buFont typeface="Wingdings" charset="0"/>
              <a:buChar char=""/>
              <a:tabLst>
                <a:tab pos="117475" algn="l"/>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Configure up to 14 nodes within one chassis</a:t>
            </a:r>
          </a:p>
          <a:p>
            <a:pPr marL="117475" indent="-117475">
              <a:spcBef>
                <a:spcPts val="75"/>
              </a:spcBef>
              <a:buSzPct val="60000"/>
              <a:buFont typeface="Wingdings" charset="0"/>
              <a:buChar char=""/>
              <a:tabLst>
                <a:tab pos="117475" algn="l"/>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Up to 2 virtualization engines (ESXi, KVM or PowerVM)</a:t>
            </a:r>
          </a:p>
        </p:txBody>
      </p:sp>
      <p:sp>
        <p:nvSpPr>
          <p:cNvPr id="46" name="TextBox 50"/>
          <p:cNvSpPr txBox="1">
            <a:spLocks noChangeArrowheads="1"/>
          </p:cNvSpPr>
          <p:nvPr/>
        </p:nvSpPr>
        <p:spPr bwMode="auto">
          <a:xfrm>
            <a:off x="7313448" y="1490515"/>
            <a:ext cx="1462087"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Extra </a:t>
            </a:r>
          </a:p>
          <a:p>
            <a:pPr algn="ctr" eaLnBrk="1" hangingPunct="1"/>
            <a:r>
              <a:rPr lang="en-US" sz="1000" b="1" dirty="0">
                <a:ea typeface="MS PGothic" charset="0"/>
                <a:cs typeface="MS PGothic" charset="0"/>
              </a:rPr>
              <a:t>Chassis Add-on </a:t>
            </a:r>
          </a:p>
          <a:p>
            <a:pPr algn="ctr" eaLnBrk="1" hangingPunct="1"/>
            <a:r>
              <a:rPr lang="en-US" sz="1000" b="1" dirty="0">
                <a:ea typeface="MS PGothic" charset="0"/>
                <a:cs typeface="MS PGothic" charset="0"/>
              </a:rPr>
              <a:t>(5 days)</a:t>
            </a:r>
          </a:p>
        </p:txBody>
      </p:sp>
      <p:sp>
        <p:nvSpPr>
          <p:cNvPr id="47" name="Plus 46"/>
          <p:cNvSpPr/>
          <p:nvPr/>
        </p:nvSpPr>
        <p:spPr bwMode="auto">
          <a:xfrm>
            <a:off x="6807689" y="2485877"/>
            <a:ext cx="247650" cy="26352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p>
        </p:txBody>
      </p:sp>
      <p:sp>
        <p:nvSpPr>
          <p:cNvPr id="48" name="Plus 7"/>
          <p:cNvSpPr/>
          <p:nvPr/>
        </p:nvSpPr>
        <p:spPr bwMode="auto">
          <a:xfrm>
            <a:off x="6807689" y="3486002"/>
            <a:ext cx="247650" cy="26352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p>
        </p:txBody>
      </p:sp>
      <p:sp>
        <p:nvSpPr>
          <p:cNvPr id="49" name="Plus 7"/>
          <p:cNvSpPr/>
          <p:nvPr/>
        </p:nvSpPr>
        <p:spPr bwMode="auto">
          <a:xfrm>
            <a:off x="6807689" y="4430565"/>
            <a:ext cx="247650" cy="26352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p>
        </p:txBody>
      </p:sp>
      <p:sp>
        <p:nvSpPr>
          <p:cNvPr id="50" name="TextBox 35"/>
          <p:cNvSpPr txBox="1">
            <a:spLocks noChangeArrowheads="1"/>
          </p:cNvSpPr>
          <p:nvPr/>
        </p:nvSpPr>
        <p:spPr bwMode="auto">
          <a:xfrm>
            <a:off x="470934" y="1303448"/>
            <a:ext cx="3596237" cy="1082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eaLnBrk="1" hangingPunct="1">
              <a:spcAft>
                <a:spcPts val="800"/>
              </a:spcAft>
              <a:buFont typeface="Arial"/>
              <a:buChar char="•"/>
            </a:pPr>
            <a:r>
              <a:rPr lang="en-US" sz="1700" b="1" dirty="0"/>
              <a:t>H</a:t>
            </a:r>
            <a:r>
              <a:rPr lang="en-US" sz="1700" b="1" dirty="0" smtClean="0"/>
              <a:t>ardware pre</a:t>
            </a:r>
            <a:r>
              <a:rPr lang="en-US" sz="1700" b="1" dirty="0"/>
              <a:t>-integrated </a:t>
            </a:r>
            <a:r>
              <a:rPr lang="en-US" sz="1700" b="1" dirty="0" smtClean="0"/>
              <a:t>at IBM</a:t>
            </a:r>
          </a:p>
          <a:p>
            <a:pPr marL="114300" indent="-114300" eaLnBrk="1" hangingPunct="1">
              <a:spcAft>
                <a:spcPts val="800"/>
              </a:spcAft>
              <a:buFont typeface="Arial"/>
              <a:buChar char="•"/>
            </a:pPr>
            <a:r>
              <a:rPr lang="en-US" sz="1700" b="1" dirty="0"/>
              <a:t>O</a:t>
            </a:r>
            <a:r>
              <a:rPr lang="en-US" sz="1700" b="1" dirty="0" smtClean="0"/>
              <a:t>n-site services</a:t>
            </a:r>
          </a:p>
          <a:p>
            <a:pPr marL="114300" indent="-114300" eaLnBrk="1" hangingPunct="1">
              <a:spcAft>
                <a:spcPts val="800"/>
              </a:spcAft>
              <a:buFont typeface="Arial"/>
              <a:buChar char="•"/>
            </a:pPr>
            <a:r>
              <a:rPr lang="en-US" sz="1700" b="1" dirty="0" smtClean="0"/>
              <a:t>Other services also available</a:t>
            </a:r>
            <a:endParaRPr lang="en-US" sz="1700" b="1" dirty="0"/>
          </a:p>
        </p:txBody>
      </p:sp>
      <p:pic>
        <p:nvPicPr>
          <p:cNvPr id="51" name="Picture 6"/>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7707148" y="5272733"/>
            <a:ext cx="671513"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292694"/>
            <a:ext cx="8766175" cy="984885"/>
          </a:xfrm>
        </p:spPr>
        <p:txBody>
          <a:bodyPr/>
          <a:lstStyle/>
          <a:p>
            <a:r>
              <a:rPr lang="en-US" dirty="0"/>
              <a:t/>
            </a:r>
            <a:br>
              <a:rPr lang="en-US" dirty="0"/>
            </a:br>
            <a:r>
              <a:rPr lang="en-US" dirty="0"/>
              <a:t> </a:t>
            </a:r>
            <a:r>
              <a:rPr lang="en-US" sz="2000" b="1" dirty="0"/>
              <a:t>Getting started with IBM </a:t>
            </a:r>
            <a:r>
              <a:rPr lang="en-US" sz="2000" b="1" dirty="0" err="1"/>
              <a:t>i</a:t>
            </a:r>
            <a:r>
              <a:rPr lang="en-US" sz="2000" b="1" dirty="0"/>
              <a:t>™ on an IBM Flex System™ compute node. </a:t>
            </a:r>
            <a:r>
              <a:rPr lang="en-US" sz="2000" b="1" dirty="0" smtClean="0"/>
              <a:t/>
            </a:r>
            <a:br>
              <a:rPr lang="en-US" sz="2000" b="1" dirty="0" smtClean="0"/>
            </a:br>
            <a:endParaRPr lang="en-US"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5914" y="1058712"/>
            <a:ext cx="3553968" cy="45354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 Box 3"/>
          <p:cNvSpPr txBox="1">
            <a:spLocks noChangeArrowheads="1"/>
          </p:cNvSpPr>
          <p:nvPr/>
        </p:nvSpPr>
        <p:spPr bwMode="auto">
          <a:xfrm>
            <a:off x="729841" y="5759279"/>
            <a:ext cx="7575260" cy="68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chemeClr val="accent1"/>
              </a:buClr>
              <a:buFontTx/>
              <a:buChar char="•"/>
            </a:pPr>
            <a:r>
              <a:rPr lang="en-US" sz="1200" dirty="0">
                <a:cs typeface="Arial" charset="0"/>
              </a:rPr>
              <a:t> Latest version </a:t>
            </a:r>
            <a:r>
              <a:rPr lang="en-US" sz="1200" dirty="0" smtClean="0">
                <a:cs typeface="Arial" charset="0"/>
              </a:rPr>
              <a:t>at: select attachment tab</a:t>
            </a:r>
          </a:p>
          <a:p>
            <a:pPr eaLnBrk="1" hangingPunct="1">
              <a:spcBef>
                <a:spcPct val="20000"/>
              </a:spcBef>
              <a:buClr>
                <a:schemeClr val="accent1"/>
              </a:buClr>
              <a:buFontTx/>
              <a:buChar char="•"/>
            </a:pPr>
            <a:r>
              <a:rPr lang="en-US" sz="1200" dirty="0" smtClean="0">
                <a:cs typeface="Arial" charset="0"/>
                <a:hlinkClick r:id="rId3"/>
              </a:rPr>
              <a:t>https://www.ibm.com/developerworks/mydeveloperworks/wikis/home?lang=en#/wiki/IBM%20i%20Technology%20Updates/page/IBM%20i%20on%20a%20Flex%20Compute%20Node</a:t>
            </a:r>
            <a:endParaRPr lang="en-US" sz="1200" dirty="0">
              <a:cs typeface="Arial" charset="0"/>
            </a:endParaRPr>
          </a:p>
        </p:txBody>
      </p:sp>
    </p:spTree>
    <p:extLst>
      <p:ext uri="{BB962C8B-B14F-4D97-AF65-F5344CB8AC3E}">
        <p14:creationId xmlns:p14="http://schemas.microsoft.com/office/powerpoint/2010/main" val="41214511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101600" y="630238"/>
            <a:ext cx="8661400" cy="307777"/>
          </a:xfrm>
        </p:spPr>
        <p:txBody>
          <a:bodyPr/>
          <a:lstStyle/>
          <a:p>
            <a:pPr eaLnBrk="1" hangingPunct="1"/>
            <a:r>
              <a:rPr lang="en-US" sz="2000" b="1" dirty="0" smtClean="0"/>
              <a:t>Where Do I Start with Installing VIOS and IBM </a:t>
            </a:r>
            <a:r>
              <a:rPr lang="en-US" sz="2000" b="1" dirty="0" err="1" smtClean="0"/>
              <a:t>i</a:t>
            </a:r>
            <a:r>
              <a:rPr lang="en-US" sz="2000" b="1" dirty="0" smtClean="0"/>
              <a:t> on Power system?</a:t>
            </a:r>
          </a:p>
        </p:txBody>
      </p:sp>
      <p:sp>
        <p:nvSpPr>
          <p:cNvPr id="19459" name="Text Box 3"/>
          <p:cNvSpPr txBox="1">
            <a:spLocks noChangeArrowheads="1"/>
          </p:cNvSpPr>
          <p:nvPr/>
        </p:nvSpPr>
        <p:spPr bwMode="auto">
          <a:xfrm>
            <a:off x="684213" y="5949950"/>
            <a:ext cx="7832725" cy="63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chemeClr val="accent1"/>
              </a:buClr>
              <a:buFontTx/>
              <a:buChar char="•"/>
            </a:pPr>
            <a:r>
              <a:rPr lang="en-US" sz="1600" dirty="0">
                <a:cs typeface="Arial" charset="0"/>
              </a:rPr>
              <a:t> Latest version at:</a:t>
            </a:r>
          </a:p>
          <a:p>
            <a:pPr eaLnBrk="1" hangingPunct="1">
              <a:spcBef>
                <a:spcPct val="20000"/>
              </a:spcBef>
              <a:buClr>
                <a:schemeClr val="accent1"/>
              </a:buClr>
            </a:pPr>
            <a:r>
              <a:rPr lang="en-US" sz="1600" dirty="0">
                <a:cs typeface="Arial" charset="0"/>
              </a:rPr>
              <a:t> </a:t>
            </a:r>
            <a:r>
              <a:rPr lang="en-US" sz="1600" dirty="0">
                <a:solidFill>
                  <a:srgbClr val="000000"/>
                </a:solidFill>
                <a:cs typeface="Arial" charset="0"/>
                <a:hlinkClick r:id="rId3"/>
              </a:rPr>
              <a:t>http://www.ibm.com/systems/resources/systems_i_Virtualization_Open_Storage.pdf</a:t>
            </a:r>
            <a:r>
              <a:rPr lang="en-US" sz="1600" dirty="0">
                <a:solidFill>
                  <a:srgbClr val="000000"/>
                </a:solidFill>
                <a:cs typeface="Arial" charset="0"/>
              </a:rPr>
              <a:t>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0573" y="970005"/>
            <a:ext cx="4290060" cy="48463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027661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AutoShape 2"/>
          <p:cNvSpPr>
            <a:spLocks noChangeArrowheads="1"/>
          </p:cNvSpPr>
          <p:nvPr/>
        </p:nvSpPr>
        <p:spPr bwMode="auto">
          <a:xfrm>
            <a:off x="1905000" y="4216392"/>
            <a:ext cx="914400" cy="990600"/>
          </a:xfrm>
          <a:prstGeom prst="roundRect">
            <a:avLst>
              <a:gd name="adj" fmla="val 16667"/>
            </a:avLst>
          </a:prstGeom>
          <a:gradFill rotWithShape="1">
            <a:gsLst>
              <a:gs pos="0">
                <a:schemeClr val="bg1"/>
              </a:gs>
              <a:gs pos="50000">
                <a:srgbClr val="CCCCCC"/>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56003" name="AutoShape 3"/>
          <p:cNvSpPr>
            <a:spLocks noChangeArrowheads="1"/>
          </p:cNvSpPr>
          <p:nvPr/>
        </p:nvSpPr>
        <p:spPr bwMode="auto">
          <a:xfrm>
            <a:off x="1066800" y="3454392"/>
            <a:ext cx="1752600" cy="685800"/>
          </a:xfrm>
          <a:prstGeom prst="roundRect">
            <a:avLst>
              <a:gd name="adj" fmla="val 16667"/>
            </a:avLst>
          </a:prstGeom>
          <a:gradFill rotWithShape="1">
            <a:gsLst>
              <a:gs pos="0">
                <a:schemeClr val="bg1"/>
              </a:gs>
              <a:gs pos="50000">
                <a:srgbClr val="00FF00"/>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484" name="Line 4"/>
          <p:cNvSpPr>
            <a:spLocks noChangeShapeType="1"/>
          </p:cNvSpPr>
          <p:nvPr/>
        </p:nvSpPr>
        <p:spPr bwMode="auto">
          <a:xfrm flipH="1">
            <a:off x="2057400" y="5206992"/>
            <a:ext cx="228600" cy="381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56005" name="AutoShape 5"/>
          <p:cNvSpPr>
            <a:spLocks noChangeArrowheads="1"/>
          </p:cNvSpPr>
          <p:nvPr/>
        </p:nvSpPr>
        <p:spPr bwMode="auto">
          <a:xfrm>
            <a:off x="914400" y="4216392"/>
            <a:ext cx="914400" cy="990600"/>
          </a:xfrm>
          <a:prstGeom prst="roundRect">
            <a:avLst>
              <a:gd name="adj" fmla="val 16667"/>
            </a:avLst>
          </a:prstGeom>
          <a:gradFill rotWithShape="1">
            <a:gsLst>
              <a:gs pos="0">
                <a:schemeClr val="bg1"/>
              </a:gs>
              <a:gs pos="50000">
                <a:srgbClr val="CCCCCC"/>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486" name="Rectangle 6"/>
          <p:cNvSpPr>
            <a:spLocks noGrp="1" noChangeArrowheads="1"/>
          </p:cNvSpPr>
          <p:nvPr>
            <p:ph type="title"/>
          </p:nvPr>
        </p:nvSpPr>
        <p:spPr>
          <a:xfrm>
            <a:off x="1752600" y="558792"/>
            <a:ext cx="5867400" cy="457200"/>
          </a:xfrm>
        </p:spPr>
        <p:txBody>
          <a:bodyPr/>
          <a:lstStyle/>
          <a:p>
            <a:pPr eaLnBrk="1" hangingPunct="1"/>
            <a:r>
              <a:rPr lang="en-US" sz="2000" dirty="0" smtClean="0">
                <a:solidFill>
                  <a:srgbClr val="002060"/>
                </a:solidFill>
              </a:rPr>
              <a:t> I/O Virtualization on POWER</a:t>
            </a:r>
          </a:p>
        </p:txBody>
      </p:sp>
      <p:sp>
        <p:nvSpPr>
          <p:cNvPr id="20487" name="Rectangle 7"/>
          <p:cNvSpPr>
            <a:spLocks noChangeArrowheads="1"/>
          </p:cNvSpPr>
          <p:nvPr/>
        </p:nvSpPr>
        <p:spPr bwMode="auto">
          <a:xfrm>
            <a:off x="609600" y="979714"/>
            <a:ext cx="3048000" cy="1179278"/>
          </a:xfrm>
          <a:prstGeom prst="rect">
            <a:avLst/>
          </a:prstGeom>
          <a:noFill/>
          <a:ln>
            <a:noFill/>
          </a:ln>
          <a:effectLst/>
          <a:extLst>
            <a:ext uri="{909E8E84-426E-40DD-AFC4-6F175D3DCCD1}">
              <a14:hiddenFill xmlns:a14="http://schemas.microsoft.com/office/drawing/2010/main">
                <a:solidFill>
                  <a:srgbClr val="7889FB"/>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6" tIns="45698" rIns="91386" bIns="45698" anchor="ctr"/>
          <a:lstStyle/>
          <a:p>
            <a:r>
              <a:rPr lang="en-US" sz="1800" b="1" dirty="0" smtClean="0">
                <a:solidFill>
                  <a:srgbClr val="002060"/>
                </a:solidFill>
              </a:rPr>
              <a:t>IO </a:t>
            </a:r>
            <a:r>
              <a:rPr lang="en-US" sz="1800" b="1" dirty="0">
                <a:solidFill>
                  <a:srgbClr val="002060"/>
                </a:solidFill>
              </a:rPr>
              <a:t>Bus Virtualization </a:t>
            </a:r>
            <a:br>
              <a:rPr lang="en-US" sz="1800" b="1" dirty="0">
                <a:solidFill>
                  <a:srgbClr val="002060"/>
                </a:solidFill>
              </a:rPr>
            </a:br>
            <a:r>
              <a:rPr lang="en-US" sz="1800" b="1" dirty="0">
                <a:solidFill>
                  <a:srgbClr val="002060"/>
                </a:solidFill>
              </a:rPr>
              <a:t>with Dedicated Adapters</a:t>
            </a:r>
            <a:br>
              <a:rPr lang="en-US" sz="1800" b="1" dirty="0">
                <a:solidFill>
                  <a:srgbClr val="002060"/>
                </a:solidFill>
              </a:rPr>
            </a:br>
            <a:endParaRPr lang="en-US" sz="1800" b="1" dirty="0">
              <a:solidFill>
                <a:srgbClr val="002060"/>
              </a:solidFill>
            </a:endParaRPr>
          </a:p>
        </p:txBody>
      </p:sp>
      <p:sp>
        <p:nvSpPr>
          <p:cNvPr id="20488" name="Line 8"/>
          <p:cNvSpPr>
            <a:spLocks noChangeShapeType="1"/>
          </p:cNvSpPr>
          <p:nvPr/>
        </p:nvSpPr>
        <p:spPr bwMode="auto">
          <a:xfrm>
            <a:off x="1447800" y="5206992"/>
            <a:ext cx="304800" cy="3048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489" name="Text Box 9"/>
          <p:cNvSpPr txBox="1">
            <a:spLocks noChangeArrowheads="1"/>
          </p:cNvSpPr>
          <p:nvPr/>
        </p:nvSpPr>
        <p:spPr bwMode="auto">
          <a:xfrm>
            <a:off x="1371600" y="3606792"/>
            <a:ext cx="1055688"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1300">
                <a:solidFill>
                  <a:srgbClr val="000000"/>
                </a:solidFill>
                <a:cs typeface="Arial" charset="0"/>
              </a:rPr>
              <a:t>Hypervisor</a:t>
            </a:r>
          </a:p>
        </p:txBody>
      </p:sp>
      <p:sp>
        <p:nvSpPr>
          <p:cNvPr id="20490" name="Cloud"/>
          <p:cNvSpPr>
            <a:spLocks noChangeAspect="1" noEditPoints="1" noChangeArrowheads="1"/>
          </p:cNvSpPr>
          <p:nvPr/>
        </p:nvSpPr>
        <p:spPr bwMode="auto">
          <a:xfrm>
            <a:off x="1295400" y="5359392"/>
            <a:ext cx="1066800" cy="776288"/>
          </a:xfrm>
          <a:custGeom>
            <a:avLst/>
            <a:gdLst>
              <a:gd name="T0" fmla="*/ 8071527 w 21600"/>
              <a:gd name="T1" fmla="*/ 501338578 h 21600"/>
              <a:gd name="T2" fmla="*/ 1301102519 w 21600"/>
              <a:gd name="T3" fmla="*/ 1001608970 h 21600"/>
              <a:gd name="T4" fmla="*/ 2147483647 w 21600"/>
              <a:gd name="T5" fmla="*/ 501338578 h 21600"/>
              <a:gd name="T6" fmla="*/ 1301102519 w 21600"/>
              <a:gd name="T7" fmla="*/ 5732901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66FF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491" name="Text Box 11"/>
          <p:cNvSpPr txBox="1">
            <a:spLocks noChangeArrowheads="1"/>
          </p:cNvSpPr>
          <p:nvPr/>
        </p:nvSpPr>
        <p:spPr bwMode="auto">
          <a:xfrm>
            <a:off x="1447800" y="5587992"/>
            <a:ext cx="785813"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300" b="1">
                <a:solidFill>
                  <a:srgbClr val="000000"/>
                </a:solidFill>
                <a:cs typeface="Arial" charset="0"/>
              </a:rPr>
              <a:t>Fabric</a:t>
            </a:r>
          </a:p>
        </p:txBody>
      </p:sp>
      <p:sp>
        <p:nvSpPr>
          <p:cNvPr id="20492" name="Rectangle 13"/>
          <p:cNvSpPr>
            <a:spLocks noChangeArrowheads="1"/>
          </p:cNvSpPr>
          <p:nvPr/>
        </p:nvSpPr>
        <p:spPr bwMode="auto">
          <a:xfrm>
            <a:off x="1143000" y="4292592"/>
            <a:ext cx="4572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Func</a:t>
            </a:r>
          </a:p>
        </p:txBody>
      </p:sp>
      <p:sp>
        <p:nvSpPr>
          <p:cNvPr id="20493" name="Text Box 14"/>
          <p:cNvSpPr txBox="1">
            <a:spLocks noChangeArrowheads="1"/>
          </p:cNvSpPr>
          <p:nvPr/>
        </p:nvSpPr>
        <p:spPr bwMode="auto">
          <a:xfrm>
            <a:off x="838200" y="4597392"/>
            <a:ext cx="106680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nchorCtr="1">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900" b="1">
                <a:cs typeface="Arial" charset="0"/>
              </a:rPr>
              <a:t>PCI adapter</a:t>
            </a:r>
            <a:r>
              <a:rPr lang="en-US" sz="1300">
                <a:cs typeface="Arial" charset="0"/>
              </a:rPr>
              <a:t> </a:t>
            </a:r>
          </a:p>
        </p:txBody>
      </p:sp>
      <p:sp>
        <p:nvSpPr>
          <p:cNvPr id="20494" name="Rectangle 15"/>
          <p:cNvSpPr>
            <a:spLocks noChangeArrowheads="1"/>
          </p:cNvSpPr>
          <p:nvPr/>
        </p:nvSpPr>
        <p:spPr bwMode="auto">
          <a:xfrm>
            <a:off x="1219200" y="4902192"/>
            <a:ext cx="3048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Port</a:t>
            </a:r>
          </a:p>
        </p:txBody>
      </p:sp>
      <p:sp>
        <p:nvSpPr>
          <p:cNvPr id="20495" name="Line 16"/>
          <p:cNvSpPr>
            <a:spLocks noChangeShapeType="1"/>
          </p:cNvSpPr>
          <p:nvPr/>
        </p:nvSpPr>
        <p:spPr bwMode="auto">
          <a:xfrm>
            <a:off x="1371600" y="4597392"/>
            <a:ext cx="0" cy="304800"/>
          </a:xfrm>
          <a:prstGeom prst="line">
            <a:avLst/>
          </a:prstGeom>
          <a:noFill/>
          <a:ln w="12700">
            <a:solidFill>
              <a:schemeClr val="tx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96" name="Rectangle 17"/>
          <p:cNvSpPr>
            <a:spLocks noChangeArrowheads="1"/>
          </p:cNvSpPr>
          <p:nvPr/>
        </p:nvSpPr>
        <p:spPr bwMode="auto">
          <a:xfrm>
            <a:off x="2133600" y="4292592"/>
            <a:ext cx="4572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Func</a:t>
            </a:r>
          </a:p>
        </p:txBody>
      </p:sp>
      <p:sp>
        <p:nvSpPr>
          <p:cNvPr id="20497" name="Rectangle 18"/>
          <p:cNvSpPr>
            <a:spLocks noChangeArrowheads="1"/>
          </p:cNvSpPr>
          <p:nvPr/>
        </p:nvSpPr>
        <p:spPr bwMode="auto">
          <a:xfrm>
            <a:off x="2209800" y="4902192"/>
            <a:ext cx="3048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Port</a:t>
            </a:r>
          </a:p>
        </p:txBody>
      </p:sp>
      <p:sp>
        <p:nvSpPr>
          <p:cNvPr id="20498" name="Line 19"/>
          <p:cNvSpPr>
            <a:spLocks noChangeShapeType="1"/>
          </p:cNvSpPr>
          <p:nvPr/>
        </p:nvSpPr>
        <p:spPr bwMode="auto">
          <a:xfrm>
            <a:off x="2362200" y="4597392"/>
            <a:ext cx="0" cy="304800"/>
          </a:xfrm>
          <a:prstGeom prst="line">
            <a:avLst/>
          </a:prstGeom>
          <a:noFill/>
          <a:ln w="12700">
            <a:solidFill>
              <a:schemeClr val="tx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99" name="AutoShape 43"/>
          <p:cNvSpPr>
            <a:spLocks noChangeArrowheads="1"/>
          </p:cNvSpPr>
          <p:nvPr/>
        </p:nvSpPr>
        <p:spPr bwMode="auto">
          <a:xfrm>
            <a:off x="1066800" y="2387592"/>
            <a:ext cx="838200" cy="990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00" name="Text Box 44"/>
          <p:cNvSpPr txBox="1">
            <a:spLocks noChangeArrowheads="1"/>
          </p:cNvSpPr>
          <p:nvPr/>
        </p:nvSpPr>
        <p:spPr bwMode="auto">
          <a:xfrm>
            <a:off x="1143000" y="2311392"/>
            <a:ext cx="755650" cy="26773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050">
                <a:solidFill>
                  <a:srgbClr val="000000"/>
                </a:solidFill>
                <a:cs typeface="Arial" charset="0"/>
              </a:rPr>
              <a:t>LPAR A</a:t>
            </a:r>
            <a:r>
              <a:rPr lang="en-US" sz="1200">
                <a:solidFill>
                  <a:srgbClr val="000000"/>
                </a:solidFill>
                <a:cs typeface="Arial" charset="0"/>
              </a:rPr>
              <a:t> </a:t>
            </a:r>
          </a:p>
        </p:txBody>
      </p:sp>
      <p:sp>
        <p:nvSpPr>
          <p:cNvPr id="20501" name="AutoShape 45"/>
          <p:cNvSpPr>
            <a:spLocks noChangeArrowheads="1"/>
          </p:cNvSpPr>
          <p:nvPr/>
        </p:nvSpPr>
        <p:spPr bwMode="auto">
          <a:xfrm>
            <a:off x="1981200" y="2387592"/>
            <a:ext cx="838200" cy="990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02" name="Text Box 46"/>
          <p:cNvSpPr txBox="1">
            <a:spLocks noChangeArrowheads="1"/>
          </p:cNvSpPr>
          <p:nvPr/>
        </p:nvSpPr>
        <p:spPr bwMode="auto">
          <a:xfrm>
            <a:off x="2057400" y="2311392"/>
            <a:ext cx="755650" cy="26773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050">
                <a:solidFill>
                  <a:srgbClr val="000000"/>
                </a:solidFill>
                <a:cs typeface="Arial" charset="0"/>
              </a:rPr>
              <a:t>LPAR B</a:t>
            </a:r>
            <a:r>
              <a:rPr lang="en-US" sz="1200">
                <a:solidFill>
                  <a:srgbClr val="000000"/>
                </a:solidFill>
                <a:cs typeface="Arial" charset="0"/>
              </a:rPr>
              <a:t> </a:t>
            </a:r>
          </a:p>
        </p:txBody>
      </p:sp>
      <p:sp>
        <p:nvSpPr>
          <p:cNvPr id="20503" name="AutoShape 47"/>
          <p:cNvSpPr>
            <a:spLocks noChangeArrowheads="1"/>
          </p:cNvSpPr>
          <p:nvPr/>
        </p:nvSpPr>
        <p:spPr bwMode="auto">
          <a:xfrm>
            <a:off x="1143000" y="2768592"/>
            <a:ext cx="457200" cy="457200"/>
          </a:xfrm>
          <a:prstGeom prst="roundRect">
            <a:avLst>
              <a:gd name="adj" fmla="val 16667"/>
            </a:avLst>
          </a:prstGeom>
          <a:solidFill>
            <a:srgbClr val="CCFFCC"/>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04" name="Rectangle 48"/>
          <p:cNvSpPr>
            <a:spLocks noChangeArrowheads="1"/>
          </p:cNvSpPr>
          <p:nvPr/>
        </p:nvSpPr>
        <p:spPr bwMode="auto">
          <a:xfrm>
            <a:off x="1066800" y="2768592"/>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t>Physical</a:t>
            </a:r>
          </a:p>
          <a:p>
            <a:pPr>
              <a:lnSpc>
                <a:spcPct val="90000"/>
              </a:lnSpc>
            </a:pPr>
            <a:r>
              <a:rPr lang="en-US" sz="900" b="1"/>
              <a:t>Adapter</a:t>
            </a:r>
          </a:p>
          <a:p>
            <a:pPr>
              <a:lnSpc>
                <a:spcPct val="90000"/>
              </a:lnSpc>
            </a:pPr>
            <a:r>
              <a:rPr lang="en-US" sz="900" b="1"/>
              <a:t>DevDrv</a:t>
            </a:r>
          </a:p>
        </p:txBody>
      </p:sp>
      <p:sp>
        <p:nvSpPr>
          <p:cNvPr id="20505" name="AutoShape 49"/>
          <p:cNvSpPr>
            <a:spLocks noChangeArrowheads="1"/>
          </p:cNvSpPr>
          <p:nvPr/>
        </p:nvSpPr>
        <p:spPr bwMode="auto">
          <a:xfrm>
            <a:off x="2057400" y="2768592"/>
            <a:ext cx="457200" cy="457200"/>
          </a:xfrm>
          <a:prstGeom prst="roundRect">
            <a:avLst>
              <a:gd name="adj" fmla="val 16667"/>
            </a:avLst>
          </a:prstGeom>
          <a:solidFill>
            <a:srgbClr val="CCFFCC"/>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06" name="Rectangle 50"/>
          <p:cNvSpPr>
            <a:spLocks noChangeArrowheads="1"/>
          </p:cNvSpPr>
          <p:nvPr/>
        </p:nvSpPr>
        <p:spPr bwMode="auto">
          <a:xfrm>
            <a:off x="1981200" y="2768592"/>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t>Physical</a:t>
            </a:r>
          </a:p>
          <a:p>
            <a:pPr>
              <a:lnSpc>
                <a:spcPct val="90000"/>
              </a:lnSpc>
            </a:pPr>
            <a:r>
              <a:rPr lang="en-US" sz="900" b="1"/>
              <a:t>Adapter</a:t>
            </a:r>
          </a:p>
          <a:p>
            <a:pPr>
              <a:lnSpc>
                <a:spcPct val="90000"/>
              </a:lnSpc>
            </a:pPr>
            <a:r>
              <a:rPr lang="en-US" sz="900" b="1"/>
              <a:t>DevDrv</a:t>
            </a:r>
          </a:p>
        </p:txBody>
      </p:sp>
      <p:sp>
        <p:nvSpPr>
          <p:cNvPr id="20507" name="Line 51"/>
          <p:cNvSpPr>
            <a:spLocks noChangeShapeType="1"/>
          </p:cNvSpPr>
          <p:nvPr/>
        </p:nvSpPr>
        <p:spPr bwMode="auto">
          <a:xfrm>
            <a:off x="2362200" y="3301992"/>
            <a:ext cx="0" cy="914400"/>
          </a:xfrm>
          <a:prstGeom prst="line">
            <a:avLst/>
          </a:prstGeom>
          <a:noFill/>
          <a:ln w="381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08" name="Line 52"/>
          <p:cNvSpPr>
            <a:spLocks noChangeShapeType="1"/>
          </p:cNvSpPr>
          <p:nvPr/>
        </p:nvSpPr>
        <p:spPr bwMode="auto">
          <a:xfrm>
            <a:off x="1371600" y="3301992"/>
            <a:ext cx="0" cy="914400"/>
          </a:xfrm>
          <a:prstGeom prst="line">
            <a:avLst/>
          </a:prstGeom>
          <a:noFill/>
          <a:ln w="381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09" name="Text Box 61"/>
          <p:cNvSpPr txBox="1">
            <a:spLocks noChangeArrowheads="1"/>
          </p:cNvSpPr>
          <p:nvPr/>
        </p:nvSpPr>
        <p:spPr bwMode="auto">
          <a:xfrm>
            <a:off x="1828800" y="4521192"/>
            <a:ext cx="106680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nchorCtr="1">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900" b="1">
                <a:cs typeface="Arial" charset="0"/>
              </a:rPr>
              <a:t>PCI adapter</a:t>
            </a:r>
            <a:r>
              <a:rPr lang="en-US" sz="1300">
                <a:cs typeface="Arial" charset="0"/>
              </a:rPr>
              <a:t> </a:t>
            </a:r>
          </a:p>
        </p:txBody>
      </p:sp>
      <p:grpSp>
        <p:nvGrpSpPr>
          <p:cNvPr id="20510" name="Group 1"/>
          <p:cNvGrpSpPr>
            <a:grpSpLocks/>
          </p:cNvGrpSpPr>
          <p:nvPr/>
        </p:nvGrpSpPr>
        <p:grpSpPr bwMode="auto">
          <a:xfrm>
            <a:off x="4114800" y="1320792"/>
            <a:ext cx="3608388" cy="5119688"/>
            <a:chOff x="4114800" y="914400"/>
            <a:chExt cx="3608388" cy="5119688"/>
          </a:xfrm>
        </p:grpSpPr>
        <p:sp>
          <p:nvSpPr>
            <p:cNvPr id="20513" name="Rectangle 12"/>
            <p:cNvSpPr>
              <a:spLocks noChangeArrowheads="1"/>
            </p:cNvSpPr>
            <p:nvPr/>
          </p:nvSpPr>
          <p:spPr bwMode="auto">
            <a:xfrm>
              <a:off x="4114800" y="914400"/>
              <a:ext cx="3608388"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6" tIns="45698" rIns="91386" bIns="45698" anchor="ctr"/>
            <a:lstStyle/>
            <a:p>
              <a:r>
                <a:rPr lang="en-US" sz="1800" b="1" dirty="0">
                  <a:solidFill>
                    <a:srgbClr val="002060"/>
                  </a:solidFill>
                </a:rPr>
                <a:t>IO Adapter Virtualization </a:t>
              </a:r>
              <a:br>
                <a:rPr lang="en-US" sz="1800" b="1" dirty="0">
                  <a:solidFill>
                    <a:srgbClr val="002060"/>
                  </a:solidFill>
                </a:rPr>
              </a:br>
              <a:r>
                <a:rPr lang="en-US" sz="1800" b="1" dirty="0">
                  <a:solidFill>
                    <a:srgbClr val="002060"/>
                  </a:solidFill>
                </a:rPr>
                <a:t>         with VIO Server</a:t>
              </a:r>
            </a:p>
          </p:txBody>
        </p:sp>
        <p:sp>
          <p:nvSpPr>
            <p:cNvPr id="256020" name="AutoShape 20"/>
            <p:cNvSpPr>
              <a:spLocks noChangeArrowheads="1"/>
            </p:cNvSpPr>
            <p:nvPr/>
          </p:nvSpPr>
          <p:spPr bwMode="auto">
            <a:xfrm>
              <a:off x="4267200" y="3276600"/>
              <a:ext cx="3429000" cy="762000"/>
            </a:xfrm>
            <a:prstGeom prst="roundRect">
              <a:avLst>
                <a:gd name="adj" fmla="val 16667"/>
              </a:avLst>
            </a:prstGeom>
            <a:gradFill rotWithShape="1">
              <a:gsLst>
                <a:gs pos="0">
                  <a:schemeClr val="bg1"/>
                </a:gs>
                <a:gs pos="50000">
                  <a:srgbClr val="00FF00"/>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515" name="Text Box 21"/>
            <p:cNvSpPr txBox="1">
              <a:spLocks noChangeArrowheads="1"/>
            </p:cNvSpPr>
            <p:nvPr/>
          </p:nvSpPr>
          <p:spPr bwMode="auto">
            <a:xfrm>
              <a:off x="5791200" y="3657600"/>
              <a:ext cx="1055688"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1300">
                  <a:solidFill>
                    <a:srgbClr val="000000"/>
                  </a:solidFill>
                  <a:cs typeface="Arial" charset="0"/>
                </a:rPr>
                <a:t>Hypervisor</a:t>
              </a:r>
            </a:p>
          </p:txBody>
        </p:sp>
        <p:sp>
          <p:nvSpPr>
            <p:cNvPr id="20516" name="AutoShape 22"/>
            <p:cNvSpPr>
              <a:spLocks noChangeArrowheads="1"/>
            </p:cNvSpPr>
            <p:nvPr/>
          </p:nvSpPr>
          <p:spPr bwMode="auto">
            <a:xfrm>
              <a:off x="4267200" y="1752600"/>
              <a:ext cx="2133600" cy="14478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7" name="Text Box 23"/>
            <p:cNvSpPr txBox="1">
              <a:spLocks noChangeArrowheads="1"/>
            </p:cNvSpPr>
            <p:nvPr/>
          </p:nvSpPr>
          <p:spPr bwMode="auto">
            <a:xfrm>
              <a:off x="4800600" y="1752600"/>
              <a:ext cx="106680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300">
                  <a:solidFill>
                    <a:srgbClr val="000000"/>
                  </a:solidFill>
                  <a:cs typeface="Arial" charset="0"/>
                </a:rPr>
                <a:t>VIOS LPAR </a:t>
              </a:r>
            </a:p>
          </p:txBody>
        </p:sp>
        <p:sp>
          <p:nvSpPr>
            <p:cNvPr id="20518" name="AutoShape 24"/>
            <p:cNvSpPr>
              <a:spLocks noChangeArrowheads="1"/>
            </p:cNvSpPr>
            <p:nvPr/>
          </p:nvSpPr>
          <p:spPr bwMode="auto">
            <a:xfrm>
              <a:off x="6096000" y="2209800"/>
              <a:ext cx="838200" cy="990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9" name="Text Box 25"/>
            <p:cNvSpPr txBox="1">
              <a:spLocks noChangeArrowheads="1"/>
            </p:cNvSpPr>
            <p:nvPr/>
          </p:nvSpPr>
          <p:spPr bwMode="auto">
            <a:xfrm>
              <a:off x="6172200" y="2133600"/>
              <a:ext cx="75565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100">
                  <a:solidFill>
                    <a:srgbClr val="000000"/>
                  </a:solidFill>
                  <a:cs typeface="Arial" charset="0"/>
                </a:rPr>
                <a:t>LPAR A</a:t>
              </a:r>
              <a:r>
                <a:rPr lang="en-US" sz="1300">
                  <a:solidFill>
                    <a:srgbClr val="000000"/>
                  </a:solidFill>
                  <a:cs typeface="Arial" charset="0"/>
                </a:rPr>
                <a:t> </a:t>
              </a:r>
            </a:p>
          </p:txBody>
        </p:sp>
        <p:sp>
          <p:nvSpPr>
            <p:cNvPr id="20520" name="AutoShape 26"/>
            <p:cNvSpPr>
              <a:spLocks noChangeArrowheads="1"/>
            </p:cNvSpPr>
            <p:nvPr/>
          </p:nvSpPr>
          <p:spPr bwMode="auto">
            <a:xfrm>
              <a:off x="4343400" y="2438400"/>
              <a:ext cx="609600" cy="609600"/>
            </a:xfrm>
            <a:prstGeom prst="roundRect">
              <a:avLst>
                <a:gd name="adj" fmla="val 16667"/>
              </a:avLst>
            </a:prstGeom>
            <a:solidFill>
              <a:srgbClr val="CCFFCC"/>
            </a:soli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1" name="Text Box 27"/>
            <p:cNvSpPr txBox="1">
              <a:spLocks noChangeArrowheads="1"/>
            </p:cNvSpPr>
            <p:nvPr/>
          </p:nvSpPr>
          <p:spPr bwMode="auto">
            <a:xfrm>
              <a:off x="4267200" y="2438400"/>
              <a:ext cx="687388" cy="5873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100">
                  <a:solidFill>
                    <a:srgbClr val="000000"/>
                  </a:solidFill>
                  <a:cs typeface="Arial" charset="0"/>
                </a:rPr>
                <a:t>Physical</a:t>
              </a:r>
            </a:p>
            <a:p>
              <a:pPr algn="ctr" eaLnBrk="1" hangingPunct="1"/>
              <a:r>
                <a:rPr lang="en-US" sz="1100">
                  <a:solidFill>
                    <a:srgbClr val="000000"/>
                  </a:solidFill>
                  <a:cs typeface="Arial" charset="0"/>
                </a:rPr>
                <a:t>Adapter</a:t>
              </a:r>
            </a:p>
            <a:p>
              <a:pPr algn="ctr" eaLnBrk="1" hangingPunct="1"/>
              <a:r>
                <a:rPr lang="en-US" sz="1100">
                  <a:solidFill>
                    <a:srgbClr val="000000"/>
                  </a:solidFill>
                  <a:cs typeface="Arial" charset="0"/>
                </a:rPr>
                <a:t>DevDrv</a:t>
              </a:r>
            </a:p>
          </p:txBody>
        </p:sp>
        <p:sp>
          <p:nvSpPr>
            <p:cNvPr id="20522" name="Freeform 28"/>
            <p:cNvSpPr>
              <a:spLocks/>
            </p:cNvSpPr>
            <p:nvPr/>
          </p:nvSpPr>
          <p:spPr bwMode="auto">
            <a:xfrm>
              <a:off x="5791200" y="2895600"/>
              <a:ext cx="609600" cy="457200"/>
            </a:xfrm>
            <a:custGeom>
              <a:avLst/>
              <a:gdLst>
                <a:gd name="T0" fmla="*/ 2147483647 w 528"/>
                <a:gd name="T1" fmla="*/ 2147483647 h 288"/>
                <a:gd name="T2" fmla="*/ 2147483647 w 528"/>
                <a:gd name="T3" fmla="*/ 2147483647 h 288"/>
                <a:gd name="T4" fmla="*/ 2147483647 w 528"/>
                <a:gd name="T5" fmla="*/ 2147483647 h 288"/>
                <a:gd name="T6" fmla="*/ 0 w 528"/>
                <a:gd name="T7" fmla="*/ 0 h 2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8" h="288">
                  <a:moveTo>
                    <a:pt x="528" y="115"/>
                  </a:moveTo>
                  <a:lnTo>
                    <a:pt x="528" y="288"/>
                  </a:lnTo>
                  <a:lnTo>
                    <a:pt x="5" y="288"/>
                  </a:lnTo>
                  <a:lnTo>
                    <a:pt x="0" y="0"/>
                  </a:lnTo>
                </a:path>
              </a:pathLst>
            </a:custGeom>
            <a:noFill/>
            <a:ln w="38100" cap="flat" cmpd="sng">
              <a:solidFill>
                <a:srgbClr val="000000"/>
              </a:solidFill>
              <a:prstDash val="solid"/>
              <a:round/>
              <a:headEnd type="triangl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23" name="Text Box 29"/>
            <p:cNvSpPr txBox="1">
              <a:spLocks noChangeArrowheads="1"/>
            </p:cNvSpPr>
            <p:nvPr/>
          </p:nvSpPr>
          <p:spPr bwMode="auto">
            <a:xfrm>
              <a:off x="5638800" y="3429000"/>
              <a:ext cx="1295400" cy="2508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100">
                  <a:cs typeface="Arial" charset="0"/>
                </a:rPr>
                <a:t>Virtual Fabric</a:t>
              </a:r>
            </a:p>
          </p:txBody>
        </p:sp>
        <p:sp>
          <p:nvSpPr>
            <p:cNvPr id="20524" name="AutoShape 30"/>
            <p:cNvSpPr>
              <a:spLocks noChangeArrowheads="1"/>
            </p:cNvSpPr>
            <p:nvPr/>
          </p:nvSpPr>
          <p:spPr bwMode="auto">
            <a:xfrm>
              <a:off x="5029200" y="2590800"/>
              <a:ext cx="457200" cy="457200"/>
            </a:xfrm>
            <a:prstGeom prst="roundRect">
              <a:avLst>
                <a:gd name="adj" fmla="val 16667"/>
              </a:avLst>
            </a:prstGeom>
            <a:solidFill>
              <a:srgbClr val="00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5" name="Rectangle 31"/>
            <p:cNvSpPr>
              <a:spLocks noChangeArrowheads="1"/>
            </p:cNvSpPr>
            <p:nvPr/>
          </p:nvSpPr>
          <p:spPr bwMode="auto">
            <a:xfrm>
              <a:off x="4953000" y="2590800"/>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t>Virtual </a:t>
              </a:r>
            </a:p>
            <a:p>
              <a:pPr>
                <a:lnSpc>
                  <a:spcPct val="90000"/>
                </a:lnSpc>
              </a:pPr>
              <a:r>
                <a:rPr lang="en-US" sz="900" b="1"/>
                <a:t>Adapter</a:t>
              </a:r>
            </a:p>
            <a:p>
              <a:pPr>
                <a:lnSpc>
                  <a:spcPct val="90000"/>
                </a:lnSpc>
              </a:pPr>
              <a:r>
                <a:rPr lang="en-US" sz="900" b="1"/>
                <a:t>Server</a:t>
              </a:r>
            </a:p>
          </p:txBody>
        </p:sp>
        <p:sp>
          <p:nvSpPr>
            <p:cNvPr id="20526" name="Freeform 32"/>
            <p:cNvSpPr>
              <a:spLocks/>
            </p:cNvSpPr>
            <p:nvPr/>
          </p:nvSpPr>
          <p:spPr bwMode="auto">
            <a:xfrm>
              <a:off x="4495800" y="2209800"/>
              <a:ext cx="1300163" cy="376238"/>
            </a:xfrm>
            <a:custGeom>
              <a:avLst/>
              <a:gdLst>
                <a:gd name="T0" fmla="*/ 2147483647 w 764"/>
                <a:gd name="T1" fmla="*/ 2147483647 h 237"/>
                <a:gd name="T2" fmla="*/ 2147483647 w 764"/>
                <a:gd name="T3" fmla="*/ 0 h 237"/>
                <a:gd name="T4" fmla="*/ 0 w 764"/>
                <a:gd name="T5" fmla="*/ 0 h 237"/>
                <a:gd name="T6" fmla="*/ 2147483647 w 764"/>
                <a:gd name="T7" fmla="*/ 2147483647 h 2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4" h="237">
                  <a:moveTo>
                    <a:pt x="764" y="237"/>
                  </a:moveTo>
                  <a:lnTo>
                    <a:pt x="761" y="0"/>
                  </a:lnTo>
                  <a:lnTo>
                    <a:pt x="0" y="0"/>
                  </a:lnTo>
                  <a:lnTo>
                    <a:pt x="2" y="147"/>
                  </a:lnTo>
                </a:path>
              </a:pathLst>
            </a:custGeom>
            <a:noFill/>
            <a:ln w="38100" cap="flat" cmpd="sng">
              <a:solidFill>
                <a:srgbClr val="000000"/>
              </a:solidFill>
              <a:prstDash val="solid"/>
              <a:round/>
              <a:headEnd type="triangl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27" name="AutoShape 33"/>
            <p:cNvSpPr>
              <a:spLocks noChangeArrowheads="1"/>
            </p:cNvSpPr>
            <p:nvPr/>
          </p:nvSpPr>
          <p:spPr bwMode="auto">
            <a:xfrm>
              <a:off x="6172200" y="2590800"/>
              <a:ext cx="457200" cy="457200"/>
            </a:xfrm>
            <a:prstGeom prst="roundRect">
              <a:avLst>
                <a:gd name="adj" fmla="val 16667"/>
              </a:avLst>
            </a:prstGeom>
            <a:solidFill>
              <a:srgbClr val="339966"/>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8" name="Freeform 34"/>
            <p:cNvSpPr>
              <a:spLocks/>
            </p:cNvSpPr>
            <p:nvPr/>
          </p:nvSpPr>
          <p:spPr bwMode="auto">
            <a:xfrm>
              <a:off x="4646613" y="2286000"/>
              <a:ext cx="608012" cy="252413"/>
            </a:xfrm>
            <a:custGeom>
              <a:avLst/>
              <a:gdLst>
                <a:gd name="T0" fmla="*/ 2147483647 w 383"/>
                <a:gd name="T1" fmla="*/ 2147483647 h 159"/>
                <a:gd name="T2" fmla="*/ 2147483647 w 383"/>
                <a:gd name="T3" fmla="*/ 0 h 159"/>
                <a:gd name="T4" fmla="*/ 2147483647 w 383"/>
                <a:gd name="T5" fmla="*/ 0 h 159"/>
                <a:gd name="T6" fmla="*/ 0 w 383"/>
                <a:gd name="T7" fmla="*/ 2147483647 h 1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3" h="159">
                  <a:moveTo>
                    <a:pt x="380" y="159"/>
                  </a:moveTo>
                  <a:lnTo>
                    <a:pt x="383" y="0"/>
                  </a:lnTo>
                  <a:lnTo>
                    <a:pt x="1" y="0"/>
                  </a:lnTo>
                  <a:lnTo>
                    <a:pt x="0" y="78"/>
                  </a:lnTo>
                </a:path>
              </a:pathLst>
            </a:custGeom>
            <a:noFill/>
            <a:ln w="38100" cap="flat" cmpd="sng">
              <a:solidFill>
                <a:srgbClr val="000000"/>
              </a:solidFill>
              <a:prstDash val="solid"/>
              <a:round/>
              <a:headEnd type="triangl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29" name="Rectangle 35"/>
            <p:cNvSpPr>
              <a:spLocks noChangeArrowheads="1"/>
            </p:cNvSpPr>
            <p:nvPr/>
          </p:nvSpPr>
          <p:spPr bwMode="auto">
            <a:xfrm>
              <a:off x="6096000" y="2590800"/>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solidFill>
                    <a:schemeClr val="bg1"/>
                  </a:solidFill>
                </a:rPr>
                <a:t>Virtual </a:t>
              </a:r>
            </a:p>
            <a:p>
              <a:pPr>
                <a:lnSpc>
                  <a:spcPct val="90000"/>
                </a:lnSpc>
              </a:pPr>
              <a:r>
                <a:rPr lang="en-US" sz="900" b="1">
                  <a:solidFill>
                    <a:schemeClr val="bg1"/>
                  </a:solidFill>
                </a:rPr>
                <a:t>Adapter</a:t>
              </a:r>
            </a:p>
            <a:p>
              <a:pPr>
                <a:lnSpc>
                  <a:spcPct val="90000"/>
                </a:lnSpc>
              </a:pPr>
              <a:r>
                <a:rPr lang="en-US" sz="900" b="1">
                  <a:solidFill>
                    <a:schemeClr val="bg1"/>
                  </a:solidFill>
                </a:rPr>
                <a:t>DevDrv</a:t>
              </a:r>
            </a:p>
          </p:txBody>
        </p:sp>
        <p:sp>
          <p:nvSpPr>
            <p:cNvPr id="20530" name="AutoShape 36"/>
            <p:cNvSpPr>
              <a:spLocks noChangeArrowheads="1"/>
            </p:cNvSpPr>
            <p:nvPr/>
          </p:nvSpPr>
          <p:spPr bwMode="auto">
            <a:xfrm>
              <a:off x="5562600" y="2590800"/>
              <a:ext cx="457200" cy="457200"/>
            </a:xfrm>
            <a:prstGeom prst="roundRect">
              <a:avLst>
                <a:gd name="adj" fmla="val 16667"/>
              </a:avLst>
            </a:prstGeom>
            <a:solidFill>
              <a:srgbClr val="00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31" name="Rectangle 37"/>
            <p:cNvSpPr>
              <a:spLocks noChangeArrowheads="1"/>
            </p:cNvSpPr>
            <p:nvPr/>
          </p:nvSpPr>
          <p:spPr bwMode="auto">
            <a:xfrm>
              <a:off x="5486400" y="2590800"/>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t>Virtual </a:t>
              </a:r>
            </a:p>
            <a:p>
              <a:pPr>
                <a:lnSpc>
                  <a:spcPct val="90000"/>
                </a:lnSpc>
              </a:pPr>
              <a:r>
                <a:rPr lang="en-US" sz="900" b="1"/>
                <a:t>Adapter</a:t>
              </a:r>
            </a:p>
            <a:p>
              <a:pPr>
                <a:lnSpc>
                  <a:spcPct val="90000"/>
                </a:lnSpc>
              </a:pPr>
              <a:r>
                <a:rPr lang="en-US" sz="900" b="1"/>
                <a:t>Server</a:t>
              </a:r>
            </a:p>
          </p:txBody>
        </p:sp>
        <p:sp>
          <p:nvSpPr>
            <p:cNvPr id="20532" name="AutoShape 38"/>
            <p:cNvSpPr>
              <a:spLocks noChangeArrowheads="1"/>
            </p:cNvSpPr>
            <p:nvPr/>
          </p:nvSpPr>
          <p:spPr bwMode="auto">
            <a:xfrm>
              <a:off x="6858000" y="2209800"/>
              <a:ext cx="838200" cy="990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33" name="Text Box 39"/>
            <p:cNvSpPr txBox="1">
              <a:spLocks noChangeArrowheads="1"/>
            </p:cNvSpPr>
            <p:nvPr/>
          </p:nvSpPr>
          <p:spPr bwMode="auto">
            <a:xfrm>
              <a:off x="6934200" y="2133600"/>
              <a:ext cx="75565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100">
                  <a:solidFill>
                    <a:srgbClr val="000000"/>
                  </a:solidFill>
                  <a:cs typeface="Arial" charset="0"/>
                </a:rPr>
                <a:t>LPAR B</a:t>
              </a:r>
              <a:r>
                <a:rPr lang="en-US" sz="1300">
                  <a:solidFill>
                    <a:srgbClr val="000000"/>
                  </a:solidFill>
                  <a:cs typeface="Arial" charset="0"/>
                </a:rPr>
                <a:t> </a:t>
              </a:r>
            </a:p>
          </p:txBody>
        </p:sp>
        <p:sp>
          <p:nvSpPr>
            <p:cNvPr id="20534" name="AutoShape 40"/>
            <p:cNvSpPr>
              <a:spLocks noChangeArrowheads="1"/>
            </p:cNvSpPr>
            <p:nvPr/>
          </p:nvSpPr>
          <p:spPr bwMode="auto">
            <a:xfrm>
              <a:off x="6934200" y="2590800"/>
              <a:ext cx="457200" cy="457200"/>
            </a:xfrm>
            <a:prstGeom prst="roundRect">
              <a:avLst>
                <a:gd name="adj" fmla="val 16667"/>
              </a:avLst>
            </a:prstGeom>
            <a:solidFill>
              <a:srgbClr val="339966"/>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35" name="Rectangle 41"/>
            <p:cNvSpPr>
              <a:spLocks noChangeArrowheads="1"/>
            </p:cNvSpPr>
            <p:nvPr/>
          </p:nvSpPr>
          <p:spPr bwMode="auto">
            <a:xfrm>
              <a:off x="6858000" y="2590800"/>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solidFill>
                    <a:schemeClr val="bg1"/>
                  </a:solidFill>
                </a:rPr>
                <a:t>Virtual </a:t>
              </a:r>
            </a:p>
            <a:p>
              <a:pPr>
                <a:lnSpc>
                  <a:spcPct val="90000"/>
                </a:lnSpc>
              </a:pPr>
              <a:r>
                <a:rPr lang="en-US" sz="900" b="1">
                  <a:solidFill>
                    <a:schemeClr val="bg1"/>
                  </a:solidFill>
                </a:rPr>
                <a:t>Adapter</a:t>
              </a:r>
            </a:p>
            <a:p>
              <a:pPr>
                <a:lnSpc>
                  <a:spcPct val="90000"/>
                </a:lnSpc>
              </a:pPr>
              <a:r>
                <a:rPr lang="en-US" sz="900" b="1">
                  <a:solidFill>
                    <a:schemeClr val="bg1"/>
                  </a:solidFill>
                </a:rPr>
                <a:t>DevDrv</a:t>
              </a:r>
            </a:p>
          </p:txBody>
        </p:sp>
        <p:sp>
          <p:nvSpPr>
            <p:cNvPr id="20536" name="Freeform 42"/>
            <p:cNvSpPr>
              <a:spLocks/>
            </p:cNvSpPr>
            <p:nvPr/>
          </p:nvSpPr>
          <p:spPr bwMode="auto">
            <a:xfrm>
              <a:off x="5257800" y="3046413"/>
              <a:ext cx="1905000" cy="369887"/>
            </a:xfrm>
            <a:custGeom>
              <a:avLst/>
              <a:gdLst>
                <a:gd name="T0" fmla="*/ 2147483647 w 1189"/>
                <a:gd name="T1" fmla="*/ 0 h 233"/>
                <a:gd name="T2" fmla="*/ 2147483647 w 1189"/>
                <a:gd name="T3" fmla="*/ 2147483647 h 233"/>
                <a:gd name="T4" fmla="*/ 2147483647 w 1189"/>
                <a:gd name="T5" fmla="*/ 2147483647 h 233"/>
                <a:gd name="T6" fmla="*/ 0 w 1189"/>
                <a:gd name="T7" fmla="*/ 0 h 2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9" h="233">
                  <a:moveTo>
                    <a:pt x="1187" y="0"/>
                  </a:moveTo>
                  <a:lnTo>
                    <a:pt x="1189" y="233"/>
                  </a:lnTo>
                  <a:lnTo>
                    <a:pt x="3" y="233"/>
                  </a:lnTo>
                  <a:lnTo>
                    <a:pt x="0" y="0"/>
                  </a:lnTo>
                </a:path>
              </a:pathLst>
            </a:custGeom>
            <a:noFill/>
            <a:ln w="38100" cap="flat" cmpd="sng">
              <a:solidFill>
                <a:srgbClr val="000000"/>
              </a:solidFill>
              <a:prstDash val="solid"/>
              <a:round/>
              <a:headEnd type="triangl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56053" name="AutoShape 53"/>
            <p:cNvSpPr>
              <a:spLocks noChangeArrowheads="1"/>
            </p:cNvSpPr>
            <p:nvPr/>
          </p:nvSpPr>
          <p:spPr bwMode="auto">
            <a:xfrm>
              <a:off x="4343400" y="4114800"/>
              <a:ext cx="914400" cy="990600"/>
            </a:xfrm>
            <a:prstGeom prst="roundRect">
              <a:avLst>
                <a:gd name="adj" fmla="val 16667"/>
              </a:avLst>
            </a:prstGeom>
            <a:gradFill rotWithShape="1">
              <a:gsLst>
                <a:gs pos="0">
                  <a:schemeClr val="bg1"/>
                </a:gs>
                <a:gs pos="50000">
                  <a:srgbClr val="CCCCCC"/>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538" name="Line 54"/>
            <p:cNvSpPr>
              <a:spLocks noChangeShapeType="1"/>
            </p:cNvSpPr>
            <p:nvPr/>
          </p:nvSpPr>
          <p:spPr bwMode="auto">
            <a:xfrm>
              <a:off x="4724400" y="5105400"/>
              <a:ext cx="304800" cy="3048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39" name="Cloud"/>
            <p:cNvSpPr>
              <a:spLocks noChangeAspect="1" noEditPoints="1" noChangeArrowheads="1"/>
            </p:cNvSpPr>
            <p:nvPr/>
          </p:nvSpPr>
          <p:spPr bwMode="auto">
            <a:xfrm>
              <a:off x="4343400" y="5257800"/>
              <a:ext cx="1066800" cy="776288"/>
            </a:xfrm>
            <a:custGeom>
              <a:avLst/>
              <a:gdLst>
                <a:gd name="T0" fmla="*/ 8071527 w 21600"/>
                <a:gd name="T1" fmla="*/ 501338578 h 21600"/>
                <a:gd name="T2" fmla="*/ 1301102519 w 21600"/>
                <a:gd name="T3" fmla="*/ 1001608970 h 21600"/>
                <a:gd name="T4" fmla="*/ 2147483647 w 21600"/>
                <a:gd name="T5" fmla="*/ 501338578 h 21600"/>
                <a:gd name="T6" fmla="*/ 1301102519 w 21600"/>
                <a:gd name="T7" fmla="*/ 5732901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66FF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540" name="Text Box 56"/>
            <p:cNvSpPr txBox="1">
              <a:spLocks noChangeArrowheads="1"/>
            </p:cNvSpPr>
            <p:nvPr/>
          </p:nvSpPr>
          <p:spPr bwMode="auto">
            <a:xfrm>
              <a:off x="4495800" y="5486400"/>
              <a:ext cx="785813"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300" b="1">
                  <a:solidFill>
                    <a:srgbClr val="000000"/>
                  </a:solidFill>
                  <a:cs typeface="Arial" charset="0"/>
                </a:rPr>
                <a:t>Fabric</a:t>
              </a:r>
            </a:p>
          </p:txBody>
        </p:sp>
        <p:sp>
          <p:nvSpPr>
            <p:cNvPr id="20541" name="Rectangle 57"/>
            <p:cNvSpPr>
              <a:spLocks noChangeArrowheads="1"/>
            </p:cNvSpPr>
            <p:nvPr/>
          </p:nvSpPr>
          <p:spPr bwMode="auto">
            <a:xfrm>
              <a:off x="4419600" y="4191000"/>
              <a:ext cx="4572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Func</a:t>
              </a:r>
            </a:p>
          </p:txBody>
        </p:sp>
        <p:sp>
          <p:nvSpPr>
            <p:cNvPr id="20542" name="Rectangle 58"/>
            <p:cNvSpPr>
              <a:spLocks noChangeArrowheads="1"/>
            </p:cNvSpPr>
            <p:nvPr/>
          </p:nvSpPr>
          <p:spPr bwMode="auto">
            <a:xfrm>
              <a:off x="4495800" y="4800600"/>
              <a:ext cx="3048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Port</a:t>
              </a:r>
            </a:p>
          </p:txBody>
        </p:sp>
        <p:sp>
          <p:nvSpPr>
            <p:cNvPr id="20543" name="Line 59"/>
            <p:cNvSpPr>
              <a:spLocks noChangeShapeType="1"/>
            </p:cNvSpPr>
            <p:nvPr/>
          </p:nvSpPr>
          <p:spPr bwMode="auto">
            <a:xfrm>
              <a:off x="4648200" y="4495800"/>
              <a:ext cx="0" cy="304800"/>
            </a:xfrm>
            <a:prstGeom prst="line">
              <a:avLst/>
            </a:prstGeom>
            <a:noFill/>
            <a:ln w="12700">
              <a:solidFill>
                <a:schemeClr val="tx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44" name="Line 60"/>
            <p:cNvSpPr>
              <a:spLocks noChangeShapeType="1"/>
            </p:cNvSpPr>
            <p:nvPr/>
          </p:nvSpPr>
          <p:spPr bwMode="auto">
            <a:xfrm>
              <a:off x="4648200" y="3048000"/>
              <a:ext cx="0" cy="1143000"/>
            </a:xfrm>
            <a:prstGeom prst="line">
              <a:avLst/>
            </a:prstGeom>
            <a:noFill/>
            <a:ln w="381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45" name="Text Box 62"/>
            <p:cNvSpPr txBox="1">
              <a:spLocks noChangeArrowheads="1"/>
            </p:cNvSpPr>
            <p:nvPr/>
          </p:nvSpPr>
          <p:spPr bwMode="auto">
            <a:xfrm>
              <a:off x="4191000" y="4495800"/>
              <a:ext cx="106680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nchorCtr="1">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900" b="1">
                  <a:cs typeface="Arial" charset="0"/>
                </a:rPr>
                <a:t>PCI adapter</a:t>
              </a:r>
              <a:r>
                <a:rPr lang="en-US" sz="1300">
                  <a:cs typeface="Arial" charset="0"/>
                </a:rPr>
                <a:t> </a:t>
              </a:r>
            </a:p>
          </p:txBody>
        </p:sp>
      </p:grpSp>
      <p:sp>
        <p:nvSpPr>
          <p:cNvPr id="20511" name="Freeform 63"/>
          <p:cNvSpPr>
            <a:spLocks/>
          </p:cNvSpPr>
          <p:nvPr/>
        </p:nvSpPr>
        <p:spPr bwMode="auto">
          <a:xfrm>
            <a:off x="2957513" y="3073392"/>
            <a:ext cx="1157287" cy="201613"/>
          </a:xfrm>
          <a:custGeom>
            <a:avLst/>
            <a:gdLst>
              <a:gd name="T0" fmla="*/ 0 w 729"/>
              <a:gd name="T1" fmla="*/ 2147483647 h 127"/>
              <a:gd name="T2" fmla="*/ 2147483647 w 729"/>
              <a:gd name="T3" fmla="*/ 2147483647 h 127"/>
              <a:gd name="T4" fmla="*/ 2147483647 w 729"/>
              <a:gd name="T5" fmla="*/ 2147483647 h 127"/>
              <a:gd name="T6" fmla="*/ 0 60000 65536"/>
              <a:gd name="T7" fmla="*/ 0 60000 65536"/>
              <a:gd name="T8" fmla="*/ 0 60000 65536"/>
            </a:gdLst>
            <a:ahLst/>
            <a:cxnLst>
              <a:cxn ang="T6">
                <a:pos x="T0" y="T1"/>
              </a:cxn>
              <a:cxn ang="T7">
                <a:pos x="T2" y="T3"/>
              </a:cxn>
              <a:cxn ang="T8">
                <a:pos x="T4" y="T5"/>
              </a:cxn>
            </a:cxnLst>
            <a:rect l="0" t="0" r="r" b="b"/>
            <a:pathLst>
              <a:path w="729" h="127">
                <a:moveTo>
                  <a:pt x="0" y="112"/>
                </a:moveTo>
                <a:cubicBezTo>
                  <a:pt x="56" y="94"/>
                  <a:pt x="216" y="0"/>
                  <a:pt x="337" y="2"/>
                </a:cubicBezTo>
                <a:cubicBezTo>
                  <a:pt x="458" y="4"/>
                  <a:pt x="647" y="101"/>
                  <a:pt x="729" y="127"/>
                </a:cubicBezTo>
              </a:path>
            </a:pathLst>
          </a:custGeom>
          <a:noFill/>
          <a:ln w="19050" cap="flat" cmpd="sng">
            <a:solidFill>
              <a:schemeClr val="tx1"/>
            </a:solidFill>
            <a:prstDash val="sysDot"/>
            <a:round/>
            <a:headEnd/>
            <a:tailEnd type="arrow"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p>
            <a:endParaRPr lang="en-US"/>
          </a:p>
        </p:txBody>
      </p:sp>
      <p:sp>
        <p:nvSpPr>
          <p:cNvPr id="20512" name="Text Box 64"/>
          <p:cNvSpPr txBox="1">
            <a:spLocks noChangeArrowheads="1"/>
          </p:cNvSpPr>
          <p:nvPr/>
        </p:nvSpPr>
        <p:spPr bwMode="auto">
          <a:xfrm>
            <a:off x="3124200" y="2920992"/>
            <a:ext cx="746125" cy="11255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endParaRPr lang="en-US" sz="800" b="1">
              <a:cs typeface="Arial" charset="0"/>
            </a:endParaRPr>
          </a:p>
          <a:p>
            <a:pPr algn="ctr" eaLnBrk="1" hangingPunct="1">
              <a:spcBef>
                <a:spcPct val="50000"/>
              </a:spcBef>
            </a:pPr>
            <a:r>
              <a:rPr lang="en-US" sz="800" b="1">
                <a:cs typeface="Arial" charset="0"/>
              </a:rPr>
              <a:t>Increasing </a:t>
            </a:r>
          </a:p>
          <a:p>
            <a:pPr algn="ctr" eaLnBrk="1" hangingPunct="1">
              <a:spcBef>
                <a:spcPct val="50000"/>
              </a:spcBef>
            </a:pPr>
            <a:r>
              <a:rPr lang="en-US" sz="800" b="1">
                <a:cs typeface="Arial" charset="0"/>
              </a:rPr>
              <a:t>Adapter BW</a:t>
            </a:r>
          </a:p>
          <a:p>
            <a:pPr algn="ctr" eaLnBrk="1" hangingPunct="1">
              <a:spcBef>
                <a:spcPct val="50000"/>
              </a:spcBef>
            </a:pPr>
            <a:r>
              <a:rPr lang="en-US" sz="800" b="1">
                <a:cs typeface="Arial" charset="0"/>
              </a:rPr>
              <a:t>&amp; LPAR </a:t>
            </a:r>
          </a:p>
          <a:p>
            <a:pPr algn="ctr" eaLnBrk="1" hangingPunct="1">
              <a:spcBef>
                <a:spcPct val="50000"/>
              </a:spcBef>
            </a:pPr>
            <a:r>
              <a:rPr lang="en-US" sz="800" b="1">
                <a:cs typeface="Arial" charset="0"/>
              </a:rPr>
              <a:t>Density</a:t>
            </a:r>
          </a:p>
          <a:p>
            <a:pPr algn="ctr" eaLnBrk="1" hangingPunct="1">
              <a:spcBef>
                <a:spcPct val="50000"/>
              </a:spcBef>
            </a:pPr>
            <a:r>
              <a:rPr lang="en-US" sz="800" b="1">
                <a:cs typeface="Arial" charset="0"/>
              </a:rPr>
              <a:t>per Slot</a:t>
            </a:r>
          </a:p>
        </p:txBody>
      </p:sp>
    </p:spTree>
    <p:extLst>
      <p:ext uri="{BB962C8B-B14F-4D97-AF65-F5344CB8AC3E}">
        <p14:creationId xmlns:p14="http://schemas.microsoft.com/office/powerpoint/2010/main" val="40409306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dirty="0" smtClean="0">
                <a:solidFill>
                  <a:srgbClr val="002060"/>
                </a:solidFill>
              </a:rPr>
              <a:t>IBM </a:t>
            </a:r>
            <a:r>
              <a:rPr lang="en-US" dirty="0" err="1" smtClean="0">
                <a:solidFill>
                  <a:srgbClr val="002060"/>
                </a:solidFill>
              </a:rPr>
              <a:t>i</a:t>
            </a:r>
            <a:r>
              <a:rPr lang="en-US" dirty="0" smtClean="0">
                <a:solidFill>
                  <a:srgbClr val="002060"/>
                </a:solidFill>
              </a:rPr>
              <a:t> + VSCSI (Classic)</a:t>
            </a:r>
          </a:p>
        </p:txBody>
      </p:sp>
      <p:sp>
        <p:nvSpPr>
          <p:cNvPr id="21507" name="Text Box 3"/>
          <p:cNvSpPr txBox="1">
            <a:spLocks noChangeArrowheads="1"/>
          </p:cNvSpPr>
          <p:nvPr/>
        </p:nvSpPr>
        <p:spPr bwMode="auto">
          <a:xfrm>
            <a:off x="3759200" y="1220788"/>
            <a:ext cx="1241425"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50000"/>
              </a:spcBef>
            </a:pPr>
            <a:r>
              <a:rPr lang="en-US" sz="1200">
                <a:cs typeface="Arial" charset="0"/>
              </a:rPr>
              <a:t>Source</a:t>
            </a:r>
          </a:p>
        </p:txBody>
      </p:sp>
      <p:grpSp>
        <p:nvGrpSpPr>
          <p:cNvPr id="21508" name="Group 4"/>
          <p:cNvGrpSpPr>
            <a:grpSpLocks/>
          </p:cNvGrpSpPr>
          <p:nvPr/>
        </p:nvGrpSpPr>
        <p:grpSpPr bwMode="auto">
          <a:xfrm>
            <a:off x="3141663" y="1101725"/>
            <a:ext cx="755650" cy="2006600"/>
            <a:chOff x="2409" y="1179"/>
            <a:chExt cx="476" cy="1264"/>
          </a:xfrm>
        </p:grpSpPr>
        <p:sp>
          <p:nvSpPr>
            <p:cNvPr id="21588" name="Rectangle 5"/>
            <p:cNvSpPr>
              <a:spLocks noChangeArrowheads="1"/>
            </p:cNvSpPr>
            <p:nvPr/>
          </p:nvSpPr>
          <p:spPr bwMode="auto">
            <a:xfrm>
              <a:off x="2409" y="1179"/>
              <a:ext cx="476" cy="1264"/>
            </a:xfrm>
            <a:prstGeom prst="rect">
              <a:avLst/>
            </a:prstGeom>
            <a:solidFill>
              <a:srgbClr val="C0C0C0"/>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flatTx/>
            </a:bodyPr>
            <a:lstStyle/>
            <a:p>
              <a:endParaRPr lang="en-US"/>
            </a:p>
          </p:txBody>
        </p:sp>
        <p:sp>
          <p:nvSpPr>
            <p:cNvPr id="21589" name="Rectangle 6"/>
            <p:cNvSpPr>
              <a:spLocks noChangeArrowheads="1"/>
            </p:cNvSpPr>
            <p:nvPr/>
          </p:nvSpPr>
          <p:spPr bwMode="auto">
            <a:xfrm>
              <a:off x="2429" y="1241"/>
              <a:ext cx="416" cy="1101"/>
            </a:xfrm>
            <a:prstGeom prst="rect">
              <a:avLst/>
            </a:prstGeom>
            <a:solidFill>
              <a:srgbClr val="5F5F5F"/>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90" name="Rectangle 7"/>
            <p:cNvSpPr>
              <a:spLocks noChangeArrowheads="1"/>
            </p:cNvSpPr>
            <p:nvPr/>
          </p:nvSpPr>
          <p:spPr bwMode="auto">
            <a:xfrm>
              <a:off x="2442" y="1269"/>
              <a:ext cx="384" cy="115"/>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1" name="Rectangle 8"/>
            <p:cNvSpPr>
              <a:spLocks noChangeArrowheads="1"/>
            </p:cNvSpPr>
            <p:nvPr/>
          </p:nvSpPr>
          <p:spPr bwMode="auto">
            <a:xfrm>
              <a:off x="2442" y="1418"/>
              <a:ext cx="384" cy="115"/>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2" name="Rectangle 9"/>
            <p:cNvSpPr>
              <a:spLocks noChangeArrowheads="1"/>
            </p:cNvSpPr>
            <p:nvPr/>
          </p:nvSpPr>
          <p:spPr bwMode="auto">
            <a:xfrm>
              <a:off x="2442" y="1567"/>
              <a:ext cx="384" cy="116"/>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3" name="Rectangle 10"/>
            <p:cNvSpPr>
              <a:spLocks noChangeArrowheads="1"/>
            </p:cNvSpPr>
            <p:nvPr/>
          </p:nvSpPr>
          <p:spPr bwMode="auto">
            <a:xfrm>
              <a:off x="2442" y="1717"/>
              <a:ext cx="384" cy="172"/>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4" name="Rectangle 11"/>
            <p:cNvSpPr>
              <a:spLocks noChangeArrowheads="1"/>
            </p:cNvSpPr>
            <p:nvPr/>
          </p:nvSpPr>
          <p:spPr bwMode="auto">
            <a:xfrm>
              <a:off x="2442" y="1931"/>
              <a:ext cx="384" cy="116"/>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5" name="Rectangle 12"/>
            <p:cNvSpPr>
              <a:spLocks noChangeArrowheads="1"/>
            </p:cNvSpPr>
            <p:nvPr/>
          </p:nvSpPr>
          <p:spPr bwMode="auto">
            <a:xfrm>
              <a:off x="2442" y="2080"/>
              <a:ext cx="384" cy="173"/>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21509" name="Rectangle 13"/>
          <p:cNvSpPr>
            <a:spLocks noChangeArrowheads="1"/>
          </p:cNvSpPr>
          <p:nvPr/>
        </p:nvSpPr>
        <p:spPr bwMode="auto">
          <a:xfrm>
            <a:off x="3276600" y="1524000"/>
            <a:ext cx="1614488"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VIOS</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1510" name="Rectangle 14"/>
          <p:cNvSpPr>
            <a:spLocks noChangeArrowheads="1"/>
          </p:cNvSpPr>
          <p:nvPr/>
        </p:nvSpPr>
        <p:spPr bwMode="auto">
          <a:xfrm>
            <a:off x="4876800" y="1524000"/>
            <a:ext cx="1073150"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1)</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58063" name="Rectangle 15"/>
          <p:cNvSpPr>
            <a:spLocks noChangeArrowheads="1"/>
          </p:cNvSpPr>
          <p:nvPr/>
        </p:nvSpPr>
        <p:spPr bwMode="auto">
          <a:xfrm>
            <a:off x="3276600" y="4800600"/>
            <a:ext cx="4857750" cy="1092200"/>
          </a:xfrm>
          <a:prstGeom prst="rect">
            <a:avLst/>
          </a:prstGeom>
          <a:gradFill rotWithShape="1">
            <a:gsLst>
              <a:gs pos="0">
                <a:schemeClr val="bg1"/>
              </a:gs>
              <a:gs pos="50000">
                <a:srgbClr val="00FF00"/>
              </a:gs>
              <a:gs pos="100000">
                <a:schemeClr val="bg1"/>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defRPr/>
            </a:pPr>
            <a:endParaRPr lang="en-US" sz="1200" b="1">
              <a:solidFill>
                <a:srgbClr val="FFFF00"/>
              </a:solidFill>
              <a:cs typeface="Times New Roman" pitchFamily="18" charset="0"/>
            </a:endParaRPr>
          </a:p>
        </p:txBody>
      </p:sp>
      <p:sp>
        <p:nvSpPr>
          <p:cNvPr id="21512" name="Rectangle 16"/>
          <p:cNvSpPr>
            <a:spLocks noChangeArrowheads="1"/>
          </p:cNvSpPr>
          <p:nvPr/>
        </p:nvSpPr>
        <p:spPr bwMode="auto">
          <a:xfrm>
            <a:off x="3286125" y="5900738"/>
            <a:ext cx="4857750" cy="287337"/>
          </a:xfrm>
          <a:prstGeom prst="rect">
            <a:avLst/>
          </a:prstGeom>
          <a:gradFill rotWithShape="1">
            <a:gsLst>
              <a:gs pos="0">
                <a:srgbClr val="31CC00">
                  <a:alpha val="14998"/>
                </a:srgbClr>
              </a:gs>
              <a:gs pos="100000">
                <a:srgbClr val="175E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pPr>
            <a:r>
              <a:rPr lang="en-US" sz="1200" b="1" dirty="0">
                <a:solidFill>
                  <a:srgbClr val="FFFF00"/>
                </a:solidFill>
                <a:cs typeface="Times New Roman" pitchFamily="18" charset="0"/>
              </a:rPr>
              <a:t>   </a:t>
            </a:r>
            <a:r>
              <a:rPr lang="en-US" sz="1200" b="1" dirty="0" smtClean="0">
                <a:solidFill>
                  <a:schemeClr val="tx1"/>
                </a:solidFill>
                <a:cs typeface="Times New Roman" pitchFamily="18" charset="0"/>
              </a:rPr>
              <a:t>POWER7 with </a:t>
            </a:r>
            <a:r>
              <a:rPr lang="en-US" sz="1200" b="1" dirty="0">
                <a:solidFill>
                  <a:schemeClr val="tx1"/>
                </a:solidFill>
                <a:cs typeface="Times New Roman" pitchFamily="18" charset="0"/>
              </a:rPr>
              <a:t>IBM </a:t>
            </a:r>
            <a:r>
              <a:rPr lang="en-US" sz="1200" b="1" dirty="0" err="1">
                <a:solidFill>
                  <a:schemeClr val="tx1"/>
                </a:solidFill>
                <a:cs typeface="Times New Roman" pitchFamily="18" charset="0"/>
              </a:rPr>
              <a:t>i</a:t>
            </a:r>
            <a:r>
              <a:rPr lang="en-US" sz="1200" b="1" dirty="0">
                <a:solidFill>
                  <a:schemeClr val="tx1"/>
                </a:solidFill>
                <a:cs typeface="Times New Roman" pitchFamily="18" charset="0"/>
              </a:rPr>
              <a:t> 6.1.1 </a:t>
            </a:r>
            <a:r>
              <a:rPr lang="en-US" sz="1200" b="1" dirty="0" smtClean="0">
                <a:solidFill>
                  <a:schemeClr val="tx1"/>
                </a:solidFill>
                <a:cs typeface="Times New Roman" pitchFamily="18" charset="0"/>
              </a:rPr>
              <a:t>or Later </a:t>
            </a:r>
            <a:endParaRPr lang="en-US" sz="1200" b="1" dirty="0">
              <a:solidFill>
                <a:schemeClr val="tx1"/>
              </a:solidFill>
              <a:cs typeface="Times New Roman" pitchFamily="18" charset="0"/>
            </a:endParaRPr>
          </a:p>
        </p:txBody>
      </p:sp>
      <p:grpSp>
        <p:nvGrpSpPr>
          <p:cNvPr id="21513" name="Group 17"/>
          <p:cNvGrpSpPr>
            <a:grpSpLocks/>
          </p:cNvGrpSpPr>
          <p:nvPr/>
        </p:nvGrpSpPr>
        <p:grpSpPr bwMode="auto">
          <a:xfrm>
            <a:off x="838200" y="1200150"/>
            <a:ext cx="993775" cy="2200275"/>
            <a:chOff x="1016" y="1489"/>
            <a:chExt cx="462" cy="834"/>
          </a:xfrm>
        </p:grpSpPr>
        <p:sp>
          <p:nvSpPr>
            <p:cNvPr id="21579" name="Rectangle 18"/>
            <p:cNvSpPr>
              <a:spLocks noChangeArrowheads="1"/>
            </p:cNvSpPr>
            <p:nvPr/>
          </p:nvSpPr>
          <p:spPr bwMode="auto">
            <a:xfrm>
              <a:off x="1016" y="1489"/>
              <a:ext cx="462" cy="834"/>
            </a:xfrm>
            <a:prstGeom prst="rect">
              <a:avLst/>
            </a:prstGeom>
            <a:solidFill>
              <a:srgbClr val="C0C0C0"/>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flatTx/>
            </a:bodyPr>
            <a:lstStyle/>
            <a:p>
              <a:endParaRPr lang="en-US"/>
            </a:p>
          </p:txBody>
        </p:sp>
        <p:sp>
          <p:nvSpPr>
            <p:cNvPr id="21580" name="Rectangle 19"/>
            <p:cNvSpPr>
              <a:spLocks noChangeArrowheads="1"/>
            </p:cNvSpPr>
            <p:nvPr/>
          </p:nvSpPr>
          <p:spPr bwMode="auto">
            <a:xfrm>
              <a:off x="1095"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1" name="Rectangle 20"/>
            <p:cNvSpPr>
              <a:spLocks noChangeArrowheads="1"/>
            </p:cNvSpPr>
            <p:nvPr/>
          </p:nvSpPr>
          <p:spPr bwMode="auto">
            <a:xfrm>
              <a:off x="1139"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2" name="Rectangle 21"/>
            <p:cNvSpPr>
              <a:spLocks noChangeArrowheads="1"/>
            </p:cNvSpPr>
            <p:nvPr/>
          </p:nvSpPr>
          <p:spPr bwMode="auto">
            <a:xfrm>
              <a:off x="1183"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3" name="Rectangle 22"/>
            <p:cNvSpPr>
              <a:spLocks noChangeArrowheads="1"/>
            </p:cNvSpPr>
            <p:nvPr/>
          </p:nvSpPr>
          <p:spPr bwMode="auto">
            <a:xfrm>
              <a:off x="1227"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4" name="Rectangle 23"/>
            <p:cNvSpPr>
              <a:spLocks noChangeArrowheads="1"/>
            </p:cNvSpPr>
            <p:nvPr/>
          </p:nvSpPr>
          <p:spPr bwMode="auto">
            <a:xfrm>
              <a:off x="1267"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5" name="Rectangle 24"/>
            <p:cNvSpPr>
              <a:spLocks noChangeArrowheads="1"/>
            </p:cNvSpPr>
            <p:nvPr/>
          </p:nvSpPr>
          <p:spPr bwMode="auto">
            <a:xfrm>
              <a:off x="1311"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6" name="Rectangle 25"/>
            <p:cNvSpPr>
              <a:spLocks noChangeArrowheads="1"/>
            </p:cNvSpPr>
            <p:nvPr/>
          </p:nvSpPr>
          <p:spPr bwMode="auto">
            <a:xfrm>
              <a:off x="1355"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7" name="Rectangle 26"/>
            <p:cNvSpPr>
              <a:spLocks noChangeArrowheads="1"/>
            </p:cNvSpPr>
            <p:nvPr/>
          </p:nvSpPr>
          <p:spPr bwMode="auto">
            <a:xfrm>
              <a:off x="1399"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1514" name="Group 27"/>
          <p:cNvGrpSpPr>
            <a:grpSpLocks/>
          </p:cNvGrpSpPr>
          <p:nvPr/>
        </p:nvGrpSpPr>
        <p:grpSpPr bwMode="auto">
          <a:xfrm>
            <a:off x="898525" y="1295400"/>
            <a:ext cx="727075" cy="450850"/>
            <a:chOff x="585" y="3512"/>
            <a:chExt cx="436" cy="256"/>
          </a:xfrm>
        </p:grpSpPr>
        <p:sp>
          <p:nvSpPr>
            <p:cNvPr id="21577" name="AutoShape 28"/>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78" name="AutoShape 29"/>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21515" name="Text Box 30"/>
          <p:cNvSpPr txBox="1">
            <a:spLocks noChangeArrowheads="1"/>
          </p:cNvSpPr>
          <p:nvPr/>
        </p:nvSpPr>
        <p:spPr bwMode="auto">
          <a:xfrm>
            <a:off x="911225" y="1423988"/>
            <a:ext cx="728663" cy="214312"/>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1</a:t>
            </a:r>
          </a:p>
        </p:txBody>
      </p:sp>
      <p:grpSp>
        <p:nvGrpSpPr>
          <p:cNvPr id="21516" name="Group 31"/>
          <p:cNvGrpSpPr>
            <a:grpSpLocks/>
          </p:cNvGrpSpPr>
          <p:nvPr/>
        </p:nvGrpSpPr>
        <p:grpSpPr bwMode="auto">
          <a:xfrm>
            <a:off x="908050" y="1947863"/>
            <a:ext cx="727075" cy="450850"/>
            <a:chOff x="585" y="3512"/>
            <a:chExt cx="436" cy="256"/>
          </a:xfrm>
        </p:grpSpPr>
        <p:sp>
          <p:nvSpPr>
            <p:cNvPr id="21575" name="AutoShape 32"/>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76" name="AutoShape 33"/>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21517" name="Text Box 34"/>
          <p:cNvSpPr txBox="1">
            <a:spLocks noChangeArrowheads="1"/>
          </p:cNvSpPr>
          <p:nvPr/>
        </p:nvSpPr>
        <p:spPr bwMode="auto">
          <a:xfrm>
            <a:off x="911225" y="2101850"/>
            <a:ext cx="728663" cy="214313"/>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2</a:t>
            </a:r>
          </a:p>
        </p:txBody>
      </p:sp>
      <p:grpSp>
        <p:nvGrpSpPr>
          <p:cNvPr id="21518" name="Group 35"/>
          <p:cNvGrpSpPr>
            <a:grpSpLocks/>
          </p:cNvGrpSpPr>
          <p:nvPr/>
        </p:nvGrpSpPr>
        <p:grpSpPr bwMode="auto">
          <a:xfrm>
            <a:off x="900113" y="2617788"/>
            <a:ext cx="727075" cy="450850"/>
            <a:chOff x="585" y="3512"/>
            <a:chExt cx="436" cy="256"/>
          </a:xfrm>
        </p:grpSpPr>
        <p:sp>
          <p:nvSpPr>
            <p:cNvPr id="258084" name="AutoShape 36"/>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58085" name="AutoShape 37"/>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sp>
        <p:nvSpPr>
          <p:cNvPr id="21519" name="Text Box 38"/>
          <p:cNvSpPr txBox="1">
            <a:spLocks noChangeArrowheads="1"/>
          </p:cNvSpPr>
          <p:nvPr/>
        </p:nvSpPr>
        <p:spPr bwMode="auto">
          <a:xfrm>
            <a:off x="903288" y="2771775"/>
            <a:ext cx="728662" cy="214313"/>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3</a:t>
            </a:r>
          </a:p>
        </p:txBody>
      </p:sp>
      <p:sp>
        <p:nvSpPr>
          <p:cNvPr id="21520" name="AutoShape 39"/>
          <p:cNvSpPr>
            <a:spLocks/>
          </p:cNvSpPr>
          <p:nvPr/>
        </p:nvSpPr>
        <p:spPr bwMode="auto">
          <a:xfrm>
            <a:off x="2100263" y="1431925"/>
            <a:ext cx="269875" cy="1719263"/>
          </a:xfrm>
          <a:prstGeom prst="rightBrace">
            <a:avLst>
              <a:gd name="adj1" fmla="val 53088"/>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1" name="Line 40"/>
          <p:cNvSpPr>
            <a:spLocks noChangeShapeType="1"/>
          </p:cNvSpPr>
          <p:nvPr/>
        </p:nvSpPr>
        <p:spPr bwMode="auto">
          <a:xfrm flipV="1">
            <a:off x="2489200" y="2281238"/>
            <a:ext cx="1049338" cy="0"/>
          </a:xfrm>
          <a:prstGeom prst="line">
            <a:avLst/>
          </a:prstGeom>
          <a:noFill/>
          <a:ln w="76200">
            <a:solidFill>
              <a:srgbClr val="3399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1522" name="Group 41"/>
          <p:cNvGrpSpPr>
            <a:grpSpLocks/>
          </p:cNvGrpSpPr>
          <p:nvPr/>
        </p:nvGrpSpPr>
        <p:grpSpPr bwMode="auto">
          <a:xfrm flipH="1">
            <a:off x="3538538" y="2193925"/>
            <a:ext cx="1165225" cy="481013"/>
            <a:chOff x="347" y="879"/>
            <a:chExt cx="1288" cy="627"/>
          </a:xfrm>
        </p:grpSpPr>
        <p:sp>
          <p:nvSpPr>
            <p:cNvPr id="21564" name="Freeform 42"/>
            <p:cNvSpPr>
              <a:spLocks/>
            </p:cNvSpPr>
            <p:nvPr/>
          </p:nvSpPr>
          <p:spPr bwMode="auto">
            <a:xfrm>
              <a:off x="347" y="879"/>
              <a:ext cx="1249" cy="627"/>
            </a:xfrm>
            <a:custGeom>
              <a:avLst/>
              <a:gdLst>
                <a:gd name="T0" fmla="*/ 0 w 1249"/>
                <a:gd name="T1" fmla="*/ 0 h 555"/>
                <a:gd name="T2" fmla="*/ 1247 w 1249"/>
                <a:gd name="T3" fmla="*/ 1 h 555"/>
                <a:gd name="T4" fmla="*/ 1249 w 1249"/>
                <a:gd name="T5" fmla="*/ 699 h 555"/>
                <a:gd name="T6" fmla="*/ 1059 w 1249"/>
                <a:gd name="T7" fmla="*/ 699 h 555"/>
                <a:gd name="T8" fmla="*/ 1059 w 1249"/>
                <a:gd name="T9" fmla="*/ 800 h 555"/>
                <a:gd name="T10" fmla="*/ 708 w 1249"/>
                <a:gd name="T11" fmla="*/ 800 h 555"/>
                <a:gd name="T12" fmla="*/ 709 w 1249"/>
                <a:gd name="T13" fmla="*/ 699 h 555"/>
                <a:gd name="T14" fmla="*/ 3 w 1249"/>
                <a:gd name="T15" fmla="*/ 702 h 555"/>
                <a:gd name="T16" fmla="*/ 0 w 1249"/>
                <a:gd name="T17" fmla="*/ 0 h 5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49" h="555">
                  <a:moveTo>
                    <a:pt x="0" y="0"/>
                  </a:moveTo>
                  <a:lnTo>
                    <a:pt x="1247" y="1"/>
                  </a:lnTo>
                  <a:lnTo>
                    <a:pt x="1249" y="485"/>
                  </a:lnTo>
                  <a:lnTo>
                    <a:pt x="1059" y="485"/>
                  </a:lnTo>
                  <a:lnTo>
                    <a:pt x="1059" y="555"/>
                  </a:lnTo>
                  <a:lnTo>
                    <a:pt x="708" y="555"/>
                  </a:lnTo>
                  <a:lnTo>
                    <a:pt x="709" y="485"/>
                  </a:lnTo>
                  <a:lnTo>
                    <a:pt x="3" y="487"/>
                  </a:lnTo>
                  <a:lnTo>
                    <a:pt x="0" y="0"/>
                  </a:lnTo>
                  <a:close/>
                </a:path>
              </a:pathLst>
            </a:custGeom>
            <a:solidFill>
              <a:srgbClr val="12F812"/>
            </a:solidFill>
            <a:ln w="9525">
              <a:round/>
              <a:headEnd/>
              <a:tailEnd/>
            </a:ln>
            <a:effectLst/>
            <a:scene3d>
              <a:camera prst="legacyObliqueTopRight"/>
              <a:lightRig rig="legacyFlat3" dir="b"/>
            </a:scene3d>
            <a:sp3d prstMaterial="legacyMatte">
              <a:bevelT w="13500" h="13500" prst="angle"/>
              <a:bevelB w="13500" h="13500" prst="angle"/>
              <a:extrusionClr>
                <a:srgbClr val="12F81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flatTx/>
            </a:bodyPr>
            <a:lstStyle/>
            <a:p>
              <a:endParaRPr lang="en-US"/>
            </a:p>
          </p:txBody>
        </p:sp>
        <p:sp>
          <p:nvSpPr>
            <p:cNvPr id="21565" name="Rectangle 43"/>
            <p:cNvSpPr>
              <a:spLocks noChangeArrowheads="1"/>
            </p:cNvSpPr>
            <p:nvPr/>
          </p:nvSpPr>
          <p:spPr bwMode="auto">
            <a:xfrm>
              <a:off x="1529" y="1374"/>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66" name="Rectangle 44"/>
            <p:cNvSpPr>
              <a:spLocks noChangeArrowheads="1"/>
            </p:cNvSpPr>
            <p:nvPr/>
          </p:nvSpPr>
          <p:spPr bwMode="auto">
            <a:xfrm>
              <a:off x="1529" y="1326"/>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67" name="Rectangle 45"/>
            <p:cNvSpPr>
              <a:spLocks noChangeArrowheads="1"/>
            </p:cNvSpPr>
            <p:nvPr/>
          </p:nvSpPr>
          <p:spPr bwMode="auto">
            <a:xfrm>
              <a:off x="1529" y="1272"/>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68" name="Rectangle 46"/>
            <p:cNvSpPr>
              <a:spLocks noChangeArrowheads="1"/>
            </p:cNvSpPr>
            <p:nvPr/>
          </p:nvSpPr>
          <p:spPr bwMode="auto">
            <a:xfrm>
              <a:off x="1529" y="1218"/>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69" name="Rectangle 47"/>
            <p:cNvSpPr>
              <a:spLocks noChangeArrowheads="1"/>
            </p:cNvSpPr>
            <p:nvPr/>
          </p:nvSpPr>
          <p:spPr bwMode="auto">
            <a:xfrm>
              <a:off x="1529" y="1082"/>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70" name="Rectangle 48"/>
            <p:cNvSpPr>
              <a:spLocks noChangeArrowheads="1"/>
            </p:cNvSpPr>
            <p:nvPr/>
          </p:nvSpPr>
          <p:spPr bwMode="auto">
            <a:xfrm>
              <a:off x="1529" y="1034"/>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71" name="Rectangle 49"/>
            <p:cNvSpPr>
              <a:spLocks noChangeArrowheads="1"/>
            </p:cNvSpPr>
            <p:nvPr/>
          </p:nvSpPr>
          <p:spPr bwMode="auto">
            <a:xfrm>
              <a:off x="1529" y="980"/>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72" name="Rectangle 50"/>
            <p:cNvSpPr>
              <a:spLocks noChangeArrowheads="1"/>
            </p:cNvSpPr>
            <p:nvPr/>
          </p:nvSpPr>
          <p:spPr bwMode="auto">
            <a:xfrm>
              <a:off x="1529" y="926"/>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grpSp>
      <p:sp>
        <p:nvSpPr>
          <p:cNvPr id="21523" name="Text Box 51"/>
          <p:cNvSpPr txBox="1">
            <a:spLocks noChangeArrowheads="1"/>
          </p:cNvSpPr>
          <p:nvPr/>
        </p:nvSpPr>
        <p:spPr bwMode="auto">
          <a:xfrm>
            <a:off x="3683000" y="2278063"/>
            <a:ext cx="7429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a:cs typeface="Arial" charset="0"/>
              </a:rPr>
              <a:t>FC HBA</a:t>
            </a:r>
          </a:p>
        </p:txBody>
      </p:sp>
      <p:sp>
        <p:nvSpPr>
          <p:cNvPr id="21524" name="Rectangle 52"/>
          <p:cNvSpPr>
            <a:spLocks noChangeArrowheads="1"/>
          </p:cNvSpPr>
          <p:nvPr/>
        </p:nvSpPr>
        <p:spPr bwMode="auto">
          <a:xfrm>
            <a:off x="5961063" y="1524000"/>
            <a:ext cx="1073150"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2)</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1525" name="Rectangle 53"/>
          <p:cNvSpPr>
            <a:spLocks noChangeArrowheads="1"/>
          </p:cNvSpPr>
          <p:nvPr/>
        </p:nvSpPr>
        <p:spPr bwMode="auto">
          <a:xfrm>
            <a:off x="7045325" y="1524903"/>
            <a:ext cx="1073150"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dirty="0">
                <a:cs typeface="Times New Roman" pitchFamily="18" charset="0"/>
              </a:rPr>
              <a:t>IBM </a:t>
            </a:r>
            <a:r>
              <a:rPr lang="en-US" sz="1000" b="1" dirty="0" err="1">
                <a:cs typeface="Times New Roman" pitchFamily="18" charset="0"/>
              </a:rPr>
              <a:t>i</a:t>
            </a:r>
            <a:r>
              <a:rPr lang="en-US" sz="1000" b="1" dirty="0">
                <a:cs typeface="Times New Roman" pitchFamily="18" charset="0"/>
              </a:rPr>
              <a:t> Client </a:t>
            </a:r>
          </a:p>
          <a:p>
            <a:pPr algn="ctr" defTabSz="1019175" eaLnBrk="0" hangingPunct="0"/>
            <a:r>
              <a:rPr lang="en-US" sz="1000" b="1" dirty="0">
                <a:cs typeface="Times New Roman" pitchFamily="18" charset="0"/>
              </a:rPr>
              <a:t>(System 3)</a:t>
            </a: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p:txBody>
      </p:sp>
      <p:grpSp>
        <p:nvGrpSpPr>
          <p:cNvPr id="21526" name="Group 54"/>
          <p:cNvGrpSpPr>
            <a:grpSpLocks/>
          </p:cNvGrpSpPr>
          <p:nvPr/>
        </p:nvGrpSpPr>
        <p:grpSpPr bwMode="auto">
          <a:xfrm>
            <a:off x="3962400" y="3048000"/>
            <a:ext cx="727075" cy="450850"/>
            <a:chOff x="585" y="3512"/>
            <a:chExt cx="436" cy="256"/>
          </a:xfrm>
        </p:grpSpPr>
        <p:sp>
          <p:nvSpPr>
            <p:cNvPr id="21562" name="AutoShape 55"/>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63" name="AutoShape 56"/>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1527" name="Group 57"/>
          <p:cNvGrpSpPr>
            <a:grpSpLocks/>
          </p:cNvGrpSpPr>
          <p:nvPr/>
        </p:nvGrpSpPr>
        <p:grpSpPr bwMode="auto">
          <a:xfrm>
            <a:off x="6113463" y="2517775"/>
            <a:ext cx="727075" cy="450850"/>
            <a:chOff x="585" y="3512"/>
            <a:chExt cx="436" cy="256"/>
          </a:xfrm>
        </p:grpSpPr>
        <p:sp>
          <p:nvSpPr>
            <p:cNvPr id="21560" name="AutoShape 58"/>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61" name="AutoShape 59"/>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1528" name="Group 60"/>
          <p:cNvGrpSpPr>
            <a:grpSpLocks/>
          </p:cNvGrpSpPr>
          <p:nvPr/>
        </p:nvGrpSpPr>
        <p:grpSpPr bwMode="auto">
          <a:xfrm>
            <a:off x="7210425" y="2517775"/>
            <a:ext cx="727075" cy="450850"/>
            <a:chOff x="585" y="3512"/>
            <a:chExt cx="436" cy="256"/>
          </a:xfrm>
        </p:grpSpPr>
        <p:sp>
          <p:nvSpPr>
            <p:cNvPr id="258109" name="AutoShape 61"/>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58110" name="AutoShape 62"/>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grpSp>
        <p:nvGrpSpPr>
          <p:cNvPr id="21529" name="Group 63"/>
          <p:cNvGrpSpPr>
            <a:grpSpLocks/>
          </p:cNvGrpSpPr>
          <p:nvPr/>
        </p:nvGrpSpPr>
        <p:grpSpPr bwMode="auto">
          <a:xfrm>
            <a:off x="4343400" y="4648200"/>
            <a:ext cx="908050" cy="577850"/>
            <a:chOff x="2866" y="1954"/>
            <a:chExt cx="572" cy="442"/>
          </a:xfrm>
        </p:grpSpPr>
        <p:sp>
          <p:nvSpPr>
            <p:cNvPr id="21555" name="Line 64"/>
            <p:cNvSpPr>
              <a:spLocks noChangeShapeType="1"/>
            </p:cNvSpPr>
            <p:nvPr/>
          </p:nvSpPr>
          <p:spPr bwMode="auto">
            <a:xfrm flipH="1" flipV="1">
              <a:off x="2878" y="1954"/>
              <a:ext cx="0" cy="438"/>
            </a:xfrm>
            <a:prstGeom prst="line">
              <a:avLst/>
            </a:prstGeom>
            <a:noFill/>
            <a:ln w="38100">
              <a:solidFill>
                <a:srgbClr val="00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6" name="Line 65"/>
            <p:cNvSpPr>
              <a:spLocks noChangeShapeType="1"/>
            </p:cNvSpPr>
            <p:nvPr/>
          </p:nvSpPr>
          <p:spPr bwMode="auto">
            <a:xfrm>
              <a:off x="2866" y="2390"/>
              <a:ext cx="572"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7" name="Line 66"/>
            <p:cNvSpPr>
              <a:spLocks noChangeShapeType="1"/>
            </p:cNvSpPr>
            <p:nvPr/>
          </p:nvSpPr>
          <p:spPr bwMode="auto">
            <a:xfrm flipH="1" flipV="1">
              <a:off x="3427" y="1954"/>
              <a:ext cx="2" cy="442"/>
            </a:xfrm>
            <a:prstGeom prst="line">
              <a:avLst/>
            </a:prstGeom>
            <a:noFill/>
            <a:ln w="38100">
              <a:solidFill>
                <a:srgbClr val="00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1530" name="Group 67"/>
          <p:cNvGrpSpPr>
            <a:grpSpLocks/>
          </p:cNvGrpSpPr>
          <p:nvPr/>
        </p:nvGrpSpPr>
        <p:grpSpPr bwMode="auto">
          <a:xfrm>
            <a:off x="3886200" y="4648200"/>
            <a:ext cx="2479675" cy="831850"/>
            <a:chOff x="2548" y="1948"/>
            <a:chExt cx="1562" cy="524"/>
          </a:xfrm>
        </p:grpSpPr>
        <p:sp>
          <p:nvSpPr>
            <p:cNvPr id="21552" name="Line 68"/>
            <p:cNvSpPr>
              <a:spLocks noChangeShapeType="1"/>
            </p:cNvSpPr>
            <p:nvPr/>
          </p:nvSpPr>
          <p:spPr bwMode="auto">
            <a:xfrm flipH="1" flipV="1">
              <a:off x="2561" y="1948"/>
              <a:ext cx="0" cy="519"/>
            </a:xfrm>
            <a:prstGeom prst="line">
              <a:avLst/>
            </a:prstGeom>
            <a:noFill/>
            <a:ln w="38100">
              <a:solidFill>
                <a:srgbClr val="99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3" name="Line 69"/>
            <p:cNvSpPr>
              <a:spLocks noChangeShapeType="1"/>
            </p:cNvSpPr>
            <p:nvPr/>
          </p:nvSpPr>
          <p:spPr bwMode="auto">
            <a:xfrm>
              <a:off x="2548" y="2465"/>
              <a:ext cx="1562" cy="0"/>
            </a:xfrm>
            <a:prstGeom prst="line">
              <a:avLst/>
            </a:prstGeom>
            <a:noFill/>
            <a:ln w="38100">
              <a:solidFill>
                <a:srgbClr val="99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4" name="Line 70"/>
            <p:cNvSpPr>
              <a:spLocks noChangeShapeType="1"/>
            </p:cNvSpPr>
            <p:nvPr/>
          </p:nvSpPr>
          <p:spPr bwMode="auto">
            <a:xfrm flipH="1" flipV="1">
              <a:off x="4091" y="1948"/>
              <a:ext cx="6" cy="524"/>
            </a:xfrm>
            <a:prstGeom prst="line">
              <a:avLst/>
            </a:prstGeom>
            <a:noFill/>
            <a:ln w="38100">
              <a:solidFill>
                <a:srgbClr val="99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1531" name="Group 71"/>
          <p:cNvGrpSpPr>
            <a:grpSpLocks/>
          </p:cNvGrpSpPr>
          <p:nvPr/>
        </p:nvGrpSpPr>
        <p:grpSpPr bwMode="auto">
          <a:xfrm>
            <a:off x="3581400" y="4648200"/>
            <a:ext cx="4051300" cy="1069975"/>
            <a:chOff x="2548" y="1948"/>
            <a:chExt cx="1562" cy="524"/>
          </a:xfrm>
        </p:grpSpPr>
        <p:sp>
          <p:nvSpPr>
            <p:cNvPr id="21549" name="Line 72"/>
            <p:cNvSpPr>
              <a:spLocks noChangeShapeType="1"/>
            </p:cNvSpPr>
            <p:nvPr/>
          </p:nvSpPr>
          <p:spPr bwMode="auto">
            <a:xfrm flipH="1" flipV="1">
              <a:off x="2561" y="1948"/>
              <a:ext cx="0" cy="519"/>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0" name="Line 73"/>
            <p:cNvSpPr>
              <a:spLocks noChangeShapeType="1"/>
            </p:cNvSpPr>
            <p:nvPr/>
          </p:nvSpPr>
          <p:spPr bwMode="auto">
            <a:xfrm>
              <a:off x="2548" y="2465"/>
              <a:ext cx="156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1" name="Line 74"/>
            <p:cNvSpPr>
              <a:spLocks noChangeShapeType="1"/>
            </p:cNvSpPr>
            <p:nvPr/>
          </p:nvSpPr>
          <p:spPr bwMode="auto">
            <a:xfrm flipH="1" flipV="1">
              <a:off x="4091" y="1948"/>
              <a:ext cx="6" cy="524"/>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1532" name="Line 75"/>
          <p:cNvSpPr>
            <a:spLocks noChangeShapeType="1"/>
          </p:cNvSpPr>
          <p:nvPr/>
        </p:nvSpPr>
        <p:spPr bwMode="auto">
          <a:xfrm flipH="1">
            <a:off x="3759200" y="2695575"/>
            <a:ext cx="346075" cy="2698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33" name="Line 76"/>
          <p:cNvSpPr>
            <a:spLocks noChangeShapeType="1"/>
          </p:cNvSpPr>
          <p:nvPr/>
        </p:nvSpPr>
        <p:spPr bwMode="auto">
          <a:xfrm flipH="1">
            <a:off x="4102100" y="2695575"/>
            <a:ext cx="3175"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34" name="Line 77"/>
          <p:cNvSpPr>
            <a:spLocks noChangeShapeType="1"/>
          </p:cNvSpPr>
          <p:nvPr/>
        </p:nvSpPr>
        <p:spPr bwMode="auto">
          <a:xfrm>
            <a:off x="4102100" y="2695575"/>
            <a:ext cx="374650" cy="2857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35" name="Text Box 78"/>
          <p:cNvSpPr txBox="1">
            <a:spLocks noChangeArrowheads="1"/>
          </p:cNvSpPr>
          <p:nvPr/>
        </p:nvSpPr>
        <p:spPr bwMode="auto">
          <a:xfrm>
            <a:off x="4875213" y="5181600"/>
            <a:ext cx="9779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b="1">
                <a:cs typeface="Arial" charset="0"/>
              </a:rPr>
              <a:t>Hypervisor</a:t>
            </a:r>
          </a:p>
        </p:txBody>
      </p:sp>
      <p:sp>
        <p:nvSpPr>
          <p:cNvPr id="21536" name="Text Box 79"/>
          <p:cNvSpPr txBox="1">
            <a:spLocks noChangeArrowheads="1"/>
          </p:cNvSpPr>
          <p:nvPr/>
        </p:nvSpPr>
        <p:spPr bwMode="auto">
          <a:xfrm>
            <a:off x="269875" y="3614738"/>
            <a:ext cx="2697163" cy="210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buFontTx/>
              <a:buChar char="•"/>
            </a:pPr>
            <a:r>
              <a:rPr lang="en-US" sz="1200">
                <a:cs typeface="Arial" charset="0"/>
              </a:rPr>
              <a:t>Assign storage to the physical HBA in the VIOS</a:t>
            </a:r>
          </a:p>
          <a:p>
            <a:pPr eaLnBrk="1" hangingPunct="1">
              <a:spcBef>
                <a:spcPct val="50000"/>
              </a:spcBef>
              <a:buClr>
                <a:srgbClr val="3B5BC3"/>
              </a:buClr>
              <a:buFontTx/>
              <a:buChar char="•"/>
            </a:pPr>
            <a:r>
              <a:rPr lang="en-US" sz="1200">
                <a:cs typeface="Arial" charset="0"/>
              </a:rPr>
              <a:t>Hostconnect is created as an open storage or AIX hosttype, </a:t>
            </a:r>
          </a:p>
          <a:p>
            <a:pPr eaLnBrk="1" hangingPunct="1">
              <a:spcBef>
                <a:spcPct val="50000"/>
              </a:spcBef>
              <a:buClr>
                <a:srgbClr val="3B5BC3"/>
              </a:buClr>
              <a:buFontTx/>
              <a:buChar char="•"/>
            </a:pPr>
            <a:r>
              <a:rPr lang="en-US" sz="1200">
                <a:cs typeface="Arial" charset="0"/>
              </a:rPr>
              <a:t>Requires 512 byte per sector LUNs to be assigned to the hostconnect</a:t>
            </a:r>
          </a:p>
          <a:p>
            <a:pPr eaLnBrk="1" hangingPunct="1">
              <a:spcBef>
                <a:spcPct val="50000"/>
              </a:spcBef>
              <a:buClr>
                <a:srgbClr val="3B5BC3"/>
              </a:buClr>
              <a:buFontTx/>
              <a:buChar char="•"/>
            </a:pPr>
            <a:r>
              <a:rPr lang="en-US" sz="1200">
                <a:cs typeface="Arial" charset="0"/>
              </a:rPr>
              <a:t>Cannot Migrate existing direct connect LUNs</a:t>
            </a:r>
          </a:p>
          <a:p>
            <a:pPr eaLnBrk="1" hangingPunct="1">
              <a:spcBef>
                <a:spcPct val="50000"/>
              </a:spcBef>
              <a:buClr>
                <a:srgbClr val="3B5BC3"/>
              </a:buClr>
              <a:buFontTx/>
              <a:buChar char="•"/>
            </a:pPr>
            <a:r>
              <a:rPr lang="en-US" sz="1200">
                <a:cs typeface="Arial" charset="0"/>
              </a:rPr>
              <a:t>Many Storage options supported</a:t>
            </a:r>
          </a:p>
        </p:txBody>
      </p:sp>
      <p:grpSp>
        <p:nvGrpSpPr>
          <p:cNvPr id="21537" name="Group 80"/>
          <p:cNvGrpSpPr>
            <a:grpSpLocks/>
          </p:cNvGrpSpPr>
          <p:nvPr/>
        </p:nvGrpSpPr>
        <p:grpSpPr bwMode="auto">
          <a:xfrm>
            <a:off x="5105400" y="2520950"/>
            <a:ext cx="727075" cy="450850"/>
            <a:chOff x="585" y="3512"/>
            <a:chExt cx="436" cy="256"/>
          </a:xfrm>
        </p:grpSpPr>
        <p:sp>
          <p:nvSpPr>
            <p:cNvPr id="21547" name="AutoShape 81"/>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48" name="AutoShape 82"/>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1538" name="Group 83"/>
          <p:cNvGrpSpPr>
            <a:grpSpLocks/>
          </p:cNvGrpSpPr>
          <p:nvPr/>
        </p:nvGrpSpPr>
        <p:grpSpPr bwMode="auto">
          <a:xfrm>
            <a:off x="3657600" y="3505200"/>
            <a:ext cx="727075" cy="450850"/>
            <a:chOff x="585" y="3512"/>
            <a:chExt cx="436" cy="256"/>
          </a:xfrm>
        </p:grpSpPr>
        <p:sp>
          <p:nvSpPr>
            <p:cNvPr id="21545" name="AutoShape 84"/>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46" name="AutoShape 85"/>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1539" name="Group 86"/>
          <p:cNvGrpSpPr>
            <a:grpSpLocks/>
          </p:cNvGrpSpPr>
          <p:nvPr/>
        </p:nvGrpSpPr>
        <p:grpSpPr bwMode="auto">
          <a:xfrm>
            <a:off x="3429000" y="3962400"/>
            <a:ext cx="727075" cy="450850"/>
            <a:chOff x="585" y="3512"/>
            <a:chExt cx="436" cy="256"/>
          </a:xfrm>
        </p:grpSpPr>
        <p:sp>
          <p:nvSpPr>
            <p:cNvPr id="258135" name="AutoShape 87"/>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58136" name="AutoShape 88"/>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sp>
        <p:nvSpPr>
          <p:cNvPr id="21540" name="Text Box 89"/>
          <p:cNvSpPr txBox="1">
            <a:spLocks noChangeArrowheads="1"/>
          </p:cNvSpPr>
          <p:nvPr/>
        </p:nvSpPr>
        <p:spPr bwMode="auto">
          <a:xfrm>
            <a:off x="4876800" y="3048000"/>
            <a:ext cx="99060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2400" b="1"/>
              <a:t>6B22</a:t>
            </a:r>
          </a:p>
          <a:p>
            <a:pPr eaLnBrk="1" hangingPunct="1">
              <a:lnSpc>
                <a:spcPct val="90000"/>
              </a:lnSpc>
              <a:spcBef>
                <a:spcPct val="50000"/>
              </a:spcBef>
            </a:pPr>
            <a:r>
              <a:rPr lang="en-US" sz="1400" b="1"/>
              <a:t>Device Type</a:t>
            </a:r>
          </a:p>
        </p:txBody>
      </p:sp>
      <p:sp>
        <p:nvSpPr>
          <p:cNvPr id="21541" name="Text Box 90"/>
          <p:cNvSpPr txBox="1">
            <a:spLocks noChangeArrowheads="1"/>
          </p:cNvSpPr>
          <p:nvPr/>
        </p:nvSpPr>
        <p:spPr bwMode="auto">
          <a:xfrm>
            <a:off x="5943600" y="3048000"/>
            <a:ext cx="99060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2400" b="1"/>
              <a:t>6B22</a:t>
            </a:r>
          </a:p>
          <a:p>
            <a:pPr eaLnBrk="1" hangingPunct="1">
              <a:lnSpc>
                <a:spcPct val="90000"/>
              </a:lnSpc>
              <a:spcBef>
                <a:spcPct val="50000"/>
              </a:spcBef>
            </a:pPr>
            <a:r>
              <a:rPr lang="en-US" sz="1400" b="1"/>
              <a:t>Device Type</a:t>
            </a:r>
          </a:p>
        </p:txBody>
      </p:sp>
      <p:sp>
        <p:nvSpPr>
          <p:cNvPr id="21542" name="Text Box 91"/>
          <p:cNvSpPr txBox="1">
            <a:spLocks noChangeArrowheads="1"/>
          </p:cNvSpPr>
          <p:nvPr/>
        </p:nvSpPr>
        <p:spPr bwMode="auto">
          <a:xfrm>
            <a:off x="7086600" y="3048000"/>
            <a:ext cx="99060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2400" b="1"/>
              <a:t>6B22</a:t>
            </a:r>
          </a:p>
          <a:p>
            <a:pPr eaLnBrk="1" hangingPunct="1">
              <a:lnSpc>
                <a:spcPct val="90000"/>
              </a:lnSpc>
              <a:spcBef>
                <a:spcPct val="50000"/>
              </a:spcBef>
            </a:pPr>
            <a:r>
              <a:rPr lang="en-US" sz="1400" b="1"/>
              <a:t>Device Type</a:t>
            </a:r>
          </a:p>
        </p:txBody>
      </p:sp>
    </p:spTree>
    <p:extLst>
      <p:ext uri="{BB962C8B-B14F-4D97-AF65-F5344CB8AC3E}">
        <p14:creationId xmlns:p14="http://schemas.microsoft.com/office/powerpoint/2010/main" val="995299851"/>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54000" y="611188"/>
            <a:ext cx="8766175" cy="338554"/>
          </a:xfrm>
        </p:spPr>
        <p:txBody>
          <a:bodyPr/>
          <a:lstStyle/>
          <a:p>
            <a:pPr eaLnBrk="1" hangingPunct="1"/>
            <a:r>
              <a:rPr lang="en-US" dirty="0" smtClean="0">
                <a:solidFill>
                  <a:srgbClr val="002060"/>
                </a:solidFill>
              </a:rPr>
              <a:t>IBM </a:t>
            </a:r>
            <a:r>
              <a:rPr lang="en-US" dirty="0" err="1" smtClean="0">
                <a:solidFill>
                  <a:srgbClr val="002060"/>
                </a:solidFill>
              </a:rPr>
              <a:t>i</a:t>
            </a:r>
            <a:r>
              <a:rPr lang="en-US" dirty="0" smtClean="0">
                <a:solidFill>
                  <a:srgbClr val="002060"/>
                </a:solidFill>
              </a:rPr>
              <a:t> + VSCSI Optical</a:t>
            </a:r>
          </a:p>
        </p:txBody>
      </p:sp>
      <p:sp>
        <p:nvSpPr>
          <p:cNvPr id="23555" name="Rectangle 3"/>
          <p:cNvSpPr>
            <a:spLocks noChangeArrowheads="1"/>
          </p:cNvSpPr>
          <p:nvPr/>
        </p:nvSpPr>
        <p:spPr bwMode="auto">
          <a:xfrm>
            <a:off x="3276600" y="1524000"/>
            <a:ext cx="2438400"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VIOS</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64196" name="Rectangle 4"/>
          <p:cNvSpPr>
            <a:spLocks noChangeArrowheads="1"/>
          </p:cNvSpPr>
          <p:nvPr/>
        </p:nvSpPr>
        <p:spPr bwMode="auto">
          <a:xfrm>
            <a:off x="3276600" y="4800600"/>
            <a:ext cx="4857750" cy="1092200"/>
          </a:xfrm>
          <a:prstGeom prst="rect">
            <a:avLst/>
          </a:prstGeom>
          <a:gradFill rotWithShape="1">
            <a:gsLst>
              <a:gs pos="0">
                <a:schemeClr val="bg1"/>
              </a:gs>
              <a:gs pos="50000">
                <a:srgbClr val="00FF00"/>
              </a:gs>
              <a:gs pos="100000">
                <a:schemeClr val="bg1"/>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defRPr/>
            </a:pPr>
            <a:endParaRPr lang="en-US" sz="1200" b="1">
              <a:solidFill>
                <a:srgbClr val="FFFF00"/>
              </a:solidFill>
              <a:cs typeface="Times New Roman" pitchFamily="18" charset="0"/>
            </a:endParaRPr>
          </a:p>
        </p:txBody>
      </p:sp>
      <p:sp>
        <p:nvSpPr>
          <p:cNvPr id="23557" name="Rectangle 5"/>
          <p:cNvSpPr>
            <a:spLocks noChangeArrowheads="1"/>
          </p:cNvSpPr>
          <p:nvPr/>
        </p:nvSpPr>
        <p:spPr bwMode="auto">
          <a:xfrm>
            <a:off x="3286125" y="5900738"/>
            <a:ext cx="4857750" cy="287337"/>
          </a:xfrm>
          <a:prstGeom prst="rect">
            <a:avLst/>
          </a:prstGeom>
          <a:gradFill rotWithShape="1">
            <a:gsLst>
              <a:gs pos="0">
                <a:srgbClr val="31CC00">
                  <a:alpha val="14998"/>
                </a:srgbClr>
              </a:gs>
              <a:gs pos="100000">
                <a:srgbClr val="175E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pPr>
            <a:r>
              <a:rPr lang="en-US" sz="1200" b="1" dirty="0">
                <a:solidFill>
                  <a:schemeClr val="tx1"/>
                </a:solidFill>
                <a:cs typeface="Times New Roman" pitchFamily="18" charset="0"/>
              </a:rPr>
              <a:t>   </a:t>
            </a:r>
            <a:r>
              <a:rPr lang="en-US" sz="1200" b="1" dirty="0" smtClean="0">
                <a:solidFill>
                  <a:schemeClr val="tx1"/>
                </a:solidFill>
                <a:cs typeface="Times New Roman" pitchFamily="18" charset="0"/>
              </a:rPr>
              <a:t>POWER7 with </a:t>
            </a:r>
            <a:r>
              <a:rPr lang="en-US" sz="1200" b="1" dirty="0">
                <a:solidFill>
                  <a:schemeClr val="tx1"/>
                </a:solidFill>
                <a:cs typeface="Times New Roman" pitchFamily="18" charset="0"/>
              </a:rPr>
              <a:t>IBM </a:t>
            </a:r>
            <a:r>
              <a:rPr lang="en-US" sz="1200" b="1" dirty="0" err="1">
                <a:solidFill>
                  <a:schemeClr val="tx1"/>
                </a:solidFill>
                <a:cs typeface="Times New Roman" pitchFamily="18" charset="0"/>
              </a:rPr>
              <a:t>i</a:t>
            </a:r>
            <a:r>
              <a:rPr lang="en-US" sz="1200" b="1" dirty="0">
                <a:solidFill>
                  <a:schemeClr val="tx1"/>
                </a:solidFill>
                <a:cs typeface="Times New Roman" pitchFamily="18" charset="0"/>
              </a:rPr>
              <a:t> 6.1.1 </a:t>
            </a:r>
            <a:r>
              <a:rPr lang="en-US" sz="1200" b="1" dirty="0" smtClean="0">
                <a:solidFill>
                  <a:schemeClr val="tx1"/>
                </a:solidFill>
                <a:cs typeface="Times New Roman" pitchFamily="18" charset="0"/>
              </a:rPr>
              <a:t>or Later </a:t>
            </a:r>
            <a:endParaRPr lang="en-US" sz="1200" b="1" dirty="0">
              <a:solidFill>
                <a:schemeClr val="tx1"/>
              </a:solidFill>
              <a:cs typeface="Times New Roman" pitchFamily="18" charset="0"/>
            </a:endParaRPr>
          </a:p>
        </p:txBody>
      </p:sp>
      <p:sp>
        <p:nvSpPr>
          <p:cNvPr id="23558" name="Rectangle 6"/>
          <p:cNvSpPr>
            <a:spLocks noChangeArrowheads="1"/>
          </p:cNvSpPr>
          <p:nvPr/>
        </p:nvSpPr>
        <p:spPr bwMode="auto">
          <a:xfrm>
            <a:off x="5715000" y="1524903"/>
            <a:ext cx="2403475"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dirty="0">
                <a:cs typeface="Times New Roman" pitchFamily="18" charset="0"/>
              </a:rPr>
              <a:t>IBM </a:t>
            </a:r>
            <a:r>
              <a:rPr lang="en-US" sz="1000" b="1" dirty="0" err="1">
                <a:cs typeface="Times New Roman" pitchFamily="18" charset="0"/>
              </a:rPr>
              <a:t>i</a:t>
            </a:r>
            <a:r>
              <a:rPr lang="en-US" sz="1000" b="1" dirty="0">
                <a:cs typeface="Times New Roman" pitchFamily="18" charset="0"/>
              </a:rPr>
              <a:t> Client </a:t>
            </a: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p:txBody>
      </p:sp>
      <p:sp>
        <p:nvSpPr>
          <p:cNvPr id="23559" name="Text Box 7"/>
          <p:cNvSpPr txBox="1">
            <a:spLocks noChangeArrowheads="1"/>
          </p:cNvSpPr>
          <p:nvPr/>
        </p:nvSpPr>
        <p:spPr bwMode="auto">
          <a:xfrm>
            <a:off x="4875213" y="5181600"/>
            <a:ext cx="9779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b="1">
                <a:cs typeface="Arial" charset="0"/>
              </a:rPr>
              <a:t>Hypervisor</a:t>
            </a:r>
          </a:p>
        </p:txBody>
      </p:sp>
      <p:sp>
        <p:nvSpPr>
          <p:cNvPr id="23560" name="Rectangle 8"/>
          <p:cNvSpPr>
            <a:spLocks noChangeArrowheads="1"/>
          </p:cNvSpPr>
          <p:nvPr/>
        </p:nvSpPr>
        <p:spPr bwMode="auto">
          <a:xfrm>
            <a:off x="3500438" y="4268788"/>
            <a:ext cx="690562" cy="758825"/>
          </a:xfrm>
          <a:prstGeom prst="rect">
            <a:avLst/>
          </a:prstGeom>
          <a:solidFill>
            <a:srgbClr val="008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3561" name="Group 9"/>
          <p:cNvGrpSpPr>
            <a:grpSpLocks/>
          </p:cNvGrpSpPr>
          <p:nvPr/>
        </p:nvGrpSpPr>
        <p:grpSpPr bwMode="auto">
          <a:xfrm>
            <a:off x="3733800" y="5029200"/>
            <a:ext cx="3200400" cy="533400"/>
            <a:chOff x="2548" y="1948"/>
            <a:chExt cx="1562" cy="524"/>
          </a:xfrm>
        </p:grpSpPr>
        <p:sp>
          <p:nvSpPr>
            <p:cNvPr id="23586" name="Line 10"/>
            <p:cNvSpPr>
              <a:spLocks noChangeShapeType="1"/>
            </p:cNvSpPr>
            <p:nvPr/>
          </p:nvSpPr>
          <p:spPr bwMode="auto">
            <a:xfrm flipH="1" flipV="1">
              <a:off x="2561" y="1948"/>
              <a:ext cx="0" cy="519"/>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7" name="Line 11"/>
            <p:cNvSpPr>
              <a:spLocks noChangeShapeType="1"/>
            </p:cNvSpPr>
            <p:nvPr/>
          </p:nvSpPr>
          <p:spPr bwMode="auto">
            <a:xfrm>
              <a:off x="2548" y="2465"/>
              <a:ext cx="156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8" name="Line 12"/>
            <p:cNvSpPr>
              <a:spLocks noChangeShapeType="1"/>
            </p:cNvSpPr>
            <p:nvPr/>
          </p:nvSpPr>
          <p:spPr bwMode="auto">
            <a:xfrm flipH="1" flipV="1">
              <a:off x="4091" y="1948"/>
              <a:ext cx="6" cy="524"/>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3562" name="Text Box 13"/>
          <p:cNvSpPr txBox="1">
            <a:spLocks noChangeArrowheads="1"/>
          </p:cNvSpPr>
          <p:nvPr/>
        </p:nvSpPr>
        <p:spPr bwMode="auto">
          <a:xfrm>
            <a:off x="3435144" y="4299858"/>
            <a:ext cx="990600" cy="4222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200" b="1" dirty="0"/>
              <a:t>VSCSI SERVER</a:t>
            </a:r>
          </a:p>
        </p:txBody>
      </p:sp>
      <p:sp>
        <p:nvSpPr>
          <p:cNvPr id="23563" name="Rectangle 14"/>
          <p:cNvSpPr>
            <a:spLocks noChangeArrowheads="1"/>
          </p:cNvSpPr>
          <p:nvPr/>
        </p:nvSpPr>
        <p:spPr bwMode="auto">
          <a:xfrm>
            <a:off x="6624638" y="4268788"/>
            <a:ext cx="614362" cy="758825"/>
          </a:xfrm>
          <a:prstGeom prst="rect">
            <a:avLst/>
          </a:prstGeom>
          <a:solidFill>
            <a:srgbClr val="008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Text Box 15"/>
          <p:cNvSpPr txBox="1">
            <a:spLocks noChangeArrowheads="1"/>
          </p:cNvSpPr>
          <p:nvPr/>
        </p:nvSpPr>
        <p:spPr bwMode="auto">
          <a:xfrm>
            <a:off x="6592002" y="4283529"/>
            <a:ext cx="990600" cy="4222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200" b="1" dirty="0"/>
              <a:t>VSCSI Client</a:t>
            </a:r>
          </a:p>
        </p:txBody>
      </p:sp>
      <p:sp>
        <p:nvSpPr>
          <p:cNvPr id="23565" name="Text Box 16"/>
          <p:cNvSpPr txBox="1">
            <a:spLocks noChangeArrowheads="1"/>
          </p:cNvSpPr>
          <p:nvPr/>
        </p:nvSpPr>
        <p:spPr bwMode="auto">
          <a:xfrm>
            <a:off x="3403833" y="3454866"/>
            <a:ext cx="1752600" cy="2571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200" b="1" dirty="0" err="1"/>
              <a:t>vhostXXX</a:t>
            </a:r>
            <a:endParaRPr lang="en-US" sz="1200" b="1" dirty="0"/>
          </a:p>
        </p:txBody>
      </p:sp>
      <p:sp>
        <p:nvSpPr>
          <p:cNvPr id="23566" name="Line 17"/>
          <p:cNvSpPr>
            <a:spLocks noChangeShapeType="1"/>
          </p:cNvSpPr>
          <p:nvPr/>
        </p:nvSpPr>
        <p:spPr bwMode="auto">
          <a:xfrm>
            <a:off x="4268788" y="3656013"/>
            <a:ext cx="455612" cy="1587"/>
          </a:xfrm>
          <a:prstGeom prst="line">
            <a:avLst/>
          </a:prstGeom>
          <a:noFill/>
          <a:ln w="190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Text Box 19"/>
          <p:cNvSpPr txBox="1">
            <a:spLocks noChangeArrowheads="1"/>
          </p:cNvSpPr>
          <p:nvPr/>
        </p:nvSpPr>
        <p:spPr bwMode="auto">
          <a:xfrm>
            <a:off x="381000" y="1676400"/>
            <a:ext cx="2743200" cy="2613023"/>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79388" indent="-179388" eaLnBrk="1" hangingPunct="1">
              <a:lnSpc>
                <a:spcPct val="90000"/>
              </a:lnSpc>
              <a:spcBef>
                <a:spcPct val="50000"/>
              </a:spcBef>
              <a:buFontTx/>
              <a:buChar char="•"/>
            </a:pPr>
            <a:r>
              <a:rPr lang="en-US" sz="1800" dirty="0"/>
              <a:t>Storage is assigned to the VIOS partition</a:t>
            </a:r>
          </a:p>
          <a:p>
            <a:pPr marL="179388" indent="-179388" eaLnBrk="1" hangingPunct="1">
              <a:lnSpc>
                <a:spcPct val="90000"/>
              </a:lnSpc>
              <a:spcBef>
                <a:spcPct val="50000"/>
              </a:spcBef>
              <a:buFontTx/>
              <a:buChar char="•"/>
            </a:pPr>
            <a:r>
              <a:rPr lang="en-US" sz="1800" dirty="0"/>
              <a:t>Within the VIOS you map physical tape or optical or file backed virtual optical to the </a:t>
            </a:r>
            <a:r>
              <a:rPr lang="en-US" sz="1800" dirty="0" err="1"/>
              <a:t>vhost</a:t>
            </a:r>
            <a:r>
              <a:rPr lang="en-US" sz="1800" dirty="0"/>
              <a:t> corresponding to the client partition</a:t>
            </a:r>
          </a:p>
          <a:p>
            <a:pPr eaLnBrk="1" hangingPunct="1">
              <a:lnSpc>
                <a:spcPct val="90000"/>
              </a:lnSpc>
              <a:spcBef>
                <a:spcPct val="50000"/>
              </a:spcBef>
            </a:pPr>
            <a:endParaRPr lang="en-US" sz="1800" dirty="0">
              <a:solidFill>
                <a:srgbClr val="00477A"/>
              </a:solidFill>
            </a:endParaRPr>
          </a:p>
        </p:txBody>
      </p:sp>
      <p:sp>
        <p:nvSpPr>
          <p:cNvPr id="23569" name="Text Box 20"/>
          <p:cNvSpPr txBox="1">
            <a:spLocks noChangeArrowheads="1"/>
          </p:cNvSpPr>
          <p:nvPr/>
        </p:nvSpPr>
        <p:spPr bwMode="auto">
          <a:xfrm>
            <a:off x="4648200" y="3505200"/>
            <a:ext cx="914400" cy="446276"/>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000" b="1" dirty="0"/>
              <a:t>cd1</a:t>
            </a:r>
          </a:p>
          <a:p>
            <a:pPr eaLnBrk="1" hangingPunct="1">
              <a:lnSpc>
                <a:spcPct val="90000"/>
              </a:lnSpc>
              <a:spcBef>
                <a:spcPct val="50000"/>
              </a:spcBef>
            </a:pPr>
            <a:endParaRPr lang="en-US" sz="1000" b="1" dirty="0"/>
          </a:p>
        </p:txBody>
      </p:sp>
      <p:pic>
        <p:nvPicPr>
          <p:cNvPr id="23570" name="Picture 21" descr="yellow cd-dvd"/>
          <p:cNvPicPr>
            <a:picLocks noChangeAspect="1" noChangeArrowheads="1"/>
          </p:cNvPicPr>
          <p:nvPr/>
        </p:nvPicPr>
        <p:blipFill>
          <a:blip r:embed="rId3">
            <a:clrChange>
              <a:clrFrom>
                <a:srgbClr val="FEFE98"/>
              </a:clrFrom>
              <a:clrTo>
                <a:srgbClr val="FEFE98">
                  <a:alpha val="0"/>
                </a:srgbClr>
              </a:clrTo>
            </a:clrChange>
            <a:extLst>
              <a:ext uri="{28A0092B-C50C-407E-A947-70E740481C1C}">
                <a14:useLocalDpi xmlns:a14="http://schemas.microsoft.com/office/drawing/2010/main" val="0"/>
              </a:ext>
            </a:extLst>
          </a:blip>
          <a:srcRect l="10770" t="12372" r="10770" b="9279"/>
          <a:stretch>
            <a:fillRect/>
          </a:stretch>
        </p:blipFill>
        <p:spPr bwMode="auto">
          <a:xfrm>
            <a:off x="3581400" y="1828800"/>
            <a:ext cx="760413" cy="6778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3572" name="Text Box 27"/>
          <p:cNvSpPr txBox="1">
            <a:spLocks noChangeArrowheads="1"/>
          </p:cNvSpPr>
          <p:nvPr/>
        </p:nvSpPr>
        <p:spPr bwMode="auto">
          <a:xfrm>
            <a:off x="4495800" y="1981200"/>
            <a:ext cx="990600" cy="312738"/>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600" b="1" dirty="0"/>
              <a:t>CD1</a:t>
            </a:r>
          </a:p>
        </p:txBody>
      </p:sp>
      <p:pic>
        <p:nvPicPr>
          <p:cNvPr id="23574" name="Picture 29" descr="yellow cd-dvd"/>
          <p:cNvPicPr>
            <a:picLocks noChangeAspect="1" noChangeArrowheads="1"/>
          </p:cNvPicPr>
          <p:nvPr/>
        </p:nvPicPr>
        <p:blipFill>
          <a:blip r:embed="rId3">
            <a:clrChange>
              <a:clrFrom>
                <a:srgbClr val="FEFE98"/>
              </a:clrFrom>
              <a:clrTo>
                <a:srgbClr val="FEFE98">
                  <a:alpha val="0"/>
                </a:srgbClr>
              </a:clrTo>
            </a:clrChange>
            <a:extLst>
              <a:ext uri="{28A0092B-C50C-407E-A947-70E740481C1C}">
                <a14:useLocalDpi xmlns:a14="http://schemas.microsoft.com/office/drawing/2010/main" val="0"/>
              </a:ext>
            </a:extLst>
          </a:blip>
          <a:srcRect l="10770" t="12372" r="10770" b="9279"/>
          <a:stretch>
            <a:fillRect/>
          </a:stretch>
        </p:blipFill>
        <p:spPr bwMode="auto">
          <a:xfrm>
            <a:off x="6019800" y="2057400"/>
            <a:ext cx="760413" cy="6778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3577" name="Text Box 36"/>
          <p:cNvSpPr txBox="1">
            <a:spLocks noChangeArrowheads="1"/>
          </p:cNvSpPr>
          <p:nvPr/>
        </p:nvSpPr>
        <p:spPr bwMode="auto">
          <a:xfrm>
            <a:off x="6858000" y="2133600"/>
            <a:ext cx="1066800" cy="312738"/>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600" b="1" dirty="0"/>
              <a:t>OPT01</a:t>
            </a:r>
          </a:p>
        </p:txBody>
      </p:sp>
    </p:spTree>
    <p:extLst>
      <p:ext uri="{BB962C8B-B14F-4D97-AF65-F5344CB8AC3E}">
        <p14:creationId xmlns:p14="http://schemas.microsoft.com/office/powerpoint/2010/main" val="2748509851"/>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54000" y="611188"/>
            <a:ext cx="8766175" cy="338554"/>
          </a:xfrm>
        </p:spPr>
        <p:txBody>
          <a:bodyPr/>
          <a:lstStyle/>
          <a:p>
            <a:pPr eaLnBrk="1" hangingPunct="1"/>
            <a:r>
              <a:rPr lang="en-US" dirty="0" smtClean="0">
                <a:solidFill>
                  <a:srgbClr val="002060"/>
                </a:solidFill>
              </a:rPr>
              <a:t>IBM </a:t>
            </a:r>
            <a:r>
              <a:rPr lang="en-US" dirty="0" err="1" smtClean="0">
                <a:solidFill>
                  <a:srgbClr val="002060"/>
                </a:solidFill>
              </a:rPr>
              <a:t>i</a:t>
            </a:r>
            <a:r>
              <a:rPr lang="en-US" dirty="0" smtClean="0">
                <a:solidFill>
                  <a:srgbClr val="002060"/>
                </a:solidFill>
              </a:rPr>
              <a:t> + NPIV  ( Virtual Fiber Channel )</a:t>
            </a:r>
          </a:p>
        </p:txBody>
      </p:sp>
      <p:sp>
        <p:nvSpPr>
          <p:cNvPr id="24579" name="Text Box 3"/>
          <p:cNvSpPr txBox="1">
            <a:spLocks noChangeArrowheads="1"/>
          </p:cNvSpPr>
          <p:nvPr/>
        </p:nvSpPr>
        <p:spPr bwMode="auto">
          <a:xfrm>
            <a:off x="3759200" y="1220788"/>
            <a:ext cx="1241425"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50000"/>
              </a:spcBef>
            </a:pPr>
            <a:r>
              <a:rPr lang="en-US" sz="1200">
                <a:cs typeface="Arial" charset="0"/>
              </a:rPr>
              <a:t>Source</a:t>
            </a:r>
          </a:p>
        </p:txBody>
      </p:sp>
      <p:grpSp>
        <p:nvGrpSpPr>
          <p:cNvPr id="24580" name="Group 4"/>
          <p:cNvGrpSpPr>
            <a:grpSpLocks/>
          </p:cNvGrpSpPr>
          <p:nvPr/>
        </p:nvGrpSpPr>
        <p:grpSpPr bwMode="auto">
          <a:xfrm>
            <a:off x="3141663" y="1101725"/>
            <a:ext cx="755650" cy="2006600"/>
            <a:chOff x="2409" y="1179"/>
            <a:chExt cx="476" cy="1264"/>
          </a:xfrm>
        </p:grpSpPr>
        <p:sp>
          <p:nvSpPr>
            <p:cNvPr id="24650" name="Rectangle 5"/>
            <p:cNvSpPr>
              <a:spLocks noChangeArrowheads="1"/>
            </p:cNvSpPr>
            <p:nvPr/>
          </p:nvSpPr>
          <p:spPr bwMode="auto">
            <a:xfrm>
              <a:off x="2409" y="1179"/>
              <a:ext cx="476" cy="1264"/>
            </a:xfrm>
            <a:prstGeom prst="rect">
              <a:avLst/>
            </a:prstGeom>
            <a:solidFill>
              <a:srgbClr val="C0C0C0"/>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flatTx/>
            </a:bodyPr>
            <a:lstStyle/>
            <a:p>
              <a:endParaRPr lang="en-US"/>
            </a:p>
          </p:txBody>
        </p:sp>
        <p:sp>
          <p:nvSpPr>
            <p:cNvPr id="24651" name="Rectangle 6"/>
            <p:cNvSpPr>
              <a:spLocks noChangeArrowheads="1"/>
            </p:cNvSpPr>
            <p:nvPr/>
          </p:nvSpPr>
          <p:spPr bwMode="auto">
            <a:xfrm>
              <a:off x="2429" y="1241"/>
              <a:ext cx="416" cy="1101"/>
            </a:xfrm>
            <a:prstGeom prst="rect">
              <a:avLst/>
            </a:prstGeom>
            <a:solidFill>
              <a:srgbClr val="5F5F5F"/>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52" name="Rectangle 7"/>
            <p:cNvSpPr>
              <a:spLocks noChangeArrowheads="1"/>
            </p:cNvSpPr>
            <p:nvPr/>
          </p:nvSpPr>
          <p:spPr bwMode="auto">
            <a:xfrm>
              <a:off x="2442" y="1269"/>
              <a:ext cx="384" cy="115"/>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3" name="Rectangle 8"/>
            <p:cNvSpPr>
              <a:spLocks noChangeArrowheads="1"/>
            </p:cNvSpPr>
            <p:nvPr/>
          </p:nvSpPr>
          <p:spPr bwMode="auto">
            <a:xfrm>
              <a:off x="2442" y="1418"/>
              <a:ext cx="384" cy="115"/>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4" name="Rectangle 9"/>
            <p:cNvSpPr>
              <a:spLocks noChangeArrowheads="1"/>
            </p:cNvSpPr>
            <p:nvPr/>
          </p:nvSpPr>
          <p:spPr bwMode="auto">
            <a:xfrm>
              <a:off x="2442" y="1567"/>
              <a:ext cx="384" cy="116"/>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5" name="Rectangle 10"/>
            <p:cNvSpPr>
              <a:spLocks noChangeArrowheads="1"/>
            </p:cNvSpPr>
            <p:nvPr/>
          </p:nvSpPr>
          <p:spPr bwMode="auto">
            <a:xfrm>
              <a:off x="2442" y="1717"/>
              <a:ext cx="384" cy="172"/>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6" name="Rectangle 11"/>
            <p:cNvSpPr>
              <a:spLocks noChangeArrowheads="1"/>
            </p:cNvSpPr>
            <p:nvPr/>
          </p:nvSpPr>
          <p:spPr bwMode="auto">
            <a:xfrm>
              <a:off x="2442" y="1931"/>
              <a:ext cx="384" cy="116"/>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7" name="Rectangle 12"/>
            <p:cNvSpPr>
              <a:spLocks noChangeArrowheads="1"/>
            </p:cNvSpPr>
            <p:nvPr/>
          </p:nvSpPr>
          <p:spPr bwMode="auto">
            <a:xfrm>
              <a:off x="2442" y="2080"/>
              <a:ext cx="384" cy="173"/>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24581" name="Rectangle 13"/>
          <p:cNvSpPr>
            <a:spLocks noChangeArrowheads="1"/>
          </p:cNvSpPr>
          <p:nvPr/>
        </p:nvSpPr>
        <p:spPr bwMode="auto">
          <a:xfrm>
            <a:off x="3263900" y="1846263"/>
            <a:ext cx="1614488" cy="16160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VIOS</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4582" name="Rectangle 14"/>
          <p:cNvSpPr>
            <a:spLocks noChangeArrowheads="1"/>
          </p:cNvSpPr>
          <p:nvPr/>
        </p:nvSpPr>
        <p:spPr bwMode="auto">
          <a:xfrm>
            <a:off x="4876800" y="1843088"/>
            <a:ext cx="1073150" cy="16160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1)</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66255" name="Rectangle 15"/>
          <p:cNvSpPr>
            <a:spLocks noChangeArrowheads="1"/>
          </p:cNvSpPr>
          <p:nvPr/>
        </p:nvSpPr>
        <p:spPr bwMode="auto">
          <a:xfrm>
            <a:off x="3252788" y="3438525"/>
            <a:ext cx="4857750" cy="1092200"/>
          </a:xfrm>
          <a:prstGeom prst="rect">
            <a:avLst/>
          </a:prstGeom>
          <a:gradFill rotWithShape="1">
            <a:gsLst>
              <a:gs pos="0">
                <a:schemeClr val="bg1"/>
              </a:gs>
              <a:gs pos="50000">
                <a:srgbClr val="00FF00"/>
              </a:gs>
              <a:gs pos="100000">
                <a:schemeClr val="bg1"/>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defRPr/>
            </a:pPr>
            <a:endParaRPr lang="en-US" sz="1200" b="1">
              <a:solidFill>
                <a:srgbClr val="FFFF00"/>
              </a:solidFill>
              <a:cs typeface="Times New Roman" pitchFamily="18" charset="0"/>
            </a:endParaRPr>
          </a:p>
        </p:txBody>
      </p:sp>
      <p:sp>
        <p:nvSpPr>
          <p:cNvPr id="24584" name="Rectangle 16"/>
          <p:cNvSpPr>
            <a:spLocks noChangeArrowheads="1"/>
          </p:cNvSpPr>
          <p:nvPr/>
        </p:nvSpPr>
        <p:spPr bwMode="auto">
          <a:xfrm>
            <a:off x="3262313" y="4538663"/>
            <a:ext cx="4857750" cy="287337"/>
          </a:xfrm>
          <a:prstGeom prst="rect">
            <a:avLst/>
          </a:prstGeom>
          <a:gradFill rotWithShape="1">
            <a:gsLst>
              <a:gs pos="0">
                <a:srgbClr val="31CC00">
                  <a:alpha val="14998"/>
                </a:srgbClr>
              </a:gs>
              <a:gs pos="100000">
                <a:srgbClr val="175E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pPr>
            <a:r>
              <a:rPr lang="en-US" sz="1200" b="1" dirty="0">
                <a:solidFill>
                  <a:srgbClr val="FFFF00"/>
                </a:solidFill>
                <a:cs typeface="Times New Roman" pitchFamily="18" charset="0"/>
              </a:rPr>
              <a:t>   </a:t>
            </a:r>
            <a:r>
              <a:rPr lang="en-US" sz="1200" b="1" dirty="0" smtClean="0">
                <a:solidFill>
                  <a:schemeClr val="tx1"/>
                </a:solidFill>
                <a:cs typeface="Times New Roman" pitchFamily="18" charset="0"/>
              </a:rPr>
              <a:t>POWER7 </a:t>
            </a:r>
            <a:r>
              <a:rPr lang="en-US" sz="1200" b="1" dirty="0">
                <a:solidFill>
                  <a:schemeClr val="tx1"/>
                </a:solidFill>
                <a:cs typeface="Times New Roman" pitchFamily="18" charset="0"/>
              </a:rPr>
              <a:t>with IBM </a:t>
            </a:r>
            <a:r>
              <a:rPr lang="en-US" sz="1200" b="1" dirty="0" err="1">
                <a:solidFill>
                  <a:schemeClr val="tx1"/>
                </a:solidFill>
                <a:cs typeface="Times New Roman" pitchFamily="18" charset="0"/>
              </a:rPr>
              <a:t>i</a:t>
            </a:r>
            <a:r>
              <a:rPr lang="en-US" sz="1200" b="1" dirty="0">
                <a:solidFill>
                  <a:schemeClr val="tx1"/>
                </a:solidFill>
                <a:cs typeface="Times New Roman" pitchFamily="18" charset="0"/>
              </a:rPr>
              <a:t> </a:t>
            </a:r>
            <a:r>
              <a:rPr lang="en-US" sz="1200" b="1" dirty="0" smtClean="0">
                <a:solidFill>
                  <a:schemeClr val="tx1"/>
                </a:solidFill>
                <a:cs typeface="Times New Roman" pitchFamily="18" charset="0"/>
              </a:rPr>
              <a:t>6.1.1 or Later  </a:t>
            </a:r>
            <a:endParaRPr lang="en-US" sz="1200" b="1" dirty="0">
              <a:solidFill>
                <a:schemeClr val="tx1"/>
              </a:solidFill>
              <a:cs typeface="Times New Roman" pitchFamily="18" charset="0"/>
            </a:endParaRPr>
          </a:p>
        </p:txBody>
      </p:sp>
      <p:grpSp>
        <p:nvGrpSpPr>
          <p:cNvPr id="24585" name="Group 17"/>
          <p:cNvGrpSpPr>
            <a:grpSpLocks/>
          </p:cNvGrpSpPr>
          <p:nvPr/>
        </p:nvGrpSpPr>
        <p:grpSpPr bwMode="auto">
          <a:xfrm>
            <a:off x="838200" y="1200150"/>
            <a:ext cx="993775" cy="2200275"/>
            <a:chOff x="1016" y="1489"/>
            <a:chExt cx="462" cy="834"/>
          </a:xfrm>
        </p:grpSpPr>
        <p:sp>
          <p:nvSpPr>
            <p:cNvPr id="24641" name="Rectangle 18"/>
            <p:cNvSpPr>
              <a:spLocks noChangeArrowheads="1"/>
            </p:cNvSpPr>
            <p:nvPr/>
          </p:nvSpPr>
          <p:spPr bwMode="auto">
            <a:xfrm>
              <a:off x="1016" y="1489"/>
              <a:ext cx="462" cy="834"/>
            </a:xfrm>
            <a:prstGeom prst="rect">
              <a:avLst/>
            </a:prstGeom>
            <a:solidFill>
              <a:srgbClr val="C0C0C0"/>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flatTx/>
            </a:bodyPr>
            <a:lstStyle/>
            <a:p>
              <a:endParaRPr lang="en-US"/>
            </a:p>
          </p:txBody>
        </p:sp>
        <p:sp>
          <p:nvSpPr>
            <p:cNvPr id="24642" name="Rectangle 19"/>
            <p:cNvSpPr>
              <a:spLocks noChangeArrowheads="1"/>
            </p:cNvSpPr>
            <p:nvPr/>
          </p:nvSpPr>
          <p:spPr bwMode="auto">
            <a:xfrm>
              <a:off x="1095"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3" name="Rectangle 20"/>
            <p:cNvSpPr>
              <a:spLocks noChangeArrowheads="1"/>
            </p:cNvSpPr>
            <p:nvPr/>
          </p:nvSpPr>
          <p:spPr bwMode="auto">
            <a:xfrm>
              <a:off x="1139"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4" name="Rectangle 21"/>
            <p:cNvSpPr>
              <a:spLocks noChangeArrowheads="1"/>
            </p:cNvSpPr>
            <p:nvPr/>
          </p:nvSpPr>
          <p:spPr bwMode="auto">
            <a:xfrm>
              <a:off x="1183"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5" name="Rectangle 22"/>
            <p:cNvSpPr>
              <a:spLocks noChangeArrowheads="1"/>
            </p:cNvSpPr>
            <p:nvPr/>
          </p:nvSpPr>
          <p:spPr bwMode="auto">
            <a:xfrm>
              <a:off x="1227"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6" name="Rectangle 23"/>
            <p:cNvSpPr>
              <a:spLocks noChangeArrowheads="1"/>
            </p:cNvSpPr>
            <p:nvPr/>
          </p:nvSpPr>
          <p:spPr bwMode="auto">
            <a:xfrm>
              <a:off x="1267"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7" name="Rectangle 24"/>
            <p:cNvSpPr>
              <a:spLocks noChangeArrowheads="1"/>
            </p:cNvSpPr>
            <p:nvPr/>
          </p:nvSpPr>
          <p:spPr bwMode="auto">
            <a:xfrm>
              <a:off x="1311"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8" name="Rectangle 25"/>
            <p:cNvSpPr>
              <a:spLocks noChangeArrowheads="1"/>
            </p:cNvSpPr>
            <p:nvPr/>
          </p:nvSpPr>
          <p:spPr bwMode="auto">
            <a:xfrm>
              <a:off x="1355"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9" name="Rectangle 26"/>
            <p:cNvSpPr>
              <a:spLocks noChangeArrowheads="1"/>
            </p:cNvSpPr>
            <p:nvPr/>
          </p:nvSpPr>
          <p:spPr bwMode="auto">
            <a:xfrm>
              <a:off x="1399"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4586" name="Group 27"/>
          <p:cNvGrpSpPr>
            <a:grpSpLocks/>
          </p:cNvGrpSpPr>
          <p:nvPr/>
        </p:nvGrpSpPr>
        <p:grpSpPr bwMode="auto">
          <a:xfrm>
            <a:off x="898525" y="1295400"/>
            <a:ext cx="727075" cy="450850"/>
            <a:chOff x="585" y="3512"/>
            <a:chExt cx="436" cy="256"/>
          </a:xfrm>
        </p:grpSpPr>
        <p:sp>
          <p:nvSpPr>
            <p:cNvPr id="24639" name="AutoShape 28"/>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40" name="AutoShape 29"/>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24587" name="Text Box 30"/>
          <p:cNvSpPr txBox="1">
            <a:spLocks noChangeArrowheads="1"/>
          </p:cNvSpPr>
          <p:nvPr/>
        </p:nvSpPr>
        <p:spPr bwMode="auto">
          <a:xfrm>
            <a:off x="911225" y="1423988"/>
            <a:ext cx="728663" cy="214312"/>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1</a:t>
            </a:r>
          </a:p>
        </p:txBody>
      </p:sp>
      <p:grpSp>
        <p:nvGrpSpPr>
          <p:cNvPr id="24588" name="Group 31"/>
          <p:cNvGrpSpPr>
            <a:grpSpLocks/>
          </p:cNvGrpSpPr>
          <p:nvPr/>
        </p:nvGrpSpPr>
        <p:grpSpPr bwMode="auto">
          <a:xfrm>
            <a:off x="908050" y="1947863"/>
            <a:ext cx="727075" cy="450850"/>
            <a:chOff x="585" y="3512"/>
            <a:chExt cx="436" cy="256"/>
          </a:xfrm>
        </p:grpSpPr>
        <p:sp>
          <p:nvSpPr>
            <p:cNvPr id="24637" name="AutoShape 32"/>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38" name="AutoShape 33"/>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24589" name="Text Box 34"/>
          <p:cNvSpPr txBox="1">
            <a:spLocks noChangeArrowheads="1"/>
          </p:cNvSpPr>
          <p:nvPr/>
        </p:nvSpPr>
        <p:spPr bwMode="auto">
          <a:xfrm>
            <a:off x="911225" y="2101850"/>
            <a:ext cx="728663" cy="214313"/>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2</a:t>
            </a:r>
          </a:p>
        </p:txBody>
      </p:sp>
      <p:grpSp>
        <p:nvGrpSpPr>
          <p:cNvPr id="24590" name="Group 35"/>
          <p:cNvGrpSpPr>
            <a:grpSpLocks/>
          </p:cNvGrpSpPr>
          <p:nvPr/>
        </p:nvGrpSpPr>
        <p:grpSpPr bwMode="auto">
          <a:xfrm>
            <a:off x="900113" y="2617788"/>
            <a:ext cx="727075" cy="450850"/>
            <a:chOff x="585" y="3512"/>
            <a:chExt cx="436" cy="256"/>
          </a:xfrm>
        </p:grpSpPr>
        <p:sp>
          <p:nvSpPr>
            <p:cNvPr id="266276" name="AutoShape 36"/>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66277" name="AutoShape 37"/>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sp>
        <p:nvSpPr>
          <p:cNvPr id="24591" name="Text Box 38"/>
          <p:cNvSpPr txBox="1">
            <a:spLocks noChangeArrowheads="1"/>
          </p:cNvSpPr>
          <p:nvPr/>
        </p:nvSpPr>
        <p:spPr bwMode="auto">
          <a:xfrm>
            <a:off x="903288" y="2771775"/>
            <a:ext cx="728662" cy="214313"/>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3</a:t>
            </a:r>
          </a:p>
        </p:txBody>
      </p:sp>
      <p:sp>
        <p:nvSpPr>
          <p:cNvPr id="24592" name="AutoShape 39"/>
          <p:cNvSpPr>
            <a:spLocks/>
          </p:cNvSpPr>
          <p:nvPr/>
        </p:nvSpPr>
        <p:spPr bwMode="auto">
          <a:xfrm>
            <a:off x="2100263" y="1431925"/>
            <a:ext cx="269875" cy="1719263"/>
          </a:xfrm>
          <a:prstGeom prst="rightBrace">
            <a:avLst>
              <a:gd name="adj1" fmla="val 53088"/>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3" name="Line 40"/>
          <p:cNvSpPr>
            <a:spLocks noChangeShapeType="1"/>
          </p:cNvSpPr>
          <p:nvPr/>
        </p:nvSpPr>
        <p:spPr bwMode="auto">
          <a:xfrm flipV="1">
            <a:off x="2489200" y="2281238"/>
            <a:ext cx="1049338" cy="0"/>
          </a:xfrm>
          <a:prstGeom prst="line">
            <a:avLst/>
          </a:prstGeom>
          <a:noFill/>
          <a:ln w="76200">
            <a:solidFill>
              <a:srgbClr val="3399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4594" name="Group 41"/>
          <p:cNvGrpSpPr>
            <a:grpSpLocks/>
          </p:cNvGrpSpPr>
          <p:nvPr/>
        </p:nvGrpSpPr>
        <p:grpSpPr bwMode="auto">
          <a:xfrm flipH="1">
            <a:off x="3538538" y="2193925"/>
            <a:ext cx="1165225" cy="481013"/>
            <a:chOff x="347" y="879"/>
            <a:chExt cx="1288" cy="627"/>
          </a:xfrm>
        </p:grpSpPr>
        <p:sp>
          <p:nvSpPr>
            <p:cNvPr id="24626" name="Freeform 42"/>
            <p:cNvSpPr>
              <a:spLocks/>
            </p:cNvSpPr>
            <p:nvPr/>
          </p:nvSpPr>
          <p:spPr bwMode="auto">
            <a:xfrm>
              <a:off x="347" y="879"/>
              <a:ext cx="1249" cy="627"/>
            </a:xfrm>
            <a:custGeom>
              <a:avLst/>
              <a:gdLst>
                <a:gd name="T0" fmla="*/ 0 w 1249"/>
                <a:gd name="T1" fmla="*/ 0 h 555"/>
                <a:gd name="T2" fmla="*/ 1247 w 1249"/>
                <a:gd name="T3" fmla="*/ 1 h 555"/>
                <a:gd name="T4" fmla="*/ 1249 w 1249"/>
                <a:gd name="T5" fmla="*/ 699 h 555"/>
                <a:gd name="T6" fmla="*/ 1059 w 1249"/>
                <a:gd name="T7" fmla="*/ 699 h 555"/>
                <a:gd name="T8" fmla="*/ 1059 w 1249"/>
                <a:gd name="T9" fmla="*/ 800 h 555"/>
                <a:gd name="T10" fmla="*/ 708 w 1249"/>
                <a:gd name="T11" fmla="*/ 800 h 555"/>
                <a:gd name="T12" fmla="*/ 709 w 1249"/>
                <a:gd name="T13" fmla="*/ 699 h 555"/>
                <a:gd name="T14" fmla="*/ 3 w 1249"/>
                <a:gd name="T15" fmla="*/ 702 h 555"/>
                <a:gd name="T16" fmla="*/ 0 w 1249"/>
                <a:gd name="T17" fmla="*/ 0 h 5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49" h="555">
                  <a:moveTo>
                    <a:pt x="0" y="0"/>
                  </a:moveTo>
                  <a:lnTo>
                    <a:pt x="1247" y="1"/>
                  </a:lnTo>
                  <a:lnTo>
                    <a:pt x="1249" y="485"/>
                  </a:lnTo>
                  <a:lnTo>
                    <a:pt x="1059" y="485"/>
                  </a:lnTo>
                  <a:lnTo>
                    <a:pt x="1059" y="555"/>
                  </a:lnTo>
                  <a:lnTo>
                    <a:pt x="708" y="555"/>
                  </a:lnTo>
                  <a:lnTo>
                    <a:pt x="709" y="485"/>
                  </a:lnTo>
                  <a:lnTo>
                    <a:pt x="3" y="487"/>
                  </a:lnTo>
                  <a:lnTo>
                    <a:pt x="0" y="0"/>
                  </a:lnTo>
                  <a:close/>
                </a:path>
              </a:pathLst>
            </a:custGeom>
            <a:solidFill>
              <a:srgbClr val="12F812"/>
            </a:solidFill>
            <a:ln w="9525">
              <a:round/>
              <a:headEnd/>
              <a:tailEnd/>
            </a:ln>
            <a:effectLst/>
            <a:scene3d>
              <a:camera prst="legacyObliqueTopRight"/>
              <a:lightRig rig="legacyFlat3" dir="b"/>
            </a:scene3d>
            <a:sp3d prstMaterial="legacyMatte">
              <a:bevelT w="13500" h="13500" prst="angle"/>
              <a:bevelB w="13500" h="13500" prst="angle"/>
              <a:extrusionClr>
                <a:srgbClr val="12F81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flatTx/>
            </a:bodyPr>
            <a:lstStyle/>
            <a:p>
              <a:endParaRPr lang="en-US"/>
            </a:p>
          </p:txBody>
        </p:sp>
        <p:sp>
          <p:nvSpPr>
            <p:cNvPr id="24627" name="Rectangle 43"/>
            <p:cNvSpPr>
              <a:spLocks noChangeArrowheads="1"/>
            </p:cNvSpPr>
            <p:nvPr/>
          </p:nvSpPr>
          <p:spPr bwMode="auto">
            <a:xfrm>
              <a:off x="1529" y="1374"/>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28" name="Rectangle 44"/>
            <p:cNvSpPr>
              <a:spLocks noChangeArrowheads="1"/>
            </p:cNvSpPr>
            <p:nvPr/>
          </p:nvSpPr>
          <p:spPr bwMode="auto">
            <a:xfrm>
              <a:off x="1529" y="1326"/>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29" name="Rectangle 45"/>
            <p:cNvSpPr>
              <a:spLocks noChangeArrowheads="1"/>
            </p:cNvSpPr>
            <p:nvPr/>
          </p:nvSpPr>
          <p:spPr bwMode="auto">
            <a:xfrm>
              <a:off x="1529" y="1272"/>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0" name="Rectangle 46"/>
            <p:cNvSpPr>
              <a:spLocks noChangeArrowheads="1"/>
            </p:cNvSpPr>
            <p:nvPr/>
          </p:nvSpPr>
          <p:spPr bwMode="auto">
            <a:xfrm>
              <a:off x="1529" y="1218"/>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1" name="Rectangle 47"/>
            <p:cNvSpPr>
              <a:spLocks noChangeArrowheads="1"/>
            </p:cNvSpPr>
            <p:nvPr/>
          </p:nvSpPr>
          <p:spPr bwMode="auto">
            <a:xfrm>
              <a:off x="1529" y="1082"/>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2" name="Rectangle 48"/>
            <p:cNvSpPr>
              <a:spLocks noChangeArrowheads="1"/>
            </p:cNvSpPr>
            <p:nvPr/>
          </p:nvSpPr>
          <p:spPr bwMode="auto">
            <a:xfrm>
              <a:off x="1529" y="1034"/>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3" name="Rectangle 49"/>
            <p:cNvSpPr>
              <a:spLocks noChangeArrowheads="1"/>
            </p:cNvSpPr>
            <p:nvPr/>
          </p:nvSpPr>
          <p:spPr bwMode="auto">
            <a:xfrm>
              <a:off x="1529" y="980"/>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4" name="Rectangle 50"/>
            <p:cNvSpPr>
              <a:spLocks noChangeArrowheads="1"/>
            </p:cNvSpPr>
            <p:nvPr/>
          </p:nvSpPr>
          <p:spPr bwMode="auto">
            <a:xfrm>
              <a:off x="1529" y="926"/>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grpSp>
      <p:sp>
        <p:nvSpPr>
          <p:cNvPr id="24595" name="Text Box 51"/>
          <p:cNvSpPr txBox="1">
            <a:spLocks noChangeArrowheads="1"/>
          </p:cNvSpPr>
          <p:nvPr/>
        </p:nvSpPr>
        <p:spPr bwMode="auto">
          <a:xfrm>
            <a:off x="3683000" y="2278063"/>
            <a:ext cx="9032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dirty="0">
                <a:cs typeface="Arial" charset="0"/>
              </a:rPr>
              <a:t>8Gbs HBA</a:t>
            </a:r>
          </a:p>
        </p:txBody>
      </p:sp>
      <p:sp>
        <p:nvSpPr>
          <p:cNvPr id="24596" name="Rectangle 52"/>
          <p:cNvSpPr>
            <a:spLocks noChangeArrowheads="1"/>
          </p:cNvSpPr>
          <p:nvPr/>
        </p:nvSpPr>
        <p:spPr bwMode="auto">
          <a:xfrm>
            <a:off x="5961063" y="1843088"/>
            <a:ext cx="1073150" cy="16160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1)</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4597" name="Rectangle 53"/>
          <p:cNvSpPr>
            <a:spLocks noChangeArrowheads="1"/>
          </p:cNvSpPr>
          <p:nvPr/>
        </p:nvSpPr>
        <p:spPr bwMode="auto">
          <a:xfrm>
            <a:off x="7045325" y="1843088"/>
            <a:ext cx="1073150" cy="16160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1)</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grpSp>
        <p:nvGrpSpPr>
          <p:cNvPr id="24598" name="Group 54"/>
          <p:cNvGrpSpPr>
            <a:grpSpLocks/>
          </p:cNvGrpSpPr>
          <p:nvPr/>
        </p:nvGrpSpPr>
        <p:grpSpPr bwMode="auto">
          <a:xfrm>
            <a:off x="5018088" y="2517775"/>
            <a:ext cx="727075" cy="450850"/>
            <a:chOff x="585" y="3512"/>
            <a:chExt cx="436" cy="256"/>
          </a:xfrm>
        </p:grpSpPr>
        <p:sp>
          <p:nvSpPr>
            <p:cNvPr id="24624" name="AutoShape 55"/>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25" name="AutoShape 56"/>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4599" name="Group 57"/>
          <p:cNvGrpSpPr>
            <a:grpSpLocks/>
          </p:cNvGrpSpPr>
          <p:nvPr/>
        </p:nvGrpSpPr>
        <p:grpSpPr bwMode="auto">
          <a:xfrm>
            <a:off x="6113463" y="2517775"/>
            <a:ext cx="727075" cy="450850"/>
            <a:chOff x="585" y="3512"/>
            <a:chExt cx="436" cy="256"/>
          </a:xfrm>
        </p:grpSpPr>
        <p:sp>
          <p:nvSpPr>
            <p:cNvPr id="24622" name="AutoShape 58"/>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23" name="AutoShape 59"/>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4600" name="Group 60"/>
          <p:cNvGrpSpPr>
            <a:grpSpLocks/>
          </p:cNvGrpSpPr>
          <p:nvPr/>
        </p:nvGrpSpPr>
        <p:grpSpPr bwMode="auto">
          <a:xfrm>
            <a:off x="7210425" y="2517775"/>
            <a:ext cx="727075" cy="450850"/>
            <a:chOff x="585" y="3512"/>
            <a:chExt cx="436" cy="256"/>
          </a:xfrm>
        </p:grpSpPr>
        <p:sp>
          <p:nvSpPr>
            <p:cNvPr id="266301" name="AutoShape 61"/>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66302" name="AutoShape 62"/>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grpSp>
        <p:nvGrpSpPr>
          <p:cNvPr id="24601" name="Group 63"/>
          <p:cNvGrpSpPr>
            <a:grpSpLocks/>
          </p:cNvGrpSpPr>
          <p:nvPr/>
        </p:nvGrpSpPr>
        <p:grpSpPr bwMode="auto">
          <a:xfrm>
            <a:off x="4549775" y="3101975"/>
            <a:ext cx="908050" cy="577850"/>
            <a:chOff x="2866" y="1954"/>
            <a:chExt cx="572" cy="442"/>
          </a:xfrm>
        </p:grpSpPr>
        <p:sp>
          <p:nvSpPr>
            <p:cNvPr id="24617" name="Line 64"/>
            <p:cNvSpPr>
              <a:spLocks noChangeShapeType="1"/>
            </p:cNvSpPr>
            <p:nvPr/>
          </p:nvSpPr>
          <p:spPr bwMode="auto">
            <a:xfrm flipH="1" flipV="1">
              <a:off x="2878" y="1954"/>
              <a:ext cx="0" cy="438"/>
            </a:xfrm>
            <a:prstGeom prst="line">
              <a:avLst/>
            </a:prstGeom>
            <a:noFill/>
            <a:ln w="38100">
              <a:solidFill>
                <a:srgbClr val="00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8" name="Line 65"/>
            <p:cNvSpPr>
              <a:spLocks noChangeShapeType="1"/>
            </p:cNvSpPr>
            <p:nvPr/>
          </p:nvSpPr>
          <p:spPr bwMode="auto">
            <a:xfrm>
              <a:off x="2866" y="2390"/>
              <a:ext cx="572"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9" name="Line 66"/>
            <p:cNvSpPr>
              <a:spLocks noChangeShapeType="1"/>
            </p:cNvSpPr>
            <p:nvPr/>
          </p:nvSpPr>
          <p:spPr bwMode="auto">
            <a:xfrm flipH="1" flipV="1">
              <a:off x="3427" y="1954"/>
              <a:ext cx="2" cy="442"/>
            </a:xfrm>
            <a:prstGeom prst="line">
              <a:avLst/>
            </a:prstGeom>
            <a:noFill/>
            <a:ln w="38100">
              <a:solidFill>
                <a:srgbClr val="00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4602" name="Group 67"/>
          <p:cNvGrpSpPr>
            <a:grpSpLocks/>
          </p:cNvGrpSpPr>
          <p:nvPr/>
        </p:nvGrpSpPr>
        <p:grpSpPr bwMode="auto">
          <a:xfrm>
            <a:off x="4044950" y="3092450"/>
            <a:ext cx="2479675" cy="831850"/>
            <a:chOff x="2548" y="1948"/>
            <a:chExt cx="1562" cy="524"/>
          </a:xfrm>
        </p:grpSpPr>
        <p:sp>
          <p:nvSpPr>
            <p:cNvPr id="24614" name="Line 68"/>
            <p:cNvSpPr>
              <a:spLocks noChangeShapeType="1"/>
            </p:cNvSpPr>
            <p:nvPr/>
          </p:nvSpPr>
          <p:spPr bwMode="auto">
            <a:xfrm flipH="1" flipV="1">
              <a:off x="2561" y="1948"/>
              <a:ext cx="0" cy="519"/>
            </a:xfrm>
            <a:prstGeom prst="line">
              <a:avLst/>
            </a:prstGeom>
            <a:noFill/>
            <a:ln w="38100">
              <a:solidFill>
                <a:srgbClr val="99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5" name="Line 69"/>
            <p:cNvSpPr>
              <a:spLocks noChangeShapeType="1"/>
            </p:cNvSpPr>
            <p:nvPr/>
          </p:nvSpPr>
          <p:spPr bwMode="auto">
            <a:xfrm>
              <a:off x="2548" y="2465"/>
              <a:ext cx="1562" cy="0"/>
            </a:xfrm>
            <a:prstGeom prst="line">
              <a:avLst/>
            </a:prstGeom>
            <a:noFill/>
            <a:ln w="38100">
              <a:solidFill>
                <a:srgbClr val="99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6" name="Line 70"/>
            <p:cNvSpPr>
              <a:spLocks noChangeShapeType="1"/>
            </p:cNvSpPr>
            <p:nvPr/>
          </p:nvSpPr>
          <p:spPr bwMode="auto">
            <a:xfrm flipH="1" flipV="1">
              <a:off x="4091" y="1948"/>
              <a:ext cx="6" cy="524"/>
            </a:xfrm>
            <a:prstGeom prst="line">
              <a:avLst/>
            </a:prstGeom>
            <a:noFill/>
            <a:ln w="38100">
              <a:solidFill>
                <a:srgbClr val="99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4603" name="Group 71"/>
          <p:cNvGrpSpPr>
            <a:grpSpLocks/>
          </p:cNvGrpSpPr>
          <p:nvPr/>
        </p:nvGrpSpPr>
        <p:grpSpPr bwMode="auto">
          <a:xfrm>
            <a:off x="3597275" y="3101975"/>
            <a:ext cx="4051300" cy="1069975"/>
            <a:chOff x="2548" y="1948"/>
            <a:chExt cx="1562" cy="524"/>
          </a:xfrm>
        </p:grpSpPr>
        <p:sp>
          <p:nvSpPr>
            <p:cNvPr id="24611" name="Line 72"/>
            <p:cNvSpPr>
              <a:spLocks noChangeShapeType="1"/>
            </p:cNvSpPr>
            <p:nvPr/>
          </p:nvSpPr>
          <p:spPr bwMode="auto">
            <a:xfrm flipH="1" flipV="1">
              <a:off x="2561" y="1948"/>
              <a:ext cx="0" cy="519"/>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2" name="Line 73"/>
            <p:cNvSpPr>
              <a:spLocks noChangeShapeType="1"/>
            </p:cNvSpPr>
            <p:nvPr/>
          </p:nvSpPr>
          <p:spPr bwMode="auto">
            <a:xfrm>
              <a:off x="2548" y="2465"/>
              <a:ext cx="156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3" name="Line 74"/>
            <p:cNvSpPr>
              <a:spLocks noChangeShapeType="1"/>
            </p:cNvSpPr>
            <p:nvPr/>
          </p:nvSpPr>
          <p:spPr bwMode="auto">
            <a:xfrm flipH="1" flipV="1">
              <a:off x="4091" y="1948"/>
              <a:ext cx="6" cy="524"/>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4604" name="Line 75"/>
          <p:cNvSpPr>
            <a:spLocks noChangeShapeType="1"/>
          </p:cNvSpPr>
          <p:nvPr/>
        </p:nvSpPr>
        <p:spPr bwMode="auto">
          <a:xfrm flipH="1">
            <a:off x="3759200" y="2695575"/>
            <a:ext cx="346075" cy="2698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5" name="Line 76"/>
          <p:cNvSpPr>
            <a:spLocks noChangeShapeType="1"/>
          </p:cNvSpPr>
          <p:nvPr/>
        </p:nvSpPr>
        <p:spPr bwMode="auto">
          <a:xfrm flipH="1">
            <a:off x="4102100" y="2695575"/>
            <a:ext cx="3175"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6" name="Line 77"/>
          <p:cNvSpPr>
            <a:spLocks noChangeShapeType="1"/>
          </p:cNvSpPr>
          <p:nvPr/>
        </p:nvSpPr>
        <p:spPr bwMode="auto">
          <a:xfrm>
            <a:off x="4102100" y="2695575"/>
            <a:ext cx="374650" cy="2857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7" name="Text Box 78"/>
          <p:cNvSpPr txBox="1">
            <a:spLocks noChangeArrowheads="1"/>
          </p:cNvSpPr>
          <p:nvPr/>
        </p:nvSpPr>
        <p:spPr bwMode="auto">
          <a:xfrm>
            <a:off x="4851400" y="4224338"/>
            <a:ext cx="9779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b="1">
                <a:cs typeface="Arial" charset="0"/>
              </a:rPr>
              <a:t>Hypervisor</a:t>
            </a:r>
          </a:p>
        </p:txBody>
      </p:sp>
      <p:sp>
        <p:nvSpPr>
          <p:cNvPr id="24608" name="Text Box 79"/>
          <p:cNvSpPr txBox="1">
            <a:spLocks noChangeArrowheads="1"/>
          </p:cNvSpPr>
          <p:nvPr/>
        </p:nvSpPr>
        <p:spPr bwMode="auto">
          <a:xfrm>
            <a:off x="269875" y="3614738"/>
            <a:ext cx="2697163"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buFontTx/>
              <a:buChar char="•"/>
            </a:pPr>
            <a:r>
              <a:rPr lang="en-US" sz="1200" dirty="0">
                <a:cs typeface="Arial" charset="0"/>
              </a:rPr>
              <a:t>Hypervisor assigns 2 unique WWPNs to each Virtual fiber</a:t>
            </a:r>
          </a:p>
          <a:p>
            <a:pPr eaLnBrk="1" hangingPunct="1">
              <a:spcBef>
                <a:spcPct val="50000"/>
              </a:spcBef>
              <a:buClr>
                <a:srgbClr val="3B5BC3"/>
              </a:buClr>
              <a:buFontTx/>
              <a:buChar char="•"/>
            </a:pPr>
            <a:r>
              <a:rPr lang="en-US" sz="1200" dirty="0" err="1">
                <a:cs typeface="Arial" charset="0"/>
              </a:rPr>
              <a:t>Hostconnect</a:t>
            </a:r>
            <a:r>
              <a:rPr lang="en-US" sz="1200" dirty="0">
                <a:cs typeface="Arial" charset="0"/>
              </a:rPr>
              <a:t> is created as an </a:t>
            </a:r>
            <a:r>
              <a:rPr lang="en-US" sz="1200" dirty="0" err="1">
                <a:cs typeface="Arial" charset="0"/>
              </a:rPr>
              <a:t>iSeries</a:t>
            </a:r>
            <a:r>
              <a:rPr lang="en-US" sz="1200" dirty="0">
                <a:cs typeface="Arial" charset="0"/>
              </a:rPr>
              <a:t> </a:t>
            </a:r>
            <a:r>
              <a:rPr lang="en-US" sz="1200" dirty="0" err="1">
                <a:cs typeface="Arial" charset="0"/>
              </a:rPr>
              <a:t>hosttype</a:t>
            </a:r>
            <a:r>
              <a:rPr lang="en-US" sz="1200" dirty="0">
                <a:cs typeface="Arial" charset="0"/>
              </a:rPr>
              <a:t>, </a:t>
            </a:r>
          </a:p>
          <a:p>
            <a:pPr eaLnBrk="1" hangingPunct="1">
              <a:spcBef>
                <a:spcPct val="50000"/>
              </a:spcBef>
              <a:buClr>
                <a:srgbClr val="3B5BC3"/>
              </a:buClr>
              <a:buFontTx/>
              <a:buChar char="•"/>
            </a:pPr>
            <a:r>
              <a:rPr lang="en-US" sz="1200" dirty="0">
                <a:cs typeface="Arial" charset="0"/>
              </a:rPr>
              <a:t>Requires 520 byte per sector LUNs to be assigned to the </a:t>
            </a:r>
            <a:r>
              <a:rPr lang="en-US" sz="1200" dirty="0" err="1">
                <a:cs typeface="Arial" charset="0"/>
              </a:rPr>
              <a:t>iSeries</a:t>
            </a:r>
            <a:r>
              <a:rPr lang="en-US" sz="1200" dirty="0">
                <a:cs typeface="Arial" charset="0"/>
              </a:rPr>
              <a:t> </a:t>
            </a:r>
            <a:r>
              <a:rPr lang="en-US" sz="1200" dirty="0" err="1">
                <a:cs typeface="Arial" charset="0"/>
              </a:rPr>
              <a:t>hostconnect</a:t>
            </a:r>
            <a:r>
              <a:rPr lang="en-US" sz="1200" dirty="0">
                <a:cs typeface="Arial" charset="0"/>
              </a:rPr>
              <a:t> on DS8K</a:t>
            </a:r>
          </a:p>
          <a:p>
            <a:pPr eaLnBrk="1" hangingPunct="1">
              <a:spcBef>
                <a:spcPct val="50000"/>
              </a:spcBef>
              <a:buClr>
                <a:srgbClr val="3B5BC3"/>
              </a:buClr>
              <a:buFontTx/>
              <a:buChar char="•"/>
            </a:pPr>
            <a:r>
              <a:rPr lang="en-US" sz="1200" dirty="0">
                <a:cs typeface="Arial" charset="0"/>
              </a:rPr>
              <a:t>Can Migrate existing direct connect LUNS </a:t>
            </a:r>
          </a:p>
        </p:txBody>
      </p:sp>
      <p:sp>
        <p:nvSpPr>
          <p:cNvPr id="24609" name="Text Box 80"/>
          <p:cNvSpPr txBox="1">
            <a:spLocks noChangeArrowheads="1"/>
          </p:cNvSpPr>
          <p:nvPr/>
        </p:nvSpPr>
        <p:spPr bwMode="auto">
          <a:xfrm>
            <a:off x="4060825" y="3919538"/>
            <a:ext cx="33496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b="1">
                <a:cs typeface="Arial" charset="0"/>
              </a:rPr>
              <a:t>Virtual address example C001234567890001</a:t>
            </a:r>
          </a:p>
        </p:txBody>
      </p:sp>
      <p:sp>
        <p:nvSpPr>
          <p:cNvPr id="24610" name="Text Box 81"/>
          <p:cNvSpPr txBox="1">
            <a:spLocks noChangeArrowheads="1"/>
          </p:cNvSpPr>
          <p:nvPr/>
        </p:nvSpPr>
        <p:spPr bwMode="auto">
          <a:xfrm>
            <a:off x="3679825" y="5729288"/>
            <a:ext cx="470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a:cs typeface="Arial" charset="0"/>
              </a:rPr>
              <a:t>Note:  an NPIV ( N_port ) capable switch is required to connect the VIOS to the DS8000 to use virtual fiber.</a:t>
            </a:r>
          </a:p>
        </p:txBody>
      </p:sp>
    </p:spTree>
    <p:extLst>
      <p:ext uri="{BB962C8B-B14F-4D97-AF65-F5344CB8AC3E}">
        <p14:creationId xmlns:p14="http://schemas.microsoft.com/office/powerpoint/2010/main" val="1930766541"/>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atin typeface="Arial" charset="0"/>
                <a:ea typeface="ＭＳ Ｐゴシック" charset="0"/>
              </a:rPr>
              <a:t>IBM PureSystems Family</a:t>
            </a:r>
          </a:p>
        </p:txBody>
      </p:sp>
      <p:pic>
        <p:nvPicPr>
          <p:cNvPr id="36866"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3738" y="3605213"/>
            <a:ext cx="108743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6" descr="PureFlex_Sil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2450" y="2352675"/>
            <a:ext cx="87947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48" descr="PureData_S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10463" y="2346325"/>
            <a:ext cx="8985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14" descr="PureFlex_Bitmap_Black"/>
          <p:cNvPicPr>
            <a:picLocks noChangeAspect="1" noChangeArrowheads="1"/>
          </p:cNvPicPr>
          <p:nvPr/>
        </p:nvPicPr>
        <p:blipFill>
          <a:blip r:embed="rId5" cstate="print">
            <a:extLst>
              <a:ext uri="{28A0092B-C50C-407E-A947-70E740481C1C}">
                <a14:useLocalDpi xmlns:a14="http://schemas.microsoft.com/office/drawing/2010/main"/>
              </a:ext>
            </a:extLst>
          </a:blip>
          <a:srcRect l="2148" t="7512" r="1643" b="9926"/>
          <a:stretch>
            <a:fillRect/>
          </a:stretch>
        </p:blipFill>
        <p:spPr bwMode="auto">
          <a:xfrm>
            <a:off x="2887663" y="1481138"/>
            <a:ext cx="12890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69"/>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l="3253" t="13206" r="3165" b="17348"/>
          <a:stretch>
            <a:fillRect/>
          </a:stretch>
        </p:blipFill>
        <p:spPr bwMode="auto">
          <a:xfrm>
            <a:off x="7258050" y="1481138"/>
            <a:ext cx="1403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2" descr="PureApplication_Bitmap_Black"/>
          <p:cNvPicPr>
            <a:picLocks noChangeAspect="1" noChangeArrowheads="1"/>
          </p:cNvPicPr>
          <p:nvPr/>
        </p:nvPicPr>
        <p:blipFill>
          <a:blip r:embed="rId7" cstate="print">
            <a:extLst>
              <a:ext uri="{28A0092B-C50C-407E-A947-70E740481C1C}">
                <a14:useLocalDpi xmlns:a14="http://schemas.microsoft.com/office/drawing/2010/main"/>
              </a:ext>
            </a:extLst>
          </a:blip>
          <a:srcRect t="10661" b="7751"/>
          <a:stretch>
            <a:fillRect/>
          </a:stretch>
        </p:blipFill>
        <p:spPr bwMode="auto">
          <a:xfrm>
            <a:off x="4608513" y="1485900"/>
            <a:ext cx="2257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47" descr="PureApplication_Silo"/>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94313" y="2346325"/>
            <a:ext cx="8858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0" y="5203825"/>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300" dirty="0">
              <a:solidFill>
                <a:schemeClr val="bg1"/>
              </a:solidFill>
            </a:endParaRPr>
          </a:p>
        </p:txBody>
      </p:sp>
      <p:sp>
        <p:nvSpPr>
          <p:cNvPr id="36874" name="TextBox 39"/>
          <p:cNvSpPr txBox="1">
            <a:spLocks noChangeArrowheads="1"/>
          </p:cNvSpPr>
          <p:nvPr/>
        </p:nvSpPr>
        <p:spPr bwMode="auto">
          <a:xfrm>
            <a:off x="141288" y="5275263"/>
            <a:ext cx="21034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Infrastructure Components</a:t>
            </a:r>
          </a:p>
          <a:p>
            <a:pPr algn="ctr" eaLnBrk="1" hangingPunct="1">
              <a:lnSpc>
                <a:spcPct val="90000"/>
              </a:lnSpc>
              <a:spcBef>
                <a:spcPts val="500"/>
              </a:spcBef>
            </a:pPr>
            <a:r>
              <a:rPr lang="en-US" sz="1000" i="1">
                <a:solidFill>
                  <a:schemeClr val="bg1"/>
                </a:solidFill>
              </a:rPr>
              <a:t>Beyond Blades</a:t>
            </a:r>
          </a:p>
        </p:txBody>
      </p:sp>
      <p:sp>
        <p:nvSpPr>
          <p:cNvPr id="36875" name="TextBox 40"/>
          <p:cNvSpPr txBox="1">
            <a:spLocks noChangeArrowheads="1"/>
          </p:cNvSpPr>
          <p:nvPr/>
        </p:nvSpPr>
        <p:spPr bwMode="auto">
          <a:xfrm>
            <a:off x="2446338" y="5275263"/>
            <a:ext cx="21018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Integrated Infrastructure</a:t>
            </a:r>
          </a:p>
          <a:p>
            <a:pPr algn="ctr" eaLnBrk="1" hangingPunct="1">
              <a:lnSpc>
                <a:spcPct val="90000"/>
              </a:lnSpc>
              <a:spcBef>
                <a:spcPts val="500"/>
              </a:spcBef>
            </a:pPr>
            <a:r>
              <a:rPr lang="en-US" sz="1000" i="1">
                <a:solidFill>
                  <a:schemeClr val="bg1"/>
                </a:solidFill>
              </a:rPr>
              <a:t>Delivering Cloud </a:t>
            </a:r>
            <a:br>
              <a:rPr lang="en-US" sz="1000" i="1">
                <a:solidFill>
                  <a:schemeClr val="bg1"/>
                </a:solidFill>
              </a:rPr>
            </a:br>
            <a:r>
              <a:rPr lang="en-US" sz="1000" i="1">
                <a:solidFill>
                  <a:schemeClr val="bg1"/>
                </a:solidFill>
              </a:rPr>
              <a:t>Infrastructure Services</a:t>
            </a:r>
          </a:p>
        </p:txBody>
      </p:sp>
      <p:sp>
        <p:nvSpPr>
          <p:cNvPr id="36876" name="TextBox 41"/>
          <p:cNvSpPr txBox="1">
            <a:spLocks noChangeArrowheads="1"/>
          </p:cNvSpPr>
          <p:nvPr/>
        </p:nvSpPr>
        <p:spPr bwMode="auto">
          <a:xfrm>
            <a:off x="4673600" y="5275263"/>
            <a:ext cx="2103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Application Platform</a:t>
            </a:r>
          </a:p>
          <a:p>
            <a:pPr algn="ctr" eaLnBrk="1" hangingPunct="1">
              <a:lnSpc>
                <a:spcPct val="90000"/>
              </a:lnSpc>
              <a:spcBef>
                <a:spcPts val="500"/>
              </a:spcBef>
            </a:pPr>
            <a:r>
              <a:rPr lang="en-US" sz="1000" i="1">
                <a:solidFill>
                  <a:schemeClr val="bg1"/>
                </a:solidFill>
              </a:rPr>
              <a:t>Delivering Cloud Application</a:t>
            </a:r>
            <a:br>
              <a:rPr lang="en-US" sz="1000" i="1">
                <a:solidFill>
                  <a:schemeClr val="bg1"/>
                </a:solidFill>
              </a:rPr>
            </a:br>
            <a:r>
              <a:rPr lang="en-US" sz="1000" i="1">
                <a:solidFill>
                  <a:schemeClr val="bg1"/>
                </a:solidFill>
              </a:rPr>
              <a:t>Platform Services</a:t>
            </a:r>
          </a:p>
        </p:txBody>
      </p:sp>
      <p:sp>
        <p:nvSpPr>
          <p:cNvPr id="36877" name="TextBox 42"/>
          <p:cNvSpPr txBox="1">
            <a:spLocks noChangeArrowheads="1"/>
          </p:cNvSpPr>
          <p:nvPr/>
        </p:nvSpPr>
        <p:spPr bwMode="auto">
          <a:xfrm>
            <a:off x="6938963" y="5275263"/>
            <a:ext cx="2103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Data Platform</a:t>
            </a:r>
          </a:p>
          <a:p>
            <a:pPr algn="ctr" eaLnBrk="1" hangingPunct="1">
              <a:lnSpc>
                <a:spcPct val="90000"/>
              </a:lnSpc>
              <a:spcBef>
                <a:spcPts val="500"/>
              </a:spcBef>
            </a:pPr>
            <a:r>
              <a:rPr lang="en-US" sz="1000" i="1">
                <a:solidFill>
                  <a:schemeClr val="bg1"/>
                </a:solidFill>
              </a:rPr>
              <a:t>Delivering Big Data</a:t>
            </a:r>
            <a:br>
              <a:rPr lang="en-US" sz="1000" i="1">
                <a:solidFill>
                  <a:schemeClr val="bg1"/>
                </a:solidFill>
              </a:rPr>
            </a:br>
            <a:r>
              <a:rPr lang="en-US" sz="1000" i="1">
                <a:solidFill>
                  <a:schemeClr val="bg1"/>
                </a:solidFill>
              </a:rPr>
              <a:t>Platform Services</a:t>
            </a:r>
          </a:p>
        </p:txBody>
      </p:sp>
      <p:sp>
        <p:nvSpPr>
          <p:cNvPr id="17" name="5-Point Star 16"/>
          <p:cNvSpPr>
            <a:spLocks noChangeAspect="1"/>
          </p:cNvSpPr>
          <p:nvPr/>
        </p:nvSpPr>
        <p:spPr>
          <a:xfrm>
            <a:off x="5554663" y="1893888"/>
            <a:ext cx="365125" cy="366712"/>
          </a:xfrm>
          <a:prstGeom prst="star5">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pic>
        <p:nvPicPr>
          <p:cNvPr id="20" name="Picture 31"/>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9420" t="33775" r="11799" b="8354"/>
          <a:stretch/>
        </p:blipFill>
        <p:spPr bwMode="auto">
          <a:xfrm>
            <a:off x="407988" y="1489075"/>
            <a:ext cx="1692275"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4"/>
          <p:cNvSpPr>
            <a:spLocks noGrp="1"/>
          </p:cNvSpPr>
          <p:nvPr>
            <p:ph type="title"/>
          </p:nvPr>
        </p:nvSpPr>
        <p:spPr>
          <a:xfrm>
            <a:off x="133350" y="631825"/>
            <a:ext cx="8686800" cy="639763"/>
          </a:xfrm>
        </p:spPr>
        <p:txBody>
          <a:bodyPr/>
          <a:lstStyle/>
          <a:p>
            <a:r>
              <a:rPr lang="en-US">
                <a:latin typeface="Arial" charset="0"/>
                <a:ea typeface="ＭＳ Ｐゴシック" charset="0"/>
              </a:rPr>
              <a:t>IBM PureApplication System</a:t>
            </a:r>
          </a:p>
        </p:txBody>
      </p:sp>
      <p:sp>
        <p:nvSpPr>
          <p:cNvPr id="77" name="TextBox 76"/>
          <p:cNvSpPr txBox="1"/>
          <p:nvPr/>
        </p:nvSpPr>
        <p:spPr>
          <a:xfrm>
            <a:off x="4687888" y="1416050"/>
            <a:ext cx="3962400" cy="908050"/>
          </a:xfrm>
          <a:prstGeom prst="rect">
            <a:avLst/>
          </a:prstGeom>
          <a:noFill/>
        </p:spPr>
        <p:txBody>
          <a:bodyPr>
            <a:spAutoFit/>
          </a:bodyPr>
          <a:lstStyle/>
          <a:p>
            <a:pPr>
              <a:defRPr/>
            </a:pPr>
            <a:r>
              <a:rPr lang="en-US" sz="1900" b="1" dirty="0"/>
              <a:t>Transactional workloads</a:t>
            </a:r>
          </a:p>
          <a:p>
            <a:pPr marL="223838" indent="-223838">
              <a:buFont typeface="Arial"/>
              <a:buChar char="•"/>
              <a:defRPr/>
            </a:pPr>
            <a:r>
              <a:rPr lang="en-US" sz="1700" dirty="0"/>
              <a:t>WebSphere and DB2 workloads</a:t>
            </a:r>
          </a:p>
          <a:p>
            <a:pPr marL="223838" indent="-223838">
              <a:buFont typeface="Arial"/>
              <a:buChar char="•"/>
              <a:defRPr/>
            </a:pPr>
            <a:r>
              <a:rPr lang="en-US" sz="1700" dirty="0"/>
              <a:t>x86 or Power models</a:t>
            </a:r>
          </a:p>
        </p:txBody>
      </p:sp>
      <p:sp>
        <p:nvSpPr>
          <p:cNvPr id="82" name="TextBox 81"/>
          <p:cNvSpPr txBox="1"/>
          <p:nvPr/>
        </p:nvSpPr>
        <p:spPr>
          <a:xfrm>
            <a:off x="4687888" y="4395788"/>
            <a:ext cx="3962400" cy="1431925"/>
          </a:xfrm>
          <a:prstGeom prst="rect">
            <a:avLst/>
          </a:prstGeom>
          <a:noFill/>
        </p:spPr>
        <p:txBody>
          <a:bodyPr>
            <a:spAutoFit/>
          </a:bodyPr>
          <a:lstStyle/>
          <a:p>
            <a:pPr>
              <a:defRPr/>
            </a:pPr>
            <a:r>
              <a:rPr lang="en-US" sz="1900" b="1" dirty="0"/>
              <a:t>Pattern based deployments</a:t>
            </a:r>
          </a:p>
          <a:p>
            <a:pPr marL="223838" indent="-223838">
              <a:buFont typeface="Arial"/>
              <a:buChar char="•"/>
              <a:defRPr/>
            </a:pPr>
            <a:r>
              <a:rPr lang="en-US" sz="1700" dirty="0"/>
              <a:t>Policy based scaling</a:t>
            </a:r>
          </a:p>
          <a:p>
            <a:pPr marL="223838" indent="-223838">
              <a:buFont typeface="Arial"/>
              <a:buChar char="•"/>
              <a:defRPr/>
            </a:pPr>
            <a:r>
              <a:rPr lang="en-US" sz="1700" dirty="0"/>
              <a:t>Middleware-aware management</a:t>
            </a:r>
          </a:p>
          <a:p>
            <a:pPr marL="223838" indent="-223838">
              <a:buFont typeface="Arial"/>
              <a:buChar char="•"/>
              <a:defRPr/>
            </a:pPr>
            <a:r>
              <a:rPr lang="en-US" sz="1700" dirty="0"/>
              <a:t>Virtual appliance, system, and application patterns</a:t>
            </a:r>
          </a:p>
        </p:txBody>
      </p:sp>
      <p:pic>
        <p:nvPicPr>
          <p:cNvPr id="147" name="Picture 74" descr="PureApplication_Silo"/>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38253" y="1664404"/>
            <a:ext cx="1106675" cy="2788920"/>
          </a:xfrm>
          <a:prstGeom prst="rect">
            <a:avLst/>
          </a:prstGeom>
          <a:noFill/>
          <a:ln>
            <a:noFill/>
          </a:ln>
          <a:effectLst>
            <a:reflection stA="50000" endPos="75000" dist="127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687888" y="2513013"/>
            <a:ext cx="3962400" cy="1692275"/>
          </a:xfrm>
          <a:prstGeom prst="rect">
            <a:avLst/>
          </a:prstGeom>
          <a:noFill/>
        </p:spPr>
        <p:txBody>
          <a:bodyPr>
            <a:spAutoFit/>
          </a:bodyPr>
          <a:lstStyle/>
          <a:p>
            <a:pPr>
              <a:defRPr/>
            </a:pPr>
            <a:r>
              <a:rPr lang="en-US" sz="1900" b="1" dirty="0"/>
              <a:t>Pre-Integrated by IBM</a:t>
            </a:r>
          </a:p>
          <a:p>
            <a:pPr marL="223838" indent="-223838">
              <a:buFont typeface="Arial"/>
              <a:buChar char="•"/>
              <a:defRPr/>
            </a:pPr>
            <a:r>
              <a:rPr lang="en-US" sz="1700" dirty="0"/>
              <a:t>Pre-integrated hardware</a:t>
            </a:r>
          </a:p>
          <a:p>
            <a:pPr marL="223838" indent="-223838">
              <a:buFont typeface="Arial"/>
              <a:buChar char="•"/>
              <a:defRPr/>
            </a:pPr>
            <a:r>
              <a:rPr lang="en-US" sz="1700" dirty="0"/>
              <a:t>Pre-configured and tuned</a:t>
            </a:r>
          </a:p>
          <a:p>
            <a:pPr marL="223838" indent="-223838">
              <a:buFont typeface="Arial"/>
              <a:buChar char="•"/>
              <a:defRPr/>
            </a:pPr>
            <a:r>
              <a:rPr lang="en-US" sz="1700" dirty="0"/>
              <a:t>Pre-configured monitoring</a:t>
            </a:r>
          </a:p>
          <a:p>
            <a:pPr marL="223838" indent="-223838">
              <a:buFont typeface="Arial"/>
              <a:buChar char="•"/>
              <a:defRPr/>
            </a:pPr>
            <a:r>
              <a:rPr lang="en-US" sz="1700" dirty="0"/>
              <a:t>Pre-configured security</a:t>
            </a:r>
          </a:p>
          <a:p>
            <a:pPr marL="223838" indent="-223838">
              <a:buFont typeface="Arial"/>
              <a:buChar char="•"/>
              <a:defRPr/>
            </a:pPr>
            <a:r>
              <a:rPr lang="en-US" sz="1700" dirty="0"/>
              <a:t>Pre-integrated cloud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atin typeface="Arial" charset="0"/>
                <a:ea typeface="ＭＳ Ｐゴシック" charset="0"/>
              </a:rPr>
              <a:t>IBM PureSystems Family</a:t>
            </a:r>
          </a:p>
        </p:txBody>
      </p:sp>
      <p:pic>
        <p:nvPicPr>
          <p:cNvPr id="41986"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3738" y="3605213"/>
            <a:ext cx="108743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46" descr="PureFlex_Sil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2450" y="2352675"/>
            <a:ext cx="87947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8" descr="PureData_S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10463" y="2346325"/>
            <a:ext cx="8985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14" descr="PureFlex_Bitmap_Black"/>
          <p:cNvPicPr>
            <a:picLocks noChangeAspect="1" noChangeArrowheads="1"/>
          </p:cNvPicPr>
          <p:nvPr/>
        </p:nvPicPr>
        <p:blipFill>
          <a:blip r:embed="rId5" cstate="print">
            <a:extLst>
              <a:ext uri="{28A0092B-C50C-407E-A947-70E740481C1C}">
                <a14:useLocalDpi xmlns:a14="http://schemas.microsoft.com/office/drawing/2010/main"/>
              </a:ext>
            </a:extLst>
          </a:blip>
          <a:srcRect l="2148" t="7512" r="1643" b="9926"/>
          <a:stretch>
            <a:fillRect/>
          </a:stretch>
        </p:blipFill>
        <p:spPr bwMode="auto">
          <a:xfrm>
            <a:off x="2887663" y="1481138"/>
            <a:ext cx="12890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69"/>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l="3253" t="13206" r="3165" b="17348"/>
          <a:stretch>
            <a:fillRect/>
          </a:stretch>
        </p:blipFill>
        <p:spPr bwMode="auto">
          <a:xfrm>
            <a:off x="7258050" y="1481138"/>
            <a:ext cx="1403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2" descr="PureApplication_Bitmap_Black"/>
          <p:cNvPicPr>
            <a:picLocks noChangeAspect="1" noChangeArrowheads="1"/>
          </p:cNvPicPr>
          <p:nvPr/>
        </p:nvPicPr>
        <p:blipFill>
          <a:blip r:embed="rId7" cstate="print">
            <a:extLst>
              <a:ext uri="{28A0092B-C50C-407E-A947-70E740481C1C}">
                <a14:useLocalDpi xmlns:a14="http://schemas.microsoft.com/office/drawing/2010/main"/>
              </a:ext>
            </a:extLst>
          </a:blip>
          <a:srcRect t="10661" b="7751"/>
          <a:stretch>
            <a:fillRect/>
          </a:stretch>
        </p:blipFill>
        <p:spPr bwMode="auto">
          <a:xfrm>
            <a:off x="4608513" y="1485900"/>
            <a:ext cx="2257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47" descr="PureApplication_Silo"/>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94313" y="2346325"/>
            <a:ext cx="8858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0" y="5203825"/>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300" dirty="0">
              <a:solidFill>
                <a:schemeClr val="bg1"/>
              </a:solidFill>
            </a:endParaRPr>
          </a:p>
        </p:txBody>
      </p:sp>
      <p:sp>
        <p:nvSpPr>
          <p:cNvPr id="41994" name="TextBox 39"/>
          <p:cNvSpPr txBox="1">
            <a:spLocks noChangeArrowheads="1"/>
          </p:cNvSpPr>
          <p:nvPr/>
        </p:nvSpPr>
        <p:spPr bwMode="auto">
          <a:xfrm>
            <a:off x="141288" y="5275263"/>
            <a:ext cx="21034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Infrastructure Components</a:t>
            </a:r>
          </a:p>
          <a:p>
            <a:pPr algn="ctr" eaLnBrk="1" hangingPunct="1">
              <a:lnSpc>
                <a:spcPct val="90000"/>
              </a:lnSpc>
              <a:spcBef>
                <a:spcPts val="500"/>
              </a:spcBef>
            </a:pPr>
            <a:r>
              <a:rPr lang="en-US" sz="1000" i="1">
                <a:solidFill>
                  <a:schemeClr val="bg1"/>
                </a:solidFill>
              </a:rPr>
              <a:t>Beyond Blades</a:t>
            </a:r>
          </a:p>
        </p:txBody>
      </p:sp>
      <p:sp>
        <p:nvSpPr>
          <p:cNvPr id="41995" name="TextBox 40"/>
          <p:cNvSpPr txBox="1">
            <a:spLocks noChangeArrowheads="1"/>
          </p:cNvSpPr>
          <p:nvPr/>
        </p:nvSpPr>
        <p:spPr bwMode="auto">
          <a:xfrm>
            <a:off x="2446338" y="5275263"/>
            <a:ext cx="21018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Integrated Infrastructure</a:t>
            </a:r>
          </a:p>
          <a:p>
            <a:pPr algn="ctr" eaLnBrk="1" hangingPunct="1">
              <a:lnSpc>
                <a:spcPct val="90000"/>
              </a:lnSpc>
              <a:spcBef>
                <a:spcPts val="500"/>
              </a:spcBef>
            </a:pPr>
            <a:r>
              <a:rPr lang="en-US" sz="1000" i="1">
                <a:solidFill>
                  <a:schemeClr val="bg1"/>
                </a:solidFill>
              </a:rPr>
              <a:t>Delivering Cloud </a:t>
            </a:r>
            <a:br>
              <a:rPr lang="en-US" sz="1000" i="1">
                <a:solidFill>
                  <a:schemeClr val="bg1"/>
                </a:solidFill>
              </a:rPr>
            </a:br>
            <a:r>
              <a:rPr lang="en-US" sz="1000" i="1">
                <a:solidFill>
                  <a:schemeClr val="bg1"/>
                </a:solidFill>
              </a:rPr>
              <a:t>Infrastructure Services</a:t>
            </a:r>
          </a:p>
        </p:txBody>
      </p:sp>
      <p:sp>
        <p:nvSpPr>
          <p:cNvPr id="41996" name="TextBox 41"/>
          <p:cNvSpPr txBox="1">
            <a:spLocks noChangeArrowheads="1"/>
          </p:cNvSpPr>
          <p:nvPr/>
        </p:nvSpPr>
        <p:spPr bwMode="auto">
          <a:xfrm>
            <a:off x="4673600" y="5275263"/>
            <a:ext cx="2103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Application Platform</a:t>
            </a:r>
          </a:p>
          <a:p>
            <a:pPr algn="ctr" eaLnBrk="1" hangingPunct="1">
              <a:lnSpc>
                <a:spcPct val="90000"/>
              </a:lnSpc>
              <a:spcBef>
                <a:spcPts val="500"/>
              </a:spcBef>
            </a:pPr>
            <a:r>
              <a:rPr lang="en-US" sz="1000" i="1">
                <a:solidFill>
                  <a:schemeClr val="bg1"/>
                </a:solidFill>
              </a:rPr>
              <a:t>Delivering Cloud Application</a:t>
            </a:r>
            <a:br>
              <a:rPr lang="en-US" sz="1000" i="1">
                <a:solidFill>
                  <a:schemeClr val="bg1"/>
                </a:solidFill>
              </a:rPr>
            </a:br>
            <a:r>
              <a:rPr lang="en-US" sz="1000" i="1">
                <a:solidFill>
                  <a:schemeClr val="bg1"/>
                </a:solidFill>
              </a:rPr>
              <a:t>Platform Services</a:t>
            </a:r>
          </a:p>
        </p:txBody>
      </p:sp>
      <p:sp>
        <p:nvSpPr>
          <p:cNvPr id="41997" name="TextBox 42"/>
          <p:cNvSpPr txBox="1">
            <a:spLocks noChangeArrowheads="1"/>
          </p:cNvSpPr>
          <p:nvPr/>
        </p:nvSpPr>
        <p:spPr bwMode="auto">
          <a:xfrm>
            <a:off x="6938963" y="5275263"/>
            <a:ext cx="2103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Data Platform</a:t>
            </a:r>
          </a:p>
          <a:p>
            <a:pPr algn="ctr" eaLnBrk="1" hangingPunct="1">
              <a:lnSpc>
                <a:spcPct val="90000"/>
              </a:lnSpc>
              <a:spcBef>
                <a:spcPts val="500"/>
              </a:spcBef>
            </a:pPr>
            <a:r>
              <a:rPr lang="en-US" sz="1000" i="1">
                <a:solidFill>
                  <a:schemeClr val="bg1"/>
                </a:solidFill>
              </a:rPr>
              <a:t>Delivering Big Data</a:t>
            </a:r>
            <a:br>
              <a:rPr lang="en-US" sz="1000" i="1">
                <a:solidFill>
                  <a:schemeClr val="bg1"/>
                </a:solidFill>
              </a:rPr>
            </a:br>
            <a:r>
              <a:rPr lang="en-US" sz="1000" i="1">
                <a:solidFill>
                  <a:schemeClr val="bg1"/>
                </a:solidFill>
              </a:rPr>
              <a:t>Platform Services</a:t>
            </a:r>
          </a:p>
        </p:txBody>
      </p:sp>
      <p:sp>
        <p:nvSpPr>
          <p:cNvPr id="20" name="5-Point Star 19"/>
          <p:cNvSpPr>
            <a:spLocks noChangeAspect="1"/>
          </p:cNvSpPr>
          <p:nvPr/>
        </p:nvSpPr>
        <p:spPr>
          <a:xfrm>
            <a:off x="7777163" y="1893888"/>
            <a:ext cx="365125" cy="366712"/>
          </a:xfrm>
          <a:prstGeom prst="star5">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pic>
        <p:nvPicPr>
          <p:cNvPr id="17" name="Picture 31"/>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9420" t="33775" r="11799" b="8354"/>
          <a:stretch/>
        </p:blipFill>
        <p:spPr bwMode="auto">
          <a:xfrm>
            <a:off x="407988" y="1489075"/>
            <a:ext cx="1692275"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Box 2"/>
          <p:cNvSpPr txBox="1">
            <a:spLocks noChangeArrowheads="1"/>
          </p:cNvSpPr>
          <p:nvPr/>
        </p:nvSpPr>
        <p:spPr bwMode="auto">
          <a:xfrm>
            <a:off x="4405313" y="2114550"/>
            <a:ext cx="4206875"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15000"/>
              </a:spcBef>
            </a:pPr>
            <a:r>
              <a:rPr lang="en-US" sz="1500" b="1">
                <a:solidFill>
                  <a:srgbClr val="00649D"/>
                </a:solidFill>
                <a:ea typeface="MS PGothic" charset="0"/>
                <a:cs typeface="MS PGothic" charset="0"/>
              </a:rPr>
              <a:t>For apps like E-commerce…</a:t>
            </a:r>
            <a:r>
              <a:rPr lang="en-US" sz="1500" b="1" i="1">
                <a:solidFill>
                  <a:srgbClr val="00649D"/>
                </a:solidFill>
                <a:ea typeface="MS PGothic" charset="0"/>
                <a:cs typeface="MS PGothic" charset="0"/>
              </a:rPr>
              <a:t> </a:t>
            </a:r>
          </a:p>
          <a:p>
            <a:pPr eaLnBrk="1" hangingPunct="1">
              <a:spcBef>
                <a:spcPct val="15000"/>
              </a:spcBef>
            </a:pPr>
            <a:r>
              <a:rPr lang="en-US" sz="1400" i="1">
                <a:ea typeface="MS PGothic" charset="0"/>
                <a:cs typeface="MS PGothic" charset="0"/>
              </a:rPr>
              <a:t>Database cluster services optimized for </a:t>
            </a:r>
            <a:br>
              <a:rPr lang="en-US" sz="1400" i="1">
                <a:ea typeface="MS PGothic" charset="0"/>
                <a:cs typeface="MS PGothic" charset="0"/>
              </a:rPr>
            </a:br>
            <a:r>
              <a:rPr lang="en-US" sz="1400" i="1">
                <a:ea typeface="MS PGothic" charset="0"/>
                <a:cs typeface="MS PGothic" charset="0"/>
              </a:rPr>
              <a:t>transactional throughput and scalability</a:t>
            </a:r>
          </a:p>
          <a:p>
            <a:pPr eaLnBrk="1" hangingPunct="1">
              <a:spcBef>
                <a:spcPts val="1213"/>
              </a:spcBef>
            </a:pPr>
            <a:r>
              <a:rPr lang="en-US" sz="1400" i="1">
                <a:ea typeface="MS PGothic" charset="0"/>
                <a:cs typeface="MS PGothic" charset="0"/>
              </a:rPr>
              <a:t>Similar to DB2 Data Sharing on the mainframe</a:t>
            </a:r>
          </a:p>
        </p:txBody>
      </p:sp>
      <p:sp>
        <p:nvSpPr>
          <p:cNvPr id="43010" name="Text Box 3"/>
          <p:cNvSpPr txBox="1">
            <a:spLocks noChangeArrowheads="1"/>
          </p:cNvSpPr>
          <p:nvPr/>
        </p:nvSpPr>
        <p:spPr bwMode="auto">
          <a:xfrm>
            <a:off x="4405313" y="3571875"/>
            <a:ext cx="42068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15000"/>
              </a:spcBef>
            </a:pPr>
            <a:r>
              <a:rPr lang="en-US" sz="1500" b="1">
                <a:solidFill>
                  <a:srgbClr val="00649D"/>
                </a:solidFill>
                <a:ea typeface="MS PGothic" charset="0"/>
                <a:cs typeface="MS PGothic" charset="0"/>
              </a:rPr>
              <a:t>For apps like Customer Analysis…</a:t>
            </a:r>
          </a:p>
          <a:p>
            <a:pPr eaLnBrk="1" hangingPunct="1">
              <a:spcBef>
                <a:spcPct val="15000"/>
              </a:spcBef>
            </a:pPr>
            <a:r>
              <a:rPr lang="en-US" sz="1400" i="1">
                <a:ea typeface="MS PGothic" charset="0"/>
                <a:cs typeface="MS PGothic" charset="0"/>
              </a:rPr>
              <a:t>Data warehouse services optimized for </a:t>
            </a:r>
            <a:br>
              <a:rPr lang="en-US" sz="1400" i="1">
                <a:ea typeface="MS PGothic" charset="0"/>
                <a:cs typeface="MS PGothic" charset="0"/>
              </a:rPr>
            </a:br>
            <a:r>
              <a:rPr lang="en-US" sz="1400" i="1">
                <a:ea typeface="MS PGothic" charset="0"/>
                <a:cs typeface="MS PGothic" charset="0"/>
              </a:rPr>
              <a:t>high-speed, peta-scale analytics and simplicity</a:t>
            </a:r>
          </a:p>
        </p:txBody>
      </p:sp>
      <p:sp>
        <p:nvSpPr>
          <p:cNvPr id="43011" name="Text Box 4"/>
          <p:cNvSpPr txBox="1">
            <a:spLocks noChangeArrowheads="1"/>
          </p:cNvSpPr>
          <p:nvPr/>
        </p:nvSpPr>
        <p:spPr bwMode="auto">
          <a:xfrm>
            <a:off x="4405313" y="5027613"/>
            <a:ext cx="4206875"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15000"/>
              </a:spcBef>
            </a:pPr>
            <a:r>
              <a:rPr lang="en-US" sz="1500" b="1">
                <a:solidFill>
                  <a:srgbClr val="00649D"/>
                </a:solidFill>
                <a:ea typeface="MS PGothic" charset="0"/>
                <a:cs typeface="MS PGothic" charset="0"/>
              </a:rPr>
              <a:t>For apps like Real-time Fraud Detection…</a:t>
            </a:r>
          </a:p>
          <a:p>
            <a:pPr eaLnBrk="1" hangingPunct="1">
              <a:spcBef>
                <a:spcPct val="15000"/>
              </a:spcBef>
            </a:pPr>
            <a:r>
              <a:rPr lang="en-US" sz="1400" i="1">
                <a:ea typeface="MS PGothic" charset="0"/>
                <a:cs typeface="MS PGothic" charset="0"/>
              </a:rPr>
              <a:t>Operational data warehouse services optimized to balance high performance analytics and real-time operational throughput </a:t>
            </a:r>
          </a:p>
        </p:txBody>
      </p:sp>
      <p:sp>
        <p:nvSpPr>
          <p:cNvPr id="43012" name="Line 5"/>
          <p:cNvSpPr>
            <a:spLocks noChangeShapeType="1"/>
          </p:cNvSpPr>
          <p:nvPr/>
        </p:nvSpPr>
        <p:spPr bwMode="auto">
          <a:xfrm>
            <a:off x="1976438" y="3409950"/>
            <a:ext cx="640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3" name="Line 6"/>
          <p:cNvSpPr>
            <a:spLocks noChangeShapeType="1"/>
          </p:cNvSpPr>
          <p:nvPr/>
        </p:nvSpPr>
        <p:spPr bwMode="auto">
          <a:xfrm>
            <a:off x="1976438" y="4862513"/>
            <a:ext cx="640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4" name="Rectangle 7"/>
          <p:cNvSpPr>
            <a:spLocks noChangeArrowheads="1"/>
          </p:cNvSpPr>
          <p:nvPr/>
        </p:nvSpPr>
        <p:spPr bwMode="auto">
          <a:xfrm>
            <a:off x="1965325" y="4221163"/>
            <a:ext cx="2259013" cy="45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pPr>
            <a:r>
              <a:rPr lang="en-US" sz="1300" i="1">
                <a:solidFill>
                  <a:srgbClr val="008000"/>
                </a:solidFill>
              </a:rPr>
              <a:t>Next generation</a:t>
            </a:r>
          </a:p>
          <a:p>
            <a:pPr>
              <a:lnSpc>
                <a:spcPct val="90000"/>
              </a:lnSpc>
            </a:pPr>
            <a:r>
              <a:rPr lang="en-US" sz="1300" i="1">
                <a:solidFill>
                  <a:srgbClr val="008000"/>
                </a:solidFill>
              </a:rPr>
              <a:t>Netezza appliance</a:t>
            </a:r>
          </a:p>
        </p:txBody>
      </p:sp>
      <p:pic>
        <p:nvPicPr>
          <p:cNvPr id="43015" name="Picture 17" descr="Expert_Integrated_Systems_PPT_MasterGraphics_0209-breaker-blu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181100"/>
            <a:ext cx="91519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Text Box 9"/>
          <p:cNvSpPr txBox="1">
            <a:spLocks noChangeArrowheads="1"/>
          </p:cNvSpPr>
          <p:nvPr/>
        </p:nvSpPr>
        <p:spPr bwMode="auto">
          <a:xfrm>
            <a:off x="88900" y="1227138"/>
            <a:ext cx="9055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b="1" i="1">
                <a:solidFill>
                  <a:schemeClr val="bg1"/>
                </a:solidFill>
                <a:ea typeface="MS PGothic" charset="0"/>
                <a:cs typeface="MS PGothic" charset="0"/>
              </a:rPr>
              <a:t>Meeting Big Data Challenges – Fast and Easy!</a:t>
            </a:r>
          </a:p>
        </p:txBody>
      </p:sp>
      <p:pic>
        <p:nvPicPr>
          <p:cNvPr id="10" name="Picture 11" descr="Sparta"/>
          <p:cNvPicPr>
            <a:picLocks noChangeAspect="1" noChangeArrowheads="1"/>
          </p:cNvPicPr>
          <p:nvPr/>
        </p:nvPicPr>
        <p:blipFill>
          <a:blip r:embed="rId3" cstate="print">
            <a:extLst/>
          </a:blip>
          <a:srcRect/>
          <a:stretch>
            <a:fillRect/>
          </a:stretch>
        </p:blipFill>
        <p:spPr bwMode="auto">
          <a:xfrm>
            <a:off x="287338" y="2471885"/>
            <a:ext cx="1216025" cy="3133725"/>
          </a:xfrm>
          <a:prstGeom prst="rect">
            <a:avLst/>
          </a:prstGeom>
          <a:noFill/>
          <a:ln>
            <a:noFill/>
          </a:ln>
          <a:effectLst>
            <a:reflection blurRad="6350" stA="41000" endA="300" endPos="26000" dir="5400000" sy="-100000" algn="bl" rotWithShape="0"/>
          </a:effectLst>
          <a:extLst/>
        </p:spPr>
      </p:pic>
      <p:sp>
        <p:nvSpPr>
          <p:cNvPr id="43018" name="Text Box 5"/>
          <p:cNvSpPr txBox="1">
            <a:spLocks noChangeArrowheads="1"/>
          </p:cNvSpPr>
          <p:nvPr/>
        </p:nvSpPr>
        <p:spPr bwMode="auto">
          <a:xfrm>
            <a:off x="1912938" y="2514600"/>
            <a:ext cx="2193925"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115888" indent="-115888"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eaLnBrk="1" hangingPunct="1">
              <a:lnSpc>
                <a:spcPct val="85000"/>
              </a:lnSpc>
              <a:buSzPct val="100000"/>
            </a:pPr>
            <a:r>
              <a:rPr lang="en-US" sz="1200" b="1">
                <a:solidFill>
                  <a:srgbClr val="000000"/>
                </a:solidFill>
                <a:latin typeface="Arial Narrow" charset="0"/>
                <a:ea typeface="MS PGothic" charset="0"/>
                <a:cs typeface="MS PGothic" charset="0"/>
              </a:rPr>
              <a:t>  </a:t>
            </a:r>
            <a:r>
              <a:rPr lang="en-US" sz="1200" b="1" i="1">
                <a:solidFill>
                  <a:srgbClr val="000000"/>
                </a:solidFill>
                <a:latin typeface="Arial Narrow" charset="0"/>
                <a:ea typeface="MS PGothic" charset="0"/>
                <a:cs typeface="MS PGothic" charset="0"/>
              </a:rPr>
              <a:t>System for Transactions</a:t>
            </a:r>
          </a:p>
        </p:txBody>
      </p:sp>
      <p:pic>
        <p:nvPicPr>
          <p:cNvPr id="43019" name="Picture 13" descr="IBM_PureData_wordmark_black"/>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90725" y="2184400"/>
            <a:ext cx="187801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0" name="Text Box 5"/>
          <p:cNvSpPr txBox="1">
            <a:spLocks noChangeArrowheads="1"/>
          </p:cNvSpPr>
          <p:nvPr/>
        </p:nvSpPr>
        <p:spPr bwMode="auto">
          <a:xfrm>
            <a:off x="1912938" y="3898900"/>
            <a:ext cx="2193925"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115888" indent="-115888"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eaLnBrk="1" hangingPunct="1">
              <a:lnSpc>
                <a:spcPct val="85000"/>
              </a:lnSpc>
              <a:buSzPct val="100000"/>
            </a:pPr>
            <a:r>
              <a:rPr lang="en-US" sz="1200" b="1">
                <a:solidFill>
                  <a:srgbClr val="000000"/>
                </a:solidFill>
                <a:latin typeface="Arial Narrow" charset="0"/>
                <a:ea typeface="MS PGothic" charset="0"/>
                <a:cs typeface="MS PGothic" charset="0"/>
              </a:rPr>
              <a:t> </a:t>
            </a:r>
            <a:r>
              <a:rPr lang="en-US" sz="1200" b="1" i="1">
                <a:solidFill>
                  <a:srgbClr val="000000"/>
                </a:solidFill>
                <a:latin typeface="Arial Narrow" charset="0"/>
                <a:ea typeface="MS PGothic" charset="0"/>
                <a:cs typeface="MS PGothic" charset="0"/>
              </a:rPr>
              <a:t>System for Analytics</a:t>
            </a:r>
          </a:p>
        </p:txBody>
      </p:sp>
      <p:pic>
        <p:nvPicPr>
          <p:cNvPr id="43021" name="Picture 15" descr="IBM_PureData_wordmark_black"/>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51038" y="3571875"/>
            <a:ext cx="1878012"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17" descr="IBM_PureData_wordmark_black"/>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49450" y="5111750"/>
            <a:ext cx="187801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3" name="Title 16"/>
          <p:cNvSpPr>
            <a:spLocks noGrp="1"/>
          </p:cNvSpPr>
          <p:nvPr>
            <p:ph type="title"/>
          </p:nvPr>
        </p:nvSpPr>
        <p:spPr/>
        <p:txBody>
          <a:bodyPr/>
          <a:lstStyle/>
          <a:p>
            <a:r>
              <a:rPr lang="en-US">
                <a:latin typeface="Arial" charset="0"/>
                <a:ea typeface="ＭＳ Ｐゴシック" charset="0"/>
              </a:rPr>
              <a:t>IBM PureData System</a:t>
            </a:r>
          </a:p>
        </p:txBody>
      </p:sp>
      <p:sp>
        <p:nvSpPr>
          <p:cNvPr id="43024" name="Text Box 5"/>
          <p:cNvSpPr txBox="1">
            <a:spLocks noChangeArrowheads="1"/>
          </p:cNvSpPr>
          <p:nvPr/>
        </p:nvSpPr>
        <p:spPr bwMode="auto">
          <a:xfrm>
            <a:off x="1912938" y="5465763"/>
            <a:ext cx="2193925"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115888" indent="-115888"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eaLnBrk="1" hangingPunct="1">
              <a:lnSpc>
                <a:spcPct val="85000"/>
              </a:lnSpc>
              <a:buSzPct val="100000"/>
            </a:pPr>
            <a:r>
              <a:rPr lang="en-US" sz="1200" b="1">
                <a:solidFill>
                  <a:srgbClr val="000000"/>
                </a:solidFill>
                <a:latin typeface="Arial Narrow" charset="0"/>
                <a:ea typeface="MS PGothic" charset="0"/>
                <a:cs typeface="MS PGothic" charset="0"/>
              </a:rPr>
              <a:t> </a:t>
            </a:r>
            <a:r>
              <a:rPr lang="en-US" sz="1200" b="1" i="1">
                <a:solidFill>
                  <a:srgbClr val="000000"/>
                </a:solidFill>
                <a:latin typeface="Arial Narrow" charset="0"/>
                <a:ea typeface="MS PGothic" charset="0"/>
                <a:cs typeface="MS PGothic" charset="0"/>
              </a:rPr>
              <a:t>System for Operational Analytics</a:t>
            </a:r>
          </a:p>
        </p:txBody>
      </p:sp>
      <p:sp>
        <p:nvSpPr>
          <p:cNvPr id="43025" name="Rectangle 7"/>
          <p:cNvSpPr>
            <a:spLocks noChangeArrowheads="1"/>
          </p:cNvSpPr>
          <p:nvPr/>
        </p:nvSpPr>
        <p:spPr bwMode="auto">
          <a:xfrm>
            <a:off x="1965325" y="2787650"/>
            <a:ext cx="2259013"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pPr>
            <a:r>
              <a:rPr lang="en-US" sz="1300" i="1">
                <a:solidFill>
                  <a:srgbClr val="008000"/>
                </a:solidFill>
              </a:rPr>
              <a:t>Powered by DB2 pureScale</a:t>
            </a:r>
          </a:p>
        </p:txBody>
      </p:sp>
      <p:sp>
        <p:nvSpPr>
          <p:cNvPr id="43026" name="Rectangle 7"/>
          <p:cNvSpPr>
            <a:spLocks noChangeArrowheads="1"/>
          </p:cNvSpPr>
          <p:nvPr/>
        </p:nvSpPr>
        <p:spPr bwMode="auto">
          <a:xfrm>
            <a:off x="1965325" y="5721350"/>
            <a:ext cx="2259013" cy="45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pPr>
            <a:r>
              <a:rPr lang="en-US" sz="1300" i="1" dirty="0">
                <a:solidFill>
                  <a:srgbClr val="008000"/>
                </a:solidFill>
              </a:rPr>
              <a:t>Next generation</a:t>
            </a:r>
            <a:br>
              <a:rPr lang="en-US" sz="1300" i="1" dirty="0">
                <a:solidFill>
                  <a:srgbClr val="008000"/>
                </a:solidFill>
              </a:rPr>
            </a:br>
            <a:r>
              <a:rPr lang="en-US" sz="1300" i="1" dirty="0">
                <a:solidFill>
                  <a:srgbClr val="008000"/>
                </a:solidFill>
              </a:rPr>
              <a:t>ISAS 7700 and 7710</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165100" y="617538"/>
            <a:ext cx="8688388" cy="427037"/>
          </a:xfrm>
        </p:spPr>
        <p:txBody>
          <a:bodyPr/>
          <a:lstStyle/>
          <a:p>
            <a:r>
              <a:rPr lang="en-US" smtClean="0"/>
              <a:t>Additional Information</a:t>
            </a:r>
          </a:p>
        </p:txBody>
      </p:sp>
      <p:grpSp>
        <p:nvGrpSpPr>
          <p:cNvPr id="32771" name="Group 28"/>
          <p:cNvGrpSpPr>
            <a:grpSpLocks/>
          </p:cNvGrpSpPr>
          <p:nvPr/>
        </p:nvGrpSpPr>
        <p:grpSpPr bwMode="auto">
          <a:xfrm>
            <a:off x="0" y="1233488"/>
            <a:ext cx="9144000" cy="5156200"/>
            <a:chOff x="388" y="937"/>
            <a:chExt cx="5760" cy="2542"/>
          </a:xfrm>
        </p:grpSpPr>
        <p:sp>
          <p:nvSpPr>
            <p:cNvPr id="32778" name="Rectangle 29"/>
            <p:cNvSpPr>
              <a:spLocks noChangeArrowheads="1"/>
            </p:cNvSpPr>
            <p:nvPr/>
          </p:nvSpPr>
          <p:spPr bwMode="auto">
            <a:xfrm>
              <a:off x="388" y="937"/>
              <a:ext cx="5760" cy="2542"/>
            </a:xfrm>
            <a:prstGeom prst="rect">
              <a:avLst/>
            </a:prstGeom>
            <a:solidFill>
              <a:srgbClr val="C5D7D9">
                <a:alpha val="67842"/>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400">
                <a:solidFill>
                  <a:srgbClr val="333333"/>
                </a:solidFill>
              </a:endParaRPr>
            </a:p>
          </p:txBody>
        </p:sp>
        <p:pic>
          <p:nvPicPr>
            <p:cNvPr id="32779" name="Picture 322" descr="Expert_Integrated_Systems_PPT_MasterGraphics_0209-breaker-white"/>
            <p:cNvPicPr>
              <a:picLocks noChangeAspect="1" noChangeArrowheads="1"/>
            </p:cNvPicPr>
            <p:nvPr/>
          </p:nvPicPr>
          <p:blipFill>
            <a:blip r:embed="rId3">
              <a:lum bright="-12000" contrast="44000"/>
              <a:extLst>
                <a:ext uri="{28A0092B-C50C-407E-A947-70E740481C1C}">
                  <a14:useLocalDpi xmlns:a14="http://schemas.microsoft.com/office/drawing/2010/main" val="0"/>
                </a:ext>
              </a:extLst>
            </a:blip>
            <a:srcRect r="-52" b="-20"/>
            <a:stretch>
              <a:fillRect/>
            </a:stretch>
          </p:blipFill>
          <p:spPr bwMode="auto">
            <a:xfrm>
              <a:off x="388" y="946"/>
              <a:ext cx="5760" cy="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975" name="Text Box 7"/>
          <p:cNvSpPr txBox="1">
            <a:spLocks noChangeArrowheads="1"/>
          </p:cNvSpPr>
          <p:nvPr/>
        </p:nvSpPr>
        <p:spPr bwMode="auto">
          <a:xfrm>
            <a:off x="41275" y="977900"/>
            <a:ext cx="6384925" cy="5322888"/>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19100" indent="-419100" defTabSz="1625600" eaLnBrk="0" hangingPunct="0">
              <a:defRPr>
                <a:solidFill>
                  <a:schemeClr val="tx1"/>
                </a:solidFill>
                <a:latin typeface="Arial" pitchFamily="34" charset="0"/>
                <a:ea typeface="MS PGothic" pitchFamily="34" charset="-128"/>
              </a:defRPr>
            </a:lvl1pPr>
            <a:lvl2pPr marL="822325" indent="-419100" defTabSz="1625600" eaLnBrk="0" hangingPunct="0">
              <a:defRPr>
                <a:solidFill>
                  <a:schemeClr val="tx1"/>
                </a:solidFill>
                <a:latin typeface="Arial" pitchFamily="34" charset="0"/>
                <a:ea typeface="MS PGothic" pitchFamily="34" charset="-128"/>
              </a:defRPr>
            </a:lvl2pPr>
            <a:lvl3pPr marL="936625" indent="-419100" defTabSz="1625600" eaLnBrk="0" hangingPunct="0">
              <a:defRPr>
                <a:solidFill>
                  <a:schemeClr val="tx1"/>
                </a:solidFill>
                <a:latin typeface="Arial" pitchFamily="34" charset="0"/>
                <a:ea typeface="MS PGothic" pitchFamily="34" charset="-128"/>
              </a:defRPr>
            </a:lvl3pPr>
            <a:lvl4pPr marL="1790700" indent="-419100" defTabSz="1625600" eaLnBrk="0" hangingPunct="0">
              <a:defRPr>
                <a:solidFill>
                  <a:schemeClr val="tx1"/>
                </a:solidFill>
                <a:latin typeface="Arial" pitchFamily="34" charset="0"/>
                <a:ea typeface="MS PGothic" pitchFamily="34" charset="-128"/>
              </a:defRPr>
            </a:lvl4pPr>
            <a:lvl5pPr marL="2247900" indent="-419100" defTabSz="1625600" eaLnBrk="0" hangingPunct="0">
              <a:defRPr>
                <a:solidFill>
                  <a:schemeClr val="tx1"/>
                </a:solidFill>
                <a:latin typeface="Arial" pitchFamily="34" charset="0"/>
                <a:ea typeface="MS PGothic" pitchFamily="34" charset="-128"/>
              </a:defRPr>
            </a:lvl5pPr>
            <a:lvl6pPr marL="2705100" indent="-419100" defTabSz="1625600" eaLnBrk="0" fontAlgn="base" hangingPunct="0">
              <a:spcBef>
                <a:spcPct val="0"/>
              </a:spcBef>
              <a:spcAft>
                <a:spcPct val="0"/>
              </a:spcAft>
              <a:defRPr>
                <a:solidFill>
                  <a:schemeClr val="tx1"/>
                </a:solidFill>
                <a:latin typeface="Arial" pitchFamily="34" charset="0"/>
                <a:ea typeface="MS PGothic" pitchFamily="34" charset="-128"/>
              </a:defRPr>
            </a:lvl6pPr>
            <a:lvl7pPr marL="3162300" indent="-419100" defTabSz="1625600" eaLnBrk="0" fontAlgn="base" hangingPunct="0">
              <a:spcBef>
                <a:spcPct val="0"/>
              </a:spcBef>
              <a:spcAft>
                <a:spcPct val="0"/>
              </a:spcAft>
              <a:defRPr>
                <a:solidFill>
                  <a:schemeClr val="tx1"/>
                </a:solidFill>
                <a:latin typeface="Arial" pitchFamily="34" charset="0"/>
                <a:ea typeface="MS PGothic" pitchFamily="34" charset="-128"/>
              </a:defRPr>
            </a:lvl7pPr>
            <a:lvl8pPr marL="3619500" indent="-419100" defTabSz="1625600" eaLnBrk="0" fontAlgn="base" hangingPunct="0">
              <a:spcBef>
                <a:spcPct val="0"/>
              </a:spcBef>
              <a:spcAft>
                <a:spcPct val="0"/>
              </a:spcAft>
              <a:defRPr>
                <a:solidFill>
                  <a:schemeClr val="tx1"/>
                </a:solidFill>
                <a:latin typeface="Arial" pitchFamily="34" charset="0"/>
                <a:ea typeface="MS PGothic" pitchFamily="34" charset="-128"/>
              </a:defRPr>
            </a:lvl8pPr>
            <a:lvl9pPr marL="4076700" indent="-419100" defTabSz="1625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2000" dirty="0" smtClean="0"/>
              <a:t> </a:t>
            </a:r>
          </a:p>
          <a:p>
            <a:pPr eaLnBrk="1" hangingPunct="1">
              <a:buFontTx/>
              <a:buAutoNum type="arabicPeriod"/>
              <a:defRPr/>
            </a:pPr>
            <a:r>
              <a:rPr lang="en-US" sz="2000" dirty="0" smtClean="0"/>
              <a:t>New announcement videos</a:t>
            </a:r>
          </a:p>
          <a:p>
            <a:pPr lvl="2" eaLnBrk="1" hangingPunct="1">
              <a:buFont typeface="Wingdings" pitchFamily="2" charset="2"/>
              <a:buChar char="§"/>
              <a:defRPr/>
            </a:pPr>
            <a:r>
              <a:rPr lang="en-US" sz="1400" dirty="0" smtClean="0">
                <a:hlinkClick r:id="rId4"/>
              </a:rPr>
              <a:t>IBM PureFlex System - announcement</a:t>
            </a:r>
            <a:endParaRPr lang="en-US" sz="1400" dirty="0" smtClean="0"/>
          </a:p>
          <a:p>
            <a:pPr lvl="2" eaLnBrk="1" hangingPunct="1">
              <a:buFont typeface="Wingdings" pitchFamily="2" charset="2"/>
              <a:buChar char="§"/>
              <a:defRPr/>
            </a:pPr>
            <a:r>
              <a:rPr lang="en-US" sz="1400" dirty="0" smtClean="0">
                <a:hlinkClick r:id="rId5"/>
              </a:rPr>
              <a:t>IBM Flex System - announcement </a:t>
            </a:r>
            <a:endParaRPr lang="en-US" sz="1400" dirty="0" smtClean="0"/>
          </a:p>
          <a:p>
            <a:pPr eaLnBrk="1" hangingPunct="1">
              <a:buFontTx/>
              <a:buAutoNum type="romanUcPeriod"/>
              <a:defRPr/>
            </a:pPr>
            <a:endParaRPr lang="en-US" sz="1200" dirty="0" smtClean="0"/>
          </a:p>
          <a:p>
            <a:pPr eaLnBrk="1" hangingPunct="1">
              <a:buFontTx/>
              <a:buAutoNum type="arabicPeriod" startAt="2"/>
              <a:defRPr/>
            </a:pPr>
            <a:r>
              <a:rPr lang="en-US" sz="2000" dirty="0" smtClean="0"/>
              <a:t>Flex System Manager Demo</a:t>
            </a:r>
          </a:p>
          <a:p>
            <a:pPr lvl="1" eaLnBrk="1" hangingPunct="1">
              <a:buFontTx/>
              <a:buChar char="•"/>
              <a:defRPr/>
            </a:pPr>
            <a:r>
              <a:rPr lang="en-US" sz="1400" dirty="0" smtClean="0">
                <a:hlinkClick r:id="rId6"/>
              </a:rPr>
              <a:t>The Value of IBM Flex System Manager</a:t>
            </a:r>
            <a:endParaRPr lang="en-US" sz="1400" dirty="0" smtClean="0"/>
          </a:p>
          <a:p>
            <a:pPr eaLnBrk="1" hangingPunct="1">
              <a:buFontTx/>
              <a:buChar char="•"/>
              <a:defRPr/>
            </a:pPr>
            <a:endParaRPr lang="en-US" sz="1400" dirty="0" smtClean="0"/>
          </a:p>
          <a:p>
            <a:pPr eaLnBrk="1" hangingPunct="1">
              <a:defRPr/>
            </a:pPr>
            <a:r>
              <a:rPr lang="en-US" sz="2000" dirty="0" smtClean="0"/>
              <a:t>3.  Open Choice Video series</a:t>
            </a:r>
          </a:p>
          <a:p>
            <a:pPr lvl="2" eaLnBrk="1" hangingPunct="1">
              <a:buFont typeface="Wingdings" pitchFamily="2" charset="2"/>
              <a:buChar char="§"/>
              <a:defRPr/>
            </a:pPr>
            <a:r>
              <a:rPr lang="en-US" sz="1400" dirty="0" smtClean="0"/>
              <a:t>Architecture - </a:t>
            </a:r>
            <a:r>
              <a:rPr lang="en-US" sz="1400" dirty="0" smtClean="0">
                <a:hlinkClick r:id="rId7"/>
              </a:rPr>
              <a:t>IBM PureFlex System Open Choice : VDI </a:t>
            </a:r>
            <a:endParaRPr lang="en-US" sz="2000" dirty="0" smtClean="0"/>
          </a:p>
          <a:p>
            <a:pPr lvl="2" eaLnBrk="1" hangingPunct="1">
              <a:buFont typeface="Wingdings" pitchFamily="2" charset="2"/>
              <a:buChar char="§"/>
              <a:defRPr/>
            </a:pPr>
            <a:r>
              <a:rPr lang="en-US" sz="1400" dirty="0" smtClean="0"/>
              <a:t>Storage - </a:t>
            </a:r>
            <a:r>
              <a:rPr lang="en-US" sz="1400" dirty="0" smtClean="0">
                <a:hlinkClick r:id="rId8"/>
              </a:rPr>
              <a:t>IBM PureFlex System Open Choice : Storage </a:t>
            </a:r>
            <a:endParaRPr lang="en-US" sz="1400" dirty="0" smtClean="0"/>
          </a:p>
          <a:p>
            <a:pPr lvl="2" eaLnBrk="1" hangingPunct="1">
              <a:buFont typeface="Wingdings" pitchFamily="2" charset="2"/>
              <a:buChar char="§"/>
              <a:defRPr/>
            </a:pPr>
            <a:r>
              <a:rPr lang="en-US" sz="1400" dirty="0" smtClean="0"/>
              <a:t>Operating Systems</a:t>
            </a:r>
          </a:p>
          <a:p>
            <a:pPr lvl="3" eaLnBrk="1" hangingPunct="1">
              <a:buFont typeface="Wingdings" pitchFamily="2" charset="2"/>
              <a:buChar char="§"/>
              <a:defRPr/>
            </a:pPr>
            <a:r>
              <a:rPr lang="en-US" sz="1400" dirty="0" smtClean="0">
                <a:hlinkClick r:id="rId9"/>
              </a:rPr>
              <a:t>IBM PureFlex System Open Choice : AIX </a:t>
            </a:r>
            <a:endParaRPr lang="en-US" sz="1400" dirty="0" smtClean="0"/>
          </a:p>
          <a:p>
            <a:pPr lvl="3" eaLnBrk="1" hangingPunct="1">
              <a:buFont typeface="Wingdings" pitchFamily="2" charset="2"/>
              <a:buChar char="§"/>
              <a:defRPr/>
            </a:pPr>
            <a:r>
              <a:rPr lang="en-US" sz="1400" dirty="0" smtClean="0">
                <a:hlinkClick r:id="rId10"/>
              </a:rPr>
              <a:t>IBM PureFlex System Open Choice : IBM i </a:t>
            </a:r>
            <a:endParaRPr lang="en-US" sz="1400" dirty="0" smtClean="0"/>
          </a:p>
          <a:p>
            <a:pPr lvl="3" eaLnBrk="1" hangingPunct="1">
              <a:buFont typeface="Wingdings" pitchFamily="2" charset="2"/>
              <a:buChar char="§"/>
              <a:defRPr/>
            </a:pPr>
            <a:r>
              <a:rPr lang="en-US" sz="1400" dirty="0" smtClean="0">
                <a:hlinkClick r:id="rId11"/>
              </a:rPr>
              <a:t>IBM PureFlex System Open Choice : Linux </a:t>
            </a:r>
            <a:endParaRPr lang="en-US" sz="1400" dirty="0" smtClean="0"/>
          </a:p>
          <a:p>
            <a:pPr lvl="3" eaLnBrk="1" hangingPunct="1">
              <a:buFont typeface="Wingdings" pitchFamily="2" charset="2"/>
              <a:buChar char="§"/>
              <a:defRPr/>
            </a:pPr>
            <a:r>
              <a:rPr lang="en-US" sz="1400" dirty="0" smtClean="0">
                <a:hlinkClick r:id="rId12"/>
              </a:rPr>
              <a:t>IBM PureFlex System Open Choice : Microsoft Windows </a:t>
            </a:r>
            <a:endParaRPr lang="en-US" sz="1400" dirty="0" smtClean="0"/>
          </a:p>
          <a:p>
            <a:pPr lvl="2" eaLnBrk="1" hangingPunct="1">
              <a:buFont typeface="Wingdings" pitchFamily="2" charset="2"/>
              <a:buChar char="§"/>
              <a:defRPr/>
            </a:pPr>
            <a:r>
              <a:rPr lang="en-US" sz="1400" dirty="0" smtClean="0"/>
              <a:t>Hypervisors</a:t>
            </a:r>
          </a:p>
          <a:p>
            <a:pPr lvl="3" eaLnBrk="1" hangingPunct="1">
              <a:buFont typeface="Wingdings" pitchFamily="2" charset="2"/>
              <a:buChar char="§"/>
              <a:defRPr/>
            </a:pPr>
            <a:r>
              <a:rPr lang="en-US" sz="1400" dirty="0" smtClean="0">
                <a:hlinkClick r:id="rId13"/>
              </a:rPr>
              <a:t>IBM PureFlex System Open Choice : </a:t>
            </a:r>
            <a:r>
              <a:rPr lang="en-US" sz="1400" dirty="0" err="1" smtClean="0">
                <a:hlinkClick r:id="rId13"/>
              </a:rPr>
              <a:t>PowerVM</a:t>
            </a:r>
            <a:r>
              <a:rPr lang="en-US" sz="1400" dirty="0" smtClean="0">
                <a:hlinkClick r:id="rId13"/>
              </a:rPr>
              <a:t> </a:t>
            </a:r>
            <a:endParaRPr lang="en-US" sz="1400" dirty="0" smtClean="0"/>
          </a:p>
          <a:p>
            <a:pPr lvl="3" eaLnBrk="1" hangingPunct="1">
              <a:buFont typeface="Wingdings" pitchFamily="2" charset="2"/>
              <a:buChar char="§"/>
              <a:defRPr/>
            </a:pPr>
            <a:r>
              <a:rPr lang="en-US" sz="1400" dirty="0" smtClean="0">
                <a:hlinkClick r:id="rId14"/>
              </a:rPr>
              <a:t>IBM PureFlex System Open Choice : Microsoft Hyper-V </a:t>
            </a:r>
            <a:endParaRPr lang="en-US" sz="1400" dirty="0" smtClean="0"/>
          </a:p>
          <a:p>
            <a:pPr lvl="3" eaLnBrk="1" hangingPunct="1">
              <a:buFont typeface="Wingdings" pitchFamily="2" charset="2"/>
              <a:buChar char="§"/>
              <a:defRPr/>
            </a:pPr>
            <a:r>
              <a:rPr lang="en-US" sz="1400" dirty="0" smtClean="0">
                <a:hlinkClick r:id="rId15"/>
              </a:rPr>
              <a:t>IBM PureFlex System Open Choice : VMware </a:t>
            </a:r>
            <a:endParaRPr lang="en-US" sz="1400" dirty="0" smtClean="0"/>
          </a:p>
          <a:p>
            <a:pPr lvl="3" eaLnBrk="1" hangingPunct="1">
              <a:buFont typeface="Wingdings" pitchFamily="2" charset="2"/>
              <a:buChar char="§"/>
              <a:defRPr/>
            </a:pPr>
            <a:r>
              <a:rPr lang="en-US" sz="1400" dirty="0" smtClean="0">
                <a:hlinkClick r:id="rId16"/>
              </a:rPr>
              <a:t>IBM PureFlex System Open Choice : KVM </a:t>
            </a:r>
            <a:endParaRPr lang="en-US" sz="1400" dirty="0" smtClean="0"/>
          </a:p>
          <a:p>
            <a:pPr lvl="2" eaLnBrk="1" hangingPunct="1">
              <a:buFont typeface="Wingdings" pitchFamily="2" charset="2"/>
              <a:buChar char="§"/>
              <a:defRPr/>
            </a:pPr>
            <a:r>
              <a:rPr lang="en-US" sz="1400" dirty="0" smtClean="0"/>
              <a:t>Networking -  </a:t>
            </a:r>
            <a:r>
              <a:rPr lang="en-US" sz="1400" dirty="0" smtClean="0">
                <a:hlinkClick r:id="rId17"/>
              </a:rPr>
              <a:t>IBM PureFlex System Open Choice : Networking </a:t>
            </a:r>
            <a:endParaRPr lang="en-US" sz="1400" dirty="0" smtClean="0"/>
          </a:p>
        </p:txBody>
      </p:sp>
      <p:pic>
        <p:nvPicPr>
          <p:cNvPr id="32773" name="Picture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23150" y="2395538"/>
            <a:ext cx="184626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7" name="Picture 9"/>
          <p:cNvPicPr>
            <a:picLocks noChangeAspect="1" noChangeArrowheads="1"/>
          </p:cNvPicPr>
          <p:nvPr/>
        </p:nvPicPr>
        <p:blipFill>
          <a:blip r:embed="rId19"/>
          <a:srcRect/>
          <a:stretch>
            <a:fillRect/>
          </a:stretch>
        </p:blipFill>
        <p:spPr bwMode="auto">
          <a:xfrm>
            <a:off x="5494338" y="2395538"/>
            <a:ext cx="221138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pic>
        <p:nvPicPr>
          <p:cNvPr id="32775" name="Picture 46" descr="PureFlex_Silo"/>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483475" y="2779713"/>
            <a:ext cx="1689100"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0" descr="flex system chassis 2292"/>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961063" y="3635375"/>
            <a:ext cx="1508125"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76" name="Picture 16"/>
          <p:cNvPicPr>
            <a:picLocks noChangeAspect="1" noChangeArrowheads="1"/>
          </p:cNvPicPr>
          <p:nvPr/>
        </p:nvPicPr>
        <p:blipFill>
          <a:blip r:embed="rId22"/>
          <a:srcRect l="50000" t="61259" r="17801" b="28334"/>
          <a:stretch>
            <a:fillRect/>
          </a:stretch>
        </p:blipFill>
        <p:spPr bwMode="auto">
          <a:xfrm>
            <a:off x="5384800" y="1360488"/>
            <a:ext cx="3576638"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spTree>
    <p:extLst>
      <p:ext uri="{BB962C8B-B14F-4D97-AF65-F5344CB8AC3E}">
        <p14:creationId xmlns:p14="http://schemas.microsoft.com/office/powerpoint/2010/main" val="1095296058"/>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4"/>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p>
        </p:txBody>
      </p:sp>
      <p:pic>
        <p:nvPicPr>
          <p:cNvPr id="48130" name="Picture 6" descr="5300_IBM_Blac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11550" y="3009900"/>
            <a:ext cx="22209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3"/>
          <p:cNvSpPr>
            <a:spLocks noGrp="1"/>
          </p:cNvSpPr>
          <p:nvPr>
            <p:ph type="title"/>
          </p:nvPr>
        </p:nvSpPr>
        <p:spPr/>
        <p:txBody>
          <a:bodyPr/>
          <a:lstStyle/>
          <a:p>
            <a:r>
              <a:rPr lang="en-US">
                <a:latin typeface="Arial" charset="0"/>
                <a:ea typeface="ＭＳ Ｐゴシック" charset="0"/>
              </a:rPr>
              <a:t>PureData Systems for Transactions</a:t>
            </a:r>
          </a:p>
        </p:txBody>
      </p:sp>
      <p:sp>
        <p:nvSpPr>
          <p:cNvPr id="44034" name="Content Placeholder 4"/>
          <p:cNvSpPr>
            <a:spLocks noGrp="1"/>
          </p:cNvSpPr>
          <p:nvPr>
            <p:ph sz="half" idx="1"/>
          </p:nvPr>
        </p:nvSpPr>
        <p:spPr/>
        <p:txBody>
          <a:bodyPr/>
          <a:lstStyle/>
          <a:p>
            <a:r>
              <a:rPr lang="en-US">
                <a:latin typeface="Arial" charset="0"/>
                <a:ea typeface="ＭＳ Ｐゴシック" charset="0"/>
              </a:rPr>
              <a:t>Tuned for high volume OLTP</a:t>
            </a:r>
          </a:p>
          <a:p>
            <a:pPr lvl="1"/>
            <a:r>
              <a:rPr lang="en-US">
                <a:latin typeface="Arial" charset="0"/>
                <a:ea typeface="ＭＳ Ｐゴシック" charset="0"/>
                <a:cs typeface="ＭＳ Ｐゴシック" charset="0"/>
              </a:rPr>
              <a:t>Powered by DB2 pureScale</a:t>
            </a:r>
          </a:p>
          <a:p>
            <a:pPr lvl="1"/>
            <a:endParaRPr lang="en-US">
              <a:latin typeface="Arial" charset="0"/>
              <a:cs typeface="Arial" charset="0"/>
            </a:endParaRPr>
          </a:p>
          <a:p>
            <a:r>
              <a:rPr lang="en-US">
                <a:latin typeface="Arial" charset="0"/>
                <a:ea typeface="ＭＳ Ｐゴシック" charset="0"/>
              </a:rPr>
              <a:t>Simplicity</a:t>
            </a:r>
          </a:p>
          <a:p>
            <a:pPr lvl="1"/>
            <a:r>
              <a:rPr lang="en-US">
                <a:latin typeface="Arial" charset="0"/>
                <a:cs typeface="Arial" charset="0"/>
              </a:rPr>
              <a:t>100+ DBs per system</a:t>
            </a:r>
          </a:p>
          <a:p>
            <a:pPr lvl="1"/>
            <a:r>
              <a:rPr lang="en-US">
                <a:latin typeface="Arial" charset="0"/>
                <a:cs typeface="Arial" charset="0"/>
              </a:rPr>
              <a:t>Multiple DB versions</a:t>
            </a:r>
          </a:p>
          <a:p>
            <a:pPr lvl="1"/>
            <a:r>
              <a:rPr lang="en-US">
                <a:latin typeface="Arial" charset="0"/>
                <a:cs typeface="Arial" charset="0"/>
              </a:rPr>
              <a:t>Specify the cluster name, description, and topology patterns</a:t>
            </a:r>
          </a:p>
          <a:p>
            <a:pPr lvl="1"/>
            <a:endParaRPr lang="en-US">
              <a:latin typeface="Arial" charset="0"/>
              <a:cs typeface="Arial" charset="0"/>
            </a:endParaRPr>
          </a:p>
          <a:p>
            <a:r>
              <a:rPr lang="en-US">
                <a:latin typeface="Arial" charset="0"/>
                <a:ea typeface="ＭＳ Ｐゴシック" charset="0"/>
              </a:rPr>
              <a:t>Availability</a:t>
            </a:r>
          </a:p>
          <a:p>
            <a:pPr lvl="1"/>
            <a:r>
              <a:rPr lang="en-US">
                <a:latin typeface="Arial" charset="0"/>
                <a:cs typeface="Arial" charset="0"/>
              </a:rPr>
              <a:t>DB node recovery in seconds</a:t>
            </a:r>
          </a:p>
          <a:p>
            <a:pPr lvl="1"/>
            <a:r>
              <a:rPr lang="en-US">
                <a:latin typeface="Arial" charset="0"/>
                <a:cs typeface="Arial" charset="0"/>
              </a:rPr>
              <a:t>No planned downtime for firmware and OS upgrades or configuration expansion</a:t>
            </a:r>
            <a:endParaRPr lang="en-US">
              <a:latin typeface="Arial" charset="0"/>
              <a:ea typeface="ＭＳ Ｐゴシック" charset="0"/>
              <a:cs typeface="ＭＳ Ｐゴシック" charset="0"/>
            </a:endParaRPr>
          </a:p>
          <a:p>
            <a:endParaRPr lang="en-US">
              <a:latin typeface="Arial" charset="0"/>
              <a:ea typeface="ＭＳ Ｐゴシック" charset="0"/>
            </a:endParaRPr>
          </a:p>
        </p:txBody>
      </p:sp>
      <p:sp>
        <p:nvSpPr>
          <p:cNvPr id="44035" name="Content Placeholder 5"/>
          <p:cNvSpPr>
            <a:spLocks noGrp="1"/>
          </p:cNvSpPr>
          <p:nvPr>
            <p:ph sz="half" idx="2"/>
          </p:nvPr>
        </p:nvSpPr>
        <p:spPr/>
        <p:txBody>
          <a:bodyPr/>
          <a:lstStyle/>
          <a:p>
            <a:r>
              <a:rPr lang="en-US">
                <a:latin typeface="Arial" charset="0"/>
                <a:ea typeface="ＭＳ Ｐゴシック" charset="0"/>
              </a:rPr>
              <a:t>Scalability</a:t>
            </a:r>
          </a:p>
          <a:p>
            <a:pPr lvl="1"/>
            <a:r>
              <a:rPr lang="en-US">
                <a:latin typeface="Arial" charset="0"/>
                <a:cs typeface="Arial" charset="0"/>
              </a:rPr>
              <a:t>Three sizes with up to 384 cores, 6 TB of memory, and 150 TB of raw storage</a:t>
            </a:r>
          </a:p>
          <a:p>
            <a:pPr lvl="1"/>
            <a:endParaRPr lang="en-US">
              <a:latin typeface="Arial" charset="0"/>
              <a:cs typeface="Arial" charset="0"/>
            </a:endParaRPr>
          </a:p>
          <a:p>
            <a:r>
              <a:rPr lang="en-US">
                <a:latin typeface="Arial" charset="0"/>
                <a:ea typeface="ＭＳ Ｐゴシック" charset="0"/>
              </a:rPr>
              <a:t>Smart</a:t>
            </a:r>
          </a:p>
          <a:p>
            <a:pPr lvl="1"/>
            <a:r>
              <a:rPr lang="en-US">
                <a:latin typeface="Arial" charset="0"/>
                <a:cs typeface="Arial" charset="0"/>
              </a:rPr>
              <a:t>Adaptive compression – up to 10x storage space savings</a:t>
            </a:r>
          </a:p>
          <a:p>
            <a:pPr lvl="1"/>
            <a:r>
              <a:rPr lang="en-US">
                <a:latin typeface="Arial" charset="0"/>
                <a:cs typeface="Arial" charset="0"/>
              </a:rPr>
              <a:t>Oracle database compatibility</a:t>
            </a:r>
          </a:p>
          <a:p>
            <a:pPr lvl="1"/>
            <a:r>
              <a:rPr lang="en-US">
                <a:latin typeface="Arial" charset="0"/>
                <a:cs typeface="Arial" charset="0"/>
              </a:rPr>
              <a:t>Easy Tier</a:t>
            </a:r>
          </a:p>
        </p:txBody>
      </p:sp>
      <p:grpSp>
        <p:nvGrpSpPr>
          <p:cNvPr id="44036" name="Group 8"/>
          <p:cNvGrpSpPr>
            <a:grpSpLocks noChangeAspect="1"/>
          </p:cNvGrpSpPr>
          <p:nvPr/>
        </p:nvGrpSpPr>
        <p:grpSpPr bwMode="auto">
          <a:xfrm>
            <a:off x="5480050" y="4881563"/>
            <a:ext cx="2339975" cy="1343025"/>
            <a:chOff x="3258484" y="3236265"/>
            <a:chExt cx="2968625" cy="1703388"/>
          </a:xfrm>
        </p:grpSpPr>
        <p:sp>
          <p:nvSpPr>
            <p:cNvPr id="9" name="Rectangle 2"/>
            <p:cNvSpPr>
              <a:spLocks noChangeArrowheads="1"/>
            </p:cNvSpPr>
            <p:nvPr/>
          </p:nvSpPr>
          <p:spPr bwMode="auto">
            <a:xfrm>
              <a:off x="3258484" y="3236265"/>
              <a:ext cx="2968625" cy="740954"/>
            </a:xfrm>
            <a:prstGeom prst="rect">
              <a:avLst/>
            </a:prstGeom>
            <a:solidFill>
              <a:schemeClr val="bg2">
                <a:lumMod val="60000"/>
                <a:lumOff val="40000"/>
              </a:schemeClr>
            </a:solidFill>
            <a:ln w="28575">
              <a:solidFill>
                <a:schemeClr val="bg1">
                  <a:lumMod val="65000"/>
                </a:schemeClr>
              </a:solidFill>
              <a:miter lim="800000"/>
              <a:headEnd/>
              <a:tailEnd/>
            </a:ln>
          </p:spPr>
          <p:txBody>
            <a:bodyPr wrap="none" anchor="ctr"/>
            <a:lstStyle/>
            <a:p>
              <a:pPr>
                <a:defRPr/>
              </a:pPr>
              <a:endParaRPr lang="en-US" sz="1000" b="1"/>
            </a:p>
          </p:txBody>
        </p:sp>
        <p:grpSp>
          <p:nvGrpSpPr>
            <p:cNvPr id="44038" name="Group 22"/>
            <p:cNvGrpSpPr>
              <a:grpSpLocks/>
            </p:cNvGrpSpPr>
            <p:nvPr/>
          </p:nvGrpSpPr>
          <p:grpSpPr bwMode="auto">
            <a:xfrm>
              <a:off x="3387072" y="3377553"/>
              <a:ext cx="2724150" cy="1562100"/>
              <a:chOff x="3431" y="3090"/>
              <a:chExt cx="2038" cy="826"/>
            </a:xfrm>
          </p:grpSpPr>
          <p:sp>
            <p:nvSpPr>
              <p:cNvPr id="11" name="Rectangle 34"/>
              <p:cNvSpPr>
                <a:spLocks noChangeArrowheads="1"/>
              </p:cNvSpPr>
              <p:nvPr/>
            </p:nvSpPr>
            <p:spPr bwMode="auto">
              <a:xfrm>
                <a:off x="3431" y="3090"/>
                <a:ext cx="313"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cxnSp>
            <p:nvCxnSpPr>
              <p:cNvPr id="44040" name="AutoShape 24"/>
              <p:cNvCxnSpPr>
                <a:cxnSpLocks noChangeShapeType="1"/>
              </p:cNvCxnSpPr>
              <p:nvPr/>
            </p:nvCxnSpPr>
            <p:spPr bwMode="auto">
              <a:xfrm>
                <a:off x="3588" y="3345"/>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1" name="AutoShape 25"/>
              <p:cNvCxnSpPr>
                <a:cxnSpLocks noChangeShapeType="1"/>
              </p:cNvCxnSpPr>
              <p:nvPr/>
            </p:nvCxnSpPr>
            <p:spPr bwMode="auto">
              <a:xfrm flipH="1">
                <a:off x="5310" y="3348"/>
                <a:ext cx="3"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2" name="AutoShape 26"/>
              <p:cNvCxnSpPr>
                <a:cxnSpLocks noChangeShapeType="1"/>
              </p:cNvCxnSpPr>
              <p:nvPr/>
            </p:nvCxnSpPr>
            <p:spPr bwMode="auto">
              <a:xfrm>
                <a:off x="3948" y="3348"/>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3" name="AutoShape 27"/>
              <p:cNvCxnSpPr>
                <a:cxnSpLocks noChangeShapeType="1"/>
              </p:cNvCxnSpPr>
              <p:nvPr/>
            </p:nvCxnSpPr>
            <p:spPr bwMode="auto">
              <a:xfrm>
                <a:off x="4272" y="3348"/>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4" name="AutoShape 28"/>
              <p:cNvCxnSpPr>
                <a:cxnSpLocks noChangeShapeType="1"/>
              </p:cNvCxnSpPr>
              <p:nvPr/>
            </p:nvCxnSpPr>
            <p:spPr bwMode="auto">
              <a:xfrm>
                <a:off x="4635" y="3336"/>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5" name="AutoShape 29"/>
              <p:cNvCxnSpPr>
                <a:cxnSpLocks noChangeShapeType="1"/>
              </p:cNvCxnSpPr>
              <p:nvPr/>
            </p:nvCxnSpPr>
            <p:spPr bwMode="auto">
              <a:xfrm>
                <a:off x="4959" y="3354"/>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6" name="AutoShape 30"/>
              <p:cNvCxnSpPr>
                <a:cxnSpLocks noChangeShapeType="1"/>
              </p:cNvCxnSpPr>
              <p:nvPr/>
            </p:nvCxnSpPr>
            <p:spPr bwMode="auto">
              <a:xfrm>
                <a:off x="4458" y="3516"/>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sp>
            <p:nvSpPr>
              <p:cNvPr id="19" name="Rectangle 34"/>
              <p:cNvSpPr>
                <a:spLocks noChangeArrowheads="1"/>
              </p:cNvSpPr>
              <p:nvPr/>
            </p:nvSpPr>
            <p:spPr bwMode="auto">
              <a:xfrm>
                <a:off x="5155" y="3090"/>
                <a:ext cx="315"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sp>
            <p:nvSpPr>
              <p:cNvPr id="20" name="Rectangle 34"/>
              <p:cNvSpPr>
                <a:spLocks noChangeArrowheads="1"/>
              </p:cNvSpPr>
              <p:nvPr/>
            </p:nvSpPr>
            <p:spPr bwMode="auto">
              <a:xfrm>
                <a:off x="4813" y="3090"/>
                <a:ext cx="312"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sp>
            <p:nvSpPr>
              <p:cNvPr id="21" name="Rectangle 34"/>
              <p:cNvSpPr>
                <a:spLocks noChangeArrowheads="1"/>
              </p:cNvSpPr>
              <p:nvPr/>
            </p:nvSpPr>
            <p:spPr bwMode="auto">
              <a:xfrm>
                <a:off x="3784" y="3090"/>
                <a:ext cx="310"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sp>
            <p:nvSpPr>
              <p:cNvPr id="22" name="Rectangle 34"/>
              <p:cNvSpPr>
                <a:spLocks noChangeArrowheads="1"/>
              </p:cNvSpPr>
              <p:nvPr/>
            </p:nvSpPr>
            <p:spPr bwMode="auto">
              <a:xfrm>
                <a:off x="4124" y="3090"/>
                <a:ext cx="312"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sp>
            <p:nvSpPr>
              <p:cNvPr id="23" name="Rectangle 34"/>
              <p:cNvSpPr>
                <a:spLocks noChangeArrowheads="1"/>
              </p:cNvSpPr>
              <p:nvPr/>
            </p:nvSpPr>
            <p:spPr bwMode="auto">
              <a:xfrm>
                <a:off x="4472" y="3090"/>
                <a:ext cx="315"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cxnSp>
            <p:nvCxnSpPr>
              <p:cNvPr id="44052" name="AutoShape 36"/>
              <p:cNvCxnSpPr>
                <a:cxnSpLocks noChangeShapeType="1"/>
              </p:cNvCxnSpPr>
              <p:nvPr/>
            </p:nvCxnSpPr>
            <p:spPr bwMode="auto">
              <a:xfrm flipH="1" flipV="1">
                <a:off x="3583" y="3519"/>
                <a:ext cx="1740" cy="6"/>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pic>
            <p:nvPicPr>
              <p:cNvPr id="44053" name="DB" descr="database-128x12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252" y="3618"/>
                <a:ext cx="432"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3"/>
          <p:cNvSpPr>
            <a:spLocks noGrp="1"/>
          </p:cNvSpPr>
          <p:nvPr>
            <p:ph type="title"/>
          </p:nvPr>
        </p:nvSpPr>
        <p:spPr/>
        <p:txBody>
          <a:bodyPr/>
          <a:lstStyle/>
          <a:p>
            <a:r>
              <a:rPr lang="en-US">
                <a:latin typeface="Arial" charset="0"/>
                <a:ea typeface="ＭＳ Ｐゴシック" charset="0"/>
              </a:rPr>
              <a:t>PureData Systems for Analytics</a:t>
            </a:r>
          </a:p>
        </p:txBody>
      </p:sp>
      <p:sp>
        <p:nvSpPr>
          <p:cNvPr id="63490" name="Content Placeholder 4"/>
          <p:cNvSpPr>
            <a:spLocks noGrp="1"/>
          </p:cNvSpPr>
          <p:nvPr>
            <p:ph sz="half" idx="1"/>
          </p:nvPr>
        </p:nvSpPr>
        <p:spPr>
          <a:xfrm>
            <a:off x="455613" y="1316038"/>
            <a:ext cx="4027487" cy="4826000"/>
          </a:xfrm>
        </p:spPr>
        <p:txBody>
          <a:bodyPr>
            <a:normAutofit lnSpcReduction="10000"/>
          </a:bodyPr>
          <a:lstStyle/>
          <a:p>
            <a:pPr>
              <a:defRPr/>
            </a:pPr>
            <a:r>
              <a:rPr lang="en-US" dirty="0">
                <a:latin typeface="Arial" charset="0"/>
                <a:ea typeface="ＭＳ Ｐゴシック" charset="0"/>
              </a:rPr>
              <a:t>Simplicity</a:t>
            </a:r>
          </a:p>
          <a:p>
            <a:pPr lvl="1">
              <a:defRPr/>
            </a:pPr>
            <a:r>
              <a:rPr lang="en-US" dirty="0">
                <a:latin typeface="Arial" charset="0"/>
                <a:cs typeface="Arial" charset="0"/>
              </a:rPr>
              <a:t>No database indexes</a:t>
            </a:r>
          </a:p>
          <a:p>
            <a:pPr lvl="1">
              <a:defRPr/>
            </a:pPr>
            <a:r>
              <a:rPr lang="en-US" dirty="0">
                <a:latin typeface="Arial" charset="0"/>
                <a:cs typeface="Arial" charset="0"/>
              </a:rPr>
              <a:t>No tuning </a:t>
            </a:r>
          </a:p>
          <a:p>
            <a:pPr lvl="1">
              <a:defRPr/>
            </a:pPr>
            <a:r>
              <a:rPr lang="en-US" dirty="0">
                <a:latin typeface="Arial" charset="0"/>
                <a:cs typeface="Arial" charset="0"/>
              </a:rPr>
              <a:t>No storage administration</a:t>
            </a:r>
          </a:p>
          <a:p>
            <a:pPr lvl="1">
              <a:defRPr/>
            </a:pPr>
            <a:endParaRPr lang="en-US" dirty="0">
              <a:latin typeface="Arial" charset="0"/>
              <a:cs typeface="Arial" charset="0"/>
            </a:endParaRPr>
          </a:p>
          <a:p>
            <a:pPr>
              <a:defRPr/>
            </a:pPr>
            <a:r>
              <a:rPr lang="en-US" dirty="0">
                <a:latin typeface="Arial" charset="0"/>
                <a:ea typeface="ＭＳ Ｐゴシック" charset="0"/>
              </a:rPr>
              <a:t>Availability</a:t>
            </a:r>
          </a:p>
          <a:p>
            <a:pPr lvl="1">
              <a:defRPr/>
            </a:pPr>
            <a:r>
              <a:rPr lang="en-US" dirty="0">
                <a:latin typeface="Arial" charset="0"/>
                <a:cs typeface="Arial" charset="0"/>
              </a:rPr>
              <a:t>Dual-</a:t>
            </a:r>
            <a:r>
              <a:rPr lang="en-US" dirty="0" smtClean="0">
                <a:latin typeface="Arial" charset="0"/>
                <a:cs typeface="Arial" charset="0"/>
              </a:rPr>
              <a:t>pathing </a:t>
            </a:r>
            <a:r>
              <a:rPr lang="en-US" dirty="0">
                <a:latin typeface="Arial" charset="0"/>
                <a:cs typeface="Arial" charset="0"/>
              </a:rPr>
              <a:t>between </a:t>
            </a:r>
            <a:r>
              <a:rPr lang="en-US" dirty="0" smtClean="0">
                <a:latin typeface="Arial" charset="0"/>
                <a:cs typeface="Arial" charset="0"/>
              </a:rPr>
              <a:t>all related components</a:t>
            </a:r>
            <a:endParaRPr lang="en-US" dirty="0">
              <a:latin typeface="Arial" charset="0"/>
              <a:cs typeface="Arial" charset="0"/>
            </a:endParaRPr>
          </a:p>
          <a:p>
            <a:pPr lvl="1">
              <a:defRPr/>
            </a:pPr>
            <a:r>
              <a:rPr lang="en-US" dirty="0">
                <a:latin typeface="Arial" charset="0"/>
                <a:cs typeface="Arial" charset="0"/>
              </a:rPr>
              <a:t>Spare S-blade</a:t>
            </a:r>
          </a:p>
          <a:p>
            <a:pPr lvl="1">
              <a:defRPr/>
            </a:pPr>
            <a:endParaRPr lang="en-US" dirty="0">
              <a:latin typeface="Arial" charset="0"/>
              <a:cs typeface="Arial" charset="0"/>
            </a:endParaRPr>
          </a:p>
          <a:p>
            <a:pPr>
              <a:spcBef>
                <a:spcPct val="15000"/>
              </a:spcBef>
              <a:buClr>
                <a:srgbClr val="000000"/>
              </a:buClr>
              <a:defRPr/>
            </a:pPr>
            <a:r>
              <a:rPr lang="en-US" sz="2000" dirty="0">
                <a:solidFill>
                  <a:srgbClr val="000000"/>
                </a:solidFill>
                <a:latin typeface="Arial" charset="0"/>
                <a:ea typeface="ＭＳ Ｐゴシック" charset="0"/>
              </a:rPr>
              <a:t>Rich set of in-database analytics</a:t>
            </a:r>
          </a:p>
          <a:p>
            <a:pPr lvl="1">
              <a:defRPr/>
            </a:pPr>
            <a:endParaRPr lang="en-US" dirty="0">
              <a:latin typeface="Arial" charset="0"/>
              <a:cs typeface="Arial" charset="0"/>
            </a:endParaRPr>
          </a:p>
          <a:p>
            <a:pPr>
              <a:defRPr/>
            </a:pPr>
            <a:r>
              <a:rPr lang="en-US" dirty="0">
                <a:latin typeface="Arial" charset="0"/>
                <a:ea typeface="ＭＳ Ｐゴシック" charset="0"/>
              </a:rPr>
              <a:t>Fast</a:t>
            </a:r>
          </a:p>
          <a:p>
            <a:pPr lvl="1">
              <a:defRPr/>
            </a:pPr>
            <a:r>
              <a:rPr lang="en-US" dirty="0">
                <a:latin typeface="Arial" charset="0"/>
                <a:cs typeface="Arial" charset="0"/>
              </a:rPr>
              <a:t>Data loads ready in hours</a:t>
            </a:r>
          </a:p>
          <a:p>
            <a:pPr lvl="1">
              <a:defRPr/>
            </a:pPr>
            <a:r>
              <a:rPr lang="en-US" dirty="0">
                <a:latin typeface="Arial" charset="0"/>
                <a:cs typeface="Arial" charset="0"/>
              </a:rPr>
              <a:t>Up to 100+ </a:t>
            </a:r>
            <a:r>
              <a:rPr lang="en-US" dirty="0" smtClean="0">
                <a:latin typeface="Arial" charset="0"/>
                <a:cs typeface="Arial" charset="0"/>
              </a:rPr>
              <a:t>queries per </a:t>
            </a:r>
            <a:r>
              <a:rPr lang="en-US" dirty="0">
                <a:latin typeface="Arial" charset="0"/>
                <a:cs typeface="Arial" charset="0"/>
              </a:rPr>
              <a:t>second</a:t>
            </a:r>
          </a:p>
          <a:p>
            <a:pPr>
              <a:spcBef>
                <a:spcPct val="15000"/>
              </a:spcBef>
              <a:buClr>
                <a:srgbClr val="000000"/>
              </a:buClr>
              <a:defRPr/>
            </a:pPr>
            <a:endParaRPr lang="en-US" sz="2000" dirty="0">
              <a:solidFill>
                <a:srgbClr val="000000"/>
              </a:solidFill>
              <a:latin typeface="Arial" charset="0"/>
              <a:ea typeface="ＭＳ Ｐゴシック" charset="0"/>
            </a:endParaRPr>
          </a:p>
          <a:p>
            <a:pPr>
              <a:defRPr/>
            </a:pPr>
            <a:endParaRPr lang="en-US" dirty="0">
              <a:latin typeface="Arial" charset="0"/>
              <a:ea typeface="ＭＳ Ｐゴシック" charset="0"/>
            </a:endParaRPr>
          </a:p>
        </p:txBody>
      </p:sp>
      <p:sp>
        <p:nvSpPr>
          <p:cNvPr id="45059" name="Content Placeholder 5"/>
          <p:cNvSpPr>
            <a:spLocks noGrp="1"/>
          </p:cNvSpPr>
          <p:nvPr>
            <p:ph sz="half" idx="2"/>
          </p:nvPr>
        </p:nvSpPr>
        <p:spPr>
          <a:xfrm>
            <a:off x="4635500" y="1316038"/>
            <a:ext cx="4029075" cy="4826000"/>
          </a:xfrm>
        </p:spPr>
        <p:txBody>
          <a:bodyPr/>
          <a:lstStyle/>
          <a:p>
            <a:r>
              <a:rPr lang="en-US">
                <a:latin typeface="Arial" charset="0"/>
                <a:ea typeface="ＭＳ Ｐゴシック" charset="0"/>
              </a:rPr>
              <a:t>Scalability</a:t>
            </a:r>
          </a:p>
          <a:p>
            <a:pPr lvl="1"/>
            <a:r>
              <a:rPr lang="en-US">
                <a:latin typeface="Arial" charset="0"/>
                <a:cs typeface="Arial" charset="0"/>
              </a:rPr>
              <a:t>Scales up to 10 racks</a:t>
            </a:r>
          </a:p>
          <a:p>
            <a:pPr lvl="1"/>
            <a:r>
              <a:rPr lang="en-US">
                <a:latin typeface="Arial" charset="0"/>
                <a:cs typeface="Arial" charset="0"/>
              </a:rPr>
              <a:t>Up to 300 TB of raw data with hardware compression to 1.2 PB</a:t>
            </a:r>
          </a:p>
          <a:p>
            <a:pPr lvl="1"/>
            <a:endParaRPr lang="en-US">
              <a:latin typeface="Arial" charset="0"/>
              <a:cs typeface="Arial" charset="0"/>
            </a:endParaRPr>
          </a:p>
          <a:p>
            <a:r>
              <a:rPr lang="en-US">
                <a:latin typeface="Arial" charset="0"/>
                <a:ea typeface="ＭＳ Ｐゴシック" charset="0"/>
              </a:rPr>
              <a:t>S-blade with built-in FPGA</a:t>
            </a:r>
          </a:p>
          <a:p>
            <a:pPr lvl="1"/>
            <a:r>
              <a:rPr lang="en-US">
                <a:latin typeface="Arial" charset="0"/>
                <a:cs typeface="Arial" charset="0"/>
              </a:rPr>
              <a:t>Filter 90-95% of irrelevant data</a:t>
            </a:r>
          </a:p>
          <a:p>
            <a:pPr lvl="1"/>
            <a:r>
              <a:rPr lang="en-US">
                <a:latin typeface="Arial" charset="0"/>
                <a:cs typeface="Arial" charset="0"/>
              </a:rPr>
              <a:t>In-memory temporary tables</a:t>
            </a:r>
          </a:p>
          <a:p>
            <a:pPr lvl="1"/>
            <a:endParaRPr lang="en-US">
              <a:latin typeface="Arial" charset="0"/>
              <a:cs typeface="Arial" charset="0"/>
            </a:endParaRPr>
          </a:p>
          <a:p>
            <a:endParaRPr lang="en-US">
              <a:latin typeface="Arial" charset="0"/>
              <a:ea typeface="ＭＳ Ｐゴシック" charset="0"/>
            </a:endParaRPr>
          </a:p>
        </p:txBody>
      </p:sp>
      <p:pic>
        <p:nvPicPr>
          <p:cNvPr id="45060" name="Picture 6" descr="Loyalty_ipa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46713" y="4281488"/>
            <a:ext cx="240665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3"/>
          <p:cNvSpPr>
            <a:spLocks noGrp="1"/>
          </p:cNvSpPr>
          <p:nvPr>
            <p:ph type="title"/>
          </p:nvPr>
        </p:nvSpPr>
        <p:spPr/>
        <p:txBody>
          <a:bodyPr/>
          <a:lstStyle/>
          <a:p>
            <a:r>
              <a:rPr lang="en-US">
                <a:latin typeface="Arial" charset="0"/>
                <a:ea typeface="ＭＳ Ｐゴシック" charset="0"/>
              </a:rPr>
              <a:t>PureData Systems for Operational Analytics</a:t>
            </a:r>
          </a:p>
        </p:txBody>
      </p:sp>
      <p:sp>
        <p:nvSpPr>
          <p:cNvPr id="46082" name="Content Placeholder 4"/>
          <p:cNvSpPr>
            <a:spLocks noGrp="1"/>
          </p:cNvSpPr>
          <p:nvPr>
            <p:ph sz="half" idx="1"/>
          </p:nvPr>
        </p:nvSpPr>
        <p:spPr>
          <a:xfrm>
            <a:off x="455613" y="1339850"/>
            <a:ext cx="4027487" cy="4826000"/>
          </a:xfrm>
        </p:spPr>
        <p:txBody>
          <a:bodyPr/>
          <a:lstStyle/>
          <a:p>
            <a:r>
              <a:rPr lang="en-US">
                <a:latin typeface="Arial" charset="0"/>
                <a:ea typeface="ＭＳ Ｐゴシック" charset="0"/>
              </a:rPr>
              <a:t>Simplicity</a:t>
            </a:r>
          </a:p>
          <a:p>
            <a:pPr lvl="1"/>
            <a:r>
              <a:rPr lang="en-US">
                <a:latin typeface="Arial" charset="0"/>
                <a:cs typeface="Arial" charset="0"/>
              </a:rPr>
              <a:t>Policy-based data placement and workload management</a:t>
            </a:r>
          </a:p>
          <a:p>
            <a:pPr lvl="1"/>
            <a:r>
              <a:rPr lang="en-US">
                <a:latin typeface="Arial" charset="0"/>
                <a:cs typeface="Arial" charset="0"/>
              </a:rPr>
              <a:t>Supports continuous data ingest</a:t>
            </a:r>
          </a:p>
          <a:p>
            <a:pPr lvl="1"/>
            <a:r>
              <a:rPr lang="en-US">
                <a:latin typeface="Arial" charset="0"/>
                <a:cs typeface="Arial" charset="0"/>
              </a:rPr>
              <a:t>Integrated ETL tooling</a:t>
            </a:r>
          </a:p>
          <a:p>
            <a:pPr lvl="1"/>
            <a:r>
              <a:rPr lang="en-US">
                <a:latin typeface="Arial" charset="0"/>
                <a:cs typeface="Arial" charset="0"/>
              </a:rPr>
              <a:t>Integrated monitoring</a:t>
            </a:r>
          </a:p>
          <a:p>
            <a:pPr lvl="1"/>
            <a:endParaRPr lang="en-US">
              <a:latin typeface="Arial" charset="0"/>
              <a:cs typeface="Arial" charset="0"/>
            </a:endParaRPr>
          </a:p>
          <a:p>
            <a:r>
              <a:rPr lang="en-US">
                <a:latin typeface="Arial" charset="0"/>
                <a:ea typeface="ＭＳ Ｐゴシック" charset="0"/>
              </a:rPr>
              <a:t>Availability</a:t>
            </a:r>
          </a:p>
          <a:p>
            <a:pPr lvl="1"/>
            <a:r>
              <a:rPr lang="en-US">
                <a:latin typeface="Arial" charset="0"/>
                <a:cs typeface="Arial" charset="0"/>
              </a:rPr>
              <a:t>All firmware and OS patches are integrated and tested together</a:t>
            </a:r>
          </a:p>
          <a:p>
            <a:pPr lvl="1"/>
            <a:endParaRPr lang="en-US">
              <a:latin typeface="Arial" charset="0"/>
              <a:cs typeface="Arial" charset="0"/>
            </a:endParaRPr>
          </a:p>
          <a:p>
            <a:endParaRPr lang="en-US">
              <a:latin typeface="Arial" charset="0"/>
              <a:ea typeface="ＭＳ Ｐゴシック" charset="0"/>
            </a:endParaRPr>
          </a:p>
          <a:p>
            <a:endParaRPr lang="en-US">
              <a:latin typeface="Arial" charset="0"/>
              <a:ea typeface="ＭＳ Ｐゴシック" charset="0"/>
            </a:endParaRPr>
          </a:p>
        </p:txBody>
      </p:sp>
      <p:sp>
        <p:nvSpPr>
          <p:cNvPr id="46083" name="Content Placeholder 5"/>
          <p:cNvSpPr>
            <a:spLocks noGrp="1"/>
          </p:cNvSpPr>
          <p:nvPr>
            <p:ph sz="half" idx="2"/>
          </p:nvPr>
        </p:nvSpPr>
        <p:spPr>
          <a:xfrm>
            <a:off x="4635500" y="1339850"/>
            <a:ext cx="4029075" cy="4826000"/>
          </a:xfrm>
        </p:spPr>
        <p:txBody>
          <a:bodyPr/>
          <a:lstStyle/>
          <a:p>
            <a:r>
              <a:rPr lang="en-US">
                <a:latin typeface="Arial" charset="0"/>
                <a:ea typeface="ＭＳ Ｐゴシック" charset="0"/>
              </a:rPr>
              <a:t>Scalability</a:t>
            </a:r>
          </a:p>
          <a:p>
            <a:pPr lvl="1"/>
            <a:r>
              <a:rPr lang="en-US">
                <a:latin typeface="Arial" charset="0"/>
                <a:cs typeface="Arial" charset="0"/>
              </a:rPr>
              <a:t>Available in four sizes with up to a PB of data capacity</a:t>
            </a:r>
          </a:p>
          <a:p>
            <a:pPr lvl="1"/>
            <a:r>
              <a:rPr lang="en-US">
                <a:latin typeface="Arial" charset="0"/>
                <a:cs typeface="Arial" charset="0"/>
              </a:rPr>
              <a:t>Built on POWER7 740 and 730s</a:t>
            </a:r>
          </a:p>
          <a:p>
            <a:pPr lvl="1"/>
            <a:endParaRPr lang="en-US">
              <a:latin typeface="Arial" charset="0"/>
              <a:cs typeface="Arial" charset="0"/>
            </a:endParaRPr>
          </a:p>
          <a:p>
            <a:r>
              <a:rPr lang="en-US">
                <a:latin typeface="Arial" charset="0"/>
                <a:ea typeface="ＭＳ Ｐゴシック" charset="0"/>
              </a:rPr>
              <a:t>Fast</a:t>
            </a:r>
          </a:p>
          <a:p>
            <a:pPr lvl="1"/>
            <a:r>
              <a:rPr lang="en-US">
                <a:latin typeface="Arial" charset="0"/>
                <a:cs typeface="Arial" charset="0"/>
              </a:rPr>
              <a:t>1000+ concurrent operational queries</a:t>
            </a:r>
          </a:p>
          <a:p>
            <a:pPr lvl="1"/>
            <a:endParaRPr lang="en-US">
              <a:latin typeface="Arial" charset="0"/>
              <a:cs typeface="Arial" charset="0"/>
            </a:endParaRPr>
          </a:p>
          <a:p>
            <a:r>
              <a:rPr lang="en-US">
                <a:latin typeface="Arial" charset="0"/>
                <a:ea typeface="ＭＳ Ｐゴシック" charset="0"/>
              </a:rPr>
              <a:t>Smart</a:t>
            </a:r>
          </a:p>
          <a:p>
            <a:pPr lvl="1"/>
            <a:r>
              <a:rPr lang="en-US">
                <a:latin typeface="Arial" charset="0"/>
                <a:cs typeface="Arial" charset="0"/>
              </a:rPr>
              <a:t>Time Travel enables fast historical and trend queries</a:t>
            </a:r>
          </a:p>
          <a:p>
            <a:pPr lvl="1"/>
            <a:r>
              <a:rPr lang="en-US">
                <a:latin typeface="Arial" charset="0"/>
                <a:cs typeface="Arial" charset="0"/>
              </a:rPr>
              <a:t>Smart access controls for multi-tenant warehouses</a:t>
            </a:r>
          </a:p>
          <a:p>
            <a:pPr lvl="1"/>
            <a:r>
              <a:rPr lang="en-US">
                <a:latin typeface="Arial" charset="0"/>
                <a:cs typeface="Arial" charset="0"/>
              </a:rPr>
              <a:t>Adaptive compression</a:t>
            </a:r>
          </a:p>
          <a:p>
            <a:endParaRPr lang="en-US">
              <a:latin typeface="Arial" charset="0"/>
              <a:ea typeface="ＭＳ Ｐゴシック" charset="0"/>
            </a:endParaRPr>
          </a:p>
        </p:txBody>
      </p:sp>
      <p:grpSp>
        <p:nvGrpSpPr>
          <p:cNvPr id="46084" name="Group 2"/>
          <p:cNvGrpSpPr>
            <a:grpSpLocks noChangeAspect="1"/>
          </p:cNvGrpSpPr>
          <p:nvPr/>
        </p:nvGrpSpPr>
        <p:grpSpPr bwMode="auto">
          <a:xfrm>
            <a:off x="919163" y="4791075"/>
            <a:ext cx="3100387" cy="1762125"/>
            <a:chOff x="982663" y="4703763"/>
            <a:chExt cx="3263900" cy="1854200"/>
          </a:xfrm>
        </p:grpSpPr>
        <p:pic>
          <p:nvPicPr>
            <p:cNvPr id="46085" name="Picture 4" descr="OLAP"/>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46350" y="4703763"/>
              <a:ext cx="1700213" cy="182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20" descr="warehous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82663" y="4703763"/>
              <a:ext cx="1319212"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AutoShape 15"/>
            <p:cNvSpPr>
              <a:spLocks/>
            </p:cNvSpPr>
            <p:nvPr/>
          </p:nvSpPr>
          <p:spPr bwMode="auto">
            <a:xfrm>
              <a:off x="2112410" y="5007785"/>
              <a:ext cx="130355" cy="912066"/>
            </a:xfrm>
            <a:prstGeom prst="rightBrace">
              <a:avLst>
                <a:gd name="adj1" fmla="val 58333"/>
                <a:gd name="adj2" fmla="val 52380"/>
              </a:avLst>
            </a:prstGeom>
            <a:noFill/>
            <a:ln w="3175">
              <a:solidFill>
                <a:schemeClr val="tx1">
                  <a:lumMod val="50000"/>
                  <a:lumOff val="50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defRPr/>
              </a:pPr>
              <a:endParaRPr lang="en-US" sz="900">
                <a:cs typeface="Arial" charset="0"/>
              </a:endParaRPr>
            </a:p>
          </p:txBody>
        </p:sp>
        <p:sp>
          <p:nvSpPr>
            <p:cNvPr id="44" name="Line 16"/>
            <p:cNvSpPr>
              <a:spLocks noChangeShapeType="1"/>
            </p:cNvSpPr>
            <p:nvPr/>
          </p:nvSpPr>
          <p:spPr bwMode="auto">
            <a:xfrm>
              <a:off x="2242766" y="5485534"/>
              <a:ext cx="955940" cy="347454"/>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5" name="Line 17"/>
            <p:cNvSpPr>
              <a:spLocks noChangeShapeType="1"/>
            </p:cNvSpPr>
            <p:nvPr/>
          </p:nvSpPr>
          <p:spPr bwMode="auto">
            <a:xfrm>
              <a:off x="2242766" y="5485534"/>
              <a:ext cx="1173199" cy="217159"/>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6" name="Line 18"/>
            <p:cNvSpPr>
              <a:spLocks noChangeShapeType="1"/>
            </p:cNvSpPr>
            <p:nvPr/>
          </p:nvSpPr>
          <p:spPr bwMode="auto">
            <a:xfrm>
              <a:off x="2242766" y="5485534"/>
              <a:ext cx="1433910" cy="86863"/>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7" name="Line 19"/>
            <p:cNvSpPr>
              <a:spLocks noChangeShapeType="1"/>
            </p:cNvSpPr>
            <p:nvPr/>
          </p:nvSpPr>
          <p:spPr bwMode="auto">
            <a:xfrm flipV="1">
              <a:off x="2242766" y="5398670"/>
              <a:ext cx="1388787" cy="86863"/>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8" name="Line 20"/>
            <p:cNvSpPr>
              <a:spLocks noChangeShapeType="1"/>
            </p:cNvSpPr>
            <p:nvPr/>
          </p:nvSpPr>
          <p:spPr bwMode="auto">
            <a:xfrm>
              <a:off x="2242766" y="5485534"/>
              <a:ext cx="1173199" cy="0"/>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9" name="Line 21"/>
            <p:cNvSpPr>
              <a:spLocks noChangeShapeType="1"/>
            </p:cNvSpPr>
            <p:nvPr/>
          </p:nvSpPr>
          <p:spPr bwMode="auto">
            <a:xfrm>
              <a:off x="2242766" y="5485534"/>
              <a:ext cx="955940" cy="130295"/>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50" name="Line 22"/>
            <p:cNvSpPr>
              <a:spLocks noChangeShapeType="1"/>
            </p:cNvSpPr>
            <p:nvPr/>
          </p:nvSpPr>
          <p:spPr bwMode="auto">
            <a:xfrm flipV="1">
              <a:off x="2242766" y="5398670"/>
              <a:ext cx="955940" cy="86863"/>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51" name="Line 23"/>
            <p:cNvSpPr>
              <a:spLocks noChangeShapeType="1"/>
            </p:cNvSpPr>
            <p:nvPr/>
          </p:nvSpPr>
          <p:spPr bwMode="auto">
            <a:xfrm flipV="1">
              <a:off x="2242766" y="5268375"/>
              <a:ext cx="1173199" cy="217159"/>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52" name="Line 24"/>
            <p:cNvSpPr>
              <a:spLocks noChangeShapeType="1"/>
            </p:cNvSpPr>
            <p:nvPr/>
          </p:nvSpPr>
          <p:spPr bwMode="auto">
            <a:xfrm flipV="1">
              <a:off x="2242766" y="5138080"/>
              <a:ext cx="1433910" cy="347454"/>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8"/>
          <p:cNvSpPr txBox="1">
            <a:spLocks noChangeArrowheads="1"/>
          </p:cNvSpPr>
          <p:nvPr/>
        </p:nvSpPr>
        <p:spPr bwMode="auto">
          <a:xfrm>
            <a:off x="153988" y="869950"/>
            <a:ext cx="8723312"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233363" indent="-119063"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a:solidFill>
                  <a:srgbClr val="000000"/>
                </a:solidFill>
              </a:rPr>
              <a:t>Legal Disclaimer</a:t>
            </a:r>
          </a:p>
          <a:p>
            <a:pPr eaLnBrk="1" hangingPunct="1"/>
            <a:endParaRPr lang="en-US" sz="800" b="1">
              <a:solidFill>
                <a:srgbClr val="000000"/>
              </a:solidFill>
            </a:endParaRPr>
          </a:p>
          <a:p>
            <a:pPr lvl="1" eaLnBrk="1" hangingPunct="1">
              <a:buFontTx/>
              <a:buChar char="•"/>
            </a:pPr>
            <a:r>
              <a:rPr lang="en-US" sz="800">
                <a:solidFill>
                  <a:srgbClr val="000000"/>
                </a:solidFill>
              </a:rPr>
              <a:t>© IBM Corporation 2011. All Rights Reserved.</a:t>
            </a:r>
          </a:p>
          <a:p>
            <a:pPr lvl="1" eaLnBrk="1" hangingPunct="1">
              <a:buFontTx/>
              <a:buChar char="•"/>
            </a:pPr>
            <a:r>
              <a:rPr lang="en-US" sz="800">
                <a:solidFill>
                  <a:srgbClr val="000000"/>
                </a:solidFill>
              </a:rPr>
              <a:t>The information contained in this publication is provided for informational purposes only. While efforts were made to verify the completeness and accuracy of the information contained in this publication, it is provided AS IS without warranty of any kind, express or implied. In addition, this information is based on IBM</a:t>
            </a:r>
            <a:r>
              <a:rPr lang="ja-JP" altLang="en-US" sz="800">
                <a:solidFill>
                  <a:srgbClr val="000000"/>
                </a:solidFill>
              </a:rPr>
              <a:t>’</a:t>
            </a:r>
            <a:r>
              <a:rPr lang="en-US" altLang="ja-JP" sz="800">
                <a:solidFill>
                  <a:srgbClr val="000000"/>
                </a:solidFill>
              </a:rPr>
              <a:t>s current product plans and strategy, which are subject to change by IBM without notice. IBM shall not be responsible for any damages arising out of the use of, or otherwise related to, this publication or any other materials. Nothing contained in this publication is intended to, nor shall have the effect of, creating any warranties or representations from IBM or its suppliers or licensors, or altering the terms and conditions of the applicable license agreement governing the use of IBM software.</a:t>
            </a:r>
          </a:p>
          <a:p>
            <a:pPr lvl="1" eaLnBrk="1" hangingPunct="1">
              <a:buFontTx/>
              <a:buChar char="•"/>
            </a:pPr>
            <a:r>
              <a:rPr lang="en-US" sz="800">
                <a:solidFill>
                  <a:srgbClr val="000000"/>
                </a:solidFill>
              </a:rPr>
              <a:t>References in this presentation to IBM products, programs, or services do not imply that they will be available in all countries in which IBM operates. Product release dates and/or capabilities referenced in this presentation may change at any time at IBM</a:t>
            </a:r>
            <a:r>
              <a:rPr lang="ja-JP" altLang="en-US" sz="800">
                <a:solidFill>
                  <a:srgbClr val="000000"/>
                </a:solidFill>
              </a:rPr>
              <a:t>’</a:t>
            </a:r>
            <a:r>
              <a:rPr lang="en-US" altLang="ja-JP" sz="800">
                <a:solidFill>
                  <a:srgbClr val="000000"/>
                </a:solidFill>
              </a:rPr>
              <a:t>s sole discretion based on market opportunities or other factors, and are not intended to be a commitment to future product or feature availability in any way.  Nothing contained in these materials is intended to, nor shall have the effect of, stating or implying that any activities undertaken by you will result in any specific sales, revenue growth or other results. </a:t>
            </a:r>
          </a:p>
          <a:p>
            <a:pPr lvl="1" eaLnBrk="1" hangingPunct="1">
              <a:buFontTx/>
              <a:buChar char="•"/>
            </a:pPr>
            <a:r>
              <a:rPr lang="en-US" sz="800">
                <a:solidFill>
                  <a:srgbClr val="000000"/>
                </a:solidFill>
              </a:rPr>
              <a:t>If the text contains performance statistics or references to benchmarks, insert the following language; otherwise delete:</a:t>
            </a:r>
            <a:br>
              <a:rPr lang="en-US" sz="800">
                <a:solidFill>
                  <a:srgbClr val="000000"/>
                </a:solidFill>
              </a:rPr>
            </a:br>
            <a:r>
              <a:rPr lang="en-US" sz="800">
                <a:solidFill>
                  <a:srgbClr val="000000"/>
                </a:solidFill>
              </a:rPr>
              <a:t>Performance is based on measurements and projections using standard IBM benchmarks in a controlled environment.  The actual throughput or performance that any user will experience will vary depending upon many factors, including considerations such as the amount of multiprogramming in the user's job stream, the I/O configuration, the storage configuration, and the workload processed.  Therefore, no assurance can be given that an individual user will achieve results similar to those stated here.</a:t>
            </a:r>
          </a:p>
          <a:p>
            <a:pPr lvl="1" eaLnBrk="1" hangingPunct="1">
              <a:buFontTx/>
              <a:buChar char="•"/>
            </a:pPr>
            <a:r>
              <a:rPr lang="en-US" sz="800">
                <a:solidFill>
                  <a:srgbClr val="000000"/>
                </a:solidFill>
              </a:rPr>
              <a:t>If the text includes any customer examples, please confirm we have prior written approval from such customer and insert the following language; otherwise delete:</a:t>
            </a:r>
            <a:br>
              <a:rPr lang="en-US" sz="800">
                <a:solidFill>
                  <a:srgbClr val="000000"/>
                </a:solidFill>
              </a:rPr>
            </a:br>
            <a:r>
              <a:rPr lang="en-US" sz="800">
                <a:solidFill>
                  <a:srgbClr val="000000"/>
                </a:solidFill>
              </a:rPr>
              <a:t>All customer examples described are presented as illustrations of how those customers have used IBM products and the results they may have achieved.  Actual environmental costs and performance characteristics may vary by customer.</a:t>
            </a:r>
          </a:p>
          <a:p>
            <a:pPr lvl="1" eaLnBrk="1" hangingPunct="1">
              <a:buFontTx/>
              <a:buChar char="•"/>
            </a:pPr>
            <a:r>
              <a:rPr lang="en-US" sz="800">
                <a:solidFill>
                  <a:srgbClr val="000000"/>
                </a:solidFill>
              </a:rPr>
              <a:t>Please review text for proper trademark attribution of IBM products.  At first use, each product name must be the full name and include appropriate trademark symbols (e.g., IBM Lotus® Sametime® Unyte™).  Subsequent references can drop </a:t>
            </a:r>
            <a:r>
              <a:rPr lang="ja-JP" altLang="en-US" sz="800">
                <a:solidFill>
                  <a:srgbClr val="000000"/>
                </a:solidFill>
              </a:rPr>
              <a:t>“</a:t>
            </a:r>
            <a:r>
              <a:rPr lang="en-US" altLang="ja-JP" sz="800">
                <a:solidFill>
                  <a:srgbClr val="000000"/>
                </a:solidFill>
              </a:rPr>
              <a:t>IBM</a:t>
            </a:r>
            <a:r>
              <a:rPr lang="ja-JP" altLang="en-US" sz="800">
                <a:solidFill>
                  <a:srgbClr val="000000"/>
                </a:solidFill>
              </a:rPr>
              <a:t>”</a:t>
            </a:r>
            <a:r>
              <a:rPr lang="en-US" altLang="ja-JP" sz="800">
                <a:solidFill>
                  <a:srgbClr val="000000"/>
                </a:solidFill>
              </a:rPr>
              <a:t> but should include the proper branding (e.g., Lotus Sametime Gateway, or WebSphere Application Server).  Please refer to </a:t>
            </a:r>
            <a:r>
              <a:rPr lang="en-US" altLang="ja-JP" sz="800">
                <a:solidFill>
                  <a:srgbClr val="000000"/>
                </a:solidFill>
                <a:hlinkClick r:id="rId3"/>
              </a:rPr>
              <a:t>http://www.ibm.com/legal/copytrade.shtml</a:t>
            </a:r>
            <a:r>
              <a:rPr lang="en-US" altLang="ja-JP" sz="800">
                <a:solidFill>
                  <a:srgbClr val="000000"/>
                </a:solidFill>
              </a:rPr>
              <a:t> for guidance on which trademarks require the ® or ™ symbol.  Do not use abbreviations for IBM product names in your presentation. All product names must be used as adjectives rather than nouns.  Please list all of the trademarks that you use in your presentation as follows; delete any not included in your presentation. IBM, the IBM logo, Lotus, Lotus Notes, Notes, Domino, Quickr, Sametime, WebSphere, UC2,  PartnerWorld and Lotusphere are trademarks of International Business Machines Corporation in the United States, other countries, or both.   Unyte is a trademark of WebDialogs, Inc., in the United States, other countries, or both.</a:t>
            </a:r>
          </a:p>
          <a:p>
            <a:pPr lvl="1" eaLnBrk="1" hangingPunct="1">
              <a:buFontTx/>
              <a:buChar char="•"/>
            </a:pPr>
            <a:r>
              <a:rPr lang="en-US" sz="800">
                <a:solidFill>
                  <a:srgbClr val="000000"/>
                </a:solidFill>
              </a:rPr>
              <a:t>If you reference Adobe® in the text, please mark the first use and include the following; otherwise delete:</a:t>
            </a:r>
            <a:br>
              <a:rPr lang="en-US" sz="800">
                <a:solidFill>
                  <a:srgbClr val="000000"/>
                </a:solidFill>
              </a:rPr>
            </a:br>
            <a:r>
              <a:rPr lang="en-US" sz="800">
                <a:solidFill>
                  <a:srgbClr val="000000"/>
                </a:solidFill>
              </a:rPr>
              <a:t>Adobe, the Adobe logo, PostScript, and the PostScript logo are either registered trademarks or trademarks of Adobe Systems Incorporated in the United States, and/or other countries.</a:t>
            </a:r>
          </a:p>
          <a:p>
            <a:pPr lvl="1" eaLnBrk="1" hangingPunct="1">
              <a:buFontTx/>
              <a:buChar char="•"/>
            </a:pPr>
            <a:r>
              <a:rPr lang="en-US" sz="800">
                <a:solidFill>
                  <a:srgbClr val="000000"/>
                </a:solidFill>
              </a:rPr>
              <a:t>If you reference Java™ in the text, please mark the first use and include the following; otherwise delete:</a:t>
            </a:r>
            <a:br>
              <a:rPr lang="en-US" sz="800">
                <a:solidFill>
                  <a:srgbClr val="000000"/>
                </a:solidFill>
              </a:rPr>
            </a:br>
            <a:r>
              <a:rPr lang="en-US" sz="800">
                <a:solidFill>
                  <a:srgbClr val="000000"/>
                </a:solidFill>
              </a:rPr>
              <a:t>Java and all Java-based trademarks are trademarks of Sun Microsystems, Inc. in the United States, other countries, or both.</a:t>
            </a:r>
          </a:p>
          <a:p>
            <a:pPr lvl="1" eaLnBrk="1" hangingPunct="1">
              <a:buFontTx/>
              <a:buChar char="•"/>
            </a:pPr>
            <a:r>
              <a:rPr lang="en-US" sz="800">
                <a:solidFill>
                  <a:srgbClr val="000000"/>
                </a:solidFill>
              </a:rPr>
              <a:t>If you reference Microsoft® and/or Windows® in the text, please mark the first use and include the following, as applicable; otherwise delete:</a:t>
            </a:r>
            <a:br>
              <a:rPr lang="en-US" sz="800">
                <a:solidFill>
                  <a:srgbClr val="000000"/>
                </a:solidFill>
              </a:rPr>
            </a:br>
            <a:r>
              <a:rPr lang="en-US" sz="800">
                <a:solidFill>
                  <a:srgbClr val="000000"/>
                </a:solidFill>
              </a:rPr>
              <a:t>Microsoft and Windows are trademarks of Microsoft Corporation in the United States, other countries, or both.</a:t>
            </a:r>
          </a:p>
          <a:p>
            <a:pPr lvl="1" eaLnBrk="1" hangingPunct="1">
              <a:buFontTx/>
              <a:buChar char="•"/>
            </a:pPr>
            <a:r>
              <a:rPr lang="en-US" sz="800">
                <a:solidFill>
                  <a:srgbClr val="000000"/>
                </a:solidFill>
              </a:rPr>
              <a:t>If you reference Intel® and/or any of the following Intel products in the text, please mark the first use and include those that you use as follows; otherwise delete:</a:t>
            </a:r>
            <a:br>
              <a:rPr lang="en-US" sz="800">
                <a:solidFill>
                  <a:srgbClr val="000000"/>
                </a:solidFill>
              </a:rPr>
            </a:br>
            <a:r>
              <a:rPr lang="en-US" sz="800">
                <a:solidFill>
                  <a:srgbClr val="000000"/>
                </a:solidFill>
              </a:rPr>
              <a:t>Intel, Intel Centrino, Celeron, Intel Xeon, Intel SpeedStep, Itanium, and Pentium are trademarks or registered trademarks of Intel Corporation or its subsidiaries in the United States and other countries.</a:t>
            </a:r>
          </a:p>
          <a:p>
            <a:pPr lvl="1" eaLnBrk="1" hangingPunct="1">
              <a:buFontTx/>
              <a:buChar char="•"/>
            </a:pPr>
            <a:r>
              <a:rPr lang="en-US" sz="800">
                <a:solidFill>
                  <a:srgbClr val="000000"/>
                </a:solidFill>
              </a:rPr>
              <a:t>If you reference UNIX® in the text, please mark the first use and include the following; otherwise delete:</a:t>
            </a:r>
            <a:br>
              <a:rPr lang="en-US" sz="800">
                <a:solidFill>
                  <a:srgbClr val="000000"/>
                </a:solidFill>
              </a:rPr>
            </a:br>
            <a:r>
              <a:rPr lang="en-US" sz="800">
                <a:solidFill>
                  <a:srgbClr val="000000"/>
                </a:solidFill>
              </a:rPr>
              <a:t>UNIX is a registered trademark of The Open Group in the United States and other countries.</a:t>
            </a:r>
          </a:p>
          <a:p>
            <a:pPr lvl="1" eaLnBrk="1" hangingPunct="1">
              <a:buFontTx/>
              <a:buChar char="•"/>
            </a:pPr>
            <a:r>
              <a:rPr lang="en-US" sz="800">
                <a:solidFill>
                  <a:srgbClr val="000000"/>
                </a:solidFill>
              </a:rPr>
              <a:t>If you reference Linux® in your presentation, please mark the first use and include the following; otherwise delete:</a:t>
            </a:r>
            <a:br>
              <a:rPr lang="en-US" sz="800">
                <a:solidFill>
                  <a:srgbClr val="000000"/>
                </a:solidFill>
              </a:rPr>
            </a:br>
            <a:r>
              <a:rPr lang="en-US" sz="800">
                <a:solidFill>
                  <a:srgbClr val="000000"/>
                </a:solidFill>
              </a:rPr>
              <a:t>Linux is a registered trademark of Linus Torvalds in the United States, other countries, or both. Other company, product, or service names may be trademarks or service marks of others.</a:t>
            </a:r>
          </a:p>
          <a:p>
            <a:pPr lvl="1" eaLnBrk="1" hangingPunct="1">
              <a:buFontTx/>
              <a:buChar char="•"/>
            </a:pPr>
            <a:r>
              <a:rPr lang="en-US" sz="800">
                <a:solidFill>
                  <a:srgbClr val="000000"/>
                </a:solidFill>
              </a:rPr>
              <a:t>If the text/graphics include screenshots, no actual IBM employee names may be used (even your own), if your screenshots include fictitious company names (e.g., Renovations, Zeta Bank, Acme) please update and insert the following; otherwise delete: All references to [insert fictitious company name] refer to a fictitious company and are used for illustration purposes only.</a:t>
            </a:r>
          </a:p>
          <a:p>
            <a:pPr lvl="1" eaLnBrk="1" hangingPunct="1">
              <a:spcBef>
                <a:spcPct val="20000"/>
              </a:spcBef>
              <a:buFontTx/>
              <a:buChar char="•"/>
            </a:pPr>
            <a:endParaRPr lang="en-US" sz="80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0"/>
            <a:ext cx="9144000" cy="808038"/>
          </a:xfrm>
          <a:prstGeom prst="rect">
            <a:avLst/>
          </a:prstGeom>
          <a:solidFill>
            <a:srgbClr val="13411E"/>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r>
              <a:rPr lang="en-US" sz="2300" dirty="0">
                <a:solidFill>
                  <a:schemeClr val="bg1"/>
                </a:solidFill>
              </a:rPr>
              <a:t>Backup Slides</a:t>
            </a:r>
          </a:p>
        </p:txBody>
      </p:sp>
      <p:sp>
        <p:nvSpPr>
          <p:cNvPr id="3" name="Rectangle 2"/>
          <p:cNvSpPr/>
          <p:nvPr/>
        </p:nvSpPr>
        <p:spPr>
          <a:xfrm>
            <a:off x="0" y="0"/>
            <a:ext cx="9144000" cy="808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000" dirty="0">
              <a:solidFill>
                <a:schemeClr val="bg1"/>
              </a:solidFill>
            </a:endParaRPr>
          </a:p>
        </p:txBody>
      </p:sp>
      <p:sp>
        <p:nvSpPr>
          <p:cNvPr id="4" name="Rectangle 3"/>
          <p:cNvSpPr/>
          <p:nvPr/>
        </p:nvSpPr>
        <p:spPr>
          <a:xfrm>
            <a:off x="0" y="6049963"/>
            <a:ext cx="9144000" cy="8080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a:latin typeface="Arial" charset="0"/>
                <a:ea typeface="ＭＳ Ｐゴシック" charset="0"/>
              </a:rPr>
              <a:t>Flex System and Virtual Desktop Infrastructure (VDI)</a:t>
            </a:r>
          </a:p>
        </p:txBody>
      </p:sp>
      <p:sp>
        <p:nvSpPr>
          <p:cNvPr id="11" name="Content Placeholder 10"/>
          <p:cNvSpPr>
            <a:spLocks noGrp="1"/>
          </p:cNvSpPr>
          <p:nvPr>
            <p:ph sz="half" idx="2"/>
          </p:nvPr>
        </p:nvSpPr>
        <p:spPr/>
        <p:txBody>
          <a:bodyPr>
            <a:normAutofit lnSpcReduction="10000"/>
          </a:bodyPr>
          <a:lstStyle/>
          <a:p>
            <a:pPr>
              <a:defRPr/>
            </a:pPr>
            <a:r>
              <a:rPr lang="en-US" dirty="0" smtClean="0"/>
              <a:t>VDI business </a:t>
            </a:r>
            <a:r>
              <a:rPr lang="en-US" dirty="0"/>
              <a:t>v</a:t>
            </a:r>
            <a:r>
              <a:rPr lang="en-US" dirty="0" smtClean="0"/>
              <a:t>alue</a:t>
            </a:r>
          </a:p>
          <a:p>
            <a:pPr lvl="1">
              <a:defRPr/>
            </a:pPr>
            <a:r>
              <a:rPr lang="en-US" dirty="0" smtClean="0"/>
              <a:t>Better security and compliance</a:t>
            </a:r>
          </a:p>
          <a:p>
            <a:pPr lvl="1">
              <a:defRPr/>
            </a:pPr>
            <a:r>
              <a:rPr lang="en-US" dirty="0"/>
              <a:t>L</a:t>
            </a:r>
            <a:r>
              <a:rPr lang="en-US" dirty="0" smtClean="0"/>
              <a:t>ower management costs</a:t>
            </a:r>
          </a:p>
          <a:p>
            <a:pPr lvl="1">
              <a:defRPr/>
            </a:pPr>
            <a:r>
              <a:rPr lang="en-US" dirty="0" smtClean="0"/>
              <a:t>Rapid recovery</a:t>
            </a:r>
          </a:p>
          <a:p>
            <a:pPr lvl="1">
              <a:defRPr/>
            </a:pPr>
            <a:r>
              <a:rPr lang="en-US" dirty="0" smtClean="0"/>
              <a:t>Bring-your-own-device</a:t>
            </a:r>
          </a:p>
          <a:p>
            <a:pPr lvl="1">
              <a:defRPr/>
            </a:pPr>
            <a:endParaRPr lang="en-US" dirty="0"/>
          </a:p>
          <a:p>
            <a:pPr>
              <a:defRPr/>
            </a:pPr>
            <a:r>
              <a:rPr lang="en-US" dirty="0" smtClean="0"/>
              <a:t>Common building blocks</a:t>
            </a:r>
          </a:p>
          <a:p>
            <a:pPr lvl="1">
              <a:defRPr/>
            </a:pPr>
            <a:r>
              <a:rPr lang="en-US" dirty="0"/>
              <a:t>M</a:t>
            </a:r>
            <a:r>
              <a:rPr lang="en-US" dirty="0" smtClean="0"/>
              <a:t>anagement cluster</a:t>
            </a:r>
          </a:p>
          <a:p>
            <a:pPr lvl="1">
              <a:defRPr/>
            </a:pPr>
            <a:r>
              <a:rPr lang="en-US" dirty="0" smtClean="0"/>
              <a:t>One/two scalable desktop pools</a:t>
            </a:r>
          </a:p>
          <a:p>
            <a:pPr lvl="1">
              <a:defRPr/>
            </a:pPr>
            <a:r>
              <a:rPr lang="en-US" dirty="0" smtClean="0"/>
              <a:t>Scale out file storage</a:t>
            </a:r>
          </a:p>
          <a:p>
            <a:pPr lvl="1">
              <a:defRPr/>
            </a:pPr>
            <a:endParaRPr lang="en-US" dirty="0"/>
          </a:p>
          <a:p>
            <a:pPr>
              <a:defRPr/>
            </a:pPr>
            <a:r>
              <a:rPr lang="en-US" dirty="0" smtClean="0"/>
              <a:t>Flex advantages</a:t>
            </a:r>
          </a:p>
          <a:p>
            <a:pPr lvl="1">
              <a:defRPr/>
            </a:pPr>
            <a:r>
              <a:rPr lang="en-US" dirty="0" smtClean="0"/>
              <a:t>Scale resources as needed</a:t>
            </a:r>
          </a:p>
          <a:p>
            <a:pPr lvl="1">
              <a:defRPr/>
            </a:pPr>
            <a:r>
              <a:rPr lang="en-US" dirty="0" smtClean="0"/>
              <a:t>Significant network bandwidth</a:t>
            </a:r>
          </a:p>
          <a:p>
            <a:pPr lvl="1">
              <a:defRPr/>
            </a:pPr>
            <a:r>
              <a:rPr lang="en-US" dirty="0" smtClean="0"/>
              <a:t>Choice in VDI software stacks</a:t>
            </a:r>
          </a:p>
          <a:p>
            <a:pPr lvl="1">
              <a:defRPr/>
            </a:pPr>
            <a:endParaRPr lang="en-US" dirty="0"/>
          </a:p>
        </p:txBody>
      </p:sp>
      <p:pic>
        <p:nvPicPr>
          <p:cNvPr id="51203" name="Picture 40" descr="State of MN Chassis.pn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838200" y="2170113"/>
            <a:ext cx="2509838"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839788" y="4532313"/>
            <a:ext cx="2508250"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79475" y="3662363"/>
            <a:ext cx="2427288" cy="274637"/>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chemeClr val="bg1"/>
                </a:solidFill>
              </a:rPr>
              <a:t>Management Cluster</a:t>
            </a:r>
          </a:p>
        </p:txBody>
      </p:sp>
      <p:sp>
        <p:nvSpPr>
          <p:cNvPr id="7" name="Rectangle 6"/>
          <p:cNvSpPr/>
          <p:nvPr/>
        </p:nvSpPr>
        <p:spPr>
          <a:xfrm>
            <a:off x="879475" y="3095625"/>
            <a:ext cx="2427288" cy="523875"/>
          </a:xfrm>
          <a:prstGeom prst="rect">
            <a:avLst/>
          </a:prstGeom>
          <a:noFill/>
          <a:ln w="25400">
            <a:solidFill>
              <a:srgbClr val="2EFF7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chemeClr val="bg1"/>
                </a:solidFill>
              </a:rPr>
              <a:t>Dedicated Desktops</a:t>
            </a:r>
          </a:p>
        </p:txBody>
      </p:sp>
      <p:sp>
        <p:nvSpPr>
          <p:cNvPr id="9" name="Rectangle 8"/>
          <p:cNvSpPr/>
          <p:nvPr/>
        </p:nvSpPr>
        <p:spPr>
          <a:xfrm>
            <a:off x="879475" y="2532063"/>
            <a:ext cx="2427288" cy="520700"/>
          </a:xfrm>
          <a:prstGeom prst="rect">
            <a:avLst/>
          </a:prstGeom>
          <a:noFill/>
          <a:ln w="25400">
            <a:solidFill>
              <a:srgbClr val="FFFF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chemeClr val="bg1"/>
                </a:solidFill>
              </a:rPr>
              <a:t>Stateless Desktops</a:t>
            </a:r>
          </a:p>
        </p:txBody>
      </p:sp>
      <p:sp>
        <p:nvSpPr>
          <p:cNvPr id="51208" name="TextBox 11"/>
          <p:cNvSpPr txBox="1">
            <a:spLocks noChangeArrowheads="1"/>
          </p:cNvSpPr>
          <p:nvPr/>
        </p:nvSpPr>
        <p:spPr bwMode="auto">
          <a:xfrm>
            <a:off x="1641475" y="4822825"/>
            <a:ext cx="814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chemeClr val="bg1"/>
                </a:solidFill>
              </a:rPr>
              <a:t>Storage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a:latin typeface="Arial" charset="0"/>
                <a:ea typeface="ＭＳ Ｐゴシック" charset="0"/>
              </a:rPr>
              <a:t>Integrated Networking: 10 Gb Ethernet Feature on Demand</a:t>
            </a:r>
          </a:p>
        </p:txBody>
      </p:sp>
      <p:sp>
        <p:nvSpPr>
          <p:cNvPr id="19458" name="Rectangle 6"/>
          <p:cNvSpPr txBox="1">
            <a:spLocks noChangeArrowheads="1"/>
          </p:cNvSpPr>
          <p:nvPr/>
        </p:nvSpPr>
        <p:spPr bwMode="auto">
          <a:xfrm>
            <a:off x="3738563" y="1624013"/>
            <a:ext cx="41497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Clr>
                <a:schemeClr val="tx1"/>
              </a:buClr>
              <a:defRPr/>
            </a:pPr>
            <a:r>
              <a:rPr lang="en-US" sz="1500" b="1" dirty="0" smtClean="0">
                <a:ea typeface="MS PGothic" charset="0"/>
                <a:cs typeface="MS PGothic" charset="0"/>
              </a:rPr>
              <a:t>Base Switch:</a:t>
            </a:r>
          </a:p>
          <a:p>
            <a:pPr marL="106363" indent="-106363">
              <a:buClr>
                <a:schemeClr val="tx1"/>
              </a:buClr>
              <a:buFont typeface="Arial" charset="0"/>
              <a:buChar char="•"/>
              <a:defRPr/>
            </a:pPr>
            <a:r>
              <a:rPr lang="en-US" sz="1500" dirty="0" smtClean="0">
                <a:ea typeface="MS PGothic" charset="0"/>
                <a:cs typeface="MS PGothic" charset="0"/>
              </a:rPr>
              <a:t>14 internal 10 Gb ports (one to each server)  </a:t>
            </a:r>
          </a:p>
          <a:p>
            <a:pPr marL="106363" indent="-106363">
              <a:buClr>
                <a:schemeClr val="tx1"/>
              </a:buClr>
              <a:buFont typeface="Arial" charset="0"/>
              <a:buChar char="•"/>
              <a:defRPr/>
            </a:pPr>
            <a:r>
              <a:rPr lang="en-US" sz="1500" dirty="0" smtClean="0">
                <a:ea typeface="MS PGothic" charset="0"/>
                <a:cs typeface="MS PGothic" charset="0"/>
              </a:rPr>
              <a:t>10 external 10 Gb ports</a:t>
            </a:r>
          </a:p>
        </p:txBody>
      </p:sp>
      <p:sp>
        <p:nvSpPr>
          <p:cNvPr id="44" name="Rectangle 6"/>
          <p:cNvSpPr txBox="1">
            <a:spLocks noChangeArrowheads="1"/>
          </p:cNvSpPr>
          <p:nvPr/>
        </p:nvSpPr>
        <p:spPr bwMode="auto">
          <a:xfrm>
            <a:off x="3738563" y="3008313"/>
            <a:ext cx="4149725"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Clr>
                <a:schemeClr val="tx1"/>
              </a:buClr>
              <a:defRPr/>
            </a:pPr>
            <a:r>
              <a:rPr lang="en-US" sz="1500" b="1" dirty="0" smtClean="0">
                <a:ea typeface="MS PGothic" charset="0"/>
                <a:cs typeface="MS PGothic" charset="0"/>
              </a:rPr>
              <a:t>1</a:t>
            </a:r>
            <a:r>
              <a:rPr lang="en-US" sz="1500" b="1" baseline="30000" dirty="0" smtClean="0">
                <a:ea typeface="MS PGothic" charset="0"/>
                <a:cs typeface="MS PGothic" charset="0"/>
              </a:rPr>
              <a:t>st</a:t>
            </a:r>
            <a:r>
              <a:rPr lang="en-US" sz="1500" b="1" dirty="0" smtClean="0">
                <a:ea typeface="MS PGothic" charset="0"/>
                <a:cs typeface="MS PGothic" charset="0"/>
              </a:rPr>
              <a:t> Upgrade via Feature on Demand</a:t>
            </a:r>
            <a:r>
              <a:rPr lang="en-US" sz="1500" dirty="0" smtClean="0">
                <a:ea typeface="MS PGothic" charset="0"/>
                <a:cs typeface="MS PGothic" charset="0"/>
              </a:rPr>
              <a:t>: </a:t>
            </a:r>
          </a:p>
          <a:p>
            <a:pPr marL="106363" indent="-106363">
              <a:buClr>
                <a:schemeClr val="tx1"/>
              </a:buClr>
              <a:buFont typeface="Arial" charset="0"/>
              <a:buChar char="•"/>
              <a:defRPr/>
            </a:pPr>
            <a:r>
              <a:rPr lang="en-US" sz="1500" dirty="0" smtClean="0">
                <a:ea typeface="MS PGothic" charset="0"/>
                <a:cs typeface="MS PGothic" charset="0"/>
              </a:rPr>
              <a:t>14 internal 10 Gb ports (one to each server)</a:t>
            </a:r>
          </a:p>
          <a:p>
            <a:pPr marL="106363" indent="-106363">
              <a:buClr>
                <a:schemeClr val="tx1"/>
              </a:buClr>
              <a:buFont typeface="Arial" charset="0"/>
              <a:buChar char="•"/>
              <a:defRPr/>
            </a:pPr>
            <a:r>
              <a:rPr lang="en-US" sz="1500" dirty="0" smtClean="0">
                <a:ea typeface="MS PGothic" charset="0"/>
                <a:cs typeface="MS PGothic" charset="0"/>
              </a:rPr>
              <a:t>2 external 40 Gb ports</a:t>
            </a:r>
            <a:r>
              <a:rPr lang="en-US" sz="1500" dirty="0">
                <a:ea typeface="MS PGothic" charset="0"/>
                <a:cs typeface="MS PGothic" charset="0"/>
              </a:rPr>
              <a:t> </a:t>
            </a:r>
            <a:r>
              <a:rPr lang="en-US" sz="1500" dirty="0" smtClean="0">
                <a:ea typeface="MS PGothic" charset="0"/>
                <a:cs typeface="MS PGothic" charset="0"/>
              </a:rPr>
              <a:t>(or 8 10 Gb ports)</a:t>
            </a:r>
          </a:p>
        </p:txBody>
      </p:sp>
      <p:sp>
        <p:nvSpPr>
          <p:cNvPr id="45" name="Rectangle 6"/>
          <p:cNvSpPr txBox="1">
            <a:spLocks noChangeArrowheads="1"/>
          </p:cNvSpPr>
          <p:nvPr/>
        </p:nvSpPr>
        <p:spPr bwMode="auto">
          <a:xfrm>
            <a:off x="3738563" y="4745038"/>
            <a:ext cx="411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Clr>
                <a:schemeClr val="tx1"/>
              </a:buClr>
              <a:defRPr/>
            </a:pPr>
            <a:r>
              <a:rPr lang="en-US" sz="1500" b="1" dirty="0" smtClean="0">
                <a:ea typeface="MS PGothic" charset="0"/>
                <a:cs typeface="MS PGothic" charset="0"/>
              </a:rPr>
              <a:t>2</a:t>
            </a:r>
            <a:r>
              <a:rPr lang="en-US" sz="1500" b="1" baseline="30000" dirty="0" smtClean="0">
                <a:ea typeface="MS PGothic" charset="0"/>
                <a:cs typeface="MS PGothic" charset="0"/>
              </a:rPr>
              <a:t>nd</a:t>
            </a:r>
            <a:r>
              <a:rPr lang="en-US" sz="1500" b="1" dirty="0" smtClean="0">
                <a:ea typeface="MS PGothic" charset="0"/>
                <a:cs typeface="MS PGothic" charset="0"/>
              </a:rPr>
              <a:t> upgrade via Feature on Demand:</a:t>
            </a:r>
          </a:p>
          <a:p>
            <a:pPr marL="109538" indent="-109538">
              <a:buClr>
                <a:schemeClr val="tx1"/>
              </a:buClr>
              <a:buFont typeface="Arial" charset="0"/>
              <a:buChar char="•"/>
              <a:defRPr/>
            </a:pPr>
            <a:r>
              <a:rPr lang="en-US" sz="1500" dirty="0" smtClean="0">
                <a:ea typeface="MS PGothic" charset="0"/>
                <a:cs typeface="MS PGothic" charset="0"/>
              </a:rPr>
              <a:t>14 internal 10 Gb ports (one to each server)</a:t>
            </a:r>
          </a:p>
          <a:p>
            <a:pPr marL="109538" indent="-109538">
              <a:buClr>
                <a:schemeClr val="tx1"/>
              </a:buClr>
              <a:buFont typeface="Arial" charset="0"/>
              <a:buChar char="•"/>
              <a:defRPr/>
            </a:pPr>
            <a:r>
              <a:rPr lang="en-US" sz="1500" dirty="0" smtClean="0">
                <a:ea typeface="MS PGothic" charset="0"/>
                <a:cs typeface="MS PGothic" charset="0"/>
              </a:rPr>
              <a:t>4 external 10 Gb ports</a:t>
            </a:r>
          </a:p>
        </p:txBody>
      </p:sp>
      <p:sp>
        <p:nvSpPr>
          <p:cNvPr id="19" name="Rectangle 18"/>
          <p:cNvSpPr>
            <a:spLocks noChangeArrowheads="1"/>
          </p:cNvSpPr>
          <p:nvPr/>
        </p:nvSpPr>
        <p:spPr bwMode="auto">
          <a:xfrm>
            <a:off x="1614488" y="1423988"/>
            <a:ext cx="1349375" cy="4664075"/>
          </a:xfrm>
          <a:prstGeom prst="rect">
            <a:avLst/>
          </a:prstGeom>
          <a:solidFill>
            <a:schemeClr val="bg1">
              <a:lumMod val="75000"/>
            </a:schemeClr>
          </a:solidFill>
          <a:ln w="6350">
            <a:solidFill>
              <a:schemeClr val="tx1">
                <a:lumMod val="50000"/>
                <a:lumOff val="50000"/>
              </a:schemeClr>
            </a:solidFill>
          </a:ln>
          <a:effectLst>
            <a:outerShdw blurRad="40000" dist="23000" dir="5400000" rotWithShape="0">
              <a:srgbClr val="000000">
                <a:alpha val="34999"/>
              </a:srgbClr>
            </a:outerShdw>
          </a:effectLst>
          <a:extLst/>
        </p:spPr>
        <p:txBody>
          <a:bodyPr anchor="ctr"/>
          <a:lstStyle/>
          <a:p>
            <a:pPr>
              <a:defRPr/>
            </a:pPr>
            <a:endParaRPr lang="en-US" sz="1800" dirty="0">
              <a:solidFill>
                <a:schemeClr val="bg1"/>
              </a:solidFill>
              <a:cs typeface="Arial" charset="0"/>
            </a:endParaRPr>
          </a:p>
        </p:txBody>
      </p:sp>
      <p:sp>
        <p:nvSpPr>
          <p:cNvPr id="25" name="Rectangle 24"/>
          <p:cNvSpPr>
            <a:spLocks noChangeArrowheads="1"/>
          </p:cNvSpPr>
          <p:nvPr/>
        </p:nvSpPr>
        <p:spPr bwMode="auto">
          <a:xfrm>
            <a:off x="3032125" y="1423988"/>
            <a:ext cx="471488" cy="4664075"/>
          </a:xfrm>
          <a:prstGeom prst="rect">
            <a:avLst/>
          </a:prstGeom>
          <a:solidFill>
            <a:schemeClr val="bg1">
              <a:lumMod val="75000"/>
            </a:schemeClr>
          </a:solidFill>
          <a:ln w="6350">
            <a:solidFill>
              <a:schemeClr val="tx1">
                <a:lumMod val="50000"/>
                <a:lumOff val="50000"/>
              </a:schemeClr>
            </a:solidFill>
          </a:ln>
          <a:effectLst>
            <a:outerShdw blurRad="40000" dist="23000" dir="5400000" rotWithShape="0">
              <a:srgbClr val="000000">
                <a:alpha val="34999"/>
              </a:srgbClr>
            </a:outerShdw>
          </a:effectLst>
          <a:extLst/>
        </p:spPr>
        <p:txBody>
          <a:bodyPr anchor="ctr"/>
          <a:lstStyle/>
          <a:p>
            <a:pPr>
              <a:defRPr/>
            </a:pPr>
            <a:endParaRPr lang="en-US" sz="1800" dirty="0">
              <a:solidFill>
                <a:schemeClr val="tx1">
                  <a:lumMod val="85000"/>
                  <a:lumOff val="15000"/>
                </a:schemeClr>
              </a:solidFill>
              <a:cs typeface="Arial" charset="0"/>
            </a:endParaRPr>
          </a:p>
        </p:txBody>
      </p:sp>
      <p:sp>
        <p:nvSpPr>
          <p:cNvPr id="21512" name="TextBox 85"/>
          <p:cNvSpPr txBox="1">
            <a:spLocks noChangeArrowheads="1"/>
          </p:cNvSpPr>
          <p:nvPr/>
        </p:nvSpPr>
        <p:spPr bwMode="auto">
          <a:xfrm rot="-5400000">
            <a:off x="2551113" y="3602038"/>
            <a:ext cx="1711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400" dirty="0">
                <a:solidFill>
                  <a:schemeClr val="tx1">
                    <a:lumMod val="65000"/>
                    <a:lumOff val="35000"/>
                  </a:schemeClr>
                </a:solidFill>
                <a:ea typeface="MS PGothic" charset="0"/>
                <a:cs typeface="MS PGothic" charset="0"/>
              </a:rPr>
              <a:t>Pool of uplink ports</a:t>
            </a:r>
          </a:p>
        </p:txBody>
      </p:sp>
      <p:grpSp>
        <p:nvGrpSpPr>
          <p:cNvPr id="52232" name="Group 41"/>
          <p:cNvGrpSpPr>
            <a:grpSpLocks/>
          </p:cNvGrpSpPr>
          <p:nvPr/>
        </p:nvGrpSpPr>
        <p:grpSpPr bwMode="auto">
          <a:xfrm>
            <a:off x="774700" y="1473200"/>
            <a:ext cx="2420938" cy="1443038"/>
            <a:chOff x="774700" y="1475854"/>
            <a:chExt cx="2420938" cy="1444445"/>
          </a:xfrm>
        </p:grpSpPr>
        <p:grpSp>
          <p:nvGrpSpPr>
            <p:cNvPr id="52268" name="Group 40"/>
            <p:cNvGrpSpPr>
              <a:grpSpLocks/>
            </p:cNvGrpSpPr>
            <p:nvPr/>
          </p:nvGrpSpPr>
          <p:grpSpPr bwMode="auto">
            <a:xfrm>
              <a:off x="3100388" y="1537258"/>
              <a:ext cx="95250" cy="1321637"/>
              <a:chOff x="3100388" y="1537258"/>
              <a:chExt cx="95250" cy="1321637"/>
            </a:xfrm>
          </p:grpSpPr>
          <p:sp>
            <p:nvSpPr>
              <p:cNvPr id="26" name="Rounded Rectangle 25"/>
              <p:cNvSpPr>
                <a:spLocks noChangeArrowheads="1"/>
              </p:cNvSpPr>
              <p:nvPr/>
            </p:nvSpPr>
            <p:spPr bwMode="auto">
              <a:xfrm>
                <a:off x="3100388" y="1537828"/>
                <a:ext cx="95250" cy="96931"/>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27" name="Rounded Rectangle 26"/>
              <p:cNvSpPr>
                <a:spLocks noChangeArrowheads="1"/>
              </p:cNvSpPr>
              <p:nvPr/>
            </p:nvSpPr>
            <p:spPr bwMode="auto">
              <a:xfrm>
                <a:off x="3100388" y="1671308"/>
                <a:ext cx="95250" cy="98521"/>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28" name="Rounded Rectangle 27"/>
              <p:cNvSpPr>
                <a:spLocks noChangeArrowheads="1"/>
              </p:cNvSpPr>
              <p:nvPr/>
            </p:nvSpPr>
            <p:spPr bwMode="auto">
              <a:xfrm>
                <a:off x="3100388" y="1806376"/>
                <a:ext cx="95250" cy="96932"/>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29" name="Rounded Rectangle 28"/>
              <p:cNvSpPr>
                <a:spLocks noChangeArrowheads="1"/>
              </p:cNvSpPr>
              <p:nvPr/>
            </p:nvSpPr>
            <p:spPr bwMode="auto">
              <a:xfrm>
                <a:off x="3100388" y="1941446"/>
                <a:ext cx="95250" cy="95343"/>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0" name="Rounded Rectangle 29"/>
              <p:cNvSpPr>
                <a:spLocks noChangeArrowheads="1"/>
              </p:cNvSpPr>
              <p:nvPr/>
            </p:nvSpPr>
            <p:spPr bwMode="auto">
              <a:xfrm>
                <a:off x="3100388" y="2073336"/>
                <a:ext cx="95250" cy="96932"/>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1" name="Rounded Rectangle 30"/>
              <p:cNvSpPr>
                <a:spLocks noChangeArrowheads="1"/>
              </p:cNvSpPr>
              <p:nvPr/>
            </p:nvSpPr>
            <p:spPr bwMode="auto">
              <a:xfrm>
                <a:off x="3100388" y="2209994"/>
                <a:ext cx="95250" cy="95343"/>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2" name="Rounded Rectangle 31"/>
              <p:cNvSpPr>
                <a:spLocks noChangeArrowheads="1"/>
              </p:cNvSpPr>
              <p:nvPr/>
            </p:nvSpPr>
            <p:spPr bwMode="auto">
              <a:xfrm>
                <a:off x="3100388" y="2341886"/>
                <a:ext cx="95250" cy="98521"/>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3" name="Rounded Rectangle 32"/>
              <p:cNvSpPr>
                <a:spLocks noChangeArrowheads="1"/>
              </p:cNvSpPr>
              <p:nvPr/>
            </p:nvSpPr>
            <p:spPr bwMode="auto">
              <a:xfrm>
                <a:off x="3100388" y="2478544"/>
                <a:ext cx="95250" cy="95343"/>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4" name="Rounded Rectangle 33"/>
              <p:cNvSpPr>
                <a:spLocks noChangeArrowheads="1"/>
              </p:cNvSpPr>
              <p:nvPr/>
            </p:nvSpPr>
            <p:spPr bwMode="auto">
              <a:xfrm>
                <a:off x="3100388" y="2612024"/>
                <a:ext cx="95250" cy="98521"/>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5" name="Rounded Rectangle 34"/>
              <p:cNvSpPr>
                <a:spLocks noChangeArrowheads="1"/>
              </p:cNvSpPr>
              <p:nvPr/>
            </p:nvSpPr>
            <p:spPr bwMode="auto">
              <a:xfrm>
                <a:off x="3100388" y="2762983"/>
                <a:ext cx="95250" cy="95343"/>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grpSp>
        <p:cxnSp>
          <p:nvCxnSpPr>
            <p:cNvPr id="21" name="Straight Arrow Connector 20"/>
            <p:cNvCxnSpPr>
              <a:cxnSpLocks noChangeShapeType="1"/>
            </p:cNvCxnSpPr>
            <p:nvPr/>
          </p:nvCxnSpPr>
          <p:spPr bwMode="auto">
            <a:xfrm>
              <a:off x="800100" y="1493334"/>
              <a:ext cx="800100" cy="1589"/>
            </a:xfrm>
            <a:prstGeom prst="straightConnector1">
              <a:avLst/>
            </a:prstGeom>
            <a:noFill/>
            <a:ln w="38100">
              <a:solidFill>
                <a:srgbClr val="2477B6"/>
              </a:solidFill>
              <a:round/>
              <a:headEnd type="triangle" w="med" len="med"/>
              <a:tailEnd type="triangle" w="med" len="med"/>
            </a:ln>
            <a:effectLst>
              <a:outerShdw blurRad="40000" dist="20000" dir="5400000" rotWithShape="0">
                <a:srgbClr val="000000">
                  <a:alpha val="37999"/>
                </a:srgbClr>
              </a:outerShdw>
            </a:effectLst>
            <a:extLst/>
          </p:spPr>
        </p:cxnSp>
        <p:sp>
          <p:nvSpPr>
            <p:cNvPr id="22" name="Rectangle 21"/>
            <p:cNvSpPr>
              <a:spLocks noChangeArrowheads="1"/>
            </p:cNvSpPr>
            <p:nvPr/>
          </p:nvSpPr>
          <p:spPr bwMode="auto">
            <a:xfrm>
              <a:off x="1682750" y="1475854"/>
              <a:ext cx="1214438" cy="1444445"/>
            </a:xfrm>
            <a:prstGeom prst="rect">
              <a:avLst/>
            </a:prstGeom>
            <a:solidFill>
              <a:srgbClr val="ADDCFA"/>
            </a:solidFill>
            <a:ln w="31750">
              <a:solidFill>
                <a:srgbClr val="2477B6"/>
              </a:solidFill>
              <a:miter lim="800000"/>
              <a:headEnd/>
              <a:tailEnd/>
            </a:ln>
            <a:effectLst>
              <a:outerShdw blurRad="40000" dist="23000" dir="5400000" rotWithShape="0">
                <a:srgbClr val="000000">
                  <a:alpha val="34999"/>
                </a:srgbClr>
              </a:outerShdw>
            </a:effectLst>
          </p:spPr>
          <p:txBody>
            <a:bodyPr anchor="ctr"/>
            <a:lstStyle/>
            <a:p>
              <a:pPr algn="ctr">
                <a:defRPr/>
              </a:pPr>
              <a:r>
                <a:rPr lang="en-US" sz="1600" b="1" dirty="0">
                  <a:solidFill>
                    <a:srgbClr val="2477B6"/>
                  </a:solidFill>
                  <a:cs typeface="Arial" charset="0"/>
                </a:rPr>
                <a:t>Base</a:t>
              </a:r>
            </a:p>
            <a:p>
              <a:pPr algn="ctr">
                <a:defRPr/>
              </a:pPr>
              <a:r>
                <a:rPr lang="en-US" sz="1600" b="1" dirty="0">
                  <a:solidFill>
                    <a:srgbClr val="2477B6"/>
                  </a:solidFill>
                  <a:cs typeface="Arial" charset="0"/>
                </a:rPr>
                <a:t>Switch</a:t>
              </a:r>
            </a:p>
          </p:txBody>
        </p:sp>
        <p:sp>
          <p:nvSpPr>
            <p:cNvPr id="52271" name="TextBox 40"/>
            <p:cNvSpPr txBox="1">
              <a:spLocks noChangeArrowheads="1"/>
            </p:cNvSpPr>
            <p:nvPr/>
          </p:nvSpPr>
          <p:spPr bwMode="auto">
            <a:xfrm>
              <a:off x="774700" y="1849620"/>
              <a:ext cx="833118" cy="739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a:solidFill>
                    <a:srgbClr val="333333"/>
                  </a:solidFill>
                  <a:ea typeface="MS PGothic" charset="0"/>
                  <a:cs typeface="MS PGothic" charset="0"/>
                </a:rPr>
                <a:t>14 </a:t>
              </a:r>
            </a:p>
            <a:p>
              <a:pPr eaLnBrk="1" hangingPunct="1"/>
              <a:r>
                <a:rPr lang="en-US" sz="1400" b="1">
                  <a:solidFill>
                    <a:srgbClr val="333333"/>
                  </a:solidFill>
                  <a:ea typeface="MS PGothic" charset="0"/>
                  <a:cs typeface="MS PGothic" charset="0"/>
                </a:rPr>
                <a:t>internal </a:t>
              </a:r>
            </a:p>
            <a:p>
              <a:pPr eaLnBrk="1" hangingPunct="1"/>
              <a:r>
                <a:rPr lang="en-US" sz="1400" b="1">
                  <a:solidFill>
                    <a:srgbClr val="333333"/>
                  </a:solidFill>
                  <a:ea typeface="MS PGothic" charset="0"/>
                  <a:cs typeface="MS PGothic" charset="0"/>
                </a:rPr>
                <a:t>ports</a:t>
              </a:r>
            </a:p>
          </p:txBody>
        </p:sp>
        <p:cxnSp>
          <p:nvCxnSpPr>
            <p:cNvPr id="60" name="Straight Arrow Connector 59"/>
            <p:cNvCxnSpPr>
              <a:cxnSpLocks noChangeShapeType="1"/>
            </p:cNvCxnSpPr>
            <p:nvPr/>
          </p:nvCxnSpPr>
          <p:spPr bwMode="auto">
            <a:xfrm>
              <a:off x="800100" y="2901230"/>
              <a:ext cx="800100" cy="1589"/>
            </a:xfrm>
            <a:prstGeom prst="straightConnector1">
              <a:avLst/>
            </a:prstGeom>
            <a:noFill/>
            <a:ln w="38100">
              <a:solidFill>
                <a:srgbClr val="2477B6"/>
              </a:solidFill>
              <a:round/>
              <a:headEnd type="triangle" w="med" len="med"/>
              <a:tailEnd type="triangle" w="med" len="med"/>
            </a:ln>
            <a:effectLst>
              <a:outerShdw blurRad="40000" dist="20000" dir="5400000" rotWithShape="0">
                <a:srgbClr val="000000">
                  <a:alpha val="37999"/>
                </a:srgbClr>
              </a:outerShdw>
            </a:effectLst>
            <a:extLst/>
          </p:spPr>
        </p:cxnSp>
      </p:grpSp>
      <p:grpSp>
        <p:nvGrpSpPr>
          <p:cNvPr id="40" name="Group 39"/>
          <p:cNvGrpSpPr>
            <a:grpSpLocks/>
          </p:cNvGrpSpPr>
          <p:nvPr/>
        </p:nvGrpSpPr>
        <p:grpSpPr bwMode="auto">
          <a:xfrm>
            <a:off x="774700" y="4592638"/>
            <a:ext cx="2433638" cy="1446212"/>
            <a:chOff x="774700" y="4501578"/>
            <a:chExt cx="2433638" cy="1446343"/>
          </a:xfrm>
        </p:grpSpPr>
        <p:sp>
          <p:nvSpPr>
            <p:cNvPr id="24" name="Rectangle 23"/>
            <p:cNvSpPr>
              <a:spLocks noChangeArrowheads="1"/>
            </p:cNvSpPr>
            <p:nvPr/>
          </p:nvSpPr>
          <p:spPr bwMode="auto">
            <a:xfrm>
              <a:off x="1681163" y="4501578"/>
              <a:ext cx="1216025" cy="1446343"/>
            </a:xfrm>
            <a:prstGeom prst="rect">
              <a:avLst/>
            </a:prstGeom>
            <a:solidFill>
              <a:srgbClr val="FAE5EE"/>
            </a:solidFill>
            <a:ln w="31750">
              <a:solidFill>
                <a:srgbClr val="2A0046"/>
              </a:solidFill>
              <a:miter lim="800000"/>
              <a:headEnd/>
              <a:tailEnd/>
            </a:ln>
            <a:effectLst>
              <a:outerShdw blurRad="40000" dist="23000" dir="5400000" rotWithShape="0">
                <a:srgbClr val="000000">
                  <a:alpha val="34999"/>
                </a:srgbClr>
              </a:outerShdw>
            </a:effectLst>
          </p:spPr>
          <p:txBody>
            <a:bodyPr anchor="ctr"/>
            <a:lstStyle/>
            <a:p>
              <a:pPr algn="ctr">
                <a:defRPr/>
              </a:pPr>
              <a:r>
                <a:rPr lang="en-US" sz="1600" b="1" dirty="0">
                  <a:solidFill>
                    <a:srgbClr val="2A0046"/>
                  </a:solidFill>
                  <a:cs typeface="Arial" charset="0"/>
                </a:rPr>
                <a:t>Upgrade</a:t>
              </a:r>
            </a:p>
            <a:p>
              <a:pPr algn="ctr">
                <a:defRPr/>
              </a:pPr>
              <a:r>
                <a:rPr lang="en-US" sz="1600" b="1" dirty="0">
                  <a:solidFill>
                    <a:srgbClr val="2A0046"/>
                  </a:solidFill>
                  <a:cs typeface="Arial" charset="0"/>
                </a:rPr>
                <a:t>#2</a:t>
              </a:r>
            </a:p>
          </p:txBody>
        </p:sp>
        <p:grpSp>
          <p:nvGrpSpPr>
            <p:cNvPr id="52260" name="Group 5"/>
            <p:cNvGrpSpPr>
              <a:grpSpLocks/>
            </p:cNvGrpSpPr>
            <p:nvPr/>
          </p:nvGrpSpPr>
          <p:grpSpPr bwMode="auto">
            <a:xfrm>
              <a:off x="3113088" y="4872324"/>
              <a:ext cx="95250" cy="704850"/>
              <a:chOff x="3100388" y="4773613"/>
              <a:chExt cx="95250" cy="704850"/>
            </a:xfrm>
          </p:grpSpPr>
          <p:sp>
            <p:nvSpPr>
              <p:cNvPr id="36" name="Rounded Rectangle 35"/>
              <p:cNvSpPr>
                <a:spLocks noChangeArrowheads="1"/>
              </p:cNvSpPr>
              <p:nvPr/>
            </p:nvSpPr>
            <p:spPr bwMode="auto">
              <a:xfrm>
                <a:off x="3100388" y="4774376"/>
                <a:ext cx="95250" cy="96846"/>
              </a:xfrm>
              <a:prstGeom prst="roundRect">
                <a:avLst>
                  <a:gd name="adj" fmla="val 16667"/>
                </a:avLst>
              </a:prstGeom>
              <a:solidFill>
                <a:srgbClr val="2A0046"/>
              </a:solidFill>
              <a:ln w="9525">
                <a:solidFill>
                  <a:srgbClr val="2A0046"/>
                </a:solidFill>
                <a:round/>
                <a:headEnd/>
                <a:tailEnd/>
              </a:ln>
              <a:effectLst>
                <a:outerShdw blurRad="40000" dist="23000" dir="5400000" rotWithShape="0">
                  <a:srgbClr val="000000">
                    <a:alpha val="34999"/>
                  </a:srgbClr>
                </a:outerShdw>
              </a:effectLst>
            </p:spPr>
            <p:txBody>
              <a:bodyPr anchor="ctr"/>
              <a:lstStyle/>
              <a:p>
                <a:pPr>
                  <a:defRPr/>
                </a:pPr>
                <a:endParaRPr lang="en-US" sz="1800" dirty="0">
                  <a:solidFill>
                    <a:srgbClr val="FFFFFF"/>
                  </a:solidFill>
                  <a:cs typeface="Arial" charset="0"/>
                </a:endParaRPr>
              </a:p>
            </p:txBody>
          </p:sp>
          <p:sp>
            <p:nvSpPr>
              <p:cNvPr id="37" name="Rounded Rectangle 36"/>
              <p:cNvSpPr>
                <a:spLocks noChangeArrowheads="1"/>
              </p:cNvSpPr>
              <p:nvPr/>
            </p:nvSpPr>
            <p:spPr bwMode="auto">
              <a:xfrm>
                <a:off x="3100388" y="4977595"/>
                <a:ext cx="95250" cy="96846"/>
              </a:xfrm>
              <a:prstGeom prst="roundRect">
                <a:avLst>
                  <a:gd name="adj" fmla="val 16667"/>
                </a:avLst>
              </a:prstGeom>
              <a:solidFill>
                <a:srgbClr val="2A0046"/>
              </a:solidFill>
              <a:ln w="9525">
                <a:solidFill>
                  <a:srgbClr val="2A0046"/>
                </a:solidFill>
                <a:round/>
                <a:headEnd/>
                <a:tailEnd/>
              </a:ln>
              <a:effectLst>
                <a:outerShdw blurRad="40000" dist="23000" dir="5400000" rotWithShape="0">
                  <a:srgbClr val="000000">
                    <a:alpha val="34999"/>
                  </a:srgbClr>
                </a:outerShdw>
              </a:effectLst>
            </p:spPr>
            <p:txBody>
              <a:bodyPr anchor="ctr"/>
              <a:lstStyle/>
              <a:p>
                <a:pPr>
                  <a:defRPr/>
                </a:pPr>
                <a:endParaRPr lang="en-US" sz="1800" dirty="0">
                  <a:solidFill>
                    <a:srgbClr val="FFFFFF"/>
                  </a:solidFill>
                  <a:cs typeface="Arial" charset="0"/>
                </a:endParaRPr>
              </a:p>
            </p:txBody>
          </p:sp>
          <p:sp>
            <p:nvSpPr>
              <p:cNvPr id="38" name="Rounded Rectangle 37"/>
              <p:cNvSpPr>
                <a:spLocks noChangeArrowheads="1"/>
              </p:cNvSpPr>
              <p:nvPr/>
            </p:nvSpPr>
            <p:spPr bwMode="auto">
              <a:xfrm>
                <a:off x="3100388" y="5177638"/>
                <a:ext cx="95250" cy="96846"/>
              </a:xfrm>
              <a:prstGeom prst="roundRect">
                <a:avLst>
                  <a:gd name="adj" fmla="val 16667"/>
                </a:avLst>
              </a:prstGeom>
              <a:solidFill>
                <a:srgbClr val="2A0046"/>
              </a:solidFill>
              <a:ln w="9525">
                <a:solidFill>
                  <a:srgbClr val="2A0046"/>
                </a:solidFill>
                <a:round/>
                <a:headEnd/>
                <a:tailEnd/>
              </a:ln>
              <a:effectLst>
                <a:outerShdw blurRad="40000" dist="23000" dir="5400000" rotWithShape="0">
                  <a:srgbClr val="000000">
                    <a:alpha val="34999"/>
                  </a:srgbClr>
                </a:outerShdw>
              </a:effectLst>
            </p:spPr>
            <p:txBody>
              <a:bodyPr anchor="ctr"/>
              <a:lstStyle/>
              <a:p>
                <a:pPr>
                  <a:defRPr/>
                </a:pPr>
                <a:endParaRPr lang="en-US" sz="1800" dirty="0">
                  <a:solidFill>
                    <a:srgbClr val="FFFFFF"/>
                  </a:solidFill>
                  <a:cs typeface="Arial" charset="0"/>
                </a:endParaRPr>
              </a:p>
            </p:txBody>
          </p:sp>
          <p:sp>
            <p:nvSpPr>
              <p:cNvPr id="39" name="Rounded Rectangle 38"/>
              <p:cNvSpPr>
                <a:spLocks noChangeArrowheads="1"/>
              </p:cNvSpPr>
              <p:nvPr/>
            </p:nvSpPr>
            <p:spPr bwMode="auto">
              <a:xfrm>
                <a:off x="3100388" y="5380856"/>
                <a:ext cx="95250" cy="96846"/>
              </a:xfrm>
              <a:prstGeom prst="roundRect">
                <a:avLst>
                  <a:gd name="adj" fmla="val 16667"/>
                </a:avLst>
              </a:prstGeom>
              <a:solidFill>
                <a:srgbClr val="2A0046"/>
              </a:solidFill>
              <a:ln w="9525">
                <a:solidFill>
                  <a:srgbClr val="2A0046"/>
                </a:solidFill>
                <a:round/>
                <a:headEnd/>
                <a:tailEnd/>
              </a:ln>
              <a:effectLst>
                <a:outerShdw blurRad="40000" dist="23000" dir="5400000" rotWithShape="0">
                  <a:srgbClr val="000000">
                    <a:alpha val="34999"/>
                  </a:srgbClr>
                </a:outerShdw>
              </a:effectLst>
            </p:spPr>
            <p:txBody>
              <a:bodyPr anchor="ctr"/>
              <a:lstStyle/>
              <a:p>
                <a:pPr>
                  <a:defRPr/>
                </a:pPr>
                <a:endParaRPr lang="en-US" sz="1800" dirty="0">
                  <a:solidFill>
                    <a:srgbClr val="FFFFFF"/>
                  </a:solidFill>
                  <a:cs typeface="Arial" charset="0"/>
                </a:endParaRPr>
              </a:p>
            </p:txBody>
          </p:sp>
        </p:grpSp>
        <p:sp>
          <p:nvSpPr>
            <p:cNvPr id="52261" name="TextBox 47"/>
            <p:cNvSpPr txBox="1">
              <a:spLocks noChangeArrowheads="1"/>
            </p:cNvSpPr>
            <p:nvPr/>
          </p:nvSpPr>
          <p:spPr bwMode="auto">
            <a:xfrm>
              <a:off x="774700" y="4875805"/>
              <a:ext cx="832995" cy="69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a:solidFill>
                    <a:srgbClr val="333333"/>
                  </a:solidFill>
                  <a:ea typeface="MS PGothic" charset="0"/>
                  <a:cs typeface="MS PGothic" charset="0"/>
                </a:rPr>
                <a:t>14 </a:t>
              </a:r>
            </a:p>
            <a:p>
              <a:pPr eaLnBrk="1" hangingPunct="1"/>
              <a:r>
                <a:rPr lang="en-US" sz="1400" b="1">
                  <a:solidFill>
                    <a:srgbClr val="333333"/>
                  </a:solidFill>
                  <a:ea typeface="MS PGothic" charset="0"/>
                  <a:cs typeface="MS PGothic" charset="0"/>
                </a:rPr>
                <a:t>internal </a:t>
              </a:r>
            </a:p>
            <a:p>
              <a:pPr eaLnBrk="1" hangingPunct="1"/>
              <a:r>
                <a:rPr lang="en-US" sz="1400" b="1">
                  <a:solidFill>
                    <a:srgbClr val="333333"/>
                  </a:solidFill>
                  <a:ea typeface="MS PGothic" charset="0"/>
                  <a:cs typeface="MS PGothic" charset="0"/>
                </a:rPr>
                <a:t>ports</a:t>
              </a:r>
            </a:p>
          </p:txBody>
        </p:sp>
        <p:cxnSp>
          <p:nvCxnSpPr>
            <p:cNvPr id="63" name="Straight Arrow Connector 62"/>
            <p:cNvCxnSpPr>
              <a:cxnSpLocks noChangeShapeType="1"/>
            </p:cNvCxnSpPr>
            <p:nvPr/>
          </p:nvCxnSpPr>
          <p:spPr bwMode="auto">
            <a:xfrm>
              <a:off x="798513" y="4519042"/>
              <a:ext cx="800100" cy="0"/>
            </a:xfrm>
            <a:prstGeom prst="straightConnector1">
              <a:avLst/>
            </a:prstGeom>
            <a:noFill/>
            <a:ln w="38100">
              <a:solidFill>
                <a:srgbClr val="2A0046"/>
              </a:solidFill>
              <a:round/>
              <a:headEnd type="triangle" w="med" len="med"/>
              <a:tailEnd type="triangle" w="med" len="med"/>
            </a:ln>
            <a:effectLst>
              <a:outerShdw blurRad="40000" dist="20000" dir="5400000" rotWithShape="0">
                <a:srgbClr val="000000">
                  <a:alpha val="37999"/>
                </a:srgbClr>
              </a:outerShdw>
            </a:effectLst>
            <a:extLst/>
          </p:spPr>
        </p:cxnSp>
        <p:cxnSp>
          <p:nvCxnSpPr>
            <p:cNvPr id="64" name="Straight Arrow Connector 63"/>
            <p:cNvCxnSpPr>
              <a:cxnSpLocks noChangeShapeType="1"/>
            </p:cNvCxnSpPr>
            <p:nvPr/>
          </p:nvCxnSpPr>
          <p:spPr bwMode="auto">
            <a:xfrm>
              <a:off x="798513" y="5928869"/>
              <a:ext cx="800100" cy="1588"/>
            </a:xfrm>
            <a:prstGeom prst="straightConnector1">
              <a:avLst/>
            </a:prstGeom>
            <a:noFill/>
            <a:ln w="38100">
              <a:solidFill>
                <a:srgbClr val="2A0046"/>
              </a:solidFill>
              <a:round/>
              <a:headEnd type="triangle" w="med" len="med"/>
              <a:tailEnd type="triangle" w="med" len="med"/>
            </a:ln>
            <a:effectLst>
              <a:outerShdw blurRad="40000" dist="20000" dir="5400000" rotWithShape="0">
                <a:srgbClr val="000000">
                  <a:alpha val="37999"/>
                </a:srgbClr>
              </a:outerShdw>
            </a:effectLst>
            <a:extLst/>
          </p:spPr>
        </p:cxnSp>
      </p:grpSp>
      <p:pic>
        <p:nvPicPr>
          <p:cNvPr id="52234"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201025" y="1295400"/>
            <a:ext cx="40005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65"/>
          <p:cNvSpPr>
            <a:spLocks noChangeArrowheads="1"/>
          </p:cNvSpPr>
          <p:nvPr/>
        </p:nvSpPr>
        <p:spPr bwMode="auto">
          <a:xfrm>
            <a:off x="8201025" y="1390650"/>
            <a:ext cx="400050" cy="2052638"/>
          </a:xfrm>
          <a:prstGeom prst="rect">
            <a:avLst/>
          </a:prstGeom>
          <a:noFill/>
          <a:ln w="47625">
            <a:solidFill>
              <a:srgbClr val="2477B6"/>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sz="1200" b="1" dirty="0">
              <a:solidFill>
                <a:srgbClr val="FFFFFF"/>
              </a:solidFill>
              <a:latin typeface="+mn-lt"/>
              <a:ea typeface="+mn-ea"/>
              <a:cs typeface="+mn-cs"/>
            </a:endParaRPr>
          </a:p>
        </p:txBody>
      </p:sp>
      <p:sp>
        <p:nvSpPr>
          <p:cNvPr id="67" name="Rectangle 66"/>
          <p:cNvSpPr>
            <a:spLocks noChangeArrowheads="1"/>
          </p:cNvSpPr>
          <p:nvPr/>
        </p:nvSpPr>
        <p:spPr bwMode="auto">
          <a:xfrm>
            <a:off x="8207375" y="4341813"/>
            <a:ext cx="400050" cy="1119187"/>
          </a:xfrm>
          <a:prstGeom prst="rect">
            <a:avLst/>
          </a:prstGeom>
          <a:noFill/>
          <a:ln w="47625">
            <a:solidFill>
              <a:srgbClr val="247B3D"/>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sz="1200" b="1" dirty="0">
              <a:solidFill>
                <a:srgbClr val="FFFFFF"/>
              </a:solidFill>
              <a:latin typeface="+mn-lt"/>
              <a:ea typeface="+mn-ea"/>
              <a:cs typeface="+mn-cs"/>
            </a:endParaRPr>
          </a:p>
        </p:txBody>
      </p:sp>
      <p:sp>
        <p:nvSpPr>
          <p:cNvPr id="52237" name="TextBox 5"/>
          <p:cNvSpPr txBox="1">
            <a:spLocks noChangeArrowheads="1"/>
          </p:cNvSpPr>
          <p:nvPr/>
        </p:nvSpPr>
        <p:spPr bwMode="auto">
          <a:xfrm rot="5400000">
            <a:off x="7921625" y="2187576"/>
            <a:ext cx="17176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b="1">
                <a:solidFill>
                  <a:srgbClr val="2477B6"/>
                </a:solidFill>
                <a:cs typeface="Geneva" charset="0"/>
              </a:rPr>
              <a:t>Base 10 x 10GbE SFP+</a:t>
            </a:r>
          </a:p>
        </p:txBody>
      </p:sp>
      <p:sp>
        <p:nvSpPr>
          <p:cNvPr id="69" name="TextBox 33"/>
          <p:cNvSpPr txBox="1">
            <a:spLocks noChangeArrowheads="1"/>
          </p:cNvSpPr>
          <p:nvPr/>
        </p:nvSpPr>
        <p:spPr bwMode="auto">
          <a:xfrm rot="5400000">
            <a:off x="8219281" y="3713957"/>
            <a:ext cx="112236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b="1">
                <a:solidFill>
                  <a:srgbClr val="2A0046"/>
                </a:solidFill>
                <a:cs typeface="Geneva" charset="0"/>
              </a:rPr>
              <a:t>#2 = 4x10GbE</a:t>
            </a:r>
          </a:p>
        </p:txBody>
      </p:sp>
      <p:sp>
        <p:nvSpPr>
          <p:cNvPr id="70" name="Rectangle 69"/>
          <p:cNvSpPr>
            <a:spLocks noChangeArrowheads="1"/>
          </p:cNvSpPr>
          <p:nvPr/>
        </p:nvSpPr>
        <p:spPr bwMode="auto">
          <a:xfrm>
            <a:off x="8201025" y="3486150"/>
            <a:ext cx="400050" cy="814388"/>
          </a:xfrm>
          <a:prstGeom prst="rect">
            <a:avLst/>
          </a:prstGeom>
          <a:noFill/>
          <a:ln w="47625">
            <a:solidFill>
              <a:srgbClr val="2A0046"/>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sz="1200" b="1" dirty="0">
              <a:solidFill>
                <a:srgbClr val="FFFFFF"/>
              </a:solidFill>
              <a:latin typeface="+mn-lt"/>
              <a:ea typeface="+mn-ea"/>
              <a:cs typeface="+mn-cs"/>
            </a:endParaRPr>
          </a:p>
        </p:txBody>
      </p:sp>
      <p:sp>
        <p:nvSpPr>
          <p:cNvPr id="71" name="TextBox 35"/>
          <p:cNvSpPr txBox="1">
            <a:spLocks noChangeArrowheads="1"/>
          </p:cNvSpPr>
          <p:nvPr/>
        </p:nvSpPr>
        <p:spPr bwMode="auto">
          <a:xfrm rot="5400000">
            <a:off x="8228013" y="4748213"/>
            <a:ext cx="11049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b="1">
                <a:solidFill>
                  <a:srgbClr val="247B3D"/>
                </a:solidFill>
                <a:cs typeface="Geneva" charset="0"/>
              </a:rPr>
              <a:t>#1 = 2x40GbE</a:t>
            </a:r>
          </a:p>
        </p:txBody>
      </p:sp>
      <p:grpSp>
        <p:nvGrpSpPr>
          <p:cNvPr id="20" name="Group 19"/>
          <p:cNvGrpSpPr>
            <a:grpSpLocks/>
          </p:cNvGrpSpPr>
          <p:nvPr/>
        </p:nvGrpSpPr>
        <p:grpSpPr bwMode="auto">
          <a:xfrm>
            <a:off x="774700" y="3036888"/>
            <a:ext cx="2481263" cy="1443037"/>
            <a:chOff x="774700" y="2959281"/>
            <a:chExt cx="2481263" cy="1444445"/>
          </a:xfrm>
        </p:grpSpPr>
        <p:sp>
          <p:nvSpPr>
            <p:cNvPr id="23" name="Rectangle 22"/>
            <p:cNvSpPr>
              <a:spLocks noChangeArrowheads="1"/>
            </p:cNvSpPr>
            <p:nvPr/>
          </p:nvSpPr>
          <p:spPr bwMode="auto">
            <a:xfrm>
              <a:off x="1681163" y="2959281"/>
              <a:ext cx="1216025" cy="1444445"/>
            </a:xfrm>
            <a:prstGeom prst="rect">
              <a:avLst/>
            </a:prstGeom>
            <a:solidFill>
              <a:srgbClr val="E7F2D5"/>
            </a:solidFill>
            <a:ln w="31750">
              <a:solidFill>
                <a:srgbClr val="247B3D"/>
              </a:solidFill>
              <a:miter lim="800000"/>
              <a:headEnd/>
              <a:tailEnd/>
            </a:ln>
            <a:effectLst>
              <a:outerShdw blurRad="40000" dist="23000" dir="5400000" rotWithShape="0">
                <a:srgbClr val="000000">
                  <a:alpha val="34999"/>
                </a:srgbClr>
              </a:outerShdw>
            </a:effectLst>
          </p:spPr>
          <p:txBody>
            <a:bodyPr anchor="ctr"/>
            <a:lstStyle/>
            <a:p>
              <a:pPr algn="ctr">
                <a:defRPr/>
              </a:pPr>
              <a:r>
                <a:rPr lang="en-US" sz="1600" b="1" dirty="0">
                  <a:solidFill>
                    <a:srgbClr val="247B3D"/>
                  </a:solidFill>
                  <a:cs typeface="Arial" charset="0"/>
                </a:rPr>
                <a:t>Upgrade</a:t>
              </a:r>
            </a:p>
            <a:p>
              <a:pPr algn="ctr">
                <a:defRPr/>
              </a:pPr>
              <a:r>
                <a:rPr lang="en-US" sz="1600" b="1" dirty="0">
                  <a:solidFill>
                    <a:srgbClr val="247B3D"/>
                  </a:solidFill>
                  <a:cs typeface="Arial" charset="0"/>
                </a:rPr>
                <a:t>#1</a:t>
              </a:r>
            </a:p>
          </p:txBody>
        </p:sp>
        <p:sp>
          <p:nvSpPr>
            <p:cNvPr id="52244" name="TextBox 45"/>
            <p:cNvSpPr txBox="1">
              <a:spLocks noChangeArrowheads="1"/>
            </p:cNvSpPr>
            <p:nvPr/>
          </p:nvSpPr>
          <p:spPr bwMode="auto">
            <a:xfrm>
              <a:off x="774700" y="3332915"/>
              <a:ext cx="833118" cy="73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a:solidFill>
                    <a:srgbClr val="333333"/>
                  </a:solidFill>
                  <a:ea typeface="MS PGothic" charset="0"/>
                  <a:cs typeface="MS PGothic" charset="0"/>
                </a:rPr>
                <a:t>14 </a:t>
              </a:r>
            </a:p>
            <a:p>
              <a:pPr eaLnBrk="1" hangingPunct="1"/>
              <a:r>
                <a:rPr lang="en-US" sz="1400" b="1">
                  <a:solidFill>
                    <a:srgbClr val="333333"/>
                  </a:solidFill>
                  <a:ea typeface="MS PGothic" charset="0"/>
                  <a:cs typeface="MS PGothic" charset="0"/>
                </a:rPr>
                <a:t>internal </a:t>
              </a:r>
            </a:p>
            <a:p>
              <a:pPr eaLnBrk="1" hangingPunct="1"/>
              <a:r>
                <a:rPr lang="en-US" sz="1400" b="1">
                  <a:solidFill>
                    <a:srgbClr val="333333"/>
                  </a:solidFill>
                  <a:ea typeface="MS PGothic" charset="0"/>
                  <a:cs typeface="MS PGothic" charset="0"/>
                </a:rPr>
                <a:t>ports</a:t>
              </a:r>
            </a:p>
          </p:txBody>
        </p:sp>
        <p:grpSp>
          <p:nvGrpSpPr>
            <p:cNvPr id="52245" name="Group 17"/>
            <p:cNvGrpSpPr>
              <a:grpSpLocks/>
            </p:cNvGrpSpPr>
            <p:nvPr/>
          </p:nvGrpSpPr>
          <p:grpSpPr bwMode="auto">
            <a:xfrm>
              <a:off x="3052763" y="2971981"/>
              <a:ext cx="203200" cy="674687"/>
              <a:chOff x="3052763" y="2959281"/>
              <a:chExt cx="203200" cy="674687"/>
            </a:xfrm>
          </p:grpSpPr>
          <p:sp>
            <p:nvSpPr>
              <p:cNvPr id="55" name="Rectangle 54"/>
              <p:cNvSpPr>
                <a:spLocks noChangeArrowheads="1"/>
              </p:cNvSpPr>
              <p:nvPr/>
            </p:nvSpPr>
            <p:spPr bwMode="auto">
              <a:xfrm>
                <a:off x="3052763" y="2959293"/>
                <a:ext cx="203200" cy="675346"/>
              </a:xfrm>
              <a:prstGeom prst="rect">
                <a:avLst/>
              </a:prstGeom>
              <a:solidFill>
                <a:srgbClr val="E7F2D5"/>
              </a:solidFill>
              <a:ln w="9525">
                <a:solidFill>
                  <a:srgbClr val="7DCDF2"/>
                </a:solidFill>
                <a:miter lim="800000"/>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56" name="Rounded Rectangle 55"/>
              <p:cNvSpPr>
                <a:spLocks noChangeArrowheads="1"/>
              </p:cNvSpPr>
              <p:nvPr/>
            </p:nvSpPr>
            <p:spPr bwMode="auto">
              <a:xfrm flipH="1">
                <a:off x="3108325" y="3021265"/>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57" name="Rounded Rectangle 56"/>
              <p:cNvSpPr>
                <a:spLocks noChangeArrowheads="1"/>
              </p:cNvSpPr>
              <p:nvPr/>
            </p:nvSpPr>
            <p:spPr bwMode="auto">
              <a:xfrm flipH="1">
                <a:off x="3108325" y="3173814"/>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58" name="Rounded Rectangle 57"/>
              <p:cNvSpPr>
                <a:spLocks noChangeArrowheads="1"/>
              </p:cNvSpPr>
              <p:nvPr/>
            </p:nvSpPr>
            <p:spPr bwMode="auto">
              <a:xfrm flipH="1">
                <a:off x="3108325" y="3327953"/>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59" name="Rounded Rectangle 58"/>
              <p:cNvSpPr>
                <a:spLocks noChangeArrowheads="1"/>
              </p:cNvSpPr>
              <p:nvPr/>
            </p:nvSpPr>
            <p:spPr bwMode="auto">
              <a:xfrm flipH="1">
                <a:off x="3108325" y="3480501"/>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grpSp>
        <p:cxnSp>
          <p:nvCxnSpPr>
            <p:cNvPr id="61" name="Straight Arrow Connector 60"/>
            <p:cNvCxnSpPr>
              <a:cxnSpLocks noChangeShapeType="1"/>
            </p:cNvCxnSpPr>
            <p:nvPr/>
          </p:nvCxnSpPr>
          <p:spPr bwMode="auto">
            <a:xfrm>
              <a:off x="798513" y="2976760"/>
              <a:ext cx="800100" cy="1590"/>
            </a:xfrm>
            <a:prstGeom prst="straightConnector1">
              <a:avLst/>
            </a:prstGeom>
            <a:noFill/>
            <a:ln w="38100">
              <a:solidFill>
                <a:srgbClr val="247B3D"/>
              </a:solidFill>
              <a:round/>
              <a:headEnd type="triangle" w="med" len="med"/>
              <a:tailEnd type="triangle" w="med" len="med"/>
            </a:ln>
            <a:effectLst>
              <a:outerShdw blurRad="40000" dist="20000" dir="5400000" rotWithShape="0">
                <a:srgbClr val="000000">
                  <a:alpha val="37999"/>
                </a:srgbClr>
              </a:outerShdw>
            </a:effectLst>
            <a:extLst/>
          </p:spPr>
        </p:cxnSp>
        <p:cxnSp>
          <p:nvCxnSpPr>
            <p:cNvPr id="62" name="Straight Arrow Connector 61"/>
            <p:cNvCxnSpPr>
              <a:cxnSpLocks noChangeShapeType="1"/>
            </p:cNvCxnSpPr>
            <p:nvPr/>
          </p:nvCxnSpPr>
          <p:spPr bwMode="auto">
            <a:xfrm>
              <a:off x="798513" y="4384657"/>
              <a:ext cx="800100" cy="1590"/>
            </a:xfrm>
            <a:prstGeom prst="straightConnector1">
              <a:avLst/>
            </a:prstGeom>
            <a:noFill/>
            <a:ln w="38100">
              <a:solidFill>
                <a:srgbClr val="247B3D"/>
              </a:solidFill>
              <a:round/>
              <a:headEnd type="triangle" w="med" len="med"/>
              <a:tailEnd type="triangle" w="med" len="med"/>
            </a:ln>
            <a:effectLst>
              <a:outerShdw blurRad="40000" dist="20000" dir="5400000" rotWithShape="0">
                <a:srgbClr val="000000">
                  <a:alpha val="37999"/>
                </a:srgbClr>
              </a:outerShdw>
            </a:effectLst>
            <a:extLst/>
          </p:spPr>
        </p:cxnSp>
        <p:grpSp>
          <p:nvGrpSpPr>
            <p:cNvPr id="52248" name="Group 16"/>
            <p:cNvGrpSpPr>
              <a:grpSpLocks/>
            </p:cNvGrpSpPr>
            <p:nvPr/>
          </p:nvGrpSpPr>
          <p:grpSpPr bwMode="auto">
            <a:xfrm>
              <a:off x="3052763" y="3716339"/>
              <a:ext cx="203200" cy="674687"/>
              <a:chOff x="3052763" y="3729039"/>
              <a:chExt cx="203200" cy="674687"/>
            </a:xfrm>
          </p:grpSpPr>
          <p:sp>
            <p:nvSpPr>
              <p:cNvPr id="74" name="Rectangle 73"/>
              <p:cNvSpPr>
                <a:spLocks noChangeArrowheads="1"/>
              </p:cNvSpPr>
              <p:nvPr/>
            </p:nvSpPr>
            <p:spPr bwMode="auto">
              <a:xfrm>
                <a:off x="3052763" y="3728368"/>
                <a:ext cx="203200" cy="675346"/>
              </a:xfrm>
              <a:prstGeom prst="rect">
                <a:avLst/>
              </a:prstGeom>
              <a:solidFill>
                <a:srgbClr val="E7F2D5"/>
              </a:solidFill>
              <a:ln w="9525">
                <a:solidFill>
                  <a:srgbClr val="7DCDF2"/>
                </a:solidFill>
                <a:miter lim="800000"/>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75" name="Rounded Rectangle 74"/>
              <p:cNvSpPr>
                <a:spLocks noChangeArrowheads="1"/>
              </p:cNvSpPr>
              <p:nvPr/>
            </p:nvSpPr>
            <p:spPr bwMode="auto">
              <a:xfrm flipH="1">
                <a:off x="3108325" y="3790341"/>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76" name="Rounded Rectangle 75"/>
              <p:cNvSpPr>
                <a:spLocks noChangeArrowheads="1"/>
              </p:cNvSpPr>
              <p:nvPr/>
            </p:nvSpPr>
            <p:spPr bwMode="auto">
              <a:xfrm flipH="1">
                <a:off x="3108325" y="3942890"/>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77" name="Rounded Rectangle 76"/>
              <p:cNvSpPr>
                <a:spLocks noChangeArrowheads="1"/>
              </p:cNvSpPr>
              <p:nvPr/>
            </p:nvSpPr>
            <p:spPr bwMode="auto">
              <a:xfrm flipH="1">
                <a:off x="3108325" y="4097028"/>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78" name="Rounded Rectangle 77"/>
              <p:cNvSpPr>
                <a:spLocks noChangeArrowheads="1"/>
              </p:cNvSpPr>
              <p:nvPr/>
            </p:nvSpPr>
            <p:spPr bwMode="auto">
              <a:xfrm flipH="1">
                <a:off x="3108325" y="4249577"/>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grpSp>
      </p:grpSp>
      <p:sp>
        <p:nvSpPr>
          <p:cNvPr id="52242" name="TextBox 107"/>
          <p:cNvSpPr txBox="1">
            <a:spLocks noChangeArrowheads="1"/>
          </p:cNvSpPr>
          <p:nvPr/>
        </p:nvSpPr>
        <p:spPr bwMode="auto">
          <a:xfrm rot="-5400000">
            <a:off x="-880268" y="3602831"/>
            <a:ext cx="27241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262626"/>
                </a:solidFill>
                <a:ea typeface="MS PGothic" charset="0"/>
                <a:cs typeface="MS PGothic" charset="0"/>
              </a:rPr>
              <a:t>IBM 10Gb Virtual Fabric Switch</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1000"/>
                                        <p:tgtEl>
                                          <p:spTgt spid="4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dissolve">
                                      <p:cBhvr>
                                        <p:cTn id="15" dur="1000"/>
                                        <p:tgtEl>
                                          <p:spTgt spid="6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dissolve">
                                      <p:cBhvr>
                                        <p:cTn id="18" dur="1000"/>
                                        <p:tgtEl>
                                          <p:spTgt spid="7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500"/>
                            </p:stCondLst>
                            <p:childTnLst>
                              <p:par>
                                <p:cTn id="26" presetID="9" presetClass="entr" presetSubtype="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dissolve">
                                      <p:cBhvr>
                                        <p:cTn id="28" dur="1000"/>
                                        <p:tgtEl>
                                          <p:spTgt spid="4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dissolve">
                                      <p:cBhvr>
                                        <p:cTn id="31" dur="1000"/>
                                        <p:tgtEl>
                                          <p:spTgt spid="7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dissolve">
                                      <p:cBhvr>
                                        <p:cTn id="34"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67" grpId="0" animBg="1"/>
      <p:bldP spid="69" grpId="0"/>
      <p:bldP spid="70" grpId="0" animBg="1"/>
      <p:bldP spid="7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a:latin typeface="Arial" charset="0"/>
                <a:ea typeface="ＭＳ Ｐゴシック" charset="0"/>
              </a:rPr>
              <a:t>Integrated Flex System Hardware</a:t>
            </a:r>
          </a:p>
        </p:txBody>
      </p:sp>
      <p:grpSp>
        <p:nvGrpSpPr>
          <p:cNvPr id="53250" name="Group 24"/>
          <p:cNvGrpSpPr>
            <a:grpSpLocks noChangeAspect="1"/>
          </p:cNvGrpSpPr>
          <p:nvPr/>
        </p:nvGrpSpPr>
        <p:grpSpPr bwMode="auto">
          <a:xfrm>
            <a:off x="1481138" y="1347788"/>
            <a:ext cx="1941512" cy="1727200"/>
            <a:chOff x="2247900" y="1566798"/>
            <a:chExt cx="2157413" cy="1919287"/>
          </a:xfrm>
        </p:grpSpPr>
        <p:pic>
          <p:nvPicPr>
            <p:cNvPr id="53258"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47900" y="1566798"/>
              <a:ext cx="2157413"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grpSp>
          <p:nvGrpSpPr>
            <p:cNvPr id="53259" name="Group 2"/>
            <p:cNvGrpSpPr>
              <a:grpSpLocks/>
            </p:cNvGrpSpPr>
            <p:nvPr/>
          </p:nvGrpSpPr>
          <p:grpSpPr bwMode="auto">
            <a:xfrm>
              <a:off x="2362200" y="1641410"/>
              <a:ext cx="1943100" cy="238125"/>
              <a:chOff x="2362200" y="1771650"/>
              <a:chExt cx="1943100" cy="237744"/>
            </a:xfrm>
          </p:grpSpPr>
          <p:sp>
            <p:nvSpPr>
              <p:cNvPr id="9" name="Rectangle 8"/>
              <p:cNvSpPr/>
              <p:nvPr/>
            </p:nvSpPr>
            <p:spPr>
              <a:xfrm>
                <a:off x="2362561" y="1771129"/>
                <a:ext cx="952578" cy="237765"/>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sp>
            <p:nvSpPr>
              <p:cNvPr id="10" name="Rectangle 9"/>
              <p:cNvSpPr/>
              <p:nvPr/>
            </p:nvSpPr>
            <p:spPr>
              <a:xfrm>
                <a:off x="3352185" y="1771129"/>
                <a:ext cx="952578" cy="237765"/>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grpSp>
          <p:nvGrpSpPr>
            <p:cNvPr id="53260" name="Group 16"/>
            <p:cNvGrpSpPr>
              <a:grpSpLocks/>
            </p:cNvGrpSpPr>
            <p:nvPr/>
          </p:nvGrpSpPr>
          <p:grpSpPr bwMode="auto">
            <a:xfrm>
              <a:off x="2362200" y="1889060"/>
              <a:ext cx="1943100" cy="238125"/>
              <a:chOff x="2362200" y="1771650"/>
              <a:chExt cx="1943100" cy="237744"/>
            </a:xfrm>
          </p:grpSpPr>
          <p:sp>
            <p:nvSpPr>
              <p:cNvPr id="12" name="Rectangle 11"/>
              <p:cNvSpPr/>
              <p:nvPr/>
            </p:nvSpPr>
            <p:spPr>
              <a:xfrm>
                <a:off x="2362561" y="1772208"/>
                <a:ext cx="952578" cy="237766"/>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sp>
            <p:nvSpPr>
              <p:cNvPr id="13" name="Rectangle 12"/>
              <p:cNvSpPr/>
              <p:nvPr/>
            </p:nvSpPr>
            <p:spPr>
              <a:xfrm>
                <a:off x="3352185" y="1772208"/>
                <a:ext cx="952578" cy="237766"/>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sp>
          <p:nvSpPr>
            <p:cNvPr id="14" name="Rectangle 13"/>
            <p:cNvSpPr/>
            <p:nvPr/>
          </p:nvSpPr>
          <p:spPr>
            <a:xfrm>
              <a:off x="2362562" y="2136586"/>
              <a:ext cx="1947494" cy="236383"/>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sp>
          <p:nvSpPr>
            <p:cNvPr id="15" name="Rectangle 14"/>
            <p:cNvSpPr/>
            <p:nvPr/>
          </p:nvSpPr>
          <p:spPr>
            <a:xfrm>
              <a:off x="2362562" y="2383553"/>
              <a:ext cx="1947494" cy="238147"/>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nvGrpSpPr>
            <p:cNvPr id="53263" name="Group 24"/>
            <p:cNvGrpSpPr>
              <a:grpSpLocks/>
            </p:cNvGrpSpPr>
            <p:nvPr/>
          </p:nvGrpSpPr>
          <p:grpSpPr bwMode="auto">
            <a:xfrm>
              <a:off x="2362200" y="2630423"/>
              <a:ext cx="1943100" cy="238125"/>
              <a:chOff x="2362200" y="1771650"/>
              <a:chExt cx="1943100" cy="237744"/>
            </a:xfrm>
          </p:grpSpPr>
          <p:sp>
            <p:nvSpPr>
              <p:cNvPr id="17" name="Rectangle 16"/>
              <p:cNvSpPr/>
              <p:nvPr/>
            </p:nvSpPr>
            <p:spPr>
              <a:xfrm>
                <a:off x="2362561" y="1771747"/>
                <a:ext cx="952578" cy="237766"/>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sp>
            <p:nvSpPr>
              <p:cNvPr id="18" name="Rectangle 17"/>
              <p:cNvSpPr/>
              <p:nvPr/>
            </p:nvSpPr>
            <p:spPr>
              <a:xfrm>
                <a:off x="3352185" y="1771747"/>
                <a:ext cx="952578" cy="237766"/>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sp>
          <p:nvSpPr>
            <p:cNvPr id="19" name="Rectangle 18"/>
            <p:cNvSpPr/>
            <p:nvPr/>
          </p:nvSpPr>
          <p:spPr>
            <a:xfrm>
              <a:off x="2362562" y="2877487"/>
              <a:ext cx="1947494" cy="485114"/>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pic>
        <p:nvPicPr>
          <p:cNvPr id="53251" name="Picture 19"/>
          <p:cNvPicPr>
            <a:picLocks noChangeAspect="1"/>
          </p:cNvPicPr>
          <p:nvPr/>
        </p:nvPicPr>
        <p:blipFill>
          <a:blip r:embed="rId3" cstate="print">
            <a:extLst>
              <a:ext uri="{28A0092B-C50C-407E-A947-70E740481C1C}">
                <a14:useLocalDpi xmlns:a14="http://schemas.microsoft.com/office/drawing/2010/main"/>
              </a:ext>
            </a:extLst>
          </a:blip>
          <a:srcRect l="18456" t="19104" r="3355" b="2992"/>
          <a:stretch>
            <a:fillRect/>
          </a:stretch>
        </p:blipFill>
        <p:spPr bwMode="auto">
          <a:xfrm>
            <a:off x="5694363" y="1347788"/>
            <a:ext cx="17430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TextBox 2"/>
          <p:cNvSpPr txBox="1">
            <a:spLocks noChangeArrowheads="1"/>
          </p:cNvSpPr>
          <p:nvPr/>
        </p:nvSpPr>
        <p:spPr bwMode="auto">
          <a:xfrm>
            <a:off x="793750" y="4395788"/>
            <a:ext cx="3565525" cy="116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dirty="0"/>
              <a:t>Flexible Compute Nodes</a:t>
            </a:r>
          </a:p>
          <a:p>
            <a:pPr eaLnBrk="1" hangingPunct="1">
              <a:lnSpc>
                <a:spcPct val="110000"/>
              </a:lnSpc>
              <a:buFont typeface="Arial" charset="0"/>
              <a:buChar char="•"/>
            </a:pPr>
            <a:r>
              <a:rPr lang="en-US" sz="1600" dirty="0" smtClean="0"/>
              <a:t>Choice of platform, OS, and Hypervisors</a:t>
            </a:r>
          </a:p>
          <a:p>
            <a:pPr eaLnBrk="1" hangingPunct="1">
              <a:lnSpc>
                <a:spcPct val="110000"/>
              </a:lnSpc>
              <a:buFont typeface="Arial" charset="0"/>
              <a:buChar char="•"/>
            </a:pPr>
            <a:r>
              <a:rPr lang="en-US" sz="1600" dirty="0" smtClean="0"/>
              <a:t>Support for large memory amounts</a:t>
            </a:r>
            <a:endParaRPr lang="en-US" sz="1600" dirty="0"/>
          </a:p>
        </p:txBody>
      </p:sp>
      <p:sp>
        <p:nvSpPr>
          <p:cNvPr id="53253" name="TextBox 2"/>
          <p:cNvSpPr txBox="1">
            <a:spLocks noChangeArrowheads="1"/>
          </p:cNvSpPr>
          <p:nvPr/>
        </p:nvSpPr>
        <p:spPr bwMode="auto">
          <a:xfrm>
            <a:off x="793750" y="3457575"/>
            <a:ext cx="35655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dirty="0"/>
              <a:t>Chassis for the Next 10 Years</a:t>
            </a:r>
          </a:p>
          <a:p>
            <a:pPr eaLnBrk="1" hangingPunct="1">
              <a:lnSpc>
                <a:spcPct val="110000"/>
              </a:lnSpc>
              <a:buFont typeface="Arial" charset="0"/>
              <a:buChar char="•"/>
            </a:pPr>
            <a:r>
              <a:rPr lang="en-US" sz="1600" dirty="0" smtClean="0"/>
              <a:t>Larger power envelope</a:t>
            </a:r>
            <a:endParaRPr lang="en-US" sz="1600" dirty="0"/>
          </a:p>
          <a:p>
            <a:pPr eaLnBrk="1" hangingPunct="1">
              <a:lnSpc>
                <a:spcPct val="110000"/>
              </a:lnSpc>
              <a:buFont typeface="Arial" charset="0"/>
              <a:buChar char="•"/>
            </a:pPr>
            <a:r>
              <a:rPr lang="en-US" sz="1600" dirty="0"/>
              <a:t>High speed passive Midplane</a:t>
            </a:r>
          </a:p>
        </p:txBody>
      </p:sp>
      <p:sp>
        <p:nvSpPr>
          <p:cNvPr id="53254" name="TextBox 2"/>
          <p:cNvSpPr txBox="1">
            <a:spLocks noChangeArrowheads="1"/>
          </p:cNvSpPr>
          <p:nvPr/>
        </p:nvSpPr>
        <p:spPr bwMode="auto">
          <a:xfrm>
            <a:off x="4906963" y="4665663"/>
            <a:ext cx="35655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Scalable Virtualized Storage</a:t>
            </a:r>
          </a:p>
          <a:p>
            <a:pPr eaLnBrk="1" hangingPunct="1">
              <a:lnSpc>
                <a:spcPct val="110000"/>
              </a:lnSpc>
              <a:buFont typeface="Arial" charset="0"/>
              <a:buChar char="•"/>
            </a:pPr>
            <a:r>
              <a:rPr lang="en-US" sz="1600"/>
              <a:t>Flex System V7000 storage node</a:t>
            </a:r>
          </a:p>
          <a:p>
            <a:pPr eaLnBrk="1" hangingPunct="1">
              <a:lnSpc>
                <a:spcPct val="110000"/>
              </a:lnSpc>
              <a:buFont typeface="Arial" charset="0"/>
              <a:buChar char="•"/>
            </a:pPr>
            <a:r>
              <a:rPr lang="en-US" sz="1600"/>
              <a:t>Other storage options supported</a:t>
            </a:r>
          </a:p>
        </p:txBody>
      </p:sp>
      <p:sp>
        <p:nvSpPr>
          <p:cNvPr id="53255" name="TextBox 2"/>
          <p:cNvSpPr txBox="1">
            <a:spLocks noChangeArrowheads="1"/>
          </p:cNvSpPr>
          <p:nvPr/>
        </p:nvSpPr>
        <p:spPr bwMode="auto">
          <a:xfrm>
            <a:off x="4906963" y="3457575"/>
            <a:ext cx="3565525" cy="116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dirty="0"/>
              <a:t>Integrated Connectivity</a:t>
            </a:r>
          </a:p>
          <a:p>
            <a:pPr eaLnBrk="1" hangingPunct="1">
              <a:lnSpc>
                <a:spcPct val="110000"/>
              </a:lnSpc>
              <a:buFont typeface="Arial" charset="0"/>
              <a:buChar char="•"/>
            </a:pPr>
            <a:r>
              <a:rPr lang="en-US" sz="1600" dirty="0" smtClean="0"/>
              <a:t>Choice in Ethernet, FC, FCoE, and InfiniBand</a:t>
            </a:r>
          </a:p>
          <a:p>
            <a:pPr eaLnBrk="1" hangingPunct="1">
              <a:lnSpc>
                <a:spcPct val="110000"/>
              </a:lnSpc>
              <a:buFont typeface="Arial" charset="0"/>
              <a:buChar char="•"/>
            </a:pPr>
            <a:r>
              <a:rPr lang="en-US" sz="1600" dirty="0" smtClean="0"/>
              <a:t>Pay-as-you-grow scalability</a:t>
            </a:r>
            <a:endParaRPr lang="en-US" sz="1600" dirty="0"/>
          </a:p>
        </p:txBody>
      </p:sp>
      <p:sp>
        <p:nvSpPr>
          <p:cNvPr id="53256" name="TextBox 2"/>
          <p:cNvSpPr txBox="1">
            <a:spLocks noChangeArrowheads="1"/>
          </p:cNvSpPr>
          <p:nvPr/>
        </p:nvSpPr>
        <p:spPr bwMode="auto">
          <a:xfrm>
            <a:off x="4906963" y="5603875"/>
            <a:ext cx="35655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Management Appliance</a:t>
            </a:r>
          </a:p>
          <a:p>
            <a:pPr eaLnBrk="1" hangingPunct="1">
              <a:lnSpc>
                <a:spcPct val="110000"/>
              </a:lnSpc>
              <a:buFont typeface="Arial" charset="0"/>
              <a:buChar char="•"/>
            </a:pPr>
            <a:r>
              <a:rPr lang="en-US" sz="1600"/>
              <a:t>Flex System Manager</a:t>
            </a:r>
          </a:p>
        </p:txBody>
      </p:sp>
      <p:sp>
        <p:nvSpPr>
          <p:cNvPr id="53257" name="TextBox 2"/>
          <p:cNvSpPr txBox="1">
            <a:spLocks noChangeArrowheads="1"/>
          </p:cNvSpPr>
          <p:nvPr/>
        </p:nvSpPr>
        <p:spPr bwMode="auto">
          <a:xfrm>
            <a:off x="793750" y="5603875"/>
            <a:ext cx="35655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Node Expansion Options</a:t>
            </a:r>
          </a:p>
          <a:p>
            <a:pPr eaLnBrk="1" hangingPunct="1">
              <a:lnSpc>
                <a:spcPct val="110000"/>
              </a:lnSpc>
              <a:buFont typeface="Arial" charset="0"/>
              <a:buChar char="•"/>
            </a:pPr>
            <a:r>
              <a:rPr lang="en-US" sz="1600"/>
              <a:t>PCIe and Storage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atin typeface="Arial" charset="0"/>
                <a:ea typeface="ＭＳ Ｐゴシック" charset="0"/>
              </a:rPr>
              <a:t>Example Use Cases</a:t>
            </a:r>
            <a:br>
              <a:rPr lang="en-US">
                <a:latin typeface="Arial" charset="0"/>
                <a:ea typeface="ＭＳ Ｐゴシック" charset="0"/>
              </a:rPr>
            </a:br>
            <a:endParaRPr lang="en-US">
              <a:latin typeface="Arial" charset="0"/>
              <a:ea typeface="ＭＳ Ｐゴシック" charset="0"/>
            </a:endParaRPr>
          </a:p>
        </p:txBody>
      </p:sp>
      <p:sp>
        <p:nvSpPr>
          <p:cNvPr id="54274" name="TextBox 4"/>
          <p:cNvSpPr txBox="1">
            <a:spLocks noChangeArrowheads="1"/>
          </p:cNvSpPr>
          <p:nvPr/>
        </p:nvSpPr>
        <p:spPr bwMode="auto">
          <a:xfrm>
            <a:off x="5470525" y="3476625"/>
            <a:ext cx="2295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1052B"/>
                </a:solidFill>
                <a:ea typeface="MS PGothic" charset="0"/>
                <a:cs typeface="MS PGothic" charset="0"/>
              </a:rPr>
              <a:t>Optimize</a:t>
            </a:r>
          </a:p>
        </p:txBody>
      </p:sp>
      <p:sp>
        <p:nvSpPr>
          <p:cNvPr id="54275" name="TextBox 5"/>
          <p:cNvSpPr txBox="1">
            <a:spLocks noChangeArrowheads="1"/>
          </p:cNvSpPr>
          <p:nvPr/>
        </p:nvSpPr>
        <p:spPr bwMode="auto">
          <a:xfrm>
            <a:off x="4727575" y="3929063"/>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0513" indent="-29051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Aft>
                <a:spcPts val="600"/>
              </a:spcAft>
              <a:buFontTx/>
              <a:buChar char="•"/>
            </a:pPr>
            <a:r>
              <a:rPr lang="en-US" sz="1700">
                <a:ea typeface="MS PGothic" charset="0"/>
                <a:cs typeface="MS PGothic" charset="0"/>
              </a:rPr>
              <a:t>Share networking and storage resources and manage them all from one console</a:t>
            </a:r>
            <a:endParaRPr lang="en-US" sz="1700" b="1">
              <a:ea typeface="MS PGothic" charset="0"/>
              <a:cs typeface="MS PGothic" charset="0"/>
            </a:endParaRPr>
          </a:p>
          <a:p>
            <a:pPr eaLnBrk="1" hangingPunct="1">
              <a:spcAft>
                <a:spcPts val="600"/>
              </a:spcAft>
              <a:buFont typeface="Arial" charset="0"/>
              <a:buChar char="•"/>
            </a:pPr>
            <a:r>
              <a:rPr lang="en-US" sz="1700">
                <a:ea typeface="MS PGothic" charset="0"/>
                <a:cs typeface="MS PGothic" charset="0"/>
              </a:rPr>
              <a:t>Simplify firmware and device driver updates</a:t>
            </a:r>
          </a:p>
          <a:p>
            <a:pPr eaLnBrk="1" hangingPunct="1">
              <a:spcAft>
                <a:spcPts val="600"/>
              </a:spcAft>
              <a:buFont typeface="Arial" charset="0"/>
              <a:buChar char="•"/>
            </a:pPr>
            <a:r>
              <a:rPr lang="en-US" sz="1700">
                <a:ea typeface="MS PGothic" charset="0"/>
                <a:cs typeface="MS PGothic" charset="0"/>
              </a:rPr>
              <a:t>Improve agility</a:t>
            </a:r>
          </a:p>
          <a:p>
            <a:pPr>
              <a:spcAft>
                <a:spcPts val="600"/>
              </a:spcAft>
              <a:buFontTx/>
              <a:buChar char="•"/>
            </a:pPr>
            <a:r>
              <a:rPr lang="en-US" sz="1700">
                <a:ea typeface="MS PGothic" charset="0"/>
                <a:cs typeface="MS PGothic" charset="0"/>
              </a:rPr>
              <a:t>Example: ERP in a box</a:t>
            </a:r>
          </a:p>
          <a:p>
            <a:pPr eaLnBrk="1" hangingPunct="1">
              <a:lnSpc>
                <a:spcPct val="95000"/>
              </a:lnSpc>
              <a:spcBef>
                <a:spcPct val="40000"/>
              </a:spcBef>
              <a:spcAft>
                <a:spcPct val="40000"/>
              </a:spcAft>
              <a:buFont typeface="Arial" charset="0"/>
              <a:buChar char="•"/>
            </a:pPr>
            <a:endParaRPr lang="en-US" sz="1700">
              <a:ea typeface="MS PGothic" charset="0"/>
              <a:cs typeface="MS PGothic" charset="0"/>
            </a:endParaRPr>
          </a:p>
        </p:txBody>
      </p:sp>
      <p:cxnSp>
        <p:nvCxnSpPr>
          <p:cNvPr id="6" name="Straight Connector 5"/>
          <p:cNvCxnSpPr/>
          <p:nvPr/>
        </p:nvCxnSpPr>
        <p:spPr>
          <a:xfrm>
            <a:off x="4572000" y="1382713"/>
            <a:ext cx="0" cy="4757737"/>
          </a:xfrm>
          <a:prstGeom prst="line">
            <a:avLst/>
          </a:prstGeom>
        </p:spPr>
        <p:style>
          <a:lnRef idx="2">
            <a:schemeClr val="accent1"/>
          </a:lnRef>
          <a:fillRef idx="0">
            <a:schemeClr val="accent1"/>
          </a:fillRef>
          <a:effectRef idx="1">
            <a:schemeClr val="accent1"/>
          </a:effectRef>
          <a:fontRef idx="minor">
            <a:schemeClr val="tx1"/>
          </a:fontRef>
        </p:style>
      </p:cxnSp>
      <p:sp>
        <p:nvSpPr>
          <p:cNvPr id="54277" name="TextBox 6"/>
          <p:cNvSpPr txBox="1">
            <a:spLocks noChangeArrowheads="1"/>
          </p:cNvSpPr>
          <p:nvPr/>
        </p:nvSpPr>
        <p:spPr bwMode="auto">
          <a:xfrm>
            <a:off x="1077913" y="3476625"/>
            <a:ext cx="254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1052B"/>
                </a:solidFill>
                <a:ea typeface="MS PGothic" charset="0"/>
                <a:cs typeface="MS PGothic" charset="0"/>
              </a:rPr>
              <a:t>Consolidate</a:t>
            </a:r>
          </a:p>
        </p:txBody>
      </p:sp>
      <p:sp>
        <p:nvSpPr>
          <p:cNvPr id="54278" name="TextBox 7"/>
          <p:cNvSpPr txBox="1">
            <a:spLocks noChangeArrowheads="1"/>
          </p:cNvSpPr>
          <p:nvPr/>
        </p:nvSpPr>
        <p:spPr bwMode="auto">
          <a:xfrm>
            <a:off x="333375" y="3929063"/>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8275" indent="-168275"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5000"/>
              </a:lnSpc>
              <a:spcAft>
                <a:spcPct val="40000"/>
              </a:spcAft>
              <a:buFont typeface="Arial" charset="0"/>
              <a:buChar char="•"/>
            </a:pPr>
            <a:r>
              <a:rPr lang="en-US" sz="1700">
                <a:ea typeface="MS PGothic" charset="0"/>
                <a:cs typeface="MS PGothic" charset="0"/>
              </a:rPr>
              <a:t>Standardized HW and infrastructure</a:t>
            </a:r>
          </a:p>
          <a:p>
            <a:pPr eaLnBrk="1" hangingPunct="1">
              <a:lnSpc>
                <a:spcPct val="95000"/>
              </a:lnSpc>
              <a:spcAft>
                <a:spcPct val="40000"/>
              </a:spcAft>
              <a:buFont typeface="Arial" charset="0"/>
              <a:buChar char="•"/>
            </a:pPr>
            <a:r>
              <a:rPr lang="en-US" sz="1700">
                <a:ea typeface="MS PGothic" charset="0"/>
                <a:cs typeface="MS PGothic" charset="0"/>
              </a:rPr>
              <a:t>Limited or no migration</a:t>
            </a:r>
          </a:p>
          <a:p>
            <a:pPr eaLnBrk="1" hangingPunct="1">
              <a:lnSpc>
                <a:spcPct val="95000"/>
              </a:lnSpc>
              <a:spcAft>
                <a:spcPct val="40000"/>
              </a:spcAft>
              <a:buFont typeface="Arial" charset="0"/>
              <a:buChar char="•"/>
            </a:pPr>
            <a:r>
              <a:rPr lang="en-US" sz="1700">
                <a:ea typeface="MS PGothic" charset="0"/>
                <a:cs typeface="MS PGothic" charset="0"/>
              </a:rPr>
              <a:t>Reduced infrastructure and footprint costs</a:t>
            </a:r>
          </a:p>
          <a:p>
            <a:pPr eaLnBrk="1" hangingPunct="1">
              <a:lnSpc>
                <a:spcPct val="95000"/>
              </a:lnSpc>
              <a:spcAft>
                <a:spcPct val="40000"/>
              </a:spcAft>
              <a:buFont typeface="Arial" charset="0"/>
              <a:buChar char="•"/>
            </a:pPr>
            <a:r>
              <a:rPr lang="en-US" sz="1700">
                <a:ea typeface="MS PGothic" charset="0"/>
                <a:cs typeface="MS PGothic" charset="0"/>
              </a:rPr>
              <a:t>Unified management across entire infrastructure</a:t>
            </a:r>
          </a:p>
          <a:p>
            <a:pPr eaLnBrk="1" hangingPunct="1">
              <a:lnSpc>
                <a:spcPct val="95000"/>
              </a:lnSpc>
              <a:spcAft>
                <a:spcPct val="40000"/>
              </a:spcAft>
              <a:buFont typeface="Arial" charset="0"/>
              <a:buChar char="•"/>
            </a:pPr>
            <a:r>
              <a:rPr lang="en-US" sz="1700">
                <a:ea typeface="MS PGothic" charset="0"/>
                <a:cs typeface="MS PGothic" charset="0"/>
              </a:rPr>
              <a:t>Example: VDI and VMware farm</a:t>
            </a:r>
          </a:p>
        </p:txBody>
      </p:sp>
      <p:sp>
        <p:nvSpPr>
          <p:cNvPr id="22" name="AutoShape 5"/>
          <p:cNvSpPr>
            <a:spLocks noChangeArrowheads="1"/>
          </p:cNvSpPr>
          <p:nvPr/>
        </p:nvSpPr>
        <p:spPr bwMode="auto">
          <a:xfrm>
            <a:off x="2271713" y="1887538"/>
            <a:ext cx="800100" cy="1049337"/>
          </a:xfrm>
          <a:prstGeom prst="rightArrowCallout">
            <a:avLst>
              <a:gd name="adj1" fmla="val 66346"/>
              <a:gd name="adj2" fmla="val 48852"/>
              <a:gd name="adj3" fmla="val 23426"/>
              <a:gd name="adj4" fmla="val 55977"/>
            </a:avLst>
          </a:prstGeom>
          <a:gradFill rotWithShape="1">
            <a:gsLst>
              <a:gs pos="0">
                <a:schemeClr val="bg1"/>
              </a:gs>
              <a:gs pos="100000">
                <a:srgbClr val="C0C0C0">
                  <a:alpha val="71001"/>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400" b="1">
              <a:solidFill>
                <a:srgbClr val="333333"/>
              </a:solidFill>
            </a:endParaRPr>
          </a:p>
        </p:txBody>
      </p:sp>
      <p:sp>
        <p:nvSpPr>
          <p:cNvPr id="48" name="Text Box 44"/>
          <p:cNvSpPr txBox="1">
            <a:spLocks noChangeArrowheads="1"/>
          </p:cNvSpPr>
          <p:nvPr/>
        </p:nvSpPr>
        <p:spPr bwMode="auto">
          <a:xfrm>
            <a:off x="7645400" y="1217613"/>
            <a:ext cx="1074738" cy="365125"/>
          </a:xfrm>
          <a:prstGeom prst="rect">
            <a:avLst/>
          </a:prstGeom>
          <a:noFill/>
          <a:ln>
            <a:noFill/>
          </a:ln>
          <a:effectLst>
            <a:prstShdw prst="shdw17" dist="17961" dir="2700000">
              <a:schemeClr val="accent1">
                <a:gamma/>
                <a:shade val="60000"/>
                <a:invGamma/>
                <a:alpha val="74998"/>
              </a:schemeClr>
            </a:prstShdw>
          </a:effectLst>
          <a:extLst/>
        </p:spPr>
        <p:txBody>
          <a:bodyPr>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eaLnBrk="1" hangingPunct="1">
              <a:lnSpc>
                <a:spcPct val="90000"/>
              </a:lnSpc>
              <a:defRPr/>
            </a:pPr>
            <a:r>
              <a:rPr lang="en-US" sz="1000" b="1" dirty="0">
                <a:solidFill>
                  <a:srgbClr val="FFFFFF"/>
                </a:solidFill>
              </a:rPr>
              <a:t>PureFlex</a:t>
            </a:r>
          </a:p>
          <a:p>
            <a:pPr algn="ctr" eaLnBrk="1" hangingPunct="1">
              <a:lnSpc>
                <a:spcPct val="90000"/>
              </a:lnSpc>
              <a:defRPr/>
            </a:pPr>
            <a:r>
              <a:rPr lang="en-US" sz="1000" b="1" dirty="0">
                <a:solidFill>
                  <a:srgbClr val="FFFFFF"/>
                </a:solidFill>
              </a:rPr>
              <a:t>System</a:t>
            </a:r>
          </a:p>
        </p:txBody>
      </p:sp>
      <p:grpSp>
        <p:nvGrpSpPr>
          <p:cNvPr id="54281" name="Group 111"/>
          <p:cNvGrpSpPr>
            <a:grpSpLocks/>
          </p:cNvGrpSpPr>
          <p:nvPr/>
        </p:nvGrpSpPr>
        <p:grpSpPr bwMode="auto">
          <a:xfrm>
            <a:off x="503238" y="2079625"/>
            <a:ext cx="600075" cy="715963"/>
            <a:chOff x="589" y="3010"/>
            <a:chExt cx="393" cy="503"/>
          </a:xfrm>
        </p:grpSpPr>
        <p:pic>
          <p:nvPicPr>
            <p:cNvPr id="54339" name="Picture 112" descr="database tank"/>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3" y="3010"/>
              <a:ext cx="36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3"/>
            <p:cNvSpPr>
              <a:spLocks noChangeArrowheads="1"/>
            </p:cNvSpPr>
            <p:nvPr/>
          </p:nvSpPr>
          <p:spPr bwMode="auto">
            <a:xfrm>
              <a:off x="589" y="3209"/>
              <a:ext cx="393" cy="153"/>
            </a:xfrm>
            <a:prstGeom prst="ellipse">
              <a:avLst/>
            </a:prstGeom>
            <a:gradFill rotWithShape="1">
              <a:gsLst>
                <a:gs pos="0">
                  <a:schemeClr val="tx2">
                    <a:alpha val="37000"/>
                  </a:schemeClr>
                </a:gs>
                <a:gs pos="100000">
                  <a:schemeClr val="tx2">
                    <a:gamma/>
                    <a:tint val="0"/>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17961" dir="2700000" algn="ctr" rotWithShape="0">
                      <a:srgbClr val="006460">
                        <a:alpha val="74997"/>
                      </a:srgbClr>
                    </a:outerShdw>
                  </a:effectLst>
                </a14:hiddenEffects>
              </a:ext>
            </a:extLst>
          </p:spPr>
          <p:txBody>
            <a:bodyPr lIns="0" tIns="0" rIns="0" bIns="0" anchor="ctr">
              <a:spAutoFit/>
            </a:bodyPr>
            <a:lstStyle/>
            <a:p>
              <a:pPr algn="ctr">
                <a:spcBef>
                  <a:spcPct val="50000"/>
                </a:spcBef>
                <a:defRPr/>
              </a:pPr>
              <a:r>
                <a:rPr lang="en-US" sz="1000" b="1" dirty="0">
                  <a:solidFill>
                    <a:schemeClr val="bg1"/>
                  </a:solidFill>
                </a:rPr>
                <a:t>SQL</a:t>
              </a:r>
            </a:p>
          </p:txBody>
        </p:sp>
      </p:grpSp>
      <p:sp>
        <p:nvSpPr>
          <p:cNvPr id="28" name="Text Box 114"/>
          <p:cNvSpPr txBox="1">
            <a:spLocks noChangeArrowheads="1"/>
          </p:cNvSpPr>
          <p:nvPr/>
        </p:nvSpPr>
        <p:spPr bwMode="auto">
          <a:xfrm>
            <a:off x="2322513" y="1471613"/>
            <a:ext cx="588962" cy="2841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342900" indent="-342900" eaLnBrk="0" hangingPunct="0">
              <a:defRPr sz="2400">
                <a:solidFill>
                  <a:schemeClr val="tx1"/>
                </a:solidFill>
                <a:latin typeface="Arial" charset="0"/>
                <a:ea typeface="MS PGothic" charset="0"/>
                <a:cs typeface="MS PGothic" charset="0"/>
              </a:defRPr>
            </a:lvl1pPr>
            <a:lvl2pPr eaLnBrk="0" hangingPunct="0">
              <a:defRPr sz="2400">
                <a:solidFill>
                  <a:schemeClr val="tx1"/>
                </a:solidFill>
                <a:latin typeface="Arial" charset="0"/>
                <a:ea typeface="MS PGothic" charset="0"/>
                <a:cs typeface="MS PGothic" charset="0"/>
              </a:defRPr>
            </a:lvl2pPr>
            <a:lvl3pPr eaLnBrk="0" hangingPunct="0">
              <a:defRPr sz="2400">
                <a:solidFill>
                  <a:schemeClr val="tx1"/>
                </a:solidFill>
                <a:latin typeface="Arial" charset="0"/>
                <a:ea typeface="MS PGothic" charset="0"/>
                <a:cs typeface="MS PGothic" charset="0"/>
              </a:defRPr>
            </a:lvl3pPr>
            <a:lvl4pPr eaLnBrk="0" hangingPunct="0">
              <a:defRPr sz="2400">
                <a:solidFill>
                  <a:schemeClr val="tx1"/>
                </a:solidFill>
                <a:latin typeface="Arial" charset="0"/>
                <a:ea typeface="MS PGothic" charset="0"/>
                <a:cs typeface="MS PGothic" charset="0"/>
              </a:defRPr>
            </a:lvl4pPr>
            <a:lvl5pPr eaLnBrk="0" hangingPunct="0">
              <a:defRPr sz="2400">
                <a:solidFill>
                  <a:schemeClr val="tx1"/>
                </a:solidFill>
                <a:latin typeface="Arial" charset="0"/>
                <a:ea typeface="MS PGothic" charset="0"/>
                <a:cs typeface="MS PGothic" charset="0"/>
              </a:defRPr>
            </a:lvl5pPr>
            <a:lvl6pPr eaLnBrk="0" fontAlgn="base" hangingPunct="0">
              <a:spcBef>
                <a:spcPct val="0"/>
              </a:spcBef>
              <a:spcAft>
                <a:spcPct val="0"/>
              </a:spcAft>
              <a:defRPr sz="2400">
                <a:solidFill>
                  <a:schemeClr val="tx1"/>
                </a:solidFill>
                <a:latin typeface="Arial" charset="0"/>
                <a:ea typeface="MS PGothic" charset="0"/>
                <a:cs typeface="MS PGothic" charset="0"/>
              </a:defRPr>
            </a:lvl6pPr>
            <a:lvl7pPr eaLnBrk="0" fontAlgn="base" hangingPunct="0">
              <a:spcBef>
                <a:spcPct val="0"/>
              </a:spcBef>
              <a:spcAft>
                <a:spcPct val="0"/>
              </a:spcAft>
              <a:defRPr sz="2400">
                <a:solidFill>
                  <a:schemeClr val="tx1"/>
                </a:solidFill>
                <a:latin typeface="Arial" charset="0"/>
                <a:ea typeface="MS PGothic" charset="0"/>
                <a:cs typeface="MS PGothic" charset="0"/>
              </a:defRPr>
            </a:lvl7pPr>
            <a:lvl8pPr eaLnBrk="0" fontAlgn="base" hangingPunct="0">
              <a:spcBef>
                <a:spcPct val="0"/>
              </a:spcBef>
              <a:spcAft>
                <a:spcPct val="0"/>
              </a:spcAft>
              <a:defRPr sz="2400">
                <a:solidFill>
                  <a:schemeClr val="tx1"/>
                </a:solidFill>
                <a:latin typeface="Arial" charset="0"/>
                <a:ea typeface="MS PGothic" charset="0"/>
                <a:cs typeface="MS PGothic" charset="0"/>
              </a:defRPr>
            </a:lvl8pPr>
            <a:lvl9pPr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nSpc>
                <a:spcPct val="90000"/>
              </a:lnSpc>
              <a:spcBef>
                <a:spcPct val="20000"/>
              </a:spcBef>
              <a:defRPr/>
            </a:pPr>
            <a:r>
              <a:rPr lang="en-US" sz="1400" dirty="0">
                <a:cs typeface="Arial" charset="0"/>
              </a:rPr>
              <a:t>Apps</a:t>
            </a:r>
          </a:p>
        </p:txBody>
      </p:sp>
      <p:sp>
        <p:nvSpPr>
          <p:cNvPr id="29" name="Rectangle 115"/>
          <p:cNvSpPr>
            <a:spLocks noChangeArrowheads="1"/>
          </p:cNvSpPr>
          <p:nvPr/>
        </p:nvSpPr>
        <p:spPr bwMode="auto">
          <a:xfrm>
            <a:off x="1760538" y="2270125"/>
            <a:ext cx="830262" cy="220663"/>
          </a:xfrm>
          <a:prstGeom prst="rect">
            <a:avLst/>
          </a:prstGeom>
          <a:solidFill>
            <a:srgbClr val="993366"/>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342900" indent="-342900" algn="ctr" eaLnBrk="0" hangingPunct="0">
              <a:lnSpc>
                <a:spcPct val="90000"/>
              </a:lnSpc>
              <a:spcBef>
                <a:spcPct val="20000"/>
              </a:spcBef>
              <a:defRPr/>
            </a:pPr>
            <a:r>
              <a:rPr lang="en-US" sz="1000" b="1" dirty="0">
                <a:solidFill>
                  <a:schemeClr val="bg1"/>
                </a:solidFill>
                <a:cs typeface="Arial" charset="0"/>
              </a:rPr>
              <a:t>Web Apps</a:t>
            </a:r>
          </a:p>
        </p:txBody>
      </p:sp>
      <p:grpSp>
        <p:nvGrpSpPr>
          <p:cNvPr id="54284" name="Group 116"/>
          <p:cNvGrpSpPr>
            <a:grpSpLocks/>
          </p:cNvGrpSpPr>
          <p:nvPr/>
        </p:nvGrpSpPr>
        <p:grpSpPr bwMode="auto">
          <a:xfrm>
            <a:off x="709613" y="1573213"/>
            <a:ext cx="600075" cy="715962"/>
            <a:chOff x="589" y="3010"/>
            <a:chExt cx="393" cy="503"/>
          </a:xfrm>
        </p:grpSpPr>
        <p:pic>
          <p:nvPicPr>
            <p:cNvPr id="54337" name="Picture 117" descr="database tank"/>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3" y="3010"/>
              <a:ext cx="36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213"/>
            <p:cNvSpPr>
              <a:spLocks noChangeArrowheads="1"/>
            </p:cNvSpPr>
            <p:nvPr/>
          </p:nvSpPr>
          <p:spPr bwMode="auto">
            <a:xfrm>
              <a:off x="589" y="3210"/>
              <a:ext cx="393" cy="152"/>
            </a:xfrm>
            <a:prstGeom prst="ellipse">
              <a:avLst/>
            </a:prstGeom>
            <a:gradFill rotWithShape="1">
              <a:gsLst>
                <a:gs pos="0">
                  <a:schemeClr val="tx2">
                    <a:alpha val="37000"/>
                  </a:schemeClr>
                </a:gs>
                <a:gs pos="100000">
                  <a:schemeClr val="tx2">
                    <a:gamma/>
                    <a:tint val="0"/>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17961" dir="2700000" algn="ctr" rotWithShape="0">
                      <a:srgbClr val="006460">
                        <a:alpha val="74997"/>
                      </a:srgbClr>
                    </a:outerShdw>
                  </a:effectLst>
                </a14:hiddenEffects>
              </a:ext>
            </a:extLst>
          </p:spPr>
          <p:txBody>
            <a:bodyPr lIns="0" tIns="0" rIns="0" bIns="0" anchor="ctr">
              <a:spAutoFit/>
            </a:bodyPr>
            <a:lstStyle/>
            <a:p>
              <a:pPr algn="ctr">
                <a:spcBef>
                  <a:spcPct val="50000"/>
                </a:spcBef>
                <a:defRPr/>
              </a:pPr>
              <a:r>
                <a:rPr lang="en-US" sz="1000" b="1">
                  <a:solidFill>
                    <a:schemeClr val="bg1"/>
                  </a:solidFill>
                </a:rPr>
                <a:t>Oracle</a:t>
              </a:r>
            </a:p>
          </p:txBody>
        </p:sp>
      </p:grpSp>
      <p:grpSp>
        <p:nvGrpSpPr>
          <p:cNvPr id="54285" name="Group 119"/>
          <p:cNvGrpSpPr>
            <a:grpSpLocks/>
          </p:cNvGrpSpPr>
          <p:nvPr/>
        </p:nvGrpSpPr>
        <p:grpSpPr bwMode="auto">
          <a:xfrm>
            <a:off x="1023938" y="2035175"/>
            <a:ext cx="600075" cy="715963"/>
            <a:chOff x="589" y="3010"/>
            <a:chExt cx="393" cy="503"/>
          </a:xfrm>
        </p:grpSpPr>
        <p:pic>
          <p:nvPicPr>
            <p:cNvPr id="54335" name="Picture 120" descr="database tank"/>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3" y="3010"/>
              <a:ext cx="36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213"/>
            <p:cNvSpPr>
              <a:spLocks noChangeArrowheads="1"/>
            </p:cNvSpPr>
            <p:nvPr/>
          </p:nvSpPr>
          <p:spPr bwMode="auto">
            <a:xfrm>
              <a:off x="589" y="3209"/>
              <a:ext cx="393" cy="153"/>
            </a:xfrm>
            <a:prstGeom prst="ellipse">
              <a:avLst/>
            </a:prstGeom>
            <a:gradFill rotWithShape="1">
              <a:gsLst>
                <a:gs pos="0">
                  <a:schemeClr val="tx2">
                    <a:alpha val="37000"/>
                  </a:schemeClr>
                </a:gs>
                <a:gs pos="100000">
                  <a:schemeClr val="tx2">
                    <a:gamma/>
                    <a:tint val="0"/>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17961" dir="2700000" algn="ctr" rotWithShape="0">
                      <a:srgbClr val="006460">
                        <a:alpha val="74997"/>
                      </a:srgbClr>
                    </a:outerShdw>
                  </a:effectLst>
                </a14:hiddenEffects>
              </a:ext>
            </a:extLst>
          </p:spPr>
          <p:txBody>
            <a:bodyPr lIns="0" tIns="0" rIns="0" bIns="0" anchor="ctr">
              <a:spAutoFit/>
            </a:bodyPr>
            <a:lstStyle/>
            <a:p>
              <a:pPr algn="ctr">
                <a:spcBef>
                  <a:spcPct val="50000"/>
                </a:spcBef>
                <a:defRPr/>
              </a:pPr>
              <a:r>
                <a:rPr lang="en-US" sz="1000" b="1" dirty="0">
                  <a:solidFill>
                    <a:schemeClr val="bg1"/>
                  </a:solidFill>
                </a:rPr>
                <a:t>DB2</a:t>
              </a:r>
            </a:p>
          </p:txBody>
        </p:sp>
      </p:grpSp>
      <p:pic>
        <p:nvPicPr>
          <p:cNvPr id="54286" name="Picture 122" descr="Transaction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0825" y="1381125"/>
            <a:ext cx="9652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123"/>
          <p:cNvSpPr>
            <a:spLocks noChangeArrowheads="1"/>
          </p:cNvSpPr>
          <p:nvPr/>
        </p:nvSpPr>
        <p:spPr bwMode="auto">
          <a:xfrm>
            <a:off x="673100" y="3044825"/>
            <a:ext cx="830263" cy="220663"/>
          </a:xfrm>
          <a:prstGeom prst="rect">
            <a:avLst/>
          </a:prstGeom>
          <a:solidFill>
            <a:schemeClr val="accent2"/>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342900" indent="-342900" algn="ctr" eaLnBrk="0" hangingPunct="0">
              <a:lnSpc>
                <a:spcPct val="90000"/>
              </a:lnSpc>
              <a:spcBef>
                <a:spcPct val="20000"/>
              </a:spcBef>
              <a:defRPr/>
            </a:pPr>
            <a:r>
              <a:rPr lang="en-US" sz="1000" b="1" dirty="0">
                <a:solidFill>
                  <a:schemeClr val="bg1"/>
                </a:solidFill>
                <a:cs typeface="Arial" charset="0"/>
              </a:rPr>
              <a:t>VMware</a:t>
            </a:r>
          </a:p>
        </p:txBody>
      </p:sp>
      <p:grpSp>
        <p:nvGrpSpPr>
          <p:cNvPr id="54288" name="Group 124"/>
          <p:cNvGrpSpPr>
            <a:grpSpLocks/>
          </p:cNvGrpSpPr>
          <p:nvPr/>
        </p:nvGrpSpPr>
        <p:grpSpPr bwMode="auto">
          <a:xfrm>
            <a:off x="4941888" y="1622425"/>
            <a:ext cx="1485900" cy="1531938"/>
            <a:chOff x="337" y="524"/>
            <a:chExt cx="2163" cy="1857"/>
          </a:xfrm>
        </p:grpSpPr>
        <p:sp>
          <p:nvSpPr>
            <p:cNvPr id="54" name="Rectangle 125"/>
            <p:cNvSpPr>
              <a:spLocks noChangeArrowheads="1"/>
            </p:cNvSpPr>
            <p:nvPr/>
          </p:nvSpPr>
          <p:spPr bwMode="auto">
            <a:xfrm>
              <a:off x="337" y="1478"/>
              <a:ext cx="1063" cy="903"/>
            </a:xfrm>
            <a:prstGeom prst="rect">
              <a:avLst/>
            </a:prstGeom>
            <a:solidFill>
              <a:schemeClr val="bg1"/>
            </a:solidFill>
            <a:ln w="12700">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5" name="Rectangle 126"/>
            <p:cNvSpPr>
              <a:spLocks noChangeArrowheads="1"/>
            </p:cNvSpPr>
            <p:nvPr/>
          </p:nvSpPr>
          <p:spPr bwMode="auto">
            <a:xfrm>
              <a:off x="1437" y="1484"/>
              <a:ext cx="1063" cy="897"/>
            </a:xfrm>
            <a:prstGeom prst="rect">
              <a:avLst/>
            </a:prstGeom>
            <a:solidFill>
              <a:schemeClr val="bg1"/>
            </a:solidFill>
            <a:ln w="12700">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6" name="Rectangle 127"/>
            <p:cNvSpPr>
              <a:spLocks noChangeArrowheads="1"/>
            </p:cNvSpPr>
            <p:nvPr/>
          </p:nvSpPr>
          <p:spPr bwMode="auto">
            <a:xfrm>
              <a:off x="337" y="524"/>
              <a:ext cx="1063" cy="928"/>
            </a:xfrm>
            <a:prstGeom prst="rect">
              <a:avLst/>
            </a:prstGeom>
            <a:solidFill>
              <a:schemeClr val="bg1"/>
            </a:solidFill>
            <a:ln w="12700">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7" name="Rectangle 128"/>
            <p:cNvSpPr>
              <a:spLocks noChangeArrowheads="1"/>
            </p:cNvSpPr>
            <p:nvPr/>
          </p:nvSpPr>
          <p:spPr bwMode="auto">
            <a:xfrm>
              <a:off x="1437" y="526"/>
              <a:ext cx="1063" cy="926"/>
            </a:xfrm>
            <a:prstGeom prst="rect">
              <a:avLst/>
            </a:prstGeom>
            <a:solidFill>
              <a:schemeClr val="bg1"/>
            </a:solidFill>
            <a:ln w="12700">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grpSp>
          <p:nvGrpSpPr>
            <p:cNvPr id="54299" name="Group 129"/>
            <p:cNvGrpSpPr>
              <a:grpSpLocks/>
            </p:cNvGrpSpPr>
            <p:nvPr/>
          </p:nvGrpSpPr>
          <p:grpSpPr bwMode="auto">
            <a:xfrm>
              <a:off x="1506" y="543"/>
              <a:ext cx="882" cy="873"/>
              <a:chOff x="122" y="1389"/>
              <a:chExt cx="1486" cy="1415"/>
            </a:xfrm>
          </p:grpSpPr>
          <p:pic>
            <p:nvPicPr>
              <p:cNvPr id="87" name="Picture 13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3" y="1389"/>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8" name="Picture 131"/>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20" y="2207"/>
                <a:ext cx="424" cy="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9" name="Picture 13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4" y="1617"/>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0" name="Picture 13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54" y="1888"/>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91" name="Line 134"/>
              <p:cNvSpPr>
                <a:spLocks noChangeShapeType="1"/>
              </p:cNvSpPr>
              <p:nvPr/>
            </p:nvSpPr>
            <p:spPr bwMode="auto">
              <a:xfrm flipH="1" flipV="1">
                <a:off x="422" y="2079"/>
                <a:ext cx="51" cy="14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92" name="Line 135"/>
              <p:cNvSpPr>
                <a:spLocks noChangeShapeType="1"/>
              </p:cNvSpPr>
              <p:nvPr/>
            </p:nvSpPr>
            <p:spPr bwMode="auto">
              <a:xfrm flipV="1">
                <a:off x="566" y="2203"/>
                <a:ext cx="97"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93" name="Line 136"/>
              <p:cNvSpPr>
                <a:spLocks noChangeShapeType="1"/>
              </p:cNvSpPr>
              <p:nvPr/>
            </p:nvSpPr>
            <p:spPr bwMode="auto">
              <a:xfrm flipV="1">
                <a:off x="710" y="2388"/>
                <a:ext cx="393"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grpSp>
        <p:grpSp>
          <p:nvGrpSpPr>
            <p:cNvPr id="54300" name="Group 137"/>
            <p:cNvGrpSpPr>
              <a:grpSpLocks/>
            </p:cNvGrpSpPr>
            <p:nvPr/>
          </p:nvGrpSpPr>
          <p:grpSpPr bwMode="auto">
            <a:xfrm>
              <a:off x="1506" y="1493"/>
              <a:ext cx="882" cy="873"/>
              <a:chOff x="122" y="1389"/>
              <a:chExt cx="1486" cy="1415"/>
            </a:xfrm>
          </p:grpSpPr>
          <p:pic>
            <p:nvPicPr>
              <p:cNvPr id="80" name="Picture 13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3" y="1390"/>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1" name="Picture 139"/>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20" y="2204"/>
                <a:ext cx="424" cy="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2" name="Picture 14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4" y="1615"/>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3" name="Picture 14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54" y="1889"/>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4" name="Line 142"/>
              <p:cNvSpPr>
                <a:spLocks noChangeShapeType="1"/>
              </p:cNvSpPr>
              <p:nvPr/>
            </p:nvSpPr>
            <p:spPr bwMode="auto">
              <a:xfrm flipH="1" flipV="1">
                <a:off x="422" y="2080"/>
                <a:ext cx="51" cy="13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85" name="Line 143"/>
              <p:cNvSpPr>
                <a:spLocks noChangeShapeType="1"/>
              </p:cNvSpPr>
              <p:nvPr/>
            </p:nvSpPr>
            <p:spPr bwMode="auto">
              <a:xfrm flipV="1">
                <a:off x="566" y="2204"/>
                <a:ext cx="97"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86" name="Line 144"/>
              <p:cNvSpPr>
                <a:spLocks noChangeShapeType="1"/>
              </p:cNvSpPr>
              <p:nvPr/>
            </p:nvSpPr>
            <p:spPr bwMode="auto">
              <a:xfrm flipV="1">
                <a:off x="710" y="2385"/>
                <a:ext cx="393"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grpSp>
        <p:grpSp>
          <p:nvGrpSpPr>
            <p:cNvPr id="54301" name="Group 145"/>
            <p:cNvGrpSpPr>
              <a:grpSpLocks/>
            </p:cNvGrpSpPr>
            <p:nvPr/>
          </p:nvGrpSpPr>
          <p:grpSpPr bwMode="auto">
            <a:xfrm>
              <a:off x="432" y="543"/>
              <a:ext cx="882" cy="873"/>
              <a:chOff x="122" y="1389"/>
              <a:chExt cx="1486" cy="1415"/>
            </a:xfrm>
          </p:grpSpPr>
          <p:pic>
            <p:nvPicPr>
              <p:cNvPr id="73" name="Picture 14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2" y="1389"/>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74" name="Picture 14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19" y="2207"/>
                <a:ext cx="424" cy="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75" name="Picture 14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3" y="1617"/>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76" name="Picture 14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53" y="1888"/>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77" name="Line 150"/>
              <p:cNvSpPr>
                <a:spLocks noChangeShapeType="1"/>
              </p:cNvSpPr>
              <p:nvPr/>
            </p:nvSpPr>
            <p:spPr bwMode="auto">
              <a:xfrm flipH="1" flipV="1">
                <a:off x="421" y="2079"/>
                <a:ext cx="51" cy="14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78" name="Line 151"/>
              <p:cNvSpPr>
                <a:spLocks noChangeShapeType="1"/>
              </p:cNvSpPr>
              <p:nvPr/>
            </p:nvSpPr>
            <p:spPr bwMode="auto">
              <a:xfrm flipV="1">
                <a:off x="565" y="2203"/>
                <a:ext cx="97"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79" name="Line 152"/>
              <p:cNvSpPr>
                <a:spLocks noChangeShapeType="1"/>
              </p:cNvSpPr>
              <p:nvPr/>
            </p:nvSpPr>
            <p:spPr bwMode="auto">
              <a:xfrm flipV="1">
                <a:off x="709" y="2388"/>
                <a:ext cx="393"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grpSp>
        <p:grpSp>
          <p:nvGrpSpPr>
            <p:cNvPr id="54302" name="Group 153"/>
            <p:cNvGrpSpPr>
              <a:grpSpLocks/>
            </p:cNvGrpSpPr>
            <p:nvPr/>
          </p:nvGrpSpPr>
          <p:grpSpPr bwMode="auto">
            <a:xfrm>
              <a:off x="432" y="1493"/>
              <a:ext cx="882" cy="873"/>
              <a:chOff x="122" y="1389"/>
              <a:chExt cx="1486" cy="1415"/>
            </a:xfrm>
          </p:grpSpPr>
          <p:pic>
            <p:nvPicPr>
              <p:cNvPr id="66" name="Picture 15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2" y="1390"/>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 name="Picture 15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19" y="2204"/>
                <a:ext cx="424" cy="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8" name="Picture 15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3" y="1615"/>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9" name="Picture 15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53" y="1889"/>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70" name="Line 158"/>
              <p:cNvSpPr>
                <a:spLocks noChangeShapeType="1"/>
              </p:cNvSpPr>
              <p:nvPr/>
            </p:nvSpPr>
            <p:spPr bwMode="auto">
              <a:xfrm flipH="1" flipV="1">
                <a:off x="421" y="2080"/>
                <a:ext cx="51" cy="13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71" name="Line 159"/>
              <p:cNvSpPr>
                <a:spLocks noChangeShapeType="1"/>
              </p:cNvSpPr>
              <p:nvPr/>
            </p:nvSpPr>
            <p:spPr bwMode="auto">
              <a:xfrm flipV="1">
                <a:off x="565" y="2204"/>
                <a:ext cx="97"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72" name="Line 160"/>
              <p:cNvSpPr>
                <a:spLocks noChangeShapeType="1"/>
              </p:cNvSpPr>
              <p:nvPr/>
            </p:nvSpPr>
            <p:spPr bwMode="auto">
              <a:xfrm flipV="1">
                <a:off x="709" y="2385"/>
                <a:ext cx="393"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grpSp>
        <p:sp>
          <p:nvSpPr>
            <p:cNvPr id="62" name="Text Box 161"/>
            <p:cNvSpPr txBox="1">
              <a:spLocks noChangeArrowheads="1"/>
            </p:cNvSpPr>
            <p:nvPr/>
          </p:nvSpPr>
          <p:spPr bwMode="auto">
            <a:xfrm>
              <a:off x="792" y="528"/>
              <a:ext cx="608"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5040" tIns="47520" rIns="95040" bIns="4752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9pPr>
            </a:lstStyle>
            <a:p>
              <a:pPr algn="r" eaLnBrk="1" hangingPunct="1">
                <a:spcBef>
                  <a:spcPts val="1188"/>
                </a:spcBef>
                <a:buSzPct val="100000"/>
                <a:defRPr/>
              </a:pPr>
              <a:r>
                <a:rPr lang="de-DE" sz="600" b="1">
                  <a:solidFill>
                    <a:srgbClr val="808080"/>
                  </a:solidFill>
                  <a:cs typeface="Arial" charset="0"/>
                </a:rPr>
                <a:t>DEV</a:t>
              </a:r>
            </a:p>
          </p:txBody>
        </p:sp>
        <p:sp>
          <p:nvSpPr>
            <p:cNvPr id="63" name="Text Box 162"/>
            <p:cNvSpPr txBox="1">
              <a:spLocks noChangeArrowheads="1"/>
            </p:cNvSpPr>
            <p:nvPr/>
          </p:nvSpPr>
          <p:spPr bwMode="auto">
            <a:xfrm>
              <a:off x="797" y="1484"/>
              <a:ext cx="605"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5040" tIns="47520" rIns="95040" bIns="4752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9pPr>
            </a:lstStyle>
            <a:p>
              <a:pPr algn="r" eaLnBrk="1" hangingPunct="1">
                <a:spcBef>
                  <a:spcPts val="1188"/>
                </a:spcBef>
                <a:buSzPct val="100000"/>
                <a:defRPr/>
              </a:pPr>
              <a:r>
                <a:rPr lang="de-DE" sz="600" b="1">
                  <a:solidFill>
                    <a:srgbClr val="808080"/>
                  </a:solidFill>
                  <a:cs typeface="Arial" charset="0"/>
                </a:rPr>
                <a:t>QA</a:t>
              </a:r>
            </a:p>
          </p:txBody>
        </p:sp>
        <p:sp>
          <p:nvSpPr>
            <p:cNvPr id="64" name="Text Box 163"/>
            <p:cNvSpPr txBox="1">
              <a:spLocks noChangeArrowheads="1"/>
            </p:cNvSpPr>
            <p:nvPr/>
          </p:nvSpPr>
          <p:spPr bwMode="auto">
            <a:xfrm>
              <a:off x="1890" y="1477"/>
              <a:ext cx="608"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5040" tIns="47520" rIns="95040" bIns="4752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9pPr>
            </a:lstStyle>
            <a:p>
              <a:pPr algn="r" eaLnBrk="1" hangingPunct="1">
                <a:spcBef>
                  <a:spcPts val="1188"/>
                </a:spcBef>
                <a:buSzPct val="100000"/>
                <a:defRPr/>
              </a:pPr>
              <a:r>
                <a:rPr lang="de-DE" sz="600" b="1">
                  <a:solidFill>
                    <a:srgbClr val="808080"/>
                  </a:solidFill>
                  <a:cs typeface="Arial" charset="0"/>
                </a:rPr>
                <a:t>Stage</a:t>
              </a:r>
            </a:p>
          </p:txBody>
        </p:sp>
        <p:sp>
          <p:nvSpPr>
            <p:cNvPr id="65" name="Text Box 164"/>
            <p:cNvSpPr txBox="1">
              <a:spLocks noChangeArrowheads="1"/>
            </p:cNvSpPr>
            <p:nvPr/>
          </p:nvSpPr>
          <p:spPr bwMode="auto">
            <a:xfrm>
              <a:off x="1890" y="536"/>
              <a:ext cx="608"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5040" tIns="47520" rIns="95040" bIns="4752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9pPr>
            </a:lstStyle>
            <a:p>
              <a:pPr algn="r" eaLnBrk="1" hangingPunct="1">
                <a:spcBef>
                  <a:spcPts val="1188"/>
                </a:spcBef>
                <a:buSzPct val="100000"/>
                <a:defRPr/>
              </a:pPr>
              <a:r>
                <a:rPr lang="de-DE" sz="600" b="1">
                  <a:solidFill>
                    <a:srgbClr val="808080"/>
                  </a:solidFill>
                  <a:cs typeface="Arial" charset="0"/>
                </a:rPr>
                <a:t>TEST</a:t>
              </a:r>
            </a:p>
          </p:txBody>
        </p:sp>
      </p:grpSp>
      <p:sp>
        <p:nvSpPr>
          <p:cNvPr id="94" name="AutoShape 5"/>
          <p:cNvSpPr>
            <a:spLocks noChangeArrowheads="1"/>
          </p:cNvSpPr>
          <p:nvPr/>
        </p:nvSpPr>
        <p:spPr bwMode="auto">
          <a:xfrm>
            <a:off x="6443663" y="1651000"/>
            <a:ext cx="1133475" cy="1497013"/>
          </a:xfrm>
          <a:prstGeom prst="rightArrowCallout">
            <a:avLst>
              <a:gd name="adj1" fmla="val 54749"/>
              <a:gd name="adj2" fmla="val 40313"/>
              <a:gd name="adj3" fmla="val 23426"/>
              <a:gd name="adj4" fmla="val 55977"/>
            </a:avLst>
          </a:prstGeom>
          <a:gradFill rotWithShape="1">
            <a:gsLst>
              <a:gs pos="0">
                <a:schemeClr val="bg1"/>
              </a:gs>
              <a:gs pos="100000">
                <a:srgbClr val="C0C0C0">
                  <a:alpha val="71001"/>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400" b="1">
              <a:solidFill>
                <a:srgbClr val="333333"/>
              </a:solidFill>
            </a:endParaRPr>
          </a:p>
        </p:txBody>
      </p:sp>
      <p:sp>
        <p:nvSpPr>
          <p:cNvPr id="95" name="Text Box 168"/>
          <p:cNvSpPr txBox="1">
            <a:spLocks noChangeArrowheads="1"/>
          </p:cNvSpPr>
          <p:nvPr/>
        </p:nvSpPr>
        <p:spPr bwMode="auto">
          <a:xfrm>
            <a:off x="6638925" y="2119313"/>
            <a:ext cx="749300" cy="5016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90000"/>
              </a:lnSpc>
              <a:spcBef>
                <a:spcPct val="20000"/>
              </a:spcBef>
              <a:defRPr/>
            </a:pPr>
            <a:r>
              <a:rPr lang="en-US" sz="1000">
                <a:cs typeface="Arial" charset="0"/>
              </a:rPr>
              <a:t>Virtualize to Optimize!</a:t>
            </a:r>
          </a:p>
        </p:txBody>
      </p:sp>
      <p:pic>
        <p:nvPicPr>
          <p:cNvPr id="54291" name="Picture 46" descr="PureFlex_Silo"/>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225800" y="1471613"/>
            <a:ext cx="722313"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ectangle 115"/>
          <p:cNvSpPr>
            <a:spLocks noChangeArrowheads="1"/>
          </p:cNvSpPr>
          <p:nvPr/>
        </p:nvSpPr>
        <p:spPr bwMode="auto">
          <a:xfrm>
            <a:off x="1501775" y="2782888"/>
            <a:ext cx="830263" cy="220662"/>
          </a:xfrm>
          <a:prstGeom prst="rect">
            <a:avLst/>
          </a:prstGeom>
          <a:solidFill>
            <a:srgbClr val="993366"/>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342900" indent="-342900" algn="ctr" eaLnBrk="0" hangingPunct="0">
              <a:lnSpc>
                <a:spcPct val="90000"/>
              </a:lnSpc>
              <a:spcBef>
                <a:spcPct val="20000"/>
              </a:spcBef>
              <a:defRPr/>
            </a:pPr>
            <a:r>
              <a:rPr lang="en-US" sz="1000" b="1" dirty="0">
                <a:solidFill>
                  <a:schemeClr val="bg1"/>
                </a:solidFill>
                <a:cs typeface="Arial" charset="0"/>
              </a:rPr>
              <a:t>VDI</a:t>
            </a:r>
          </a:p>
        </p:txBody>
      </p:sp>
      <p:pic>
        <p:nvPicPr>
          <p:cNvPr id="54293" name="Picture 46" descr="PureFlex_Silo"/>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858125" y="1470025"/>
            <a:ext cx="722313"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Text Box 114"/>
          <p:cNvSpPr txBox="1">
            <a:spLocks noChangeArrowheads="1"/>
          </p:cNvSpPr>
          <p:nvPr/>
        </p:nvSpPr>
        <p:spPr bwMode="auto">
          <a:xfrm>
            <a:off x="5392738" y="1298575"/>
            <a:ext cx="550862" cy="2889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342900" indent="-342900" eaLnBrk="0" hangingPunct="0">
              <a:defRPr sz="2400">
                <a:solidFill>
                  <a:schemeClr val="tx1"/>
                </a:solidFill>
                <a:latin typeface="Arial" charset="0"/>
                <a:ea typeface="MS PGothic" charset="0"/>
                <a:cs typeface="MS PGothic" charset="0"/>
              </a:defRPr>
            </a:lvl1pPr>
            <a:lvl2pPr eaLnBrk="0" hangingPunct="0">
              <a:defRPr sz="2400">
                <a:solidFill>
                  <a:schemeClr val="tx1"/>
                </a:solidFill>
                <a:latin typeface="Arial" charset="0"/>
                <a:ea typeface="MS PGothic" charset="0"/>
                <a:cs typeface="MS PGothic" charset="0"/>
              </a:defRPr>
            </a:lvl2pPr>
            <a:lvl3pPr eaLnBrk="0" hangingPunct="0">
              <a:defRPr sz="2400">
                <a:solidFill>
                  <a:schemeClr val="tx1"/>
                </a:solidFill>
                <a:latin typeface="Arial" charset="0"/>
                <a:ea typeface="MS PGothic" charset="0"/>
                <a:cs typeface="MS PGothic" charset="0"/>
              </a:defRPr>
            </a:lvl3pPr>
            <a:lvl4pPr eaLnBrk="0" hangingPunct="0">
              <a:defRPr sz="2400">
                <a:solidFill>
                  <a:schemeClr val="tx1"/>
                </a:solidFill>
                <a:latin typeface="Arial" charset="0"/>
                <a:ea typeface="MS PGothic" charset="0"/>
                <a:cs typeface="MS PGothic" charset="0"/>
              </a:defRPr>
            </a:lvl4pPr>
            <a:lvl5pPr eaLnBrk="0" hangingPunct="0">
              <a:defRPr sz="2400">
                <a:solidFill>
                  <a:schemeClr val="tx1"/>
                </a:solidFill>
                <a:latin typeface="Arial" charset="0"/>
                <a:ea typeface="MS PGothic" charset="0"/>
                <a:cs typeface="MS PGothic" charset="0"/>
              </a:defRPr>
            </a:lvl5pPr>
            <a:lvl6pPr eaLnBrk="0" fontAlgn="base" hangingPunct="0">
              <a:spcBef>
                <a:spcPct val="0"/>
              </a:spcBef>
              <a:spcAft>
                <a:spcPct val="0"/>
              </a:spcAft>
              <a:defRPr sz="2400">
                <a:solidFill>
                  <a:schemeClr val="tx1"/>
                </a:solidFill>
                <a:latin typeface="Arial" charset="0"/>
                <a:ea typeface="MS PGothic" charset="0"/>
                <a:cs typeface="MS PGothic" charset="0"/>
              </a:defRPr>
            </a:lvl6pPr>
            <a:lvl7pPr eaLnBrk="0" fontAlgn="base" hangingPunct="0">
              <a:spcBef>
                <a:spcPct val="0"/>
              </a:spcBef>
              <a:spcAft>
                <a:spcPct val="0"/>
              </a:spcAft>
              <a:defRPr sz="2400">
                <a:solidFill>
                  <a:schemeClr val="tx1"/>
                </a:solidFill>
                <a:latin typeface="Arial" charset="0"/>
                <a:ea typeface="MS PGothic" charset="0"/>
                <a:cs typeface="MS PGothic" charset="0"/>
              </a:defRPr>
            </a:lvl7pPr>
            <a:lvl8pPr eaLnBrk="0" fontAlgn="base" hangingPunct="0">
              <a:spcBef>
                <a:spcPct val="0"/>
              </a:spcBef>
              <a:spcAft>
                <a:spcPct val="0"/>
              </a:spcAft>
              <a:defRPr sz="2400">
                <a:solidFill>
                  <a:schemeClr val="tx1"/>
                </a:solidFill>
                <a:latin typeface="Arial" charset="0"/>
                <a:ea typeface="MS PGothic" charset="0"/>
                <a:cs typeface="MS PGothic" charset="0"/>
              </a:defRPr>
            </a:lvl8pPr>
            <a:lvl9pPr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nSpc>
                <a:spcPct val="90000"/>
              </a:lnSpc>
              <a:spcBef>
                <a:spcPct val="20000"/>
              </a:spcBef>
              <a:defRPr/>
            </a:pPr>
            <a:r>
              <a:rPr lang="en-US" sz="1400" dirty="0" smtClean="0">
                <a:cs typeface="Arial" charset="0"/>
              </a:rPr>
              <a:t>ERP</a:t>
            </a:r>
            <a:endParaRPr lang="en-US" sz="1400" dirty="0">
              <a:cs typeface="Arial"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a:latin typeface="Arial" charset="0"/>
                <a:ea typeface="ＭＳ Ｐゴシック" charset="0"/>
              </a:rPr>
              <a:t>Example Use Cases</a:t>
            </a:r>
            <a:br>
              <a:rPr lang="en-US">
                <a:latin typeface="Arial" charset="0"/>
                <a:ea typeface="ＭＳ Ｐゴシック" charset="0"/>
              </a:rPr>
            </a:br>
            <a:endParaRPr lang="en-US">
              <a:latin typeface="Arial" charset="0"/>
              <a:ea typeface="ＭＳ Ｐゴシック" charset="0"/>
            </a:endParaRPr>
          </a:p>
        </p:txBody>
      </p:sp>
      <p:sp>
        <p:nvSpPr>
          <p:cNvPr id="55298" name="TextBox 6"/>
          <p:cNvSpPr txBox="1">
            <a:spLocks noChangeArrowheads="1"/>
          </p:cNvSpPr>
          <p:nvPr/>
        </p:nvSpPr>
        <p:spPr bwMode="auto">
          <a:xfrm>
            <a:off x="1044575" y="3509963"/>
            <a:ext cx="254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1052B"/>
                </a:solidFill>
                <a:ea typeface="MS PGothic" charset="0"/>
                <a:cs typeface="MS PGothic" charset="0"/>
              </a:rPr>
              <a:t>Innovate</a:t>
            </a:r>
          </a:p>
        </p:txBody>
      </p:sp>
      <p:sp>
        <p:nvSpPr>
          <p:cNvPr id="55299" name="TextBox 7"/>
          <p:cNvSpPr txBox="1">
            <a:spLocks noChangeArrowheads="1"/>
          </p:cNvSpPr>
          <p:nvPr/>
        </p:nvSpPr>
        <p:spPr bwMode="auto">
          <a:xfrm>
            <a:off x="298450" y="3962400"/>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8275" indent="-168275"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90000"/>
              </a:lnSpc>
              <a:spcAft>
                <a:spcPct val="20000"/>
              </a:spcAft>
              <a:buClr>
                <a:schemeClr val="tx1"/>
              </a:buClr>
              <a:buFont typeface="Wingdings" charset="0"/>
              <a:buChar char="§"/>
            </a:pPr>
            <a:r>
              <a:rPr lang="en-US" sz="1700" dirty="0">
                <a:ea typeface="MS PGothic" charset="0"/>
                <a:cs typeface="MS PGothic" charset="0"/>
              </a:rPr>
              <a:t>Ten</a:t>
            </a:r>
            <a:r>
              <a:rPr lang="ja-JP" altLang="en-US" sz="1700" dirty="0">
                <a:ea typeface="MS PGothic" charset="0"/>
                <a:cs typeface="MS PGothic" charset="0"/>
              </a:rPr>
              <a:t>’</a:t>
            </a:r>
            <a:r>
              <a:rPr lang="en-US" altLang="ja-JP" sz="1700" dirty="0">
                <a:ea typeface="MS PGothic" charset="0"/>
                <a:cs typeface="MS PGothic" charset="0"/>
              </a:rPr>
              <a:t>s of thousands applications and 100</a:t>
            </a:r>
            <a:r>
              <a:rPr lang="ja-JP" altLang="en-US" sz="1700" dirty="0">
                <a:ea typeface="MS PGothic" charset="0"/>
                <a:cs typeface="MS PGothic" charset="0"/>
              </a:rPr>
              <a:t>’</a:t>
            </a:r>
            <a:r>
              <a:rPr lang="en-US" altLang="ja-JP" sz="1700" dirty="0">
                <a:ea typeface="MS PGothic" charset="0"/>
                <a:cs typeface="MS PGothic" charset="0"/>
              </a:rPr>
              <a:t>s tuned and optimized for PureFlex</a:t>
            </a:r>
          </a:p>
          <a:p>
            <a:pPr eaLnBrk="1" hangingPunct="1">
              <a:lnSpc>
                <a:spcPct val="95000"/>
              </a:lnSpc>
              <a:spcAft>
                <a:spcPct val="40000"/>
              </a:spcAft>
              <a:buFont typeface="Arial" charset="0"/>
              <a:buChar char="•"/>
            </a:pPr>
            <a:r>
              <a:rPr lang="en-US" sz="1700" dirty="0">
                <a:ea typeface="MS PGothic" charset="0"/>
                <a:cs typeface="MS PGothic" charset="0"/>
              </a:rPr>
              <a:t>Faster time to value</a:t>
            </a:r>
          </a:p>
          <a:p>
            <a:pPr eaLnBrk="1" hangingPunct="1">
              <a:lnSpc>
                <a:spcPct val="95000"/>
              </a:lnSpc>
              <a:spcAft>
                <a:spcPct val="40000"/>
              </a:spcAft>
              <a:buFont typeface="Arial" charset="0"/>
              <a:buChar char="•"/>
            </a:pPr>
            <a:r>
              <a:rPr lang="en-US" sz="1700" dirty="0">
                <a:ea typeface="MS PGothic" charset="0"/>
                <a:cs typeface="MS PGothic" charset="0"/>
              </a:rPr>
              <a:t>Simplify procurement</a:t>
            </a:r>
          </a:p>
          <a:p>
            <a:pPr eaLnBrk="1" hangingPunct="1">
              <a:lnSpc>
                <a:spcPct val="95000"/>
              </a:lnSpc>
              <a:spcAft>
                <a:spcPct val="40000"/>
              </a:spcAft>
              <a:buFont typeface="Arial" charset="0"/>
              <a:buChar char="•"/>
            </a:pPr>
            <a:r>
              <a:rPr lang="en-US" sz="1700" dirty="0">
                <a:ea typeface="MS PGothic" charset="0"/>
                <a:cs typeface="MS PGothic" charset="0"/>
              </a:rPr>
              <a:t>Rapid deployment and development</a:t>
            </a:r>
          </a:p>
        </p:txBody>
      </p:sp>
      <p:sp>
        <p:nvSpPr>
          <p:cNvPr id="55300" name="TextBox 4"/>
          <p:cNvSpPr txBox="1">
            <a:spLocks noChangeArrowheads="1"/>
          </p:cNvSpPr>
          <p:nvPr/>
        </p:nvSpPr>
        <p:spPr bwMode="auto">
          <a:xfrm>
            <a:off x="5559425" y="3509963"/>
            <a:ext cx="2295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1052B"/>
                </a:solidFill>
                <a:ea typeface="MS PGothic" charset="0"/>
                <a:cs typeface="MS PGothic" charset="0"/>
              </a:rPr>
              <a:t>Cloud</a:t>
            </a:r>
          </a:p>
        </p:txBody>
      </p:sp>
      <p:sp>
        <p:nvSpPr>
          <p:cNvPr id="55301" name="TextBox 5"/>
          <p:cNvSpPr txBox="1">
            <a:spLocks noChangeArrowheads="1"/>
          </p:cNvSpPr>
          <p:nvPr/>
        </p:nvSpPr>
        <p:spPr bwMode="auto">
          <a:xfrm>
            <a:off x="4691063" y="3962400"/>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0513" indent="-29051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20000"/>
              </a:spcBef>
              <a:spcAft>
                <a:spcPct val="20000"/>
              </a:spcAft>
              <a:buFont typeface="Arial" charset="0"/>
              <a:buChar char="•"/>
            </a:pPr>
            <a:r>
              <a:rPr lang="en-US" sz="1700">
                <a:ea typeface="MS PGothic" charset="0"/>
                <a:cs typeface="MS PGothic" charset="0"/>
              </a:rPr>
              <a:t>SmartCloud Entry</a:t>
            </a:r>
          </a:p>
          <a:p>
            <a:pPr eaLnBrk="1" hangingPunct="1">
              <a:lnSpc>
                <a:spcPct val="90000"/>
              </a:lnSpc>
              <a:spcBef>
                <a:spcPct val="20000"/>
              </a:spcBef>
              <a:spcAft>
                <a:spcPct val="20000"/>
              </a:spcAft>
              <a:buFont typeface="Arial" charset="0"/>
              <a:buChar char="•"/>
            </a:pPr>
            <a:r>
              <a:rPr lang="en-US" sz="1700">
                <a:ea typeface="MS PGothic" charset="0"/>
                <a:cs typeface="MS PGothic" charset="0"/>
              </a:rPr>
              <a:t>Dynamic resource allocation eliminates time spent re-provisioning</a:t>
            </a:r>
          </a:p>
          <a:p>
            <a:pPr eaLnBrk="1" hangingPunct="1">
              <a:lnSpc>
                <a:spcPct val="90000"/>
              </a:lnSpc>
              <a:spcBef>
                <a:spcPct val="20000"/>
              </a:spcBef>
              <a:spcAft>
                <a:spcPct val="20000"/>
              </a:spcAft>
              <a:buFont typeface="Arial" charset="0"/>
              <a:buChar char="•"/>
            </a:pPr>
            <a:r>
              <a:rPr lang="en-US" sz="1700">
                <a:ea typeface="MS PGothic" charset="0"/>
                <a:cs typeface="MS PGothic" charset="0"/>
              </a:rPr>
              <a:t>Built in metering, billing, approvals</a:t>
            </a:r>
          </a:p>
          <a:p>
            <a:pPr eaLnBrk="1" hangingPunct="1">
              <a:lnSpc>
                <a:spcPct val="90000"/>
              </a:lnSpc>
              <a:spcBef>
                <a:spcPct val="20000"/>
              </a:spcBef>
              <a:spcAft>
                <a:spcPct val="20000"/>
              </a:spcAft>
              <a:buFont typeface="Arial" charset="0"/>
              <a:buChar char="•"/>
            </a:pPr>
            <a:r>
              <a:rPr lang="en-US" sz="1700">
                <a:ea typeface="MS PGothic" charset="0"/>
                <a:cs typeface="MS PGothic" charset="0"/>
              </a:rPr>
              <a:t>Improved agility, greater utilization</a:t>
            </a:r>
          </a:p>
        </p:txBody>
      </p:sp>
      <p:cxnSp>
        <p:nvCxnSpPr>
          <p:cNvPr id="8" name="Straight Connector 7"/>
          <p:cNvCxnSpPr/>
          <p:nvPr/>
        </p:nvCxnSpPr>
        <p:spPr>
          <a:xfrm>
            <a:off x="4572000" y="1416050"/>
            <a:ext cx="0" cy="4757738"/>
          </a:xfrm>
          <a:prstGeom prst="line">
            <a:avLst/>
          </a:prstGeom>
        </p:spPr>
        <p:style>
          <a:lnRef idx="2">
            <a:schemeClr val="accent1"/>
          </a:lnRef>
          <a:fillRef idx="0">
            <a:schemeClr val="accent1"/>
          </a:fillRef>
          <a:effectRef idx="1">
            <a:schemeClr val="accent1"/>
          </a:effectRef>
          <a:fontRef idx="minor">
            <a:schemeClr val="tx1"/>
          </a:fontRef>
        </p:style>
      </p:cxnSp>
      <p:grpSp>
        <p:nvGrpSpPr>
          <p:cNvPr id="55303" name="Group 198"/>
          <p:cNvGrpSpPr>
            <a:grpSpLocks/>
          </p:cNvGrpSpPr>
          <p:nvPr/>
        </p:nvGrpSpPr>
        <p:grpSpPr bwMode="auto">
          <a:xfrm>
            <a:off x="330200" y="1422400"/>
            <a:ext cx="3968750" cy="1444625"/>
            <a:chOff x="0" y="2910"/>
            <a:chExt cx="5732" cy="1084"/>
          </a:xfrm>
        </p:grpSpPr>
        <p:pic>
          <p:nvPicPr>
            <p:cNvPr id="55318" name="Picture 199" descr="DPS Logo_DSC01178"/>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11" y="3280"/>
              <a:ext cx="38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19" name="Picture 200" descr="SmarterAnalytics"/>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48" y="3022"/>
              <a:ext cx="544"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0" name="Picture 2" descr="C:\Documents and Settings\Administrator\Desktop\Logokeyword-grand.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035" y="3324"/>
              <a:ext cx="283"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1" name="Picture 3" descr="C:\Documents and Settings\Administrator\Desktop\InnovationGroupLogoRGB.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646" y="3149"/>
              <a:ext cx="29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2" name="Picture 8" descr="C:\Documents and Settings\Administrator\Desktop\Logo Groupe HARDIS hd.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715" y="2910"/>
              <a:ext cx="38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3" name="Picture 13" descr="C:\Documents and Settings\Administrator\Desktop\MONTRAN LOGO.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645" y="3359"/>
              <a:ext cx="242"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4" name="Picture 16" descr="C:\Documents and Settings\Administrator\Desktop\SwordCiboodle_strap2011.jp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3210" y="3905"/>
              <a:ext cx="330"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5" name="Picture 27" descr="C:\Documents and Settings\Administrator\Desktop\CT_logo_left.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4391" y="3534"/>
              <a:ext cx="45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6" name="Picture 4" descr="C:\Documents and Settings\Administrator\Desktop\fundtech_logo_2010whitetagline_hires.jp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5223" y="3058"/>
              <a:ext cx="320"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7" name="Picture 5" descr="C:\Documents and Settings\Administrator\Desktop\Earnix_logo_S.jp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4316" y="3244"/>
              <a:ext cx="340"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8" name="Picture 6" descr="C:\Documents and Settings\Administrator\Desktop\MSIT-Logo.jpg"/>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2859" y="3880"/>
              <a:ext cx="26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9" name="Picture 11" descr="C:\Documents and Settings\Administrator\Desktop\kony_logo_hi_res.jpg"/>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5486" y="2910"/>
              <a:ext cx="246"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0" name="Picture 12" descr="C:\Documents and Settings\Administrator\Desktop\silanis_logo_newtagline_CMYK_300dpi.jpg"/>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3806" y="3323"/>
              <a:ext cx="314"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1" name="Picture 19" descr="C:\Documents and Settings\Administrator\Desktop\CrossView_Color Logo.jpg"/>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4706" y="2910"/>
              <a:ext cx="41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2" name="Picture 213" descr="IDP Final Logo"/>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4411" y="3366"/>
              <a:ext cx="146"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3" name="Picture 214"/>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5179" y="2910"/>
              <a:ext cx="256"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4" name="Picture 215"/>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1374" y="3475"/>
              <a:ext cx="30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35" name="Picture 216"/>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5472" y="3184"/>
              <a:ext cx="22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36" name="Picture 7" descr="C:\Documents and Settings\Administrator\Desktop\Logo SAB Couleur (RVB).jpg"/>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2928" y="3300"/>
              <a:ext cx="251"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7" name="Picture 21" descr="C:\Documents and Settings\Administrator\Desktop\Reflexis_Logo_600dpi_centered.jpg"/>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3495" y="3575"/>
              <a:ext cx="324"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8" name="Picture 25" descr="C:\Documents and Settings\Administrator\Desktop\Silvermoon_logo_300dpi-01.jpg"/>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4846" y="3899"/>
              <a:ext cx="361"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9" name="Picture 26" descr="C:\Documents and Settings\Administrator\Desktop\Diasoft_logo.jpg"/>
            <p:cNvPicPr>
              <a:picLocks noChangeAspect="1" noChangeArrowheads="1"/>
            </p:cNvPicPr>
            <p:nvPr/>
          </p:nvPicPr>
          <p:blipFill>
            <a:blip r:embed="rId23">
              <a:extLst>
                <a:ext uri="{28A0092B-C50C-407E-A947-70E740481C1C}">
                  <a14:useLocalDpi xmlns:a14="http://schemas.microsoft.com/office/drawing/2010/main"/>
                </a:ext>
              </a:extLst>
            </a:blip>
            <a:srcRect/>
            <a:stretch>
              <a:fillRect/>
            </a:stretch>
          </p:blipFill>
          <p:spPr bwMode="auto">
            <a:xfrm>
              <a:off x="4873" y="3616"/>
              <a:ext cx="36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0" name="Picture 28" descr="C:\Documents and Settings\Administrator\Desktop\new_logo8.jpg"/>
            <p:cNvPicPr>
              <a:picLocks noChangeAspect="1" noChangeArrowheads="1"/>
            </p:cNvPicPr>
            <p:nvPr/>
          </p:nvPicPr>
          <p:blipFill>
            <a:blip r:embed="rId24" cstate="print">
              <a:extLst>
                <a:ext uri="{28A0092B-C50C-407E-A947-70E740481C1C}">
                  <a14:useLocalDpi xmlns:a14="http://schemas.microsoft.com/office/drawing/2010/main"/>
                </a:ext>
              </a:extLst>
            </a:blip>
            <a:srcRect/>
            <a:stretch>
              <a:fillRect/>
            </a:stretch>
          </p:blipFill>
          <p:spPr bwMode="auto">
            <a:xfrm>
              <a:off x="2965" y="3723"/>
              <a:ext cx="39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1" name="Picture 30" descr="C:\Documents and Settings\Administrator\Desktop\aviarc.jpg"/>
            <p:cNvPicPr>
              <a:picLocks noChangeAspect="1" noChangeArrowheads="1"/>
            </p:cNvPicPr>
            <p:nvPr/>
          </p:nvPicPr>
          <p:blipFill>
            <a:blip r:embed="rId25" cstate="print">
              <a:extLst>
                <a:ext uri="{28A0092B-C50C-407E-A947-70E740481C1C}">
                  <a14:useLocalDpi xmlns:a14="http://schemas.microsoft.com/office/drawing/2010/main"/>
                </a:ext>
              </a:extLst>
            </a:blip>
            <a:srcRect/>
            <a:stretch>
              <a:fillRect/>
            </a:stretch>
          </p:blipFill>
          <p:spPr bwMode="auto">
            <a:xfrm>
              <a:off x="4534" y="3602"/>
              <a:ext cx="317" cy="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2" name="Picture 223" descr="Alphinat"/>
            <p:cNvPicPr>
              <a:picLocks noChangeAspect="1" noChangeArrowheads="1"/>
            </p:cNvPicPr>
            <p:nvPr/>
          </p:nvPicPr>
          <p:blipFill>
            <a:blip r:embed="rId26" cstate="print">
              <a:extLst>
                <a:ext uri="{28A0092B-C50C-407E-A947-70E740481C1C}">
                  <a14:useLocalDpi xmlns:a14="http://schemas.microsoft.com/office/drawing/2010/main"/>
                </a:ext>
              </a:extLst>
            </a:blip>
            <a:srcRect/>
            <a:stretch>
              <a:fillRect/>
            </a:stretch>
          </p:blipFill>
          <p:spPr bwMode="auto">
            <a:xfrm>
              <a:off x="4777" y="3731"/>
              <a:ext cx="441"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3" name="Picture 224" descr="Cincom logo 30-25x13-25"/>
            <p:cNvPicPr>
              <a:picLocks noChangeAspect="1" noChangeArrowheads="1"/>
            </p:cNvPicPr>
            <p:nvPr/>
          </p:nvPicPr>
          <p:blipFill>
            <a:blip r:embed="rId27" cstate="print">
              <a:extLst>
                <a:ext uri="{28A0092B-C50C-407E-A947-70E740481C1C}">
                  <a14:useLocalDpi xmlns:a14="http://schemas.microsoft.com/office/drawing/2010/main"/>
                </a:ext>
              </a:extLst>
            </a:blip>
            <a:srcRect/>
            <a:stretch>
              <a:fillRect/>
            </a:stretch>
          </p:blipFill>
          <p:spPr bwMode="auto">
            <a:xfrm>
              <a:off x="1427" y="3560"/>
              <a:ext cx="369"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4" name="Picture 225" descr="Comviva_logoJPEG"/>
            <p:cNvPicPr>
              <a:picLocks noChangeAspect="1" noChangeArrowheads="1"/>
            </p:cNvPicPr>
            <p:nvPr/>
          </p:nvPicPr>
          <p:blipFill>
            <a:blip r:embed="rId28" cstate="print">
              <a:extLst>
                <a:ext uri="{28A0092B-C50C-407E-A947-70E740481C1C}">
                  <a14:useLocalDpi xmlns:a14="http://schemas.microsoft.com/office/drawing/2010/main"/>
                </a:ext>
              </a:extLst>
            </a:blip>
            <a:srcRect/>
            <a:stretch>
              <a:fillRect/>
            </a:stretch>
          </p:blipFill>
          <p:spPr bwMode="auto">
            <a:xfrm>
              <a:off x="1850" y="3758"/>
              <a:ext cx="370" cy="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5" name="Picture 226" descr="MA_295"/>
            <p:cNvPicPr>
              <a:picLocks noChangeAspect="1" noChangeArrowheads="1"/>
            </p:cNvPicPr>
            <p:nvPr/>
          </p:nvPicPr>
          <p:blipFill>
            <a:blip r:embed="rId29" cstate="print">
              <a:extLst>
                <a:ext uri="{28A0092B-C50C-407E-A947-70E740481C1C}">
                  <a14:useLocalDpi xmlns:a14="http://schemas.microsoft.com/office/drawing/2010/main"/>
                </a:ext>
              </a:extLst>
            </a:blip>
            <a:srcRect/>
            <a:stretch>
              <a:fillRect/>
            </a:stretch>
          </p:blipFill>
          <p:spPr bwMode="auto">
            <a:xfrm>
              <a:off x="4360" y="3916"/>
              <a:ext cx="39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6" name="Picture 227" descr="NewFundamoLogo"/>
            <p:cNvPicPr>
              <a:picLocks noChangeAspect="1" noChangeArrowheads="1"/>
            </p:cNvPicPr>
            <p:nvPr/>
          </p:nvPicPr>
          <p:blipFill>
            <a:blip r:embed="rId30" cstate="print">
              <a:extLst>
                <a:ext uri="{28A0092B-C50C-407E-A947-70E740481C1C}">
                  <a14:useLocalDpi xmlns:a14="http://schemas.microsoft.com/office/drawing/2010/main"/>
                </a:ext>
              </a:extLst>
            </a:blip>
            <a:srcRect/>
            <a:stretch>
              <a:fillRect/>
            </a:stretch>
          </p:blipFill>
          <p:spPr bwMode="auto">
            <a:xfrm>
              <a:off x="2581" y="3723"/>
              <a:ext cx="349"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7" name="Picture 228" descr="Works basic"/>
            <p:cNvPicPr>
              <a:picLocks noChangeAspect="1" noChangeArrowheads="1"/>
            </p:cNvPicPr>
            <p:nvPr/>
          </p:nvPicPr>
          <p:blipFill>
            <a:blip r:embed="rId31" cstate="print">
              <a:extLst>
                <a:ext uri="{28A0092B-C50C-407E-A947-70E740481C1C}">
                  <a14:useLocalDpi xmlns:a14="http://schemas.microsoft.com/office/drawing/2010/main"/>
                </a:ext>
              </a:extLst>
            </a:blip>
            <a:srcRect/>
            <a:stretch>
              <a:fillRect/>
            </a:stretch>
          </p:blipFill>
          <p:spPr bwMode="auto">
            <a:xfrm>
              <a:off x="4416" y="2910"/>
              <a:ext cx="26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8" name="Picture 229" descr="OMNI 930x310"/>
            <p:cNvPicPr>
              <a:picLocks noChangeAspect="1" noChangeArrowheads="1"/>
            </p:cNvPicPr>
            <p:nvPr/>
          </p:nvPicPr>
          <p:blipFill>
            <a:blip r:embed="rId32" cstate="print">
              <a:extLst>
                <a:ext uri="{28A0092B-C50C-407E-A947-70E740481C1C}">
                  <a14:useLocalDpi xmlns:a14="http://schemas.microsoft.com/office/drawing/2010/main"/>
                </a:ext>
              </a:extLst>
            </a:blip>
            <a:srcRect/>
            <a:stretch>
              <a:fillRect/>
            </a:stretch>
          </p:blipFill>
          <p:spPr bwMode="auto">
            <a:xfrm>
              <a:off x="3058" y="3041"/>
              <a:ext cx="284"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9" name="Picture 230" descr="Miracom_logo"/>
            <p:cNvPicPr>
              <a:picLocks noChangeAspect="1" noChangeArrowheads="1"/>
            </p:cNvPicPr>
            <p:nvPr/>
          </p:nvPicPr>
          <p:blipFill>
            <a:blip r:embed="rId33" cstate="print">
              <a:extLst>
                <a:ext uri="{28A0092B-C50C-407E-A947-70E740481C1C}">
                  <a14:useLocalDpi xmlns:a14="http://schemas.microsoft.com/office/drawing/2010/main"/>
                </a:ext>
              </a:extLst>
            </a:blip>
            <a:srcRect/>
            <a:stretch>
              <a:fillRect/>
            </a:stretch>
          </p:blipFill>
          <p:spPr bwMode="auto">
            <a:xfrm>
              <a:off x="5291" y="3572"/>
              <a:ext cx="364"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0" name="Picture 231" descr="priceLenz-on-white"/>
            <p:cNvPicPr>
              <a:picLocks noChangeAspect="1" noChangeArrowheads="1"/>
            </p:cNvPicPr>
            <p:nvPr/>
          </p:nvPicPr>
          <p:blipFill>
            <a:blip r:embed="rId34">
              <a:extLst>
                <a:ext uri="{28A0092B-C50C-407E-A947-70E740481C1C}">
                  <a14:useLocalDpi xmlns:a14="http://schemas.microsoft.com/office/drawing/2010/main"/>
                </a:ext>
              </a:extLst>
            </a:blip>
            <a:srcRect/>
            <a:stretch>
              <a:fillRect/>
            </a:stretch>
          </p:blipFill>
          <p:spPr bwMode="auto">
            <a:xfrm>
              <a:off x="1171" y="3768"/>
              <a:ext cx="384" cy="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1" name="Picture 50"/>
            <p:cNvPicPr>
              <a:picLocks noChangeAspect="1" noChangeArrowheads="1"/>
            </p:cNvPicPr>
            <p:nvPr/>
          </p:nvPicPr>
          <p:blipFill>
            <a:blip r:embed="rId35">
              <a:extLst>
                <a:ext uri="{28A0092B-C50C-407E-A947-70E740481C1C}">
                  <a14:useLocalDpi xmlns:a14="http://schemas.microsoft.com/office/drawing/2010/main"/>
                </a:ext>
              </a:extLst>
            </a:blip>
            <a:srcRect/>
            <a:stretch>
              <a:fillRect/>
            </a:stretch>
          </p:blipFill>
          <p:spPr bwMode="auto">
            <a:xfrm>
              <a:off x="3562" y="3878"/>
              <a:ext cx="40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2" name="Picture 233" descr="Company Logo Apius"/>
            <p:cNvPicPr>
              <a:picLocks noChangeAspect="1" noChangeArrowheads="1"/>
            </p:cNvPicPr>
            <p:nvPr/>
          </p:nvPicPr>
          <p:blipFill>
            <a:blip r:embed="rId36" cstate="print">
              <a:extLst>
                <a:ext uri="{28A0092B-C50C-407E-A947-70E740481C1C}">
                  <a14:useLocalDpi xmlns:a14="http://schemas.microsoft.com/office/drawing/2010/main"/>
                </a:ext>
              </a:extLst>
            </a:blip>
            <a:srcRect/>
            <a:stretch>
              <a:fillRect/>
            </a:stretch>
          </p:blipFill>
          <p:spPr bwMode="auto">
            <a:xfrm>
              <a:off x="2936" y="3180"/>
              <a:ext cx="3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3" name="Picture 234"/>
            <p:cNvPicPr>
              <a:picLocks noChangeAspect="1" noChangeArrowheads="1"/>
            </p:cNvPicPr>
            <p:nvPr/>
          </p:nvPicPr>
          <p:blipFill>
            <a:blip r:embed="rId37" cstate="print">
              <a:extLst>
                <a:ext uri="{28A0092B-C50C-407E-A947-70E740481C1C}">
                  <a14:useLocalDpi xmlns:a14="http://schemas.microsoft.com/office/drawing/2010/main"/>
                </a:ext>
              </a:extLst>
            </a:blip>
            <a:srcRect/>
            <a:stretch>
              <a:fillRect/>
            </a:stretch>
          </p:blipFill>
          <p:spPr bwMode="auto">
            <a:xfrm>
              <a:off x="3163" y="2910"/>
              <a:ext cx="290"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4" name="Picture 235"/>
            <p:cNvPicPr>
              <a:picLocks noChangeAspect="1" noChangeArrowheads="1"/>
            </p:cNvPicPr>
            <p:nvPr/>
          </p:nvPicPr>
          <p:blipFill>
            <a:blip r:embed="rId38" cstate="print">
              <a:extLst>
                <a:ext uri="{28A0092B-C50C-407E-A947-70E740481C1C}">
                  <a14:useLocalDpi xmlns:a14="http://schemas.microsoft.com/office/drawing/2010/main"/>
                </a:ext>
              </a:extLst>
            </a:blip>
            <a:srcRect/>
            <a:stretch>
              <a:fillRect/>
            </a:stretch>
          </p:blipFill>
          <p:spPr bwMode="auto">
            <a:xfrm>
              <a:off x="1818" y="3616"/>
              <a:ext cx="34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5" name="Picture 236"/>
            <p:cNvPicPr>
              <a:picLocks noChangeAspect="1" noChangeArrowheads="1"/>
            </p:cNvPicPr>
            <p:nvPr/>
          </p:nvPicPr>
          <p:blipFill>
            <a:blip r:embed="rId39" cstate="print">
              <a:extLst>
                <a:ext uri="{28A0092B-C50C-407E-A947-70E740481C1C}">
                  <a14:useLocalDpi xmlns:a14="http://schemas.microsoft.com/office/drawing/2010/main"/>
                </a:ext>
              </a:extLst>
            </a:blip>
            <a:srcRect/>
            <a:stretch>
              <a:fillRect/>
            </a:stretch>
          </p:blipFill>
          <p:spPr bwMode="auto">
            <a:xfrm>
              <a:off x="3965" y="3196"/>
              <a:ext cx="323"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6" name="Picture 237"/>
            <p:cNvPicPr>
              <a:picLocks noChangeAspect="1" noChangeArrowheads="1"/>
            </p:cNvPicPr>
            <p:nvPr/>
          </p:nvPicPr>
          <p:blipFill>
            <a:blip r:embed="rId40" cstate="print">
              <a:extLst>
                <a:ext uri="{28A0092B-C50C-407E-A947-70E740481C1C}">
                  <a14:useLocalDpi xmlns:a14="http://schemas.microsoft.com/office/drawing/2010/main"/>
                </a:ext>
              </a:extLst>
            </a:blip>
            <a:srcRect/>
            <a:stretch>
              <a:fillRect/>
            </a:stretch>
          </p:blipFill>
          <p:spPr bwMode="auto">
            <a:xfrm>
              <a:off x="3736" y="3776"/>
              <a:ext cx="332" cy="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7" name="Picture 238"/>
            <p:cNvPicPr>
              <a:picLocks noChangeAspect="1" noChangeArrowheads="1"/>
            </p:cNvPicPr>
            <p:nvPr/>
          </p:nvPicPr>
          <p:blipFill>
            <a:blip r:embed="rId41">
              <a:extLst>
                <a:ext uri="{28A0092B-C50C-407E-A947-70E740481C1C}">
                  <a14:useLocalDpi xmlns:a14="http://schemas.microsoft.com/office/drawing/2010/main"/>
                </a:ext>
              </a:extLst>
            </a:blip>
            <a:srcRect/>
            <a:stretch>
              <a:fillRect/>
            </a:stretch>
          </p:blipFill>
          <p:spPr bwMode="auto">
            <a:xfrm>
              <a:off x="3556" y="3461"/>
              <a:ext cx="43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8" name="Picture 239" descr="exigen logo_small"/>
            <p:cNvPicPr>
              <a:picLocks noChangeAspect="1" noChangeArrowheads="1"/>
            </p:cNvPicPr>
            <p:nvPr/>
          </p:nvPicPr>
          <p:blipFill>
            <a:blip r:embed="rId42" cstate="print">
              <a:extLst>
                <a:ext uri="{28A0092B-C50C-407E-A947-70E740481C1C}">
                  <a14:useLocalDpi xmlns:a14="http://schemas.microsoft.com/office/drawing/2010/main"/>
                </a:ext>
              </a:extLst>
            </a:blip>
            <a:srcRect/>
            <a:stretch>
              <a:fillRect/>
            </a:stretch>
          </p:blipFill>
          <p:spPr bwMode="auto">
            <a:xfrm>
              <a:off x="5270" y="3906"/>
              <a:ext cx="363" cy="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9" name="Picture 240"/>
            <p:cNvPicPr>
              <a:picLocks noChangeAspect="1" noChangeArrowheads="1"/>
            </p:cNvPicPr>
            <p:nvPr/>
          </p:nvPicPr>
          <p:blipFill>
            <a:blip r:embed="rId43" cstate="print">
              <a:extLst>
                <a:ext uri="{28A0092B-C50C-407E-A947-70E740481C1C}">
                  <a14:useLocalDpi xmlns:a14="http://schemas.microsoft.com/office/drawing/2010/main"/>
                </a:ext>
              </a:extLst>
            </a:blip>
            <a:srcRect/>
            <a:stretch>
              <a:fillRect/>
            </a:stretch>
          </p:blipFill>
          <p:spPr bwMode="auto">
            <a:xfrm>
              <a:off x="4986" y="3511"/>
              <a:ext cx="250"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0" name="Picture 241"/>
            <p:cNvPicPr>
              <a:picLocks noChangeAspect="1" noChangeArrowheads="1"/>
            </p:cNvPicPr>
            <p:nvPr/>
          </p:nvPicPr>
          <p:blipFill>
            <a:blip r:embed="rId44" cstate="print">
              <a:extLst>
                <a:ext uri="{28A0092B-C50C-407E-A947-70E740481C1C}">
                  <a14:useLocalDpi xmlns:a14="http://schemas.microsoft.com/office/drawing/2010/main"/>
                </a:ext>
              </a:extLst>
            </a:blip>
            <a:srcRect/>
            <a:stretch>
              <a:fillRect/>
            </a:stretch>
          </p:blipFill>
          <p:spPr bwMode="auto">
            <a:xfrm>
              <a:off x="4637" y="3384"/>
              <a:ext cx="418" cy="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61" name="Picture 242" descr="3DS_Logotype_RGB_Black"/>
            <p:cNvPicPr>
              <a:picLocks noChangeAspect="1" noChangeArrowheads="1"/>
            </p:cNvPicPr>
            <p:nvPr/>
          </p:nvPicPr>
          <p:blipFill>
            <a:blip r:embed="rId45" cstate="print">
              <a:extLst>
                <a:ext uri="{28A0092B-C50C-407E-A947-70E740481C1C}">
                  <a14:useLocalDpi xmlns:a14="http://schemas.microsoft.com/office/drawing/2010/main"/>
                </a:ext>
              </a:extLst>
            </a:blip>
            <a:srcRect/>
            <a:stretch>
              <a:fillRect/>
            </a:stretch>
          </p:blipFill>
          <p:spPr bwMode="auto">
            <a:xfrm>
              <a:off x="3977" y="3886"/>
              <a:ext cx="386"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2" name="Picture 243" descr="logo_cgi_color"/>
            <p:cNvPicPr>
              <a:picLocks noChangeAspect="1" noChangeArrowheads="1"/>
            </p:cNvPicPr>
            <p:nvPr/>
          </p:nvPicPr>
          <p:blipFill>
            <a:blip r:embed="rId46" cstate="print">
              <a:extLst>
                <a:ext uri="{28A0092B-C50C-407E-A947-70E740481C1C}">
                  <a14:useLocalDpi xmlns:a14="http://schemas.microsoft.com/office/drawing/2010/main"/>
                </a:ext>
              </a:extLst>
            </a:blip>
            <a:srcRect/>
            <a:stretch>
              <a:fillRect/>
            </a:stretch>
          </p:blipFill>
          <p:spPr bwMode="auto">
            <a:xfrm>
              <a:off x="4434" y="3683"/>
              <a:ext cx="238"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3" name="Picture 244" descr="DREGER IT Logo"/>
            <p:cNvPicPr>
              <a:picLocks noChangeAspect="1" noChangeArrowheads="1"/>
            </p:cNvPicPr>
            <p:nvPr/>
          </p:nvPicPr>
          <p:blipFill>
            <a:blip r:embed="rId47" cstate="print">
              <a:extLst>
                <a:ext uri="{28A0092B-C50C-407E-A947-70E740481C1C}">
                  <a14:useLocalDpi xmlns:a14="http://schemas.microsoft.com/office/drawing/2010/main"/>
                </a:ext>
              </a:extLst>
            </a:blip>
            <a:srcRect/>
            <a:stretch>
              <a:fillRect/>
            </a:stretch>
          </p:blipFill>
          <p:spPr bwMode="auto">
            <a:xfrm>
              <a:off x="3330" y="3213"/>
              <a:ext cx="268"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4" name="Picture 245" descr="Ecologic Analytics Logo (new)"/>
            <p:cNvPicPr>
              <a:picLocks noChangeAspect="1" noChangeArrowheads="1"/>
            </p:cNvPicPr>
            <p:nvPr/>
          </p:nvPicPr>
          <p:blipFill>
            <a:blip r:embed="rId48" cstate="print">
              <a:extLst>
                <a:ext uri="{28A0092B-C50C-407E-A947-70E740481C1C}">
                  <a14:useLocalDpi xmlns:a14="http://schemas.microsoft.com/office/drawing/2010/main"/>
                </a:ext>
              </a:extLst>
            </a:blip>
            <a:srcRect/>
            <a:stretch>
              <a:fillRect/>
            </a:stretch>
          </p:blipFill>
          <p:spPr bwMode="auto">
            <a:xfrm>
              <a:off x="1598" y="3330"/>
              <a:ext cx="381"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5" name="Picture 246" descr="EdgeIPK-300dpi=white"/>
            <p:cNvPicPr>
              <a:picLocks noChangeAspect="1" noChangeArrowheads="1"/>
            </p:cNvPicPr>
            <p:nvPr/>
          </p:nvPicPr>
          <p:blipFill>
            <a:blip r:embed="rId49" cstate="print">
              <a:extLst>
                <a:ext uri="{28A0092B-C50C-407E-A947-70E740481C1C}">
                  <a14:useLocalDpi xmlns:a14="http://schemas.microsoft.com/office/drawing/2010/main"/>
                </a:ext>
              </a:extLst>
            </a:blip>
            <a:srcRect/>
            <a:stretch>
              <a:fillRect/>
            </a:stretch>
          </p:blipFill>
          <p:spPr bwMode="auto">
            <a:xfrm>
              <a:off x="3839" y="3597"/>
              <a:ext cx="10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6" name="Picture 247" descr="GMC"/>
            <p:cNvPicPr>
              <a:picLocks noChangeAspect="1" noChangeArrowheads="1"/>
            </p:cNvPicPr>
            <p:nvPr/>
          </p:nvPicPr>
          <p:blipFill>
            <a:blip r:embed="rId50" cstate="print">
              <a:extLst>
                <a:ext uri="{28A0092B-C50C-407E-A947-70E740481C1C}">
                  <a14:useLocalDpi xmlns:a14="http://schemas.microsoft.com/office/drawing/2010/main"/>
                </a:ext>
              </a:extLst>
            </a:blip>
            <a:srcRect/>
            <a:stretch>
              <a:fillRect/>
            </a:stretch>
          </p:blipFill>
          <p:spPr bwMode="auto">
            <a:xfrm>
              <a:off x="2477" y="3518"/>
              <a:ext cx="26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7" name="Picture 248" descr="ksclogo"/>
            <p:cNvPicPr>
              <a:picLocks noChangeAspect="1" noChangeArrowheads="1"/>
            </p:cNvPicPr>
            <p:nvPr/>
          </p:nvPicPr>
          <p:blipFill>
            <a:blip r:embed="rId51" cstate="print">
              <a:extLst>
                <a:ext uri="{28A0092B-C50C-407E-A947-70E740481C1C}">
                  <a14:useLocalDpi xmlns:a14="http://schemas.microsoft.com/office/drawing/2010/main"/>
                </a:ext>
              </a:extLst>
            </a:blip>
            <a:srcRect/>
            <a:stretch>
              <a:fillRect/>
            </a:stretch>
          </p:blipFill>
          <p:spPr bwMode="auto">
            <a:xfrm>
              <a:off x="4895" y="3257"/>
              <a:ext cx="497" cy="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8" name="Picture 249" descr="Kingdee 0322金蝶品牌下属logo-01"/>
            <p:cNvPicPr>
              <a:picLocks noChangeAspect="1" noChangeArrowheads="1"/>
            </p:cNvPicPr>
            <p:nvPr/>
          </p:nvPicPr>
          <p:blipFill>
            <a:blip r:embed="rId52" cstate="print">
              <a:extLst>
                <a:ext uri="{28A0092B-C50C-407E-A947-70E740481C1C}">
                  <a14:useLocalDpi xmlns:a14="http://schemas.microsoft.com/office/drawing/2010/main"/>
                </a:ext>
              </a:extLst>
            </a:blip>
            <a:srcRect/>
            <a:stretch>
              <a:fillRect/>
            </a:stretch>
          </p:blipFill>
          <p:spPr bwMode="auto">
            <a:xfrm>
              <a:off x="3371" y="3029"/>
              <a:ext cx="50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9" name="Picture 250" descr="Tomato System"/>
            <p:cNvPicPr>
              <a:picLocks noChangeAspect="1" noChangeArrowheads="1"/>
            </p:cNvPicPr>
            <p:nvPr/>
          </p:nvPicPr>
          <p:blipFill>
            <a:blip r:embed="rId53">
              <a:extLst>
                <a:ext uri="{28A0092B-C50C-407E-A947-70E740481C1C}">
                  <a14:useLocalDpi xmlns:a14="http://schemas.microsoft.com/office/drawing/2010/main"/>
                </a:ext>
              </a:extLst>
            </a:blip>
            <a:srcRect/>
            <a:stretch>
              <a:fillRect/>
            </a:stretch>
          </p:blipFill>
          <p:spPr bwMode="auto">
            <a:xfrm>
              <a:off x="2196" y="3606"/>
              <a:ext cx="48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0" name="Picture 251" descr="TOTVS logo"/>
            <p:cNvPicPr>
              <a:picLocks noChangeAspect="1" noChangeArrowheads="1"/>
            </p:cNvPicPr>
            <p:nvPr/>
          </p:nvPicPr>
          <p:blipFill>
            <a:blip r:embed="rId54" cstate="print">
              <a:extLst>
                <a:ext uri="{28A0092B-C50C-407E-A947-70E740481C1C}">
                  <a14:useLocalDpi xmlns:a14="http://schemas.microsoft.com/office/drawing/2010/main"/>
                </a:ext>
              </a:extLst>
            </a:blip>
            <a:srcRect/>
            <a:stretch>
              <a:fillRect/>
            </a:stretch>
          </p:blipFill>
          <p:spPr bwMode="auto">
            <a:xfrm>
              <a:off x="4254" y="3050"/>
              <a:ext cx="36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1" name="Picture 252" descr="nice"/>
            <p:cNvPicPr>
              <a:picLocks noChangeAspect="1" noChangeArrowheads="1"/>
            </p:cNvPicPr>
            <p:nvPr/>
          </p:nvPicPr>
          <p:blipFill>
            <a:blip r:embed="rId55" cstate="print">
              <a:extLst>
                <a:ext uri="{28A0092B-C50C-407E-A947-70E740481C1C}">
                  <a14:useLocalDpi xmlns:a14="http://schemas.microsoft.com/office/drawing/2010/main"/>
                </a:ext>
              </a:extLst>
            </a:blip>
            <a:srcRect/>
            <a:stretch>
              <a:fillRect/>
            </a:stretch>
          </p:blipFill>
          <p:spPr bwMode="auto">
            <a:xfrm>
              <a:off x="3397" y="3731"/>
              <a:ext cx="29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2" name="Picture 253" descr="Century_Logo"/>
            <p:cNvPicPr>
              <a:picLocks noChangeAspect="1" noChangeArrowheads="1"/>
            </p:cNvPicPr>
            <p:nvPr/>
          </p:nvPicPr>
          <p:blipFill>
            <a:blip r:embed="rId56">
              <a:extLst>
                <a:ext uri="{28A0092B-C50C-407E-A947-70E740481C1C}">
                  <a14:useLocalDpi xmlns:a14="http://schemas.microsoft.com/office/drawing/2010/main"/>
                </a:ext>
              </a:extLst>
            </a:blip>
            <a:srcRect/>
            <a:stretch>
              <a:fillRect/>
            </a:stretch>
          </p:blipFill>
          <p:spPr bwMode="auto">
            <a:xfrm>
              <a:off x="1740" y="3429"/>
              <a:ext cx="34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3" name="Picture 254" descr="gbs-Logo-2"/>
            <p:cNvPicPr>
              <a:picLocks noChangeAspect="1" noChangeArrowheads="1"/>
            </p:cNvPicPr>
            <p:nvPr/>
          </p:nvPicPr>
          <p:blipFill>
            <a:blip r:embed="rId57" cstate="print">
              <a:extLst>
                <a:ext uri="{28A0092B-C50C-407E-A947-70E740481C1C}">
                  <a14:useLocalDpi xmlns:a14="http://schemas.microsoft.com/office/drawing/2010/main"/>
                </a:ext>
              </a:extLst>
            </a:blip>
            <a:srcRect/>
            <a:stretch>
              <a:fillRect/>
            </a:stretch>
          </p:blipFill>
          <p:spPr bwMode="auto">
            <a:xfrm>
              <a:off x="2101" y="3494"/>
              <a:ext cx="329"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4" name="Picture 255" descr="10476733-intense-technologies-limited"/>
            <p:cNvPicPr>
              <a:picLocks noChangeAspect="1" noChangeArrowheads="1"/>
            </p:cNvPicPr>
            <p:nvPr/>
          </p:nvPicPr>
          <p:blipFill>
            <a:blip r:embed="rId58" cstate="print">
              <a:extLst>
                <a:ext uri="{28A0092B-C50C-407E-A947-70E740481C1C}">
                  <a14:useLocalDpi xmlns:a14="http://schemas.microsoft.com/office/drawing/2010/main"/>
                </a:ext>
              </a:extLst>
            </a:blip>
            <a:srcRect/>
            <a:stretch>
              <a:fillRect/>
            </a:stretch>
          </p:blipFill>
          <p:spPr bwMode="auto">
            <a:xfrm>
              <a:off x="2648" y="3196"/>
              <a:ext cx="23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5" name="Picture 256" descr="logoRedBend"/>
            <p:cNvPicPr>
              <a:picLocks noChangeAspect="1" noChangeArrowheads="1"/>
            </p:cNvPicPr>
            <p:nvPr/>
          </p:nvPicPr>
          <p:blipFill>
            <a:blip r:embed="rId59" cstate="print">
              <a:extLst>
                <a:ext uri="{28A0092B-C50C-407E-A947-70E740481C1C}">
                  <a14:useLocalDpi xmlns:a14="http://schemas.microsoft.com/office/drawing/2010/main"/>
                </a:ext>
              </a:extLst>
            </a:blip>
            <a:srcRect/>
            <a:stretch>
              <a:fillRect/>
            </a:stretch>
          </p:blipFill>
          <p:spPr bwMode="auto">
            <a:xfrm>
              <a:off x="2423" y="3905"/>
              <a:ext cx="335"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6" name="Picture 257" descr="silverlake_panel"/>
            <p:cNvPicPr>
              <a:picLocks noChangeAspect="1" noChangeArrowheads="1"/>
            </p:cNvPicPr>
            <p:nvPr/>
          </p:nvPicPr>
          <p:blipFill>
            <a:blip r:embed="rId60" cstate="print">
              <a:extLst>
                <a:ext uri="{28A0092B-C50C-407E-A947-70E740481C1C}">
                  <a14:useLocalDpi xmlns:a14="http://schemas.microsoft.com/office/drawing/2010/main"/>
                </a:ext>
              </a:extLst>
            </a:blip>
            <a:srcRect/>
            <a:stretch>
              <a:fillRect/>
            </a:stretch>
          </p:blipFill>
          <p:spPr bwMode="auto">
            <a:xfrm>
              <a:off x="5274" y="3741"/>
              <a:ext cx="409"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7" name="Picture 258" descr="vertumnus"/>
            <p:cNvPicPr>
              <a:picLocks noChangeAspect="1" noChangeArrowheads="1"/>
            </p:cNvPicPr>
            <p:nvPr/>
          </p:nvPicPr>
          <p:blipFill>
            <a:blip r:embed="rId61" cstate="print">
              <a:extLst>
                <a:ext uri="{28A0092B-C50C-407E-A947-70E740481C1C}">
                  <a14:useLocalDpi xmlns:a14="http://schemas.microsoft.com/office/drawing/2010/main"/>
                </a:ext>
              </a:extLst>
            </a:blip>
            <a:srcRect/>
            <a:stretch>
              <a:fillRect/>
            </a:stretch>
          </p:blipFill>
          <p:spPr bwMode="auto">
            <a:xfrm>
              <a:off x="4134" y="3346"/>
              <a:ext cx="263"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8" name="Picture 259"/>
            <p:cNvPicPr>
              <a:picLocks noChangeAspect="1" noChangeArrowheads="1"/>
            </p:cNvPicPr>
            <p:nvPr/>
          </p:nvPicPr>
          <p:blipFill>
            <a:blip r:embed="rId62" cstate="print">
              <a:extLst>
                <a:ext uri="{28A0092B-C50C-407E-A947-70E740481C1C}">
                  <a14:useLocalDpi xmlns:a14="http://schemas.microsoft.com/office/drawing/2010/main"/>
                </a:ext>
              </a:extLst>
            </a:blip>
            <a:srcRect/>
            <a:stretch>
              <a:fillRect/>
            </a:stretch>
          </p:blipFill>
          <p:spPr bwMode="auto">
            <a:xfrm>
              <a:off x="4131" y="3764"/>
              <a:ext cx="269"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9" name="Picture 260" descr="hangzhou NC"/>
            <p:cNvPicPr>
              <a:picLocks noChangeAspect="1" noChangeArrowheads="1"/>
            </p:cNvPicPr>
            <p:nvPr/>
          </p:nvPicPr>
          <p:blipFill>
            <a:blip r:embed="rId63" cstate="print">
              <a:extLst>
                <a:ext uri="{28A0092B-C50C-407E-A947-70E740481C1C}">
                  <a14:useLocalDpi xmlns:a14="http://schemas.microsoft.com/office/drawing/2010/main"/>
                </a:ext>
              </a:extLst>
            </a:blip>
            <a:srcRect/>
            <a:stretch>
              <a:fillRect/>
            </a:stretch>
          </p:blipFill>
          <p:spPr bwMode="auto">
            <a:xfrm>
              <a:off x="5517" y="3381"/>
              <a:ext cx="148"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0" name="Picture 261" descr="Saba_Sig_RGB"/>
            <p:cNvPicPr>
              <a:picLocks noChangeAspect="1" noChangeArrowheads="1"/>
            </p:cNvPicPr>
            <p:nvPr/>
          </p:nvPicPr>
          <p:blipFill>
            <a:blip r:embed="rId64" cstate="print">
              <a:extLst>
                <a:ext uri="{28A0092B-C50C-407E-A947-70E740481C1C}">
                  <a14:useLocalDpi xmlns:a14="http://schemas.microsoft.com/office/drawing/2010/main"/>
                </a:ext>
              </a:extLst>
            </a:blip>
            <a:srcRect/>
            <a:stretch>
              <a:fillRect/>
            </a:stretch>
          </p:blipFill>
          <p:spPr bwMode="auto">
            <a:xfrm>
              <a:off x="4442" y="3796"/>
              <a:ext cx="32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1" name="Picture 262" descr="INFOR-Logo-2009-RGB-300dpi-300wx59h"/>
            <p:cNvPicPr>
              <a:picLocks noChangeAspect="1" noChangeArrowheads="1"/>
            </p:cNvPicPr>
            <p:nvPr/>
          </p:nvPicPr>
          <p:blipFill>
            <a:blip r:embed="rId65" cstate="print">
              <a:extLst>
                <a:ext uri="{28A0092B-C50C-407E-A947-70E740481C1C}">
                  <a14:useLocalDpi xmlns:a14="http://schemas.microsoft.com/office/drawing/2010/main"/>
                </a:ext>
              </a:extLst>
            </a:blip>
            <a:srcRect/>
            <a:stretch>
              <a:fillRect/>
            </a:stretch>
          </p:blipFill>
          <p:spPr bwMode="auto">
            <a:xfrm>
              <a:off x="4042" y="2910"/>
              <a:ext cx="333" cy="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2" name="Picture 263"/>
            <p:cNvPicPr>
              <a:picLocks noChangeAspect="1" noChangeArrowheads="1"/>
            </p:cNvPicPr>
            <p:nvPr/>
          </p:nvPicPr>
          <p:blipFill>
            <a:blip r:embed="rId66" cstate="print">
              <a:extLst>
                <a:ext uri="{28A0092B-C50C-407E-A947-70E740481C1C}">
                  <a14:useLocalDpi xmlns:a14="http://schemas.microsoft.com/office/drawing/2010/main"/>
                </a:ext>
              </a:extLst>
            </a:blip>
            <a:srcRect/>
            <a:stretch>
              <a:fillRect/>
            </a:stretch>
          </p:blipFill>
          <p:spPr bwMode="auto">
            <a:xfrm>
              <a:off x="3535" y="2910"/>
              <a:ext cx="47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83" name="Picture 264"/>
            <p:cNvPicPr>
              <a:picLocks noChangeAspect="1" noChangeArrowheads="1"/>
            </p:cNvPicPr>
            <p:nvPr/>
          </p:nvPicPr>
          <p:blipFill>
            <a:blip r:embed="rId67" cstate="print">
              <a:extLst>
                <a:ext uri="{28A0092B-C50C-407E-A947-70E740481C1C}">
                  <a14:useLocalDpi xmlns:a14="http://schemas.microsoft.com/office/drawing/2010/main"/>
                </a:ext>
              </a:extLst>
            </a:blip>
            <a:srcRect/>
            <a:stretch>
              <a:fillRect/>
            </a:stretch>
          </p:blipFill>
          <p:spPr bwMode="auto">
            <a:xfrm>
              <a:off x="4698" y="3256"/>
              <a:ext cx="149"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4" name="Picture 265"/>
            <p:cNvPicPr>
              <a:picLocks noChangeAspect="1" noChangeArrowheads="1"/>
            </p:cNvPicPr>
            <p:nvPr/>
          </p:nvPicPr>
          <p:blipFill>
            <a:blip r:embed="rId68" cstate="print">
              <a:extLst>
                <a:ext uri="{28A0092B-C50C-407E-A947-70E740481C1C}">
                  <a14:useLocalDpi xmlns:a14="http://schemas.microsoft.com/office/drawing/2010/main"/>
                </a:ext>
              </a:extLst>
            </a:blip>
            <a:srcRect/>
            <a:stretch>
              <a:fillRect/>
            </a:stretch>
          </p:blipFill>
          <p:spPr bwMode="auto">
            <a:xfrm>
              <a:off x="2729" y="3616"/>
              <a:ext cx="286"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85" name="Picture 266" descr="geos_orig"/>
            <p:cNvPicPr>
              <a:picLocks noChangeAspect="1" noChangeArrowheads="1"/>
            </p:cNvPicPr>
            <p:nvPr/>
          </p:nvPicPr>
          <p:blipFill>
            <a:blip r:embed="rId69" cstate="print">
              <a:extLst>
                <a:ext uri="{28A0092B-C50C-407E-A947-70E740481C1C}">
                  <a14:useLocalDpi xmlns:a14="http://schemas.microsoft.com/office/drawing/2010/main"/>
                </a:ext>
              </a:extLst>
            </a:blip>
            <a:srcRect/>
            <a:stretch>
              <a:fillRect/>
            </a:stretch>
          </p:blipFill>
          <p:spPr bwMode="auto">
            <a:xfrm>
              <a:off x="1684" y="3925"/>
              <a:ext cx="303" cy="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6" name="Picture 267"/>
            <p:cNvPicPr>
              <a:picLocks noChangeAspect="1" noChangeArrowheads="1"/>
            </p:cNvPicPr>
            <p:nvPr/>
          </p:nvPicPr>
          <p:blipFill>
            <a:blip r:embed="rId70">
              <a:extLst>
                <a:ext uri="{28A0092B-C50C-407E-A947-70E740481C1C}">
                  <a14:useLocalDpi xmlns:a14="http://schemas.microsoft.com/office/drawing/2010/main"/>
                </a:ext>
              </a:extLst>
            </a:blip>
            <a:srcRect/>
            <a:stretch>
              <a:fillRect/>
            </a:stretch>
          </p:blipFill>
          <p:spPr bwMode="auto">
            <a:xfrm>
              <a:off x="4665" y="3078"/>
              <a:ext cx="499"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87" name="Picture 268"/>
            <p:cNvPicPr>
              <a:picLocks noChangeAspect="1" noChangeArrowheads="1"/>
            </p:cNvPicPr>
            <p:nvPr/>
          </p:nvPicPr>
          <p:blipFill>
            <a:blip r:embed="rId71" cstate="print">
              <a:extLst>
                <a:ext uri="{28A0092B-C50C-407E-A947-70E740481C1C}">
                  <a14:useLocalDpi xmlns:a14="http://schemas.microsoft.com/office/drawing/2010/main"/>
                </a:ext>
              </a:extLst>
            </a:blip>
            <a:srcRect/>
            <a:stretch>
              <a:fillRect/>
            </a:stretch>
          </p:blipFill>
          <p:spPr bwMode="auto">
            <a:xfrm>
              <a:off x="2273" y="3751"/>
              <a:ext cx="264" cy="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8" name="Picture 269"/>
            <p:cNvPicPr>
              <a:picLocks noChangeAspect="1" noChangeArrowheads="1"/>
            </p:cNvPicPr>
            <p:nvPr/>
          </p:nvPicPr>
          <p:blipFill>
            <a:blip r:embed="rId72" cstate="print">
              <a:extLst>
                <a:ext uri="{28A0092B-C50C-407E-A947-70E740481C1C}">
                  <a14:useLocalDpi xmlns:a14="http://schemas.microsoft.com/office/drawing/2010/main"/>
                </a:ext>
              </a:extLst>
            </a:blip>
            <a:srcRect/>
            <a:stretch>
              <a:fillRect/>
            </a:stretch>
          </p:blipFill>
          <p:spPr bwMode="auto">
            <a:xfrm>
              <a:off x="5289" y="3426"/>
              <a:ext cx="204"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9" name="Picture 21"/>
            <p:cNvPicPr>
              <a:picLocks noChangeAspect="1" noChangeArrowheads="1"/>
            </p:cNvPicPr>
            <p:nvPr/>
          </p:nvPicPr>
          <p:blipFill>
            <a:blip r:embed="rId7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009" y="3630"/>
              <a:ext cx="287"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0" name="Picture 271"/>
            <p:cNvPicPr>
              <a:picLocks noChangeAspect="1" noChangeArrowheads="1"/>
            </p:cNvPicPr>
            <p:nvPr/>
          </p:nvPicPr>
          <p:blipFill>
            <a:blip r:embed="rId74" cstate="print">
              <a:extLst>
                <a:ext uri="{28A0092B-C50C-407E-A947-70E740481C1C}">
                  <a14:useLocalDpi xmlns:a14="http://schemas.microsoft.com/office/drawing/2010/main"/>
                </a:ext>
              </a:extLst>
            </a:blip>
            <a:srcRect/>
            <a:stretch>
              <a:fillRect/>
            </a:stretch>
          </p:blipFill>
          <p:spPr bwMode="auto">
            <a:xfrm>
              <a:off x="4988" y="3786"/>
              <a:ext cx="230"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91" name="Picture 272"/>
            <p:cNvPicPr>
              <a:picLocks noChangeAspect="1" noChangeArrowheads="1"/>
            </p:cNvPicPr>
            <p:nvPr/>
          </p:nvPicPr>
          <p:blipFill>
            <a:blip r:embed="rId75">
              <a:extLst>
                <a:ext uri="{28A0092B-C50C-407E-A947-70E740481C1C}">
                  <a14:useLocalDpi xmlns:a14="http://schemas.microsoft.com/office/drawing/2010/main"/>
                </a:ext>
              </a:extLst>
            </a:blip>
            <a:srcRect/>
            <a:stretch>
              <a:fillRect/>
            </a:stretch>
          </p:blipFill>
          <p:spPr bwMode="auto">
            <a:xfrm>
              <a:off x="3903" y="3066"/>
              <a:ext cx="294" cy="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2" name="Picture 273" descr="ibi_v2"/>
            <p:cNvPicPr>
              <a:picLocks noChangeAspect="1" noChangeArrowheads="1"/>
            </p:cNvPicPr>
            <p:nvPr/>
          </p:nvPicPr>
          <p:blipFill>
            <a:blip r:embed="rId76" cstate="print">
              <a:extLst>
                <a:ext uri="{28A0092B-C50C-407E-A947-70E740481C1C}">
                  <a14:useLocalDpi xmlns:a14="http://schemas.microsoft.com/office/drawing/2010/main"/>
                </a:ext>
              </a:extLst>
            </a:blip>
            <a:srcRect/>
            <a:stretch>
              <a:fillRect/>
            </a:stretch>
          </p:blipFill>
          <p:spPr bwMode="auto">
            <a:xfrm>
              <a:off x="2066" y="3905"/>
              <a:ext cx="309"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3" name="Picture 274" descr="RAM logo"/>
            <p:cNvPicPr>
              <a:picLocks noChangeAspect="1" noChangeArrowheads="1"/>
            </p:cNvPicPr>
            <p:nvPr/>
          </p:nvPicPr>
          <p:blipFill>
            <a:blip r:embed="rId77" cstate="print">
              <a:extLst>
                <a:ext uri="{28A0092B-C50C-407E-A947-70E740481C1C}">
                  <a14:useLocalDpi xmlns:a14="http://schemas.microsoft.com/office/drawing/2010/main"/>
                </a:ext>
              </a:extLst>
            </a:blip>
            <a:srcRect/>
            <a:stretch>
              <a:fillRect/>
            </a:stretch>
          </p:blipFill>
          <p:spPr bwMode="auto">
            <a:xfrm>
              <a:off x="3232" y="3569"/>
              <a:ext cx="243"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4" name="Picture 275" descr="NEW SugarLogo_RGB"/>
            <p:cNvPicPr>
              <a:picLocks noChangeAspect="1" noChangeArrowheads="1"/>
            </p:cNvPicPr>
            <p:nvPr/>
          </p:nvPicPr>
          <p:blipFill>
            <a:blip r:embed="rId78" cstate="print">
              <a:extLst>
                <a:ext uri="{28A0092B-C50C-407E-A947-70E740481C1C}">
                  <a14:useLocalDpi xmlns:a14="http://schemas.microsoft.com/office/drawing/2010/main"/>
                </a:ext>
              </a:extLst>
            </a:blip>
            <a:srcRect/>
            <a:stretch>
              <a:fillRect/>
            </a:stretch>
          </p:blipFill>
          <p:spPr bwMode="auto">
            <a:xfrm>
              <a:off x="3192" y="3366"/>
              <a:ext cx="547" cy="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5" name="Picture 132" descr="sap-logo"/>
            <p:cNvPicPr>
              <a:picLocks noChangeAspect="1" noChangeArrowheads="1"/>
            </p:cNvPicPr>
            <p:nvPr/>
          </p:nvPicPr>
          <p:blipFill>
            <a:blip r:embed="rId79" cstate="print">
              <a:extLst>
                <a:ext uri="{28A0092B-C50C-407E-A947-70E740481C1C}">
                  <a14:useLocalDpi xmlns:a14="http://schemas.microsoft.com/office/drawing/2010/main"/>
                </a:ext>
              </a:extLst>
            </a:blip>
            <a:srcRect/>
            <a:stretch>
              <a:fillRect/>
            </a:stretch>
          </p:blipFill>
          <p:spPr bwMode="auto">
            <a:xfrm>
              <a:off x="5116" y="3375"/>
              <a:ext cx="19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6" name="Picture 277"/>
            <p:cNvPicPr>
              <a:picLocks noChangeAspect="1" noChangeArrowheads="1"/>
            </p:cNvPicPr>
            <p:nvPr/>
          </p:nvPicPr>
          <p:blipFill>
            <a:blip r:embed="rId80" cstate="print">
              <a:extLst>
                <a:ext uri="{28A0092B-C50C-407E-A947-70E740481C1C}">
                  <a14:useLocalDpi xmlns:a14="http://schemas.microsoft.com/office/drawing/2010/main"/>
                </a:ext>
              </a:extLst>
            </a:blip>
            <a:srcRect/>
            <a:stretch>
              <a:fillRect/>
            </a:stretch>
          </p:blipFill>
          <p:spPr bwMode="auto">
            <a:xfrm>
              <a:off x="371" y="3195"/>
              <a:ext cx="387"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590">
                  <a:solidFill>
                    <a:srgbClr val="000000"/>
                  </a:solidFill>
                  <a:round/>
                  <a:headEnd/>
                  <a:tailEnd/>
                </a14:hiddenLine>
              </a:ext>
            </a:extLst>
          </p:spPr>
        </p:pic>
        <p:pic>
          <p:nvPicPr>
            <p:cNvPr id="55397" name="Picture 278" descr="subex"/>
            <p:cNvPicPr>
              <a:picLocks noChangeAspect="1" noChangeArrowheads="1"/>
            </p:cNvPicPr>
            <p:nvPr/>
          </p:nvPicPr>
          <p:blipFill>
            <a:blip r:embed="rId81" cstate="print">
              <a:extLst>
                <a:ext uri="{28A0092B-C50C-407E-A947-70E740481C1C}">
                  <a14:useLocalDpi xmlns:a14="http://schemas.microsoft.com/office/drawing/2010/main"/>
                </a:ext>
              </a:extLst>
            </a:blip>
            <a:srcRect/>
            <a:stretch>
              <a:fillRect/>
            </a:stretch>
          </p:blipFill>
          <p:spPr bwMode="auto">
            <a:xfrm>
              <a:off x="831" y="3052"/>
              <a:ext cx="24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8" name="Picture 279" descr="Intersystems"/>
            <p:cNvPicPr>
              <a:picLocks noChangeAspect="1" noChangeArrowheads="1"/>
            </p:cNvPicPr>
            <p:nvPr/>
          </p:nvPicPr>
          <p:blipFill>
            <a:blip r:embed="rId82" cstate="print">
              <a:extLst>
                <a:ext uri="{28A0092B-C50C-407E-A947-70E740481C1C}">
                  <a14:useLocalDpi xmlns:a14="http://schemas.microsoft.com/office/drawing/2010/main"/>
                </a:ext>
              </a:extLst>
            </a:blip>
            <a:srcRect/>
            <a:stretch>
              <a:fillRect/>
            </a:stretch>
          </p:blipFill>
          <p:spPr bwMode="auto">
            <a:xfrm>
              <a:off x="677" y="3311"/>
              <a:ext cx="29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9" name="Picture 280" descr="Rocket"/>
            <p:cNvPicPr>
              <a:picLocks noChangeAspect="1" noChangeArrowheads="1"/>
            </p:cNvPicPr>
            <p:nvPr/>
          </p:nvPicPr>
          <p:blipFill>
            <a:blip r:embed="rId83" cstate="print">
              <a:extLst>
                <a:ext uri="{28A0092B-C50C-407E-A947-70E740481C1C}">
                  <a14:useLocalDpi xmlns:a14="http://schemas.microsoft.com/office/drawing/2010/main"/>
                </a:ext>
              </a:extLst>
            </a:blip>
            <a:srcRect/>
            <a:stretch>
              <a:fillRect/>
            </a:stretch>
          </p:blipFill>
          <p:spPr bwMode="auto">
            <a:xfrm>
              <a:off x="384" y="2910"/>
              <a:ext cx="43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0" name="Picture 1"/>
            <p:cNvPicPr>
              <a:picLocks noChangeAspect="1"/>
            </p:cNvPicPr>
            <p:nvPr/>
          </p:nvPicPr>
          <p:blipFill>
            <a:blip r:embed="rId84" cstate="print">
              <a:extLst>
                <a:ext uri="{28A0092B-C50C-407E-A947-70E740481C1C}">
                  <a14:useLocalDpi xmlns:a14="http://schemas.microsoft.com/office/drawing/2010/main"/>
                </a:ext>
              </a:extLst>
            </a:blip>
            <a:srcRect/>
            <a:stretch>
              <a:fillRect/>
            </a:stretch>
          </p:blipFill>
          <p:spPr bwMode="auto">
            <a:xfrm>
              <a:off x="48" y="2910"/>
              <a:ext cx="245"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1" name="Picture 22" descr="C:\Documents and Settings\Administrator\Desktop\Juniper Logo\LG-401000\screen\juniper_rgb.jpg"/>
            <p:cNvPicPr>
              <a:picLocks noChangeAspect="1" noChangeArrowheads="1"/>
            </p:cNvPicPr>
            <p:nvPr/>
          </p:nvPicPr>
          <p:blipFill>
            <a:blip r:embed="rId85" cstate="print">
              <a:extLst>
                <a:ext uri="{28A0092B-C50C-407E-A947-70E740481C1C}">
                  <a14:useLocalDpi xmlns:a14="http://schemas.microsoft.com/office/drawing/2010/main"/>
                </a:ext>
              </a:extLst>
            </a:blip>
            <a:srcRect/>
            <a:stretch>
              <a:fillRect/>
            </a:stretch>
          </p:blipFill>
          <p:spPr bwMode="auto">
            <a:xfrm>
              <a:off x="56" y="3071"/>
              <a:ext cx="304"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2" name="Picture 108"/>
            <p:cNvPicPr>
              <a:picLocks noChangeAspect="1" noChangeArrowheads="1"/>
            </p:cNvPicPr>
            <p:nvPr/>
          </p:nvPicPr>
          <p:blipFill>
            <a:blip r:embed="rId86" cstate="print">
              <a:extLst>
                <a:ext uri="{28A0092B-C50C-407E-A947-70E740481C1C}">
                  <a14:useLocalDpi xmlns:a14="http://schemas.microsoft.com/office/drawing/2010/main"/>
                </a:ext>
              </a:extLst>
            </a:blip>
            <a:srcRect/>
            <a:stretch>
              <a:fillRect/>
            </a:stretch>
          </p:blipFill>
          <p:spPr bwMode="auto">
            <a:xfrm>
              <a:off x="998" y="3419"/>
              <a:ext cx="297"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55403" name="Picture 284" descr="VAI"/>
            <p:cNvPicPr>
              <a:picLocks noChangeAspect="1" noChangeArrowheads="1"/>
            </p:cNvPicPr>
            <p:nvPr/>
          </p:nvPicPr>
          <p:blipFill>
            <a:blip r:embed="rId87" cstate="print">
              <a:extLst>
                <a:ext uri="{28A0092B-C50C-407E-A947-70E740481C1C}">
                  <a14:useLocalDpi xmlns:a14="http://schemas.microsoft.com/office/drawing/2010/main"/>
                </a:ext>
              </a:extLst>
            </a:blip>
            <a:srcRect/>
            <a:stretch>
              <a:fillRect/>
            </a:stretch>
          </p:blipFill>
          <p:spPr bwMode="auto">
            <a:xfrm>
              <a:off x="454" y="3420"/>
              <a:ext cx="17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4" name="Picture 285" descr="ManageEngine logo"/>
            <p:cNvPicPr>
              <a:picLocks noChangeAspect="1" noChangeArrowheads="1"/>
            </p:cNvPicPr>
            <p:nvPr/>
          </p:nvPicPr>
          <p:blipFill>
            <a:blip r:embed="rId88" cstate="print">
              <a:extLst>
                <a:ext uri="{28A0092B-C50C-407E-A947-70E740481C1C}">
                  <a14:useLocalDpi xmlns:a14="http://schemas.microsoft.com/office/drawing/2010/main"/>
                </a:ext>
              </a:extLst>
            </a:blip>
            <a:srcRect/>
            <a:stretch>
              <a:fillRect/>
            </a:stretch>
          </p:blipFill>
          <p:spPr bwMode="auto">
            <a:xfrm>
              <a:off x="430" y="3042"/>
              <a:ext cx="30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5" name="Picture 286" descr="LANSA-notag354"/>
            <p:cNvPicPr>
              <a:picLocks noChangeAspect="1" noChangeArrowheads="1"/>
            </p:cNvPicPr>
            <p:nvPr/>
          </p:nvPicPr>
          <p:blipFill>
            <a:blip r:embed="rId89" cstate="print">
              <a:extLst>
                <a:ext uri="{28A0092B-C50C-407E-A947-70E740481C1C}">
                  <a14:useLocalDpi xmlns:a14="http://schemas.microsoft.com/office/drawing/2010/main"/>
                </a:ext>
              </a:extLst>
            </a:blip>
            <a:srcRect/>
            <a:stretch>
              <a:fillRect/>
            </a:stretch>
          </p:blipFill>
          <p:spPr bwMode="auto">
            <a:xfrm>
              <a:off x="1978" y="2910"/>
              <a:ext cx="30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6" name="Picture 287" descr="gaussian_300_6x7"/>
            <p:cNvPicPr>
              <a:picLocks noChangeAspect="1" noChangeArrowheads="1"/>
            </p:cNvPicPr>
            <p:nvPr/>
          </p:nvPicPr>
          <p:blipFill>
            <a:blip r:embed="rId90" cstate="print">
              <a:extLst>
                <a:ext uri="{28A0092B-C50C-407E-A947-70E740481C1C}">
                  <a14:useLocalDpi xmlns:a14="http://schemas.microsoft.com/office/drawing/2010/main"/>
                </a:ext>
              </a:extLst>
            </a:blip>
            <a:srcRect/>
            <a:stretch>
              <a:fillRect/>
            </a:stretch>
          </p:blipFill>
          <p:spPr bwMode="auto">
            <a:xfrm>
              <a:off x="3071" y="3568"/>
              <a:ext cx="105"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7" name="Picture 288" descr="HarrisData"/>
            <p:cNvPicPr>
              <a:picLocks noChangeAspect="1" noChangeArrowheads="1"/>
            </p:cNvPicPr>
            <p:nvPr/>
          </p:nvPicPr>
          <p:blipFill>
            <a:blip r:embed="rId91" cstate="print">
              <a:extLst>
                <a:ext uri="{28A0092B-C50C-407E-A947-70E740481C1C}">
                  <a14:useLocalDpi xmlns:a14="http://schemas.microsoft.com/office/drawing/2010/main"/>
                </a:ext>
              </a:extLst>
            </a:blip>
            <a:srcRect/>
            <a:stretch>
              <a:fillRect/>
            </a:stretch>
          </p:blipFill>
          <p:spPr bwMode="auto">
            <a:xfrm>
              <a:off x="1268" y="3903"/>
              <a:ext cx="34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8" name="Picture 289" descr="Vision Solutions"/>
            <p:cNvPicPr>
              <a:picLocks noChangeAspect="1" noChangeArrowheads="1"/>
            </p:cNvPicPr>
            <p:nvPr/>
          </p:nvPicPr>
          <p:blipFill>
            <a:blip r:embed="rId92" cstate="print">
              <a:extLst>
                <a:ext uri="{28A0092B-C50C-407E-A947-70E740481C1C}">
                  <a14:useLocalDpi xmlns:a14="http://schemas.microsoft.com/office/drawing/2010/main"/>
                </a:ext>
              </a:extLst>
            </a:blip>
            <a:srcRect/>
            <a:stretch>
              <a:fillRect/>
            </a:stretch>
          </p:blipFill>
          <p:spPr bwMode="auto">
            <a:xfrm>
              <a:off x="1599" y="2910"/>
              <a:ext cx="318"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9" name="Picture 2"/>
            <p:cNvPicPr>
              <a:picLocks noChangeAspect="1" noChangeArrowheads="1"/>
            </p:cNvPicPr>
            <p:nvPr/>
          </p:nvPicPr>
          <p:blipFill>
            <a:blip r:embed="rId9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86" y="3670"/>
              <a:ext cx="36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0" name="Picture 291"/>
            <p:cNvPicPr>
              <a:picLocks noChangeAspect="1" noChangeArrowheads="1"/>
            </p:cNvPicPr>
            <p:nvPr/>
          </p:nvPicPr>
          <p:blipFill>
            <a:blip r:embed="rId94">
              <a:extLst>
                <a:ext uri="{28A0092B-C50C-407E-A947-70E740481C1C}">
                  <a14:useLocalDpi xmlns:a14="http://schemas.microsoft.com/office/drawing/2010/main"/>
                </a:ext>
              </a:extLst>
            </a:blip>
            <a:srcRect/>
            <a:stretch>
              <a:fillRect/>
            </a:stretch>
          </p:blipFill>
          <p:spPr bwMode="auto">
            <a:xfrm>
              <a:off x="1118" y="3055"/>
              <a:ext cx="27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5411" name="Picture 7" descr="ArkeiaLogo200.png"/>
            <p:cNvPicPr>
              <a:picLocks noChangeAspect="1"/>
            </p:cNvPicPr>
            <p:nvPr/>
          </p:nvPicPr>
          <p:blipFill>
            <a:blip r:embed="rId95" cstate="print">
              <a:extLst>
                <a:ext uri="{28A0092B-C50C-407E-A947-70E740481C1C}">
                  <a14:useLocalDpi xmlns:a14="http://schemas.microsoft.com/office/drawing/2010/main"/>
                </a:ext>
              </a:extLst>
            </a:blip>
            <a:srcRect/>
            <a:stretch>
              <a:fillRect/>
            </a:stretch>
          </p:blipFill>
          <p:spPr bwMode="auto">
            <a:xfrm>
              <a:off x="70" y="3247"/>
              <a:ext cx="265"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2" name="Picture 14"/>
            <p:cNvPicPr>
              <a:picLocks noChangeAspect="1" noChangeArrowheads="1"/>
            </p:cNvPicPr>
            <p:nvPr/>
          </p:nvPicPr>
          <p:blipFill>
            <a:blip r:embed="rId9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60" y="3321"/>
              <a:ext cx="25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5413" name="Picture 13"/>
            <p:cNvPicPr>
              <a:picLocks noChangeAspect="1" noChangeArrowheads="1"/>
            </p:cNvPicPr>
            <p:nvPr/>
          </p:nvPicPr>
          <p:blipFill>
            <a:blip r:embed="rId97" cstate="print">
              <a:extLst>
                <a:ext uri="{28A0092B-C50C-407E-A947-70E740481C1C}">
                  <a14:useLocalDpi xmlns:a14="http://schemas.microsoft.com/office/drawing/2010/main"/>
                </a:ext>
              </a:extLst>
            </a:blip>
            <a:srcRect/>
            <a:stretch>
              <a:fillRect/>
            </a:stretch>
          </p:blipFill>
          <p:spPr bwMode="auto">
            <a:xfrm>
              <a:off x="1461" y="3080"/>
              <a:ext cx="372"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4" name="Picture 7" descr="logo.png"/>
            <p:cNvPicPr>
              <a:picLocks noChangeAspect="1"/>
            </p:cNvPicPr>
            <p:nvPr/>
          </p:nvPicPr>
          <p:blipFill>
            <a:blip r:embed="rId98">
              <a:extLst>
                <a:ext uri="{28A0092B-C50C-407E-A947-70E740481C1C}">
                  <a14:useLocalDpi xmlns:a14="http://schemas.microsoft.com/office/drawing/2010/main"/>
                </a:ext>
              </a:extLst>
            </a:blip>
            <a:srcRect/>
            <a:stretch>
              <a:fillRect/>
            </a:stretch>
          </p:blipFill>
          <p:spPr bwMode="auto">
            <a:xfrm>
              <a:off x="2335" y="2910"/>
              <a:ext cx="330"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5" name="Imagen 1" descr="logosolutions.png"/>
            <p:cNvPicPr>
              <a:picLocks noChangeAspect="1"/>
            </p:cNvPicPr>
            <p:nvPr/>
          </p:nvPicPr>
          <p:blipFill>
            <a:blip r:embed="rId99" cstate="print">
              <a:extLst>
                <a:ext uri="{28A0092B-C50C-407E-A947-70E740481C1C}">
                  <a14:useLocalDpi xmlns:a14="http://schemas.microsoft.com/office/drawing/2010/main"/>
                </a:ext>
              </a:extLst>
            </a:blip>
            <a:srcRect/>
            <a:stretch>
              <a:fillRect/>
            </a:stretch>
          </p:blipFill>
          <p:spPr bwMode="auto">
            <a:xfrm>
              <a:off x="864" y="3180"/>
              <a:ext cx="382"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6" name="Picture 9" descr="https://radware.webex.com/brand/15703/site_radware/brand/radware_logo_tagline.JPG">
              <a:hlinkClick r:id="rId100"/>
            </p:cNvPr>
            <p:cNvPicPr>
              <a:picLocks noChangeAspect="1" noChangeArrowheads="1"/>
            </p:cNvPicPr>
            <p:nvPr/>
          </p:nvPicPr>
          <p:blipFill>
            <a:blip r:embed="rId101" cstate="print">
              <a:extLst>
                <a:ext uri="{28A0092B-C50C-407E-A947-70E740481C1C}">
                  <a14:useLocalDpi xmlns:a14="http://schemas.microsoft.com/office/drawing/2010/main"/>
                </a:ext>
              </a:extLst>
            </a:blip>
            <a:srcRect/>
            <a:stretch>
              <a:fillRect/>
            </a:stretch>
          </p:blipFill>
          <p:spPr bwMode="auto">
            <a:xfrm>
              <a:off x="1216" y="2910"/>
              <a:ext cx="315"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7" name="Picture 8" descr="C:\Users\kogata.VIDYOCRM\Pictures\Vidyo Personal Telepresence Logo (170 x 50) IBM.jpg"/>
            <p:cNvPicPr>
              <a:picLocks noChangeAspect="1" noChangeArrowheads="1"/>
            </p:cNvPicPr>
            <p:nvPr/>
          </p:nvPicPr>
          <p:blipFill>
            <a:blip r:embed="rId102" cstate="print">
              <a:extLst>
                <a:ext uri="{28A0092B-C50C-407E-A947-70E740481C1C}">
                  <a14:useLocalDpi xmlns:a14="http://schemas.microsoft.com/office/drawing/2010/main"/>
                </a:ext>
              </a:extLst>
            </a:blip>
            <a:srcRect/>
            <a:stretch>
              <a:fillRect/>
            </a:stretch>
          </p:blipFill>
          <p:spPr bwMode="auto">
            <a:xfrm>
              <a:off x="842" y="3896"/>
              <a:ext cx="334"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8" name="Picture 1"/>
            <p:cNvPicPr>
              <a:picLocks noChangeAspect="1"/>
            </p:cNvPicPr>
            <p:nvPr/>
          </p:nvPicPr>
          <p:blipFill>
            <a:blip r:embed="rId103" cstate="print">
              <a:extLst>
                <a:ext uri="{28A0092B-C50C-407E-A947-70E740481C1C}">
                  <a14:useLocalDpi xmlns:a14="http://schemas.microsoft.com/office/drawing/2010/main"/>
                </a:ext>
              </a:extLst>
            </a:blip>
            <a:srcRect/>
            <a:stretch>
              <a:fillRect/>
            </a:stretch>
          </p:blipFill>
          <p:spPr bwMode="auto">
            <a:xfrm>
              <a:off x="2461" y="3157"/>
              <a:ext cx="14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9" name="Picture 300" descr="sb-lr-m"/>
            <p:cNvPicPr>
              <a:picLocks noChangeAspect="1" noChangeArrowheads="1"/>
            </p:cNvPicPr>
            <p:nvPr/>
          </p:nvPicPr>
          <p:blipFill>
            <a:blip r:embed="rId104" cstate="print">
              <a:extLst>
                <a:ext uri="{28A0092B-C50C-407E-A947-70E740481C1C}">
                  <a14:useLocalDpi xmlns:a14="http://schemas.microsoft.com/office/drawing/2010/main"/>
                </a:ext>
              </a:extLst>
            </a:blip>
            <a:srcRect/>
            <a:stretch>
              <a:fillRect/>
            </a:stretch>
          </p:blipFill>
          <p:spPr bwMode="auto">
            <a:xfrm>
              <a:off x="1118" y="3661"/>
              <a:ext cx="40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0" name="Picture 3" descr="C:\Documents and Settings\Administrator\Desktop\InnovationGroupLogoRGB.jpg"/>
            <p:cNvPicPr>
              <a:picLocks noChangeAspect="1" noChangeArrowheads="1"/>
            </p:cNvPicPr>
            <p:nvPr/>
          </p:nvPicPr>
          <p:blipFill>
            <a:blip r:embed="rId105" cstate="print">
              <a:extLst>
                <a:ext uri="{28A0092B-C50C-407E-A947-70E740481C1C}">
                  <a14:useLocalDpi xmlns:a14="http://schemas.microsoft.com/office/drawing/2010/main"/>
                </a:ext>
              </a:extLst>
            </a:blip>
            <a:srcRect/>
            <a:stretch>
              <a:fillRect/>
            </a:stretch>
          </p:blipFill>
          <p:spPr bwMode="auto">
            <a:xfrm>
              <a:off x="74" y="3404"/>
              <a:ext cx="31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1" name="Picture 30" descr="C:\Documents and Settings\Administrator\Desktop\aviarc.jpg"/>
            <p:cNvPicPr>
              <a:picLocks noChangeAspect="1" noChangeArrowheads="1"/>
            </p:cNvPicPr>
            <p:nvPr/>
          </p:nvPicPr>
          <p:blipFill>
            <a:blip r:embed="rId106" cstate="print">
              <a:extLst>
                <a:ext uri="{28A0092B-C50C-407E-A947-70E740481C1C}">
                  <a14:useLocalDpi xmlns:a14="http://schemas.microsoft.com/office/drawing/2010/main"/>
                </a:ext>
              </a:extLst>
            </a:blip>
            <a:srcRect/>
            <a:stretch>
              <a:fillRect/>
            </a:stretch>
          </p:blipFill>
          <p:spPr bwMode="auto">
            <a:xfrm>
              <a:off x="661" y="3431"/>
              <a:ext cx="305"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2" name="Picture 121"/>
            <p:cNvPicPr>
              <a:picLocks noChangeAspect="1" noChangeArrowheads="1"/>
            </p:cNvPicPr>
            <p:nvPr/>
          </p:nvPicPr>
          <p:blipFill>
            <a:blip r:embed="rId107" cstate="print">
              <a:extLst>
                <a:ext uri="{28A0092B-C50C-407E-A947-70E740481C1C}">
                  <a14:useLocalDpi xmlns:a14="http://schemas.microsoft.com/office/drawing/2010/main"/>
                </a:ext>
              </a:extLst>
            </a:blip>
            <a:srcRect/>
            <a:stretch>
              <a:fillRect/>
            </a:stretch>
          </p:blipFill>
          <p:spPr bwMode="auto">
            <a:xfrm>
              <a:off x="2068" y="3188"/>
              <a:ext cx="347"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55423" name="Picture 304" descr="flash"/>
            <p:cNvPicPr>
              <a:picLocks noChangeAspect="1" noChangeArrowheads="1"/>
            </p:cNvPicPr>
            <p:nvPr/>
          </p:nvPicPr>
          <p:blipFill>
            <a:blip r:embed="rId108" cstate="print">
              <a:extLst>
                <a:ext uri="{28A0092B-C50C-407E-A947-70E740481C1C}">
                  <a14:useLocalDpi xmlns:a14="http://schemas.microsoft.com/office/drawing/2010/main"/>
                </a:ext>
              </a:extLst>
            </a:blip>
            <a:srcRect/>
            <a:stretch>
              <a:fillRect/>
            </a:stretch>
          </p:blipFill>
          <p:spPr bwMode="auto">
            <a:xfrm>
              <a:off x="656" y="3574"/>
              <a:ext cx="264" cy="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4" name="Picture 305" descr="EDB_logo_rgb_300"/>
            <p:cNvPicPr>
              <a:picLocks noChangeAspect="1" noChangeArrowheads="1"/>
            </p:cNvPicPr>
            <p:nvPr/>
          </p:nvPicPr>
          <p:blipFill>
            <a:blip r:embed="rId109" cstate="print">
              <a:extLst>
                <a:ext uri="{28A0092B-C50C-407E-A947-70E740481C1C}">
                  <a14:useLocalDpi xmlns:a14="http://schemas.microsoft.com/office/drawing/2010/main"/>
                </a:ext>
              </a:extLst>
            </a:blip>
            <a:srcRect/>
            <a:stretch>
              <a:fillRect/>
            </a:stretch>
          </p:blipFill>
          <p:spPr bwMode="auto">
            <a:xfrm>
              <a:off x="349" y="3566"/>
              <a:ext cx="282"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5" name="Picture 306" descr="RHcmykeps"/>
            <p:cNvPicPr>
              <a:picLocks noChangeAspect="1" noChangeArrowheads="1"/>
            </p:cNvPicPr>
            <p:nvPr/>
          </p:nvPicPr>
          <p:blipFill>
            <a:blip r:embed="rId110" cstate="print">
              <a:extLst>
                <a:ext uri="{28A0092B-C50C-407E-A947-70E740481C1C}">
                  <a14:useLocalDpi xmlns:a14="http://schemas.microsoft.com/office/drawing/2010/main"/>
                </a:ext>
              </a:extLst>
            </a:blip>
            <a:srcRect/>
            <a:stretch>
              <a:fillRect/>
            </a:stretch>
          </p:blipFill>
          <p:spPr bwMode="auto">
            <a:xfrm>
              <a:off x="41" y="3899"/>
              <a:ext cx="297"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6" name="Picture 11"/>
            <p:cNvPicPr>
              <a:picLocks noChangeAspect="1" noChangeArrowheads="1"/>
            </p:cNvPicPr>
            <p:nvPr/>
          </p:nvPicPr>
          <p:blipFill>
            <a:blip r:embed="rId111"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20" y="3436"/>
              <a:ext cx="241"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7" name="Picture 308" descr="Amdocs_lockup_left-aligned"/>
            <p:cNvPicPr>
              <a:picLocks noChangeAspect="1" noChangeArrowheads="1"/>
            </p:cNvPicPr>
            <p:nvPr/>
          </p:nvPicPr>
          <p:blipFill>
            <a:blip r:embed="rId112" cstate="print">
              <a:extLst>
                <a:ext uri="{28A0092B-C50C-407E-A947-70E740481C1C}">
                  <a14:useLocalDpi xmlns:a14="http://schemas.microsoft.com/office/drawing/2010/main"/>
                </a:ext>
              </a:extLst>
            </a:blip>
            <a:srcRect/>
            <a:stretch>
              <a:fillRect/>
            </a:stretch>
          </p:blipFill>
          <p:spPr bwMode="auto">
            <a:xfrm>
              <a:off x="740" y="3735"/>
              <a:ext cx="423"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8" name="Picture 7" descr="3ds-logo-blue-steel.jpg"/>
            <p:cNvPicPr>
              <a:picLocks noChangeAspect="1"/>
            </p:cNvPicPr>
            <p:nvPr/>
          </p:nvPicPr>
          <p:blipFill>
            <a:blip r:embed="rId113" cstate="print">
              <a:extLst>
                <a:ext uri="{28A0092B-C50C-407E-A947-70E740481C1C}">
                  <a14:useLocalDpi xmlns:a14="http://schemas.microsoft.com/office/drawing/2010/main"/>
                </a:ext>
              </a:extLst>
            </a:blip>
            <a:srcRect/>
            <a:stretch>
              <a:fillRect/>
            </a:stretch>
          </p:blipFill>
          <p:spPr bwMode="auto">
            <a:xfrm>
              <a:off x="1658" y="3190"/>
              <a:ext cx="364"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9" name="Picture 9"/>
            <p:cNvPicPr>
              <a:picLocks noChangeAspect="1" noChangeArrowheads="1"/>
            </p:cNvPicPr>
            <p:nvPr/>
          </p:nvPicPr>
          <p:blipFill>
            <a:blip r:embed="rId114">
              <a:extLst>
                <a:ext uri="{28A0092B-C50C-407E-A947-70E740481C1C}">
                  <a14:useLocalDpi xmlns:a14="http://schemas.microsoft.com/office/drawing/2010/main"/>
                </a:ext>
              </a:extLst>
            </a:blip>
            <a:srcRect/>
            <a:stretch>
              <a:fillRect/>
            </a:stretch>
          </p:blipFill>
          <p:spPr bwMode="auto">
            <a:xfrm>
              <a:off x="861" y="2910"/>
              <a:ext cx="315"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0" name="Picture 7" descr="black_icon.jpg"/>
            <p:cNvPicPr>
              <a:picLocks noChangeAspect="1"/>
            </p:cNvPicPr>
            <p:nvPr/>
          </p:nvPicPr>
          <p:blipFill>
            <a:blip r:embed="rId115" cstate="print">
              <a:extLst>
                <a:ext uri="{28A0092B-C50C-407E-A947-70E740481C1C}">
                  <a14:useLocalDpi xmlns:a14="http://schemas.microsoft.com/office/drawing/2010/main"/>
                </a:ext>
              </a:extLst>
            </a:blip>
            <a:srcRect/>
            <a:stretch>
              <a:fillRect/>
            </a:stretch>
          </p:blipFill>
          <p:spPr bwMode="auto">
            <a:xfrm>
              <a:off x="2587" y="3051"/>
              <a:ext cx="359"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1" name="Picture 312" descr="Openet-logo-sos-2012-800x200"/>
            <p:cNvPicPr>
              <a:picLocks noChangeAspect="1" noChangeArrowheads="1"/>
            </p:cNvPicPr>
            <p:nvPr/>
          </p:nvPicPr>
          <p:blipFill>
            <a:blip r:embed="rId116" cstate="print">
              <a:extLst>
                <a:ext uri="{28A0092B-C50C-407E-A947-70E740481C1C}">
                  <a14:useLocalDpi xmlns:a14="http://schemas.microsoft.com/office/drawing/2010/main"/>
                </a:ext>
              </a:extLst>
            </a:blip>
            <a:srcRect/>
            <a:stretch>
              <a:fillRect/>
            </a:stretch>
          </p:blipFill>
          <p:spPr bwMode="auto">
            <a:xfrm>
              <a:off x="1326" y="3195"/>
              <a:ext cx="31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2" name="Picture 8" descr="CiRBA_Logo_grid.jpg"/>
            <p:cNvPicPr>
              <a:picLocks noChangeAspect="1"/>
            </p:cNvPicPr>
            <p:nvPr/>
          </p:nvPicPr>
          <p:blipFill>
            <a:blip r:embed="rId117" cstate="print">
              <a:extLst>
                <a:ext uri="{28A0092B-C50C-407E-A947-70E740481C1C}">
                  <a14:useLocalDpi xmlns:a14="http://schemas.microsoft.com/office/drawing/2010/main"/>
                </a:ext>
              </a:extLst>
            </a:blip>
            <a:srcRect/>
            <a:stretch>
              <a:fillRect/>
            </a:stretch>
          </p:blipFill>
          <p:spPr bwMode="auto">
            <a:xfrm>
              <a:off x="1018" y="3559"/>
              <a:ext cx="382"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3" name="Picture 314" descr="Fiserv_logo_rgb_high_res"/>
            <p:cNvPicPr>
              <a:picLocks noChangeAspect="1" noChangeArrowheads="1"/>
            </p:cNvPicPr>
            <p:nvPr/>
          </p:nvPicPr>
          <p:blipFill>
            <a:blip r:embed="rId118" cstate="print">
              <a:extLst>
                <a:ext uri="{28A0092B-C50C-407E-A947-70E740481C1C}">
                  <a14:useLocalDpi xmlns:a14="http://schemas.microsoft.com/office/drawing/2010/main"/>
                </a:ext>
              </a:extLst>
            </a:blip>
            <a:srcRect/>
            <a:stretch>
              <a:fillRect/>
            </a:stretch>
          </p:blipFill>
          <p:spPr bwMode="auto">
            <a:xfrm>
              <a:off x="1868" y="3011"/>
              <a:ext cx="25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4" name="Picture 315" descr="BlueWare Registered_LOGO"/>
            <p:cNvPicPr>
              <a:picLocks noChangeAspect="1" noChangeArrowheads="1"/>
            </p:cNvPicPr>
            <p:nvPr/>
          </p:nvPicPr>
          <p:blipFill>
            <a:blip r:embed="rId119" cstate="print">
              <a:extLst>
                <a:ext uri="{28A0092B-C50C-407E-A947-70E740481C1C}">
                  <a14:useLocalDpi xmlns:a14="http://schemas.microsoft.com/office/drawing/2010/main"/>
                </a:ext>
              </a:extLst>
            </a:blip>
            <a:srcRect/>
            <a:stretch>
              <a:fillRect/>
            </a:stretch>
          </p:blipFill>
          <p:spPr bwMode="auto">
            <a:xfrm>
              <a:off x="164" y="3767"/>
              <a:ext cx="21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5" name="Picture 316" descr="Platform Logo - PNG - Colour"/>
            <p:cNvPicPr>
              <a:picLocks noChangeAspect="1" noChangeArrowheads="1"/>
            </p:cNvPicPr>
            <p:nvPr/>
          </p:nvPicPr>
          <p:blipFill>
            <a:blip r:embed="rId120" cstate="print">
              <a:extLst>
                <a:ext uri="{28A0092B-C50C-407E-A947-70E740481C1C}">
                  <a14:useLocalDpi xmlns:a14="http://schemas.microsoft.com/office/drawing/2010/main"/>
                </a:ext>
              </a:extLst>
            </a:blip>
            <a:srcRect/>
            <a:stretch>
              <a:fillRect/>
            </a:stretch>
          </p:blipFill>
          <p:spPr bwMode="auto">
            <a:xfrm>
              <a:off x="0" y="3538"/>
              <a:ext cx="371"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6" name="Picture 317" descr="twinstrata_logo"/>
            <p:cNvPicPr>
              <a:picLocks noChangeAspect="1" noChangeArrowheads="1"/>
            </p:cNvPicPr>
            <p:nvPr/>
          </p:nvPicPr>
          <p:blipFill>
            <a:blip r:embed="rId121" cstate="print">
              <a:extLst>
                <a:ext uri="{28A0092B-C50C-407E-A947-70E740481C1C}">
                  <a14:useLocalDpi xmlns:a14="http://schemas.microsoft.com/office/drawing/2010/main"/>
                </a:ext>
              </a:extLst>
            </a:blip>
            <a:srcRect/>
            <a:stretch>
              <a:fillRect/>
            </a:stretch>
          </p:blipFill>
          <p:spPr bwMode="auto">
            <a:xfrm>
              <a:off x="1577" y="3726"/>
              <a:ext cx="233"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7" name="Picture 318" descr="Inspur"/>
            <p:cNvPicPr>
              <a:picLocks noChangeAspect="1" noChangeArrowheads="1"/>
            </p:cNvPicPr>
            <p:nvPr/>
          </p:nvPicPr>
          <p:blipFill>
            <a:blip r:embed="rId122" cstate="print">
              <a:extLst>
                <a:ext uri="{28A0092B-C50C-407E-A947-70E740481C1C}">
                  <a14:useLocalDpi xmlns:a14="http://schemas.microsoft.com/office/drawing/2010/main"/>
                </a:ext>
              </a:extLst>
            </a:blip>
            <a:srcRect/>
            <a:stretch>
              <a:fillRect/>
            </a:stretch>
          </p:blipFill>
          <p:spPr bwMode="auto">
            <a:xfrm>
              <a:off x="390" y="3298"/>
              <a:ext cx="216"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8" name="Picture 319" descr="Sinodata logo"/>
            <p:cNvPicPr>
              <a:picLocks noChangeAspect="1" noChangeArrowheads="1"/>
            </p:cNvPicPr>
            <p:nvPr/>
          </p:nvPicPr>
          <p:blipFill>
            <a:blip r:embed="rId123" cstate="print">
              <a:extLst>
                <a:ext uri="{28A0092B-C50C-407E-A947-70E740481C1C}">
                  <a14:useLocalDpi xmlns:a14="http://schemas.microsoft.com/office/drawing/2010/main"/>
                </a:ext>
              </a:extLst>
            </a:blip>
            <a:srcRect/>
            <a:stretch>
              <a:fillRect/>
            </a:stretch>
          </p:blipFill>
          <p:spPr bwMode="auto">
            <a:xfrm>
              <a:off x="46" y="2910"/>
              <a:ext cx="315"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9" name="Picture 320" descr="sixsq"/>
            <p:cNvPicPr>
              <a:picLocks noChangeAspect="1" noChangeArrowheads="1"/>
            </p:cNvPicPr>
            <p:nvPr/>
          </p:nvPicPr>
          <p:blipFill>
            <a:blip r:embed="rId124" cstate="print">
              <a:extLst>
                <a:ext uri="{28A0092B-C50C-407E-A947-70E740481C1C}">
                  <a14:useLocalDpi xmlns:a14="http://schemas.microsoft.com/office/drawing/2010/main"/>
                </a:ext>
              </a:extLst>
            </a:blip>
            <a:srcRect/>
            <a:stretch>
              <a:fillRect/>
            </a:stretch>
          </p:blipFill>
          <p:spPr bwMode="auto">
            <a:xfrm>
              <a:off x="1432" y="3298"/>
              <a:ext cx="133"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40" name="Picture 321" descr="ibi_v2"/>
            <p:cNvPicPr>
              <a:picLocks noChangeAspect="1" noChangeArrowheads="1"/>
            </p:cNvPicPr>
            <p:nvPr/>
          </p:nvPicPr>
          <p:blipFill>
            <a:blip r:embed="rId125" cstate="print">
              <a:extLst>
                <a:ext uri="{28A0092B-C50C-407E-A947-70E740481C1C}">
                  <a14:useLocalDpi xmlns:a14="http://schemas.microsoft.com/office/drawing/2010/main"/>
                </a:ext>
              </a:extLst>
            </a:blip>
            <a:srcRect/>
            <a:stretch>
              <a:fillRect/>
            </a:stretch>
          </p:blipFill>
          <p:spPr bwMode="auto">
            <a:xfrm>
              <a:off x="420" y="3884"/>
              <a:ext cx="376"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41" name="Picture 322" descr="Asia Info"/>
            <p:cNvPicPr>
              <a:picLocks noChangeAspect="1" noChangeArrowheads="1"/>
            </p:cNvPicPr>
            <p:nvPr/>
          </p:nvPicPr>
          <p:blipFill>
            <a:blip r:embed="rId126" cstate="print">
              <a:extLst>
                <a:ext uri="{28A0092B-C50C-407E-A947-70E740481C1C}">
                  <a14:useLocalDpi xmlns:a14="http://schemas.microsoft.com/office/drawing/2010/main"/>
                </a:ext>
              </a:extLst>
            </a:blip>
            <a:srcRect/>
            <a:stretch>
              <a:fillRect/>
            </a:stretch>
          </p:blipFill>
          <p:spPr bwMode="auto">
            <a:xfrm>
              <a:off x="4539" y="3463"/>
              <a:ext cx="44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42" name="Picture 323"/>
            <p:cNvPicPr>
              <a:picLocks noChangeAspect="1" noChangeArrowheads="1"/>
            </p:cNvPicPr>
            <p:nvPr/>
          </p:nvPicPr>
          <p:blipFill>
            <a:blip r:embed="rId127" cstate="print">
              <a:extLst>
                <a:ext uri="{28A0092B-C50C-407E-A947-70E740481C1C}">
                  <a14:useLocalDpi xmlns:a14="http://schemas.microsoft.com/office/drawing/2010/main"/>
                </a:ext>
              </a:extLst>
            </a:blip>
            <a:srcRect l="9825" t="14815" r="15439" b="16931"/>
            <a:stretch>
              <a:fillRect/>
            </a:stretch>
          </p:blipFill>
          <p:spPr bwMode="auto">
            <a:xfrm>
              <a:off x="4043" y="3492"/>
              <a:ext cx="36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443" name="Picture 8" descr="sophos_logo_150px_rgb.png"/>
            <p:cNvPicPr>
              <a:picLocks noChangeAspect="1"/>
            </p:cNvPicPr>
            <p:nvPr/>
          </p:nvPicPr>
          <p:blipFill>
            <a:blip r:embed="rId128" cstate="print">
              <a:extLst>
                <a:ext uri="{28A0092B-C50C-407E-A947-70E740481C1C}">
                  <a14:useLocalDpi xmlns:a14="http://schemas.microsoft.com/office/drawing/2010/main"/>
                </a:ext>
              </a:extLst>
            </a:blip>
            <a:srcRect/>
            <a:stretch>
              <a:fillRect/>
            </a:stretch>
          </p:blipFill>
          <p:spPr bwMode="auto">
            <a:xfrm>
              <a:off x="3133" y="3471"/>
              <a:ext cx="339"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304" name="Group 355"/>
          <p:cNvGrpSpPr>
            <a:grpSpLocks/>
          </p:cNvGrpSpPr>
          <p:nvPr/>
        </p:nvGrpSpPr>
        <p:grpSpPr bwMode="auto">
          <a:xfrm>
            <a:off x="5359400" y="2138363"/>
            <a:ext cx="1789113" cy="984250"/>
            <a:chOff x="3323" y="2418"/>
            <a:chExt cx="1539" cy="913"/>
          </a:xfrm>
        </p:grpSpPr>
        <p:sp>
          <p:nvSpPr>
            <p:cNvPr id="146" name="Freeform 356"/>
            <p:cNvSpPr>
              <a:spLocks/>
            </p:cNvSpPr>
            <p:nvPr/>
          </p:nvSpPr>
          <p:spPr bwMode="auto">
            <a:xfrm>
              <a:off x="3323" y="2418"/>
              <a:ext cx="1539" cy="913"/>
            </a:xfrm>
            <a:custGeom>
              <a:avLst/>
              <a:gdLst>
                <a:gd name="T0" fmla="*/ 2119 w 2330"/>
                <a:gd name="T1" fmla="*/ 457 h 1382"/>
                <a:gd name="T2" fmla="*/ 2026 w 2330"/>
                <a:gd name="T3" fmla="*/ 332 h 1382"/>
                <a:gd name="T4" fmla="*/ 1891 w 2330"/>
                <a:gd name="T5" fmla="*/ 244 h 1382"/>
                <a:gd name="T6" fmla="*/ 1727 w 2330"/>
                <a:gd name="T7" fmla="*/ 204 h 1382"/>
                <a:gd name="T8" fmla="*/ 1624 w 2330"/>
                <a:gd name="T9" fmla="*/ 205 h 1382"/>
                <a:gd name="T10" fmla="*/ 1545 w 2330"/>
                <a:gd name="T11" fmla="*/ 220 h 1382"/>
                <a:gd name="T12" fmla="*/ 1466 w 2330"/>
                <a:gd name="T13" fmla="*/ 152 h 1382"/>
                <a:gd name="T14" fmla="*/ 1370 w 2330"/>
                <a:gd name="T15" fmla="*/ 75 h 1382"/>
                <a:gd name="T16" fmla="*/ 1257 w 2330"/>
                <a:gd name="T17" fmla="*/ 24 h 1382"/>
                <a:gd name="T18" fmla="*/ 1134 w 2330"/>
                <a:gd name="T19" fmla="*/ 1 h 1382"/>
                <a:gd name="T20" fmla="*/ 1000 w 2330"/>
                <a:gd name="T21" fmla="*/ 10 h 1382"/>
                <a:gd name="T22" fmla="*/ 872 w 2330"/>
                <a:gd name="T23" fmla="*/ 54 h 1382"/>
                <a:gd name="T24" fmla="*/ 762 w 2330"/>
                <a:gd name="T25" fmla="*/ 129 h 1382"/>
                <a:gd name="T26" fmla="*/ 673 w 2330"/>
                <a:gd name="T27" fmla="*/ 232 h 1382"/>
                <a:gd name="T28" fmla="*/ 547 w 2330"/>
                <a:gd name="T29" fmla="*/ 274 h 1382"/>
                <a:gd name="T30" fmla="*/ 417 w 2330"/>
                <a:gd name="T31" fmla="*/ 326 h 1382"/>
                <a:gd name="T32" fmla="*/ 311 w 2330"/>
                <a:gd name="T33" fmla="*/ 411 h 1382"/>
                <a:gd name="T34" fmla="*/ 239 w 2330"/>
                <a:gd name="T35" fmla="*/ 522 h 1382"/>
                <a:gd name="T36" fmla="*/ 156 w 2330"/>
                <a:gd name="T37" fmla="*/ 583 h 1382"/>
                <a:gd name="T38" fmla="*/ 78 w 2330"/>
                <a:gd name="T39" fmla="*/ 644 h 1382"/>
                <a:gd name="T40" fmla="*/ 25 w 2330"/>
                <a:gd name="T41" fmla="*/ 723 h 1382"/>
                <a:gd name="T42" fmla="*/ 1 w 2330"/>
                <a:gd name="T43" fmla="*/ 818 h 1382"/>
                <a:gd name="T44" fmla="*/ 13 w 2330"/>
                <a:gd name="T45" fmla="*/ 929 h 1382"/>
                <a:gd name="T46" fmla="*/ 68 w 2330"/>
                <a:gd name="T47" fmla="*/ 1031 h 1382"/>
                <a:gd name="T48" fmla="*/ 124 w 2330"/>
                <a:gd name="T49" fmla="*/ 1084 h 1382"/>
                <a:gd name="T50" fmla="*/ 179 w 2330"/>
                <a:gd name="T51" fmla="*/ 1116 h 1382"/>
                <a:gd name="T52" fmla="*/ 239 w 2330"/>
                <a:gd name="T53" fmla="*/ 1138 h 1382"/>
                <a:gd name="T54" fmla="*/ 302 w 2330"/>
                <a:gd name="T55" fmla="*/ 1147 h 1382"/>
                <a:gd name="T56" fmla="*/ 356 w 2330"/>
                <a:gd name="T57" fmla="*/ 1145 h 1382"/>
                <a:gd name="T58" fmla="*/ 406 w 2330"/>
                <a:gd name="T59" fmla="*/ 1134 h 1382"/>
                <a:gd name="T60" fmla="*/ 461 w 2330"/>
                <a:gd name="T61" fmla="*/ 1164 h 1382"/>
                <a:gd name="T62" fmla="*/ 525 w 2330"/>
                <a:gd name="T63" fmla="*/ 1199 h 1382"/>
                <a:gd name="T64" fmla="*/ 596 w 2330"/>
                <a:gd name="T65" fmla="*/ 1222 h 1382"/>
                <a:gd name="T66" fmla="*/ 672 w 2330"/>
                <a:gd name="T67" fmla="*/ 1232 h 1382"/>
                <a:gd name="T68" fmla="*/ 724 w 2330"/>
                <a:gd name="T69" fmla="*/ 1231 h 1382"/>
                <a:gd name="T70" fmla="*/ 767 w 2330"/>
                <a:gd name="T71" fmla="*/ 1225 h 1382"/>
                <a:gd name="T72" fmla="*/ 847 w 2330"/>
                <a:gd name="T73" fmla="*/ 1275 h 1382"/>
                <a:gd name="T74" fmla="*/ 954 w 2330"/>
                <a:gd name="T75" fmla="*/ 1329 h 1382"/>
                <a:gd name="T76" fmla="*/ 1074 w 2330"/>
                <a:gd name="T77" fmla="*/ 1365 h 1382"/>
                <a:gd name="T78" fmla="*/ 1202 w 2330"/>
                <a:gd name="T79" fmla="*/ 1381 h 1382"/>
                <a:gd name="T80" fmla="*/ 1348 w 2330"/>
                <a:gd name="T81" fmla="*/ 1374 h 1382"/>
                <a:gd name="T82" fmla="*/ 1491 w 2330"/>
                <a:gd name="T83" fmla="*/ 1338 h 1382"/>
                <a:gd name="T84" fmla="*/ 1617 w 2330"/>
                <a:gd name="T85" fmla="*/ 1277 h 1382"/>
                <a:gd name="T86" fmla="*/ 1719 w 2330"/>
                <a:gd name="T87" fmla="*/ 1194 h 1382"/>
                <a:gd name="T88" fmla="*/ 1796 w 2330"/>
                <a:gd name="T89" fmla="*/ 1184 h 1382"/>
                <a:gd name="T90" fmla="*/ 1875 w 2330"/>
                <a:gd name="T91" fmla="*/ 1192 h 1382"/>
                <a:gd name="T92" fmla="*/ 1968 w 2330"/>
                <a:gd name="T93" fmla="*/ 1187 h 1382"/>
                <a:gd name="T94" fmla="*/ 2062 w 2330"/>
                <a:gd name="T95" fmla="*/ 1166 h 1382"/>
                <a:gd name="T96" fmla="*/ 2147 w 2330"/>
                <a:gd name="T97" fmla="*/ 1129 h 1382"/>
                <a:gd name="T98" fmla="*/ 2219 w 2330"/>
                <a:gd name="T99" fmla="*/ 1077 h 1382"/>
                <a:gd name="T100" fmla="*/ 2293 w 2330"/>
                <a:gd name="T101" fmla="*/ 988 h 1382"/>
                <a:gd name="T102" fmla="*/ 2329 w 2330"/>
                <a:gd name="T103" fmla="*/ 876 h 1382"/>
                <a:gd name="T104" fmla="*/ 2303 w 2330"/>
                <a:gd name="T105" fmla="*/ 728 h 1382"/>
                <a:gd name="T106" fmla="*/ 2195 w 2330"/>
                <a:gd name="T107" fmla="*/ 595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30" h="1382">
                  <a:moveTo>
                    <a:pt x="2156" y="570"/>
                  </a:moveTo>
                  <a:lnTo>
                    <a:pt x="2148" y="531"/>
                  </a:lnTo>
                  <a:lnTo>
                    <a:pt x="2135" y="493"/>
                  </a:lnTo>
                  <a:lnTo>
                    <a:pt x="2119" y="457"/>
                  </a:lnTo>
                  <a:lnTo>
                    <a:pt x="2101" y="423"/>
                  </a:lnTo>
                  <a:lnTo>
                    <a:pt x="2079" y="390"/>
                  </a:lnTo>
                  <a:lnTo>
                    <a:pt x="2053" y="361"/>
                  </a:lnTo>
                  <a:lnTo>
                    <a:pt x="2026" y="332"/>
                  </a:lnTo>
                  <a:lnTo>
                    <a:pt x="1996" y="306"/>
                  </a:lnTo>
                  <a:lnTo>
                    <a:pt x="1962" y="283"/>
                  </a:lnTo>
                  <a:lnTo>
                    <a:pt x="1928" y="263"/>
                  </a:lnTo>
                  <a:lnTo>
                    <a:pt x="1891" y="244"/>
                  </a:lnTo>
                  <a:lnTo>
                    <a:pt x="1853" y="229"/>
                  </a:lnTo>
                  <a:lnTo>
                    <a:pt x="1813" y="218"/>
                  </a:lnTo>
                  <a:lnTo>
                    <a:pt x="1770" y="208"/>
                  </a:lnTo>
                  <a:lnTo>
                    <a:pt x="1727" y="204"/>
                  </a:lnTo>
                  <a:lnTo>
                    <a:pt x="1684" y="202"/>
                  </a:lnTo>
                  <a:lnTo>
                    <a:pt x="1663" y="202"/>
                  </a:lnTo>
                  <a:lnTo>
                    <a:pt x="1643" y="203"/>
                  </a:lnTo>
                  <a:lnTo>
                    <a:pt x="1624" y="205"/>
                  </a:lnTo>
                  <a:lnTo>
                    <a:pt x="1603" y="207"/>
                  </a:lnTo>
                  <a:lnTo>
                    <a:pt x="1583" y="211"/>
                  </a:lnTo>
                  <a:lnTo>
                    <a:pt x="1564" y="215"/>
                  </a:lnTo>
                  <a:lnTo>
                    <a:pt x="1545" y="220"/>
                  </a:lnTo>
                  <a:lnTo>
                    <a:pt x="1526" y="226"/>
                  </a:lnTo>
                  <a:lnTo>
                    <a:pt x="1507" y="200"/>
                  </a:lnTo>
                  <a:lnTo>
                    <a:pt x="1488" y="175"/>
                  </a:lnTo>
                  <a:lnTo>
                    <a:pt x="1466" y="152"/>
                  </a:lnTo>
                  <a:lnTo>
                    <a:pt x="1444" y="130"/>
                  </a:lnTo>
                  <a:lnTo>
                    <a:pt x="1421" y="111"/>
                  </a:lnTo>
                  <a:lnTo>
                    <a:pt x="1395" y="92"/>
                  </a:lnTo>
                  <a:lnTo>
                    <a:pt x="1370" y="75"/>
                  </a:lnTo>
                  <a:lnTo>
                    <a:pt x="1344" y="60"/>
                  </a:lnTo>
                  <a:lnTo>
                    <a:pt x="1315" y="46"/>
                  </a:lnTo>
                  <a:lnTo>
                    <a:pt x="1287" y="35"/>
                  </a:lnTo>
                  <a:lnTo>
                    <a:pt x="1257" y="24"/>
                  </a:lnTo>
                  <a:lnTo>
                    <a:pt x="1227" y="15"/>
                  </a:lnTo>
                  <a:lnTo>
                    <a:pt x="1197" y="9"/>
                  </a:lnTo>
                  <a:lnTo>
                    <a:pt x="1166" y="3"/>
                  </a:lnTo>
                  <a:lnTo>
                    <a:pt x="1134" y="1"/>
                  </a:lnTo>
                  <a:lnTo>
                    <a:pt x="1102" y="0"/>
                  </a:lnTo>
                  <a:lnTo>
                    <a:pt x="1067" y="1"/>
                  </a:lnTo>
                  <a:lnTo>
                    <a:pt x="1034" y="5"/>
                  </a:lnTo>
                  <a:lnTo>
                    <a:pt x="1000" y="10"/>
                  </a:lnTo>
                  <a:lnTo>
                    <a:pt x="967" y="18"/>
                  </a:lnTo>
                  <a:lnTo>
                    <a:pt x="935" y="29"/>
                  </a:lnTo>
                  <a:lnTo>
                    <a:pt x="903" y="40"/>
                  </a:lnTo>
                  <a:lnTo>
                    <a:pt x="872" y="54"/>
                  </a:lnTo>
                  <a:lnTo>
                    <a:pt x="844" y="70"/>
                  </a:lnTo>
                  <a:lnTo>
                    <a:pt x="815" y="89"/>
                  </a:lnTo>
                  <a:lnTo>
                    <a:pt x="788" y="108"/>
                  </a:lnTo>
                  <a:lnTo>
                    <a:pt x="762" y="129"/>
                  </a:lnTo>
                  <a:lnTo>
                    <a:pt x="737" y="152"/>
                  </a:lnTo>
                  <a:lnTo>
                    <a:pt x="714" y="177"/>
                  </a:lnTo>
                  <a:lnTo>
                    <a:pt x="693" y="204"/>
                  </a:lnTo>
                  <a:lnTo>
                    <a:pt x="673" y="232"/>
                  </a:lnTo>
                  <a:lnTo>
                    <a:pt x="656" y="260"/>
                  </a:lnTo>
                  <a:lnTo>
                    <a:pt x="619" y="263"/>
                  </a:lnTo>
                  <a:lnTo>
                    <a:pt x="582" y="267"/>
                  </a:lnTo>
                  <a:lnTo>
                    <a:pt x="547" y="274"/>
                  </a:lnTo>
                  <a:lnTo>
                    <a:pt x="513" y="284"/>
                  </a:lnTo>
                  <a:lnTo>
                    <a:pt x="479" y="296"/>
                  </a:lnTo>
                  <a:lnTo>
                    <a:pt x="447" y="310"/>
                  </a:lnTo>
                  <a:lnTo>
                    <a:pt x="417" y="326"/>
                  </a:lnTo>
                  <a:lnTo>
                    <a:pt x="388" y="344"/>
                  </a:lnTo>
                  <a:lnTo>
                    <a:pt x="361" y="365"/>
                  </a:lnTo>
                  <a:lnTo>
                    <a:pt x="335" y="387"/>
                  </a:lnTo>
                  <a:lnTo>
                    <a:pt x="311" y="411"/>
                  </a:lnTo>
                  <a:lnTo>
                    <a:pt x="289" y="437"/>
                  </a:lnTo>
                  <a:lnTo>
                    <a:pt x="271" y="463"/>
                  </a:lnTo>
                  <a:lnTo>
                    <a:pt x="254" y="492"/>
                  </a:lnTo>
                  <a:lnTo>
                    <a:pt x="239" y="522"/>
                  </a:lnTo>
                  <a:lnTo>
                    <a:pt x="226" y="553"/>
                  </a:lnTo>
                  <a:lnTo>
                    <a:pt x="202" y="561"/>
                  </a:lnTo>
                  <a:lnTo>
                    <a:pt x="177" y="571"/>
                  </a:lnTo>
                  <a:lnTo>
                    <a:pt x="156" y="583"/>
                  </a:lnTo>
                  <a:lnTo>
                    <a:pt x="134" y="595"/>
                  </a:lnTo>
                  <a:lnTo>
                    <a:pt x="114" y="610"/>
                  </a:lnTo>
                  <a:lnTo>
                    <a:pt x="96" y="627"/>
                  </a:lnTo>
                  <a:lnTo>
                    <a:pt x="78" y="644"/>
                  </a:lnTo>
                  <a:lnTo>
                    <a:pt x="63" y="661"/>
                  </a:lnTo>
                  <a:lnTo>
                    <a:pt x="48" y="681"/>
                  </a:lnTo>
                  <a:lnTo>
                    <a:pt x="36" y="701"/>
                  </a:lnTo>
                  <a:lnTo>
                    <a:pt x="25" y="723"/>
                  </a:lnTo>
                  <a:lnTo>
                    <a:pt x="16" y="746"/>
                  </a:lnTo>
                  <a:lnTo>
                    <a:pt x="9" y="769"/>
                  </a:lnTo>
                  <a:lnTo>
                    <a:pt x="5" y="794"/>
                  </a:lnTo>
                  <a:lnTo>
                    <a:pt x="1" y="818"/>
                  </a:lnTo>
                  <a:lnTo>
                    <a:pt x="0" y="843"/>
                  </a:lnTo>
                  <a:lnTo>
                    <a:pt x="1" y="872"/>
                  </a:lnTo>
                  <a:lnTo>
                    <a:pt x="6" y="901"/>
                  </a:lnTo>
                  <a:lnTo>
                    <a:pt x="13" y="929"/>
                  </a:lnTo>
                  <a:lnTo>
                    <a:pt x="23" y="956"/>
                  </a:lnTo>
                  <a:lnTo>
                    <a:pt x="35" y="982"/>
                  </a:lnTo>
                  <a:lnTo>
                    <a:pt x="50" y="1007"/>
                  </a:lnTo>
                  <a:lnTo>
                    <a:pt x="68" y="1031"/>
                  </a:lnTo>
                  <a:lnTo>
                    <a:pt x="88" y="1053"/>
                  </a:lnTo>
                  <a:lnTo>
                    <a:pt x="99" y="1064"/>
                  </a:lnTo>
                  <a:lnTo>
                    <a:pt x="112" y="1075"/>
                  </a:lnTo>
                  <a:lnTo>
                    <a:pt x="124" y="1084"/>
                  </a:lnTo>
                  <a:lnTo>
                    <a:pt x="137" y="1093"/>
                  </a:lnTo>
                  <a:lnTo>
                    <a:pt x="151" y="1102"/>
                  </a:lnTo>
                  <a:lnTo>
                    <a:pt x="165" y="1109"/>
                  </a:lnTo>
                  <a:lnTo>
                    <a:pt x="179" y="1116"/>
                  </a:lnTo>
                  <a:lnTo>
                    <a:pt x="192" y="1123"/>
                  </a:lnTo>
                  <a:lnTo>
                    <a:pt x="207" y="1129"/>
                  </a:lnTo>
                  <a:lnTo>
                    <a:pt x="222" y="1133"/>
                  </a:lnTo>
                  <a:lnTo>
                    <a:pt x="239" y="1138"/>
                  </a:lnTo>
                  <a:lnTo>
                    <a:pt x="254" y="1141"/>
                  </a:lnTo>
                  <a:lnTo>
                    <a:pt x="270" y="1144"/>
                  </a:lnTo>
                  <a:lnTo>
                    <a:pt x="286" y="1146"/>
                  </a:lnTo>
                  <a:lnTo>
                    <a:pt x="302" y="1147"/>
                  </a:lnTo>
                  <a:lnTo>
                    <a:pt x="318" y="1147"/>
                  </a:lnTo>
                  <a:lnTo>
                    <a:pt x="331" y="1147"/>
                  </a:lnTo>
                  <a:lnTo>
                    <a:pt x="343" y="1146"/>
                  </a:lnTo>
                  <a:lnTo>
                    <a:pt x="356" y="1145"/>
                  </a:lnTo>
                  <a:lnTo>
                    <a:pt x="369" y="1143"/>
                  </a:lnTo>
                  <a:lnTo>
                    <a:pt x="381" y="1140"/>
                  </a:lnTo>
                  <a:lnTo>
                    <a:pt x="394" y="1138"/>
                  </a:lnTo>
                  <a:lnTo>
                    <a:pt x="406" y="1134"/>
                  </a:lnTo>
                  <a:lnTo>
                    <a:pt x="418" y="1131"/>
                  </a:lnTo>
                  <a:lnTo>
                    <a:pt x="432" y="1143"/>
                  </a:lnTo>
                  <a:lnTo>
                    <a:pt x="446" y="1154"/>
                  </a:lnTo>
                  <a:lnTo>
                    <a:pt x="461" y="1164"/>
                  </a:lnTo>
                  <a:lnTo>
                    <a:pt x="476" y="1174"/>
                  </a:lnTo>
                  <a:lnTo>
                    <a:pt x="492" y="1183"/>
                  </a:lnTo>
                  <a:lnTo>
                    <a:pt x="508" y="1191"/>
                  </a:lnTo>
                  <a:lnTo>
                    <a:pt x="525" y="1199"/>
                  </a:lnTo>
                  <a:lnTo>
                    <a:pt x="543" y="1206"/>
                  </a:lnTo>
                  <a:lnTo>
                    <a:pt x="560" y="1212"/>
                  </a:lnTo>
                  <a:lnTo>
                    <a:pt x="577" y="1217"/>
                  </a:lnTo>
                  <a:lnTo>
                    <a:pt x="596" y="1222"/>
                  </a:lnTo>
                  <a:lnTo>
                    <a:pt x="614" y="1225"/>
                  </a:lnTo>
                  <a:lnTo>
                    <a:pt x="634" y="1229"/>
                  </a:lnTo>
                  <a:lnTo>
                    <a:pt x="652" y="1231"/>
                  </a:lnTo>
                  <a:lnTo>
                    <a:pt x="672" y="1232"/>
                  </a:lnTo>
                  <a:lnTo>
                    <a:pt x="691" y="1232"/>
                  </a:lnTo>
                  <a:lnTo>
                    <a:pt x="702" y="1232"/>
                  </a:lnTo>
                  <a:lnTo>
                    <a:pt x="713" y="1231"/>
                  </a:lnTo>
                  <a:lnTo>
                    <a:pt x="724" y="1231"/>
                  </a:lnTo>
                  <a:lnTo>
                    <a:pt x="735" y="1230"/>
                  </a:lnTo>
                  <a:lnTo>
                    <a:pt x="746" y="1229"/>
                  </a:lnTo>
                  <a:lnTo>
                    <a:pt x="757" y="1227"/>
                  </a:lnTo>
                  <a:lnTo>
                    <a:pt x="767" y="1225"/>
                  </a:lnTo>
                  <a:lnTo>
                    <a:pt x="779" y="1223"/>
                  </a:lnTo>
                  <a:lnTo>
                    <a:pt x="801" y="1242"/>
                  </a:lnTo>
                  <a:lnTo>
                    <a:pt x="824" y="1259"/>
                  </a:lnTo>
                  <a:lnTo>
                    <a:pt x="847" y="1275"/>
                  </a:lnTo>
                  <a:lnTo>
                    <a:pt x="872" y="1290"/>
                  </a:lnTo>
                  <a:lnTo>
                    <a:pt x="899" y="1304"/>
                  </a:lnTo>
                  <a:lnTo>
                    <a:pt x="926" y="1316"/>
                  </a:lnTo>
                  <a:lnTo>
                    <a:pt x="954" y="1329"/>
                  </a:lnTo>
                  <a:lnTo>
                    <a:pt x="983" y="1340"/>
                  </a:lnTo>
                  <a:lnTo>
                    <a:pt x="1013" y="1350"/>
                  </a:lnTo>
                  <a:lnTo>
                    <a:pt x="1043" y="1358"/>
                  </a:lnTo>
                  <a:lnTo>
                    <a:pt x="1074" y="1365"/>
                  </a:lnTo>
                  <a:lnTo>
                    <a:pt x="1105" y="1372"/>
                  </a:lnTo>
                  <a:lnTo>
                    <a:pt x="1136" y="1376"/>
                  </a:lnTo>
                  <a:lnTo>
                    <a:pt x="1168" y="1380"/>
                  </a:lnTo>
                  <a:lnTo>
                    <a:pt x="1202" y="1381"/>
                  </a:lnTo>
                  <a:lnTo>
                    <a:pt x="1234" y="1382"/>
                  </a:lnTo>
                  <a:lnTo>
                    <a:pt x="1273" y="1381"/>
                  </a:lnTo>
                  <a:lnTo>
                    <a:pt x="1311" y="1379"/>
                  </a:lnTo>
                  <a:lnTo>
                    <a:pt x="1348" y="1374"/>
                  </a:lnTo>
                  <a:lnTo>
                    <a:pt x="1385" y="1367"/>
                  </a:lnTo>
                  <a:lnTo>
                    <a:pt x="1422" y="1359"/>
                  </a:lnTo>
                  <a:lnTo>
                    <a:pt x="1457" y="1350"/>
                  </a:lnTo>
                  <a:lnTo>
                    <a:pt x="1491" y="1338"/>
                  </a:lnTo>
                  <a:lnTo>
                    <a:pt x="1525" y="1326"/>
                  </a:lnTo>
                  <a:lnTo>
                    <a:pt x="1557" y="1311"/>
                  </a:lnTo>
                  <a:lnTo>
                    <a:pt x="1588" y="1295"/>
                  </a:lnTo>
                  <a:lnTo>
                    <a:pt x="1617" y="1277"/>
                  </a:lnTo>
                  <a:lnTo>
                    <a:pt x="1644" y="1259"/>
                  </a:lnTo>
                  <a:lnTo>
                    <a:pt x="1671" y="1238"/>
                  </a:lnTo>
                  <a:lnTo>
                    <a:pt x="1696" y="1217"/>
                  </a:lnTo>
                  <a:lnTo>
                    <a:pt x="1719" y="1194"/>
                  </a:lnTo>
                  <a:lnTo>
                    <a:pt x="1740" y="1170"/>
                  </a:lnTo>
                  <a:lnTo>
                    <a:pt x="1758" y="1176"/>
                  </a:lnTo>
                  <a:lnTo>
                    <a:pt x="1778" y="1179"/>
                  </a:lnTo>
                  <a:lnTo>
                    <a:pt x="1796" y="1184"/>
                  </a:lnTo>
                  <a:lnTo>
                    <a:pt x="1816" y="1186"/>
                  </a:lnTo>
                  <a:lnTo>
                    <a:pt x="1836" y="1189"/>
                  </a:lnTo>
                  <a:lnTo>
                    <a:pt x="1855" y="1191"/>
                  </a:lnTo>
                  <a:lnTo>
                    <a:pt x="1875" y="1192"/>
                  </a:lnTo>
                  <a:lnTo>
                    <a:pt x="1894" y="1192"/>
                  </a:lnTo>
                  <a:lnTo>
                    <a:pt x="1920" y="1192"/>
                  </a:lnTo>
                  <a:lnTo>
                    <a:pt x="1944" y="1190"/>
                  </a:lnTo>
                  <a:lnTo>
                    <a:pt x="1968" y="1187"/>
                  </a:lnTo>
                  <a:lnTo>
                    <a:pt x="1992" y="1183"/>
                  </a:lnTo>
                  <a:lnTo>
                    <a:pt x="2017" y="1178"/>
                  </a:lnTo>
                  <a:lnTo>
                    <a:pt x="2040" y="1173"/>
                  </a:lnTo>
                  <a:lnTo>
                    <a:pt x="2062" y="1166"/>
                  </a:lnTo>
                  <a:lnTo>
                    <a:pt x="2085" y="1158"/>
                  </a:lnTo>
                  <a:lnTo>
                    <a:pt x="2105" y="1149"/>
                  </a:lnTo>
                  <a:lnTo>
                    <a:pt x="2126" y="1139"/>
                  </a:lnTo>
                  <a:lnTo>
                    <a:pt x="2147" y="1129"/>
                  </a:lnTo>
                  <a:lnTo>
                    <a:pt x="2166" y="1117"/>
                  </a:lnTo>
                  <a:lnTo>
                    <a:pt x="2185" y="1105"/>
                  </a:lnTo>
                  <a:lnTo>
                    <a:pt x="2202" y="1092"/>
                  </a:lnTo>
                  <a:lnTo>
                    <a:pt x="2219" y="1077"/>
                  </a:lnTo>
                  <a:lnTo>
                    <a:pt x="2236" y="1062"/>
                  </a:lnTo>
                  <a:lnTo>
                    <a:pt x="2257" y="1039"/>
                  </a:lnTo>
                  <a:lnTo>
                    <a:pt x="2277" y="1014"/>
                  </a:lnTo>
                  <a:lnTo>
                    <a:pt x="2293" y="988"/>
                  </a:lnTo>
                  <a:lnTo>
                    <a:pt x="2306" y="961"/>
                  </a:lnTo>
                  <a:lnTo>
                    <a:pt x="2316" y="934"/>
                  </a:lnTo>
                  <a:lnTo>
                    <a:pt x="2324" y="905"/>
                  </a:lnTo>
                  <a:lnTo>
                    <a:pt x="2329" y="876"/>
                  </a:lnTo>
                  <a:lnTo>
                    <a:pt x="2330" y="847"/>
                  </a:lnTo>
                  <a:lnTo>
                    <a:pt x="2327" y="806"/>
                  </a:lnTo>
                  <a:lnTo>
                    <a:pt x="2318" y="766"/>
                  </a:lnTo>
                  <a:lnTo>
                    <a:pt x="2303" y="728"/>
                  </a:lnTo>
                  <a:lnTo>
                    <a:pt x="2284" y="691"/>
                  </a:lnTo>
                  <a:lnTo>
                    <a:pt x="2260" y="657"/>
                  </a:lnTo>
                  <a:lnTo>
                    <a:pt x="2230" y="625"/>
                  </a:lnTo>
                  <a:lnTo>
                    <a:pt x="2195" y="595"/>
                  </a:lnTo>
                  <a:lnTo>
                    <a:pt x="2156" y="570"/>
                  </a:lnTo>
                  <a:close/>
                </a:path>
              </a:pathLst>
            </a:custGeom>
            <a:solidFill>
              <a:srgbClr val="FFFFFF"/>
            </a:solidFill>
            <a:ln w="9525" cmpd="sng">
              <a:solidFill>
                <a:srgbClr val="808080"/>
              </a:solidFill>
              <a:round/>
              <a:headEnd/>
              <a:tailEnd/>
            </a:ln>
            <a:effectLst>
              <a:outerShdw blurRad="63500" dist="53882" dir="2700000" algn="ctr" rotWithShape="0">
                <a:srgbClr val="000000">
                  <a:alpha val="74998"/>
                </a:srgbClr>
              </a:outerShdw>
            </a:effectLst>
          </p:spPr>
          <p:txBody>
            <a:bodyPr/>
            <a:lstStyle/>
            <a:p>
              <a:pPr>
                <a:defRPr/>
              </a:pPr>
              <a:endParaRPr lang="en-US"/>
            </a:p>
          </p:txBody>
        </p:sp>
        <p:sp>
          <p:nvSpPr>
            <p:cNvPr id="55311" name="Freeform 357"/>
            <p:cNvSpPr>
              <a:spLocks/>
            </p:cNvSpPr>
            <p:nvPr/>
          </p:nvSpPr>
          <p:spPr bwMode="auto">
            <a:xfrm>
              <a:off x="4308" y="2615"/>
              <a:ext cx="337" cy="102"/>
            </a:xfrm>
            <a:custGeom>
              <a:avLst/>
              <a:gdLst>
                <a:gd name="T0" fmla="*/ 5 w 512"/>
                <a:gd name="T1" fmla="*/ 38 h 154"/>
                <a:gd name="T2" fmla="*/ 13 w 512"/>
                <a:gd name="T3" fmla="*/ 54 h 154"/>
                <a:gd name="T4" fmla="*/ 29 w 512"/>
                <a:gd name="T5" fmla="*/ 46 h 154"/>
                <a:gd name="T6" fmla="*/ 43 w 512"/>
                <a:gd name="T7" fmla="*/ 40 h 154"/>
                <a:gd name="T8" fmla="*/ 57 w 512"/>
                <a:gd name="T9" fmla="*/ 36 h 154"/>
                <a:gd name="T10" fmla="*/ 70 w 512"/>
                <a:gd name="T11" fmla="*/ 31 h 154"/>
                <a:gd name="T12" fmla="*/ 85 w 512"/>
                <a:gd name="T13" fmla="*/ 28 h 154"/>
                <a:gd name="T14" fmla="*/ 99 w 512"/>
                <a:gd name="T15" fmla="*/ 25 h 154"/>
                <a:gd name="T16" fmla="*/ 115 w 512"/>
                <a:gd name="T17" fmla="*/ 23 h 154"/>
                <a:gd name="T18" fmla="*/ 129 w 512"/>
                <a:gd name="T19" fmla="*/ 23 h 154"/>
                <a:gd name="T20" fmla="*/ 144 w 512"/>
                <a:gd name="T21" fmla="*/ 21 h 154"/>
                <a:gd name="T22" fmla="*/ 159 w 512"/>
                <a:gd name="T23" fmla="*/ 21 h 154"/>
                <a:gd name="T24" fmla="*/ 173 w 512"/>
                <a:gd name="T25" fmla="*/ 23 h 154"/>
                <a:gd name="T26" fmla="*/ 187 w 512"/>
                <a:gd name="T27" fmla="*/ 25 h 154"/>
                <a:gd name="T28" fmla="*/ 200 w 512"/>
                <a:gd name="T29" fmla="*/ 26 h 154"/>
                <a:gd name="T30" fmla="*/ 214 w 512"/>
                <a:gd name="T31" fmla="*/ 30 h 154"/>
                <a:gd name="T32" fmla="*/ 227 w 512"/>
                <a:gd name="T33" fmla="*/ 34 h 154"/>
                <a:gd name="T34" fmla="*/ 240 w 512"/>
                <a:gd name="T35" fmla="*/ 38 h 154"/>
                <a:gd name="T36" fmla="*/ 252 w 512"/>
                <a:gd name="T37" fmla="*/ 44 h 154"/>
                <a:gd name="T38" fmla="*/ 264 w 512"/>
                <a:gd name="T39" fmla="*/ 49 h 154"/>
                <a:gd name="T40" fmla="*/ 276 w 512"/>
                <a:gd name="T41" fmla="*/ 55 h 154"/>
                <a:gd name="T42" fmla="*/ 288 w 512"/>
                <a:gd name="T43" fmla="*/ 62 h 154"/>
                <a:gd name="T44" fmla="*/ 298 w 512"/>
                <a:gd name="T45" fmla="*/ 69 h 154"/>
                <a:gd name="T46" fmla="*/ 309 w 512"/>
                <a:gd name="T47" fmla="*/ 76 h 154"/>
                <a:gd name="T48" fmla="*/ 319 w 512"/>
                <a:gd name="T49" fmla="*/ 85 h 154"/>
                <a:gd name="T50" fmla="*/ 328 w 512"/>
                <a:gd name="T51" fmla="*/ 93 h 154"/>
                <a:gd name="T52" fmla="*/ 337 w 512"/>
                <a:gd name="T53" fmla="*/ 102 h 154"/>
                <a:gd name="T54" fmla="*/ 328 w 512"/>
                <a:gd name="T55" fmla="*/ 91 h 154"/>
                <a:gd name="T56" fmla="*/ 319 w 512"/>
                <a:gd name="T57" fmla="*/ 80 h 154"/>
                <a:gd name="T58" fmla="*/ 308 w 512"/>
                <a:gd name="T59" fmla="*/ 70 h 154"/>
                <a:gd name="T60" fmla="*/ 298 w 512"/>
                <a:gd name="T61" fmla="*/ 60 h 154"/>
                <a:gd name="T62" fmla="*/ 286 w 512"/>
                <a:gd name="T63" fmla="*/ 51 h 154"/>
                <a:gd name="T64" fmla="*/ 274 w 512"/>
                <a:gd name="T65" fmla="*/ 43 h 154"/>
                <a:gd name="T66" fmla="*/ 261 w 512"/>
                <a:gd name="T67" fmla="*/ 35 h 154"/>
                <a:gd name="T68" fmla="*/ 248 w 512"/>
                <a:gd name="T69" fmla="*/ 28 h 154"/>
                <a:gd name="T70" fmla="*/ 234 w 512"/>
                <a:gd name="T71" fmla="*/ 21 h 154"/>
                <a:gd name="T72" fmla="*/ 220 w 512"/>
                <a:gd name="T73" fmla="*/ 16 h 154"/>
                <a:gd name="T74" fmla="*/ 205 w 512"/>
                <a:gd name="T75" fmla="*/ 11 h 154"/>
                <a:gd name="T76" fmla="*/ 190 w 512"/>
                <a:gd name="T77" fmla="*/ 8 h 154"/>
                <a:gd name="T78" fmla="*/ 175 w 512"/>
                <a:gd name="T79" fmla="*/ 4 h 154"/>
                <a:gd name="T80" fmla="*/ 159 w 512"/>
                <a:gd name="T81" fmla="*/ 1 h 154"/>
                <a:gd name="T82" fmla="*/ 143 w 512"/>
                <a:gd name="T83" fmla="*/ 1 h 154"/>
                <a:gd name="T84" fmla="*/ 127 w 512"/>
                <a:gd name="T85" fmla="*/ 0 h 154"/>
                <a:gd name="T86" fmla="*/ 111 w 512"/>
                <a:gd name="T87" fmla="*/ 1 h 154"/>
                <a:gd name="T88" fmla="*/ 97 w 512"/>
                <a:gd name="T89" fmla="*/ 1 h 154"/>
                <a:gd name="T90" fmla="*/ 82 w 512"/>
                <a:gd name="T91" fmla="*/ 4 h 154"/>
                <a:gd name="T92" fmla="*/ 68 w 512"/>
                <a:gd name="T93" fmla="*/ 6 h 154"/>
                <a:gd name="T94" fmla="*/ 53 w 512"/>
                <a:gd name="T95" fmla="*/ 10 h 154"/>
                <a:gd name="T96" fmla="*/ 39 w 512"/>
                <a:gd name="T97" fmla="*/ 15 h 154"/>
                <a:gd name="T98" fmla="*/ 25 w 512"/>
                <a:gd name="T99" fmla="*/ 19 h 154"/>
                <a:gd name="T100" fmla="*/ 11 w 512"/>
                <a:gd name="T101" fmla="*/ 25 h 154"/>
                <a:gd name="T102" fmla="*/ 0 w 512"/>
                <a:gd name="T103" fmla="*/ 30 h 154"/>
                <a:gd name="T104" fmla="*/ 1 w 512"/>
                <a:gd name="T105" fmla="*/ 32 h 154"/>
                <a:gd name="T106" fmla="*/ 3 w 512"/>
                <a:gd name="T107" fmla="*/ 34 h 154"/>
                <a:gd name="T108" fmla="*/ 4 w 512"/>
                <a:gd name="T109" fmla="*/ 36 h 154"/>
                <a:gd name="T110" fmla="*/ 5 w 512"/>
                <a:gd name="T111" fmla="*/ 38 h 1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2" h="154">
                  <a:moveTo>
                    <a:pt x="7" y="58"/>
                  </a:moveTo>
                  <a:lnTo>
                    <a:pt x="20" y="82"/>
                  </a:lnTo>
                  <a:lnTo>
                    <a:pt x="44" y="70"/>
                  </a:lnTo>
                  <a:lnTo>
                    <a:pt x="65" y="61"/>
                  </a:lnTo>
                  <a:lnTo>
                    <a:pt x="87" y="54"/>
                  </a:lnTo>
                  <a:lnTo>
                    <a:pt x="107" y="47"/>
                  </a:lnTo>
                  <a:lnTo>
                    <a:pt x="129" y="42"/>
                  </a:lnTo>
                  <a:lnTo>
                    <a:pt x="151" y="38"/>
                  </a:lnTo>
                  <a:lnTo>
                    <a:pt x="174" y="35"/>
                  </a:lnTo>
                  <a:lnTo>
                    <a:pt x="196" y="34"/>
                  </a:lnTo>
                  <a:lnTo>
                    <a:pt x="219" y="32"/>
                  </a:lnTo>
                  <a:lnTo>
                    <a:pt x="241" y="32"/>
                  </a:lnTo>
                  <a:lnTo>
                    <a:pt x="263" y="35"/>
                  </a:lnTo>
                  <a:lnTo>
                    <a:pt x="284" y="37"/>
                  </a:lnTo>
                  <a:lnTo>
                    <a:pt x="304" y="40"/>
                  </a:lnTo>
                  <a:lnTo>
                    <a:pt x="325" y="45"/>
                  </a:lnTo>
                  <a:lnTo>
                    <a:pt x="345" y="51"/>
                  </a:lnTo>
                  <a:lnTo>
                    <a:pt x="364" y="58"/>
                  </a:lnTo>
                  <a:lnTo>
                    <a:pt x="383" y="66"/>
                  </a:lnTo>
                  <a:lnTo>
                    <a:pt x="401" y="74"/>
                  </a:lnTo>
                  <a:lnTo>
                    <a:pt x="420" y="83"/>
                  </a:lnTo>
                  <a:lnTo>
                    <a:pt x="437" y="93"/>
                  </a:lnTo>
                  <a:lnTo>
                    <a:pt x="453" y="104"/>
                  </a:lnTo>
                  <a:lnTo>
                    <a:pt x="469" y="115"/>
                  </a:lnTo>
                  <a:lnTo>
                    <a:pt x="484" y="128"/>
                  </a:lnTo>
                  <a:lnTo>
                    <a:pt x="498" y="141"/>
                  </a:lnTo>
                  <a:lnTo>
                    <a:pt x="512" y="154"/>
                  </a:lnTo>
                  <a:lnTo>
                    <a:pt x="498" y="137"/>
                  </a:lnTo>
                  <a:lnTo>
                    <a:pt x="484" y="121"/>
                  </a:lnTo>
                  <a:lnTo>
                    <a:pt x="468" y="106"/>
                  </a:lnTo>
                  <a:lnTo>
                    <a:pt x="452" y="91"/>
                  </a:lnTo>
                  <a:lnTo>
                    <a:pt x="435" y="77"/>
                  </a:lnTo>
                  <a:lnTo>
                    <a:pt x="416" y="65"/>
                  </a:lnTo>
                  <a:lnTo>
                    <a:pt x="397" y="53"/>
                  </a:lnTo>
                  <a:lnTo>
                    <a:pt x="377" y="43"/>
                  </a:lnTo>
                  <a:lnTo>
                    <a:pt x="356" y="32"/>
                  </a:lnTo>
                  <a:lnTo>
                    <a:pt x="334" y="24"/>
                  </a:lnTo>
                  <a:lnTo>
                    <a:pt x="312" y="17"/>
                  </a:lnTo>
                  <a:lnTo>
                    <a:pt x="289" y="12"/>
                  </a:lnTo>
                  <a:lnTo>
                    <a:pt x="266" y="6"/>
                  </a:lnTo>
                  <a:lnTo>
                    <a:pt x="242" y="2"/>
                  </a:lnTo>
                  <a:lnTo>
                    <a:pt x="218" y="1"/>
                  </a:lnTo>
                  <a:lnTo>
                    <a:pt x="193" y="0"/>
                  </a:lnTo>
                  <a:lnTo>
                    <a:pt x="169" y="1"/>
                  </a:lnTo>
                  <a:lnTo>
                    <a:pt x="148" y="2"/>
                  </a:lnTo>
                  <a:lnTo>
                    <a:pt x="125" y="6"/>
                  </a:lnTo>
                  <a:lnTo>
                    <a:pt x="103" y="9"/>
                  </a:lnTo>
                  <a:lnTo>
                    <a:pt x="81" y="15"/>
                  </a:lnTo>
                  <a:lnTo>
                    <a:pt x="60" y="22"/>
                  </a:lnTo>
                  <a:lnTo>
                    <a:pt x="38" y="29"/>
                  </a:lnTo>
                  <a:lnTo>
                    <a:pt x="17" y="38"/>
                  </a:lnTo>
                  <a:lnTo>
                    <a:pt x="0" y="46"/>
                  </a:lnTo>
                  <a:lnTo>
                    <a:pt x="2" y="49"/>
                  </a:lnTo>
                  <a:lnTo>
                    <a:pt x="4" y="52"/>
                  </a:lnTo>
                  <a:lnTo>
                    <a:pt x="6" y="54"/>
                  </a:lnTo>
                  <a:lnTo>
                    <a:pt x="7" y="5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2" name="Freeform 358"/>
            <p:cNvSpPr>
              <a:spLocks/>
            </p:cNvSpPr>
            <p:nvPr/>
          </p:nvSpPr>
          <p:spPr bwMode="auto">
            <a:xfrm>
              <a:off x="3386" y="2481"/>
              <a:ext cx="883" cy="588"/>
            </a:xfrm>
            <a:custGeom>
              <a:avLst/>
              <a:gdLst>
                <a:gd name="T0" fmla="*/ 20 w 1336"/>
                <a:gd name="T1" fmla="*/ 489 h 889"/>
                <a:gd name="T2" fmla="*/ 32 w 1336"/>
                <a:gd name="T3" fmla="*/ 456 h 889"/>
                <a:gd name="T4" fmla="*/ 53 w 1336"/>
                <a:gd name="T5" fmla="*/ 426 h 889"/>
                <a:gd name="T6" fmla="*/ 81 w 1336"/>
                <a:gd name="T7" fmla="*/ 402 h 889"/>
                <a:gd name="T8" fmla="*/ 116 w 1336"/>
                <a:gd name="T9" fmla="*/ 386 h 889"/>
                <a:gd name="T10" fmla="*/ 155 w 1336"/>
                <a:gd name="T11" fmla="*/ 378 h 889"/>
                <a:gd name="T12" fmla="*/ 169 w 1336"/>
                <a:gd name="T13" fmla="*/ 329 h 889"/>
                <a:gd name="T14" fmla="*/ 198 w 1336"/>
                <a:gd name="T15" fmla="*/ 281 h 889"/>
                <a:gd name="T16" fmla="*/ 241 w 1336"/>
                <a:gd name="T17" fmla="*/ 241 h 889"/>
                <a:gd name="T18" fmla="*/ 293 w 1336"/>
                <a:gd name="T19" fmla="*/ 212 h 889"/>
                <a:gd name="T20" fmla="*/ 353 w 1336"/>
                <a:gd name="T21" fmla="*/ 196 h 889"/>
                <a:gd name="T22" fmla="*/ 426 w 1336"/>
                <a:gd name="T23" fmla="*/ 194 h 889"/>
                <a:gd name="T24" fmla="*/ 431 w 1336"/>
                <a:gd name="T25" fmla="*/ 183 h 889"/>
                <a:gd name="T26" fmla="*/ 451 w 1336"/>
                <a:gd name="T27" fmla="*/ 147 h 889"/>
                <a:gd name="T28" fmla="*/ 487 w 1336"/>
                <a:gd name="T29" fmla="*/ 101 h 889"/>
                <a:gd name="T30" fmla="*/ 533 w 1336"/>
                <a:gd name="T31" fmla="*/ 65 h 889"/>
                <a:gd name="T32" fmla="*/ 585 w 1336"/>
                <a:gd name="T33" fmla="*/ 38 h 889"/>
                <a:gd name="T34" fmla="*/ 642 w 1336"/>
                <a:gd name="T35" fmla="*/ 23 h 889"/>
                <a:gd name="T36" fmla="*/ 697 w 1336"/>
                <a:gd name="T37" fmla="*/ 21 h 889"/>
                <a:gd name="T38" fmla="*/ 740 w 1336"/>
                <a:gd name="T39" fmla="*/ 26 h 889"/>
                <a:gd name="T40" fmla="*/ 780 w 1336"/>
                <a:gd name="T41" fmla="*/ 38 h 889"/>
                <a:gd name="T42" fmla="*/ 817 w 1336"/>
                <a:gd name="T43" fmla="*/ 56 h 889"/>
                <a:gd name="T44" fmla="*/ 852 w 1336"/>
                <a:gd name="T45" fmla="*/ 80 h 889"/>
                <a:gd name="T46" fmla="*/ 883 w 1336"/>
                <a:gd name="T47" fmla="*/ 108 h 889"/>
                <a:gd name="T48" fmla="*/ 851 w 1336"/>
                <a:gd name="T49" fmla="*/ 73 h 889"/>
                <a:gd name="T50" fmla="*/ 814 w 1336"/>
                <a:gd name="T51" fmla="*/ 44 h 889"/>
                <a:gd name="T52" fmla="*/ 773 w 1336"/>
                <a:gd name="T53" fmla="*/ 22 h 889"/>
                <a:gd name="T54" fmla="*/ 728 w 1336"/>
                <a:gd name="T55" fmla="*/ 7 h 889"/>
                <a:gd name="T56" fmla="*/ 681 w 1336"/>
                <a:gd name="T57" fmla="*/ 1 h 889"/>
                <a:gd name="T58" fmla="*/ 625 w 1336"/>
                <a:gd name="T59" fmla="*/ 3 h 889"/>
                <a:gd name="T60" fmla="*/ 567 w 1336"/>
                <a:gd name="T61" fmla="*/ 17 h 889"/>
                <a:gd name="T62" fmla="*/ 516 w 1336"/>
                <a:gd name="T63" fmla="*/ 44 h 889"/>
                <a:gd name="T64" fmla="*/ 470 w 1336"/>
                <a:gd name="T65" fmla="*/ 81 h 889"/>
                <a:gd name="T66" fmla="*/ 432 w 1336"/>
                <a:gd name="T67" fmla="*/ 126 h 889"/>
                <a:gd name="T68" fmla="*/ 412 w 1336"/>
                <a:gd name="T69" fmla="*/ 163 h 889"/>
                <a:gd name="T70" fmla="*/ 408 w 1336"/>
                <a:gd name="T71" fmla="*/ 173 h 889"/>
                <a:gd name="T72" fmla="*/ 336 w 1336"/>
                <a:gd name="T73" fmla="*/ 175 h 889"/>
                <a:gd name="T74" fmla="*/ 276 w 1336"/>
                <a:gd name="T75" fmla="*/ 191 h 889"/>
                <a:gd name="T76" fmla="*/ 223 w 1336"/>
                <a:gd name="T77" fmla="*/ 220 h 889"/>
                <a:gd name="T78" fmla="*/ 181 w 1336"/>
                <a:gd name="T79" fmla="*/ 260 h 889"/>
                <a:gd name="T80" fmla="*/ 151 w 1336"/>
                <a:gd name="T81" fmla="*/ 308 h 889"/>
                <a:gd name="T82" fmla="*/ 137 w 1336"/>
                <a:gd name="T83" fmla="*/ 357 h 889"/>
                <a:gd name="T84" fmla="*/ 98 w 1336"/>
                <a:gd name="T85" fmla="*/ 364 h 889"/>
                <a:gd name="T86" fmla="*/ 63 w 1336"/>
                <a:gd name="T87" fmla="*/ 381 h 889"/>
                <a:gd name="T88" fmla="*/ 35 w 1336"/>
                <a:gd name="T89" fmla="*/ 404 h 889"/>
                <a:gd name="T90" fmla="*/ 15 w 1336"/>
                <a:gd name="T91" fmla="*/ 434 h 889"/>
                <a:gd name="T92" fmla="*/ 2 w 1336"/>
                <a:gd name="T93" fmla="*/ 468 h 889"/>
                <a:gd name="T94" fmla="*/ 1 w 1336"/>
                <a:gd name="T95" fmla="*/ 507 h 889"/>
                <a:gd name="T96" fmla="*/ 11 w 1336"/>
                <a:gd name="T97" fmla="*/ 544 h 889"/>
                <a:gd name="T98" fmla="*/ 30 w 1336"/>
                <a:gd name="T99" fmla="*/ 577 h 889"/>
                <a:gd name="T100" fmla="*/ 40 w 1336"/>
                <a:gd name="T101" fmla="*/ 588 h 889"/>
                <a:gd name="T102" fmla="*/ 30 w 1336"/>
                <a:gd name="T103" fmla="*/ 571 h 889"/>
                <a:gd name="T104" fmla="*/ 18 w 1336"/>
                <a:gd name="T105" fmla="*/ 515 h 88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36" h="889">
                  <a:moveTo>
                    <a:pt x="27" y="778"/>
                  </a:moveTo>
                  <a:lnTo>
                    <a:pt x="28" y="759"/>
                  </a:lnTo>
                  <a:lnTo>
                    <a:pt x="31" y="740"/>
                  </a:lnTo>
                  <a:lnTo>
                    <a:pt x="35" y="723"/>
                  </a:lnTo>
                  <a:lnTo>
                    <a:pt x="41" y="706"/>
                  </a:lnTo>
                  <a:lnTo>
                    <a:pt x="49" y="689"/>
                  </a:lnTo>
                  <a:lnTo>
                    <a:pt x="57" y="672"/>
                  </a:lnTo>
                  <a:lnTo>
                    <a:pt x="69" y="657"/>
                  </a:lnTo>
                  <a:lnTo>
                    <a:pt x="80" y="644"/>
                  </a:lnTo>
                  <a:lnTo>
                    <a:pt x="93" y="630"/>
                  </a:lnTo>
                  <a:lnTo>
                    <a:pt x="107" y="618"/>
                  </a:lnTo>
                  <a:lnTo>
                    <a:pt x="123" y="608"/>
                  </a:lnTo>
                  <a:lnTo>
                    <a:pt x="139" y="598"/>
                  </a:lnTo>
                  <a:lnTo>
                    <a:pt x="156" y="589"/>
                  </a:lnTo>
                  <a:lnTo>
                    <a:pt x="175" y="583"/>
                  </a:lnTo>
                  <a:lnTo>
                    <a:pt x="194" y="577"/>
                  </a:lnTo>
                  <a:lnTo>
                    <a:pt x="214" y="573"/>
                  </a:lnTo>
                  <a:lnTo>
                    <a:pt x="234" y="571"/>
                  </a:lnTo>
                  <a:lnTo>
                    <a:pt x="237" y="551"/>
                  </a:lnTo>
                  <a:lnTo>
                    <a:pt x="245" y="524"/>
                  </a:lnTo>
                  <a:lnTo>
                    <a:pt x="255" y="497"/>
                  </a:lnTo>
                  <a:lnTo>
                    <a:pt x="268" y="471"/>
                  </a:lnTo>
                  <a:lnTo>
                    <a:pt x="283" y="447"/>
                  </a:lnTo>
                  <a:lnTo>
                    <a:pt x="300" y="425"/>
                  </a:lnTo>
                  <a:lnTo>
                    <a:pt x="320" y="403"/>
                  </a:lnTo>
                  <a:lnTo>
                    <a:pt x="341" y="383"/>
                  </a:lnTo>
                  <a:lnTo>
                    <a:pt x="365" y="365"/>
                  </a:lnTo>
                  <a:lnTo>
                    <a:pt x="389" y="349"/>
                  </a:lnTo>
                  <a:lnTo>
                    <a:pt x="416" y="334"/>
                  </a:lnTo>
                  <a:lnTo>
                    <a:pt x="443" y="321"/>
                  </a:lnTo>
                  <a:lnTo>
                    <a:pt x="472" y="311"/>
                  </a:lnTo>
                  <a:lnTo>
                    <a:pt x="503" y="303"/>
                  </a:lnTo>
                  <a:lnTo>
                    <a:pt x="534" y="296"/>
                  </a:lnTo>
                  <a:lnTo>
                    <a:pt x="567" y="292"/>
                  </a:lnTo>
                  <a:lnTo>
                    <a:pt x="599" y="291"/>
                  </a:lnTo>
                  <a:lnTo>
                    <a:pt x="645" y="293"/>
                  </a:lnTo>
                  <a:lnTo>
                    <a:pt x="646" y="290"/>
                  </a:lnTo>
                  <a:lnTo>
                    <a:pt x="650" y="284"/>
                  </a:lnTo>
                  <a:lnTo>
                    <a:pt x="652" y="277"/>
                  </a:lnTo>
                  <a:lnTo>
                    <a:pt x="653" y="275"/>
                  </a:lnTo>
                  <a:lnTo>
                    <a:pt x="667" y="249"/>
                  </a:lnTo>
                  <a:lnTo>
                    <a:pt x="682" y="222"/>
                  </a:lnTo>
                  <a:lnTo>
                    <a:pt x="698" y="198"/>
                  </a:lnTo>
                  <a:lnTo>
                    <a:pt x="716" y="175"/>
                  </a:lnTo>
                  <a:lnTo>
                    <a:pt x="737" y="153"/>
                  </a:lnTo>
                  <a:lnTo>
                    <a:pt x="759" y="133"/>
                  </a:lnTo>
                  <a:lnTo>
                    <a:pt x="782" y="115"/>
                  </a:lnTo>
                  <a:lnTo>
                    <a:pt x="806" y="98"/>
                  </a:lnTo>
                  <a:lnTo>
                    <a:pt x="832" y="83"/>
                  </a:lnTo>
                  <a:lnTo>
                    <a:pt x="858" y="69"/>
                  </a:lnTo>
                  <a:lnTo>
                    <a:pt x="885" y="57"/>
                  </a:lnTo>
                  <a:lnTo>
                    <a:pt x="913" y="48"/>
                  </a:lnTo>
                  <a:lnTo>
                    <a:pt x="942" y="41"/>
                  </a:lnTo>
                  <a:lnTo>
                    <a:pt x="971" y="35"/>
                  </a:lnTo>
                  <a:lnTo>
                    <a:pt x="1002" y="32"/>
                  </a:lnTo>
                  <a:lnTo>
                    <a:pt x="1032" y="31"/>
                  </a:lnTo>
                  <a:lnTo>
                    <a:pt x="1054" y="32"/>
                  </a:lnTo>
                  <a:lnTo>
                    <a:pt x="1076" y="33"/>
                  </a:lnTo>
                  <a:lnTo>
                    <a:pt x="1097" y="35"/>
                  </a:lnTo>
                  <a:lnTo>
                    <a:pt x="1119" y="40"/>
                  </a:lnTo>
                  <a:lnTo>
                    <a:pt x="1139" y="45"/>
                  </a:lnTo>
                  <a:lnTo>
                    <a:pt x="1159" y="50"/>
                  </a:lnTo>
                  <a:lnTo>
                    <a:pt x="1180" y="58"/>
                  </a:lnTo>
                  <a:lnTo>
                    <a:pt x="1199" y="65"/>
                  </a:lnTo>
                  <a:lnTo>
                    <a:pt x="1218" y="75"/>
                  </a:lnTo>
                  <a:lnTo>
                    <a:pt x="1236" y="85"/>
                  </a:lnTo>
                  <a:lnTo>
                    <a:pt x="1255" y="95"/>
                  </a:lnTo>
                  <a:lnTo>
                    <a:pt x="1272" y="108"/>
                  </a:lnTo>
                  <a:lnTo>
                    <a:pt x="1289" y="121"/>
                  </a:lnTo>
                  <a:lnTo>
                    <a:pt x="1305" y="133"/>
                  </a:lnTo>
                  <a:lnTo>
                    <a:pt x="1321" y="148"/>
                  </a:lnTo>
                  <a:lnTo>
                    <a:pt x="1336" y="163"/>
                  </a:lnTo>
                  <a:lnTo>
                    <a:pt x="1321" y="145"/>
                  </a:lnTo>
                  <a:lnTo>
                    <a:pt x="1305" y="126"/>
                  </a:lnTo>
                  <a:lnTo>
                    <a:pt x="1288" y="110"/>
                  </a:lnTo>
                  <a:lnTo>
                    <a:pt x="1271" y="94"/>
                  </a:lnTo>
                  <a:lnTo>
                    <a:pt x="1251" y="80"/>
                  </a:lnTo>
                  <a:lnTo>
                    <a:pt x="1231" y="67"/>
                  </a:lnTo>
                  <a:lnTo>
                    <a:pt x="1212" y="54"/>
                  </a:lnTo>
                  <a:lnTo>
                    <a:pt x="1191" y="44"/>
                  </a:lnTo>
                  <a:lnTo>
                    <a:pt x="1169" y="33"/>
                  </a:lnTo>
                  <a:lnTo>
                    <a:pt x="1147" y="24"/>
                  </a:lnTo>
                  <a:lnTo>
                    <a:pt x="1124" y="17"/>
                  </a:lnTo>
                  <a:lnTo>
                    <a:pt x="1101" y="11"/>
                  </a:lnTo>
                  <a:lnTo>
                    <a:pt x="1078" y="6"/>
                  </a:lnTo>
                  <a:lnTo>
                    <a:pt x="1054" y="2"/>
                  </a:lnTo>
                  <a:lnTo>
                    <a:pt x="1030" y="1"/>
                  </a:lnTo>
                  <a:lnTo>
                    <a:pt x="1006" y="0"/>
                  </a:lnTo>
                  <a:lnTo>
                    <a:pt x="976" y="1"/>
                  </a:lnTo>
                  <a:lnTo>
                    <a:pt x="945" y="4"/>
                  </a:lnTo>
                  <a:lnTo>
                    <a:pt x="916" y="10"/>
                  </a:lnTo>
                  <a:lnTo>
                    <a:pt x="887" y="17"/>
                  </a:lnTo>
                  <a:lnTo>
                    <a:pt x="858" y="26"/>
                  </a:lnTo>
                  <a:lnTo>
                    <a:pt x="830" y="38"/>
                  </a:lnTo>
                  <a:lnTo>
                    <a:pt x="805" y="52"/>
                  </a:lnTo>
                  <a:lnTo>
                    <a:pt x="780" y="67"/>
                  </a:lnTo>
                  <a:lnTo>
                    <a:pt x="754" y="83"/>
                  </a:lnTo>
                  <a:lnTo>
                    <a:pt x="731" y="101"/>
                  </a:lnTo>
                  <a:lnTo>
                    <a:pt x="711" y="122"/>
                  </a:lnTo>
                  <a:lnTo>
                    <a:pt x="690" y="143"/>
                  </a:lnTo>
                  <a:lnTo>
                    <a:pt x="671" y="167"/>
                  </a:lnTo>
                  <a:lnTo>
                    <a:pt x="654" y="191"/>
                  </a:lnTo>
                  <a:lnTo>
                    <a:pt x="639" y="216"/>
                  </a:lnTo>
                  <a:lnTo>
                    <a:pt x="625" y="244"/>
                  </a:lnTo>
                  <a:lnTo>
                    <a:pt x="624" y="246"/>
                  </a:lnTo>
                  <a:lnTo>
                    <a:pt x="622" y="252"/>
                  </a:lnTo>
                  <a:lnTo>
                    <a:pt x="620" y="259"/>
                  </a:lnTo>
                  <a:lnTo>
                    <a:pt x="618" y="261"/>
                  </a:lnTo>
                  <a:lnTo>
                    <a:pt x="572" y="259"/>
                  </a:lnTo>
                  <a:lnTo>
                    <a:pt x="540" y="260"/>
                  </a:lnTo>
                  <a:lnTo>
                    <a:pt x="508" y="264"/>
                  </a:lnTo>
                  <a:lnTo>
                    <a:pt x="477" y="270"/>
                  </a:lnTo>
                  <a:lnTo>
                    <a:pt x="446" y="278"/>
                  </a:lnTo>
                  <a:lnTo>
                    <a:pt x="417" y="289"/>
                  </a:lnTo>
                  <a:lnTo>
                    <a:pt x="389" y="302"/>
                  </a:lnTo>
                  <a:lnTo>
                    <a:pt x="363" y="316"/>
                  </a:lnTo>
                  <a:lnTo>
                    <a:pt x="338" y="333"/>
                  </a:lnTo>
                  <a:lnTo>
                    <a:pt x="314" y="351"/>
                  </a:lnTo>
                  <a:lnTo>
                    <a:pt x="293" y="371"/>
                  </a:lnTo>
                  <a:lnTo>
                    <a:pt x="274" y="393"/>
                  </a:lnTo>
                  <a:lnTo>
                    <a:pt x="257" y="414"/>
                  </a:lnTo>
                  <a:lnTo>
                    <a:pt x="242" y="439"/>
                  </a:lnTo>
                  <a:lnTo>
                    <a:pt x="229" y="465"/>
                  </a:lnTo>
                  <a:lnTo>
                    <a:pt x="219" y="492"/>
                  </a:lnTo>
                  <a:lnTo>
                    <a:pt x="211" y="519"/>
                  </a:lnTo>
                  <a:lnTo>
                    <a:pt x="207" y="539"/>
                  </a:lnTo>
                  <a:lnTo>
                    <a:pt x="187" y="541"/>
                  </a:lnTo>
                  <a:lnTo>
                    <a:pt x="168" y="545"/>
                  </a:lnTo>
                  <a:lnTo>
                    <a:pt x="148" y="550"/>
                  </a:lnTo>
                  <a:lnTo>
                    <a:pt x="130" y="557"/>
                  </a:lnTo>
                  <a:lnTo>
                    <a:pt x="113" y="565"/>
                  </a:lnTo>
                  <a:lnTo>
                    <a:pt x="96" y="576"/>
                  </a:lnTo>
                  <a:lnTo>
                    <a:pt x="80" y="586"/>
                  </a:lnTo>
                  <a:lnTo>
                    <a:pt x="66" y="598"/>
                  </a:lnTo>
                  <a:lnTo>
                    <a:pt x="53" y="611"/>
                  </a:lnTo>
                  <a:lnTo>
                    <a:pt x="41" y="625"/>
                  </a:lnTo>
                  <a:lnTo>
                    <a:pt x="31" y="640"/>
                  </a:lnTo>
                  <a:lnTo>
                    <a:pt x="22" y="656"/>
                  </a:lnTo>
                  <a:lnTo>
                    <a:pt x="13" y="674"/>
                  </a:lnTo>
                  <a:lnTo>
                    <a:pt x="8" y="691"/>
                  </a:lnTo>
                  <a:lnTo>
                    <a:pt x="3" y="708"/>
                  </a:lnTo>
                  <a:lnTo>
                    <a:pt x="1" y="727"/>
                  </a:lnTo>
                  <a:lnTo>
                    <a:pt x="0" y="746"/>
                  </a:lnTo>
                  <a:lnTo>
                    <a:pt x="1" y="766"/>
                  </a:lnTo>
                  <a:lnTo>
                    <a:pt x="3" y="785"/>
                  </a:lnTo>
                  <a:lnTo>
                    <a:pt x="9" y="804"/>
                  </a:lnTo>
                  <a:lnTo>
                    <a:pt x="16" y="822"/>
                  </a:lnTo>
                  <a:lnTo>
                    <a:pt x="24" y="841"/>
                  </a:lnTo>
                  <a:lnTo>
                    <a:pt x="34" y="857"/>
                  </a:lnTo>
                  <a:lnTo>
                    <a:pt x="46" y="873"/>
                  </a:lnTo>
                  <a:lnTo>
                    <a:pt x="60" y="888"/>
                  </a:lnTo>
                  <a:lnTo>
                    <a:pt x="61" y="889"/>
                  </a:lnTo>
                  <a:lnTo>
                    <a:pt x="46" y="864"/>
                  </a:lnTo>
                  <a:lnTo>
                    <a:pt x="35" y="836"/>
                  </a:lnTo>
                  <a:lnTo>
                    <a:pt x="30" y="807"/>
                  </a:lnTo>
                  <a:lnTo>
                    <a:pt x="27" y="778"/>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3" name="Freeform 359"/>
            <p:cNvSpPr>
              <a:spLocks/>
            </p:cNvSpPr>
            <p:nvPr/>
          </p:nvSpPr>
          <p:spPr bwMode="auto">
            <a:xfrm>
              <a:off x="3448" y="2838"/>
              <a:ext cx="237" cy="101"/>
            </a:xfrm>
            <a:custGeom>
              <a:avLst/>
              <a:gdLst>
                <a:gd name="T0" fmla="*/ 0 w 357"/>
                <a:gd name="T1" fmla="*/ 55 h 152"/>
                <a:gd name="T2" fmla="*/ 1 w 357"/>
                <a:gd name="T3" fmla="*/ 54 h 152"/>
                <a:gd name="T4" fmla="*/ 5 w 357"/>
                <a:gd name="T5" fmla="*/ 51 h 152"/>
                <a:gd name="T6" fmla="*/ 13 w 357"/>
                <a:gd name="T7" fmla="*/ 47 h 152"/>
                <a:gd name="T8" fmla="*/ 21 w 357"/>
                <a:gd name="T9" fmla="*/ 42 h 152"/>
                <a:gd name="T10" fmla="*/ 31 w 357"/>
                <a:gd name="T11" fmla="*/ 37 h 152"/>
                <a:gd name="T12" fmla="*/ 44 w 357"/>
                <a:gd name="T13" fmla="*/ 31 h 152"/>
                <a:gd name="T14" fmla="*/ 59 w 357"/>
                <a:gd name="T15" fmla="*/ 27 h 152"/>
                <a:gd name="T16" fmla="*/ 75 w 357"/>
                <a:gd name="T17" fmla="*/ 23 h 152"/>
                <a:gd name="T18" fmla="*/ 93 w 357"/>
                <a:gd name="T19" fmla="*/ 22 h 152"/>
                <a:gd name="T20" fmla="*/ 111 w 357"/>
                <a:gd name="T21" fmla="*/ 23 h 152"/>
                <a:gd name="T22" fmla="*/ 131 w 357"/>
                <a:gd name="T23" fmla="*/ 26 h 152"/>
                <a:gd name="T24" fmla="*/ 151 w 357"/>
                <a:gd name="T25" fmla="*/ 32 h 152"/>
                <a:gd name="T26" fmla="*/ 172 w 357"/>
                <a:gd name="T27" fmla="*/ 43 h 152"/>
                <a:gd name="T28" fmla="*/ 194 w 357"/>
                <a:gd name="T29" fmla="*/ 57 h 152"/>
                <a:gd name="T30" fmla="*/ 215 w 357"/>
                <a:gd name="T31" fmla="*/ 76 h 152"/>
                <a:gd name="T32" fmla="*/ 237 w 357"/>
                <a:gd name="T33" fmla="*/ 101 h 152"/>
                <a:gd name="T34" fmla="*/ 236 w 357"/>
                <a:gd name="T35" fmla="*/ 98 h 152"/>
                <a:gd name="T36" fmla="*/ 234 w 357"/>
                <a:gd name="T37" fmla="*/ 92 h 152"/>
                <a:gd name="T38" fmla="*/ 230 w 357"/>
                <a:gd name="T39" fmla="*/ 84 h 152"/>
                <a:gd name="T40" fmla="*/ 224 w 357"/>
                <a:gd name="T41" fmla="*/ 72 h 152"/>
                <a:gd name="T42" fmla="*/ 216 w 357"/>
                <a:gd name="T43" fmla="*/ 60 h 152"/>
                <a:gd name="T44" fmla="*/ 206 w 357"/>
                <a:gd name="T45" fmla="*/ 47 h 152"/>
                <a:gd name="T46" fmla="*/ 195 w 357"/>
                <a:gd name="T47" fmla="*/ 35 h 152"/>
                <a:gd name="T48" fmla="*/ 181 w 357"/>
                <a:gd name="T49" fmla="*/ 22 h 152"/>
                <a:gd name="T50" fmla="*/ 166 w 357"/>
                <a:gd name="T51" fmla="*/ 12 h 152"/>
                <a:gd name="T52" fmla="*/ 149 w 357"/>
                <a:gd name="T53" fmla="*/ 5 h 152"/>
                <a:gd name="T54" fmla="*/ 129 w 357"/>
                <a:gd name="T55" fmla="*/ 0 h 152"/>
                <a:gd name="T56" fmla="*/ 107 w 357"/>
                <a:gd name="T57" fmla="*/ 0 h 152"/>
                <a:gd name="T58" fmla="*/ 84 w 357"/>
                <a:gd name="T59" fmla="*/ 4 h 152"/>
                <a:gd name="T60" fmla="*/ 58 w 357"/>
                <a:gd name="T61" fmla="*/ 15 h 152"/>
                <a:gd name="T62" fmla="*/ 30 w 357"/>
                <a:gd name="T63" fmla="*/ 31 h 152"/>
                <a:gd name="T64" fmla="*/ 0 w 357"/>
                <a:gd name="T65" fmla="*/ 55 h 1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7" h="152">
                  <a:moveTo>
                    <a:pt x="0" y="83"/>
                  </a:moveTo>
                  <a:lnTo>
                    <a:pt x="2" y="82"/>
                  </a:lnTo>
                  <a:lnTo>
                    <a:pt x="8" y="77"/>
                  </a:lnTo>
                  <a:lnTo>
                    <a:pt x="19" y="70"/>
                  </a:lnTo>
                  <a:lnTo>
                    <a:pt x="31" y="63"/>
                  </a:lnTo>
                  <a:lnTo>
                    <a:pt x="47" y="55"/>
                  </a:lnTo>
                  <a:lnTo>
                    <a:pt x="67" y="47"/>
                  </a:lnTo>
                  <a:lnTo>
                    <a:pt x="89" y="40"/>
                  </a:lnTo>
                  <a:lnTo>
                    <a:pt x="113" y="35"/>
                  </a:lnTo>
                  <a:lnTo>
                    <a:pt x="140" y="33"/>
                  </a:lnTo>
                  <a:lnTo>
                    <a:pt x="167" y="34"/>
                  </a:lnTo>
                  <a:lnTo>
                    <a:pt x="197" y="39"/>
                  </a:lnTo>
                  <a:lnTo>
                    <a:pt x="227" y="48"/>
                  </a:lnTo>
                  <a:lnTo>
                    <a:pt x="259" y="64"/>
                  </a:lnTo>
                  <a:lnTo>
                    <a:pt x="292" y="86"/>
                  </a:lnTo>
                  <a:lnTo>
                    <a:pt x="324" y="115"/>
                  </a:lnTo>
                  <a:lnTo>
                    <a:pt x="357" y="152"/>
                  </a:lnTo>
                  <a:lnTo>
                    <a:pt x="356" y="148"/>
                  </a:lnTo>
                  <a:lnTo>
                    <a:pt x="353" y="139"/>
                  </a:lnTo>
                  <a:lnTo>
                    <a:pt x="346" y="126"/>
                  </a:lnTo>
                  <a:lnTo>
                    <a:pt x="337" y="109"/>
                  </a:lnTo>
                  <a:lnTo>
                    <a:pt x="325" y="91"/>
                  </a:lnTo>
                  <a:lnTo>
                    <a:pt x="310" y="71"/>
                  </a:lnTo>
                  <a:lnTo>
                    <a:pt x="293" y="52"/>
                  </a:lnTo>
                  <a:lnTo>
                    <a:pt x="273" y="33"/>
                  </a:lnTo>
                  <a:lnTo>
                    <a:pt x="250" y="18"/>
                  </a:lnTo>
                  <a:lnTo>
                    <a:pt x="224" y="7"/>
                  </a:lnTo>
                  <a:lnTo>
                    <a:pt x="194" y="0"/>
                  </a:lnTo>
                  <a:lnTo>
                    <a:pt x="161" y="0"/>
                  </a:lnTo>
                  <a:lnTo>
                    <a:pt x="127" y="6"/>
                  </a:lnTo>
                  <a:lnTo>
                    <a:pt x="88" y="22"/>
                  </a:lnTo>
                  <a:lnTo>
                    <a:pt x="45" y="47"/>
                  </a:lnTo>
                  <a:lnTo>
                    <a:pt x="0" y="8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4" name="Freeform 360"/>
            <p:cNvSpPr>
              <a:spLocks/>
            </p:cNvSpPr>
            <p:nvPr/>
          </p:nvSpPr>
          <p:spPr bwMode="auto">
            <a:xfrm>
              <a:off x="4139" y="2651"/>
              <a:ext cx="349" cy="130"/>
            </a:xfrm>
            <a:custGeom>
              <a:avLst/>
              <a:gdLst>
                <a:gd name="T0" fmla="*/ 0 w 528"/>
                <a:gd name="T1" fmla="*/ 95 h 197"/>
                <a:gd name="T2" fmla="*/ 2 w 528"/>
                <a:gd name="T3" fmla="*/ 93 h 197"/>
                <a:gd name="T4" fmla="*/ 7 w 528"/>
                <a:gd name="T5" fmla="*/ 85 h 197"/>
                <a:gd name="T6" fmla="*/ 15 w 528"/>
                <a:gd name="T7" fmla="*/ 75 h 197"/>
                <a:gd name="T8" fmla="*/ 26 w 528"/>
                <a:gd name="T9" fmla="*/ 63 h 197"/>
                <a:gd name="T10" fmla="*/ 41 w 528"/>
                <a:gd name="T11" fmla="*/ 49 h 197"/>
                <a:gd name="T12" fmla="*/ 58 w 528"/>
                <a:gd name="T13" fmla="*/ 35 h 197"/>
                <a:gd name="T14" fmla="*/ 77 w 528"/>
                <a:gd name="T15" fmla="*/ 22 h 197"/>
                <a:gd name="T16" fmla="*/ 99 w 528"/>
                <a:gd name="T17" fmla="*/ 11 h 197"/>
                <a:gd name="T18" fmla="*/ 124 w 528"/>
                <a:gd name="T19" fmla="*/ 3 h 197"/>
                <a:gd name="T20" fmla="*/ 150 w 528"/>
                <a:gd name="T21" fmla="*/ 0 h 197"/>
                <a:gd name="T22" fmla="*/ 179 w 528"/>
                <a:gd name="T23" fmla="*/ 3 h 197"/>
                <a:gd name="T24" fmla="*/ 210 w 528"/>
                <a:gd name="T25" fmla="*/ 11 h 197"/>
                <a:gd name="T26" fmla="*/ 243 w 528"/>
                <a:gd name="T27" fmla="*/ 27 h 197"/>
                <a:gd name="T28" fmla="*/ 277 w 528"/>
                <a:gd name="T29" fmla="*/ 51 h 197"/>
                <a:gd name="T30" fmla="*/ 312 w 528"/>
                <a:gd name="T31" fmla="*/ 85 h 197"/>
                <a:gd name="T32" fmla="*/ 349 w 528"/>
                <a:gd name="T33" fmla="*/ 130 h 197"/>
                <a:gd name="T34" fmla="*/ 347 w 528"/>
                <a:gd name="T35" fmla="*/ 128 h 197"/>
                <a:gd name="T36" fmla="*/ 342 w 528"/>
                <a:gd name="T37" fmla="*/ 122 h 197"/>
                <a:gd name="T38" fmla="*/ 332 w 528"/>
                <a:gd name="T39" fmla="*/ 113 h 197"/>
                <a:gd name="T40" fmla="*/ 319 w 528"/>
                <a:gd name="T41" fmla="*/ 102 h 197"/>
                <a:gd name="T42" fmla="*/ 303 w 528"/>
                <a:gd name="T43" fmla="*/ 88 h 197"/>
                <a:gd name="T44" fmla="*/ 285 w 528"/>
                <a:gd name="T45" fmla="*/ 75 h 197"/>
                <a:gd name="T46" fmla="*/ 264 w 528"/>
                <a:gd name="T47" fmla="*/ 63 h 197"/>
                <a:gd name="T48" fmla="*/ 241 w 528"/>
                <a:gd name="T49" fmla="*/ 50 h 197"/>
                <a:gd name="T50" fmla="*/ 215 w 528"/>
                <a:gd name="T51" fmla="*/ 40 h 197"/>
                <a:gd name="T52" fmla="*/ 188 w 528"/>
                <a:gd name="T53" fmla="*/ 34 h 197"/>
                <a:gd name="T54" fmla="*/ 159 w 528"/>
                <a:gd name="T55" fmla="*/ 30 h 197"/>
                <a:gd name="T56" fmla="*/ 129 w 528"/>
                <a:gd name="T57" fmla="*/ 31 h 197"/>
                <a:gd name="T58" fmla="*/ 98 w 528"/>
                <a:gd name="T59" fmla="*/ 37 h 197"/>
                <a:gd name="T60" fmla="*/ 66 w 528"/>
                <a:gd name="T61" fmla="*/ 49 h 197"/>
                <a:gd name="T62" fmla="*/ 33 w 528"/>
                <a:gd name="T63" fmla="*/ 69 h 197"/>
                <a:gd name="T64" fmla="*/ 0 w 528"/>
                <a:gd name="T65" fmla="*/ 95 h 1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28" h="197">
                  <a:moveTo>
                    <a:pt x="0" y="144"/>
                  </a:moveTo>
                  <a:lnTo>
                    <a:pt x="3" y="141"/>
                  </a:lnTo>
                  <a:lnTo>
                    <a:pt x="11" y="129"/>
                  </a:lnTo>
                  <a:lnTo>
                    <a:pt x="23" y="114"/>
                  </a:lnTo>
                  <a:lnTo>
                    <a:pt x="40" y="95"/>
                  </a:lnTo>
                  <a:lnTo>
                    <a:pt x="62" y="74"/>
                  </a:lnTo>
                  <a:lnTo>
                    <a:pt x="87" y="53"/>
                  </a:lnTo>
                  <a:lnTo>
                    <a:pt x="117" y="34"/>
                  </a:lnTo>
                  <a:lnTo>
                    <a:pt x="150" y="17"/>
                  </a:lnTo>
                  <a:lnTo>
                    <a:pt x="187" y="5"/>
                  </a:lnTo>
                  <a:lnTo>
                    <a:pt x="227" y="0"/>
                  </a:lnTo>
                  <a:lnTo>
                    <a:pt x="271" y="4"/>
                  </a:lnTo>
                  <a:lnTo>
                    <a:pt x="317" y="17"/>
                  </a:lnTo>
                  <a:lnTo>
                    <a:pt x="367" y="41"/>
                  </a:lnTo>
                  <a:lnTo>
                    <a:pt x="419" y="78"/>
                  </a:lnTo>
                  <a:lnTo>
                    <a:pt x="472" y="129"/>
                  </a:lnTo>
                  <a:lnTo>
                    <a:pt x="528" y="197"/>
                  </a:lnTo>
                  <a:lnTo>
                    <a:pt x="525" y="194"/>
                  </a:lnTo>
                  <a:lnTo>
                    <a:pt x="517" y="185"/>
                  </a:lnTo>
                  <a:lnTo>
                    <a:pt x="503" y="171"/>
                  </a:lnTo>
                  <a:lnTo>
                    <a:pt x="483" y="154"/>
                  </a:lnTo>
                  <a:lnTo>
                    <a:pt x="459" y="134"/>
                  </a:lnTo>
                  <a:lnTo>
                    <a:pt x="431" y="114"/>
                  </a:lnTo>
                  <a:lnTo>
                    <a:pt x="399" y="95"/>
                  </a:lnTo>
                  <a:lnTo>
                    <a:pt x="365" y="76"/>
                  </a:lnTo>
                  <a:lnTo>
                    <a:pt x="325" y="61"/>
                  </a:lnTo>
                  <a:lnTo>
                    <a:pt x="284" y="51"/>
                  </a:lnTo>
                  <a:lnTo>
                    <a:pt x="241" y="45"/>
                  </a:lnTo>
                  <a:lnTo>
                    <a:pt x="195" y="47"/>
                  </a:lnTo>
                  <a:lnTo>
                    <a:pt x="148" y="56"/>
                  </a:lnTo>
                  <a:lnTo>
                    <a:pt x="100" y="74"/>
                  </a:lnTo>
                  <a:lnTo>
                    <a:pt x="50" y="104"/>
                  </a:lnTo>
                  <a:lnTo>
                    <a:pt x="0" y="144"/>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5" name="Freeform 361"/>
            <p:cNvSpPr>
              <a:spLocks/>
            </p:cNvSpPr>
            <p:nvPr/>
          </p:nvSpPr>
          <p:spPr bwMode="auto">
            <a:xfrm>
              <a:off x="3776" y="2660"/>
              <a:ext cx="208" cy="72"/>
            </a:xfrm>
            <a:custGeom>
              <a:avLst/>
              <a:gdLst>
                <a:gd name="T0" fmla="*/ 0 w 314"/>
                <a:gd name="T1" fmla="*/ 54 h 111"/>
                <a:gd name="T2" fmla="*/ 1 w 314"/>
                <a:gd name="T3" fmla="*/ 53 h 111"/>
                <a:gd name="T4" fmla="*/ 5 w 314"/>
                <a:gd name="T5" fmla="*/ 49 h 111"/>
                <a:gd name="T6" fmla="*/ 10 w 314"/>
                <a:gd name="T7" fmla="*/ 43 h 111"/>
                <a:gd name="T8" fmla="*/ 17 w 314"/>
                <a:gd name="T9" fmla="*/ 36 h 111"/>
                <a:gd name="T10" fmla="*/ 26 w 314"/>
                <a:gd name="T11" fmla="*/ 28 h 111"/>
                <a:gd name="T12" fmla="*/ 36 w 314"/>
                <a:gd name="T13" fmla="*/ 20 h 111"/>
                <a:gd name="T14" fmla="*/ 48 w 314"/>
                <a:gd name="T15" fmla="*/ 13 h 111"/>
                <a:gd name="T16" fmla="*/ 62 w 314"/>
                <a:gd name="T17" fmla="*/ 6 h 111"/>
                <a:gd name="T18" fmla="*/ 76 w 314"/>
                <a:gd name="T19" fmla="*/ 2 h 111"/>
                <a:gd name="T20" fmla="*/ 93 w 314"/>
                <a:gd name="T21" fmla="*/ 0 h 111"/>
                <a:gd name="T22" fmla="*/ 110 w 314"/>
                <a:gd name="T23" fmla="*/ 1 h 111"/>
                <a:gd name="T24" fmla="*/ 128 w 314"/>
                <a:gd name="T25" fmla="*/ 5 h 111"/>
                <a:gd name="T26" fmla="*/ 147 w 314"/>
                <a:gd name="T27" fmla="*/ 14 h 111"/>
                <a:gd name="T28" fmla="*/ 167 w 314"/>
                <a:gd name="T29" fmla="*/ 28 h 111"/>
                <a:gd name="T30" fmla="*/ 187 w 314"/>
                <a:gd name="T31" fmla="*/ 47 h 111"/>
                <a:gd name="T32" fmla="*/ 208 w 314"/>
                <a:gd name="T33" fmla="*/ 72 h 111"/>
                <a:gd name="T34" fmla="*/ 207 w 314"/>
                <a:gd name="T35" fmla="*/ 71 h 111"/>
                <a:gd name="T36" fmla="*/ 204 w 314"/>
                <a:gd name="T37" fmla="*/ 67 h 111"/>
                <a:gd name="T38" fmla="*/ 201 w 314"/>
                <a:gd name="T39" fmla="*/ 63 h 111"/>
                <a:gd name="T40" fmla="*/ 194 w 314"/>
                <a:gd name="T41" fmla="*/ 57 h 111"/>
                <a:gd name="T42" fmla="*/ 187 w 314"/>
                <a:gd name="T43" fmla="*/ 50 h 111"/>
                <a:gd name="T44" fmla="*/ 178 w 314"/>
                <a:gd name="T45" fmla="*/ 43 h 111"/>
                <a:gd name="T46" fmla="*/ 167 w 314"/>
                <a:gd name="T47" fmla="*/ 37 h 111"/>
                <a:gd name="T48" fmla="*/ 155 w 314"/>
                <a:gd name="T49" fmla="*/ 30 h 111"/>
                <a:gd name="T50" fmla="*/ 140 w 314"/>
                <a:gd name="T51" fmla="*/ 25 h 111"/>
                <a:gd name="T52" fmla="*/ 125 w 314"/>
                <a:gd name="T53" fmla="*/ 22 h 111"/>
                <a:gd name="T54" fmla="*/ 107 w 314"/>
                <a:gd name="T55" fmla="*/ 20 h 111"/>
                <a:gd name="T56" fmla="*/ 89 w 314"/>
                <a:gd name="T57" fmla="*/ 21 h 111"/>
                <a:gd name="T58" fmla="*/ 69 w 314"/>
                <a:gd name="T59" fmla="*/ 24 h 111"/>
                <a:gd name="T60" fmla="*/ 47 w 314"/>
                <a:gd name="T61" fmla="*/ 30 h 111"/>
                <a:gd name="T62" fmla="*/ 25 w 314"/>
                <a:gd name="T63" fmla="*/ 40 h 111"/>
                <a:gd name="T64" fmla="*/ 0 w 314"/>
                <a:gd name="T65" fmla="*/ 54 h 1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14" h="111">
                  <a:moveTo>
                    <a:pt x="0" y="84"/>
                  </a:moveTo>
                  <a:lnTo>
                    <a:pt x="1" y="82"/>
                  </a:lnTo>
                  <a:lnTo>
                    <a:pt x="7" y="76"/>
                  </a:lnTo>
                  <a:lnTo>
                    <a:pt x="15" y="67"/>
                  </a:lnTo>
                  <a:lnTo>
                    <a:pt x="25" y="56"/>
                  </a:lnTo>
                  <a:lnTo>
                    <a:pt x="39" y="43"/>
                  </a:lnTo>
                  <a:lnTo>
                    <a:pt x="54" y="31"/>
                  </a:lnTo>
                  <a:lnTo>
                    <a:pt x="72" y="20"/>
                  </a:lnTo>
                  <a:lnTo>
                    <a:pt x="93" y="9"/>
                  </a:lnTo>
                  <a:lnTo>
                    <a:pt x="115" y="3"/>
                  </a:lnTo>
                  <a:lnTo>
                    <a:pt x="140" y="0"/>
                  </a:lnTo>
                  <a:lnTo>
                    <a:pt x="166" y="1"/>
                  </a:lnTo>
                  <a:lnTo>
                    <a:pt x="193" y="8"/>
                  </a:lnTo>
                  <a:lnTo>
                    <a:pt x="222" y="21"/>
                  </a:lnTo>
                  <a:lnTo>
                    <a:pt x="252" y="43"/>
                  </a:lnTo>
                  <a:lnTo>
                    <a:pt x="283" y="72"/>
                  </a:lnTo>
                  <a:lnTo>
                    <a:pt x="314" y="111"/>
                  </a:lnTo>
                  <a:lnTo>
                    <a:pt x="313" y="109"/>
                  </a:lnTo>
                  <a:lnTo>
                    <a:pt x="308" y="104"/>
                  </a:lnTo>
                  <a:lnTo>
                    <a:pt x="303" y="97"/>
                  </a:lnTo>
                  <a:lnTo>
                    <a:pt x="293" y="88"/>
                  </a:lnTo>
                  <a:lnTo>
                    <a:pt x="282" y="77"/>
                  </a:lnTo>
                  <a:lnTo>
                    <a:pt x="268" y="67"/>
                  </a:lnTo>
                  <a:lnTo>
                    <a:pt x="252" y="57"/>
                  </a:lnTo>
                  <a:lnTo>
                    <a:pt x="234" y="47"/>
                  </a:lnTo>
                  <a:lnTo>
                    <a:pt x="212" y="39"/>
                  </a:lnTo>
                  <a:lnTo>
                    <a:pt x="189" y="34"/>
                  </a:lnTo>
                  <a:lnTo>
                    <a:pt x="162" y="31"/>
                  </a:lnTo>
                  <a:lnTo>
                    <a:pt x="134" y="33"/>
                  </a:lnTo>
                  <a:lnTo>
                    <a:pt x="104" y="37"/>
                  </a:lnTo>
                  <a:lnTo>
                    <a:pt x="71" y="47"/>
                  </a:lnTo>
                  <a:lnTo>
                    <a:pt x="37" y="62"/>
                  </a:lnTo>
                  <a:lnTo>
                    <a:pt x="0" y="8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6" name="Freeform 362"/>
            <p:cNvSpPr>
              <a:spLocks/>
            </p:cNvSpPr>
            <p:nvPr/>
          </p:nvSpPr>
          <p:spPr bwMode="auto">
            <a:xfrm>
              <a:off x="4406" y="2776"/>
              <a:ext cx="217" cy="79"/>
            </a:xfrm>
            <a:custGeom>
              <a:avLst/>
              <a:gdLst>
                <a:gd name="T0" fmla="*/ 0 w 326"/>
                <a:gd name="T1" fmla="*/ 72 h 119"/>
                <a:gd name="T2" fmla="*/ 1 w 326"/>
                <a:gd name="T3" fmla="*/ 70 h 119"/>
                <a:gd name="T4" fmla="*/ 4 w 326"/>
                <a:gd name="T5" fmla="*/ 65 h 119"/>
                <a:gd name="T6" fmla="*/ 9 w 326"/>
                <a:gd name="T7" fmla="*/ 58 h 119"/>
                <a:gd name="T8" fmla="*/ 15 w 326"/>
                <a:gd name="T9" fmla="*/ 48 h 119"/>
                <a:gd name="T10" fmla="*/ 24 w 326"/>
                <a:gd name="T11" fmla="*/ 39 h 119"/>
                <a:gd name="T12" fmla="*/ 34 w 326"/>
                <a:gd name="T13" fmla="*/ 29 h 119"/>
                <a:gd name="T14" fmla="*/ 46 w 326"/>
                <a:gd name="T15" fmla="*/ 19 h 119"/>
                <a:gd name="T16" fmla="*/ 59 w 326"/>
                <a:gd name="T17" fmla="*/ 10 h 119"/>
                <a:gd name="T18" fmla="*/ 74 w 326"/>
                <a:gd name="T19" fmla="*/ 4 h 119"/>
                <a:gd name="T20" fmla="*/ 91 w 326"/>
                <a:gd name="T21" fmla="*/ 0 h 119"/>
                <a:gd name="T22" fmla="*/ 108 w 326"/>
                <a:gd name="T23" fmla="*/ 0 h 119"/>
                <a:gd name="T24" fmla="*/ 127 w 326"/>
                <a:gd name="T25" fmla="*/ 5 h 119"/>
                <a:gd name="T26" fmla="*/ 148 w 326"/>
                <a:gd name="T27" fmla="*/ 14 h 119"/>
                <a:gd name="T28" fmla="*/ 170 w 326"/>
                <a:gd name="T29" fmla="*/ 29 h 119"/>
                <a:gd name="T30" fmla="*/ 192 w 326"/>
                <a:gd name="T31" fmla="*/ 50 h 119"/>
                <a:gd name="T32" fmla="*/ 217 w 326"/>
                <a:gd name="T33" fmla="*/ 79 h 119"/>
                <a:gd name="T34" fmla="*/ 216 w 326"/>
                <a:gd name="T35" fmla="*/ 78 h 119"/>
                <a:gd name="T36" fmla="*/ 212 w 326"/>
                <a:gd name="T37" fmla="*/ 74 h 119"/>
                <a:gd name="T38" fmla="*/ 207 w 326"/>
                <a:gd name="T39" fmla="*/ 68 h 119"/>
                <a:gd name="T40" fmla="*/ 200 w 326"/>
                <a:gd name="T41" fmla="*/ 62 h 119"/>
                <a:gd name="T42" fmla="*/ 190 w 326"/>
                <a:gd name="T43" fmla="*/ 53 h 119"/>
                <a:gd name="T44" fmla="*/ 178 w 326"/>
                <a:gd name="T45" fmla="*/ 45 h 119"/>
                <a:gd name="T46" fmla="*/ 166 w 326"/>
                <a:gd name="T47" fmla="*/ 38 h 119"/>
                <a:gd name="T48" fmla="*/ 151 w 326"/>
                <a:gd name="T49" fmla="*/ 31 h 119"/>
                <a:gd name="T50" fmla="*/ 136 w 326"/>
                <a:gd name="T51" fmla="*/ 25 h 119"/>
                <a:gd name="T52" fmla="*/ 119 w 326"/>
                <a:gd name="T53" fmla="*/ 22 h 119"/>
                <a:gd name="T54" fmla="*/ 101 w 326"/>
                <a:gd name="T55" fmla="*/ 21 h 119"/>
                <a:gd name="T56" fmla="*/ 82 w 326"/>
                <a:gd name="T57" fmla="*/ 23 h 119"/>
                <a:gd name="T58" fmla="*/ 62 w 326"/>
                <a:gd name="T59" fmla="*/ 29 h 119"/>
                <a:gd name="T60" fmla="*/ 42 w 326"/>
                <a:gd name="T61" fmla="*/ 38 h 119"/>
                <a:gd name="T62" fmla="*/ 21 w 326"/>
                <a:gd name="T63" fmla="*/ 52 h 119"/>
                <a:gd name="T64" fmla="*/ 0 w 326"/>
                <a:gd name="T65" fmla="*/ 72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26" h="119">
                  <a:moveTo>
                    <a:pt x="0" y="109"/>
                  </a:moveTo>
                  <a:lnTo>
                    <a:pt x="1" y="106"/>
                  </a:lnTo>
                  <a:lnTo>
                    <a:pt x="6" y="98"/>
                  </a:lnTo>
                  <a:lnTo>
                    <a:pt x="13" y="87"/>
                  </a:lnTo>
                  <a:lnTo>
                    <a:pt x="23" y="73"/>
                  </a:lnTo>
                  <a:lnTo>
                    <a:pt x="36" y="58"/>
                  </a:lnTo>
                  <a:lnTo>
                    <a:pt x="51" y="43"/>
                  </a:lnTo>
                  <a:lnTo>
                    <a:pt x="69" y="28"/>
                  </a:lnTo>
                  <a:lnTo>
                    <a:pt x="89" y="15"/>
                  </a:lnTo>
                  <a:lnTo>
                    <a:pt x="111" y="6"/>
                  </a:lnTo>
                  <a:lnTo>
                    <a:pt x="136" y="0"/>
                  </a:lnTo>
                  <a:lnTo>
                    <a:pt x="162" y="0"/>
                  </a:lnTo>
                  <a:lnTo>
                    <a:pt x="191" y="7"/>
                  </a:lnTo>
                  <a:lnTo>
                    <a:pt x="222" y="21"/>
                  </a:lnTo>
                  <a:lnTo>
                    <a:pt x="255" y="43"/>
                  </a:lnTo>
                  <a:lnTo>
                    <a:pt x="289" y="75"/>
                  </a:lnTo>
                  <a:lnTo>
                    <a:pt x="326" y="119"/>
                  </a:lnTo>
                  <a:lnTo>
                    <a:pt x="324" y="117"/>
                  </a:lnTo>
                  <a:lnTo>
                    <a:pt x="319" y="111"/>
                  </a:lnTo>
                  <a:lnTo>
                    <a:pt x="311" y="103"/>
                  </a:lnTo>
                  <a:lnTo>
                    <a:pt x="300" y="93"/>
                  </a:lnTo>
                  <a:lnTo>
                    <a:pt x="285" y="80"/>
                  </a:lnTo>
                  <a:lnTo>
                    <a:pt x="268" y="68"/>
                  </a:lnTo>
                  <a:lnTo>
                    <a:pt x="249" y="57"/>
                  </a:lnTo>
                  <a:lnTo>
                    <a:pt x="227" y="47"/>
                  </a:lnTo>
                  <a:lnTo>
                    <a:pt x="204" y="37"/>
                  </a:lnTo>
                  <a:lnTo>
                    <a:pt x="179" y="33"/>
                  </a:lnTo>
                  <a:lnTo>
                    <a:pt x="152" y="32"/>
                  </a:lnTo>
                  <a:lnTo>
                    <a:pt x="123" y="34"/>
                  </a:lnTo>
                  <a:lnTo>
                    <a:pt x="93" y="43"/>
                  </a:lnTo>
                  <a:lnTo>
                    <a:pt x="63" y="57"/>
                  </a:lnTo>
                  <a:lnTo>
                    <a:pt x="32" y="79"/>
                  </a:lnTo>
                  <a:lnTo>
                    <a:pt x="0" y="109"/>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7" name="Freeform 363"/>
            <p:cNvSpPr>
              <a:spLocks/>
            </p:cNvSpPr>
            <p:nvPr/>
          </p:nvSpPr>
          <p:spPr bwMode="auto">
            <a:xfrm>
              <a:off x="3849" y="2751"/>
              <a:ext cx="337" cy="151"/>
            </a:xfrm>
            <a:custGeom>
              <a:avLst/>
              <a:gdLst>
                <a:gd name="T0" fmla="*/ 0 w 511"/>
                <a:gd name="T1" fmla="*/ 108 h 227"/>
                <a:gd name="T2" fmla="*/ 2 w 511"/>
                <a:gd name="T3" fmla="*/ 105 h 227"/>
                <a:gd name="T4" fmla="*/ 6 w 511"/>
                <a:gd name="T5" fmla="*/ 98 h 227"/>
                <a:gd name="T6" fmla="*/ 15 w 511"/>
                <a:gd name="T7" fmla="*/ 85 h 227"/>
                <a:gd name="T8" fmla="*/ 25 w 511"/>
                <a:gd name="T9" fmla="*/ 71 h 227"/>
                <a:gd name="T10" fmla="*/ 39 w 511"/>
                <a:gd name="T11" fmla="*/ 55 h 227"/>
                <a:gd name="T12" fmla="*/ 55 w 511"/>
                <a:gd name="T13" fmla="*/ 39 h 227"/>
                <a:gd name="T14" fmla="*/ 74 w 511"/>
                <a:gd name="T15" fmla="*/ 25 h 227"/>
                <a:gd name="T16" fmla="*/ 95 w 511"/>
                <a:gd name="T17" fmla="*/ 13 h 227"/>
                <a:gd name="T18" fmla="*/ 119 w 511"/>
                <a:gd name="T19" fmla="*/ 4 h 227"/>
                <a:gd name="T20" fmla="*/ 144 w 511"/>
                <a:gd name="T21" fmla="*/ 0 h 227"/>
                <a:gd name="T22" fmla="*/ 172 w 511"/>
                <a:gd name="T23" fmla="*/ 3 h 227"/>
                <a:gd name="T24" fmla="*/ 202 w 511"/>
                <a:gd name="T25" fmla="*/ 13 h 227"/>
                <a:gd name="T26" fmla="*/ 233 w 511"/>
                <a:gd name="T27" fmla="*/ 31 h 227"/>
                <a:gd name="T28" fmla="*/ 266 w 511"/>
                <a:gd name="T29" fmla="*/ 59 h 227"/>
                <a:gd name="T30" fmla="*/ 301 w 511"/>
                <a:gd name="T31" fmla="*/ 99 h 227"/>
                <a:gd name="T32" fmla="*/ 337 w 511"/>
                <a:gd name="T33" fmla="*/ 151 h 227"/>
                <a:gd name="T34" fmla="*/ 335 w 511"/>
                <a:gd name="T35" fmla="*/ 148 h 227"/>
                <a:gd name="T36" fmla="*/ 329 w 511"/>
                <a:gd name="T37" fmla="*/ 141 h 227"/>
                <a:gd name="T38" fmla="*/ 321 w 511"/>
                <a:gd name="T39" fmla="*/ 130 h 227"/>
                <a:gd name="T40" fmla="*/ 309 w 511"/>
                <a:gd name="T41" fmla="*/ 116 h 227"/>
                <a:gd name="T42" fmla="*/ 294 w 511"/>
                <a:gd name="T43" fmla="*/ 100 h 227"/>
                <a:gd name="T44" fmla="*/ 277 w 511"/>
                <a:gd name="T45" fmla="*/ 84 h 227"/>
                <a:gd name="T46" fmla="*/ 257 w 511"/>
                <a:gd name="T47" fmla="*/ 69 h 227"/>
                <a:gd name="T48" fmla="*/ 234 w 511"/>
                <a:gd name="T49" fmla="*/ 54 h 227"/>
                <a:gd name="T50" fmla="*/ 210 w 511"/>
                <a:gd name="T51" fmla="*/ 42 h 227"/>
                <a:gd name="T52" fmla="*/ 184 w 511"/>
                <a:gd name="T53" fmla="*/ 33 h 227"/>
                <a:gd name="T54" fmla="*/ 156 w 511"/>
                <a:gd name="T55" fmla="*/ 29 h 227"/>
                <a:gd name="T56" fmla="*/ 127 w 511"/>
                <a:gd name="T57" fmla="*/ 29 h 227"/>
                <a:gd name="T58" fmla="*/ 97 w 511"/>
                <a:gd name="T59" fmla="*/ 37 h 227"/>
                <a:gd name="T60" fmla="*/ 65 w 511"/>
                <a:gd name="T61" fmla="*/ 53 h 227"/>
                <a:gd name="T62" fmla="*/ 33 w 511"/>
                <a:gd name="T63" fmla="*/ 75 h 227"/>
                <a:gd name="T64" fmla="*/ 0 w 511"/>
                <a:gd name="T65" fmla="*/ 108 h 2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11" h="227">
                  <a:moveTo>
                    <a:pt x="0" y="163"/>
                  </a:moveTo>
                  <a:lnTo>
                    <a:pt x="3" y="158"/>
                  </a:lnTo>
                  <a:lnTo>
                    <a:pt x="9" y="147"/>
                  </a:lnTo>
                  <a:lnTo>
                    <a:pt x="22" y="128"/>
                  </a:lnTo>
                  <a:lnTo>
                    <a:pt x="38" y="106"/>
                  </a:lnTo>
                  <a:lnTo>
                    <a:pt x="59" y="83"/>
                  </a:lnTo>
                  <a:lnTo>
                    <a:pt x="83" y="59"/>
                  </a:lnTo>
                  <a:lnTo>
                    <a:pt x="112" y="37"/>
                  </a:lnTo>
                  <a:lnTo>
                    <a:pt x="144" y="19"/>
                  </a:lnTo>
                  <a:lnTo>
                    <a:pt x="180" y="6"/>
                  </a:lnTo>
                  <a:lnTo>
                    <a:pt x="218" y="0"/>
                  </a:lnTo>
                  <a:lnTo>
                    <a:pt x="261" y="4"/>
                  </a:lnTo>
                  <a:lnTo>
                    <a:pt x="306" y="19"/>
                  </a:lnTo>
                  <a:lnTo>
                    <a:pt x="353" y="47"/>
                  </a:lnTo>
                  <a:lnTo>
                    <a:pt x="404" y="89"/>
                  </a:lnTo>
                  <a:lnTo>
                    <a:pt x="457" y="149"/>
                  </a:lnTo>
                  <a:lnTo>
                    <a:pt x="511" y="227"/>
                  </a:lnTo>
                  <a:lnTo>
                    <a:pt x="508" y="223"/>
                  </a:lnTo>
                  <a:lnTo>
                    <a:pt x="499" y="212"/>
                  </a:lnTo>
                  <a:lnTo>
                    <a:pt x="487" y="195"/>
                  </a:lnTo>
                  <a:lnTo>
                    <a:pt x="468" y="174"/>
                  </a:lnTo>
                  <a:lnTo>
                    <a:pt x="446" y="151"/>
                  </a:lnTo>
                  <a:lnTo>
                    <a:pt x="420" y="127"/>
                  </a:lnTo>
                  <a:lnTo>
                    <a:pt x="389" y="103"/>
                  </a:lnTo>
                  <a:lnTo>
                    <a:pt x="355" y="81"/>
                  </a:lnTo>
                  <a:lnTo>
                    <a:pt x="318" y="63"/>
                  </a:lnTo>
                  <a:lnTo>
                    <a:pt x="279" y="50"/>
                  </a:lnTo>
                  <a:lnTo>
                    <a:pt x="236" y="43"/>
                  </a:lnTo>
                  <a:lnTo>
                    <a:pt x="193" y="44"/>
                  </a:lnTo>
                  <a:lnTo>
                    <a:pt x="147" y="56"/>
                  </a:lnTo>
                  <a:lnTo>
                    <a:pt x="98" y="79"/>
                  </a:lnTo>
                  <a:lnTo>
                    <a:pt x="50" y="113"/>
                  </a:lnTo>
                  <a:lnTo>
                    <a:pt x="0" y="163"/>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55305" name="Picture 366" descr="Transactions"/>
          <p:cNvPicPr>
            <a:picLocks noChangeAspect="1" noChangeArrowheads="1"/>
          </p:cNvPicPr>
          <p:nvPr/>
        </p:nvPicPr>
        <p:blipFill>
          <a:blip r:embed="rId129">
            <a:extLst>
              <a:ext uri="{28A0092B-C50C-407E-A947-70E740481C1C}">
                <a14:useLocalDpi xmlns:a14="http://schemas.microsoft.com/office/drawing/2010/main"/>
              </a:ext>
            </a:extLst>
          </a:blip>
          <a:srcRect/>
          <a:stretch>
            <a:fillRect/>
          </a:stretch>
        </p:blipFill>
        <p:spPr bwMode="auto">
          <a:xfrm>
            <a:off x="7342188" y="1536700"/>
            <a:ext cx="8620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 name="Text Box 367"/>
          <p:cNvSpPr txBox="1">
            <a:spLocks noChangeArrowheads="1"/>
          </p:cNvSpPr>
          <p:nvPr/>
        </p:nvSpPr>
        <p:spPr bwMode="auto">
          <a:xfrm>
            <a:off x="7537450" y="1158875"/>
            <a:ext cx="660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pPr algn="ctr">
              <a:spcBef>
                <a:spcPct val="50000"/>
              </a:spcBef>
              <a:buClr>
                <a:schemeClr val="accent2"/>
              </a:buClr>
              <a:buFont typeface="Wingdings" charset="0"/>
              <a:buNone/>
              <a:defRPr/>
            </a:pPr>
            <a:r>
              <a:rPr lang="en-US" sz="1600" b="1" dirty="0"/>
              <a:t>VM</a:t>
            </a:r>
            <a:r>
              <a:rPr lang="ja-JP" altLang="en-US" sz="1600" b="1" dirty="0"/>
              <a:t>’</a:t>
            </a:r>
            <a:r>
              <a:rPr lang="en-US" sz="1600" b="1" dirty="0"/>
              <a:t>s</a:t>
            </a:r>
          </a:p>
        </p:txBody>
      </p:sp>
      <p:pic>
        <p:nvPicPr>
          <p:cNvPr id="55307" name="Picture 368" descr="Transactions"/>
          <p:cNvPicPr>
            <a:picLocks noChangeAspect="1" noChangeArrowheads="1"/>
          </p:cNvPicPr>
          <p:nvPr/>
        </p:nvPicPr>
        <p:blipFill>
          <a:blip r:embed="rId129">
            <a:extLst>
              <a:ext uri="{28A0092B-C50C-407E-A947-70E740481C1C}">
                <a14:useLocalDpi xmlns:a14="http://schemas.microsoft.com/office/drawing/2010/main"/>
              </a:ext>
            </a:extLst>
          </a:blip>
          <a:srcRect/>
          <a:stretch>
            <a:fillRect/>
          </a:stretch>
        </p:blipFill>
        <p:spPr bwMode="auto">
          <a:xfrm>
            <a:off x="7478713" y="2078038"/>
            <a:ext cx="8604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Freeform 371"/>
          <p:cNvSpPr>
            <a:spLocks/>
          </p:cNvSpPr>
          <p:nvPr/>
        </p:nvSpPr>
        <p:spPr bwMode="auto">
          <a:xfrm flipH="1">
            <a:off x="6773863" y="1952625"/>
            <a:ext cx="681037" cy="269875"/>
          </a:xfrm>
          <a:custGeom>
            <a:avLst/>
            <a:gdLst>
              <a:gd name="T0" fmla="*/ 0 w 863"/>
              <a:gd name="T1" fmla="*/ 84 h 367"/>
              <a:gd name="T2" fmla="*/ 707 w 863"/>
              <a:gd name="T3" fmla="*/ 81 h 367"/>
              <a:gd name="T4" fmla="*/ 707 w 863"/>
              <a:gd name="T5" fmla="*/ 0 h 367"/>
              <a:gd name="T6" fmla="*/ 863 w 863"/>
              <a:gd name="T7" fmla="*/ 193 h 367"/>
              <a:gd name="T8" fmla="*/ 707 w 863"/>
              <a:gd name="T9" fmla="*/ 367 h 367"/>
              <a:gd name="T10" fmla="*/ 707 w 863"/>
              <a:gd name="T11" fmla="*/ 293 h 367"/>
              <a:gd name="T12" fmla="*/ 0 w 863"/>
              <a:gd name="T13" fmla="*/ 294 h 367"/>
              <a:gd name="T14" fmla="*/ 0 w 863"/>
              <a:gd name="T15" fmla="*/ 84 h 3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3" h="367">
                <a:moveTo>
                  <a:pt x="0" y="84"/>
                </a:moveTo>
                <a:lnTo>
                  <a:pt x="707" y="81"/>
                </a:lnTo>
                <a:lnTo>
                  <a:pt x="707" y="0"/>
                </a:lnTo>
                <a:lnTo>
                  <a:pt x="863" y="193"/>
                </a:lnTo>
                <a:lnTo>
                  <a:pt x="707" y="367"/>
                </a:lnTo>
                <a:lnTo>
                  <a:pt x="707" y="293"/>
                </a:lnTo>
                <a:lnTo>
                  <a:pt x="0" y="294"/>
                </a:lnTo>
                <a:lnTo>
                  <a:pt x="0" y="84"/>
                </a:lnTo>
                <a:close/>
              </a:path>
            </a:pathLst>
          </a:custGeom>
          <a:gradFill rotWithShape="1">
            <a:gsLst>
              <a:gs pos="0">
                <a:schemeClr val="bg1">
                  <a:alpha val="10001"/>
                </a:schemeClr>
              </a:gs>
              <a:gs pos="100000">
                <a:schemeClr val="tx1"/>
              </a:gs>
            </a:gsLst>
            <a:lin ang="0" scaled="1"/>
          </a:gradFill>
          <a:ln>
            <a:noFill/>
          </a:ln>
          <a:effectLst/>
          <a:extLst>
            <a:ext uri="{91240B29-F687-4F45-9708-019B960494DF}">
              <a14:hiddenLine xmlns:a14="http://schemas.microsoft.com/office/drawing/2010/main" w="9525" cap="flat" cmpd="sng">
                <a:solidFill>
                  <a:srgbClr val="FFFF00"/>
                </a:solidFill>
                <a:prstDash val="solid"/>
                <a:round/>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pPr>
              <a:defRPr/>
            </a:pPr>
            <a:endParaRPr lang="en-US"/>
          </a:p>
        </p:txBody>
      </p:sp>
      <p:pic>
        <p:nvPicPr>
          <p:cNvPr id="55309" name="Picture 46" descr="PureFlex_Silo"/>
          <p:cNvPicPr>
            <a:picLocks noChangeAspect="1" noChangeArrowheads="1"/>
          </p:cNvPicPr>
          <p:nvPr/>
        </p:nvPicPr>
        <p:blipFill>
          <a:blip r:embed="rId130">
            <a:extLst>
              <a:ext uri="{28A0092B-C50C-407E-A947-70E740481C1C}">
                <a14:useLocalDpi xmlns:a14="http://schemas.microsoft.com/office/drawing/2010/main"/>
              </a:ext>
            </a:extLst>
          </a:blip>
          <a:srcRect/>
          <a:stretch>
            <a:fillRect/>
          </a:stretch>
        </p:blipFill>
        <p:spPr bwMode="auto">
          <a:xfrm>
            <a:off x="5975350" y="1019175"/>
            <a:ext cx="677863" cy="172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US">
                <a:latin typeface="Arial" charset="0"/>
                <a:ea typeface="ＭＳ Ｐゴシック" charset="0"/>
              </a:rPr>
              <a:t>Integrated Compute Nodes</a:t>
            </a:r>
          </a:p>
        </p:txBody>
      </p:sp>
      <p:graphicFrame>
        <p:nvGraphicFramePr>
          <p:cNvPr id="8" name="Group 3"/>
          <p:cNvGraphicFramePr>
            <a:graphicFrameLocks noGrp="1"/>
          </p:cNvGraphicFramePr>
          <p:nvPr/>
        </p:nvGraphicFramePr>
        <p:xfrm>
          <a:off x="561975" y="4214813"/>
          <a:ext cx="8020050" cy="2014536"/>
        </p:xfrm>
        <a:graphic>
          <a:graphicData uri="http://schemas.openxmlformats.org/drawingml/2006/table">
            <a:tbl>
              <a:tblPr/>
              <a:tblGrid>
                <a:gridCol w="1854200"/>
                <a:gridCol w="1036638"/>
                <a:gridCol w="785812"/>
                <a:gridCol w="1168400"/>
                <a:gridCol w="3175000"/>
              </a:tblGrid>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Model</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Sockets</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Cores</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Chip</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Memory</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768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p260</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2</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8,4</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POWER7+</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16 memory DIMMs, up to 512 GB</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54768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p24L (Linux only)</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2</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8,6</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POWER7</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16 memory DIMMs, up to 512 GB</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54768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p460</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4</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8,4</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POWER7</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32 memory DIMMs, up to 1.0 TB</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bl>
          </a:graphicData>
        </a:graphic>
      </p:graphicFrame>
      <p:sp>
        <p:nvSpPr>
          <p:cNvPr id="56354" name="TextBox 13"/>
          <p:cNvSpPr txBox="1">
            <a:spLocks noChangeArrowheads="1"/>
          </p:cNvSpPr>
          <p:nvPr/>
        </p:nvSpPr>
        <p:spPr bwMode="auto">
          <a:xfrm>
            <a:off x="561975" y="1209675"/>
            <a:ext cx="3411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a:t>Flex System x86 Compute Nodes</a:t>
            </a:r>
          </a:p>
        </p:txBody>
      </p:sp>
      <p:graphicFrame>
        <p:nvGraphicFramePr>
          <p:cNvPr id="10" name="Table 9"/>
          <p:cNvGraphicFramePr>
            <a:graphicFrameLocks noGrp="1"/>
          </p:cNvGraphicFramePr>
          <p:nvPr>
            <p:extLst>
              <p:ext uri="{D42A27DB-BD31-4B8C-83A1-F6EECF244321}">
                <p14:modId xmlns:p14="http://schemas.microsoft.com/office/powerpoint/2010/main" val="2113606315"/>
              </p:ext>
            </p:extLst>
          </p:nvPr>
        </p:nvGraphicFramePr>
        <p:xfrm>
          <a:off x="561975" y="1562100"/>
          <a:ext cx="8020051" cy="2016124"/>
        </p:xfrm>
        <a:graphic>
          <a:graphicData uri="http://schemas.openxmlformats.org/drawingml/2006/table">
            <a:tbl>
              <a:tblPr firstRow="1" bandRow="1">
                <a:tableStyleId>{5C22544A-7EE6-4342-B048-85BDC9FD1C3A}</a:tableStyleId>
              </a:tblPr>
              <a:tblGrid>
                <a:gridCol w="1854637"/>
                <a:gridCol w="1035923"/>
                <a:gridCol w="785297"/>
                <a:gridCol w="1169591"/>
                <a:gridCol w="3174603"/>
              </a:tblGrid>
              <a:tr h="370723">
                <a:tc>
                  <a:txBody>
                    <a:bodyPr/>
                    <a:lstStyle/>
                    <a:p>
                      <a:pPr algn="ctr"/>
                      <a:r>
                        <a:rPr lang="en-US" sz="1400" dirty="0" smtClean="0"/>
                        <a:t>Model</a:t>
                      </a:r>
                      <a:endParaRPr lang="en-US" sz="1400" dirty="0"/>
                    </a:p>
                  </a:txBody>
                  <a:tcPr marL="91421" marR="91421" marT="45706" marB="45706"/>
                </a:tc>
                <a:tc>
                  <a:txBody>
                    <a:bodyPr/>
                    <a:lstStyle/>
                    <a:p>
                      <a:pPr algn="ctr"/>
                      <a:r>
                        <a:rPr lang="en-US" sz="1400" dirty="0" smtClean="0"/>
                        <a:t>Sockets</a:t>
                      </a:r>
                      <a:endParaRPr lang="en-US" sz="1400" dirty="0"/>
                    </a:p>
                  </a:txBody>
                  <a:tcPr marL="91421" marR="91421" marT="45706" marB="45706"/>
                </a:tc>
                <a:tc>
                  <a:txBody>
                    <a:bodyPr/>
                    <a:lstStyle/>
                    <a:p>
                      <a:pPr algn="ctr"/>
                      <a:r>
                        <a:rPr lang="en-US" sz="1400" dirty="0" smtClean="0"/>
                        <a:t>Cores</a:t>
                      </a:r>
                      <a:endParaRPr lang="en-US" sz="1400" dirty="0"/>
                    </a:p>
                  </a:txBody>
                  <a:tcPr marL="91421" marR="91421" marT="45706" marB="45706"/>
                </a:tc>
                <a:tc>
                  <a:txBody>
                    <a:bodyPr/>
                    <a:lstStyle/>
                    <a:p>
                      <a:pPr algn="ctr"/>
                      <a:r>
                        <a:rPr lang="en-US" sz="1400" dirty="0" smtClean="0"/>
                        <a:t>Chip</a:t>
                      </a:r>
                      <a:endParaRPr lang="en-US" sz="1400" dirty="0"/>
                    </a:p>
                  </a:txBody>
                  <a:tcPr marL="91421" marR="91421" marT="45706" marB="45706"/>
                </a:tc>
                <a:tc>
                  <a:txBody>
                    <a:bodyPr/>
                    <a:lstStyle/>
                    <a:p>
                      <a:pPr algn="ctr"/>
                      <a:r>
                        <a:rPr lang="en-US" sz="1400" dirty="0" smtClean="0"/>
                        <a:t>Memory</a:t>
                      </a:r>
                      <a:endParaRPr lang="en-US" sz="1400" dirty="0"/>
                    </a:p>
                  </a:txBody>
                  <a:tcPr marL="91421" marR="91421" marT="45706" marB="45706"/>
                </a:tc>
              </a:tr>
              <a:tr h="548467">
                <a:tc>
                  <a:txBody>
                    <a:bodyPr/>
                    <a:lstStyle/>
                    <a:p>
                      <a:r>
                        <a:rPr lang="en-US" sz="1400" dirty="0" smtClean="0"/>
                        <a:t>x220</a:t>
                      </a:r>
                      <a:endParaRPr lang="en-US" sz="1400" dirty="0"/>
                    </a:p>
                  </a:txBody>
                  <a:tcPr marL="91421" marR="91421" marT="45706" marB="45706"/>
                </a:tc>
                <a:tc>
                  <a:txBody>
                    <a:bodyPr/>
                    <a:lstStyle/>
                    <a:p>
                      <a:pPr algn="r"/>
                      <a:r>
                        <a:rPr lang="en-US" sz="1400" baseline="0" dirty="0" smtClean="0"/>
                        <a:t>2,1</a:t>
                      </a:r>
                    </a:p>
                    <a:p>
                      <a:pPr algn="r"/>
                      <a:r>
                        <a:rPr lang="en-US" sz="1400" baseline="0" dirty="0" smtClean="0"/>
                        <a:t>1</a:t>
                      </a:r>
                      <a:endParaRPr lang="en-US" sz="1400" dirty="0"/>
                    </a:p>
                  </a:txBody>
                  <a:tcPr marL="91421" marR="91421" marT="45706" marB="45706"/>
                </a:tc>
                <a:tc>
                  <a:txBody>
                    <a:bodyPr/>
                    <a:lstStyle/>
                    <a:p>
                      <a:pPr algn="r"/>
                      <a:r>
                        <a:rPr lang="en-US" sz="1400" dirty="0" smtClean="0"/>
                        <a:t>8,6,4</a:t>
                      </a:r>
                    </a:p>
                    <a:p>
                      <a:pPr algn="r"/>
                      <a:r>
                        <a:rPr lang="en-US" sz="1400" dirty="0" smtClean="0"/>
                        <a:t>2</a:t>
                      </a:r>
                      <a:endParaRPr lang="en-US" sz="1400" dirty="0"/>
                    </a:p>
                  </a:txBody>
                  <a:tcPr marL="91421" marR="91421" marT="45706" marB="45706"/>
                </a:tc>
                <a:tc>
                  <a:txBody>
                    <a:bodyPr/>
                    <a:lstStyle/>
                    <a:p>
                      <a:pPr algn="ctr"/>
                      <a:r>
                        <a:rPr lang="en-US" sz="1400" dirty="0" smtClean="0"/>
                        <a:t>E5-2400</a:t>
                      </a:r>
                      <a:endParaRPr lang="en-US" sz="1400" baseline="0" dirty="0" smtClean="0"/>
                    </a:p>
                    <a:p>
                      <a:pPr algn="ctr"/>
                      <a:r>
                        <a:rPr lang="en-US" sz="1400" baseline="0" dirty="0" smtClean="0"/>
                        <a:t>E5-1403</a:t>
                      </a:r>
                      <a:endParaRPr lang="en-US" sz="1400" dirty="0"/>
                    </a:p>
                  </a:txBody>
                  <a:tcPr marL="91421" marR="91421" marT="45706" marB="45706"/>
                </a:tc>
                <a:tc>
                  <a:txBody>
                    <a:bodyPr/>
                    <a:lstStyle/>
                    <a:p>
                      <a:r>
                        <a:rPr lang="en-US" sz="1400" dirty="0" smtClean="0"/>
                        <a:t>12 memory DIMMs, up to 384</a:t>
                      </a:r>
                      <a:r>
                        <a:rPr lang="en-US" sz="1400" baseline="0" dirty="0" smtClean="0"/>
                        <a:t> </a:t>
                      </a:r>
                      <a:r>
                        <a:rPr lang="en-US" sz="1400" dirty="0" smtClean="0"/>
                        <a:t>GB</a:t>
                      </a:r>
                    </a:p>
                    <a:p>
                      <a:r>
                        <a:rPr lang="en-US" sz="1400" dirty="0" smtClean="0"/>
                        <a:t>6 memory DIMMs, up to 192 GB</a:t>
                      </a:r>
                      <a:endParaRPr lang="en-US" sz="1400" dirty="0"/>
                    </a:p>
                  </a:txBody>
                  <a:tcPr marL="91421" marR="91421" marT="45706" marB="45706"/>
                </a:tc>
              </a:tr>
              <a:tr h="548467">
                <a:tc>
                  <a:txBody>
                    <a:bodyPr/>
                    <a:lstStyle/>
                    <a:p>
                      <a:r>
                        <a:rPr lang="en-US" sz="1400" dirty="0" smtClean="0"/>
                        <a:t>x240 </a:t>
                      </a:r>
                      <a:endParaRPr lang="en-US" sz="1400" dirty="0"/>
                    </a:p>
                  </a:txBody>
                  <a:tcPr marL="91421" marR="91421" marT="45706" marB="45706"/>
                </a:tc>
                <a:tc>
                  <a:txBody>
                    <a:bodyPr/>
                    <a:lstStyle/>
                    <a:p>
                      <a:pPr algn="r"/>
                      <a:r>
                        <a:rPr lang="en-US" sz="1400" dirty="0" smtClean="0"/>
                        <a:t>2,1</a:t>
                      </a:r>
                      <a:endParaRPr lang="en-US" sz="1400" dirty="0"/>
                    </a:p>
                  </a:txBody>
                  <a:tcPr marL="91421" marR="91421" marT="45706" marB="45706"/>
                </a:tc>
                <a:tc>
                  <a:txBody>
                    <a:bodyPr/>
                    <a:lstStyle/>
                    <a:p>
                      <a:pPr algn="r"/>
                      <a:r>
                        <a:rPr lang="en-US" sz="1400" dirty="0" smtClean="0"/>
                        <a:t>8,6,4</a:t>
                      </a:r>
                      <a:endParaRPr lang="en-US" sz="1400" dirty="0"/>
                    </a:p>
                  </a:txBody>
                  <a:tcPr marL="91421" marR="91421" marT="45706" marB="45706"/>
                </a:tc>
                <a:tc>
                  <a:txBody>
                    <a:bodyPr/>
                    <a:lstStyle/>
                    <a:p>
                      <a:pPr algn="ctr"/>
                      <a:r>
                        <a:rPr lang="en-US" sz="1400" dirty="0" smtClean="0"/>
                        <a:t>E5-2600</a:t>
                      </a:r>
                      <a:endParaRPr lang="en-US" sz="1400" dirty="0"/>
                    </a:p>
                  </a:txBody>
                  <a:tcPr marL="91421" marR="91421" marT="45706" marB="45706"/>
                </a:tc>
                <a:tc>
                  <a:txBody>
                    <a:bodyPr/>
                    <a:lstStyle/>
                    <a:p>
                      <a:r>
                        <a:rPr lang="en-US" sz="1400" dirty="0" smtClean="0"/>
                        <a:t>24</a:t>
                      </a:r>
                      <a:r>
                        <a:rPr lang="en-US" sz="1400" baseline="0" dirty="0" smtClean="0"/>
                        <a:t> memory DIMMs, up to 768 GB</a:t>
                      </a:r>
                      <a:endParaRPr lang="en-US" sz="1400" dirty="0"/>
                    </a:p>
                  </a:txBody>
                  <a:tcPr marL="91421" marR="91421" marT="45706" marB="45706"/>
                </a:tc>
              </a:tr>
              <a:tr h="548467">
                <a:tc>
                  <a:txBody>
                    <a:bodyPr/>
                    <a:lstStyle/>
                    <a:p>
                      <a:r>
                        <a:rPr lang="en-US" sz="1400" dirty="0" smtClean="0"/>
                        <a:t>x440</a:t>
                      </a:r>
                      <a:endParaRPr lang="en-US" sz="1400" dirty="0"/>
                    </a:p>
                  </a:txBody>
                  <a:tcPr marL="91421" marR="91421" marT="45706" marB="45706"/>
                </a:tc>
                <a:tc>
                  <a:txBody>
                    <a:bodyPr/>
                    <a:lstStyle/>
                    <a:p>
                      <a:pPr algn="r"/>
                      <a:r>
                        <a:rPr lang="en-US" sz="1400" dirty="0" smtClean="0"/>
                        <a:t>4,2,1</a:t>
                      </a:r>
                      <a:endParaRPr lang="en-US" sz="1400" dirty="0"/>
                    </a:p>
                  </a:txBody>
                  <a:tcPr marL="91421" marR="91421" marT="45706" marB="45706"/>
                </a:tc>
                <a:tc>
                  <a:txBody>
                    <a:bodyPr/>
                    <a:lstStyle/>
                    <a:p>
                      <a:pPr algn="r"/>
                      <a:r>
                        <a:rPr lang="en-US" sz="1400" dirty="0" smtClean="0"/>
                        <a:t>8,6,4</a:t>
                      </a:r>
                      <a:endParaRPr lang="en-US" sz="1400" dirty="0"/>
                    </a:p>
                  </a:txBody>
                  <a:tcPr marL="91421" marR="91421" marT="45706" marB="45706"/>
                </a:tc>
                <a:tc>
                  <a:txBody>
                    <a:bodyPr/>
                    <a:lstStyle/>
                    <a:p>
                      <a:pPr algn="ctr"/>
                      <a:r>
                        <a:rPr lang="en-US" sz="1400" dirty="0" smtClean="0"/>
                        <a:t>E5-4600</a:t>
                      </a:r>
                      <a:endParaRPr lang="en-US" sz="1400" dirty="0"/>
                    </a:p>
                  </a:txBody>
                  <a:tcPr marL="91421" marR="91421" marT="45706" marB="45706"/>
                </a:tc>
                <a:tc>
                  <a:txBody>
                    <a:bodyPr/>
                    <a:lstStyle/>
                    <a:p>
                      <a:r>
                        <a:rPr lang="en-US" sz="1400" dirty="0" smtClean="0"/>
                        <a:t>48 memory DIMMs, up</a:t>
                      </a:r>
                      <a:r>
                        <a:rPr lang="en-US" sz="1400" baseline="0" dirty="0" smtClean="0"/>
                        <a:t> to 1.5 TB</a:t>
                      </a:r>
                      <a:endParaRPr lang="en-US" sz="1400" dirty="0"/>
                    </a:p>
                  </a:txBody>
                  <a:tcPr marL="91421" marR="91421" marT="45706" marB="45706"/>
                </a:tc>
              </a:tr>
            </a:tbl>
          </a:graphicData>
        </a:graphic>
      </p:graphicFrame>
      <p:sp>
        <p:nvSpPr>
          <p:cNvPr id="56387" name="TextBox 13"/>
          <p:cNvSpPr txBox="1">
            <a:spLocks noChangeArrowheads="1"/>
          </p:cNvSpPr>
          <p:nvPr/>
        </p:nvSpPr>
        <p:spPr bwMode="auto">
          <a:xfrm>
            <a:off x="561975" y="3868738"/>
            <a:ext cx="3844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a:t>Flex System POWER Compute Nodes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3"/>
          <p:cNvSpPr>
            <a:spLocks noGrp="1"/>
          </p:cNvSpPr>
          <p:nvPr>
            <p:ph type="title"/>
          </p:nvPr>
        </p:nvSpPr>
        <p:spPr/>
        <p:txBody>
          <a:bodyPr/>
          <a:lstStyle/>
          <a:p>
            <a:r>
              <a:rPr lang="en-US">
                <a:latin typeface="Arial" charset="0"/>
                <a:ea typeface="ＭＳ Ｐゴシック" charset="0"/>
              </a:rPr>
              <a:t>Flex System p260 POWER7 Compute Node</a:t>
            </a:r>
          </a:p>
        </p:txBody>
      </p:sp>
      <p:pic>
        <p:nvPicPr>
          <p:cNvPr id="58370" name="Picture 2" descr="p260.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736850" y="1295400"/>
            <a:ext cx="3670300"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atin typeface="Arial" charset="0"/>
                <a:ea typeface="ＭＳ Ｐゴシック" charset="0"/>
              </a:rPr>
              <a:t>Flex System x240 Compute Node</a:t>
            </a:r>
          </a:p>
        </p:txBody>
      </p:sp>
      <p:pic>
        <p:nvPicPr>
          <p:cNvPr id="59394" name="Picture 3" descr="x240.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03313" y="1384300"/>
            <a:ext cx="6937375"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idx="4294967295"/>
          </p:nvPr>
        </p:nvSpPr>
        <p:spPr/>
        <p:txBody>
          <a:bodyPr/>
          <a:lstStyle/>
          <a:p>
            <a:r>
              <a:rPr lang="en-US">
                <a:latin typeface="Arial" charset="0"/>
                <a:ea typeface="ＭＳ Ｐゴシック" charset="0"/>
              </a:rPr>
              <a:t>Flex System x240 Compute Node (x86)</a:t>
            </a:r>
          </a:p>
        </p:txBody>
      </p:sp>
      <p:sp>
        <p:nvSpPr>
          <p:cNvPr id="60418" name="TextBox 2"/>
          <p:cNvSpPr txBox="1">
            <a:spLocks noChangeArrowheads="1"/>
          </p:cNvSpPr>
          <p:nvPr/>
        </p:nvSpPr>
        <p:spPr bwMode="auto">
          <a:xfrm>
            <a:off x="584200" y="1177925"/>
            <a:ext cx="37496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Base Configuration</a:t>
            </a:r>
          </a:p>
          <a:p>
            <a:pPr eaLnBrk="1" hangingPunct="1">
              <a:lnSpc>
                <a:spcPct val="110000"/>
              </a:lnSpc>
              <a:buFont typeface="Arial" charset="0"/>
              <a:buChar char="•"/>
            </a:pPr>
            <a:r>
              <a:rPr lang="en-US" sz="1500"/>
              <a:t>2-socket, 16 cores, 32 threads</a:t>
            </a:r>
          </a:p>
          <a:p>
            <a:pPr eaLnBrk="1" hangingPunct="1">
              <a:lnSpc>
                <a:spcPct val="110000"/>
              </a:lnSpc>
              <a:buFont typeface="Arial" charset="0"/>
              <a:buChar char="•"/>
            </a:pPr>
            <a:r>
              <a:rPr lang="en-US" sz="1500"/>
              <a:t>24 DDR3 RDIMMs, up to 768 GB</a:t>
            </a:r>
          </a:p>
          <a:p>
            <a:pPr eaLnBrk="1" hangingPunct="1">
              <a:lnSpc>
                <a:spcPct val="110000"/>
              </a:lnSpc>
              <a:buFont typeface="Arial" charset="0"/>
              <a:buChar char="•"/>
            </a:pPr>
            <a:r>
              <a:rPr lang="en-US" sz="1500"/>
              <a:t>2 HDDs or up to 8 200 GB SSD</a:t>
            </a:r>
          </a:p>
        </p:txBody>
      </p:sp>
      <p:sp>
        <p:nvSpPr>
          <p:cNvPr id="60419" name="TextBox 3"/>
          <p:cNvSpPr txBox="1">
            <a:spLocks noChangeArrowheads="1"/>
          </p:cNvSpPr>
          <p:nvPr/>
        </p:nvSpPr>
        <p:spPr bwMode="auto">
          <a:xfrm>
            <a:off x="5060950" y="1177925"/>
            <a:ext cx="3551238" cy="212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Reliability</a:t>
            </a:r>
          </a:p>
          <a:p>
            <a:pPr eaLnBrk="1" hangingPunct="1">
              <a:lnSpc>
                <a:spcPct val="110000"/>
              </a:lnSpc>
              <a:buFont typeface="Arial" charset="0"/>
              <a:buChar char="•"/>
            </a:pPr>
            <a:r>
              <a:rPr lang="en-US" sz="1500"/>
              <a:t>Chipkill, memory mirroring, and memory rank sparing</a:t>
            </a:r>
          </a:p>
          <a:p>
            <a:pPr eaLnBrk="1" hangingPunct="1">
              <a:lnSpc>
                <a:spcPct val="110000"/>
              </a:lnSpc>
              <a:buFont typeface="Arial" charset="0"/>
              <a:buChar char="•"/>
            </a:pPr>
            <a:r>
              <a:rPr lang="en-US" sz="1500"/>
              <a:t>Tool-less cover removal</a:t>
            </a:r>
          </a:p>
          <a:p>
            <a:pPr eaLnBrk="1" hangingPunct="1">
              <a:lnSpc>
                <a:spcPct val="110000"/>
              </a:lnSpc>
              <a:buFont typeface="Arial" charset="0"/>
              <a:buChar char="•"/>
            </a:pPr>
            <a:r>
              <a:rPr lang="en-US" sz="1500"/>
              <a:t>Hot-swap disk drives</a:t>
            </a:r>
          </a:p>
          <a:p>
            <a:pPr eaLnBrk="1" hangingPunct="1">
              <a:lnSpc>
                <a:spcPct val="110000"/>
              </a:lnSpc>
              <a:buFont typeface="Arial" charset="0"/>
              <a:buChar char="•"/>
            </a:pPr>
            <a:r>
              <a:rPr lang="en-US" sz="1500"/>
              <a:t>Light path diagnostics</a:t>
            </a:r>
          </a:p>
          <a:p>
            <a:pPr eaLnBrk="1" hangingPunct="1">
              <a:lnSpc>
                <a:spcPct val="110000"/>
              </a:lnSpc>
              <a:buFont typeface="Arial" charset="0"/>
              <a:buChar char="•"/>
            </a:pPr>
            <a:r>
              <a:rPr lang="en-US" sz="1500"/>
              <a:t>RAID 0, 1, 5, 10, 50</a:t>
            </a:r>
          </a:p>
          <a:p>
            <a:pPr eaLnBrk="1" hangingPunct="1">
              <a:lnSpc>
                <a:spcPct val="110000"/>
              </a:lnSpc>
              <a:buFont typeface="Arial" charset="0"/>
              <a:buChar char="•"/>
            </a:pPr>
            <a:r>
              <a:rPr lang="en-US" sz="1500"/>
              <a:t>PFA for processor, memory, disks</a:t>
            </a:r>
          </a:p>
        </p:txBody>
      </p:sp>
      <p:sp>
        <p:nvSpPr>
          <p:cNvPr id="60420" name="TextBox 5"/>
          <p:cNvSpPr txBox="1">
            <a:spLocks noChangeArrowheads="1"/>
          </p:cNvSpPr>
          <p:nvPr/>
        </p:nvSpPr>
        <p:spPr bwMode="auto">
          <a:xfrm>
            <a:off x="584200" y="5222875"/>
            <a:ext cx="37496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Performance</a:t>
            </a:r>
          </a:p>
          <a:p>
            <a:pPr eaLnBrk="1" hangingPunct="1">
              <a:lnSpc>
                <a:spcPct val="110000"/>
              </a:lnSpc>
              <a:buFont typeface="Arial" charset="0"/>
              <a:buChar char="•"/>
            </a:pPr>
            <a:r>
              <a:rPr lang="en-US" sz="1500"/>
              <a:t>Up to 80% &gt; Westmere EP (5600)</a:t>
            </a:r>
          </a:p>
          <a:p>
            <a:pPr eaLnBrk="1" hangingPunct="1">
              <a:lnSpc>
                <a:spcPct val="110000"/>
              </a:lnSpc>
              <a:buFont typeface="Arial" charset="0"/>
              <a:buChar char="•"/>
            </a:pPr>
            <a:r>
              <a:rPr lang="en-US" sz="1500"/>
              <a:t>PCIe 3.0</a:t>
            </a:r>
          </a:p>
        </p:txBody>
      </p:sp>
      <p:sp>
        <p:nvSpPr>
          <p:cNvPr id="60421" name="TextBox 6"/>
          <p:cNvSpPr txBox="1">
            <a:spLocks noChangeArrowheads="1"/>
          </p:cNvSpPr>
          <p:nvPr/>
        </p:nvSpPr>
        <p:spPr bwMode="auto">
          <a:xfrm>
            <a:off x="5060950" y="3870325"/>
            <a:ext cx="24796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PureSystems Center</a:t>
            </a:r>
          </a:p>
          <a:p>
            <a:pPr eaLnBrk="1" hangingPunct="1">
              <a:buFont typeface="Arial" charset="0"/>
              <a:buChar char="•"/>
            </a:pPr>
            <a:r>
              <a:rPr lang="en-US" sz="1600"/>
              <a:t>Online application store</a:t>
            </a:r>
          </a:p>
          <a:p>
            <a:pPr eaLnBrk="1" hangingPunct="1">
              <a:buFont typeface="Arial" charset="0"/>
              <a:buChar char="•"/>
            </a:pPr>
            <a:r>
              <a:rPr lang="en-US" sz="1600"/>
              <a:t>Virtual appliances</a:t>
            </a:r>
          </a:p>
        </p:txBody>
      </p:sp>
      <p:sp>
        <p:nvSpPr>
          <p:cNvPr id="60422" name="TextBox 6"/>
          <p:cNvSpPr txBox="1">
            <a:spLocks noChangeArrowheads="1"/>
          </p:cNvSpPr>
          <p:nvPr/>
        </p:nvSpPr>
        <p:spPr bwMode="auto">
          <a:xfrm>
            <a:off x="584200" y="2327275"/>
            <a:ext cx="321151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Manageability</a:t>
            </a:r>
          </a:p>
          <a:p>
            <a:pPr eaLnBrk="1" hangingPunct="1">
              <a:buFont typeface="Arial" charset="0"/>
              <a:buChar char="•"/>
            </a:pPr>
            <a:r>
              <a:rPr lang="en-US" sz="1500"/>
              <a:t>Integrated Management Module II</a:t>
            </a:r>
          </a:p>
          <a:p>
            <a:pPr eaLnBrk="1" hangingPunct="1">
              <a:buFont typeface="Arial" charset="0"/>
              <a:buChar char="•"/>
            </a:pPr>
            <a:r>
              <a:rPr lang="en-US" sz="1500"/>
              <a:t>Industry-standard UEFI</a:t>
            </a:r>
          </a:p>
          <a:p>
            <a:pPr eaLnBrk="1" hangingPunct="1">
              <a:buFont typeface="Arial" charset="0"/>
              <a:buChar char="•"/>
            </a:pPr>
            <a:r>
              <a:rPr lang="en-US" sz="1500"/>
              <a:t>IBM Fabric Manager Support</a:t>
            </a:r>
          </a:p>
          <a:p>
            <a:pPr eaLnBrk="1" hangingPunct="1">
              <a:buFont typeface="Arial" charset="0"/>
              <a:buChar char="•"/>
            </a:pPr>
            <a:r>
              <a:rPr lang="en-US" sz="1500"/>
              <a:t>Integration with FSM</a:t>
            </a:r>
          </a:p>
        </p:txBody>
      </p:sp>
      <p:sp>
        <p:nvSpPr>
          <p:cNvPr id="60423" name="TextBox 6"/>
          <p:cNvSpPr txBox="1">
            <a:spLocks noChangeArrowheads="1"/>
          </p:cNvSpPr>
          <p:nvPr/>
        </p:nvSpPr>
        <p:spPr bwMode="auto">
          <a:xfrm>
            <a:off x="584200" y="3652838"/>
            <a:ext cx="309562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Energy Efficiency</a:t>
            </a:r>
          </a:p>
          <a:p>
            <a:pPr eaLnBrk="1" hangingPunct="1">
              <a:buFont typeface="Arial" charset="0"/>
              <a:buChar char="•"/>
            </a:pPr>
            <a:r>
              <a:rPr lang="en-US" sz="1500"/>
              <a:t>Intel Intelligent Power Capability</a:t>
            </a:r>
          </a:p>
          <a:p>
            <a:pPr eaLnBrk="1" hangingPunct="1">
              <a:buFont typeface="Arial" charset="0"/>
              <a:buChar char="•"/>
            </a:pPr>
            <a:r>
              <a:rPr lang="en-US" sz="1500"/>
              <a:t>Low-voltage 1.35V memory</a:t>
            </a:r>
          </a:p>
          <a:p>
            <a:pPr eaLnBrk="1" hangingPunct="1">
              <a:buFont typeface="Arial" charset="0"/>
              <a:buChar char="•"/>
            </a:pPr>
            <a:r>
              <a:rPr lang="en-US" sz="1500"/>
              <a:t>SSD - 80% lower than HDD</a:t>
            </a:r>
          </a:p>
          <a:p>
            <a:pPr eaLnBrk="1" hangingPunct="1">
              <a:buFont typeface="Arial" charset="0"/>
              <a:buChar char="•"/>
            </a:pPr>
            <a:r>
              <a:rPr lang="en-US" sz="1500"/>
              <a:t>Calibrated vectored cooling</a:t>
            </a:r>
          </a:p>
          <a:p>
            <a:pPr eaLnBrk="1" hangingPunct="1">
              <a:buFont typeface="Arial" charset="0"/>
              <a:buChar char="•"/>
            </a:pPr>
            <a:r>
              <a:rPr lang="en-US" sz="1500"/>
              <a:t>Power monitoring and capping</a:t>
            </a:r>
          </a:p>
        </p:txBody>
      </p:sp>
      <p:pic>
        <p:nvPicPr>
          <p:cNvPr id="60424" name="Picture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708525" y="3717925"/>
            <a:ext cx="4186238"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ea typeface="ＭＳ Ｐゴシック" charset="0"/>
              </a:rPr>
              <a:t>Flex System </a:t>
            </a:r>
            <a:r>
              <a:rPr lang="en-US" dirty="0" smtClean="0">
                <a:latin typeface="Arial" charset="0"/>
                <a:ea typeface="ＭＳ Ｐゴシック" charset="0"/>
              </a:rPr>
              <a:t>x440 </a:t>
            </a:r>
            <a:r>
              <a:rPr lang="en-US" dirty="0">
                <a:latin typeface="Arial" charset="0"/>
                <a:ea typeface="ＭＳ Ｐゴシック" charset="0"/>
              </a:rPr>
              <a:t>Compute Node (x86)</a:t>
            </a:r>
            <a:endParaRPr lang="en-US" dirty="0"/>
          </a:p>
        </p:txBody>
      </p:sp>
      <p:sp>
        <p:nvSpPr>
          <p:cNvPr id="3" name="TextBox 2"/>
          <p:cNvSpPr txBox="1">
            <a:spLocks noChangeArrowheads="1"/>
          </p:cNvSpPr>
          <p:nvPr/>
        </p:nvSpPr>
        <p:spPr bwMode="auto">
          <a:xfrm>
            <a:off x="584200" y="1140577"/>
            <a:ext cx="37496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a:t>Base Configuration</a:t>
            </a:r>
          </a:p>
          <a:p>
            <a:pPr eaLnBrk="1" hangingPunct="1">
              <a:lnSpc>
                <a:spcPct val="110000"/>
              </a:lnSpc>
              <a:buFont typeface="Arial" charset="0"/>
              <a:buChar char="•"/>
            </a:pPr>
            <a:r>
              <a:rPr lang="en-US" sz="1500"/>
              <a:t>4-socket, 32 cores, 64 threads, E5-4600</a:t>
            </a:r>
          </a:p>
          <a:p>
            <a:pPr eaLnBrk="1" hangingPunct="1">
              <a:lnSpc>
                <a:spcPct val="110000"/>
              </a:lnSpc>
              <a:buFont typeface="Arial" charset="0"/>
              <a:buChar char="•"/>
            </a:pPr>
            <a:r>
              <a:rPr lang="en-US" sz="1500"/>
              <a:t>48 DDR3 RDIMMs, up to 1.5 TB</a:t>
            </a:r>
          </a:p>
          <a:p>
            <a:pPr eaLnBrk="1" hangingPunct="1">
              <a:lnSpc>
                <a:spcPct val="110000"/>
              </a:lnSpc>
              <a:buFont typeface="Arial" charset="0"/>
              <a:buChar char="•"/>
            </a:pPr>
            <a:r>
              <a:rPr lang="en-US" sz="1500"/>
              <a:t>2 HDDs or up to 8 200 GB SSD</a:t>
            </a:r>
          </a:p>
        </p:txBody>
      </p:sp>
      <p:sp>
        <p:nvSpPr>
          <p:cNvPr id="4" name="TextBox 3"/>
          <p:cNvSpPr txBox="1">
            <a:spLocks noChangeArrowheads="1"/>
          </p:cNvSpPr>
          <p:nvPr/>
        </p:nvSpPr>
        <p:spPr bwMode="auto">
          <a:xfrm>
            <a:off x="5060950" y="1140577"/>
            <a:ext cx="3551238" cy="212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a:t>Reliability</a:t>
            </a:r>
          </a:p>
          <a:p>
            <a:pPr eaLnBrk="1" hangingPunct="1">
              <a:lnSpc>
                <a:spcPct val="110000"/>
              </a:lnSpc>
              <a:buFont typeface="Arial" charset="0"/>
              <a:buChar char="•"/>
            </a:pPr>
            <a:r>
              <a:rPr lang="en-US" sz="1500"/>
              <a:t>Chipkill, memory mirroring, and memory rank sparing</a:t>
            </a:r>
          </a:p>
          <a:p>
            <a:pPr eaLnBrk="1" hangingPunct="1">
              <a:lnSpc>
                <a:spcPct val="110000"/>
              </a:lnSpc>
              <a:buFont typeface="Arial" charset="0"/>
              <a:buChar char="•"/>
            </a:pPr>
            <a:r>
              <a:rPr lang="en-US" sz="1500"/>
              <a:t>Tool-less cover removal</a:t>
            </a:r>
          </a:p>
          <a:p>
            <a:pPr eaLnBrk="1" hangingPunct="1">
              <a:lnSpc>
                <a:spcPct val="110000"/>
              </a:lnSpc>
              <a:buFont typeface="Arial" charset="0"/>
              <a:buChar char="•"/>
            </a:pPr>
            <a:r>
              <a:rPr lang="en-US" sz="1500"/>
              <a:t>Hot-swap disk drives</a:t>
            </a:r>
          </a:p>
          <a:p>
            <a:pPr eaLnBrk="1" hangingPunct="1">
              <a:lnSpc>
                <a:spcPct val="110000"/>
              </a:lnSpc>
              <a:buFont typeface="Arial" charset="0"/>
              <a:buChar char="•"/>
            </a:pPr>
            <a:r>
              <a:rPr lang="en-US" sz="1500"/>
              <a:t>Light path diagnostics</a:t>
            </a:r>
          </a:p>
          <a:p>
            <a:pPr eaLnBrk="1" hangingPunct="1">
              <a:lnSpc>
                <a:spcPct val="110000"/>
              </a:lnSpc>
              <a:buFont typeface="Arial" charset="0"/>
              <a:buChar char="•"/>
            </a:pPr>
            <a:r>
              <a:rPr lang="en-US" sz="1500"/>
              <a:t>RAID 0, 1, 10, 5 &amp; 50 </a:t>
            </a:r>
          </a:p>
          <a:p>
            <a:pPr eaLnBrk="1" hangingPunct="1">
              <a:lnSpc>
                <a:spcPct val="110000"/>
              </a:lnSpc>
              <a:buFont typeface="Arial" charset="0"/>
              <a:buChar char="•"/>
            </a:pPr>
            <a:r>
              <a:rPr lang="en-US" sz="1500"/>
              <a:t>PFA for processor, memory, disks</a:t>
            </a:r>
          </a:p>
        </p:txBody>
      </p:sp>
      <p:sp>
        <p:nvSpPr>
          <p:cNvPr id="5" name="TextBox 5"/>
          <p:cNvSpPr txBox="1">
            <a:spLocks noChangeArrowheads="1"/>
          </p:cNvSpPr>
          <p:nvPr/>
        </p:nvSpPr>
        <p:spPr bwMode="auto">
          <a:xfrm>
            <a:off x="584200" y="5185527"/>
            <a:ext cx="4062413"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dirty="0"/>
              <a:t>Performance</a:t>
            </a:r>
          </a:p>
          <a:p>
            <a:pPr eaLnBrk="1" hangingPunct="1">
              <a:lnSpc>
                <a:spcPct val="110000"/>
              </a:lnSpc>
              <a:buFont typeface="Arial" charset="0"/>
              <a:buChar char="•"/>
            </a:pPr>
            <a:r>
              <a:rPr lang="en-US" sz="1500" dirty="0"/>
              <a:t>Intel AVX floating point performance improvements </a:t>
            </a:r>
            <a:r>
              <a:rPr lang="en-US" sz="1500" dirty="0" smtClean="0"/>
              <a:t>vs. </a:t>
            </a:r>
            <a:r>
              <a:rPr lang="en-US" sz="1500" dirty="0"/>
              <a:t>Intel Xeon 5600 series</a:t>
            </a:r>
          </a:p>
          <a:p>
            <a:pPr eaLnBrk="1" hangingPunct="1">
              <a:lnSpc>
                <a:spcPct val="110000"/>
              </a:lnSpc>
              <a:buFont typeface="Arial" charset="0"/>
              <a:buChar char="•"/>
            </a:pPr>
            <a:r>
              <a:rPr lang="en-US" sz="1500" dirty="0"/>
              <a:t>PCIe 3.0 x16</a:t>
            </a:r>
          </a:p>
        </p:txBody>
      </p:sp>
      <p:sp>
        <p:nvSpPr>
          <p:cNvPr id="6" name="TextBox 6"/>
          <p:cNvSpPr txBox="1">
            <a:spLocks noChangeArrowheads="1"/>
          </p:cNvSpPr>
          <p:nvPr/>
        </p:nvSpPr>
        <p:spPr bwMode="auto">
          <a:xfrm>
            <a:off x="584200" y="2289927"/>
            <a:ext cx="321151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dirty="0"/>
              <a:t>Manageability</a:t>
            </a:r>
          </a:p>
          <a:p>
            <a:pPr eaLnBrk="1" hangingPunct="1">
              <a:buFont typeface="Arial" charset="0"/>
              <a:buChar char="•"/>
            </a:pPr>
            <a:r>
              <a:rPr lang="en-US" sz="1500" dirty="0"/>
              <a:t>Integrated Management Module II</a:t>
            </a:r>
          </a:p>
          <a:p>
            <a:pPr eaLnBrk="1" hangingPunct="1">
              <a:buFont typeface="Arial" charset="0"/>
              <a:buChar char="•"/>
            </a:pPr>
            <a:r>
              <a:rPr lang="en-US" sz="1500" dirty="0"/>
              <a:t>Industry-standard UEFI</a:t>
            </a:r>
          </a:p>
          <a:p>
            <a:pPr eaLnBrk="1" hangingPunct="1">
              <a:buFont typeface="Arial" charset="0"/>
              <a:buChar char="•"/>
            </a:pPr>
            <a:r>
              <a:rPr lang="en-US" sz="1500" dirty="0"/>
              <a:t>IBM Fabric Manager Support</a:t>
            </a:r>
          </a:p>
          <a:p>
            <a:pPr eaLnBrk="1" hangingPunct="1">
              <a:buFont typeface="Arial" charset="0"/>
              <a:buChar char="•"/>
            </a:pPr>
            <a:r>
              <a:rPr lang="en-US" sz="1500" dirty="0"/>
              <a:t>Integration with FSM</a:t>
            </a:r>
          </a:p>
        </p:txBody>
      </p:sp>
      <p:sp>
        <p:nvSpPr>
          <p:cNvPr id="7" name="TextBox 6"/>
          <p:cNvSpPr txBox="1">
            <a:spLocks noChangeArrowheads="1"/>
          </p:cNvSpPr>
          <p:nvPr/>
        </p:nvSpPr>
        <p:spPr bwMode="auto">
          <a:xfrm>
            <a:off x="584200" y="3615490"/>
            <a:ext cx="309562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a:t>Energy Efficiency</a:t>
            </a:r>
          </a:p>
          <a:p>
            <a:pPr eaLnBrk="1" hangingPunct="1">
              <a:buFont typeface="Arial" charset="0"/>
              <a:buChar char="•"/>
            </a:pPr>
            <a:r>
              <a:rPr lang="en-US" sz="1500"/>
              <a:t>Intel Intelligent Power Capability</a:t>
            </a:r>
          </a:p>
          <a:p>
            <a:pPr eaLnBrk="1" hangingPunct="1">
              <a:buFont typeface="Arial" charset="0"/>
              <a:buChar char="•"/>
            </a:pPr>
            <a:r>
              <a:rPr lang="en-US" sz="1500"/>
              <a:t>Low-voltage 1.35V memory</a:t>
            </a:r>
          </a:p>
          <a:p>
            <a:pPr eaLnBrk="1" hangingPunct="1">
              <a:buFont typeface="Arial" charset="0"/>
              <a:buChar char="•"/>
            </a:pPr>
            <a:r>
              <a:rPr lang="en-US" sz="1500"/>
              <a:t>SSD - 80% lower than HDD</a:t>
            </a:r>
          </a:p>
          <a:p>
            <a:pPr eaLnBrk="1" hangingPunct="1">
              <a:buFont typeface="Arial" charset="0"/>
              <a:buChar char="•"/>
            </a:pPr>
            <a:r>
              <a:rPr lang="en-US" sz="1500"/>
              <a:t>Calibrated vectored cooling</a:t>
            </a:r>
          </a:p>
          <a:p>
            <a:pPr eaLnBrk="1" hangingPunct="1">
              <a:buFont typeface="Arial" charset="0"/>
              <a:buChar char="•"/>
            </a:pPr>
            <a:r>
              <a:rPr lang="en-US" sz="1500"/>
              <a:t>Power monitoring and capping</a:t>
            </a:r>
          </a:p>
        </p:txBody>
      </p:sp>
      <p:pic>
        <p:nvPicPr>
          <p:cNvPr id="9" name="Picture 20" descr="EAP_6_crop.jpg"/>
          <p:cNvPicPr>
            <a:picLocks noChangeAspect="1"/>
          </p:cNvPicPr>
          <p:nvPr/>
        </p:nvPicPr>
        <p:blipFill>
          <a:blip r:embed="rId2" cstate="print"/>
          <a:srcRect/>
          <a:stretch>
            <a:fillRect/>
          </a:stretch>
        </p:blipFill>
        <p:spPr bwMode="auto">
          <a:xfrm>
            <a:off x="5108115" y="3373389"/>
            <a:ext cx="3302195" cy="2882378"/>
          </a:xfrm>
          <a:prstGeom prst="rect">
            <a:avLst/>
          </a:prstGeom>
          <a:noFill/>
          <a:ln w="9525">
            <a:noFill/>
            <a:miter lim="800000"/>
            <a:headEnd/>
            <a:tailEnd/>
          </a:ln>
          <a:effectLst>
            <a:innerShdw blurRad="63500" dist="50800" dir="16200000">
              <a:prstClr val="black">
                <a:alpha val="50000"/>
              </a:prstClr>
            </a:innerShdw>
          </a:effectLst>
        </p:spPr>
      </p:pic>
    </p:spTree>
    <p:extLst>
      <p:ext uri="{BB962C8B-B14F-4D97-AF65-F5344CB8AC3E}">
        <p14:creationId xmlns:p14="http://schemas.microsoft.com/office/powerpoint/2010/main" val="379048383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776788" y="3717925"/>
            <a:ext cx="4117975"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Title 1"/>
          <p:cNvSpPr>
            <a:spLocks noGrp="1"/>
          </p:cNvSpPr>
          <p:nvPr>
            <p:ph type="title" idx="4294967295"/>
          </p:nvPr>
        </p:nvSpPr>
        <p:spPr/>
        <p:txBody>
          <a:bodyPr/>
          <a:lstStyle/>
          <a:p>
            <a:r>
              <a:rPr lang="en-US">
                <a:latin typeface="Arial" charset="0"/>
                <a:ea typeface="ＭＳ Ｐゴシック" charset="0"/>
              </a:rPr>
              <a:t>Flex System p260 Compute Node (POWER7)</a:t>
            </a:r>
          </a:p>
        </p:txBody>
      </p:sp>
      <p:sp>
        <p:nvSpPr>
          <p:cNvPr id="61443" name="TextBox 2"/>
          <p:cNvSpPr txBox="1">
            <a:spLocks noChangeArrowheads="1"/>
          </p:cNvSpPr>
          <p:nvPr/>
        </p:nvSpPr>
        <p:spPr bwMode="auto">
          <a:xfrm>
            <a:off x="584200" y="1177925"/>
            <a:ext cx="37496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Base Configuration</a:t>
            </a:r>
          </a:p>
          <a:p>
            <a:pPr eaLnBrk="1" hangingPunct="1">
              <a:lnSpc>
                <a:spcPct val="110000"/>
              </a:lnSpc>
              <a:buFont typeface="Arial" charset="0"/>
              <a:buChar char="•"/>
            </a:pPr>
            <a:r>
              <a:rPr lang="en-US" sz="1500"/>
              <a:t>2-socket, 16 cores, 64 threads</a:t>
            </a:r>
          </a:p>
          <a:p>
            <a:pPr eaLnBrk="1" hangingPunct="1">
              <a:lnSpc>
                <a:spcPct val="110000"/>
              </a:lnSpc>
              <a:buFont typeface="Arial" charset="0"/>
              <a:buChar char="•"/>
            </a:pPr>
            <a:r>
              <a:rPr lang="en-US" sz="1500"/>
              <a:t>16 DDR3 RDIMMs, up to 256 GB</a:t>
            </a:r>
          </a:p>
          <a:p>
            <a:pPr eaLnBrk="1" hangingPunct="1">
              <a:lnSpc>
                <a:spcPct val="110000"/>
              </a:lnSpc>
              <a:buFont typeface="Arial" charset="0"/>
              <a:buChar char="•"/>
            </a:pPr>
            <a:r>
              <a:rPr lang="en-US" sz="1500"/>
              <a:t>2 HDD or 2 SSDs</a:t>
            </a:r>
          </a:p>
        </p:txBody>
      </p:sp>
      <p:sp>
        <p:nvSpPr>
          <p:cNvPr id="61444" name="TextBox 3"/>
          <p:cNvSpPr txBox="1">
            <a:spLocks noChangeArrowheads="1"/>
          </p:cNvSpPr>
          <p:nvPr/>
        </p:nvSpPr>
        <p:spPr bwMode="auto">
          <a:xfrm>
            <a:off x="5060950" y="1177925"/>
            <a:ext cx="3551238" cy="212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Reliability</a:t>
            </a:r>
          </a:p>
          <a:p>
            <a:pPr eaLnBrk="1" hangingPunct="1">
              <a:lnSpc>
                <a:spcPct val="110000"/>
              </a:lnSpc>
              <a:buFont typeface="Arial" charset="0"/>
              <a:buChar char="•"/>
            </a:pPr>
            <a:r>
              <a:rPr lang="en-US" sz="1500"/>
              <a:t>Chipkill, memory bit sparing</a:t>
            </a:r>
          </a:p>
          <a:p>
            <a:pPr eaLnBrk="1" hangingPunct="1">
              <a:lnSpc>
                <a:spcPct val="110000"/>
              </a:lnSpc>
              <a:buFont typeface="Arial" charset="0"/>
              <a:buChar char="•"/>
            </a:pPr>
            <a:r>
              <a:rPr lang="en-US" sz="1500"/>
              <a:t>Tool-less cover removal</a:t>
            </a:r>
          </a:p>
          <a:p>
            <a:pPr eaLnBrk="1" hangingPunct="1">
              <a:lnSpc>
                <a:spcPct val="110000"/>
              </a:lnSpc>
              <a:buFont typeface="Arial" charset="0"/>
              <a:buChar char="•"/>
            </a:pPr>
            <a:r>
              <a:rPr lang="en-US" sz="1500"/>
              <a:t>Light path diagnostics</a:t>
            </a:r>
          </a:p>
          <a:p>
            <a:pPr eaLnBrk="1" hangingPunct="1">
              <a:lnSpc>
                <a:spcPct val="110000"/>
              </a:lnSpc>
              <a:buFont typeface="Arial" charset="0"/>
              <a:buChar char="•"/>
            </a:pPr>
            <a:r>
              <a:rPr lang="en-US" sz="1500"/>
              <a:t>RAID support via the OS</a:t>
            </a:r>
          </a:p>
          <a:p>
            <a:pPr eaLnBrk="1" hangingPunct="1">
              <a:lnSpc>
                <a:spcPct val="110000"/>
              </a:lnSpc>
              <a:buFont typeface="Arial" charset="0"/>
              <a:buChar char="•"/>
            </a:pPr>
            <a:r>
              <a:rPr lang="en-US" sz="1500"/>
              <a:t>PFA for processor, memory, disks</a:t>
            </a:r>
          </a:p>
          <a:p>
            <a:pPr eaLnBrk="1" hangingPunct="1">
              <a:lnSpc>
                <a:spcPct val="110000"/>
              </a:lnSpc>
              <a:buFont typeface="Arial" charset="0"/>
              <a:buChar char="•"/>
            </a:pPr>
            <a:r>
              <a:rPr lang="en-US" sz="1500"/>
              <a:t>Automatic server restart</a:t>
            </a:r>
          </a:p>
          <a:p>
            <a:pPr eaLnBrk="1" hangingPunct="1">
              <a:lnSpc>
                <a:spcPct val="110000"/>
              </a:lnSpc>
              <a:buFont typeface="Arial" charset="0"/>
              <a:buChar char="•"/>
            </a:pPr>
            <a:r>
              <a:rPr lang="en-US" sz="1500"/>
              <a:t>Dynamic CPU de-allocation</a:t>
            </a:r>
          </a:p>
        </p:txBody>
      </p:sp>
      <p:sp>
        <p:nvSpPr>
          <p:cNvPr id="61445" name="TextBox 5"/>
          <p:cNvSpPr txBox="1">
            <a:spLocks noChangeArrowheads="1"/>
          </p:cNvSpPr>
          <p:nvPr/>
        </p:nvSpPr>
        <p:spPr bwMode="auto">
          <a:xfrm>
            <a:off x="584200" y="5048250"/>
            <a:ext cx="374967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Performance</a:t>
            </a:r>
          </a:p>
          <a:p>
            <a:pPr eaLnBrk="1" hangingPunct="1">
              <a:lnSpc>
                <a:spcPct val="110000"/>
              </a:lnSpc>
              <a:buFont typeface="Arial" charset="0"/>
              <a:buChar char="•"/>
            </a:pPr>
            <a:r>
              <a:rPr lang="en-US" sz="1500"/>
              <a:t>PCIe 2.0</a:t>
            </a:r>
          </a:p>
          <a:p>
            <a:pPr eaLnBrk="1" hangingPunct="1">
              <a:lnSpc>
                <a:spcPct val="110000"/>
              </a:lnSpc>
              <a:buFont typeface="Arial" charset="0"/>
              <a:buChar char="•"/>
            </a:pPr>
            <a:r>
              <a:rPr lang="en-US" sz="1500"/>
              <a:t>I/O bus controller / mezzanine card  </a:t>
            </a:r>
          </a:p>
          <a:p>
            <a:pPr eaLnBrk="1" hangingPunct="1">
              <a:lnSpc>
                <a:spcPct val="110000"/>
              </a:lnSpc>
              <a:buFont typeface="Arial" charset="0"/>
              <a:buChar char="•"/>
            </a:pPr>
            <a:r>
              <a:rPr lang="en-US" sz="1500"/>
              <a:t>Active memory expansion support</a:t>
            </a:r>
          </a:p>
        </p:txBody>
      </p:sp>
      <p:sp>
        <p:nvSpPr>
          <p:cNvPr id="61446" name="TextBox 6"/>
          <p:cNvSpPr txBox="1">
            <a:spLocks noChangeArrowheads="1"/>
          </p:cNvSpPr>
          <p:nvPr/>
        </p:nvSpPr>
        <p:spPr bwMode="auto">
          <a:xfrm>
            <a:off x="584200" y="2432050"/>
            <a:ext cx="3544888"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Manageability</a:t>
            </a:r>
          </a:p>
          <a:p>
            <a:pPr eaLnBrk="1" hangingPunct="1">
              <a:buFont typeface="Arial" charset="0"/>
              <a:buChar char="•"/>
            </a:pPr>
            <a:r>
              <a:rPr lang="en-US" sz="1500"/>
              <a:t>Integrated Flexible Service Processor</a:t>
            </a:r>
          </a:p>
          <a:p>
            <a:pPr eaLnBrk="1" hangingPunct="1">
              <a:buFont typeface="Arial" charset="0"/>
              <a:buChar char="•"/>
            </a:pPr>
            <a:r>
              <a:rPr lang="en-US" sz="1500"/>
              <a:t>Integration with FSM</a:t>
            </a:r>
          </a:p>
          <a:p>
            <a:pPr eaLnBrk="1" hangingPunct="1">
              <a:buFont typeface="Arial" charset="0"/>
              <a:buChar char="•"/>
            </a:pPr>
            <a:r>
              <a:rPr lang="en-US" sz="1500"/>
              <a:t>Integrated PowerVM</a:t>
            </a:r>
          </a:p>
        </p:txBody>
      </p:sp>
      <p:sp>
        <p:nvSpPr>
          <p:cNvPr id="61447" name="TextBox 6"/>
          <p:cNvSpPr txBox="1">
            <a:spLocks noChangeArrowheads="1"/>
          </p:cNvSpPr>
          <p:nvPr/>
        </p:nvSpPr>
        <p:spPr bwMode="auto">
          <a:xfrm>
            <a:off x="584200" y="3616325"/>
            <a:ext cx="2992438"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Energy Efficiency</a:t>
            </a:r>
          </a:p>
          <a:p>
            <a:pPr eaLnBrk="1" hangingPunct="1">
              <a:buFont typeface="Arial" charset="0"/>
              <a:buChar char="•"/>
            </a:pPr>
            <a:r>
              <a:rPr lang="en-US" sz="1500"/>
              <a:t>IBM EnergyScale</a:t>
            </a:r>
          </a:p>
          <a:p>
            <a:pPr eaLnBrk="1" hangingPunct="1">
              <a:buFont typeface="Arial" charset="0"/>
              <a:buChar char="•"/>
            </a:pPr>
            <a:r>
              <a:rPr lang="en-US" sz="1500"/>
              <a:t>SSD - 80% lower than HDD</a:t>
            </a:r>
          </a:p>
          <a:p>
            <a:pPr eaLnBrk="1" hangingPunct="1">
              <a:buFont typeface="Arial" charset="0"/>
              <a:buChar char="•"/>
            </a:pPr>
            <a:r>
              <a:rPr lang="en-US" sz="1500"/>
              <a:t>Calibrated vectored cooling</a:t>
            </a:r>
          </a:p>
          <a:p>
            <a:pPr eaLnBrk="1" hangingPunct="1">
              <a:buFont typeface="Arial" charset="0"/>
              <a:buChar char="•"/>
            </a:pPr>
            <a:r>
              <a:rPr lang="en-US" sz="1500"/>
              <a:t>Energy monitoring and capping</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552950" y="3735388"/>
            <a:ext cx="4341813" cy="255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6" name="Title 1"/>
          <p:cNvSpPr>
            <a:spLocks noGrp="1"/>
          </p:cNvSpPr>
          <p:nvPr>
            <p:ph type="title" idx="4294967295"/>
          </p:nvPr>
        </p:nvSpPr>
        <p:spPr/>
        <p:txBody>
          <a:bodyPr/>
          <a:lstStyle/>
          <a:p>
            <a:r>
              <a:rPr lang="en-US">
                <a:latin typeface="Arial" charset="0"/>
                <a:ea typeface="ＭＳ Ｐゴシック" charset="0"/>
              </a:rPr>
              <a:t>Flex System p460 Compute Node (POWER7)</a:t>
            </a:r>
          </a:p>
        </p:txBody>
      </p:sp>
      <p:sp>
        <p:nvSpPr>
          <p:cNvPr id="62467" name="TextBox 2"/>
          <p:cNvSpPr txBox="1">
            <a:spLocks noChangeArrowheads="1"/>
          </p:cNvSpPr>
          <p:nvPr/>
        </p:nvSpPr>
        <p:spPr bwMode="auto">
          <a:xfrm>
            <a:off x="584200" y="1177925"/>
            <a:ext cx="37496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Base Configuration</a:t>
            </a:r>
          </a:p>
          <a:p>
            <a:pPr eaLnBrk="1" hangingPunct="1">
              <a:lnSpc>
                <a:spcPct val="110000"/>
              </a:lnSpc>
              <a:buFont typeface="Arial" charset="0"/>
              <a:buChar char="•"/>
            </a:pPr>
            <a:r>
              <a:rPr lang="en-US" sz="1500"/>
              <a:t>4-socket, 32 cores, 128 threads</a:t>
            </a:r>
          </a:p>
          <a:p>
            <a:pPr eaLnBrk="1" hangingPunct="1">
              <a:lnSpc>
                <a:spcPct val="110000"/>
              </a:lnSpc>
              <a:buFont typeface="Arial" charset="0"/>
              <a:buChar char="•"/>
            </a:pPr>
            <a:r>
              <a:rPr lang="en-US" sz="1500"/>
              <a:t>32 DDR3 RDIMMs, up to 512 GB</a:t>
            </a:r>
          </a:p>
          <a:p>
            <a:pPr eaLnBrk="1" hangingPunct="1">
              <a:lnSpc>
                <a:spcPct val="110000"/>
              </a:lnSpc>
              <a:buFont typeface="Arial" charset="0"/>
              <a:buChar char="•"/>
            </a:pPr>
            <a:r>
              <a:rPr lang="en-US" sz="1500"/>
              <a:t>2 HDD or 2 SSDs</a:t>
            </a:r>
          </a:p>
        </p:txBody>
      </p:sp>
      <p:sp>
        <p:nvSpPr>
          <p:cNvPr id="62468" name="TextBox 3"/>
          <p:cNvSpPr txBox="1">
            <a:spLocks noChangeArrowheads="1"/>
          </p:cNvSpPr>
          <p:nvPr/>
        </p:nvSpPr>
        <p:spPr bwMode="auto">
          <a:xfrm>
            <a:off x="5060950" y="1177925"/>
            <a:ext cx="3551238"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Reliability</a:t>
            </a:r>
          </a:p>
          <a:p>
            <a:pPr eaLnBrk="1" hangingPunct="1">
              <a:lnSpc>
                <a:spcPct val="110000"/>
              </a:lnSpc>
              <a:buFont typeface="Arial" charset="0"/>
              <a:buChar char="•"/>
            </a:pPr>
            <a:r>
              <a:rPr lang="en-US" sz="1500"/>
              <a:t>Chipkill, memory bit sparing</a:t>
            </a:r>
          </a:p>
          <a:p>
            <a:pPr eaLnBrk="1" hangingPunct="1">
              <a:lnSpc>
                <a:spcPct val="110000"/>
              </a:lnSpc>
              <a:buFont typeface="Arial" charset="0"/>
              <a:buChar char="•"/>
            </a:pPr>
            <a:r>
              <a:rPr lang="en-US" sz="1500"/>
              <a:t>Tool-less cover removal</a:t>
            </a:r>
          </a:p>
          <a:p>
            <a:pPr eaLnBrk="1" hangingPunct="1">
              <a:lnSpc>
                <a:spcPct val="110000"/>
              </a:lnSpc>
              <a:buFont typeface="Arial" charset="0"/>
              <a:buChar char="•"/>
            </a:pPr>
            <a:r>
              <a:rPr lang="en-US" sz="1500"/>
              <a:t>Light path diagnostics</a:t>
            </a:r>
          </a:p>
          <a:p>
            <a:pPr eaLnBrk="1" hangingPunct="1">
              <a:lnSpc>
                <a:spcPct val="110000"/>
              </a:lnSpc>
              <a:buFont typeface="Arial" charset="0"/>
              <a:buChar char="•"/>
            </a:pPr>
            <a:r>
              <a:rPr lang="en-US" sz="1500"/>
              <a:t>RAID support via the OS</a:t>
            </a:r>
          </a:p>
          <a:p>
            <a:pPr eaLnBrk="1" hangingPunct="1">
              <a:lnSpc>
                <a:spcPct val="110000"/>
              </a:lnSpc>
              <a:buFont typeface="Arial" charset="0"/>
              <a:buChar char="•"/>
            </a:pPr>
            <a:r>
              <a:rPr lang="en-US" sz="1500"/>
              <a:t>PFA for processor, memory, disks</a:t>
            </a:r>
          </a:p>
          <a:p>
            <a:pPr eaLnBrk="1" hangingPunct="1">
              <a:lnSpc>
                <a:spcPct val="110000"/>
              </a:lnSpc>
              <a:buFont typeface="Arial" charset="0"/>
              <a:buChar char="•"/>
            </a:pPr>
            <a:r>
              <a:rPr lang="en-US" sz="1500"/>
              <a:t>Automatic server restart</a:t>
            </a:r>
          </a:p>
          <a:p>
            <a:pPr eaLnBrk="1" hangingPunct="1">
              <a:lnSpc>
                <a:spcPct val="110000"/>
              </a:lnSpc>
              <a:buFont typeface="Arial" charset="0"/>
              <a:buChar char="•"/>
            </a:pPr>
            <a:r>
              <a:rPr lang="en-US" sz="1500"/>
              <a:t>Dynamic CPU de-allocation</a:t>
            </a:r>
          </a:p>
          <a:p>
            <a:pPr eaLnBrk="1" hangingPunct="1">
              <a:lnSpc>
                <a:spcPct val="110000"/>
              </a:lnSpc>
              <a:buFont typeface="Arial" charset="0"/>
              <a:buChar char="•"/>
            </a:pPr>
            <a:r>
              <a:rPr lang="en-US" sz="1500"/>
              <a:t>Dual VIO server support</a:t>
            </a:r>
          </a:p>
        </p:txBody>
      </p:sp>
      <p:sp>
        <p:nvSpPr>
          <p:cNvPr id="62469" name="TextBox 5"/>
          <p:cNvSpPr txBox="1">
            <a:spLocks noChangeArrowheads="1"/>
          </p:cNvSpPr>
          <p:nvPr/>
        </p:nvSpPr>
        <p:spPr bwMode="auto">
          <a:xfrm>
            <a:off x="584200" y="5048250"/>
            <a:ext cx="374967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Performance</a:t>
            </a:r>
          </a:p>
          <a:p>
            <a:pPr eaLnBrk="1" hangingPunct="1">
              <a:lnSpc>
                <a:spcPct val="110000"/>
              </a:lnSpc>
              <a:buFont typeface="Arial" charset="0"/>
              <a:buChar char="•"/>
            </a:pPr>
            <a:r>
              <a:rPr lang="en-US" sz="1500"/>
              <a:t>PCIe 2.0</a:t>
            </a:r>
          </a:p>
          <a:p>
            <a:pPr eaLnBrk="1" hangingPunct="1">
              <a:lnSpc>
                <a:spcPct val="110000"/>
              </a:lnSpc>
              <a:buFont typeface="Arial" charset="0"/>
              <a:buChar char="•"/>
            </a:pPr>
            <a:r>
              <a:rPr lang="en-US" sz="1500"/>
              <a:t>I/O bus controller / mezzanine card  </a:t>
            </a:r>
          </a:p>
          <a:p>
            <a:pPr eaLnBrk="1" hangingPunct="1">
              <a:lnSpc>
                <a:spcPct val="110000"/>
              </a:lnSpc>
              <a:buFont typeface="Arial" charset="0"/>
              <a:buChar char="•"/>
            </a:pPr>
            <a:r>
              <a:rPr lang="en-US" sz="1500"/>
              <a:t>Active memory expansion support</a:t>
            </a:r>
          </a:p>
        </p:txBody>
      </p:sp>
      <p:sp>
        <p:nvSpPr>
          <p:cNvPr id="62470" name="TextBox 6"/>
          <p:cNvSpPr txBox="1">
            <a:spLocks noChangeArrowheads="1"/>
          </p:cNvSpPr>
          <p:nvPr/>
        </p:nvSpPr>
        <p:spPr bwMode="auto">
          <a:xfrm>
            <a:off x="584200" y="2432050"/>
            <a:ext cx="3544888"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Manageability</a:t>
            </a:r>
          </a:p>
          <a:p>
            <a:pPr eaLnBrk="1" hangingPunct="1">
              <a:buFont typeface="Arial" charset="0"/>
              <a:buChar char="•"/>
            </a:pPr>
            <a:r>
              <a:rPr lang="en-US" sz="1500"/>
              <a:t>Integrated Flexible Service Processor</a:t>
            </a:r>
          </a:p>
          <a:p>
            <a:pPr eaLnBrk="1" hangingPunct="1">
              <a:buFont typeface="Arial" charset="0"/>
              <a:buChar char="•"/>
            </a:pPr>
            <a:r>
              <a:rPr lang="en-US" sz="1500"/>
              <a:t>Integration with FSM</a:t>
            </a:r>
          </a:p>
          <a:p>
            <a:pPr eaLnBrk="1" hangingPunct="1">
              <a:buFont typeface="Arial" charset="0"/>
              <a:buChar char="•"/>
            </a:pPr>
            <a:r>
              <a:rPr lang="en-US" sz="1500"/>
              <a:t>Integrated PowerVM</a:t>
            </a:r>
          </a:p>
        </p:txBody>
      </p:sp>
      <p:sp>
        <p:nvSpPr>
          <p:cNvPr id="62471" name="TextBox 6"/>
          <p:cNvSpPr txBox="1">
            <a:spLocks noChangeArrowheads="1"/>
          </p:cNvSpPr>
          <p:nvPr/>
        </p:nvSpPr>
        <p:spPr bwMode="auto">
          <a:xfrm>
            <a:off x="584200" y="3616325"/>
            <a:ext cx="2992438"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Energy Efficiency</a:t>
            </a:r>
          </a:p>
          <a:p>
            <a:pPr eaLnBrk="1" hangingPunct="1">
              <a:buFont typeface="Arial" charset="0"/>
              <a:buChar char="•"/>
            </a:pPr>
            <a:r>
              <a:rPr lang="en-US" sz="1500"/>
              <a:t>IBM EnergyScale</a:t>
            </a:r>
          </a:p>
          <a:p>
            <a:pPr eaLnBrk="1" hangingPunct="1">
              <a:buFont typeface="Arial" charset="0"/>
              <a:buChar char="•"/>
            </a:pPr>
            <a:r>
              <a:rPr lang="en-US" sz="1500"/>
              <a:t>SSD - 80% lower than HDD</a:t>
            </a:r>
          </a:p>
          <a:p>
            <a:pPr eaLnBrk="1" hangingPunct="1">
              <a:buFont typeface="Arial" charset="0"/>
              <a:buChar char="•"/>
            </a:pPr>
            <a:r>
              <a:rPr lang="en-US" sz="1500"/>
              <a:t>Calibrated vectored cooling</a:t>
            </a:r>
          </a:p>
          <a:p>
            <a:pPr eaLnBrk="1" hangingPunct="1">
              <a:buFont typeface="Arial" charset="0"/>
              <a:buChar char="•"/>
            </a:pPr>
            <a:r>
              <a:rPr lang="en-US" sz="1500"/>
              <a:t>Energy monitoring and capping</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Best Intel Compute Capabilities</a:t>
            </a:r>
            <a:endParaRPr lang="en-US" dirty="0"/>
          </a:p>
        </p:txBody>
      </p:sp>
      <p:sp>
        <p:nvSpPr>
          <p:cNvPr id="3" name="Content Placeholder 2"/>
          <p:cNvSpPr>
            <a:spLocks noGrp="1"/>
          </p:cNvSpPr>
          <p:nvPr>
            <p:ph sz="half" idx="4294967295"/>
          </p:nvPr>
        </p:nvSpPr>
        <p:spPr>
          <a:xfrm>
            <a:off x="381000" y="1296988"/>
            <a:ext cx="4027488" cy="3771900"/>
          </a:xfrm>
        </p:spPr>
        <p:txBody>
          <a:bodyPr>
            <a:normAutofit fontScale="85000" lnSpcReduction="10000"/>
          </a:bodyPr>
          <a:lstStyle/>
          <a:p>
            <a:r>
              <a:rPr lang="en-US" dirty="0" smtClean="0"/>
              <a:t>Flex System x240 Node</a:t>
            </a:r>
          </a:p>
          <a:p>
            <a:pPr lvl="1"/>
            <a:r>
              <a:rPr lang="en-US" dirty="0" smtClean="0"/>
              <a:t>Up to 14 HDDs/Node (ex. Hadoop)</a:t>
            </a:r>
          </a:p>
          <a:p>
            <a:pPr lvl="1"/>
            <a:r>
              <a:rPr lang="en-US" dirty="0" smtClean="0"/>
              <a:t>Supports Intel “Top Bin” Processors</a:t>
            </a:r>
          </a:p>
          <a:p>
            <a:pPr lvl="1"/>
            <a:r>
              <a:rPr lang="en-US" dirty="0" smtClean="0"/>
              <a:t>More PCIe Expansion</a:t>
            </a:r>
          </a:p>
          <a:p>
            <a:pPr lvl="1"/>
            <a:r>
              <a:rPr lang="en-US" dirty="0" smtClean="0"/>
              <a:t>50% MORE Memory</a:t>
            </a:r>
          </a:p>
          <a:p>
            <a:pPr lvl="1"/>
            <a:r>
              <a:rPr lang="en-US" dirty="0" smtClean="0"/>
              <a:t>40GbE and 16GbE Support Today</a:t>
            </a:r>
          </a:p>
          <a:p>
            <a:pPr lvl="1"/>
            <a:endParaRPr lang="en-US" dirty="0" smtClean="0"/>
          </a:p>
          <a:p>
            <a:r>
              <a:rPr lang="en-US" dirty="0" smtClean="0"/>
              <a:t>BladeCenter HS23 Blade</a:t>
            </a:r>
          </a:p>
          <a:p>
            <a:pPr lvl="1"/>
            <a:r>
              <a:rPr lang="en-US" dirty="0" smtClean="0"/>
              <a:t>Only 2 HDDs</a:t>
            </a:r>
          </a:p>
          <a:p>
            <a:pPr lvl="1"/>
            <a:r>
              <a:rPr lang="en-US" dirty="0" smtClean="0"/>
              <a:t>Does NOT Support Intel “Top Bin” Processors </a:t>
            </a:r>
          </a:p>
          <a:p>
            <a:pPr lvl="1"/>
            <a:r>
              <a:rPr lang="en-US" dirty="0" smtClean="0"/>
              <a:t>PCIe addition sacrifices I/O Connectivity</a:t>
            </a:r>
          </a:p>
          <a:p>
            <a:pPr lvl="1"/>
            <a:r>
              <a:rPr lang="en-US" dirty="0" smtClean="0"/>
              <a:t>50% LESS Memory</a:t>
            </a:r>
          </a:p>
          <a:p>
            <a:pPr lvl="1"/>
            <a:r>
              <a:rPr lang="en-US" dirty="0" smtClean="0"/>
              <a:t>Will NOT support I/O above 10GbE</a:t>
            </a:r>
          </a:p>
          <a:p>
            <a:pPr lvl="1"/>
            <a:r>
              <a:rPr lang="en-US" dirty="0" smtClean="0"/>
              <a:t>Will NOT support I/O above 8Gb FC</a:t>
            </a:r>
          </a:p>
          <a:p>
            <a:endParaRPr lang="en-US" dirty="0"/>
          </a:p>
        </p:txBody>
      </p:sp>
      <p:pic>
        <p:nvPicPr>
          <p:cNvPr id="9" name="Picture 5" descr="Windows Vista Logo.g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8934" y="5861122"/>
            <a:ext cx="490577" cy="48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5974" y="5801020"/>
            <a:ext cx="255087" cy="2286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61257" y="5522074"/>
            <a:ext cx="2311017"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rtlCol="0">
            <a:spAutoFit/>
          </a:bodyPr>
          <a:lstStyle/>
          <a:p>
            <a:r>
              <a:rPr lang="en-US" sz="1400" b="1" i="1" dirty="0" smtClean="0">
                <a:solidFill>
                  <a:schemeClr val="accent4">
                    <a:lumMod val="75000"/>
                    <a:lumOff val="25000"/>
                  </a:schemeClr>
                </a:solidFill>
                <a:latin typeface="Calibri" pitchFamily="34" charset="0"/>
              </a:rPr>
              <a:t>Flex System Interoperability</a:t>
            </a:r>
            <a:endParaRPr lang="en-US" sz="1400" b="1" i="1" dirty="0">
              <a:solidFill>
                <a:schemeClr val="accent4">
                  <a:lumMod val="75000"/>
                  <a:lumOff val="25000"/>
                </a:schemeClr>
              </a:solidFill>
              <a:latin typeface="Calibri" pitchFamily="34" charset="0"/>
            </a:endParaRPr>
          </a:p>
        </p:txBody>
      </p:sp>
      <p:pic>
        <p:nvPicPr>
          <p:cNvPr id="12" name="Picture 9" descr="VMwa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8563" y="5911016"/>
            <a:ext cx="365760" cy="3657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4463" y="5801020"/>
            <a:ext cx="255087" cy="228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http://ostimes.co.uk/wp-content/uploads/2012/06/redhat-spher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6890" y="5884309"/>
            <a:ext cx="432254" cy="4322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9116" y="5811908"/>
            <a:ext cx="255087" cy="2286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http://www.nwttech.com/assets/1/Page/citrix_icon.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56717" y="5908942"/>
            <a:ext cx="475797" cy="39376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2488" y="5812506"/>
            <a:ext cx="255087" cy="2286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9" descr="http://linuxhub.net/wp-content/uploads/2009/07/SUSE_Head_lt.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1698" t="12953" r="12492" b="5905"/>
          <a:stretch/>
        </p:blipFill>
        <p:spPr bwMode="auto">
          <a:xfrm>
            <a:off x="3167726" y="5850255"/>
            <a:ext cx="457200" cy="48936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6674" y="5811908"/>
            <a:ext cx="255087" cy="228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Table 20"/>
          <p:cNvGraphicFramePr>
            <a:graphicFrameLocks noGrp="1"/>
          </p:cNvGraphicFramePr>
          <p:nvPr>
            <p:extLst>
              <p:ext uri="{D42A27DB-BD31-4B8C-83A1-F6EECF244321}">
                <p14:modId xmlns:p14="http://schemas.microsoft.com/office/powerpoint/2010/main" val="1397737915"/>
              </p:ext>
            </p:extLst>
          </p:nvPr>
        </p:nvGraphicFramePr>
        <p:xfrm>
          <a:off x="4960756" y="1057526"/>
          <a:ext cx="3886913" cy="5248656"/>
        </p:xfrm>
        <a:graphic>
          <a:graphicData uri="http://schemas.openxmlformats.org/drawingml/2006/table">
            <a:tbl>
              <a:tblPr firstRow="1" bandRow="1">
                <a:tableStyleId>{FABFCF23-3B69-468F-B69F-88F6DE6A72F2}</a:tableStyleId>
              </a:tblPr>
              <a:tblGrid>
                <a:gridCol w="2436995"/>
                <a:gridCol w="724959"/>
                <a:gridCol w="724959"/>
              </a:tblGrid>
              <a:tr h="201444">
                <a:tc>
                  <a:txBody>
                    <a:bodyPr/>
                    <a:lstStyle/>
                    <a:p>
                      <a:endParaRPr lang="en-US" sz="800" b="0" i="0" dirty="0">
                        <a:solidFill>
                          <a:schemeClr val="tx1"/>
                        </a:solidFill>
                      </a:endParaRPr>
                    </a:p>
                  </a:txBody>
                  <a:tcPr marT="27432" marB="27432" anchor="b"/>
                </a:tc>
                <a:tc>
                  <a:txBody>
                    <a:bodyPr/>
                    <a:lstStyle/>
                    <a:p>
                      <a:pPr algn="ctr"/>
                      <a:r>
                        <a:rPr lang="en-US" sz="800" b="1" i="0" dirty="0" smtClean="0">
                          <a:solidFill>
                            <a:schemeClr val="tx1"/>
                          </a:solidFill>
                        </a:rPr>
                        <a:t>Blade</a:t>
                      </a:r>
                    </a:p>
                    <a:p>
                      <a:pPr algn="ctr"/>
                      <a:r>
                        <a:rPr lang="en-US" sz="800" b="1" i="0" dirty="0" smtClean="0">
                          <a:solidFill>
                            <a:schemeClr val="tx1"/>
                          </a:solidFill>
                        </a:rPr>
                        <a:t>HS23</a:t>
                      </a:r>
                      <a:endParaRPr lang="en-US" sz="800" b="1" i="0" dirty="0">
                        <a:solidFill>
                          <a:schemeClr val="tx1"/>
                        </a:solidFill>
                      </a:endParaRPr>
                    </a:p>
                  </a:txBody>
                  <a:tcPr marT="27432" marB="27432" anchor="b"/>
                </a:tc>
                <a:tc>
                  <a:txBody>
                    <a:bodyPr/>
                    <a:lstStyle/>
                    <a:p>
                      <a:pPr algn="ctr"/>
                      <a:r>
                        <a:rPr lang="en-US" sz="800" b="1" i="0" dirty="0" smtClean="0">
                          <a:solidFill>
                            <a:schemeClr val="tx1"/>
                          </a:solidFill>
                        </a:rPr>
                        <a:t>Flex Node</a:t>
                      </a:r>
                    </a:p>
                    <a:p>
                      <a:pPr algn="ctr"/>
                      <a:r>
                        <a:rPr lang="en-US" sz="800" b="1" i="0" dirty="0" smtClean="0">
                          <a:solidFill>
                            <a:schemeClr val="tx1"/>
                          </a:solidFill>
                        </a:rPr>
                        <a:t>x240</a:t>
                      </a:r>
                      <a:endParaRPr lang="en-US" sz="800" b="1" i="0" dirty="0">
                        <a:solidFill>
                          <a:schemeClr val="tx1"/>
                        </a:solidFill>
                      </a:endParaRPr>
                    </a:p>
                  </a:txBody>
                  <a:tcPr marT="27432" marB="27432" anchor="b"/>
                </a:tc>
              </a:tr>
              <a:tr h="0">
                <a:tc>
                  <a:txBody>
                    <a:bodyPr/>
                    <a:lstStyle/>
                    <a:p>
                      <a:r>
                        <a:rPr lang="en-US" sz="800" b="1" i="0" dirty="0" smtClean="0">
                          <a:solidFill>
                            <a:schemeClr val="tx1"/>
                          </a:solidFill>
                        </a:rPr>
                        <a:t>Storage</a:t>
                      </a:r>
                      <a:endParaRPr lang="en-US" sz="800" b="1" i="0" dirty="0">
                        <a:solidFill>
                          <a:schemeClr val="tx1"/>
                        </a:solidFill>
                      </a:endParaRPr>
                    </a:p>
                  </a:txBody>
                  <a:tcPr marT="27432" marB="27432"/>
                </a:tc>
                <a:tc>
                  <a:txBody>
                    <a:bodyPr/>
                    <a:lstStyle/>
                    <a:p>
                      <a:endParaRPr lang="en-US" sz="800" dirty="0"/>
                    </a:p>
                  </a:txBody>
                  <a:tcPr marT="27432" marB="27432"/>
                </a:tc>
                <a:tc>
                  <a:txBody>
                    <a:bodyPr/>
                    <a:lstStyle/>
                    <a:p>
                      <a:endParaRPr lang="en-US" sz="800" dirty="0"/>
                    </a:p>
                  </a:txBody>
                  <a:tcPr marT="27432" marB="27432"/>
                </a:tc>
              </a:tr>
              <a:tr h="128192">
                <a:tc>
                  <a:txBody>
                    <a:bodyPr/>
                    <a:lstStyle/>
                    <a:p>
                      <a:pPr marL="171450" indent="-171450">
                        <a:buFont typeface="Arial"/>
                        <a:buChar char="•"/>
                      </a:pPr>
                      <a:r>
                        <a:rPr lang="en-US" sz="800" b="0" i="0" dirty="0" smtClean="0">
                          <a:solidFill>
                            <a:schemeClr val="tx1"/>
                          </a:solidFill>
                        </a:rPr>
                        <a:t>Max HDD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c>
                  <a:txBody>
                    <a:bodyPr/>
                    <a:lstStyle/>
                    <a:p>
                      <a:pPr algn="ctr"/>
                      <a:r>
                        <a:rPr lang="en-US" sz="800" b="0" i="0" dirty="0" smtClean="0">
                          <a:solidFill>
                            <a:schemeClr val="tx1"/>
                          </a:solidFill>
                        </a:rPr>
                        <a:t>14</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Max SSDs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c>
                  <a:txBody>
                    <a:bodyPr/>
                    <a:lstStyle/>
                    <a:p>
                      <a:pPr algn="ctr"/>
                      <a:r>
                        <a:rPr lang="en-US" sz="800" b="0" i="0" dirty="0" smtClean="0">
                          <a:solidFill>
                            <a:schemeClr val="tx1"/>
                          </a:solidFill>
                        </a:rPr>
                        <a:t>8</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Max USB</a:t>
                      </a:r>
                      <a:r>
                        <a:rPr lang="en-US" sz="800" b="0" i="0" baseline="0" dirty="0" smtClean="0">
                          <a:solidFill>
                            <a:schemeClr val="tx1"/>
                          </a:solidFill>
                        </a:rPr>
                        <a:t> </a:t>
                      </a:r>
                      <a:r>
                        <a:rPr lang="en-US" sz="800" b="0" i="0" dirty="0" smtClean="0">
                          <a:solidFill>
                            <a:schemeClr val="tx1"/>
                          </a:solidFill>
                        </a:rPr>
                        <a:t>ports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1</a:t>
                      </a:r>
                      <a:endParaRPr lang="en-US" sz="800" b="0" i="0" dirty="0">
                        <a:solidFill>
                          <a:schemeClr val="tx1"/>
                        </a:solidFill>
                      </a:endParaRPr>
                    </a:p>
                  </a:txBody>
                  <a:tcPr marT="27432" marB="27432"/>
                </a:tc>
                <a:tc>
                  <a:txBody>
                    <a:bodyPr/>
                    <a:lstStyle/>
                    <a:p>
                      <a:pPr algn="ctr"/>
                      <a:r>
                        <a:rPr lang="en-US" sz="800" b="0" i="0" dirty="0" smtClean="0">
                          <a:solidFill>
                            <a:schemeClr val="tx1"/>
                          </a:solidFill>
                        </a:rPr>
                        <a:t>3</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RAID 0, 1, 1E, 10</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b="0" i="0" dirty="0" smtClean="0">
                          <a:solidFill>
                            <a:schemeClr val="tx1"/>
                          </a:solidFill>
                          <a:latin typeface="Zapf Dingbats"/>
                          <a:ea typeface="Zapf Dingbats"/>
                          <a:cs typeface="Zapf Dingbats"/>
                          <a:sym typeface="Zapf Dingbats"/>
                        </a:rPr>
                        <a:t>✔</a:t>
                      </a:r>
                      <a:endParaRPr lang="en-US" sz="800" b="0" i="0" dirty="0" smtClean="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RAID 50,</a:t>
                      </a:r>
                      <a:r>
                        <a:rPr lang="en-US" sz="800" b="0" i="0" baseline="0" dirty="0" smtClean="0">
                          <a:solidFill>
                            <a:schemeClr val="tx1"/>
                          </a:solidFill>
                        </a:rPr>
                        <a:t> 60</a:t>
                      </a:r>
                      <a:endParaRPr lang="en-US" sz="800" b="0"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r>
                        <a:rPr lang="en-US" sz="800" b="1" i="0" dirty="0" smtClean="0">
                          <a:solidFill>
                            <a:schemeClr val="tx1"/>
                          </a:solidFill>
                        </a:rPr>
                        <a:t>PCIe Expansion</a:t>
                      </a:r>
                      <a:endParaRPr lang="en-US" sz="800" b="1"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PCIe</a:t>
                      </a:r>
                      <a:r>
                        <a:rPr lang="en-US" sz="800" b="0" i="0" baseline="0" dirty="0" smtClean="0">
                          <a:solidFill>
                            <a:schemeClr val="tx1"/>
                          </a:solidFill>
                        </a:rPr>
                        <a:t> Gen 3 full height/full length slots</a:t>
                      </a: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Low profile PCIe Gen 3 slots</a:t>
                      </a:r>
                      <a:endParaRPr lang="en-US" sz="800" b="0"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r>
              <a:tr h="128192">
                <a:tc>
                  <a:txBody>
                    <a:bodyPr/>
                    <a:lstStyle/>
                    <a:p>
                      <a:r>
                        <a:rPr lang="en-US" sz="800" b="1" i="0" dirty="0" smtClean="0">
                          <a:solidFill>
                            <a:schemeClr val="tx1"/>
                          </a:solidFill>
                        </a:rPr>
                        <a:t>Memory Capabilities</a:t>
                      </a:r>
                      <a:endParaRPr lang="en-US" sz="800" b="1"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Max DIMMs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18</a:t>
                      </a:r>
                      <a:endParaRPr lang="en-US" sz="800" b="0" i="0" dirty="0">
                        <a:solidFill>
                          <a:schemeClr val="tx1"/>
                        </a:solidFill>
                      </a:endParaRPr>
                    </a:p>
                  </a:txBody>
                  <a:tcPr marT="27432" marB="27432"/>
                </a:tc>
                <a:tc>
                  <a:txBody>
                    <a:bodyPr/>
                    <a:lstStyle/>
                    <a:p>
                      <a:pPr algn="ctr"/>
                      <a:r>
                        <a:rPr lang="en-US" sz="800" b="0" i="0" dirty="0" smtClean="0">
                          <a:solidFill>
                            <a:schemeClr val="tx1"/>
                          </a:solidFill>
                        </a:rPr>
                        <a:t>24</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Max Memory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512 GB</a:t>
                      </a:r>
                      <a:endParaRPr lang="en-US" sz="800" b="0" i="0" dirty="0">
                        <a:solidFill>
                          <a:schemeClr val="tx1"/>
                        </a:solidFill>
                      </a:endParaRPr>
                    </a:p>
                  </a:txBody>
                  <a:tcPr marT="27432" marB="27432"/>
                </a:tc>
                <a:tc>
                  <a:txBody>
                    <a:bodyPr/>
                    <a:lstStyle/>
                    <a:p>
                      <a:pPr algn="ctr"/>
                      <a:r>
                        <a:rPr lang="en-US" sz="800" b="0" i="0" dirty="0" smtClean="0">
                          <a:solidFill>
                            <a:schemeClr val="tx1"/>
                          </a:solidFill>
                        </a:rPr>
                        <a:t>768 GB</a:t>
                      </a:r>
                      <a:endParaRPr lang="en-US" sz="800" b="0" i="0" dirty="0">
                        <a:solidFill>
                          <a:schemeClr val="tx1"/>
                        </a:solidFill>
                      </a:endParaRPr>
                    </a:p>
                  </a:txBody>
                  <a:tcPr marT="27432" marB="27432"/>
                </a:tc>
              </a:tr>
              <a:tr h="128192">
                <a:tc>
                  <a:txBody>
                    <a:bodyPr/>
                    <a:lstStyle/>
                    <a:p>
                      <a:r>
                        <a:rPr lang="en-US" sz="800" b="1" i="0" dirty="0" smtClean="0">
                          <a:solidFill>
                            <a:schemeClr val="tx1"/>
                          </a:solidFill>
                        </a:rPr>
                        <a:t>Networking Capabilities</a:t>
                      </a:r>
                      <a:endParaRPr lang="en-US" sz="800" b="1"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High speed I/O lanes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4</a:t>
                      </a:r>
                      <a:endParaRPr lang="en-US" sz="800" b="0" i="0" dirty="0">
                        <a:solidFill>
                          <a:schemeClr val="tx1"/>
                        </a:solidFill>
                      </a:endParaRPr>
                    </a:p>
                  </a:txBody>
                  <a:tcPr marT="27432" marB="27432"/>
                </a:tc>
                <a:tc>
                  <a:txBody>
                    <a:bodyPr/>
                    <a:lstStyle/>
                    <a:p>
                      <a:pPr algn="ctr"/>
                      <a:r>
                        <a:rPr lang="en-US" sz="800" b="0" i="0" dirty="0" smtClean="0">
                          <a:solidFill>
                            <a:schemeClr val="tx1"/>
                          </a:solidFill>
                        </a:rPr>
                        <a:t>16</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1 Gb Ethernet</a:t>
                      </a:r>
                      <a:endParaRPr lang="en-US" sz="800" b="0" i="0" dirty="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10 Gb Ethernet</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b="0" i="0" dirty="0" smtClean="0">
                          <a:solidFill>
                            <a:schemeClr val="tx1"/>
                          </a:solidFill>
                          <a:latin typeface="Zapf Dingbats"/>
                          <a:ea typeface="Zapf Dingbats"/>
                          <a:cs typeface="Zapf Dingbats"/>
                          <a:sym typeface="Zapf Dingbats"/>
                        </a:rPr>
                        <a:t>✔</a:t>
                      </a:r>
                      <a:endParaRPr lang="en-US" sz="800" b="0" i="0" dirty="0" smtClean="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40 Gb Ethernet</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800" b="0" i="0" dirty="0" smtClean="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8 Gb Fibre Channel</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b="0" i="0" dirty="0" smtClean="0">
                          <a:solidFill>
                            <a:schemeClr val="tx1"/>
                          </a:solidFill>
                          <a:latin typeface="Zapf Dingbats"/>
                          <a:ea typeface="Zapf Dingbats"/>
                          <a:cs typeface="Zapf Dingbats"/>
                          <a:sym typeface="Zapf Dingbats"/>
                        </a:rPr>
                        <a:t>✔</a:t>
                      </a:r>
                      <a:endParaRPr lang="en-US" sz="800" b="0" i="0" dirty="0" smtClean="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16 Gb Fibre Channel</a:t>
                      </a:r>
                      <a:endParaRPr lang="en-US" sz="800" b="0"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r>
                        <a:rPr lang="en-US" sz="800" b="1" i="0" dirty="0" smtClean="0">
                          <a:solidFill>
                            <a:schemeClr val="tx1"/>
                          </a:solidFill>
                        </a:rPr>
                        <a:t>Predictive Failure Analysis</a:t>
                      </a:r>
                      <a:endParaRPr lang="en-US" sz="800" b="1"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endParaRPr lang="en-US" sz="800" b="0" i="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Processors</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Memory</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Hard disks</a:t>
                      </a:r>
                      <a:endParaRPr lang="en-US" sz="800" b="0" i="0" dirty="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Voltage regulator</a:t>
                      </a:r>
                      <a:r>
                        <a:rPr lang="en-US" sz="800" b="0" i="0" baseline="0" dirty="0" smtClean="0">
                          <a:solidFill>
                            <a:schemeClr val="tx1"/>
                          </a:solidFill>
                        </a:rPr>
                        <a:t> modules</a:t>
                      </a:r>
                      <a:endParaRPr lang="en-US" sz="800" b="0"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PCIe</a:t>
                      </a:r>
                      <a:r>
                        <a:rPr lang="en-US" sz="800" b="0" i="0" baseline="0" dirty="0" smtClean="0">
                          <a:solidFill>
                            <a:schemeClr val="tx1"/>
                          </a:solidFill>
                        </a:rPr>
                        <a:t> slots</a:t>
                      </a:r>
                      <a:endParaRPr lang="en-US" sz="800" b="0"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Expansion cards</a:t>
                      </a:r>
                      <a:endParaRPr lang="en-US" sz="800" b="0"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System battery</a:t>
                      </a:r>
                      <a:endParaRPr lang="en-US" sz="800" b="0"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All critical chassis components</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b="0" i="0" dirty="0" smtClean="0">
                          <a:solidFill>
                            <a:schemeClr val="tx1"/>
                          </a:solidFill>
                          <a:latin typeface="Zapf Dingbats"/>
                          <a:ea typeface="Zapf Dingbats"/>
                          <a:cs typeface="Zapf Dingbats"/>
                          <a:sym typeface="Zapf Dingbats"/>
                        </a:rPr>
                        <a:t>✔</a:t>
                      </a:r>
                      <a:endParaRPr lang="en-US" sz="800" b="0" i="0" dirty="0" smtClean="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bl>
          </a:graphicData>
        </a:graphic>
      </p:graphicFrame>
    </p:spTree>
    <p:extLst>
      <p:ext uri="{BB962C8B-B14F-4D97-AF65-F5344CB8AC3E}">
        <p14:creationId xmlns:p14="http://schemas.microsoft.com/office/powerpoint/2010/main" val="260308443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zh-TW" dirty="0"/>
              <a:t>x</a:t>
            </a:r>
            <a:r>
              <a:rPr lang="en-US" altLang="zh-TW" dirty="0" smtClean="0"/>
              <a:t>86 System Feature Comparison</a:t>
            </a:r>
          </a:p>
        </p:txBody>
      </p:sp>
      <p:graphicFrame>
        <p:nvGraphicFramePr>
          <p:cNvPr id="203779" name="Group 3"/>
          <p:cNvGraphicFramePr>
            <a:graphicFrameLocks noGrp="1"/>
          </p:cNvGraphicFramePr>
          <p:nvPr>
            <p:ph idx="4294967295"/>
            <p:extLst>
              <p:ext uri="{D42A27DB-BD31-4B8C-83A1-F6EECF244321}">
                <p14:modId xmlns:p14="http://schemas.microsoft.com/office/powerpoint/2010/main" val="1204383148"/>
              </p:ext>
            </p:extLst>
          </p:nvPr>
        </p:nvGraphicFramePr>
        <p:xfrm>
          <a:off x="423320" y="1214438"/>
          <a:ext cx="8225363" cy="5056909"/>
        </p:xfrm>
        <a:graphic>
          <a:graphicData uri="http://schemas.openxmlformats.org/drawingml/2006/table">
            <a:tbl>
              <a:tblPr firstRow="1" firstCol="1">
                <a:tableStyleId>{5C22544A-7EE6-4342-B048-85BDC9FD1C3A}</a:tableStyleId>
              </a:tblPr>
              <a:tblGrid>
                <a:gridCol w="1033258"/>
                <a:gridCol w="1804059"/>
                <a:gridCol w="1804059"/>
                <a:gridCol w="263191"/>
                <a:gridCol w="1660398"/>
                <a:gridCol w="1660398"/>
              </a:tblGrid>
              <a:tr h="3278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800" b="1" i="0" u="none" strike="noStrike" cap="none" normalizeH="0" baseline="0" dirty="0" smtClean="0">
                        <a:ln>
                          <a:noFill/>
                        </a:ln>
                        <a:solidFill>
                          <a:schemeClr val="bg1"/>
                        </a:solidFill>
                        <a:effectLst/>
                        <a:latin typeface="+mn-lt"/>
                        <a:ea typeface="PMingLiU" pitchFamily="18" charset="-120"/>
                        <a:cs typeface="Geneva"/>
                      </a:endParaRPr>
                    </a:p>
                  </a:txBody>
                  <a:tcPr marL="92232" marR="92232" marT="45715" marB="45715" anchor="ctr" horzOverflow="overflow">
                    <a:solidFill>
                      <a:schemeClr val="bg1"/>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800" u="none" strike="noStrike" cap="none" normalizeH="0" baseline="0" dirty="0" smtClean="0">
                          <a:ln>
                            <a:noFill/>
                          </a:ln>
                          <a:effectLst/>
                        </a:rPr>
                        <a:t>HS23E       </a:t>
                      </a:r>
                      <a:r>
                        <a:rPr kumimoji="0" lang="en-US" altLang="zh-TW" sz="1800" u="none" strike="noStrike" cap="none" normalizeH="0" baseline="0" dirty="0" smtClean="0">
                          <a:ln>
                            <a:noFill/>
                          </a:ln>
                          <a:effectLst/>
                          <a:sym typeface="Wingdings" pitchFamily="2" charset="2"/>
                        </a:rPr>
                        <a:t>        </a:t>
                      </a:r>
                      <a:r>
                        <a:rPr kumimoji="0" lang="en-US" altLang="zh-TW" sz="1800" u="none" strike="noStrike" cap="none" normalizeH="0" baseline="0" dirty="0" smtClean="0">
                          <a:ln>
                            <a:noFill/>
                          </a:ln>
                          <a:effectLst/>
                        </a:rPr>
                        <a:t>x220</a:t>
                      </a:r>
                      <a:endParaRPr kumimoji="0" lang="en-US" altLang="zh-TW" sz="1800" b="1" i="0" u="none" strike="noStrike" cap="none" normalizeH="0" baseline="0" dirty="0" smtClean="0">
                        <a:ln>
                          <a:noFill/>
                        </a:ln>
                        <a:solidFill>
                          <a:schemeClr val="bg1"/>
                        </a:solidFill>
                        <a:effectLst/>
                        <a:latin typeface="+mn-lt"/>
                        <a:ea typeface="PMingLiU" pitchFamily="18" charset="-120"/>
                        <a:cs typeface="Geneva"/>
                      </a:endParaRPr>
                    </a:p>
                  </a:txBody>
                  <a:tcPr marL="92232" marR="92232" marT="45715" marB="45715" anchor="ctr" horzOverflow="overflow">
                    <a:solidFill>
                      <a:srgbClr val="0070C0"/>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400" b="1" i="0" u="none" strike="noStrike" cap="none" normalizeH="0" baseline="0" dirty="0" smtClean="0">
                        <a:ln>
                          <a:noFill/>
                        </a:ln>
                        <a:solidFill>
                          <a:schemeClr val="bg1"/>
                        </a:solidFill>
                        <a:effectLst/>
                        <a:latin typeface="+mn-lt"/>
                        <a:ea typeface="PMingLiU" pitchFamily="18" charset="-120"/>
                        <a:cs typeface="Geneva"/>
                      </a:endParaRPr>
                    </a:p>
                  </a:txBody>
                  <a:tcPr marL="91437" marR="91437" marT="45715" marB="45715" anchor="ctr" horzOverflow="overflow">
                    <a:solidFill>
                      <a:srgbClr val="002060"/>
                    </a:solidFill>
                  </a:tcPr>
                </a:tc>
                <a:tc rowSpan="1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800" b="1" i="0" u="none" strike="noStrike" cap="none" normalizeH="0" baseline="0" dirty="0" smtClean="0">
                        <a:ln>
                          <a:noFill/>
                        </a:ln>
                        <a:solidFill>
                          <a:schemeClr val="bg1"/>
                        </a:solidFill>
                        <a:effectLst/>
                        <a:latin typeface="+mn-lt"/>
                        <a:ea typeface="PMingLiU" pitchFamily="18" charset="-120"/>
                        <a:cs typeface="Geneva"/>
                      </a:endParaRPr>
                    </a:p>
                  </a:txBody>
                  <a:tcPr marL="92232" marR="92232" marT="45715" marB="45715" anchor="ctr" horzOverflow="overflow">
                    <a:solidFill>
                      <a:srgbClr val="0070C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800" u="none" strike="noStrike" cap="none" normalizeH="0" baseline="0" dirty="0" smtClean="0">
                          <a:ln>
                            <a:noFill/>
                          </a:ln>
                          <a:effectLst/>
                        </a:rPr>
                        <a:t>HS23       </a:t>
                      </a:r>
                      <a:r>
                        <a:rPr kumimoji="0" lang="en-US" altLang="zh-TW" sz="1800" u="none" strike="noStrike" cap="none" normalizeH="0" baseline="0" dirty="0" smtClean="0">
                          <a:ln>
                            <a:noFill/>
                          </a:ln>
                          <a:effectLst/>
                          <a:sym typeface="Wingdings" pitchFamily="2" charset="2"/>
                        </a:rPr>
                        <a:t>         </a:t>
                      </a:r>
                      <a:r>
                        <a:rPr kumimoji="0" lang="en-US" altLang="zh-TW" sz="1800" u="none" strike="noStrike" cap="none" normalizeH="0" baseline="0" dirty="0" smtClean="0">
                          <a:ln>
                            <a:noFill/>
                          </a:ln>
                          <a:effectLst/>
                        </a:rPr>
                        <a:t>x240</a:t>
                      </a:r>
                      <a:endParaRPr kumimoji="0" lang="en-US" altLang="zh-TW" sz="1800" b="1" i="0" u="none" strike="noStrike" cap="none" normalizeH="0" baseline="0" dirty="0" smtClean="0">
                        <a:ln>
                          <a:noFill/>
                        </a:ln>
                        <a:solidFill>
                          <a:schemeClr val="bg1"/>
                        </a:solidFill>
                        <a:effectLst/>
                        <a:latin typeface="+mn-lt"/>
                        <a:ea typeface="PMingLiU" pitchFamily="18" charset="-120"/>
                        <a:cs typeface="Geneva"/>
                      </a:endParaRPr>
                    </a:p>
                  </a:txBody>
                  <a:tcPr marL="92232" marR="92232" marT="45715" marB="45715" anchor="ctr" horzOverflow="overflow">
                    <a:solidFill>
                      <a:srgbClr val="0070C0"/>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400" b="1" i="0" u="none" strike="noStrike" cap="none" normalizeH="0" baseline="0" dirty="0" smtClean="0">
                        <a:ln>
                          <a:noFill/>
                        </a:ln>
                        <a:solidFill>
                          <a:schemeClr val="bg1"/>
                        </a:solidFill>
                        <a:effectLst/>
                        <a:latin typeface="+mn-lt"/>
                        <a:ea typeface="PMingLiU" pitchFamily="18" charset="-120"/>
                        <a:cs typeface="Geneva"/>
                      </a:endParaRPr>
                    </a:p>
                  </a:txBody>
                  <a:tcPr marL="91437" marR="91437" marT="45715" marB="45715" anchor="ctr" horzOverflow="overflow">
                    <a:solidFill>
                      <a:srgbClr val="002060"/>
                    </a:solidFill>
                  </a:tcPr>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dirty="0" smtClean="0">
                          <a:ln>
                            <a:noFill/>
                          </a:ln>
                          <a:effectLst/>
                        </a:rPr>
                        <a:t>Processors </a:t>
                      </a:r>
                      <a:endParaRPr kumimoji="0" lang="en-US" altLang="zh-TW" sz="11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2-Socket Intel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Sandy Bridge - EN</a:t>
                      </a: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2-Socket Intel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 Sandy Bridge - EN</a:t>
                      </a:r>
                      <a:endParaRPr kumimoji="0" lang="en-US" altLang="zh-TW" sz="1000" b="0" i="0" u="none" strike="noStrike" cap="none" normalizeH="0" baseline="0" smtClean="0">
                        <a:ln>
                          <a:noFill/>
                        </a:ln>
                        <a:solidFill>
                          <a:srgbClr val="0033CC"/>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2-Socket Intel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Sandy Bridge - EP</a:t>
                      </a: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2-Socket Intel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Sandy Bridge - EP</a:t>
                      </a: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2232" marR="92232" marT="45715" marB="45715" anchor="ctr"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Form Factor</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30 mm</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Standard width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Single height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30 mm</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Standard width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Single height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5327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 of DIMMs</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12 DIMMs / DDR3 VLP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192GB Max</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12 DIMMs / DDR3 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192GB Max (assuming 16GB)</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16 DIMMs / DDR3 VLP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256GB Max</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24 DIMMs / DDR3 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768GB Max (assuming 32GB)</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 HDDs / Type</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 x HS 2.5”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(SAS/SATA/SSD)</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 x HS 2.5”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(SAS/SATA/SSD)</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2 x HS 2.5”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(SAS/SATA/SSD)</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 x HS 2.5”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(SAS/SATA/SSD)</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5922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SAS Controller</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LSI SW SATA RAID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H1135 LSI2004 </a:t>
                      </a:r>
                      <a:r>
                        <a:rPr kumimoji="0" lang="en-US" altLang="zh-TW" sz="1000" u="none" strike="noStrike" cap="none" normalizeH="0" baseline="0" dirty="0" err="1" smtClean="0">
                          <a:ln>
                            <a:noFill/>
                          </a:ln>
                          <a:effectLst/>
                        </a:rPr>
                        <a:t>CIOv</a:t>
                      </a:r>
                      <a:endParaRPr kumimoji="0" lang="en-US" altLang="zh-TW" sz="10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-LSI SW SATA RAID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H1135 LSI2004 </a:t>
                      </a:r>
                      <a:r>
                        <a:rPr kumimoji="0" lang="en-US" altLang="zh-TW" sz="1000" u="none" strike="noStrike" cap="none" normalizeH="0" baseline="0" dirty="0" err="1" smtClean="0">
                          <a:ln>
                            <a:noFill/>
                          </a:ln>
                          <a:effectLst/>
                        </a:rPr>
                        <a:t>CIOv</a:t>
                      </a:r>
                      <a:endParaRPr kumimoji="0" lang="en-US" altLang="zh-TW" sz="10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M5115 </a:t>
                      </a:r>
                      <a:r>
                        <a:rPr kumimoji="0" lang="en-US" altLang="zh-TW" sz="1000" u="none" strike="noStrike" cap="none" normalizeH="0" baseline="0" dirty="0" err="1" smtClean="0">
                          <a:ln>
                            <a:noFill/>
                          </a:ln>
                          <a:effectLst/>
                        </a:rPr>
                        <a:t>Mezz</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LSI2004 (SATA &amp; SAS)</a:t>
                      </a: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LSI2004 Down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M5115 </a:t>
                      </a:r>
                      <a:r>
                        <a:rPr kumimoji="0" lang="en-US" altLang="zh-TW" sz="1000" u="none" strike="noStrike" cap="none" normalizeH="0" baseline="0" dirty="0" err="1" smtClean="0">
                          <a:ln>
                            <a:noFill/>
                          </a:ln>
                          <a:effectLst/>
                        </a:rPr>
                        <a:t>Mezz</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5327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Embedded Hypervisor</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Flash Key ESXi</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2x Flash Key </a:t>
                      </a:r>
                      <a:r>
                        <a:rPr kumimoji="0" lang="en-US" altLang="zh-TW" sz="1000" u="none" strike="noStrike" cap="none" normalizeH="0" baseline="0" dirty="0" err="1" smtClean="0">
                          <a:ln>
                            <a:noFill/>
                          </a:ln>
                          <a:effectLst/>
                        </a:rPr>
                        <a:t>ESXi</a:t>
                      </a:r>
                      <a:endParaRPr kumimoji="0" lang="en-US" altLang="zh-TW" sz="10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1x Front Access USB Key</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Flash Key ESXi</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2x Flash Key </a:t>
                      </a:r>
                      <a:r>
                        <a:rPr kumimoji="0" lang="en-US" altLang="zh-TW" sz="1000" u="none" strike="noStrike" cap="none" normalizeH="0" baseline="0" dirty="0" err="1" smtClean="0">
                          <a:ln>
                            <a:noFill/>
                          </a:ln>
                          <a:effectLst/>
                        </a:rPr>
                        <a:t>ESXi</a:t>
                      </a:r>
                      <a:endParaRPr kumimoji="0" lang="en-US" altLang="zh-TW" sz="10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1x Front Access USB Key</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Ethernet</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anchorCtr="1"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Broadcom BCM5718 B0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Dual 1Gb</a:t>
                      </a:r>
                      <a:endParaRPr kumimoji="0" lang="en-US" altLang="zh-TW" sz="1000" b="0" i="0" u="none" strike="noStrike" cap="none" normalizeH="0" baseline="0" smtClean="0">
                        <a:ln>
                          <a:noFill/>
                        </a:ln>
                        <a:solidFill>
                          <a:srgbClr val="FF0000"/>
                        </a:solidFill>
                        <a:effectLst/>
                        <a:latin typeface="+mn-lt"/>
                        <a:ea typeface="PMingLiU" pitchFamily="18" charset="-120"/>
                        <a:cs typeface="Geneva"/>
                      </a:endParaRPr>
                    </a:p>
                  </a:txBody>
                  <a:tcPr marL="92232" marR="92232" marT="45715" marB="45715"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Broadcom BCM5718 B0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Dual 1Gb</a:t>
                      </a:r>
                      <a:endParaRPr kumimoji="0" lang="en-US" altLang="zh-TW" sz="1000" b="0" i="0" u="none" strike="noStrike" cap="none" normalizeH="0" baseline="0" dirty="0" smtClean="0">
                        <a:ln>
                          <a:noFill/>
                        </a:ln>
                        <a:solidFill>
                          <a:srgbClr val="FF0000"/>
                        </a:solidFill>
                        <a:effectLst/>
                        <a:latin typeface="+mn-lt"/>
                        <a:ea typeface="PMingLiU" pitchFamily="18" charset="-120"/>
                        <a:cs typeface="Geneva"/>
                      </a:endParaRPr>
                    </a:p>
                  </a:txBody>
                  <a:tcPr marL="92232" marR="92232" marT="45715" marB="45715" anchor="ctr" anchorCtr="1"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1437" marR="91437" marT="45715" marB="45715" anchorCtr="1"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Server Engines BE3</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Dual 10Gb/1Gb</a:t>
                      </a:r>
                      <a:endParaRPr kumimoji="0" lang="en-US" altLang="zh-TW" sz="1000" b="0" i="0" u="none" strike="noStrike" cap="none" normalizeH="0" baseline="0" smtClean="0">
                        <a:ln>
                          <a:noFill/>
                        </a:ln>
                        <a:solidFill>
                          <a:srgbClr val="0033CC"/>
                        </a:solidFill>
                        <a:effectLst/>
                        <a:latin typeface="+mn-lt"/>
                        <a:ea typeface="PMingLiU" pitchFamily="18" charset="-120"/>
                        <a:cs typeface="Geneva"/>
                      </a:endParaRPr>
                    </a:p>
                  </a:txBody>
                  <a:tcPr marL="92232" marR="92232" marT="45715" marB="45715"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Server Engines BE3</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err="1" smtClean="0">
                          <a:ln>
                            <a:noFill/>
                          </a:ln>
                          <a:effectLst/>
                        </a:rPr>
                        <a:t>Dualport</a:t>
                      </a:r>
                      <a:r>
                        <a:rPr kumimoji="0" lang="en-US" altLang="zh-TW" sz="1000" u="none" strike="noStrike" cap="none" normalizeH="0" baseline="0" dirty="0" smtClean="0">
                          <a:ln>
                            <a:noFill/>
                          </a:ln>
                          <a:effectLst/>
                        </a:rPr>
                        <a:t> 10Gb </a:t>
                      </a:r>
                      <a:r>
                        <a:rPr kumimoji="0" lang="en-US" altLang="zh-TW" sz="1000" u="none" strike="noStrike" cap="none" normalizeH="0" baseline="0" dirty="0" err="1" smtClean="0">
                          <a:ln>
                            <a:noFill/>
                          </a:ln>
                          <a:effectLst/>
                        </a:rPr>
                        <a:t>vNIC</a:t>
                      </a: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2232" marR="92232" marT="45715" marB="45715" anchor="ctr" anchorCtr="1"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I/O Expansion</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CIOv</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CFFh</a:t>
                      </a:r>
                      <a:endParaRPr kumimoji="0" lang="en-US" altLang="zh-TW" sz="1000" b="0" i="0" u="none" strike="noStrike" cap="none" normalizeH="0" baseline="0" smtClean="0">
                        <a:ln>
                          <a:noFill/>
                        </a:ln>
                        <a:solidFill>
                          <a:srgbClr val="0033CC"/>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2x </a:t>
                      </a:r>
                      <a:r>
                        <a:rPr kumimoji="0" lang="en-US" altLang="zh-TW" sz="1000" u="none" strike="noStrike" cap="none" normalizeH="0" baseline="0" dirty="0" err="1" smtClean="0">
                          <a:ln>
                            <a:noFill/>
                          </a:ln>
                          <a:effectLst/>
                        </a:rPr>
                        <a:t>Mezz</a:t>
                      </a:r>
                      <a:r>
                        <a:rPr kumimoji="0" lang="en-US" altLang="zh-TW" sz="1000" u="none" strike="noStrike" cap="none" normalizeH="0" baseline="0" dirty="0" smtClean="0">
                          <a:ln>
                            <a:noFill/>
                          </a:ln>
                          <a:effectLst/>
                        </a:rPr>
                        <a:t> (x8/x4 + x4)</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1x ETE (x16)</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CIOv</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CFFh/CFFL</a:t>
                      </a:r>
                      <a:endParaRPr kumimoji="0" lang="en-US" altLang="zh-TW" sz="1000" b="0" i="0" u="none" strike="noStrike" cap="none" normalizeH="0" baseline="0" smtClean="0">
                        <a:ln>
                          <a:noFill/>
                        </a:ln>
                        <a:solidFill>
                          <a:srgbClr val="0033CC"/>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2x </a:t>
                      </a:r>
                      <a:r>
                        <a:rPr kumimoji="0" lang="en-US" altLang="zh-TW" sz="1000" u="none" strike="noStrike" cap="none" normalizeH="0" baseline="0" dirty="0" err="1" smtClean="0">
                          <a:ln>
                            <a:noFill/>
                          </a:ln>
                          <a:effectLst/>
                        </a:rPr>
                        <a:t>Mezz</a:t>
                      </a:r>
                      <a:r>
                        <a:rPr kumimoji="0" lang="en-US" altLang="zh-TW" sz="1000" u="none" strike="noStrike" cap="none" normalizeH="0" baseline="0" dirty="0" smtClean="0">
                          <a:ln>
                            <a:noFill/>
                          </a:ln>
                          <a:effectLst/>
                        </a:rPr>
                        <a:t> (x16 + x8)</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1x ETE (x16)</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Chassis Supported</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BCH-R, BCS, BCHT,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BCE-R*</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Flex Chassis</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BCH-R, BCS, BCHT,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BCE-R*</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Flex Chassis</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5327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dirty="0" smtClean="0">
                          <a:ln>
                            <a:noFill/>
                          </a:ln>
                          <a:effectLst/>
                        </a:rPr>
                        <a:t>Power</a:t>
                      </a:r>
                      <a:endParaRPr kumimoji="0" lang="en-US" altLang="zh-TW" sz="11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AEM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t>
                      </a:r>
                      <a:r>
                        <a:rPr kumimoji="0" lang="en-US" altLang="zh-TW" sz="1000" u="none" strike="noStrike" cap="none" normalizeH="0" baseline="0" dirty="0" err="1" smtClean="0">
                          <a:ln>
                            <a:noFill/>
                          </a:ln>
                          <a:effectLst/>
                        </a:rPr>
                        <a:t>Pstate</a:t>
                      </a:r>
                      <a:r>
                        <a:rPr kumimoji="0" lang="en-US" altLang="zh-TW" sz="1000" u="none" strike="noStrike" cap="none" normalizeH="0" baseline="0" dirty="0" smtClean="0">
                          <a:ln>
                            <a:noFill/>
                          </a:ln>
                          <a:effectLst/>
                        </a:rPr>
                        <a:t> capping,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Power </a:t>
                      </a:r>
                      <a:r>
                        <a:rPr kumimoji="0" lang="en-US" altLang="zh-TW" sz="1000" u="none" strike="noStrike" cap="none" normalizeH="0" baseline="0" dirty="0" err="1" smtClean="0">
                          <a:ln>
                            <a:noFill/>
                          </a:ln>
                          <a:effectLst/>
                        </a:rPr>
                        <a:t>Maximizer</a:t>
                      </a:r>
                      <a:r>
                        <a:rPr kumimoji="0" lang="en-US" altLang="zh-TW" sz="1000" u="none" strike="noStrike" cap="none" normalizeH="0" baseline="0" dirty="0" smtClean="0">
                          <a:ln>
                            <a:noFill/>
                          </a:ln>
                          <a:effectLst/>
                        </a:rPr>
                        <a: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AEM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t>
                      </a:r>
                      <a:r>
                        <a:rPr kumimoji="0" lang="en-US" altLang="zh-TW" sz="1000" u="none" strike="noStrike" cap="none" normalizeH="0" baseline="0" dirty="0" err="1" smtClean="0">
                          <a:ln>
                            <a:noFill/>
                          </a:ln>
                          <a:effectLst/>
                        </a:rPr>
                        <a:t>Pstate</a:t>
                      </a:r>
                      <a:r>
                        <a:rPr kumimoji="0" lang="en-US" altLang="zh-TW" sz="1000" u="none" strike="noStrike" cap="none" normalizeH="0" baseline="0" dirty="0" smtClean="0">
                          <a:ln>
                            <a:noFill/>
                          </a:ln>
                          <a:effectLst/>
                        </a:rPr>
                        <a:t> capping,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Power </a:t>
                      </a:r>
                      <a:r>
                        <a:rPr kumimoji="0" lang="en-US" altLang="zh-TW" sz="1000" u="none" strike="noStrike" cap="none" normalizeH="0" baseline="0" dirty="0" err="1" smtClean="0">
                          <a:ln>
                            <a:noFill/>
                          </a:ln>
                          <a:effectLst/>
                        </a:rPr>
                        <a:t>Maximizer</a:t>
                      </a:r>
                      <a:r>
                        <a:rPr kumimoji="0" lang="en-US" altLang="zh-TW" sz="1000" u="none" strike="noStrike" cap="none" normalizeH="0" baseline="0" dirty="0" smtClean="0">
                          <a:ln>
                            <a:noFill/>
                          </a:ln>
                          <a:effectLst/>
                        </a:rPr>
                        <a: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AEM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t>
                      </a:r>
                      <a:r>
                        <a:rPr kumimoji="0" lang="en-US" altLang="zh-TW" sz="1000" u="none" strike="noStrike" cap="none" normalizeH="0" baseline="0" dirty="0" err="1" smtClean="0">
                          <a:ln>
                            <a:noFill/>
                          </a:ln>
                          <a:effectLst/>
                        </a:rPr>
                        <a:t>Pstate</a:t>
                      </a:r>
                      <a:r>
                        <a:rPr kumimoji="0" lang="en-US" altLang="zh-TW" sz="1000" u="none" strike="noStrike" cap="none" normalizeH="0" baseline="0" dirty="0" smtClean="0">
                          <a:ln>
                            <a:noFill/>
                          </a:ln>
                          <a:effectLst/>
                        </a:rPr>
                        <a:t> capping, Power </a:t>
                      </a:r>
                      <a:r>
                        <a:rPr kumimoji="0" lang="en-US" altLang="zh-TW" sz="1000" u="none" strike="noStrike" cap="none" normalizeH="0" baseline="0" dirty="0" err="1" smtClean="0">
                          <a:ln>
                            <a:noFill/>
                          </a:ln>
                          <a:effectLst/>
                        </a:rPr>
                        <a:t>Maximizer</a:t>
                      </a:r>
                      <a:r>
                        <a:rPr kumimoji="0" lang="en-US" altLang="zh-TW" sz="1000" u="none" strike="noStrike" cap="none" normalizeH="0" baseline="0" dirty="0" smtClean="0">
                          <a:ln>
                            <a:noFill/>
                          </a:ln>
                          <a:effectLst/>
                        </a:rPr>
                        <a: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AEM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t>
                      </a:r>
                      <a:r>
                        <a:rPr kumimoji="0" lang="en-US" altLang="zh-TW" sz="1000" u="none" strike="noStrike" cap="none" normalizeH="0" baseline="0" dirty="0" err="1" smtClean="0">
                          <a:ln>
                            <a:noFill/>
                          </a:ln>
                          <a:effectLst/>
                        </a:rPr>
                        <a:t>Pstate</a:t>
                      </a:r>
                      <a:r>
                        <a:rPr kumimoji="0" lang="en-US" altLang="zh-TW" sz="1000" u="none" strike="noStrike" cap="none" normalizeH="0" baseline="0" dirty="0" smtClean="0">
                          <a:ln>
                            <a:noFill/>
                          </a:ln>
                          <a:effectLst/>
                        </a:rPr>
                        <a:t> capping, Power </a:t>
                      </a:r>
                      <a:r>
                        <a:rPr kumimoji="0" lang="en-US" altLang="zh-TW" sz="1000" u="none" strike="noStrike" cap="none" normalizeH="0" baseline="0" dirty="0" err="1" smtClean="0">
                          <a:ln>
                            <a:noFill/>
                          </a:ln>
                          <a:effectLst/>
                        </a:rPr>
                        <a:t>Maximizer</a:t>
                      </a:r>
                      <a:r>
                        <a:rPr kumimoji="0" lang="en-US" altLang="zh-TW" sz="1000" u="none" strike="noStrike" cap="none" normalizeH="0" baseline="0" dirty="0" smtClean="0">
                          <a:ln>
                            <a:noFill/>
                          </a:ln>
                          <a:effectLst/>
                        </a:rPr>
                        <a: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bl>
          </a:graphicData>
        </a:graphic>
      </p:graphicFrame>
      <p:sp>
        <p:nvSpPr>
          <p:cNvPr id="2" name="TextBox 1"/>
          <p:cNvSpPr txBox="1"/>
          <p:nvPr/>
        </p:nvSpPr>
        <p:spPr>
          <a:xfrm>
            <a:off x="609600" y="6400800"/>
            <a:ext cx="2514600" cy="253916"/>
          </a:xfrm>
          <a:prstGeom prst="rect">
            <a:avLst/>
          </a:prstGeom>
          <a:noFill/>
        </p:spPr>
        <p:txBody>
          <a:bodyPr wrap="square" rtlCol="0">
            <a:spAutoFit/>
          </a:bodyPr>
          <a:lstStyle/>
          <a:p>
            <a:r>
              <a:rPr lang="en-US" sz="1050" dirty="0" smtClean="0"/>
              <a:t>* Thermal Restrictions may apply</a:t>
            </a:r>
            <a:endParaRPr lang="en-US" sz="1050" dirty="0"/>
          </a:p>
        </p:txBody>
      </p:sp>
    </p:spTree>
    <p:extLst>
      <p:ext uri="{BB962C8B-B14F-4D97-AF65-F5344CB8AC3E}">
        <p14:creationId xmlns:p14="http://schemas.microsoft.com/office/powerpoint/2010/main" val="641725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Best Infrastructure Management</a:t>
            </a:r>
            <a:endParaRPr lang="en-US" dirty="0"/>
          </a:p>
        </p:txBody>
      </p:sp>
      <p:sp>
        <p:nvSpPr>
          <p:cNvPr id="4" name="Content Placeholder 3"/>
          <p:cNvSpPr>
            <a:spLocks noGrp="1"/>
          </p:cNvSpPr>
          <p:nvPr>
            <p:ph sz="half" idx="4294967295"/>
          </p:nvPr>
        </p:nvSpPr>
        <p:spPr>
          <a:xfrm>
            <a:off x="275164" y="1212321"/>
            <a:ext cx="3947584" cy="3825345"/>
          </a:xfrm>
        </p:spPr>
        <p:txBody>
          <a:bodyPr>
            <a:normAutofit fontScale="77500" lnSpcReduction="20000"/>
          </a:bodyPr>
          <a:lstStyle/>
          <a:p>
            <a:r>
              <a:rPr lang="en-US" dirty="0" smtClean="0"/>
              <a:t> Flex System management can be</a:t>
            </a:r>
          </a:p>
          <a:p>
            <a:pPr lvl="1"/>
            <a:r>
              <a:rPr lang="en-US" dirty="0" smtClean="0"/>
              <a:t>Hardware Only</a:t>
            </a:r>
          </a:p>
          <a:p>
            <a:pPr lvl="1"/>
            <a:r>
              <a:rPr lang="en-US" dirty="0" smtClean="0"/>
              <a:t>Workloads and Pools of Resources</a:t>
            </a:r>
          </a:p>
          <a:p>
            <a:pPr lvl="1"/>
            <a:r>
              <a:rPr lang="en-US" dirty="0" smtClean="0"/>
              <a:t>Multiple Chassis Management </a:t>
            </a:r>
          </a:p>
          <a:p>
            <a:pPr lvl="1"/>
            <a:r>
              <a:rPr lang="en-US" dirty="0" smtClean="0"/>
              <a:t>Virtualization Hypervisor Management</a:t>
            </a:r>
          </a:p>
          <a:p>
            <a:pPr lvl="1"/>
            <a:r>
              <a:rPr lang="en-US" dirty="0" smtClean="0"/>
              <a:t>Automated OS Deployment</a:t>
            </a:r>
          </a:p>
          <a:p>
            <a:endParaRPr lang="en-US" dirty="0" smtClean="0"/>
          </a:p>
          <a:p>
            <a:r>
              <a:rPr lang="en-US" dirty="0" smtClean="0"/>
              <a:t>BladeCenter</a:t>
            </a:r>
          </a:p>
          <a:p>
            <a:pPr lvl="1"/>
            <a:r>
              <a:rPr lang="en-US" dirty="0" smtClean="0"/>
              <a:t>Hardware only management</a:t>
            </a:r>
          </a:p>
          <a:p>
            <a:pPr lvl="1"/>
            <a:r>
              <a:rPr lang="en-US" dirty="0" smtClean="0"/>
              <a:t>No workload management</a:t>
            </a:r>
          </a:p>
          <a:p>
            <a:pPr lvl="1"/>
            <a:r>
              <a:rPr lang="en-US" dirty="0" smtClean="0"/>
              <a:t>No multiple chassis support</a:t>
            </a:r>
          </a:p>
          <a:p>
            <a:pPr lvl="1"/>
            <a:r>
              <a:rPr lang="en-US" dirty="0" smtClean="0"/>
              <a:t>No virtualization management</a:t>
            </a:r>
          </a:p>
          <a:p>
            <a:pPr lvl="1"/>
            <a:r>
              <a:rPr lang="en-US" dirty="0" smtClean="0"/>
              <a:t>No Automated OS deployment</a:t>
            </a:r>
          </a:p>
          <a:p>
            <a:endParaRPr lang="en-US" dirty="0" smtClean="0"/>
          </a:p>
          <a:p>
            <a:r>
              <a:rPr lang="en-US" dirty="0" smtClean="0"/>
              <a:t>IMM and CMM are standard</a:t>
            </a:r>
          </a:p>
          <a:p>
            <a:endParaRPr lang="en-US" dirty="0" smtClean="0"/>
          </a:p>
          <a:p>
            <a:r>
              <a:rPr lang="en-US" dirty="0" smtClean="0"/>
              <a:t>Add FSM capabilities when ready</a:t>
            </a:r>
          </a:p>
          <a:p>
            <a:pPr lvl="1"/>
            <a:endParaRPr lang="en-US" dirty="0" smtClean="0"/>
          </a:p>
          <a:p>
            <a:pPr lvl="1"/>
            <a:endParaRPr lang="en-US" dirty="0"/>
          </a:p>
        </p:txBody>
      </p:sp>
      <p:pic>
        <p:nvPicPr>
          <p:cNvPr id="8196" name="Picture 4" descr="http://www.ibm.com/systems/jp/photo/flex/picture/fsm_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573" t="28380" r="9908" b="15190"/>
          <a:stretch/>
        </p:blipFill>
        <p:spPr bwMode="auto">
          <a:xfrm>
            <a:off x="1233931" y="5385197"/>
            <a:ext cx="1676400" cy="74897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7" name="Table 76"/>
          <p:cNvGraphicFramePr>
            <a:graphicFrameLocks noGrp="1"/>
          </p:cNvGraphicFramePr>
          <p:nvPr>
            <p:extLst>
              <p:ext uri="{D42A27DB-BD31-4B8C-83A1-F6EECF244321}">
                <p14:modId xmlns:p14="http://schemas.microsoft.com/office/powerpoint/2010/main" val="3235278835"/>
              </p:ext>
            </p:extLst>
          </p:nvPr>
        </p:nvGraphicFramePr>
        <p:xfrm>
          <a:off x="4318001" y="1174736"/>
          <a:ext cx="4497473" cy="5209389"/>
        </p:xfrm>
        <a:graphic>
          <a:graphicData uri="http://schemas.openxmlformats.org/drawingml/2006/table">
            <a:tbl>
              <a:tblPr firstRow="1" bandRow="1">
                <a:tableStyleId>{1FECB4D8-DB02-4DC6-A0A2-4F2EBAE1DC90}</a:tableStyleId>
              </a:tblPr>
              <a:tblGrid>
                <a:gridCol w="1725082"/>
                <a:gridCol w="502684"/>
                <a:gridCol w="502684"/>
                <a:gridCol w="247262"/>
                <a:gridCol w="506587"/>
                <a:gridCol w="506587"/>
                <a:gridCol w="506587"/>
              </a:tblGrid>
              <a:tr h="200085">
                <a:tc>
                  <a:txBody>
                    <a:bodyPr/>
                    <a:lstStyle/>
                    <a:p>
                      <a:endParaRPr lang="en-US" sz="800" b="0" i="0" dirty="0">
                        <a:solidFill>
                          <a:schemeClr val="tx1"/>
                        </a:solidFill>
                      </a:endParaRPr>
                    </a:p>
                  </a:txBody>
                  <a:tcPr marT="27432" marB="27432" anchor="b">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gridSpan="2">
                  <a:txBody>
                    <a:bodyPr/>
                    <a:lstStyle/>
                    <a:p>
                      <a:pPr algn="ctr"/>
                      <a:r>
                        <a:rPr lang="en-US" sz="1000" b="1" i="0" dirty="0" smtClean="0">
                          <a:solidFill>
                            <a:schemeClr val="tx1"/>
                          </a:solidFill>
                        </a:rPr>
                        <a:t>BladeCenter</a:t>
                      </a:r>
                      <a:endParaRPr lang="en-US" sz="10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hMerge="1">
                  <a:txBody>
                    <a:bodyPr/>
                    <a:lstStyle/>
                    <a:p>
                      <a:endParaRPr lang="en-US" sz="800" b="0"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0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gridSpan="3">
                  <a:txBody>
                    <a:bodyPr/>
                    <a:lstStyle/>
                    <a:p>
                      <a:pPr algn="ctr"/>
                      <a:r>
                        <a:rPr lang="en-US" sz="1000" b="1" i="0" dirty="0" smtClean="0">
                          <a:solidFill>
                            <a:schemeClr val="tx1"/>
                          </a:solidFill>
                        </a:rPr>
                        <a:t>Flex System</a:t>
                      </a:r>
                      <a:endParaRPr lang="en-US" sz="10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hMerge="1">
                  <a:txBody>
                    <a:bodyPr/>
                    <a:lstStyle/>
                    <a:p>
                      <a:pPr algn="ctr"/>
                      <a:endParaRPr lang="en-US" sz="800" b="0"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lang="en-US" sz="800" b="0"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85">
                <a:tc>
                  <a:txBody>
                    <a:bodyPr/>
                    <a:lstStyle/>
                    <a:p>
                      <a:endParaRPr lang="en-US" sz="800" b="0" i="0" dirty="0">
                        <a:solidFill>
                          <a:schemeClr val="tx1"/>
                        </a:solidFill>
                      </a:endParaRPr>
                    </a:p>
                  </a:txBody>
                  <a:tcPr marT="27432" marB="27432" anchor="b">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IMM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AMM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IMM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CMM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FSM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200085">
                <a:tc>
                  <a:txBody>
                    <a:bodyPr/>
                    <a:lstStyle/>
                    <a:p>
                      <a:pPr marL="0" indent="0">
                        <a:buFont typeface="Arial"/>
                        <a:buNone/>
                      </a:pPr>
                      <a:r>
                        <a:rPr lang="en-US" sz="800" b="0" i="0" dirty="0" smtClean="0">
                          <a:solidFill>
                            <a:schemeClr val="tx1"/>
                          </a:solidFill>
                        </a:rPr>
                        <a:t>Node power</a:t>
                      </a:r>
                      <a:r>
                        <a:rPr lang="en-US" sz="800" b="0" i="0" baseline="0" dirty="0" smtClean="0">
                          <a:solidFill>
                            <a:schemeClr val="tx1"/>
                          </a:solidFill>
                        </a:rPr>
                        <a:t> state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Update node firmware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Update chassis firmware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Gather event logs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Change UEFI (BIOS) settings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800" b="0" i="0" dirty="0" smtClean="0">
                          <a:solidFill>
                            <a:schemeClr val="tx1"/>
                          </a:solidFill>
                        </a:rPr>
                        <a:t>Set AMM/CMM IP</a:t>
                      </a: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800" b="0" i="0" dirty="0" smtClean="0">
                          <a:solidFill>
                            <a:schemeClr val="tx1"/>
                          </a:solidFill>
                        </a:rPr>
                        <a:t>Set node IMM hostname</a:t>
                      </a: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Set node IMM IP address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Manage node workload</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Open remote console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View firmware status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View blade/node hardware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View chassis hardware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Set switch module IP address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Manage switch modules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Call home functionality</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Storage management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Chassis maps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Configuration patterns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Mobile management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Bare metal</a:t>
                      </a:r>
                      <a:r>
                        <a:rPr lang="en-US" sz="800" b="0" i="0" baseline="0" dirty="0" smtClean="0">
                          <a:solidFill>
                            <a:schemeClr val="tx1"/>
                          </a:solidFill>
                        </a:rPr>
                        <a:t> OS deployment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Management of multiple chassis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Redundant management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Virtualization management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6506376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Inside view of the IBM Flex System x220 Compute Nod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683" y="1481667"/>
            <a:ext cx="8129721" cy="4897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1" name="Rectangle 2"/>
          <p:cNvSpPr>
            <a:spLocks noGrp="1" noChangeArrowheads="1"/>
          </p:cNvSpPr>
          <p:nvPr>
            <p:ph type="title"/>
          </p:nvPr>
        </p:nvSpPr>
        <p:spPr/>
        <p:txBody>
          <a:bodyPr/>
          <a:lstStyle/>
          <a:p>
            <a:r>
              <a:rPr lang="en-US" altLang="zh-TW" smtClean="0"/>
              <a:t>x220 Planar Layout</a:t>
            </a:r>
            <a:endParaRPr lang="en-US" altLang="zh-TW" dirty="0" smtClean="0"/>
          </a:p>
        </p:txBody>
      </p:sp>
    </p:spTree>
    <p:extLst>
      <p:ext uri="{BB962C8B-B14F-4D97-AF65-F5344CB8AC3E}">
        <p14:creationId xmlns:p14="http://schemas.microsoft.com/office/powerpoint/2010/main" val="46000299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414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260" y="3527284"/>
            <a:ext cx="790575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47" name="Title 1"/>
          <p:cNvSpPr>
            <a:spLocks noGrp="1"/>
          </p:cNvSpPr>
          <p:nvPr>
            <p:ph type="title"/>
          </p:nvPr>
        </p:nvSpPr>
        <p:spPr/>
        <p:txBody>
          <a:bodyPr/>
          <a:lstStyle/>
          <a:p>
            <a:r>
              <a:rPr lang="en-US" dirty="0" smtClean="0"/>
              <a:t>x240 Compute Node Front View</a:t>
            </a:r>
            <a:endParaRPr lang="en-GB" dirty="0" smtClean="0"/>
          </a:p>
        </p:txBody>
      </p:sp>
      <p:sp>
        <p:nvSpPr>
          <p:cNvPr id="134148" name="Line 27"/>
          <p:cNvSpPr>
            <a:spLocks noChangeShapeType="1"/>
          </p:cNvSpPr>
          <p:nvPr/>
        </p:nvSpPr>
        <p:spPr bwMode="auto">
          <a:xfrm flipH="1">
            <a:off x="1127785" y="5003659"/>
            <a:ext cx="41275" cy="1162050"/>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49" name="Text Box 19"/>
          <p:cNvSpPr txBox="1">
            <a:spLocks noChangeArrowheads="1"/>
          </p:cNvSpPr>
          <p:nvPr/>
        </p:nvSpPr>
        <p:spPr bwMode="auto">
          <a:xfrm>
            <a:off x="826160" y="6103797"/>
            <a:ext cx="622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USB</a:t>
            </a:r>
          </a:p>
        </p:txBody>
      </p:sp>
      <p:sp>
        <p:nvSpPr>
          <p:cNvPr id="134150" name="Line 27"/>
          <p:cNvSpPr>
            <a:spLocks noChangeShapeType="1"/>
          </p:cNvSpPr>
          <p:nvPr/>
        </p:nvSpPr>
        <p:spPr bwMode="auto">
          <a:xfrm>
            <a:off x="7258710" y="5075097"/>
            <a:ext cx="161925" cy="833437"/>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1" name="Line 27"/>
          <p:cNvSpPr>
            <a:spLocks noChangeShapeType="1"/>
          </p:cNvSpPr>
          <p:nvPr/>
        </p:nvSpPr>
        <p:spPr bwMode="auto">
          <a:xfrm flipH="1">
            <a:off x="6018872" y="5035409"/>
            <a:ext cx="293688" cy="89852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2" name="Text Box 21"/>
          <p:cNvSpPr txBox="1">
            <a:spLocks noChangeArrowheads="1"/>
          </p:cNvSpPr>
          <p:nvPr/>
        </p:nvSpPr>
        <p:spPr bwMode="auto">
          <a:xfrm>
            <a:off x="5350535" y="5960922"/>
            <a:ext cx="12350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Power Button</a:t>
            </a:r>
          </a:p>
        </p:txBody>
      </p:sp>
      <p:sp>
        <p:nvSpPr>
          <p:cNvPr id="134153" name="Line 27"/>
          <p:cNvSpPr>
            <a:spLocks noChangeShapeType="1"/>
          </p:cNvSpPr>
          <p:nvPr/>
        </p:nvSpPr>
        <p:spPr bwMode="auto">
          <a:xfrm>
            <a:off x="7028522" y="5076684"/>
            <a:ext cx="392113" cy="857250"/>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4" name="Line 27"/>
          <p:cNvSpPr>
            <a:spLocks noChangeShapeType="1"/>
          </p:cNvSpPr>
          <p:nvPr/>
        </p:nvSpPr>
        <p:spPr bwMode="auto">
          <a:xfrm>
            <a:off x="6774522" y="5079859"/>
            <a:ext cx="646113" cy="82867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5" name="Line 27"/>
          <p:cNvSpPr>
            <a:spLocks noChangeShapeType="1"/>
          </p:cNvSpPr>
          <p:nvPr/>
        </p:nvSpPr>
        <p:spPr bwMode="auto">
          <a:xfrm>
            <a:off x="2664485" y="5000484"/>
            <a:ext cx="230187" cy="836613"/>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6" name="Text Box 19"/>
          <p:cNvSpPr txBox="1">
            <a:spLocks noChangeArrowheads="1"/>
          </p:cNvSpPr>
          <p:nvPr/>
        </p:nvSpPr>
        <p:spPr bwMode="auto">
          <a:xfrm>
            <a:off x="2358097" y="5819634"/>
            <a:ext cx="1162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Dongle Cable Connector</a:t>
            </a:r>
          </a:p>
        </p:txBody>
      </p:sp>
      <p:sp>
        <p:nvSpPr>
          <p:cNvPr id="134157" name="Text Box 19"/>
          <p:cNvSpPr txBox="1">
            <a:spLocks noChangeArrowheads="1"/>
          </p:cNvSpPr>
          <p:nvPr/>
        </p:nvSpPr>
        <p:spPr bwMode="auto">
          <a:xfrm>
            <a:off x="1207160" y="5964097"/>
            <a:ext cx="985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NMI/Reset Button</a:t>
            </a:r>
          </a:p>
        </p:txBody>
      </p:sp>
      <p:sp>
        <p:nvSpPr>
          <p:cNvPr id="134158" name="Line 27"/>
          <p:cNvSpPr>
            <a:spLocks noChangeShapeType="1"/>
          </p:cNvSpPr>
          <p:nvPr/>
        </p:nvSpPr>
        <p:spPr bwMode="auto">
          <a:xfrm>
            <a:off x="1607210" y="4997309"/>
            <a:ext cx="41275" cy="91122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9" name="Text Box 21"/>
          <p:cNvSpPr txBox="1">
            <a:spLocks noChangeArrowheads="1"/>
          </p:cNvSpPr>
          <p:nvPr/>
        </p:nvSpPr>
        <p:spPr bwMode="auto">
          <a:xfrm>
            <a:off x="6926922" y="5888956"/>
            <a:ext cx="20399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eaLnBrk="1" fontAlgn="base" hangingPunct="1">
              <a:spcBef>
                <a:spcPct val="0"/>
              </a:spcBef>
              <a:spcAft>
                <a:spcPct val="0"/>
              </a:spcAft>
              <a:buFontTx/>
              <a:buChar char="•"/>
            </a:pPr>
            <a:r>
              <a:rPr lang="en-US" altLang="zh-TW" sz="1200" b="1">
                <a:solidFill>
                  <a:srgbClr val="000000"/>
                </a:solidFill>
                <a:ea typeface="PMingLiU" pitchFamily="18" charset="-120"/>
              </a:rPr>
              <a:t>Location LED</a:t>
            </a:r>
          </a:p>
          <a:p>
            <a:pPr eaLnBrk="1" fontAlgn="base" hangingPunct="1">
              <a:spcBef>
                <a:spcPct val="0"/>
              </a:spcBef>
              <a:spcAft>
                <a:spcPct val="0"/>
              </a:spcAft>
              <a:buFontTx/>
              <a:buChar char="•"/>
            </a:pPr>
            <a:r>
              <a:rPr lang="en-US" altLang="zh-TW" sz="1200" b="1">
                <a:solidFill>
                  <a:srgbClr val="000000"/>
                </a:solidFill>
                <a:ea typeface="PMingLiU" pitchFamily="18" charset="-120"/>
              </a:rPr>
              <a:t>System Info LED</a:t>
            </a:r>
          </a:p>
          <a:p>
            <a:pPr eaLnBrk="1" fontAlgn="base" hangingPunct="1">
              <a:spcBef>
                <a:spcPct val="0"/>
              </a:spcBef>
              <a:spcAft>
                <a:spcPct val="0"/>
              </a:spcAft>
              <a:buFontTx/>
              <a:buChar char="•"/>
            </a:pPr>
            <a:r>
              <a:rPr lang="en-US" altLang="zh-TW" sz="1200" b="1">
                <a:solidFill>
                  <a:srgbClr val="000000"/>
                </a:solidFill>
                <a:ea typeface="PMingLiU" pitchFamily="18" charset="-120"/>
              </a:rPr>
              <a:t>Fault LED</a:t>
            </a:r>
          </a:p>
        </p:txBody>
      </p:sp>
      <p:sp>
        <p:nvSpPr>
          <p:cNvPr id="134160" name="Text Box 21"/>
          <p:cNvSpPr txBox="1">
            <a:spLocks noChangeArrowheads="1"/>
          </p:cNvSpPr>
          <p:nvPr/>
        </p:nvSpPr>
        <p:spPr bwMode="auto">
          <a:xfrm>
            <a:off x="7981022" y="5775184"/>
            <a:ext cx="7477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RFID</a:t>
            </a:r>
          </a:p>
        </p:txBody>
      </p:sp>
      <p:sp>
        <p:nvSpPr>
          <p:cNvPr id="134161" name="Line 27"/>
          <p:cNvSpPr>
            <a:spLocks noChangeShapeType="1"/>
          </p:cNvSpPr>
          <p:nvPr/>
        </p:nvSpPr>
        <p:spPr bwMode="auto">
          <a:xfrm>
            <a:off x="7979435" y="5127484"/>
            <a:ext cx="398462" cy="668338"/>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62" name="Text Box 22"/>
          <p:cNvSpPr txBox="1">
            <a:spLocks noChangeArrowheads="1"/>
          </p:cNvSpPr>
          <p:nvPr/>
        </p:nvSpPr>
        <p:spPr bwMode="auto">
          <a:xfrm>
            <a:off x="6344310" y="3147872"/>
            <a:ext cx="20145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2.5” HDD HS (Gen2) x 2</a:t>
            </a:r>
          </a:p>
        </p:txBody>
      </p:sp>
      <p:sp>
        <p:nvSpPr>
          <p:cNvPr id="134163" name="Line 31"/>
          <p:cNvSpPr>
            <a:spLocks noChangeShapeType="1"/>
          </p:cNvSpPr>
          <p:nvPr/>
        </p:nvSpPr>
        <p:spPr bwMode="auto">
          <a:xfrm flipV="1">
            <a:off x="5693435" y="3416159"/>
            <a:ext cx="1104900" cy="64452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64" name="Line 32"/>
          <p:cNvSpPr>
            <a:spLocks noChangeShapeType="1"/>
          </p:cNvSpPr>
          <p:nvPr/>
        </p:nvSpPr>
        <p:spPr bwMode="auto">
          <a:xfrm flipV="1">
            <a:off x="5701372" y="3422509"/>
            <a:ext cx="1296988" cy="122872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pic>
        <p:nvPicPr>
          <p:cNvPr id="13416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8083" y="1207000"/>
            <a:ext cx="4804964" cy="2116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66" name="Rectangle 3"/>
          <p:cNvSpPr>
            <a:spLocks noChangeArrowheads="1"/>
          </p:cNvSpPr>
          <p:nvPr/>
        </p:nvSpPr>
        <p:spPr bwMode="auto">
          <a:xfrm>
            <a:off x="5844247" y="1948781"/>
            <a:ext cx="558800" cy="522287"/>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lstStyle/>
          <a:p>
            <a:pPr algn="ctr" defTabSz="400050" fontAlgn="base">
              <a:lnSpc>
                <a:spcPct val="80000"/>
              </a:lnSpc>
              <a:spcBef>
                <a:spcPct val="50000"/>
              </a:spcBef>
              <a:spcAft>
                <a:spcPct val="0"/>
              </a:spcAft>
            </a:pPr>
            <a:endParaRPr lang="en-US" sz="1000">
              <a:solidFill>
                <a:srgbClr val="000000"/>
              </a:solidFill>
              <a:ea typeface="Geneva"/>
              <a:cs typeface="Geneva"/>
            </a:endParaRPr>
          </a:p>
        </p:txBody>
      </p:sp>
      <p:sp>
        <p:nvSpPr>
          <p:cNvPr id="134167" name="Text Box 19"/>
          <p:cNvSpPr txBox="1">
            <a:spLocks noChangeArrowheads="1"/>
          </p:cNvSpPr>
          <p:nvPr/>
        </p:nvSpPr>
        <p:spPr bwMode="auto">
          <a:xfrm>
            <a:off x="3959885" y="1441310"/>
            <a:ext cx="11620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dirty="0">
                <a:solidFill>
                  <a:srgbClr val="000000"/>
                </a:solidFill>
                <a:ea typeface="PMingLiU" pitchFamily="18" charset="-120"/>
              </a:rPr>
              <a:t>Dongle Cable</a:t>
            </a:r>
          </a:p>
        </p:txBody>
      </p:sp>
    </p:spTree>
    <p:extLst>
      <p:ext uri="{BB962C8B-B14F-4D97-AF65-F5344CB8AC3E}">
        <p14:creationId xmlns:p14="http://schemas.microsoft.com/office/powerpoint/2010/main" val="428111025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mtClean="0"/>
              <a:t>Chassis I/O Routing</a:t>
            </a:r>
            <a:endParaRPr lang="en-US" dirty="0"/>
          </a:p>
        </p:txBody>
      </p:sp>
      <p:sp>
        <p:nvSpPr>
          <p:cNvPr id="22" name="Content Placeholder 21"/>
          <p:cNvSpPr>
            <a:spLocks noGrp="1"/>
          </p:cNvSpPr>
          <p:nvPr>
            <p:ph sz="half" idx="4294967295"/>
          </p:nvPr>
        </p:nvSpPr>
        <p:spPr>
          <a:xfrm>
            <a:off x="444500" y="1392238"/>
            <a:ext cx="4804833" cy="2534179"/>
          </a:xfrm>
        </p:spPr>
        <p:txBody>
          <a:bodyPr>
            <a:normAutofit fontScale="77500" lnSpcReduction="20000"/>
          </a:bodyPr>
          <a:lstStyle/>
          <a:p>
            <a:r>
              <a:rPr lang="en-US" dirty="0" smtClean="0"/>
              <a:t>I/O module bays are not wired to work with only specific Scalable Switch Element (ScSE)</a:t>
            </a:r>
          </a:p>
          <a:p>
            <a:r>
              <a:rPr lang="en-US" dirty="0" smtClean="0"/>
              <a:t>The ScSE in an I/O module bay determines what kind of I/O is routed out of that bay</a:t>
            </a:r>
          </a:p>
          <a:p>
            <a:r>
              <a:rPr lang="en-US" dirty="0" smtClean="0"/>
              <a:t>The adapter slot an I/O card is placed in determines which bay I/O is routed to</a:t>
            </a:r>
          </a:p>
          <a:p>
            <a:r>
              <a:rPr lang="en-US" dirty="0" smtClean="0"/>
              <a:t>The adapter determines the number and type of links consumed</a:t>
            </a:r>
          </a:p>
          <a:p>
            <a:r>
              <a:rPr lang="en-US" dirty="0" smtClean="0"/>
              <a:t>Multiport adapters mean one has to take into consideration the number of internal as well as external ports one has available on a ScSE.</a:t>
            </a:r>
          </a:p>
          <a:p>
            <a:endParaRPr lang="en-US" dirty="0"/>
          </a:p>
        </p:txBody>
      </p:sp>
      <p:pic>
        <p:nvPicPr>
          <p:cNvPr id="5" name="Picture 35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5168" y="4530758"/>
            <a:ext cx="3775899" cy="184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5321067" y="975888"/>
            <a:ext cx="3465609" cy="3702222"/>
            <a:chOff x="5321067" y="975888"/>
            <a:chExt cx="3465609" cy="3702222"/>
          </a:xfrm>
        </p:grpSpPr>
        <p:pic>
          <p:nvPicPr>
            <p:cNvPr id="7"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1067" y="975888"/>
              <a:ext cx="3465609" cy="370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355"/>
            <p:cNvSpPr txBox="1">
              <a:spLocks noChangeArrowheads="1"/>
            </p:cNvSpPr>
            <p:nvPr/>
          </p:nvSpPr>
          <p:spPr bwMode="auto">
            <a:xfrm rot="5400000">
              <a:off x="5418212" y="3831230"/>
              <a:ext cx="91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eaLnBrk="1" hangingPunct="1">
                <a:defRPr/>
              </a:pPr>
              <a:r>
                <a:rPr lang="en-US" sz="1200" b="1" dirty="0" smtClean="0">
                  <a:solidFill>
                    <a:schemeClr val="accent3"/>
                  </a:solidFill>
                  <a:ea typeface="+mn-ea"/>
                </a:rPr>
                <a:t>ScSE 1</a:t>
              </a:r>
            </a:p>
          </p:txBody>
        </p:sp>
        <p:sp>
          <p:nvSpPr>
            <p:cNvPr id="9" name="TextBox 356"/>
            <p:cNvSpPr txBox="1">
              <a:spLocks noChangeArrowheads="1"/>
            </p:cNvSpPr>
            <p:nvPr/>
          </p:nvSpPr>
          <p:spPr bwMode="auto">
            <a:xfrm rot="5400000">
              <a:off x="7096475" y="3834147"/>
              <a:ext cx="9277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a:solidFill>
                    <a:schemeClr val="bg1"/>
                  </a:solidFill>
                  <a:cs typeface="Arial" charset="0"/>
                </a:rPr>
                <a:t>ScSE 2</a:t>
              </a:r>
            </a:p>
          </p:txBody>
        </p:sp>
        <p:sp>
          <p:nvSpPr>
            <p:cNvPr id="10" name="TextBox 357"/>
            <p:cNvSpPr txBox="1">
              <a:spLocks noChangeArrowheads="1"/>
            </p:cNvSpPr>
            <p:nvPr/>
          </p:nvSpPr>
          <p:spPr bwMode="auto">
            <a:xfrm rot="5400000">
              <a:off x="6313809" y="3836207"/>
              <a:ext cx="9372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a:solidFill>
                    <a:schemeClr val="bg1"/>
                  </a:solidFill>
                  <a:cs typeface="Arial" charset="0"/>
                </a:rPr>
                <a:t>ScSE 3</a:t>
              </a:r>
            </a:p>
          </p:txBody>
        </p:sp>
        <p:sp>
          <p:nvSpPr>
            <p:cNvPr id="11" name="TextBox 358"/>
            <p:cNvSpPr txBox="1">
              <a:spLocks noChangeArrowheads="1"/>
            </p:cNvSpPr>
            <p:nvPr/>
          </p:nvSpPr>
          <p:spPr bwMode="auto">
            <a:xfrm rot="5400000">
              <a:off x="7967188" y="3849142"/>
              <a:ext cx="9968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a:solidFill>
                    <a:schemeClr val="bg1"/>
                  </a:solidFill>
                  <a:cs typeface="Arial" charset="0"/>
                </a:rPr>
                <a:t>ScSE 4</a:t>
              </a:r>
            </a:p>
          </p:txBody>
        </p:sp>
      </p:grpSp>
      <p:cxnSp>
        <p:nvCxnSpPr>
          <p:cNvPr id="12" name="Straight Arrow Connector 11"/>
          <p:cNvCxnSpPr/>
          <p:nvPr/>
        </p:nvCxnSpPr>
        <p:spPr bwMode="auto">
          <a:xfrm flipV="1">
            <a:off x="5859469" y="4678110"/>
            <a:ext cx="0" cy="358463"/>
          </a:xfrm>
          <a:prstGeom prst="straightConnector1">
            <a:avLst/>
          </a:prstGeom>
          <a:solidFill>
            <a:schemeClr val="bg2">
              <a:alpha val="9000"/>
            </a:schemeClr>
          </a:solidFill>
          <a:ln w="28575" cap="flat" cmpd="sng" algn="ctr">
            <a:solidFill>
              <a:schemeClr val="accent1">
                <a:lumMod val="75000"/>
              </a:schemeClr>
            </a:solidFill>
            <a:prstDash val="solid"/>
            <a:round/>
            <a:headEnd type="none" w="med" len="med"/>
            <a:tailEnd type="arrow"/>
          </a:ln>
          <a:effectLst/>
        </p:spPr>
      </p:cxnSp>
      <p:cxnSp>
        <p:nvCxnSpPr>
          <p:cNvPr id="13" name="Straight Arrow Connector 406"/>
          <p:cNvCxnSpPr>
            <a:cxnSpLocks noChangeShapeType="1"/>
          </p:cNvCxnSpPr>
          <p:nvPr/>
        </p:nvCxnSpPr>
        <p:spPr bwMode="auto">
          <a:xfrm flipV="1">
            <a:off x="6769085" y="4678110"/>
            <a:ext cx="0" cy="1166066"/>
          </a:xfrm>
          <a:prstGeom prst="straightConnector1">
            <a:avLst/>
          </a:prstGeom>
          <a:noFill/>
          <a:ln w="28575">
            <a:solidFill>
              <a:srgbClr val="00B050"/>
            </a:solidFill>
            <a:round/>
            <a:headEnd/>
            <a:tailEnd type="arrow" w="med" len="med"/>
          </a:ln>
          <a:extLst>
            <a:ext uri="{909E8E84-426E-40DD-AFC4-6F175D3DCCD1}">
              <a14:hiddenFill xmlns:a14="http://schemas.microsoft.com/office/drawing/2010/main">
                <a:noFill/>
              </a14:hiddenFill>
            </a:ext>
          </a:extLst>
        </p:spPr>
      </p:cxnSp>
      <p:cxnSp>
        <p:nvCxnSpPr>
          <p:cNvPr id="14" name="Straight Arrow Connector 13"/>
          <p:cNvCxnSpPr/>
          <p:nvPr/>
        </p:nvCxnSpPr>
        <p:spPr bwMode="auto">
          <a:xfrm flipV="1">
            <a:off x="7546935" y="4678110"/>
            <a:ext cx="0" cy="490229"/>
          </a:xfrm>
          <a:prstGeom prst="straightConnector1">
            <a:avLst/>
          </a:prstGeom>
          <a:solidFill>
            <a:schemeClr val="bg2">
              <a:alpha val="9000"/>
            </a:schemeClr>
          </a:solidFill>
          <a:ln w="28575" cap="flat" cmpd="sng" algn="ctr">
            <a:solidFill>
              <a:schemeClr val="accent1">
                <a:lumMod val="75000"/>
              </a:schemeClr>
            </a:solidFill>
            <a:prstDash val="solid"/>
            <a:round/>
            <a:headEnd type="none" w="med" len="med"/>
            <a:tailEnd type="arrow"/>
          </a:ln>
          <a:effectLst/>
        </p:spPr>
      </p:cxnSp>
      <p:cxnSp>
        <p:nvCxnSpPr>
          <p:cNvPr id="15" name="Straight Arrow Connector 408"/>
          <p:cNvCxnSpPr>
            <a:cxnSpLocks noChangeShapeType="1"/>
          </p:cNvCxnSpPr>
          <p:nvPr/>
        </p:nvCxnSpPr>
        <p:spPr bwMode="auto">
          <a:xfrm flipV="1">
            <a:off x="8469302" y="4678110"/>
            <a:ext cx="0" cy="1361591"/>
          </a:xfrm>
          <a:prstGeom prst="straightConnector1">
            <a:avLst/>
          </a:prstGeom>
          <a:noFill/>
          <a:ln w="28575">
            <a:solidFill>
              <a:srgbClr val="00B050"/>
            </a:solidFill>
            <a:round/>
            <a:headEnd/>
            <a:tailEnd type="arrow" w="med" len="med"/>
          </a:ln>
          <a:extLst>
            <a:ext uri="{909E8E84-426E-40DD-AFC4-6F175D3DCCD1}">
              <a14:hiddenFill xmlns:a14="http://schemas.microsoft.com/office/drawing/2010/main">
                <a:noFill/>
              </a14:hiddenFill>
            </a:ext>
          </a:extLst>
        </p:spPr>
      </p:cxnSp>
      <p:cxnSp>
        <p:nvCxnSpPr>
          <p:cNvPr id="16" name="Straight Connector 20480"/>
          <p:cNvCxnSpPr>
            <a:cxnSpLocks noChangeShapeType="1"/>
          </p:cNvCxnSpPr>
          <p:nvPr/>
        </p:nvCxnSpPr>
        <p:spPr bwMode="auto">
          <a:xfrm flipH="1">
            <a:off x="5202051" y="5839925"/>
            <a:ext cx="1576952" cy="0"/>
          </a:xfrm>
          <a:prstGeom prst="line">
            <a:avLst/>
          </a:prstGeom>
          <a:noFill/>
          <a:ln w="28575">
            <a:solidFill>
              <a:srgbClr val="00B050"/>
            </a:solidFill>
            <a:round/>
            <a:headEnd/>
            <a:tailEnd/>
          </a:ln>
          <a:extLst>
            <a:ext uri="{909E8E84-426E-40DD-AFC4-6F175D3DCCD1}">
              <a14:hiddenFill xmlns:a14="http://schemas.microsoft.com/office/drawing/2010/main">
                <a:noFill/>
              </a14:hiddenFill>
            </a:ext>
          </a:extLst>
        </p:spPr>
      </p:cxnSp>
      <p:cxnSp>
        <p:nvCxnSpPr>
          <p:cNvPr id="17" name="Straight Connector 413"/>
          <p:cNvCxnSpPr>
            <a:cxnSpLocks noChangeShapeType="1"/>
          </p:cNvCxnSpPr>
          <p:nvPr/>
        </p:nvCxnSpPr>
        <p:spPr bwMode="auto">
          <a:xfrm flipH="1">
            <a:off x="5202051" y="6031200"/>
            <a:ext cx="3267251" cy="0"/>
          </a:xfrm>
          <a:prstGeom prst="line">
            <a:avLst/>
          </a:prstGeom>
          <a:noFill/>
          <a:ln w="28575">
            <a:solidFill>
              <a:srgbClr val="00B050"/>
            </a:solidFill>
            <a:round/>
            <a:headEnd/>
            <a:tailEnd/>
          </a:ln>
          <a:extLst>
            <a:ext uri="{909E8E84-426E-40DD-AFC4-6F175D3DCCD1}">
              <a14:hiddenFill xmlns:a14="http://schemas.microsoft.com/office/drawing/2010/main">
                <a:noFill/>
              </a14:hiddenFill>
            </a:ext>
          </a:extLst>
        </p:spPr>
      </p:cxnSp>
      <p:cxnSp>
        <p:nvCxnSpPr>
          <p:cNvPr id="18" name="Straight Connector 17"/>
          <p:cNvCxnSpPr/>
          <p:nvPr/>
        </p:nvCxnSpPr>
        <p:spPr bwMode="auto">
          <a:xfrm flipH="1">
            <a:off x="5231806" y="5159838"/>
            <a:ext cx="2319379" cy="0"/>
          </a:xfrm>
          <a:prstGeom prst="line">
            <a:avLst/>
          </a:prstGeom>
          <a:solidFill>
            <a:schemeClr val="bg2">
              <a:alpha val="9000"/>
            </a:schemeClr>
          </a:solidFill>
          <a:ln w="28575" cap="flat" cmpd="sng" algn="ctr">
            <a:solidFill>
              <a:schemeClr val="accent1">
                <a:lumMod val="75000"/>
              </a:schemeClr>
            </a:solidFill>
            <a:prstDash val="solid"/>
            <a:round/>
            <a:headEnd type="none" w="med" len="med"/>
            <a:tailEnd type="none" w="med" len="med"/>
          </a:ln>
          <a:effectLst/>
        </p:spPr>
      </p:cxnSp>
      <p:cxnSp>
        <p:nvCxnSpPr>
          <p:cNvPr id="19" name="Straight Connector 18"/>
          <p:cNvCxnSpPr/>
          <p:nvPr/>
        </p:nvCxnSpPr>
        <p:spPr bwMode="auto">
          <a:xfrm flipH="1">
            <a:off x="5231806" y="5028072"/>
            <a:ext cx="631914" cy="0"/>
          </a:xfrm>
          <a:prstGeom prst="line">
            <a:avLst/>
          </a:prstGeom>
          <a:solidFill>
            <a:schemeClr val="bg2">
              <a:alpha val="9000"/>
            </a:schemeClr>
          </a:solidFill>
          <a:ln w="28575" cap="flat" cmpd="sng" algn="ctr">
            <a:solidFill>
              <a:schemeClr val="accent1">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58252174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7" name="Title 2"/>
          <p:cNvSpPr>
            <a:spLocks noGrp="1"/>
          </p:cNvSpPr>
          <p:nvPr>
            <p:ph type="title"/>
          </p:nvPr>
        </p:nvSpPr>
        <p:spPr/>
        <p:txBody>
          <a:bodyPr/>
          <a:lstStyle/>
          <a:p>
            <a:r>
              <a:rPr lang="en-US" dirty="0" smtClean="0"/>
              <a:t>IBM Flex System EN2092 1Gb Scalable Switch</a:t>
            </a:r>
            <a:endParaRPr lang="en-US" dirty="0"/>
          </a:p>
        </p:txBody>
      </p:sp>
      <p:pic>
        <p:nvPicPr>
          <p:cNvPr id="2663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18995" y="640817"/>
            <a:ext cx="5778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a:spLocks noChangeArrowheads="1"/>
          </p:cNvSpPr>
          <p:nvPr/>
        </p:nvSpPr>
        <p:spPr bwMode="auto">
          <a:xfrm>
            <a:off x="7972986" y="790042"/>
            <a:ext cx="502920" cy="2401887"/>
          </a:xfrm>
          <a:prstGeom prst="rect">
            <a:avLst/>
          </a:prstGeom>
          <a:noFill/>
          <a:ln w="50800">
            <a:solidFill>
              <a:srgbClr val="0072B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6643" name="TextBox 36"/>
          <p:cNvSpPr txBox="1">
            <a:spLocks noChangeArrowheads="1"/>
          </p:cNvSpPr>
          <p:nvPr/>
        </p:nvSpPr>
        <p:spPr bwMode="auto">
          <a:xfrm rot="5400000">
            <a:off x="7788026" y="1862398"/>
            <a:ext cx="16335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Base 10 x 1GbE ports</a:t>
            </a:r>
          </a:p>
        </p:txBody>
      </p:sp>
      <p:sp>
        <p:nvSpPr>
          <p:cNvPr id="26644" name="TextBox 37"/>
          <p:cNvSpPr txBox="1">
            <a:spLocks noChangeArrowheads="1"/>
          </p:cNvSpPr>
          <p:nvPr/>
        </p:nvSpPr>
        <p:spPr bwMode="auto">
          <a:xfrm rot="5400000">
            <a:off x="8058694" y="3965042"/>
            <a:ext cx="11033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Add 10x1GbE</a:t>
            </a:r>
          </a:p>
        </p:txBody>
      </p:sp>
      <p:sp>
        <p:nvSpPr>
          <p:cNvPr id="39" name="Rectangle 38"/>
          <p:cNvSpPr>
            <a:spLocks noChangeArrowheads="1"/>
          </p:cNvSpPr>
          <p:nvPr/>
        </p:nvSpPr>
        <p:spPr bwMode="auto">
          <a:xfrm>
            <a:off x="7972986" y="3241142"/>
            <a:ext cx="502920" cy="1901825"/>
          </a:xfrm>
          <a:prstGeom prst="rect">
            <a:avLst/>
          </a:prstGeom>
          <a:noFill/>
          <a:ln w="50800">
            <a:solidFill>
              <a:srgbClr val="F7612F"/>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6646" name="TextBox 39"/>
          <p:cNvSpPr txBox="1">
            <a:spLocks noChangeArrowheads="1"/>
          </p:cNvSpPr>
          <p:nvPr/>
        </p:nvSpPr>
        <p:spPr bwMode="auto">
          <a:xfrm rot="5400000">
            <a:off x="8053138" y="5508886"/>
            <a:ext cx="11033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dirty="0">
                <a:solidFill>
                  <a:srgbClr val="333333"/>
                </a:solidFill>
                <a:cs typeface="Arial" charset="0"/>
              </a:rPr>
              <a:t>Add 4x10GbE</a:t>
            </a:r>
          </a:p>
        </p:txBody>
      </p:sp>
      <p:sp>
        <p:nvSpPr>
          <p:cNvPr id="36" name="Rectangle 35"/>
          <p:cNvSpPr>
            <a:spLocks noChangeArrowheads="1"/>
          </p:cNvSpPr>
          <p:nvPr/>
        </p:nvSpPr>
        <p:spPr bwMode="auto">
          <a:xfrm>
            <a:off x="7977749" y="5179479"/>
            <a:ext cx="502920" cy="871538"/>
          </a:xfrm>
          <a:prstGeom prst="rect">
            <a:avLst/>
          </a:prstGeom>
          <a:noFill/>
          <a:ln w="50800">
            <a:solidFill>
              <a:srgbClr val="FFFF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graphicFrame>
        <p:nvGraphicFramePr>
          <p:cNvPr id="27" name="Group 90"/>
          <p:cNvGraphicFramePr>
            <a:graphicFrameLocks noGrp="1"/>
          </p:cNvGraphicFramePr>
          <p:nvPr>
            <p:extLst>
              <p:ext uri="{D42A27DB-BD31-4B8C-83A1-F6EECF244321}">
                <p14:modId xmlns:p14="http://schemas.microsoft.com/office/powerpoint/2010/main" val="1117460155"/>
              </p:ext>
            </p:extLst>
          </p:nvPr>
        </p:nvGraphicFramePr>
        <p:xfrm>
          <a:off x="709083" y="1737797"/>
          <a:ext cx="5733517" cy="1608137"/>
        </p:xfrm>
        <a:graphic>
          <a:graphicData uri="http://schemas.openxmlformats.org/drawingml/2006/table">
            <a:tbl>
              <a:tblPr/>
              <a:tblGrid>
                <a:gridCol w="2094128"/>
                <a:gridCol w="978614"/>
                <a:gridCol w="978614"/>
                <a:gridCol w="785648"/>
                <a:gridCol w="896513"/>
              </a:tblGrid>
              <a:tr h="49395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Description</a:t>
                      </a:r>
                    </a:p>
                  </a:txBody>
                  <a:tcPr marT="45736" marB="4573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Part Number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to Server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System</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49Y4294</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14</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pitchFamily="34" charset="0"/>
                          <a:cs typeface="Arial" pitchFamily="34" charset="0"/>
                        </a:rPr>
                        <a:t>0</a:t>
                      </a:r>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#1 -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defRPr/>
                      </a:pPr>
                      <a:r>
                        <a:rPr kumimoji="0" lang="en-US" sz="1200" b="0" i="0" u="none" strike="noStrike" cap="none" normalizeH="0" baseline="0" dirty="0" smtClean="0">
                          <a:ln>
                            <a:noFill/>
                          </a:ln>
                          <a:solidFill>
                            <a:schemeClr val="tx1"/>
                          </a:solidFill>
                          <a:effectLst/>
                          <a:latin typeface="Arial" pitchFamily="34" charset="0"/>
                          <a:cs typeface="Arial" pitchFamily="34" charset="0"/>
                        </a:rPr>
                        <a:t>90Y3562</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14</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pitchFamily="34" charset="0"/>
                          <a:cs typeface="Arial" pitchFamily="34" charset="0"/>
                        </a:rPr>
                        <a:t>0</a:t>
                      </a:r>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#2 -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49Y4298</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a:t>
                      </a:r>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 Upgrade #1 and #2</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N/A</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28</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20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a:t>
                      </a:r>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 name="TextBox 3"/>
          <p:cNvSpPr txBox="1"/>
          <p:nvPr/>
        </p:nvSpPr>
        <p:spPr>
          <a:xfrm>
            <a:off x="709083" y="1429693"/>
            <a:ext cx="1624919" cy="230832"/>
          </a:xfrm>
          <a:prstGeom prst="rect">
            <a:avLst/>
          </a:prstGeom>
          <a:noFill/>
        </p:spPr>
        <p:txBody>
          <a:bodyPr wrap="none" lIns="0" tIns="0" rIns="0" bIns="0" rtlCol="0" anchor="ctr" anchorCtr="0">
            <a:spAutoFit/>
          </a:bodyPr>
          <a:lstStyle/>
          <a:p>
            <a:r>
              <a:rPr lang="en-US" sz="1500" b="1" dirty="0" smtClean="0"/>
              <a:t>Incremental Ports</a:t>
            </a:r>
          </a:p>
        </p:txBody>
      </p:sp>
      <p:sp>
        <p:nvSpPr>
          <p:cNvPr id="5" name="Rectangle 4"/>
          <p:cNvSpPr/>
          <p:nvPr/>
        </p:nvSpPr>
        <p:spPr>
          <a:xfrm>
            <a:off x="772581" y="3816341"/>
            <a:ext cx="5397501" cy="1323439"/>
          </a:xfrm>
          <a:prstGeom prst="rect">
            <a:avLst/>
          </a:prstGeom>
        </p:spPr>
        <p:txBody>
          <a:bodyPr wrap="square">
            <a:spAutoFit/>
          </a:bodyPr>
          <a:lstStyle/>
          <a:p>
            <a:r>
              <a:rPr lang="en-US" sz="1500" b="1" dirty="0" smtClean="0"/>
              <a:t>Notes</a:t>
            </a:r>
            <a:endParaRPr lang="en-US" sz="1500" dirty="0"/>
          </a:p>
          <a:p>
            <a:pPr marL="169863" indent="-169863">
              <a:buFont typeface="Arial" charset="0"/>
              <a:buChar char="•"/>
            </a:pPr>
            <a:r>
              <a:rPr lang="en-US" sz="1300" dirty="0" smtClean="0"/>
              <a:t>Pay</a:t>
            </a:r>
            <a:r>
              <a:rPr lang="en-US" sz="1300" dirty="0"/>
              <a:t>-as-you-grow </a:t>
            </a:r>
            <a:r>
              <a:rPr lang="en-US" sz="1300" dirty="0" smtClean="0"/>
              <a:t>design</a:t>
            </a:r>
          </a:p>
          <a:p>
            <a:pPr marL="169863" indent="-169863">
              <a:buFont typeface="Arial" charset="0"/>
              <a:buChar char="•"/>
            </a:pPr>
            <a:r>
              <a:rPr lang="en-US" sz="1300" dirty="0" smtClean="0"/>
              <a:t>Can upgrade in any order</a:t>
            </a:r>
            <a:endParaRPr lang="en-US" sz="1300" dirty="0"/>
          </a:p>
          <a:p>
            <a:pPr marL="169863" indent="-169863">
              <a:buFont typeface="Arial" charset="0"/>
              <a:buChar char="•"/>
            </a:pPr>
            <a:r>
              <a:rPr lang="en-US" sz="1300" dirty="0"/>
              <a:t>VM aware </a:t>
            </a:r>
            <a:r>
              <a:rPr lang="en-US" sz="1300" dirty="0" smtClean="0"/>
              <a:t>and </a:t>
            </a:r>
            <a:r>
              <a:rPr lang="en-US" sz="1300" dirty="0"/>
              <a:t>VM mobility with </a:t>
            </a:r>
            <a:r>
              <a:rPr lang="en-US" sz="1300" dirty="0" smtClean="0"/>
              <a:t>VMready</a:t>
            </a:r>
          </a:p>
          <a:p>
            <a:pPr marL="169863" indent="-169863">
              <a:buFont typeface="Arial" charset="0"/>
              <a:buChar char="•"/>
            </a:pPr>
            <a:r>
              <a:rPr lang="en-US" sz="1300" dirty="0" smtClean="0"/>
              <a:t>Layer 2/3 design</a:t>
            </a:r>
            <a:endParaRPr lang="en-US" sz="1300" dirty="0"/>
          </a:p>
          <a:p>
            <a:pPr marL="169863" indent="-169863">
              <a:buFont typeface="Arial" charset="0"/>
              <a:buChar char="•"/>
            </a:pPr>
            <a:r>
              <a:rPr lang="en-US" sz="1300" dirty="0">
                <a:solidFill>
                  <a:srgbClr val="000000"/>
                </a:solidFill>
              </a:rPr>
              <a:t>Warranty &amp; software upgrade licenses match the chassis</a:t>
            </a:r>
          </a:p>
        </p:txBody>
      </p:sp>
    </p:spTree>
    <p:extLst>
      <p:ext uri="{BB962C8B-B14F-4D97-AF65-F5344CB8AC3E}">
        <p14:creationId xmlns:p14="http://schemas.microsoft.com/office/powerpoint/2010/main" val="167031776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3" name="Title 2"/>
          <p:cNvSpPr>
            <a:spLocks noGrp="1"/>
          </p:cNvSpPr>
          <p:nvPr>
            <p:ph type="title"/>
          </p:nvPr>
        </p:nvSpPr>
        <p:spPr/>
        <p:txBody>
          <a:bodyPr/>
          <a:lstStyle/>
          <a:p>
            <a:r>
              <a:rPr lang="en-US" dirty="0" smtClean="0"/>
              <a:t>IBM Flex System EN4093R 10Gb Scalable Switch</a:t>
            </a:r>
            <a:endParaRPr lang="en-US" dirty="0"/>
          </a:p>
        </p:txBody>
      </p:sp>
      <p:pic>
        <p:nvPicPr>
          <p:cNvPr id="2766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61857" y="676269"/>
            <a:ext cx="468313" cy="571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9" name="TextBox 5"/>
          <p:cNvSpPr txBox="1">
            <a:spLocks noChangeArrowheads="1"/>
          </p:cNvSpPr>
          <p:nvPr/>
        </p:nvSpPr>
        <p:spPr bwMode="auto">
          <a:xfrm rot="5400000">
            <a:off x="7696745" y="1835144"/>
            <a:ext cx="17160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Base 10 x 10GbE SFP+</a:t>
            </a:r>
          </a:p>
        </p:txBody>
      </p:sp>
      <p:sp>
        <p:nvSpPr>
          <p:cNvPr id="27670" name="TextBox 33"/>
          <p:cNvSpPr txBox="1">
            <a:spLocks noChangeArrowheads="1"/>
          </p:cNvSpPr>
          <p:nvPr/>
        </p:nvSpPr>
        <p:spPr bwMode="auto">
          <a:xfrm rot="5400000">
            <a:off x="8008689" y="3596475"/>
            <a:ext cx="11049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#2 = 4x10GbE</a:t>
            </a:r>
          </a:p>
        </p:txBody>
      </p:sp>
      <p:sp>
        <p:nvSpPr>
          <p:cNvPr id="27672" name="TextBox 35"/>
          <p:cNvSpPr txBox="1">
            <a:spLocks noChangeArrowheads="1"/>
          </p:cNvSpPr>
          <p:nvPr/>
        </p:nvSpPr>
        <p:spPr bwMode="auto">
          <a:xfrm rot="5400000">
            <a:off x="8002339" y="4736300"/>
            <a:ext cx="11049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#1 = 2x40GbE</a:t>
            </a:r>
          </a:p>
        </p:txBody>
      </p:sp>
      <p:sp>
        <p:nvSpPr>
          <p:cNvPr id="27673" name="TextBox 36"/>
          <p:cNvSpPr txBox="1">
            <a:spLocks noChangeArrowheads="1"/>
          </p:cNvSpPr>
          <p:nvPr/>
        </p:nvSpPr>
        <p:spPr bwMode="auto">
          <a:xfrm rot="5400000">
            <a:off x="8077745" y="5840407"/>
            <a:ext cx="9667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1GbE Mgmt</a:t>
            </a:r>
          </a:p>
        </p:txBody>
      </p:sp>
      <p:graphicFrame>
        <p:nvGraphicFramePr>
          <p:cNvPr id="31" name="Group 90"/>
          <p:cNvGraphicFramePr>
            <a:graphicFrameLocks noGrp="1"/>
          </p:cNvGraphicFramePr>
          <p:nvPr>
            <p:extLst>
              <p:ext uri="{D42A27DB-BD31-4B8C-83A1-F6EECF244321}">
                <p14:modId xmlns:p14="http://schemas.microsoft.com/office/powerpoint/2010/main" val="3360242947"/>
              </p:ext>
            </p:extLst>
          </p:nvPr>
        </p:nvGraphicFramePr>
        <p:xfrm>
          <a:off x="709083" y="1737797"/>
          <a:ext cx="5733517" cy="1608137"/>
        </p:xfrm>
        <a:graphic>
          <a:graphicData uri="http://schemas.openxmlformats.org/drawingml/2006/table">
            <a:tbl>
              <a:tblPr/>
              <a:tblGrid>
                <a:gridCol w="2094128"/>
                <a:gridCol w="978614"/>
                <a:gridCol w="978614"/>
                <a:gridCol w="785648"/>
                <a:gridCol w="896513"/>
              </a:tblGrid>
              <a:tr h="49395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Description</a:t>
                      </a:r>
                    </a:p>
                  </a:txBody>
                  <a:tcPr marT="45736" marB="4573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Part Number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 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to Server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 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40 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System</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95Y3309</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#1 -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49Y4798</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#2 -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88Y6037</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 Upgrade #1 and #2</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N/A</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42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3" name="TextBox 32"/>
          <p:cNvSpPr txBox="1"/>
          <p:nvPr/>
        </p:nvSpPr>
        <p:spPr>
          <a:xfrm>
            <a:off x="709083" y="1429693"/>
            <a:ext cx="1624919" cy="230832"/>
          </a:xfrm>
          <a:prstGeom prst="rect">
            <a:avLst/>
          </a:prstGeom>
          <a:noFill/>
        </p:spPr>
        <p:txBody>
          <a:bodyPr wrap="none" lIns="0" tIns="0" rIns="0" bIns="0" rtlCol="0" anchor="ctr" anchorCtr="0">
            <a:spAutoFit/>
          </a:bodyPr>
          <a:lstStyle/>
          <a:p>
            <a:r>
              <a:rPr lang="en-US" sz="1500" b="1" dirty="0" smtClean="0"/>
              <a:t>Incremental Ports</a:t>
            </a:r>
          </a:p>
        </p:txBody>
      </p:sp>
      <p:sp>
        <p:nvSpPr>
          <p:cNvPr id="34" name="Rectangle 33"/>
          <p:cNvSpPr/>
          <p:nvPr/>
        </p:nvSpPr>
        <p:spPr>
          <a:xfrm>
            <a:off x="772581" y="3816341"/>
            <a:ext cx="6604002" cy="2123658"/>
          </a:xfrm>
          <a:prstGeom prst="rect">
            <a:avLst/>
          </a:prstGeom>
        </p:spPr>
        <p:txBody>
          <a:bodyPr wrap="square">
            <a:spAutoFit/>
          </a:bodyPr>
          <a:lstStyle/>
          <a:p>
            <a:r>
              <a:rPr lang="en-US" sz="1500" b="1" dirty="0" smtClean="0"/>
              <a:t>Notes</a:t>
            </a:r>
            <a:endParaRPr lang="en-US" sz="1500" dirty="0"/>
          </a:p>
          <a:p>
            <a:pPr marL="169863" indent="-169863">
              <a:buFont typeface="Arial" charset="0"/>
              <a:buChar char="•"/>
            </a:pPr>
            <a:r>
              <a:rPr lang="en-US" sz="1300" dirty="0" smtClean="0"/>
              <a:t>64 10Gb pay</a:t>
            </a:r>
            <a:r>
              <a:rPr lang="en-US" sz="1300" dirty="0"/>
              <a:t>-as-you-grow </a:t>
            </a:r>
            <a:r>
              <a:rPr lang="en-US" sz="1300" dirty="0" smtClean="0"/>
              <a:t>ports</a:t>
            </a:r>
          </a:p>
          <a:p>
            <a:pPr marL="169863" indent="-169863">
              <a:buFont typeface="Arial" charset="0"/>
              <a:buChar char="•"/>
            </a:pPr>
            <a:r>
              <a:rPr lang="en-US" sz="1300" dirty="0" smtClean="0"/>
              <a:t>Must upgrade in order</a:t>
            </a:r>
            <a:endParaRPr lang="en-US" sz="1300" dirty="0"/>
          </a:p>
          <a:p>
            <a:pPr marL="169863" indent="-169863">
              <a:buFont typeface="Arial" charset="0"/>
              <a:buChar char="•"/>
            </a:pPr>
            <a:r>
              <a:rPr lang="en-US" sz="1300" dirty="0"/>
              <a:t>VM aware </a:t>
            </a:r>
            <a:r>
              <a:rPr lang="en-US" sz="1300" dirty="0" smtClean="0"/>
              <a:t>and </a:t>
            </a:r>
            <a:r>
              <a:rPr lang="en-US" sz="1300" dirty="0"/>
              <a:t>VM mobility with </a:t>
            </a:r>
            <a:r>
              <a:rPr lang="en-US" sz="1300" dirty="0" smtClean="0"/>
              <a:t>VMready</a:t>
            </a:r>
          </a:p>
          <a:p>
            <a:pPr marL="169863" indent="-169863">
              <a:buFont typeface="Arial" charset="0"/>
              <a:buChar char="•"/>
            </a:pPr>
            <a:r>
              <a:rPr lang="en-US" sz="1300" dirty="0" smtClean="0"/>
              <a:t>Layer 2/3 design</a:t>
            </a:r>
            <a:endParaRPr lang="en-US" sz="1300" dirty="0"/>
          </a:p>
          <a:p>
            <a:pPr marL="169863" indent="-169863">
              <a:buFont typeface="Arial" charset="0"/>
              <a:buChar char="•"/>
            </a:pPr>
            <a:r>
              <a:rPr lang="en-US" sz="1300" dirty="0">
                <a:solidFill>
                  <a:srgbClr val="000000"/>
                </a:solidFill>
              </a:rPr>
              <a:t>Warranty &amp; software upgrade licenses match the </a:t>
            </a:r>
            <a:r>
              <a:rPr lang="en-US" sz="1300" dirty="0" smtClean="0">
                <a:solidFill>
                  <a:srgbClr val="000000"/>
                </a:solidFill>
              </a:rPr>
              <a:t>chassis</a:t>
            </a:r>
          </a:p>
          <a:p>
            <a:pPr marL="169863" indent="-169863">
              <a:buFont typeface="Arial" charset="0"/>
              <a:buChar char="•"/>
            </a:pPr>
            <a:r>
              <a:rPr lang="en-US" sz="1300" dirty="0">
                <a:solidFill>
                  <a:srgbClr val="000000"/>
                </a:solidFill>
              </a:rPr>
              <a:t>FCoE convergence support with Cisco Nexus 55XX</a:t>
            </a:r>
          </a:p>
          <a:p>
            <a:pPr marL="169863" indent="-169863">
              <a:buFont typeface="Arial" charset="0"/>
              <a:buChar char="•"/>
            </a:pPr>
            <a:r>
              <a:rPr lang="en-US" sz="1300" dirty="0">
                <a:solidFill>
                  <a:srgbClr val="000000"/>
                </a:solidFill>
              </a:rPr>
              <a:t>Stacking and </a:t>
            </a:r>
            <a:r>
              <a:rPr lang="en-US" sz="1300" dirty="0" smtClean="0">
                <a:solidFill>
                  <a:srgbClr val="000000"/>
                </a:solidFill>
              </a:rPr>
              <a:t>UFP</a:t>
            </a:r>
            <a:endParaRPr lang="en-US" sz="1300" dirty="0">
              <a:solidFill>
                <a:srgbClr val="000000"/>
              </a:solidFill>
            </a:endParaRPr>
          </a:p>
          <a:p>
            <a:pPr marL="169863" indent="-169863">
              <a:buFont typeface="Arial" charset="0"/>
              <a:buChar char="•"/>
            </a:pPr>
            <a:r>
              <a:rPr lang="en-US" sz="1300" dirty="0" smtClean="0">
                <a:solidFill>
                  <a:srgbClr val="000000"/>
                </a:solidFill>
              </a:rPr>
              <a:t>Virtual </a:t>
            </a:r>
            <a:r>
              <a:rPr lang="en-US" sz="1300" dirty="0">
                <a:solidFill>
                  <a:srgbClr val="000000"/>
                </a:solidFill>
              </a:rPr>
              <a:t>Fabric – carve up virtual NIC</a:t>
            </a:r>
            <a:r>
              <a:rPr lang="ja-JP" altLang="en-US" sz="1300" dirty="0">
                <a:solidFill>
                  <a:srgbClr val="000000"/>
                </a:solidFill>
              </a:rPr>
              <a:t>’</a:t>
            </a:r>
            <a:r>
              <a:rPr lang="en-US" sz="1300" dirty="0">
                <a:solidFill>
                  <a:srgbClr val="000000"/>
                </a:solidFill>
              </a:rPr>
              <a:t>s and </a:t>
            </a:r>
            <a:r>
              <a:rPr lang="en-US" sz="1300" dirty="0" smtClean="0">
                <a:solidFill>
                  <a:srgbClr val="000000"/>
                </a:solidFill>
              </a:rPr>
              <a:t>pipe</a:t>
            </a:r>
          </a:p>
          <a:p>
            <a:pPr marL="169863" indent="-169863">
              <a:buFont typeface="Arial" charset="0"/>
              <a:buChar char="•"/>
            </a:pPr>
            <a:r>
              <a:rPr lang="en-US" sz="1300" dirty="0" smtClean="0">
                <a:solidFill>
                  <a:srgbClr val="000000"/>
                </a:solidFill>
              </a:rPr>
              <a:t>The two 40 Gb uplinks can be turned into 4 10 Gb uplinks with a dongle</a:t>
            </a:r>
            <a:endParaRPr lang="en-US" sz="1300" dirty="0">
              <a:solidFill>
                <a:srgbClr val="000000"/>
              </a:solidFill>
            </a:endParaRPr>
          </a:p>
        </p:txBody>
      </p:sp>
      <p:sp>
        <p:nvSpPr>
          <p:cNvPr id="15" name="Rectangle 14"/>
          <p:cNvSpPr>
            <a:spLocks noChangeArrowheads="1"/>
          </p:cNvSpPr>
          <p:nvPr/>
        </p:nvSpPr>
        <p:spPr bwMode="auto">
          <a:xfrm>
            <a:off x="7958715" y="825500"/>
            <a:ext cx="502920" cy="2344776"/>
          </a:xfrm>
          <a:prstGeom prst="rect">
            <a:avLst/>
          </a:prstGeom>
          <a:noFill/>
          <a:ln w="50800">
            <a:solidFill>
              <a:srgbClr val="0072B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16" name="Rectangle 15"/>
          <p:cNvSpPr>
            <a:spLocks noChangeArrowheads="1"/>
          </p:cNvSpPr>
          <p:nvPr/>
        </p:nvSpPr>
        <p:spPr bwMode="auto">
          <a:xfrm>
            <a:off x="7958715" y="4298949"/>
            <a:ext cx="502920" cy="1257301"/>
          </a:xfrm>
          <a:prstGeom prst="rect">
            <a:avLst/>
          </a:prstGeom>
          <a:noFill/>
          <a:ln w="50800">
            <a:solidFill>
              <a:srgbClr val="F7612F"/>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17" name="Rectangle 16"/>
          <p:cNvSpPr>
            <a:spLocks noChangeArrowheads="1"/>
          </p:cNvSpPr>
          <p:nvPr/>
        </p:nvSpPr>
        <p:spPr bwMode="auto">
          <a:xfrm>
            <a:off x="7958715" y="3224563"/>
            <a:ext cx="502920" cy="936256"/>
          </a:xfrm>
          <a:prstGeom prst="rect">
            <a:avLst/>
          </a:prstGeom>
          <a:noFill/>
          <a:ln w="50800">
            <a:solidFill>
              <a:srgbClr val="FFFF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Tree>
    <p:extLst>
      <p:ext uri="{BB962C8B-B14F-4D97-AF65-F5344CB8AC3E}">
        <p14:creationId xmlns:p14="http://schemas.microsoft.com/office/powerpoint/2010/main" val="48244568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Flex System CN4093 10Gb Converged Switch</a:t>
            </a:r>
            <a:endParaRPr lang="en-US" dirty="0"/>
          </a:p>
        </p:txBody>
      </p:sp>
      <p:graphicFrame>
        <p:nvGraphicFramePr>
          <p:cNvPr id="3" name="Group 90"/>
          <p:cNvGraphicFramePr>
            <a:graphicFrameLocks noGrp="1"/>
          </p:cNvGraphicFramePr>
          <p:nvPr>
            <p:extLst>
              <p:ext uri="{D42A27DB-BD31-4B8C-83A1-F6EECF244321}">
                <p14:modId xmlns:p14="http://schemas.microsoft.com/office/powerpoint/2010/main" val="701899302"/>
              </p:ext>
            </p:extLst>
          </p:nvPr>
        </p:nvGraphicFramePr>
        <p:xfrm>
          <a:off x="709083" y="1737797"/>
          <a:ext cx="6424084" cy="1608137"/>
        </p:xfrm>
        <a:graphic>
          <a:graphicData uri="http://schemas.openxmlformats.org/drawingml/2006/table">
            <a:tbl>
              <a:tblPr/>
              <a:tblGrid>
                <a:gridCol w="2147617"/>
                <a:gridCol w="1037967"/>
                <a:gridCol w="809625"/>
                <a:gridCol w="809625"/>
                <a:gridCol w="809625"/>
                <a:gridCol w="809625"/>
              </a:tblGrid>
              <a:tr h="49395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Description</a:t>
                      </a:r>
                    </a:p>
                  </a:txBody>
                  <a:tcPr marT="45736" marB="4573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Part Number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 Gb </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to Server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 Gb </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40 Gb </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algn="ctr">
                        <a:lnSpc>
                          <a:spcPct val="90000"/>
                        </a:lnSpc>
                        <a:spcBef>
                          <a:spcPts val="0"/>
                        </a:spcBef>
                        <a:spcAft>
                          <a:spcPts val="0"/>
                        </a:spcAft>
                      </a:pPr>
                      <a:r>
                        <a:rPr lang="en-US" sz="1200" dirty="0" smtClean="0"/>
                        <a:t>Omni</a:t>
                      </a:r>
                      <a:r>
                        <a:rPr lang="en-US" sz="1200" baseline="0" dirty="0" smtClean="0"/>
                        <a:t> Ports</a:t>
                      </a:r>
                      <a:endParaRPr lang="en-US" sz="1200" dirty="0"/>
                    </a:p>
                  </a:txBody>
                  <a:tcPr marT="45736" marB="45736"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System</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00D5823</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6</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#1 -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00D5845</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#2 -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00D5847</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6</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 Upgrade #1 and #2</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N/A</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42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 name="TextBox 3"/>
          <p:cNvSpPr txBox="1"/>
          <p:nvPr/>
        </p:nvSpPr>
        <p:spPr>
          <a:xfrm>
            <a:off x="709083" y="1429693"/>
            <a:ext cx="1624919" cy="230832"/>
          </a:xfrm>
          <a:prstGeom prst="rect">
            <a:avLst/>
          </a:prstGeom>
          <a:noFill/>
        </p:spPr>
        <p:txBody>
          <a:bodyPr wrap="none" lIns="0" tIns="0" rIns="0" bIns="0" rtlCol="0" anchor="ctr" anchorCtr="0">
            <a:spAutoFit/>
          </a:bodyPr>
          <a:lstStyle/>
          <a:p>
            <a:r>
              <a:rPr lang="en-US" sz="1500" b="1" dirty="0" smtClean="0"/>
              <a:t>Incremental Ports</a:t>
            </a:r>
          </a:p>
        </p:txBody>
      </p:sp>
      <p:sp>
        <p:nvSpPr>
          <p:cNvPr id="5" name="Rectangle 4"/>
          <p:cNvSpPr/>
          <p:nvPr/>
        </p:nvSpPr>
        <p:spPr>
          <a:xfrm>
            <a:off x="772581" y="3816341"/>
            <a:ext cx="6604002" cy="1923603"/>
          </a:xfrm>
          <a:prstGeom prst="rect">
            <a:avLst/>
          </a:prstGeom>
        </p:spPr>
        <p:txBody>
          <a:bodyPr wrap="square">
            <a:spAutoFit/>
          </a:bodyPr>
          <a:lstStyle/>
          <a:p>
            <a:r>
              <a:rPr lang="en-US" sz="1500" b="1" dirty="0" smtClean="0"/>
              <a:t>Notes</a:t>
            </a:r>
            <a:endParaRPr lang="en-US" sz="1500" dirty="0"/>
          </a:p>
          <a:p>
            <a:pPr marL="169863" indent="-169863">
              <a:buFont typeface="Arial" charset="0"/>
              <a:buChar char="•"/>
            </a:pPr>
            <a:r>
              <a:rPr lang="en-US" sz="1300" dirty="0" smtClean="0"/>
              <a:t>64 10Gb pay-as-you-grow ports</a:t>
            </a:r>
          </a:p>
          <a:p>
            <a:pPr marL="169863" indent="-169863">
              <a:buFont typeface="Arial" charset="0"/>
              <a:buChar char="•"/>
            </a:pPr>
            <a:r>
              <a:rPr lang="en-US" sz="1300" dirty="0" smtClean="0"/>
              <a:t>Can upgrade in any order</a:t>
            </a:r>
          </a:p>
          <a:p>
            <a:pPr marL="169863" indent="-169863">
              <a:buFont typeface="Arial" charset="0"/>
              <a:buChar char="•"/>
            </a:pPr>
            <a:r>
              <a:rPr lang="en-US" sz="1300" dirty="0" smtClean="0"/>
              <a:t>VM </a:t>
            </a:r>
            <a:r>
              <a:rPr lang="en-US" sz="1300" dirty="0"/>
              <a:t>aware </a:t>
            </a:r>
            <a:r>
              <a:rPr lang="en-US" sz="1300" dirty="0" smtClean="0"/>
              <a:t>and </a:t>
            </a:r>
            <a:r>
              <a:rPr lang="en-US" sz="1300" dirty="0"/>
              <a:t>VM mobility with </a:t>
            </a:r>
            <a:r>
              <a:rPr lang="en-US" sz="1300" dirty="0" smtClean="0"/>
              <a:t>VMready</a:t>
            </a:r>
          </a:p>
          <a:p>
            <a:pPr marL="169863" indent="-169863">
              <a:buFont typeface="Arial" charset="0"/>
              <a:buChar char="•"/>
            </a:pPr>
            <a:r>
              <a:rPr lang="en-US" sz="1300" dirty="0" smtClean="0"/>
              <a:t>Layer 2/3 design</a:t>
            </a:r>
            <a:endParaRPr lang="en-US" sz="1300" dirty="0"/>
          </a:p>
          <a:p>
            <a:pPr marL="169863" indent="-169863">
              <a:buFont typeface="Arial" charset="0"/>
              <a:buChar char="•"/>
            </a:pPr>
            <a:r>
              <a:rPr lang="en-US" sz="1300" dirty="0">
                <a:solidFill>
                  <a:srgbClr val="000000"/>
                </a:solidFill>
              </a:rPr>
              <a:t>Warranty </a:t>
            </a:r>
            <a:r>
              <a:rPr lang="en-US" sz="1300" dirty="0" smtClean="0">
                <a:solidFill>
                  <a:srgbClr val="000000"/>
                </a:solidFill>
              </a:rPr>
              <a:t>&amp; software upgrade licenses are 1 year or will match the chassis</a:t>
            </a:r>
          </a:p>
          <a:p>
            <a:pPr marL="169863" indent="-169863">
              <a:buFont typeface="Arial" charset="0"/>
              <a:buChar char="•"/>
            </a:pPr>
            <a:r>
              <a:rPr lang="en-US" sz="1300" dirty="0" smtClean="0">
                <a:solidFill>
                  <a:srgbClr val="000000"/>
                </a:solidFill>
              </a:rPr>
              <a:t>Can act as a full fabric FC/FCoE switch or as an integrated Fibre Channel Forwarder</a:t>
            </a:r>
            <a:endParaRPr lang="en-US" sz="1300" dirty="0">
              <a:solidFill>
                <a:srgbClr val="000000"/>
              </a:solidFill>
            </a:endParaRPr>
          </a:p>
          <a:p>
            <a:pPr marL="169863" indent="-169863">
              <a:buFont typeface="Arial" charset="0"/>
              <a:buChar char="•"/>
            </a:pPr>
            <a:r>
              <a:rPr lang="en-US" sz="1300" dirty="0" smtClean="0">
                <a:solidFill>
                  <a:srgbClr val="000000"/>
                </a:solidFill>
              </a:rPr>
              <a:t>Virtual </a:t>
            </a:r>
            <a:r>
              <a:rPr lang="en-US" sz="1300" dirty="0">
                <a:solidFill>
                  <a:srgbClr val="000000"/>
                </a:solidFill>
              </a:rPr>
              <a:t>Fabric – carve up virtual NIC</a:t>
            </a:r>
            <a:r>
              <a:rPr lang="ja-JP" altLang="en-US" sz="1300" dirty="0">
                <a:solidFill>
                  <a:srgbClr val="000000"/>
                </a:solidFill>
              </a:rPr>
              <a:t>’</a:t>
            </a:r>
            <a:r>
              <a:rPr lang="en-US" sz="1300" dirty="0">
                <a:solidFill>
                  <a:srgbClr val="000000"/>
                </a:solidFill>
              </a:rPr>
              <a:t>s and </a:t>
            </a:r>
            <a:r>
              <a:rPr lang="en-US" sz="1300" dirty="0" smtClean="0">
                <a:solidFill>
                  <a:srgbClr val="000000"/>
                </a:solidFill>
              </a:rPr>
              <a:t>pipe</a:t>
            </a:r>
          </a:p>
          <a:p>
            <a:pPr marL="169863" indent="-169863">
              <a:buFont typeface="Arial" charset="0"/>
              <a:buChar char="•"/>
            </a:pPr>
            <a:r>
              <a:rPr lang="en-US" sz="1300" dirty="0" smtClean="0">
                <a:solidFill>
                  <a:srgbClr val="000000"/>
                </a:solidFill>
              </a:rPr>
              <a:t>OmniPorts allow flexibility 10 GbE or 4/8 Gb FC</a:t>
            </a:r>
            <a:endParaRPr lang="en-US" sz="1300" dirty="0">
              <a:solidFill>
                <a:srgbClr val="000000"/>
              </a:solidFill>
            </a:endParaRPr>
          </a:p>
        </p:txBody>
      </p:sp>
      <p:pic>
        <p:nvPicPr>
          <p:cNvPr id="1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70850" y="721248"/>
            <a:ext cx="465262" cy="564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36"/>
          <p:cNvSpPr txBox="1">
            <a:spLocks noChangeArrowheads="1"/>
          </p:cNvSpPr>
          <p:nvPr/>
        </p:nvSpPr>
        <p:spPr bwMode="auto">
          <a:xfrm rot="5400000">
            <a:off x="8195976" y="5916857"/>
            <a:ext cx="829429" cy="22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000" b="1">
                <a:solidFill>
                  <a:srgbClr val="333333"/>
                </a:solidFill>
                <a:cs typeface="Arial" charset="0"/>
              </a:rPr>
              <a:t>1GbE Mgmt</a:t>
            </a:r>
          </a:p>
        </p:txBody>
      </p:sp>
      <p:sp>
        <p:nvSpPr>
          <p:cNvPr id="13" name="TextBox 35"/>
          <p:cNvSpPr txBox="1">
            <a:spLocks noChangeArrowheads="1"/>
          </p:cNvSpPr>
          <p:nvPr/>
        </p:nvSpPr>
        <p:spPr bwMode="auto">
          <a:xfrm rot="5400000">
            <a:off x="8138084" y="2184057"/>
            <a:ext cx="945213" cy="22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000" b="1" dirty="0">
                <a:solidFill>
                  <a:srgbClr val="333333"/>
                </a:solidFill>
                <a:cs typeface="Arial" charset="0"/>
              </a:rPr>
              <a:t>#1 = 2x40GbE</a:t>
            </a:r>
          </a:p>
        </p:txBody>
      </p:sp>
      <p:sp>
        <p:nvSpPr>
          <p:cNvPr id="14" name="TextBox 36"/>
          <p:cNvSpPr txBox="1">
            <a:spLocks noChangeArrowheads="1"/>
          </p:cNvSpPr>
          <p:nvPr/>
        </p:nvSpPr>
        <p:spPr bwMode="auto">
          <a:xfrm rot="5400000">
            <a:off x="8138171" y="1201739"/>
            <a:ext cx="945039" cy="22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000" b="1">
                <a:solidFill>
                  <a:srgbClr val="333333"/>
                </a:solidFill>
                <a:cs typeface="Arial" charset="0"/>
              </a:rPr>
              <a:t>2X10Gb SFP+</a:t>
            </a:r>
          </a:p>
        </p:txBody>
      </p:sp>
      <p:sp>
        <p:nvSpPr>
          <p:cNvPr id="20" name="Rectangle 19"/>
          <p:cNvSpPr>
            <a:spLocks noChangeArrowheads="1"/>
          </p:cNvSpPr>
          <p:nvPr/>
        </p:nvSpPr>
        <p:spPr bwMode="auto">
          <a:xfrm>
            <a:off x="7935810" y="1015084"/>
            <a:ext cx="502920" cy="585116"/>
          </a:xfrm>
          <a:prstGeom prst="rect">
            <a:avLst/>
          </a:prstGeom>
          <a:noFill/>
          <a:ln w="50800">
            <a:solidFill>
              <a:srgbClr val="0072B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1" name="Rectangle 20"/>
          <p:cNvSpPr>
            <a:spLocks noChangeArrowheads="1"/>
          </p:cNvSpPr>
          <p:nvPr/>
        </p:nvSpPr>
        <p:spPr bwMode="auto">
          <a:xfrm>
            <a:off x="7935810" y="1749424"/>
            <a:ext cx="502920" cy="1060704"/>
          </a:xfrm>
          <a:prstGeom prst="rect">
            <a:avLst/>
          </a:prstGeom>
          <a:noFill/>
          <a:ln w="50800">
            <a:solidFill>
              <a:srgbClr val="F7612F"/>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2" name="Rectangle 21"/>
          <p:cNvSpPr>
            <a:spLocks noChangeArrowheads="1"/>
          </p:cNvSpPr>
          <p:nvPr/>
        </p:nvSpPr>
        <p:spPr bwMode="auto">
          <a:xfrm>
            <a:off x="7935810" y="4342650"/>
            <a:ext cx="502920" cy="1150099"/>
          </a:xfrm>
          <a:prstGeom prst="rect">
            <a:avLst/>
          </a:prstGeom>
          <a:noFill/>
          <a:ln w="50800">
            <a:solidFill>
              <a:srgbClr val="FFFF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3" name="Rectangle 22"/>
          <p:cNvSpPr>
            <a:spLocks noChangeArrowheads="1"/>
          </p:cNvSpPr>
          <p:nvPr/>
        </p:nvSpPr>
        <p:spPr bwMode="auto">
          <a:xfrm>
            <a:off x="7935810" y="3011005"/>
            <a:ext cx="502920" cy="1275245"/>
          </a:xfrm>
          <a:prstGeom prst="rect">
            <a:avLst/>
          </a:prstGeom>
          <a:noFill/>
          <a:ln w="50800">
            <a:solidFill>
              <a:srgbClr val="0072B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4" name="TextBox 35"/>
          <p:cNvSpPr txBox="1">
            <a:spLocks noChangeArrowheads="1"/>
          </p:cNvSpPr>
          <p:nvPr/>
        </p:nvSpPr>
        <p:spPr bwMode="auto">
          <a:xfrm rot="5400000">
            <a:off x="8089358" y="3554295"/>
            <a:ext cx="10612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000" b="1" dirty="0" smtClean="0">
                <a:solidFill>
                  <a:srgbClr val="333333"/>
                </a:solidFill>
                <a:cs typeface="Arial" charset="0"/>
              </a:rPr>
              <a:t>6 10GbE Omni</a:t>
            </a:r>
            <a:endParaRPr lang="en-US" sz="1000" b="1" dirty="0">
              <a:solidFill>
                <a:srgbClr val="333333"/>
              </a:solidFill>
              <a:cs typeface="Arial" charset="0"/>
            </a:endParaRPr>
          </a:p>
        </p:txBody>
      </p:sp>
      <p:sp>
        <p:nvSpPr>
          <p:cNvPr id="25" name="TextBox 35"/>
          <p:cNvSpPr txBox="1">
            <a:spLocks noChangeArrowheads="1"/>
          </p:cNvSpPr>
          <p:nvPr/>
        </p:nvSpPr>
        <p:spPr bwMode="auto">
          <a:xfrm rot="5400000">
            <a:off x="7948998" y="4802373"/>
            <a:ext cx="134196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algn="ctr" eaLnBrk="1" hangingPunct="1"/>
            <a:r>
              <a:rPr lang="en-US" sz="1000" b="1" dirty="0" smtClean="0">
                <a:solidFill>
                  <a:srgbClr val="333333"/>
                </a:solidFill>
                <a:cs typeface="Arial" charset="0"/>
              </a:rPr>
              <a:t>#2 = 6 10GbE Omni</a:t>
            </a:r>
            <a:endParaRPr lang="en-US" sz="1000" b="1" dirty="0">
              <a:solidFill>
                <a:srgbClr val="333333"/>
              </a:solidFill>
              <a:cs typeface="Arial" charset="0"/>
            </a:endParaRPr>
          </a:p>
        </p:txBody>
      </p:sp>
    </p:spTree>
    <p:extLst>
      <p:ext uri="{BB962C8B-B14F-4D97-AF65-F5344CB8AC3E}">
        <p14:creationId xmlns:p14="http://schemas.microsoft.com/office/powerpoint/2010/main" val="10090439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IBM Flex System FC3171 8Gb SAN Switch</a:t>
            </a:r>
            <a:endParaRPr lang="en-US" dirty="0"/>
          </a:p>
        </p:txBody>
      </p:sp>
      <p:sp>
        <p:nvSpPr>
          <p:cNvPr id="10" name="Content Placeholder 9"/>
          <p:cNvSpPr>
            <a:spLocks noGrp="1"/>
          </p:cNvSpPr>
          <p:nvPr>
            <p:ph idx="1"/>
          </p:nvPr>
        </p:nvSpPr>
        <p:spPr>
          <a:xfrm>
            <a:off x="455613" y="1392238"/>
            <a:ext cx="7016220" cy="4280429"/>
          </a:xfrm>
        </p:spPr>
        <p:txBody>
          <a:bodyPr>
            <a:normAutofit lnSpcReduction="10000"/>
          </a:bodyPr>
          <a:lstStyle/>
          <a:p>
            <a:r>
              <a:rPr lang="en-US" dirty="0" smtClean="0"/>
              <a:t>Switch Features</a:t>
            </a:r>
          </a:p>
          <a:p>
            <a:pPr lvl="1"/>
            <a:r>
              <a:rPr lang="en-US" dirty="0" smtClean="0"/>
              <a:t>20 FC ports (14 internal, 6 External) – no port upgrades</a:t>
            </a:r>
          </a:p>
          <a:p>
            <a:pPr lvl="1"/>
            <a:r>
              <a:rPr lang="en-US" dirty="0" smtClean="0"/>
              <a:t>Enhanced N_Port ID Virtualization (NPIV) capability </a:t>
            </a:r>
          </a:p>
          <a:p>
            <a:pPr lvl="1"/>
            <a:r>
              <a:rPr lang="en-US" dirty="0" smtClean="0"/>
              <a:t>Auto-StreamGuard to guarantee streaming data operations</a:t>
            </a:r>
          </a:p>
          <a:p>
            <a:pPr lvl="1"/>
            <a:r>
              <a:rPr lang="en-US" dirty="0" smtClean="0"/>
              <a:t>Auto-negotiates to supports 8/4/2 Gb HBA</a:t>
            </a:r>
          </a:p>
          <a:p>
            <a:pPr lvl="1"/>
            <a:r>
              <a:rPr lang="en-US" dirty="0" smtClean="0"/>
              <a:t>Call home e-mail notification</a:t>
            </a:r>
          </a:p>
          <a:p>
            <a:pPr lvl="1"/>
            <a:r>
              <a:rPr lang="en-US" dirty="0" smtClean="0"/>
              <a:t>Port Aggregation – combine ports to increase bandwidth</a:t>
            </a:r>
          </a:p>
          <a:p>
            <a:pPr lvl="1"/>
            <a:r>
              <a:rPr lang="en-US" dirty="0" smtClean="0"/>
              <a:t>San Doctor Functionality integrated into base SW</a:t>
            </a:r>
          </a:p>
          <a:p>
            <a:endParaRPr lang="en-US" dirty="0" smtClean="0"/>
          </a:p>
          <a:p>
            <a:r>
              <a:rPr lang="en-US" dirty="0" smtClean="0"/>
              <a:t>Transparent Pass-thru Module Features</a:t>
            </a:r>
          </a:p>
          <a:p>
            <a:pPr lvl="1"/>
            <a:r>
              <a:rPr lang="en-US" dirty="0" smtClean="0"/>
              <a:t> All the features of the full fabric switch without</a:t>
            </a:r>
          </a:p>
          <a:p>
            <a:pPr lvl="2"/>
            <a:r>
              <a:rPr lang="en-US" dirty="0" smtClean="0"/>
              <a:t> The </a:t>
            </a:r>
            <a:r>
              <a:rPr lang="ja-JP" altLang="en-US" dirty="0" smtClean="0"/>
              <a:t>“</a:t>
            </a:r>
            <a:r>
              <a:rPr lang="en-US" dirty="0" smtClean="0"/>
              <a:t>Fabric</a:t>
            </a:r>
            <a:r>
              <a:rPr lang="ja-JP" altLang="en-US" dirty="0" smtClean="0"/>
              <a:t>”</a:t>
            </a:r>
            <a:r>
              <a:rPr lang="en-US" dirty="0" smtClean="0"/>
              <a:t> mode</a:t>
            </a:r>
          </a:p>
          <a:p>
            <a:pPr lvl="2"/>
            <a:r>
              <a:rPr lang="en-US" dirty="0" smtClean="0"/>
              <a:t> The security features</a:t>
            </a:r>
          </a:p>
          <a:p>
            <a:pPr lvl="1"/>
            <a:r>
              <a:rPr lang="en-US" dirty="0" smtClean="0"/>
              <a:t> Presents N_ports directly to the fabric or storage</a:t>
            </a:r>
          </a:p>
        </p:txBody>
      </p:sp>
      <p:sp>
        <p:nvSpPr>
          <p:cNvPr id="6" name="Rectangle 2"/>
          <p:cNvSpPr>
            <a:spLocks noChangeArrowheads="1"/>
          </p:cNvSpPr>
          <p:nvPr/>
        </p:nvSpPr>
        <p:spPr bwMode="auto">
          <a:xfrm>
            <a:off x="4385757" y="6014024"/>
            <a:ext cx="34671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000" i="1" dirty="0">
                <a:cs typeface="Geneva" charset="0"/>
              </a:rPr>
              <a:t>Full Fabric Switch can become </a:t>
            </a:r>
            <a:r>
              <a:rPr lang="en-US" sz="1000" i="1" dirty="0" smtClean="0">
                <a:cs typeface="Geneva" charset="0"/>
              </a:rPr>
              <a:t>pass-thru module</a:t>
            </a:r>
            <a:endParaRPr lang="en-US" sz="1000" i="1" dirty="0">
              <a:cs typeface="Geneva" charset="0"/>
            </a:endParaRPr>
          </a:p>
          <a:p>
            <a:r>
              <a:rPr lang="en-US" sz="1000" i="1" dirty="0" smtClean="0">
                <a:cs typeface="Geneva" charset="0"/>
              </a:rPr>
              <a:t>Pass-thru module cannot </a:t>
            </a:r>
            <a:r>
              <a:rPr lang="en-US" sz="1000" i="1" dirty="0">
                <a:cs typeface="Geneva" charset="0"/>
              </a:rPr>
              <a:t>become Full Fabric </a:t>
            </a:r>
            <a:r>
              <a:rPr lang="en-US" sz="1000" i="1" dirty="0" smtClean="0">
                <a:cs typeface="Geneva" charset="0"/>
              </a:rPr>
              <a:t>Switch</a:t>
            </a:r>
            <a:endParaRPr lang="en-US" sz="1000" i="1" dirty="0">
              <a:cs typeface="Geneva" charset="0"/>
            </a:endParaRPr>
          </a:p>
        </p:txBody>
      </p:sp>
      <p:pic>
        <p:nvPicPr>
          <p:cNvPr id="7" name="Picture 6" descr="FC3171-3.png"/>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rot="16200000">
            <a:off x="5278767" y="3286658"/>
            <a:ext cx="5641848" cy="495690"/>
          </a:xfrm>
          <a:prstGeom prst="rect">
            <a:avLst/>
          </a:prstGeom>
        </p:spPr>
      </p:pic>
    </p:spTree>
    <p:extLst>
      <p:ext uri="{BB962C8B-B14F-4D97-AF65-F5344CB8AC3E}">
        <p14:creationId xmlns:p14="http://schemas.microsoft.com/office/powerpoint/2010/main" val="38308406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IBM Flex System FC5022 16Gb SAN Switch</a:t>
            </a:r>
          </a:p>
        </p:txBody>
      </p:sp>
      <p:graphicFrame>
        <p:nvGraphicFramePr>
          <p:cNvPr id="3" name="Table 2"/>
          <p:cNvGraphicFramePr>
            <a:graphicFrameLocks noGrp="1"/>
          </p:cNvGraphicFramePr>
          <p:nvPr>
            <p:extLst>
              <p:ext uri="{D42A27DB-BD31-4B8C-83A1-F6EECF244321}">
                <p14:modId xmlns:p14="http://schemas.microsoft.com/office/powerpoint/2010/main" val="3297800153"/>
              </p:ext>
            </p:extLst>
          </p:nvPr>
        </p:nvGraphicFramePr>
        <p:xfrm>
          <a:off x="703786" y="1450651"/>
          <a:ext cx="6069050" cy="1325462"/>
        </p:xfrm>
        <a:graphic>
          <a:graphicData uri="http://schemas.openxmlformats.org/drawingml/2006/table">
            <a:tbl>
              <a:tblPr/>
              <a:tblGrid>
                <a:gridCol w="2726813"/>
                <a:gridCol w="1114079"/>
                <a:gridCol w="1114079"/>
                <a:gridCol w="1114079"/>
              </a:tblGrid>
              <a:tr h="49395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Description</a:t>
                      </a:r>
                    </a:p>
                  </a:txBody>
                  <a:tcPr marT="45736" marB="4573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Part</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Number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1</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12 ports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2</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24 Ports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FC5022 16 Gb 12-port Switch</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88Y6374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Part 88Y6382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Part 88Y6386</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FC5022 16 Gb  24-port Switch</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00Y3324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Included</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dirty="0" smtClean="0"/>
                        <a:t>Part 88Y6386</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FC5022 16 Gb  24-port ESB Switch</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90Y9356</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Included</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dirty="0" smtClean="0"/>
                        <a:t>Part 88Y6386</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8" name="Picture 7" descr="FC5022-1.png"/>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rot="5400000">
            <a:off x="5503787" y="3205060"/>
            <a:ext cx="5171142" cy="825968"/>
          </a:xfrm>
          <a:prstGeom prst="rect">
            <a:avLst/>
          </a:prstGeom>
        </p:spPr>
      </p:pic>
      <p:sp>
        <p:nvSpPr>
          <p:cNvPr id="9" name="Rectangle 8"/>
          <p:cNvSpPr/>
          <p:nvPr/>
        </p:nvSpPr>
        <p:spPr>
          <a:xfrm>
            <a:off x="772581" y="3159386"/>
            <a:ext cx="5942630" cy="2858902"/>
          </a:xfrm>
          <a:prstGeom prst="rect">
            <a:avLst/>
          </a:prstGeom>
        </p:spPr>
        <p:txBody>
          <a:bodyPr wrap="square">
            <a:spAutoFit/>
          </a:bodyPr>
          <a:lstStyle/>
          <a:p>
            <a:r>
              <a:rPr lang="en-US" sz="1500" b="1" dirty="0" smtClean="0"/>
              <a:t>Notes</a:t>
            </a:r>
            <a:endParaRPr lang="en-US" sz="1500" dirty="0"/>
          </a:p>
          <a:p>
            <a:pPr marL="114300" indent="-114300">
              <a:lnSpc>
                <a:spcPts val="1600"/>
              </a:lnSpc>
              <a:spcBef>
                <a:spcPts val="600"/>
              </a:spcBef>
              <a:buFont typeface="Arial" pitchFamily="34" charset="0"/>
              <a:buChar char="•"/>
              <a:defRPr/>
            </a:pPr>
            <a:r>
              <a:rPr lang="en-US" sz="1200" dirty="0">
                <a:solidFill>
                  <a:srgbClr val="000000"/>
                </a:solidFill>
              </a:rPr>
              <a:t>Released with other Brocade 16Gb FC switch and adapter </a:t>
            </a:r>
            <a:r>
              <a:rPr lang="en-US" sz="1200" dirty="0" smtClean="0">
                <a:solidFill>
                  <a:srgbClr val="000000"/>
                </a:solidFill>
              </a:rPr>
              <a:t>products</a:t>
            </a:r>
          </a:p>
          <a:p>
            <a:pPr marL="114300" indent="-114300">
              <a:lnSpc>
                <a:spcPts val="1600"/>
              </a:lnSpc>
              <a:spcBef>
                <a:spcPts val="600"/>
              </a:spcBef>
              <a:buFont typeface="Arial" pitchFamily="34" charset="0"/>
              <a:buChar char="•"/>
              <a:defRPr/>
            </a:pPr>
            <a:r>
              <a:rPr lang="en-US" sz="1200" dirty="0" smtClean="0">
                <a:solidFill>
                  <a:srgbClr val="000000"/>
                </a:solidFill>
              </a:rPr>
              <a:t>Ports licensed include any mix of internal and external ports</a:t>
            </a:r>
          </a:p>
          <a:p>
            <a:pPr marL="114300" indent="-114300">
              <a:lnSpc>
                <a:spcPts val="1600"/>
              </a:lnSpc>
              <a:spcBef>
                <a:spcPts val="600"/>
              </a:spcBef>
              <a:buFont typeface="Arial" pitchFamily="34" charset="0"/>
              <a:buChar char="•"/>
              <a:defRPr/>
            </a:pPr>
            <a:r>
              <a:rPr lang="en-US" sz="1200" dirty="0" smtClean="0">
                <a:solidFill>
                  <a:srgbClr val="000000"/>
                </a:solidFill>
              </a:rPr>
              <a:t>There are a total of 28 ports internal and 20 ports external</a:t>
            </a:r>
          </a:p>
          <a:p>
            <a:pPr marL="114300" indent="-114300">
              <a:lnSpc>
                <a:spcPts val="1600"/>
              </a:lnSpc>
              <a:spcBef>
                <a:spcPts val="600"/>
              </a:spcBef>
              <a:buFont typeface="Arial" pitchFamily="34" charset="0"/>
              <a:buChar char="•"/>
              <a:defRPr/>
            </a:pPr>
            <a:r>
              <a:rPr lang="en-US" sz="1200" dirty="0" smtClean="0">
                <a:solidFill>
                  <a:srgbClr val="000000"/>
                </a:solidFill>
              </a:rPr>
              <a:t>Upgrades must be done in order.</a:t>
            </a:r>
            <a:endParaRPr lang="en-US" sz="1200" dirty="0">
              <a:solidFill>
                <a:srgbClr val="000000"/>
              </a:solidFill>
            </a:endParaRPr>
          </a:p>
          <a:p>
            <a:pPr marL="114300" indent="-114300">
              <a:lnSpc>
                <a:spcPts val="1600"/>
              </a:lnSpc>
              <a:spcBef>
                <a:spcPts val="600"/>
              </a:spcBef>
              <a:buFont typeface="Arial" pitchFamily="34" charset="0"/>
              <a:buChar char="•"/>
              <a:defRPr/>
            </a:pPr>
            <a:r>
              <a:rPr lang="en-US" sz="1200" dirty="0">
                <a:solidFill>
                  <a:srgbClr val="000000"/>
                </a:solidFill>
              </a:rPr>
              <a:t>First 16Gbps embedded switch with up to 640Gb bandwidth</a:t>
            </a:r>
          </a:p>
          <a:p>
            <a:pPr marL="114300" indent="-114300">
              <a:lnSpc>
                <a:spcPts val="1600"/>
              </a:lnSpc>
              <a:spcBef>
                <a:spcPts val="600"/>
              </a:spcBef>
              <a:buFont typeface="Arial" pitchFamily="34" charset="0"/>
              <a:buChar char="•"/>
              <a:defRPr/>
            </a:pPr>
            <a:r>
              <a:rPr lang="en-US" sz="1200" dirty="0">
                <a:solidFill>
                  <a:srgbClr val="000000"/>
                </a:solidFill>
              </a:rPr>
              <a:t>Investment protection; growth in ports and bandwidth</a:t>
            </a:r>
          </a:p>
          <a:p>
            <a:pPr marL="114300" indent="-114300">
              <a:lnSpc>
                <a:spcPts val="1600"/>
              </a:lnSpc>
              <a:spcBef>
                <a:spcPts val="600"/>
              </a:spcBef>
              <a:buFont typeface="Arial" pitchFamily="34" charset="0"/>
              <a:buChar char="•"/>
              <a:defRPr/>
            </a:pPr>
            <a:r>
              <a:rPr lang="en-US" sz="1200" dirty="0">
                <a:solidFill>
                  <a:srgbClr val="000000"/>
                </a:solidFill>
              </a:rPr>
              <a:t>Superior scalability to allows greater intra-chassis connectivity </a:t>
            </a:r>
          </a:p>
          <a:p>
            <a:pPr marL="114300" indent="-114300">
              <a:lnSpc>
                <a:spcPts val="1600"/>
              </a:lnSpc>
              <a:spcBef>
                <a:spcPts val="600"/>
              </a:spcBef>
              <a:buFont typeface="Arial" pitchFamily="34" charset="0"/>
              <a:buChar char="•"/>
              <a:defRPr/>
            </a:pPr>
            <a:r>
              <a:rPr lang="en-US" sz="1200" dirty="0">
                <a:solidFill>
                  <a:srgbClr val="000000"/>
                </a:solidFill>
              </a:rPr>
              <a:t>Encryption and Compression capable </a:t>
            </a:r>
          </a:p>
          <a:p>
            <a:pPr marL="114300" indent="-114300">
              <a:lnSpc>
                <a:spcPts val="1600"/>
              </a:lnSpc>
              <a:spcBef>
                <a:spcPts val="600"/>
              </a:spcBef>
              <a:buFont typeface="Arial" pitchFamily="34" charset="0"/>
              <a:buChar char="•"/>
              <a:defRPr/>
            </a:pPr>
            <a:r>
              <a:rPr lang="en-US" sz="1200" dirty="0">
                <a:solidFill>
                  <a:srgbClr val="000000"/>
                </a:solidFill>
              </a:rPr>
              <a:t>Diagnostic Port (D-Port) for superior serviceability </a:t>
            </a:r>
          </a:p>
        </p:txBody>
      </p:sp>
    </p:spTree>
    <p:extLst>
      <p:ext uri="{BB962C8B-B14F-4D97-AF65-F5344CB8AC3E}">
        <p14:creationId xmlns:p14="http://schemas.microsoft.com/office/powerpoint/2010/main" val="30781609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41363" y="841375"/>
            <a:ext cx="7661275"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p:cNvSpPr/>
          <p:nvPr/>
        </p:nvSpPr>
        <p:spPr>
          <a:xfrm>
            <a:off x="1727200" y="1614488"/>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11" name="Straight Connector 210"/>
          <p:cNvCxnSpPr>
            <a:stCxn id="212" idx="0"/>
            <a:endCxn id="220" idx="2"/>
          </p:cNvCxnSpPr>
          <p:nvPr/>
        </p:nvCxnSpPr>
        <p:spPr>
          <a:xfrm flipV="1">
            <a:off x="1689100" y="2943225"/>
            <a:ext cx="0" cy="3921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12" name="Rectangle 211"/>
          <p:cNvSpPr/>
          <p:nvPr/>
        </p:nvSpPr>
        <p:spPr>
          <a:xfrm>
            <a:off x="1643063" y="3335338"/>
            <a:ext cx="92075"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20" name="Rectangle 219"/>
          <p:cNvSpPr/>
          <p:nvPr/>
        </p:nvSpPr>
        <p:spPr>
          <a:xfrm>
            <a:off x="1643063" y="28511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69" name="Straight Connector 168"/>
          <p:cNvCxnSpPr>
            <a:stCxn id="175" idx="0"/>
            <a:endCxn id="172" idx="2"/>
          </p:cNvCxnSpPr>
          <p:nvPr/>
        </p:nvCxnSpPr>
        <p:spPr>
          <a:xfrm flipV="1">
            <a:off x="1855788" y="2943225"/>
            <a:ext cx="0" cy="10382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72" name="Rectangle 171"/>
          <p:cNvSpPr/>
          <p:nvPr/>
        </p:nvSpPr>
        <p:spPr>
          <a:xfrm>
            <a:off x="1809750" y="2851150"/>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75" name="Rectangle 174"/>
          <p:cNvSpPr/>
          <p:nvPr/>
        </p:nvSpPr>
        <p:spPr>
          <a:xfrm>
            <a:off x="1809750" y="3981450"/>
            <a:ext cx="90488"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65544" name="Title 139"/>
          <p:cNvSpPr>
            <a:spLocks noGrp="1"/>
          </p:cNvSpPr>
          <p:nvPr>
            <p:ph type="title"/>
          </p:nvPr>
        </p:nvSpPr>
        <p:spPr>
          <a:xfrm>
            <a:off x="165100" y="565150"/>
            <a:ext cx="8686800" cy="639763"/>
          </a:xfrm>
        </p:spPr>
        <p:txBody>
          <a:bodyPr/>
          <a:lstStyle/>
          <a:p>
            <a:r>
              <a:rPr lang="en-US">
                <a:latin typeface="Arial" charset="0"/>
                <a:ea typeface="ＭＳ Ｐゴシック" charset="0"/>
              </a:rPr>
              <a:t>Flex System High Level Network</a:t>
            </a:r>
          </a:p>
        </p:txBody>
      </p:sp>
      <p:sp>
        <p:nvSpPr>
          <p:cNvPr id="113" name="Rectangle 112"/>
          <p:cNvSpPr/>
          <p:nvPr/>
        </p:nvSpPr>
        <p:spPr>
          <a:xfrm>
            <a:off x="247650" y="1482725"/>
            <a:ext cx="90488"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sp>
        <p:nvSpPr>
          <p:cNvPr id="65546" name="TextBox 138"/>
          <p:cNvSpPr txBox="1">
            <a:spLocks noChangeArrowheads="1"/>
          </p:cNvSpPr>
          <p:nvPr/>
        </p:nvSpPr>
        <p:spPr bwMode="auto">
          <a:xfrm>
            <a:off x="519113" y="3686175"/>
            <a:ext cx="5984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a:t>To Client</a:t>
            </a:r>
          </a:p>
          <a:p>
            <a:pPr algn="ctr" eaLnBrk="1" hangingPunct="1"/>
            <a:r>
              <a:rPr lang="en-US" sz="1200"/>
              <a:t>LAN</a:t>
            </a:r>
          </a:p>
        </p:txBody>
      </p:sp>
      <p:sp>
        <p:nvSpPr>
          <p:cNvPr id="119" name="Rectangle 118"/>
          <p:cNvSpPr/>
          <p:nvPr/>
        </p:nvSpPr>
        <p:spPr>
          <a:xfrm>
            <a:off x="247650" y="4151313"/>
            <a:ext cx="90488"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cxnSp>
        <p:nvCxnSpPr>
          <p:cNvPr id="120" name="Straight Arrow Connector 119"/>
          <p:cNvCxnSpPr>
            <a:stCxn id="246" idx="1"/>
            <a:endCxn id="119" idx="3"/>
          </p:cNvCxnSpPr>
          <p:nvPr/>
        </p:nvCxnSpPr>
        <p:spPr>
          <a:xfrm flipH="1">
            <a:off x="338138" y="4195763"/>
            <a:ext cx="1233487" cy="1587"/>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22" name="Rectangle 121"/>
          <p:cNvSpPr/>
          <p:nvPr/>
        </p:nvSpPr>
        <p:spPr>
          <a:xfrm>
            <a:off x="247650" y="3503613"/>
            <a:ext cx="90488"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cxnSp>
        <p:nvCxnSpPr>
          <p:cNvPr id="123" name="Straight Arrow Connector 122"/>
          <p:cNvCxnSpPr/>
          <p:nvPr/>
        </p:nvCxnSpPr>
        <p:spPr>
          <a:xfrm flipH="1">
            <a:off x="338138" y="3548063"/>
            <a:ext cx="1233487" cy="1587"/>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65551" name="TextBox 188"/>
          <p:cNvSpPr txBox="1">
            <a:spLocks noChangeArrowheads="1"/>
          </p:cNvSpPr>
          <p:nvPr/>
        </p:nvSpPr>
        <p:spPr bwMode="auto">
          <a:xfrm>
            <a:off x="400050" y="4981575"/>
            <a:ext cx="83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a:t>To Client</a:t>
            </a:r>
          </a:p>
          <a:p>
            <a:pPr algn="ctr" eaLnBrk="1" hangingPunct="1"/>
            <a:r>
              <a:rPr lang="en-US" sz="1200"/>
              <a:t>LAN or SAN</a:t>
            </a:r>
          </a:p>
        </p:txBody>
      </p:sp>
      <p:sp>
        <p:nvSpPr>
          <p:cNvPr id="126" name="Rectangle 125"/>
          <p:cNvSpPr/>
          <p:nvPr/>
        </p:nvSpPr>
        <p:spPr>
          <a:xfrm>
            <a:off x="247650" y="5448300"/>
            <a:ext cx="90488" cy="904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cxnSp>
        <p:nvCxnSpPr>
          <p:cNvPr id="130" name="Straight Arrow Connector 129"/>
          <p:cNvCxnSpPr>
            <a:stCxn id="248" idx="1"/>
            <a:endCxn id="126" idx="3"/>
          </p:cNvCxnSpPr>
          <p:nvPr/>
        </p:nvCxnSpPr>
        <p:spPr>
          <a:xfrm flipH="1">
            <a:off x="338138" y="5491163"/>
            <a:ext cx="1233487" cy="3175"/>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33" name="Rectangle 132"/>
          <p:cNvSpPr/>
          <p:nvPr/>
        </p:nvSpPr>
        <p:spPr>
          <a:xfrm>
            <a:off x="247650" y="4803775"/>
            <a:ext cx="90488"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cxnSp>
        <p:nvCxnSpPr>
          <p:cNvPr id="134" name="Straight Arrow Connector 133"/>
          <p:cNvCxnSpPr>
            <a:stCxn id="249" idx="1"/>
            <a:endCxn id="133" idx="3"/>
          </p:cNvCxnSpPr>
          <p:nvPr/>
        </p:nvCxnSpPr>
        <p:spPr>
          <a:xfrm flipH="1">
            <a:off x="338138" y="4843463"/>
            <a:ext cx="1233487" cy="6350"/>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51" name="Rectangle 150"/>
          <p:cNvSpPr/>
          <p:nvPr/>
        </p:nvSpPr>
        <p:spPr>
          <a:xfrm>
            <a:off x="8378825" y="1616075"/>
            <a:ext cx="92075" cy="90488"/>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54" name="Rectangle 153"/>
          <p:cNvSpPr/>
          <p:nvPr/>
        </p:nvSpPr>
        <p:spPr>
          <a:xfrm>
            <a:off x="8378825" y="5276850"/>
            <a:ext cx="92075"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36" name="Rectangle 135"/>
          <p:cNvSpPr/>
          <p:nvPr/>
        </p:nvSpPr>
        <p:spPr>
          <a:xfrm>
            <a:off x="5599113" y="16192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37" name="Straight Connector 136"/>
          <p:cNvCxnSpPr>
            <a:stCxn id="139" idx="0"/>
            <a:endCxn id="136" idx="2"/>
          </p:cNvCxnSpPr>
          <p:nvPr/>
        </p:nvCxnSpPr>
        <p:spPr>
          <a:xfrm flipV="1">
            <a:off x="5645150" y="1711325"/>
            <a:ext cx="0" cy="1624013"/>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39" name="Rectangle 138"/>
          <p:cNvSpPr/>
          <p:nvPr/>
        </p:nvSpPr>
        <p:spPr>
          <a:xfrm>
            <a:off x="5599113" y="3335338"/>
            <a:ext cx="90487"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41" name="Rectangle 140"/>
          <p:cNvSpPr/>
          <p:nvPr/>
        </p:nvSpPr>
        <p:spPr>
          <a:xfrm>
            <a:off x="6526213" y="16192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42" name="Straight Connector 141"/>
          <p:cNvCxnSpPr>
            <a:stCxn id="144" idx="0"/>
            <a:endCxn id="141" idx="2"/>
          </p:cNvCxnSpPr>
          <p:nvPr/>
        </p:nvCxnSpPr>
        <p:spPr>
          <a:xfrm flipV="1">
            <a:off x="6572250" y="1711325"/>
            <a:ext cx="0" cy="2270125"/>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44" name="Rectangle 143"/>
          <p:cNvSpPr/>
          <p:nvPr/>
        </p:nvSpPr>
        <p:spPr>
          <a:xfrm>
            <a:off x="6526213" y="3981450"/>
            <a:ext cx="92075"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46" name="Rectangle 145"/>
          <p:cNvSpPr/>
          <p:nvPr/>
        </p:nvSpPr>
        <p:spPr>
          <a:xfrm>
            <a:off x="7453313" y="1616075"/>
            <a:ext cx="90487" cy="90488"/>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47" name="Straight Connector 146"/>
          <p:cNvCxnSpPr>
            <a:stCxn id="149" idx="0"/>
            <a:endCxn id="146" idx="2"/>
          </p:cNvCxnSpPr>
          <p:nvPr/>
        </p:nvCxnSpPr>
        <p:spPr>
          <a:xfrm flipV="1">
            <a:off x="7499350" y="1706563"/>
            <a:ext cx="0" cy="2922587"/>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49" name="Rectangle 148"/>
          <p:cNvSpPr/>
          <p:nvPr/>
        </p:nvSpPr>
        <p:spPr>
          <a:xfrm>
            <a:off x="7453313" y="46291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52" name="Straight Connector 151"/>
          <p:cNvCxnSpPr>
            <a:stCxn id="154" idx="0"/>
            <a:endCxn id="151" idx="2"/>
          </p:cNvCxnSpPr>
          <p:nvPr/>
        </p:nvCxnSpPr>
        <p:spPr>
          <a:xfrm flipV="1">
            <a:off x="8424863" y="1706563"/>
            <a:ext cx="0" cy="3570287"/>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56" name="Rectangle 155"/>
          <p:cNvSpPr/>
          <p:nvPr/>
        </p:nvSpPr>
        <p:spPr>
          <a:xfrm>
            <a:off x="1892300" y="1619250"/>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59" name="Straight Connector 158"/>
          <p:cNvCxnSpPr>
            <a:stCxn id="166" idx="0"/>
            <a:endCxn id="156" idx="2"/>
          </p:cNvCxnSpPr>
          <p:nvPr/>
        </p:nvCxnSpPr>
        <p:spPr>
          <a:xfrm flipV="1">
            <a:off x="1938338" y="1711325"/>
            <a:ext cx="0" cy="574675"/>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74" name="Rectangle 173"/>
          <p:cNvSpPr/>
          <p:nvPr/>
        </p:nvSpPr>
        <p:spPr>
          <a:xfrm>
            <a:off x="2817813" y="16192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76" name="Straight Connector 175"/>
          <p:cNvCxnSpPr>
            <a:stCxn id="192" idx="0"/>
            <a:endCxn id="174" idx="2"/>
          </p:cNvCxnSpPr>
          <p:nvPr/>
        </p:nvCxnSpPr>
        <p:spPr>
          <a:xfrm flipH="1" flipV="1">
            <a:off x="2863850" y="1711325"/>
            <a:ext cx="1588" cy="574675"/>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9" name="Straight Connector 178"/>
          <p:cNvCxnSpPr>
            <a:stCxn id="180" idx="0"/>
            <a:endCxn id="193" idx="2"/>
          </p:cNvCxnSpPr>
          <p:nvPr/>
        </p:nvCxnSpPr>
        <p:spPr>
          <a:xfrm flipV="1">
            <a:off x="2616200" y="2943225"/>
            <a:ext cx="0" cy="3921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80" name="Rectangle 179"/>
          <p:cNvSpPr/>
          <p:nvPr/>
        </p:nvSpPr>
        <p:spPr>
          <a:xfrm>
            <a:off x="2570163" y="3335338"/>
            <a:ext cx="92075"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93" name="Rectangle 192"/>
          <p:cNvSpPr/>
          <p:nvPr/>
        </p:nvSpPr>
        <p:spPr>
          <a:xfrm>
            <a:off x="2570163" y="28511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89" name="Straight Connector 188"/>
          <p:cNvCxnSpPr>
            <a:stCxn id="208" idx="0"/>
            <a:endCxn id="195" idx="2"/>
          </p:cNvCxnSpPr>
          <p:nvPr/>
        </p:nvCxnSpPr>
        <p:spPr>
          <a:xfrm flipV="1">
            <a:off x="3114675" y="2943225"/>
            <a:ext cx="0" cy="23336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95" name="Rectangle 194"/>
          <p:cNvSpPr/>
          <p:nvPr/>
        </p:nvSpPr>
        <p:spPr>
          <a:xfrm>
            <a:off x="3068638"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08" name="Rectangle 207"/>
          <p:cNvSpPr/>
          <p:nvPr/>
        </p:nvSpPr>
        <p:spPr>
          <a:xfrm>
            <a:off x="3068638" y="52768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78" name="Straight Connector 177"/>
          <p:cNvCxnSpPr>
            <a:stCxn id="201" idx="0"/>
            <a:endCxn id="197" idx="2"/>
          </p:cNvCxnSpPr>
          <p:nvPr/>
        </p:nvCxnSpPr>
        <p:spPr>
          <a:xfrm flipV="1">
            <a:off x="2782888" y="2943225"/>
            <a:ext cx="0" cy="10382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97" name="Rectangle 196"/>
          <p:cNvSpPr/>
          <p:nvPr/>
        </p:nvSpPr>
        <p:spPr>
          <a:xfrm>
            <a:off x="2736850" y="2851150"/>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01" name="Rectangle 200"/>
          <p:cNvSpPr/>
          <p:nvPr/>
        </p:nvSpPr>
        <p:spPr>
          <a:xfrm>
            <a:off x="2736850" y="3981450"/>
            <a:ext cx="90488"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88" name="Straight Connector 187"/>
          <p:cNvCxnSpPr>
            <a:stCxn id="206" idx="0"/>
            <a:endCxn id="198" idx="2"/>
          </p:cNvCxnSpPr>
          <p:nvPr/>
        </p:nvCxnSpPr>
        <p:spPr>
          <a:xfrm flipV="1">
            <a:off x="2947988" y="2943225"/>
            <a:ext cx="0" cy="16859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98" name="Rectangle 197"/>
          <p:cNvSpPr/>
          <p:nvPr/>
        </p:nvSpPr>
        <p:spPr>
          <a:xfrm>
            <a:off x="2901950" y="2851150"/>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06" name="Rectangle 205"/>
          <p:cNvSpPr/>
          <p:nvPr/>
        </p:nvSpPr>
        <p:spPr>
          <a:xfrm>
            <a:off x="2901950" y="4629150"/>
            <a:ext cx="90488"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50" name="Rectangle 249"/>
          <p:cNvSpPr/>
          <p:nvPr/>
        </p:nvSpPr>
        <p:spPr>
          <a:xfrm>
            <a:off x="1571625" y="2479675"/>
            <a:ext cx="731838" cy="463550"/>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FSM</a:t>
            </a:r>
          </a:p>
        </p:txBody>
      </p:sp>
      <p:sp>
        <p:nvSpPr>
          <p:cNvPr id="251" name="Rectangle 250"/>
          <p:cNvSpPr/>
          <p:nvPr/>
        </p:nvSpPr>
        <p:spPr>
          <a:xfrm>
            <a:off x="2498725" y="2479675"/>
            <a:ext cx="731838" cy="463550"/>
          </a:xfrm>
          <a:prstGeom prst="rect">
            <a:avLst/>
          </a:prstGeom>
          <a:solidFill>
            <a:schemeClr val="accent1">
              <a:lumMod val="20000"/>
              <a:lumOff val="80000"/>
            </a:schemeClr>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x86</a:t>
            </a:r>
          </a:p>
          <a:p>
            <a:pPr algn="ctr">
              <a:lnSpc>
                <a:spcPct val="90000"/>
              </a:lnSpc>
              <a:defRPr/>
            </a:pPr>
            <a:r>
              <a:rPr lang="en-US" sz="1200" b="1" dirty="0">
                <a:solidFill>
                  <a:schemeClr val="tx1"/>
                </a:solidFill>
              </a:rPr>
              <a:t>Node</a:t>
            </a:r>
          </a:p>
        </p:txBody>
      </p:sp>
      <p:cxnSp>
        <p:nvCxnSpPr>
          <p:cNvPr id="277" name="Straight Connector 276"/>
          <p:cNvCxnSpPr>
            <a:stCxn id="278" idx="0"/>
            <a:endCxn id="279" idx="2"/>
          </p:cNvCxnSpPr>
          <p:nvPr/>
        </p:nvCxnSpPr>
        <p:spPr>
          <a:xfrm flipV="1">
            <a:off x="3559175" y="2943225"/>
            <a:ext cx="0" cy="3921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78" name="Rectangle 277"/>
          <p:cNvSpPr/>
          <p:nvPr/>
        </p:nvSpPr>
        <p:spPr>
          <a:xfrm>
            <a:off x="3513138" y="3335338"/>
            <a:ext cx="92075"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79" name="Rectangle 278"/>
          <p:cNvSpPr/>
          <p:nvPr/>
        </p:nvSpPr>
        <p:spPr>
          <a:xfrm>
            <a:off x="3513138" y="28511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72" name="Straight Connector 271"/>
          <p:cNvCxnSpPr>
            <a:stCxn id="276" idx="0"/>
            <a:endCxn id="273" idx="2"/>
          </p:cNvCxnSpPr>
          <p:nvPr/>
        </p:nvCxnSpPr>
        <p:spPr>
          <a:xfrm flipV="1">
            <a:off x="4057650" y="2943225"/>
            <a:ext cx="0" cy="23336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73" name="Rectangle 272"/>
          <p:cNvSpPr/>
          <p:nvPr/>
        </p:nvSpPr>
        <p:spPr>
          <a:xfrm>
            <a:off x="40116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76" name="Rectangle 275"/>
          <p:cNvSpPr/>
          <p:nvPr/>
        </p:nvSpPr>
        <p:spPr>
          <a:xfrm>
            <a:off x="4011613" y="52768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65" name="Straight Connector 264"/>
          <p:cNvCxnSpPr>
            <a:stCxn id="268" idx="0"/>
            <a:endCxn id="267" idx="2"/>
          </p:cNvCxnSpPr>
          <p:nvPr/>
        </p:nvCxnSpPr>
        <p:spPr>
          <a:xfrm flipV="1">
            <a:off x="3727450" y="2943225"/>
            <a:ext cx="0" cy="10382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67" name="Rectangle 266"/>
          <p:cNvSpPr/>
          <p:nvPr/>
        </p:nvSpPr>
        <p:spPr>
          <a:xfrm>
            <a:off x="36814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68" name="Rectangle 267"/>
          <p:cNvSpPr/>
          <p:nvPr/>
        </p:nvSpPr>
        <p:spPr>
          <a:xfrm>
            <a:off x="3681413" y="39814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60" name="Straight Connector 259"/>
          <p:cNvCxnSpPr>
            <a:stCxn id="263" idx="0"/>
            <a:endCxn id="261" idx="2"/>
          </p:cNvCxnSpPr>
          <p:nvPr/>
        </p:nvCxnSpPr>
        <p:spPr>
          <a:xfrm flipV="1">
            <a:off x="3892550" y="2943225"/>
            <a:ext cx="0" cy="16859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61" name="Rectangle 260"/>
          <p:cNvSpPr/>
          <p:nvPr/>
        </p:nvSpPr>
        <p:spPr>
          <a:xfrm>
            <a:off x="38465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63" name="Rectangle 262"/>
          <p:cNvSpPr/>
          <p:nvPr/>
        </p:nvSpPr>
        <p:spPr>
          <a:xfrm>
            <a:off x="3846513" y="46291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13" name="Rectangle 212"/>
          <p:cNvSpPr/>
          <p:nvPr/>
        </p:nvSpPr>
        <p:spPr>
          <a:xfrm>
            <a:off x="3744913" y="16192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14" name="Straight Connector 213"/>
          <p:cNvCxnSpPr>
            <a:stCxn id="224" idx="0"/>
            <a:endCxn id="213" idx="2"/>
          </p:cNvCxnSpPr>
          <p:nvPr/>
        </p:nvCxnSpPr>
        <p:spPr>
          <a:xfrm flipV="1">
            <a:off x="3790950" y="1711325"/>
            <a:ext cx="0" cy="574675"/>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252" name="Rectangle 251"/>
          <p:cNvSpPr/>
          <p:nvPr/>
        </p:nvSpPr>
        <p:spPr>
          <a:xfrm>
            <a:off x="3425825" y="2479675"/>
            <a:ext cx="730250" cy="463550"/>
          </a:xfrm>
          <a:prstGeom prst="rect">
            <a:avLst/>
          </a:prstGeom>
          <a:solidFill>
            <a:schemeClr val="accent1">
              <a:lumMod val="20000"/>
              <a:lumOff val="80000"/>
            </a:schemeClr>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POWER</a:t>
            </a:r>
          </a:p>
          <a:p>
            <a:pPr algn="ctr">
              <a:lnSpc>
                <a:spcPct val="90000"/>
              </a:lnSpc>
              <a:defRPr/>
            </a:pPr>
            <a:r>
              <a:rPr lang="en-US" sz="1200" b="1" dirty="0">
                <a:solidFill>
                  <a:schemeClr val="tx1"/>
                </a:solidFill>
              </a:rPr>
              <a:t>Node</a:t>
            </a:r>
          </a:p>
        </p:txBody>
      </p:sp>
      <p:grpSp>
        <p:nvGrpSpPr>
          <p:cNvPr id="65601" name="Group 1"/>
          <p:cNvGrpSpPr>
            <a:grpSpLocks/>
          </p:cNvGrpSpPr>
          <p:nvPr/>
        </p:nvGrpSpPr>
        <p:grpSpPr bwMode="auto">
          <a:xfrm>
            <a:off x="171450" y="6351588"/>
            <a:ext cx="4487863" cy="215900"/>
            <a:chOff x="171450" y="6351588"/>
            <a:chExt cx="4487863" cy="215900"/>
          </a:xfrm>
        </p:grpSpPr>
        <p:sp>
          <p:nvSpPr>
            <p:cNvPr id="92" name="Rectangle 91"/>
            <p:cNvSpPr/>
            <p:nvPr/>
          </p:nvSpPr>
          <p:spPr bwMode="auto">
            <a:xfrm>
              <a:off x="171450" y="6391275"/>
              <a:ext cx="136525" cy="136525"/>
            </a:xfrm>
            <a:prstGeom prst="rect">
              <a:avLst/>
            </a:prstGeom>
            <a:solidFill>
              <a:srgbClr val="CCFFCC"/>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endParaRPr lang="en-US" sz="100" b="1" dirty="0">
                <a:solidFill>
                  <a:schemeClr val="tx1"/>
                </a:solidFill>
              </a:endParaRPr>
            </a:p>
          </p:txBody>
        </p:sp>
        <p:sp>
          <p:nvSpPr>
            <p:cNvPr id="65629" name="TextBox 1"/>
            <p:cNvSpPr txBox="1">
              <a:spLocks noChangeArrowheads="1"/>
            </p:cNvSpPr>
            <p:nvPr/>
          </p:nvSpPr>
          <p:spPr bwMode="auto">
            <a:xfrm>
              <a:off x="367357" y="6351588"/>
              <a:ext cx="105186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Management</a:t>
              </a:r>
            </a:p>
          </p:txBody>
        </p:sp>
        <p:sp>
          <p:nvSpPr>
            <p:cNvPr id="91" name="Rectangle 90"/>
            <p:cNvSpPr/>
            <p:nvPr/>
          </p:nvSpPr>
          <p:spPr bwMode="auto">
            <a:xfrm>
              <a:off x="2676525" y="6391275"/>
              <a:ext cx="136525" cy="136525"/>
            </a:xfrm>
            <a:prstGeom prst="rect">
              <a:avLst/>
            </a:prstGeom>
            <a:solidFill>
              <a:srgbClr val="FFC7D9"/>
            </a:solidFill>
            <a:ln w="31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00" b="1" dirty="0">
                <a:solidFill>
                  <a:schemeClr val="tx1"/>
                </a:solidFill>
              </a:endParaRPr>
            </a:p>
          </p:txBody>
        </p:sp>
        <p:sp>
          <p:nvSpPr>
            <p:cNvPr id="65631" name="TextBox 95"/>
            <p:cNvSpPr txBox="1">
              <a:spLocks noChangeArrowheads="1"/>
            </p:cNvSpPr>
            <p:nvPr/>
          </p:nvSpPr>
          <p:spPr bwMode="auto">
            <a:xfrm>
              <a:off x="2858960" y="6351588"/>
              <a:ext cx="71767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Switches</a:t>
              </a:r>
            </a:p>
          </p:txBody>
        </p:sp>
        <p:sp>
          <p:nvSpPr>
            <p:cNvPr id="93" name="Rectangle 92"/>
            <p:cNvSpPr/>
            <p:nvPr/>
          </p:nvSpPr>
          <p:spPr bwMode="auto">
            <a:xfrm>
              <a:off x="1697038" y="6391275"/>
              <a:ext cx="136525" cy="136525"/>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endParaRPr lang="en-US" sz="100" b="1" dirty="0">
                <a:solidFill>
                  <a:schemeClr val="tx1"/>
                </a:solidFill>
              </a:endParaRPr>
            </a:p>
          </p:txBody>
        </p:sp>
        <p:sp>
          <p:nvSpPr>
            <p:cNvPr id="65633" name="TextBox 96"/>
            <p:cNvSpPr txBox="1">
              <a:spLocks noChangeArrowheads="1"/>
            </p:cNvSpPr>
            <p:nvPr/>
          </p:nvSpPr>
          <p:spPr bwMode="auto">
            <a:xfrm>
              <a:off x="1878066" y="6351588"/>
              <a:ext cx="519059"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Nodes</a:t>
              </a:r>
            </a:p>
          </p:txBody>
        </p:sp>
        <p:sp>
          <p:nvSpPr>
            <p:cNvPr id="94" name="Rectangle 93"/>
            <p:cNvSpPr/>
            <p:nvPr/>
          </p:nvSpPr>
          <p:spPr bwMode="auto">
            <a:xfrm>
              <a:off x="3856038" y="6391275"/>
              <a:ext cx="136525" cy="136525"/>
            </a:xfrm>
            <a:prstGeom prst="rect">
              <a:avLst/>
            </a:prstGeom>
            <a:solidFill>
              <a:srgbClr val="EED8AE"/>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anchor="b"/>
            <a:lstStyle/>
            <a:p>
              <a:pPr algn="ctr">
                <a:lnSpc>
                  <a:spcPct val="80000"/>
                </a:lnSpc>
                <a:defRPr/>
              </a:pPr>
              <a:endParaRPr lang="en-US" sz="100" b="1" dirty="0">
                <a:solidFill>
                  <a:schemeClr val="tx1"/>
                </a:solidFill>
              </a:endParaRPr>
            </a:p>
          </p:txBody>
        </p:sp>
        <p:sp>
          <p:nvSpPr>
            <p:cNvPr id="65635" name="TextBox 97"/>
            <p:cNvSpPr txBox="1">
              <a:spLocks noChangeArrowheads="1"/>
            </p:cNvSpPr>
            <p:nvPr/>
          </p:nvSpPr>
          <p:spPr bwMode="auto">
            <a:xfrm>
              <a:off x="4031000" y="6351588"/>
              <a:ext cx="6283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Storage</a:t>
              </a:r>
            </a:p>
          </p:txBody>
        </p:sp>
      </p:grpSp>
      <p:cxnSp>
        <p:nvCxnSpPr>
          <p:cNvPr id="129" name="Straight Connector 128"/>
          <p:cNvCxnSpPr>
            <a:stCxn id="131" idx="0"/>
            <a:endCxn id="132" idx="2"/>
          </p:cNvCxnSpPr>
          <p:nvPr/>
        </p:nvCxnSpPr>
        <p:spPr>
          <a:xfrm flipV="1">
            <a:off x="4486275" y="2943225"/>
            <a:ext cx="0" cy="3921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31" name="Rectangle 130"/>
          <p:cNvSpPr/>
          <p:nvPr/>
        </p:nvSpPr>
        <p:spPr>
          <a:xfrm>
            <a:off x="4440238" y="3335338"/>
            <a:ext cx="92075"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32" name="Rectangle 131"/>
          <p:cNvSpPr/>
          <p:nvPr/>
        </p:nvSpPr>
        <p:spPr>
          <a:xfrm>
            <a:off x="4440238" y="28511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35" name="Straight Connector 134"/>
          <p:cNvCxnSpPr>
            <a:stCxn id="158" idx="0"/>
            <a:endCxn id="157" idx="2"/>
          </p:cNvCxnSpPr>
          <p:nvPr/>
        </p:nvCxnSpPr>
        <p:spPr>
          <a:xfrm flipV="1">
            <a:off x="4984750" y="2943225"/>
            <a:ext cx="0" cy="23336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57" name="Rectangle 156"/>
          <p:cNvSpPr/>
          <p:nvPr/>
        </p:nvSpPr>
        <p:spPr>
          <a:xfrm>
            <a:off x="49387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58" name="Rectangle 157"/>
          <p:cNvSpPr/>
          <p:nvPr/>
        </p:nvSpPr>
        <p:spPr>
          <a:xfrm>
            <a:off x="4938713" y="52768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60" name="Straight Connector 159"/>
          <p:cNvCxnSpPr>
            <a:stCxn id="162" idx="0"/>
            <a:endCxn id="161" idx="2"/>
          </p:cNvCxnSpPr>
          <p:nvPr/>
        </p:nvCxnSpPr>
        <p:spPr>
          <a:xfrm flipV="1">
            <a:off x="4654550" y="2943225"/>
            <a:ext cx="0" cy="10382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61" name="Rectangle 160"/>
          <p:cNvSpPr/>
          <p:nvPr/>
        </p:nvSpPr>
        <p:spPr>
          <a:xfrm>
            <a:off x="46085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62" name="Rectangle 161"/>
          <p:cNvSpPr/>
          <p:nvPr/>
        </p:nvSpPr>
        <p:spPr>
          <a:xfrm>
            <a:off x="4608513" y="39814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63" name="Straight Connector 162"/>
          <p:cNvCxnSpPr>
            <a:stCxn id="165" idx="0"/>
            <a:endCxn id="164" idx="2"/>
          </p:cNvCxnSpPr>
          <p:nvPr/>
        </p:nvCxnSpPr>
        <p:spPr>
          <a:xfrm flipV="1">
            <a:off x="4819650" y="2943225"/>
            <a:ext cx="0" cy="16859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64" name="Rectangle 163"/>
          <p:cNvSpPr/>
          <p:nvPr/>
        </p:nvSpPr>
        <p:spPr>
          <a:xfrm>
            <a:off x="47736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65" name="Rectangle 164"/>
          <p:cNvSpPr/>
          <p:nvPr/>
        </p:nvSpPr>
        <p:spPr>
          <a:xfrm>
            <a:off x="4773613" y="46291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67" name="Rectangle 166"/>
          <p:cNvSpPr/>
          <p:nvPr/>
        </p:nvSpPr>
        <p:spPr>
          <a:xfrm>
            <a:off x="4672013" y="16192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68" name="Straight Connector 167"/>
          <p:cNvCxnSpPr>
            <a:stCxn id="173" idx="0"/>
            <a:endCxn id="167" idx="2"/>
          </p:cNvCxnSpPr>
          <p:nvPr/>
        </p:nvCxnSpPr>
        <p:spPr>
          <a:xfrm flipV="1">
            <a:off x="4718050" y="1711325"/>
            <a:ext cx="0" cy="768350"/>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66" name="Rectangle 165"/>
          <p:cNvSpPr/>
          <p:nvPr/>
        </p:nvSpPr>
        <p:spPr bwMode="auto">
          <a:xfrm>
            <a:off x="1571625" y="2286000"/>
            <a:ext cx="731838" cy="192088"/>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IMM</a:t>
            </a:r>
          </a:p>
        </p:txBody>
      </p:sp>
      <p:sp>
        <p:nvSpPr>
          <p:cNvPr id="192" name="Rectangle 191"/>
          <p:cNvSpPr/>
          <p:nvPr/>
        </p:nvSpPr>
        <p:spPr bwMode="auto">
          <a:xfrm>
            <a:off x="2498725" y="2286000"/>
            <a:ext cx="731838" cy="192088"/>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IMM</a:t>
            </a:r>
          </a:p>
        </p:txBody>
      </p:sp>
      <p:sp>
        <p:nvSpPr>
          <p:cNvPr id="224" name="Rectangle 223"/>
          <p:cNvSpPr/>
          <p:nvPr/>
        </p:nvSpPr>
        <p:spPr bwMode="auto">
          <a:xfrm>
            <a:off x="3425825" y="2286000"/>
            <a:ext cx="730250" cy="192088"/>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FSP</a:t>
            </a:r>
          </a:p>
        </p:txBody>
      </p:sp>
      <p:sp>
        <p:nvSpPr>
          <p:cNvPr id="173" name="Rectangle 172"/>
          <p:cNvSpPr/>
          <p:nvPr/>
        </p:nvSpPr>
        <p:spPr>
          <a:xfrm>
            <a:off x="4352925" y="2479675"/>
            <a:ext cx="730250" cy="463550"/>
          </a:xfrm>
          <a:prstGeom prst="rect">
            <a:avLst/>
          </a:prstGeom>
          <a:solidFill>
            <a:srgbClr val="EED8AE"/>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Flex</a:t>
            </a:r>
          </a:p>
          <a:p>
            <a:pPr algn="ctr">
              <a:lnSpc>
                <a:spcPct val="90000"/>
              </a:lnSpc>
              <a:defRPr/>
            </a:pPr>
            <a:r>
              <a:rPr lang="en-US" sz="1200" b="1" dirty="0">
                <a:solidFill>
                  <a:schemeClr val="tx1"/>
                </a:solidFill>
              </a:rPr>
              <a:t>V7000</a:t>
            </a:r>
          </a:p>
        </p:txBody>
      </p:sp>
      <p:sp>
        <p:nvSpPr>
          <p:cNvPr id="246" name="Rectangle 245"/>
          <p:cNvSpPr/>
          <p:nvPr/>
        </p:nvSpPr>
        <p:spPr>
          <a:xfrm>
            <a:off x="1571625" y="4014788"/>
            <a:ext cx="5386388" cy="361950"/>
          </a:xfrm>
          <a:prstGeom prst="rect">
            <a:avLst/>
          </a:prstGeom>
          <a:solidFill>
            <a:srgbClr val="FFC7D9"/>
          </a:solidFill>
          <a:ln w="63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I/O Bay #2</a:t>
            </a:r>
          </a:p>
        </p:txBody>
      </p:sp>
      <p:sp>
        <p:nvSpPr>
          <p:cNvPr id="247" name="Rectangle 246"/>
          <p:cNvSpPr/>
          <p:nvPr/>
        </p:nvSpPr>
        <p:spPr>
          <a:xfrm>
            <a:off x="1571625" y="3367088"/>
            <a:ext cx="4462463" cy="361950"/>
          </a:xfrm>
          <a:prstGeom prst="rect">
            <a:avLst/>
          </a:prstGeom>
          <a:solidFill>
            <a:srgbClr val="FFC7D9"/>
          </a:solidFill>
          <a:ln w="63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I/O Bay #1</a:t>
            </a:r>
          </a:p>
        </p:txBody>
      </p:sp>
      <p:sp>
        <p:nvSpPr>
          <p:cNvPr id="248" name="Rectangle 247"/>
          <p:cNvSpPr/>
          <p:nvPr/>
        </p:nvSpPr>
        <p:spPr>
          <a:xfrm>
            <a:off x="1571625" y="5310188"/>
            <a:ext cx="7215188" cy="360362"/>
          </a:xfrm>
          <a:prstGeom prst="rect">
            <a:avLst/>
          </a:prstGeom>
          <a:solidFill>
            <a:srgbClr val="FFC7D9"/>
          </a:solidFill>
          <a:ln w="63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I/O Bay #4</a:t>
            </a:r>
          </a:p>
        </p:txBody>
      </p:sp>
      <p:sp>
        <p:nvSpPr>
          <p:cNvPr id="249" name="Rectangle 248"/>
          <p:cNvSpPr/>
          <p:nvPr/>
        </p:nvSpPr>
        <p:spPr>
          <a:xfrm>
            <a:off x="1571625" y="4662488"/>
            <a:ext cx="6291263" cy="361950"/>
          </a:xfrm>
          <a:prstGeom prst="rect">
            <a:avLst/>
          </a:prstGeom>
          <a:solidFill>
            <a:srgbClr val="FFC7D9"/>
          </a:solidFill>
          <a:ln w="63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I/O Bay #3</a:t>
            </a:r>
          </a:p>
        </p:txBody>
      </p:sp>
      <p:sp>
        <p:nvSpPr>
          <p:cNvPr id="245" name="Rectangle 244"/>
          <p:cNvSpPr/>
          <p:nvPr/>
        </p:nvSpPr>
        <p:spPr>
          <a:xfrm>
            <a:off x="1571625" y="1346200"/>
            <a:ext cx="7215188" cy="360363"/>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Chassis Management Module Network </a:t>
            </a:r>
          </a:p>
        </p:txBody>
      </p:sp>
      <p:sp>
        <p:nvSpPr>
          <p:cNvPr id="65625" name="TextBox 138"/>
          <p:cNvSpPr txBox="1">
            <a:spLocks noChangeArrowheads="1"/>
          </p:cNvSpPr>
          <p:nvPr/>
        </p:nvSpPr>
        <p:spPr bwMode="auto">
          <a:xfrm>
            <a:off x="266700" y="1668463"/>
            <a:ext cx="1103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a:t>To Management</a:t>
            </a:r>
          </a:p>
          <a:p>
            <a:pPr algn="ctr" eaLnBrk="1" hangingPunct="1"/>
            <a:r>
              <a:rPr lang="en-US" sz="1200"/>
              <a:t>LAN</a:t>
            </a:r>
          </a:p>
        </p:txBody>
      </p:sp>
      <p:cxnSp>
        <p:nvCxnSpPr>
          <p:cNvPr id="98" name="Straight Arrow Connector 97"/>
          <p:cNvCxnSpPr>
            <a:stCxn id="245" idx="1"/>
          </p:cNvCxnSpPr>
          <p:nvPr/>
        </p:nvCxnSpPr>
        <p:spPr>
          <a:xfrm flipH="1">
            <a:off x="338138" y="1527175"/>
            <a:ext cx="1233487" cy="0"/>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 name="Elbow Connector 2"/>
          <p:cNvCxnSpPr>
            <a:stCxn id="101" idx="2"/>
            <a:endCxn id="250" idx="1"/>
          </p:cNvCxnSpPr>
          <p:nvPr/>
        </p:nvCxnSpPr>
        <p:spPr>
          <a:xfrm rot="5400000">
            <a:off x="1169988" y="2108200"/>
            <a:ext cx="1004887" cy="201613"/>
          </a:xfrm>
          <a:prstGeom prst="bentConnector4">
            <a:avLst>
              <a:gd name="adj1" fmla="val 38462"/>
              <a:gd name="adj2" fmla="val 213829"/>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3"/>
          <p:cNvSpPr>
            <a:spLocks noGrp="1"/>
          </p:cNvSpPr>
          <p:nvPr>
            <p:ph type="title"/>
          </p:nvPr>
        </p:nvSpPr>
        <p:spPr/>
        <p:txBody>
          <a:bodyPr/>
          <a:lstStyle/>
          <a:p>
            <a:r>
              <a:rPr lang="en-US">
                <a:latin typeface="Arial" charset="0"/>
                <a:ea typeface="ＭＳ Ｐゴシック" charset="0"/>
              </a:rPr>
              <a:t>VMready – Virtual Machine Aware Networking</a:t>
            </a:r>
          </a:p>
        </p:txBody>
      </p:sp>
      <p:sp>
        <p:nvSpPr>
          <p:cNvPr id="66562" name="Content Placeholder 74"/>
          <p:cNvSpPr>
            <a:spLocks noGrp="1"/>
          </p:cNvSpPr>
          <p:nvPr>
            <p:ph sz="half" idx="1"/>
          </p:nvPr>
        </p:nvSpPr>
        <p:spPr/>
        <p:txBody>
          <a:bodyPr/>
          <a:lstStyle/>
          <a:p>
            <a:r>
              <a:rPr lang="en-US">
                <a:latin typeface="Arial" charset="0"/>
                <a:ea typeface="ＭＳ Ｐゴシック" charset="0"/>
              </a:rPr>
              <a:t>VMready</a:t>
            </a:r>
          </a:p>
          <a:p>
            <a:pPr lvl="1"/>
            <a:r>
              <a:rPr lang="en-US">
                <a:latin typeface="Arial" charset="0"/>
                <a:cs typeface="Arial" charset="0"/>
              </a:rPr>
              <a:t>Hypervisor agnostic</a:t>
            </a:r>
          </a:p>
          <a:p>
            <a:pPr lvl="1"/>
            <a:r>
              <a:rPr lang="en-US">
                <a:latin typeface="Arial" charset="0"/>
                <a:cs typeface="Arial" charset="0"/>
              </a:rPr>
              <a:t>Dynamic VM provisioning</a:t>
            </a:r>
          </a:p>
        </p:txBody>
      </p:sp>
      <p:sp>
        <p:nvSpPr>
          <p:cNvPr id="66563" name="Content Placeholder 75"/>
          <p:cNvSpPr>
            <a:spLocks noGrp="1"/>
          </p:cNvSpPr>
          <p:nvPr>
            <p:ph sz="half" idx="2"/>
          </p:nvPr>
        </p:nvSpPr>
        <p:spPr/>
        <p:txBody>
          <a:bodyPr/>
          <a:lstStyle/>
          <a:p>
            <a:r>
              <a:rPr lang="en-US">
                <a:latin typeface="Arial" charset="0"/>
                <a:ea typeface="ＭＳ Ｐゴシック" charset="0"/>
              </a:rPr>
              <a:t>VMready 4.0 with IEEE 802.1Qbg</a:t>
            </a:r>
          </a:p>
          <a:p>
            <a:pPr lvl="1"/>
            <a:r>
              <a:rPr lang="en-US">
                <a:latin typeface="Arial" charset="0"/>
                <a:cs typeface="Arial" charset="0"/>
              </a:rPr>
              <a:t>Needs IEEE 802.1Qbg hypervisor</a:t>
            </a:r>
          </a:p>
          <a:p>
            <a:pPr lvl="1"/>
            <a:r>
              <a:rPr lang="en-US">
                <a:latin typeface="Arial" charset="0"/>
                <a:cs typeface="Arial" charset="0"/>
              </a:rPr>
              <a:t>IBM DVS 5000V for vSphere 5.0</a:t>
            </a:r>
            <a:br>
              <a:rPr lang="en-US">
                <a:latin typeface="Arial" charset="0"/>
                <a:cs typeface="Arial" charset="0"/>
              </a:rPr>
            </a:br>
            <a:endParaRPr lang="en-US">
              <a:latin typeface="Arial" charset="0"/>
              <a:cs typeface="Arial" charset="0"/>
            </a:endParaRPr>
          </a:p>
          <a:p>
            <a:pPr lvl="1"/>
            <a:endParaRPr lang="en-US">
              <a:latin typeface="Arial" charset="0"/>
              <a:cs typeface="Arial" charset="0"/>
            </a:endParaRPr>
          </a:p>
          <a:p>
            <a:pPr lvl="1"/>
            <a:endParaRPr lang="en-US">
              <a:latin typeface="Arial" charset="0"/>
              <a:cs typeface="Arial" charset="0"/>
            </a:endParaRPr>
          </a:p>
          <a:p>
            <a:pPr lvl="1"/>
            <a:endParaRPr lang="en-US">
              <a:latin typeface="Arial" charset="0"/>
              <a:cs typeface="Arial" charset="0"/>
            </a:endParaRPr>
          </a:p>
          <a:p>
            <a:pPr lvl="1"/>
            <a:endParaRPr lang="en-US">
              <a:latin typeface="Arial" charset="0"/>
              <a:cs typeface="Arial" charset="0"/>
            </a:endParaRPr>
          </a:p>
        </p:txBody>
      </p:sp>
      <p:grpSp>
        <p:nvGrpSpPr>
          <p:cNvPr id="66564" name="Group 1"/>
          <p:cNvGrpSpPr>
            <a:grpSpLocks/>
          </p:cNvGrpSpPr>
          <p:nvPr/>
        </p:nvGrpSpPr>
        <p:grpSpPr bwMode="auto">
          <a:xfrm>
            <a:off x="614363" y="3213100"/>
            <a:ext cx="7243762" cy="2714625"/>
            <a:chOff x="404813" y="3478213"/>
            <a:chExt cx="7243762" cy="2714625"/>
          </a:xfrm>
        </p:grpSpPr>
        <p:sp>
          <p:nvSpPr>
            <p:cNvPr id="78" name="Rounded Rectangle 77"/>
            <p:cNvSpPr/>
            <p:nvPr/>
          </p:nvSpPr>
          <p:spPr bwMode="auto">
            <a:xfrm>
              <a:off x="5680075" y="3478213"/>
              <a:ext cx="1968500" cy="1358900"/>
            </a:xfrm>
            <a:prstGeom prst="roundRect">
              <a:avLst/>
            </a:prstGeom>
            <a:solidFill>
              <a:srgbClr val="FBDBB3"/>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79" name="Rounded Rectangle 78"/>
            <p:cNvSpPr/>
            <p:nvPr/>
          </p:nvSpPr>
          <p:spPr bwMode="auto">
            <a:xfrm>
              <a:off x="2154238" y="3478213"/>
              <a:ext cx="1968500" cy="1358900"/>
            </a:xfrm>
            <a:prstGeom prst="roundRect">
              <a:avLst/>
            </a:prstGeom>
            <a:solidFill>
              <a:srgbClr val="FBDBB3"/>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80" name="Rounded Rectangle 79"/>
            <p:cNvSpPr>
              <a:spLocks noChangeAspect="1"/>
            </p:cNvSpPr>
            <p:nvPr/>
          </p:nvSpPr>
          <p:spPr bwMode="auto">
            <a:xfrm>
              <a:off x="2268538" y="3641726"/>
              <a:ext cx="488950" cy="487362"/>
            </a:xfrm>
            <a:prstGeom prst="round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400" b="1">
                  <a:solidFill>
                    <a:schemeClr val="bg1"/>
                  </a:solidFill>
                  <a:latin typeface="Arial" charset="0"/>
                  <a:ea typeface="ＭＳ Ｐゴシック" charset="0"/>
                  <a:cs typeface="Arial" charset="0"/>
                </a:rPr>
                <a:t>VM 1</a:t>
              </a:r>
            </a:p>
          </p:txBody>
        </p:sp>
        <p:sp>
          <p:nvSpPr>
            <p:cNvPr id="81" name="Rounded Rectangle 80"/>
            <p:cNvSpPr>
              <a:spLocks noChangeAspect="1"/>
            </p:cNvSpPr>
            <p:nvPr/>
          </p:nvSpPr>
          <p:spPr bwMode="auto">
            <a:xfrm>
              <a:off x="2886075" y="3641726"/>
              <a:ext cx="487363" cy="487362"/>
            </a:xfrm>
            <a:prstGeom prst="roundRect">
              <a:avLst/>
            </a:prstGeom>
            <a:solidFill>
              <a:schemeClr val="accent5">
                <a:lumMod val="9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400" b="1">
                  <a:solidFill>
                    <a:schemeClr val="bg1"/>
                  </a:solidFill>
                  <a:latin typeface="Arial" charset="0"/>
                  <a:ea typeface="ＭＳ Ｐゴシック" charset="0"/>
                  <a:cs typeface="Arial" charset="0"/>
                </a:rPr>
                <a:t>VM 2</a:t>
              </a:r>
            </a:p>
          </p:txBody>
        </p:sp>
        <p:sp>
          <p:nvSpPr>
            <p:cNvPr id="82" name="Rounded Rectangle 81"/>
            <p:cNvSpPr>
              <a:spLocks noChangeAspect="1"/>
            </p:cNvSpPr>
            <p:nvPr/>
          </p:nvSpPr>
          <p:spPr bwMode="auto">
            <a:xfrm>
              <a:off x="3502025" y="3641726"/>
              <a:ext cx="490538" cy="487362"/>
            </a:xfrm>
            <a:prstGeom prst="roundRect">
              <a:avLst/>
            </a:prstGeom>
            <a:solidFill>
              <a:srgbClr val="008040"/>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400" b="1">
                  <a:solidFill>
                    <a:schemeClr val="bg1"/>
                  </a:solidFill>
                  <a:latin typeface="Arial" charset="0"/>
                  <a:ea typeface="ＭＳ Ｐゴシック" charset="0"/>
                  <a:cs typeface="Arial" charset="0"/>
                </a:rPr>
                <a:t>VM X</a:t>
              </a:r>
            </a:p>
          </p:txBody>
        </p:sp>
        <p:sp>
          <p:nvSpPr>
            <p:cNvPr id="83" name="Rounded Rectangle 82"/>
            <p:cNvSpPr>
              <a:spLocks noChangeAspect="1"/>
            </p:cNvSpPr>
            <p:nvPr/>
          </p:nvSpPr>
          <p:spPr bwMode="auto">
            <a:xfrm>
              <a:off x="2260600" y="4367213"/>
              <a:ext cx="1736725" cy="328613"/>
            </a:xfrm>
            <a:prstGeom prst="round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600" b="1">
                  <a:solidFill>
                    <a:schemeClr val="tx1"/>
                  </a:solidFill>
                  <a:latin typeface="Arial" charset="0"/>
                  <a:ea typeface="ＭＳ Ｐゴシック" charset="0"/>
                  <a:cs typeface="Arial" charset="0"/>
                </a:rPr>
                <a:t>Virtual Switch</a:t>
              </a:r>
            </a:p>
          </p:txBody>
        </p:sp>
        <p:sp>
          <p:nvSpPr>
            <p:cNvPr id="85" name="Can 84"/>
            <p:cNvSpPr/>
            <p:nvPr/>
          </p:nvSpPr>
          <p:spPr bwMode="auto">
            <a:xfrm>
              <a:off x="2870200" y="4679951"/>
              <a:ext cx="496888" cy="925512"/>
            </a:xfrm>
            <a:prstGeom prst="can">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86" name="Rounded Rectangle 85"/>
            <p:cNvSpPr>
              <a:spLocks/>
            </p:cNvSpPr>
            <p:nvPr/>
          </p:nvSpPr>
          <p:spPr bwMode="auto">
            <a:xfrm>
              <a:off x="2943225" y="4679951"/>
              <a:ext cx="68263" cy="822325"/>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600" b="1">
                <a:solidFill>
                  <a:schemeClr val="bg1"/>
                </a:solidFill>
                <a:latin typeface="Arial" charset="0"/>
                <a:ea typeface="ＭＳ Ｐゴシック" charset="0"/>
                <a:cs typeface="Arial" charset="0"/>
              </a:endParaRPr>
            </a:p>
          </p:txBody>
        </p:sp>
        <p:sp>
          <p:nvSpPr>
            <p:cNvPr id="87" name="Rounded Rectangle 86"/>
            <p:cNvSpPr>
              <a:spLocks/>
            </p:cNvSpPr>
            <p:nvPr/>
          </p:nvSpPr>
          <p:spPr bwMode="auto">
            <a:xfrm>
              <a:off x="3082925" y="4679951"/>
              <a:ext cx="68263" cy="822325"/>
            </a:xfrm>
            <a:prstGeom prst="roundRect">
              <a:avLst/>
            </a:prstGeom>
            <a:solidFill>
              <a:schemeClr val="accent5">
                <a:lumMod val="90000"/>
              </a:schemeClr>
            </a:solidFill>
            <a:ln>
              <a:no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600" b="1">
                <a:solidFill>
                  <a:schemeClr val="bg1"/>
                </a:solidFill>
                <a:latin typeface="Arial" charset="0"/>
                <a:ea typeface="ＭＳ Ｐゴシック" charset="0"/>
                <a:cs typeface="Arial" charset="0"/>
              </a:endParaRPr>
            </a:p>
          </p:txBody>
        </p:sp>
        <p:sp>
          <p:nvSpPr>
            <p:cNvPr id="88" name="Rounded Rectangle 87"/>
            <p:cNvSpPr>
              <a:spLocks/>
            </p:cNvSpPr>
            <p:nvPr/>
          </p:nvSpPr>
          <p:spPr bwMode="auto">
            <a:xfrm>
              <a:off x="3222625" y="4679951"/>
              <a:ext cx="69850" cy="822325"/>
            </a:xfrm>
            <a:prstGeom prst="roundRect">
              <a:avLst/>
            </a:prstGeom>
            <a:solidFill>
              <a:srgbClr val="008040"/>
            </a:solidFill>
            <a:ln>
              <a:no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600" b="1">
                <a:solidFill>
                  <a:schemeClr val="bg1"/>
                </a:solidFill>
                <a:latin typeface="Arial" charset="0"/>
                <a:ea typeface="ＭＳ Ｐゴシック" charset="0"/>
                <a:cs typeface="Arial" charset="0"/>
              </a:endParaRPr>
            </a:p>
          </p:txBody>
        </p:sp>
        <p:sp>
          <p:nvSpPr>
            <p:cNvPr id="92" name="Rounded Rectangle 91"/>
            <p:cNvSpPr>
              <a:spLocks noChangeAspect="1"/>
            </p:cNvSpPr>
            <p:nvPr/>
          </p:nvSpPr>
          <p:spPr bwMode="auto">
            <a:xfrm>
              <a:off x="5795963" y="4367213"/>
              <a:ext cx="1736725" cy="328613"/>
            </a:xfrm>
            <a:prstGeom prst="round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600" b="1">
                  <a:solidFill>
                    <a:schemeClr val="tx1"/>
                  </a:solidFill>
                  <a:latin typeface="Arial" charset="0"/>
                  <a:ea typeface="ＭＳ Ｐゴシック" charset="0"/>
                  <a:cs typeface="Arial" charset="0"/>
                </a:rPr>
                <a:t>Virtual Switch</a:t>
              </a:r>
            </a:p>
          </p:txBody>
        </p:sp>
        <p:sp>
          <p:nvSpPr>
            <p:cNvPr id="94" name="Can 93"/>
            <p:cNvSpPr/>
            <p:nvPr/>
          </p:nvSpPr>
          <p:spPr bwMode="auto">
            <a:xfrm>
              <a:off x="6396038" y="4679951"/>
              <a:ext cx="496887" cy="925512"/>
            </a:xfrm>
            <a:prstGeom prst="can">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5" name="Rounded Rectangle 94"/>
            <p:cNvSpPr>
              <a:spLocks/>
            </p:cNvSpPr>
            <p:nvPr/>
          </p:nvSpPr>
          <p:spPr bwMode="auto">
            <a:xfrm>
              <a:off x="6469063" y="4679951"/>
              <a:ext cx="68262" cy="822325"/>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600" b="1">
                <a:solidFill>
                  <a:schemeClr val="bg1"/>
                </a:solidFill>
                <a:latin typeface="Arial" charset="0"/>
                <a:ea typeface="ＭＳ Ｐゴシック" charset="0"/>
                <a:cs typeface="Arial" charset="0"/>
              </a:endParaRPr>
            </a:p>
          </p:txBody>
        </p:sp>
        <p:sp>
          <p:nvSpPr>
            <p:cNvPr id="97" name="Notched Right Arrow 96"/>
            <p:cNvSpPr/>
            <p:nvPr/>
          </p:nvSpPr>
          <p:spPr bwMode="auto">
            <a:xfrm>
              <a:off x="4402138" y="4165601"/>
              <a:ext cx="998537" cy="508000"/>
            </a:xfrm>
            <a:prstGeom prst="notchedRightArrow">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a:solidFill>
                    <a:schemeClr val="tx1"/>
                  </a:solidFill>
                  <a:latin typeface="Arial" charset="0"/>
                  <a:ea typeface="ＭＳ Ｐゴシック" charset="0"/>
                  <a:cs typeface="Arial" charset="0"/>
                </a:rPr>
                <a:t>Migration</a:t>
              </a:r>
            </a:p>
          </p:txBody>
        </p:sp>
        <p:cxnSp>
          <p:nvCxnSpPr>
            <p:cNvPr id="98" name="Straight Connector 97"/>
            <p:cNvCxnSpPr>
              <a:stCxn id="80" idx="2"/>
              <a:endCxn id="83" idx="0"/>
            </p:cNvCxnSpPr>
            <p:nvPr/>
          </p:nvCxnSpPr>
          <p:spPr bwMode="auto">
            <a:xfrm>
              <a:off x="2513013" y="4129088"/>
              <a:ext cx="617537" cy="238125"/>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a:stCxn id="81" idx="2"/>
              <a:endCxn id="83" idx="0"/>
            </p:cNvCxnSpPr>
            <p:nvPr/>
          </p:nvCxnSpPr>
          <p:spPr bwMode="auto">
            <a:xfrm flipH="1">
              <a:off x="3130550" y="4129088"/>
              <a:ext cx="0" cy="238125"/>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00" name="Straight Connector 99"/>
            <p:cNvCxnSpPr>
              <a:stCxn id="82" idx="2"/>
              <a:endCxn id="83" idx="0"/>
            </p:cNvCxnSpPr>
            <p:nvPr/>
          </p:nvCxnSpPr>
          <p:spPr bwMode="auto">
            <a:xfrm flipH="1">
              <a:off x="3130550" y="4129088"/>
              <a:ext cx="615950" cy="238125"/>
            </a:xfrm>
            <a:prstGeom prst="line">
              <a:avLst/>
            </a:prstGeom>
            <a:ln w="38100">
              <a:solidFill>
                <a:srgbClr val="008000"/>
              </a:solidFill>
            </a:ln>
          </p:spPr>
          <p:style>
            <a:lnRef idx="2">
              <a:schemeClr val="accent1"/>
            </a:lnRef>
            <a:fillRef idx="0">
              <a:schemeClr val="accent1"/>
            </a:fillRef>
            <a:effectRef idx="1">
              <a:schemeClr val="accent1"/>
            </a:effectRef>
            <a:fontRef idx="minor">
              <a:schemeClr val="tx1"/>
            </a:fontRef>
          </p:style>
        </p:cxnSp>
        <p:sp>
          <p:nvSpPr>
            <p:cNvPr id="84" name="Rounded Rectangle 83"/>
            <p:cNvSpPr/>
            <p:nvPr/>
          </p:nvSpPr>
          <p:spPr bwMode="auto">
            <a:xfrm>
              <a:off x="2139950" y="5446713"/>
              <a:ext cx="1970088" cy="746125"/>
            </a:xfrm>
            <a:prstGeom prst="roundRect">
              <a:avLst/>
            </a:prstGeom>
            <a:solidFill>
              <a:srgbClr val="FEF0B2"/>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a:solidFill>
                    <a:schemeClr val="tx1"/>
                  </a:solidFill>
                  <a:latin typeface="Arial" charset="0"/>
                  <a:ea typeface="ＭＳ Ｐゴシック" charset="0"/>
                  <a:cs typeface="Arial" charset="0"/>
                </a:rPr>
                <a:t>VMready Switch</a:t>
              </a:r>
            </a:p>
          </p:txBody>
        </p:sp>
        <p:sp>
          <p:nvSpPr>
            <p:cNvPr id="93" name="Rounded Rectangle 92"/>
            <p:cNvSpPr/>
            <p:nvPr/>
          </p:nvSpPr>
          <p:spPr bwMode="auto">
            <a:xfrm>
              <a:off x="5667375" y="5446713"/>
              <a:ext cx="1968500" cy="746125"/>
            </a:xfrm>
            <a:prstGeom prst="roundRect">
              <a:avLst/>
            </a:prstGeom>
            <a:solidFill>
              <a:srgbClr val="FEF0B2"/>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a:solidFill>
                    <a:schemeClr val="tx1"/>
                  </a:solidFill>
                  <a:latin typeface="Arial" charset="0"/>
                  <a:ea typeface="ＭＳ Ｐゴシック" charset="0"/>
                  <a:cs typeface="Arial" charset="0"/>
                </a:rPr>
                <a:t>VMready Switch</a:t>
              </a:r>
            </a:p>
          </p:txBody>
        </p:sp>
        <p:sp>
          <p:nvSpPr>
            <p:cNvPr id="101" name="Rounded Rectangular Callout 100"/>
            <p:cNvSpPr/>
            <p:nvPr/>
          </p:nvSpPr>
          <p:spPr>
            <a:xfrm>
              <a:off x="404813" y="4086226"/>
              <a:ext cx="1177925" cy="790575"/>
            </a:xfrm>
            <a:prstGeom prst="wedgeRoundRectCallout">
              <a:avLst>
                <a:gd name="adj1" fmla="val 161639"/>
                <a:gd name="adj2" fmla="val 75484"/>
                <a:gd name="adj3" fmla="val 16667"/>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latin typeface="Arial" charset="0"/>
                  <a:ea typeface="ＭＳ Ｐゴシック" charset="0"/>
                  <a:cs typeface="Arial" charset="0"/>
                </a:rPr>
                <a:t>Virtual Port</a:t>
              </a:r>
            </a:p>
            <a:p>
              <a:pPr algn="ctr">
                <a:defRPr/>
              </a:pPr>
              <a:r>
                <a:rPr lang="en-US" sz="1100" dirty="0">
                  <a:solidFill>
                    <a:schemeClr val="tx1"/>
                  </a:solidFill>
                  <a:latin typeface="Arial" charset="0"/>
                  <a:ea typeface="ＭＳ Ｐゴシック" charset="0"/>
                  <a:cs typeface="Arial" charset="0"/>
                </a:rPr>
                <a:t>VLAN100</a:t>
              </a:r>
            </a:p>
            <a:p>
              <a:pPr algn="ctr">
                <a:defRPr/>
              </a:pPr>
              <a:r>
                <a:rPr lang="en-US" sz="1100" dirty="0">
                  <a:solidFill>
                    <a:schemeClr val="tx1"/>
                  </a:solidFill>
                  <a:latin typeface="Arial" charset="0"/>
                  <a:ea typeface="ＭＳ Ｐゴシック" charset="0"/>
                  <a:cs typeface="Arial" charset="0"/>
                </a:rPr>
                <a:t>ACL filters</a:t>
              </a:r>
            </a:p>
            <a:p>
              <a:pPr algn="ctr">
                <a:defRPr/>
              </a:pPr>
              <a:r>
                <a:rPr lang="en-US" sz="1100" dirty="0">
                  <a:solidFill>
                    <a:schemeClr val="tx1"/>
                  </a:solidFill>
                  <a:latin typeface="Arial" charset="0"/>
                  <a:ea typeface="ＭＳ Ｐゴシック" charset="0"/>
                  <a:cs typeface="Arial" charset="0"/>
                </a:rPr>
                <a:t>QoS</a:t>
              </a:r>
            </a:p>
          </p:txBody>
        </p:sp>
        <p:sp>
          <p:nvSpPr>
            <p:cNvPr id="89" name="Rounded Rectangle 88"/>
            <p:cNvSpPr>
              <a:spLocks noChangeAspect="1"/>
            </p:cNvSpPr>
            <p:nvPr/>
          </p:nvSpPr>
          <p:spPr bwMode="auto">
            <a:xfrm>
              <a:off x="4284663" y="3625851"/>
              <a:ext cx="487362" cy="485775"/>
            </a:xfrm>
            <a:prstGeom prst="roundRect">
              <a:avLst/>
            </a:prstGeom>
            <a:solidFill>
              <a:srgbClr val="FF0000">
                <a:alpha val="4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b="1">
                  <a:solidFill>
                    <a:schemeClr val="bg1"/>
                  </a:solidFill>
                  <a:latin typeface="Arial" charset="0"/>
                  <a:ea typeface="ＭＳ Ｐゴシック" charset="0"/>
                  <a:cs typeface="Arial" charset="0"/>
                </a:rPr>
                <a:t>VM 1</a:t>
              </a:r>
            </a:p>
          </p:txBody>
        </p:sp>
        <p:sp>
          <p:nvSpPr>
            <p:cNvPr id="90" name="Rounded Rectangle 89"/>
            <p:cNvSpPr>
              <a:spLocks noChangeAspect="1"/>
            </p:cNvSpPr>
            <p:nvPr/>
          </p:nvSpPr>
          <p:spPr bwMode="auto">
            <a:xfrm>
              <a:off x="4787900" y="3625851"/>
              <a:ext cx="487363" cy="485775"/>
            </a:xfrm>
            <a:prstGeom prst="roundRect">
              <a:avLst/>
            </a:prstGeom>
            <a:solidFill>
              <a:srgbClr val="FF0000">
                <a:alpha val="4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b="1">
                  <a:solidFill>
                    <a:schemeClr val="bg1"/>
                  </a:solidFill>
                  <a:latin typeface="Arial" charset="0"/>
                  <a:ea typeface="ＭＳ Ｐゴシック" charset="0"/>
                  <a:cs typeface="Arial" charset="0"/>
                </a:rPr>
                <a:t>VM 1</a:t>
              </a:r>
            </a:p>
          </p:txBody>
        </p:sp>
        <p:sp>
          <p:nvSpPr>
            <p:cNvPr id="91" name="Rounded Rectangle 90"/>
            <p:cNvSpPr>
              <a:spLocks noChangeAspect="1"/>
            </p:cNvSpPr>
            <p:nvPr/>
          </p:nvSpPr>
          <p:spPr bwMode="auto">
            <a:xfrm>
              <a:off x="5291138" y="3625851"/>
              <a:ext cx="488950" cy="485775"/>
            </a:xfrm>
            <a:prstGeom prst="roundRect">
              <a:avLst/>
            </a:prstGeom>
            <a:solidFill>
              <a:srgbClr val="FF0000">
                <a:alpha val="4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b="1">
                  <a:solidFill>
                    <a:schemeClr val="bg1"/>
                  </a:solidFill>
                  <a:latin typeface="Arial" charset="0"/>
                  <a:ea typeface="ＭＳ Ｐゴシック" charset="0"/>
                  <a:cs typeface="Arial" charset="0"/>
                </a:rPr>
                <a:t>VM 1</a:t>
              </a:r>
            </a:p>
          </p:txBody>
        </p:sp>
        <p:sp>
          <p:nvSpPr>
            <p:cNvPr id="96" name="Rounded Rectangle 95"/>
            <p:cNvSpPr>
              <a:spLocks noChangeAspect="1"/>
            </p:cNvSpPr>
            <p:nvPr/>
          </p:nvSpPr>
          <p:spPr bwMode="auto">
            <a:xfrm>
              <a:off x="5795963" y="3625851"/>
              <a:ext cx="487362" cy="485775"/>
            </a:xfrm>
            <a:prstGeom prst="roundRect">
              <a:avLst/>
            </a:prstGeom>
            <a:solidFill>
              <a:srgbClr val="FF0000">
                <a:alpha val="6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b="1">
                  <a:solidFill>
                    <a:schemeClr val="bg1"/>
                  </a:solidFill>
                  <a:latin typeface="Arial" charset="0"/>
                  <a:ea typeface="ＭＳ Ｐゴシック" charset="0"/>
                  <a:cs typeface="Arial" charset="0"/>
                </a:rPr>
                <a:t>VM 1</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46" descr="PureFlex_Sil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81963" y="4795838"/>
            <a:ext cx="649287"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6" name="Title 1"/>
          <p:cNvSpPr>
            <a:spLocks noGrp="1"/>
          </p:cNvSpPr>
          <p:nvPr>
            <p:ph type="title" idx="4294967295"/>
          </p:nvPr>
        </p:nvSpPr>
        <p:spPr/>
        <p:txBody>
          <a:bodyPr/>
          <a:lstStyle/>
          <a:p>
            <a:r>
              <a:rPr lang="en-US" dirty="0">
                <a:latin typeface="Arial" charset="0"/>
                <a:ea typeface="ＭＳ Ｐゴシック" charset="0"/>
              </a:rPr>
              <a:t>PureFlex Complements VMware Capabilities</a:t>
            </a:r>
          </a:p>
        </p:txBody>
      </p:sp>
      <p:sp>
        <p:nvSpPr>
          <p:cNvPr id="67587" name="TextBox 2"/>
          <p:cNvSpPr txBox="1">
            <a:spLocks noChangeArrowheads="1"/>
          </p:cNvSpPr>
          <p:nvPr/>
        </p:nvSpPr>
        <p:spPr bwMode="auto">
          <a:xfrm>
            <a:off x="584200" y="1192213"/>
            <a:ext cx="3963988"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Integrated Scalable Packaging</a:t>
            </a:r>
          </a:p>
          <a:p>
            <a:pPr eaLnBrk="1" hangingPunct="1">
              <a:lnSpc>
                <a:spcPct val="110000"/>
              </a:lnSpc>
              <a:buFont typeface="Arial" charset="0"/>
              <a:buChar char="•"/>
            </a:pPr>
            <a:r>
              <a:rPr lang="en-US" sz="1600"/>
              <a:t>Future proof chassis</a:t>
            </a:r>
          </a:p>
          <a:p>
            <a:pPr eaLnBrk="1" hangingPunct="1">
              <a:lnSpc>
                <a:spcPct val="110000"/>
              </a:lnSpc>
              <a:buFont typeface="Arial" charset="0"/>
              <a:buChar char="•"/>
            </a:pPr>
            <a:r>
              <a:rPr lang="en-US" sz="1600"/>
              <a:t>Network and storage integration</a:t>
            </a:r>
          </a:p>
          <a:p>
            <a:pPr eaLnBrk="1" hangingPunct="1">
              <a:lnSpc>
                <a:spcPct val="110000"/>
              </a:lnSpc>
              <a:buFont typeface="Arial" charset="0"/>
              <a:buChar char="•"/>
            </a:pPr>
            <a:r>
              <a:rPr lang="en-US" sz="1600"/>
              <a:t>High bandwidth, low latency network </a:t>
            </a:r>
          </a:p>
          <a:p>
            <a:pPr eaLnBrk="1" hangingPunct="1">
              <a:lnSpc>
                <a:spcPct val="110000"/>
              </a:lnSpc>
              <a:buFont typeface="Arial" charset="0"/>
              <a:buChar char="•"/>
            </a:pPr>
            <a:r>
              <a:rPr lang="en-US" sz="1600"/>
              <a:t>Hot add and removal of nodes</a:t>
            </a:r>
          </a:p>
        </p:txBody>
      </p:sp>
      <p:sp>
        <p:nvSpPr>
          <p:cNvPr id="67588" name="TextBox 3"/>
          <p:cNvSpPr txBox="1">
            <a:spLocks noChangeArrowheads="1"/>
          </p:cNvSpPr>
          <p:nvPr/>
        </p:nvSpPr>
        <p:spPr bwMode="auto">
          <a:xfrm>
            <a:off x="5060950" y="1192213"/>
            <a:ext cx="3551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Extensive Platform Management</a:t>
            </a:r>
          </a:p>
          <a:p>
            <a:pPr eaLnBrk="1" hangingPunct="1">
              <a:lnSpc>
                <a:spcPct val="110000"/>
              </a:lnSpc>
              <a:buFont typeface="Arial" charset="0"/>
              <a:buChar char="•"/>
            </a:pPr>
            <a:r>
              <a:rPr lang="en-US" sz="1600"/>
              <a:t>Discover and monitor components</a:t>
            </a:r>
          </a:p>
          <a:p>
            <a:pPr eaLnBrk="1" hangingPunct="1">
              <a:lnSpc>
                <a:spcPct val="110000"/>
              </a:lnSpc>
              <a:buFont typeface="Arial" charset="0"/>
              <a:buChar char="•"/>
            </a:pPr>
            <a:r>
              <a:rPr lang="en-US" sz="1600"/>
              <a:t>Component configuration</a:t>
            </a:r>
          </a:p>
          <a:p>
            <a:pPr eaLnBrk="1" hangingPunct="1">
              <a:lnSpc>
                <a:spcPct val="110000"/>
              </a:lnSpc>
              <a:buFont typeface="Arial" charset="0"/>
              <a:buChar char="•"/>
            </a:pPr>
            <a:r>
              <a:rPr lang="en-US" sz="1600"/>
              <a:t>Chassis visualization</a:t>
            </a:r>
          </a:p>
          <a:p>
            <a:pPr eaLnBrk="1" hangingPunct="1">
              <a:lnSpc>
                <a:spcPct val="110000"/>
              </a:lnSpc>
              <a:buFont typeface="Arial" charset="0"/>
              <a:buChar char="•"/>
            </a:pPr>
            <a:r>
              <a:rPr lang="en-US" sz="1600"/>
              <a:t>Event management</a:t>
            </a:r>
          </a:p>
          <a:p>
            <a:pPr eaLnBrk="1" hangingPunct="1">
              <a:lnSpc>
                <a:spcPct val="110000"/>
              </a:lnSpc>
              <a:buFont typeface="Arial" charset="0"/>
              <a:buChar char="•"/>
            </a:pPr>
            <a:r>
              <a:rPr lang="en-US" sz="1600"/>
              <a:t>Comprehensive PFA support</a:t>
            </a:r>
          </a:p>
          <a:p>
            <a:pPr eaLnBrk="1" hangingPunct="1">
              <a:lnSpc>
                <a:spcPct val="110000"/>
              </a:lnSpc>
              <a:buFont typeface="Arial" charset="0"/>
              <a:buChar char="•"/>
            </a:pPr>
            <a:r>
              <a:rPr lang="en-US" sz="1600"/>
              <a:t>Centralized firmware updates</a:t>
            </a:r>
          </a:p>
          <a:p>
            <a:pPr eaLnBrk="1" hangingPunct="1">
              <a:lnSpc>
                <a:spcPct val="110000"/>
              </a:lnSpc>
              <a:buFont typeface="Arial" charset="0"/>
              <a:buChar char="•"/>
            </a:pPr>
            <a:r>
              <a:rPr lang="en-US" sz="1600"/>
              <a:t>FC and MAC address virtualization</a:t>
            </a:r>
          </a:p>
          <a:p>
            <a:pPr eaLnBrk="1" hangingPunct="1">
              <a:lnSpc>
                <a:spcPct val="110000"/>
              </a:lnSpc>
              <a:buFont typeface="Arial" charset="0"/>
              <a:buChar char="•"/>
            </a:pPr>
            <a:r>
              <a:rPr lang="en-US" sz="1600"/>
              <a:t>VMready Ethernet switches</a:t>
            </a:r>
          </a:p>
          <a:p>
            <a:pPr eaLnBrk="1" hangingPunct="1">
              <a:lnSpc>
                <a:spcPct val="110000"/>
              </a:lnSpc>
              <a:buFont typeface="Arial" charset="0"/>
              <a:buChar char="•"/>
            </a:pPr>
            <a:r>
              <a:rPr lang="en-US" sz="1600"/>
              <a:t>Configuration patterns</a:t>
            </a:r>
          </a:p>
        </p:txBody>
      </p:sp>
      <p:sp>
        <p:nvSpPr>
          <p:cNvPr id="67589" name="TextBox 5"/>
          <p:cNvSpPr txBox="1">
            <a:spLocks noChangeArrowheads="1"/>
          </p:cNvSpPr>
          <p:nvPr/>
        </p:nvSpPr>
        <p:spPr bwMode="auto">
          <a:xfrm>
            <a:off x="584200" y="4852988"/>
            <a:ext cx="2378075"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SmartCloud Entry</a:t>
            </a:r>
          </a:p>
          <a:p>
            <a:pPr eaLnBrk="1" hangingPunct="1">
              <a:lnSpc>
                <a:spcPct val="110000"/>
              </a:lnSpc>
              <a:buFont typeface="Arial" charset="0"/>
              <a:buChar char="•"/>
            </a:pPr>
            <a:r>
              <a:rPr lang="en-US" sz="1600"/>
              <a:t>Simplified provisioning</a:t>
            </a:r>
          </a:p>
          <a:p>
            <a:pPr eaLnBrk="1" hangingPunct="1">
              <a:lnSpc>
                <a:spcPct val="110000"/>
              </a:lnSpc>
              <a:buFont typeface="Arial" charset="0"/>
              <a:buChar char="•"/>
            </a:pPr>
            <a:r>
              <a:rPr lang="en-US" sz="1600"/>
              <a:t>Authorization</a:t>
            </a:r>
          </a:p>
          <a:p>
            <a:pPr eaLnBrk="1" hangingPunct="1">
              <a:lnSpc>
                <a:spcPct val="110000"/>
              </a:lnSpc>
              <a:buFont typeface="Arial" charset="0"/>
              <a:buChar char="•"/>
            </a:pPr>
            <a:r>
              <a:rPr lang="en-US" sz="1600"/>
              <a:t>Billing and metering</a:t>
            </a:r>
          </a:p>
          <a:p>
            <a:pPr eaLnBrk="1" hangingPunct="1">
              <a:lnSpc>
                <a:spcPct val="110000"/>
              </a:lnSpc>
              <a:buFont typeface="Arial" charset="0"/>
              <a:buChar char="•"/>
            </a:pPr>
            <a:r>
              <a:rPr lang="en-US" sz="1600"/>
              <a:t>Service catalog</a:t>
            </a:r>
          </a:p>
        </p:txBody>
      </p:sp>
      <p:sp>
        <p:nvSpPr>
          <p:cNvPr id="67590" name="TextBox 6"/>
          <p:cNvSpPr txBox="1">
            <a:spLocks noChangeArrowheads="1"/>
          </p:cNvSpPr>
          <p:nvPr/>
        </p:nvSpPr>
        <p:spPr bwMode="auto">
          <a:xfrm>
            <a:off x="5060950" y="4089400"/>
            <a:ext cx="24796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PureSystems Center</a:t>
            </a:r>
          </a:p>
          <a:p>
            <a:pPr eaLnBrk="1" hangingPunct="1">
              <a:buFont typeface="Arial" charset="0"/>
              <a:buChar char="•"/>
            </a:pPr>
            <a:r>
              <a:rPr lang="en-US" sz="1600"/>
              <a:t>Online application store</a:t>
            </a:r>
          </a:p>
          <a:p>
            <a:pPr eaLnBrk="1" hangingPunct="1">
              <a:buFont typeface="Arial" charset="0"/>
              <a:buChar char="•"/>
            </a:pPr>
            <a:r>
              <a:rPr lang="en-US" sz="1600"/>
              <a:t>Virtual appliances</a:t>
            </a:r>
          </a:p>
        </p:txBody>
      </p:sp>
      <p:sp>
        <p:nvSpPr>
          <p:cNvPr id="67591" name="TextBox 6"/>
          <p:cNvSpPr txBox="1">
            <a:spLocks noChangeArrowheads="1"/>
          </p:cNvSpPr>
          <p:nvPr/>
        </p:nvSpPr>
        <p:spPr bwMode="auto">
          <a:xfrm>
            <a:off x="584200" y="2716213"/>
            <a:ext cx="33289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dirty="0"/>
              <a:t>Single point of vendor support</a:t>
            </a:r>
          </a:p>
          <a:p>
            <a:pPr eaLnBrk="1" hangingPunct="1">
              <a:buFont typeface="Arial" charset="0"/>
              <a:buChar char="•"/>
            </a:pPr>
            <a:r>
              <a:rPr lang="en-US" sz="1600" dirty="0"/>
              <a:t>All PureFlex HW and SW</a:t>
            </a:r>
          </a:p>
          <a:p>
            <a:pPr eaLnBrk="1" hangingPunct="1">
              <a:lnSpc>
                <a:spcPct val="110000"/>
              </a:lnSpc>
              <a:buFont typeface="Arial" charset="0"/>
              <a:buChar char="•"/>
            </a:pPr>
            <a:r>
              <a:rPr lang="en-US" sz="1600" dirty="0"/>
              <a:t>Centralized call home </a:t>
            </a:r>
          </a:p>
        </p:txBody>
      </p:sp>
      <p:sp>
        <p:nvSpPr>
          <p:cNvPr id="67592" name="TextBox 6"/>
          <p:cNvSpPr txBox="1">
            <a:spLocks noChangeArrowheads="1"/>
          </p:cNvSpPr>
          <p:nvPr/>
        </p:nvSpPr>
        <p:spPr bwMode="auto">
          <a:xfrm>
            <a:off x="584200" y="3670300"/>
            <a:ext cx="3068638"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VMware Storage Integration</a:t>
            </a:r>
          </a:p>
          <a:p>
            <a:pPr eaLnBrk="1" hangingPunct="1">
              <a:buFont typeface="Arial" charset="0"/>
              <a:buChar char="•"/>
            </a:pPr>
            <a:r>
              <a:rPr lang="en-US" sz="1600"/>
              <a:t>vCenter Storage Plug-In</a:t>
            </a:r>
          </a:p>
          <a:p>
            <a:pPr eaLnBrk="1" hangingPunct="1">
              <a:buFont typeface="Arial" charset="0"/>
              <a:buChar char="•"/>
            </a:pPr>
            <a:r>
              <a:rPr lang="en-US" sz="1600"/>
              <a:t>VAAI support</a:t>
            </a:r>
          </a:p>
          <a:p>
            <a:pPr eaLnBrk="1" hangingPunct="1">
              <a:buFont typeface="Arial" charset="0"/>
              <a:buChar char="•"/>
            </a:pPr>
            <a:r>
              <a:rPr lang="en-US" sz="1600"/>
              <a:t>Storage replication adapter</a:t>
            </a:r>
          </a:p>
        </p:txBody>
      </p:sp>
      <p:sp>
        <p:nvSpPr>
          <p:cNvPr id="67593" name="TextBox 7"/>
          <p:cNvSpPr txBox="1">
            <a:spLocks noChangeArrowheads="1"/>
          </p:cNvSpPr>
          <p:nvPr/>
        </p:nvSpPr>
        <p:spPr bwMode="auto">
          <a:xfrm>
            <a:off x="7642225" y="5481638"/>
            <a:ext cx="3190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t>+</a:t>
            </a:r>
          </a:p>
        </p:txBody>
      </p:sp>
      <p:pic>
        <p:nvPicPr>
          <p:cNvPr id="67594"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711825" y="5507038"/>
            <a:ext cx="18065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dirty="0">
                <a:latin typeface="Arial" charset="0"/>
                <a:ea typeface="ＭＳ Ｐゴシック" charset="0"/>
              </a:rPr>
              <a:t>Integrated InfiniBand Switch</a:t>
            </a:r>
          </a:p>
        </p:txBody>
      </p:sp>
      <p:sp>
        <p:nvSpPr>
          <p:cNvPr id="68610" name="Content Placeholder 3"/>
          <p:cNvSpPr>
            <a:spLocks noGrp="1"/>
          </p:cNvSpPr>
          <p:nvPr>
            <p:ph idx="1"/>
          </p:nvPr>
        </p:nvSpPr>
        <p:spPr/>
        <p:txBody>
          <a:bodyPr/>
          <a:lstStyle/>
          <a:p>
            <a:r>
              <a:rPr lang="en-US" dirty="0">
                <a:latin typeface="Arial" charset="0"/>
                <a:ea typeface="ＭＳ Ｐゴシック" charset="0"/>
              </a:rPr>
              <a:t>Based upon </a:t>
            </a:r>
            <a:r>
              <a:rPr lang="en-US" dirty="0" err="1">
                <a:latin typeface="Arial" charset="0"/>
                <a:ea typeface="ＭＳ Ｐゴシック" charset="0"/>
              </a:rPr>
              <a:t>Mellanox</a:t>
            </a:r>
            <a:r>
              <a:rPr lang="en-US" dirty="0">
                <a:latin typeface="Arial" charset="0"/>
                <a:ea typeface="ＭＳ Ｐゴシック" charset="0"/>
              </a:rPr>
              <a:t> technology</a:t>
            </a:r>
          </a:p>
          <a:p>
            <a:r>
              <a:rPr lang="en-US" dirty="0">
                <a:latin typeface="Arial" charset="0"/>
                <a:ea typeface="ＭＳ Ｐゴシック" charset="0"/>
              </a:rPr>
              <a:t>Nine InfiniBand virtual lanes (8 data, 1 management)</a:t>
            </a:r>
          </a:p>
          <a:p>
            <a:r>
              <a:rPr lang="en-US" dirty="0">
                <a:latin typeface="Arial" charset="0"/>
                <a:ea typeface="ＭＳ Ｐゴシック" charset="0"/>
              </a:rPr>
              <a:t>Remote Direct Memory Access (RDMA) support</a:t>
            </a:r>
          </a:p>
          <a:p>
            <a:r>
              <a:rPr lang="en-US" dirty="0">
                <a:latin typeface="Arial" charset="0"/>
                <a:ea typeface="ＭＳ Ｐゴシック" charset="0"/>
              </a:rPr>
              <a:t>IBTA (InfiniBand Trade Association) 1.3 compliant</a:t>
            </a:r>
          </a:p>
          <a:p>
            <a:r>
              <a:rPr lang="en-US" dirty="0">
                <a:latin typeface="Arial" charset="0"/>
                <a:ea typeface="ＭＳ Ｐゴシック" charset="0"/>
              </a:rPr>
              <a:t>Less than 0.7 </a:t>
            </a:r>
            <a:r>
              <a:rPr lang="en-US" dirty="0" err="1">
                <a:latin typeface="Arial" charset="0"/>
                <a:ea typeface="ＭＳ Ｐゴシック" charset="0"/>
              </a:rPr>
              <a:t>usec</a:t>
            </a:r>
            <a:r>
              <a:rPr lang="en-US" dirty="0">
                <a:latin typeface="Arial" charset="0"/>
                <a:ea typeface="ＭＳ Ｐゴシック" charset="0"/>
              </a:rPr>
              <a:t> measured latency node to node  (FDR)</a:t>
            </a:r>
          </a:p>
        </p:txBody>
      </p:sp>
      <p:graphicFrame>
        <p:nvGraphicFramePr>
          <p:cNvPr id="3" name="Table 2"/>
          <p:cNvGraphicFramePr>
            <a:graphicFrameLocks noGrp="1"/>
          </p:cNvGraphicFramePr>
          <p:nvPr/>
        </p:nvGraphicFramePr>
        <p:xfrm>
          <a:off x="420688" y="4832350"/>
          <a:ext cx="8267701" cy="1516470"/>
        </p:xfrm>
        <a:graphic>
          <a:graphicData uri="http://schemas.openxmlformats.org/drawingml/2006/table">
            <a:tbl>
              <a:tblPr firstRow="1" bandRow="1">
                <a:tableStyleId>{5C22544A-7EE6-4342-B048-85BDC9FD1C3A}</a:tableStyleId>
              </a:tblPr>
              <a:tblGrid>
                <a:gridCol w="2522119"/>
                <a:gridCol w="1246662"/>
                <a:gridCol w="1246662"/>
                <a:gridCol w="1626129"/>
                <a:gridCol w="1626129"/>
              </a:tblGrid>
              <a:tr h="579256">
                <a:tc>
                  <a:txBody>
                    <a:bodyPr/>
                    <a:lstStyle/>
                    <a:p>
                      <a:r>
                        <a:rPr lang="en-US" sz="1600" dirty="0" smtClean="0"/>
                        <a:t>Integrated</a:t>
                      </a:r>
                    </a:p>
                    <a:p>
                      <a:r>
                        <a:rPr lang="en-US" sz="1600" dirty="0" smtClean="0"/>
                        <a:t>FC Switches</a:t>
                      </a:r>
                      <a:endParaRPr lang="en-US" sz="1600" dirty="0"/>
                    </a:p>
                  </a:txBody>
                  <a:tcPr marL="91444" marR="91444" marT="45731" marB="45731"/>
                </a:tc>
                <a:tc>
                  <a:txBody>
                    <a:bodyPr/>
                    <a:lstStyle/>
                    <a:p>
                      <a:r>
                        <a:rPr lang="en-US" sz="1600" dirty="0" smtClean="0"/>
                        <a:t>Internal</a:t>
                      </a:r>
                      <a:endParaRPr lang="en-US" sz="1600" baseline="0" dirty="0" smtClean="0"/>
                    </a:p>
                    <a:p>
                      <a:r>
                        <a:rPr lang="en-US" sz="1600" baseline="0" dirty="0" smtClean="0"/>
                        <a:t>Ports</a:t>
                      </a:r>
                      <a:endParaRPr lang="en-US" sz="1600" dirty="0"/>
                    </a:p>
                  </a:txBody>
                  <a:tcPr marL="91444" marR="91444" marT="45731" marB="45731"/>
                </a:tc>
                <a:tc>
                  <a:txBody>
                    <a:bodyPr/>
                    <a:lstStyle/>
                    <a:p>
                      <a:r>
                        <a:rPr lang="en-US" sz="1600" dirty="0" smtClean="0"/>
                        <a:t>External</a:t>
                      </a:r>
                    </a:p>
                    <a:p>
                      <a:r>
                        <a:rPr lang="en-US" sz="1600" dirty="0" smtClean="0"/>
                        <a:t>Ports</a:t>
                      </a:r>
                      <a:endParaRPr lang="en-US" sz="1600" dirty="0"/>
                    </a:p>
                  </a:txBody>
                  <a:tcPr marL="91444" marR="91444" marT="45731" marB="45731"/>
                </a:tc>
                <a:tc>
                  <a:txBody>
                    <a:bodyPr/>
                    <a:lstStyle/>
                    <a:p>
                      <a:r>
                        <a:rPr lang="en-US" sz="1600" dirty="0" smtClean="0"/>
                        <a:t>Port</a:t>
                      </a:r>
                    </a:p>
                    <a:p>
                      <a:r>
                        <a:rPr lang="en-US" sz="1600" dirty="0" smtClean="0"/>
                        <a:t>Bandwidth</a:t>
                      </a:r>
                      <a:endParaRPr lang="en-US" sz="1600" dirty="0"/>
                    </a:p>
                  </a:txBody>
                  <a:tcPr marL="91444" marR="91444" marT="45731" marB="45731"/>
                </a:tc>
                <a:tc>
                  <a:txBody>
                    <a:bodyPr/>
                    <a:lstStyle/>
                    <a:p>
                      <a:r>
                        <a:rPr lang="en-US" sz="1600" dirty="0" smtClean="0"/>
                        <a:t>Available </a:t>
                      </a:r>
                    </a:p>
                    <a:p>
                      <a:r>
                        <a:rPr lang="en-US" sz="1600" dirty="0" smtClean="0"/>
                        <a:t>Port</a:t>
                      </a:r>
                      <a:r>
                        <a:rPr lang="en-US" sz="1600" baseline="0" dirty="0" smtClean="0"/>
                        <a:t> </a:t>
                      </a:r>
                      <a:r>
                        <a:rPr lang="en-US" sz="1600" dirty="0" smtClean="0"/>
                        <a:t>Speeds</a:t>
                      </a:r>
                      <a:endParaRPr lang="en-US" sz="1600" dirty="0"/>
                    </a:p>
                  </a:txBody>
                  <a:tcPr marL="91444" marR="91444" marT="45731" marB="45731"/>
                </a:tc>
              </a:tr>
              <a:tr h="358072">
                <a:tc>
                  <a:txBody>
                    <a:bodyPr/>
                    <a:lstStyle/>
                    <a:p>
                      <a:r>
                        <a:rPr lang="en-US" sz="1600" dirty="0" smtClean="0"/>
                        <a:t>IB6131</a:t>
                      </a:r>
                      <a:endParaRPr lang="en-US" sz="1600" dirty="0"/>
                    </a:p>
                  </a:txBody>
                  <a:tcPr marL="91444" marR="91444" marT="45731" marB="45731"/>
                </a:tc>
                <a:tc>
                  <a:txBody>
                    <a:bodyPr/>
                    <a:lstStyle/>
                    <a:p>
                      <a:r>
                        <a:rPr lang="en-US" sz="1600" dirty="0" smtClean="0"/>
                        <a:t>14 QDR</a:t>
                      </a:r>
                      <a:endParaRPr lang="en-US" sz="1600" dirty="0"/>
                    </a:p>
                  </a:txBody>
                  <a:tcPr marL="91444" marR="91444" marT="45731" marB="45731"/>
                </a:tc>
                <a:tc>
                  <a:txBody>
                    <a:bodyPr/>
                    <a:lstStyle/>
                    <a:p>
                      <a:r>
                        <a:rPr lang="en-US" sz="1600" dirty="0" smtClean="0"/>
                        <a:t>18 QSFP</a:t>
                      </a:r>
                      <a:endParaRPr lang="en-US" sz="1600" dirty="0"/>
                    </a:p>
                  </a:txBody>
                  <a:tcPr marL="91444" marR="91444" marT="45731" marB="45731"/>
                </a:tc>
                <a:tc>
                  <a:txBody>
                    <a:bodyPr/>
                    <a:lstStyle/>
                    <a:p>
                      <a:pPr algn="ctr"/>
                      <a:r>
                        <a:rPr lang="en-US" sz="1600" dirty="0" smtClean="0"/>
                        <a:t>40</a:t>
                      </a:r>
                      <a:r>
                        <a:rPr lang="en-US" sz="1600" baseline="0" dirty="0" smtClean="0"/>
                        <a:t> Gbps QDR</a:t>
                      </a:r>
                      <a:endParaRPr lang="en-US" sz="1600" dirty="0"/>
                    </a:p>
                  </a:txBody>
                  <a:tcPr marL="91444" marR="91444" marT="45731" marB="45731"/>
                </a:tc>
                <a:tc>
                  <a:txBody>
                    <a:bodyPr/>
                    <a:lstStyle/>
                    <a:p>
                      <a:r>
                        <a:rPr lang="en-US" sz="1600" dirty="0" smtClean="0"/>
                        <a:t>10,</a:t>
                      </a:r>
                      <a:r>
                        <a:rPr lang="en-US" sz="1600" baseline="0" dirty="0" smtClean="0"/>
                        <a:t> 20, 40 Gbps</a:t>
                      </a:r>
                      <a:endParaRPr lang="en-US" sz="1600" dirty="0"/>
                    </a:p>
                  </a:txBody>
                  <a:tcPr marL="91444" marR="91444" marT="45731" marB="45731"/>
                </a:tc>
              </a:tr>
              <a:tr h="358072">
                <a:tc>
                  <a:txBody>
                    <a:bodyPr/>
                    <a:lstStyle/>
                    <a:p>
                      <a:r>
                        <a:rPr lang="en-US" sz="1600" dirty="0" smtClean="0"/>
                        <a:t>IB6131 with</a:t>
                      </a:r>
                      <a:r>
                        <a:rPr lang="en-US" sz="1600" baseline="0" dirty="0" smtClean="0"/>
                        <a:t> </a:t>
                      </a:r>
                      <a:r>
                        <a:rPr lang="en-US" sz="1600" dirty="0" smtClean="0"/>
                        <a:t>Upgrade</a:t>
                      </a:r>
                      <a:endParaRPr lang="en-US" sz="1600" dirty="0"/>
                    </a:p>
                  </a:txBody>
                  <a:tcPr marL="91444" marR="91444" marT="45731" marB="45731"/>
                </a:tc>
                <a:tc>
                  <a:txBody>
                    <a:bodyPr/>
                    <a:lstStyle/>
                    <a:p>
                      <a:r>
                        <a:rPr lang="en-US" sz="1600" dirty="0" smtClean="0"/>
                        <a:t>14 QDR</a:t>
                      </a:r>
                      <a:endParaRPr lang="en-US" sz="1600" dirty="0"/>
                    </a:p>
                  </a:txBody>
                  <a:tcPr marL="91444" marR="91444" marT="45731" marB="45731"/>
                </a:tc>
                <a:tc>
                  <a:txBody>
                    <a:bodyPr/>
                    <a:lstStyle/>
                    <a:p>
                      <a:r>
                        <a:rPr lang="en-US" sz="1600" dirty="0" smtClean="0"/>
                        <a:t>18 QSFP</a:t>
                      </a:r>
                      <a:endParaRPr lang="en-US" sz="1600" dirty="0"/>
                    </a:p>
                  </a:txBody>
                  <a:tcPr marL="91444" marR="91444" marT="45731" marB="45731"/>
                </a:tc>
                <a:tc>
                  <a:txBody>
                    <a:bodyPr/>
                    <a:lstStyle/>
                    <a:p>
                      <a:pPr algn="ctr"/>
                      <a:r>
                        <a:rPr lang="en-US" sz="1600" dirty="0" smtClean="0"/>
                        <a:t>56 Gbps FDR</a:t>
                      </a:r>
                      <a:endParaRPr lang="en-US" sz="1600" dirty="0"/>
                    </a:p>
                  </a:txBody>
                  <a:tcPr marL="91444" marR="91444" marT="45731" marB="45731"/>
                </a:tc>
                <a:tc>
                  <a:txBody>
                    <a:bodyPr/>
                    <a:lstStyle/>
                    <a:p>
                      <a:r>
                        <a:rPr lang="en-US" sz="1600" dirty="0" smtClean="0"/>
                        <a:t>56 Gbps</a:t>
                      </a:r>
                      <a:endParaRPr lang="en-US" sz="1600" dirty="0"/>
                    </a:p>
                  </a:txBody>
                  <a:tcPr marL="91444" marR="91444" marT="45731" marB="45731"/>
                </a:tc>
              </a:tr>
            </a:tbl>
          </a:graphicData>
        </a:graphic>
      </p:graphicFrame>
      <p:pic>
        <p:nvPicPr>
          <p:cNvPr id="68637"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621338" y="3749675"/>
            <a:ext cx="29749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993"/>
          <p:cNvGraphicFramePr>
            <a:graphicFrameLocks noGrp="1"/>
          </p:cNvGraphicFramePr>
          <p:nvPr>
            <p:extLst>
              <p:ext uri="{D42A27DB-BD31-4B8C-83A1-F6EECF244321}">
                <p14:modId xmlns:p14="http://schemas.microsoft.com/office/powerpoint/2010/main" val="1422389372"/>
              </p:ext>
            </p:extLst>
          </p:nvPr>
        </p:nvGraphicFramePr>
        <p:xfrm>
          <a:off x="1462088" y="1404938"/>
          <a:ext cx="6219826" cy="1281112"/>
        </p:xfrm>
        <a:graphic>
          <a:graphicData uri="http://schemas.openxmlformats.org/drawingml/2006/table">
            <a:tbl>
              <a:tblPr/>
              <a:tblGrid>
                <a:gridCol w="1699829"/>
                <a:gridCol w="1413134"/>
                <a:gridCol w="1524965"/>
                <a:gridCol w="1581898"/>
              </a:tblGrid>
              <a:tr h="366083">
                <a:tc gridSpan="4">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EN4093</a:t>
                      </a:r>
                    </a:p>
                  </a:txBody>
                  <a:tcPr marL="0" marR="0" marT="45721" marB="45721" anchor="ctr" horzOverflow="overflow">
                    <a:lnL w="12700" cap="flat" cmpd="sng" algn="ctr">
                      <a:solidFill>
                        <a:srgbClr val="1E3AF8"/>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6608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EN</a:t>
                      </a:r>
                    </a:p>
                  </a:txBody>
                  <a:tcPr marL="0" marR="0" marT="45721" marB="45721"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4</a:t>
                      </a:r>
                    </a:p>
                  </a:txBody>
                  <a:tcPr marL="0" marR="0"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09</a:t>
                      </a:r>
                    </a:p>
                  </a:txBody>
                  <a:tcPr marL="0" marR="0"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3</a:t>
                      </a:r>
                    </a:p>
                  </a:txBody>
                  <a:tcPr marL="0" marR="0" marT="45721" marB="45721"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447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Protocol</a:t>
                      </a:r>
                    </a:p>
                  </a:txBody>
                  <a:tcPr marL="91419" marR="91419" marT="45689" marB="4568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Max Gbps</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Vendor</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Max Ports per Node</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r>
              <a:tr h="27447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L="91419" marR="91419" marT="45689" marB="4568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10</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3</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
        <p:nvSpPr>
          <p:cNvPr id="69656" name="Title 2"/>
          <p:cNvSpPr>
            <a:spLocks noGrp="1"/>
          </p:cNvSpPr>
          <p:nvPr>
            <p:ph type="title"/>
          </p:nvPr>
        </p:nvSpPr>
        <p:spPr/>
        <p:txBody>
          <a:bodyPr/>
          <a:lstStyle/>
          <a:p>
            <a:r>
              <a:rPr lang="en-US">
                <a:latin typeface="Arial" charset="0"/>
                <a:ea typeface="ＭＳ Ｐゴシック" charset="0"/>
              </a:rPr>
              <a:t>Flex System Fabric Naming Conventions</a:t>
            </a:r>
            <a:endParaRPr lang="en-US" b="0">
              <a:latin typeface="Arial" charset="0"/>
              <a:ea typeface="ＭＳ Ｐゴシック" charset="0"/>
            </a:endParaRPr>
          </a:p>
        </p:txBody>
      </p:sp>
      <p:graphicFrame>
        <p:nvGraphicFramePr>
          <p:cNvPr id="4" name="Group 1014"/>
          <p:cNvGraphicFramePr>
            <a:graphicFrameLocks noGrp="1"/>
          </p:cNvGraphicFramePr>
          <p:nvPr/>
        </p:nvGraphicFramePr>
        <p:xfrm>
          <a:off x="2925763" y="3089275"/>
          <a:ext cx="1709737" cy="1644868"/>
        </p:xfrm>
        <a:graphic>
          <a:graphicData uri="http://schemas.openxmlformats.org/drawingml/2006/table">
            <a:tbl>
              <a:tblPr/>
              <a:tblGrid>
                <a:gridCol w="579083"/>
                <a:gridCol w="1130654"/>
              </a:tblGrid>
              <a:tr h="274162">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ID</a:t>
                      </a:r>
                    </a:p>
                  </a:txBody>
                  <a:tcPr marL="0" marR="0" marT="45659" marB="45659"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Gbps</a:t>
                      </a:r>
                    </a:p>
                  </a:txBody>
                  <a:tcPr marL="0" marR="0" marT="45659" marB="4565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3</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8</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10</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5</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16</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rgbClr val="ECEDFE"/>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6</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40, 56</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ECEDFE"/>
                    </a:solidFill>
                  </a:tcPr>
                </a:tc>
              </a:tr>
            </a:tbl>
          </a:graphicData>
        </a:graphic>
      </p:graphicFrame>
      <p:graphicFrame>
        <p:nvGraphicFramePr>
          <p:cNvPr id="5" name="Group 1016"/>
          <p:cNvGraphicFramePr>
            <a:graphicFrameLocks noGrp="1"/>
          </p:cNvGraphicFramePr>
          <p:nvPr/>
        </p:nvGraphicFramePr>
        <p:xfrm>
          <a:off x="407988" y="3089275"/>
          <a:ext cx="2162175" cy="1370554"/>
        </p:xfrm>
        <a:graphic>
          <a:graphicData uri="http://schemas.openxmlformats.org/drawingml/2006/table">
            <a:tbl>
              <a:tblPr/>
              <a:tblGrid>
                <a:gridCol w="556153"/>
                <a:gridCol w="1606022"/>
              </a:tblGrid>
              <a:tr h="274054">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ID</a:t>
                      </a:r>
                    </a:p>
                  </a:txBody>
                  <a:tcPr marL="0" marR="0" marT="45641" marB="45641"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Arial" charset="0"/>
                          <a:ea typeface="ＭＳ Ｐゴシック" pitchFamily="34" charset="-128"/>
                          <a:cs typeface="Arial" charset="0"/>
                        </a:rPr>
                        <a:t>Protocol</a:t>
                      </a:r>
                    </a:p>
                  </a:txBody>
                  <a:tcPr marL="0" marR="0" marT="45641" marB="45641"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399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FC</a:t>
                      </a:r>
                    </a:p>
                  </a:txBody>
                  <a:tcPr marL="91419" marR="91419" marT="45609" marB="4560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L="91419" marR="91419" marT="45609" marB="4560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27399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a:t>
                      </a:r>
                    </a:p>
                  </a:txBody>
                  <a:tcPr marL="91419" marR="91419" marT="45609" marB="4560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L="91419" marR="91419" marT="45609" marB="4560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27399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CN</a:t>
                      </a:r>
                    </a:p>
                  </a:txBody>
                  <a:tcPr marL="91419" marR="91419" marT="45609" marB="4560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Converged Ethernet</a:t>
                      </a:r>
                    </a:p>
                  </a:txBody>
                  <a:tcPr marL="91419" marR="91419" marT="45609" marB="4560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27399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a:t>
                      </a:r>
                    </a:p>
                  </a:txBody>
                  <a:tcPr marL="91419" marR="91419" marT="45609" marB="4560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InfiniBand</a:t>
                      </a:r>
                    </a:p>
                  </a:txBody>
                  <a:tcPr marL="91419" marR="91419" marT="45609" marB="4560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ECEDFE"/>
                    </a:solidFill>
                  </a:tcPr>
                </a:tc>
              </a:tr>
            </a:tbl>
          </a:graphicData>
        </a:graphic>
      </p:graphicFrame>
      <p:sp>
        <p:nvSpPr>
          <p:cNvPr id="69696" name="Oval 1019"/>
          <p:cNvSpPr>
            <a:spLocks noChangeArrowheads="1"/>
          </p:cNvSpPr>
          <p:nvPr/>
        </p:nvSpPr>
        <p:spPr bwMode="auto">
          <a:xfrm>
            <a:off x="2838450" y="3916363"/>
            <a:ext cx="1865313" cy="301625"/>
          </a:xfrm>
          <a:prstGeom prst="ellipse">
            <a:avLst/>
          </a:prstGeom>
          <a:noFill/>
          <a:ln w="9525">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9697" name="Oval 1020"/>
          <p:cNvSpPr>
            <a:spLocks noChangeArrowheads="1"/>
          </p:cNvSpPr>
          <p:nvPr/>
        </p:nvSpPr>
        <p:spPr bwMode="auto">
          <a:xfrm>
            <a:off x="222250" y="3600450"/>
            <a:ext cx="2503488" cy="341313"/>
          </a:xfrm>
          <a:prstGeom prst="ellipse">
            <a:avLst/>
          </a:prstGeom>
          <a:noFill/>
          <a:ln w="9525">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8" name="Group 1018"/>
          <p:cNvGraphicFramePr>
            <a:graphicFrameLocks noGrp="1"/>
          </p:cNvGraphicFramePr>
          <p:nvPr/>
        </p:nvGraphicFramePr>
        <p:xfrm>
          <a:off x="4991100" y="3089275"/>
          <a:ext cx="1503363" cy="1936751"/>
        </p:xfrm>
        <a:graphic>
          <a:graphicData uri="http://schemas.openxmlformats.org/drawingml/2006/table">
            <a:tbl>
              <a:tblPr/>
              <a:tblGrid>
                <a:gridCol w="374650"/>
                <a:gridCol w="1128713"/>
              </a:tblGrid>
              <a:tr h="321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ID</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Vendor</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2211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02</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Brocade</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32211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05</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321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09</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32922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13</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321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17</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QLogic</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
        <p:nvSpPr>
          <p:cNvPr id="69721" name="Oval 1021"/>
          <p:cNvSpPr>
            <a:spLocks noChangeArrowheads="1"/>
          </p:cNvSpPr>
          <p:nvPr/>
        </p:nvSpPr>
        <p:spPr bwMode="auto">
          <a:xfrm>
            <a:off x="4867275" y="4038600"/>
            <a:ext cx="1743075" cy="341313"/>
          </a:xfrm>
          <a:prstGeom prst="ellipse">
            <a:avLst/>
          </a:prstGeom>
          <a:noFill/>
          <a:ln w="9525">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10" name="Group 1013"/>
          <p:cNvGraphicFramePr>
            <a:graphicFrameLocks noGrp="1"/>
          </p:cNvGraphicFramePr>
          <p:nvPr/>
        </p:nvGraphicFramePr>
        <p:xfrm>
          <a:off x="404813" y="5548313"/>
          <a:ext cx="8316912" cy="731000"/>
        </p:xfrm>
        <a:graphic>
          <a:graphicData uri="http://schemas.openxmlformats.org/drawingml/2006/table">
            <a:tbl>
              <a:tblPr/>
              <a:tblGrid>
                <a:gridCol w="2997241"/>
                <a:gridCol w="1034726"/>
                <a:gridCol w="908333"/>
                <a:gridCol w="816211"/>
                <a:gridCol w="807801"/>
                <a:gridCol w="1752600"/>
              </a:tblGrid>
              <a:tr h="456472">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IBM Flex System Name</a:t>
                      </a:r>
                    </a:p>
                  </a:txBody>
                  <a:tcPr marL="0" marR="0" marT="45606" marB="45606"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Protocol</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Gbps</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Vendor</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Ports</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External Ports</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377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EN4093 10Gb Scalable Switch</a:t>
                      </a:r>
                    </a:p>
                  </a:txBody>
                  <a:tcPr marT="45574" marB="45574"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Ethernet</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10</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IBM</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3x14</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14x10Gb, 2x40Gb</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Tree>
    <p:extLst>
      <p:ext uri="{BB962C8B-B14F-4D97-AF65-F5344CB8AC3E}">
        <p14:creationId xmlns:p14="http://schemas.microsoft.com/office/powerpoint/2010/main" val="252494723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idx="4294967295"/>
          </p:nvPr>
        </p:nvSpPr>
        <p:spPr/>
        <p:txBody>
          <a:bodyPr/>
          <a:lstStyle/>
          <a:p>
            <a:r>
              <a:rPr lang="en-US">
                <a:latin typeface="Arial" charset="0"/>
                <a:ea typeface="ＭＳ Ｐゴシック" charset="0"/>
              </a:rPr>
              <a:t>Flex System Fabric Naming - Ethernet</a:t>
            </a:r>
          </a:p>
        </p:txBody>
      </p:sp>
      <p:graphicFrame>
        <p:nvGraphicFramePr>
          <p:cNvPr id="123056" name="Group 176"/>
          <p:cNvGraphicFramePr>
            <a:graphicFrameLocks noGrp="1"/>
          </p:cNvGraphicFramePr>
          <p:nvPr/>
        </p:nvGraphicFramePr>
        <p:xfrm>
          <a:off x="371475" y="1287463"/>
          <a:ext cx="8316913" cy="3838572"/>
        </p:xfrm>
        <a:graphic>
          <a:graphicData uri="http://schemas.openxmlformats.org/drawingml/2006/table">
            <a:tbl>
              <a:tblPr/>
              <a:tblGrid>
                <a:gridCol w="3151188"/>
                <a:gridCol w="1049337"/>
                <a:gridCol w="739775"/>
                <a:gridCol w="885825"/>
                <a:gridCol w="738188"/>
                <a:gridCol w="1752600"/>
              </a:tblGrid>
              <a:tr h="457102">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IBM Flex System Name</a:t>
                      </a:r>
                    </a:p>
                  </a:txBody>
                  <a:tcPr marL="0" marR="0" marT="45669" marB="45669"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Protocol</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Gbps</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Vendor</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Ports</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External Ports</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415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EN4093 10Gb Scalable Switch</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3x14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14x10Gb, 2x40Gb</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27415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EN4093R 10Gb Scalable Switch</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3x14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14x10Gb, 2x40Gb</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63992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CN4093 10Gb Converged Scalable Switch</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Converged</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3x14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2x10GbE, 2x40GbE, 12xOmni (10GbE or 8Gb FC)</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27415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EN4091 10Gb Ethernet Pass-Thru Module</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1x14x10Gb</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r>
              <a:tr h="27415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EN2092 1Gb Ethernet Scalable Switch</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2x14x1Gb</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CN4054 10Gb Virtual Fabric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Converged</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CN4058 10Gb Converged Network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Converged</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EN4054 4-port 10Gb Ethernet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EN4132 2-port 10Gb Ethernet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EN4132 2-Port 10Gb RoCE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EN2024 4-port 1Gb Ethernet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Brocade</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idx="4294967295"/>
          </p:nvPr>
        </p:nvSpPr>
        <p:spPr/>
        <p:txBody>
          <a:bodyPr/>
          <a:lstStyle/>
          <a:p>
            <a:r>
              <a:rPr lang="en-US" dirty="0">
                <a:latin typeface="Arial" charset="0"/>
                <a:ea typeface="ＭＳ Ｐゴシック" charset="0"/>
              </a:rPr>
              <a:t>Flex System Fabric Naming – Fibre Channel and InfiniBand</a:t>
            </a:r>
          </a:p>
        </p:txBody>
      </p:sp>
      <p:graphicFrame>
        <p:nvGraphicFramePr>
          <p:cNvPr id="125078" name="Group 150"/>
          <p:cNvGraphicFramePr>
            <a:graphicFrameLocks noGrp="1"/>
          </p:cNvGraphicFramePr>
          <p:nvPr/>
        </p:nvGraphicFramePr>
        <p:xfrm>
          <a:off x="371475" y="1287463"/>
          <a:ext cx="8316913" cy="4021604"/>
        </p:xfrm>
        <a:graphic>
          <a:graphicData uri="http://schemas.openxmlformats.org/drawingml/2006/table">
            <a:tbl>
              <a:tblPr/>
              <a:tblGrid>
                <a:gridCol w="3151188"/>
                <a:gridCol w="1049337"/>
                <a:gridCol w="739775"/>
                <a:gridCol w="885825"/>
                <a:gridCol w="738188"/>
                <a:gridCol w="1752600"/>
              </a:tblGrid>
              <a:tr h="45702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IBM Flex System Name</a:t>
                      </a:r>
                    </a:p>
                  </a:txBody>
                  <a:tcPr marL="0" marR="0" marT="45661" marB="45661"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Protocol</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Gbps</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Vendor</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Ports</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External Ports</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FC5022 8/16Gb SAN Scalable Switch</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16</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Brocade</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2x14</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20x16Gb</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FC3171 8Gb SAN Switch</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QLogic</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6x8Gb</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FC3171 8Gb SAN Pass-Thru Module</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QLogic</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6x8Gb</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FC5022 2-port 16Gb Fibre Channel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16</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Brocade</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FC3052 2-port 8Gb Fibre Channel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FC3172 2-port 8Gb Fibre Channel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QLogic</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11">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IB6131 InfiniBand Switch</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charset="0"/>
                          <a:ea typeface="ＭＳ Ｐゴシック" pitchFamily="34" charset="-128"/>
                          <a:cs typeface="Arial" charset="0"/>
                        </a:rPr>
                        <a:t>Infiniband</a:t>
                      </a:r>
                      <a:endPar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40,56</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18x56Gb</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111">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IB6132 2-port FDR InfiniBand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charset="0"/>
                          <a:ea typeface="ＭＳ Ｐゴシック" pitchFamily="34" charset="-128"/>
                          <a:cs typeface="Arial" charset="0"/>
                        </a:rPr>
                        <a:t>Infiniband</a:t>
                      </a:r>
                      <a:endPar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56</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11">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IB6132 2-port QDR InfiniBand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charset="0"/>
                          <a:ea typeface="ＭＳ Ｐゴシック" pitchFamily="34" charset="-128"/>
                          <a:cs typeface="Arial" charset="0"/>
                        </a:rPr>
                        <a:t>Infiniband</a:t>
                      </a:r>
                      <a:endPar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40</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charset="0"/>
                          <a:ea typeface="ＭＳ Ｐゴシック" pitchFamily="34" charset="-128"/>
                          <a:cs typeface="Arial" charset="0"/>
                        </a:rPr>
                        <a:t>Mellanox</a:t>
                      </a:r>
                      <a:endPar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33"/>
          <p:cNvSpPr>
            <a:spLocks noGrp="1"/>
          </p:cNvSpPr>
          <p:nvPr>
            <p:ph type="title"/>
          </p:nvPr>
        </p:nvSpPr>
        <p:spPr>
          <a:xfrm>
            <a:off x="230188" y="615950"/>
            <a:ext cx="8686800" cy="639763"/>
          </a:xfrm>
        </p:spPr>
        <p:txBody>
          <a:bodyPr/>
          <a:lstStyle/>
          <a:p>
            <a:r>
              <a:rPr lang="en-US">
                <a:latin typeface="Arial" charset="0"/>
                <a:ea typeface="ＭＳ Ｐゴシック" charset="0"/>
              </a:rPr>
              <a:t>High Bandwidth Midplane Ready for the Future Needs</a:t>
            </a:r>
          </a:p>
        </p:txBody>
      </p:sp>
      <p:sp>
        <p:nvSpPr>
          <p:cNvPr id="75778" name="Content Placeholder 157"/>
          <p:cNvSpPr txBox="1">
            <a:spLocks/>
          </p:cNvSpPr>
          <p:nvPr/>
        </p:nvSpPr>
        <p:spPr bwMode="auto">
          <a:xfrm>
            <a:off x="5727700" y="1776413"/>
            <a:ext cx="2981325" cy="371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eaLnBrk="0" hangingPunct="0">
              <a:defRPr sz="2400">
                <a:solidFill>
                  <a:schemeClr val="tx1"/>
                </a:solidFill>
                <a:latin typeface="Arial" charset="0"/>
                <a:ea typeface="ＭＳ Ｐゴシック" charset="0"/>
                <a:cs typeface="ＭＳ Ｐゴシック" charset="0"/>
              </a:defRPr>
            </a:lvl1pPr>
            <a:lvl2pPr marL="511175" indent="-161925"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10000"/>
              </a:spcBef>
              <a:spcAft>
                <a:spcPct val="20000"/>
              </a:spcAft>
              <a:buClr>
                <a:schemeClr val="tx1"/>
              </a:buClr>
              <a:buFont typeface="Wingdings" charset="0"/>
              <a:buChar char="§"/>
            </a:pPr>
            <a:r>
              <a:rPr lang="en-US" sz="1600" dirty="0">
                <a:cs typeface="Arial" charset="0"/>
              </a:rPr>
              <a:t>High bandwidth, low latency</a:t>
            </a:r>
          </a:p>
          <a:p>
            <a:pPr>
              <a:spcBef>
                <a:spcPct val="10000"/>
              </a:spcBef>
              <a:spcAft>
                <a:spcPct val="20000"/>
              </a:spcAft>
              <a:buClr>
                <a:schemeClr val="tx1"/>
              </a:buClr>
              <a:buFont typeface="Wingdings" charset="0"/>
              <a:buChar char="§"/>
            </a:pPr>
            <a:endParaRPr lang="en-US" sz="1800" dirty="0">
              <a:cs typeface="Arial" charset="0"/>
            </a:endParaRPr>
          </a:p>
          <a:p>
            <a:pPr>
              <a:spcBef>
                <a:spcPct val="10000"/>
              </a:spcBef>
              <a:spcAft>
                <a:spcPct val="20000"/>
              </a:spcAft>
              <a:buClr>
                <a:schemeClr val="tx1"/>
              </a:buClr>
              <a:buFont typeface="Wingdings" charset="0"/>
              <a:buChar char="§"/>
            </a:pPr>
            <a:r>
              <a:rPr lang="en-US" sz="1600" dirty="0">
                <a:cs typeface="Arial" charset="0"/>
              </a:rPr>
              <a:t>Flexible</a:t>
            </a:r>
          </a:p>
          <a:p>
            <a:pPr lvl="1">
              <a:spcBef>
                <a:spcPct val="10000"/>
              </a:spcBef>
              <a:spcAft>
                <a:spcPct val="10000"/>
              </a:spcAft>
              <a:buClr>
                <a:schemeClr val="tx1"/>
              </a:buClr>
              <a:buFont typeface="Arial" charset="0"/>
              <a:buChar char="–"/>
            </a:pPr>
            <a:r>
              <a:rPr lang="en-US" sz="1600" dirty="0">
                <a:cs typeface="Arial" charset="0"/>
              </a:rPr>
              <a:t>2/4 port 10Gb Ethernet</a:t>
            </a:r>
          </a:p>
          <a:p>
            <a:pPr lvl="1">
              <a:spcBef>
                <a:spcPct val="10000"/>
              </a:spcBef>
              <a:spcAft>
                <a:spcPct val="10000"/>
              </a:spcAft>
              <a:buClr>
                <a:schemeClr val="tx1"/>
              </a:buClr>
              <a:buFont typeface="Arial" charset="0"/>
              <a:buChar char="–"/>
            </a:pPr>
            <a:r>
              <a:rPr lang="en-US" sz="1600" dirty="0">
                <a:cs typeface="Arial" charset="0"/>
              </a:rPr>
              <a:t>2/4 port 1Gb Ethernet</a:t>
            </a:r>
          </a:p>
          <a:p>
            <a:pPr lvl="1">
              <a:spcBef>
                <a:spcPct val="10000"/>
              </a:spcBef>
              <a:spcAft>
                <a:spcPct val="10000"/>
              </a:spcAft>
              <a:buClr>
                <a:schemeClr val="tx1"/>
              </a:buClr>
              <a:buFont typeface="Arial" charset="0"/>
              <a:buChar char="–"/>
            </a:pPr>
            <a:r>
              <a:rPr lang="en-US" sz="1600" dirty="0">
                <a:cs typeface="Arial" charset="0"/>
              </a:rPr>
              <a:t>2 port 8Gb or 16Gb FC</a:t>
            </a:r>
          </a:p>
          <a:p>
            <a:pPr lvl="1">
              <a:spcBef>
                <a:spcPct val="10000"/>
              </a:spcBef>
              <a:spcAft>
                <a:spcPct val="10000"/>
              </a:spcAft>
              <a:buClr>
                <a:schemeClr val="tx1"/>
              </a:buClr>
              <a:buFont typeface="Arial" charset="0"/>
              <a:buChar char="–"/>
            </a:pPr>
            <a:r>
              <a:rPr lang="en-US" sz="1600" dirty="0">
                <a:cs typeface="Arial" charset="0"/>
              </a:rPr>
              <a:t>FC or Ethernet pass-thru</a:t>
            </a:r>
          </a:p>
          <a:p>
            <a:pPr lvl="1">
              <a:spcBef>
                <a:spcPct val="10000"/>
              </a:spcBef>
              <a:spcAft>
                <a:spcPct val="10000"/>
              </a:spcAft>
              <a:buClr>
                <a:schemeClr val="tx1"/>
              </a:buClr>
              <a:buFont typeface="Arial" charset="0"/>
              <a:buChar char="–"/>
            </a:pPr>
            <a:r>
              <a:rPr lang="en-US" sz="1600" dirty="0">
                <a:cs typeface="Arial" charset="0"/>
              </a:rPr>
              <a:t>InfiniBand (FDR/QDR)</a:t>
            </a:r>
          </a:p>
          <a:p>
            <a:pPr lvl="1">
              <a:spcBef>
                <a:spcPct val="10000"/>
              </a:spcBef>
              <a:spcAft>
                <a:spcPct val="10000"/>
              </a:spcAft>
              <a:buClr>
                <a:schemeClr val="tx1"/>
              </a:buClr>
              <a:buFont typeface="Arial" charset="0"/>
              <a:buChar char="–"/>
            </a:pPr>
            <a:r>
              <a:rPr lang="en-US" sz="1600" dirty="0">
                <a:cs typeface="Arial" charset="0"/>
              </a:rPr>
              <a:t>FCoE (SOD)</a:t>
            </a:r>
          </a:p>
          <a:p>
            <a:pPr>
              <a:spcBef>
                <a:spcPct val="10000"/>
              </a:spcBef>
              <a:spcAft>
                <a:spcPct val="20000"/>
              </a:spcAft>
              <a:buClr>
                <a:schemeClr val="tx1"/>
              </a:buClr>
              <a:buFont typeface="Wingdings" charset="0"/>
              <a:buChar char="§"/>
            </a:pPr>
            <a:endParaRPr lang="en-US" sz="1800" dirty="0">
              <a:cs typeface="Arial" charset="0"/>
            </a:endParaRPr>
          </a:p>
          <a:p>
            <a:pPr>
              <a:spcBef>
                <a:spcPct val="10000"/>
              </a:spcBef>
              <a:spcAft>
                <a:spcPct val="20000"/>
              </a:spcAft>
              <a:buClr>
                <a:schemeClr val="tx1"/>
              </a:buClr>
              <a:buFont typeface="Wingdings" charset="0"/>
              <a:buChar char="§"/>
            </a:pPr>
            <a:r>
              <a:rPr lang="en-US" sz="1600" dirty="0">
                <a:cs typeface="Arial" charset="0"/>
              </a:rPr>
              <a:t>Pre-wired for the future</a:t>
            </a:r>
          </a:p>
        </p:txBody>
      </p:sp>
      <p:sp>
        <p:nvSpPr>
          <p:cNvPr id="81" name="TextBox 2"/>
          <p:cNvSpPr txBox="1">
            <a:spLocks noChangeArrowheads="1"/>
          </p:cNvSpPr>
          <p:nvPr/>
        </p:nvSpPr>
        <p:spPr bwMode="auto">
          <a:xfrm>
            <a:off x="25400" y="6356350"/>
            <a:ext cx="3346450" cy="215900"/>
          </a:xfrm>
          <a:prstGeom prst="rect">
            <a:avLst/>
          </a:prstGeom>
          <a:noFill/>
          <a:ln w="9525">
            <a:noFill/>
            <a:miter lim="800000"/>
            <a:headEnd/>
            <a:tailEnd/>
          </a:ln>
        </p:spPr>
        <p:txBody>
          <a:bodyPr wrap="none" lIns="91422" tIns="45712" rIns="91422" bIns="45712">
            <a:spAutoFit/>
          </a:bodyPr>
          <a:lstStyle/>
          <a:p>
            <a:pPr fontAlgn="auto">
              <a:spcBef>
                <a:spcPts val="0"/>
              </a:spcBef>
              <a:spcAft>
                <a:spcPts val="0"/>
              </a:spcAft>
              <a:defRPr/>
            </a:pPr>
            <a:r>
              <a:rPr lang="en-US" sz="800" kern="0" dirty="0">
                <a:solidFill>
                  <a:srgbClr val="333333"/>
                </a:solidFill>
                <a:latin typeface="Arial" pitchFamily="34" charset="0"/>
                <a:ea typeface="+mn-ea"/>
                <a:cs typeface="+mn-cs"/>
              </a:rPr>
              <a:t>SOD = Planned Statement of Direction.  IBM plans subject to change.</a:t>
            </a:r>
          </a:p>
        </p:txBody>
      </p:sp>
      <p:grpSp>
        <p:nvGrpSpPr>
          <p:cNvPr id="75780" name="Group 24"/>
          <p:cNvGrpSpPr>
            <a:grpSpLocks/>
          </p:cNvGrpSpPr>
          <p:nvPr/>
        </p:nvGrpSpPr>
        <p:grpSpPr bwMode="auto">
          <a:xfrm>
            <a:off x="422275" y="1490663"/>
            <a:ext cx="4914900" cy="4745037"/>
            <a:chOff x="422275" y="1491331"/>
            <a:chExt cx="4915410" cy="4744369"/>
          </a:xfrm>
        </p:grpSpPr>
        <p:sp>
          <p:nvSpPr>
            <p:cNvPr id="102" name="Rectangle 101"/>
            <p:cNvSpPr/>
            <p:nvPr/>
          </p:nvSpPr>
          <p:spPr bwMode="auto">
            <a:xfrm>
              <a:off x="1554280" y="2119892"/>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03" name="Rectangle 102"/>
            <p:cNvSpPr/>
            <p:nvPr/>
          </p:nvSpPr>
          <p:spPr bwMode="auto">
            <a:xfrm>
              <a:off x="1554280" y="2261160"/>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04" name="Rectangle 103"/>
            <p:cNvSpPr/>
            <p:nvPr/>
          </p:nvSpPr>
          <p:spPr bwMode="auto">
            <a:xfrm>
              <a:off x="1554280" y="2783374"/>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204" name="Rectangle 203"/>
            <p:cNvSpPr/>
            <p:nvPr/>
          </p:nvSpPr>
          <p:spPr bwMode="auto">
            <a:xfrm>
              <a:off x="1554280" y="2119892"/>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205" name="Rectangle 204"/>
            <p:cNvSpPr/>
            <p:nvPr/>
          </p:nvSpPr>
          <p:spPr bwMode="auto">
            <a:xfrm>
              <a:off x="1554280" y="2261160"/>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206" name="Rectangle 205"/>
            <p:cNvSpPr/>
            <p:nvPr/>
          </p:nvSpPr>
          <p:spPr bwMode="auto">
            <a:xfrm>
              <a:off x="1554280" y="2783374"/>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05" name="Rectangle 104"/>
            <p:cNvSpPr/>
            <p:nvPr/>
          </p:nvSpPr>
          <p:spPr bwMode="auto">
            <a:xfrm>
              <a:off x="1554280" y="292622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207" name="Rectangle 206"/>
            <p:cNvSpPr/>
            <p:nvPr/>
          </p:nvSpPr>
          <p:spPr bwMode="auto">
            <a:xfrm>
              <a:off x="1554280" y="292622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99" name="Rectangle 98"/>
            <p:cNvSpPr/>
            <p:nvPr/>
          </p:nvSpPr>
          <p:spPr bwMode="auto">
            <a:xfrm>
              <a:off x="1909917" y="2926229"/>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01" name="Rectangle 100"/>
            <p:cNvSpPr/>
            <p:nvPr/>
          </p:nvSpPr>
          <p:spPr bwMode="auto">
            <a:xfrm>
              <a:off x="1909917" y="3140511"/>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2" name="Rectangle 201"/>
            <p:cNvSpPr/>
            <p:nvPr/>
          </p:nvSpPr>
          <p:spPr bwMode="auto">
            <a:xfrm>
              <a:off x="1909917" y="2926229"/>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3" name="Rectangle 202"/>
            <p:cNvSpPr/>
            <p:nvPr/>
          </p:nvSpPr>
          <p:spPr bwMode="auto">
            <a:xfrm>
              <a:off x="1909917" y="3140511"/>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38" name="Rectangle 237"/>
            <p:cNvSpPr/>
            <p:nvPr/>
          </p:nvSpPr>
          <p:spPr bwMode="auto">
            <a:xfrm>
              <a:off x="1909917" y="3354794"/>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7" name="Rectangle 66"/>
            <p:cNvSpPr/>
            <p:nvPr/>
          </p:nvSpPr>
          <p:spPr bwMode="auto">
            <a:xfrm>
              <a:off x="1909917" y="1756406"/>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5" name="Rectangle 94"/>
            <p:cNvSpPr/>
            <p:nvPr/>
          </p:nvSpPr>
          <p:spPr bwMode="auto">
            <a:xfrm>
              <a:off x="1909917" y="1972275"/>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6" name="Rectangle 95"/>
            <p:cNvSpPr/>
            <p:nvPr/>
          </p:nvSpPr>
          <p:spPr bwMode="auto">
            <a:xfrm>
              <a:off x="1909917" y="2186558"/>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7" name="Rectangle 96"/>
            <p:cNvSpPr/>
            <p:nvPr/>
          </p:nvSpPr>
          <p:spPr bwMode="auto">
            <a:xfrm>
              <a:off x="1909917" y="2402428"/>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8" name="Rectangle 97"/>
            <p:cNvSpPr/>
            <p:nvPr/>
          </p:nvSpPr>
          <p:spPr bwMode="auto">
            <a:xfrm>
              <a:off x="1909917" y="271035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97" name="Rectangle 196"/>
            <p:cNvSpPr/>
            <p:nvPr/>
          </p:nvSpPr>
          <p:spPr bwMode="auto">
            <a:xfrm>
              <a:off x="1909917" y="1756406"/>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98" name="Rectangle 197"/>
            <p:cNvSpPr/>
            <p:nvPr/>
          </p:nvSpPr>
          <p:spPr bwMode="auto">
            <a:xfrm>
              <a:off x="1909917" y="1972275"/>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99" name="Rectangle 198"/>
            <p:cNvSpPr/>
            <p:nvPr/>
          </p:nvSpPr>
          <p:spPr bwMode="auto">
            <a:xfrm>
              <a:off x="1909917" y="2186558"/>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0" name="Rectangle 199"/>
            <p:cNvSpPr/>
            <p:nvPr/>
          </p:nvSpPr>
          <p:spPr bwMode="auto">
            <a:xfrm>
              <a:off x="1909917" y="2402428"/>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1" name="Rectangle 200"/>
            <p:cNvSpPr/>
            <p:nvPr/>
          </p:nvSpPr>
          <p:spPr bwMode="auto">
            <a:xfrm>
              <a:off x="1909917" y="271035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06" name="Rectangle 105"/>
            <p:cNvSpPr/>
            <p:nvPr/>
          </p:nvSpPr>
          <p:spPr bwMode="auto">
            <a:xfrm>
              <a:off x="422275" y="1491331"/>
              <a:ext cx="1560762" cy="4247064"/>
            </a:xfrm>
            <a:prstGeom prst="rect">
              <a:avLst/>
            </a:prstGeom>
            <a:solidFill>
              <a:srgbClr val="EAF1FA"/>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vert270" rIns="0"/>
            <a:lstStyle/>
            <a:p>
              <a:pPr algn="ctr">
                <a:defRPr/>
              </a:pPr>
              <a:r>
                <a:rPr lang="en-US" sz="1100" b="1" dirty="0">
                  <a:solidFill>
                    <a:schemeClr val="tx1"/>
                  </a:solidFill>
                </a:rPr>
                <a:t>Node Bay 1</a:t>
              </a:r>
            </a:p>
          </p:txBody>
        </p:sp>
        <p:cxnSp>
          <p:nvCxnSpPr>
            <p:cNvPr id="148" name="Straight Connector 147"/>
            <p:cNvCxnSpPr/>
            <p:nvPr/>
          </p:nvCxnSpPr>
          <p:spPr bwMode="auto">
            <a:xfrm>
              <a:off x="2383041" y="1597678"/>
              <a:ext cx="0" cy="4231679"/>
            </a:xfrm>
            <a:prstGeom prst="line">
              <a:avLst/>
            </a:prstGeom>
            <a:ln w="9525">
              <a:solidFill>
                <a:srgbClr val="804000"/>
              </a:solidFill>
              <a:prstDash val="dash"/>
            </a:ln>
          </p:spPr>
          <p:style>
            <a:lnRef idx="2">
              <a:schemeClr val="accent1"/>
            </a:lnRef>
            <a:fillRef idx="0">
              <a:schemeClr val="accent1"/>
            </a:fillRef>
            <a:effectRef idx="1">
              <a:schemeClr val="accent1"/>
            </a:effectRef>
            <a:fontRef idx="minor">
              <a:schemeClr val="tx1"/>
            </a:fontRef>
          </p:style>
        </p:cxnSp>
        <p:sp>
          <p:nvSpPr>
            <p:cNvPr id="107" name="Rectangle 106"/>
            <p:cNvSpPr/>
            <p:nvPr/>
          </p:nvSpPr>
          <p:spPr bwMode="auto">
            <a:xfrm>
              <a:off x="2783133" y="1662757"/>
              <a:ext cx="2554552" cy="906334"/>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I/O</a:t>
              </a:r>
            </a:p>
            <a:p>
              <a:pPr algn="r">
                <a:defRPr/>
              </a:pPr>
              <a:r>
                <a:rPr lang="en-US" sz="1300" dirty="0">
                  <a:solidFill>
                    <a:schemeClr val="tx1"/>
                  </a:solidFill>
                  <a:latin typeface="Arial" charset="0"/>
                  <a:ea typeface="ＭＳ Ｐゴシック" charset="0"/>
                  <a:cs typeface="Arial" charset="0"/>
                </a:rPr>
                <a:t>Bay 1</a:t>
              </a:r>
            </a:p>
          </p:txBody>
        </p:sp>
        <p:sp>
          <p:nvSpPr>
            <p:cNvPr id="108" name="Rectangle 107"/>
            <p:cNvSpPr/>
            <p:nvPr/>
          </p:nvSpPr>
          <p:spPr bwMode="auto">
            <a:xfrm>
              <a:off x="2783133" y="1700851"/>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1 (Base)</a:t>
              </a:r>
            </a:p>
          </p:txBody>
        </p:sp>
        <p:sp>
          <p:nvSpPr>
            <p:cNvPr id="109" name="Rectangle 108"/>
            <p:cNvSpPr/>
            <p:nvPr/>
          </p:nvSpPr>
          <p:spPr bwMode="auto">
            <a:xfrm>
              <a:off x="2783133" y="1916721"/>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Upgrade</a:t>
              </a:r>
            </a:p>
          </p:txBody>
        </p:sp>
        <p:sp>
          <p:nvSpPr>
            <p:cNvPr id="110" name="Rectangle 109"/>
            <p:cNvSpPr/>
            <p:nvPr/>
          </p:nvSpPr>
          <p:spPr bwMode="auto">
            <a:xfrm>
              <a:off x="2783133" y="2131003"/>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Partition 3 (Optional)</a:t>
              </a:r>
            </a:p>
          </p:txBody>
        </p:sp>
        <p:sp>
          <p:nvSpPr>
            <p:cNvPr id="111" name="Rectangle 110"/>
            <p:cNvSpPr/>
            <p:nvPr/>
          </p:nvSpPr>
          <p:spPr bwMode="auto">
            <a:xfrm>
              <a:off x="2783133" y="2346873"/>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4 (Optional)</a:t>
              </a:r>
            </a:p>
          </p:txBody>
        </p:sp>
        <p:cxnSp>
          <p:nvCxnSpPr>
            <p:cNvPr id="112" name="Straight Connector 111"/>
            <p:cNvCxnSpPr>
              <a:stCxn id="96" idx="3"/>
              <a:endCxn id="110" idx="1"/>
            </p:cNvCxnSpPr>
            <p:nvPr/>
          </p:nvCxnSpPr>
          <p:spPr bwMode="auto">
            <a:xfrm>
              <a:off x="1982950" y="2224653"/>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97" idx="3"/>
              <a:endCxn id="111" idx="1"/>
            </p:cNvCxnSpPr>
            <p:nvPr/>
          </p:nvCxnSpPr>
          <p:spPr bwMode="auto">
            <a:xfrm>
              <a:off x="1982950" y="2438935"/>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14" name="Rectangle 113"/>
            <p:cNvSpPr/>
            <p:nvPr/>
          </p:nvSpPr>
          <p:spPr bwMode="auto">
            <a:xfrm>
              <a:off x="2783133" y="2616710"/>
              <a:ext cx="2554552" cy="90633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I/O</a:t>
              </a:r>
            </a:p>
            <a:p>
              <a:pPr algn="r">
                <a:defRPr/>
              </a:pPr>
              <a:r>
                <a:rPr lang="en-US" sz="1300" dirty="0">
                  <a:solidFill>
                    <a:schemeClr val="tx1"/>
                  </a:solidFill>
                  <a:latin typeface="Arial" charset="0"/>
                  <a:ea typeface="ＭＳ Ｐゴシック" charset="0"/>
                  <a:cs typeface="Arial" charset="0"/>
                </a:rPr>
                <a:t>Bay 2</a:t>
              </a:r>
            </a:p>
          </p:txBody>
        </p:sp>
        <p:sp>
          <p:nvSpPr>
            <p:cNvPr id="115" name="Rectangle 114"/>
            <p:cNvSpPr/>
            <p:nvPr/>
          </p:nvSpPr>
          <p:spPr bwMode="auto">
            <a:xfrm>
              <a:off x="2783133" y="2654804"/>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1 (Base)</a:t>
              </a:r>
            </a:p>
          </p:txBody>
        </p:sp>
        <p:sp>
          <p:nvSpPr>
            <p:cNvPr id="116" name="Rectangle 115"/>
            <p:cNvSpPr/>
            <p:nvPr/>
          </p:nvSpPr>
          <p:spPr bwMode="auto">
            <a:xfrm>
              <a:off x="2783133" y="2870674"/>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Upgrade</a:t>
              </a:r>
            </a:p>
          </p:txBody>
        </p:sp>
        <p:sp>
          <p:nvSpPr>
            <p:cNvPr id="117" name="Rectangle 116"/>
            <p:cNvSpPr/>
            <p:nvPr/>
          </p:nvSpPr>
          <p:spPr bwMode="auto">
            <a:xfrm>
              <a:off x="2783133" y="3084957"/>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3 (Optional)</a:t>
              </a:r>
            </a:p>
          </p:txBody>
        </p:sp>
        <p:sp>
          <p:nvSpPr>
            <p:cNvPr id="118" name="Rectangle 117"/>
            <p:cNvSpPr/>
            <p:nvPr/>
          </p:nvSpPr>
          <p:spPr bwMode="auto">
            <a:xfrm>
              <a:off x="2783133" y="3300826"/>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4 (Optional)</a:t>
              </a:r>
            </a:p>
          </p:txBody>
        </p:sp>
        <p:cxnSp>
          <p:nvCxnSpPr>
            <p:cNvPr id="120" name="Straight Connector 119"/>
            <p:cNvCxnSpPr>
              <a:stCxn id="101" idx="3"/>
              <a:endCxn id="117" idx="1"/>
            </p:cNvCxnSpPr>
            <p:nvPr/>
          </p:nvCxnSpPr>
          <p:spPr bwMode="auto">
            <a:xfrm>
              <a:off x="1982950" y="3177019"/>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5819" name="TextBox 101"/>
            <p:cNvSpPr txBox="1">
              <a:spLocks noChangeArrowheads="1"/>
            </p:cNvSpPr>
            <p:nvPr/>
          </p:nvSpPr>
          <p:spPr bwMode="auto">
            <a:xfrm>
              <a:off x="1891119" y="5913400"/>
              <a:ext cx="965365" cy="3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a:solidFill>
                    <a:srgbClr val="804000"/>
                  </a:solidFill>
                </a:rPr>
                <a:t>Midplane</a:t>
              </a:r>
            </a:p>
          </p:txBody>
        </p:sp>
        <p:sp>
          <p:nvSpPr>
            <p:cNvPr id="169" name="Rectangle 168"/>
            <p:cNvSpPr/>
            <p:nvPr/>
          </p:nvSpPr>
          <p:spPr bwMode="auto">
            <a:xfrm>
              <a:off x="1554280" y="4137320"/>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70" name="Rectangle 169"/>
            <p:cNvSpPr/>
            <p:nvPr/>
          </p:nvSpPr>
          <p:spPr bwMode="auto">
            <a:xfrm>
              <a:off x="1554280" y="427858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73" name="Rectangle 172"/>
            <p:cNvSpPr/>
            <p:nvPr/>
          </p:nvSpPr>
          <p:spPr bwMode="auto">
            <a:xfrm>
              <a:off x="2783133" y="3680185"/>
              <a:ext cx="2554552" cy="90633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I/O</a:t>
              </a:r>
            </a:p>
            <a:p>
              <a:pPr algn="r">
                <a:defRPr/>
              </a:pPr>
              <a:r>
                <a:rPr lang="en-US" sz="1300" dirty="0">
                  <a:solidFill>
                    <a:schemeClr val="tx1"/>
                  </a:solidFill>
                  <a:latin typeface="Arial" charset="0"/>
                  <a:ea typeface="ＭＳ Ｐゴシック" charset="0"/>
                  <a:cs typeface="Arial" charset="0"/>
                </a:rPr>
                <a:t>Bay 3</a:t>
              </a:r>
            </a:p>
          </p:txBody>
        </p:sp>
        <p:sp>
          <p:nvSpPr>
            <p:cNvPr id="174" name="Rectangle 173"/>
            <p:cNvSpPr/>
            <p:nvPr/>
          </p:nvSpPr>
          <p:spPr bwMode="auto">
            <a:xfrm>
              <a:off x="2783133" y="3718279"/>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175" name="Rectangle 174"/>
            <p:cNvSpPr/>
            <p:nvPr/>
          </p:nvSpPr>
          <p:spPr bwMode="auto">
            <a:xfrm>
              <a:off x="2783133" y="3934149"/>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6" name="Rectangle 175"/>
            <p:cNvSpPr/>
            <p:nvPr/>
          </p:nvSpPr>
          <p:spPr bwMode="auto">
            <a:xfrm>
              <a:off x="2783133" y="4148432"/>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7" name="Rectangle 176"/>
            <p:cNvSpPr/>
            <p:nvPr/>
          </p:nvSpPr>
          <p:spPr bwMode="auto">
            <a:xfrm>
              <a:off x="2783133" y="4364301"/>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178" name="Straight Connector 177"/>
            <p:cNvCxnSpPr>
              <a:stCxn id="164" idx="3"/>
              <a:endCxn id="176" idx="1"/>
            </p:cNvCxnSpPr>
            <p:nvPr/>
          </p:nvCxnSpPr>
          <p:spPr bwMode="auto">
            <a:xfrm>
              <a:off x="1982950" y="4242081"/>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79" name="Straight Connector 178"/>
            <p:cNvCxnSpPr>
              <a:stCxn id="165" idx="3"/>
              <a:endCxn id="177" idx="1"/>
            </p:cNvCxnSpPr>
            <p:nvPr/>
          </p:nvCxnSpPr>
          <p:spPr bwMode="auto">
            <a:xfrm>
              <a:off x="1982950" y="4456364"/>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80" name="Rectangle 179"/>
            <p:cNvSpPr/>
            <p:nvPr/>
          </p:nvSpPr>
          <p:spPr bwMode="auto">
            <a:xfrm>
              <a:off x="2783133" y="4634138"/>
              <a:ext cx="2554552" cy="906334"/>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I/O</a:t>
              </a:r>
            </a:p>
            <a:p>
              <a:pPr algn="r">
                <a:defRPr/>
              </a:pPr>
              <a:r>
                <a:rPr lang="en-US" sz="1300" dirty="0">
                  <a:solidFill>
                    <a:schemeClr val="tx1"/>
                  </a:solidFill>
                  <a:latin typeface="Arial" charset="0"/>
                  <a:ea typeface="ＭＳ Ｐゴシック" charset="0"/>
                  <a:cs typeface="Arial" charset="0"/>
                </a:rPr>
                <a:t>Bay 4</a:t>
              </a:r>
            </a:p>
          </p:txBody>
        </p:sp>
        <p:sp>
          <p:nvSpPr>
            <p:cNvPr id="181" name="Rectangle 180"/>
            <p:cNvSpPr/>
            <p:nvPr/>
          </p:nvSpPr>
          <p:spPr bwMode="auto">
            <a:xfrm>
              <a:off x="2783133" y="4672233"/>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182" name="Rectangle 181"/>
            <p:cNvSpPr/>
            <p:nvPr/>
          </p:nvSpPr>
          <p:spPr bwMode="auto">
            <a:xfrm>
              <a:off x="2783133" y="4888103"/>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3" name="Rectangle 182"/>
            <p:cNvSpPr/>
            <p:nvPr/>
          </p:nvSpPr>
          <p:spPr bwMode="auto">
            <a:xfrm>
              <a:off x="2783133" y="5102385"/>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4" name="Rectangle 183"/>
            <p:cNvSpPr/>
            <p:nvPr/>
          </p:nvSpPr>
          <p:spPr bwMode="auto">
            <a:xfrm>
              <a:off x="2783133" y="5318254"/>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209" name="Rectangle 208"/>
            <p:cNvSpPr/>
            <p:nvPr/>
          </p:nvSpPr>
          <p:spPr bwMode="auto">
            <a:xfrm>
              <a:off x="2783133" y="1700851"/>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210" name="Rectangle 209"/>
            <p:cNvSpPr/>
            <p:nvPr/>
          </p:nvSpPr>
          <p:spPr bwMode="auto">
            <a:xfrm>
              <a:off x="2783133" y="1916721"/>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on Demand</a:t>
              </a:r>
            </a:p>
          </p:txBody>
        </p:sp>
        <p:sp>
          <p:nvSpPr>
            <p:cNvPr id="211" name="Rectangle 210"/>
            <p:cNvSpPr/>
            <p:nvPr/>
          </p:nvSpPr>
          <p:spPr bwMode="auto">
            <a:xfrm>
              <a:off x="2783133" y="2131003"/>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212" name="Rectangle 211"/>
            <p:cNvSpPr/>
            <p:nvPr/>
          </p:nvSpPr>
          <p:spPr bwMode="auto">
            <a:xfrm>
              <a:off x="2783133" y="2346873"/>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216" name="Rectangle 215"/>
            <p:cNvSpPr/>
            <p:nvPr/>
          </p:nvSpPr>
          <p:spPr bwMode="auto">
            <a:xfrm>
              <a:off x="2783133" y="2654804"/>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217" name="Rectangle 216"/>
            <p:cNvSpPr/>
            <p:nvPr/>
          </p:nvSpPr>
          <p:spPr bwMode="auto">
            <a:xfrm>
              <a:off x="2783133" y="2870674"/>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on Demand</a:t>
              </a:r>
            </a:p>
          </p:txBody>
        </p:sp>
        <p:sp>
          <p:nvSpPr>
            <p:cNvPr id="218" name="Rectangle 217"/>
            <p:cNvSpPr/>
            <p:nvPr/>
          </p:nvSpPr>
          <p:spPr bwMode="auto">
            <a:xfrm>
              <a:off x="2783133" y="3084957"/>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219" name="Rectangle 218"/>
            <p:cNvSpPr/>
            <p:nvPr/>
          </p:nvSpPr>
          <p:spPr bwMode="auto">
            <a:xfrm>
              <a:off x="2783133" y="3300826"/>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62" name="Rectangle 161"/>
            <p:cNvSpPr/>
            <p:nvPr/>
          </p:nvSpPr>
          <p:spPr bwMode="auto">
            <a:xfrm>
              <a:off x="1909917" y="3773835"/>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3" name="Rectangle 162"/>
            <p:cNvSpPr/>
            <p:nvPr/>
          </p:nvSpPr>
          <p:spPr bwMode="auto">
            <a:xfrm>
              <a:off x="1909917" y="3989704"/>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4" name="Rectangle 163"/>
            <p:cNvSpPr/>
            <p:nvPr/>
          </p:nvSpPr>
          <p:spPr bwMode="auto">
            <a:xfrm>
              <a:off x="1909917" y="4203986"/>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5" name="Rectangle 164"/>
            <p:cNvSpPr/>
            <p:nvPr/>
          </p:nvSpPr>
          <p:spPr bwMode="auto">
            <a:xfrm>
              <a:off x="1909917" y="4419856"/>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6" name="Rectangle 165"/>
            <p:cNvSpPr/>
            <p:nvPr/>
          </p:nvSpPr>
          <p:spPr bwMode="auto">
            <a:xfrm>
              <a:off x="1909917" y="4727787"/>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231" name="Straight Connector 230"/>
            <p:cNvCxnSpPr>
              <a:endCxn id="175" idx="1"/>
            </p:cNvCxnSpPr>
            <p:nvPr/>
          </p:nvCxnSpPr>
          <p:spPr bwMode="auto">
            <a:xfrm>
              <a:off x="1990888" y="4013513"/>
              <a:ext cx="792245" cy="12698"/>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85" name="Straight Connector 184"/>
            <p:cNvCxnSpPr>
              <a:stCxn id="168" idx="3"/>
              <a:endCxn id="183" idx="1"/>
            </p:cNvCxnSpPr>
            <p:nvPr/>
          </p:nvCxnSpPr>
          <p:spPr bwMode="auto">
            <a:xfrm>
              <a:off x="1982950" y="5194447"/>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67" name="Rectangle 166"/>
            <p:cNvSpPr/>
            <p:nvPr/>
          </p:nvSpPr>
          <p:spPr bwMode="auto">
            <a:xfrm>
              <a:off x="1909917" y="4943657"/>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8" name="Rectangle 167"/>
            <p:cNvSpPr/>
            <p:nvPr/>
          </p:nvSpPr>
          <p:spPr bwMode="auto">
            <a:xfrm>
              <a:off x="1909917" y="5157940"/>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232" name="Straight Connector 231"/>
            <p:cNvCxnSpPr>
              <a:stCxn id="167" idx="3"/>
              <a:endCxn id="182" idx="1"/>
            </p:cNvCxnSpPr>
            <p:nvPr/>
          </p:nvCxnSpPr>
          <p:spPr bwMode="auto">
            <a:xfrm flipV="1">
              <a:off x="1982950" y="4980165"/>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4" name="Straight Connector 233"/>
            <p:cNvCxnSpPr>
              <a:stCxn id="236" idx="3"/>
              <a:endCxn id="184" idx="1"/>
            </p:cNvCxnSpPr>
            <p:nvPr/>
          </p:nvCxnSpPr>
          <p:spPr bwMode="auto">
            <a:xfrm flipV="1">
              <a:off x="1982950" y="5410316"/>
              <a:ext cx="800183" cy="15873"/>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36" name="Rectangle 235"/>
            <p:cNvSpPr/>
            <p:nvPr/>
          </p:nvSpPr>
          <p:spPr bwMode="auto">
            <a:xfrm>
              <a:off x="1909917" y="5389682"/>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239" name="Straight Connector 238"/>
            <p:cNvCxnSpPr>
              <a:endCxn id="219" idx="1"/>
            </p:cNvCxnSpPr>
            <p:nvPr/>
          </p:nvCxnSpPr>
          <p:spPr bwMode="auto">
            <a:xfrm>
              <a:off x="1990888" y="3386539"/>
              <a:ext cx="792245" cy="6349"/>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49" name="Rectangle 148"/>
            <p:cNvSpPr/>
            <p:nvPr/>
          </p:nvSpPr>
          <p:spPr bwMode="auto">
            <a:xfrm>
              <a:off x="795377" y="1700851"/>
              <a:ext cx="1187573" cy="1828543"/>
            </a:xfrm>
            <a:prstGeom prst="rect">
              <a:avLst/>
            </a:prstGeom>
            <a:solidFill>
              <a:schemeClr val="bg1"/>
            </a:solid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lIns="182880" anchor="b"/>
            <a:lstStyle/>
            <a:p>
              <a:pPr algn="ctr">
                <a:lnSpc>
                  <a:spcPct val="90000"/>
                </a:lnSpc>
                <a:defRPr/>
              </a:pPr>
              <a:r>
                <a:rPr lang="en-US" sz="1100" b="1" dirty="0">
                  <a:solidFill>
                    <a:schemeClr val="accent6"/>
                  </a:solidFill>
                  <a:latin typeface="Arial" charset="0"/>
                  <a:ea typeface="ＭＳ Ｐゴシック" charset="0"/>
                  <a:cs typeface="Arial" charset="0"/>
                </a:rPr>
                <a:t>Quad-Port</a:t>
              </a:r>
            </a:p>
            <a:p>
              <a:pPr algn="ctr">
                <a:lnSpc>
                  <a:spcPct val="90000"/>
                </a:lnSpc>
                <a:defRPr/>
              </a:pPr>
              <a:r>
                <a:rPr lang="en-US" sz="1100" b="1" dirty="0">
                  <a:solidFill>
                    <a:schemeClr val="accent6"/>
                  </a:solidFill>
                  <a:latin typeface="Arial" charset="0"/>
                  <a:ea typeface="ＭＳ Ｐゴシック" charset="0"/>
                  <a:cs typeface="Arial" charset="0"/>
                </a:rPr>
                <a:t>Ethernet</a:t>
              </a:r>
            </a:p>
          </p:txBody>
        </p:sp>
        <p:sp>
          <p:nvSpPr>
            <p:cNvPr id="186" name="Rectangle 185"/>
            <p:cNvSpPr/>
            <p:nvPr/>
          </p:nvSpPr>
          <p:spPr bwMode="auto">
            <a:xfrm>
              <a:off x="795377" y="3718279"/>
              <a:ext cx="1187573" cy="1830130"/>
            </a:xfrm>
            <a:prstGeom prst="rect">
              <a:avLst/>
            </a:prstGeom>
            <a:solidFill>
              <a:schemeClr val="bg1"/>
            </a:solid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lIns="182880" anchor="b"/>
            <a:lstStyle/>
            <a:p>
              <a:pPr algn="ctr">
                <a:lnSpc>
                  <a:spcPct val="90000"/>
                </a:lnSpc>
                <a:defRPr/>
              </a:pPr>
              <a:r>
                <a:rPr lang="en-US" sz="1100" b="1" dirty="0">
                  <a:solidFill>
                    <a:schemeClr val="accent6"/>
                  </a:solidFill>
                  <a:latin typeface="Arial" charset="0"/>
                  <a:ea typeface="ＭＳ Ｐゴシック" charset="0"/>
                  <a:cs typeface="Arial" charset="0"/>
                </a:rPr>
                <a:t>Dual-Port</a:t>
              </a:r>
            </a:p>
            <a:p>
              <a:pPr algn="ctr">
                <a:lnSpc>
                  <a:spcPct val="90000"/>
                </a:lnSpc>
                <a:defRPr/>
              </a:pPr>
              <a:r>
                <a:rPr lang="en-US" sz="1100" b="1" dirty="0">
                  <a:solidFill>
                    <a:schemeClr val="accent6"/>
                  </a:solidFill>
                  <a:latin typeface="Arial" charset="0"/>
                  <a:ea typeface="ＭＳ Ｐゴシック" charset="0"/>
                  <a:cs typeface="Arial" charset="0"/>
                </a:rPr>
                <a:t>FC</a:t>
              </a:r>
            </a:p>
          </p:txBody>
        </p:sp>
        <p:cxnSp>
          <p:nvCxnSpPr>
            <p:cNvPr id="188" name="Straight Connector 187"/>
            <p:cNvCxnSpPr>
              <a:stCxn id="162" idx="1"/>
              <a:endCxn id="174" idx="1"/>
            </p:cNvCxnSpPr>
            <p:nvPr/>
          </p:nvCxnSpPr>
          <p:spPr bwMode="auto">
            <a:xfrm>
              <a:off x="1909917" y="3811929"/>
              <a:ext cx="873216" cy="0"/>
            </a:xfrm>
            <a:prstGeom prst="line">
              <a:avLst/>
            </a:prstGeom>
            <a:ln w="25400">
              <a:solidFill>
                <a:schemeClr val="accent5">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94" name="Straight Connector 193"/>
            <p:cNvCxnSpPr>
              <a:stCxn id="166" idx="1"/>
              <a:endCxn id="181" idx="1"/>
            </p:cNvCxnSpPr>
            <p:nvPr/>
          </p:nvCxnSpPr>
          <p:spPr bwMode="auto">
            <a:xfrm>
              <a:off x="1909917" y="4765882"/>
              <a:ext cx="873216" cy="0"/>
            </a:xfrm>
            <a:prstGeom prst="line">
              <a:avLst/>
            </a:prstGeom>
            <a:ln w="25400">
              <a:solidFill>
                <a:schemeClr val="accent5">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87" name="Elbow Connector 186"/>
            <p:cNvCxnSpPr>
              <a:stCxn id="169" idx="3"/>
              <a:endCxn id="162" idx="1"/>
            </p:cNvCxnSpPr>
            <p:nvPr/>
          </p:nvCxnSpPr>
          <p:spPr bwMode="auto">
            <a:xfrm flipV="1">
              <a:off x="1627313" y="3811929"/>
              <a:ext cx="282604" cy="363486"/>
            </a:xfrm>
            <a:prstGeom prst="bentConnector3">
              <a:avLst>
                <a:gd name="adj1" fmla="val 50000"/>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9" name="Elbow Connector 188"/>
            <p:cNvCxnSpPr>
              <a:stCxn id="170" idx="3"/>
              <a:endCxn id="166" idx="1"/>
            </p:cNvCxnSpPr>
            <p:nvPr/>
          </p:nvCxnSpPr>
          <p:spPr bwMode="auto">
            <a:xfrm>
              <a:off x="1627313" y="4316683"/>
              <a:ext cx="282604" cy="449199"/>
            </a:xfrm>
            <a:prstGeom prst="bentConnector3">
              <a:avLst>
                <a:gd name="adj1" fmla="val 50000"/>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1" name="Elbow Connector 150"/>
            <p:cNvCxnSpPr>
              <a:stCxn id="102" idx="3"/>
              <a:endCxn id="67" idx="1"/>
            </p:cNvCxnSpPr>
            <p:nvPr/>
          </p:nvCxnSpPr>
          <p:spPr bwMode="auto">
            <a:xfrm flipV="1">
              <a:off x="1627313" y="1792914"/>
              <a:ext cx="282604" cy="363486"/>
            </a:xfrm>
            <a:prstGeom prst="bentConnector3">
              <a:avLst>
                <a:gd name="adj1" fmla="val 50000"/>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153" name="Elbow Connector 152"/>
            <p:cNvCxnSpPr>
              <a:stCxn id="103" idx="3"/>
              <a:endCxn id="98" idx="1"/>
            </p:cNvCxnSpPr>
            <p:nvPr/>
          </p:nvCxnSpPr>
          <p:spPr bwMode="auto">
            <a:xfrm>
              <a:off x="1627313" y="2297667"/>
              <a:ext cx="282604" cy="449199"/>
            </a:xfrm>
            <a:prstGeom prst="bentConnector3">
              <a:avLst>
                <a:gd name="adj1" fmla="val 50000"/>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156" name="Elbow Connector 155"/>
            <p:cNvCxnSpPr>
              <a:stCxn id="104" idx="3"/>
              <a:endCxn id="95" idx="1"/>
            </p:cNvCxnSpPr>
            <p:nvPr/>
          </p:nvCxnSpPr>
          <p:spPr bwMode="auto">
            <a:xfrm flipV="1">
              <a:off x="1627313" y="2008783"/>
              <a:ext cx="282604" cy="811098"/>
            </a:xfrm>
            <a:prstGeom prst="bentConnector3">
              <a:avLst>
                <a:gd name="adj1" fmla="val 82204"/>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a:stCxn id="67" idx="1"/>
              <a:endCxn id="108" idx="1"/>
            </p:cNvCxnSpPr>
            <p:nvPr/>
          </p:nvCxnSpPr>
          <p:spPr bwMode="auto">
            <a:xfrm>
              <a:off x="1909917" y="1794500"/>
              <a:ext cx="873216" cy="0"/>
            </a:xfrm>
            <a:prstGeom prst="line">
              <a:avLst/>
            </a:prstGeom>
            <a:ln w="25400">
              <a:solidFill>
                <a:schemeClr val="accent6"/>
              </a:solidFill>
              <a:prstDash val="solid"/>
            </a:ln>
          </p:spPr>
          <p:style>
            <a:lnRef idx="2">
              <a:schemeClr val="accent1"/>
            </a:lnRef>
            <a:fillRef idx="0">
              <a:schemeClr val="accent1"/>
            </a:fillRef>
            <a:effectRef idx="1">
              <a:schemeClr val="accent1"/>
            </a:effectRef>
            <a:fontRef idx="minor">
              <a:schemeClr val="tx1"/>
            </a:fontRef>
          </p:style>
        </p:cxnSp>
        <p:cxnSp>
          <p:nvCxnSpPr>
            <p:cNvPr id="157" name="Straight Connector 156"/>
            <p:cNvCxnSpPr>
              <a:stCxn id="95" idx="1"/>
              <a:endCxn id="109" idx="1"/>
            </p:cNvCxnSpPr>
            <p:nvPr/>
          </p:nvCxnSpPr>
          <p:spPr bwMode="auto">
            <a:xfrm flipV="1">
              <a:off x="1909917" y="2008783"/>
              <a:ext cx="873216" cy="0"/>
            </a:xfrm>
            <a:prstGeom prst="line">
              <a:avLst/>
            </a:prstGeom>
            <a:ln w="254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stCxn id="98" idx="1"/>
              <a:endCxn id="115" idx="1"/>
            </p:cNvCxnSpPr>
            <p:nvPr/>
          </p:nvCxnSpPr>
          <p:spPr bwMode="auto">
            <a:xfrm>
              <a:off x="1909917" y="2748454"/>
              <a:ext cx="873216" cy="0"/>
            </a:xfrm>
            <a:prstGeom prst="line">
              <a:avLst/>
            </a:prstGeom>
            <a:ln w="25400">
              <a:solidFill>
                <a:schemeClr val="accent6"/>
              </a:solidFill>
              <a:prstDash val="solid"/>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05" idx="3"/>
              <a:endCxn id="116" idx="1"/>
            </p:cNvCxnSpPr>
            <p:nvPr/>
          </p:nvCxnSpPr>
          <p:spPr bwMode="auto">
            <a:xfrm flipV="1">
              <a:off x="1627313" y="2962736"/>
              <a:ext cx="1155820" cy="0"/>
            </a:xfrm>
            <a:prstGeom prst="line">
              <a:avLst/>
            </a:prstGeom>
            <a:ln w="25400">
              <a:solidFill>
                <a:srgbClr val="FF0000"/>
              </a:solidFill>
              <a:prstDash val="solid"/>
            </a:ln>
          </p:spPr>
          <p:style>
            <a:lnRef idx="2">
              <a:schemeClr val="accent1"/>
            </a:lnRef>
            <a:fillRef idx="0">
              <a:schemeClr val="accent1"/>
            </a:fillRef>
            <a:effectRef idx="1">
              <a:schemeClr val="accent1"/>
            </a:effectRef>
            <a:fontRef idx="minor">
              <a:schemeClr val="tx1"/>
            </a:fontRef>
          </p:style>
        </p:cxnSp>
        <p:sp>
          <p:nvSpPr>
            <p:cNvPr id="154" name="Rectangle 153"/>
            <p:cNvSpPr/>
            <p:nvPr/>
          </p:nvSpPr>
          <p:spPr bwMode="auto">
            <a:xfrm>
              <a:off x="1143075" y="2016719"/>
              <a:ext cx="492176" cy="42856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20000" b="1" dirty="0">
                <a:solidFill>
                  <a:schemeClr val="tx1"/>
                </a:solidFill>
                <a:latin typeface="Arial" charset="0"/>
                <a:ea typeface="ＭＳ Ｐゴシック" charset="0"/>
                <a:cs typeface="Arial" charset="0"/>
              </a:endParaRPr>
            </a:p>
          </p:txBody>
        </p:sp>
        <p:sp>
          <p:nvSpPr>
            <p:cNvPr id="155" name="Rectangle 154"/>
            <p:cNvSpPr/>
            <p:nvPr/>
          </p:nvSpPr>
          <p:spPr bwMode="auto">
            <a:xfrm>
              <a:off x="1143075" y="2680201"/>
              <a:ext cx="492176" cy="42856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100" b="1" dirty="0">
                <a:solidFill>
                  <a:schemeClr val="tx1"/>
                </a:solidFill>
                <a:latin typeface="Arial" charset="0"/>
                <a:ea typeface="ＭＳ Ｐゴシック" charset="0"/>
                <a:cs typeface="Arial" charset="0"/>
              </a:endParaRPr>
            </a:p>
          </p:txBody>
        </p:sp>
        <p:sp>
          <p:nvSpPr>
            <p:cNvPr id="190" name="Rectangle 189"/>
            <p:cNvSpPr/>
            <p:nvPr/>
          </p:nvSpPr>
          <p:spPr bwMode="auto">
            <a:xfrm>
              <a:off x="1158951" y="4034148"/>
              <a:ext cx="460423" cy="411104"/>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100" b="1" dirty="0">
                <a:solidFill>
                  <a:schemeClr val="tx1"/>
                </a:solidFill>
                <a:latin typeface="Arial" charset="0"/>
                <a:ea typeface="ＭＳ Ｐゴシック" charset="0"/>
                <a:cs typeface="Arial"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r>
              <a:rPr lang="en-US">
                <a:latin typeface="Arial" charset="0"/>
                <a:ea typeface="ＭＳ Ｐゴシック" charset="0"/>
              </a:rPr>
              <a:t>Integrated Networking:  CN4054 Virtual Fabric Adapter</a:t>
            </a:r>
          </a:p>
        </p:txBody>
      </p:sp>
      <p:sp>
        <p:nvSpPr>
          <p:cNvPr id="4" name="Rectangle 3"/>
          <p:cNvSpPr/>
          <p:nvPr/>
        </p:nvSpPr>
        <p:spPr bwMode="auto">
          <a:xfrm>
            <a:off x="1555750" y="211931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5" name="Rectangle 4"/>
          <p:cNvSpPr/>
          <p:nvPr/>
        </p:nvSpPr>
        <p:spPr bwMode="auto">
          <a:xfrm>
            <a:off x="1555750" y="2260600"/>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6" name="Rectangle 5"/>
          <p:cNvSpPr/>
          <p:nvPr/>
        </p:nvSpPr>
        <p:spPr bwMode="auto">
          <a:xfrm>
            <a:off x="1555750" y="27828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7" name="Rectangle 6"/>
          <p:cNvSpPr/>
          <p:nvPr/>
        </p:nvSpPr>
        <p:spPr bwMode="auto">
          <a:xfrm>
            <a:off x="1555750" y="211931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8" name="Rectangle 7"/>
          <p:cNvSpPr/>
          <p:nvPr/>
        </p:nvSpPr>
        <p:spPr bwMode="auto">
          <a:xfrm>
            <a:off x="1555750" y="2260600"/>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9" name="Rectangle 8"/>
          <p:cNvSpPr/>
          <p:nvPr/>
        </p:nvSpPr>
        <p:spPr bwMode="auto">
          <a:xfrm>
            <a:off x="1555750" y="27828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0" name="Rectangle 9"/>
          <p:cNvSpPr/>
          <p:nvPr/>
        </p:nvSpPr>
        <p:spPr bwMode="auto">
          <a:xfrm>
            <a:off x="1555750" y="29257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1" name="Rectangle 10"/>
          <p:cNvSpPr/>
          <p:nvPr/>
        </p:nvSpPr>
        <p:spPr bwMode="auto">
          <a:xfrm>
            <a:off x="1555750" y="29257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2" name="Rectangle 11"/>
          <p:cNvSpPr/>
          <p:nvPr/>
        </p:nvSpPr>
        <p:spPr bwMode="auto">
          <a:xfrm>
            <a:off x="1909763" y="292576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3" name="Rectangle 12"/>
          <p:cNvSpPr/>
          <p:nvPr/>
        </p:nvSpPr>
        <p:spPr bwMode="auto">
          <a:xfrm>
            <a:off x="1909763" y="31400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4" name="Rectangle 13"/>
          <p:cNvSpPr/>
          <p:nvPr/>
        </p:nvSpPr>
        <p:spPr bwMode="auto">
          <a:xfrm>
            <a:off x="1909763" y="292576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5" name="Rectangle 14"/>
          <p:cNvSpPr/>
          <p:nvPr/>
        </p:nvSpPr>
        <p:spPr bwMode="auto">
          <a:xfrm>
            <a:off x="1909763" y="31400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 name="Rectangle 15"/>
          <p:cNvSpPr/>
          <p:nvPr/>
        </p:nvSpPr>
        <p:spPr bwMode="auto">
          <a:xfrm>
            <a:off x="1909763" y="33559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7" name="Rectangle 16"/>
          <p:cNvSpPr/>
          <p:nvPr/>
        </p:nvSpPr>
        <p:spPr bwMode="auto">
          <a:xfrm>
            <a:off x="1909763" y="17557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8" name="Rectangle 17"/>
          <p:cNvSpPr/>
          <p:nvPr/>
        </p:nvSpPr>
        <p:spPr bwMode="auto">
          <a:xfrm>
            <a:off x="1909763" y="197167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9" name="Rectangle 18"/>
          <p:cNvSpPr/>
          <p:nvPr/>
        </p:nvSpPr>
        <p:spPr bwMode="auto">
          <a:xfrm>
            <a:off x="1909763" y="21859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 name="Rectangle 19"/>
          <p:cNvSpPr/>
          <p:nvPr/>
        </p:nvSpPr>
        <p:spPr bwMode="auto">
          <a:xfrm>
            <a:off x="1909763" y="240188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1" name="Rectangle 20"/>
          <p:cNvSpPr/>
          <p:nvPr/>
        </p:nvSpPr>
        <p:spPr bwMode="auto">
          <a:xfrm>
            <a:off x="1909763" y="27098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2" name="Rectangle 21"/>
          <p:cNvSpPr/>
          <p:nvPr/>
        </p:nvSpPr>
        <p:spPr bwMode="auto">
          <a:xfrm>
            <a:off x="1909763" y="17557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3" name="Rectangle 22"/>
          <p:cNvSpPr/>
          <p:nvPr/>
        </p:nvSpPr>
        <p:spPr bwMode="auto">
          <a:xfrm>
            <a:off x="1909763" y="197167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4" name="Rectangle 23"/>
          <p:cNvSpPr/>
          <p:nvPr/>
        </p:nvSpPr>
        <p:spPr bwMode="auto">
          <a:xfrm>
            <a:off x="1909763" y="21859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5" name="Rectangle 24"/>
          <p:cNvSpPr/>
          <p:nvPr/>
        </p:nvSpPr>
        <p:spPr bwMode="auto">
          <a:xfrm>
            <a:off x="1909763" y="240188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6" name="Rectangle 25"/>
          <p:cNvSpPr/>
          <p:nvPr/>
        </p:nvSpPr>
        <p:spPr bwMode="auto">
          <a:xfrm>
            <a:off x="1909763" y="27098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7" name="Rectangle 26"/>
          <p:cNvSpPr/>
          <p:nvPr/>
        </p:nvSpPr>
        <p:spPr bwMode="auto">
          <a:xfrm>
            <a:off x="422275" y="1491331"/>
            <a:ext cx="1560762" cy="4247064"/>
          </a:xfrm>
          <a:prstGeom prst="rect">
            <a:avLst/>
          </a:prstGeom>
          <a:solidFill>
            <a:srgbClr val="EAF1FA"/>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vert270" rIns="0"/>
          <a:lstStyle/>
          <a:p>
            <a:pPr algn="ctr">
              <a:defRPr/>
            </a:pPr>
            <a:r>
              <a:rPr lang="en-US" sz="1100" b="1" dirty="0">
                <a:solidFill>
                  <a:schemeClr val="tx1"/>
                </a:solidFill>
              </a:rPr>
              <a:t>Node Bay 1</a:t>
            </a:r>
          </a:p>
        </p:txBody>
      </p:sp>
      <p:cxnSp>
        <p:nvCxnSpPr>
          <p:cNvPr id="28" name="Straight Connector 27"/>
          <p:cNvCxnSpPr/>
          <p:nvPr/>
        </p:nvCxnSpPr>
        <p:spPr bwMode="auto">
          <a:xfrm>
            <a:off x="2382838" y="1597025"/>
            <a:ext cx="0" cy="4232275"/>
          </a:xfrm>
          <a:prstGeom prst="line">
            <a:avLst/>
          </a:prstGeom>
          <a:ln w="9525">
            <a:solidFill>
              <a:srgbClr val="804000"/>
            </a:solidFill>
            <a:prstDash val="dash"/>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bwMode="auto">
          <a:xfrm>
            <a:off x="2782888" y="1662113"/>
            <a:ext cx="2554287" cy="906462"/>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EN4093</a:t>
            </a:r>
          </a:p>
          <a:p>
            <a:pPr algn="r">
              <a:defRPr/>
            </a:pPr>
            <a:endParaRPr lang="en-US" sz="1300" dirty="0">
              <a:solidFill>
                <a:schemeClr val="tx1"/>
              </a:solidFill>
              <a:latin typeface="Arial" charset="0"/>
              <a:ea typeface="ＭＳ Ｐゴシック" charset="0"/>
              <a:cs typeface="Arial" charset="0"/>
            </a:endParaRPr>
          </a:p>
          <a:p>
            <a:pPr algn="r">
              <a:defRPr/>
            </a:pPr>
            <a:r>
              <a:rPr lang="en-US" sz="1300" dirty="0">
                <a:solidFill>
                  <a:schemeClr val="tx1"/>
                </a:solidFill>
                <a:latin typeface="Arial" charset="0"/>
                <a:ea typeface="ＭＳ Ｐゴシック" charset="0"/>
                <a:cs typeface="Arial" charset="0"/>
              </a:rPr>
              <a:t>Bay 1</a:t>
            </a:r>
          </a:p>
        </p:txBody>
      </p:sp>
      <p:sp>
        <p:nvSpPr>
          <p:cNvPr id="30" name="Rectangle 29"/>
          <p:cNvSpPr/>
          <p:nvPr/>
        </p:nvSpPr>
        <p:spPr bwMode="auto">
          <a:xfrm>
            <a:off x="2782888" y="170021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1 (Base)</a:t>
            </a:r>
          </a:p>
        </p:txBody>
      </p:sp>
      <p:sp>
        <p:nvSpPr>
          <p:cNvPr id="31" name="Rectangle 30"/>
          <p:cNvSpPr/>
          <p:nvPr/>
        </p:nvSpPr>
        <p:spPr bwMode="auto">
          <a:xfrm>
            <a:off x="2782888" y="1916113"/>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Upgrade</a:t>
            </a:r>
          </a:p>
        </p:txBody>
      </p:sp>
      <p:sp>
        <p:nvSpPr>
          <p:cNvPr id="32" name="Rectangle 31"/>
          <p:cNvSpPr/>
          <p:nvPr/>
        </p:nvSpPr>
        <p:spPr bwMode="auto">
          <a:xfrm>
            <a:off x="2782888" y="2130425"/>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Partition 3 (Optional)</a:t>
            </a:r>
          </a:p>
        </p:txBody>
      </p:sp>
      <p:sp>
        <p:nvSpPr>
          <p:cNvPr id="33" name="Rectangle 32"/>
          <p:cNvSpPr/>
          <p:nvPr/>
        </p:nvSpPr>
        <p:spPr bwMode="auto">
          <a:xfrm>
            <a:off x="2782888" y="2346325"/>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4 (Optional)</a:t>
            </a:r>
          </a:p>
        </p:txBody>
      </p:sp>
      <p:cxnSp>
        <p:nvCxnSpPr>
          <p:cNvPr id="34" name="Straight Connector 33"/>
          <p:cNvCxnSpPr>
            <a:stCxn id="19" idx="3"/>
            <a:endCxn id="32" idx="1"/>
          </p:cNvCxnSpPr>
          <p:nvPr/>
        </p:nvCxnSpPr>
        <p:spPr bwMode="auto">
          <a:xfrm>
            <a:off x="1982788" y="222408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a:stCxn id="20" idx="3"/>
            <a:endCxn id="33" idx="1"/>
          </p:cNvCxnSpPr>
          <p:nvPr/>
        </p:nvCxnSpPr>
        <p:spPr bwMode="auto">
          <a:xfrm>
            <a:off x="1982788" y="2438400"/>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bwMode="auto">
          <a:xfrm>
            <a:off x="2782888" y="2616200"/>
            <a:ext cx="2554287" cy="906463"/>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EN4093</a:t>
            </a:r>
          </a:p>
          <a:p>
            <a:pPr algn="r">
              <a:defRPr/>
            </a:pPr>
            <a:endParaRPr lang="en-US" sz="1300" dirty="0">
              <a:solidFill>
                <a:schemeClr val="tx1"/>
              </a:solidFill>
              <a:latin typeface="Arial" charset="0"/>
              <a:ea typeface="ＭＳ Ｐゴシック" charset="0"/>
              <a:cs typeface="Arial" charset="0"/>
            </a:endParaRPr>
          </a:p>
          <a:p>
            <a:pPr algn="r">
              <a:defRPr/>
            </a:pPr>
            <a:r>
              <a:rPr lang="en-US" sz="1300" dirty="0">
                <a:solidFill>
                  <a:schemeClr val="tx1"/>
                </a:solidFill>
                <a:latin typeface="Arial" charset="0"/>
                <a:ea typeface="ＭＳ Ｐゴシック" charset="0"/>
                <a:cs typeface="Arial" charset="0"/>
              </a:rPr>
              <a:t>Bay 2</a:t>
            </a:r>
          </a:p>
        </p:txBody>
      </p:sp>
      <p:sp>
        <p:nvSpPr>
          <p:cNvPr id="37" name="Rectangle 36"/>
          <p:cNvSpPr/>
          <p:nvPr/>
        </p:nvSpPr>
        <p:spPr bwMode="auto">
          <a:xfrm>
            <a:off x="2782888" y="265430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1 (Base)</a:t>
            </a:r>
          </a:p>
        </p:txBody>
      </p:sp>
      <p:sp>
        <p:nvSpPr>
          <p:cNvPr id="38" name="Rectangle 37"/>
          <p:cNvSpPr/>
          <p:nvPr/>
        </p:nvSpPr>
        <p:spPr bwMode="auto">
          <a:xfrm>
            <a:off x="2782888" y="2870200"/>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Upgrade</a:t>
            </a:r>
          </a:p>
        </p:txBody>
      </p:sp>
      <p:sp>
        <p:nvSpPr>
          <p:cNvPr id="39" name="Rectangle 38"/>
          <p:cNvSpPr/>
          <p:nvPr/>
        </p:nvSpPr>
        <p:spPr bwMode="auto">
          <a:xfrm>
            <a:off x="2782888" y="308451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3 (Optional)</a:t>
            </a:r>
          </a:p>
        </p:txBody>
      </p:sp>
      <p:sp>
        <p:nvSpPr>
          <p:cNvPr id="40" name="Rectangle 39"/>
          <p:cNvSpPr/>
          <p:nvPr/>
        </p:nvSpPr>
        <p:spPr bwMode="auto">
          <a:xfrm>
            <a:off x="2782888" y="3300413"/>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4 (Optional)</a:t>
            </a:r>
          </a:p>
        </p:txBody>
      </p:sp>
      <p:cxnSp>
        <p:nvCxnSpPr>
          <p:cNvPr id="41" name="Straight Connector 40"/>
          <p:cNvCxnSpPr>
            <a:stCxn id="13" idx="3"/>
            <a:endCxn id="39" idx="1"/>
          </p:cNvCxnSpPr>
          <p:nvPr/>
        </p:nvCxnSpPr>
        <p:spPr bwMode="auto">
          <a:xfrm>
            <a:off x="1982788" y="317658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6840" name="TextBox 101"/>
          <p:cNvSpPr txBox="1">
            <a:spLocks noChangeArrowheads="1"/>
          </p:cNvSpPr>
          <p:nvPr/>
        </p:nvSpPr>
        <p:spPr bwMode="auto">
          <a:xfrm>
            <a:off x="1890713" y="5913438"/>
            <a:ext cx="9652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a:solidFill>
                  <a:srgbClr val="804000"/>
                </a:solidFill>
              </a:rPr>
              <a:t>Midplane</a:t>
            </a:r>
          </a:p>
        </p:txBody>
      </p:sp>
      <p:sp>
        <p:nvSpPr>
          <p:cNvPr id="57" name="Rectangle 56"/>
          <p:cNvSpPr/>
          <p:nvPr/>
        </p:nvSpPr>
        <p:spPr bwMode="auto">
          <a:xfrm>
            <a:off x="2782888" y="170021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58" name="Rectangle 57"/>
          <p:cNvSpPr/>
          <p:nvPr/>
        </p:nvSpPr>
        <p:spPr bwMode="auto">
          <a:xfrm>
            <a:off x="2782888" y="1916113"/>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on Demand</a:t>
            </a:r>
          </a:p>
        </p:txBody>
      </p:sp>
      <p:sp>
        <p:nvSpPr>
          <p:cNvPr id="59" name="Rectangle 58"/>
          <p:cNvSpPr/>
          <p:nvPr/>
        </p:nvSpPr>
        <p:spPr bwMode="auto">
          <a:xfrm>
            <a:off x="2782888" y="2130425"/>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60" name="Rectangle 59"/>
          <p:cNvSpPr/>
          <p:nvPr/>
        </p:nvSpPr>
        <p:spPr bwMode="auto">
          <a:xfrm>
            <a:off x="2782888" y="2346325"/>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61" name="Rectangle 60"/>
          <p:cNvSpPr/>
          <p:nvPr/>
        </p:nvSpPr>
        <p:spPr bwMode="auto">
          <a:xfrm>
            <a:off x="2782888" y="265430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62" name="Rectangle 61"/>
          <p:cNvSpPr/>
          <p:nvPr/>
        </p:nvSpPr>
        <p:spPr bwMode="auto">
          <a:xfrm>
            <a:off x="2782888" y="2870200"/>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on Demand</a:t>
            </a:r>
          </a:p>
        </p:txBody>
      </p:sp>
      <p:sp>
        <p:nvSpPr>
          <p:cNvPr id="63" name="Rectangle 62"/>
          <p:cNvSpPr/>
          <p:nvPr/>
        </p:nvSpPr>
        <p:spPr bwMode="auto">
          <a:xfrm>
            <a:off x="2782888" y="308451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64" name="Rectangle 63"/>
          <p:cNvSpPr/>
          <p:nvPr/>
        </p:nvSpPr>
        <p:spPr bwMode="auto">
          <a:xfrm>
            <a:off x="2782888" y="3300413"/>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77" name="Straight Connector 76"/>
          <p:cNvCxnSpPr>
            <a:endCxn id="64" idx="1"/>
          </p:cNvCxnSpPr>
          <p:nvPr/>
        </p:nvCxnSpPr>
        <p:spPr bwMode="auto">
          <a:xfrm>
            <a:off x="1990725" y="3386138"/>
            <a:ext cx="792163" cy="635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8" name="Rectangle 77"/>
          <p:cNvSpPr/>
          <p:nvPr/>
        </p:nvSpPr>
        <p:spPr bwMode="auto">
          <a:xfrm>
            <a:off x="795338" y="1700213"/>
            <a:ext cx="1187450" cy="1828800"/>
          </a:xfrm>
          <a:prstGeom prst="rect">
            <a:avLst/>
          </a:prstGeom>
          <a:solidFill>
            <a:schemeClr val="bg1"/>
          </a:solid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lIns="182880" anchor="b"/>
          <a:lstStyle/>
          <a:p>
            <a:pPr algn="ctr">
              <a:lnSpc>
                <a:spcPct val="90000"/>
              </a:lnSpc>
              <a:defRPr/>
            </a:pPr>
            <a:r>
              <a:rPr lang="en-US" sz="1100" b="1" dirty="0">
                <a:solidFill>
                  <a:schemeClr val="accent6"/>
                </a:solidFill>
                <a:latin typeface="Arial" charset="0"/>
                <a:ea typeface="ＭＳ Ｐゴシック" charset="0"/>
                <a:cs typeface="Arial" charset="0"/>
              </a:rPr>
              <a:t>CN4054</a:t>
            </a:r>
          </a:p>
        </p:txBody>
      </p:sp>
      <p:cxnSp>
        <p:nvCxnSpPr>
          <p:cNvPr id="84" name="Elbow Connector 83"/>
          <p:cNvCxnSpPr>
            <a:stCxn id="4" idx="3"/>
            <a:endCxn id="17" idx="1"/>
          </p:cNvCxnSpPr>
          <p:nvPr/>
        </p:nvCxnSpPr>
        <p:spPr bwMode="auto">
          <a:xfrm flipV="1">
            <a:off x="1628775" y="1793875"/>
            <a:ext cx="280988" cy="363538"/>
          </a:xfrm>
          <a:prstGeom prst="bentConnector3">
            <a:avLst>
              <a:gd name="adj1" fmla="val 50000"/>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85" name="Elbow Connector 84"/>
          <p:cNvCxnSpPr>
            <a:stCxn id="5" idx="3"/>
            <a:endCxn id="21" idx="1"/>
          </p:cNvCxnSpPr>
          <p:nvPr/>
        </p:nvCxnSpPr>
        <p:spPr bwMode="auto">
          <a:xfrm>
            <a:off x="1628775" y="2298700"/>
            <a:ext cx="280988" cy="449263"/>
          </a:xfrm>
          <a:prstGeom prst="bentConnector3">
            <a:avLst>
              <a:gd name="adj1" fmla="val 50000"/>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86" name="Elbow Connector 85"/>
          <p:cNvCxnSpPr>
            <a:stCxn id="6" idx="3"/>
            <a:endCxn id="18" idx="1"/>
          </p:cNvCxnSpPr>
          <p:nvPr/>
        </p:nvCxnSpPr>
        <p:spPr bwMode="auto">
          <a:xfrm flipV="1">
            <a:off x="1628775" y="2008188"/>
            <a:ext cx="280988" cy="812800"/>
          </a:xfrm>
          <a:prstGeom prst="bentConnector3">
            <a:avLst>
              <a:gd name="adj1" fmla="val 82204"/>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a:stCxn id="17" idx="1"/>
            <a:endCxn id="30" idx="1"/>
          </p:cNvCxnSpPr>
          <p:nvPr/>
        </p:nvCxnSpPr>
        <p:spPr bwMode="auto">
          <a:xfrm>
            <a:off x="1909763" y="1793875"/>
            <a:ext cx="873125" cy="0"/>
          </a:xfrm>
          <a:prstGeom prst="line">
            <a:avLst/>
          </a:prstGeom>
          <a:ln w="25400">
            <a:solidFill>
              <a:schemeClr val="accent6"/>
            </a:solidFill>
            <a:prstDash val="solid"/>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a:stCxn id="18" idx="1"/>
            <a:endCxn id="31" idx="1"/>
          </p:cNvCxnSpPr>
          <p:nvPr/>
        </p:nvCxnSpPr>
        <p:spPr bwMode="auto">
          <a:xfrm flipV="1">
            <a:off x="1909763" y="2008188"/>
            <a:ext cx="873125" cy="0"/>
          </a:xfrm>
          <a:prstGeom prst="line">
            <a:avLst/>
          </a:prstGeom>
          <a:ln w="254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a:stCxn id="21" idx="1"/>
            <a:endCxn id="37" idx="1"/>
          </p:cNvCxnSpPr>
          <p:nvPr/>
        </p:nvCxnSpPr>
        <p:spPr bwMode="auto">
          <a:xfrm>
            <a:off x="1909763" y="2747963"/>
            <a:ext cx="873125" cy="0"/>
          </a:xfrm>
          <a:prstGeom prst="line">
            <a:avLst/>
          </a:prstGeom>
          <a:ln w="25400">
            <a:solidFill>
              <a:schemeClr val="accent6"/>
            </a:solidFill>
            <a:prstDash val="solid"/>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a:stCxn id="10" idx="3"/>
            <a:endCxn id="38" idx="1"/>
          </p:cNvCxnSpPr>
          <p:nvPr/>
        </p:nvCxnSpPr>
        <p:spPr bwMode="auto">
          <a:xfrm flipV="1">
            <a:off x="1628775" y="2962275"/>
            <a:ext cx="1154113" cy="1588"/>
          </a:xfrm>
          <a:prstGeom prst="line">
            <a:avLst/>
          </a:prstGeom>
          <a:ln w="25400">
            <a:solidFill>
              <a:srgbClr val="FF0000"/>
            </a:solidFill>
            <a:prstDash val="solid"/>
          </a:ln>
        </p:spPr>
        <p:style>
          <a:lnRef idx="2">
            <a:schemeClr val="accent1"/>
          </a:lnRef>
          <a:fillRef idx="0">
            <a:schemeClr val="accent1"/>
          </a:fillRef>
          <a:effectRef idx="1">
            <a:schemeClr val="accent1"/>
          </a:effectRef>
          <a:fontRef idx="minor">
            <a:schemeClr val="tx1"/>
          </a:fontRef>
        </p:style>
      </p:cxnSp>
      <p:sp>
        <p:nvSpPr>
          <p:cNvPr id="91" name="Rectangle 90"/>
          <p:cNvSpPr/>
          <p:nvPr/>
        </p:nvSpPr>
        <p:spPr bwMode="auto">
          <a:xfrm>
            <a:off x="1143000" y="2016125"/>
            <a:ext cx="492125" cy="42862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20000" b="1" dirty="0">
              <a:solidFill>
                <a:schemeClr val="tx1"/>
              </a:solidFill>
              <a:latin typeface="Arial" charset="0"/>
              <a:ea typeface="ＭＳ Ｐゴシック" charset="0"/>
              <a:cs typeface="Arial" charset="0"/>
            </a:endParaRPr>
          </a:p>
        </p:txBody>
      </p:sp>
      <p:sp>
        <p:nvSpPr>
          <p:cNvPr id="92" name="Rectangle 91"/>
          <p:cNvSpPr/>
          <p:nvPr/>
        </p:nvSpPr>
        <p:spPr bwMode="auto">
          <a:xfrm>
            <a:off x="1143000" y="2679700"/>
            <a:ext cx="492125" cy="42862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100" b="1" dirty="0">
              <a:solidFill>
                <a:schemeClr val="tx1"/>
              </a:solidFill>
              <a:latin typeface="Arial" charset="0"/>
              <a:ea typeface="ＭＳ Ｐゴシック" charset="0"/>
              <a:cs typeface="Arial" charset="0"/>
            </a:endParaRPr>
          </a:p>
        </p:txBody>
      </p:sp>
      <p:sp>
        <p:nvSpPr>
          <p:cNvPr id="43" name="Rectangle 42"/>
          <p:cNvSpPr/>
          <p:nvPr/>
        </p:nvSpPr>
        <p:spPr bwMode="auto">
          <a:xfrm>
            <a:off x="1555750" y="413702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44" name="Rectangle 43"/>
          <p:cNvSpPr/>
          <p:nvPr/>
        </p:nvSpPr>
        <p:spPr bwMode="auto">
          <a:xfrm>
            <a:off x="1555750" y="427831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45" name="Rectangle 44"/>
          <p:cNvSpPr/>
          <p:nvPr/>
        </p:nvSpPr>
        <p:spPr bwMode="auto">
          <a:xfrm>
            <a:off x="2782888" y="3679825"/>
            <a:ext cx="2554287" cy="906463"/>
          </a:xfrm>
          <a:prstGeom prst="rect">
            <a:avLst/>
          </a:prstGeom>
          <a:solidFill>
            <a:srgbClr val="E6F6B8"/>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bg1">
                    <a:lumMod val="50000"/>
                  </a:schemeClr>
                </a:solidFill>
                <a:latin typeface="Arial" charset="0"/>
                <a:ea typeface="ＭＳ Ｐゴシック" charset="0"/>
                <a:cs typeface="Arial" charset="0"/>
              </a:rPr>
              <a:t>I/O</a:t>
            </a:r>
          </a:p>
          <a:p>
            <a:pPr algn="r">
              <a:defRPr/>
            </a:pPr>
            <a:r>
              <a:rPr lang="en-US" sz="1300" dirty="0">
                <a:solidFill>
                  <a:schemeClr val="bg1">
                    <a:lumMod val="50000"/>
                  </a:schemeClr>
                </a:solidFill>
                <a:latin typeface="Arial" charset="0"/>
                <a:ea typeface="ＭＳ Ｐゴシック" charset="0"/>
                <a:cs typeface="Arial" charset="0"/>
              </a:rPr>
              <a:t>Bay 3</a:t>
            </a:r>
          </a:p>
        </p:txBody>
      </p:sp>
      <p:sp>
        <p:nvSpPr>
          <p:cNvPr id="46" name="Rectangle 45"/>
          <p:cNvSpPr/>
          <p:nvPr/>
        </p:nvSpPr>
        <p:spPr bwMode="auto">
          <a:xfrm>
            <a:off x="2782888" y="3717925"/>
            <a:ext cx="1733550" cy="185738"/>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bg1">
                    <a:lumMod val="50000"/>
                  </a:schemeClr>
                </a:solidFill>
                <a:latin typeface="Arial" charset="0"/>
                <a:ea typeface="ＭＳ Ｐゴシック" charset="0"/>
                <a:cs typeface="Arial" charset="0"/>
              </a:rPr>
              <a:t>Base Ports</a:t>
            </a:r>
          </a:p>
        </p:txBody>
      </p:sp>
      <p:sp>
        <p:nvSpPr>
          <p:cNvPr id="47" name="Rectangle 46"/>
          <p:cNvSpPr/>
          <p:nvPr/>
        </p:nvSpPr>
        <p:spPr bwMode="auto">
          <a:xfrm>
            <a:off x="2782888" y="3933825"/>
            <a:ext cx="1733550" cy="184150"/>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48" name="Rectangle 47"/>
          <p:cNvSpPr/>
          <p:nvPr/>
        </p:nvSpPr>
        <p:spPr bwMode="auto">
          <a:xfrm>
            <a:off x="2782888" y="4148138"/>
            <a:ext cx="1733550" cy="185737"/>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49" name="Rectangle 48"/>
          <p:cNvSpPr/>
          <p:nvPr/>
        </p:nvSpPr>
        <p:spPr bwMode="auto">
          <a:xfrm>
            <a:off x="2782888" y="4364038"/>
            <a:ext cx="1733550" cy="184150"/>
          </a:xfrm>
          <a:prstGeom prst="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cxnSp>
        <p:nvCxnSpPr>
          <p:cNvPr id="50" name="Straight Connector 49"/>
          <p:cNvCxnSpPr>
            <a:stCxn id="67" idx="3"/>
            <a:endCxn id="48" idx="1"/>
          </p:cNvCxnSpPr>
          <p:nvPr/>
        </p:nvCxnSpPr>
        <p:spPr bwMode="auto">
          <a:xfrm>
            <a:off x="1982788" y="4241800"/>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68" idx="3"/>
            <a:endCxn id="49" idx="1"/>
          </p:cNvCxnSpPr>
          <p:nvPr/>
        </p:nvCxnSpPr>
        <p:spPr bwMode="auto">
          <a:xfrm>
            <a:off x="1982788" y="4456113"/>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52" name="Rectangle 51"/>
          <p:cNvSpPr/>
          <p:nvPr/>
        </p:nvSpPr>
        <p:spPr bwMode="auto">
          <a:xfrm>
            <a:off x="2782888" y="4633913"/>
            <a:ext cx="2554287" cy="906462"/>
          </a:xfrm>
          <a:prstGeom prst="rect">
            <a:avLst/>
          </a:prstGeom>
          <a:solidFill>
            <a:srgbClr val="E6F6B8"/>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bg1">
                    <a:lumMod val="50000"/>
                  </a:schemeClr>
                </a:solidFill>
                <a:latin typeface="Arial" charset="0"/>
                <a:ea typeface="ＭＳ Ｐゴシック" charset="0"/>
                <a:cs typeface="Arial" charset="0"/>
              </a:rPr>
              <a:t>I/O</a:t>
            </a:r>
          </a:p>
          <a:p>
            <a:pPr algn="r">
              <a:defRPr/>
            </a:pPr>
            <a:r>
              <a:rPr lang="en-US" sz="1300" dirty="0">
                <a:solidFill>
                  <a:schemeClr val="bg1">
                    <a:lumMod val="50000"/>
                  </a:schemeClr>
                </a:solidFill>
                <a:latin typeface="Arial" charset="0"/>
                <a:ea typeface="ＭＳ Ｐゴシック" charset="0"/>
                <a:cs typeface="Arial" charset="0"/>
              </a:rPr>
              <a:t>Bay 4</a:t>
            </a:r>
          </a:p>
        </p:txBody>
      </p:sp>
      <p:sp>
        <p:nvSpPr>
          <p:cNvPr id="53" name="Rectangle 52"/>
          <p:cNvSpPr/>
          <p:nvPr/>
        </p:nvSpPr>
        <p:spPr bwMode="auto">
          <a:xfrm>
            <a:off x="2782888" y="4672013"/>
            <a:ext cx="1733550" cy="185737"/>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bg1">
                    <a:lumMod val="50000"/>
                  </a:schemeClr>
                </a:solidFill>
                <a:latin typeface="Arial" charset="0"/>
                <a:ea typeface="ＭＳ Ｐゴシック" charset="0"/>
                <a:cs typeface="Arial" charset="0"/>
              </a:rPr>
              <a:t>Base Ports</a:t>
            </a:r>
          </a:p>
        </p:txBody>
      </p:sp>
      <p:sp>
        <p:nvSpPr>
          <p:cNvPr id="54" name="Rectangle 53"/>
          <p:cNvSpPr/>
          <p:nvPr/>
        </p:nvSpPr>
        <p:spPr bwMode="auto">
          <a:xfrm>
            <a:off x="2782888" y="4887913"/>
            <a:ext cx="1733550" cy="184150"/>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55" name="Rectangle 54"/>
          <p:cNvSpPr/>
          <p:nvPr/>
        </p:nvSpPr>
        <p:spPr bwMode="auto">
          <a:xfrm>
            <a:off x="2782888" y="5102225"/>
            <a:ext cx="1733550" cy="185738"/>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56" name="Rectangle 55"/>
          <p:cNvSpPr/>
          <p:nvPr/>
        </p:nvSpPr>
        <p:spPr bwMode="auto">
          <a:xfrm>
            <a:off x="2782888" y="5318125"/>
            <a:ext cx="1733550" cy="184150"/>
          </a:xfrm>
          <a:prstGeom prst="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65" name="Rectangle 64"/>
          <p:cNvSpPr/>
          <p:nvPr/>
        </p:nvSpPr>
        <p:spPr bwMode="auto">
          <a:xfrm>
            <a:off x="1909763" y="37734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6" name="Rectangle 65"/>
          <p:cNvSpPr/>
          <p:nvPr/>
        </p:nvSpPr>
        <p:spPr bwMode="auto">
          <a:xfrm>
            <a:off x="1909763" y="398938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7" name="Rectangle 66"/>
          <p:cNvSpPr/>
          <p:nvPr/>
        </p:nvSpPr>
        <p:spPr bwMode="auto">
          <a:xfrm>
            <a:off x="1909763" y="4203700"/>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8" name="Rectangle 67"/>
          <p:cNvSpPr/>
          <p:nvPr/>
        </p:nvSpPr>
        <p:spPr bwMode="auto">
          <a:xfrm>
            <a:off x="1909763" y="4419600"/>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9" name="Rectangle 68"/>
          <p:cNvSpPr/>
          <p:nvPr/>
        </p:nvSpPr>
        <p:spPr bwMode="auto">
          <a:xfrm>
            <a:off x="1909763" y="47275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70" name="Straight Connector 69"/>
          <p:cNvCxnSpPr>
            <a:endCxn id="47" idx="1"/>
          </p:cNvCxnSpPr>
          <p:nvPr/>
        </p:nvCxnSpPr>
        <p:spPr bwMode="auto">
          <a:xfrm>
            <a:off x="1990725" y="4014788"/>
            <a:ext cx="792163" cy="11112"/>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a:stCxn id="73" idx="3"/>
            <a:endCxn id="55" idx="1"/>
          </p:cNvCxnSpPr>
          <p:nvPr/>
        </p:nvCxnSpPr>
        <p:spPr bwMode="auto">
          <a:xfrm>
            <a:off x="1982788" y="5194300"/>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2" name="Rectangle 71"/>
          <p:cNvSpPr/>
          <p:nvPr/>
        </p:nvSpPr>
        <p:spPr bwMode="auto">
          <a:xfrm>
            <a:off x="1909763" y="494347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73" name="Rectangle 72"/>
          <p:cNvSpPr/>
          <p:nvPr/>
        </p:nvSpPr>
        <p:spPr bwMode="auto">
          <a:xfrm>
            <a:off x="1909763" y="51577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74" name="Straight Connector 73"/>
          <p:cNvCxnSpPr>
            <a:stCxn id="72" idx="3"/>
            <a:endCxn id="54" idx="1"/>
          </p:cNvCxnSpPr>
          <p:nvPr/>
        </p:nvCxnSpPr>
        <p:spPr bwMode="auto">
          <a:xfrm flipV="1">
            <a:off x="1982788" y="497998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a:stCxn id="76" idx="3"/>
            <a:endCxn id="56" idx="1"/>
          </p:cNvCxnSpPr>
          <p:nvPr/>
        </p:nvCxnSpPr>
        <p:spPr bwMode="auto">
          <a:xfrm flipV="1">
            <a:off x="1982788" y="5410200"/>
            <a:ext cx="800100" cy="15875"/>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6" name="Rectangle 75"/>
          <p:cNvSpPr/>
          <p:nvPr/>
        </p:nvSpPr>
        <p:spPr bwMode="auto">
          <a:xfrm>
            <a:off x="1909763" y="53895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79" name="Rectangle 78"/>
          <p:cNvSpPr/>
          <p:nvPr/>
        </p:nvSpPr>
        <p:spPr bwMode="auto">
          <a:xfrm>
            <a:off x="795338" y="3719513"/>
            <a:ext cx="1187450" cy="1828800"/>
          </a:xfrm>
          <a:prstGeom prst="rect">
            <a:avLst/>
          </a:prstGeom>
          <a:solidFill>
            <a:schemeClr val="bg1"/>
          </a:solidFill>
          <a:ln w="15875">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lIns="182880" anchor="b"/>
          <a:lstStyle/>
          <a:p>
            <a:pPr algn="ctr">
              <a:lnSpc>
                <a:spcPct val="90000"/>
              </a:lnSpc>
              <a:defRPr/>
            </a:pPr>
            <a:r>
              <a:rPr lang="en-US" sz="1100" b="1" dirty="0">
                <a:solidFill>
                  <a:schemeClr val="bg1">
                    <a:lumMod val="65000"/>
                  </a:schemeClr>
                </a:solidFill>
                <a:latin typeface="Arial" charset="0"/>
                <a:ea typeface="ＭＳ Ｐゴシック" charset="0"/>
                <a:cs typeface="Arial" charset="0"/>
              </a:rPr>
              <a:t>Dual-Port</a:t>
            </a:r>
          </a:p>
          <a:p>
            <a:pPr algn="ctr">
              <a:lnSpc>
                <a:spcPct val="90000"/>
              </a:lnSpc>
              <a:defRPr/>
            </a:pPr>
            <a:r>
              <a:rPr lang="en-US" sz="1100" b="1" dirty="0">
                <a:solidFill>
                  <a:schemeClr val="bg1">
                    <a:lumMod val="65000"/>
                  </a:schemeClr>
                </a:solidFill>
                <a:latin typeface="Arial" charset="0"/>
                <a:ea typeface="ＭＳ Ｐゴシック" charset="0"/>
                <a:cs typeface="Arial" charset="0"/>
              </a:rPr>
              <a:t>FC</a:t>
            </a:r>
          </a:p>
        </p:txBody>
      </p:sp>
      <p:cxnSp>
        <p:nvCxnSpPr>
          <p:cNvPr id="80" name="Straight Connector 79"/>
          <p:cNvCxnSpPr>
            <a:stCxn id="65" idx="1"/>
            <a:endCxn id="46" idx="1"/>
          </p:cNvCxnSpPr>
          <p:nvPr/>
        </p:nvCxnSpPr>
        <p:spPr bwMode="auto">
          <a:xfrm>
            <a:off x="1909763" y="3811588"/>
            <a:ext cx="873125" cy="0"/>
          </a:xfrm>
          <a:prstGeom prst="line">
            <a:avLst/>
          </a:prstGeom>
          <a:ln w="25400">
            <a:solidFill>
              <a:schemeClr val="accent5">
                <a:lumMod val="50000"/>
                <a:alpha val="4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69" idx="1"/>
            <a:endCxn id="53" idx="1"/>
          </p:cNvCxnSpPr>
          <p:nvPr/>
        </p:nvCxnSpPr>
        <p:spPr bwMode="auto">
          <a:xfrm>
            <a:off x="1909763" y="4765675"/>
            <a:ext cx="873125" cy="0"/>
          </a:xfrm>
          <a:prstGeom prst="line">
            <a:avLst/>
          </a:prstGeom>
          <a:ln w="25400">
            <a:solidFill>
              <a:schemeClr val="accent5">
                <a:lumMod val="50000"/>
                <a:alpha val="4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82" name="Elbow Connector 81"/>
          <p:cNvCxnSpPr>
            <a:stCxn id="43" idx="3"/>
            <a:endCxn id="65" idx="1"/>
          </p:cNvCxnSpPr>
          <p:nvPr/>
        </p:nvCxnSpPr>
        <p:spPr bwMode="auto">
          <a:xfrm flipV="1">
            <a:off x="1628775" y="3811588"/>
            <a:ext cx="280988" cy="363537"/>
          </a:xfrm>
          <a:prstGeom prst="bentConnector3">
            <a:avLst>
              <a:gd name="adj1" fmla="val 50000"/>
            </a:avLst>
          </a:prstGeom>
          <a:ln>
            <a:solidFill>
              <a:schemeClr val="accent5">
                <a:lumMod val="5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83" name="Elbow Connector 82"/>
          <p:cNvCxnSpPr>
            <a:stCxn id="44" idx="3"/>
            <a:endCxn id="69" idx="1"/>
          </p:cNvCxnSpPr>
          <p:nvPr/>
        </p:nvCxnSpPr>
        <p:spPr bwMode="auto">
          <a:xfrm>
            <a:off x="1628775" y="4316413"/>
            <a:ext cx="280988" cy="449262"/>
          </a:xfrm>
          <a:prstGeom prst="bentConnector3">
            <a:avLst>
              <a:gd name="adj1" fmla="val 50000"/>
            </a:avLst>
          </a:prstGeom>
          <a:ln>
            <a:solidFill>
              <a:schemeClr val="accent5">
                <a:lumMod val="50000"/>
                <a:alpha val="40000"/>
              </a:schemeClr>
            </a:solidFill>
          </a:ln>
        </p:spPr>
        <p:style>
          <a:lnRef idx="2">
            <a:schemeClr val="accent1"/>
          </a:lnRef>
          <a:fillRef idx="0">
            <a:schemeClr val="accent1"/>
          </a:fillRef>
          <a:effectRef idx="1">
            <a:schemeClr val="accent1"/>
          </a:effectRef>
          <a:fontRef idx="minor">
            <a:schemeClr val="tx1"/>
          </a:fontRef>
        </p:style>
      </p:cxnSp>
      <p:sp>
        <p:nvSpPr>
          <p:cNvPr id="93" name="Rectangle 92"/>
          <p:cNvSpPr/>
          <p:nvPr/>
        </p:nvSpPr>
        <p:spPr bwMode="auto">
          <a:xfrm>
            <a:off x="1158875" y="4033838"/>
            <a:ext cx="460375" cy="412750"/>
          </a:xfrm>
          <a:prstGeom prst="rect">
            <a:avLst/>
          </a:prstGeom>
          <a:solidFill>
            <a:srgbClr val="E6F6B8"/>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100" b="1" dirty="0">
              <a:solidFill>
                <a:schemeClr val="tx1"/>
              </a:solidFill>
              <a:latin typeface="Arial" charset="0"/>
              <a:ea typeface="ＭＳ Ｐゴシック" charset="0"/>
              <a:cs typeface="Arial" charset="0"/>
            </a:endParaRPr>
          </a:p>
        </p:txBody>
      </p:sp>
      <p:sp>
        <p:nvSpPr>
          <p:cNvPr id="94" name="Content Placeholder 157"/>
          <p:cNvSpPr txBox="1">
            <a:spLocks/>
          </p:cNvSpPr>
          <p:nvPr/>
        </p:nvSpPr>
        <p:spPr bwMode="auto">
          <a:xfrm>
            <a:off x="5727700" y="1722438"/>
            <a:ext cx="3124200"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eaLnBrk="0" hangingPunct="0">
              <a:defRPr sz="2400">
                <a:solidFill>
                  <a:schemeClr val="tx1"/>
                </a:solidFill>
                <a:latin typeface="Arial" charset="0"/>
                <a:ea typeface="ＭＳ Ｐゴシック" charset="0"/>
                <a:cs typeface="ＭＳ Ｐゴシック" charset="0"/>
              </a:defRPr>
            </a:lvl1pPr>
            <a:lvl2pPr marL="511175" indent="-161925"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90000"/>
              </a:lnSpc>
              <a:spcBef>
                <a:spcPct val="10000"/>
              </a:spcBef>
              <a:spcAft>
                <a:spcPct val="20000"/>
              </a:spcAft>
              <a:buClr>
                <a:schemeClr val="tx1"/>
              </a:buClr>
              <a:buFont typeface="Wingdings" charset="0"/>
              <a:buChar char="§"/>
              <a:defRPr/>
            </a:pPr>
            <a:r>
              <a:rPr lang="en-US" sz="1600" dirty="0" smtClean="0">
                <a:cs typeface="Arial" charset="0"/>
              </a:rPr>
              <a:t>Each of the (4) 10 Gb links can provide up to 4 vNICs</a:t>
            </a:r>
          </a:p>
          <a:p>
            <a:pPr lvl="1">
              <a:lnSpc>
                <a:spcPct val="80000"/>
              </a:lnSpc>
              <a:spcBef>
                <a:spcPct val="10000"/>
              </a:spcBef>
              <a:spcAft>
                <a:spcPct val="20000"/>
              </a:spcAft>
              <a:buClr>
                <a:schemeClr val="tx1"/>
              </a:buClr>
              <a:buFont typeface="Wingdings" charset="0"/>
              <a:buChar char="§"/>
              <a:defRPr/>
            </a:pPr>
            <a:r>
              <a:rPr lang="en-US" sz="1600" dirty="0" smtClean="0">
                <a:cs typeface="Arial" charset="0"/>
              </a:rPr>
              <a:t>0 – 10 Gb each</a:t>
            </a:r>
          </a:p>
          <a:p>
            <a:pPr lvl="1">
              <a:lnSpc>
                <a:spcPct val="80000"/>
              </a:lnSpc>
              <a:spcBef>
                <a:spcPct val="10000"/>
              </a:spcBef>
              <a:spcAft>
                <a:spcPct val="20000"/>
              </a:spcAft>
              <a:buClr>
                <a:schemeClr val="tx1"/>
              </a:buClr>
              <a:buFont typeface="Wingdings" charset="0"/>
              <a:buChar char="§"/>
              <a:defRPr/>
            </a:pPr>
            <a:r>
              <a:rPr lang="en-US" sz="1600" dirty="0" smtClean="0">
                <a:cs typeface="Arial" charset="0"/>
              </a:rPr>
              <a:t>100 Mb increments</a:t>
            </a:r>
          </a:p>
          <a:p>
            <a:pPr lvl="1">
              <a:lnSpc>
                <a:spcPct val="80000"/>
              </a:lnSpc>
              <a:spcBef>
                <a:spcPct val="10000"/>
              </a:spcBef>
              <a:spcAft>
                <a:spcPct val="20000"/>
              </a:spcAft>
              <a:buClr>
                <a:schemeClr val="tx1"/>
              </a:buClr>
              <a:buFont typeface="Wingdings" charset="0"/>
              <a:buChar char="§"/>
              <a:defRPr/>
            </a:pPr>
            <a:r>
              <a:rPr lang="en-US" sz="1600" dirty="0" smtClean="0">
                <a:cs typeface="Arial" charset="0"/>
              </a:rPr>
              <a:t>Can dynamically change increments</a:t>
            </a:r>
            <a:endParaRPr lang="en-US" sz="1600" dirty="0">
              <a:cs typeface="Arial" charset="0"/>
            </a:endParaRPr>
          </a:p>
          <a:p>
            <a:pPr lvl="1">
              <a:lnSpc>
                <a:spcPct val="80000"/>
              </a:lnSpc>
              <a:spcBef>
                <a:spcPct val="10000"/>
              </a:spcBef>
              <a:spcAft>
                <a:spcPct val="20000"/>
              </a:spcAft>
              <a:buClr>
                <a:schemeClr val="tx1"/>
              </a:buClr>
              <a:buFont typeface="Wingdings" charset="0"/>
              <a:buChar char="§"/>
              <a:defRPr/>
            </a:pPr>
            <a:endParaRPr lang="en-US" sz="1800" dirty="0" smtClean="0">
              <a:cs typeface="Arial" charset="0"/>
            </a:endParaRPr>
          </a:p>
          <a:p>
            <a:pPr>
              <a:lnSpc>
                <a:spcPct val="90000"/>
              </a:lnSpc>
              <a:spcBef>
                <a:spcPct val="10000"/>
              </a:spcBef>
              <a:spcAft>
                <a:spcPct val="20000"/>
              </a:spcAft>
              <a:buClr>
                <a:schemeClr val="tx1"/>
              </a:buClr>
              <a:buFont typeface="Wingdings" charset="0"/>
              <a:buChar char="§"/>
              <a:defRPr/>
            </a:pPr>
            <a:r>
              <a:rPr lang="en-US" sz="1800" dirty="0" smtClean="0">
                <a:cs typeface="Arial" charset="0"/>
              </a:rPr>
              <a:t>Dual independent ASICs for availability</a:t>
            </a:r>
          </a:p>
          <a:p>
            <a:pPr lvl="1">
              <a:lnSpc>
                <a:spcPct val="90000"/>
              </a:lnSpc>
              <a:spcBef>
                <a:spcPct val="10000"/>
              </a:spcBef>
              <a:spcAft>
                <a:spcPct val="20000"/>
              </a:spcAft>
              <a:buClr>
                <a:schemeClr val="tx1"/>
              </a:buClr>
              <a:buFont typeface="Wingdings" charset="0"/>
              <a:buChar char="§"/>
              <a:defRPr/>
            </a:pPr>
            <a:endParaRPr lang="en-US" sz="1800" dirty="0" smtClean="0">
              <a:cs typeface="Arial" charset="0"/>
            </a:endParaRPr>
          </a:p>
          <a:p>
            <a:pPr>
              <a:lnSpc>
                <a:spcPct val="90000"/>
              </a:lnSpc>
              <a:spcBef>
                <a:spcPct val="10000"/>
              </a:spcBef>
              <a:spcAft>
                <a:spcPct val="20000"/>
              </a:spcAft>
              <a:buClr>
                <a:schemeClr val="tx1"/>
              </a:buClr>
              <a:buFont typeface="Wingdings" charset="0"/>
              <a:buChar char="§"/>
              <a:defRPr/>
            </a:pPr>
            <a:r>
              <a:rPr lang="en-US" sz="1800" dirty="0" smtClean="0">
                <a:cs typeface="Arial" charset="0"/>
              </a:rPr>
              <a:t>Multi-tenancy (Q-in-Q)</a:t>
            </a:r>
          </a:p>
          <a:p>
            <a:pPr lvl="1">
              <a:lnSpc>
                <a:spcPct val="90000"/>
              </a:lnSpc>
              <a:spcBef>
                <a:spcPct val="10000"/>
              </a:spcBef>
              <a:spcAft>
                <a:spcPct val="20000"/>
              </a:spcAft>
              <a:buClr>
                <a:schemeClr val="tx1"/>
              </a:buClr>
              <a:buFont typeface="Wingdings" charset="0"/>
              <a:buChar char="§"/>
              <a:defRPr/>
            </a:pPr>
            <a:endParaRPr lang="en-US" sz="1800" dirty="0" smtClean="0">
              <a:cs typeface="Arial" charset="0"/>
            </a:endParaRPr>
          </a:p>
          <a:p>
            <a:pPr>
              <a:lnSpc>
                <a:spcPct val="90000"/>
              </a:lnSpc>
              <a:spcBef>
                <a:spcPct val="10000"/>
              </a:spcBef>
              <a:spcAft>
                <a:spcPct val="20000"/>
              </a:spcAft>
              <a:buClr>
                <a:schemeClr val="tx1"/>
              </a:buClr>
              <a:buFont typeface="Wingdings" charset="0"/>
              <a:buChar char="§"/>
              <a:defRPr/>
            </a:pPr>
            <a:r>
              <a:rPr lang="en-US" sz="1800" dirty="0" smtClean="0">
                <a:cs typeface="Arial" charset="0"/>
              </a:rPr>
              <a:t>x86 nodes only</a:t>
            </a:r>
          </a:p>
          <a:p>
            <a:pPr>
              <a:lnSpc>
                <a:spcPct val="90000"/>
              </a:lnSpc>
              <a:spcBef>
                <a:spcPct val="10000"/>
              </a:spcBef>
              <a:spcAft>
                <a:spcPct val="20000"/>
              </a:spcAft>
              <a:buClr>
                <a:schemeClr val="tx1"/>
              </a:buClr>
              <a:buFont typeface="Wingdings" charset="0"/>
              <a:buChar char="§"/>
              <a:defRPr/>
            </a:pPr>
            <a:endParaRPr lang="en-US" sz="1800" dirty="0">
              <a:cs typeface="Arial" charset="0"/>
            </a:endParaRPr>
          </a:p>
          <a:p>
            <a:pPr marL="0" indent="0">
              <a:lnSpc>
                <a:spcPct val="90000"/>
              </a:lnSpc>
              <a:spcBef>
                <a:spcPct val="10000"/>
              </a:spcBef>
              <a:spcAft>
                <a:spcPct val="20000"/>
              </a:spcAft>
              <a:buClr>
                <a:schemeClr val="tx1"/>
              </a:buClr>
              <a:defRPr/>
            </a:pPr>
            <a:endParaRPr lang="en-US" sz="1800" dirty="0">
              <a:cs typeface="Arial" charset="0"/>
            </a:endParaRPr>
          </a:p>
        </p:txBody>
      </p:sp>
      <p:sp>
        <p:nvSpPr>
          <p:cNvPr id="95" name="TextBox 2"/>
          <p:cNvSpPr txBox="1">
            <a:spLocks noChangeArrowheads="1"/>
          </p:cNvSpPr>
          <p:nvPr/>
        </p:nvSpPr>
        <p:spPr bwMode="auto">
          <a:xfrm>
            <a:off x="25400" y="6300788"/>
            <a:ext cx="9118600" cy="261937"/>
          </a:xfrm>
          <a:prstGeom prst="rect">
            <a:avLst/>
          </a:prstGeom>
          <a:noFill/>
          <a:ln w="9525">
            <a:noFill/>
            <a:miter lim="800000"/>
            <a:headEnd/>
            <a:tailEnd/>
          </a:ln>
        </p:spPr>
        <p:txBody>
          <a:bodyPr lIns="91422" tIns="45712" rIns="91422" bIns="45712">
            <a:spAutoFit/>
          </a:bodyPr>
          <a:lstStyle/>
          <a:p>
            <a:pPr algn="ctr" fontAlgn="auto">
              <a:spcBef>
                <a:spcPts val="0"/>
              </a:spcBef>
              <a:spcAft>
                <a:spcPts val="0"/>
              </a:spcAft>
              <a:defRPr/>
            </a:pPr>
            <a:r>
              <a:rPr lang="en-US" sz="1100" b="1" kern="0" dirty="0">
                <a:latin typeface="Arial" pitchFamily="34" charset="0"/>
                <a:ea typeface="+mn-ea"/>
                <a:cs typeface="+mn-cs"/>
              </a:rPr>
              <a:t>A non-virtual fabric dual-ASIC 4-port 10 Gb Mezzanine adapter is also available (EN4054) that supports Power environments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381000" y="1143000"/>
            <a:ext cx="8139113"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defTabSz="820738" eaLnBrk="0" hangingPunct="0">
              <a:defRPr>
                <a:solidFill>
                  <a:schemeClr val="tx1"/>
                </a:solidFill>
                <a:latin typeface="Arial" pitchFamily="34" charset="0"/>
                <a:ea typeface="MS PGothic" pitchFamily="34" charset="-128"/>
              </a:defRPr>
            </a:lvl1pPr>
            <a:lvl2pPr marL="742950" indent="-285750" defTabSz="820738" eaLnBrk="0" hangingPunct="0">
              <a:defRPr>
                <a:solidFill>
                  <a:schemeClr val="tx1"/>
                </a:solidFill>
                <a:latin typeface="Arial" pitchFamily="34" charset="0"/>
                <a:ea typeface="MS PGothic" pitchFamily="34" charset="-128"/>
              </a:defRPr>
            </a:lvl2pPr>
            <a:lvl3pPr marL="1143000" indent="-228600" defTabSz="820738" eaLnBrk="0" hangingPunct="0">
              <a:defRPr>
                <a:solidFill>
                  <a:schemeClr val="tx1"/>
                </a:solidFill>
                <a:latin typeface="Arial" pitchFamily="34" charset="0"/>
                <a:ea typeface="MS PGothic" pitchFamily="34" charset="-128"/>
              </a:defRPr>
            </a:lvl3pPr>
            <a:lvl4pPr marL="1600200" indent="-228600" defTabSz="820738" eaLnBrk="0" hangingPunct="0">
              <a:defRPr>
                <a:solidFill>
                  <a:schemeClr val="tx1"/>
                </a:solidFill>
                <a:latin typeface="Arial" pitchFamily="34" charset="0"/>
                <a:ea typeface="MS PGothic" pitchFamily="34" charset="-128"/>
              </a:defRPr>
            </a:lvl4pPr>
            <a:lvl5pPr marL="2057400" indent="-228600" defTabSz="820738" eaLnBrk="0" hangingPunct="0">
              <a:defRPr>
                <a:solidFill>
                  <a:schemeClr val="tx1"/>
                </a:solidFill>
                <a:latin typeface="Arial" pitchFamily="34" charset="0"/>
                <a:ea typeface="MS PGothic" pitchFamily="34" charset="-128"/>
              </a:defRPr>
            </a:lvl5pPr>
            <a:lvl6pPr marL="2514600" indent="-228600" defTabSz="820738"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820738"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820738"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820738" eaLnBrk="0" fontAlgn="base" hangingPunct="0">
              <a:spcBef>
                <a:spcPct val="0"/>
              </a:spcBef>
              <a:spcAft>
                <a:spcPct val="0"/>
              </a:spcAft>
              <a:defRPr>
                <a:solidFill>
                  <a:schemeClr val="tx1"/>
                </a:solidFill>
                <a:latin typeface="Arial" pitchFamily="34" charset="0"/>
                <a:ea typeface="MS PGothic" pitchFamily="34" charset="-128"/>
              </a:defRPr>
            </a:lvl9pPr>
          </a:lstStyle>
          <a:p>
            <a:pPr>
              <a:spcAft>
                <a:spcPct val="25000"/>
              </a:spcAft>
            </a:pPr>
            <a:r>
              <a:rPr lang="en-US" sz="1000">
                <a:solidFill>
                  <a:srgbClr val="000000"/>
                </a:solidFill>
              </a:rPr>
              <a:t>This document was developed for IBM offerings in the United States as of the date of publication.  IBM may not make these offerings available in other countries, and the information is subject to change without notice. Consult your local IBM business contact for information on the IBM offerings available in your area.</a:t>
            </a:r>
          </a:p>
          <a:p>
            <a:pPr>
              <a:spcAft>
                <a:spcPct val="25000"/>
              </a:spcAft>
            </a:pPr>
            <a:r>
              <a:rPr lang="en-US" sz="1000">
                <a:solidFill>
                  <a:srgbClr val="000000"/>
                </a:solidFill>
              </a:rPr>
              <a:t>Information in this document concerning non-IBM products was obtained from the suppliers of these products or other public sources.  Questions on the capabilities of non-IBM products should be addressed to the suppliers of those products.</a:t>
            </a:r>
          </a:p>
          <a:p>
            <a:pPr>
              <a:spcAft>
                <a:spcPct val="25000"/>
              </a:spcAft>
            </a:pPr>
            <a:r>
              <a:rPr lang="en-US" sz="1000">
                <a:solidFill>
                  <a:srgbClr val="000000"/>
                </a:solidFill>
              </a:rPr>
              <a:t>IBM may have patents or pending patent applications covering subject matter in this document.  The furnishing of this document does not give you any license to these patents.  Send license inquires, in writing, to IBM Director of Licensing, IBM Corporation, New Castle Drive, Armonk, NY 10504-1785 USA. </a:t>
            </a:r>
          </a:p>
          <a:p>
            <a:pPr>
              <a:spcAft>
                <a:spcPct val="25000"/>
              </a:spcAft>
            </a:pPr>
            <a:r>
              <a:rPr lang="en-US" sz="1000">
                <a:solidFill>
                  <a:srgbClr val="000000"/>
                </a:solidFill>
              </a:rPr>
              <a:t>All statements regarding IBM future direction and intent are subject to change or withdrawal without notice, and represent goals and objectives only. </a:t>
            </a:r>
          </a:p>
          <a:p>
            <a:pPr>
              <a:spcAft>
                <a:spcPct val="25000"/>
              </a:spcAft>
            </a:pPr>
            <a:r>
              <a:rPr lang="en-US" sz="1000">
                <a:solidFill>
                  <a:srgbClr val="000000"/>
                </a:solidFill>
              </a:rPr>
              <a:t>The information contained in this document has not been submitted to any formal IBM test and is provided "AS IS" with no warranties or guarantees either expressed or implied.</a:t>
            </a:r>
          </a:p>
          <a:p>
            <a:pPr>
              <a:spcAft>
                <a:spcPct val="25000"/>
              </a:spcAft>
            </a:pPr>
            <a:r>
              <a:rPr lang="en-US" sz="1000">
                <a:solidFill>
                  <a:srgbClr val="000000"/>
                </a:solidFill>
              </a:rPr>
              <a:t>IBM Plans subject to change.</a:t>
            </a:r>
          </a:p>
          <a:p>
            <a:pPr>
              <a:spcAft>
                <a:spcPct val="25000"/>
              </a:spcAft>
            </a:pPr>
            <a:r>
              <a:rPr lang="en-US" sz="1000">
                <a:solidFill>
                  <a:srgbClr val="000000"/>
                </a:solidFill>
              </a:rPr>
              <a:t>All examples cited or described in this document are presented as illustrations of  the manner in which some IBM products can be used and the results that may be achieved.  Actual environmental costs and performance characteristics will vary depending on individual client configurations and conditions.</a:t>
            </a:r>
          </a:p>
          <a:p>
            <a:pPr>
              <a:spcAft>
                <a:spcPct val="25000"/>
              </a:spcAft>
            </a:pPr>
            <a:r>
              <a:rPr lang="en-US" sz="1000">
                <a:solidFill>
                  <a:srgbClr val="000000"/>
                </a:solidFill>
              </a:rPr>
              <a:t>IBM Global Financing offerings are provided through IBM Credit Corporation in the United States and other IBM subsidiaries and divisions worldwide to qualified commercial and government clients.  Rates are based on a client's credit rating, financing terms, offering type, equipment type and options, and may vary by country.  Other restrictions may apply.  Rates and offerings are subject to change, extension or withdrawal without notice.</a:t>
            </a:r>
          </a:p>
          <a:p>
            <a:pPr>
              <a:spcAft>
                <a:spcPct val="25000"/>
              </a:spcAft>
            </a:pPr>
            <a:r>
              <a:rPr lang="en-US" sz="1000">
                <a:solidFill>
                  <a:srgbClr val="000000"/>
                </a:solidFill>
              </a:rPr>
              <a:t>IBM is not responsible for printing errors in this document that result in pricing or information inaccuracies.</a:t>
            </a:r>
          </a:p>
          <a:p>
            <a:pPr>
              <a:spcAft>
                <a:spcPct val="25000"/>
              </a:spcAft>
            </a:pPr>
            <a:r>
              <a:rPr lang="en-US" sz="1000">
                <a:solidFill>
                  <a:srgbClr val="000000"/>
                </a:solidFill>
              </a:rPr>
              <a:t>All prices shown are IBM's United States suggested list prices and are subject to change without notice; reseller prices may vary.</a:t>
            </a:r>
          </a:p>
          <a:p>
            <a:pPr>
              <a:spcAft>
                <a:spcPct val="25000"/>
              </a:spcAft>
            </a:pPr>
            <a:r>
              <a:rPr lang="en-US" sz="1000">
                <a:solidFill>
                  <a:srgbClr val="000000"/>
                </a:solidFill>
              </a:rPr>
              <a:t>IBM hardware products are manufactured from new parts, or new and serviceable used parts. Regardless, our warranty terms apply.</a:t>
            </a:r>
          </a:p>
          <a:p>
            <a:pPr>
              <a:spcAft>
                <a:spcPct val="25000"/>
              </a:spcAft>
            </a:pPr>
            <a:r>
              <a:rPr lang="en-US" sz="1000">
                <a:solidFill>
                  <a:srgbClr val="000000"/>
                </a:solidFill>
              </a:rPr>
              <a:t>Any performance data contained in this document was determined in a controlled environment.  Actual results may vary significantly and are dependent on many factors including system hardware configuration and software design and configuration.  Some measurements quoted in this document may have been made on development-level systems.  There is no guarantee these measurements will be the same on generally-available systems.  Some measurements quoted in this document may have been estimated through extrapolation.  Users of this document should verify the applicable data for their specific environment.  </a:t>
            </a:r>
          </a:p>
        </p:txBody>
      </p:sp>
      <p:sp>
        <p:nvSpPr>
          <p:cNvPr id="68611" name="Text Box 3"/>
          <p:cNvSpPr txBox="1">
            <a:spLocks noChangeArrowheads="1"/>
          </p:cNvSpPr>
          <p:nvPr/>
        </p:nvSpPr>
        <p:spPr bwMode="auto">
          <a:xfrm>
            <a:off x="7234238" y="6392863"/>
            <a:ext cx="16986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defTabSz="820738" eaLnBrk="0" hangingPunct="0">
              <a:defRPr>
                <a:solidFill>
                  <a:schemeClr val="tx1"/>
                </a:solidFill>
                <a:latin typeface="Arial" pitchFamily="34" charset="0"/>
                <a:ea typeface="MS PGothic" pitchFamily="34" charset="-128"/>
              </a:defRPr>
            </a:lvl1pPr>
            <a:lvl2pPr marL="742950" indent="-285750" defTabSz="820738" eaLnBrk="0" hangingPunct="0">
              <a:defRPr>
                <a:solidFill>
                  <a:schemeClr val="tx1"/>
                </a:solidFill>
                <a:latin typeface="Arial" pitchFamily="34" charset="0"/>
                <a:ea typeface="MS PGothic" pitchFamily="34" charset="-128"/>
              </a:defRPr>
            </a:lvl2pPr>
            <a:lvl3pPr marL="1143000" indent="-228600" defTabSz="820738" eaLnBrk="0" hangingPunct="0">
              <a:defRPr>
                <a:solidFill>
                  <a:schemeClr val="tx1"/>
                </a:solidFill>
                <a:latin typeface="Arial" pitchFamily="34" charset="0"/>
                <a:ea typeface="MS PGothic" pitchFamily="34" charset="-128"/>
              </a:defRPr>
            </a:lvl3pPr>
            <a:lvl4pPr marL="1600200" indent="-228600" defTabSz="820738" eaLnBrk="0" hangingPunct="0">
              <a:defRPr>
                <a:solidFill>
                  <a:schemeClr val="tx1"/>
                </a:solidFill>
                <a:latin typeface="Arial" pitchFamily="34" charset="0"/>
                <a:ea typeface="MS PGothic" pitchFamily="34" charset="-128"/>
              </a:defRPr>
            </a:lvl4pPr>
            <a:lvl5pPr marL="2057400" indent="-228600" defTabSz="820738" eaLnBrk="0" hangingPunct="0">
              <a:defRPr>
                <a:solidFill>
                  <a:schemeClr val="tx1"/>
                </a:solidFill>
                <a:latin typeface="Arial" pitchFamily="34" charset="0"/>
                <a:ea typeface="MS PGothic" pitchFamily="34" charset="-128"/>
              </a:defRPr>
            </a:lvl5pPr>
            <a:lvl6pPr marL="2514600" indent="-228600" defTabSz="820738"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820738"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820738"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820738" eaLnBrk="0" fontAlgn="base" hangingPunct="0">
              <a:spcBef>
                <a:spcPct val="0"/>
              </a:spcBef>
              <a:spcAft>
                <a:spcPct val="0"/>
              </a:spcAft>
              <a:defRPr>
                <a:solidFill>
                  <a:schemeClr val="tx1"/>
                </a:solidFill>
                <a:latin typeface="Arial" pitchFamily="34" charset="0"/>
                <a:ea typeface="MS PGothic" pitchFamily="34" charset="-128"/>
              </a:defRPr>
            </a:lvl9pPr>
          </a:lstStyle>
          <a:p>
            <a:pPr>
              <a:spcAft>
                <a:spcPct val="15000"/>
              </a:spcAft>
            </a:pPr>
            <a:r>
              <a:rPr lang="en-US" sz="1000">
                <a:solidFill>
                  <a:srgbClr val="000000"/>
                </a:solidFill>
              </a:rPr>
              <a:t>Revised September 26, 2006</a:t>
            </a:r>
          </a:p>
        </p:txBody>
      </p:sp>
      <p:sp>
        <p:nvSpPr>
          <p:cNvPr id="68612" name="Rectangle 4"/>
          <p:cNvSpPr>
            <a:spLocks noGrp="1" noChangeArrowheads="1"/>
          </p:cNvSpPr>
          <p:nvPr>
            <p:ph type="title" idx="4294967295"/>
          </p:nvPr>
        </p:nvSpPr>
        <p:spPr/>
        <p:txBody>
          <a:bodyPr tIns="0" rIns="0" bIns="0"/>
          <a:lstStyle/>
          <a:p>
            <a:pPr eaLnBrk="1" hangingPunct="1"/>
            <a:r>
              <a:rPr lang="en-US" smtClean="0"/>
              <a:t>Special notices</a:t>
            </a:r>
          </a:p>
        </p:txBody>
      </p:sp>
    </p:spTree>
    <p:extLst>
      <p:ext uri="{BB962C8B-B14F-4D97-AF65-F5344CB8AC3E}">
        <p14:creationId xmlns:p14="http://schemas.microsoft.com/office/powerpoint/2010/main" val="3561527643"/>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279400" y="1169988"/>
            <a:ext cx="8559800"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defTabSz="820738" eaLnBrk="0" hangingPunct="0">
              <a:defRPr>
                <a:solidFill>
                  <a:schemeClr val="tx1"/>
                </a:solidFill>
                <a:latin typeface="Arial" pitchFamily="34" charset="0"/>
                <a:ea typeface="MS PGothic" pitchFamily="34" charset="-128"/>
              </a:defRPr>
            </a:lvl1pPr>
            <a:lvl2pPr marL="742950" indent="-285750" defTabSz="820738" eaLnBrk="0" hangingPunct="0">
              <a:defRPr>
                <a:solidFill>
                  <a:schemeClr val="tx1"/>
                </a:solidFill>
                <a:latin typeface="Arial" pitchFamily="34" charset="0"/>
                <a:ea typeface="MS PGothic" pitchFamily="34" charset="-128"/>
              </a:defRPr>
            </a:lvl2pPr>
            <a:lvl3pPr marL="1143000" indent="-228600" defTabSz="820738" eaLnBrk="0" hangingPunct="0">
              <a:defRPr>
                <a:solidFill>
                  <a:schemeClr val="tx1"/>
                </a:solidFill>
                <a:latin typeface="Arial" pitchFamily="34" charset="0"/>
                <a:ea typeface="MS PGothic" pitchFamily="34" charset="-128"/>
              </a:defRPr>
            </a:lvl3pPr>
            <a:lvl4pPr marL="1600200" indent="-228600" defTabSz="820738" eaLnBrk="0" hangingPunct="0">
              <a:defRPr>
                <a:solidFill>
                  <a:schemeClr val="tx1"/>
                </a:solidFill>
                <a:latin typeface="Arial" pitchFamily="34" charset="0"/>
                <a:ea typeface="MS PGothic" pitchFamily="34" charset="-128"/>
              </a:defRPr>
            </a:lvl4pPr>
            <a:lvl5pPr marL="2057400" indent="-228600" defTabSz="820738" eaLnBrk="0" hangingPunct="0">
              <a:defRPr>
                <a:solidFill>
                  <a:schemeClr val="tx1"/>
                </a:solidFill>
                <a:latin typeface="Arial" pitchFamily="34" charset="0"/>
                <a:ea typeface="MS PGothic" pitchFamily="34" charset="-128"/>
              </a:defRPr>
            </a:lvl5pPr>
            <a:lvl6pPr marL="2514600" indent="-228600" defTabSz="820738"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820738"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820738"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820738" eaLnBrk="0" fontAlgn="base" hangingPunct="0">
              <a:spcBef>
                <a:spcPct val="0"/>
              </a:spcBef>
              <a:spcAft>
                <a:spcPct val="0"/>
              </a:spcAft>
              <a:defRPr>
                <a:solidFill>
                  <a:schemeClr val="tx1"/>
                </a:solidFill>
                <a:latin typeface="Arial" pitchFamily="34" charset="0"/>
                <a:ea typeface="MS PGothic" pitchFamily="34" charset="-128"/>
              </a:defRPr>
            </a:lvl9pPr>
          </a:lstStyle>
          <a:p>
            <a:pPr>
              <a:spcAft>
                <a:spcPct val="5000"/>
              </a:spcAft>
            </a:pPr>
            <a:r>
              <a:rPr lang="en-US" sz="900">
                <a:solidFill>
                  <a:srgbClr val="000000"/>
                </a:solidFill>
              </a:rPr>
              <a:t>IBM, the IBM logo, ibm.com AIX, AIX (logo), AIX 6 (logo), AS/400, BladeCenter, Blue Gene, ClusterProven, DB2, ESCON, i5/OS, i5/OS (logo), IBM Business Partner (logo), IntelliStation, LoadLeveler, Lotus, Lotus Notes, Notes, Operating System/400, OS/400, PartnerLink, PartnerWorld, PowerPC, pSeries, Rational, RISC System/6000, RS/6000, THINK, Tivoli, Tivoli (logo), Tivoli Management Environment, WebSphere, xSeries, z/OS, zSeries, AIX 5L, Chiphopper, Chipkill, Cloudscape, DB2 Universal Database, DS4000, DS6000, DS8000, EnergyScale, Enterprise Workload Manager, General Purpose File System, , GPFS, HACMP, HACMP/6000, HASM, IBM Systems Director Active Energy Manager, iSeries, Micro-Partitioning, POWER, PowerExecutive, PowerVM, PowerVM (logo), PowerHA, Power Architecture, Power Everywhere, Power Family, POWER Hypervisor,  Power Systems, Power Systems (logo), Power Systems Software, Power Systems Software (logo), POWER2, POWER3, POWER4, POWER4+, POWER5, POWER5+, POWER6, POWER7, System i, System p, System p5, System Storage, System z, Tivoli Enterprise, TME 10, Workload Partitions Manager and X-Architecture are trademarks or registered trademarks of International Business Machines Corporation in the United States, other countries, or both. If these and other IBM trademarked terms are marked on their first occurrence in this information with a trademark symbol (® or ™), these symbols indicate U.S. registered or common law trademarks owned by IBM at the time this information was published. Such trademarks may also be registered or common law trademarks in other countries. A current list of IBM trademarks is available on the Web at "Copyright and trademark information" at www.ibm.com/legal/copytrade.shtml      </a:t>
            </a:r>
          </a:p>
          <a:p>
            <a:pPr>
              <a:spcAft>
                <a:spcPct val="5000"/>
              </a:spcAft>
            </a:pPr>
            <a:endParaRPr lang="en-US" sz="900">
              <a:solidFill>
                <a:srgbClr val="000000"/>
              </a:solidFill>
            </a:endParaRPr>
          </a:p>
          <a:p>
            <a:pPr>
              <a:spcAft>
                <a:spcPct val="5000"/>
              </a:spcAft>
            </a:pPr>
            <a:r>
              <a:rPr lang="en-US" sz="900">
                <a:solidFill>
                  <a:srgbClr val="000000"/>
                </a:solidFill>
              </a:rPr>
              <a:t>The Power Architecture and Power.org wordmarks and the Power and Power.org logos and related marks are trademarks and service marks licensed by Power.org.</a:t>
            </a:r>
          </a:p>
          <a:p>
            <a:pPr>
              <a:spcAft>
                <a:spcPct val="10000"/>
              </a:spcAft>
            </a:pPr>
            <a:r>
              <a:rPr lang="en-US" sz="900">
                <a:solidFill>
                  <a:srgbClr val="000000"/>
                </a:solidFill>
              </a:rPr>
              <a:t>UNIX is a registered trademark of The Open Group in the United States, other countries or both. </a:t>
            </a:r>
          </a:p>
          <a:p>
            <a:pPr>
              <a:spcAft>
                <a:spcPct val="10000"/>
              </a:spcAft>
            </a:pPr>
            <a:r>
              <a:rPr lang="en-US" sz="900">
                <a:solidFill>
                  <a:srgbClr val="000000"/>
                </a:solidFill>
              </a:rPr>
              <a:t>Linux is a registered trademark of Linus Torvalds in the United States, other countries or both.</a:t>
            </a:r>
          </a:p>
          <a:p>
            <a:pPr>
              <a:spcAft>
                <a:spcPct val="10000"/>
              </a:spcAft>
            </a:pPr>
            <a:r>
              <a:rPr lang="en-US" sz="900">
                <a:solidFill>
                  <a:srgbClr val="000000"/>
                </a:solidFill>
              </a:rPr>
              <a:t>Microsoft, Windows and the Windows logo are registered trademarks of Microsoft Corporation in the United States, other countries or both.</a:t>
            </a:r>
          </a:p>
          <a:p>
            <a:pPr>
              <a:spcAft>
                <a:spcPct val="10000"/>
              </a:spcAft>
            </a:pPr>
            <a:r>
              <a:rPr lang="en-US" sz="900">
                <a:solidFill>
                  <a:srgbClr val="000000"/>
                </a:solidFill>
              </a:rPr>
              <a:t>Intel, Itanium, Pentium are registered trademarks and Xeon is a trademark of Intel Corporation or its subsidiaries in the United States, other countries or both.</a:t>
            </a:r>
          </a:p>
          <a:p>
            <a:pPr>
              <a:spcAft>
                <a:spcPct val="10000"/>
              </a:spcAft>
            </a:pPr>
            <a:r>
              <a:rPr lang="en-US" sz="900">
                <a:solidFill>
                  <a:srgbClr val="000000"/>
                </a:solidFill>
              </a:rPr>
              <a:t>AMD Opteron is a trademark of Advanced Micro Devices, Inc.</a:t>
            </a:r>
          </a:p>
          <a:p>
            <a:pPr>
              <a:spcAft>
                <a:spcPct val="10000"/>
              </a:spcAft>
            </a:pPr>
            <a:r>
              <a:rPr lang="en-US" sz="900">
                <a:solidFill>
                  <a:srgbClr val="000000"/>
                </a:solidFill>
              </a:rPr>
              <a:t>Java and all Java-based trademarks and logos are trademarks of Sun Microsystems, Inc. in the United States, other countries or both.  </a:t>
            </a:r>
          </a:p>
          <a:p>
            <a:pPr>
              <a:spcAft>
                <a:spcPct val="10000"/>
              </a:spcAft>
            </a:pPr>
            <a:r>
              <a:rPr lang="en-US" sz="900">
                <a:solidFill>
                  <a:srgbClr val="000000"/>
                </a:solidFill>
              </a:rPr>
              <a:t>TPC-C and TPC-H are trademarks of the Transaction Performance Processing Council (TPPC).</a:t>
            </a:r>
          </a:p>
          <a:p>
            <a:pPr>
              <a:spcAft>
                <a:spcPct val="10000"/>
              </a:spcAft>
            </a:pPr>
            <a:r>
              <a:rPr lang="en-US" sz="900">
                <a:solidFill>
                  <a:srgbClr val="000000"/>
                </a:solidFill>
              </a:rPr>
              <a:t>SPECint, SPECfp, SPECjbb, SPECweb, SPECjAppServer, SPEC OMP, SPECviewperf, SPECapc, SPEChpc, SPECjvm, SPECmail, SPECimap and SPECsfs are trademarks of the Standard Performance Evaluation Corp (SPEC).</a:t>
            </a:r>
          </a:p>
          <a:p>
            <a:pPr>
              <a:spcAft>
                <a:spcPct val="10000"/>
              </a:spcAft>
            </a:pPr>
            <a:r>
              <a:rPr lang="en-US" sz="900">
                <a:solidFill>
                  <a:srgbClr val="000000"/>
                </a:solidFill>
              </a:rPr>
              <a:t>NetBench is a registered trademark of Ziff Davis Media in the United States, other countries or both.</a:t>
            </a:r>
          </a:p>
          <a:p>
            <a:pPr>
              <a:spcAft>
                <a:spcPct val="10000"/>
              </a:spcAft>
            </a:pPr>
            <a:r>
              <a:rPr lang="en-US" sz="900">
                <a:solidFill>
                  <a:srgbClr val="000000"/>
                </a:solidFill>
              </a:rPr>
              <a:t>AltiVec is a trademark of Freescale Semiconductor, Inc.</a:t>
            </a:r>
          </a:p>
          <a:p>
            <a:pPr>
              <a:spcAft>
                <a:spcPct val="10000"/>
              </a:spcAft>
            </a:pPr>
            <a:r>
              <a:rPr lang="en-US" sz="900">
                <a:solidFill>
                  <a:srgbClr val="000000"/>
                </a:solidFill>
              </a:rPr>
              <a:t>Cell Broadband Engine is a trademark of Sony Computer Entertainment Inc.</a:t>
            </a:r>
          </a:p>
          <a:p>
            <a:pPr eaLnBrk="1" hangingPunct="1"/>
            <a:r>
              <a:rPr lang="en-US" sz="900">
                <a:solidFill>
                  <a:srgbClr val="000000"/>
                </a:solidFill>
              </a:rPr>
              <a:t>InfiniBand, InfiniBand Trade Association and the InfiniBand design marks are trademarks and/or service marks of the InfiniBand Trade Association. </a:t>
            </a:r>
          </a:p>
          <a:p>
            <a:pPr>
              <a:spcAft>
                <a:spcPct val="10000"/>
              </a:spcAft>
            </a:pPr>
            <a:r>
              <a:rPr lang="en-US" sz="900">
                <a:solidFill>
                  <a:srgbClr val="000000"/>
                </a:solidFill>
              </a:rPr>
              <a:t>Other company, product and service names may be trademarks or service marks of others.</a:t>
            </a:r>
          </a:p>
        </p:txBody>
      </p:sp>
      <p:sp>
        <p:nvSpPr>
          <p:cNvPr id="69635" name="Text Box 3"/>
          <p:cNvSpPr txBox="1">
            <a:spLocks noChangeArrowheads="1"/>
          </p:cNvSpPr>
          <p:nvPr/>
        </p:nvSpPr>
        <p:spPr bwMode="auto">
          <a:xfrm>
            <a:off x="7173913" y="6361113"/>
            <a:ext cx="16986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defTabSz="820738" eaLnBrk="0" hangingPunct="0">
              <a:defRPr>
                <a:solidFill>
                  <a:schemeClr val="tx1"/>
                </a:solidFill>
                <a:latin typeface="Arial" pitchFamily="34" charset="0"/>
                <a:ea typeface="MS PGothic" pitchFamily="34" charset="-128"/>
              </a:defRPr>
            </a:lvl1pPr>
            <a:lvl2pPr marL="742950" indent="-285750" defTabSz="820738" eaLnBrk="0" hangingPunct="0">
              <a:defRPr>
                <a:solidFill>
                  <a:schemeClr val="tx1"/>
                </a:solidFill>
                <a:latin typeface="Arial" pitchFamily="34" charset="0"/>
                <a:ea typeface="MS PGothic" pitchFamily="34" charset="-128"/>
              </a:defRPr>
            </a:lvl2pPr>
            <a:lvl3pPr marL="1143000" indent="-228600" defTabSz="820738" eaLnBrk="0" hangingPunct="0">
              <a:defRPr>
                <a:solidFill>
                  <a:schemeClr val="tx1"/>
                </a:solidFill>
                <a:latin typeface="Arial" pitchFamily="34" charset="0"/>
                <a:ea typeface="MS PGothic" pitchFamily="34" charset="-128"/>
              </a:defRPr>
            </a:lvl3pPr>
            <a:lvl4pPr marL="1600200" indent="-228600" defTabSz="820738" eaLnBrk="0" hangingPunct="0">
              <a:defRPr>
                <a:solidFill>
                  <a:schemeClr val="tx1"/>
                </a:solidFill>
                <a:latin typeface="Arial" pitchFamily="34" charset="0"/>
                <a:ea typeface="MS PGothic" pitchFamily="34" charset="-128"/>
              </a:defRPr>
            </a:lvl4pPr>
            <a:lvl5pPr marL="2057400" indent="-228600" defTabSz="820738" eaLnBrk="0" hangingPunct="0">
              <a:defRPr>
                <a:solidFill>
                  <a:schemeClr val="tx1"/>
                </a:solidFill>
                <a:latin typeface="Arial" pitchFamily="34" charset="0"/>
                <a:ea typeface="MS PGothic" pitchFamily="34" charset="-128"/>
              </a:defRPr>
            </a:lvl5pPr>
            <a:lvl6pPr marL="2514600" indent="-228600" defTabSz="820738"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820738"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820738"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820738" eaLnBrk="0" fontAlgn="base" hangingPunct="0">
              <a:spcBef>
                <a:spcPct val="0"/>
              </a:spcBef>
              <a:spcAft>
                <a:spcPct val="0"/>
              </a:spcAft>
              <a:defRPr>
                <a:solidFill>
                  <a:schemeClr val="tx1"/>
                </a:solidFill>
                <a:latin typeface="Arial" pitchFamily="34" charset="0"/>
                <a:ea typeface="MS PGothic" pitchFamily="34" charset="-128"/>
              </a:defRPr>
            </a:lvl9pPr>
          </a:lstStyle>
          <a:p>
            <a:pPr algn="r">
              <a:spcAft>
                <a:spcPct val="15000"/>
              </a:spcAft>
            </a:pPr>
            <a:r>
              <a:rPr lang="en-US" sz="1000">
                <a:solidFill>
                  <a:srgbClr val="000000"/>
                </a:solidFill>
              </a:rPr>
              <a:t>Revised April 24, 2008</a:t>
            </a:r>
          </a:p>
        </p:txBody>
      </p:sp>
      <p:sp>
        <p:nvSpPr>
          <p:cNvPr id="69636" name="Rectangle 4"/>
          <p:cNvSpPr>
            <a:spLocks noGrp="1" noChangeArrowheads="1"/>
          </p:cNvSpPr>
          <p:nvPr>
            <p:ph type="title"/>
          </p:nvPr>
        </p:nvSpPr>
        <p:spPr/>
        <p:txBody>
          <a:bodyPr/>
          <a:lstStyle/>
          <a:p>
            <a:r>
              <a:rPr lang="en-US" smtClean="0"/>
              <a:t>Special notices (cont.)</a:t>
            </a:r>
          </a:p>
        </p:txBody>
      </p:sp>
    </p:spTree>
    <p:extLst>
      <p:ext uri="{BB962C8B-B14F-4D97-AF65-F5344CB8AC3E}">
        <p14:creationId xmlns:p14="http://schemas.microsoft.com/office/powerpoint/2010/main" val="10361321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John Banchy - Project Troy">
  <a:themeElements>
    <a:clrScheme name="Mixed Page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fontScheme name="Mixed Pag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sz="16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smtClean="0"/>
        </a:defPPr>
      </a:lstStyle>
    </a:txDef>
  </a:objectDefaults>
  <a:extraClrSchemeLst>
    <a:extraClrScheme>
      <a:clrScheme name="Mixed Page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John Banchy - Project Troy.pot</Template>
  <TotalTime>43527</TotalTime>
  <Words>11046</Words>
  <Application>Microsoft Office PowerPoint</Application>
  <PresentationFormat>On-screen Show (4:3)</PresentationFormat>
  <Paragraphs>2492</Paragraphs>
  <Slides>101</Slides>
  <Notes>47</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John Banchy - Project Troy</vt:lpstr>
      <vt:lpstr>IBM PureSystems A new family of expert integrated systems</vt:lpstr>
      <vt:lpstr>PowerPoint Presentation</vt:lpstr>
      <vt:lpstr>Unsustainable Growth in Operating Costs  </vt:lpstr>
      <vt:lpstr>Growth in IT is Not Slowing Down</vt:lpstr>
      <vt:lpstr>Clients need to address critical imperatives in this environment</vt:lpstr>
      <vt:lpstr>The Time has Come for a New Breed of Systems</vt:lpstr>
      <vt:lpstr>IBM PureSystems Family</vt:lpstr>
      <vt:lpstr>IBM PureSystems Centre</vt:lpstr>
      <vt:lpstr>PowerPoint Presentation</vt:lpstr>
      <vt:lpstr>Integrated Infrastructure </vt:lpstr>
      <vt:lpstr>PowerPoint Presentation</vt:lpstr>
      <vt:lpstr>IBM Flex System Enterprise Chassis Front View</vt:lpstr>
      <vt:lpstr>PowerPoint Presentation</vt:lpstr>
      <vt:lpstr>PowerPoint Presentation</vt:lpstr>
      <vt:lpstr>Integrated Compute Nodes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Integrated Power Compute Nodes</vt:lpstr>
      <vt:lpstr>Flex System p460 POWER7 Compute Node</vt:lpstr>
      <vt:lpstr>What about Tape or DVD? 7226 -1U3 </vt:lpstr>
      <vt:lpstr>PowerPoint Presentation</vt:lpstr>
      <vt:lpstr>Choice in Connectivity</vt:lpstr>
      <vt:lpstr>PowerPoint Presentation</vt:lpstr>
      <vt:lpstr>Intelligent, integrated and flexible network architecture  that can fit with your existing or future environment</vt:lpstr>
      <vt:lpstr>High Bandwidth Mid-plane That is Ready for the Future</vt:lpstr>
      <vt:lpstr>PureFlex Intra-Chassis Network Fabric Provides Outstanding Results In Low Latency Tests </vt:lpstr>
      <vt:lpstr>PowerPoint Presentation</vt:lpstr>
      <vt:lpstr>Flex System Storage Choice</vt:lpstr>
      <vt:lpstr>Storwize V7000 – Leverage Existing Storage, Easy-tiering</vt:lpstr>
      <vt:lpstr>PowerPoint Presentation</vt:lpstr>
      <vt:lpstr>Integrated Comprehensive Platform Management</vt:lpstr>
      <vt:lpstr>Visual Management is More Intuitive</vt:lpstr>
      <vt:lpstr>Overlays Allow Easy Access to Commonly Needed Information</vt:lpstr>
      <vt:lpstr>Tools Designed to Help Busy Administrators</vt:lpstr>
      <vt:lpstr>Choice in Virtualization Stacks</vt:lpstr>
      <vt:lpstr>Deploy New Workloads with as Few as Four Clicks</vt:lpstr>
      <vt:lpstr>IBM PureSystems Family</vt:lpstr>
      <vt:lpstr>IBM PureFlex System</vt:lpstr>
      <vt:lpstr>PureFlex – Infrastructure System</vt:lpstr>
      <vt:lpstr>Software Integration for Power Media Images preloaded, Software Installed &amp; Configured</vt:lpstr>
      <vt:lpstr>PureFlex Installation Services</vt:lpstr>
      <vt:lpstr>  Getting started with IBM i™ on an IBM Flex System™ compute node.  </vt:lpstr>
      <vt:lpstr>Where Do I Start with Installing VIOS and IBM i on Power system?</vt:lpstr>
      <vt:lpstr> I/O Virtualization on POWER</vt:lpstr>
      <vt:lpstr>IBM i + VSCSI (Classic)</vt:lpstr>
      <vt:lpstr>IBM i + VSCSI Optical</vt:lpstr>
      <vt:lpstr>IBM i + NPIV  ( Virtual Fiber Channel )</vt:lpstr>
      <vt:lpstr>IBM PureSystems Family</vt:lpstr>
      <vt:lpstr>IBM PureApplication System</vt:lpstr>
      <vt:lpstr>IBM PureSystems Family</vt:lpstr>
      <vt:lpstr>IBM PureData System</vt:lpstr>
      <vt:lpstr>Additional Information</vt:lpstr>
      <vt:lpstr>PowerPoint Presentation</vt:lpstr>
      <vt:lpstr>PureData Systems for Transactions</vt:lpstr>
      <vt:lpstr>PureData Systems for Analytics</vt:lpstr>
      <vt:lpstr>PureData Systems for Operational Analytics</vt:lpstr>
      <vt:lpstr>PowerPoint Presentation</vt:lpstr>
      <vt:lpstr>PowerPoint Presentation</vt:lpstr>
      <vt:lpstr>Flex System and Virtual Desktop Infrastructure (VDI)</vt:lpstr>
      <vt:lpstr>Integrated Networking: 10 Gb Ethernet Feature on Demand</vt:lpstr>
      <vt:lpstr>Integrated Flex System Hardware</vt:lpstr>
      <vt:lpstr>Example Use Cases </vt:lpstr>
      <vt:lpstr>Example Use Cases </vt:lpstr>
      <vt:lpstr>Integrated Compute Nodes</vt:lpstr>
      <vt:lpstr>Flex System p260 POWER7 Compute Node</vt:lpstr>
      <vt:lpstr>Flex System x240 Compute Node</vt:lpstr>
      <vt:lpstr>Flex System x240 Compute Node (x86)</vt:lpstr>
      <vt:lpstr>Flex System x440 Compute Node (x86)</vt:lpstr>
      <vt:lpstr>Flex System p260 Compute Node (POWER7)</vt:lpstr>
      <vt:lpstr>Flex System p460 Compute Node (POWER7)</vt:lpstr>
      <vt:lpstr>Best Intel Compute Capabilities</vt:lpstr>
      <vt:lpstr>x86 System Feature Comparison</vt:lpstr>
      <vt:lpstr>Best Infrastructure Management</vt:lpstr>
      <vt:lpstr>x220 Planar Layout</vt:lpstr>
      <vt:lpstr>x240 Compute Node Front View</vt:lpstr>
      <vt:lpstr>Chassis I/O Routing</vt:lpstr>
      <vt:lpstr>IBM Flex System EN2092 1Gb Scalable Switch</vt:lpstr>
      <vt:lpstr>IBM Flex System EN4093R 10Gb Scalable Switch</vt:lpstr>
      <vt:lpstr>IBM Flex System CN4093 10Gb Converged Switch</vt:lpstr>
      <vt:lpstr>IBM Flex System FC3171 8Gb SAN Switch</vt:lpstr>
      <vt:lpstr>IBM Flex System FC5022 16Gb SAN Switch</vt:lpstr>
      <vt:lpstr>PowerPoint Presentation</vt:lpstr>
      <vt:lpstr>Flex System High Level Network</vt:lpstr>
      <vt:lpstr>VMready – Virtual Machine Aware Networking</vt:lpstr>
      <vt:lpstr>PureFlex Complements VMware Capabilities</vt:lpstr>
      <vt:lpstr>Integrated InfiniBand Switch</vt:lpstr>
      <vt:lpstr>Flex System Fabric Naming Conventions</vt:lpstr>
      <vt:lpstr>Flex System Fabric Naming - Ethernet</vt:lpstr>
      <vt:lpstr>Flex System Fabric Naming – Fibre Channel and InfiniBand</vt:lpstr>
      <vt:lpstr>High Bandwidth Midplane Ready for the Future Needs</vt:lpstr>
      <vt:lpstr>Integrated Networking:  CN4054 Virtual Fabric Adapter</vt:lpstr>
      <vt:lpstr>Special notices</vt:lpstr>
      <vt:lpstr>Special notices (cont.)</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PureSystems Overview</dc:title>
  <dc:subject/>
  <dc:creator>John Banchy</dc:creator>
  <cp:keywords/>
  <dc:description/>
  <cp:lastModifiedBy>Joe Armstrong</cp:lastModifiedBy>
  <cp:revision>7159</cp:revision>
  <cp:lastPrinted>2013-06-06T19:23:56Z</cp:lastPrinted>
  <dcterms:created xsi:type="dcterms:W3CDTF">2012-07-10T13:50:27Z</dcterms:created>
  <dcterms:modified xsi:type="dcterms:W3CDTF">2013-06-06T19:56:24Z</dcterms:modified>
  <cp:category/>
</cp:coreProperties>
</file>